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7" r:id="rId4"/>
    <p:sldId id="257" r:id="rId5"/>
    <p:sldId id="259" r:id="rId6"/>
    <p:sldId id="260" r:id="rId7"/>
    <p:sldId id="276" r:id="rId8"/>
    <p:sldId id="281" r:id="rId9"/>
    <p:sldId id="261" r:id="rId10"/>
    <p:sldId id="275" r:id="rId11"/>
    <p:sldId id="263" r:id="rId12"/>
    <p:sldId id="278" r:id="rId13"/>
    <p:sldId id="274" r:id="rId14"/>
    <p:sldId id="262" r:id="rId15"/>
    <p:sldId id="271" r:id="rId16"/>
    <p:sldId id="273" r:id="rId17"/>
    <p:sldId id="264" r:id="rId18"/>
    <p:sldId id="265" r:id="rId19"/>
    <p:sldId id="266" r:id="rId20"/>
    <p:sldId id="267" r:id="rId21"/>
    <p:sldId id="268" r:id="rId22"/>
    <p:sldId id="270" r:id="rId23"/>
    <p:sldId id="269"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tti Heikkinen" initials="" lastIdx="9"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4-18T18:52:54.315" idx="2">
    <p:pos x="3040" y="1792"/>
    <p:text>Haluis peruuttaa, historia, yhteistyö, backup ,Disni, miksi</p:text>
    <p:extLst mod="1">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18-04-18T18:09:44.301" idx="3">
    <p:pos x="2576" y="1488"/>
    <p:text>Gitignore, asset kansioon filu,  meta files force text</p:text>
    <p:extLst mod="1">
      <p:ext uri="{C676402C-5697-4E1C-873F-D02D1690AC5C}">
        <p15:threadingInfo xmlns:p15="http://schemas.microsoft.com/office/powerpoint/2012/main" timeZoneBias="0"/>
      </p:ext>
    </p:extLst>
  </p:cm>
  <p:cm authorId="0" dt="2018-04-18T18:18:06.203" idx="4">
    <p:pos x="2704" y="1464"/>
    <p:text>Bränchäys ja workflow!</p:text>
    <p:extLst mod="1">
      <p:ext uri="{C676402C-5697-4E1C-873F-D02D1690AC5C}">
        <p15:threadingInfo xmlns:p15="http://schemas.microsoft.com/office/powerpoint/2012/main" timeZoneBias="0"/>
      </p:ext>
    </p:extLst>
  </p:cm>
  <p:cm authorId="0" dt="2018-04-18T18:24:53.817" idx="5">
    <p:pos x="2704" y="1600"/>
    <p:text>Master, development, features</p:text>
    <p:extLst mod="1">
      <p:ext uri="{C676402C-5697-4E1C-873F-D02D1690AC5C}">
        <p15:threadingInfo xmlns:p15="http://schemas.microsoft.com/office/powerpoint/2012/main" timeZoneBias="0">
          <p15:parentCm authorId="0" idx="4"/>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18-04-18T18:18:50.494" idx="7">
    <p:pos x="2048" y="2608"/>
    <p:text>Gitkraken. Joskus kirjaa pihalle</p:text>
    <p:extLst mod="1">
      <p:ext uri="{C676402C-5697-4E1C-873F-D02D1690AC5C}">
        <p15:threadingInfo xmlns:p15="http://schemas.microsoft.com/office/powerpoint/2012/main" timeZoneBias="0"/>
      </p:ext>
    </p:extLst>
  </p:cm>
  <p:cm authorId="0" dt="2018-04-18T18:20:49.723" idx="6">
    <p:pos x="2904" y="2640"/>
    <p:text>IdeaJ on ide. Joku satunnainen ohjelma jossa kiva mergetyökalu</p:text>
    <p:extLst mod="1">
      <p:ext uri="{C676402C-5697-4E1C-873F-D02D1690AC5C}">
        <p15:threadingInfo xmlns:p15="http://schemas.microsoft.com/office/powerpoint/2012/main" timeZoneBias="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18-04-18T18:20:07.350" idx="8">
    <p:pos x="1880" y="1752"/>
    <p:text>Oikeasti? Plus väliviiva pois</p:text>
    <p:extLst mod="1">
      <p:ext uri="{C676402C-5697-4E1C-873F-D02D1690AC5C}">
        <p15:threadingInfo xmlns:p15="http://schemas.microsoft.com/office/powerpoint/2012/main" timeZoneBias="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0" dt="2018-04-18T18:14:10.556" idx="9">
    <p:pos x="2168" y="2640"/>
    <p:text>Jep, voi poistaa, mutta menee temppuiluksi</p:text>
    <p:extLst mod="1">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19-Apr-18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19-Apr-18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19-Apr-18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19-Apr-18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19-Apr-18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i-FI" dirty="0"/>
              <a:t>Versionhallinta</a:t>
            </a:r>
            <a:endParaRPr lang="en-US" dirty="0"/>
          </a:p>
        </p:txBody>
      </p:sp>
      <p:sp>
        <p:nvSpPr>
          <p:cNvPr id="3" name="Subtitle 2"/>
          <p:cNvSpPr>
            <a:spLocks noGrp="1"/>
          </p:cNvSpPr>
          <p:nvPr>
            <p:ph type="subTitle" idx="1"/>
          </p:nvPr>
        </p:nvSpPr>
        <p:spPr/>
        <p:txBody>
          <a:bodyPr/>
          <a:lstStyle/>
          <a:p>
            <a:r>
              <a:rPr lang="fi-FI" dirty="0"/>
              <a:t>PeliFarmi kevät 2018</a:t>
            </a:r>
          </a:p>
          <a:p>
            <a:r>
              <a:rPr lang="fi-FI" dirty="0"/>
              <a:t>Antti Heikkinen</a:t>
            </a:r>
          </a:p>
          <a:p>
            <a:r>
              <a:rPr lang="fi-FI"/>
              <a:t>Kouluttajakoulutus 15TIKOPELI</a:t>
            </a:r>
            <a:endParaRPr lang="en-US"/>
          </a:p>
        </p:txBody>
      </p:sp>
    </p:spTree>
    <p:extLst>
      <p:ext uri="{BB962C8B-B14F-4D97-AF65-F5344CB8AC3E}">
        <p14:creationId xmlns:p14="http://schemas.microsoft.com/office/powerpoint/2010/main" val="73772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Mikä ihmeen Git?</a:t>
            </a:r>
            <a:endParaRPr lang="en-US" dirty="0"/>
          </a:p>
        </p:txBody>
      </p:sp>
      <p:sp>
        <p:nvSpPr>
          <p:cNvPr id="3" name="Content Placeholder 2"/>
          <p:cNvSpPr>
            <a:spLocks noGrp="1"/>
          </p:cNvSpPr>
          <p:nvPr>
            <p:ph idx="1"/>
          </p:nvPr>
        </p:nvSpPr>
        <p:spPr/>
        <p:txBody>
          <a:bodyPr>
            <a:normAutofit fontScale="55000" lnSpcReduction="20000"/>
          </a:bodyPr>
          <a:lstStyle/>
          <a:p>
            <a:r>
              <a:rPr lang="fi-FI" dirty="0"/>
              <a:t>Snapshotit</a:t>
            </a:r>
          </a:p>
          <a:p>
            <a:pPr lvl="1"/>
            <a:r>
              <a:rPr lang="fi-FI" dirty="0"/>
              <a:t>Git tallentaa ”snapshotteja” projekteista aina kun committeja tehdään. Eli tarkoituksena tallentaa projekti sellaisena kuin se haluttuna ajankohtana on. </a:t>
            </a:r>
          </a:p>
          <a:p>
            <a:pPr lvl="1"/>
            <a:r>
              <a:rPr lang="fi-FI" dirty="0"/>
              <a:t>Vaikka koko projektin kulloinenkin tila tallennetaan, ei tiedostoja kuitenkaan tallenneta uudestaan, jos niissä ei ole muutoksia.</a:t>
            </a:r>
          </a:p>
          <a:p>
            <a:pPr lvl="1"/>
            <a:r>
              <a:rPr lang="fi-FI" dirty="0"/>
              <a:t>Kuinka tallennus todella tapahtuu on mustaa magiaa, mutta ilmeisen luotettavaa ja tehokasta</a:t>
            </a:r>
          </a:p>
          <a:p>
            <a:pPr marL="0" indent="0">
              <a:buNone/>
            </a:pPr>
            <a:endParaRPr lang="fi-FI" dirty="0"/>
          </a:p>
          <a:p>
            <a:r>
              <a:rPr lang="fi-FI" dirty="0"/>
              <a:t>Branch</a:t>
            </a:r>
          </a:p>
          <a:p>
            <a:pPr lvl="1"/>
            <a:r>
              <a:rPr lang="fi-FI" dirty="0"/>
              <a:t>Projektin nimetty haara. Aikajana, projektin versova oksa.</a:t>
            </a:r>
          </a:p>
          <a:p>
            <a:pPr lvl="1"/>
            <a:r>
              <a:rPr lang="fi-FI" dirty="0"/>
              <a:t>Eri brancheissa tehdyt muutokset eivät vaikuta toisiinsa. Kunnes koittaa merge-helvetin aika...</a:t>
            </a:r>
          </a:p>
          <a:p>
            <a:pPr lvl="1"/>
            <a:r>
              <a:rPr lang="fi-FI" dirty="0"/>
              <a:t>Tallentavat committien historiaa</a:t>
            </a:r>
          </a:p>
          <a:p>
            <a:pPr lvl="1"/>
            <a:endParaRPr lang="fi-FI" dirty="0"/>
          </a:p>
          <a:p>
            <a:r>
              <a:rPr lang="fi-FI" dirty="0"/>
              <a:t>Commit</a:t>
            </a:r>
          </a:p>
          <a:p>
            <a:pPr lvl="1"/>
            <a:r>
              <a:rPr lang="fi-FI" dirty="0"/>
              <a:t>Tarkoittaa suurinpiirtein samaa kuin ’tallennus’</a:t>
            </a:r>
          </a:p>
          <a:p>
            <a:pPr lvl="1"/>
            <a:r>
              <a:rPr lang="fi-FI" dirty="0"/>
              <a:t>Projektin versio tallennettaan sellaisena kuin se commitin hetkellä on</a:t>
            </a:r>
          </a:p>
          <a:p>
            <a:pPr lvl="1"/>
            <a:r>
              <a:rPr lang="fi-FI" dirty="0"/>
              <a:t>Committien tekemiseen tarvitaan kuitenkin ”Staging”, eli ilmoitetaan Gitille mitkä muuttuneista tiedostoista tallennetaan committiin</a:t>
            </a:r>
          </a:p>
        </p:txBody>
      </p:sp>
    </p:spTree>
    <p:extLst>
      <p:ext uri="{BB962C8B-B14F-4D97-AF65-F5344CB8AC3E}">
        <p14:creationId xmlns:p14="http://schemas.microsoft.com/office/powerpoint/2010/main" val="3075350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SourceTree</a:t>
            </a:r>
            <a:endParaRPr lang="en-US" dirty="0"/>
          </a:p>
        </p:txBody>
      </p:sp>
      <p:sp>
        <p:nvSpPr>
          <p:cNvPr id="3" name="Content Placeholder 2"/>
          <p:cNvSpPr>
            <a:spLocks noGrp="1"/>
          </p:cNvSpPr>
          <p:nvPr>
            <p:ph idx="1"/>
          </p:nvPr>
        </p:nvSpPr>
        <p:spPr/>
        <p:txBody>
          <a:bodyPr/>
          <a:lstStyle/>
          <a:p>
            <a:r>
              <a:rPr lang="fi-FI" dirty="0"/>
              <a:t>GUI (Graphical User Interface)</a:t>
            </a:r>
          </a:p>
          <a:p>
            <a:r>
              <a:rPr lang="fi-FI" dirty="0"/>
              <a:t>Suhteellisen helppokäyttöinen</a:t>
            </a:r>
          </a:p>
          <a:p>
            <a:r>
              <a:rPr lang="fi-FI" dirty="0"/>
              <a:t>Tarjoaa tärkeimmät toiminnot kivoina nappuloina ja/tai oikealla hiiren napilla</a:t>
            </a:r>
          </a:p>
          <a:p>
            <a:r>
              <a:rPr lang="fi-FI" dirty="0"/>
              <a:t>Kivempi kuin komentokehote</a:t>
            </a:r>
          </a:p>
          <a:p>
            <a:r>
              <a:rPr lang="fi-FI" dirty="0"/>
              <a:t>Atlassianin kirjautumispalvelimet toisinaan todella hitaita</a:t>
            </a:r>
          </a:p>
          <a:p>
            <a:r>
              <a:rPr lang="fi-FI" dirty="0"/>
              <a:t>Kilpailijoita: esim. GitKraken</a:t>
            </a:r>
            <a:endParaRPr lang="en-US" dirty="0"/>
          </a:p>
        </p:txBody>
      </p:sp>
    </p:spTree>
    <p:extLst>
      <p:ext uri="{BB962C8B-B14F-4D97-AF65-F5344CB8AC3E}">
        <p14:creationId xmlns:p14="http://schemas.microsoft.com/office/powerpoint/2010/main" val="2254615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8F36-953E-45EB-B1C3-3DF7F421FB02}"/>
              </a:ext>
            </a:extLst>
          </p:cNvPr>
          <p:cNvSpPr>
            <a:spLocks noGrp="1"/>
          </p:cNvSpPr>
          <p:nvPr>
            <p:ph type="title"/>
          </p:nvPr>
        </p:nvSpPr>
        <p:spPr/>
        <p:txBody>
          <a:bodyPr/>
          <a:lstStyle/>
          <a:p>
            <a:r>
              <a:rPr lang="en-US" dirty="0" err="1"/>
              <a:t>Branchit</a:t>
            </a:r>
            <a:endParaRPr lang="en-GB" dirty="0"/>
          </a:p>
        </p:txBody>
      </p:sp>
      <p:sp>
        <p:nvSpPr>
          <p:cNvPr id="3" name="Content Placeholder 2">
            <a:extLst>
              <a:ext uri="{FF2B5EF4-FFF2-40B4-BE49-F238E27FC236}">
                <a16:creationId xmlns:a16="http://schemas.microsoft.com/office/drawing/2014/main" id="{217B1A8A-11EB-47CC-983F-A3B3D5E80D1A}"/>
              </a:ext>
            </a:extLst>
          </p:cNvPr>
          <p:cNvSpPr>
            <a:spLocks noGrp="1"/>
          </p:cNvSpPr>
          <p:nvPr>
            <p:ph idx="1"/>
          </p:nvPr>
        </p:nvSpPr>
        <p:spPr/>
        <p:txBody>
          <a:bodyPr>
            <a:normAutofit fontScale="55000" lnSpcReduction="20000"/>
          </a:bodyPr>
          <a:lstStyle/>
          <a:p>
            <a:r>
              <a:rPr lang="en-US" dirty="0"/>
              <a:t>Git flow</a:t>
            </a:r>
          </a:p>
          <a:p>
            <a:pPr marL="457200" lvl="1" indent="0">
              <a:buNone/>
            </a:pPr>
            <a:r>
              <a:rPr lang="en-US" dirty="0"/>
              <a:t>https://www.atlassian.com/git/tutorials/comparing-workflows/gitflow-workflow</a:t>
            </a:r>
          </a:p>
          <a:p>
            <a:pPr marL="457200" lvl="1" indent="0">
              <a:buNone/>
            </a:pPr>
            <a:endParaRPr lang="en-US" dirty="0"/>
          </a:p>
          <a:p>
            <a:r>
              <a:rPr lang="en-US" dirty="0" err="1"/>
              <a:t>Masterin</a:t>
            </a:r>
            <a:r>
              <a:rPr lang="en-US" dirty="0"/>
              <a:t> </a:t>
            </a:r>
            <a:r>
              <a:rPr lang="en-US" dirty="0" err="1"/>
              <a:t>historiaan</a:t>
            </a:r>
            <a:r>
              <a:rPr lang="en-US" dirty="0"/>
              <a:t> </a:t>
            </a:r>
            <a:r>
              <a:rPr lang="en-US" dirty="0" err="1"/>
              <a:t>viedään</a:t>
            </a:r>
            <a:r>
              <a:rPr lang="en-US" dirty="0"/>
              <a:t> </a:t>
            </a:r>
            <a:r>
              <a:rPr lang="en-US" dirty="0" err="1"/>
              <a:t>julkaisut</a:t>
            </a:r>
            <a:r>
              <a:rPr lang="en-US" dirty="0"/>
              <a:t> tai </a:t>
            </a:r>
            <a:r>
              <a:rPr lang="en-US" dirty="0" err="1"/>
              <a:t>muuten</a:t>
            </a:r>
            <a:r>
              <a:rPr lang="en-US" dirty="0"/>
              <a:t> </a:t>
            </a:r>
            <a:r>
              <a:rPr lang="en-US" dirty="0" err="1"/>
              <a:t>merkittävät</a:t>
            </a:r>
            <a:r>
              <a:rPr lang="en-US" dirty="0"/>
              <a:t> </a:t>
            </a:r>
            <a:r>
              <a:rPr lang="en-US" dirty="0" err="1"/>
              <a:t>versiot</a:t>
            </a:r>
            <a:r>
              <a:rPr lang="en-US" dirty="0"/>
              <a:t>. </a:t>
            </a:r>
            <a:r>
              <a:rPr lang="en-US" dirty="0" err="1"/>
              <a:t>Tähän</a:t>
            </a:r>
            <a:r>
              <a:rPr lang="en-US" dirty="0"/>
              <a:t> </a:t>
            </a:r>
            <a:r>
              <a:rPr lang="en-US" dirty="0" err="1"/>
              <a:t>haaraan</a:t>
            </a:r>
            <a:r>
              <a:rPr lang="en-US" dirty="0"/>
              <a:t> </a:t>
            </a:r>
            <a:r>
              <a:rPr lang="en-US" dirty="0" err="1"/>
              <a:t>tallennetaan</a:t>
            </a:r>
            <a:r>
              <a:rPr lang="en-US" dirty="0"/>
              <a:t> </a:t>
            </a:r>
            <a:r>
              <a:rPr lang="en-US" dirty="0" err="1"/>
              <a:t>toimiva</a:t>
            </a:r>
            <a:r>
              <a:rPr lang="en-US" dirty="0"/>
              <a:t> </a:t>
            </a:r>
            <a:r>
              <a:rPr lang="en-US" dirty="0" err="1"/>
              <a:t>julkaisu</a:t>
            </a:r>
            <a:r>
              <a:rPr lang="en-US" dirty="0"/>
              <a:t>, </a:t>
            </a:r>
            <a:r>
              <a:rPr lang="en-US" dirty="0" err="1"/>
              <a:t>kokonaisuus</a:t>
            </a:r>
            <a:r>
              <a:rPr lang="en-US" dirty="0"/>
              <a:t>! Tai </a:t>
            </a:r>
            <a:r>
              <a:rPr lang="en-US" dirty="0" err="1"/>
              <a:t>ehkä</a:t>
            </a:r>
            <a:r>
              <a:rPr lang="en-US" dirty="0"/>
              <a:t> </a:t>
            </a:r>
            <a:r>
              <a:rPr lang="en-US" dirty="0" err="1"/>
              <a:t>nopea</a:t>
            </a:r>
            <a:r>
              <a:rPr lang="en-US" dirty="0"/>
              <a:t> </a:t>
            </a:r>
            <a:r>
              <a:rPr lang="en-US" dirty="0" err="1"/>
              <a:t>korjaus</a:t>
            </a:r>
            <a:r>
              <a:rPr lang="en-US" dirty="0"/>
              <a:t>.</a:t>
            </a:r>
          </a:p>
          <a:p>
            <a:r>
              <a:rPr lang="en-US" dirty="0" err="1"/>
              <a:t>Developmentiin</a:t>
            </a:r>
            <a:r>
              <a:rPr lang="en-US" dirty="0"/>
              <a:t> </a:t>
            </a:r>
            <a:r>
              <a:rPr lang="en-US" dirty="0" err="1"/>
              <a:t>viedään</a:t>
            </a:r>
            <a:r>
              <a:rPr lang="en-US" dirty="0"/>
              <a:t> </a:t>
            </a:r>
            <a:r>
              <a:rPr lang="en-US" dirty="0" err="1"/>
              <a:t>viimeisimmät</a:t>
            </a:r>
            <a:r>
              <a:rPr lang="en-US" dirty="0"/>
              <a:t> </a:t>
            </a:r>
            <a:r>
              <a:rPr lang="en-US" dirty="0" err="1"/>
              <a:t>toimivat</a:t>
            </a:r>
            <a:r>
              <a:rPr lang="en-US" dirty="0"/>
              <a:t> </a:t>
            </a:r>
            <a:r>
              <a:rPr lang="en-US" dirty="0" err="1"/>
              <a:t>ominaisuudet</a:t>
            </a:r>
            <a:r>
              <a:rPr lang="en-US" dirty="0"/>
              <a:t>. </a:t>
            </a:r>
            <a:r>
              <a:rPr lang="en-US" dirty="0" err="1"/>
              <a:t>Ikäänkuin</a:t>
            </a:r>
            <a:r>
              <a:rPr lang="en-US" dirty="0"/>
              <a:t> “</a:t>
            </a:r>
            <a:r>
              <a:rPr lang="en-US" dirty="0" err="1"/>
              <a:t>kaatopaikka</a:t>
            </a:r>
            <a:r>
              <a:rPr lang="en-US" dirty="0"/>
              <a:t>”, </a:t>
            </a:r>
            <a:r>
              <a:rPr lang="en-US" dirty="0" err="1"/>
              <a:t>johon</a:t>
            </a:r>
            <a:r>
              <a:rPr lang="en-US" dirty="0"/>
              <a:t> </a:t>
            </a:r>
            <a:r>
              <a:rPr lang="en-US" dirty="0" err="1"/>
              <a:t>toimivat</a:t>
            </a:r>
            <a:r>
              <a:rPr lang="en-US" dirty="0"/>
              <a:t> ja </a:t>
            </a:r>
            <a:r>
              <a:rPr lang="en-US" dirty="0" err="1"/>
              <a:t>viimeisimmät</a:t>
            </a:r>
            <a:r>
              <a:rPr lang="en-US" dirty="0"/>
              <a:t> </a:t>
            </a:r>
            <a:r>
              <a:rPr lang="en-US" dirty="0" err="1"/>
              <a:t>ominaisuudet</a:t>
            </a:r>
            <a:r>
              <a:rPr lang="en-US" dirty="0"/>
              <a:t> “</a:t>
            </a:r>
            <a:r>
              <a:rPr lang="en-US" dirty="0" err="1"/>
              <a:t>kaadetaan</a:t>
            </a:r>
            <a:r>
              <a:rPr lang="en-US" dirty="0"/>
              <a:t>”. </a:t>
            </a:r>
            <a:r>
              <a:rPr lang="en-US" dirty="0" err="1"/>
              <a:t>Kehityshaara</a:t>
            </a:r>
            <a:r>
              <a:rPr lang="en-US" dirty="0"/>
              <a:t>, </a:t>
            </a:r>
            <a:r>
              <a:rPr lang="en-US" dirty="0" err="1"/>
              <a:t>kun</a:t>
            </a:r>
            <a:r>
              <a:rPr lang="en-US" dirty="0"/>
              <a:t> </a:t>
            </a:r>
            <a:r>
              <a:rPr lang="en-US" dirty="0" err="1"/>
              <a:t>joku</a:t>
            </a:r>
            <a:r>
              <a:rPr lang="en-US" dirty="0"/>
              <a:t> </a:t>
            </a:r>
            <a:r>
              <a:rPr lang="en-US" dirty="0" err="1"/>
              <a:t>tekee</a:t>
            </a:r>
            <a:r>
              <a:rPr lang="en-US" dirty="0"/>
              <a:t> </a:t>
            </a:r>
            <a:r>
              <a:rPr lang="en-US" dirty="0" err="1"/>
              <a:t>merget</a:t>
            </a:r>
            <a:r>
              <a:rPr lang="en-US" dirty="0"/>
              <a:t> </a:t>
            </a:r>
            <a:r>
              <a:rPr lang="en-US" dirty="0" err="1"/>
              <a:t>viimeisimmästä</a:t>
            </a:r>
            <a:r>
              <a:rPr lang="en-US" dirty="0"/>
              <a:t> </a:t>
            </a:r>
            <a:r>
              <a:rPr lang="en-US" dirty="0" err="1"/>
              <a:t>commitista</a:t>
            </a:r>
            <a:r>
              <a:rPr lang="en-US" dirty="0"/>
              <a:t>, </a:t>
            </a:r>
            <a:r>
              <a:rPr lang="en-US" dirty="0" err="1"/>
              <a:t>saa</a:t>
            </a:r>
            <a:r>
              <a:rPr lang="en-US" dirty="0"/>
              <a:t> </a:t>
            </a:r>
            <a:r>
              <a:rPr lang="en-US" dirty="0" err="1"/>
              <a:t>hän</a:t>
            </a:r>
            <a:r>
              <a:rPr lang="en-US" dirty="0"/>
              <a:t> </a:t>
            </a:r>
            <a:r>
              <a:rPr lang="en-US" dirty="0" err="1"/>
              <a:t>kehityksen</a:t>
            </a:r>
            <a:r>
              <a:rPr lang="en-US" dirty="0"/>
              <a:t> </a:t>
            </a:r>
            <a:r>
              <a:rPr lang="en-US" dirty="0" err="1"/>
              <a:t>alla</a:t>
            </a:r>
            <a:r>
              <a:rPr lang="en-US" dirty="0"/>
              <a:t> </a:t>
            </a:r>
            <a:r>
              <a:rPr lang="en-US" dirty="0" err="1"/>
              <a:t>olevan</a:t>
            </a:r>
            <a:r>
              <a:rPr lang="en-US" dirty="0"/>
              <a:t> </a:t>
            </a:r>
            <a:r>
              <a:rPr lang="en-US" dirty="0" err="1"/>
              <a:t>toimivan</a:t>
            </a:r>
            <a:r>
              <a:rPr lang="en-US" dirty="0"/>
              <a:t> </a:t>
            </a:r>
            <a:r>
              <a:rPr lang="en-US" dirty="0" err="1"/>
              <a:t>pelin</a:t>
            </a:r>
            <a:r>
              <a:rPr lang="en-US" dirty="0"/>
              <a:t> </a:t>
            </a:r>
            <a:r>
              <a:rPr lang="en-US" dirty="0" err="1"/>
              <a:t>siinä</a:t>
            </a:r>
            <a:r>
              <a:rPr lang="en-US" dirty="0"/>
              <a:t> </a:t>
            </a:r>
            <a:r>
              <a:rPr lang="en-US" dirty="0" err="1"/>
              <a:t>parhaimmassa</a:t>
            </a:r>
            <a:r>
              <a:rPr lang="en-US" dirty="0"/>
              <a:t> </a:t>
            </a:r>
            <a:r>
              <a:rPr lang="en-US" dirty="0" err="1"/>
              <a:t>tilassa</a:t>
            </a:r>
            <a:r>
              <a:rPr lang="en-US" dirty="0"/>
              <a:t> </a:t>
            </a:r>
            <a:r>
              <a:rPr lang="en-US" dirty="0" err="1"/>
              <a:t>missä</a:t>
            </a:r>
            <a:r>
              <a:rPr lang="en-US" dirty="0"/>
              <a:t> se </a:t>
            </a:r>
            <a:r>
              <a:rPr lang="en-US" dirty="0" err="1"/>
              <a:t>voi</a:t>
            </a:r>
            <a:r>
              <a:rPr lang="en-US" dirty="0"/>
              <a:t> olla</a:t>
            </a:r>
          </a:p>
          <a:p>
            <a:r>
              <a:rPr lang="en-US" dirty="0"/>
              <a:t>Feature-</a:t>
            </a:r>
            <a:r>
              <a:rPr lang="en-US" dirty="0" err="1"/>
              <a:t>haaroissa</a:t>
            </a:r>
            <a:r>
              <a:rPr lang="en-US" dirty="0"/>
              <a:t> </a:t>
            </a:r>
            <a:r>
              <a:rPr lang="en-US" dirty="0" err="1"/>
              <a:t>oikeasti</a:t>
            </a:r>
            <a:r>
              <a:rPr lang="en-US" dirty="0"/>
              <a:t> </a:t>
            </a:r>
            <a:r>
              <a:rPr lang="en-US" dirty="0" err="1"/>
              <a:t>kehitetään</a:t>
            </a:r>
            <a:r>
              <a:rPr lang="en-US" dirty="0"/>
              <a:t>. </a:t>
            </a:r>
            <a:r>
              <a:rPr lang="en-US" dirty="0" err="1"/>
              <a:t>Samapa</a:t>
            </a:r>
            <a:r>
              <a:rPr lang="en-US" dirty="0"/>
              <a:t> </a:t>
            </a:r>
            <a:r>
              <a:rPr lang="en-US" dirty="0" err="1"/>
              <a:t>tuo</a:t>
            </a:r>
            <a:r>
              <a:rPr lang="en-US" dirty="0"/>
              <a:t> </a:t>
            </a:r>
            <a:r>
              <a:rPr lang="en-US" dirty="0" err="1"/>
              <a:t>miten</a:t>
            </a:r>
            <a:r>
              <a:rPr lang="en-US" dirty="0"/>
              <a:t> </a:t>
            </a:r>
            <a:r>
              <a:rPr lang="en-US" dirty="0" err="1"/>
              <a:t>nimetään</a:t>
            </a:r>
            <a:r>
              <a:rPr lang="en-US" dirty="0"/>
              <a:t>, tai </a:t>
            </a:r>
            <a:r>
              <a:rPr lang="en-US" dirty="0" err="1"/>
              <a:t>kuinka</a:t>
            </a:r>
            <a:r>
              <a:rPr lang="en-US" dirty="0"/>
              <a:t> </a:t>
            </a:r>
            <a:r>
              <a:rPr lang="en-US" dirty="0" err="1"/>
              <a:t>pitkiä</a:t>
            </a:r>
            <a:r>
              <a:rPr lang="en-US" dirty="0"/>
              <a:t> </a:t>
            </a:r>
            <a:r>
              <a:rPr lang="en-US" dirty="0" err="1"/>
              <a:t>haaroja</a:t>
            </a:r>
            <a:r>
              <a:rPr lang="en-US" dirty="0"/>
              <a:t> </a:t>
            </a:r>
            <a:r>
              <a:rPr lang="en-US" dirty="0" err="1"/>
              <a:t>ovat</a:t>
            </a:r>
            <a:r>
              <a:rPr lang="en-US" dirty="0"/>
              <a:t>. </a:t>
            </a:r>
            <a:r>
              <a:rPr lang="en-US" dirty="0" err="1"/>
              <a:t>Näissä</a:t>
            </a:r>
            <a:r>
              <a:rPr lang="en-US" dirty="0"/>
              <a:t> </a:t>
            </a:r>
            <a:r>
              <a:rPr lang="en-US" dirty="0" err="1"/>
              <a:t>haaroissa</a:t>
            </a:r>
            <a:r>
              <a:rPr lang="en-US" dirty="0"/>
              <a:t> on </a:t>
            </a:r>
            <a:r>
              <a:rPr lang="en-US" dirty="0" err="1"/>
              <a:t>keskeneräistä</a:t>
            </a:r>
            <a:r>
              <a:rPr lang="en-US" dirty="0"/>
              <a:t> </a:t>
            </a:r>
            <a:r>
              <a:rPr lang="en-US" dirty="0" err="1"/>
              <a:t>tavaraa</a:t>
            </a:r>
            <a:r>
              <a:rPr lang="en-US" dirty="0"/>
              <a:t> ja </a:t>
            </a:r>
            <a:r>
              <a:rPr lang="en-US" dirty="0" err="1"/>
              <a:t>merget</a:t>
            </a:r>
            <a:r>
              <a:rPr lang="en-US" dirty="0"/>
              <a:t> vain </a:t>
            </a:r>
            <a:r>
              <a:rPr lang="en-US" dirty="0" err="1"/>
              <a:t>omalla</a:t>
            </a:r>
            <a:r>
              <a:rPr lang="en-US" dirty="0"/>
              <a:t> </a:t>
            </a:r>
            <a:r>
              <a:rPr lang="en-US" dirty="0" err="1"/>
              <a:t>riskillä</a:t>
            </a:r>
            <a:r>
              <a:rPr lang="en-US" dirty="0"/>
              <a:t>!</a:t>
            </a:r>
          </a:p>
          <a:p>
            <a:r>
              <a:rPr lang="en-US" dirty="0" err="1"/>
              <a:t>Kohteliasta</a:t>
            </a:r>
            <a:r>
              <a:rPr lang="en-US" dirty="0"/>
              <a:t> on </a:t>
            </a:r>
            <a:r>
              <a:rPr lang="en-US" dirty="0" err="1"/>
              <a:t>tehdä</a:t>
            </a:r>
            <a:r>
              <a:rPr lang="en-US" dirty="0"/>
              <a:t> merge </a:t>
            </a:r>
            <a:r>
              <a:rPr lang="en-US" dirty="0" err="1"/>
              <a:t>ensin</a:t>
            </a:r>
            <a:r>
              <a:rPr lang="en-US" dirty="0"/>
              <a:t> </a:t>
            </a:r>
            <a:r>
              <a:rPr lang="en-US" dirty="0" err="1"/>
              <a:t>ylempiarvoisesta</a:t>
            </a:r>
            <a:r>
              <a:rPr lang="en-US" dirty="0"/>
              <a:t> </a:t>
            </a:r>
            <a:r>
              <a:rPr lang="en-US" dirty="0" err="1"/>
              <a:t>haarasta</a:t>
            </a:r>
            <a:r>
              <a:rPr lang="en-US" dirty="0"/>
              <a:t> </a:t>
            </a:r>
            <a:r>
              <a:rPr lang="en-US" dirty="0" err="1"/>
              <a:t>alempaan</a:t>
            </a:r>
            <a:r>
              <a:rPr lang="en-US" dirty="0"/>
              <a:t>, </a:t>
            </a:r>
            <a:r>
              <a:rPr lang="en-US" dirty="0" err="1"/>
              <a:t>ratkoa</a:t>
            </a:r>
            <a:r>
              <a:rPr lang="en-US" dirty="0"/>
              <a:t> </a:t>
            </a:r>
            <a:r>
              <a:rPr lang="en-US" dirty="0" err="1"/>
              <a:t>ongelmat</a:t>
            </a:r>
            <a:r>
              <a:rPr lang="en-US" dirty="0"/>
              <a:t> ja </a:t>
            </a:r>
            <a:r>
              <a:rPr lang="en-US" dirty="0" err="1"/>
              <a:t>vasta</a:t>
            </a:r>
            <a:r>
              <a:rPr lang="en-US" dirty="0"/>
              <a:t> </a:t>
            </a:r>
            <a:r>
              <a:rPr lang="en-US" dirty="0" err="1"/>
              <a:t>sitten</a:t>
            </a:r>
            <a:r>
              <a:rPr lang="en-US" dirty="0"/>
              <a:t> </a:t>
            </a:r>
            <a:r>
              <a:rPr lang="en-US" dirty="0" err="1"/>
              <a:t>viedä</a:t>
            </a:r>
            <a:r>
              <a:rPr lang="en-US" dirty="0"/>
              <a:t> </a:t>
            </a:r>
            <a:r>
              <a:rPr lang="en-US" dirty="0" err="1"/>
              <a:t>alempiarvoinen</a:t>
            </a:r>
            <a:r>
              <a:rPr lang="en-US" dirty="0"/>
              <a:t> </a:t>
            </a:r>
            <a:r>
              <a:rPr lang="en-US" dirty="0" err="1"/>
              <a:t>haara</a:t>
            </a:r>
            <a:r>
              <a:rPr lang="en-US" dirty="0"/>
              <a:t> </a:t>
            </a:r>
            <a:r>
              <a:rPr lang="en-US" dirty="0" err="1"/>
              <a:t>osaksi</a:t>
            </a:r>
            <a:r>
              <a:rPr lang="en-US" dirty="0"/>
              <a:t> </a:t>
            </a:r>
            <a:r>
              <a:rPr lang="en-US" dirty="0" err="1"/>
              <a:t>ylempiarvoisen</a:t>
            </a:r>
            <a:r>
              <a:rPr lang="en-US" dirty="0"/>
              <a:t> </a:t>
            </a:r>
            <a:r>
              <a:rPr lang="en-US" dirty="0" err="1"/>
              <a:t>haaran</a:t>
            </a:r>
            <a:r>
              <a:rPr lang="en-US" dirty="0"/>
              <a:t> </a:t>
            </a:r>
            <a:r>
              <a:rPr lang="en-US" dirty="0" err="1"/>
              <a:t>historiaa</a:t>
            </a:r>
            <a:endParaRPr lang="en-US" dirty="0"/>
          </a:p>
          <a:p>
            <a:r>
              <a:rPr lang="en-US" dirty="0"/>
              <a:t>Jos </a:t>
            </a:r>
            <a:r>
              <a:rPr lang="en-US" dirty="0" err="1"/>
              <a:t>edellinen</a:t>
            </a:r>
            <a:r>
              <a:rPr lang="en-US" dirty="0"/>
              <a:t> </a:t>
            </a:r>
            <a:r>
              <a:rPr lang="en-US" dirty="0" err="1"/>
              <a:t>oli</a:t>
            </a:r>
            <a:r>
              <a:rPr lang="en-US" dirty="0"/>
              <a:t> </a:t>
            </a:r>
            <a:r>
              <a:rPr lang="en-US" dirty="0" err="1"/>
              <a:t>hepreaa</a:t>
            </a:r>
            <a:r>
              <a:rPr lang="en-US" dirty="0"/>
              <a:t> tai </a:t>
            </a:r>
            <a:r>
              <a:rPr lang="en-US" dirty="0" err="1"/>
              <a:t>vähintään</a:t>
            </a:r>
            <a:r>
              <a:rPr lang="en-US" dirty="0"/>
              <a:t> </a:t>
            </a:r>
            <a:r>
              <a:rPr lang="en-US" dirty="0" err="1"/>
              <a:t>antiikin</a:t>
            </a:r>
            <a:r>
              <a:rPr lang="en-US" dirty="0"/>
              <a:t> </a:t>
            </a:r>
            <a:r>
              <a:rPr lang="en-US" dirty="0" err="1"/>
              <a:t>kreikka</a:t>
            </a:r>
            <a:r>
              <a:rPr lang="en-US" dirty="0"/>
              <a:t>, </a:t>
            </a:r>
            <a:r>
              <a:rPr lang="en-US" dirty="0" err="1"/>
              <a:t>mieti</a:t>
            </a:r>
            <a:r>
              <a:rPr lang="en-US" dirty="0"/>
              <a:t> </a:t>
            </a:r>
            <a:r>
              <a:rPr lang="en-US" dirty="0" err="1"/>
              <a:t>hetki</a:t>
            </a:r>
            <a:r>
              <a:rPr lang="en-US" dirty="0"/>
              <a:t> </a:t>
            </a:r>
            <a:r>
              <a:rPr lang="en-US" dirty="0" err="1"/>
              <a:t>pelin</a:t>
            </a:r>
            <a:r>
              <a:rPr lang="en-US" dirty="0"/>
              <a:t> </a:t>
            </a:r>
            <a:r>
              <a:rPr lang="en-US" dirty="0" err="1"/>
              <a:t>kehittämisen</a:t>
            </a:r>
            <a:r>
              <a:rPr lang="en-US" dirty="0"/>
              <a:t> ja </a:t>
            </a:r>
            <a:r>
              <a:rPr lang="en-US" dirty="0" err="1"/>
              <a:t>versionhallinnan</a:t>
            </a:r>
            <a:r>
              <a:rPr lang="en-US" dirty="0"/>
              <a:t> </a:t>
            </a:r>
            <a:r>
              <a:rPr lang="en-US" dirty="0" err="1"/>
              <a:t>prioriteetteja</a:t>
            </a:r>
            <a:r>
              <a:rPr lang="en-US" dirty="0"/>
              <a:t>. </a:t>
            </a:r>
            <a:r>
              <a:rPr lang="en-US" dirty="0" err="1"/>
              <a:t>Todennäköisesti</a:t>
            </a:r>
            <a:r>
              <a:rPr lang="en-US" dirty="0"/>
              <a:t> </a:t>
            </a:r>
            <a:r>
              <a:rPr lang="en-US" dirty="0" err="1"/>
              <a:t>tämä</a:t>
            </a:r>
            <a:r>
              <a:rPr lang="en-US" dirty="0"/>
              <a:t> </a:t>
            </a:r>
            <a:r>
              <a:rPr lang="en-US" dirty="0" err="1"/>
              <a:t>dia</a:t>
            </a:r>
            <a:r>
              <a:rPr lang="en-US" dirty="0"/>
              <a:t> </a:t>
            </a:r>
            <a:r>
              <a:rPr lang="en-US" dirty="0" err="1"/>
              <a:t>oli</a:t>
            </a:r>
            <a:r>
              <a:rPr lang="en-US" dirty="0"/>
              <a:t> vain </a:t>
            </a:r>
            <a:r>
              <a:rPr lang="en-US" dirty="0" err="1"/>
              <a:t>liian</a:t>
            </a:r>
            <a:r>
              <a:rPr lang="en-US" dirty="0"/>
              <a:t> </a:t>
            </a:r>
            <a:r>
              <a:rPr lang="en-US" dirty="0" err="1"/>
              <a:t>pitkä</a:t>
            </a:r>
            <a:r>
              <a:rPr lang="en-US" dirty="0"/>
              <a:t> ja </a:t>
            </a:r>
            <a:r>
              <a:rPr lang="en-US" dirty="0" err="1"/>
              <a:t>asia</a:t>
            </a:r>
            <a:r>
              <a:rPr lang="en-US" dirty="0"/>
              <a:t> </a:t>
            </a:r>
            <a:r>
              <a:rPr lang="en-US" dirty="0" err="1"/>
              <a:t>paskasti</a:t>
            </a:r>
            <a:r>
              <a:rPr lang="en-US" dirty="0"/>
              <a:t> </a:t>
            </a:r>
            <a:r>
              <a:rPr lang="en-US" dirty="0" err="1"/>
              <a:t>ilmaistu</a:t>
            </a:r>
            <a:r>
              <a:rPr lang="en-US" dirty="0"/>
              <a:t>. </a:t>
            </a:r>
            <a:r>
              <a:rPr lang="en-US" dirty="0" err="1"/>
              <a:t>Uskon</a:t>
            </a:r>
            <a:r>
              <a:rPr lang="en-US" dirty="0"/>
              <a:t> </a:t>
            </a:r>
            <a:r>
              <a:rPr lang="en-US" dirty="0" err="1"/>
              <a:t>että</a:t>
            </a:r>
            <a:r>
              <a:rPr lang="en-US" dirty="0"/>
              <a:t> </a:t>
            </a:r>
            <a:r>
              <a:rPr lang="en-US" dirty="0" err="1"/>
              <a:t>ymmärrät</a:t>
            </a:r>
            <a:r>
              <a:rPr lang="en-US" dirty="0"/>
              <a:t> </a:t>
            </a:r>
            <a:r>
              <a:rPr lang="en-US" dirty="0" err="1"/>
              <a:t>mitä</a:t>
            </a:r>
            <a:r>
              <a:rPr lang="en-US" dirty="0"/>
              <a:t> </a:t>
            </a:r>
            <a:r>
              <a:rPr lang="en-US" dirty="0" err="1"/>
              <a:t>haettiin</a:t>
            </a:r>
            <a:r>
              <a:rPr lang="en-US" dirty="0"/>
              <a:t>.</a:t>
            </a:r>
          </a:p>
        </p:txBody>
      </p:sp>
    </p:spTree>
    <p:extLst>
      <p:ext uri="{BB962C8B-B14F-4D97-AF65-F5344CB8AC3E}">
        <p14:creationId xmlns:p14="http://schemas.microsoft.com/office/powerpoint/2010/main" val="1321496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HUOM!</a:t>
            </a:r>
            <a:endParaRPr lang="en-US" dirty="0"/>
          </a:p>
        </p:txBody>
      </p:sp>
      <p:sp>
        <p:nvSpPr>
          <p:cNvPr id="3" name="Content Placeholder 2"/>
          <p:cNvSpPr>
            <a:spLocks noGrp="1"/>
          </p:cNvSpPr>
          <p:nvPr>
            <p:ph idx="1"/>
          </p:nvPr>
        </p:nvSpPr>
        <p:spPr/>
        <p:txBody>
          <a:bodyPr>
            <a:normAutofit fontScale="85000" lnSpcReduction="10000"/>
          </a:bodyPr>
          <a:lstStyle/>
          <a:p>
            <a:r>
              <a:rPr lang="fi-FI" dirty="0"/>
              <a:t>Git on versionhallintajärjestelmä</a:t>
            </a:r>
          </a:p>
          <a:p>
            <a:r>
              <a:rPr lang="fi-FI" dirty="0"/>
              <a:t>Github/Bitbucket/jne. ovat palveluntarjoajia, jotka tarjoavat tallennustilaa Git-repositorioille, sekä joitain työkaluja hallinnoida näitä repositorioita</a:t>
            </a:r>
          </a:p>
          <a:p>
            <a:r>
              <a:rPr lang="fi-FI" dirty="0"/>
              <a:t>SourceTree on GUI (graafinen käyttöliittymä), jolla voi käyttää Gitiä, ja toki ottaa yhteyttä pilvipalveluiden tarjoajiin</a:t>
            </a:r>
          </a:p>
          <a:p>
            <a:r>
              <a:rPr lang="fi-FI" dirty="0"/>
              <a:t>IntelliJ IDEA on vain jokin satunnainen kehitysympäristö-ohjelma, jossa sattuu olemaan kiva ja intuitiivinen merge-työkalu. Jokin muu voi olla parempi?!?</a:t>
            </a:r>
            <a:endParaRPr lang="en-US" dirty="0"/>
          </a:p>
        </p:txBody>
      </p:sp>
    </p:spTree>
    <p:extLst>
      <p:ext uri="{BB962C8B-B14F-4D97-AF65-F5344CB8AC3E}">
        <p14:creationId xmlns:p14="http://schemas.microsoft.com/office/powerpoint/2010/main" val="1984132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a:t>Muut vaihtoehdot versionhallintaan</a:t>
            </a:r>
            <a:endParaRPr lang="en-US" dirty="0"/>
          </a:p>
        </p:txBody>
      </p:sp>
      <p:sp>
        <p:nvSpPr>
          <p:cNvPr id="3" name="Content Placeholder 2"/>
          <p:cNvSpPr>
            <a:spLocks noGrp="1"/>
          </p:cNvSpPr>
          <p:nvPr>
            <p:ph idx="1"/>
          </p:nvPr>
        </p:nvSpPr>
        <p:spPr/>
        <p:txBody>
          <a:bodyPr/>
          <a:lstStyle/>
          <a:p>
            <a:r>
              <a:rPr lang="fi-FI" dirty="0"/>
              <a:t>Unity Collaborate</a:t>
            </a:r>
          </a:p>
          <a:p>
            <a:pPr lvl="1"/>
            <a:r>
              <a:rPr lang="fi-FI" dirty="0"/>
              <a:t>Lapsen kengissä</a:t>
            </a:r>
          </a:p>
          <a:p>
            <a:pPr lvl="1"/>
            <a:r>
              <a:rPr lang="fi-FI" dirty="0"/>
              <a:t>Ei tue brancheja vieläkään</a:t>
            </a:r>
          </a:p>
          <a:p>
            <a:pPr lvl="1"/>
            <a:r>
              <a:rPr lang="fi-FI" dirty="0"/>
              <a:t>Ilmeisesti merge conflictit vältetty juurikin tämän takia</a:t>
            </a:r>
          </a:p>
          <a:p>
            <a:pPr lvl="1"/>
            <a:r>
              <a:rPr lang="fi-FI" dirty="0"/>
              <a:t>Vain Unity-juttu (vs. Git , joka on Open Source ja hyvin laajalti käytetty/tuettu/KVG toimii)</a:t>
            </a:r>
          </a:p>
          <a:p>
            <a:pPr lvl="1"/>
            <a:r>
              <a:rPr lang="fi-FI" dirty="0"/>
              <a:t>Jossain vaiheessa haluavat kumminkin rahaa, ilmaisilla maistiaisilla ei ihan loputtomiin pötki</a:t>
            </a:r>
            <a:endParaRPr lang="en-US" dirty="0"/>
          </a:p>
        </p:txBody>
      </p:sp>
    </p:spTree>
    <p:extLst>
      <p:ext uri="{BB962C8B-B14F-4D97-AF65-F5344CB8AC3E}">
        <p14:creationId xmlns:p14="http://schemas.microsoft.com/office/powerpoint/2010/main" val="3810066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a:t>Muut vaihtoehdot versionhallintaan</a:t>
            </a:r>
            <a:endParaRPr lang="en-US" dirty="0"/>
          </a:p>
        </p:txBody>
      </p:sp>
      <p:sp>
        <p:nvSpPr>
          <p:cNvPr id="3" name="Content Placeholder 2"/>
          <p:cNvSpPr>
            <a:spLocks noGrp="1"/>
          </p:cNvSpPr>
          <p:nvPr>
            <p:ph idx="1"/>
          </p:nvPr>
        </p:nvSpPr>
        <p:spPr/>
        <p:txBody>
          <a:bodyPr/>
          <a:lstStyle/>
          <a:p>
            <a:r>
              <a:rPr lang="fi-FI" dirty="0"/>
              <a:t>Keskitetty versionhallinta</a:t>
            </a:r>
          </a:p>
          <a:p>
            <a:pPr lvl="1"/>
            <a:r>
              <a:rPr lang="fi-FI" dirty="0"/>
              <a:t>Serveripohjainen malli (yksi ”pääversio” projektista serverillä)</a:t>
            </a:r>
          </a:p>
          <a:p>
            <a:pPr lvl="1"/>
            <a:r>
              <a:rPr lang="fi-FI" dirty="0"/>
              <a:t>Pitää kirjaa muutoksista tiedostoihin</a:t>
            </a:r>
          </a:p>
          <a:p>
            <a:pPr lvl="1"/>
            <a:r>
              <a:rPr lang="fi-FI" dirty="0"/>
              <a:t>Offline-työskentely saattaa olla hankalaa, tai ainakin vähemmän ketterää kuin Gitin kanssa</a:t>
            </a:r>
          </a:p>
          <a:p>
            <a:pPr lvl="1"/>
            <a:r>
              <a:rPr lang="fi-FI" dirty="0"/>
              <a:t>Esim. Subversion, Perforce</a:t>
            </a:r>
          </a:p>
        </p:txBody>
      </p:sp>
    </p:spTree>
    <p:extLst>
      <p:ext uri="{BB962C8B-B14F-4D97-AF65-F5344CB8AC3E}">
        <p14:creationId xmlns:p14="http://schemas.microsoft.com/office/powerpoint/2010/main" val="3698662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Lisätietoa</a:t>
            </a:r>
            <a:endParaRPr lang="en-US" dirty="0"/>
          </a:p>
        </p:txBody>
      </p:sp>
      <p:sp>
        <p:nvSpPr>
          <p:cNvPr id="3" name="Content Placeholder 2"/>
          <p:cNvSpPr>
            <a:spLocks noGrp="1"/>
          </p:cNvSpPr>
          <p:nvPr>
            <p:ph idx="1"/>
          </p:nvPr>
        </p:nvSpPr>
        <p:spPr/>
        <p:txBody>
          <a:bodyPr>
            <a:normAutofit/>
          </a:bodyPr>
          <a:lstStyle/>
          <a:p>
            <a:pPr marL="0" indent="0">
              <a:buNone/>
            </a:pPr>
            <a:r>
              <a:rPr lang="fi-FI" dirty="0"/>
              <a:t>Versionhallinnasta tarkemmin yleisellä tasolla:</a:t>
            </a:r>
          </a:p>
          <a:p>
            <a:pPr marL="0" indent="0">
              <a:buNone/>
            </a:pPr>
            <a:r>
              <a:rPr lang="en-US" sz="1400" dirty="0"/>
              <a:t>https://www.atlassian.com/blog/software-teams/version-control-centralized-dvcs</a:t>
            </a:r>
          </a:p>
          <a:p>
            <a:pPr marL="0" indent="0">
              <a:buNone/>
            </a:pPr>
            <a:endParaRPr lang="en-US" dirty="0"/>
          </a:p>
          <a:p>
            <a:pPr marL="0" indent="0">
              <a:buNone/>
            </a:pPr>
            <a:r>
              <a:rPr lang="fi-FI" dirty="0"/>
              <a:t>Miten Git oikeasti toimii?</a:t>
            </a:r>
          </a:p>
          <a:p>
            <a:pPr marL="0" indent="0">
              <a:buNone/>
            </a:pPr>
            <a:r>
              <a:rPr lang="en-US" sz="1300" dirty="0"/>
              <a:t>http://nfarina.com/post/9868516270/git-is-simpler</a:t>
            </a:r>
          </a:p>
          <a:p>
            <a:pPr marL="0" indent="0">
              <a:buNone/>
            </a:pPr>
            <a:endParaRPr lang="en-US" dirty="0"/>
          </a:p>
          <a:p>
            <a:pPr marL="0" indent="0">
              <a:buNone/>
            </a:pPr>
            <a:r>
              <a:rPr lang="fi-FI" dirty="0"/>
              <a:t>Kitinää Unity Collaboratesta:</a:t>
            </a:r>
            <a:endParaRPr lang="en-US" dirty="0"/>
          </a:p>
          <a:p>
            <a:pPr marL="0" indent="0">
              <a:buNone/>
            </a:pPr>
            <a:r>
              <a:rPr lang="en-US" sz="1200" u="sng" dirty="0"/>
              <a:t>https://www.reddit.com/r/gamedev/comments/5w8lfy/unity_collab_vs_github/</a:t>
            </a:r>
            <a:endParaRPr lang="fi-FI" sz="1200" dirty="0"/>
          </a:p>
          <a:p>
            <a:pPr marL="0" indent="0">
              <a:buNone/>
            </a:pPr>
            <a:endParaRPr lang="fi-FI" dirty="0"/>
          </a:p>
        </p:txBody>
      </p:sp>
    </p:spTree>
    <p:extLst>
      <p:ext uri="{BB962C8B-B14F-4D97-AF65-F5344CB8AC3E}">
        <p14:creationId xmlns:p14="http://schemas.microsoft.com/office/powerpoint/2010/main" val="1819398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Tärkeitä termejä 1</a:t>
            </a:r>
            <a:endParaRPr lang="en-US" dirty="0"/>
          </a:p>
        </p:txBody>
      </p:sp>
      <p:sp>
        <p:nvSpPr>
          <p:cNvPr id="3" name="Content Placeholder 2"/>
          <p:cNvSpPr>
            <a:spLocks noGrp="1"/>
          </p:cNvSpPr>
          <p:nvPr>
            <p:ph idx="1"/>
          </p:nvPr>
        </p:nvSpPr>
        <p:spPr/>
        <p:txBody>
          <a:bodyPr>
            <a:normAutofit fontScale="55000" lnSpcReduction="20000"/>
          </a:bodyPr>
          <a:lstStyle/>
          <a:p>
            <a:r>
              <a:rPr lang="fi-FI" dirty="0"/>
              <a:t>REPO</a:t>
            </a:r>
          </a:p>
          <a:p>
            <a:pPr lvl="1"/>
            <a:r>
              <a:rPr lang="fi-FI" dirty="0"/>
              <a:t>Paikka johon tallennetaan dataa.</a:t>
            </a:r>
          </a:p>
          <a:p>
            <a:pPr lvl="1"/>
            <a:r>
              <a:rPr lang="fi-FI" dirty="0"/>
              <a:t>Pilvessä, tikulla, koneella, missä vaan.</a:t>
            </a:r>
          </a:p>
          <a:p>
            <a:pPr lvl="1"/>
            <a:r>
              <a:rPr lang="fi-FI" dirty="0"/>
              <a:t>Ikäänkuin kansio Gitillä varustettuna</a:t>
            </a:r>
          </a:p>
          <a:p>
            <a:pPr marL="0" indent="0">
              <a:buNone/>
            </a:pPr>
            <a:endParaRPr lang="fi-FI" dirty="0"/>
          </a:p>
          <a:p>
            <a:r>
              <a:rPr lang="fi-FI" dirty="0"/>
              <a:t>LOCAL/REMOTE/ORIGIN</a:t>
            </a:r>
          </a:p>
          <a:p>
            <a:pPr lvl="1"/>
            <a:r>
              <a:rPr lang="fi-FI" dirty="0"/>
              <a:t>Kaikki repot ovat lokaaleja jossain. Kuitenkin käyttäjän kannalta lokaali on se kopio versiosta, joka sinulla on koneellasi ja jota työstät</a:t>
            </a:r>
          </a:p>
          <a:p>
            <a:pPr lvl="1"/>
            <a:r>
              <a:rPr lang="fi-FI" dirty="0"/>
              <a:t>Remote sijaitsee esim. Githubissa. Käytännössä teet kopion jonkin toisen (minkä olet määrittänyt remoteksi) reposta tilasta omalle koneellesi ja koitat sovittaa historiat ja tiedostot yhteen.</a:t>
            </a:r>
          </a:p>
          <a:p>
            <a:pPr lvl="1"/>
            <a:r>
              <a:rPr lang="fi-FI" dirty="0"/>
              <a:t>Origin = se jonka olet määritellyt etä-repoksi</a:t>
            </a:r>
          </a:p>
          <a:p>
            <a:r>
              <a:rPr lang="fi-FI" dirty="0"/>
              <a:t>FORK</a:t>
            </a:r>
          </a:p>
          <a:p>
            <a:pPr lvl="1"/>
            <a:r>
              <a:rPr lang="fi-FI" dirty="0"/>
              <a:t>Luodaan oma kopio jonkin toisen projektista. Esim. Github tarjoaa tätä kautta mahdollisuuden kopioida projektin ja esittää Pull Requesteja (”Hei, moi. Kelpaisko mun muutokset osaksi alkuperäistä?”) alkuperäisen projektin omistajalle </a:t>
            </a:r>
          </a:p>
          <a:p>
            <a:r>
              <a:rPr lang="fi-FI" dirty="0"/>
              <a:t>CLONE</a:t>
            </a:r>
          </a:p>
          <a:p>
            <a:pPr lvl="1"/>
            <a:r>
              <a:rPr lang="fi-FI" dirty="0"/>
              <a:t>Kopioidaan repo</a:t>
            </a:r>
            <a:endParaRPr lang="en-US" dirty="0"/>
          </a:p>
        </p:txBody>
      </p:sp>
    </p:spTree>
    <p:extLst>
      <p:ext uri="{BB962C8B-B14F-4D97-AF65-F5344CB8AC3E}">
        <p14:creationId xmlns:p14="http://schemas.microsoft.com/office/powerpoint/2010/main" val="3596170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Törkeitä termejä 2</a:t>
            </a:r>
            <a:endParaRPr lang="en-US" dirty="0"/>
          </a:p>
        </p:txBody>
      </p:sp>
      <p:sp>
        <p:nvSpPr>
          <p:cNvPr id="3" name="Content Placeholder 2"/>
          <p:cNvSpPr>
            <a:spLocks noGrp="1"/>
          </p:cNvSpPr>
          <p:nvPr>
            <p:ph idx="1"/>
          </p:nvPr>
        </p:nvSpPr>
        <p:spPr/>
        <p:txBody>
          <a:bodyPr>
            <a:normAutofit fontScale="40000" lnSpcReduction="20000"/>
          </a:bodyPr>
          <a:lstStyle/>
          <a:p>
            <a:r>
              <a:rPr lang="fi-FI" dirty="0"/>
              <a:t>BRANCH</a:t>
            </a:r>
          </a:p>
          <a:p>
            <a:pPr lvl="1"/>
            <a:r>
              <a:rPr lang="fi-FI" dirty="0"/>
              <a:t>Projektin haara tai oksa</a:t>
            </a:r>
          </a:p>
          <a:p>
            <a:pPr lvl="1"/>
            <a:r>
              <a:rPr lang="fi-FI" dirty="0"/>
              <a:t>Alkaa jostain commitista</a:t>
            </a:r>
          </a:p>
          <a:p>
            <a:pPr lvl="1"/>
            <a:r>
              <a:rPr lang="fi-FI" dirty="0"/>
              <a:t>Ehkä päätyy osaksi jotain muuta haaraa (merge) tai jää ”tyngäksi”, jos esim. Kokeilu oli epäonnistunut</a:t>
            </a:r>
          </a:p>
          <a:p>
            <a:pPr marL="457200" lvl="1" indent="0">
              <a:buNone/>
            </a:pPr>
            <a:endParaRPr lang="fi-FI" dirty="0"/>
          </a:p>
          <a:p>
            <a:r>
              <a:rPr lang="fi-FI" dirty="0"/>
              <a:t>COMMIT</a:t>
            </a:r>
          </a:p>
          <a:p>
            <a:pPr lvl="1"/>
            <a:r>
              <a:rPr lang="fi-FI" dirty="0"/>
              <a:t>Käytännössä Gitin version ’tallennuksesta’ (kansainvälinen termi on ’Save’)</a:t>
            </a:r>
          </a:p>
          <a:p>
            <a:pPr lvl="1"/>
            <a:r>
              <a:rPr lang="fi-FI" dirty="0"/>
              <a:t>Repon tila kyseisellä tallennushetkellä viedään osaksi Gitin tallennusjärjestelmää</a:t>
            </a:r>
          </a:p>
          <a:p>
            <a:pPr lvl="1"/>
            <a:r>
              <a:rPr lang="fi-FI" dirty="0"/>
              <a:t>Checkpoint, snapshot</a:t>
            </a:r>
          </a:p>
          <a:p>
            <a:pPr lvl="1"/>
            <a:r>
              <a:rPr lang="fi-FI" dirty="0"/>
              <a:t>Käyttäjälle näkyy suurinpiirtein niin, että voi todeta että ”laitanpas nämä muutokset tuonne versionhallintaan”</a:t>
            </a:r>
          </a:p>
          <a:p>
            <a:pPr marL="0" indent="0">
              <a:buNone/>
            </a:pPr>
            <a:endParaRPr lang="fi-FI" dirty="0"/>
          </a:p>
          <a:p>
            <a:r>
              <a:rPr lang="fi-FI" dirty="0"/>
              <a:t>PUSH</a:t>
            </a:r>
          </a:p>
          <a:p>
            <a:pPr lvl="1"/>
            <a:r>
              <a:rPr lang="fi-FI" dirty="0"/>
              <a:t>Muutokset (commitit) ”pusketaan” etäpalvelimelle</a:t>
            </a:r>
          </a:p>
          <a:p>
            <a:endParaRPr lang="fi-FI" dirty="0"/>
          </a:p>
          <a:p>
            <a:r>
              <a:rPr lang="fi-FI" dirty="0"/>
              <a:t>PULL</a:t>
            </a:r>
          </a:p>
          <a:p>
            <a:pPr lvl="1"/>
            <a:r>
              <a:rPr lang="fi-FI" dirty="0"/>
              <a:t>Käydään katsomassa miten etärepon historia on edennyt ja sulautetaan muutokset osaksi omaa historiaa</a:t>
            </a:r>
          </a:p>
          <a:p>
            <a:pPr lvl="1"/>
            <a:r>
              <a:rPr lang="fi-FI" dirty="0"/>
              <a:t>Käytännössä sama kuin Fetch + Merge (ja mergetään se aktiivinen remote branchi nimenomaan)</a:t>
            </a:r>
          </a:p>
          <a:p>
            <a:pPr lvl="1"/>
            <a:r>
              <a:rPr lang="fi-FI" dirty="0"/>
              <a:t>Voi johtaa konflikteihin, tai toimimattomaan koodiin</a:t>
            </a:r>
          </a:p>
          <a:p>
            <a:endParaRPr lang="fi-FI" dirty="0"/>
          </a:p>
          <a:p>
            <a:r>
              <a:rPr lang="fi-FI" dirty="0"/>
              <a:t>FETCH</a:t>
            </a:r>
          </a:p>
          <a:p>
            <a:pPr lvl="1"/>
            <a:r>
              <a:rPr lang="fi-FI" dirty="0"/>
              <a:t>Haetaan remote repon tiedostot ja historia paikalliseen repoon</a:t>
            </a:r>
          </a:p>
          <a:p>
            <a:pPr lvl="1"/>
            <a:r>
              <a:rPr lang="fi-FI" dirty="0"/>
              <a:t>Ei tehdä mergeä</a:t>
            </a:r>
          </a:p>
          <a:p>
            <a:pPr lvl="1"/>
            <a:r>
              <a:rPr lang="fi-FI" dirty="0"/>
              <a:t>Voi nähdä mitä muutoksia luvassa ja missä asti remote menee </a:t>
            </a:r>
          </a:p>
          <a:p>
            <a:pPr lvl="1"/>
            <a:endParaRPr lang="en-US" dirty="0"/>
          </a:p>
        </p:txBody>
      </p:sp>
    </p:spTree>
    <p:extLst>
      <p:ext uri="{BB962C8B-B14F-4D97-AF65-F5344CB8AC3E}">
        <p14:creationId xmlns:p14="http://schemas.microsoft.com/office/powerpoint/2010/main" val="2767466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Tärkeitä termejä 3</a:t>
            </a:r>
            <a:endParaRPr lang="en-US" dirty="0"/>
          </a:p>
        </p:txBody>
      </p:sp>
      <p:sp>
        <p:nvSpPr>
          <p:cNvPr id="3" name="Content Placeholder 2"/>
          <p:cNvSpPr>
            <a:spLocks noGrp="1"/>
          </p:cNvSpPr>
          <p:nvPr>
            <p:ph idx="1"/>
          </p:nvPr>
        </p:nvSpPr>
        <p:spPr/>
        <p:txBody>
          <a:bodyPr>
            <a:normAutofit fontScale="47500" lnSpcReduction="20000"/>
          </a:bodyPr>
          <a:lstStyle/>
          <a:p>
            <a:r>
              <a:rPr lang="fi-FI" dirty="0"/>
              <a:t>MERGE</a:t>
            </a:r>
          </a:p>
          <a:p>
            <a:pPr lvl="1"/>
            <a:r>
              <a:rPr lang="fi-FI" dirty="0"/>
              <a:t>Sulautetaan jokin historia osaksi toista historiaa (esim. Lokaali branch toiseen tai remote lokaaliin)</a:t>
            </a:r>
          </a:p>
          <a:p>
            <a:pPr lvl="1"/>
            <a:r>
              <a:rPr lang="fi-FI" dirty="0"/>
              <a:t>Voi johtaa konflikteihin, eli tiedostot eivät ole yhteensopivia tai tiedostoja ei voi sulauttaa toisiinsa</a:t>
            </a:r>
          </a:p>
          <a:p>
            <a:pPr lvl="1"/>
            <a:r>
              <a:rPr lang="fi-FI" dirty="0"/>
              <a:t>Vaarana on, että tiedostot voi yhdistää Gitin kannalta, mutta esim. C#/Unity ei tiedostoista pidä, koska niissä ei ole mitään järkeä</a:t>
            </a:r>
          </a:p>
          <a:p>
            <a:endParaRPr lang="fi-FI" dirty="0"/>
          </a:p>
          <a:p>
            <a:r>
              <a:rPr lang="fi-FI" dirty="0"/>
              <a:t>STASH</a:t>
            </a:r>
          </a:p>
          <a:p>
            <a:pPr lvl="1"/>
            <a:r>
              <a:rPr lang="fi-FI" dirty="0"/>
              <a:t>Tallennetaan muutokset tiedostoihin ikäänkuin ’jemmaan’. Ei mihinkään branchiin vaan Stashiin</a:t>
            </a:r>
          </a:p>
          <a:p>
            <a:pPr lvl="1"/>
            <a:r>
              <a:rPr lang="fi-FI" dirty="0"/>
              <a:t>Stashissa olevat muutokset voi laittaa mihin tahansa committiin, jos se on kunnolla branchatty ja merge conflictit joutuu ratkomaan normaalisti</a:t>
            </a:r>
          </a:p>
          <a:p>
            <a:pPr lvl="1"/>
            <a:endParaRPr lang="fi-FI" dirty="0"/>
          </a:p>
          <a:p>
            <a:r>
              <a:rPr lang="fi-FI" dirty="0"/>
              <a:t>DISCARD</a:t>
            </a:r>
          </a:p>
          <a:p>
            <a:pPr lvl="1"/>
            <a:r>
              <a:rPr lang="fi-FI" dirty="0"/>
              <a:t>Tallentamattomat muutokset heitetään menemään</a:t>
            </a:r>
          </a:p>
          <a:p>
            <a:pPr lvl="1"/>
            <a:r>
              <a:rPr lang="fi-FI" dirty="0"/>
              <a:t>Voi tehdä yhdelle tiedostolle tai kaikille muutoksille, joita ei ole ”commitattu”</a:t>
            </a:r>
          </a:p>
          <a:p>
            <a:r>
              <a:rPr lang="fi-FI" dirty="0"/>
              <a:t>REMOVE</a:t>
            </a:r>
          </a:p>
          <a:p>
            <a:pPr lvl="1"/>
            <a:r>
              <a:rPr lang="fi-FI" dirty="0"/>
              <a:t>Poistetaan tallentamaton tiedosto</a:t>
            </a:r>
          </a:p>
          <a:p>
            <a:pPr lvl="1"/>
            <a:r>
              <a:rPr lang="fi-FI" dirty="0"/>
              <a:t>Esim. Merge conflict –tilanteissa voi poistella generoituja .orig -tiedostoja</a:t>
            </a:r>
          </a:p>
          <a:p>
            <a:pPr lvl="1"/>
            <a:endParaRPr lang="fi-FI" dirty="0"/>
          </a:p>
          <a:p>
            <a:r>
              <a:rPr lang="fi-FI" dirty="0"/>
              <a:t>IGNORE</a:t>
            </a:r>
          </a:p>
          <a:p>
            <a:pPr lvl="1"/>
            <a:r>
              <a:rPr lang="fi-FI" dirty="0"/>
              <a:t>Tiedostot jatkavat länsäoloaan lokaalisti, mutta Git ei pidä kirjaa näistä tiedostoista</a:t>
            </a:r>
          </a:p>
          <a:p>
            <a:pPr lvl="1"/>
            <a:r>
              <a:rPr lang="fi-FI" dirty="0"/>
              <a:t>Ignoren voi toteuttaa tietyille tiedostopäätteille, tiedostoille tai mille vaan, kunhan syntaksiset kyvyt taipuvat</a:t>
            </a:r>
          </a:p>
        </p:txBody>
      </p:sp>
    </p:spTree>
    <p:extLst>
      <p:ext uri="{BB962C8B-B14F-4D97-AF65-F5344CB8AC3E}">
        <p14:creationId xmlns:p14="http://schemas.microsoft.com/office/powerpoint/2010/main" val="2758797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Koulutuksen tavoitteet</a:t>
            </a:r>
            <a:endParaRPr lang="en-US" dirty="0"/>
          </a:p>
        </p:txBody>
      </p:sp>
      <p:sp>
        <p:nvSpPr>
          <p:cNvPr id="3" name="Content Placeholder 2"/>
          <p:cNvSpPr>
            <a:spLocks noGrp="1"/>
          </p:cNvSpPr>
          <p:nvPr>
            <p:ph idx="1"/>
          </p:nvPr>
        </p:nvSpPr>
        <p:spPr/>
        <p:txBody>
          <a:bodyPr>
            <a:normAutofit fontScale="92500"/>
          </a:bodyPr>
          <a:lstStyle/>
          <a:p>
            <a:r>
              <a:rPr lang="fi-FI" dirty="0"/>
              <a:t>Tiimeillä on repot ja projektit pystyssä</a:t>
            </a:r>
          </a:p>
          <a:p>
            <a:r>
              <a:rPr lang="fi-FI" dirty="0"/>
              <a:t>PeliFarmilaiset osaavat Gitin käyttämisen perusteet SourceTreetä apuna käyttäen</a:t>
            </a:r>
          </a:p>
          <a:p>
            <a:r>
              <a:rPr lang="fi-FI" dirty="0"/>
              <a:t>PeliFarmilaiset ovat vakuuttuneita versionhallinnan hyödyllisyydestä ja helppokäyttöisyydestä</a:t>
            </a:r>
          </a:p>
          <a:p>
            <a:r>
              <a:rPr lang="fi-FI" dirty="0"/>
              <a:t>PeliFarmilaisilla on valmiudet lähteä itsenäisesti ratkomaan mahdollisia tulevia ongelmia esimerkiksi ”merge conflict” -tilanteissa</a:t>
            </a:r>
          </a:p>
          <a:p>
            <a:endParaRPr lang="en-US" dirty="0"/>
          </a:p>
        </p:txBody>
      </p:sp>
    </p:spTree>
    <p:extLst>
      <p:ext uri="{BB962C8B-B14F-4D97-AF65-F5344CB8AC3E}">
        <p14:creationId xmlns:p14="http://schemas.microsoft.com/office/powerpoint/2010/main" val="1266887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HUOM!</a:t>
            </a:r>
            <a:endParaRPr lang="en-US" dirty="0"/>
          </a:p>
        </p:txBody>
      </p:sp>
      <p:sp>
        <p:nvSpPr>
          <p:cNvPr id="3" name="Content Placeholder 2"/>
          <p:cNvSpPr>
            <a:spLocks noGrp="1"/>
          </p:cNvSpPr>
          <p:nvPr>
            <p:ph idx="1"/>
          </p:nvPr>
        </p:nvSpPr>
        <p:spPr/>
        <p:txBody>
          <a:bodyPr>
            <a:normAutofit fontScale="85000" lnSpcReduction="10000"/>
          </a:bodyPr>
          <a:lstStyle/>
          <a:p>
            <a:r>
              <a:rPr lang="fi-FI" dirty="0"/>
              <a:t>Pyri välttämään historiaa muokkaavia toimintoja (esim. rebase), jos olet pushannut jo remoteen. Käytä niitä vain silloin kun tiedät mitä teet! Todennäköisesti SourceTreellä et edes pysty tekemään esim. Hard resetiä johonkin commitiin</a:t>
            </a:r>
          </a:p>
          <a:p>
            <a:r>
              <a:rPr lang="fi-FI" dirty="0"/>
              <a:t>Kun tiedosto on viety osaksi Gittiä ja jonkin projektin historiaa, on se varsin hankalaa sieltä poistaa</a:t>
            </a:r>
          </a:p>
          <a:p>
            <a:r>
              <a:rPr lang="fi-FI" dirty="0"/>
              <a:t>Vältä siis arkaluontoisten tietojen tallennusta (esim. sosiaaliturvatunnukset, intiimit kuvat, helvetin huono koodi tai rumat graffa-assetit), tai Githubia käytettäessä älä liitä committeihin liian isoja tiedostoja</a:t>
            </a:r>
            <a:endParaRPr lang="en-US" dirty="0"/>
          </a:p>
        </p:txBody>
      </p:sp>
    </p:spTree>
    <p:extLst>
      <p:ext uri="{BB962C8B-B14F-4D97-AF65-F5344CB8AC3E}">
        <p14:creationId xmlns:p14="http://schemas.microsoft.com/office/powerpoint/2010/main" val="3149611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Merge conflict</a:t>
            </a:r>
            <a:endParaRPr lang="en-US" dirty="0"/>
          </a:p>
        </p:txBody>
      </p:sp>
      <p:sp>
        <p:nvSpPr>
          <p:cNvPr id="3" name="Content Placeholder 2"/>
          <p:cNvSpPr>
            <a:spLocks noGrp="1"/>
          </p:cNvSpPr>
          <p:nvPr>
            <p:ph idx="1"/>
          </p:nvPr>
        </p:nvSpPr>
        <p:spPr/>
        <p:txBody>
          <a:bodyPr>
            <a:normAutofit fontScale="85000" lnSpcReduction="20000"/>
          </a:bodyPr>
          <a:lstStyle/>
          <a:p>
            <a:r>
              <a:rPr lang="en-US" dirty="0"/>
              <a:t>Merge </a:t>
            </a:r>
            <a:r>
              <a:rPr lang="en-US" dirty="0" err="1"/>
              <a:t>kuin</a:t>
            </a:r>
            <a:r>
              <a:rPr lang="en-US" dirty="0"/>
              <a:t> merge, </a:t>
            </a:r>
            <a:r>
              <a:rPr lang="en-US" dirty="0" err="1"/>
              <a:t>oli</a:t>
            </a:r>
            <a:r>
              <a:rPr lang="en-US" dirty="0"/>
              <a:t> </a:t>
            </a:r>
            <a:r>
              <a:rPr lang="en-US" dirty="0" err="1"/>
              <a:t>kyseessä</a:t>
            </a:r>
            <a:r>
              <a:rPr lang="en-US" dirty="0"/>
              <a:t> </a:t>
            </a:r>
            <a:r>
              <a:rPr lang="en-US" dirty="0" err="1"/>
              <a:t>eri</a:t>
            </a:r>
            <a:r>
              <a:rPr lang="en-US" dirty="0"/>
              <a:t> </a:t>
            </a:r>
            <a:r>
              <a:rPr lang="en-US" dirty="0" err="1"/>
              <a:t>tavalla</a:t>
            </a:r>
            <a:r>
              <a:rPr lang="en-US" dirty="0"/>
              <a:t> </a:t>
            </a:r>
            <a:r>
              <a:rPr lang="en-US" dirty="0" err="1"/>
              <a:t>nimetyt</a:t>
            </a:r>
            <a:r>
              <a:rPr lang="en-US" dirty="0"/>
              <a:t> </a:t>
            </a:r>
            <a:r>
              <a:rPr lang="en-US" dirty="0" err="1"/>
              <a:t>branchit</a:t>
            </a:r>
            <a:r>
              <a:rPr lang="en-US" dirty="0"/>
              <a:t> tai </a:t>
            </a:r>
            <a:r>
              <a:rPr lang="en-US" dirty="0" err="1"/>
              <a:t>samanniminen</a:t>
            </a:r>
            <a:r>
              <a:rPr lang="en-US" dirty="0"/>
              <a:t>, </a:t>
            </a:r>
            <a:r>
              <a:rPr lang="en-US" dirty="0" err="1"/>
              <a:t>mutta</a:t>
            </a:r>
            <a:r>
              <a:rPr lang="en-US" dirty="0"/>
              <a:t> </a:t>
            </a:r>
            <a:r>
              <a:rPr lang="en-US" dirty="0" err="1"/>
              <a:t>pidemmälle</a:t>
            </a:r>
            <a:r>
              <a:rPr lang="en-US" dirty="0"/>
              <a:t> </a:t>
            </a:r>
            <a:r>
              <a:rPr lang="en-US" dirty="0" err="1"/>
              <a:t>remotesta</a:t>
            </a:r>
            <a:r>
              <a:rPr lang="en-US" dirty="0"/>
              <a:t> </a:t>
            </a:r>
            <a:r>
              <a:rPr lang="en-US" dirty="0" err="1"/>
              <a:t>edennyt</a:t>
            </a:r>
            <a:r>
              <a:rPr lang="en-US" dirty="0"/>
              <a:t> branch</a:t>
            </a:r>
          </a:p>
          <a:p>
            <a:r>
              <a:rPr lang="en-US" dirty="0"/>
              <a:t>Merge conflict </a:t>
            </a:r>
            <a:r>
              <a:rPr lang="en-US" dirty="0" err="1"/>
              <a:t>tulee</a:t>
            </a:r>
            <a:r>
              <a:rPr lang="en-US" dirty="0"/>
              <a:t>, </a:t>
            </a:r>
            <a:r>
              <a:rPr lang="en-US" dirty="0" err="1"/>
              <a:t>kun</a:t>
            </a:r>
            <a:r>
              <a:rPr lang="en-US" dirty="0"/>
              <a:t> </a:t>
            </a:r>
            <a:r>
              <a:rPr lang="en-US" dirty="0" err="1"/>
              <a:t>tiedostoja</a:t>
            </a:r>
            <a:r>
              <a:rPr lang="en-US" dirty="0"/>
              <a:t> </a:t>
            </a:r>
            <a:r>
              <a:rPr lang="en-US" dirty="0" err="1"/>
              <a:t>ei</a:t>
            </a:r>
            <a:r>
              <a:rPr lang="en-US" dirty="0"/>
              <a:t> </a:t>
            </a:r>
            <a:r>
              <a:rPr lang="en-US" dirty="0" err="1"/>
              <a:t>voi</a:t>
            </a:r>
            <a:r>
              <a:rPr lang="en-US" dirty="0"/>
              <a:t> </a:t>
            </a:r>
            <a:r>
              <a:rPr lang="en-US" dirty="0" err="1"/>
              <a:t>yhdistää</a:t>
            </a:r>
            <a:r>
              <a:rPr lang="en-US" dirty="0"/>
              <a:t> </a:t>
            </a:r>
            <a:r>
              <a:rPr lang="en-US" dirty="0" err="1"/>
              <a:t>automaattisesti</a:t>
            </a:r>
            <a:endParaRPr lang="en-US" dirty="0"/>
          </a:p>
          <a:p>
            <a:r>
              <a:rPr lang="en-US" dirty="0" err="1"/>
              <a:t>Tarkista</a:t>
            </a:r>
            <a:r>
              <a:rPr lang="en-US" dirty="0"/>
              <a:t> </a:t>
            </a:r>
            <a:r>
              <a:rPr lang="en-US" dirty="0" err="1"/>
              <a:t>aina</a:t>
            </a:r>
            <a:r>
              <a:rPr lang="en-US" dirty="0"/>
              <a:t>, </a:t>
            </a:r>
            <a:r>
              <a:rPr lang="en-US" dirty="0" err="1"/>
              <a:t>että</a:t>
            </a:r>
            <a:r>
              <a:rPr lang="en-US" dirty="0"/>
              <a:t> </a:t>
            </a:r>
            <a:r>
              <a:rPr lang="en-US" dirty="0" err="1"/>
              <a:t>koodi</a:t>
            </a:r>
            <a:r>
              <a:rPr lang="en-US" dirty="0"/>
              <a:t> </a:t>
            </a:r>
            <a:r>
              <a:rPr lang="en-US" dirty="0" err="1"/>
              <a:t>oikeasti</a:t>
            </a:r>
            <a:r>
              <a:rPr lang="en-US" dirty="0"/>
              <a:t> </a:t>
            </a:r>
            <a:r>
              <a:rPr lang="en-US" dirty="0" err="1"/>
              <a:t>toimii</a:t>
            </a:r>
            <a:r>
              <a:rPr lang="en-US" dirty="0"/>
              <a:t>! </a:t>
            </a:r>
            <a:r>
              <a:rPr lang="en-US" dirty="0" err="1"/>
              <a:t>Vaikka</a:t>
            </a:r>
            <a:r>
              <a:rPr lang="en-US" dirty="0"/>
              <a:t> Git </a:t>
            </a:r>
            <a:r>
              <a:rPr lang="en-US" dirty="0" err="1"/>
              <a:t>osaa</a:t>
            </a:r>
            <a:r>
              <a:rPr lang="en-US" dirty="0"/>
              <a:t> </a:t>
            </a:r>
            <a:r>
              <a:rPr lang="en-US" dirty="0" err="1"/>
              <a:t>yhdistää</a:t>
            </a:r>
            <a:r>
              <a:rPr lang="en-US" dirty="0"/>
              <a:t>, </a:t>
            </a:r>
            <a:r>
              <a:rPr lang="en-US" dirty="0" err="1"/>
              <a:t>ei</a:t>
            </a:r>
            <a:r>
              <a:rPr lang="en-US" dirty="0"/>
              <a:t> se </a:t>
            </a:r>
            <a:r>
              <a:rPr lang="en-US" dirty="0" err="1"/>
              <a:t>osaa</a:t>
            </a:r>
            <a:r>
              <a:rPr lang="en-US" dirty="0"/>
              <a:t> </a:t>
            </a:r>
            <a:r>
              <a:rPr lang="en-US" dirty="0" err="1"/>
              <a:t>huomioida</a:t>
            </a:r>
            <a:r>
              <a:rPr lang="en-US" dirty="0"/>
              <a:t> </a:t>
            </a:r>
            <a:r>
              <a:rPr lang="en-US" dirty="0" err="1"/>
              <a:t>järjetöntä</a:t>
            </a:r>
            <a:r>
              <a:rPr lang="en-US" dirty="0"/>
              <a:t> </a:t>
            </a:r>
            <a:r>
              <a:rPr lang="en-US" dirty="0" err="1"/>
              <a:t>koodia</a:t>
            </a:r>
            <a:r>
              <a:rPr lang="en-US" dirty="0"/>
              <a:t>!</a:t>
            </a:r>
          </a:p>
          <a:p>
            <a:r>
              <a:rPr lang="en-US" dirty="0"/>
              <a:t>DEMO:</a:t>
            </a:r>
          </a:p>
          <a:p>
            <a:pPr lvl="1"/>
            <a:r>
              <a:rPr lang="en-US" dirty="0" err="1"/>
              <a:t>Mitä</a:t>
            </a:r>
            <a:r>
              <a:rPr lang="en-US" dirty="0"/>
              <a:t> </a:t>
            </a:r>
            <a:r>
              <a:rPr lang="en-US" dirty="0" err="1"/>
              <a:t>tapahtuu</a:t>
            </a:r>
            <a:r>
              <a:rPr lang="en-US" dirty="0"/>
              <a:t> </a:t>
            </a:r>
            <a:r>
              <a:rPr lang="en-US" dirty="0" err="1"/>
              <a:t>kun</a:t>
            </a:r>
            <a:r>
              <a:rPr lang="en-US" dirty="0"/>
              <a:t> </a:t>
            </a:r>
            <a:r>
              <a:rPr lang="en-US" dirty="0" err="1"/>
              <a:t>kooditiedosto</a:t>
            </a:r>
            <a:r>
              <a:rPr lang="en-US" dirty="0"/>
              <a:t> on </a:t>
            </a:r>
            <a:r>
              <a:rPr lang="en-US" dirty="0" err="1"/>
              <a:t>epäsynkassa</a:t>
            </a:r>
            <a:r>
              <a:rPr lang="en-US" dirty="0"/>
              <a:t>?</a:t>
            </a:r>
          </a:p>
          <a:p>
            <a:pPr lvl="1"/>
            <a:r>
              <a:rPr lang="en-US" dirty="0" err="1"/>
              <a:t>Mitä</a:t>
            </a:r>
            <a:r>
              <a:rPr lang="en-US" dirty="0"/>
              <a:t> </a:t>
            </a:r>
            <a:r>
              <a:rPr lang="en-US" dirty="0" err="1"/>
              <a:t>tapahtuu</a:t>
            </a:r>
            <a:r>
              <a:rPr lang="en-US" dirty="0"/>
              <a:t>, </a:t>
            </a:r>
            <a:r>
              <a:rPr lang="en-US" dirty="0" err="1"/>
              <a:t>kun</a:t>
            </a:r>
            <a:r>
              <a:rPr lang="en-US" dirty="0"/>
              <a:t> </a:t>
            </a:r>
            <a:r>
              <a:rPr lang="en-US" dirty="0" err="1"/>
              <a:t>sama</a:t>
            </a:r>
            <a:r>
              <a:rPr lang="en-US" dirty="0"/>
              <a:t> </a:t>
            </a:r>
            <a:r>
              <a:rPr lang="en-US" dirty="0" err="1"/>
              <a:t>kuin</a:t>
            </a:r>
            <a:r>
              <a:rPr lang="en-US" dirty="0"/>
              <a:t> </a:t>
            </a:r>
            <a:r>
              <a:rPr lang="en-US" dirty="0" err="1"/>
              <a:t>yllä</a:t>
            </a:r>
            <a:r>
              <a:rPr lang="en-US" dirty="0"/>
              <a:t> ja on </a:t>
            </a:r>
            <a:r>
              <a:rPr lang="en-US" dirty="0" err="1"/>
              <a:t>ulkoinen</a:t>
            </a:r>
            <a:r>
              <a:rPr lang="en-US" dirty="0"/>
              <a:t> merge-</a:t>
            </a:r>
            <a:r>
              <a:rPr lang="en-US" dirty="0" err="1"/>
              <a:t>työkalu</a:t>
            </a:r>
            <a:r>
              <a:rPr lang="en-US" dirty="0"/>
              <a:t>?</a:t>
            </a:r>
          </a:p>
          <a:p>
            <a:pPr lvl="1"/>
            <a:r>
              <a:rPr lang="en-US" dirty="0" err="1"/>
              <a:t>Entäs</a:t>
            </a:r>
            <a:r>
              <a:rPr lang="en-US" dirty="0"/>
              <a:t> </a:t>
            </a:r>
            <a:r>
              <a:rPr lang="en-US" dirty="0" err="1"/>
              <a:t>kun</a:t>
            </a:r>
            <a:r>
              <a:rPr lang="en-US" dirty="0"/>
              <a:t> </a:t>
            </a:r>
            <a:r>
              <a:rPr lang="en-US" dirty="0" err="1"/>
              <a:t>kyseessä</a:t>
            </a:r>
            <a:r>
              <a:rPr lang="en-US" dirty="0"/>
              <a:t> on </a:t>
            </a:r>
            <a:r>
              <a:rPr lang="en-US" dirty="0" err="1"/>
              <a:t>binaaritiedosto</a:t>
            </a:r>
            <a:r>
              <a:rPr lang="en-US" dirty="0"/>
              <a:t>?</a:t>
            </a:r>
          </a:p>
          <a:p>
            <a:pPr lvl="1"/>
            <a:endParaRPr lang="en-US" dirty="0"/>
          </a:p>
        </p:txBody>
      </p:sp>
    </p:spTree>
    <p:extLst>
      <p:ext uri="{BB962C8B-B14F-4D97-AF65-F5344CB8AC3E}">
        <p14:creationId xmlns:p14="http://schemas.microsoft.com/office/powerpoint/2010/main" val="4073747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Detached HEAD</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DEMO:</a:t>
            </a:r>
          </a:p>
          <a:p>
            <a:r>
              <a:rPr lang="en-US" dirty="0"/>
              <a:t>“</a:t>
            </a:r>
            <a:r>
              <a:rPr lang="en-US" dirty="0" err="1"/>
              <a:t>En</a:t>
            </a:r>
            <a:r>
              <a:rPr lang="en-US" dirty="0"/>
              <a:t> </a:t>
            </a:r>
            <a:r>
              <a:rPr lang="en-US" dirty="0" err="1"/>
              <a:t>ollutkaan</a:t>
            </a:r>
            <a:r>
              <a:rPr lang="en-US" dirty="0"/>
              <a:t> </a:t>
            </a:r>
            <a:r>
              <a:rPr lang="en-US" dirty="0" err="1"/>
              <a:t>missään</a:t>
            </a:r>
            <a:r>
              <a:rPr lang="en-US" dirty="0"/>
              <a:t> </a:t>
            </a:r>
            <a:r>
              <a:rPr lang="en-US" dirty="0" err="1"/>
              <a:t>branchissa</a:t>
            </a:r>
            <a:r>
              <a:rPr lang="en-US" dirty="0"/>
              <a:t>, </a:t>
            </a:r>
            <a:r>
              <a:rPr lang="en-US" dirty="0" err="1"/>
              <a:t>minulla</a:t>
            </a:r>
            <a:r>
              <a:rPr lang="en-US" dirty="0"/>
              <a:t> on </a:t>
            </a:r>
            <a:r>
              <a:rPr lang="en-US" dirty="0" err="1"/>
              <a:t>jokin</a:t>
            </a:r>
            <a:r>
              <a:rPr lang="en-US" dirty="0"/>
              <a:t> </a:t>
            </a:r>
            <a:r>
              <a:rPr lang="en-US" dirty="0" err="1"/>
              <a:t>aktiivinen</a:t>
            </a:r>
            <a:r>
              <a:rPr lang="en-US" dirty="0"/>
              <a:t> </a:t>
            </a:r>
            <a:r>
              <a:rPr lang="en-US" dirty="0" err="1"/>
              <a:t>lokaali</a:t>
            </a:r>
            <a:r>
              <a:rPr lang="en-US" dirty="0"/>
              <a:t> </a:t>
            </a:r>
            <a:r>
              <a:rPr lang="en-US" dirty="0" err="1"/>
              <a:t>versio</a:t>
            </a:r>
            <a:r>
              <a:rPr lang="en-US" dirty="0"/>
              <a:t> ja </a:t>
            </a:r>
            <a:r>
              <a:rPr lang="en-US" dirty="0" err="1"/>
              <a:t>olen</a:t>
            </a:r>
            <a:r>
              <a:rPr lang="en-US" dirty="0"/>
              <a:t> </a:t>
            </a:r>
            <a:r>
              <a:rPr lang="en-US" dirty="0" err="1"/>
              <a:t>tehnyt</a:t>
            </a:r>
            <a:r>
              <a:rPr lang="en-US" dirty="0"/>
              <a:t> </a:t>
            </a:r>
            <a:r>
              <a:rPr lang="en-US" dirty="0" err="1"/>
              <a:t>siihen</a:t>
            </a:r>
            <a:r>
              <a:rPr lang="en-US" dirty="0"/>
              <a:t> </a:t>
            </a:r>
            <a:r>
              <a:rPr lang="en-US" dirty="0" err="1"/>
              <a:t>muutoksia</a:t>
            </a:r>
            <a:r>
              <a:rPr lang="en-US" dirty="0"/>
              <a:t>”</a:t>
            </a:r>
          </a:p>
          <a:p>
            <a:endParaRPr lang="en-US" dirty="0"/>
          </a:p>
          <a:p>
            <a:r>
              <a:rPr lang="en-US" dirty="0" err="1"/>
              <a:t>Ratkaisut</a:t>
            </a:r>
            <a:r>
              <a:rPr lang="en-US" dirty="0"/>
              <a:t>:</a:t>
            </a:r>
          </a:p>
          <a:p>
            <a:r>
              <a:rPr lang="en-US" dirty="0"/>
              <a:t>Tee </a:t>
            </a:r>
            <a:r>
              <a:rPr lang="en-US" dirty="0" err="1"/>
              <a:t>uusi</a:t>
            </a:r>
            <a:r>
              <a:rPr lang="en-US" dirty="0"/>
              <a:t> branch ja </a:t>
            </a:r>
            <a:r>
              <a:rPr lang="en-US" dirty="0" err="1"/>
              <a:t>kokeile</a:t>
            </a:r>
            <a:r>
              <a:rPr lang="en-US" dirty="0"/>
              <a:t> </a:t>
            </a:r>
            <a:r>
              <a:rPr lang="en-US" dirty="0" err="1"/>
              <a:t>mergeä</a:t>
            </a:r>
            <a:endParaRPr lang="en-US" dirty="0"/>
          </a:p>
          <a:p>
            <a:r>
              <a:rPr lang="en-US" dirty="0" err="1"/>
              <a:t>Voit</a:t>
            </a:r>
            <a:r>
              <a:rPr lang="en-US" dirty="0"/>
              <a:t> </a:t>
            </a:r>
            <a:r>
              <a:rPr lang="en-US" dirty="0" err="1"/>
              <a:t>myös</a:t>
            </a:r>
            <a:r>
              <a:rPr lang="en-US" dirty="0"/>
              <a:t> </a:t>
            </a:r>
            <a:r>
              <a:rPr lang="en-US" dirty="0" err="1"/>
              <a:t>kokeilla</a:t>
            </a:r>
            <a:r>
              <a:rPr lang="en-US" dirty="0"/>
              <a:t> </a:t>
            </a:r>
            <a:r>
              <a:rPr lang="en-US" dirty="0" err="1"/>
              <a:t>tallentaa</a:t>
            </a:r>
            <a:r>
              <a:rPr lang="en-US" dirty="0"/>
              <a:t> </a:t>
            </a:r>
            <a:r>
              <a:rPr lang="en-US" dirty="0" err="1"/>
              <a:t>muutokset</a:t>
            </a:r>
            <a:r>
              <a:rPr lang="en-US" dirty="0"/>
              <a:t> </a:t>
            </a:r>
            <a:r>
              <a:rPr lang="en-US" dirty="0" err="1"/>
              <a:t>stashiin</a:t>
            </a:r>
            <a:r>
              <a:rPr lang="en-US" dirty="0"/>
              <a:t> ja </a:t>
            </a:r>
            <a:r>
              <a:rPr lang="en-US" dirty="0" err="1"/>
              <a:t>sitten</a:t>
            </a:r>
            <a:r>
              <a:rPr lang="en-US" dirty="0"/>
              <a:t> </a:t>
            </a:r>
            <a:r>
              <a:rPr lang="en-US" dirty="0" err="1"/>
              <a:t>viedä</a:t>
            </a:r>
            <a:r>
              <a:rPr lang="en-US" dirty="0"/>
              <a:t> ne </a:t>
            </a:r>
            <a:r>
              <a:rPr lang="en-US" dirty="0" err="1"/>
              <a:t>osaksi</a:t>
            </a:r>
            <a:r>
              <a:rPr lang="en-US" dirty="0"/>
              <a:t> </a:t>
            </a:r>
            <a:r>
              <a:rPr lang="en-US" dirty="0" err="1"/>
              <a:t>jotain</a:t>
            </a:r>
            <a:r>
              <a:rPr lang="en-US" dirty="0"/>
              <a:t> </a:t>
            </a:r>
            <a:r>
              <a:rPr lang="en-US" dirty="0" err="1"/>
              <a:t>branchia</a:t>
            </a:r>
            <a:r>
              <a:rPr lang="en-US" dirty="0"/>
              <a:t> (</a:t>
            </a:r>
            <a:r>
              <a:rPr lang="en-US" dirty="0" err="1"/>
              <a:t>mahdolliset</a:t>
            </a:r>
            <a:r>
              <a:rPr lang="en-US" dirty="0"/>
              <a:t> </a:t>
            </a:r>
            <a:r>
              <a:rPr lang="en-US" dirty="0" err="1"/>
              <a:t>konfliktit</a:t>
            </a:r>
            <a:r>
              <a:rPr lang="en-US" dirty="0"/>
              <a:t> </a:t>
            </a:r>
            <a:r>
              <a:rPr lang="en-US" dirty="0" err="1"/>
              <a:t>ratkotaan</a:t>
            </a:r>
            <a:r>
              <a:rPr lang="en-US" dirty="0"/>
              <a:t> </a:t>
            </a:r>
            <a:r>
              <a:rPr lang="en-US" dirty="0" err="1"/>
              <a:t>kuten</a:t>
            </a:r>
            <a:r>
              <a:rPr lang="en-US" dirty="0"/>
              <a:t> </a:t>
            </a:r>
            <a:r>
              <a:rPr lang="en-US" dirty="0" err="1"/>
              <a:t>muutkin</a:t>
            </a:r>
            <a:r>
              <a:rPr lang="en-US" dirty="0"/>
              <a:t>)</a:t>
            </a:r>
          </a:p>
        </p:txBody>
      </p:sp>
    </p:spTree>
    <p:extLst>
      <p:ext uri="{BB962C8B-B14F-4D97-AF65-F5344CB8AC3E}">
        <p14:creationId xmlns:p14="http://schemas.microsoft.com/office/powerpoint/2010/main" val="538403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Milloin merge ei onnistu?</a:t>
            </a:r>
            <a:endParaRPr lang="en-US" dirty="0"/>
          </a:p>
        </p:txBody>
      </p:sp>
      <p:sp>
        <p:nvSpPr>
          <p:cNvPr id="3" name="Content Placeholder 2"/>
          <p:cNvSpPr>
            <a:spLocks noGrp="1"/>
          </p:cNvSpPr>
          <p:nvPr>
            <p:ph idx="1"/>
          </p:nvPr>
        </p:nvSpPr>
        <p:spPr/>
        <p:txBody>
          <a:bodyPr>
            <a:normAutofit fontScale="85000" lnSpcReduction="10000"/>
          </a:bodyPr>
          <a:lstStyle/>
          <a:p>
            <a:r>
              <a:rPr lang="fi-FI" dirty="0"/>
              <a:t>Binaaritiedostot!!!</a:t>
            </a:r>
          </a:p>
          <a:p>
            <a:r>
              <a:rPr lang="fi-FI" dirty="0"/>
              <a:t>Esim. kuvatiedostot, 3D-mallit, Unity scenet ja prefabit</a:t>
            </a:r>
          </a:p>
          <a:p>
            <a:r>
              <a:rPr lang="fi-FI" dirty="0"/>
              <a:t>Konfliktit voi ratkaista vain valitsemalla toinen konfliktissa olevista tiedostoista.</a:t>
            </a:r>
          </a:p>
          <a:p>
            <a:r>
              <a:rPr lang="fi-FI" dirty="0"/>
              <a:t>Loput ”yhdistelystä” joutuu tekemään käsin. </a:t>
            </a:r>
            <a:r>
              <a:rPr lang="fi-FI"/>
              <a:t>Harmittaahan se, joten kannattaa välttää samojen tiedostojen manipulointeja.</a:t>
            </a:r>
            <a:endParaRPr lang="fi-FI" dirty="0"/>
          </a:p>
          <a:p>
            <a:r>
              <a:rPr lang="fi-FI" dirty="0"/>
              <a:t>Toki esim. Unity scenen tapauksessa voi yrittää tehdä prefabeja sen scenen osista joka on jäämässä jyrän alle. Merge conflictin ratkettua, nämä prefabit voi kenties lisätä käsin säilytettyyn sceneen</a:t>
            </a:r>
            <a:endParaRPr lang="en-US" dirty="0"/>
          </a:p>
        </p:txBody>
      </p:sp>
    </p:spTree>
    <p:extLst>
      <p:ext uri="{BB962C8B-B14F-4D97-AF65-F5344CB8AC3E}">
        <p14:creationId xmlns:p14="http://schemas.microsoft.com/office/powerpoint/2010/main" val="338287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36BE-8C9C-4564-875F-AA74B353462D}"/>
              </a:ext>
            </a:extLst>
          </p:cNvPr>
          <p:cNvSpPr>
            <a:spLocks noGrp="1"/>
          </p:cNvSpPr>
          <p:nvPr>
            <p:ph type="title"/>
          </p:nvPr>
        </p:nvSpPr>
        <p:spPr/>
        <p:txBody>
          <a:bodyPr>
            <a:normAutofit fontScale="90000"/>
          </a:bodyPr>
          <a:lstStyle/>
          <a:p>
            <a:r>
              <a:rPr lang="en-US" dirty="0" err="1"/>
              <a:t>Paljon</a:t>
            </a:r>
            <a:r>
              <a:rPr lang="en-US" dirty="0"/>
              <a:t> </a:t>
            </a:r>
            <a:r>
              <a:rPr lang="en-US" dirty="0" err="1"/>
              <a:t>asiaa</a:t>
            </a:r>
            <a:r>
              <a:rPr lang="en-US" dirty="0"/>
              <a:t>, </a:t>
            </a:r>
            <a:r>
              <a:rPr lang="en-US" dirty="0" err="1"/>
              <a:t>mutta</a:t>
            </a:r>
            <a:r>
              <a:rPr lang="en-US" dirty="0"/>
              <a:t> </a:t>
            </a:r>
            <a:r>
              <a:rPr lang="en-US" dirty="0" err="1"/>
              <a:t>ei</a:t>
            </a:r>
            <a:r>
              <a:rPr lang="en-US" dirty="0"/>
              <a:t> se ole </a:t>
            </a:r>
            <a:r>
              <a:rPr lang="en-US" dirty="0" err="1"/>
              <a:t>niin</a:t>
            </a:r>
            <a:r>
              <a:rPr lang="en-US" dirty="0"/>
              <a:t> </a:t>
            </a:r>
            <a:r>
              <a:rPr lang="en-US" dirty="0" err="1"/>
              <a:t>vaikeaa</a:t>
            </a:r>
            <a:r>
              <a:rPr lang="en-US" dirty="0"/>
              <a:t>!!! </a:t>
            </a:r>
            <a:r>
              <a:rPr lang="en-US" dirty="0" err="1"/>
              <a:t>Tekemällä</a:t>
            </a:r>
            <a:r>
              <a:rPr lang="en-US" dirty="0"/>
              <a:t> </a:t>
            </a:r>
            <a:r>
              <a:rPr lang="en-US" dirty="0" err="1"/>
              <a:t>oppii</a:t>
            </a:r>
            <a:endParaRPr lang="en-GB" dirty="0"/>
          </a:p>
        </p:txBody>
      </p:sp>
      <p:sp>
        <p:nvSpPr>
          <p:cNvPr id="3" name="Content Placeholder 2">
            <a:extLst>
              <a:ext uri="{FF2B5EF4-FFF2-40B4-BE49-F238E27FC236}">
                <a16:creationId xmlns:a16="http://schemas.microsoft.com/office/drawing/2014/main" id="{79729941-98EF-4CB3-9F18-5787EED375C3}"/>
              </a:ext>
            </a:extLst>
          </p:cNvPr>
          <p:cNvSpPr>
            <a:spLocks noGrp="1"/>
          </p:cNvSpPr>
          <p:nvPr>
            <p:ph idx="1"/>
          </p:nvPr>
        </p:nvSpPr>
        <p:spPr/>
        <p:txBody>
          <a:bodyPr>
            <a:normAutofit fontScale="85000" lnSpcReduction="20000"/>
          </a:bodyPr>
          <a:lstStyle/>
          <a:p>
            <a:r>
              <a:rPr lang="en-US" dirty="0" err="1"/>
              <a:t>Tarina</a:t>
            </a:r>
            <a:r>
              <a:rPr lang="en-US" dirty="0"/>
              <a:t> </a:t>
            </a:r>
            <a:r>
              <a:rPr lang="en-US" dirty="0" err="1"/>
              <a:t>siitä</a:t>
            </a:r>
            <a:r>
              <a:rPr lang="en-US" dirty="0"/>
              <a:t>, </a:t>
            </a:r>
            <a:r>
              <a:rPr lang="en-US" dirty="0" err="1"/>
              <a:t>että</a:t>
            </a:r>
            <a:r>
              <a:rPr lang="en-US" dirty="0"/>
              <a:t> </a:t>
            </a:r>
            <a:r>
              <a:rPr lang="en-US" dirty="0" err="1"/>
              <a:t>kuinka</a:t>
            </a:r>
            <a:r>
              <a:rPr lang="en-US" dirty="0"/>
              <a:t> </a:t>
            </a:r>
            <a:r>
              <a:rPr lang="en-US" dirty="0" err="1"/>
              <a:t>sitä</a:t>
            </a:r>
            <a:r>
              <a:rPr lang="en-US" dirty="0"/>
              <a:t> </a:t>
            </a:r>
            <a:r>
              <a:rPr lang="en-US" dirty="0" err="1"/>
              <a:t>sattuu</a:t>
            </a:r>
            <a:r>
              <a:rPr lang="en-US" dirty="0"/>
              <a:t> </a:t>
            </a:r>
            <a:r>
              <a:rPr lang="en-US" dirty="0" err="1"/>
              <a:t>paremmissakin</a:t>
            </a:r>
            <a:r>
              <a:rPr lang="en-US" dirty="0"/>
              <a:t> </a:t>
            </a:r>
            <a:r>
              <a:rPr lang="en-US" dirty="0" err="1"/>
              <a:t>piireissä</a:t>
            </a:r>
            <a:r>
              <a:rPr lang="en-US" dirty="0"/>
              <a:t> ja </a:t>
            </a:r>
            <a:r>
              <a:rPr lang="en-US" dirty="0" err="1"/>
              <a:t>isolla</a:t>
            </a:r>
            <a:r>
              <a:rPr lang="en-US" dirty="0"/>
              <a:t> </a:t>
            </a:r>
            <a:r>
              <a:rPr lang="en-US" dirty="0" err="1"/>
              <a:t>rahalla</a:t>
            </a:r>
            <a:r>
              <a:rPr lang="en-US" dirty="0"/>
              <a:t>. Toki </a:t>
            </a:r>
            <a:r>
              <a:rPr lang="en-US" dirty="0" err="1"/>
              <a:t>vanha</a:t>
            </a:r>
            <a:r>
              <a:rPr lang="en-US" dirty="0"/>
              <a:t> </a:t>
            </a:r>
            <a:r>
              <a:rPr lang="en-US" dirty="0" err="1"/>
              <a:t>juttu</a:t>
            </a:r>
            <a:r>
              <a:rPr lang="en-US" dirty="0"/>
              <a:t>, </a:t>
            </a:r>
            <a:r>
              <a:rPr lang="en-US" dirty="0" err="1"/>
              <a:t>mutta</a:t>
            </a:r>
            <a:r>
              <a:rPr lang="en-US" dirty="0"/>
              <a:t> </a:t>
            </a:r>
            <a:r>
              <a:rPr lang="en-US" dirty="0" err="1"/>
              <a:t>jos</a:t>
            </a:r>
            <a:r>
              <a:rPr lang="en-US" dirty="0"/>
              <a:t> </a:t>
            </a:r>
            <a:r>
              <a:rPr lang="en-US" dirty="0" err="1"/>
              <a:t>ei</a:t>
            </a:r>
            <a:r>
              <a:rPr lang="en-US" dirty="0"/>
              <a:t> </a:t>
            </a:r>
            <a:r>
              <a:rPr lang="en-US" dirty="0" err="1"/>
              <a:t>muuta</a:t>
            </a:r>
            <a:r>
              <a:rPr lang="en-US" dirty="0"/>
              <a:t> </a:t>
            </a:r>
            <a:r>
              <a:rPr lang="en-US" dirty="0" err="1"/>
              <a:t>niin</a:t>
            </a:r>
            <a:r>
              <a:rPr lang="en-US" dirty="0"/>
              <a:t> </a:t>
            </a:r>
            <a:r>
              <a:rPr lang="en-US" dirty="0" err="1"/>
              <a:t>ainakin</a:t>
            </a:r>
            <a:r>
              <a:rPr lang="en-US" dirty="0"/>
              <a:t> </a:t>
            </a:r>
            <a:r>
              <a:rPr lang="en-US" dirty="0" err="1"/>
              <a:t>tarinasta</a:t>
            </a:r>
            <a:r>
              <a:rPr lang="en-US" dirty="0"/>
              <a:t> </a:t>
            </a:r>
            <a:r>
              <a:rPr lang="en-US" dirty="0" err="1"/>
              <a:t>saa</a:t>
            </a:r>
            <a:r>
              <a:rPr lang="en-US" dirty="0"/>
              <a:t> </a:t>
            </a:r>
            <a:r>
              <a:rPr lang="en-US" dirty="0" err="1"/>
              <a:t>perspektiiviä</a:t>
            </a:r>
            <a:r>
              <a:rPr lang="en-US" dirty="0"/>
              <a:t> </a:t>
            </a:r>
            <a:r>
              <a:rPr lang="en-US" dirty="0" err="1"/>
              <a:t>siihen</a:t>
            </a:r>
            <a:r>
              <a:rPr lang="en-US" dirty="0"/>
              <a:t>, </a:t>
            </a:r>
            <a:r>
              <a:rPr lang="en-US" dirty="0" err="1"/>
              <a:t>mikä</a:t>
            </a:r>
            <a:r>
              <a:rPr lang="en-US" dirty="0"/>
              <a:t> on </a:t>
            </a:r>
            <a:r>
              <a:rPr lang="en-US" dirty="0" err="1"/>
              <a:t>olennaista</a:t>
            </a:r>
            <a:r>
              <a:rPr lang="en-US" dirty="0"/>
              <a:t> </a:t>
            </a:r>
            <a:r>
              <a:rPr lang="en-US" dirty="0" err="1"/>
              <a:t>kun</a:t>
            </a:r>
            <a:r>
              <a:rPr lang="en-US" dirty="0"/>
              <a:t> </a:t>
            </a:r>
            <a:r>
              <a:rPr lang="en-US" dirty="0" err="1"/>
              <a:t>pahin</a:t>
            </a:r>
            <a:r>
              <a:rPr lang="en-US" dirty="0"/>
              <a:t> </a:t>
            </a:r>
            <a:r>
              <a:rPr lang="en-US" dirty="0" err="1"/>
              <a:t>tapahtuu</a:t>
            </a:r>
            <a:r>
              <a:rPr lang="en-US" dirty="0"/>
              <a:t> (+ </a:t>
            </a:r>
            <a:r>
              <a:rPr lang="en-US" dirty="0" err="1"/>
              <a:t>miksi</a:t>
            </a:r>
            <a:r>
              <a:rPr lang="en-US" dirty="0"/>
              <a:t> back-</a:t>
            </a:r>
            <a:r>
              <a:rPr lang="en-US" dirty="0" err="1"/>
              <a:t>upit</a:t>
            </a:r>
            <a:r>
              <a:rPr lang="en-US" dirty="0"/>
              <a:t> </a:t>
            </a:r>
            <a:r>
              <a:rPr lang="en-US" dirty="0" err="1"/>
              <a:t>pitäisi</a:t>
            </a:r>
            <a:r>
              <a:rPr lang="en-US" dirty="0"/>
              <a:t> olla </a:t>
            </a:r>
            <a:r>
              <a:rPr lang="en-US" dirty="0" err="1"/>
              <a:t>levällään</a:t>
            </a:r>
            <a:r>
              <a:rPr lang="en-US" dirty="0"/>
              <a:t> </a:t>
            </a:r>
            <a:r>
              <a:rPr lang="en-US" dirty="0" err="1"/>
              <a:t>ympäri</a:t>
            </a:r>
            <a:r>
              <a:rPr lang="en-US" dirty="0"/>
              <a:t> </a:t>
            </a:r>
            <a:r>
              <a:rPr lang="en-US" dirty="0" err="1"/>
              <a:t>maailmaa</a:t>
            </a:r>
            <a:r>
              <a:rPr lang="en-US" dirty="0"/>
              <a:t> ja </a:t>
            </a:r>
            <a:r>
              <a:rPr lang="en-US" dirty="0" err="1"/>
              <a:t>miksi</a:t>
            </a:r>
            <a:r>
              <a:rPr lang="en-US" dirty="0"/>
              <a:t> </a:t>
            </a:r>
            <a:r>
              <a:rPr lang="en-US" dirty="0" err="1"/>
              <a:t>asioiden</a:t>
            </a:r>
            <a:r>
              <a:rPr lang="en-US" dirty="0"/>
              <a:t> </a:t>
            </a:r>
            <a:r>
              <a:rPr lang="en-US" dirty="0" err="1"/>
              <a:t>poistaminen</a:t>
            </a:r>
            <a:r>
              <a:rPr lang="en-US" dirty="0"/>
              <a:t> </a:t>
            </a:r>
            <a:r>
              <a:rPr lang="en-US" dirty="0" err="1"/>
              <a:t>pitäisi</a:t>
            </a:r>
            <a:r>
              <a:rPr lang="en-US" dirty="0"/>
              <a:t> olla </a:t>
            </a:r>
            <a:r>
              <a:rPr lang="en-US" dirty="0" err="1"/>
              <a:t>vaikeaa</a:t>
            </a:r>
            <a:r>
              <a:rPr lang="en-US" dirty="0"/>
              <a:t>):</a:t>
            </a:r>
          </a:p>
          <a:p>
            <a:pPr marL="0" indent="0">
              <a:buNone/>
            </a:pPr>
            <a:r>
              <a:rPr lang="en-GB" dirty="0"/>
              <a:t>	</a:t>
            </a:r>
          </a:p>
          <a:p>
            <a:pPr marL="0" indent="0">
              <a:buNone/>
            </a:pPr>
            <a:r>
              <a:rPr lang="en-GB" sz="1500" dirty="0"/>
              <a:t>https://thenextweb.com/media/2012/05/21/how-pixars-toy-story-2-was-deleted-twice-once-by-technology-and-again-for-its-own-good/</a:t>
            </a:r>
          </a:p>
          <a:p>
            <a:pPr marL="0" indent="0">
              <a:buNone/>
            </a:pPr>
            <a:endParaRPr lang="en-US" sz="1500" dirty="0"/>
          </a:p>
          <a:p>
            <a:pPr marL="0" indent="0">
              <a:buNone/>
            </a:pPr>
            <a:r>
              <a:rPr lang="en-US" dirty="0" err="1"/>
              <a:t>Joku</a:t>
            </a:r>
            <a:r>
              <a:rPr lang="en-US" dirty="0"/>
              <a:t> </a:t>
            </a:r>
            <a:r>
              <a:rPr lang="en-US" dirty="0" err="1"/>
              <a:t>varmaan</a:t>
            </a:r>
            <a:r>
              <a:rPr lang="en-US" dirty="0"/>
              <a:t> </a:t>
            </a:r>
            <a:r>
              <a:rPr lang="en-US" dirty="0" err="1"/>
              <a:t>olis</a:t>
            </a:r>
            <a:r>
              <a:rPr lang="en-US" dirty="0"/>
              <a:t> </a:t>
            </a:r>
            <a:r>
              <a:rPr lang="en-US" dirty="0" err="1"/>
              <a:t>saanut</a:t>
            </a:r>
            <a:r>
              <a:rPr lang="en-US" dirty="0"/>
              <a:t> </a:t>
            </a:r>
            <a:r>
              <a:rPr lang="en-US" dirty="0" err="1"/>
              <a:t>potkut</a:t>
            </a:r>
            <a:r>
              <a:rPr lang="en-US" dirty="0"/>
              <a:t>, </a:t>
            </a:r>
            <a:r>
              <a:rPr lang="en-US" dirty="0" err="1"/>
              <a:t>ellei</a:t>
            </a:r>
            <a:r>
              <a:rPr lang="en-US" dirty="0"/>
              <a:t> </a:t>
            </a:r>
            <a:r>
              <a:rPr lang="en-US" dirty="0" err="1"/>
              <a:t>olisi</a:t>
            </a:r>
            <a:r>
              <a:rPr lang="en-US" dirty="0"/>
              <a:t> </a:t>
            </a:r>
            <a:r>
              <a:rPr lang="en-US" dirty="0" err="1"/>
              <a:t>ollut</a:t>
            </a:r>
            <a:r>
              <a:rPr lang="en-US" dirty="0"/>
              <a:t> </a:t>
            </a:r>
            <a:r>
              <a:rPr lang="en-US" dirty="0" err="1"/>
              <a:t>lähdössä</a:t>
            </a:r>
            <a:r>
              <a:rPr lang="en-US" dirty="0"/>
              <a:t> </a:t>
            </a:r>
            <a:r>
              <a:rPr lang="en-US" dirty="0" err="1"/>
              <a:t>muutenkin</a:t>
            </a:r>
            <a:r>
              <a:rPr lang="en-US" dirty="0"/>
              <a:t>:</a:t>
            </a:r>
          </a:p>
          <a:p>
            <a:pPr marL="0" indent="0">
              <a:buNone/>
            </a:pPr>
            <a:endParaRPr lang="en-US" dirty="0"/>
          </a:p>
          <a:p>
            <a:pPr marL="0" indent="0">
              <a:buNone/>
            </a:pPr>
            <a:r>
              <a:rPr lang="en-GB" sz="1500" dirty="0"/>
              <a:t>https://www.bleepingcomputer.com/news/hardware/gitlab-goes-down-after-employee-deletes-the-wrong-folder/</a:t>
            </a:r>
          </a:p>
        </p:txBody>
      </p:sp>
    </p:spTree>
    <p:extLst>
      <p:ext uri="{BB962C8B-B14F-4D97-AF65-F5344CB8AC3E}">
        <p14:creationId xmlns:p14="http://schemas.microsoft.com/office/powerpoint/2010/main" val="2085764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4C45F-EE98-48C8-A344-15B55361D050}"/>
              </a:ext>
            </a:extLst>
          </p:cNvPr>
          <p:cNvSpPr>
            <a:spLocks noGrp="1"/>
          </p:cNvSpPr>
          <p:nvPr>
            <p:ph type="title"/>
          </p:nvPr>
        </p:nvSpPr>
        <p:spPr/>
        <p:txBody>
          <a:bodyPr/>
          <a:lstStyle/>
          <a:p>
            <a:r>
              <a:rPr lang="en-US" dirty="0" err="1"/>
              <a:t>Käsittelemättä</a:t>
            </a:r>
            <a:r>
              <a:rPr lang="en-US" dirty="0"/>
              <a:t> </a:t>
            </a:r>
            <a:r>
              <a:rPr lang="en-US" dirty="0" err="1"/>
              <a:t>jäivät</a:t>
            </a:r>
            <a:endParaRPr lang="en-GB" dirty="0"/>
          </a:p>
        </p:txBody>
      </p:sp>
      <p:sp>
        <p:nvSpPr>
          <p:cNvPr id="3" name="Content Placeholder 2">
            <a:extLst>
              <a:ext uri="{FF2B5EF4-FFF2-40B4-BE49-F238E27FC236}">
                <a16:creationId xmlns:a16="http://schemas.microsoft.com/office/drawing/2014/main" id="{EF3B0D7F-3343-4438-8510-D28B55726337}"/>
              </a:ext>
            </a:extLst>
          </p:cNvPr>
          <p:cNvSpPr>
            <a:spLocks noGrp="1"/>
          </p:cNvSpPr>
          <p:nvPr>
            <p:ph idx="1"/>
          </p:nvPr>
        </p:nvSpPr>
        <p:spPr/>
        <p:txBody>
          <a:bodyPr>
            <a:normAutofit fontScale="92500" lnSpcReduction="10000"/>
          </a:bodyPr>
          <a:lstStyle/>
          <a:p>
            <a:r>
              <a:rPr lang="en-US" dirty="0"/>
              <a:t>Fork + pull request </a:t>
            </a:r>
            <a:r>
              <a:rPr lang="en-US" dirty="0" err="1"/>
              <a:t>käytännössä</a:t>
            </a:r>
            <a:endParaRPr lang="en-US" dirty="0"/>
          </a:p>
          <a:p>
            <a:r>
              <a:rPr lang="en-US" dirty="0"/>
              <a:t>Rebase</a:t>
            </a:r>
          </a:p>
          <a:p>
            <a:r>
              <a:rPr lang="en-US" dirty="0"/>
              <a:t>“</a:t>
            </a:r>
            <a:r>
              <a:rPr lang="en-US" dirty="0" err="1"/>
              <a:t>Mitä</a:t>
            </a:r>
            <a:r>
              <a:rPr lang="en-US" dirty="0"/>
              <a:t> </a:t>
            </a:r>
            <a:r>
              <a:rPr lang="en-US" dirty="0" err="1"/>
              <a:t>nämä</a:t>
            </a:r>
            <a:r>
              <a:rPr lang="en-US" dirty="0"/>
              <a:t> </a:t>
            </a:r>
            <a:r>
              <a:rPr lang="en-US" dirty="0" err="1"/>
              <a:t>ihmeen</a:t>
            </a:r>
            <a:r>
              <a:rPr lang="en-US" dirty="0"/>
              <a:t>  fast-</a:t>
            </a:r>
            <a:r>
              <a:rPr lang="en-US" dirty="0" err="1"/>
              <a:t>forwardit</a:t>
            </a:r>
            <a:r>
              <a:rPr lang="en-US" dirty="0"/>
              <a:t>  ja automatic line </a:t>
            </a:r>
            <a:r>
              <a:rPr lang="en-US" dirty="0" err="1"/>
              <a:t>handlingit</a:t>
            </a:r>
            <a:r>
              <a:rPr lang="en-US" dirty="0"/>
              <a:t> </a:t>
            </a:r>
            <a:r>
              <a:rPr lang="en-US" dirty="0" err="1"/>
              <a:t>oikeasti</a:t>
            </a:r>
            <a:r>
              <a:rPr lang="en-US" dirty="0"/>
              <a:t> </a:t>
            </a:r>
            <a:r>
              <a:rPr lang="en-US" dirty="0" err="1"/>
              <a:t>ovat</a:t>
            </a:r>
            <a:r>
              <a:rPr lang="en-US" dirty="0"/>
              <a:t> ja </a:t>
            </a:r>
            <a:r>
              <a:rPr lang="en-US" dirty="0" err="1"/>
              <a:t>miksi</a:t>
            </a:r>
            <a:r>
              <a:rPr lang="en-US" dirty="0"/>
              <a:t> </a:t>
            </a:r>
            <a:r>
              <a:rPr lang="en-US" dirty="0" err="1"/>
              <a:t>niillä</a:t>
            </a:r>
            <a:r>
              <a:rPr lang="en-US" dirty="0"/>
              <a:t> on </a:t>
            </a:r>
            <a:r>
              <a:rPr lang="en-US" dirty="0" err="1"/>
              <a:t>väliä</a:t>
            </a:r>
            <a:r>
              <a:rPr lang="en-US" dirty="0"/>
              <a:t>”?</a:t>
            </a:r>
          </a:p>
          <a:p>
            <a:r>
              <a:rPr lang="en-US" dirty="0" err="1"/>
              <a:t>Miten</a:t>
            </a:r>
            <a:r>
              <a:rPr lang="en-US" dirty="0"/>
              <a:t> </a:t>
            </a:r>
            <a:r>
              <a:rPr lang="en-US" dirty="0" err="1"/>
              <a:t>deleteoin</a:t>
            </a:r>
            <a:r>
              <a:rPr lang="en-US" dirty="0"/>
              <a:t> </a:t>
            </a:r>
            <a:r>
              <a:rPr lang="en-US" dirty="0" err="1"/>
              <a:t>oikeasti</a:t>
            </a:r>
            <a:r>
              <a:rPr lang="en-US" dirty="0"/>
              <a:t> </a:t>
            </a:r>
            <a:r>
              <a:rPr lang="en-US" dirty="0" err="1"/>
              <a:t>tiedoston</a:t>
            </a:r>
            <a:r>
              <a:rPr lang="en-US" dirty="0"/>
              <a:t>? </a:t>
            </a:r>
            <a:r>
              <a:rPr lang="en-US" dirty="0" err="1"/>
              <a:t>Oikeasti</a:t>
            </a:r>
            <a:r>
              <a:rPr lang="en-US" dirty="0"/>
              <a:t> ja </a:t>
            </a:r>
            <a:r>
              <a:rPr lang="en-US" dirty="0" err="1"/>
              <a:t>kokonaan</a:t>
            </a:r>
            <a:r>
              <a:rPr lang="en-US" dirty="0"/>
              <a:t>!</a:t>
            </a:r>
          </a:p>
          <a:p>
            <a:r>
              <a:rPr lang="en-US" dirty="0"/>
              <a:t>Git LFS</a:t>
            </a:r>
          </a:p>
          <a:p>
            <a:r>
              <a:rPr lang="en-US" dirty="0" err="1"/>
              <a:t>Submoduulit</a:t>
            </a:r>
            <a:endParaRPr lang="en-US" dirty="0"/>
          </a:p>
        </p:txBody>
      </p:sp>
    </p:spTree>
    <p:extLst>
      <p:ext uri="{BB962C8B-B14F-4D97-AF65-F5344CB8AC3E}">
        <p14:creationId xmlns:p14="http://schemas.microsoft.com/office/powerpoint/2010/main" val="374832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B583-E249-4890-A748-951F4C0E3CCF}"/>
              </a:ext>
            </a:extLst>
          </p:cNvPr>
          <p:cNvSpPr>
            <a:spLocks noGrp="1"/>
          </p:cNvSpPr>
          <p:nvPr>
            <p:ph type="title"/>
          </p:nvPr>
        </p:nvSpPr>
        <p:spPr/>
        <p:txBody>
          <a:bodyPr>
            <a:normAutofit fontScale="90000"/>
          </a:bodyPr>
          <a:lstStyle/>
          <a:p>
            <a:r>
              <a:rPr lang="en-US" dirty="0" err="1"/>
              <a:t>Miksi</a:t>
            </a:r>
            <a:r>
              <a:rPr lang="en-US" dirty="0"/>
              <a:t> </a:t>
            </a:r>
            <a:r>
              <a:rPr lang="en-US" dirty="0" err="1"/>
              <a:t>käyttää</a:t>
            </a:r>
            <a:r>
              <a:rPr lang="en-US" dirty="0"/>
              <a:t> </a:t>
            </a:r>
            <a:r>
              <a:rPr lang="en-US" dirty="0" err="1"/>
              <a:t>jotain</a:t>
            </a:r>
            <a:r>
              <a:rPr lang="en-US" dirty="0"/>
              <a:t> </a:t>
            </a:r>
            <a:r>
              <a:rPr lang="en-US" dirty="0" err="1"/>
              <a:t>versionhallintaratkaisua</a:t>
            </a:r>
            <a:r>
              <a:rPr lang="en-US" dirty="0"/>
              <a:t>?</a:t>
            </a:r>
            <a:endParaRPr lang="en-GB" dirty="0"/>
          </a:p>
        </p:txBody>
      </p:sp>
      <p:sp>
        <p:nvSpPr>
          <p:cNvPr id="3" name="Content Placeholder 2">
            <a:extLst>
              <a:ext uri="{FF2B5EF4-FFF2-40B4-BE49-F238E27FC236}">
                <a16:creationId xmlns:a16="http://schemas.microsoft.com/office/drawing/2014/main" id="{095F41E8-7DD6-43A8-B4E1-5A3D96A85690}"/>
              </a:ext>
            </a:extLst>
          </p:cNvPr>
          <p:cNvSpPr>
            <a:spLocks noGrp="1"/>
          </p:cNvSpPr>
          <p:nvPr>
            <p:ph idx="1"/>
          </p:nvPr>
        </p:nvSpPr>
        <p:spPr/>
        <p:txBody>
          <a:bodyPr>
            <a:normAutofit fontScale="85000" lnSpcReduction="10000"/>
          </a:bodyPr>
          <a:lstStyle/>
          <a:p>
            <a:r>
              <a:rPr lang="en-US" dirty="0" err="1"/>
              <a:t>Projektin</a:t>
            </a:r>
            <a:r>
              <a:rPr lang="en-US" dirty="0"/>
              <a:t> </a:t>
            </a:r>
            <a:r>
              <a:rPr lang="en-US" dirty="0" err="1"/>
              <a:t>historia</a:t>
            </a:r>
            <a:r>
              <a:rPr lang="en-US" dirty="0"/>
              <a:t> </a:t>
            </a:r>
            <a:r>
              <a:rPr lang="en-US" dirty="0" err="1"/>
              <a:t>tallennetaan</a:t>
            </a:r>
            <a:endParaRPr lang="en-US" dirty="0"/>
          </a:p>
          <a:p>
            <a:r>
              <a:rPr lang="en-US" dirty="0" err="1"/>
              <a:t>Yhteistyö</a:t>
            </a:r>
            <a:r>
              <a:rPr lang="en-US" dirty="0"/>
              <a:t> </a:t>
            </a:r>
            <a:r>
              <a:rPr lang="en-US" dirty="0" err="1"/>
              <a:t>tiimissä</a:t>
            </a:r>
            <a:r>
              <a:rPr lang="en-US" dirty="0"/>
              <a:t> </a:t>
            </a:r>
            <a:r>
              <a:rPr lang="en-US" dirty="0" err="1"/>
              <a:t>helpottuu</a:t>
            </a:r>
            <a:endParaRPr lang="en-US" dirty="0"/>
          </a:p>
          <a:p>
            <a:r>
              <a:rPr lang="en-US" dirty="0" err="1"/>
              <a:t>Tiedostojen</a:t>
            </a:r>
            <a:r>
              <a:rPr lang="en-US" dirty="0"/>
              <a:t> </a:t>
            </a:r>
            <a:r>
              <a:rPr lang="en-US" dirty="0" err="1"/>
              <a:t>jakaminen</a:t>
            </a:r>
            <a:r>
              <a:rPr lang="en-US" dirty="0"/>
              <a:t> ja </a:t>
            </a:r>
            <a:r>
              <a:rPr lang="en-US" dirty="0" err="1"/>
              <a:t>yhdistäminen</a:t>
            </a:r>
            <a:r>
              <a:rPr lang="en-US" dirty="0"/>
              <a:t> </a:t>
            </a:r>
            <a:r>
              <a:rPr lang="en-US" dirty="0" err="1"/>
              <a:t>helpottuu</a:t>
            </a:r>
            <a:endParaRPr lang="en-US" dirty="0"/>
          </a:p>
          <a:p>
            <a:r>
              <a:rPr lang="en-US" dirty="0"/>
              <a:t>Git ja “</a:t>
            </a:r>
            <a:r>
              <a:rPr lang="en-US" dirty="0" err="1"/>
              <a:t>tahattomat</a:t>
            </a:r>
            <a:r>
              <a:rPr lang="en-US" dirty="0"/>
              <a:t>” back-</a:t>
            </a:r>
            <a:r>
              <a:rPr lang="en-US" dirty="0" err="1"/>
              <a:t>upit</a:t>
            </a:r>
            <a:endParaRPr lang="en-US" dirty="0"/>
          </a:p>
          <a:p>
            <a:r>
              <a:rPr lang="en-US" dirty="0" err="1"/>
              <a:t>Projektin</a:t>
            </a:r>
            <a:r>
              <a:rPr lang="en-US" dirty="0"/>
              <a:t> historian </a:t>
            </a:r>
            <a:r>
              <a:rPr lang="en-US" dirty="0" err="1"/>
              <a:t>voi</a:t>
            </a:r>
            <a:r>
              <a:rPr lang="en-US" dirty="0"/>
              <a:t> </a:t>
            </a:r>
            <a:r>
              <a:rPr lang="en-US" dirty="0" err="1"/>
              <a:t>haarauttaa</a:t>
            </a:r>
            <a:r>
              <a:rPr lang="en-US" dirty="0"/>
              <a:t>, </a:t>
            </a:r>
            <a:r>
              <a:rPr lang="en-US" dirty="0" err="1"/>
              <a:t>tiimin</a:t>
            </a:r>
            <a:r>
              <a:rPr lang="en-US" dirty="0"/>
              <a:t> </a:t>
            </a:r>
            <a:r>
              <a:rPr lang="en-US" dirty="0" err="1"/>
              <a:t>jäsenet</a:t>
            </a:r>
            <a:r>
              <a:rPr lang="en-US" dirty="0"/>
              <a:t> </a:t>
            </a:r>
            <a:r>
              <a:rPr lang="en-US" dirty="0" err="1"/>
              <a:t>voivat</a:t>
            </a:r>
            <a:r>
              <a:rPr lang="en-US" dirty="0"/>
              <a:t> </a:t>
            </a:r>
            <a:r>
              <a:rPr lang="en-US" dirty="0" err="1"/>
              <a:t>puuhata</a:t>
            </a:r>
            <a:r>
              <a:rPr lang="en-US" dirty="0"/>
              <a:t> </a:t>
            </a:r>
            <a:r>
              <a:rPr lang="en-US" dirty="0" err="1"/>
              <a:t>omiaan</a:t>
            </a:r>
            <a:r>
              <a:rPr lang="en-US" dirty="0"/>
              <a:t> ja </a:t>
            </a:r>
            <a:r>
              <a:rPr lang="en-US" dirty="0" err="1"/>
              <a:t>myöhemmin</a:t>
            </a:r>
            <a:r>
              <a:rPr lang="en-US" dirty="0"/>
              <a:t> </a:t>
            </a:r>
            <a:r>
              <a:rPr lang="en-US" dirty="0" err="1"/>
              <a:t>yhdistää</a:t>
            </a:r>
            <a:r>
              <a:rPr lang="en-US" dirty="0"/>
              <a:t> </a:t>
            </a:r>
            <a:r>
              <a:rPr lang="en-US" dirty="0" err="1"/>
              <a:t>tekemänsä</a:t>
            </a:r>
            <a:r>
              <a:rPr lang="en-US" dirty="0"/>
              <a:t> “</a:t>
            </a:r>
            <a:r>
              <a:rPr lang="en-US" dirty="0" err="1"/>
              <a:t>ultimaattiseen</a:t>
            </a:r>
            <a:r>
              <a:rPr lang="en-US" dirty="0"/>
              <a:t>” </a:t>
            </a:r>
            <a:r>
              <a:rPr lang="en-US" dirty="0" err="1"/>
              <a:t>julkaisuun</a:t>
            </a:r>
            <a:r>
              <a:rPr lang="en-US" dirty="0"/>
              <a:t>/</a:t>
            </a:r>
            <a:r>
              <a:rPr lang="en-US" dirty="0" err="1"/>
              <a:t>kehitysversioon</a:t>
            </a:r>
            <a:endParaRPr lang="en-US" dirty="0"/>
          </a:p>
          <a:p>
            <a:r>
              <a:rPr lang="en-US" dirty="0" err="1"/>
              <a:t>Aina</a:t>
            </a:r>
            <a:r>
              <a:rPr lang="en-US" dirty="0"/>
              <a:t> </a:t>
            </a:r>
            <a:r>
              <a:rPr lang="en-US" dirty="0" err="1"/>
              <a:t>voi</a:t>
            </a:r>
            <a:r>
              <a:rPr lang="en-US" dirty="0"/>
              <a:t> </a:t>
            </a:r>
            <a:r>
              <a:rPr lang="en-US" dirty="0" err="1"/>
              <a:t>palauttaa</a:t>
            </a:r>
            <a:r>
              <a:rPr lang="en-US" dirty="0"/>
              <a:t> </a:t>
            </a:r>
            <a:r>
              <a:rPr lang="en-US" dirty="0" err="1"/>
              <a:t>aiemman</a:t>
            </a:r>
            <a:r>
              <a:rPr lang="en-US" dirty="0"/>
              <a:t> version</a:t>
            </a:r>
          </a:p>
          <a:p>
            <a:r>
              <a:rPr lang="en-US" dirty="0" err="1"/>
              <a:t>Yhden</a:t>
            </a:r>
            <a:r>
              <a:rPr lang="en-US" dirty="0"/>
              <a:t> </a:t>
            </a:r>
            <a:r>
              <a:rPr lang="en-US" dirty="0" err="1"/>
              <a:t>kopion</a:t>
            </a:r>
            <a:r>
              <a:rPr lang="en-US" dirty="0"/>
              <a:t> </a:t>
            </a:r>
            <a:r>
              <a:rPr lang="en-US" dirty="0" err="1"/>
              <a:t>varassa</a:t>
            </a:r>
            <a:r>
              <a:rPr lang="en-US" dirty="0"/>
              <a:t> </a:t>
            </a:r>
            <a:r>
              <a:rPr lang="en-US" dirty="0" err="1"/>
              <a:t>toimiminen</a:t>
            </a:r>
            <a:r>
              <a:rPr lang="en-US" dirty="0"/>
              <a:t> on </a:t>
            </a:r>
            <a:r>
              <a:rPr lang="en-US" dirty="0" err="1"/>
              <a:t>riskialtista</a:t>
            </a:r>
            <a:r>
              <a:rPr lang="en-US" dirty="0"/>
              <a:t>, </a:t>
            </a:r>
            <a:r>
              <a:rPr lang="en-US" dirty="0" err="1"/>
              <a:t>vaikka</a:t>
            </a:r>
            <a:r>
              <a:rPr lang="en-US" dirty="0"/>
              <a:t> </a:t>
            </a:r>
            <a:r>
              <a:rPr lang="en-US" dirty="0" err="1"/>
              <a:t>olisi</a:t>
            </a:r>
            <a:r>
              <a:rPr lang="en-US" dirty="0"/>
              <a:t> </a:t>
            </a:r>
            <a:r>
              <a:rPr lang="en-US" dirty="0" err="1"/>
              <a:t>pilvipalvelussa</a:t>
            </a:r>
            <a:r>
              <a:rPr lang="en-US" dirty="0"/>
              <a:t> (</a:t>
            </a:r>
            <a:r>
              <a:rPr lang="en-US" dirty="0" err="1"/>
              <a:t>esim</a:t>
            </a:r>
            <a:r>
              <a:rPr lang="en-US" dirty="0"/>
              <a:t>. Dropbox)</a:t>
            </a:r>
            <a:endParaRPr lang="en-GB" dirty="0"/>
          </a:p>
        </p:txBody>
      </p:sp>
    </p:spTree>
    <p:extLst>
      <p:ext uri="{BB962C8B-B14F-4D97-AF65-F5344CB8AC3E}">
        <p14:creationId xmlns:p14="http://schemas.microsoft.com/office/powerpoint/2010/main" val="1034277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Tehtävä 1</a:t>
            </a:r>
            <a:endParaRPr lang="en-US" dirty="0"/>
          </a:p>
        </p:txBody>
      </p:sp>
      <p:sp>
        <p:nvSpPr>
          <p:cNvPr id="3" name="Content Placeholder 2"/>
          <p:cNvSpPr>
            <a:spLocks noGrp="1"/>
          </p:cNvSpPr>
          <p:nvPr>
            <p:ph idx="1"/>
          </p:nvPr>
        </p:nvSpPr>
        <p:spPr/>
        <p:txBody>
          <a:bodyPr>
            <a:normAutofit fontScale="70000" lnSpcReduction="20000"/>
          </a:bodyPr>
          <a:lstStyle/>
          <a:p>
            <a:r>
              <a:rPr lang="fi-FI" dirty="0"/>
              <a:t>Avaa SourceTree</a:t>
            </a:r>
          </a:p>
          <a:p>
            <a:r>
              <a:rPr lang="fi-FI" dirty="0"/>
              <a:t>Jos ei ole Atlassian-tiliä, tee sellainen</a:t>
            </a:r>
          </a:p>
          <a:p>
            <a:r>
              <a:rPr lang="fi-FI" dirty="0"/>
              <a:t>Jos ei ole Github/Bitbucket –tiliä, tee sellainen</a:t>
            </a:r>
          </a:p>
          <a:p>
            <a:r>
              <a:rPr lang="fi-FI" dirty="0"/>
              <a:t>Kumpi vaan ok, joskin olisihan se helpompaa jos tiimit toimisivat saman palveluntarjoajan remoten kanssa</a:t>
            </a:r>
          </a:p>
          <a:p>
            <a:endParaRPr lang="fi-FI" dirty="0"/>
          </a:p>
          <a:p>
            <a:r>
              <a:rPr lang="fi-FI" dirty="0"/>
              <a:t>Kloonaa tunnin matskut reposta:</a:t>
            </a:r>
          </a:p>
          <a:p>
            <a:endParaRPr lang="fi-FI" dirty="0"/>
          </a:p>
          <a:p>
            <a:r>
              <a:rPr lang="fi-FI" dirty="0"/>
              <a:t>Github:</a:t>
            </a:r>
          </a:p>
          <a:p>
            <a:pPr marL="0" indent="0">
              <a:buNone/>
            </a:pPr>
            <a:r>
              <a:rPr lang="fi-FI" dirty="0"/>
              <a:t>     https://github.com/anttijohannesheikkinen</a:t>
            </a:r>
            <a:r>
              <a:rPr lang="fi-FI"/>
              <a:t>/Pelifarmi</a:t>
            </a:r>
          </a:p>
          <a:p>
            <a:pPr marL="0" indent="0">
              <a:buNone/>
            </a:pPr>
            <a:endParaRPr lang="fi-FI" dirty="0"/>
          </a:p>
          <a:p>
            <a:r>
              <a:rPr lang="fi-FI" dirty="0"/>
              <a:t>Bitbucket:</a:t>
            </a:r>
          </a:p>
          <a:p>
            <a:pPr marL="0" indent="0">
              <a:buNone/>
            </a:pPr>
            <a:r>
              <a:rPr lang="fi-FI" dirty="0"/>
              <a:t>     https://bitbucket.org/anttijohannesheikkinen/pelifarmi/</a:t>
            </a:r>
          </a:p>
          <a:p>
            <a:pPr lvl="1"/>
            <a:endParaRPr lang="en-US" dirty="0"/>
          </a:p>
        </p:txBody>
      </p:sp>
    </p:spTree>
    <p:extLst>
      <p:ext uri="{BB962C8B-B14F-4D97-AF65-F5344CB8AC3E}">
        <p14:creationId xmlns:p14="http://schemas.microsoft.com/office/powerpoint/2010/main" val="3321770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Bitbucket</a:t>
            </a:r>
            <a:endParaRPr lang="en-US" dirty="0"/>
          </a:p>
        </p:txBody>
      </p:sp>
      <p:sp>
        <p:nvSpPr>
          <p:cNvPr id="3" name="Content Placeholder 2"/>
          <p:cNvSpPr>
            <a:spLocks noGrp="1"/>
          </p:cNvSpPr>
          <p:nvPr>
            <p:ph idx="1"/>
          </p:nvPr>
        </p:nvSpPr>
        <p:spPr/>
        <p:txBody>
          <a:bodyPr/>
          <a:lstStyle/>
          <a:p>
            <a:r>
              <a:rPr lang="fi-FI" dirty="0"/>
              <a:t>Tarjoaa privaattirepoja ilmaiseksi</a:t>
            </a:r>
          </a:p>
          <a:p>
            <a:r>
              <a:rPr lang="fi-FI" dirty="0"/>
              <a:t>Git LFS (Large File Storage) -tuki</a:t>
            </a:r>
          </a:p>
          <a:p>
            <a:r>
              <a:rPr lang="fi-FI" dirty="0"/>
              <a:t>mm. Trello-integraatio + muuta sälää</a:t>
            </a:r>
          </a:p>
          <a:p>
            <a:r>
              <a:rPr lang="fi-FI" dirty="0"/>
              <a:t>Maksamalla saa enemmän ja parempaa</a:t>
            </a:r>
          </a:p>
          <a:p>
            <a:r>
              <a:rPr lang="fi-FI" dirty="0"/>
              <a:t>Repojen koot:</a:t>
            </a:r>
          </a:p>
          <a:p>
            <a:pPr lvl="1"/>
            <a:r>
              <a:rPr lang="fi-FI" dirty="0"/>
              <a:t>1GB soft limit</a:t>
            </a:r>
          </a:p>
          <a:p>
            <a:pPr lvl="1"/>
            <a:r>
              <a:rPr lang="fi-FI" dirty="0"/>
              <a:t>2GB hard limit</a:t>
            </a:r>
          </a:p>
        </p:txBody>
      </p:sp>
    </p:spTree>
    <p:extLst>
      <p:ext uri="{BB962C8B-B14F-4D97-AF65-F5344CB8AC3E}">
        <p14:creationId xmlns:p14="http://schemas.microsoft.com/office/powerpoint/2010/main" val="310442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Github</a:t>
            </a:r>
            <a:endParaRPr lang="en-US" dirty="0"/>
          </a:p>
        </p:txBody>
      </p:sp>
      <p:sp>
        <p:nvSpPr>
          <p:cNvPr id="3" name="Content Placeholder 2"/>
          <p:cNvSpPr>
            <a:spLocks noGrp="1"/>
          </p:cNvSpPr>
          <p:nvPr>
            <p:ph idx="1"/>
          </p:nvPr>
        </p:nvSpPr>
        <p:spPr/>
        <p:txBody>
          <a:bodyPr>
            <a:normAutofit fontScale="85000" lnSpcReduction="20000"/>
          </a:bodyPr>
          <a:lstStyle/>
          <a:p>
            <a:r>
              <a:rPr lang="fi-FI" dirty="0"/>
              <a:t>Tarjoaa julkisia repoja ilmaiseksi</a:t>
            </a:r>
          </a:p>
          <a:p>
            <a:r>
              <a:rPr lang="fi-FI" dirty="0"/>
              <a:t>Hyvät opiskelijaedut (mm. rajaton määrä privaattirepoja)</a:t>
            </a:r>
          </a:p>
          <a:p>
            <a:r>
              <a:rPr lang="fi-FI" dirty="0"/>
              <a:t>Git LFS -tuki</a:t>
            </a:r>
          </a:p>
          <a:p>
            <a:r>
              <a:rPr lang="fi-FI" dirty="0"/>
              <a:t>wikit + muuta sälää</a:t>
            </a:r>
          </a:p>
          <a:p>
            <a:r>
              <a:rPr lang="fi-FI" dirty="0"/>
              <a:t>Jonkinlainen Trello-tuki</a:t>
            </a:r>
          </a:p>
          <a:p>
            <a:r>
              <a:rPr lang="fi-FI" dirty="0"/>
              <a:t>Rahalla saa ja hevosella pääsee</a:t>
            </a:r>
          </a:p>
          <a:p>
            <a:r>
              <a:rPr lang="fi-FI" dirty="0"/>
              <a:t>Tiedoston maksimikoko 100 MB (paitsi LFS!)</a:t>
            </a:r>
          </a:p>
          <a:p>
            <a:r>
              <a:rPr lang="fi-FI" dirty="0"/>
              <a:t>Repojen koot:</a:t>
            </a:r>
          </a:p>
          <a:p>
            <a:pPr lvl="1"/>
            <a:r>
              <a:rPr lang="fi-FI" dirty="0"/>
              <a:t>Ei varsinaista maksimirajoitusta, mutta jos 1 GB ylittyy, alkaa Githubilta tulla kohteliaita maileja</a:t>
            </a:r>
          </a:p>
          <a:p>
            <a:pPr marL="457200" lvl="1" indent="0">
              <a:buNone/>
            </a:pPr>
            <a:endParaRPr lang="en-US" dirty="0"/>
          </a:p>
        </p:txBody>
      </p:sp>
    </p:spTree>
    <p:extLst>
      <p:ext uri="{BB962C8B-B14F-4D97-AF65-F5344CB8AC3E}">
        <p14:creationId xmlns:p14="http://schemas.microsoft.com/office/powerpoint/2010/main" val="1812568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Tehtävä 2</a:t>
            </a:r>
            <a:endParaRPr lang="en-US" dirty="0"/>
          </a:p>
        </p:txBody>
      </p:sp>
      <p:sp>
        <p:nvSpPr>
          <p:cNvPr id="3" name="Content Placeholder 2"/>
          <p:cNvSpPr>
            <a:spLocks noGrp="1"/>
          </p:cNvSpPr>
          <p:nvPr>
            <p:ph idx="1"/>
          </p:nvPr>
        </p:nvSpPr>
        <p:spPr/>
        <p:txBody>
          <a:bodyPr>
            <a:normAutofit fontScale="77500" lnSpcReduction="20000"/>
          </a:bodyPr>
          <a:lstStyle/>
          <a:p>
            <a:r>
              <a:rPr lang="fi-FI" dirty="0"/>
              <a:t>Unity –projektin luominen ja vieminen versionhallintaan</a:t>
            </a:r>
          </a:p>
          <a:p>
            <a:r>
              <a:rPr lang="fi-FI" dirty="0"/>
              <a:t>Tyhjät kansiot poistetaan, kun jaatte repoa, luokaa jotain Asset-kansioon, että Unity ylipäätään tunnistaa projektin Unitylla avattavaksi</a:t>
            </a:r>
          </a:p>
          <a:p>
            <a:r>
              <a:rPr lang="fi-FI" dirty="0"/>
              <a:t>Edit-&gt; Project Settings-&gt; Editor -&gt; Version Control: Mode = Visible Meta Files &amp;&amp; Asset Serialization == Force Text</a:t>
            </a:r>
          </a:p>
          <a:p>
            <a:r>
              <a:rPr lang="fi-FI" dirty="0"/>
              <a:t>.gitignore</a:t>
            </a:r>
          </a:p>
          <a:p>
            <a:pPr lvl="1"/>
            <a:r>
              <a:rPr lang="fi-FI" dirty="0"/>
              <a:t>Tekstitiedosto, johon tallennetaan mitä ei haluta versionhallintaan (vaikka ovat projektin kansiossa osana projektia)</a:t>
            </a:r>
          </a:p>
          <a:p>
            <a:pPr lvl="1"/>
            <a:r>
              <a:rPr lang="fi-FI" dirty="0"/>
              <a:t>Unitylle passeli tiedosto löytyy esim. KVG-&gt;”Unity gitignore”</a:t>
            </a:r>
          </a:p>
          <a:p>
            <a:pPr lvl="1"/>
            <a:r>
              <a:rPr lang="fi-FI" dirty="0"/>
              <a:t>Emme halua tallentaa generoituja tiedostoja (buildit ja kaiken maailman projektitiedostot, jotka voi generoida)</a:t>
            </a:r>
          </a:p>
        </p:txBody>
      </p:sp>
    </p:spTree>
    <p:extLst>
      <p:ext uri="{BB962C8B-B14F-4D97-AF65-F5344CB8AC3E}">
        <p14:creationId xmlns:p14="http://schemas.microsoft.com/office/powerpoint/2010/main" val="3180276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4801-C96E-4E4C-809D-9BB115F117A6}"/>
              </a:ext>
            </a:extLst>
          </p:cNvPr>
          <p:cNvSpPr>
            <a:spLocks noGrp="1"/>
          </p:cNvSpPr>
          <p:nvPr>
            <p:ph type="title"/>
          </p:nvPr>
        </p:nvSpPr>
        <p:spPr/>
        <p:txBody>
          <a:bodyPr>
            <a:normAutofit fontScale="90000"/>
          </a:bodyPr>
          <a:lstStyle/>
          <a:p>
            <a:r>
              <a:rPr lang="en-US" dirty="0" err="1"/>
              <a:t>Tehtävä</a:t>
            </a:r>
            <a:r>
              <a:rPr lang="en-US" dirty="0"/>
              <a:t> 3 (vain </a:t>
            </a:r>
            <a:r>
              <a:rPr lang="en-US" dirty="0" err="1"/>
              <a:t>jos</a:t>
            </a:r>
            <a:r>
              <a:rPr lang="en-US" dirty="0"/>
              <a:t> </a:t>
            </a:r>
            <a:r>
              <a:rPr lang="en-US" dirty="0" err="1"/>
              <a:t>haluat</a:t>
            </a:r>
            <a:r>
              <a:rPr lang="en-US" dirty="0"/>
              <a:t> </a:t>
            </a:r>
            <a:r>
              <a:rPr lang="en-US" dirty="0" err="1"/>
              <a:t>ulkoiset</a:t>
            </a:r>
            <a:r>
              <a:rPr lang="en-US" dirty="0"/>
              <a:t> merge-</a:t>
            </a:r>
            <a:r>
              <a:rPr lang="en-US" dirty="0" err="1"/>
              <a:t>työkalun</a:t>
            </a:r>
            <a:r>
              <a:rPr lang="en-US" dirty="0"/>
              <a:t>)</a:t>
            </a:r>
            <a:endParaRPr lang="en-GB" dirty="0"/>
          </a:p>
        </p:txBody>
      </p:sp>
      <p:sp>
        <p:nvSpPr>
          <p:cNvPr id="3" name="Content Placeholder 2">
            <a:extLst>
              <a:ext uri="{FF2B5EF4-FFF2-40B4-BE49-F238E27FC236}">
                <a16:creationId xmlns:a16="http://schemas.microsoft.com/office/drawing/2014/main" id="{0DAD0803-D4FF-4BBA-AD0B-69777916A3F1}"/>
              </a:ext>
            </a:extLst>
          </p:cNvPr>
          <p:cNvSpPr>
            <a:spLocks noGrp="1"/>
          </p:cNvSpPr>
          <p:nvPr>
            <p:ph idx="1"/>
          </p:nvPr>
        </p:nvSpPr>
        <p:spPr>
          <a:xfrm>
            <a:off x="457200" y="1600200"/>
            <a:ext cx="8229600" cy="4525963"/>
          </a:xfrm>
        </p:spPr>
        <p:txBody>
          <a:bodyPr>
            <a:normAutofit fontScale="85000" lnSpcReduction="20000"/>
          </a:bodyPr>
          <a:lstStyle/>
          <a:p>
            <a:r>
              <a:rPr lang="en-US" dirty="0" err="1"/>
              <a:t>Ei</a:t>
            </a:r>
            <a:r>
              <a:rPr lang="en-US" dirty="0"/>
              <a:t>, </a:t>
            </a:r>
            <a:r>
              <a:rPr lang="en-US" dirty="0" err="1"/>
              <a:t>tämäkään</a:t>
            </a:r>
            <a:r>
              <a:rPr lang="en-US" dirty="0"/>
              <a:t> </a:t>
            </a:r>
            <a:r>
              <a:rPr lang="en-US" dirty="0" err="1"/>
              <a:t>ei</a:t>
            </a:r>
            <a:r>
              <a:rPr lang="en-US" dirty="0"/>
              <a:t> </a:t>
            </a:r>
            <a:r>
              <a:rPr lang="en-US" dirty="0" err="1"/>
              <a:t>yhdistele</a:t>
            </a:r>
            <a:r>
              <a:rPr lang="en-US" dirty="0"/>
              <a:t> </a:t>
            </a:r>
            <a:r>
              <a:rPr lang="en-US" dirty="0" err="1"/>
              <a:t>binaaritiedostoja</a:t>
            </a:r>
            <a:r>
              <a:rPr lang="en-US" dirty="0"/>
              <a:t>!</a:t>
            </a:r>
          </a:p>
          <a:p>
            <a:endParaRPr lang="en-US" dirty="0"/>
          </a:p>
          <a:p>
            <a:r>
              <a:rPr lang="en-US" dirty="0" err="1"/>
              <a:t>Tässä</a:t>
            </a:r>
            <a:r>
              <a:rPr lang="en-US" dirty="0"/>
              <a:t> </a:t>
            </a:r>
            <a:r>
              <a:rPr lang="en-US" dirty="0" err="1"/>
              <a:t>pohja</a:t>
            </a:r>
            <a:r>
              <a:rPr lang="en-US" dirty="0"/>
              <a:t>, </a:t>
            </a:r>
            <a:r>
              <a:rPr lang="en-US" dirty="0" err="1"/>
              <a:t>jos</a:t>
            </a:r>
            <a:r>
              <a:rPr lang="en-US" dirty="0"/>
              <a:t> </a:t>
            </a:r>
            <a:r>
              <a:rPr lang="en-US" dirty="0" err="1"/>
              <a:t>pathit</a:t>
            </a:r>
            <a:r>
              <a:rPr lang="en-US" dirty="0"/>
              <a:t> </a:t>
            </a:r>
            <a:r>
              <a:rPr lang="en-US" dirty="0" err="1"/>
              <a:t>sopii</a:t>
            </a:r>
            <a:r>
              <a:rPr lang="en-US" dirty="0"/>
              <a:t> </a:t>
            </a:r>
            <a:r>
              <a:rPr lang="en-US" dirty="0" err="1"/>
              <a:t>niin</a:t>
            </a:r>
            <a:r>
              <a:rPr lang="en-US" dirty="0"/>
              <a:t> </a:t>
            </a:r>
            <a:r>
              <a:rPr lang="en-US" dirty="0" err="1"/>
              <a:t>pitäisi</a:t>
            </a:r>
            <a:r>
              <a:rPr lang="en-US" dirty="0"/>
              <a:t> </a:t>
            </a:r>
            <a:r>
              <a:rPr lang="en-US" dirty="0" err="1"/>
              <a:t>toimia</a:t>
            </a:r>
            <a:r>
              <a:rPr lang="en-US" dirty="0"/>
              <a:t>:</a:t>
            </a:r>
          </a:p>
          <a:p>
            <a:pPr marL="457200" lvl="1" indent="0">
              <a:buNone/>
            </a:pPr>
            <a:r>
              <a:rPr lang="en-US" sz="2600" dirty="0"/>
              <a:t>	Diff Command: C:\Program Files (x86)\</a:t>
            </a:r>
            <a:r>
              <a:rPr lang="en-US" sz="2600" dirty="0" err="1"/>
              <a:t>JetBrains</a:t>
            </a:r>
            <a:r>
              <a:rPr lang="en-US" sz="2600" dirty="0"/>
              <a:t>\IntelliJ IDEA 	12.1.2\bin\idea.exe</a:t>
            </a:r>
          </a:p>
          <a:p>
            <a:pPr marL="457200" lvl="1" indent="0">
              <a:buNone/>
            </a:pPr>
            <a:r>
              <a:rPr lang="en-US" sz="2600" dirty="0"/>
              <a:t>	Arguments: diff $LOCAL $PWD/$REMOTE</a:t>
            </a:r>
          </a:p>
          <a:p>
            <a:pPr marL="0" indent="0">
              <a:buNone/>
            </a:pPr>
            <a:endParaRPr lang="en-US" sz="2600" dirty="0"/>
          </a:p>
          <a:p>
            <a:pPr marL="0" indent="0">
              <a:buNone/>
            </a:pPr>
            <a:r>
              <a:rPr lang="en-US" sz="2600" dirty="0"/>
              <a:t>	C:\Program Files (x86)\</a:t>
            </a:r>
            <a:r>
              <a:rPr lang="en-US" sz="2600" dirty="0" err="1"/>
              <a:t>JetBrains</a:t>
            </a:r>
            <a:r>
              <a:rPr lang="en-US" sz="2600" dirty="0"/>
              <a:t>\IntelliJ IDEA 	12.1.2\bin\idea.exe</a:t>
            </a:r>
          </a:p>
          <a:p>
            <a:pPr marL="0" indent="0">
              <a:buNone/>
            </a:pPr>
            <a:r>
              <a:rPr lang="en-US" sz="2600" dirty="0"/>
              <a:t>	Arguments: merge $LOCAL $PWD/$REMOTE 	$PWD/$BASE 	$MERGED</a:t>
            </a:r>
          </a:p>
          <a:p>
            <a:endParaRPr lang="en-US" dirty="0"/>
          </a:p>
          <a:p>
            <a:pPr marL="0" indent="0">
              <a:buNone/>
            </a:pPr>
            <a:r>
              <a:rPr lang="en-GB" sz="1300" dirty="0"/>
              <a:t>	https://stackoverflow.com/questions/14774053/intellij-diff-tool-in	</a:t>
            </a:r>
            <a:r>
              <a:rPr lang="en-GB" sz="1300" dirty="0" err="1"/>
              <a:t>sourcetree?utm_medium</a:t>
            </a:r>
            <a:r>
              <a:rPr lang="en-GB" sz="1300" dirty="0"/>
              <a:t>=organic&amp;utm_source=google_rich_qa&amp;utm_campaign=google_rich_qa</a:t>
            </a:r>
          </a:p>
        </p:txBody>
      </p:sp>
    </p:spTree>
    <p:extLst>
      <p:ext uri="{BB962C8B-B14F-4D97-AF65-F5344CB8AC3E}">
        <p14:creationId xmlns:p14="http://schemas.microsoft.com/office/powerpoint/2010/main" val="361935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Mikä ihmeen Git?</a:t>
            </a:r>
            <a:endParaRPr lang="en-US" dirty="0"/>
          </a:p>
        </p:txBody>
      </p:sp>
      <p:sp>
        <p:nvSpPr>
          <p:cNvPr id="3" name="Content Placeholder 2"/>
          <p:cNvSpPr>
            <a:spLocks noGrp="1"/>
          </p:cNvSpPr>
          <p:nvPr>
            <p:ph idx="1"/>
          </p:nvPr>
        </p:nvSpPr>
        <p:spPr/>
        <p:txBody>
          <a:bodyPr>
            <a:normAutofit fontScale="55000" lnSpcReduction="20000"/>
          </a:bodyPr>
          <a:lstStyle/>
          <a:p>
            <a:r>
              <a:rPr lang="fi-FI" dirty="0"/>
              <a:t>Hajautettu versionhallintajärjestelmä</a:t>
            </a:r>
          </a:p>
          <a:p>
            <a:pPr lvl="1"/>
            <a:r>
              <a:rPr lang="fi-FI" dirty="0"/>
              <a:t>Jokaisella repon kloonanneella koko repositorion historia paikallisesti (jos muistettu synkata muiden kanssa) ja kaikki sen aikana tallennetut objektit, jotka Git pakkaa</a:t>
            </a:r>
          </a:p>
          <a:p>
            <a:pPr lvl="1"/>
            <a:r>
              <a:rPr lang="fi-FI" dirty="0"/>
              <a:t>Ei varsinaisesti ”pääprojektia” tai repoa </a:t>
            </a:r>
          </a:p>
          <a:p>
            <a:pPr lvl="1"/>
            <a:r>
              <a:rPr lang="fi-FI" dirty="0"/>
              <a:t>Pilvipalvelussa oleva remote repo voi kuitenkin olla eräänlainen ”päärepo”, jonka kanssa kaikki projektin jäsenet synkkaavat omia tiedostojaan ja muutoksiaan</a:t>
            </a:r>
          </a:p>
          <a:p>
            <a:pPr lvl="1"/>
            <a:r>
              <a:rPr lang="fi-FI" dirty="0"/>
              <a:t>Ei vaadi nettiyhteyttä välttämättä. Repot voi jakaa millä keinolla tahansa ja muutoksia voi näppärästi tehdä paikallisesti yhteyden puuttuessa ja myöhemmin synkata remoten kanssa</a:t>
            </a:r>
          </a:p>
          <a:p>
            <a:pPr lvl="1"/>
            <a:r>
              <a:rPr lang="fi-FI" dirty="0"/>
              <a:t>Alunperin Linux kernelin kehittämisen apuväline. </a:t>
            </a:r>
          </a:p>
          <a:p>
            <a:pPr lvl="1"/>
            <a:r>
              <a:rPr lang="fi-FI" dirty="0"/>
              <a:t>Open Source</a:t>
            </a:r>
          </a:p>
          <a:p>
            <a:pPr lvl="1"/>
            <a:r>
              <a:rPr lang="fi-FI" dirty="0"/>
              <a:t>Jokaisesta tiedostosta generoidaan SHA1sum – datan korruptoituminen vahingossa hankalaa</a:t>
            </a:r>
          </a:p>
          <a:p>
            <a:endParaRPr lang="fi-FI" dirty="0"/>
          </a:p>
          <a:p>
            <a:r>
              <a:rPr lang="fi-FI" dirty="0"/>
              <a:t>Repo</a:t>
            </a:r>
          </a:p>
          <a:p>
            <a:pPr lvl="1"/>
            <a:r>
              <a:rPr lang="fi-FI" dirty="0"/>
              <a:t>Repo = jokin paikka johon dataa tallennetaan</a:t>
            </a:r>
          </a:p>
          <a:p>
            <a:pPr lvl="1"/>
            <a:r>
              <a:rPr lang="fi-FI" dirty="0"/>
              <a:t>Gitin tapauksessa käytännössä kansio, joka sisältää Gitin tarvitsemia objekteja ja muuta sälää, joiden pohjalta Git pystyy luomaan repon historian ja näyttämään tiedostot kulloisenkin snapshotin mukaan</a:t>
            </a:r>
          </a:p>
          <a:p>
            <a:pPr lvl="1"/>
            <a:r>
              <a:rPr lang="fi-FI" dirty="0"/>
              <a:t>Voi sijaita työkoneella, muistitikussa, pilvessä tai oikeastaan missä vain</a:t>
            </a:r>
          </a:p>
          <a:p>
            <a:pPr lvl="1"/>
            <a:r>
              <a:rPr lang="fi-FI" dirty="0"/>
              <a:t>Helppo jakaa</a:t>
            </a:r>
          </a:p>
        </p:txBody>
      </p:sp>
    </p:spTree>
    <p:extLst>
      <p:ext uri="{BB962C8B-B14F-4D97-AF65-F5344CB8AC3E}">
        <p14:creationId xmlns:p14="http://schemas.microsoft.com/office/powerpoint/2010/main" val="1285685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TotalTime>
  <Words>1863</Words>
  <Application>Microsoft Office PowerPoint</Application>
  <PresentationFormat>On-screen Show (4:3)</PresentationFormat>
  <Paragraphs>238</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Versionhallinta</vt:lpstr>
      <vt:lpstr>Koulutuksen tavoitteet</vt:lpstr>
      <vt:lpstr>Miksi käyttää jotain versionhallintaratkaisua?</vt:lpstr>
      <vt:lpstr>Tehtävä 1</vt:lpstr>
      <vt:lpstr>Bitbucket</vt:lpstr>
      <vt:lpstr>Github</vt:lpstr>
      <vt:lpstr>Tehtävä 2</vt:lpstr>
      <vt:lpstr>Tehtävä 3 (vain jos haluat ulkoiset merge-työkalun)</vt:lpstr>
      <vt:lpstr>Mikä ihmeen Git?</vt:lpstr>
      <vt:lpstr>Mikä ihmeen Git?</vt:lpstr>
      <vt:lpstr>SourceTree</vt:lpstr>
      <vt:lpstr>Branchit</vt:lpstr>
      <vt:lpstr>HUOM!</vt:lpstr>
      <vt:lpstr>Muut vaihtoehdot versionhallintaan</vt:lpstr>
      <vt:lpstr>Muut vaihtoehdot versionhallintaan</vt:lpstr>
      <vt:lpstr>Lisätietoa</vt:lpstr>
      <vt:lpstr>Tärkeitä termejä 1</vt:lpstr>
      <vt:lpstr>Törkeitä termejä 2</vt:lpstr>
      <vt:lpstr>Tärkeitä termejä 3</vt:lpstr>
      <vt:lpstr>HUOM!</vt:lpstr>
      <vt:lpstr>Merge conflict</vt:lpstr>
      <vt:lpstr>Detached HEAD</vt:lpstr>
      <vt:lpstr>Milloin merge ei onnistu?</vt:lpstr>
      <vt:lpstr>Paljon asiaa, mutta ei se ole niin vaikeaa!!! Tekemällä oppii</vt:lpstr>
      <vt:lpstr>Käsittelemättä jäivät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Versionhallinta</dc:title>
  <dc:creator>Antti Heikkinen</dc:creator>
  <cp:lastModifiedBy>Antti Heikkinen</cp:lastModifiedBy>
  <cp:revision>65</cp:revision>
  <dcterms:created xsi:type="dcterms:W3CDTF">2006-08-16T00:00:00Z</dcterms:created>
  <dcterms:modified xsi:type="dcterms:W3CDTF">2018-04-19T01:10:54Z</dcterms:modified>
</cp:coreProperties>
</file>