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583C-AD73-4331-A847-D421D6486C17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27A9-BC4D-4E9A-8331-0C7FF2CE092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44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583C-AD73-4331-A847-D421D6486C17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27A9-BC4D-4E9A-8331-0C7FF2CE092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18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583C-AD73-4331-A847-D421D6486C17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27A9-BC4D-4E9A-8331-0C7FF2CE092E}" type="slidenum">
              <a:rPr lang="de-DE" smtClean="0"/>
              <a:t>‹Nº›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761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583C-AD73-4331-A847-D421D6486C17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27A9-BC4D-4E9A-8331-0C7FF2CE092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170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583C-AD73-4331-A847-D421D6486C17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27A9-BC4D-4E9A-8331-0C7FF2CE092E}" type="slidenum">
              <a:rPr lang="de-DE" smtClean="0"/>
              <a:t>‹Nº›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7761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583C-AD73-4331-A847-D421D6486C17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27A9-BC4D-4E9A-8331-0C7FF2CE092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915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583C-AD73-4331-A847-D421D6486C17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27A9-BC4D-4E9A-8331-0C7FF2CE092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685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583C-AD73-4331-A847-D421D6486C17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27A9-BC4D-4E9A-8331-0C7FF2CE092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61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583C-AD73-4331-A847-D421D6486C17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27A9-BC4D-4E9A-8331-0C7FF2CE092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28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583C-AD73-4331-A847-D421D6486C17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27A9-BC4D-4E9A-8331-0C7FF2CE092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41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583C-AD73-4331-A847-D421D6486C17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27A9-BC4D-4E9A-8331-0C7FF2CE092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86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583C-AD73-4331-A847-D421D6486C17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27A9-BC4D-4E9A-8331-0C7FF2CE092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45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583C-AD73-4331-A847-D421D6486C17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27A9-BC4D-4E9A-8331-0C7FF2CE092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36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583C-AD73-4331-A847-D421D6486C17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27A9-BC4D-4E9A-8331-0C7FF2CE092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00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583C-AD73-4331-A847-D421D6486C17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27A9-BC4D-4E9A-8331-0C7FF2CE092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3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583C-AD73-4331-A847-D421D6486C17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527A9-BC4D-4E9A-8331-0C7FF2CE092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82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5583C-AD73-4331-A847-D421D6486C17}" type="datetimeFigureOut">
              <a:rPr lang="de-DE" smtClean="0"/>
              <a:t>20.09.2020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6527A9-BC4D-4E9A-8331-0C7FF2CE092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37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8EAD-B52A-434C-A542-77B90A4B1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25048"/>
            <a:ext cx="7766936" cy="898885"/>
          </a:xfrm>
        </p:spPr>
        <p:txBody>
          <a:bodyPr/>
          <a:lstStyle/>
          <a:p>
            <a:pPr algn="ctr"/>
            <a:r>
              <a:rPr lang="de-DE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4786D-EBF9-4F90-85F9-85F71C860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069649"/>
            <a:ext cx="7766936" cy="1096899"/>
          </a:xfrm>
        </p:spPr>
        <p:txBody>
          <a:bodyPr/>
          <a:lstStyle/>
          <a:p>
            <a:pPr algn="l"/>
            <a:r>
              <a:rPr lang="de-DE" dirty="0"/>
              <a:t>September 2020</a:t>
            </a:r>
          </a:p>
          <a:p>
            <a:pPr algn="l"/>
            <a:r>
              <a:rPr lang="de-DE" dirty="0"/>
              <a:t>Antonio Torralba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1B117B-A711-4288-AAB8-F25EA80498B0}"/>
              </a:ext>
            </a:extLst>
          </p:cNvPr>
          <p:cNvSpPr txBox="1">
            <a:spLocks/>
          </p:cNvSpPr>
          <p:nvPr/>
        </p:nvSpPr>
        <p:spPr>
          <a:xfrm>
            <a:off x="1507067" y="3079600"/>
            <a:ext cx="7766936" cy="8988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3600" dirty="0"/>
              <a:t>Sport Statistics – Olympic Data</a:t>
            </a:r>
          </a:p>
        </p:txBody>
      </p:sp>
    </p:spTree>
    <p:extLst>
      <p:ext uri="{BB962C8B-B14F-4D97-AF65-F5344CB8AC3E}">
        <p14:creationId xmlns:p14="http://schemas.microsoft.com/office/powerpoint/2010/main" val="204095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5657CA9A-2B62-4D75-B521-7185EAE44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032" y="2949437"/>
            <a:ext cx="6331642" cy="372530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BCB84D-46A6-48E3-AB54-EB0A5A65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n-US" dirty="0"/>
              <a:t>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75352D-720E-4E7B-922E-63CD4DE4D8B3}"/>
              </a:ext>
            </a:extLst>
          </p:cNvPr>
          <p:cNvSpPr txBox="1">
            <a:spLocks/>
          </p:cNvSpPr>
          <p:nvPr/>
        </p:nvSpPr>
        <p:spPr>
          <a:xfrm>
            <a:off x="677862" y="2160589"/>
            <a:ext cx="8596139" cy="990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Linear correlation between the number of participants per country and the number of medals won by those countries.</a:t>
            </a:r>
            <a:endParaRPr lang="en-US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DB0234-5BE9-4B96-91B7-7359708F85CE}"/>
              </a:ext>
            </a:extLst>
          </p:cNvPr>
          <p:cNvSpPr txBox="1">
            <a:spLocks/>
          </p:cNvSpPr>
          <p:nvPr/>
        </p:nvSpPr>
        <p:spPr>
          <a:xfrm>
            <a:off x="677334" y="3150705"/>
            <a:ext cx="2801937" cy="1937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680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CB84D-46A6-48E3-AB54-EB0A5A65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n-US" dirty="0"/>
              <a:t>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75352D-720E-4E7B-922E-63CD4DE4D8B3}"/>
              </a:ext>
            </a:extLst>
          </p:cNvPr>
          <p:cNvSpPr txBox="1">
            <a:spLocks/>
          </p:cNvSpPr>
          <p:nvPr/>
        </p:nvSpPr>
        <p:spPr>
          <a:xfrm>
            <a:off x="677862" y="2160589"/>
            <a:ext cx="8596139" cy="453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There is a weak correlation between the Weight/Height ratio with the medals: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DB0234-5BE9-4B96-91B7-7359708F85CE}"/>
              </a:ext>
            </a:extLst>
          </p:cNvPr>
          <p:cNvSpPr txBox="1">
            <a:spLocks/>
          </p:cNvSpPr>
          <p:nvPr/>
        </p:nvSpPr>
        <p:spPr>
          <a:xfrm>
            <a:off x="677334" y="3150705"/>
            <a:ext cx="2801937" cy="1937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DC01B0-BA6F-4936-B034-83EEDD389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87419"/>
            <a:ext cx="5576375" cy="387517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73AD75-5685-42F2-91E9-981638A77F52}"/>
              </a:ext>
            </a:extLst>
          </p:cNvPr>
          <p:cNvSpPr txBox="1">
            <a:spLocks/>
          </p:cNvSpPr>
          <p:nvPr/>
        </p:nvSpPr>
        <p:spPr>
          <a:xfrm>
            <a:off x="6182139" y="4171606"/>
            <a:ext cx="2991678" cy="453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Correlation value of 0.082</a:t>
            </a:r>
          </a:p>
        </p:txBody>
      </p:sp>
    </p:spTree>
    <p:extLst>
      <p:ext uri="{BB962C8B-B14F-4D97-AF65-F5344CB8AC3E}">
        <p14:creationId xmlns:p14="http://schemas.microsoft.com/office/powerpoint/2010/main" val="390348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CB84D-46A6-48E3-AB54-EB0A5A65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Discovery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75352D-720E-4E7B-922E-63CD4DE4D8B3}"/>
              </a:ext>
            </a:extLst>
          </p:cNvPr>
          <p:cNvSpPr txBox="1">
            <a:spLocks/>
          </p:cNvSpPr>
          <p:nvPr/>
        </p:nvSpPr>
        <p:spPr>
          <a:xfrm>
            <a:off x="677862" y="2160589"/>
            <a:ext cx="8596139" cy="667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Over this period of time, the number of teams and athletes grew with a strong impact in the year of 1924. It could explain why the number of events increase in 1928.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DB0234-5BE9-4B96-91B7-7359708F85CE}"/>
              </a:ext>
            </a:extLst>
          </p:cNvPr>
          <p:cNvSpPr txBox="1">
            <a:spLocks/>
          </p:cNvSpPr>
          <p:nvPr/>
        </p:nvSpPr>
        <p:spPr>
          <a:xfrm>
            <a:off x="677334" y="3150705"/>
            <a:ext cx="2801937" cy="1937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dirty="0"/>
          </a:p>
        </p:txBody>
      </p:sp>
      <p:pic>
        <p:nvPicPr>
          <p:cNvPr id="10" name="Picture 21" descr="newplot (12)">
            <a:extLst>
              <a:ext uri="{FF2B5EF4-FFF2-40B4-BE49-F238E27FC236}">
                <a16:creationId xmlns:a16="http://schemas.microsoft.com/office/drawing/2014/main" id="{E3546709-E2F7-46D0-B116-7D726F8B7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0" y="4795631"/>
            <a:ext cx="6465407" cy="1937279"/>
          </a:xfrm>
          <a:prstGeom prst="rect">
            <a:avLst/>
          </a:prstGeom>
        </p:spPr>
      </p:pic>
      <p:pic>
        <p:nvPicPr>
          <p:cNvPr id="13" name="Picture 22" descr="newplot (11)">
            <a:extLst>
              <a:ext uri="{FF2B5EF4-FFF2-40B4-BE49-F238E27FC236}">
                <a16:creationId xmlns:a16="http://schemas.microsoft.com/office/drawing/2014/main" id="{0F73C1EF-2E16-4AD7-9219-C6FC15FBE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472" y="2962218"/>
            <a:ext cx="6894754" cy="20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87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CB84D-46A6-48E3-AB54-EB0A5A65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75352D-720E-4E7B-922E-63CD4DE4D8B3}"/>
              </a:ext>
            </a:extLst>
          </p:cNvPr>
          <p:cNvSpPr txBox="1">
            <a:spLocks/>
          </p:cNvSpPr>
          <p:nvPr/>
        </p:nvSpPr>
        <p:spPr>
          <a:xfrm>
            <a:off x="677862" y="2160588"/>
            <a:ext cx="8596139" cy="2535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Recommendations</a:t>
            </a:r>
          </a:p>
          <a:p>
            <a:pPr lvl="1"/>
            <a:r>
              <a:rPr lang="de-DE" dirty="0"/>
              <a:t>Based on the analysis or insights we discovered we are able to support the countries in order to help them grow in the sports arena</a:t>
            </a:r>
          </a:p>
          <a:p>
            <a:pPr lvl="1"/>
            <a:r>
              <a:rPr lang="de-DE" dirty="0"/>
              <a:t>We can encourage people into contributing to participate in sports to represent their countries growing their economy</a:t>
            </a:r>
          </a:p>
          <a:p>
            <a:pPr lvl="1"/>
            <a:r>
              <a:rPr lang="de-DE" dirty="0"/>
              <a:t>We recommend that the productivity and rates obtained in this work could be at people´s disposal</a:t>
            </a:r>
          </a:p>
        </p:txBody>
      </p:sp>
    </p:spTree>
    <p:extLst>
      <p:ext uri="{BB962C8B-B14F-4D97-AF65-F5344CB8AC3E}">
        <p14:creationId xmlns:p14="http://schemas.microsoft.com/office/powerpoint/2010/main" val="369846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Vector cartoon stick figure drawing conceptual illustration of creative man  or businessman or writer thi… | Stick figure drawing, Stick drawings, Stick  men drawings">
            <a:extLst>
              <a:ext uri="{FF2B5EF4-FFF2-40B4-BE49-F238E27FC236}">
                <a16:creationId xmlns:a16="http://schemas.microsoft.com/office/drawing/2014/main" id="{CF0BAC6F-716E-4A1C-9F71-E3967AE16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82" y="2393107"/>
            <a:ext cx="4158155" cy="310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D6666B-2284-4E3A-8A2C-29AB1C66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6E59-210B-4FF4-98DE-135039D7D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7015553" cy="4617898"/>
          </a:xfrm>
        </p:spPr>
        <p:txBody>
          <a:bodyPr>
            <a:normAutofit/>
          </a:bodyPr>
          <a:lstStyle/>
          <a:p>
            <a:r>
              <a:rPr lang="de-DE" sz="3200" b="1" dirty="0"/>
              <a:t>Data Selection</a:t>
            </a:r>
          </a:p>
          <a:p>
            <a:r>
              <a:rPr lang="de-DE" sz="3200" b="1" dirty="0"/>
              <a:t>Questions and Approach</a:t>
            </a:r>
          </a:p>
          <a:p>
            <a:r>
              <a:rPr lang="de-DE" sz="3200" b="1" dirty="0"/>
              <a:t>EDR-Diagram</a:t>
            </a:r>
          </a:p>
          <a:p>
            <a:r>
              <a:rPr lang="de-DE" sz="3200" b="1" dirty="0"/>
              <a:t>Data Preparation</a:t>
            </a:r>
          </a:p>
          <a:p>
            <a:r>
              <a:rPr lang="de-DE" sz="3200" b="1" dirty="0"/>
              <a:t>Data Analysis</a:t>
            </a:r>
          </a:p>
          <a:p>
            <a:r>
              <a:rPr lang="de-DE" sz="3200" b="1" dirty="0"/>
              <a:t>Discovery</a:t>
            </a:r>
          </a:p>
          <a:p>
            <a:r>
              <a:rPr lang="de-DE" sz="3200" b="1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88174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AFB7-04AF-4EEC-A51E-0837F165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FEF68-6484-4E42-BB4D-10A77039E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4087810"/>
          </a:xfrm>
        </p:spPr>
        <p:txBody>
          <a:bodyPr/>
          <a:lstStyle/>
          <a:p>
            <a:r>
              <a:rPr lang="de-DE" b="1" dirty="0"/>
              <a:t>Sports Stats </a:t>
            </a:r>
            <a:r>
              <a:rPr lang="de-DE" dirty="0"/>
              <a:t>(Olympics – 120 years of data)</a:t>
            </a:r>
          </a:p>
          <a:p>
            <a:endParaRPr lang="de-DE" dirty="0"/>
          </a:p>
          <a:p>
            <a:r>
              <a:rPr lang="de-DE" b="1" dirty="0"/>
              <a:t>Objectives</a:t>
            </a:r>
          </a:p>
          <a:p>
            <a:pPr lvl="1"/>
            <a:r>
              <a:rPr lang="de-DE" dirty="0"/>
              <a:t>Identify relations between nacionality, sex and sport.</a:t>
            </a:r>
          </a:p>
          <a:p>
            <a:pPr lvl="1"/>
            <a:r>
              <a:rPr lang="de-DE" dirty="0"/>
              <a:t>Calculate the weights of each attribute involve in getting a medal.</a:t>
            </a:r>
          </a:p>
          <a:p>
            <a:pPr lvl="1"/>
            <a:r>
              <a:rPr lang="de-DE" dirty="0"/>
              <a:t>Identify most relevant attributes for each sport.</a:t>
            </a:r>
          </a:p>
          <a:p>
            <a:pPr lvl="1"/>
            <a:r>
              <a:rPr lang="de-DE" dirty="0"/>
              <a:t>Differences between medalists and non-medalists.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b="1" dirty="0"/>
              <a:t>Potencial Audience</a:t>
            </a:r>
          </a:p>
          <a:p>
            <a:pPr lvl="1"/>
            <a:r>
              <a:rPr lang="de-DE" dirty="0"/>
              <a:t>Couches, Betting companies, General Managers...</a:t>
            </a:r>
          </a:p>
        </p:txBody>
      </p:sp>
    </p:spTree>
    <p:extLst>
      <p:ext uri="{BB962C8B-B14F-4D97-AF65-F5344CB8AC3E}">
        <p14:creationId xmlns:p14="http://schemas.microsoft.com/office/powerpoint/2010/main" val="137393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EC0A-C516-49A4-AB74-4A7BD7EA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F3F3D-2E51-4E83-B563-AB06D7207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5545"/>
          </a:xfrm>
        </p:spPr>
        <p:txBody>
          <a:bodyPr>
            <a:normAutofit/>
          </a:bodyPr>
          <a:lstStyle/>
          <a:p>
            <a:r>
              <a:rPr lang="de-DE" b="1" dirty="0"/>
              <a:t>Questions</a:t>
            </a:r>
          </a:p>
          <a:p>
            <a:pPr lvl="1"/>
            <a:r>
              <a:rPr lang="de-DE" dirty="0"/>
              <a:t>Which are the most popular sports?</a:t>
            </a:r>
          </a:p>
          <a:p>
            <a:pPr lvl="1"/>
            <a:r>
              <a:rPr lang="de-DE" dirty="0"/>
              <a:t>Does some contries are inherently better at some sports?</a:t>
            </a:r>
          </a:p>
          <a:p>
            <a:pPr lvl="1"/>
            <a:r>
              <a:rPr lang="de-DE" dirty="0"/>
              <a:t>Are height and weight equally important on each sport?</a:t>
            </a:r>
          </a:p>
          <a:p>
            <a:pPr lvl="1"/>
            <a:r>
              <a:rPr lang="de-DE" dirty="0"/>
              <a:t>Are medalists and non-medalists actually so different?</a:t>
            </a:r>
          </a:p>
          <a:p>
            <a:pPr lvl="1"/>
            <a:endParaRPr lang="de-DE" dirty="0"/>
          </a:p>
          <a:p>
            <a:r>
              <a:rPr lang="de-DE" b="1" dirty="0"/>
              <a:t>Approach</a:t>
            </a:r>
          </a:p>
          <a:p>
            <a:pPr lvl="1"/>
            <a:r>
              <a:rPr lang="de-DE" dirty="0"/>
              <a:t>Calculate the number of participants in each sport (Every team counts as one)</a:t>
            </a:r>
          </a:p>
          <a:p>
            <a:pPr lvl="1"/>
            <a:r>
              <a:rPr lang="de-DE" dirty="0"/>
              <a:t>Group medalists by nationality.</a:t>
            </a:r>
          </a:p>
          <a:p>
            <a:pPr lvl="1"/>
            <a:r>
              <a:rPr lang="de-DE" dirty="0"/>
              <a:t>Calculate height and weight for each sport.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Picture 6" descr="Biceps, might, strenght icon">
            <a:extLst>
              <a:ext uri="{FF2B5EF4-FFF2-40B4-BE49-F238E27FC236}">
                <a16:creationId xmlns:a16="http://schemas.microsoft.com/office/drawing/2014/main" id="{4BC42887-4C25-4FDB-8D5E-EFCCA21C2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410" y="2474878"/>
            <a:ext cx="1547327" cy="154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36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FF58-1865-4E75-9D7B-76474F99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ERD-Diagram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D8EF1-EC6A-4951-8631-E8669F267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87878"/>
          </a:xfrm>
        </p:spPr>
        <p:txBody>
          <a:bodyPr/>
          <a:lstStyle/>
          <a:p>
            <a:r>
              <a:rPr lang="de-DE" dirty="0"/>
              <a:t>ERD-Diagram proposal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F2A9A08-3588-4159-A242-63FF6CFF7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1059"/>
              </p:ext>
            </p:extLst>
          </p:nvPr>
        </p:nvGraphicFramePr>
        <p:xfrm>
          <a:off x="1625600" y="2778658"/>
          <a:ext cx="148166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667">
                  <a:extLst>
                    <a:ext uri="{9D8B030D-6E8A-4147-A177-3AD203B41FA5}">
                      <a16:colId xmlns:a16="http://schemas.microsoft.com/office/drawing/2014/main" val="865795327"/>
                    </a:ext>
                  </a:extLst>
                </a:gridCol>
              </a:tblGrid>
              <a:tr h="36239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51544"/>
                  </a:ext>
                </a:extLst>
              </a:tr>
              <a:tr h="36239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324433"/>
                  </a:ext>
                </a:extLst>
              </a:tr>
              <a:tr h="36239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Games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11949"/>
                  </a:ext>
                </a:extLst>
              </a:tr>
              <a:tr h="36239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403191"/>
                  </a:ext>
                </a:extLst>
              </a:tr>
              <a:tr h="36239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157242"/>
                  </a:ext>
                </a:extLst>
              </a:tr>
              <a:tr h="36239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18076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3BDD09A-6138-4823-9D17-9EE792C0A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20098"/>
              </p:ext>
            </p:extLst>
          </p:nvPr>
        </p:nvGraphicFramePr>
        <p:xfrm>
          <a:off x="4402665" y="2279227"/>
          <a:ext cx="148166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668">
                  <a:extLst>
                    <a:ext uri="{9D8B030D-6E8A-4147-A177-3AD203B41FA5}">
                      <a16:colId xmlns:a16="http://schemas.microsoft.com/office/drawing/2014/main" val="116513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Athelete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6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07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68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66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72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7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87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Id_Team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23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Id_Game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19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Id_Event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618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Id_Medal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990306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F25A4F3-F02B-4D37-99AD-61B975A89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272993"/>
              </p:ext>
            </p:extLst>
          </p:nvPr>
        </p:nvGraphicFramePr>
        <p:xfrm>
          <a:off x="7179736" y="2773679"/>
          <a:ext cx="148166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667">
                  <a:extLst>
                    <a:ext uri="{9D8B030D-6E8A-4147-A177-3AD203B41FA5}">
                      <a16:colId xmlns:a16="http://schemas.microsoft.com/office/drawing/2014/main" val="1462227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4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4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4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395116"/>
                  </a:ext>
                </a:extLst>
              </a:tr>
            </a:tbl>
          </a:graphicData>
        </a:graphic>
      </p:graphicFrame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5FAEA05C-50F5-4BA5-BC10-8BB06C4D4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073547"/>
              </p:ext>
            </p:extLst>
          </p:nvPr>
        </p:nvGraphicFramePr>
        <p:xfrm>
          <a:off x="7179736" y="4875107"/>
          <a:ext cx="148166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667">
                  <a:extLst>
                    <a:ext uri="{9D8B030D-6E8A-4147-A177-3AD203B41FA5}">
                      <a16:colId xmlns:a16="http://schemas.microsoft.com/office/drawing/2014/main" val="1462227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54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4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4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395116"/>
                  </a:ext>
                </a:extLst>
              </a:tr>
            </a:tbl>
          </a:graphicData>
        </a:graphic>
      </p:graphicFrame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FF3A233A-278C-4B08-BA66-076B99BA8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404946"/>
              </p:ext>
            </p:extLst>
          </p:nvPr>
        </p:nvGraphicFramePr>
        <p:xfrm>
          <a:off x="1625600" y="5251873"/>
          <a:ext cx="148166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667">
                  <a:extLst>
                    <a:ext uri="{9D8B030D-6E8A-4147-A177-3AD203B41FA5}">
                      <a16:colId xmlns:a16="http://schemas.microsoft.com/office/drawing/2014/main" val="3381038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Medal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85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033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Medal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785052"/>
                  </a:ext>
                </a:extLst>
              </a:tr>
            </a:tbl>
          </a:graphicData>
        </a:graphic>
      </p:graphicFrame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DDA61AF-E726-4123-9486-1209244A959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107267" y="3953933"/>
            <a:ext cx="1295398" cy="3649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9ACA224-3559-421E-84B3-BE54992A90D6}"/>
              </a:ext>
            </a:extLst>
          </p:cNvPr>
          <p:cNvCxnSpPr>
            <a:cxnSpLocks/>
          </p:cNvCxnSpPr>
          <p:nvPr/>
        </p:nvCxnSpPr>
        <p:spPr>
          <a:xfrm flipV="1">
            <a:off x="3107267" y="5251873"/>
            <a:ext cx="1295398" cy="7416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0D1A99F-3F02-405D-859B-8B09C9484FF1}"/>
              </a:ext>
            </a:extLst>
          </p:cNvPr>
          <p:cNvCxnSpPr>
            <a:cxnSpLocks/>
          </p:cNvCxnSpPr>
          <p:nvPr/>
        </p:nvCxnSpPr>
        <p:spPr>
          <a:xfrm flipV="1">
            <a:off x="5884332" y="3614421"/>
            <a:ext cx="1295398" cy="7416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E5C9C79-A77A-4B43-8F46-551DC017FA6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884332" y="5196843"/>
            <a:ext cx="1295404" cy="4199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A1342C2-52F1-4788-B4E6-48C65930F108}"/>
              </a:ext>
            </a:extLst>
          </p:cNvPr>
          <p:cNvCxnSpPr>
            <a:cxnSpLocks/>
          </p:cNvCxnSpPr>
          <p:nvPr/>
        </p:nvCxnSpPr>
        <p:spPr>
          <a:xfrm>
            <a:off x="3208869" y="3850538"/>
            <a:ext cx="0" cy="20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631267-8CDF-48C9-B326-C4D1CB7B1A0C}"/>
              </a:ext>
            </a:extLst>
          </p:cNvPr>
          <p:cNvCxnSpPr/>
          <p:nvPr/>
        </p:nvCxnSpPr>
        <p:spPr>
          <a:xfrm>
            <a:off x="3208871" y="5890208"/>
            <a:ext cx="0" cy="20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178C29-999D-48A6-B2B9-9936746DC410}"/>
              </a:ext>
            </a:extLst>
          </p:cNvPr>
          <p:cNvCxnSpPr/>
          <p:nvPr/>
        </p:nvCxnSpPr>
        <p:spPr>
          <a:xfrm>
            <a:off x="7018871" y="5513442"/>
            <a:ext cx="0" cy="20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D09745-FA34-4D91-A188-D8ED79622C84}"/>
              </a:ext>
            </a:extLst>
          </p:cNvPr>
          <p:cNvCxnSpPr/>
          <p:nvPr/>
        </p:nvCxnSpPr>
        <p:spPr>
          <a:xfrm>
            <a:off x="7018871" y="3511076"/>
            <a:ext cx="0" cy="20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471C827-DB00-4F46-941F-F90D0D9CD10C}"/>
              </a:ext>
            </a:extLst>
          </p:cNvPr>
          <p:cNvCxnSpPr>
            <a:cxnSpLocks/>
          </p:cNvCxnSpPr>
          <p:nvPr/>
        </p:nvCxnSpPr>
        <p:spPr>
          <a:xfrm>
            <a:off x="4318002" y="4223918"/>
            <a:ext cx="0" cy="20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C1C5FDB-7061-4430-A0C3-35C322D67D42}"/>
              </a:ext>
            </a:extLst>
          </p:cNvPr>
          <p:cNvCxnSpPr>
            <a:cxnSpLocks/>
          </p:cNvCxnSpPr>
          <p:nvPr/>
        </p:nvCxnSpPr>
        <p:spPr>
          <a:xfrm>
            <a:off x="4131736" y="4223917"/>
            <a:ext cx="0" cy="20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3E311C5-FCCD-4E10-B404-870010C91AD2}"/>
              </a:ext>
            </a:extLst>
          </p:cNvPr>
          <p:cNvCxnSpPr>
            <a:cxnSpLocks/>
          </p:cNvCxnSpPr>
          <p:nvPr/>
        </p:nvCxnSpPr>
        <p:spPr>
          <a:xfrm>
            <a:off x="4224869" y="4232333"/>
            <a:ext cx="0" cy="20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13832E-A284-46DA-83E1-1E0EAAF75192}"/>
              </a:ext>
            </a:extLst>
          </p:cNvPr>
          <p:cNvCxnSpPr>
            <a:cxnSpLocks/>
          </p:cNvCxnSpPr>
          <p:nvPr/>
        </p:nvCxnSpPr>
        <p:spPr>
          <a:xfrm>
            <a:off x="4292604" y="5140113"/>
            <a:ext cx="0" cy="20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ED1AD0-C12C-4A4A-AB2C-FF5FE3B1BAE4}"/>
              </a:ext>
            </a:extLst>
          </p:cNvPr>
          <p:cNvCxnSpPr>
            <a:cxnSpLocks/>
          </p:cNvCxnSpPr>
          <p:nvPr/>
        </p:nvCxnSpPr>
        <p:spPr>
          <a:xfrm>
            <a:off x="4106338" y="5140112"/>
            <a:ext cx="0" cy="20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8FEA96F-67D8-4FB6-84B4-FA17C0521EB1}"/>
              </a:ext>
            </a:extLst>
          </p:cNvPr>
          <p:cNvCxnSpPr>
            <a:cxnSpLocks/>
          </p:cNvCxnSpPr>
          <p:nvPr/>
        </p:nvCxnSpPr>
        <p:spPr>
          <a:xfrm>
            <a:off x="4199471" y="5148528"/>
            <a:ext cx="0" cy="20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40C51A9-CCF4-4C63-8902-9505ED3B6E29}"/>
              </a:ext>
            </a:extLst>
          </p:cNvPr>
          <p:cNvCxnSpPr>
            <a:cxnSpLocks/>
          </p:cNvCxnSpPr>
          <p:nvPr/>
        </p:nvCxnSpPr>
        <p:spPr>
          <a:xfrm>
            <a:off x="6189133" y="5096089"/>
            <a:ext cx="0" cy="20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A12D433-178C-4C69-8E87-244510409354}"/>
              </a:ext>
            </a:extLst>
          </p:cNvPr>
          <p:cNvCxnSpPr>
            <a:cxnSpLocks/>
          </p:cNvCxnSpPr>
          <p:nvPr/>
        </p:nvCxnSpPr>
        <p:spPr>
          <a:xfrm>
            <a:off x="6002867" y="5096088"/>
            <a:ext cx="0" cy="20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2B74C38-BA63-4914-A397-A654F4036735}"/>
              </a:ext>
            </a:extLst>
          </p:cNvPr>
          <p:cNvCxnSpPr>
            <a:cxnSpLocks/>
          </p:cNvCxnSpPr>
          <p:nvPr/>
        </p:nvCxnSpPr>
        <p:spPr>
          <a:xfrm>
            <a:off x="6096000" y="5104504"/>
            <a:ext cx="0" cy="20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6B0FB16-6D0A-49F4-A7AE-36466ADAEBDB}"/>
              </a:ext>
            </a:extLst>
          </p:cNvPr>
          <p:cNvCxnSpPr>
            <a:cxnSpLocks/>
          </p:cNvCxnSpPr>
          <p:nvPr/>
        </p:nvCxnSpPr>
        <p:spPr>
          <a:xfrm>
            <a:off x="6189133" y="4250166"/>
            <a:ext cx="0" cy="20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65C13AC-6F25-42C1-B1BF-3841F01D1877}"/>
              </a:ext>
            </a:extLst>
          </p:cNvPr>
          <p:cNvCxnSpPr>
            <a:cxnSpLocks/>
          </p:cNvCxnSpPr>
          <p:nvPr/>
        </p:nvCxnSpPr>
        <p:spPr>
          <a:xfrm>
            <a:off x="6002867" y="4250165"/>
            <a:ext cx="0" cy="20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3D2828E-19DB-423E-9BC4-FBA0BA358056}"/>
              </a:ext>
            </a:extLst>
          </p:cNvPr>
          <p:cNvCxnSpPr>
            <a:cxnSpLocks/>
          </p:cNvCxnSpPr>
          <p:nvPr/>
        </p:nvCxnSpPr>
        <p:spPr>
          <a:xfrm>
            <a:off x="6096000" y="4258581"/>
            <a:ext cx="0" cy="206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74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3067-BD4F-4F00-90B8-E6B6B6C3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E4227-0468-4965-91BB-3342DD3A1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3522133" cy="1971144"/>
          </a:xfrm>
        </p:spPr>
        <p:txBody>
          <a:bodyPr/>
          <a:lstStyle/>
          <a:p>
            <a:r>
              <a:rPr lang="de-DE" b="1" dirty="0"/>
              <a:t>Import the data</a:t>
            </a:r>
          </a:p>
          <a:p>
            <a:pPr lvl="1"/>
            <a:r>
              <a:rPr lang="de-DE" dirty="0"/>
              <a:t>Select the data</a:t>
            </a:r>
          </a:p>
          <a:p>
            <a:pPr lvl="1"/>
            <a:r>
              <a:rPr lang="de-DE" dirty="0"/>
              <a:t>Upload Files</a:t>
            </a:r>
          </a:p>
          <a:p>
            <a:pPr lvl="1"/>
            <a:r>
              <a:rPr lang="de-DE" dirty="0"/>
              <a:t>Attach to a cluster table</a:t>
            </a:r>
          </a:p>
          <a:p>
            <a:pPr lvl="1"/>
            <a:r>
              <a:rPr lang="de-DE" dirty="0"/>
              <a:t>Create the ERD tables</a:t>
            </a:r>
          </a:p>
        </p:txBody>
      </p:sp>
      <p:pic>
        <p:nvPicPr>
          <p:cNvPr id="1026" name="Picture 2" descr="Cilinder">
            <a:extLst>
              <a:ext uri="{FF2B5EF4-FFF2-40B4-BE49-F238E27FC236}">
                <a16:creationId xmlns:a16="http://schemas.microsoft.com/office/drawing/2014/main" id="{1D0AF510-B2C4-4F17-A03D-9678E6F21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210" y="2456924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B4C853-D3CF-4222-A338-12127466CD35}"/>
              </a:ext>
            </a:extLst>
          </p:cNvPr>
          <p:cNvSpPr txBox="1"/>
          <p:nvPr/>
        </p:nvSpPr>
        <p:spPr>
          <a:xfrm>
            <a:off x="7380027" y="3507596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Data Bank</a:t>
            </a:r>
          </a:p>
        </p:txBody>
      </p:sp>
      <p:pic>
        <p:nvPicPr>
          <p:cNvPr id="1028" name="Picture 4" descr="Csv, file, plano icon">
            <a:extLst>
              <a:ext uri="{FF2B5EF4-FFF2-40B4-BE49-F238E27FC236}">
                <a16:creationId xmlns:a16="http://schemas.microsoft.com/office/drawing/2014/main" id="{F6EB9153-B7BB-4E00-B1C3-DBDD5F30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80" y="4804404"/>
            <a:ext cx="1790460" cy="179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Bent 13">
            <a:extLst>
              <a:ext uri="{FF2B5EF4-FFF2-40B4-BE49-F238E27FC236}">
                <a16:creationId xmlns:a16="http://schemas.microsoft.com/office/drawing/2014/main" id="{1CF4787C-6B4A-4A4C-80B9-65122C9F758C}"/>
              </a:ext>
            </a:extLst>
          </p:cNvPr>
          <p:cNvSpPr/>
          <p:nvPr/>
        </p:nvSpPr>
        <p:spPr>
          <a:xfrm>
            <a:off x="5590297" y="3146162"/>
            <a:ext cx="1159933" cy="10922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3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 Introduction to Big Data: Data Cleaning | by James Le | Cracking The Data  Science Interview | Medium">
            <a:extLst>
              <a:ext uri="{FF2B5EF4-FFF2-40B4-BE49-F238E27FC236}">
                <a16:creationId xmlns:a16="http://schemas.microsoft.com/office/drawing/2014/main" id="{F6507C09-0890-48A4-A127-2C5884433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657" y="3185740"/>
            <a:ext cx="4563363" cy="322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F9E0C6-7F61-456B-89F7-4F74F9F9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Preparation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CB6633-0DAE-47D7-9B6A-51218CB0B21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863" y="2160589"/>
            <a:ext cx="3720202" cy="1869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Clean the data</a:t>
            </a:r>
          </a:p>
          <a:p>
            <a:pPr lvl="1"/>
            <a:r>
              <a:rPr lang="de-DE" dirty="0"/>
              <a:t>Check for inconsistencies</a:t>
            </a:r>
          </a:p>
          <a:p>
            <a:pPr lvl="1"/>
            <a:r>
              <a:rPr lang="de-DE" dirty="0"/>
              <a:t>Eliminate duplicate data</a:t>
            </a:r>
          </a:p>
          <a:p>
            <a:pPr lvl="1"/>
            <a:r>
              <a:rPr lang="de-DE" dirty="0"/>
              <a:t>Delete incomplete data</a:t>
            </a:r>
          </a:p>
          <a:p>
            <a:pPr lvl="1"/>
            <a:r>
              <a:rPr lang="de-DE" dirty="0"/>
              <a:t>Drop non correlated columns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625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F021-BB72-40BC-BD86-17E2114F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Preparation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C471C8-317D-4034-8E65-3C741E29524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863" y="2160588"/>
            <a:ext cx="2801937" cy="1937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Initial Exploration</a:t>
            </a:r>
          </a:p>
          <a:p>
            <a:pPr lvl="1"/>
            <a:r>
              <a:rPr lang="de-DE" dirty="0"/>
              <a:t>Size of the data</a:t>
            </a:r>
          </a:p>
          <a:p>
            <a:pPr lvl="1"/>
            <a:r>
              <a:rPr lang="de-DE" dirty="0"/>
              <a:t>Number of sports</a:t>
            </a:r>
          </a:p>
          <a:p>
            <a:pPr lvl="1"/>
            <a:r>
              <a:rPr lang="de-DE" dirty="0"/>
              <a:t>Type of the data</a:t>
            </a:r>
          </a:p>
          <a:p>
            <a:pPr lvl="1"/>
            <a:r>
              <a:rPr lang="de-DE" dirty="0"/>
              <a:t>Basic statistics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4A5E4-4FEB-4A87-817C-888556D2D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158" y="4246562"/>
            <a:ext cx="4747683" cy="2027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047808-716E-4DD7-8A03-E1B5BE56D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272" y="2383631"/>
            <a:ext cx="21240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2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CB84D-46A6-48E3-AB54-EB0A5A65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n-US" dirty="0"/>
              <a:t>Analysis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12DB603-9DB2-4FBC-9F54-C1D7A01DF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771" y="4084993"/>
            <a:ext cx="2476052" cy="199310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875352D-720E-4E7B-922E-63CD4DE4D8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863" y="2160589"/>
                <a:ext cx="3968680" cy="9901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de-DE" dirty="0"/>
                  <a:t>Average Age for medal winning:</a:t>
                </a:r>
              </a:p>
              <a:p>
                <a:pPr marL="0" indent="0" algn="ctr">
                  <a:buNone/>
                </a:pPr>
                <a:r>
                  <a:rPr lang="de-DE" b="1" dirty="0"/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E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𝟐𝟓</m:t>
                    </m:r>
                    <m:r>
                      <a:rPr lang="es-E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𝒚𝒆𝒂𝒓𝒔</m:t>
                    </m:r>
                  </m:oMath>
                </a14:m>
                <a:endParaRPr lang="de-DE" b="1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875352D-720E-4E7B-922E-63CD4DE4D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63" y="2160589"/>
                <a:ext cx="3968680" cy="990116"/>
              </a:xfrm>
              <a:prstGeom prst="rect">
                <a:avLst/>
              </a:prstGeom>
              <a:blipFill>
                <a:blip r:embed="rId3"/>
                <a:stretch>
                  <a:fillRect t="-3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DB0234-5BE9-4B96-91B7-7359708F85CE}"/>
              </a:ext>
            </a:extLst>
          </p:cNvPr>
          <p:cNvSpPr txBox="1">
            <a:spLocks/>
          </p:cNvSpPr>
          <p:nvPr/>
        </p:nvSpPr>
        <p:spPr>
          <a:xfrm>
            <a:off x="677334" y="3150705"/>
            <a:ext cx="2801937" cy="1937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dirty="0"/>
          </a:p>
        </p:txBody>
      </p:sp>
      <p:pic>
        <p:nvPicPr>
          <p:cNvPr id="10" name="Picture 8" descr="olympic medal - Environment + Energy Leader">
            <a:extLst>
              <a:ext uri="{FF2B5EF4-FFF2-40B4-BE49-F238E27FC236}">
                <a16:creationId xmlns:a16="http://schemas.microsoft.com/office/drawing/2014/main" id="{65087488-3814-4C93-98B3-2D7A3A509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006" y="2714081"/>
            <a:ext cx="27527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9112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397</Words>
  <Application>Microsoft Office PowerPoint</Application>
  <PresentationFormat>Panorámica</PresentationFormat>
  <Paragraphs>98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Trebuchet MS</vt:lpstr>
      <vt:lpstr>Wingdings 3</vt:lpstr>
      <vt:lpstr>Facet</vt:lpstr>
      <vt:lpstr>Project Proposal</vt:lpstr>
      <vt:lpstr>Index</vt:lpstr>
      <vt:lpstr>Data Selection</vt:lpstr>
      <vt:lpstr>Questions and Approach</vt:lpstr>
      <vt:lpstr>ERD-Diagram</vt:lpstr>
      <vt:lpstr>Data Preparation</vt:lpstr>
      <vt:lpstr>Data Preparation</vt:lpstr>
      <vt:lpstr>Data Preparation</vt:lpstr>
      <vt:lpstr>Data Analysis</vt:lpstr>
      <vt:lpstr>Data Analysis</vt:lpstr>
      <vt:lpstr>Data Analysis</vt:lpstr>
      <vt:lpstr>Discovery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and Data Selection/Preparation</dc:title>
  <dc:creator>Antonio Torralba</dc:creator>
  <cp:lastModifiedBy>Antonio Torralba</cp:lastModifiedBy>
  <cp:revision>25</cp:revision>
  <dcterms:created xsi:type="dcterms:W3CDTF">2020-09-18T08:40:59Z</dcterms:created>
  <dcterms:modified xsi:type="dcterms:W3CDTF">2020-09-20T11:00:56Z</dcterms:modified>
</cp:coreProperties>
</file>