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9.png" ContentType="image/png"/>
  <Override PartName="/ppt/media/image68.png" ContentType="image/png"/>
  <Override PartName="/ppt/media/image67.jpeg" ContentType="image/jpeg"/>
  <Override PartName="/ppt/media/image66.png" ContentType="image/png"/>
  <Override PartName="/ppt/media/image64.png" ContentType="image/png"/>
  <Override PartName="/ppt/media/image63.jpeg" ContentType="image/jpeg"/>
  <Override PartName="/ppt/media/image60.png" ContentType="image/png"/>
  <Override PartName="/ppt/media/image59.jpeg" ContentType="image/jpeg"/>
  <Override PartName="/ppt/media/image58.png" ContentType="image/png"/>
  <Override PartName="/ppt/media/image57.png" ContentType="image/png"/>
  <Override PartName="/ppt/media/image53.png" ContentType="image/png"/>
  <Override PartName="/ppt/media/image52.jpeg" ContentType="image/jpeg"/>
  <Override PartName="/ppt/media/image50.png" ContentType="image/png"/>
  <Override PartName="/ppt/media/image49.jpeg" ContentType="image/jpeg"/>
  <Override PartName="/ppt/media/image46.jpeg" ContentType="image/jpeg"/>
  <Override PartName="/ppt/media/image45.png" ContentType="image/png"/>
  <Override PartName="/ppt/media/image65.jpeg" ContentType="image/jpeg"/>
  <Override PartName="/ppt/media/image44.png" ContentType="image/png"/>
  <Override PartName="/ppt/media/image43.jpeg" ContentType="image/jpeg"/>
  <Override PartName="/ppt/media/image42.png" ContentType="image/png"/>
  <Override PartName="/ppt/media/image38.jpeg" ContentType="image/jpeg"/>
  <Override PartName="/ppt/media/image36.jpeg" ContentType="image/jpeg"/>
  <Override PartName="/ppt/media/image33.jpeg" ContentType="image/jpeg"/>
  <Override PartName="/ppt/media/image32.png" ContentType="image/png"/>
  <Override PartName="/ppt/media/image30.jpeg" ContentType="image/jpeg"/>
  <Override PartName="/ppt/media/image27.png" ContentType="image/png"/>
  <Override PartName="/ppt/media/image26.png" ContentType="image/png"/>
  <Override PartName="/ppt/media/image22.png" ContentType="image/png"/>
  <Override PartName="/ppt/media/image55.png" ContentType="image/png"/>
  <Override PartName="/ppt/media/image37.png" ContentType="image/png"/>
  <Override PartName="/ppt/media/image20.jpeg" ContentType="image/jpeg"/>
  <Override PartName="/ppt/media/image56.png" ContentType="image/png"/>
  <Override PartName="/ppt/media/image51.png" ContentType="image/png"/>
  <Override PartName="/ppt/media/image19.jpeg" ContentType="image/jpeg"/>
  <Override PartName="/ppt/media/image28.png" ContentType="image/png"/>
  <Override PartName="/ppt/media/image25.png" ContentType="image/png"/>
  <Override PartName="/ppt/media/image62.png" ContentType="image/png"/>
  <Override PartName="/ppt/media/image24.jpeg" ContentType="image/jpeg"/>
  <Override PartName="/ppt/media/image16.jpeg" ContentType="image/jpeg"/>
  <Override PartName="/ppt/media/image18.png" ContentType="image/png"/>
  <Override PartName="/ppt/media/image13.jpeg" ContentType="image/jpeg"/>
  <Override PartName="/ppt/media/image12.png" ContentType="image/png"/>
  <Override PartName="/ppt/media/image39.png" ContentType="image/png"/>
  <Override PartName="/ppt/media/image31.jpeg" ContentType="image/jpeg"/>
  <Override PartName="/ppt/media/image35.png" ContentType="image/png"/>
  <Override PartName="/ppt/media/image23.png" ContentType="image/png"/>
  <Override PartName="/ppt/media/image11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21.png" ContentType="image/png"/>
  <Override PartName="/ppt/media/image54.png" ContentType="image/png"/>
  <Override PartName="/ppt/media/image7.jpeg" ContentType="image/jpeg"/>
  <Override PartName="/ppt/media/image41.jpeg" ContentType="image/jpe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61.jpeg" ContentType="image/jpeg"/>
  <Override PartName="/ppt/media/image47.png" ContentType="image/png"/>
  <Override PartName="/ppt/media/image1.jpeg" ContentType="image/jpe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D4F2932-3875-44C9-9BF3-68B0EA9B5EA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160" cy="90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16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04640" y="1604160"/>
            <a:ext cx="1132920" cy="90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903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07684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08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076840"/>
            <a:ext cx="8228160" cy="43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903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595240"/>
            <a:ext cx="8228160" cy="903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slideLayout" Target="../slideLayouts/slideLayout37.xml"/><Relationship Id="rId9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70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70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7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286640" y="1438560"/>
            <a:ext cx="6856200" cy="176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Arial"/>
                <a:ea typeface="DejaVu Sans"/>
              </a:rPr>
              <a:t>Part - I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1143000" y="3602160"/>
            <a:ext cx="6856200" cy="1653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Auto Convolution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684360" y="10526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Clustered By Area (</a:t>
            </a:r>
            <a:r>
              <a:rPr i="1" lang="en-US" sz="2800">
                <a:solidFill>
                  <a:srgbClr val="000000"/>
                </a:solidFill>
                <a:latin typeface="Arial"/>
                <a:ea typeface="DejaVu Sans"/>
              </a:rPr>
              <a:t>Rajshahi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) &amp; Year</a:t>
            </a:r>
            <a:endParaRPr/>
          </a:p>
        </p:txBody>
      </p:sp>
      <p:pic>
        <p:nvPicPr>
          <p:cNvPr id="260" name="Picture 51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2880" y="1736640"/>
            <a:ext cx="6328080" cy="456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88880" y="2570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684360" y="10526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Clustered By Area (</a:t>
            </a:r>
            <a:r>
              <a:rPr i="1" lang="en-US" sz="2800">
                <a:solidFill>
                  <a:srgbClr val="000000"/>
                </a:solidFill>
                <a:latin typeface="Arial"/>
                <a:ea typeface="DejaVu Sans"/>
              </a:rPr>
              <a:t>Rajshahi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) &amp; Year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466560" y="170028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64" name="Picture 5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2160" y="2560680"/>
            <a:ext cx="4478400" cy="3656160"/>
          </a:xfrm>
          <a:prstGeom prst="rect">
            <a:avLst/>
          </a:prstGeom>
          <a:ln>
            <a:noFill/>
          </a:ln>
        </p:spPr>
      </p:pic>
      <p:pic>
        <p:nvPicPr>
          <p:cNvPr id="265" name="Picture 5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06960" y="2560680"/>
            <a:ext cx="4845240" cy="365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9810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/>
          </a:p>
        </p:txBody>
      </p:sp>
      <p:pic>
        <p:nvPicPr>
          <p:cNvPr id="268" name="Picture 5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46280"/>
            <a:ext cx="4662720" cy="4845240"/>
          </a:xfrm>
          <a:prstGeom prst="rect">
            <a:avLst/>
          </a:prstGeom>
          <a:ln>
            <a:noFill/>
          </a:ln>
        </p:spPr>
      </p:pic>
      <p:pic>
        <p:nvPicPr>
          <p:cNvPr id="269" name="Picture 52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89480" y="1646280"/>
            <a:ext cx="4753080" cy="48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9810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Principal Component Analysis</a:t>
            </a:r>
            <a:endParaRPr/>
          </a:p>
        </p:txBody>
      </p:sp>
      <p:pic>
        <p:nvPicPr>
          <p:cNvPr id="272" name="Picture 52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46280"/>
            <a:ext cx="4662720" cy="4845240"/>
          </a:xfrm>
          <a:prstGeom prst="rect">
            <a:avLst/>
          </a:prstGeom>
          <a:ln>
            <a:noFill/>
          </a:ln>
        </p:spPr>
      </p:pic>
      <p:pic>
        <p:nvPicPr>
          <p:cNvPr id="273" name="Picture 52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89480" y="1646280"/>
            <a:ext cx="4753080" cy="484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Bottom Up Hierarchical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(BUH) Classifier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600">
                <a:solidFill>
                  <a:srgbClr val="000000"/>
                </a:solidFill>
                <a:latin typeface="Arial"/>
                <a:ea typeface="DejaVu Sans"/>
              </a:rPr>
              <a:t>Why BUH classifier?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Prevents concept-drifting error.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Ensemble classifier; Supports the Decision Tree by weighting through the other classifiers.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Novel class detection.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Utilizes a supervised learning technique with a better tf–idf evidence.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7"/>
              </a:buBlip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Proper importance for each feature is established.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333360"/>
            <a:ext cx="8227800" cy="97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Forecasting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Methodology 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Auto Convolution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Its a mathematical operator which takes two functions x and h and produces a third function y, that represents the amount of overlap between x and a translated version of h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Tf-Idf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l"/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Its a numerical statistic that is intended to reflect how important a word is to a document in a collection or corpus. Most of the time It is used as a weighting factor in searches of information retrieval, text mining, and user modeling.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Bottom Up Hierarchical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(BUH) Classifier</a:t>
            </a:r>
            <a:endParaRPr/>
          </a:p>
        </p:txBody>
      </p:sp>
      <p:pic>
        <p:nvPicPr>
          <p:cNvPr id="279" name="Picture 53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520" y="1646280"/>
            <a:ext cx="8777880" cy="46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Bottom Up Hierarchical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(BUH) Classifier</a:t>
            </a:r>
            <a:endParaRPr/>
          </a:p>
        </p:txBody>
      </p:sp>
      <p:pic>
        <p:nvPicPr>
          <p:cNvPr id="281" name="Picture 53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386080"/>
            <a:ext cx="8228520" cy="295164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457200" y="1828800"/>
            <a:ext cx="43884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Maximum Presence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Bottom Up Hierarchical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(BUH) Classifier</a:t>
            </a:r>
            <a:endParaRPr/>
          </a:p>
        </p:txBody>
      </p:sp>
      <p:pic>
        <p:nvPicPr>
          <p:cNvPr id="284" name="Picture 53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384280"/>
            <a:ext cx="8228520" cy="2956680"/>
          </a:xfrm>
          <a:prstGeom prst="rect">
            <a:avLst/>
          </a:prstGeom>
          <a:ln>
            <a:noFill/>
          </a:ln>
        </p:spPr>
      </p:pic>
      <p:sp>
        <p:nvSpPr>
          <p:cNvPr id="285" name="CustomShape 2"/>
          <p:cNvSpPr/>
          <p:nvPr/>
        </p:nvSpPr>
        <p:spPr>
          <a:xfrm>
            <a:off x="457200" y="1828800"/>
            <a:ext cx="43884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Arial"/>
                <a:ea typeface="DejaVu Sans"/>
              </a:rPr>
              <a:t>Binary Presence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Bottom Up Hierarchical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(BUH) Classifier</a:t>
            </a:r>
            <a:endParaRPr/>
          </a:p>
        </p:txBody>
      </p:sp>
      <p:pic>
        <p:nvPicPr>
          <p:cNvPr id="287" name="Picture 53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9440" y="1736640"/>
            <a:ext cx="667440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169236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2017-01-01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Tittle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উখিয়ার অনিবন্ধিত শিবিরের পাশে নতুন বসতি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2000">
                <a:solidFill>
                  <a:srgbClr val="000000"/>
                </a:solidFill>
                <a:latin typeface="Arial"/>
                <a:ea typeface="DejaVu Sans"/>
              </a:rPr>
              <a:t>News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স্ত্রী নুর জাহান ও আট সন্তানকে নিয়ে দুই মাস ধরে রাখাইনের বুড়াশিকদার পাড়ায় খালের ওপর মাচা বেঁধে দিন যাপন করছিলেন মোহাম্মদ হোসেন। কিন্তু গত তিন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চার দিনে ওই এলাকায় মিয়ানমারের সশস্ত্র বাহিনী ও নাডালা বাহিনীর নতুন অভিযান শুরুর পর প্রাণ বাঁচাতে তাঁরা বাংলাদেশে এসেছেন।……………</a:t>
            </a: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57200" y="27432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45720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DejaVu Sans"/>
              </a:rPr>
              <a:t>Analogy On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endParaRPr/>
          </a:p>
        </p:txBody>
      </p:sp>
      <p:pic>
        <p:nvPicPr>
          <p:cNvPr id="289" name="Picture 54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920" y="1645920"/>
            <a:ext cx="9026280" cy="2444040"/>
          </a:xfrm>
          <a:prstGeom prst="rect">
            <a:avLst/>
          </a:prstGeom>
          <a:ln>
            <a:noFill/>
          </a:ln>
        </p:spPr>
      </p:pic>
      <p:sp>
        <p:nvSpPr>
          <p:cNvPr id="290" name="CustomShape 2"/>
          <p:cNvSpPr/>
          <p:nvPr/>
        </p:nvSpPr>
        <p:spPr>
          <a:xfrm>
            <a:off x="93600" y="4185360"/>
            <a:ext cx="8958600" cy="20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Total Number of Instances : 2850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Training Set : 65% (1853)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Test Set : 35% (997)</a:t>
            </a:r>
            <a:endParaRPr/>
          </a:p>
          <a:p>
            <a:r>
              <a:rPr lang="en-US">
                <a:latin typeface="Arial"/>
              </a:rPr>
              <a:t>	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91440"/>
            <a:ext cx="8228160" cy="114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DejaVu Sans"/>
              </a:rPr>
              <a:t>Flow Chart</a:t>
            </a:r>
            <a:endParaRPr/>
          </a:p>
        </p:txBody>
      </p:sp>
      <p:pic>
        <p:nvPicPr>
          <p:cNvPr id="292" name="Picture 5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097280"/>
            <a:ext cx="5759640" cy="521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Feature Procurement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43440" y="1612080"/>
            <a:ext cx="8228160" cy="471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Murder :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খুন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নিহত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ঘাত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আঘাত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হত্যা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গুলি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চাকু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বন্দুক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পিস্তল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আগ্নেয়াস্ত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ছুড়ি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অস্ত্র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সশস্ত্র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রক্তপাত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মার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মেরে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লাশ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মৃত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ঘাতক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পিটিয়ে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Kidnap :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অপহরণ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হরণ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তুলে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গুম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ক্ষিপ্র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জোর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পাচার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দখল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পীড়ন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নিপীড়ন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শিকার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অত্যাচার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নির্যাতন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জুলুম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জবরদস্তি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বলাত্কার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নারীধর্ষণ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ধর্ষণ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ধর্ষিত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ধর্মনাশ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 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Hassle :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মারামারি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হামলা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আহত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ধেয়ে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ধাওয়া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পাল্টা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আক্রমণ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হানা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ধোলাই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দ্বন্দ্ব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চক্রান্ত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ষড়যন্ত্র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ঝগড়া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সংঘর্ষ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দাঙ্গা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লড়াই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কলহ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সহিংস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সংঘাত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শত্রুতা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411120" y="2194560"/>
            <a:ext cx="790956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784440" y="3196800"/>
            <a:ext cx="8467560" cy="1312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6800" bIns="46800" anchor="ctr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0" name="CustomShape 5"/>
          <p:cNvSpPr/>
          <p:nvPr/>
        </p:nvSpPr>
        <p:spPr>
          <a:xfrm>
            <a:off x="781560" y="4741560"/>
            <a:ext cx="8130600" cy="13122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Feature Procurement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Protest 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বিক্ষোভ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সভা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সমাবেশ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হরতাল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ছত্রভঙ্গ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হল্লা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বিবাদ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বিরোধ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গোলমাল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প্রতিদ্বন্দ্বিতা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সংগ্রাম্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আন্দোলন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মিছিল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অবরোধ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নাশকতা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ধর্মঘট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আলোড়ন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বিশৃঙ্খলা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ঝামেলা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প্রতিবাদ</a:t>
            </a: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Accident 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দূর্ঘটনা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ভিড়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আকস্মিক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দুর্দশা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সংকট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বাগিয়ে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কবল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এলোপাতাড়ি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ক্ষত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ক্ষয়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বিপর্যয়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সর্বনাশ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আচমকা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হঠাৎ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অপ্রত্যাশিত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দৃঢ়ভাবে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দুর্বিপাক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বিপাক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আপদ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আর্তনাদ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Terror :</a:t>
            </a: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আতঙ্ক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বিস্তার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হৈচৈ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ভয়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উত্তেজনা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রেশ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ক্রুদ্ধ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ক্রোধ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বিপদ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অশান্তি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অস্থির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উপদ্রব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অসাধুতা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নিয়মভঙ্গ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উপদ্রব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প্রভাব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চক্র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চাঁচল্য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আশঙ্কা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নালিশ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2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Dhaka </a:t>
            </a:r>
            <a:r>
              <a:rPr b="1" lang="en-US" sz="280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ঢাকা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নরসিংদী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গাজীপুর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শরীয়তপুর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নারায়ণগঞ্জ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টাঙ্গাইল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কিশোরগঞ্জ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মানিকগঞ্জ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মুন্সিগঞ্জ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রাজবাড়ী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মাদারীপুর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গোপালগঞ্জ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ফরিদপুর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বেলাবো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মনোহরদী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নরসিংদী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পলাশ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রায়পুরা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শিবপুর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","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কালীগঞ্জ</a:t>
            </a:r>
            <a:r>
              <a:rPr lang="en-US">
                <a:solidFill>
                  <a:srgbClr val="000000"/>
                </a:solidFill>
                <a:latin typeface="Arial Unicode MS"/>
                <a:ea typeface="DejaVu Sans"/>
              </a:rPr>
              <a:t>"...............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684000" y="1986840"/>
            <a:ext cx="8334000" cy="64116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CustomShape 4"/>
          <p:cNvSpPr/>
          <p:nvPr/>
        </p:nvSpPr>
        <p:spPr>
          <a:xfrm>
            <a:off x="698760" y="2543400"/>
            <a:ext cx="8075160" cy="9154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5"/>
          <p:cNvSpPr/>
          <p:nvPr/>
        </p:nvSpPr>
        <p:spPr>
          <a:xfrm>
            <a:off x="697680" y="3747600"/>
            <a:ext cx="8222400" cy="64116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CustomShape 6"/>
          <p:cNvSpPr/>
          <p:nvPr/>
        </p:nvSpPr>
        <p:spPr>
          <a:xfrm>
            <a:off x="649440" y="4862520"/>
            <a:ext cx="8101800" cy="94500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32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Preparation 1</a:t>
            </a:r>
            <a:endParaRPr/>
          </a:p>
        </p:txBody>
      </p:sp>
      <p:graphicFrame>
        <p:nvGraphicFramePr>
          <p:cNvPr id="238" name="Table 2"/>
          <p:cNvGraphicFramePr/>
          <p:nvPr/>
        </p:nvGraphicFramePr>
        <p:xfrm>
          <a:off x="118080" y="2052000"/>
          <a:ext cx="8959680" cy="1495080"/>
        </p:xfrm>
        <a:graphic>
          <a:graphicData uri="http://schemas.openxmlformats.org/drawingml/2006/table">
            <a:tbl>
              <a:tblPr/>
              <a:tblGrid>
                <a:gridCol w="895320"/>
                <a:gridCol w="895320"/>
                <a:gridCol w="895680"/>
                <a:gridCol w="895320"/>
                <a:gridCol w="895680"/>
                <a:gridCol w="895320"/>
                <a:gridCol w="895680"/>
                <a:gridCol w="895320"/>
                <a:gridCol w="895680"/>
                <a:gridCol w="900360"/>
              </a:tblGrid>
              <a:tr h="31068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News_Id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day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month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year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murder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kidnap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hassle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protest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accident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terror</a:t>
                      </a:r>
                      <a:endParaRPr/>
                    </a:p>
                  </a:txBody>
                  <a:tcPr/>
                </a:tc>
              </a:tr>
              <a:tr h="39528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9528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9384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2018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9" name="Table 3"/>
          <p:cNvGraphicFramePr/>
          <p:nvPr/>
        </p:nvGraphicFramePr>
        <p:xfrm>
          <a:off x="182880" y="4124520"/>
          <a:ext cx="8815680" cy="1873440"/>
        </p:xfrm>
        <a:graphic>
          <a:graphicData uri="http://schemas.openxmlformats.org/drawingml/2006/table">
            <a:tbl>
              <a:tblPr/>
              <a:tblGrid>
                <a:gridCol w="979560"/>
                <a:gridCol w="979560"/>
                <a:gridCol w="979560"/>
                <a:gridCol w="979920"/>
                <a:gridCol w="979200"/>
                <a:gridCol w="979920"/>
                <a:gridCol w="979560"/>
                <a:gridCol w="772560"/>
                <a:gridCol w="1185840"/>
              </a:tblGrid>
              <a:tr h="49896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News_Id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barishal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chittagong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dhaka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khulna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rajshahi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rangpur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sylhet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mymensingh</a:t>
                      </a:r>
                      <a:endParaRPr/>
                    </a:p>
                  </a:txBody>
                  <a:tcPr/>
                </a:tc>
              </a:tr>
              <a:tr h="45108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5108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472320"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89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4"/>
          <p:cNvSpPr/>
          <p:nvPr/>
        </p:nvSpPr>
        <p:spPr>
          <a:xfrm>
            <a:off x="2207880" y="3563640"/>
            <a:ext cx="4597560" cy="42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Table for time division : 1.0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2207880" y="5963400"/>
            <a:ext cx="4597560" cy="4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>
                <a:solidFill>
                  <a:srgbClr val="000000"/>
                </a:solidFill>
                <a:latin typeface="Arial"/>
                <a:ea typeface="DejaVu Sans"/>
              </a:rPr>
              <a:t>Table for area division : 1.1</a:t>
            </a:r>
            <a:endParaRPr/>
          </a:p>
        </p:txBody>
      </p:sp>
      <p:sp>
        <p:nvSpPr>
          <p:cNvPr id="242" name="CustomShape 6"/>
          <p:cNvSpPr/>
          <p:nvPr/>
        </p:nvSpPr>
        <p:spPr>
          <a:xfrm>
            <a:off x="1166400" y="914400"/>
            <a:ext cx="7336080" cy="103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Arial"/>
                <a:ea typeface="DejaVu Sans"/>
              </a:rPr>
              <a:t>After procurement of the feature we isolated the dataset into two tables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426960" y="116532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Clustered by Year : 2018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5" name="Picture 50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120" y="1736640"/>
            <a:ext cx="6034320" cy="438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Clustered by Year : 2016 &amp; 2017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248" name="Picture 49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160" y="2521080"/>
            <a:ext cx="4498920" cy="3603600"/>
          </a:xfrm>
          <a:prstGeom prst="rect">
            <a:avLst/>
          </a:prstGeom>
          <a:ln>
            <a:noFill/>
          </a:ln>
        </p:spPr>
      </p:pic>
      <p:pic>
        <p:nvPicPr>
          <p:cNvPr id="249" name="Picture 49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468520"/>
            <a:ext cx="4388040" cy="365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684360" y="10526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Clustered By Area (</a:t>
            </a:r>
            <a:r>
              <a:rPr i="1" lang="en-US" sz="3200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) &amp; Year</a:t>
            </a:r>
            <a:endParaRPr/>
          </a:p>
        </p:txBody>
      </p:sp>
      <p:pic>
        <p:nvPicPr>
          <p:cNvPr id="252" name="Picture 50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760" y="1717560"/>
            <a:ext cx="6145200" cy="449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8880" y="25704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DejaVu Sans"/>
              </a:rPr>
              <a:t>Visualization</a:t>
            </a:r>
            <a:endParaRPr/>
          </a:p>
        </p:txBody>
      </p:sp>
      <p:sp>
        <p:nvSpPr>
          <p:cNvPr id="254" name="CustomShape 2"/>
          <p:cNvSpPr/>
          <p:nvPr/>
        </p:nvSpPr>
        <p:spPr>
          <a:xfrm>
            <a:off x="684360" y="105264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Clustered By Area (</a:t>
            </a:r>
            <a:r>
              <a:rPr i="1" lang="en-US" sz="2800">
                <a:solidFill>
                  <a:srgbClr val="000000"/>
                </a:solidFill>
                <a:latin typeface="Arial"/>
                <a:ea typeface="DejaVu Sans"/>
              </a:rPr>
              <a:t>Dhaka</a:t>
            </a:r>
            <a:r>
              <a:rPr lang="en-US" sz="2800">
                <a:solidFill>
                  <a:srgbClr val="000000"/>
                </a:solidFill>
                <a:latin typeface="Arial"/>
                <a:ea typeface="DejaVu Sans"/>
              </a:rPr>
              <a:t>) &amp; Year</a:t>
            </a:r>
            <a:endParaRPr/>
          </a:p>
        </p:txBody>
      </p:sp>
      <p:sp>
        <p:nvSpPr>
          <p:cNvPr id="255" name="CustomShape 3"/>
          <p:cNvSpPr/>
          <p:nvPr/>
        </p:nvSpPr>
        <p:spPr>
          <a:xfrm>
            <a:off x="466560" y="1700280"/>
            <a:ext cx="8228160" cy="4524480"/>
          </a:xfrm>
          <a:prstGeom prst="rect">
            <a:avLst/>
          </a:prstGeom>
          <a:noFill/>
          <a:ln>
            <a:noFill/>
          </a:ln>
        </p:spPr>
      </p:sp>
      <p:pic>
        <p:nvPicPr>
          <p:cNvPr id="256" name="Picture 50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2000" y="2357280"/>
            <a:ext cx="4408560" cy="3677040"/>
          </a:xfrm>
          <a:prstGeom prst="rect">
            <a:avLst/>
          </a:prstGeom>
          <a:ln>
            <a:noFill/>
          </a:ln>
        </p:spPr>
      </p:pic>
      <p:pic>
        <p:nvPicPr>
          <p:cNvPr id="257" name="Picture 50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89480" y="2357280"/>
            <a:ext cx="4570560" cy="367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