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1" r:id="rId3"/>
    <p:sldId id="316" r:id="rId4"/>
    <p:sldId id="314" r:id="rId5"/>
    <p:sldId id="264" r:id="rId6"/>
    <p:sldId id="262" r:id="rId7"/>
    <p:sldId id="303" r:id="rId8"/>
    <p:sldId id="288" r:id="rId9"/>
    <p:sldId id="324" r:id="rId10"/>
    <p:sldId id="304" r:id="rId11"/>
    <p:sldId id="305" r:id="rId12"/>
    <p:sldId id="306" r:id="rId13"/>
    <p:sldId id="307" r:id="rId14"/>
    <p:sldId id="291" r:id="rId15"/>
    <p:sldId id="309" r:id="rId16"/>
    <p:sldId id="310" r:id="rId17"/>
    <p:sldId id="311" r:id="rId18"/>
    <p:sldId id="312" r:id="rId19"/>
    <p:sldId id="338" r:id="rId20"/>
    <p:sldId id="339" r:id="rId21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36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CC99FF"/>
    <a:srgbClr val="008000"/>
    <a:srgbClr val="FFFF99"/>
    <a:srgbClr val="996600"/>
    <a:srgbClr val="CC3300"/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85900" autoAdjust="0"/>
  </p:normalViewPr>
  <p:slideViewPr>
    <p:cSldViewPr>
      <p:cViewPr varScale="1">
        <p:scale>
          <a:sx n="95" d="100"/>
          <a:sy n="95" d="100"/>
        </p:scale>
        <p:origin x="198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1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0CC61-ADBC-4087-951C-290623D4281F}" type="datetimeFigureOut">
              <a:rPr lang="zh-CN" altLang="en-US" smtClean="0"/>
              <a:pPr/>
              <a:t>2021/9/6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2C6D7-A493-4D1F-B23E-23C1A9B2F1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844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69167538-480A-4806-9389-39AC531037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800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167538-480A-4806-9389-39AC531037C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265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167538-480A-4806-9389-39AC531037C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2776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167538-480A-4806-9389-39AC531037C1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737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1" kern="1200" dirty="0" smtClean="0">
              <a:solidFill>
                <a:srgbClr val="333399"/>
              </a:solidFill>
              <a:latin typeface="Times New Roman" panose="02020603050405020304" pitchFamily="18" charset="0"/>
              <a:ea typeface="华文仿宋" panose="02010600040101010101" pitchFamily="2" charset="-122"/>
              <a:cs typeface="+mn-cs"/>
              <a:sym typeface="EuroRoman" pitchFamily="2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167538-480A-4806-9389-39AC531037C1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7392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167538-480A-4806-9389-39AC531037C1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227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167538-480A-4806-9389-39AC531037C1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5500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167538-480A-4806-9389-39AC531037C1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094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167538-480A-4806-9389-39AC531037C1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947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167538-480A-4806-9389-39AC531037C1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1065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167538-480A-4806-9389-39AC531037C1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4320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 smtClean="0">
                <a:ea typeface="黑体" panose="02010609060101010101" pitchFamily="49" charset="-122"/>
              </a:rPr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167538-480A-4806-9389-39AC531037C1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9813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167538-480A-4806-9389-39AC531037C1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315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167538-480A-4806-9389-39AC531037C1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6604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167538-480A-4806-9389-39AC531037C1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1523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167538-480A-4806-9389-39AC531037C1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799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167538-480A-4806-9389-39AC531037C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6944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167538-480A-4806-9389-39AC531037C1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255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167538-480A-4806-9389-39AC531037C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33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B85E2-087B-4E59-BBE6-F73EFEE017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DC511-E46A-474F-BAD4-B485C354F9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14249-8B0F-4BBF-8244-7FCA39773B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3EF96-D6DB-4038-B4E5-C7289E6696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5E1F5-B5D6-4417-8A32-36EC11B6C1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D9B7C-FB9D-4711-A92A-A9D34F2E70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CD970-26C9-40CE-A5DE-81377DB06D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9231A-7906-4603-BFF8-A1D6957005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9D4C8F-9A5A-4E11-82D1-34C710CA4B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245524-3981-44A1-BF34-407A997EFC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82B54-E134-481F-BE48-C1681FA834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A8B3791B-5894-48DE-BB4F-27FD479D75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2.png"/><Relationship Id="rId2" Type="http://schemas.openxmlformats.org/officeDocument/2006/relationships/tags" Target="../tags/tag1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1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7.xml"/><Relationship Id="rId7" Type="http://schemas.openxmlformats.org/officeDocument/2006/relationships/slide" Target="slide12.xml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83D1A4-7266-4FB1-974D-4B4354019D86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00013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第一章  制图基础</a:t>
            </a:r>
            <a:r>
              <a:rPr lang="zh-CN" altLang="en-US" sz="24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/>
            </a:r>
            <a:br>
              <a:rPr lang="zh-CN" altLang="en-US" sz="24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2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Chapter 1 Basic Knowledge of</a:t>
            </a:r>
            <a:r>
              <a:rPr lang="en-US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 drawing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560" y="1484313"/>
            <a:ext cx="813715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1.1 </a:t>
            </a:r>
            <a:r>
              <a:rPr lang="zh-CN" altLang="en-US" sz="2800">
                <a:cs typeface="Times New Roman" panose="02020603050405020304" pitchFamily="18" charset="0"/>
              </a:rPr>
              <a:t>机械制图国家标准</a:t>
            </a:r>
            <a:r>
              <a:rPr lang="en-US" altLang="zh-CN" sz="2800">
                <a:cs typeface="Times New Roman" panose="02020603050405020304" pitchFamily="18" charset="0"/>
              </a:rPr>
              <a:t> </a:t>
            </a:r>
            <a:r>
              <a:rPr lang="en-US" altLang="zh-CN" sz="2000">
                <a:cs typeface="Times New Roman" panose="02020603050405020304" pitchFamily="18" charset="0"/>
              </a:rPr>
              <a:t>National Standard for Mechanical Drawing 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11560" y="2466975"/>
            <a:ext cx="813715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cs typeface="Times New Roman" panose="02020603050405020304" pitchFamily="18" charset="0"/>
              </a:rPr>
              <a:t>1.2 </a:t>
            </a:r>
            <a:r>
              <a:rPr lang="zh-CN" altLang="en-US" sz="2800">
                <a:cs typeface="Times New Roman" panose="02020603050405020304" pitchFamily="18" charset="0"/>
              </a:rPr>
              <a:t>基本制图标准</a:t>
            </a:r>
            <a:r>
              <a:rPr lang="en-US" altLang="zh-CN" sz="2000">
                <a:cs typeface="Times New Roman" panose="02020603050405020304" pitchFamily="18" charset="0"/>
              </a:rPr>
              <a:t>Essential drafting standards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39192" y="4375150"/>
            <a:ext cx="850480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1.4 </a:t>
            </a:r>
            <a:r>
              <a:rPr lang="zh-CN" altLang="en-US" sz="2800" dirty="0">
                <a:cs typeface="Times New Roman" panose="02020603050405020304" pitchFamily="18" charset="0"/>
              </a:rPr>
              <a:t>尺寸标注基础知识 </a:t>
            </a:r>
            <a:r>
              <a:rPr lang="en-US" altLang="zh-CN" sz="2000" dirty="0">
                <a:cs typeface="Times New Roman" panose="02020603050405020304" pitchFamily="18" charset="0"/>
              </a:rPr>
              <a:t>Fundamental of Dimensioning</a:t>
            </a: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9192" y="3151188"/>
            <a:ext cx="8504808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tx2"/>
                </a:solidFill>
                <a:cs typeface="Times New Roman" panose="02020603050405020304" pitchFamily="18" charset="0"/>
              </a:rPr>
              <a:t>1.3  </a:t>
            </a:r>
            <a:r>
              <a:rPr lang="zh-CN" altLang="en-US" sz="2800">
                <a:solidFill>
                  <a:schemeClr val="tx2"/>
                </a:solidFill>
                <a:cs typeface="Times New Roman" panose="02020603050405020304" pitchFamily="18" charset="0"/>
              </a:rPr>
              <a:t>手工绘图基础 </a:t>
            </a:r>
            <a:r>
              <a:rPr lang="en-US" altLang="zh-CN" sz="2400">
                <a:solidFill>
                  <a:schemeClr val="tx2"/>
                </a:solidFill>
                <a:cs typeface="Times New Roman" panose="02020603050405020304" pitchFamily="18" charset="0"/>
              </a:rPr>
              <a:t>Drawing by hand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AFDCBA-5AE5-42BB-8A3C-0CE11FB95F23}" type="slidenum">
              <a:rPr lang="en-US" altLang="zh-CN" smtClean="0">
                <a:latin typeface="+mj-lt"/>
                <a:ea typeface="华文仿宋" panose="02010600040101010101" pitchFamily="2" charset="-122"/>
              </a:rPr>
              <a:pPr/>
              <a:t>10</a:t>
            </a:fld>
            <a:endParaRPr lang="en-US" altLang="zh-CN" smtClean="0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0" y="28287"/>
            <a:ext cx="9144000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rgbClr val="333399"/>
                </a:solidFill>
                <a:latin typeface="+mj-lt"/>
                <a:ea typeface="黑体" panose="02010609060101010101" pitchFamily="49" charset="-122"/>
              </a:rPr>
              <a:t>二、尺寸</a:t>
            </a:r>
            <a:r>
              <a:rPr lang="zh-CN" altLang="en-US" sz="3200" b="1" dirty="0">
                <a:solidFill>
                  <a:srgbClr val="333399"/>
                </a:solidFill>
                <a:latin typeface="+mj-lt"/>
                <a:ea typeface="黑体" panose="02010609060101010101" pitchFamily="49" charset="-122"/>
              </a:rPr>
              <a:t>三要素 </a:t>
            </a:r>
            <a:r>
              <a:rPr lang="en-US" altLang="zh-CN" sz="2000" b="1" dirty="0">
                <a:solidFill>
                  <a:srgbClr val="333399"/>
                </a:solidFill>
                <a:latin typeface="+mj-lt"/>
                <a:ea typeface="黑体" panose="02010609060101010101" pitchFamily="49" charset="-122"/>
              </a:rPr>
              <a:t>Three key elements of a dimension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291285" y="762685"/>
            <a:ext cx="4895892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32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1. </a:t>
            </a:r>
            <a:r>
              <a:rPr lang="zh-CN" altLang="en-US" sz="32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尺寸</a:t>
            </a:r>
            <a:r>
              <a:rPr lang="zh-CN" altLang="en-US" sz="32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界线</a:t>
            </a:r>
            <a:r>
              <a:rPr lang="zh-CN" altLang="en-US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 </a:t>
            </a:r>
            <a:r>
              <a:rPr lang="en-US" altLang="zh-CN" sz="2800" b="1" dirty="0">
                <a:solidFill>
                  <a:srgbClr val="990000"/>
                </a:solidFill>
                <a:latin typeface="+mj-lt"/>
                <a:ea typeface="华文仿宋" panose="02010600040101010101" pitchFamily="2" charset="-122"/>
              </a:rPr>
              <a:t>(Extension lines)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0" y="1556792"/>
            <a:ext cx="9144000" cy="75713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lang="zh-CN" altLang="en-US" sz="24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尺寸</a:t>
            </a:r>
            <a:r>
              <a:rPr lang="zh-CN" altLang="en-US" sz="24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界线为细实线，并应由轮廓线、轴线或对称中心线处引出，也可用这些线代替</a:t>
            </a:r>
            <a:r>
              <a:rPr lang="zh-CN" altLang="en-US" sz="24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。</a:t>
            </a:r>
            <a:r>
              <a:rPr lang="en-US" altLang="zh-CN" sz="24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 </a:t>
            </a:r>
            <a:endParaRPr lang="en-US" altLang="zh-CN" sz="2400" b="1" dirty="0">
              <a:solidFill>
                <a:schemeClr val="tx2"/>
              </a:solidFill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251520" y="2276872"/>
            <a:ext cx="481093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algn="l"/>
            <a:r>
              <a:rPr lang="en-US" altLang="zh-CN" sz="32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2. </a:t>
            </a:r>
            <a:r>
              <a:rPr lang="zh-CN" altLang="en-US" sz="32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尺寸</a:t>
            </a:r>
            <a:r>
              <a:rPr lang="zh-CN" altLang="en-US" sz="32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线 </a:t>
            </a:r>
            <a:r>
              <a:rPr lang="en-US" altLang="zh-CN" sz="3200" b="1" dirty="0">
                <a:solidFill>
                  <a:srgbClr val="990000"/>
                </a:solidFill>
                <a:latin typeface="+mj-lt"/>
                <a:ea typeface="华文仿宋" panose="02010600040101010101" pitchFamily="2" charset="-122"/>
              </a:rPr>
              <a:t>(Dimension line)</a:t>
            </a:r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211187" y="3717032"/>
            <a:ext cx="5243743" cy="5847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zh-CN" sz="32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3. </a:t>
            </a:r>
            <a:r>
              <a:rPr lang="zh-CN" altLang="en-US" sz="32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尺寸</a:t>
            </a:r>
            <a:r>
              <a:rPr lang="zh-CN" altLang="en-US" sz="32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数字 </a:t>
            </a:r>
            <a:r>
              <a:rPr lang="en-US" altLang="zh-CN" sz="3200" b="1" dirty="0">
                <a:solidFill>
                  <a:srgbClr val="990000"/>
                </a:solidFill>
                <a:latin typeface="+mj-lt"/>
                <a:ea typeface="华文仿宋" panose="02010600040101010101" pitchFamily="2" charset="-122"/>
              </a:rPr>
              <a:t>(Dimension text)</a:t>
            </a:r>
          </a:p>
        </p:txBody>
      </p:sp>
      <p:grpSp>
        <p:nvGrpSpPr>
          <p:cNvPr id="19464" name="Group 102"/>
          <p:cNvGrpSpPr/>
          <p:nvPr/>
        </p:nvGrpSpPr>
        <p:grpSpPr bwMode="auto">
          <a:xfrm>
            <a:off x="4787900" y="3819526"/>
            <a:ext cx="4214813" cy="2416176"/>
            <a:chOff x="3016" y="2406"/>
            <a:chExt cx="2655" cy="1522"/>
          </a:xfrm>
        </p:grpSpPr>
        <p:sp>
          <p:nvSpPr>
            <p:cNvPr id="19465" name="Line 58"/>
            <p:cNvSpPr>
              <a:spLocks noChangeShapeType="1"/>
            </p:cNvSpPr>
            <p:nvPr/>
          </p:nvSpPr>
          <p:spPr bwMode="auto">
            <a:xfrm>
              <a:off x="5318" y="2516"/>
              <a:ext cx="353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19466" name="Freeform 59"/>
            <p:cNvSpPr/>
            <p:nvPr/>
          </p:nvSpPr>
          <p:spPr bwMode="auto">
            <a:xfrm>
              <a:off x="5349" y="2853"/>
              <a:ext cx="322" cy="0"/>
            </a:xfrm>
            <a:custGeom>
              <a:avLst/>
              <a:gdLst>
                <a:gd name="T0" fmla="*/ 0 w 465"/>
                <a:gd name="T1" fmla="*/ 0 h 1"/>
                <a:gd name="T2" fmla="*/ 154 w 465"/>
                <a:gd name="T3" fmla="*/ 0 h 1"/>
                <a:gd name="T4" fmla="*/ 0 60000 65536"/>
                <a:gd name="T5" fmla="*/ 0 60000 65536"/>
                <a:gd name="T6" fmla="*/ 0 w 465"/>
                <a:gd name="T7" fmla="*/ 0 h 1"/>
                <a:gd name="T8" fmla="*/ 465 w 465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5" h="1">
                  <a:moveTo>
                    <a:pt x="0" y="0"/>
                  </a:moveTo>
                  <a:lnTo>
                    <a:pt x="465" y="0"/>
                  </a:lnTo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19467" name="Freeform 63"/>
            <p:cNvSpPr/>
            <p:nvPr/>
          </p:nvSpPr>
          <p:spPr bwMode="auto">
            <a:xfrm>
              <a:off x="5401" y="2843"/>
              <a:ext cx="1" cy="450"/>
            </a:xfrm>
            <a:custGeom>
              <a:avLst/>
              <a:gdLst>
                <a:gd name="T0" fmla="*/ 0 w 1"/>
                <a:gd name="T1" fmla="*/ 0 h 825"/>
                <a:gd name="T2" fmla="*/ 0 w 1"/>
                <a:gd name="T3" fmla="*/ 134 h 825"/>
                <a:gd name="T4" fmla="*/ 0 60000 65536"/>
                <a:gd name="T5" fmla="*/ 0 60000 65536"/>
                <a:gd name="T6" fmla="*/ 0 w 1"/>
                <a:gd name="T7" fmla="*/ 0 h 825"/>
                <a:gd name="T8" fmla="*/ 1 w 1"/>
                <a:gd name="T9" fmla="*/ 825 h 8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25">
                  <a:moveTo>
                    <a:pt x="0" y="0"/>
                  </a:moveTo>
                  <a:lnTo>
                    <a:pt x="0" y="825"/>
                  </a:lnTo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19468" name="Line 64"/>
            <p:cNvSpPr>
              <a:spLocks noChangeShapeType="1"/>
            </p:cNvSpPr>
            <p:nvPr/>
          </p:nvSpPr>
          <p:spPr bwMode="auto">
            <a:xfrm>
              <a:off x="3980" y="2941"/>
              <a:ext cx="1" cy="352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19469" name="Line 67"/>
            <p:cNvSpPr>
              <a:spLocks noChangeShapeType="1"/>
            </p:cNvSpPr>
            <p:nvPr/>
          </p:nvSpPr>
          <p:spPr bwMode="auto">
            <a:xfrm>
              <a:off x="3968" y="3247"/>
              <a:ext cx="1421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19470" name="Freeform 68"/>
            <p:cNvSpPr/>
            <p:nvPr/>
          </p:nvSpPr>
          <p:spPr bwMode="auto">
            <a:xfrm>
              <a:off x="5627" y="2494"/>
              <a:ext cx="1" cy="358"/>
            </a:xfrm>
            <a:custGeom>
              <a:avLst/>
              <a:gdLst>
                <a:gd name="T0" fmla="*/ 0 w 1"/>
                <a:gd name="T1" fmla="*/ 0 h 358"/>
                <a:gd name="T2" fmla="*/ 1 w 1"/>
                <a:gd name="T3" fmla="*/ 358 h 358"/>
                <a:gd name="T4" fmla="*/ 0 60000 65536"/>
                <a:gd name="T5" fmla="*/ 0 60000 65536"/>
                <a:gd name="T6" fmla="*/ 0 w 1"/>
                <a:gd name="T7" fmla="*/ 0 h 358"/>
                <a:gd name="T8" fmla="*/ 1 w 1"/>
                <a:gd name="T9" fmla="*/ 358 h 35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358">
                  <a:moveTo>
                    <a:pt x="0" y="0"/>
                  </a:moveTo>
                  <a:lnTo>
                    <a:pt x="1" y="358"/>
                  </a:lnTo>
                </a:path>
              </a:pathLst>
            </a:custGeom>
            <a:noFill/>
            <a:ln w="9525">
              <a:solidFill>
                <a:srgbClr val="990033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19471" name="Text Box 73"/>
            <p:cNvSpPr txBox="1">
              <a:spLocks noChangeArrowheads="1"/>
            </p:cNvSpPr>
            <p:nvPr/>
          </p:nvSpPr>
          <p:spPr bwMode="auto">
            <a:xfrm rot="16200000">
              <a:off x="5361" y="2559"/>
              <a:ext cx="278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 dirty="0" smtClean="0">
                  <a:solidFill>
                    <a:srgbClr val="333399"/>
                  </a:solidFill>
                  <a:latin typeface="+mj-lt"/>
                  <a:ea typeface="华文仿宋" panose="02010600040101010101" pitchFamily="2" charset="-122"/>
                  <a:sym typeface="Symbol" panose="05050102010706020507" pitchFamily="18" charset="2"/>
                </a:rPr>
                <a:t>10</a:t>
              </a:r>
              <a:endParaRPr lang="en-US" altLang="zh-CN" sz="2000" b="1" dirty="0">
                <a:solidFill>
                  <a:srgbClr val="333399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19472" name="Text Box 77"/>
            <p:cNvSpPr txBox="1">
              <a:spLocks noChangeArrowheads="1"/>
            </p:cNvSpPr>
            <p:nvPr/>
          </p:nvSpPr>
          <p:spPr bwMode="auto">
            <a:xfrm>
              <a:off x="4604" y="2976"/>
              <a:ext cx="276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solidFill>
                    <a:schemeClr val="accent2"/>
                  </a:solidFill>
                  <a:latin typeface="+mj-lt"/>
                  <a:ea typeface="华文仿宋" panose="02010600040101010101" pitchFamily="2" charset="-122"/>
                </a:rPr>
                <a:t>35</a:t>
              </a:r>
            </a:p>
          </p:txBody>
        </p:sp>
        <p:sp>
          <p:nvSpPr>
            <p:cNvPr id="19473" name="Freeform 79"/>
            <p:cNvSpPr/>
            <p:nvPr/>
          </p:nvSpPr>
          <p:spPr bwMode="auto">
            <a:xfrm>
              <a:off x="3950" y="2682"/>
              <a:ext cx="1514" cy="0"/>
            </a:xfrm>
            <a:custGeom>
              <a:avLst/>
              <a:gdLst>
                <a:gd name="T0" fmla="*/ 0 w 2190"/>
                <a:gd name="T1" fmla="*/ 0 h 1"/>
                <a:gd name="T2" fmla="*/ 724 w 2190"/>
                <a:gd name="T3" fmla="*/ 0 h 1"/>
                <a:gd name="T4" fmla="*/ 0 60000 65536"/>
                <a:gd name="T5" fmla="*/ 0 60000 65536"/>
                <a:gd name="T6" fmla="*/ 0 w 2190"/>
                <a:gd name="T7" fmla="*/ 0 h 1"/>
                <a:gd name="T8" fmla="*/ 2190 w 2190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90" h="1">
                  <a:moveTo>
                    <a:pt x="0" y="0"/>
                  </a:moveTo>
                  <a:lnTo>
                    <a:pt x="2190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19474" name="Rectangle 80"/>
            <p:cNvSpPr>
              <a:spLocks noChangeArrowheads="1"/>
            </p:cNvSpPr>
            <p:nvPr/>
          </p:nvSpPr>
          <p:spPr bwMode="auto">
            <a:xfrm>
              <a:off x="4035" y="2409"/>
              <a:ext cx="558" cy="55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19475" name="Rectangle 81"/>
            <p:cNvSpPr>
              <a:spLocks noChangeArrowheads="1"/>
            </p:cNvSpPr>
            <p:nvPr/>
          </p:nvSpPr>
          <p:spPr bwMode="auto">
            <a:xfrm>
              <a:off x="4593" y="2517"/>
              <a:ext cx="757" cy="3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19476" name="Freeform 82"/>
            <p:cNvSpPr/>
            <p:nvPr/>
          </p:nvSpPr>
          <p:spPr bwMode="auto">
            <a:xfrm>
              <a:off x="5350" y="2512"/>
              <a:ext cx="56" cy="57"/>
            </a:xfrm>
            <a:custGeom>
              <a:avLst/>
              <a:gdLst>
                <a:gd name="T0" fmla="*/ 0 w 56"/>
                <a:gd name="T1" fmla="*/ 0 h 57"/>
                <a:gd name="T2" fmla="*/ 56 w 56"/>
                <a:gd name="T3" fmla="*/ 57 h 57"/>
                <a:gd name="T4" fmla="*/ 0 60000 65536"/>
                <a:gd name="T5" fmla="*/ 0 60000 65536"/>
                <a:gd name="T6" fmla="*/ 0 w 56"/>
                <a:gd name="T7" fmla="*/ 0 h 57"/>
                <a:gd name="T8" fmla="*/ 56 w 56"/>
                <a:gd name="T9" fmla="*/ 57 h 5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" h="57">
                  <a:moveTo>
                    <a:pt x="0" y="0"/>
                  </a:moveTo>
                  <a:lnTo>
                    <a:pt x="56" y="57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19477" name="Freeform 83"/>
            <p:cNvSpPr/>
            <p:nvPr/>
          </p:nvSpPr>
          <p:spPr bwMode="auto">
            <a:xfrm>
              <a:off x="5394" y="2558"/>
              <a:ext cx="1" cy="251"/>
            </a:xfrm>
            <a:custGeom>
              <a:avLst/>
              <a:gdLst>
                <a:gd name="T0" fmla="*/ 1 w 1"/>
                <a:gd name="T1" fmla="*/ 0 h 251"/>
                <a:gd name="T2" fmla="*/ 0 w 1"/>
                <a:gd name="T3" fmla="*/ 251 h 251"/>
                <a:gd name="T4" fmla="*/ 0 60000 65536"/>
                <a:gd name="T5" fmla="*/ 0 60000 65536"/>
                <a:gd name="T6" fmla="*/ 0 w 1"/>
                <a:gd name="T7" fmla="*/ 0 h 251"/>
                <a:gd name="T8" fmla="*/ 1 w 1"/>
                <a:gd name="T9" fmla="*/ 251 h 2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1">
                  <a:moveTo>
                    <a:pt x="1" y="0"/>
                  </a:moveTo>
                  <a:lnTo>
                    <a:pt x="0" y="25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19478" name="Freeform 84"/>
            <p:cNvSpPr/>
            <p:nvPr/>
          </p:nvSpPr>
          <p:spPr bwMode="auto">
            <a:xfrm>
              <a:off x="5350" y="2804"/>
              <a:ext cx="51" cy="55"/>
            </a:xfrm>
            <a:custGeom>
              <a:avLst/>
              <a:gdLst>
                <a:gd name="T0" fmla="*/ 0 w 51"/>
                <a:gd name="T1" fmla="*/ 55 h 55"/>
                <a:gd name="T2" fmla="*/ 51 w 51"/>
                <a:gd name="T3" fmla="*/ 0 h 55"/>
                <a:gd name="T4" fmla="*/ 0 60000 65536"/>
                <a:gd name="T5" fmla="*/ 0 60000 65536"/>
                <a:gd name="T6" fmla="*/ 0 w 51"/>
                <a:gd name="T7" fmla="*/ 0 h 55"/>
                <a:gd name="T8" fmla="*/ 51 w 51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" h="55">
                  <a:moveTo>
                    <a:pt x="0" y="55"/>
                  </a:moveTo>
                  <a:lnTo>
                    <a:pt x="5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19479" name="Freeform 85"/>
            <p:cNvSpPr/>
            <p:nvPr/>
          </p:nvSpPr>
          <p:spPr bwMode="auto">
            <a:xfrm>
              <a:off x="3975" y="2406"/>
              <a:ext cx="58" cy="57"/>
            </a:xfrm>
            <a:custGeom>
              <a:avLst/>
              <a:gdLst>
                <a:gd name="T0" fmla="*/ 58 w 58"/>
                <a:gd name="T1" fmla="*/ 0 h 57"/>
                <a:gd name="T2" fmla="*/ 0 w 58"/>
                <a:gd name="T3" fmla="*/ 57 h 57"/>
                <a:gd name="T4" fmla="*/ 0 60000 65536"/>
                <a:gd name="T5" fmla="*/ 0 60000 65536"/>
                <a:gd name="T6" fmla="*/ 0 w 58"/>
                <a:gd name="T7" fmla="*/ 0 h 57"/>
                <a:gd name="T8" fmla="*/ 58 w 58"/>
                <a:gd name="T9" fmla="*/ 57 h 5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7">
                  <a:moveTo>
                    <a:pt x="58" y="0"/>
                  </a:moveTo>
                  <a:lnTo>
                    <a:pt x="0" y="57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19480" name="Freeform 86"/>
            <p:cNvSpPr/>
            <p:nvPr/>
          </p:nvSpPr>
          <p:spPr bwMode="auto">
            <a:xfrm>
              <a:off x="3981" y="2452"/>
              <a:ext cx="1" cy="475"/>
            </a:xfrm>
            <a:custGeom>
              <a:avLst/>
              <a:gdLst>
                <a:gd name="T0" fmla="*/ 0 w 1"/>
                <a:gd name="T1" fmla="*/ 0 h 871"/>
                <a:gd name="T2" fmla="*/ 0 w 1"/>
                <a:gd name="T3" fmla="*/ 141 h 871"/>
                <a:gd name="T4" fmla="*/ 0 60000 65536"/>
                <a:gd name="T5" fmla="*/ 0 60000 65536"/>
                <a:gd name="T6" fmla="*/ 0 w 1"/>
                <a:gd name="T7" fmla="*/ 0 h 871"/>
                <a:gd name="T8" fmla="*/ 1 w 1"/>
                <a:gd name="T9" fmla="*/ 871 h 8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71">
                  <a:moveTo>
                    <a:pt x="0" y="0"/>
                  </a:moveTo>
                  <a:lnTo>
                    <a:pt x="0" y="87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19481" name="Freeform 87"/>
            <p:cNvSpPr/>
            <p:nvPr/>
          </p:nvSpPr>
          <p:spPr bwMode="auto">
            <a:xfrm>
              <a:off x="3980" y="2915"/>
              <a:ext cx="53" cy="50"/>
            </a:xfrm>
            <a:custGeom>
              <a:avLst/>
              <a:gdLst>
                <a:gd name="T0" fmla="*/ 53 w 53"/>
                <a:gd name="T1" fmla="*/ 50 h 50"/>
                <a:gd name="T2" fmla="*/ 0 w 53"/>
                <a:gd name="T3" fmla="*/ 0 h 50"/>
                <a:gd name="T4" fmla="*/ 0 60000 65536"/>
                <a:gd name="T5" fmla="*/ 0 60000 65536"/>
                <a:gd name="T6" fmla="*/ 0 w 53"/>
                <a:gd name="T7" fmla="*/ 0 h 50"/>
                <a:gd name="T8" fmla="*/ 53 w 53"/>
                <a:gd name="T9" fmla="*/ 50 h 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" h="50">
                  <a:moveTo>
                    <a:pt x="53" y="50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19482" name="Text Box 89"/>
            <p:cNvSpPr txBox="1">
              <a:spLocks noChangeArrowheads="1"/>
            </p:cNvSpPr>
            <p:nvPr/>
          </p:nvSpPr>
          <p:spPr bwMode="auto">
            <a:xfrm>
              <a:off x="4422" y="3521"/>
              <a:ext cx="947" cy="4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FF0000"/>
                  </a:solidFill>
                  <a:latin typeface="+mj-lt"/>
                  <a:ea typeface="华文仿宋" panose="02010600040101010101" pitchFamily="2" charset="-122"/>
                </a:rPr>
                <a:t>尺寸数字</a:t>
              </a:r>
            </a:p>
            <a:p>
              <a:pPr algn="l"/>
              <a:r>
                <a:rPr lang="en-US" altLang="zh-CN" sz="1600" b="1">
                  <a:solidFill>
                    <a:srgbClr val="990000"/>
                  </a:solidFill>
                  <a:latin typeface="+mj-lt"/>
                  <a:ea typeface="华文仿宋" panose="02010600040101010101" pitchFamily="2" charset="-122"/>
                </a:rPr>
                <a:t>Dimension text</a:t>
              </a:r>
            </a:p>
          </p:txBody>
        </p:sp>
        <p:sp>
          <p:nvSpPr>
            <p:cNvPr id="19483" name="Freeform 90"/>
            <p:cNvSpPr/>
            <p:nvPr/>
          </p:nvSpPr>
          <p:spPr bwMode="auto">
            <a:xfrm flipH="1" flipV="1">
              <a:off x="4830" y="3158"/>
              <a:ext cx="382" cy="583"/>
            </a:xfrm>
            <a:custGeom>
              <a:avLst/>
              <a:gdLst>
                <a:gd name="T0" fmla="*/ 0 w 165"/>
                <a:gd name="T1" fmla="*/ 0 h 165"/>
                <a:gd name="T2" fmla="*/ 2047 w 165"/>
                <a:gd name="T3" fmla="*/ 7279 h 165"/>
                <a:gd name="T4" fmla="*/ 0 60000 65536"/>
                <a:gd name="T5" fmla="*/ 0 60000 65536"/>
                <a:gd name="T6" fmla="*/ 0 w 165"/>
                <a:gd name="T7" fmla="*/ 0 h 165"/>
                <a:gd name="T8" fmla="*/ 165 w 165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165">
                  <a:moveTo>
                    <a:pt x="0" y="0"/>
                  </a:moveTo>
                  <a:lnTo>
                    <a:pt x="165" y="165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19484" name="Freeform 91"/>
            <p:cNvSpPr/>
            <p:nvPr/>
          </p:nvSpPr>
          <p:spPr bwMode="auto">
            <a:xfrm>
              <a:off x="4482" y="3741"/>
              <a:ext cx="730" cy="1"/>
            </a:xfrm>
            <a:custGeom>
              <a:avLst/>
              <a:gdLst>
                <a:gd name="T0" fmla="*/ 730 w 730"/>
                <a:gd name="T1" fmla="*/ 0 h 1"/>
                <a:gd name="T2" fmla="*/ 0 w 730"/>
                <a:gd name="T3" fmla="*/ 0 h 1"/>
                <a:gd name="T4" fmla="*/ 0 60000 65536"/>
                <a:gd name="T5" fmla="*/ 0 60000 65536"/>
                <a:gd name="T6" fmla="*/ 0 w 730"/>
                <a:gd name="T7" fmla="*/ 0 h 1"/>
                <a:gd name="T8" fmla="*/ 730 w 7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0" h="1">
                  <a:moveTo>
                    <a:pt x="730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grpSp>
          <p:nvGrpSpPr>
            <p:cNvPr id="19485" name="Group 100"/>
            <p:cNvGrpSpPr/>
            <p:nvPr/>
          </p:nvGrpSpPr>
          <p:grpSpPr bwMode="auto">
            <a:xfrm>
              <a:off x="3606" y="3243"/>
              <a:ext cx="862" cy="381"/>
              <a:chOff x="3878" y="3273"/>
              <a:chExt cx="860" cy="341"/>
            </a:xfrm>
          </p:grpSpPr>
          <p:sp>
            <p:nvSpPr>
              <p:cNvPr id="19489" name="Text Box 93"/>
              <p:cNvSpPr txBox="1">
                <a:spLocks noChangeArrowheads="1"/>
              </p:cNvSpPr>
              <p:nvPr/>
            </p:nvSpPr>
            <p:spPr bwMode="auto">
              <a:xfrm>
                <a:off x="3878" y="3285"/>
                <a:ext cx="732" cy="32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000" b="1">
                    <a:solidFill>
                      <a:srgbClr val="FF0000"/>
                    </a:solidFill>
                    <a:latin typeface="+mj-lt"/>
                    <a:ea typeface="华文仿宋" panose="02010600040101010101" pitchFamily="2" charset="-122"/>
                  </a:rPr>
                  <a:t>尺寸线</a:t>
                </a:r>
              </a:p>
              <a:p>
                <a:pPr algn="l"/>
                <a:r>
                  <a:rPr lang="en-US" altLang="zh-CN" sz="1200" b="1">
                    <a:solidFill>
                      <a:srgbClr val="990000"/>
                    </a:solidFill>
                    <a:latin typeface="+mj-lt"/>
                    <a:ea typeface="华文仿宋" panose="02010600040101010101" pitchFamily="2" charset="-122"/>
                  </a:rPr>
                  <a:t>Dimension line</a:t>
                </a:r>
              </a:p>
            </p:txBody>
          </p:sp>
          <p:sp>
            <p:nvSpPr>
              <p:cNvPr id="19490" name="Line 94"/>
              <p:cNvSpPr>
                <a:spLocks noChangeShapeType="1"/>
              </p:cNvSpPr>
              <p:nvPr/>
            </p:nvSpPr>
            <p:spPr bwMode="auto">
              <a:xfrm flipH="1">
                <a:off x="4513" y="3273"/>
                <a:ext cx="225" cy="248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19491" name="Line 95"/>
              <p:cNvSpPr>
                <a:spLocks noChangeShapeType="1"/>
              </p:cNvSpPr>
              <p:nvPr/>
            </p:nvSpPr>
            <p:spPr bwMode="auto">
              <a:xfrm flipH="1">
                <a:off x="3923" y="3521"/>
                <a:ext cx="582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</p:grpSp>
        <p:sp>
          <p:nvSpPr>
            <p:cNvPr id="19486" name="Text Box 97"/>
            <p:cNvSpPr txBox="1">
              <a:spLocks noChangeArrowheads="1"/>
            </p:cNvSpPr>
            <p:nvPr/>
          </p:nvSpPr>
          <p:spPr bwMode="auto">
            <a:xfrm>
              <a:off x="3016" y="2919"/>
              <a:ext cx="842" cy="3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b="1">
                  <a:solidFill>
                    <a:srgbClr val="FF0000"/>
                  </a:solidFill>
                  <a:latin typeface="+mj-lt"/>
                  <a:ea typeface="华文仿宋" panose="02010600040101010101" pitchFamily="2" charset="-122"/>
                </a:rPr>
                <a:t>尺寸界线</a:t>
              </a:r>
            </a:p>
            <a:p>
              <a:pPr algn="l"/>
              <a:r>
                <a:rPr lang="en-US" altLang="zh-CN" sz="1400" b="1">
                  <a:solidFill>
                    <a:srgbClr val="990000"/>
                  </a:solidFill>
                  <a:latin typeface="+mj-lt"/>
                  <a:ea typeface="华文仿宋" panose="02010600040101010101" pitchFamily="2" charset="-122"/>
                </a:rPr>
                <a:t>Extension lines</a:t>
              </a:r>
            </a:p>
          </p:txBody>
        </p:sp>
        <p:sp>
          <p:nvSpPr>
            <p:cNvPr id="19487" name="Freeform 98"/>
            <p:cNvSpPr/>
            <p:nvPr/>
          </p:nvSpPr>
          <p:spPr bwMode="auto">
            <a:xfrm>
              <a:off x="3833" y="3022"/>
              <a:ext cx="123" cy="127"/>
            </a:xfrm>
            <a:custGeom>
              <a:avLst/>
              <a:gdLst>
                <a:gd name="T0" fmla="*/ 123 w 123"/>
                <a:gd name="T1" fmla="*/ 0 h 127"/>
                <a:gd name="T2" fmla="*/ 0 w 123"/>
                <a:gd name="T3" fmla="*/ 127 h 127"/>
                <a:gd name="T4" fmla="*/ 0 60000 65536"/>
                <a:gd name="T5" fmla="*/ 0 60000 65536"/>
                <a:gd name="T6" fmla="*/ 0 w 123"/>
                <a:gd name="T7" fmla="*/ 0 h 127"/>
                <a:gd name="T8" fmla="*/ 123 w 123"/>
                <a:gd name="T9" fmla="*/ 127 h 1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3" h="127">
                  <a:moveTo>
                    <a:pt x="123" y="0"/>
                  </a:moveTo>
                  <a:lnTo>
                    <a:pt x="0" y="127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19488" name="Line 99"/>
            <p:cNvSpPr>
              <a:spLocks noChangeShapeType="1"/>
            </p:cNvSpPr>
            <p:nvPr/>
          </p:nvSpPr>
          <p:spPr bwMode="auto">
            <a:xfrm flipH="1">
              <a:off x="3061" y="3158"/>
              <a:ext cx="7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0" y="3140968"/>
            <a:ext cx="9144000" cy="46166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尺寸线</a:t>
            </a:r>
            <a:r>
              <a:rPr lang="zh-CN" altLang="en-US" sz="24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为细实线</a:t>
            </a:r>
            <a:r>
              <a:rPr lang="zh-CN" altLang="en-US" sz="24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，</a:t>
            </a:r>
            <a:r>
              <a:rPr lang="zh-CN" altLang="en-US" sz="2400" b="1" dirty="0" smtClean="0">
                <a:solidFill>
                  <a:schemeClr val="tx2"/>
                </a:solidFill>
                <a:ea typeface="华文仿宋" panose="02010600040101010101" pitchFamily="2" charset="-122"/>
              </a:rPr>
              <a:t>不能用其它图线代替，也不得与其它图线重合</a:t>
            </a:r>
            <a:endParaRPr lang="en-US" altLang="zh-CN" sz="2400" b="1" dirty="0">
              <a:solidFill>
                <a:schemeClr val="tx2"/>
              </a:solidFill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0" y="4437112"/>
            <a:ext cx="4788024" cy="83099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FF0000"/>
                </a:solidFill>
                <a:ea typeface="华文仿宋" panose="02010600040101010101" pitchFamily="2" charset="-122"/>
              </a:rPr>
              <a:t>尺寸数字不可被任何图线所通过</a:t>
            </a:r>
            <a:r>
              <a:rPr lang="zh-CN" altLang="en-US" sz="2400" b="1" dirty="0" smtClean="0">
                <a:solidFill>
                  <a:schemeClr val="tx2"/>
                </a:solidFill>
                <a:ea typeface="华文仿宋" panose="02010600040101010101" pitchFamily="2" charset="-122"/>
              </a:rPr>
              <a:t>，否则必须将该图线断开。</a:t>
            </a:r>
            <a:endParaRPr lang="en-US" altLang="zh-CN" sz="2400" b="1" dirty="0">
              <a:solidFill>
                <a:schemeClr val="tx2"/>
              </a:solidFill>
              <a:latin typeface="+mj-lt"/>
              <a:ea typeface="华文仿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nimBg="1"/>
      <p:bldP spid="36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B8D870-AB83-455B-91F8-CE95D0762602}" type="slidenum">
              <a:rPr lang="en-US" altLang="zh-CN" smtClean="0">
                <a:latin typeface="+mj-lt"/>
                <a:ea typeface="华文仿宋" panose="02010600040101010101" pitchFamily="2" charset="-122"/>
              </a:rPr>
              <a:pPr/>
              <a:t>11</a:t>
            </a:fld>
            <a:endParaRPr lang="en-US" altLang="zh-CN" smtClean="0">
              <a:latin typeface="+mj-lt"/>
              <a:ea typeface="华文仿宋" panose="02010600040101010101" pitchFamily="2" charset="-122"/>
            </a:endParaRPr>
          </a:p>
        </p:txBody>
      </p:sp>
      <p:grpSp>
        <p:nvGrpSpPr>
          <p:cNvPr id="2" name="Group 2"/>
          <p:cNvGrpSpPr/>
          <p:nvPr/>
        </p:nvGrpSpPr>
        <p:grpSpPr bwMode="auto">
          <a:xfrm>
            <a:off x="4954589" y="1216025"/>
            <a:ext cx="3525838" cy="1114425"/>
            <a:chOff x="3121" y="1811"/>
            <a:chExt cx="2221" cy="702"/>
          </a:xfrm>
        </p:grpSpPr>
        <p:sp>
          <p:nvSpPr>
            <p:cNvPr id="20528" name="Text Box 3"/>
            <p:cNvSpPr txBox="1">
              <a:spLocks noChangeArrowheads="1"/>
            </p:cNvSpPr>
            <p:nvPr/>
          </p:nvSpPr>
          <p:spPr bwMode="auto">
            <a:xfrm>
              <a:off x="3493" y="1811"/>
              <a:ext cx="1849" cy="52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FF0000"/>
                  </a:solidFill>
                  <a:latin typeface="+mj-lt"/>
                  <a:ea typeface="华文仿宋" panose="02010600040101010101" pitchFamily="2" charset="-122"/>
                </a:rPr>
                <a:t>这些间距</a:t>
              </a:r>
              <a:r>
                <a:rPr lang="zh-CN" altLang="en-US" sz="2400" b="1" dirty="0">
                  <a:solidFill>
                    <a:srgbClr val="333399"/>
                  </a:solidFill>
                  <a:latin typeface="+mj-lt"/>
                  <a:ea typeface="华文仿宋" panose="02010600040101010101" pitchFamily="2" charset="-122"/>
                </a:rPr>
                <a:t>＞</a:t>
              </a:r>
              <a:r>
                <a:rPr lang="en-US" altLang="zh-CN" sz="2400" b="1" dirty="0">
                  <a:solidFill>
                    <a:srgbClr val="333399"/>
                  </a:solidFill>
                  <a:latin typeface="+mj-lt"/>
                  <a:ea typeface="华文仿宋" panose="02010600040101010101" pitchFamily="2" charset="-122"/>
                </a:rPr>
                <a:t>7</a:t>
              </a:r>
              <a:r>
                <a:rPr lang="zh-CN" altLang="en-US" sz="2400" b="1" dirty="0">
                  <a:solidFill>
                    <a:srgbClr val="FF0000"/>
                  </a:solidFill>
                  <a:latin typeface="+mj-lt"/>
                  <a:ea typeface="华文仿宋" panose="02010600040101010101" pitchFamily="2" charset="-122"/>
                </a:rPr>
                <a:t>毫米，</a:t>
              </a:r>
            </a:p>
            <a:p>
              <a:pPr algn="l"/>
              <a:r>
                <a:rPr lang="zh-CN" altLang="en-US" sz="2400" b="1" dirty="0">
                  <a:solidFill>
                    <a:srgbClr val="FF0000"/>
                  </a:solidFill>
                  <a:latin typeface="+mj-lt"/>
                  <a:ea typeface="华文仿宋" panose="02010600040101010101" pitchFamily="2" charset="-122"/>
                </a:rPr>
                <a:t>最好不超过</a:t>
              </a:r>
              <a:r>
                <a:rPr lang="en-US" altLang="zh-CN" sz="2400" b="1" dirty="0">
                  <a:solidFill>
                    <a:srgbClr val="333399"/>
                  </a:solidFill>
                  <a:latin typeface="+mj-lt"/>
                  <a:ea typeface="华文仿宋" panose="02010600040101010101" pitchFamily="2" charset="-122"/>
                </a:rPr>
                <a:t>10</a:t>
              </a:r>
              <a:r>
                <a:rPr lang="zh-CN" altLang="en-US" sz="2400" b="1" dirty="0">
                  <a:solidFill>
                    <a:srgbClr val="FF0000"/>
                  </a:solidFill>
                  <a:latin typeface="+mj-lt"/>
                  <a:ea typeface="华文仿宋" panose="02010600040101010101" pitchFamily="2" charset="-122"/>
                </a:rPr>
                <a:t>毫米。</a:t>
              </a:r>
              <a:endParaRPr lang="zh-CN" altLang="en-US" sz="1800" b="1" dirty="0">
                <a:solidFill>
                  <a:srgbClr val="FF0000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0529" name="AutoShape 4"/>
            <p:cNvSpPr/>
            <p:nvPr/>
          </p:nvSpPr>
          <p:spPr bwMode="auto">
            <a:xfrm>
              <a:off x="3121" y="2120"/>
              <a:ext cx="62" cy="197"/>
            </a:xfrm>
            <a:prstGeom prst="rightBrace">
              <a:avLst>
                <a:gd name="adj1" fmla="val 26478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0530" name="AutoShape 5"/>
            <p:cNvSpPr/>
            <p:nvPr/>
          </p:nvSpPr>
          <p:spPr bwMode="auto">
            <a:xfrm>
              <a:off x="3121" y="2317"/>
              <a:ext cx="62" cy="196"/>
            </a:xfrm>
            <a:prstGeom prst="rightBrace">
              <a:avLst>
                <a:gd name="adj1" fmla="val 26344"/>
                <a:gd name="adj2" fmla="val 50000"/>
              </a:avLst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0531" name="Line 6"/>
            <p:cNvSpPr>
              <a:spLocks noChangeShapeType="1"/>
            </p:cNvSpPr>
            <p:nvPr/>
          </p:nvSpPr>
          <p:spPr bwMode="auto">
            <a:xfrm>
              <a:off x="3183" y="2226"/>
              <a:ext cx="66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0532" name="Line 7"/>
            <p:cNvSpPr>
              <a:spLocks noChangeShapeType="1"/>
            </p:cNvSpPr>
            <p:nvPr/>
          </p:nvSpPr>
          <p:spPr bwMode="auto">
            <a:xfrm flipV="1">
              <a:off x="3183" y="2317"/>
              <a:ext cx="67" cy="9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0533" name="Line 8"/>
            <p:cNvSpPr>
              <a:spLocks noChangeShapeType="1"/>
            </p:cNvSpPr>
            <p:nvPr/>
          </p:nvSpPr>
          <p:spPr bwMode="auto">
            <a:xfrm>
              <a:off x="3249" y="2317"/>
              <a:ext cx="200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sp>
        <p:nvSpPr>
          <p:cNvPr id="20484" name="Line 9"/>
          <p:cNvSpPr>
            <a:spLocks noChangeShapeType="1"/>
          </p:cNvSpPr>
          <p:nvPr/>
        </p:nvSpPr>
        <p:spPr bwMode="auto">
          <a:xfrm flipH="1">
            <a:off x="2751138" y="1055688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grpSp>
        <p:nvGrpSpPr>
          <p:cNvPr id="3" name="Group 10"/>
          <p:cNvGrpSpPr/>
          <p:nvPr/>
        </p:nvGrpSpPr>
        <p:grpSpPr bwMode="auto">
          <a:xfrm>
            <a:off x="2649538" y="995363"/>
            <a:ext cx="2403475" cy="887412"/>
            <a:chOff x="1669" y="1997"/>
            <a:chExt cx="1514" cy="559"/>
          </a:xfrm>
        </p:grpSpPr>
        <p:sp>
          <p:nvSpPr>
            <p:cNvPr id="20519" name="Freeform 11"/>
            <p:cNvSpPr/>
            <p:nvPr/>
          </p:nvSpPr>
          <p:spPr bwMode="auto">
            <a:xfrm>
              <a:off x="1669" y="2273"/>
              <a:ext cx="1514" cy="0"/>
            </a:xfrm>
            <a:custGeom>
              <a:avLst/>
              <a:gdLst>
                <a:gd name="T0" fmla="*/ 0 w 2190"/>
                <a:gd name="T1" fmla="*/ 0 h 1"/>
                <a:gd name="T2" fmla="*/ 724 w 2190"/>
                <a:gd name="T3" fmla="*/ 0 h 1"/>
                <a:gd name="T4" fmla="*/ 0 60000 65536"/>
                <a:gd name="T5" fmla="*/ 0 60000 65536"/>
                <a:gd name="T6" fmla="*/ 0 w 2190"/>
                <a:gd name="T7" fmla="*/ 0 h 1"/>
                <a:gd name="T8" fmla="*/ 2190 w 2190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90" h="1">
                  <a:moveTo>
                    <a:pt x="0" y="0"/>
                  </a:moveTo>
                  <a:lnTo>
                    <a:pt x="2190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0520" name="Rectangle 12"/>
            <p:cNvSpPr>
              <a:spLocks noChangeArrowheads="1"/>
            </p:cNvSpPr>
            <p:nvPr/>
          </p:nvSpPr>
          <p:spPr bwMode="auto">
            <a:xfrm>
              <a:off x="1754" y="2000"/>
              <a:ext cx="558" cy="55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0521" name="Rectangle 13"/>
            <p:cNvSpPr>
              <a:spLocks noChangeArrowheads="1"/>
            </p:cNvSpPr>
            <p:nvPr/>
          </p:nvSpPr>
          <p:spPr bwMode="auto">
            <a:xfrm>
              <a:off x="2312" y="2108"/>
              <a:ext cx="757" cy="3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0522" name="Freeform 14"/>
            <p:cNvSpPr/>
            <p:nvPr/>
          </p:nvSpPr>
          <p:spPr bwMode="auto">
            <a:xfrm>
              <a:off x="3069" y="2103"/>
              <a:ext cx="56" cy="57"/>
            </a:xfrm>
            <a:custGeom>
              <a:avLst/>
              <a:gdLst>
                <a:gd name="T0" fmla="*/ 0 w 56"/>
                <a:gd name="T1" fmla="*/ 0 h 57"/>
                <a:gd name="T2" fmla="*/ 56 w 56"/>
                <a:gd name="T3" fmla="*/ 57 h 57"/>
                <a:gd name="T4" fmla="*/ 0 60000 65536"/>
                <a:gd name="T5" fmla="*/ 0 60000 65536"/>
                <a:gd name="T6" fmla="*/ 0 w 56"/>
                <a:gd name="T7" fmla="*/ 0 h 57"/>
                <a:gd name="T8" fmla="*/ 56 w 56"/>
                <a:gd name="T9" fmla="*/ 57 h 5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" h="57">
                  <a:moveTo>
                    <a:pt x="0" y="0"/>
                  </a:moveTo>
                  <a:lnTo>
                    <a:pt x="56" y="57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0523" name="Freeform 15"/>
            <p:cNvSpPr/>
            <p:nvPr/>
          </p:nvSpPr>
          <p:spPr bwMode="auto">
            <a:xfrm>
              <a:off x="3120" y="2149"/>
              <a:ext cx="1" cy="251"/>
            </a:xfrm>
            <a:custGeom>
              <a:avLst/>
              <a:gdLst>
                <a:gd name="T0" fmla="*/ 1 w 1"/>
                <a:gd name="T1" fmla="*/ 0 h 251"/>
                <a:gd name="T2" fmla="*/ 0 w 1"/>
                <a:gd name="T3" fmla="*/ 251 h 251"/>
                <a:gd name="T4" fmla="*/ 0 60000 65536"/>
                <a:gd name="T5" fmla="*/ 0 60000 65536"/>
                <a:gd name="T6" fmla="*/ 0 w 1"/>
                <a:gd name="T7" fmla="*/ 0 h 251"/>
                <a:gd name="T8" fmla="*/ 1 w 1"/>
                <a:gd name="T9" fmla="*/ 251 h 2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1">
                  <a:moveTo>
                    <a:pt x="1" y="0"/>
                  </a:moveTo>
                  <a:lnTo>
                    <a:pt x="0" y="25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0524" name="Freeform 16"/>
            <p:cNvSpPr/>
            <p:nvPr/>
          </p:nvSpPr>
          <p:spPr bwMode="auto">
            <a:xfrm>
              <a:off x="3069" y="2395"/>
              <a:ext cx="51" cy="55"/>
            </a:xfrm>
            <a:custGeom>
              <a:avLst/>
              <a:gdLst>
                <a:gd name="T0" fmla="*/ 0 w 51"/>
                <a:gd name="T1" fmla="*/ 55 h 55"/>
                <a:gd name="T2" fmla="*/ 51 w 51"/>
                <a:gd name="T3" fmla="*/ 0 h 55"/>
                <a:gd name="T4" fmla="*/ 0 60000 65536"/>
                <a:gd name="T5" fmla="*/ 0 60000 65536"/>
                <a:gd name="T6" fmla="*/ 0 w 51"/>
                <a:gd name="T7" fmla="*/ 0 h 55"/>
                <a:gd name="T8" fmla="*/ 51 w 51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" h="55">
                  <a:moveTo>
                    <a:pt x="0" y="55"/>
                  </a:moveTo>
                  <a:lnTo>
                    <a:pt x="5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0525" name="Freeform 17"/>
            <p:cNvSpPr/>
            <p:nvPr/>
          </p:nvSpPr>
          <p:spPr bwMode="auto">
            <a:xfrm>
              <a:off x="1694" y="1997"/>
              <a:ext cx="58" cy="57"/>
            </a:xfrm>
            <a:custGeom>
              <a:avLst/>
              <a:gdLst>
                <a:gd name="T0" fmla="*/ 58 w 58"/>
                <a:gd name="T1" fmla="*/ 0 h 57"/>
                <a:gd name="T2" fmla="*/ 0 w 58"/>
                <a:gd name="T3" fmla="*/ 57 h 57"/>
                <a:gd name="T4" fmla="*/ 0 60000 65536"/>
                <a:gd name="T5" fmla="*/ 0 60000 65536"/>
                <a:gd name="T6" fmla="*/ 0 w 58"/>
                <a:gd name="T7" fmla="*/ 0 h 57"/>
                <a:gd name="T8" fmla="*/ 58 w 58"/>
                <a:gd name="T9" fmla="*/ 57 h 5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7">
                  <a:moveTo>
                    <a:pt x="58" y="0"/>
                  </a:moveTo>
                  <a:lnTo>
                    <a:pt x="0" y="57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0526" name="Freeform 18"/>
            <p:cNvSpPr/>
            <p:nvPr/>
          </p:nvSpPr>
          <p:spPr bwMode="auto">
            <a:xfrm>
              <a:off x="1700" y="2043"/>
              <a:ext cx="1" cy="475"/>
            </a:xfrm>
            <a:custGeom>
              <a:avLst/>
              <a:gdLst>
                <a:gd name="T0" fmla="*/ 0 w 1"/>
                <a:gd name="T1" fmla="*/ 0 h 871"/>
                <a:gd name="T2" fmla="*/ 0 w 1"/>
                <a:gd name="T3" fmla="*/ 141 h 871"/>
                <a:gd name="T4" fmla="*/ 0 60000 65536"/>
                <a:gd name="T5" fmla="*/ 0 60000 65536"/>
                <a:gd name="T6" fmla="*/ 0 w 1"/>
                <a:gd name="T7" fmla="*/ 0 h 871"/>
                <a:gd name="T8" fmla="*/ 1 w 1"/>
                <a:gd name="T9" fmla="*/ 871 h 8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71">
                  <a:moveTo>
                    <a:pt x="0" y="0"/>
                  </a:moveTo>
                  <a:lnTo>
                    <a:pt x="0" y="87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0527" name="Freeform 19"/>
            <p:cNvSpPr/>
            <p:nvPr/>
          </p:nvSpPr>
          <p:spPr bwMode="auto">
            <a:xfrm>
              <a:off x="1699" y="2506"/>
              <a:ext cx="53" cy="50"/>
            </a:xfrm>
            <a:custGeom>
              <a:avLst/>
              <a:gdLst>
                <a:gd name="T0" fmla="*/ 53 w 53"/>
                <a:gd name="T1" fmla="*/ 50 h 50"/>
                <a:gd name="T2" fmla="*/ 0 w 53"/>
                <a:gd name="T3" fmla="*/ 0 h 50"/>
                <a:gd name="T4" fmla="*/ 0 60000 65536"/>
                <a:gd name="T5" fmla="*/ 0 60000 65536"/>
                <a:gd name="T6" fmla="*/ 0 w 53"/>
                <a:gd name="T7" fmla="*/ 0 h 50"/>
                <a:gd name="T8" fmla="*/ 53 w 53"/>
                <a:gd name="T9" fmla="*/ 50 h 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" h="50">
                  <a:moveTo>
                    <a:pt x="53" y="50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grpSp>
        <p:nvGrpSpPr>
          <p:cNvPr id="4" name="Group 20"/>
          <p:cNvGrpSpPr/>
          <p:nvPr/>
        </p:nvGrpSpPr>
        <p:grpSpPr bwMode="auto">
          <a:xfrm>
            <a:off x="996950" y="1720853"/>
            <a:ext cx="1503363" cy="646113"/>
            <a:chOff x="628" y="2454"/>
            <a:chExt cx="947" cy="407"/>
          </a:xfrm>
        </p:grpSpPr>
        <p:sp>
          <p:nvSpPr>
            <p:cNvPr id="20516" name="Text Box 21"/>
            <p:cNvSpPr txBox="1">
              <a:spLocks noChangeArrowheads="1"/>
            </p:cNvSpPr>
            <p:nvPr/>
          </p:nvSpPr>
          <p:spPr bwMode="auto">
            <a:xfrm>
              <a:off x="628" y="2454"/>
              <a:ext cx="763" cy="4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FF0000"/>
                  </a:solidFill>
                  <a:latin typeface="+mj-lt"/>
                  <a:ea typeface="华文仿宋" panose="02010600040101010101" pitchFamily="2" charset="-122"/>
                </a:rPr>
                <a:t>尺寸界线</a:t>
              </a:r>
            </a:p>
            <a:p>
              <a:pPr algn="l"/>
              <a:r>
                <a:rPr lang="en-US" altLang="zh-CN" sz="1600" b="1" dirty="0" smtClean="0">
                  <a:solidFill>
                    <a:srgbClr val="990000"/>
                  </a:solidFill>
                  <a:latin typeface="+mj-lt"/>
                  <a:ea typeface="华文仿宋" panose="02010600040101010101" pitchFamily="2" charset="-122"/>
                </a:rPr>
                <a:t> </a:t>
              </a:r>
              <a:endParaRPr lang="en-US" altLang="zh-CN" sz="1600" b="1" dirty="0">
                <a:solidFill>
                  <a:srgbClr val="990000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0517" name="Freeform 22"/>
            <p:cNvSpPr/>
            <p:nvPr/>
          </p:nvSpPr>
          <p:spPr bwMode="auto">
            <a:xfrm>
              <a:off x="1452" y="2562"/>
              <a:ext cx="123" cy="127"/>
            </a:xfrm>
            <a:custGeom>
              <a:avLst/>
              <a:gdLst>
                <a:gd name="T0" fmla="*/ 123 w 123"/>
                <a:gd name="T1" fmla="*/ 0 h 127"/>
                <a:gd name="T2" fmla="*/ 0 w 123"/>
                <a:gd name="T3" fmla="*/ 127 h 127"/>
                <a:gd name="T4" fmla="*/ 0 60000 65536"/>
                <a:gd name="T5" fmla="*/ 0 60000 65536"/>
                <a:gd name="T6" fmla="*/ 0 w 123"/>
                <a:gd name="T7" fmla="*/ 0 h 127"/>
                <a:gd name="T8" fmla="*/ 123 w 123"/>
                <a:gd name="T9" fmla="*/ 127 h 1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3" h="127">
                  <a:moveTo>
                    <a:pt x="123" y="0"/>
                  </a:moveTo>
                  <a:lnTo>
                    <a:pt x="0" y="127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0518" name="Line 23"/>
            <p:cNvSpPr>
              <a:spLocks noChangeShapeType="1"/>
            </p:cNvSpPr>
            <p:nvPr/>
          </p:nvSpPr>
          <p:spPr bwMode="auto">
            <a:xfrm flipH="1">
              <a:off x="679" y="2687"/>
              <a:ext cx="7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grpSp>
        <p:nvGrpSpPr>
          <p:cNvPr id="5" name="Group 24"/>
          <p:cNvGrpSpPr/>
          <p:nvPr/>
        </p:nvGrpSpPr>
        <p:grpSpPr bwMode="auto">
          <a:xfrm>
            <a:off x="1535113" y="2200278"/>
            <a:ext cx="1509712" cy="646113"/>
            <a:chOff x="967" y="2756"/>
            <a:chExt cx="951" cy="407"/>
          </a:xfrm>
        </p:grpSpPr>
        <p:sp>
          <p:nvSpPr>
            <p:cNvPr id="20513" name="Text Box 25"/>
            <p:cNvSpPr txBox="1">
              <a:spLocks noChangeArrowheads="1"/>
            </p:cNvSpPr>
            <p:nvPr/>
          </p:nvSpPr>
          <p:spPr bwMode="auto">
            <a:xfrm>
              <a:off x="967" y="2756"/>
              <a:ext cx="601" cy="40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FF0000"/>
                  </a:solidFill>
                  <a:latin typeface="+mj-lt"/>
                  <a:ea typeface="华文仿宋" panose="02010600040101010101" pitchFamily="2" charset="-122"/>
                </a:rPr>
                <a:t>尺寸线</a:t>
              </a:r>
            </a:p>
            <a:p>
              <a:pPr algn="l"/>
              <a:r>
                <a:rPr lang="en-US" altLang="zh-CN" sz="1600" b="1" dirty="0" smtClean="0">
                  <a:solidFill>
                    <a:srgbClr val="990000"/>
                  </a:solidFill>
                  <a:latin typeface="+mj-lt"/>
                  <a:ea typeface="华文仿宋" panose="02010600040101010101" pitchFamily="2" charset="-122"/>
                </a:rPr>
                <a:t> </a:t>
              </a:r>
              <a:endParaRPr lang="en-US" altLang="zh-CN" sz="1600" b="1" dirty="0">
                <a:solidFill>
                  <a:srgbClr val="990000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0514" name="Line 26"/>
            <p:cNvSpPr>
              <a:spLocks noChangeShapeType="1"/>
            </p:cNvSpPr>
            <p:nvPr/>
          </p:nvSpPr>
          <p:spPr bwMode="auto">
            <a:xfrm flipH="1">
              <a:off x="1602" y="2838"/>
              <a:ext cx="316" cy="14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0515" name="Line 27"/>
            <p:cNvSpPr>
              <a:spLocks noChangeShapeType="1"/>
            </p:cNvSpPr>
            <p:nvPr/>
          </p:nvSpPr>
          <p:spPr bwMode="auto">
            <a:xfrm flipH="1">
              <a:off x="1020" y="2981"/>
              <a:ext cx="58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grpSp>
        <p:nvGrpSpPr>
          <p:cNvPr id="6" name="Group 28"/>
          <p:cNvGrpSpPr/>
          <p:nvPr/>
        </p:nvGrpSpPr>
        <p:grpSpPr bwMode="auto">
          <a:xfrm>
            <a:off x="4643438" y="2259013"/>
            <a:ext cx="3890962" cy="457200"/>
            <a:chOff x="2925" y="2793"/>
            <a:chExt cx="2451" cy="288"/>
          </a:xfrm>
        </p:grpSpPr>
        <p:sp>
          <p:nvSpPr>
            <p:cNvPr id="20510" name="Text Box 29"/>
            <p:cNvSpPr txBox="1">
              <a:spLocks noChangeArrowheads="1"/>
            </p:cNvSpPr>
            <p:nvPr/>
          </p:nvSpPr>
          <p:spPr bwMode="auto">
            <a:xfrm>
              <a:off x="3041" y="2793"/>
              <a:ext cx="233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400" b="1">
                  <a:solidFill>
                    <a:srgbClr val="FF0000"/>
                  </a:solidFill>
                  <a:latin typeface="+mj-lt"/>
                  <a:ea typeface="华文仿宋" panose="02010600040101010101" pitchFamily="2" charset="-122"/>
                </a:rPr>
                <a:t>尺寸界线超出箭头约</a:t>
              </a:r>
              <a:r>
                <a:rPr lang="en-US" altLang="zh-CN" sz="2400" b="1">
                  <a:solidFill>
                    <a:srgbClr val="333399"/>
                  </a:solidFill>
                  <a:latin typeface="+mj-lt"/>
                  <a:ea typeface="华文仿宋" panose="02010600040101010101" pitchFamily="2" charset="-122"/>
                </a:rPr>
                <a:t>2</a:t>
              </a:r>
              <a:r>
                <a:rPr lang="zh-CN" altLang="en-US" sz="2400" b="1">
                  <a:solidFill>
                    <a:srgbClr val="FF0000"/>
                  </a:solidFill>
                  <a:latin typeface="+mj-lt"/>
                  <a:ea typeface="华文仿宋" panose="02010600040101010101" pitchFamily="2" charset="-122"/>
                </a:rPr>
                <a:t>毫米</a:t>
              </a:r>
              <a:endParaRPr lang="zh-CN" altLang="en-US" sz="1800" b="1">
                <a:solidFill>
                  <a:srgbClr val="FF0000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0511" name="Freeform 30"/>
            <p:cNvSpPr/>
            <p:nvPr/>
          </p:nvSpPr>
          <p:spPr bwMode="auto">
            <a:xfrm>
              <a:off x="2925" y="2853"/>
              <a:ext cx="196" cy="189"/>
            </a:xfrm>
            <a:custGeom>
              <a:avLst/>
              <a:gdLst>
                <a:gd name="T0" fmla="*/ 196 w 196"/>
                <a:gd name="T1" fmla="*/ 0 h 189"/>
                <a:gd name="T2" fmla="*/ 0 w 196"/>
                <a:gd name="T3" fmla="*/ 189 h 189"/>
                <a:gd name="T4" fmla="*/ 0 60000 65536"/>
                <a:gd name="T5" fmla="*/ 0 60000 65536"/>
                <a:gd name="T6" fmla="*/ 0 w 196"/>
                <a:gd name="T7" fmla="*/ 0 h 189"/>
                <a:gd name="T8" fmla="*/ 196 w 196"/>
                <a:gd name="T9" fmla="*/ 189 h 18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6" h="189">
                  <a:moveTo>
                    <a:pt x="196" y="0"/>
                  </a:moveTo>
                  <a:lnTo>
                    <a:pt x="0" y="189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0512" name="Line 31"/>
            <p:cNvSpPr>
              <a:spLocks noChangeShapeType="1"/>
            </p:cNvSpPr>
            <p:nvPr/>
          </p:nvSpPr>
          <p:spPr bwMode="auto">
            <a:xfrm>
              <a:off x="2933" y="3040"/>
              <a:ext cx="240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0" y="3113078"/>
            <a:ext cx="9144000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尺寸</a:t>
            </a:r>
            <a:r>
              <a:rPr lang="zh-CN" altLang="en-US" sz="28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线为细实线，一端或两端带有终端</a:t>
            </a:r>
            <a:r>
              <a:rPr lang="zh-CN" altLang="en-US" sz="28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符号（箭头</a:t>
            </a:r>
            <a:r>
              <a:rPr lang="zh-CN" altLang="en-US" sz="28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或斜线）。</a:t>
            </a:r>
            <a:r>
              <a:rPr lang="en-US" altLang="zh-CN" sz="1800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Dimension lines are thin solid lines with arrowheads at each end</a:t>
            </a:r>
          </a:p>
        </p:txBody>
      </p:sp>
      <p:sp>
        <p:nvSpPr>
          <p:cNvPr id="20490" name="Text Box 33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2"/>
                </a:solidFill>
                <a:latin typeface="+mn-lt"/>
                <a:ea typeface="黑体" panose="02010609060101010101" pitchFamily="49" charset="-122"/>
              </a:rPr>
              <a:t>尺寸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  <a:ea typeface="黑体" panose="02010609060101010101" pitchFamily="49" charset="-122"/>
              </a:rPr>
              <a:t>线 </a:t>
            </a:r>
            <a:r>
              <a:rPr lang="en-US" altLang="zh-CN" sz="2400" dirty="0">
                <a:solidFill>
                  <a:srgbClr val="990000"/>
                </a:solidFill>
                <a:latin typeface="+mn-lt"/>
                <a:ea typeface="黑体" panose="02010609060101010101" pitchFamily="49" charset="-122"/>
              </a:rPr>
              <a:t>(Dimension line)</a:t>
            </a: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0" y="4148856"/>
            <a:ext cx="9144000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尺寸</a:t>
            </a:r>
            <a:r>
              <a:rPr lang="zh-CN" altLang="en-US" sz="28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线不能用其它图线代替，也不得与</a:t>
            </a:r>
            <a:r>
              <a:rPr lang="zh-CN" altLang="en-US" sz="28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其它图线</a:t>
            </a:r>
            <a:r>
              <a:rPr lang="zh-CN" altLang="en-US" sz="28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重合。</a:t>
            </a:r>
            <a:r>
              <a:rPr lang="en-US" altLang="zh-CN" sz="1800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Dimension lines should not coincide with, or form a continuation of, or be substituted by any line of the drawing </a:t>
            </a:r>
            <a:r>
              <a:rPr lang="en-US" altLang="zh-CN" sz="18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.</a:t>
            </a:r>
          </a:p>
        </p:txBody>
      </p:sp>
      <p:sp>
        <p:nvSpPr>
          <p:cNvPr id="59427" name="Line 35"/>
          <p:cNvSpPr>
            <a:spLocks noChangeShapeType="1"/>
          </p:cNvSpPr>
          <p:nvPr/>
        </p:nvSpPr>
        <p:spPr bwMode="auto">
          <a:xfrm>
            <a:off x="4822825" y="1171575"/>
            <a:ext cx="560388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59428" name="Freeform 36"/>
          <p:cNvSpPr/>
          <p:nvPr/>
        </p:nvSpPr>
        <p:spPr bwMode="auto">
          <a:xfrm>
            <a:off x="4872038" y="1706563"/>
            <a:ext cx="511175" cy="0"/>
          </a:xfrm>
          <a:custGeom>
            <a:avLst/>
            <a:gdLst>
              <a:gd name="T0" fmla="*/ 0 w 465"/>
              <a:gd name="T1" fmla="*/ 0 h 1"/>
              <a:gd name="T2" fmla="*/ 2147483647 w 465"/>
              <a:gd name="T3" fmla="*/ 0 h 1"/>
              <a:gd name="T4" fmla="*/ 0 60000 65536"/>
              <a:gd name="T5" fmla="*/ 0 60000 65536"/>
              <a:gd name="T6" fmla="*/ 0 w 465"/>
              <a:gd name="T7" fmla="*/ 0 h 1"/>
              <a:gd name="T8" fmla="*/ 465 w 465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65" h="1">
                <a:moveTo>
                  <a:pt x="0" y="0"/>
                </a:moveTo>
                <a:lnTo>
                  <a:pt x="465" y="0"/>
                </a:lnTo>
              </a:path>
            </a:pathLst>
          </a:custGeom>
          <a:noFill/>
          <a:ln w="9525">
            <a:solidFill>
              <a:srgbClr val="333399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59429" name="Line 37"/>
          <p:cNvSpPr>
            <a:spLocks noChangeShapeType="1"/>
          </p:cNvSpPr>
          <p:nvPr/>
        </p:nvSpPr>
        <p:spPr bwMode="auto">
          <a:xfrm flipH="1">
            <a:off x="2419350" y="1000125"/>
            <a:ext cx="349250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59430" name="Line 38"/>
          <p:cNvSpPr>
            <a:spLocks noChangeShapeType="1"/>
          </p:cNvSpPr>
          <p:nvPr/>
        </p:nvSpPr>
        <p:spPr bwMode="auto">
          <a:xfrm flipH="1">
            <a:off x="2419350" y="1874838"/>
            <a:ext cx="377825" cy="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59431" name="Line 39"/>
          <p:cNvSpPr>
            <a:spLocks noChangeShapeType="1"/>
          </p:cNvSpPr>
          <p:nvPr/>
        </p:nvSpPr>
        <p:spPr bwMode="auto">
          <a:xfrm>
            <a:off x="3670300" y="1874838"/>
            <a:ext cx="0" cy="182562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59432" name="Freeform 40"/>
          <p:cNvSpPr/>
          <p:nvPr/>
        </p:nvSpPr>
        <p:spPr bwMode="auto">
          <a:xfrm>
            <a:off x="4954588" y="1654175"/>
            <a:ext cx="1587" cy="714375"/>
          </a:xfrm>
          <a:custGeom>
            <a:avLst/>
            <a:gdLst>
              <a:gd name="T0" fmla="*/ 0 w 1"/>
              <a:gd name="T1" fmla="*/ 0 h 825"/>
              <a:gd name="T2" fmla="*/ 0 w 1"/>
              <a:gd name="T3" fmla="*/ 2147483647 h 825"/>
              <a:gd name="T4" fmla="*/ 0 60000 65536"/>
              <a:gd name="T5" fmla="*/ 0 60000 65536"/>
              <a:gd name="T6" fmla="*/ 0 w 1"/>
              <a:gd name="T7" fmla="*/ 0 h 825"/>
              <a:gd name="T8" fmla="*/ 1 w 1"/>
              <a:gd name="T9" fmla="*/ 825 h 8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825">
                <a:moveTo>
                  <a:pt x="0" y="0"/>
                </a:moveTo>
                <a:lnTo>
                  <a:pt x="0" y="825"/>
                </a:lnTo>
              </a:path>
            </a:pathLst>
          </a:custGeom>
          <a:noFill/>
          <a:ln w="9525">
            <a:solidFill>
              <a:srgbClr val="333399"/>
            </a:solidFill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59433" name="Line 41"/>
          <p:cNvSpPr>
            <a:spLocks noChangeShapeType="1"/>
          </p:cNvSpPr>
          <p:nvPr/>
        </p:nvSpPr>
        <p:spPr bwMode="auto">
          <a:xfrm>
            <a:off x="2698750" y="1809750"/>
            <a:ext cx="1588" cy="558800"/>
          </a:xfrm>
          <a:prstGeom prst="line">
            <a:avLst/>
          </a:prstGeom>
          <a:noFill/>
          <a:ln w="9525">
            <a:solidFill>
              <a:srgbClr val="333399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59434" name="Freeform 42"/>
          <p:cNvSpPr/>
          <p:nvPr/>
        </p:nvSpPr>
        <p:spPr bwMode="auto">
          <a:xfrm>
            <a:off x="2468563" y="982663"/>
            <a:ext cx="1587" cy="919162"/>
          </a:xfrm>
          <a:custGeom>
            <a:avLst/>
            <a:gdLst>
              <a:gd name="T0" fmla="*/ 0 w 1"/>
              <a:gd name="T1" fmla="*/ 0 h 579"/>
              <a:gd name="T2" fmla="*/ 0 w 1"/>
              <a:gd name="T3" fmla="*/ 2147483647 h 579"/>
              <a:gd name="T4" fmla="*/ 0 60000 65536"/>
              <a:gd name="T5" fmla="*/ 0 60000 65536"/>
              <a:gd name="T6" fmla="*/ 0 w 1"/>
              <a:gd name="T7" fmla="*/ 0 h 579"/>
              <a:gd name="T8" fmla="*/ 1 w 1"/>
              <a:gd name="T9" fmla="*/ 579 h 57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79">
                <a:moveTo>
                  <a:pt x="0" y="0"/>
                </a:moveTo>
                <a:lnTo>
                  <a:pt x="0" y="579"/>
                </a:lnTo>
              </a:path>
            </a:pathLst>
          </a:custGeom>
          <a:noFill/>
          <a:ln w="9525">
            <a:solidFill>
              <a:srgbClr val="990033"/>
            </a:solidFill>
            <a:round/>
            <a:headEnd type="triangle" w="sm" len="lg"/>
            <a:tailEnd type="triangle" w="sm" len="lg"/>
          </a:ln>
        </p:spPr>
        <p:txBody>
          <a:bodyPr wrap="none" anchor="ctr"/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59435" name="Line 43"/>
          <p:cNvSpPr>
            <a:spLocks noChangeShapeType="1"/>
          </p:cNvSpPr>
          <p:nvPr/>
        </p:nvSpPr>
        <p:spPr bwMode="auto">
          <a:xfrm>
            <a:off x="3670300" y="2017713"/>
            <a:ext cx="1284288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 type="triangle" w="sm" len="lg"/>
            <a:tailEnd type="triangle" w="sm" len="lg"/>
          </a:ln>
        </p:spPr>
        <p:txBody>
          <a:bodyPr wrap="none" anchor="ctr"/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59436" name="Line 44"/>
          <p:cNvSpPr>
            <a:spLocks noChangeShapeType="1"/>
          </p:cNvSpPr>
          <p:nvPr/>
        </p:nvSpPr>
        <p:spPr bwMode="auto">
          <a:xfrm>
            <a:off x="2698750" y="2330450"/>
            <a:ext cx="2255838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 type="triangle" w="sm" len="lg"/>
            <a:tailEnd type="triangle" w="sm" len="lg"/>
          </a:ln>
        </p:spPr>
        <p:txBody>
          <a:bodyPr wrap="none" anchor="ctr"/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59437" name="Freeform 45"/>
          <p:cNvSpPr/>
          <p:nvPr/>
        </p:nvSpPr>
        <p:spPr bwMode="auto">
          <a:xfrm>
            <a:off x="5332413" y="1158875"/>
            <a:ext cx="1587" cy="592138"/>
          </a:xfrm>
          <a:custGeom>
            <a:avLst/>
            <a:gdLst>
              <a:gd name="T0" fmla="*/ 0 w 1"/>
              <a:gd name="T1" fmla="*/ 0 h 373"/>
              <a:gd name="T2" fmla="*/ 2147483647 w 1"/>
              <a:gd name="T3" fmla="*/ 2147483647 h 373"/>
              <a:gd name="T4" fmla="*/ 0 60000 65536"/>
              <a:gd name="T5" fmla="*/ 0 60000 65536"/>
              <a:gd name="T6" fmla="*/ 0 w 1"/>
              <a:gd name="T7" fmla="*/ 0 h 373"/>
              <a:gd name="T8" fmla="*/ 1 w 1"/>
              <a:gd name="T9" fmla="*/ 373 h 37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73">
                <a:moveTo>
                  <a:pt x="0" y="0"/>
                </a:moveTo>
                <a:lnTo>
                  <a:pt x="1" y="373"/>
                </a:lnTo>
              </a:path>
            </a:pathLst>
          </a:custGeom>
          <a:noFill/>
          <a:ln w="9525">
            <a:solidFill>
              <a:srgbClr val="990033"/>
            </a:solidFill>
            <a:round/>
            <a:headEnd type="triangle" w="sm" len="lg"/>
            <a:tailEnd type="triangle" w="sm" len="lg"/>
          </a:ln>
        </p:spPr>
        <p:txBody>
          <a:bodyPr wrap="none" anchor="ctr"/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grpSp>
        <p:nvGrpSpPr>
          <p:cNvPr id="7" name="Group 46"/>
          <p:cNvGrpSpPr/>
          <p:nvPr/>
        </p:nvGrpSpPr>
        <p:grpSpPr bwMode="auto">
          <a:xfrm>
            <a:off x="2759075" y="576263"/>
            <a:ext cx="1370013" cy="434975"/>
            <a:chOff x="1738" y="1616"/>
            <a:chExt cx="863" cy="274"/>
          </a:xfrm>
        </p:grpSpPr>
        <p:sp>
          <p:nvSpPr>
            <p:cNvPr id="20508" name="Freeform 47"/>
            <p:cNvSpPr/>
            <p:nvPr/>
          </p:nvSpPr>
          <p:spPr bwMode="auto">
            <a:xfrm>
              <a:off x="1738" y="1616"/>
              <a:ext cx="273" cy="274"/>
            </a:xfrm>
            <a:custGeom>
              <a:avLst/>
              <a:gdLst>
                <a:gd name="T0" fmla="*/ 0 w 273"/>
                <a:gd name="T1" fmla="*/ 274 h 274"/>
                <a:gd name="T2" fmla="*/ 273 w 273"/>
                <a:gd name="T3" fmla="*/ 0 h 274"/>
                <a:gd name="T4" fmla="*/ 0 60000 65536"/>
                <a:gd name="T5" fmla="*/ 0 60000 65536"/>
                <a:gd name="T6" fmla="*/ 0 w 273"/>
                <a:gd name="T7" fmla="*/ 0 h 274"/>
                <a:gd name="T8" fmla="*/ 273 w 273"/>
                <a:gd name="T9" fmla="*/ 274 h 2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3" h="274">
                  <a:moveTo>
                    <a:pt x="0" y="274"/>
                  </a:moveTo>
                  <a:lnTo>
                    <a:pt x="273" y="0"/>
                  </a:lnTo>
                </a:path>
              </a:pathLst>
            </a:custGeom>
            <a:noFill/>
            <a:ln w="9525">
              <a:solidFill>
                <a:srgbClr val="990033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0509" name="Line 48"/>
            <p:cNvSpPr>
              <a:spLocks noChangeShapeType="1"/>
            </p:cNvSpPr>
            <p:nvPr/>
          </p:nvSpPr>
          <p:spPr bwMode="auto">
            <a:xfrm>
              <a:off x="2010" y="1621"/>
              <a:ext cx="591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grpSp>
        <p:nvGrpSpPr>
          <p:cNvPr id="8" name="Group 49"/>
          <p:cNvGrpSpPr/>
          <p:nvPr/>
        </p:nvGrpSpPr>
        <p:grpSpPr bwMode="auto">
          <a:xfrm>
            <a:off x="3740150" y="881063"/>
            <a:ext cx="1144588" cy="296862"/>
            <a:chOff x="2356" y="1808"/>
            <a:chExt cx="721" cy="187"/>
          </a:xfrm>
        </p:grpSpPr>
        <p:sp>
          <p:nvSpPr>
            <p:cNvPr id="20506" name="Freeform 50"/>
            <p:cNvSpPr/>
            <p:nvPr/>
          </p:nvSpPr>
          <p:spPr bwMode="auto">
            <a:xfrm>
              <a:off x="2885" y="1808"/>
              <a:ext cx="192" cy="187"/>
            </a:xfrm>
            <a:custGeom>
              <a:avLst/>
              <a:gdLst>
                <a:gd name="T0" fmla="*/ 192 w 192"/>
                <a:gd name="T1" fmla="*/ 187 h 187"/>
                <a:gd name="T2" fmla="*/ 0 w 192"/>
                <a:gd name="T3" fmla="*/ 0 h 187"/>
                <a:gd name="T4" fmla="*/ 0 60000 65536"/>
                <a:gd name="T5" fmla="*/ 0 60000 65536"/>
                <a:gd name="T6" fmla="*/ 0 w 192"/>
                <a:gd name="T7" fmla="*/ 0 h 187"/>
                <a:gd name="T8" fmla="*/ 192 w 192"/>
                <a:gd name="T9" fmla="*/ 187 h 18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2" h="187">
                  <a:moveTo>
                    <a:pt x="192" y="187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990033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0507" name="Line 51"/>
            <p:cNvSpPr>
              <a:spLocks noChangeShapeType="1"/>
            </p:cNvSpPr>
            <p:nvPr/>
          </p:nvSpPr>
          <p:spPr bwMode="auto">
            <a:xfrm flipH="1">
              <a:off x="2356" y="1813"/>
              <a:ext cx="533" cy="0"/>
            </a:xfrm>
            <a:prstGeom prst="line">
              <a:avLst/>
            </a:prstGeom>
            <a:noFill/>
            <a:ln w="9525">
              <a:solidFill>
                <a:srgbClr val="990033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sp>
        <p:nvSpPr>
          <p:cNvPr id="59444" name="Rectangle 52"/>
          <p:cNvSpPr>
            <a:spLocks noChangeArrowheads="1"/>
          </p:cNvSpPr>
          <p:nvPr/>
        </p:nvSpPr>
        <p:spPr bwMode="auto">
          <a:xfrm>
            <a:off x="0" y="5301208"/>
            <a:ext cx="9144000" cy="7937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zh-CN" altLang="en-US" sz="28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标注</a:t>
            </a:r>
            <a:r>
              <a:rPr lang="zh-CN" altLang="en-US" sz="28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线性尺寸时尺寸线必须与所标注的线段平行。</a:t>
            </a:r>
            <a:r>
              <a:rPr lang="en-US" altLang="zh-CN" sz="1800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Dimension lines are parallel to the line segments being dimensioned.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9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7" grpId="0" animBg="1"/>
      <p:bldP spid="59428" grpId="0" animBg="1"/>
      <p:bldP spid="59429" grpId="0" animBg="1"/>
      <p:bldP spid="59430" grpId="0" animBg="1"/>
      <p:bldP spid="59431" grpId="0" animBg="1"/>
      <p:bldP spid="59432" grpId="0" animBg="1"/>
      <p:bldP spid="59433" grpId="0" animBg="1"/>
      <p:bldP spid="59434" grpId="0" animBg="1"/>
      <p:bldP spid="59435" grpId="0" animBg="1"/>
      <p:bldP spid="59436" grpId="0" animBg="1"/>
      <p:bldP spid="594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A096E7-621E-4108-BFFF-4BF936C5B91B}" type="slidenum">
              <a:rPr lang="en-US" altLang="zh-CN" smtClean="0">
                <a:latin typeface="+mj-lt"/>
                <a:ea typeface="华文仿宋" panose="02010600040101010101" pitchFamily="2" charset="-122"/>
              </a:rPr>
              <a:pPr/>
              <a:t>12</a:t>
            </a:fld>
            <a:endParaRPr lang="en-US" altLang="zh-CN" smtClean="0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3048000" y="928670"/>
            <a:ext cx="12668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333399"/>
                </a:solidFill>
                <a:latin typeface="+mj-lt"/>
                <a:ea typeface="华文仿宋" panose="02010600040101010101" pitchFamily="2" charset="-122"/>
              </a:rPr>
              <a:t>1.5×45°</a:t>
            </a:r>
          </a:p>
        </p:txBody>
      </p:sp>
      <p:sp>
        <p:nvSpPr>
          <p:cNvPr id="21508" name="Line 3"/>
          <p:cNvSpPr>
            <a:spLocks noChangeShapeType="1"/>
          </p:cNvSpPr>
          <p:nvPr/>
        </p:nvSpPr>
        <p:spPr bwMode="auto">
          <a:xfrm flipH="1">
            <a:off x="2751138" y="1690670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0" y="0"/>
            <a:ext cx="9144000" cy="52322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尺寸数字</a:t>
            </a:r>
            <a:r>
              <a:rPr lang="en-US" altLang="zh-CN" sz="2800" dirty="0" smtClean="0">
                <a:ea typeface="黑体" panose="02010609060101010101" pitchFamily="49" charset="-122"/>
              </a:rPr>
              <a:t>(Dimension Text)</a:t>
            </a:r>
          </a:p>
        </p:txBody>
      </p:sp>
      <p:grpSp>
        <p:nvGrpSpPr>
          <p:cNvPr id="21510" name="Group 6"/>
          <p:cNvGrpSpPr/>
          <p:nvPr/>
        </p:nvGrpSpPr>
        <p:grpSpPr bwMode="auto">
          <a:xfrm>
            <a:off x="2438400" y="1670032"/>
            <a:ext cx="2963863" cy="1368425"/>
            <a:chOff x="1524" y="2364"/>
            <a:chExt cx="1867" cy="862"/>
          </a:xfrm>
        </p:grpSpPr>
        <p:sp>
          <p:nvSpPr>
            <p:cNvPr id="21561" name="Line 7"/>
            <p:cNvSpPr>
              <a:spLocks noChangeShapeType="1"/>
            </p:cNvSpPr>
            <p:nvPr/>
          </p:nvSpPr>
          <p:spPr bwMode="auto">
            <a:xfrm>
              <a:off x="3038" y="2472"/>
              <a:ext cx="353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1562" name="Freeform 8"/>
            <p:cNvSpPr/>
            <p:nvPr/>
          </p:nvSpPr>
          <p:spPr bwMode="auto">
            <a:xfrm>
              <a:off x="3069" y="2809"/>
              <a:ext cx="322" cy="0"/>
            </a:xfrm>
            <a:custGeom>
              <a:avLst/>
              <a:gdLst>
                <a:gd name="T0" fmla="*/ 0 w 465"/>
                <a:gd name="T1" fmla="*/ 0 h 1"/>
                <a:gd name="T2" fmla="*/ 154 w 465"/>
                <a:gd name="T3" fmla="*/ 0 h 1"/>
                <a:gd name="T4" fmla="*/ 0 60000 65536"/>
                <a:gd name="T5" fmla="*/ 0 60000 65536"/>
                <a:gd name="T6" fmla="*/ 0 w 465"/>
                <a:gd name="T7" fmla="*/ 0 h 1"/>
                <a:gd name="T8" fmla="*/ 465 w 465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5" h="1">
                  <a:moveTo>
                    <a:pt x="0" y="0"/>
                  </a:moveTo>
                  <a:lnTo>
                    <a:pt x="465" y="0"/>
                  </a:lnTo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1563" name="Line 9"/>
            <p:cNvSpPr>
              <a:spLocks noChangeShapeType="1"/>
            </p:cNvSpPr>
            <p:nvPr/>
          </p:nvSpPr>
          <p:spPr bwMode="auto">
            <a:xfrm flipH="1">
              <a:off x="1524" y="2364"/>
              <a:ext cx="220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1564" name="Line 10"/>
            <p:cNvSpPr>
              <a:spLocks noChangeShapeType="1"/>
            </p:cNvSpPr>
            <p:nvPr/>
          </p:nvSpPr>
          <p:spPr bwMode="auto">
            <a:xfrm flipH="1">
              <a:off x="1524" y="2915"/>
              <a:ext cx="23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1565" name="Line 11"/>
            <p:cNvSpPr>
              <a:spLocks noChangeShapeType="1"/>
            </p:cNvSpPr>
            <p:nvPr/>
          </p:nvSpPr>
          <p:spPr bwMode="auto">
            <a:xfrm>
              <a:off x="2312" y="2915"/>
              <a:ext cx="0" cy="115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1566" name="Freeform 12"/>
            <p:cNvSpPr/>
            <p:nvPr/>
          </p:nvSpPr>
          <p:spPr bwMode="auto">
            <a:xfrm>
              <a:off x="3121" y="2776"/>
              <a:ext cx="1" cy="450"/>
            </a:xfrm>
            <a:custGeom>
              <a:avLst/>
              <a:gdLst>
                <a:gd name="T0" fmla="*/ 0 w 1"/>
                <a:gd name="T1" fmla="*/ 0 h 825"/>
                <a:gd name="T2" fmla="*/ 0 w 1"/>
                <a:gd name="T3" fmla="*/ 134 h 825"/>
                <a:gd name="T4" fmla="*/ 0 60000 65536"/>
                <a:gd name="T5" fmla="*/ 0 60000 65536"/>
                <a:gd name="T6" fmla="*/ 0 w 1"/>
                <a:gd name="T7" fmla="*/ 0 h 825"/>
                <a:gd name="T8" fmla="*/ 1 w 1"/>
                <a:gd name="T9" fmla="*/ 825 h 8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25">
                  <a:moveTo>
                    <a:pt x="0" y="0"/>
                  </a:moveTo>
                  <a:lnTo>
                    <a:pt x="0" y="825"/>
                  </a:lnTo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1567" name="Line 13"/>
            <p:cNvSpPr>
              <a:spLocks noChangeShapeType="1"/>
            </p:cNvSpPr>
            <p:nvPr/>
          </p:nvSpPr>
          <p:spPr bwMode="auto">
            <a:xfrm>
              <a:off x="1700" y="2874"/>
              <a:ext cx="1" cy="352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sp>
        <p:nvSpPr>
          <p:cNvPr id="21511" name="Freeform 14"/>
          <p:cNvSpPr/>
          <p:nvPr/>
        </p:nvSpPr>
        <p:spPr bwMode="auto">
          <a:xfrm>
            <a:off x="2468563" y="1614470"/>
            <a:ext cx="1587" cy="922337"/>
          </a:xfrm>
          <a:custGeom>
            <a:avLst/>
            <a:gdLst>
              <a:gd name="T0" fmla="*/ 0 w 1"/>
              <a:gd name="T1" fmla="*/ 0 h 581"/>
              <a:gd name="T2" fmla="*/ 2147483647 w 1"/>
              <a:gd name="T3" fmla="*/ 2147483647 h 581"/>
              <a:gd name="T4" fmla="*/ 0 60000 65536"/>
              <a:gd name="T5" fmla="*/ 0 60000 65536"/>
              <a:gd name="T6" fmla="*/ 0 w 1"/>
              <a:gd name="T7" fmla="*/ 0 h 581"/>
              <a:gd name="T8" fmla="*/ 1 w 1"/>
              <a:gd name="T9" fmla="*/ 581 h 58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81">
                <a:moveTo>
                  <a:pt x="0" y="0"/>
                </a:moveTo>
                <a:lnTo>
                  <a:pt x="1" y="581"/>
                </a:lnTo>
              </a:path>
            </a:pathLst>
          </a:custGeom>
          <a:noFill/>
          <a:ln w="9525">
            <a:solidFill>
              <a:srgbClr val="990033"/>
            </a:solidFill>
            <a:round/>
            <a:headEnd type="triangle" w="sm" len="lg"/>
            <a:tailEnd type="triangle" w="sm" len="lg"/>
          </a:ln>
        </p:spPr>
        <p:txBody>
          <a:bodyPr wrap="none" anchor="ctr"/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21512" name="Line 15"/>
          <p:cNvSpPr>
            <a:spLocks noChangeShapeType="1"/>
          </p:cNvSpPr>
          <p:nvPr/>
        </p:nvSpPr>
        <p:spPr bwMode="auto">
          <a:xfrm>
            <a:off x="3670300" y="2652695"/>
            <a:ext cx="1284288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 type="triangle" w="sm" len="lg"/>
            <a:tailEnd type="triangle" w="sm" len="lg"/>
          </a:ln>
        </p:spPr>
        <p:txBody>
          <a:bodyPr wrap="none" anchor="ctr"/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21513" name="Line 16"/>
          <p:cNvSpPr>
            <a:spLocks noChangeShapeType="1"/>
          </p:cNvSpPr>
          <p:nvPr/>
        </p:nvSpPr>
        <p:spPr bwMode="auto">
          <a:xfrm>
            <a:off x="2698750" y="2965432"/>
            <a:ext cx="2255838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 type="triangle" w="sm" len="lg"/>
            <a:tailEnd type="triangle" w="sm" len="lg"/>
          </a:ln>
        </p:spPr>
        <p:txBody>
          <a:bodyPr wrap="none" anchor="ctr"/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21514" name="Freeform 17"/>
          <p:cNvSpPr/>
          <p:nvPr/>
        </p:nvSpPr>
        <p:spPr bwMode="auto">
          <a:xfrm>
            <a:off x="5332413" y="1793857"/>
            <a:ext cx="1587" cy="568325"/>
          </a:xfrm>
          <a:custGeom>
            <a:avLst/>
            <a:gdLst>
              <a:gd name="T0" fmla="*/ 0 w 1"/>
              <a:gd name="T1" fmla="*/ 0 h 358"/>
              <a:gd name="T2" fmla="*/ 2147483647 w 1"/>
              <a:gd name="T3" fmla="*/ 2147483647 h 358"/>
              <a:gd name="T4" fmla="*/ 0 60000 65536"/>
              <a:gd name="T5" fmla="*/ 0 60000 65536"/>
              <a:gd name="T6" fmla="*/ 0 w 1"/>
              <a:gd name="T7" fmla="*/ 0 h 358"/>
              <a:gd name="T8" fmla="*/ 1 w 1"/>
              <a:gd name="T9" fmla="*/ 358 h 3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58">
                <a:moveTo>
                  <a:pt x="0" y="0"/>
                </a:moveTo>
                <a:lnTo>
                  <a:pt x="1" y="358"/>
                </a:lnTo>
              </a:path>
            </a:pathLst>
          </a:custGeom>
          <a:noFill/>
          <a:ln w="9525">
            <a:solidFill>
              <a:srgbClr val="990033"/>
            </a:solidFill>
            <a:round/>
            <a:headEnd type="triangle" w="sm" len="lg"/>
            <a:tailEnd type="triangle" w="sm" len="lg"/>
          </a:ln>
        </p:spPr>
        <p:txBody>
          <a:bodyPr wrap="none" anchor="ctr"/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21515" name="Freeform 18"/>
          <p:cNvSpPr/>
          <p:nvPr/>
        </p:nvSpPr>
        <p:spPr bwMode="auto">
          <a:xfrm>
            <a:off x="4664075" y="1589070"/>
            <a:ext cx="230188" cy="231775"/>
          </a:xfrm>
          <a:custGeom>
            <a:avLst/>
            <a:gdLst>
              <a:gd name="T0" fmla="*/ 2147483647 w 145"/>
              <a:gd name="T1" fmla="*/ 2147483647 h 146"/>
              <a:gd name="T2" fmla="*/ 0 w 145"/>
              <a:gd name="T3" fmla="*/ 0 h 146"/>
              <a:gd name="T4" fmla="*/ 0 60000 65536"/>
              <a:gd name="T5" fmla="*/ 0 60000 65536"/>
              <a:gd name="T6" fmla="*/ 0 w 145"/>
              <a:gd name="T7" fmla="*/ 0 h 146"/>
              <a:gd name="T8" fmla="*/ 145 w 145"/>
              <a:gd name="T9" fmla="*/ 146 h 14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5" h="146">
                <a:moveTo>
                  <a:pt x="145" y="146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990033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21516" name="Freeform 19"/>
          <p:cNvSpPr/>
          <p:nvPr/>
        </p:nvSpPr>
        <p:spPr bwMode="auto">
          <a:xfrm>
            <a:off x="2794000" y="1249345"/>
            <a:ext cx="403225" cy="404812"/>
          </a:xfrm>
          <a:custGeom>
            <a:avLst/>
            <a:gdLst>
              <a:gd name="T0" fmla="*/ 0 w 254"/>
              <a:gd name="T1" fmla="*/ 2147483647 h 255"/>
              <a:gd name="T2" fmla="*/ 2147483647 w 254"/>
              <a:gd name="T3" fmla="*/ 0 h 255"/>
              <a:gd name="T4" fmla="*/ 0 60000 65536"/>
              <a:gd name="T5" fmla="*/ 0 60000 65536"/>
              <a:gd name="T6" fmla="*/ 0 w 254"/>
              <a:gd name="T7" fmla="*/ 0 h 255"/>
              <a:gd name="T8" fmla="*/ 254 w 254"/>
              <a:gd name="T9" fmla="*/ 255 h 2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4" h="255">
                <a:moveTo>
                  <a:pt x="0" y="255"/>
                </a:moveTo>
                <a:lnTo>
                  <a:pt x="254" y="0"/>
                </a:lnTo>
              </a:path>
            </a:pathLst>
          </a:custGeom>
          <a:noFill/>
          <a:ln w="9525">
            <a:solidFill>
              <a:srgbClr val="990033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21517" name="Freeform 20"/>
          <p:cNvSpPr/>
          <p:nvPr/>
        </p:nvSpPr>
        <p:spPr bwMode="auto">
          <a:xfrm>
            <a:off x="3195638" y="1257282"/>
            <a:ext cx="982662" cy="4763"/>
          </a:xfrm>
          <a:custGeom>
            <a:avLst/>
            <a:gdLst>
              <a:gd name="T0" fmla="*/ 0 w 619"/>
              <a:gd name="T1" fmla="*/ 0 h 3"/>
              <a:gd name="T2" fmla="*/ 2147483647 w 619"/>
              <a:gd name="T3" fmla="*/ 2147483647 h 3"/>
              <a:gd name="T4" fmla="*/ 0 60000 65536"/>
              <a:gd name="T5" fmla="*/ 0 60000 65536"/>
              <a:gd name="T6" fmla="*/ 0 w 619"/>
              <a:gd name="T7" fmla="*/ 0 h 3"/>
              <a:gd name="T8" fmla="*/ 619 w 619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3">
                <a:moveTo>
                  <a:pt x="0" y="0"/>
                </a:moveTo>
                <a:lnTo>
                  <a:pt x="619" y="3"/>
                </a:lnTo>
              </a:path>
            </a:pathLst>
          </a:custGeom>
          <a:noFill/>
          <a:ln w="9525">
            <a:solidFill>
              <a:srgbClr val="990033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21518" name="Line 21"/>
          <p:cNvSpPr>
            <a:spLocks noChangeShapeType="1"/>
          </p:cNvSpPr>
          <p:nvPr/>
        </p:nvSpPr>
        <p:spPr bwMode="auto">
          <a:xfrm flipH="1">
            <a:off x="3805238" y="1598595"/>
            <a:ext cx="869950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60438" name="Text Box 22"/>
          <p:cNvSpPr txBox="1">
            <a:spLocks noChangeArrowheads="1"/>
          </p:cNvSpPr>
          <p:nvPr/>
        </p:nvSpPr>
        <p:spPr bwMode="auto">
          <a:xfrm rot="-5400000">
            <a:off x="4875213" y="1944670"/>
            <a:ext cx="6318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solidFill>
                  <a:srgbClr val="333399"/>
                </a:solidFill>
                <a:latin typeface="+mj-lt"/>
                <a:ea typeface="华文仿宋" panose="02010600040101010101" pitchFamily="2" charset="-122"/>
                <a:sym typeface="Symbol" panose="05050102010706020507" pitchFamily="18" charset="2"/>
              </a:rPr>
              <a:t>10</a:t>
            </a:r>
            <a:endParaRPr lang="en-US" altLang="zh-CN" sz="2000" b="1">
              <a:solidFill>
                <a:srgbClr val="333399"/>
              </a:solidFill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60439" name="Text Box 23"/>
          <p:cNvSpPr txBox="1">
            <a:spLocks noChangeArrowheads="1"/>
          </p:cNvSpPr>
          <p:nvPr/>
        </p:nvSpPr>
        <p:spPr bwMode="auto">
          <a:xfrm>
            <a:off x="3697288" y="1258870"/>
            <a:ext cx="69121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solidFill>
                  <a:srgbClr val="333399"/>
                </a:solidFill>
                <a:latin typeface="+mj-lt"/>
                <a:ea typeface="华文仿宋" panose="02010600040101010101" pitchFamily="2" charset="-122"/>
              </a:rPr>
              <a:t>C1.5</a:t>
            </a:r>
          </a:p>
        </p:txBody>
      </p:sp>
      <p:sp>
        <p:nvSpPr>
          <p:cNvPr id="60440" name="Text Box 24"/>
          <p:cNvSpPr txBox="1">
            <a:spLocks noChangeArrowheads="1"/>
          </p:cNvSpPr>
          <p:nvPr/>
        </p:nvSpPr>
        <p:spPr bwMode="auto">
          <a:xfrm rot="-5400000">
            <a:off x="2016125" y="1836720"/>
            <a:ext cx="6318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333399"/>
                </a:solidFill>
                <a:latin typeface="+mj-lt"/>
                <a:ea typeface="华文仿宋" panose="02010600040101010101" pitchFamily="2" charset="-122"/>
                <a:sym typeface="Symbol" panose="05050102010706020507" pitchFamily="18" charset="2"/>
              </a:rPr>
              <a:t></a:t>
            </a:r>
            <a:r>
              <a:rPr lang="en-US" altLang="zh-CN" sz="2000" b="1" dirty="0">
                <a:solidFill>
                  <a:srgbClr val="333399"/>
                </a:solidFill>
                <a:latin typeface="+mj-lt"/>
                <a:ea typeface="华文仿宋" panose="02010600040101010101" pitchFamily="2" charset="-122"/>
                <a:sym typeface="EuroRoman" pitchFamily="2" charset="2"/>
              </a:rPr>
              <a:t>16</a:t>
            </a:r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4098925" y="231297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solidFill>
                  <a:srgbClr val="333399"/>
                </a:solidFill>
                <a:latin typeface="+mj-lt"/>
                <a:ea typeface="华文仿宋" panose="02010600040101010101" pitchFamily="2" charset="-122"/>
              </a:rPr>
              <a:t>20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3638550" y="2630470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solidFill>
                  <a:schemeClr val="accent2"/>
                </a:solidFill>
                <a:latin typeface="+mj-lt"/>
                <a:ea typeface="华文仿宋" panose="02010600040101010101" pitchFamily="2" charset="-122"/>
              </a:rPr>
              <a:t>35</a:t>
            </a:r>
          </a:p>
        </p:txBody>
      </p:sp>
      <p:grpSp>
        <p:nvGrpSpPr>
          <p:cNvPr id="21524" name="Group 27"/>
          <p:cNvGrpSpPr/>
          <p:nvPr/>
        </p:nvGrpSpPr>
        <p:grpSpPr bwMode="auto">
          <a:xfrm>
            <a:off x="2670175" y="1630345"/>
            <a:ext cx="2403475" cy="887412"/>
            <a:chOff x="1682" y="1386"/>
            <a:chExt cx="1514" cy="559"/>
          </a:xfrm>
        </p:grpSpPr>
        <p:sp>
          <p:nvSpPr>
            <p:cNvPr id="21552" name="Freeform 28"/>
            <p:cNvSpPr/>
            <p:nvPr/>
          </p:nvSpPr>
          <p:spPr bwMode="auto">
            <a:xfrm>
              <a:off x="1682" y="1662"/>
              <a:ext cx="1514" cy="0"/>
            </a:xfrm>
            <a:custGeom>
              <a:avLst/>
              <a:gdLst>
                <a:gd name="T0" fmla="*/ 0 w 2190"/>
                <a:gd name="T1" fmla="*/ 0 h 1"/>
                <a:gd name="T2" fmla="*/ 724 w 2190"/>
                <a:gd name="T3" fmla="*/ 0 h 1"/>
                <a:gd name="T4" fmla="*/ 0 60000 65536"/>
                <a:gd name="T5" fmla="*/ 0 60000 65536"/>
                <a:gd name="T6" fmla="*/ 0 w 2190"/>
                <a:gd name="T7" fmla="*/ 0 h 1"/>
                <a:gd name="T8" fmla="*/ 2190 w 2190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90" h="1">
                  <a:moveTo>
                    <a:pt x="0" y="0"/>
                  </a:moveTo>
                  <a:lnTo>
                    <a:pt x="2190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1553" name="Rectangle 29"/>
            <p:cNvSpPr>
              <a:spLocks noChangeArrowheads="1"/>
            </p:cNvSpPr>
            <p:nvPr/>
          </p:nvSpPr>
          <p:spPr bwMode="auto">
            <a:xfrm>
              <a:off x="1767" y="1389"/>
              <a:ext cx="558" cy="55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1554" name="Rectangle 30"/>
            <p:cNvSpPr>
              <a:spLocks noChangeArrowheads="1"/>
            </p:cNvSpPr>
            <p:nvPr/>
          </p:nvSpPr>
          <p:spPr bwMode="auto">
            <a:xfrm>
              <a:off x="2325" y="1497"/>
              <a:ext cx="757" cy="3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1555" name="Freeform 31"/>
            <p:cNvSpPr/>
            <p:nvPr/>
          </p:nvSpPr>
          <p:spPr bwMode="auto">
            <a:xfrm>
              <a:off x="3082" y="1492"/>
              <a:ext cx="56" cy="57"/>
            </a:xfrm>
            <a:custGeom>
              <a:avLst/>
              <a:gdLst>
                <a:gd name="T0" fmla="*/ 0 w 56"/>
                <a:gd name="T1" fmla="*/ 0 h 57"/>
                <a:gd name="T2" fmla="*/ 56 w 56"/>
                <a:gd name="T3" fmla="*/ 57 h 57"/>
                <a:gd name="T4" fmla="*/ 0 60000 65536"/>
                <a:gd name="T5" fmla="*/ 0 60000 65536"/>
                <a:gd name="T6" fmla="*/ 0 w 56"/>
                <a:gd name="T7" fmla="*/ 0 h 57"/>
                <a:gd name="T8" fmla="*/ 56 w 56"/>
                <a:gd name="T9" fmla="*/ 57 h 5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" h="57">
                  <a:moveTo>
                    <a:pt x="0" y="0"/>
                  </a:moveTo>
                  <a:lnTo>
                    <a:pt x="56" y="57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1556" name="Freeform 32"/>
            <p:cNvSpPr/>
            <p:nvPr/>
          </p:nvSpPr>
          <p:spPr bwMode="auto">
            <a:xfrm>
              <a:off x="3126" y="1538"/>
              <a:ext cx="1" cy="251"/>
            </a:xfrm>
            <a:custGeom>
              <a:avLst/>
              <a:gdLst>
                <a:gd name="T0" fmla="*/ 1 w 1"/>
                <a:gd name="T1" fmla="*/ 0 h 251"/>
                <a:gd name="T2" fmla="*/ 0 w 1"/>
                <a:gd name="T3" fmla="*/ 251 h 251"/>
                <a:gd name="T4" fmla="*/ 0 60000 65536"/>
                <a:gd name="T5" fmla="*/ 0 60000 65536"/>
                <a:gd name="T6" fmla="*/ 0 w 1"/>
                <a:gd name="T7" fmla="*/ 0 h 251"/>
                <a:gd name="T8" fmla="*/ 1 w 1"/>
                <a:gd name="T9" fmla="*/ 251 h 2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1">
                  <a:moveTo>
                    <a:pt x="1" y="0"/>
                  </a:moveTo>
                  <a:lnTo>
                    <a:pt x="0" y="25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1557" name="Freeform 33"/>
            <p:cNvSpPr/>
            <p:nvPr/>
          </p:nvSpPr>
          <p:spPr bwMode="auto">
            <a:xfrm>
              <a:off x="3082" y="1784"/>
              <a:ext cx="51" cy="55"/>
            </a:xfrm>
            <a:custGeom>
              <a:avLst/>
              <a:gdLst>
                <a:gd name="T0" fmla="*/ 0 w 51"/>
                <a:gd name="T1" fmla="*/ 55 h 55"/>
                <a:gd name="T2" fmla="*/ 51 w 51"/>
                <a:gd name="T3" fmla="*/ 0 h 55"/>
                <a:gd name="T4" fmla="*/ 0 60000 65536"/>
                <a:gd name="T5" fmla="*/ 0 60000 65536"/>
                <a:gd name="T6" fmla="*/ 0 w 51"/>
                <a:gd name="T7" fmla="*/ 0 h 55"/>
                <a:gd name="T8" fmla="*/ 51 w 51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" h="55">
                  <a:moveTo>
                    <a:pt x="0" y="55"/>
                  </a:moveTo>
                  <a:lnTo>
                    <a:pt x="5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1558" name="Freeform 34"/>
            <p:cNvSpPr/>
            <p:nvPr/>
          </p:nvSpPr>
          <p:spPr bwMode="auto">
            <a:xfrm>
              <a:off x="1707" y="1386"/>
              <a:ext cx="58" cy="57"/>
            </a:xfrm>
            <a:custGeom>
              <a:avLst/>
              <a:gdLst>
                <a:gd name="T0" fmla="*/ 58 w 58"/>
                <a:gd name="T1" fmla="*/ 0 h 57"/>
                <a:gd name="T2" fmla="*/ 0 w 58"/>
                <a:gd name="T3" fmla="*/ 57 h 57"/>
                <a:gd name="T4" fmla="*/ 0 60000 65536"/>
                <a:gd name="T5" fmla="*/ 0 60000 65536"/>
                <a:gd name="T6" fmla="*/ 0 w 58"/>
                <a:gd name="T7" fmla="*/ 0 h 57"/>
                <a:gd name="T8" fmla="*/ 58 w 58"/>
                <a:gd name="T9" fmla="*/ 57 h 5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7">
                  <a:moveTo>
                    <a:pt x="58" y="0"/>
                  </a:moveTo>
                  <a:lnTo>
                    <a:pt x="0" y="57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1559" name="Freeform 35"/>
            <p:cNvSpPr/>
            <p:nvPr/>
          </p:nvSpPr>
          <p:spPr bwMode="auto">
            <a:xfrm>
              <a:off x="1713" y="1432"/>
              <a:ext cx="1" cy="475"/>
            </a:xfrm>
            <a:custGeom>
              <a:avLst/>
              <a:gdLst>
                <a:gd name="T0" fmla="*/ 0 w 1"/>
                <a:gd name="T1" fmla="*/ 0 h 871"/>
                <a:gd name="T2" fmla="*/ 0 w 1"/>
                <a:gd name="T3" fmla="*/ 141 h 871"/>
                <a:gd name="T4" fmla="*/ 0 60000 65536"/>
                <a:gd name="T5" fmla="*/ 0 60000 65536"/>
                <a:gd name="T6" fmla="*/ 0 w 1"/>
                <a:gd name="T7" fmla="*/ 0 h 871"/>
                <a:gd name="T8" fmla="*/ 1 w 1"/>
                <a:gd name="T9" fmla="*/ 871 h 8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71">
                  <a:moveTo>
                    <a:pt x="0" y="0"/>
                  </a:moveTo>
                  <a:lnTo>
                    <a:pt x="0" y="87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1560" name="Freeform 36"/>
            <p:cNvSpPr/>
            <p:nvPr/>
          </p:nvSpPr>
          <p:spPr bwMode="auto">
            <a:xfrm>
              <a:off x="1712" y="1895"/>
              <a:ext cx="53" cy="50"/>
            </a:xfrm>
            <a:custGeom>
              <a:avLst/>
              <a:gdLst>
                <a:gd name="T0" fmla="*/ 53 w 53"/>
                <a:gd name="T1" fmla="*/ 50 h 50"/>
                <a:gd name="T2" fmla="*/ 0 w 53"/>
                <a:gd name="T3" fmla="*/ 0 h 50"/>
                <a:gd name="T4" fmla="*/ 0 60000 65536"/>
                <a:gd name="T5" fmla="*/ 0 60000 65536"/>
                <a:gd name="T6" fmla="*/ 0 w 53"/>
                <a:gd name="T7" fmla="*/ 0 h 50"/>
                <a:gd name="T8" fmla="*/ 53 w 53"/>
                <a:gd name="T9" fmla="*/ 50 h 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" h="50">
                  <a:moveTo>
                    <a:pt x="53" y="50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grpSp>
        <p:nvGrpSpPr>
          <p:cNvPr id="4" name="Group 37"/>
          <p:cNvGrpSpPr/>
          <p:nvPr/>
        </p:nvGrpSpPr>
        <p:grpSpPr bwMode="auto">
          <a:xfrm>
            <a:off x="755650" y="1420795"/>
            <a:ext cx="1516063" cy="585787"/>
            <a:chOff x="485" y="1818"/>
            <a:chExt cx="955" cy="369"/>
          </a:xfrm>
        </p:grpSpPr>
        <p:sp>
          <p:nvSpPr>
            <p:cNvPr id="21549" name="Text Box 38"/>
            <p:cNvSpPr txBox="1">
              <a:spLocks noChangeArrowheads="1"/>
            </p:cNvSpPr>
            <p:nvPr/>
          </p:nvSpPr>
          <p:spPr bwMode="auto">
            <a:xfrm>
              <a:off x="485" y="1818"/>
              <a:ext cx="698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800" b="1" dirty="0">
                  <a:solidFill>
                    <a:srgbClr val="FF0000"/>
                  </a:solidFill>
                  <a:latin typeface="+mj-lt"/>
                  <a:ea typeface="华文仿宋" panose="02010600040101010101" pitchFamily="2" charset="-122"/>
                </a:rPr>
                <a:t>尺寸数字</a:t>
              </a:r>
            </a:p>
            <a:p>
              <a:pPr algn="l"/>
              <a:r>
                <a:rPr lang="en-US" altLang="zh-CN" sz="1400" b="1" i="1" dirty="0" smtClean="0">
                  <a:solidFill>
                    <a:srgbClr val="990000"/>
                  </a:solidFill>
                  <a:latin typeface="+mj-lt"/>
                  <a:ea typeface="华文仿宋" panose="02010600040101010101" pitchFamily="2" charset="-122"/>
                </a:rPr>
                <a:t> </a:t>
              </a:r>
              <a:endParaRPr lang="en-US" altLang="zh-CN" sz="1400" b="1" i="1" dirty="0">
                <a:solidFill>
                  <a:srgbClr val="990000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1550" name="Freeform 39"/>
            <p:cNvSpPr/>
            <p:nvPr/>
          </p:nvSpPr>
          <p:spPr bwMode="auto">
            <a:xfrm>
              <a:off x="1275" y="2022"/>
              <a:ext cx="165" cy="165"/>
            </a:xfrm>
            <a:custGeom>
              <a:avLst/>
              <a:gdLst>
                <a:gd name="T0" fmla="*/ 0 w 165"/>
                <a:gd name="T1" fmla="*/ 0 h 165"/>
                <a:gd name="T2" fmla="*/ 165 w 165"/>
                <a:gd name="T3" fmla="*/ 165 h 165"/>
                <a:gd name="T4" fmla="*/ 0 60000 65536"/>
                <a:gd name="T5" fmla="*/ 0 60000 65536"/>
                <a:gd name="T6" fmla="*/ 0 w 165"/>
                <a:gd name="T7" fmla="*/ 0 h 165"/>
                <a:gd name="T8" fmla="*/ 165 w 165"/>
                <a:gd name="T9" fmla="*/ 165 h 16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165">
                  <a:moveTo>
                    <a:pt x="0" y="0"/>
                  </a:moveTo>
                  <a:lnTo>
                    <a:pt x="165" y="165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1551" name="Freeform 40"/>
            <p:cNvSpPr/>
            <p:nvPr/>
          </p:nvSpPr>
          <p:spPr bwMode="auto">
            <a:xfrm>
              <a:off x="545" y="2022"/>
              <a:ext cx="730" cy="1"/>
            </a:xfrm>
            <a:custGeom>
              <a:avLst/>
              <a:gdLst>
                <a:gd name="T0" fmla="*/ 730 w 730"/>
                <a:gd name="T1" fmla="*/ 0 h 1"/>
                <a:gd name="T2" fmla="*/ 0 w 730"/>
                <a:gd name="T3" fmla="*/ 0 h 1"/>
                <a:gd name="T4" fmla="*/ 0 60000 65536"/>
                <a:gd name="T5" fmla="*/ 0 60000 65536"/>
                <a:gd name="T6" fmla="*/ 0 w 730"/>
                <a:gd name="T7" fmla="*/ 0 h 1"/>
                <a:gd name="T8" fmla="*/ 730 w 73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0" h="1">
                  <a:moveTo>
                    <a:pt x="730" y="0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grpSp>
        <p:nvGrpSpPr>
          <p:cNvPr id="21527" name="Group 45"/>
          <p:cNvGrpSpPr/>
          <p:nvPr/>
        </p:nvGrpSpPr>
        <p:grpSpPr bwMode="auto">
          <a:xfrm>
            <a:off x="1501775" y="2847961"/>
            <a:ext cx="1509713" cy="584201"/>
            <a:chOff x="967" y="2756"/>
            <a:chExt cx="951" cy="368"/>
          </a:xfrm>
        </p:grpSpPr>
        <p:sp>
          <p:nvSpPr>
            <p:cNvPr id="21543" name="Text Box 46"/>
            <p:cNvSpPr txBox="1">
              <a:spLocks noChangeArrowheads="1"/>
            </p:cNvSpPr>
            <p:nvPr/>
          </p:nvSpPr>
          <p:spPr bwMode="auto">
            <a:xfrm>
              <a:off x="967" y="2756"/>
              <a:ext cx="601" cy="36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FF0000"/>
                  </a:solidFill>
                  <a:latin typeface="+mj-lt"/>
                  <a:ea typeface="华文仿宋" panose="02010600040101010101" pitchFamily="2" charset="-122"/>
                </a:rPr>
                <a:t>尺寸线</a:t>
              </a:r>
            </a:p>
            <a:p>
              <a:pPr algn="l"/>
              <a:r>
                <a:rPr lang="en-US" altLang="zh-CN" sz="1200" b="1" i="1" dirty="0" smtClean="0">
                  <a:solidFill>
                    <a:srgbClr val="FF0000"/>
                  </a:solidFill>
                  <a:latin typeface="+mj-lt"/>
                  <a:ea typeface="华文仿宋" panose="02010600040101010101" pitchFamily="2" charset="-122"/>
                </a:rPr>
                <a:t> </a:t>
              </a:r>
              <a:endParaRPr lang="en-US" altLang="zh-CN" sz="900" b="1" i="1" dirty="0">
                <a:solidFill>
                  <a:srgbClr val="FF0000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1544" name="Line 47"/>
            <p:cNvSpPr>
              <a:spLocks noChangeShapeType="1"/>
            </p:cNvSpPr>
            <p:nvPr/>
          </p:nvSpPr>
          <p:spPr bwMode="auto">
            <a:xfrm flipH="1">
              <a:off x="1602" y="2838"/>
              <a:ext cx="316" cy="14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1545" name="Line 48"/>
            <p:cNvSpPr>
              <a:spLocks noChangeShapeType="1"/>
            </p:cNvSpPr>
            <p:nvPr/>
          </p:nvSpPr>
          <p:spPr bwMode="auto">
            <a:xfrm flipH="1">
              <a:off x="1020" y="2981"/>
              <a:ext cx="58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grpSp>
        <p:nvGrpSpPr>
          <p:cNvPr id="21530" name="Group 60"/>
          <p:cNvGrpSpPr/>
          <p:nvPr/>
        </p:nvGrpSpPr>
        <p:grpSpPr bwMode="auto">
          <a:xfrm>
            <a:off x="1066800" y="2355832"/>
            <a:ext cx="1503363" cy="609600"/>
            <a:chOff x="628" y="2454"/>
            <a:chExt cx="947" cy="384"/>
          </a:xfrm>
        </p:grpSpPr>
        <p:sp>
          <p:nvSpPr>
            <p:cNvPr id="21531" name="Text Box 61"/>
            <p:cNvSpPr txBox="1">
              <a:spLocks noChangeArrowheads="1"/>
            </p:cNvSpPr>
            <p:nvPr/>
          </p:nvSpPr>
          <p:spPr bwMode="auto">
            <a:xfrm>
              <a:off x="628" y="2454"/>
              <a:ext cx="785" cy="38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FF0000"/>
                  </a:solidFill>
                  <a:latin typeface="+mj-lt"/>
                  <a:ea typeface="华文仿宋" panose="02010600040101010101" pitchFamily="2" charset="-122"/>
                </a:rPr>
                <a:t>尺寸界线</a:t>
              </a:r>
            </a:p>
            <a:p>
              <a:pPr algn="l"/>
              <a:r>
                <a:rPr lang="en-US" altLang="zh-CN" sz="1400" b="1" i="1" dirty="0" smtClean="0">
                  <a:solidFill>
                    <a:srgbClr val="FF0000"/>
                  </a:solidFill>
                  <a:latin typeface="+mj-lt"/>
                  <a:ea typeface="华文仿宋" panose="02010600040101010101" pitchFamily="2" charset="-122"/>
                </a:rPr>
                <a:t> </a:t>
              </a:r>
              <a:endParaRPr lang="en-US" altLang="zh-CN" sz="1000" b="1" i="1" dirty="0">
                <a:solidFill>
                  <a:srgbClr val="FF0000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1532" name="Freeform 62"/>
            <p:cNvSpPr/>
            <p:nvPr/>
          </p:nvSpPr>
          <p:spPr bwMode="auto">
            <a:xfrm>
              <a:off x="1452" y="2562"/>
              <a:ext cx="123" cy="127"/>
            </a:xfrm>
            <a:custGeom>
              <a:avLst/>
              <a:gdLst>
                <a:gd name="T0" fmla="*/ 123 w 123"/>
                <a:gd name="T1" fmla="*/ 0 h 127"/>
                <a:gd name="T2" fmla="*/ 0 w 123"/>
                <a:gd name="T3" fmla="*/ 127 h 127"/>
                <a:gd name="T4" fmla="*/ 0 60000 65536"/>
                <a:gd name="T5" fmla="*/ 0 60000 65536"/>
                <a:gd name="T6" fmla="*/ 0 w 123"/>
                <a:gd name="T7" fmla="*/ 0 h 127"/>
                <a:gd name="T8" fmla="*/ 123 w 123"/>
                <a:gd name="T9" fmla="*/ 127 h 12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3" h="127">
                  <a:moveTo>
                    <a:pt x="123" y="0"/>
                  </a:moveTo>
                  <a:lnTo>
                    <a:pt x="0" y="127"/>
                  </a:lnTo>
                </a:path>
              </a:pathLst>
            </a:custGeom>
            <a:noFill/>
            <a:ln w="9525">
              <a:solidFill>
                <a:srgbClr val="FF0000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1533" name="Line 63"/>
            <p:cNvSpPr>
              <a:spLocks noChangeShapeType="1"/>
            </p:cNvSpPr>
            <p:nvPr/>
          </p:nvSpPr>
          <p:spPr bwMode="auto">
            <a:xfrm flipH="1">
              <a:off x="679" y="2687"/>
              <a:ext cx="77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077072"/>
            <a:ext cx="2919041" cy="188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60032" y="4365104"/>
            <a:ext cx="3202881" cy="1883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" name="TextBox 65"/>
          <p:cNvSpPr txBox="1"/>
          <p:nvPr/>
        </p:nvSpPr>
        <p:spPr>
          <a:xfrm>
            <a:off x="3059832" y="4293096"/>
            <a:ext cx="172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+mn-lt"/>
                <a:ea typeface="华文仿宋" panose="02010600040101010101" pitchFamily="2" charset="-122"/>
              </a:rPr>
              <a:t>C1.5</a:t>
            </a:r>
          </a:p>
          <a:p>
            <a:r>
              <a:rPr lang="zh-CN" altLang="en-US" sz="2000" b="1" dirty="0" smtClean="0">
                <a:latin typeface="+mn-lt"/>
                <a:ea typeface="华文仿宋" panose="02010600040101010101" pitchFamily="2" charset="-122"/>
              </a:rPr>
              <a:t>轴两端的倒角</a:t>
            </a:r>
            <a:r>
              <a:rPr lang="en-US" altLang="zh-CN" sz="2000" b="1" dirty="0" smtClean="0">
                <a:latin typeface="+mn-lt"/>
                <a:ea typeface="华文仿宋" panose="02010600040101010101" pitchFamily="2" charset="-122"/>
              </a:rPr>
              <a:t>Chamfer</a:t>
            </a:r>
            <a:endParaRPr lang="zh-CN" altLang="en-US" sz="2000" b="1" dirty="0">
              <a:latin typeface="+mn-lt"/>
              <a:ea typeface="华文仿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0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38" grpId="0" autoUpdateAnimBg="0"/>
      <p:bldP spid="60439" grpId="0" autoUpdateAnimBg="0"/>
      <p:bldP spid="60440" grpId="0" autoUpdateAnimBg="0"/>
      <p:bldP spid="60441" grpId="0" autoUpdateAnimBg="0"/>
      <p:bldP spid="60442" grpId="0" autoUpdateAnimBg="0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5780112"/>
            <a:ext cx="1905000" cy="457200"/>
          </a:xfrm>
          <a:noFill/>
        </p:spPr>
        <p:txBody>
          <a:bodyPr/>
          <a:lstStyle/>
          <a:p>
            <a:fld id="{1AD7491A-09FE-4C7E-B2D0-6A9A9252EE28}" type="slidenum">
              <a:rPr lang="en-US" altLang="zh-CN" smtClean="0">
                <a:latin typeface="+mn-lt"/>
                <a:ea typeface="华文仿宋" panose="02010600040101010101" pitchFamily="2" charset="-122"/>
              </a:rPr>
              <a:pPr/>
              <a:t>13</a:t>
            </a:fld>
            <a:endParaRPr lang="en-US" altLang="zh-CN" smtClean="0">
              <a:latin typeface="+mn-lt"/>
              <a:ea typeface="华文仿宋" panose="02010600040101010101" pitchFamily="2" charset="-122"/>
            </a:endParaRPr>
          </a:p>
        </p:txBody>
      </p:sp>
      <p:pic>
        <p:nvPicPr>
          <p:cNvPr id="61515" name="Picture 75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4077072"/>
            <a:ext cx="4752975" cy="244792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</p:pic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0" y="2780928"/>
            <a:ext cx="8893175" cy="11695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marL="457200" indent="-457200" algn="l"/>
            <a:r>
              <a:rPr lang="zh-CN" altLang="en-US" sz="24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）一般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应注在尺寸线的外面，也可注在尺寸线的中断处</a:t>
            </a:r>
            <a:r>
              <a:rPr lang="zh-CN" altLang="en-US" sz="24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1600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16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水平方向字头向上，垂直方向字头向左</a:t>
            </a:r>
            <a:r>
              <a:rPr lang="zh-CN" altLang="en-US" sz="2800" dirty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algn="l"/>
            <a:r>
              <a:rPr lang="en-US" altLang="zh-CN" sz="1800" dirty="0" smtClean="0">
                <a:solidFill>
                  <a:srgbClr val="FF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1800" dirty="0">
              <a:solidFill>
                <a:srgbClr val="FF0066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 rot="16200000">
            <a:off x="3948251" y="5221025"/>
            <a:ext cx="595035" cy="584775"/>
          </a:xfrm>
          <a:prstGeom prst="rect">
            <a:avLst/>
          </a:prstGeom>
          <a:solidFill>
            <a:srgbClr val="FF0000"/>
          </a:solidFill>
          <a:ln w="38100">
            <a:solidFill>
              <a:schemeClr val="accent1"/>
            </a:solidFill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3200" b="1">
                <a:solidFill>
                  <a:srgbClr val="FFFFCC"/>
                </a:solidFill>
                <a:latin typeface="+mn-lt"/>
                <a:ea typeface="华文仿宋" panose="02010600040101010101" pitchFamily="2" charset="-122"/>
              </a:rPr>
              <a:t>89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845483" y="5137681"/>
            <a:ext cx="595035" cy="584775"/>
          </a:xfrm>
          <a:prstGeom prst="rect">
            <a:avLst/>
          </a:prstGeom>
          <a:solidFill>
            <a:srgbClr val="FF0000"/>
          </a:solidFill>
          <a:ln w="38100">
            <a:solidFill>
              <a:schemeClr val="accent1"/>
            </a:solidFill>
            <a:miter lim="800000"/>
          </a:ln>
        </p:spPr>
        <p:txBody>
          <a:bodyPr wrap="none" anchor="ctr">
            <a:spAutoFit/>
          </a:bodyPr>
          <a:lstStyle/>
          <a:p>
            <a:r>
              <a:rPr lang="en-US" altLang="zh-CN" sz="3200" b="1">
                <a:solidFill>
                  <a:srgbClr val="FFFFCC"/>
                </a:solidFill>
                <a:latin typeface="+mn-lt"/>
                <a:ea typeface="华文仿宋" panose="02010600040101010101" pitchFamily="2" charset="-122"/>
              </a:rPr>
              <a:t>89</a:t>
            </a:r>
          </a:p>
        </p:txBody>
      </p:sp>
      <p:grpSp>
        <p:nvGrpSpPr>
          <p:cNvPr id="2" name="Group 5"/>
          <p:cNvGrpSpPr/>
          <p:nvPr/>
        </p:nvGrpSpPr>
        <p:grpSpPr bwMode="auto">
          <a:xfrm rot="10800000">
            <a:off x="1914525" y="5087962"/>
            <a:ext cx="914400" cy="649288"/>
            <a:chOff x="1824" y="3143"/>
            <a:chExt cx="576" cy="409"/>
          </a:xfrm>
        </p:grpSpPr>
        <p:sp>
          <p:nvSpPr>
            <p:cNvPr id="22602" name="Text Box 6"/>
            <p:cNvSpPr txBox="1">
              <a:spLocks noChangeArrowheads="1"/>
            </p:cNvSpPr>
            <p:nvPr/>
          </p:nvSpPr>
          <p:spPr bwMode="auto">
            <a:xfrm>
              <a:off x="1903" y="3143"/>
              <a:ext cx="375" cy="368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accent1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3200" b="1">
                  <a:solidFill>
                    <a:srgbClr val="FFFFCC"/>
                  </a:solidFill>
                  <a:latin typeface="+mn-lt"/>
                  <a:ea typeface="华文仿宋" panose="02010600040101010101" pitchFamily="2" charset="-122"/>
                </a:rPr>
                <a:t>89</a:t>
              </a:r>
            </a:p>
          </p:txBody>
        </p:sp>
        <p:sp>
          <p:nvSpPr>
            <p:cNvPr id="22603" name="Line 7"/>
            <p:cNvSpPr>
              <a:spLocks noChangeShapeType="1"/>
            </p:cNvSpPr>
            <p:nvPr/>
          </p:nvSpPr>
          <p:spPr bwMode="auto">
            <a:xfrm flipH="1">
              <a:off x="1824" y="3168"/>
              <a:ext cx="576" cy="33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2604" name="Line 8"/>
            <p:cNvSpPr>
              <a:spLocks noChangeShapeType="1"/>
            </p:cNvSpPr>
            <p:nvPr/>
          </p:nvSpPr>
          <p:spPr bwMode="auto">
            <a:xfrm>
              <a:off x="1824" y="3168"/>
              <a:ext cx="576" cy="38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</p:grpSp>
      <p:grpSp>
        <p:nvGrpSpPr>
          <p:cNvPr id="3" name="Group 9"/>
          <p:cNvGrpSpPr/>
          <p:nvPr/>
        </p:nvGrpSpPr>
        <p:grpSpPr bwMode="auto">
          <a:xfrm rot="10800000">
            <a:off x="5003800" y="5210195"/>
            <a:ext cx="990600" cy="598488"/>
            <a:chOff x="3792" y="3079"/>
            <a:chExt cx="624" cy="377"/>
          </a:xfrm>
        </p:grpSpPr>
        <p:sp>
          <p:nvSpPr>
            <p:cNvPr id="22599" name="Text Box 10"/>
            <p:cNvSpPr txBox="1">
              <a:spLocks noChangeArrowheads="1"/>
            </p:cNvSpPr>
            <p:nvPr/>
          </p:nvSpPr>
          <p:spPr bwMode="auto">
            <a:xfrm rot="16200000">
              <a:off x="3890" y="3083"/>
              <a:ext cx="375" cy="368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accent1"/>
              </a:solidFill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3200" b="1">
                  <a:solidFill>
                    <a:srgbClr val="FFFFCC"/>
                  </a:solidFill>
                  <a:latin typeface="+mn-lt"/>
                  <a:ea typeface="华文仿宋" panose="02010600040101010101" pitchFamily="2" charset="-122"/>
                </a:rPr>
                <a:t>89</a:t>
              </a:r>
            </a:p>
          </p:txBody>
        </p:sp>
        <p:sp>
          <p:nvSpPr>
            <p:cNvPr id="22600" name="Line 11"/>
            <p:cNvSpPr>
              <a:spLocks noChangeShapeType="1"/>
            </p:cNvSpPr>
            <p:nvPr/>
          </p:nvSpPr>
          <p:spPr bwMode="auto">
            <a:xfrm flipH="1">
              <a:off x="3792" y="3120"/>
              <a:ext cx="576" cy="2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2601" name="Line 12"/>
            <p:cNvSpPr>
              <a:spLocks noChangeShapeType="1"/>
            </p:cNvSpPr>
            <p:nvPr/>
          </p:nvSpPr>
          <p:spPr bwMode="auto">
            <a:xfrm>
              <a:off x="3840" y="3120"/>
              <a:ext cx="576" cy="33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</p:grpSp>
      <p:sp>
        <p:nvSpPr>
          <p:cNvPr id="61454" name="Text Box 14"/>
          <p:cNvSpPr txBox="1">
            <a:spLocks noChangeArrowheads="1"/>
          </p:cNvSpPr>
          <p:nvPr/>
        </p:nvSpPr>
        <p:spPr bwMode="auto">
          <a:xfrm>
            <a:off x="3048000" y="44624"/>
            <a:ext cx="12668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solidFill>
                  <a:srgbClr val="333399"/>
                </a:solidFill>
                <a:latin typeface="+mn-lt"/>
                <a:ea typeface="华文仿宋" panose="02010600040101010101" pitchFamily="2" charset="-122"/>
              </a:rPr>
              <a:t>1.5×45°</a:t>
            </a:r>
          </a:p>
        </p:txBody>
      </p:sp>
      <p:sp>
        <p:nvSpPr>
          <p:cNvPr id="22538" name="Line 15"/>
          <p:cNvSpPr>
            <a:spLocks noChangeShapeType="1"/>
          </p:cNvSpPr>
          <p:nvPr/>
        </p:nvSpPr>
        <p:spPr bwMode="auto">
          <a:xfrm flipH="1">
            <a:off x="2751138" y="806624"/>
            <a:ext cx="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仿宋" panose="02010600040101010101" pitchFamily="2" charset="-122"/>
            </a:endParaRPr>
          </a:p>
        </p:txBody>
      </p:sp>
      <p:grpSp>
        <p:nvGrpSpPr>
          <p:cNvPr id="22539" name="Group 16"/>
          <p:cNvGrpSpPr/>
          <p:nvPr/>
        </p:nvGrpSpPr>
        <p:grpSpPr bwMode="auto">
          <a:xfrm>
            <a:off x="2438400" y="785986"/>
            <a:ext cx="2963863" cy="1368425"/>
            <a:chOff x="1524" y="2364"/>
            <a:chExt cx="1867" cy="862"/>
          </a:xfrm>
        </p:grpSpPr>
        <p:sp>
          <p:nvSpPr>
            <p:cNvPr id="22592" name="Line 17"/>
            <p:cNvSpPr>
              <a:spLocks noChangeShapeType="1"/>
            </p:cNvSpPr>
            <p:nvPr/>
          </p:nvSpPr>
          <p:spPr bwMode="auto">
            <a:xfrm>
              <a:off x="3038" y="2472"/>
              <a:ext cx="353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2593" name="Freeform 18"/>
            <p:cNvSpPr/>
            <p:nvPr/>
          </p:nvSpPr>
          <p:spPr bwMode="auto">
            <a:xfrm>
              <a:off x="3069" y="2809"/>
              <a:ext cx="322" cy="0"/>
            </a:xfrm>
            <a:custGeom>
              <a:avLst/>
              <a:gdLst>
                <a:gd name="T0" fmla="*/ 0 w 465"/>
                <a:gd name="T1" fmla="*/ 0 h 1"/>
                <a:gd name="T2" fmla="*/ 154 w 465"/>
                <a:gd name="T3" fmla="*/ 0 h 1"/>
                <a:gd name="T4" fmla="*/ 0 60000 65536"/>
                <a:gd name="T5" fmla="*/ 0 60000 65536"/>
                <a:gd name="T6" fmla="*/ 0 w 465"/>
                <a:gd name="T7" fmla="*/ 0 h 1"/>
                <a:gd name="T8" fmla="*/ 465 w 465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65" h="1">
                  <a:moveTo>
                    <a:pt x="0" y="0"/>
                  </a:moveTo>
                  <a:lnTo>
                    <a:pt x="465" y="0"/>
                  </a:lnTo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2594" name="Line 19"/>
            <p:cNvSpPr>
              <a:spLocks noChangeShapeType="1"/>
            </p:cNvSpPr>
            <p:nvPr/>
          </p:nvSpPr>
          <p:spPr bwMode="auto">
            <a:xfrm flipH="1">
              <a:off x="1524" y="2364"/>
              <a:ext cx="220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2595" name="Line 20"/>
            <p:cNvSpPr>
              <a:spLocks noChangeShapeType="1"/>
            </p:cNvSpPr>
            <p:nvPr/>
          </p:nvSpPr>
          <p:spPr bwMode="auto">
            <a:xfrm flipH="1">
              <a:off x="1524" y="2915"/>
              <a:ext cx="238" cy="0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2596" name="Line 21"/>
            <p:cNvSpPr>
              <a:spLocks noChangeShapeType="1"/>
            </p:cNvSpPr>
            <p:nvPr/>
          </p:nvSpPr>
          <p:spPr bwMode="auto">
            <a:xfrm>
              <a:off x="2312" y="2915"/>
              <a:ext cx="0" cy="115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2597" name="Freeform 22"/>
            <p:cNvSpPr/>
            <p:nvPr/>
          </p:nvSpPr>
          <p:spPr bwMode="auto">
            <a:xfrm>
              <a:off x="3121" y="2776"/>
              <a:ext cx="1" cy="450"/>
            </a:xfrm>
            <a:custGeom>
              <a:avLst/>
              <a:gdLst>
                <a:gd name="T0" fmla="*/ 0 w 1"/>
                <a:gd name="T1" fmla="*/ 0 h 825"/>
                <a:gd name="T2" fmla="*/ 0 w 1"/>
                <a:gd name="T3" fmla="*/ 134 h 825"/>
                <a:gd name="T4" fmla="*/ 0 60000 65536"/>
                <a:gd name="T5" fmla="*/ 0 60000 65536"/>
                <a:gd name="T6" fmla="*/ 0 w 1"/>
                <a:gd name="T7" fmla="*/ 0 h 825"/>
                <a:gd name="T8" fmla="*/ 1 w 1"/>
                <a:gd name="T9" fmla="*/ 825 h 8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25">
                  <a:moveTo>
                    <a:pt x="0" y="0"/>
                  </a:moveTo>
                  <a:lnTo>
                    <a:pt x="0" y="825"/>
                  </a:lnTo>
                </a:path>
              </a:pathLst>
            </a:custGeom>
            <a:noFill/>
            <a:ln w="9525">
              <a:solidFill>
                <a:srgbClr val="333399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2598" name="Line 23"/>
            <p:cNvSpPr>
              <a:spLocks noChangeShapeType="1"/>
            </p:cNvSpPr>
            <p:nvPr/>
          </p:nvSpPr>
          <p:spPr bwMode="auto">
            <a:xfrm>
              <a:off x="1700" y="2874"/>
              <a:ext cx="1" cy="352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</p:grpSp>
      <p:sp>
        <p:nvSpPr>
          <p:cNvPr id="22540" name="Freeform 24"/>
          <p:cNvSpPr/>
          <p:nvPr/>
        </p:nvSpPr>
        <p:spPr bwMode="auto">
          <a:xfrm>
            <a:off x="2468563" y="730424"/>
            <a:ext cx="1587" cy="922337"/>
          </a:xfrm>
          <a:custGeom>
            <a:avLst/>
            <a:gdLst>
              <a:gd name="T0" fmla="*/ 0 w 1"/>
              <a:gd name="T1" fmla="*/ 0 h 581"/>
              <a:gd name="T2" fmla="*/ 2147483647 w 1"/>
              <a:gd name="T3" fmla="*/ 2147483647 h 581"/>
              <a:gd name="T4" fmla="*/ 0 60000 65536"/>
              <a:gd name="T5" fmla="*/ 0 60000 65536"/>
              <a:gd name="T6" fmla="*/ 0 w 1"/>
              <a:gd name="T7" fmla="*/ 0 h 581"/>
              <a:gd name="T8" fmla="*/ 1 w 1"/>
              <a:gd name="T9" fmla="*/ 581 h 58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81">
                <a:moveTo>
                  <a:pt x="0" y="0"/>
                </a:moveTo>
                <a:lnTo>
                  <a:pt x="1" y="581"/>
                </a:lnTo>
              </a:path>
            </a:pathLst>
          </a:custGeom>
          <a:noFill/>
          <a:ln w="9525">
            <a:solidFill>
              <a:srgbClr val="990033"/>
            </a:solidFill>
            <a:round/>
            <a:headEnd type="triangle" w="sm" len="lg"/>
            <a:tailEnd type="triangle" w="sm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仿宋" panose="02010600040101010101" pitchFamily="2" charset="-122"/>
            </a:endParaRPr>
          </a:p>
        </p:txBody>
      </p:sp>
      <p:sp>
        <p:nvSpPr>
          <p:cNvPr id="22541" name="Line 25"/>
          <p:cNvSpPr>
            <a:spLocks noChangeShapeType="1"/>
          </p:cNvSpPr>
          <p:nvPr/>
        </p:nvSpPr>
        <p:spPr bwMode="auto">
          <a:xfrm>
            <a:off x="3670300" y="1768649"/>
            <a:ext cx="1284288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 type="triangle" w="sm" len="lg"/>
            <a:tailEnd type="triangle" w="sm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仿宋" panose="02010600040101010101" pitchFamily="2" charset="-122"/>
            </a:endParaRPr>
          </a:p>
        </p:txBody>
      </p:sp>
      <p:sp>
        <p:nvSpPr>
          <p:cNvPr id="22542" name="Line 26"/>
          <p:cNvSpPr>
            <a:spLocks noChangeShapeType="1"/>
          </p:cNvSpPr>
          <p:nvPr/>
        </p:nvSpPr>
        <p:spPr bwMode="auto">
          <a:xfrm>
            <a:off x="2698750" y="2081386"/>
            <a:ext cx="2255838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  <a:headEnd type="triangle" w="sm" len="lg"/>
            <a:tailEnd type="triangle" w="sm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仿宋" panose="02010600040101010101" pitchFamily="2" charset="-122"/>
            </a:endParaRPr>
          </a:p>
        </p:txBody>
      </p:sp>
      <p:sp>
        <p:nvSpPr>
          <p:cNvPr id="22543" name="Freeform 27"/>
          <p:cNvSpPr/>
          <p:nvPr/>
        </p:nvSpPr>
        <p:spPr bwMode="auto">
          <a:xfrm>
            <a:off x="5332413" y="909811"/>
            <a:ext cx="1587" cy="568325"/>
          </a:xfrm>
          <a:custGeom>
            <a:avLst/>
            <a:gdLst>
              <a:gd name="T0" fmla="*/ 0 w 1"/>
              <a:gd name="T1" fmla="*/ 0 h 358"/>
              <a:gd name="T2" fmla="*/ 2147483647 w 1"/>
              <a:gd name="T3" fmla="*/ 2147483647 h 358"/>
              <a:gd name="T4" fmla="*/ 0 60000 65536"/>
              <a:gd name="T5" fmla="*/ 0 60000 65536"/>
              <a:gd name="T6" fmla="*/ 0 w 1"/>
              <a:gd name="T7" fmla="*/ 0 h 358"/>
              <a:gd name="T8" fmla="*/ 1 w 1"/>
              <a:gd name="T9" fmla="*/ 358 h 35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58">
                <a:moveTo>
                  <a:pt x="0" y="0"/>
                </a:moveTo>
                <a:lnTo>
                  <a:pt x="1" y="358"/>
                </a:lnTo>
              </a:path>
            </a:pathLst>
          </a:custGeom>
          <a:noFill/>
          <a:ln w="9525">
            <a:solidFill>
              <a:srgbClr val="990033"/>
            </a:solidFill>
            <a:round/>
            <a:headEnd type="triangle" w="sm" len="lg"/>
            <a:tailEnd type="triangle" w="sm" len="lg"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仿宋" panose="02010600040101010101" pitchFamily="2" charset="-122"/>
            </a:endParaRPr>
          </a:p>
        </p:txBody>
      </p:sp>
      <p:sp>
        <p:nvSpPr>
          <p:cNvPr id="22544" name="Freeform 28"/>
          <p:cNvSpPr/>
          <p:nvPr/>
        </p:nvSpPr>
        <p:spPr bwMode="auto">
          <a:xfrm>
            <a:off x="4664075" y="705024"/>
            <a:ext cx="230188" cy="231775"/>
          </a:xfrm>
          <a:custGeom>
            <a:avLst/>
            <a:gdLst>
              <a:gd name="T0" fmla="*/ 2147483647 w 145"/>
              <a:gd name="T1" fmla="*/ 2147483647 h 146"/>
              <a:gd name="T2" fmla="*/ 0 w 145"/>
              <a:gd name="T3" fmla="*/ 0 h 146"/>
              <a:gd name="T4" fmla="*/ 0 60000 65536"/>
              <a:gd name="T5" fmla="*/ 0 60000 65536"/>
              <a:gd name="T6" fmla="*/ 0 w 145"/>
              <a:gd name="T7" fmla="*/ 0 h 146"/>
              <a:gd name="T8" fmla="*/ 145 w 145"/>
              <a:gd name="T9" fmla="*/ 146 h 14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5" h="146">
                <a:moveTo>
                  <a:pt x="145" y="146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990033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仿宋" panose="02010600040101010101" pitchFamily="2" charset="-122"/>
            </a:endParaRPr>
          </a:p>
        </p:txBody>
      </p:sp>
      <p:sp>
        <p:nvSpPr>
          <p:cNvPr id="22545" name="Freeform 29"/>
          <p:cNvSpPr/>
          <p:nvPr/>
        </p:nvSpPr>
        <p:spPr bwMode="auto">
          <a:xfrm>
            <a:off x="2794000" y="365299"/>
            <a:ext cx="403225" cy="404812"/>
          </a:xfrm>
          <a:custGeom>
            <a:avLst/>
            <a:gdLst>
              <a:gd name="T0" fmla="*/ 0 w 254"/>
              <a:gd name="T1" fmla="*/ 2147483647 h 255"/>
              <a:gd name="T2" fmla="*/ 2147483647 w 254"/>
              <a:gd name="T3" fmla="*/ 0 h 255"/>
              <a:gd name="T4" fmla="*/ 0 60000 65536"/>
              <a:gd name="T5" fmla="*/ 0 60000 65536"/>
              <a:gd name="T6" fmla="*/ 0 w 254"/>
              <a:gd name="T7" fmla="*/ 0 h 255"/>
              <a:gd name="T8" fmla="*/ 254 w 254"/>
              <a:gd name="T9" fmla="*/ 255 h 25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54" h="255">
                <a:moveTo>
                  <a:pt x="0" y="255"/>
                </a:moveTo>
                <a:lnTo>
                  <a:pt x="254" y="0"/>
                </a:lnTo>
              </a:path>
            </a:pathLst>
          </a:custGeom>
          <a:noFill/>
          <a:ln w="9525">
            <a:solidFill>
              <a:srgbClr val="990033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仿宋" panose="02010600040101010101" pitchFamily="2" charset="-122"/>
            </a:endParaRPr>
          </a:p>
        </p:txBody>
      </p:sp>
      <p:sp>
        <p:nvSpPr>
          <p:cNvPr id="22546" name="Freeform 30"/>
          <p:cNvSpPr/>
          <p:nvPr/>
        </p:nvSpPr>
        <p:spPr bwMode="auto">
          <a:xfrm>
            <a:off x="3195638" y="373236"/>
            <a:ext cx="982662" cy="4763"/>
          </a:xfrm>
          <a:custGeom>
            <a:avLst/>
            <a:gdLst>
              <a:gd name="T0" fmla="*/ 0 w 619"/>
              <a:gd name="T1" fmla="*/ 0 h 3"/>
              <a:gd name="T2" fmla="*/ 2147483647 w 619"/>
              <a:gd name="T3" fmla="*/ 2147483647 h 3"/>
              <a:gd name="T4" fmla="*/ 0 60000 65536"/>
              <a:gd name="T5" fmla="*/ 0 60000 65536"/>
              <a:gd name="T6" fmla="*/ 0 w 619"/>
              <a:gd name="T7" fmla="*/ 0 h 3"/>
              <a:gd name="T8" fmla="*/ 619 w 619"/>
              <a:gd name="T9" fmla="*/ 3 h 3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3">
                <a:moveTo>
                  <a:pt x="0" y="0"/>
                </a:moveTo>
                <a:lnTo>
                  <a:pt x="619" y="3"/>
                </a:lnTo>
              </a:path>
            </a:pathLst>
          </a:custGeom>
          <a:noFill/>
          <a:ln w="9525">
            <a:solidFill>
              <a:srgbClr val="990033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仿宋" panose="02010600040101010101" pitchFamily="2" charset="-122"/>
            </a:endParaRPr>
          </a:p>
        </p:txBody>
      </p:sp>
      <p:sp>
        <p:nvSpPr>
          <p:cNvPr id="22547" name="Line 31"/>
          <p:cNvSpPr>
            <a:spLocks noChangeShapeType="1"/>
          </p:cNvSpPr>
          <p:nvPr/>
        </p:nvSpPr>
        <p:spPr bwMode="auto">
          <a:xfrm flipH="1">
            <a:off x="3805238" y="714549"/>
            <a:ext cx="869950" cy="0"/>
          </a:xfrm>
          <a:prstGeom prst="line">
            <a:avLst/>
          </a:prstGeom>
          <a:noFill/>
          <a:ln w="9525">
            <a:solidFill>
              <a:srgbClr val="990033"/>
            </a:solidFill>
            <a:round/>
          </a:ln>
        </p:spPr>
        <p:txBody>
          <a:bodyPr wrap="none" anchor="ctr"/>
          <a:lstStyle/>
          <a:p>
            <a:endParaRPr lang="zh-CN" altLang="en-US">
              <a:latin typeface="+mn-lt"/>
              <a:ea typeface="华文仿宋" panose="02010600040101010101" pitchFamily="2" charset="-122"/>
            </a:endParaRPr>
          </a:p>
        </p:txBody>
      </p:sp>
      <p:sp>
        <p:nvSpPr>
          <p:cNvPr id="61472" name="Text Box 32"/>
          <p:cNvSpPr txBox="1">
            <a:spLocks noChangeArrowheads="1"/>
          </p:cNvSpPr>
          <p:nvPr/>
        </p:nvSpPr>
        <p:spPr bwMode="auto">
          <a:xfrm rot="-5400000">
            <a:off x="4875213" y="1022524"/>
            <a:ext cx="6318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solidFill>
                  <a:srgbClr val="333399"/>
                </a:solidFill>
                <a:latin typeface="+mn-lt"/>
                <a:ea typeface="华文仿宋" panose="02010600040101010101" pitchFamily="2" charset="-122"/>
                <a:sym typeface="Symbol" panose="05050102010706020507" pitchFamily="18" charset="2"/>
              </a:rPr>
              <a:t>10</a:t>
            </a:r>
            <a:endParaRPr lang="en-US" altLang="zh-CN" sz="2000" b="1">
              <a:solidFill>
                <a:srgbClr val="333399"/>
              </a:solidFill>
              <a:latin typeface="+mn-lt"/>
              <a:ea typeface="华文仿宋" panose="02010600040101010101" pitchFamily="2" charset="-122"/>
            </a:endParaRP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3697288" y="374824"/>
            <a:ext cx="691215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solidFill>
                  <a:srgbClr val="333399"/>
                </a:solidFill>
                <a:latin typeface="+mn-lt"/>
                <a:ea typeface="华文仿宋" panose="02010600040101010101" pitchFamily="2" charset="-122"/>
              </a:rPr>
              <a:t>C1.5</a:t>
            </a:r>
          </a:p>
        </p:txBody>
      </p:sp>
      <p:sp>
        <p:nvSpPr>
          <p:cNvPr id="61474" name="Text Box 34"/>
          <p:cNvSpPr txBox="1">
            <a:spLocks noChangeArrowheads="1"/>
          </p:cNvSpPr>
          <p:nvPr/>
        </p:nvSpPr>
        <p:spPr bwMode="auto">
          <a:xfrm rot="-5400000">
            <a:off x="2016125" y="952674"/>
            <a:ext cx="631825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solidFill>
                  <a:srgbClr val="333399"/>
                </a:solidFill>
                <a:latin typeface="+mn-lt"/>
                <a:ea typeface="华文仿宋" panose="02010600040101010101" pitchFamily="2" charset="-122"/>
                <a:sym typeface="Symbol" panose="05050102010706020507" pitchFamily="18" charset="2"/>
              </a:rPr>
              <a:t></a:t>
            </a:r>
            <a:r>
              <a:rPr lang="en-US" altLang="zh-CN" sz="2000" b="1">
                <a:solidFill>
                  <a:srgbClr val="333399"/>
                </a:solidFill>
                <a:latin typeface="+mn-lt"/>
                <a:ea typeface="华文仿宋" panose="02010600040101010101" pitchFamily="2" charset="-122"/>
                <a:sym typeface="EuroRoman" pitchFamily="2" charset="2"/>
              </a:rPr>
              <a:t>16</a:t>
            </a:r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4098925" y="1428924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solidFill>
                  <a:srgbClr val="333399"/>
                </a:solidFill>
                <a:latin typeface="+mn-lt"/>
                <a:ea typeface="华文仿宋" panose="02010600040101010101" pitchFamily="2" charset="-122"/>
              </a:rPr>
              <a:t>20</a:t>
            </a:r>
          </a:p>
        </p:txBody>
      </p: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3638550" y="1746424"/>
            <a:ext cx="4381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lang="en-US" altLang="zh-CN" sz="2000" b="1">
                <a:solidFill>
                  <a:schemeClr val="accent2"/>
                </a:solidFill>
                <a:latin typeface="+mn-lt"/>
                <a:ea typeface="华文仿宋" panose="02010600040101010101" pitchFamily="2" charset="-122"/>
              </a:rPr>
              <a:t>35</a:t>
            </a:r>
          </a:p>
        </p:txBody>
      </p:sp>
      <p:grpSp>
        <p:nvGrpSpPr>
          <p:cNvPr id="22553" name="Group 37"/>
          <p:cNvGrpSpPr/>
          <p:nvPr/>
        </p:nvGrpSpPr>
        <p:grpSpPr bwMode="auto">
          <a:xfrm>
            <a:off x="2670175" y="746299"/>
            <a:ext cx="2403475" cy="887412"/>
            <a:chOff x="1682" y="1386"/>
            <a:chExt cx="1514" cy="559"/>
          </a:xfrm>
        </p:grpSpPr>
        <p:sp>
          <p:nvSpPr>
            <p:cNvPr id="22583" name="Freeform 38"/>
            <p:cNvSpPr/>
            <p:nvPr/>
          </p:nvSpPr>
          <p:spPr bwMode="auto">
            <a:xfrm>
              <a:off x="1682" y="1662"/>
              <a:ext cx="1514" cy="0"/>
            </a:xfrm>
            <a:custGeom>
              <a:avLst/>
              <a:gdLst>
                <a:gd name="T0" fmla="*/ 0 w 2190"/>
                <a:gd name="T1" fmla="*/ 0 h 1"/>
                <a:gd name="T2" fmla="*/ 724 w 2190"/>
                <a:gd name="T3" fmla="*/ 0 h 1"/>
                <a:gd name="T4" fmla="*/ 0 60000 65536"/>
                <a:gd name="T5" fmla="*/ 0 60000 65536"/>
                <a:gd name="T6" fmla="*/ 0 w 2190"/>
                <a:gd name="T7" fmla="*/ 0 h 1"/>
                <a:gd name="T8" fmla="*/ 2190 w 2190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90" h="1">
                  <a:moveTo>
                    <a:pt x="0" y="0"/>
                  </a:moveTo>
                  <a:lnTo>
                    <a:pt x="2190" y="0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2584" name="Rectangle 39"/>
            <p:cNvSpPr>
              <a:spLocks noChangeArrowheads="1"/>
            </p:cNvSpPr>
            <p:nvPr/>
          </p:nvSpPr>
          <p:spPr bwMode="auto">
            <a:xfrm>
              <a:off x="1767" y="1389"/>
              <a:ext cx="558" cy="55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2585" name="Rectangle 40"/>
            <p:cNvSpPr>
              <a:spLocks noChangeArrowheads="1"/>
            </p:cNvSpPr>
            <p:nvPr/>
          </p:nvSpPr>
          <p:spPr bwMode="auto">
            <a:xfrm>
              <a:off x="2325" y="1497"/>
              <a:ext cx="757" cy="3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2586" name="Freeform 41"/>
            <p:cNvSpPr/>
            <p:nvPr/>
          </p:nvSpPr>
          <p:spPr bwMode="auto">
            <a:xfrm>
              <a:off x="3082" y="1492"/>
              <a:ext cx="56" cy="57"/>
            </a:xfrm>
            <a:custGeom>
              <a:avLst/>
              <a:gdLst>
                <a:gd name="T0" fmla="*/ 0 w 56"/>
                <a:gd name="T1" fmla="*/ 0 h 57"/>
                <a:gd name="T2" fmla="*/ 56 w 56"/>
                <a:gd name="T3" fmla="*/ 57 h 57"/>
                <a:gd name="T4" fmla="*/ 0 60000 65536"/>
                <a:gd name="T5" fmla="*/ 0 60000 65536"/>
                <a:gd name="T6" fmla="*/ 0 w 56"/>
                <a:gd name="T7" fmla="*/ 0 h 57"/>
                <a:gd name="T8" fmla="*/ 56 w 56"/>
                <a:gd name="T9" fmla="*/ 57 h 5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6" h="57">
                  <a:moveTo>
                    <a:pt x="0" y="0"/>
                  </a:moveTo>
                  <a:lnTo>
                    <a:pt x="56" y="57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2587" name="Freeform 42"/>
            <p:cNvSpPr/>
            <p:nvPr/>
          </p:nvSpPr>
          <p:spPr bwMode="auto">
            <a:xfrm>
              <a:off x="3126" y="1538"/>
              <a:ext cx="1" cy="251"/>
            </a:xfrm>
            <a:custGeom>
              <a:avLst/>
              <a:gdLst>
                <a:gd name="T0" fmla="*/ 1 w 1"/>
                <a:gd name="T1" fmla="*/ 0 h 251"/>
                <a:gd name="T2" fmla="*/ 0 w 1"/>
                <a:gd name="T3" fmla="*/ 251 h 251"/>
                <a:gd name="T4" fmla="*/ 0 60000 65536"/>
                <a:gd name="T5" fmla="*/ 0 60000 65536"/>
                <a:gd name="T6" fmla="*/ 0 w 1"/>
                <a:gd name="T7" fmla="*/ 0 h 251"/>
                <a:gd name="T8" fmla="*/ 1 w 1"/>
                <a:gd name="T9" fmla="*/ 251 h 25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251">
                  <a:moveTo>
                    <a:pt x="1" y="0"/>
                  </a:moveTo>
                  <a:lnTo>
                    <a:pt x="0" y="25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2588" name="Freeform 43"/>
            <p:cNvSpPr/>
            <p:nvPr/>
          </p:nvSpPr>
          <p:spPr bwMode="auto">
            <a:xfrm>
              <a:off x="3082" y="1784"/>
              <a:ext cx="51" cy="55"/>
            </a:xfrm>
            <a:custGeom>
              <a:avLst/>
              <a:gdLst>
                <a:gd name="T0" fmla="*/ 0 w 51"/>
                <a:gd name="T1" fmla="*/ 55 h 55"/>
                <a:gd name="T2" fmla="*/ 51 w 51"/>
                <a:gd name="T3" fmla="*/ 0 h 55"/>
                <a:gd name="T4" fmla="*/ 0 60000 65536"/>
                <a:gd name="T5" fmla="*/ 0 60000 65536"/>
                <a:gd name="T6" fmla="*/ 0 w 51"/>
                <a:gd name="T7" fmla="*/ 0 h 55"/>
                <a:gd name="T8" fmla="*/ 51 w 51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1" h="55">
                  <a:moveTo>
                    <a:pt x="0" y="55"/>
                  </a:moveTo>
                  <a:lnTo>
                    <a:pt x="5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2589" name="Freeform 44"/>
            <p:cNvSpPr/>
            <p:nvPr/>
          </p:nvSpPr>
          <p:spPr bwMode="auto">
            <a:xfrm>
              <a:off x="1707" y="1386"/>
              <a:ext cx="58" cy="57"/>
            </a:xfrm>
            <a:custGeom>
              <a:avLst/>
              <a:gdLst>
                <a:gd name="T0" fmla="*/ 58 w 58"/>
                <a:gd name="T1" fmla="*/ 0 h 57"/>
                <a:gd name="T2" fmla="*/ 0 w 58"/>
                <a:gd name="T3" fmla="*/ 57 h 57"/>
                <a:gd name="T4" fmla="*/ 0 60000 65536"/>
                <a:gd name="T5" fmla="*/ 0 60000 65536"/>
                <a:gd name="T6" fmla="*/ 0 w 58"/>
                <a:gd name="T7" fmla="*/ 0 h 57"/>
                <a:gd name="T8" fmla="*/ 58 w 58"/>
                <a:gd name="T9" fmla="*/ 57 h 5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7">
                  <a:moveTo>
                    <a:pt x="58" y="0"/>
                  </a:moveTo>
                  <a:lnTo>
                    <a:pt x="0" y="57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2590" name="Freeform 45"/>
            <p:cNvSpPr/>
            <p:nvPr/>
          </p:nvSpPr>
          <p:spPr bwMode="auto">
            <a:xfrm>
              <a:off x="1713" y="1432"/>
              <a:ext cx="1" cy="475"/>
            </a:xfrm>
            <a:custGeom>
              <a:avLst/>
              <a:gdLst>
                <a:gd name="T0" fmla="*/ 0 w 1"/>
                <a:gd name="T1" fmla="*/ 0 h 871"/>
                <a:gd name="T2" fmla="*/ 0 w 1"/>
                <a:gd name="T3" fmla="*/ 141 h 871"/>
                <a:gd name="T4" fmla="*/ 0 60000 65536"/>
                <a:gd name="T5" fmla="*/ 0 60000 65536"/>
                <a:gd name="T6" fmla="*/ 0 w 1"/>
                <a:gd name="T7" fmla="*/ 0 h 871"/>
                <a:gd name="T8" fmla="*/ 1 w 1"/>
                <a:gd name="T9" fmla="*/ 871 h 8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71">
                  <a:moveTo>
                    <a:pt x="0" y="0"/>
                  </a:moveTo>
                  <a:lnTo>
                    <a:pt x="0" y="87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2591" name="Freeform 46"/>
            <p:cNvSpPr/>
            <p:nvPr/>
          </p:nvSpPr>
          <p:spPr bwMode="auto">
            <a:xfrm>
              <a:off x="1712" y="1895"/>
              <a:ext cx="53" cy="50"/>
            </a:xfrm>
            <a:custGeom>
              <a:avLst/>
              <a:gdLst>
                <a:gd name="T0" fmla="*/ 53 w 53"/>
                <a:gd name="T1" fmla="*/ 50 h 50"/>
                <a:gd name="T2" fmla="*/ 0 w 53"/>
                <a:gd name="T3" fmla="*/ 0 h 50"/>
                <a:gd name="T4" fmla="*/ 0 60000 65536"/>
                <a:gd name="T5" fmla="*/ 0 60000 65536"/>
                <a:gd name="T6" fmla="*/ 0 w 53"/>
                <a:gd name="T7" fmla="*/ 0 h 50"/>
                <a:gd name="T8" fmla="*/ 53 w 53"/>
                <a:gd name="T9" fmla="*/ 50 h 5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3" h="50">
                  <a:moveTo>
                    <a:pt x="53" y="50"/>
                  </a:move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</p:grpSp>
      <p:sp>
        <p:nvSpPr>
          <p:cNvPr id="61516" name="Text Box 76"/>
          <p:cNvSpPr txBox="1">
            <a:spLocks noChangeArrowheads="1"/>
          </p:cNvSpPr>
          <p:nvPr/>
        </p:nvSpPr>
        <p:spPr bwMode="auto">
          <a:xfrm>
            <a:off x="1331913" y="4545037"/>
            <a:ext cx="935037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lt"/>
                <a:ea typeface="华文仿宋" panose="02010600040101010101" pitchFamily="2" charset="-122"/>
              </a:rPr>
              <a:t>89</a:t>
            </a:r>
          </a:p>
        </p:txBody>
      </p:sp>
      <p:sp>
        <p:nvSpPr>
          <p:cNvPr id="61517" name="Text Box 77"/>
          <p:cNvSpPr txBox="1">
            <a:spLocks noChangeArrowheads="1"/>
          </p:cNvSpPr>
          <p:nvPr/>
        </p:nvSpPr>
        <p:spPr bwMode="auto">
          <a:xfrm>
            <a:off x="4284663" y="4545037"/>
            <a:ext cx="935037" cy="641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+mn-lt"/>
                <a:ea typeface="华文仿宋" panose="02010600040101010101" pitchFamily="2" charset="-122"/>
              </a:rPr>
              <a:t>89</a:t>
            </a:r>
          </a:p>
        </p:txBody>
      </p:sp>
      <p:sp>
        <p:nvSpPr>
          <p:cNvPr id="78" name="Text Box 4"/>
          <p:cNvSpPr txBox="1">
            <a:spLocks noChangeArrowheads="1"/>
          </p:cNvSpPr>
          <p:nvPr/>
        </p:nvSpPr>
        <p:spPr bwMode="auto">
          <a:xfrm>
            <a:off x="6000760" y="0"/>
            <a:ext cx="3143240" cy="95410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尺寸数字</a:t>
            </a:r>
            <a:r>
              <a:rPr lang="en-US" altLang="zh-CN" sz="2800" dirty="0" smtClean="0">
                <a:ea typeface="黑体" panose="02010609060101010101" pitchFamily="49" charset="-122"/>
              </a:rPr>
              <a:t>(Dimension Text)</a:t>
            </a:r>
          </a:p>
        </p:txBody>
      </p:sp>
      <p:grpSp>
        <p:nvGrpSpPr>
          <p:cNvPr id="79" name="Group 41"/>
          <p:cNvGrpSpPr/>
          <p:nvPr/>
        </p:nvGrpSpPr>
        <p:grpSpPr bwMode="auto">
          <a:xfrm>
            <a:off x="571269" y="285732"/>
            <a:ext cx="1644097" cy="785813"/>
            <a:chOff x="3655" y="1736"/>
            <a:chExt cx="1330" cy="495"/>
          </a:xfrm>
        </p:grpSpPr>
        <p:sp>
          <p:nvSpPr>
            <p:cNvPr id="80" name="Text Box 42"/>
            <p:cNvSpPr txBox="1">
              <a:spLocks noChangeArrowheads="1"/>
            </p:cNvSpPr>
            <p:nvPr/>
          </p:nvSpPr>
          <p:spPr bwMode="auto">
            <a:xfrm>
              <a:off x="3655" y="1736"/>
              <a:ext cx="1093" cy="4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000" b="1" dirty="0">
                  <a:solidFill>
                    <a:srgbClr val="FF0000"/>
                  </a:solidFill>
                  <a:latin typeface="+mj-lt"/>
                  <a:ea typeface="华文仿宋" panose="02010600040101010101" pitchFamily="2" charset="-122"/>
                </a:rPr>
                <a:t>数字高度</a:t>
              </a:r>
              <a:endParaRPr lang="en-US" altLang="zh-CN" sz="2000" b="1" dirty="0">
                <a:solidFill>
                  <a:srgbClr val="333399"/>
                </a:solidFill>
                <a:latin typeface="+mj-lt"/>
                <a:ea typeface="华文仿宋" panose="02010600040101010101" pitchFamily="2" charset="-122"/>
              </a:endParaRPr>
            </a:p>
            <a:p>
              <a:pPr algn="l"/>
              <a:r>
                <a:rPr lang="en-US" altLang="zh-CN" sz="1800" b="1" i="1" dirty="0">
                  <a:solidFill>
                    <a:srgbClr val="333399"/>
                  </a:solidFill>
                  <a:latin typeface="+mj-lt"/>
                  <a:ea typeface="华文仿宋" panose="02010600040101010101" pitchFamily="2" charset="-122"/>
                </a:rPr>
                <a:t>Text size</a:t>
              </a:r>
              <a:endParaRPr lang="en-US" altLang="zh-CN" sz="1400" b="1" i="1" dirty="0">
                <a:solidFill>
                  <a:srgbClr val="FF0000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81" name="Line 43"/>
            <p:cNvSpPr>
              <a:spLocks noChangeShapeType="1"/>
            </p:cNvSpPr>
            <p:nvPr/>
          </p:nvSpPr>
          <p:spPr bwMode="auto">
            <a:xfrm flipH="1" flipV="1">
              <a:off x="4869" y="1961"/>
              <a:ext cx="116" cy="27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82" name="Line 44"/>
            <p:cNvSpPr>
              <a:spLocks noChangeShapeType="1"/>
            </p:cNvSpPr>
            <p:nvPr/>
          </p:nvSpPr>
          <p:spPr bwMode="auto">
            <a:xfrm flipV="1">
              <a:off x="3771" y="1959"/>
              <a:ext cx="1117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1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15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allAtOnce" autoUpdateAnimBg="0"/>
      <p:bldP spid="61443" grpId="0" animBg="1" autoUpdateAnimBg="0"/>
      <p:bldP spid="61444" grpId="0" animBg="1" autoUpdateAnimBg="0"/>
      <p:bldP spid="61454" grpId="0" autoUpdateAnimBg="0"/>
      <p:bldP spid="61472" grpId="0" autoUpdateAnimBg="0"/>
      <p:bldP spid="61473" grpId="0" autoUpdateAnimBg="0"/>
      <p:bldP spid="61474" grpId="0" autoUpdateAnimBg="0"/>
      <p:bldP spid="61475" grpId="0" autoUpdateAnimBg="0"/>
      <p:bldP spid="61476" grpId="0" autoUpdateAnimBg="0"/>
      <p:bldP spid="61516" grpId="0"/>
      <p:bldP spid="615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6488113" y="646113"/>
            <a:ext cx="935037" cy="877887"/>
            <a:chOff x="4290" y="964"/>
            <a:chExt cx="589" cy="553"/>
          </a:xfrm>
        </p:grpSpPr>
        <p:sp>
          <p:nvSpPr>
            <p:cNvPr id="23632" name="Text Box 5"/>
            <p:cNvSpPr txBox="1">
              <a:spLocks noChangeArrowheads="1"/>
            </p:cNvSpPr>
            <p:nvPr/>
          </p:nvSpPr>
          <p:spPr bwMode="auto">
            <a:xfrm>
              <a:off x="4617" y="964"/>
              <a:ext cx="262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800" b="1">
                  <a:solidFill>
                    <a:srgbClr val="FF0000"/>
                  </a:solidFill>
                  <a:latin typeface="+mn-lt"/>
                  <a:ea typeface="华文仿宋" panose="02010600040101010101" pitchFamily="2" charset="-122"/>
                </a:rPr>
                <a:t>16</a:t>
              </a:r>
            </a:p>
          </p:txBody>
        </p:sp>
        <p:sp>
          <p:nvSpPr>
            <p:cNvPr id="23633" name="Line 6"/>
            <p:cNvSpPr>
              <a:spLocks noChangeShapeType="1"/>
            </p:cNvSpPr>
            <p:nvPr/>
          </p:nvSpPr>
          <p:spPr bwMode="auto">
            <a:xfrm flipV="1">
              <a:off x="4290" y="1078"/>
              <a:ext cx="186" cy="10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34" name="Line 7"/>
            <p:cNvSpPr>
              <a:spLocks noChangeShapeType="1"/>
            </p:cNvSpPr>
            <p:nvPr/>
          </p:nvSpPr>
          <p:spPr bwMode="auto">
            <a:xfrm flipV="1">
              <a:off x="4470" y="1422"/>
              <a:ext cx="165" cy="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35" name="Line 8"/>
            <p:cNvSpPr>
              <a:spLocks noChangeShapeType="1"/>
            </p:cNvSpPr>
            <p:nvPr/>
          </p:nvSpPr>
          <p:spPr bwMode="auto">
            <a:xfrm>
              <a:off x="4417" y="1100"/>
              <a:ext cx="195" cy="3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36" name="Line 9"/>
            <p:cNvSpPr>
              <a:spLocks noChangeShapeType="1"/>
            </p:cNvSpPr>
            <p:nvPr/>
          </p:nvSpPr>
          <p:spPr bwMode="auto">
            <a:xfrm flipV="1">
              <a:off x="4506" y="1124"/>
              <a:ext cx="136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37" name="Line 10"/>
            <p:cNvSpPr>
              <a:spLocks noChangeShapeType="1"/>
            </p:cNvSpPr>
            <p:nvPr/>
          </p:nvSpPr>
          <p:spPr bwMode="auto">
            <a:xfrm>
              <a:off x="4635" y="1135"/>
              <a:ext cx="23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5032251" y="4732338"/>
            <a:ext cx="2093912" cy="1166812"/>
            <a:chOff x="3106" y="2839"/>
            <a:chExt cx="1319" cy="735"/>
          </a:xfrm>
        </p:grpSpPr>
        <p:sp>
          <p:nvSpPr>
            <p:cNvPr id="23626" name="Text Box 12"/>
            <p:cNvSpPr txBox="1">
              <a:spLocks noChangeArrowheads="1"/>
            </p:cNvSpPr>
            <p:nvPr/>
          </p:nvSpPr>
          <p:spPr bwMode="auto">
            <a:xfrm rot="-5400000">
              <a:off x="3836" y="3066"/>
              <a:ext cx="398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2000" b="1">
                  <a:solidFill>
                    <a:srgbClr val="FF0000"/>
                  </a:solidFill>
                  <a:latin typeface="+mn-lt"/>
                  <a:ea typeface="华文仿宋" panose="02010600040101010101" pitchFamily="2" charset="-122"/>
                  <a:sym typeface="Symbol" panose="05050102010706020507" pitchFamily="18" charset="2"/>
                </a:rPr>
                <a:t>10</a:t>
              </a:r>
              <a:endParaRPr lang="en-US" altLang="zh-CN" sz="2000" b="1">
                <a:solidFill>
                  <a:srgbClr val="FF0000"/>
                </a:solidFill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27" name="Rectangle 13"/>
            <p:cNvSpPr>
              <a:spLocks noChangeArrowheads="1"/>
            </p:cNvSpPr>
            <p:nvPr/>
          </p:nvSpPr>
          <p:spPr bwMode="auto">
            <a:xfrm>
              <a:off x="3194" y="2839"/>
              <a:ext cx="515" cy="73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28" name="Rectangle 14"/>
            <p:cNvSpPr>
              <a:spLocks noChangeArrowheads="1"/>
            </p:cNvSpPr>
            <p:nvPr/>
          </p:nvSpPr>
          <p:spPr bwMode="auto">
            <a:xfrm>
              <a:off x="3709" y="2959"/>
              <a:ext cx="656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29" name="Freeform 15"/>
            <p:cNvSpPr/>
            <p:nvPr/>
          </p:nvSpPr>
          <p:spPr bwMode="auto">
            <a:xfrm>
              <a:off x="4123" y="2951"/>
              <a:ext cx="1" cy="510"/>
            </a:xfrm>
            <a:custGeom>
              <a:avLst/>
              <a:gdLst>
                <a:gd name="T0" fmla="*/ 0 w 1"/>
                <a:gd name="T1" fmla="*/ 0 h 510"/>
                <a:gd name="T2" fmla="*/ 0 w 1"/>
                <a:gd name="T3" fmla="*/ 510 h 510"/>
                <a:gd name="T4" fmla="*/ 0 60000 65536"/>
                <a:gd name="T5" fmla="*/ 0 60000 65536"/>
                <a:gd name="T6" fmla="*/ 0 w 1"/>
                <a:gd name="T7" fmla="*/ 0 h 510"/>
                <a:gd name="T8" fmla="*/ 1 w 1"/>
                <a:gd name="T9" fmla="*/ 510 h 5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0">
                  <a:moveTo>
                    <a:pt x="0" y="0"/>
                  </a:moveTo>
                  <a:lnTo>
                    <a:pt x="0" y="510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30" name="Line 16"/>
            <p:cNvSpPr>
              <a:spLocks noChangeShapeType="1"/>
            </p:cNvSpPr>
            <p:nvPr/>
          </p:nvSpPr>
          <p:spPr bwMode="auto">
            <a:xfrm>
              <a:off x="3106" y="3214"/>
              <a:ext cx="8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31" name="Freeform 17"/>
            <p:cNvSpPr/>
            <p:nvPr/>
          </p:nvSpPr>
          <p:spPr bwMode="auto">
            <a:xfrm>
              <a:off x="4142" y="3214"/>
              <a:ext cx="283" cy="1"/>
            </a:xfrm>
            <a:custGeom>
              <a:avLst/>
              <a:gdLst>
                <a:gd name="T0" fmla="*/ 0 w 283"/>
                <a:gd name="T1" fmla="*/ 0 h 1"/>
                <a:gd name="T2" fmla="*/ 283 w 283"/>
                <a:gd name="T3" fmla="*/ 0 h 1"/>
                <a:gd name="T4" fmla="*/ 0 60000 65536"/>
                <a:gd name="T5" fmla="*/ 0 60000 65536"/>
                <a:gd name="T6" fmla="*/ 0 w 283"/>
                <a:gd name="T7" fmla="*/ 0 h 1"/>
                <a:gd name="T8" fmla="*/ 283 w 28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" h="1">
                  <a:moveTo>
                    <a:pt x="0" y="0"/>
                  </a:moveTo>
                  <a:lnTo>
                    <a:pt x="283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</p:grpSp>
      <p:grpSp>
        <p:nvGrpSpPr>
          <p:cNvPr id="4" name="Group 18"/>
          <p:cNvGrpSpPr/>
          <p:nvPr/>
        </p:nvGrpSpPr>
        <p:grpSpPr bwMode="auto">
          <a:xfrm>
            <a:off x="6940426" y="4437063"/>
            <a:ext cx="2024062" cy="868362"/>
            <a:chOff x="4142" y="2653"/>
            <a:chExt cx="1275" cy="547"/>
          </a:xfrm>
        </p:grpSpPr>
        <p:sp>
          <p:nvSpPr>
            <p:cNvPr id="23623" name="Text Box 19"/>
            <p:cNvSpPr txBox="1">
              <a:spLocks noChangeArrowheads="1"/>
            </p:cNvSpPr>
            <p:nvPr/>
          </p:nvSpPr>
          <p:spPr bwMode="auto">
            <a:xfrm>
              <a:off x="4336" y="2653"/>
              <a:ext cx="1081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zh-CN" altLang="en-US" sz="2400" b="1">
                  <a:solidFill>
                    <a:schemeClr val="accent2"/>
                  </a:solidFill>
                  <a:latin typeface="+mn-lt"/>
                  <a:ea typeface="华文仿宋" panose="02010600040101010101" pitchFamily="2" charset="-122"/>
                </a:rPr>
                <a:t>中心线断开</a:t>
              </a:r>
              <a:endParaRPr lang="zh-CN" altLang="en-US" sz="2000" b="1">
                <a:solidFill>
                  <a:schemeClr val="accent2"/>
                </a:solidFill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24" name="Line 20"/>
            <p:cNvSpPr>
              <a:spLocks noChangeShapeType="1"/>
            </p:cNvSpPr>
            <p:nvPr/>
          </p:nvSpPr>
          <p:spPr bwMode="auto">
            <a:xfrm flipV="1">
              <a:off x="4142" y="2917"/>
              <a:ext cx="283" cy="2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25" name="Line 21"/>
            <p:cNvSpPr>
              <a:spLocks noChangeShapeType="1"/>
            </p:cNvSpPr>
            <p:nvPr/>
          </p:nvSpPr>
          <p:spPr bwMode="auto">
            <a:xfrm>
              <a:off x="4425" y="2917"/>
              <a:ext cx="919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</p:grpSp>
      <p:grpSp>
        <p:nvGrpSpPr>
          <p:cNvPr id="5" name="Group 22"/>
          <p:cNvGrpSpPr/>
          <p:nvPr/>
        </p:nvGrpSpPr>
        <p:grpSpPr bwMode="auto">
          <a:xfrm>
            <a:off x="5761038" y="425450"/>
            <a:ext cx="1274762" cy="1644650"/>
            <a:chOff x="3832" y="472"/>
            <a:chExt cx="803" cy="1036"/>
          </a:xfrm>
        </p:grpSpPr>
        <p:sp>
          <p:nvSpPr>
            <p:cNvPr id="23617" name="Line 23"/>
            <p:cNvSpPr>
              <a:spLocks noChangeShapeType="1"/>
            </p:cNvSpPr>
            <p:nvPr/>
          </p:nvSpPr>
          <p:spPr bwMode="auto">
            <a:xfrm>
              <a:off x="4095" y="472"/>
              <a:ext cx="199" cy="3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18" name="Line 24"/>
            <p:cNvSpPr>
              <a:spLocks noChangeShapeType="1"/>
            </p:cNvSpPr>
            <p:nvPr/>
          </p:nvSpPr>
          <p:spPr bwMode="auto">
            <a:xfrm flipH="1">
              <a:off x="4035" y="817"/>
              <a:ext cx="255" cy="14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19" name="Freeform 25"/>
            <p:cNvSpPr/>
            <p:nvPr/>
          </p:nvSpPr>
          <p:spPr bwMode="auto">
            <a:xfrm>
              <a:off x="4050" y="958"/>
              <a:ext cx="190" cy="337"/>
            </a:xfrm>
            <a:custGeom>
              <a:avLst/>
              <a:gdLst>
                <a:gd name="T0" fmla="*/ 0 w 190"/>
                <a:gd name="T1" fmla="*/ 0 h 337"/>
                <a:gd name="T2" fmla="*/ 190 w 190"/>
                <a:gd name="T3" fmla="*/ 337 h 337"/>
                <a:gd name="T4" fmla="*/ 0 60000 65536"/>
                <a:gd name="T5" fmla="*/ 0 60000 65536"/>
                <a:gd name="T6" fmla="*/ 0 w 190"/>
                <a:gd name="T7" fmla="*/ 0 h 337"/>
                <a:gd name="T8" fmla="*/ 190 w 190"/>
                <a:gd name="T9" fmla="*/ 337 h 3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90" h="337">
                  <a:moveTo>
                    <a:pt x="0" y="0"/>
                  </a:moveTo>
                  <a:lnTo>
                    <a:pt x="190" y="337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20" name="Line 26"/>
            <p:cNvSpPr>
              <a:spLocks noChangeShapeType="1"/>
            </p:cNvSpPr>
            <p:nvPr/>
          </p:nvSpPr>
          <p:spPr bwMode="auto">
            <a:xfrm>
              <a:off x="4470" y="1147"/>
              <a:ext cx="165" cy="2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21" name="Freeform 27"/>
            <p:cNvSpPr/>
            <p:nvPr/>
          </p:nvSpPr>
          <p:spPr bwMode="auto">
            <a:xfrm>
              <a:off x="4232" y="1153"/>
              <a:ext cx="244" cy="134"/>
            </a:xfrm>
            <a:custGeom>
              <a:avLst/>
              <a:gdLst>
                <a:gd name="T0" fmla="*/ 244 w 244"/>
                <a:gd name="T1" fmla="*/ 0 h 134"/>
                <a:gd name="T2" fmla="*/ 0 w 244"/>
                <a:gd name="T3" fmla="*/ 134 h 134"/>
                <a:gd name="T4" fmla="*/ 0 60000 65536"/>
                <a:gd name="T5" fmla="*/ 0 60000 65536"/>
                <a:gd name="T6" fmla="*/ 0 w 244"/>
                <a:gd name="T7" fmla="*/ 0 h 134"/>
                <a:gd name="T8" fmla="*/ 244 w 244"/>
                <a:gd name="T9" fmla="*/ 134 h 13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4" h="134">
                  <a:moveTo>
                    <a:pt x="244" y="0"/>
                  </a:moveTo>
                  <a:lnTo>
                    <a:pt x="0" y="134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22" name="Freeform 28"/>
            <p:cNvSpPr/>
            <p:nvPr/>
          </p:nvSpPr>
          <p:spPr bwMode="auto">
            <a:xfrm>
              <a:off x="3832" y="487"/>
              <a:ext cx="789" cy="1021"/>
            </a:xfrm>
            <a:custGeom>
              <a:avLst/>
              <a:gdLst>
                <a:gd name="T0" fmla="*/ 263 w 789"/>
                <a:gd name="T1" fmla="*/ 0 h 1021"/>
                <a:gd name="T2" fmla="*/ 113 w 789"/>
                <a:gd name="T3" fmla="*/ 60 h 1021"/>
                <a:gd name="T4" fmla="*/ 8 w 789"/>
                <a:gd name="T5" fmla="*/ 240 h 1021"/>
                <a:gd name="T6" fmla="*/ 68 w 789"/>
                <a:gd name="T7" fmla="*/ 540 h 1021"/>
                <a:gd name="T8" fmla="*/ 128 w 789"/>
                <a:gd name="T9" fmla="*/ 750 h 1021"/>
                <a:gd name="T10" fmla="*/ 263 w 789"/>
                <a:gd name="T11" fmla="*/ 946 h 1021"/>
                <a:gd name="T12" fmla="*/ 578 w 789"/>
                <a:gd name="T13" fmla="*/ 1021 h 1021"/>
                <a:gd name="T14" fmla="*/ 789 w 789"/>
                <a:gd name="T15" fmla="*/ 946 h 10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89"/>
                <a:gd name="T25" fmla="*/ 0 h 1021"/>
                <a:gd name="T26" fmla="*/ 789 w 789"/>
                <a:gd name="T27" fmla="*/ 1021 h 10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89" h="1021">
                  <a:moveTo>
                    <a:pt x="263" y="0"/>
                  </a:moveTo>
                  <a:cubicBezTo>
                    <a:pt x="210" y="10"/>
                    <a:pt x="155" y="20"/>
                    <a:pt x="113" y="60"/>
                  </a:cubicBezTo>
                  <a:cubicBezTo>
                    <a:pt x="71" y="100"/>
                    <a:pt x="16" y="160"/>
                    <a:pt x="8" y="240"/>
                  </a:cubicBezTo>
                  <a:cubicBezTo>
                    <a:pt x="0" y="320"/>
                    <a:pt x="48" y="455"/>
                    <a:pt x="68" y="540"/>
                  </a:cubicBezTo>
                  <a:cubicBezTo>
                    <a:pt x="88" y="625"/>
                    <a:pt x="96" y="682"/>
                    <a:pt x="128" y="750"/>
                  </a:cubicBezTo>
                  <a:cubicBezTo>
                    <a:pt x="160" y="818"/>
                    <a:pt x="188" y="901"/>
                    <a:pt x="263" y="946"/>
                  </a:cubicBezTo>
                  <a:cubicBezTo>
                    <a:pt x="338" y="991"/>
                    <a:pt x="490" y="1021"/>
                    <a:pt x="578" y="1021"/>
                  </a:cubicBezTo>
                  <a:cubicBezTo>
                    <a:pt x="666" y="1021"/>
                    <a:pt x="723" y="982"/>
                    <a:pt x="789" y="94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</p:grpSp>
      <p:grpSp>
        <p:nvGrpSpPr>
          <p:cNvPr id="23559" name="Group 29"/>
          <p:cNvGrpSpPr/>
          <p:nvPr/>
        </p:nvGrpSpPr>
        <p:grpSpPr bwMode="auto">
          <a:xfrm>
            <a:off x="1144588" y="44450"/>
            <a:ext cx="3627437" cy="2101850"/>
            <a:chOff x="924" y="882"/>
            <a:chExt cx="2285" cy="1324"/>
          </a:xfrm>
        </p:grpSpPr>
        <p:sp>
          <p:nvSpPr>
            <p:cNvPr id="23562" name="Line 30"/>
            <p:cNvSpPr>
              <a:spLocks noChangeShapeType="1"/>
            </p:cNvSpPr>
            <p:nvPr/>
          </p:nvSpPr>
          <p:spPr bwMode="auto">
            <a:xfrm rot="2693738" flipH="1">
              <a:off x="1113" y="1710"/>
              <a:ext cx="8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63" name="Line 31"/>
            <p:cNvSpPr>
              <a:spLocks noChangeShapeType="1"/>
            </p:cNvSpPr>
            <p:nvPr/>
          </p:nvSpPr>
          <p:spPr bwMode="auto">
            <a:xfrm>
              <a:off x="930" y="2206"/>
              <a:ext cx="22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64" name="Line 32"/>
            <p:cNvSpPr>
              <a:spLocks noChangeShapeType="1"/>
            </p:cNvSpPr>
            <p:nvPr/>
          </p:nvSpPr>
          <p:spPr bwMode="auto">
            <a:xfrm>
              <a:off x="2059" y="885"/>
              <a:ext cx="0" cy="132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Dot"/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65" name="Line 33"/>
            <p:cNvSpPr>
              <a:spLocks noChangeShapeType="1"/>
            </p:cNvSpPr>
            <p:nvPr/>
          </p:nvSpPr>
          <p:spPr bwMode="auto">
            <a:xfrm>
              <a:off x="2309" y="2131"/>
              <a:ext cx="8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66" name="Line 34"/>
            <p:cNvSpPr>
              <a:spLocks noChangeShapeType="1"/>
            </p:cNvSpPr>
            <p:nvPr/>
          </p:nvSpPr>
          <p:spPr bwMode="auto">
            <a:xfrm rot="-2693738">
              <a:off x="2118" y="1716"/>
              <a:ext cx="8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67" name="Line 35"/>
            <p:cNvSpPr>
              <a:spLocks noChangeShapeType="1"/>
            </p:cNvSpPr>
            <p:nvPr/>
          </p:nvSpPr>
          <p:spPr bwMode="auto">
            <a:xfrm rot="-1222917">
              <a:off x="2253" y="1916"/>
              <a:ext cx="8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68" name="Freeform 36"/>
            <p:cNvSpPr/>
            <p:nvPr/>
          </p:nvSpPr>
          <p:spPr bwMode="auto">
            <a:xfrm>
              <a:off x="2174" y="967"/>
              <a:ext cx="1" cy="986"/>
            </a:xfrm>
            <a:custGeom>
              <a:avLst/>
              <a:gdLst>
                <a:gd name="T0" fmla="*/ 0 w 1"/>
                <a:gd name="T1" fmla="*/ 986 h 986"/>
                <a:gd name="T2" fmla="*/ 0 w 1"/>
                <a:gd name="T3" fmla="*/ 0 h 986"/>
                <a:gd name="T4" fmla="*/ 0 60000 65536"/>
                <a:gd name="T5" fmla="*/ 0 60000 65536"/>
                <a:gd name="T6" fmla="*/ 0 w 1"/>
                <a:gd name="T7" fmla="*/ 0 h 986"/>
                <a:gd name="T8" fmla="*/ 1 w 1"/>
                <a:gd name="T9" fmla="*/ 986 h 9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86">
                  <a:moveTo>
                    <a:pt x="0" y="986"/>
                  </a:move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69" name="Line 37"/>
            <p:cNvSpPr>
              <a:spLocks noChangeShapeType="1"/>
            </p:cNvSpPr>
            <p:nvPr/>
          </p:nvSpPr>
          <p:spPr bwMode="auto">
            <a:xfrm rot="-4060805">
              <a:off x="1896" y="1519"/>
              <a:ext cx="9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70" name="Line 38"/>
            <p:cNvSpPr>
              <a:spLocks noChangeShapeType="1"/>
            </p:cNvSpPr>
            <p:nvPr/>
          </p:nvSpPr>
          <p:spPr bwMode="auto">
            <a:xfrm>
              <a:off x="925" y="2131"/>
              <a:ext cx="8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71" name="Line 39"/>
            <p:cNvSpPr>
              <a:spLocks noChangeShapeType="1"/>
            </p:cNvSpPr>
            <p:nvPr/>
          </p:nvSpPr>
          <p:spPr bwMode="auto">
            <a:xfrm rot="1222917" flipH="1">
              <a:off x="970" y="1916"/>
              <a:ext cx="852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72" name="Line 40"/>
            <p:cNvSpPr>
              <a:spLocks noChangeShapeType="1"/>
            </p:cNvSpPr>
            <p:nvPr/>
          </p:nvSpPr>
          <p:spPr bwMode="auto">
            <a:xfrm flipH="1" flipV="1">
              <a:off x="1468" y="1031"/>
              <a:ext cx="591" cy="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73" name="Freeform 41"/>
            <p:cNvSpPr/>
            <p:nvPr/>
          </p:nvSpPr>
          <p:spPr bwMode="auto">
            <a:xfrm>
              <a:off x="3160" y="2109"/>
              <a:ext cx="1" cy="42"/>
            </a:xfrm>
            <a:custGeom>
              <a:avLst/>
              <a:gdLst>
                <a:gd name="T0" fmla="*/ 0 w 1"/>
                <a:gd name="T1" fmla="*/ 0 h 90"/>
                <a:gd name="T2" fmla="*/ 0 w 1"/>
                <a:gd name="T3" fmla="*/ 9 h 90"/>
                <a:gd name="T4" fmla="*/ 0 60000 65536"/>
                <a:gd name="T5" fmla="*/ 0 60000 65536"/>
                <a:gd name="T6" fmla="*/ 0 w 1"/>
                <a:gd name="T7" fmla="*/ 0 h 90"/>
                <a:gd name="T8" fmla="*/ 1 w 1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90">
                  <a:moveTo>
                    <a:pt x="0" y="0"/>
                  </a:moveTo>
                  <a:lnTo>
                    <a:pt x="0" y="9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74" name="Line 42"/>
            <p:cNvSpPr>
              <a:spLocks noChangeShapeType="1"/>
            </p:cNvSpPr>
            <p:nvPr/>
          </p:nvSpPr>
          <p:spPr bwMode="auto">
            <a:xfrm>
              <a:off x="2307" y="2108"/>
              <a:ext cx="0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75" name="Freeform 43"/>
            <p:cNvSpPr/>
            <p:nvPr/>
          </p:nvSpPr>
          <p:spPr bwMode="auto">
            <a:xfrm>
              <a:off x="3060" y="1757"/>
              <a:ext cx="22" cy="42"/>
            </a:xfrm>
            <a:custGeom>
              <a:avLst/>
              <a:gdLst>
                <a:gd name="T0" fmla="*/ 0 w 45"/>
                <a:gd name="T1" fmla="*/ 0 h 90"/>
                <a:gd name="T2" fmla="*/ 5 w 45"/>
                <a:gd name="T3" fmla="*/ 9 h 90"/>
                <a:gd name="T4" fmla="*/ 0 60000 65536"/>
                <a:gd name="T5" fmla="*/ 0 60000 65536"/>
                <a:gd name="T6" fmla="*/ 0 w 45"/>
                <a:gd name="T7" fmla="*/ 0 h 90"/>
                <a:gd name="T8" fmla="*/ 45 w 45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5" h="90">
                  <a:moveTo>
                    <a:pt x="0" y="0"/>
                  </a:moveTo>
                  <a:lnTo>
                    <a:pt x="45" y="9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76" name="Freeform 44"/>
            <p:cNvSpPr/>
            <p:nvPr/>
          </p:nvSpPr>
          <p:spPr bwMode="auto">
            <a:xfrm>
              <a:off x="2274" y="2033"/>
              <a:ext cx="29" cy="56"/>
            </a:xfrm>
            <a:custGeom>
              <a:avLst/>
              <a:gdLst>
                <a:gd name="T0" fmla="*/ 0 w 60"/>
                <a:gd name="T1" fmla="*/ 0 h 120"/>
                <a:gd name="T2" fmla="*/ 7 w 60"/>
                <a:gd name="T3" fmla="*/ 12 h 120"/>
                <a:gd name="T4" fmla="*/ 0 60000 65536"/>
                <a:gd name="T5" fmla="*/ 0 60000 65536"/>
                <a:gd name="T6" fmla="*/ 0 w 60"/>
                <a:gd name="T7" fmla="*/ 0 h 120"/>
                <a:gd name="T8" fmla="*/ 60 w 60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0" h="120">
                  <a:moveTo>
                    <a:pt x="0" y="0"/>
                  </a:moveTo>
                  <a:lnTo>
                    <a:pt x="60" y="12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77" name="Line 45"/>
            <p:cNvSpPr>
              <a:spLocks noChangeShapeType="1"/>
            </p:cNvSpPr>
            <p:nvPr/>
          </p:nvSpPr>
          <p:spPr bwMode="auto">
            <a:xfrm>
              <a:off x="2824" y="1412"/>
              <a:ext cx="43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78" name="Line 46"/>
            <p:cNvSpPr>
              <a:spLocks noChangeShapeType="1"/>
            </p:cNvSpPr>
            <p:nvPr/>
          </p:nvSpPr>
          <p:spPr bwMode="auto">
            <a:xfrm>
              <a:off x="2231" y="1985"/>
              <a:ext cx="43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79" name="Freeform 47"/>
            <p:cNvSpPr/>
            <p:nvPr/>
          </p:nvSpPr>
          <p:spPr bwMode="auto">
            <a:xfrm>
              <a:off x="2538" y="1059"/>
              <a:ext cx="72" cy="21"/>
            </a:xfrm>
            <a:custGeom>
              <a:avLst/>
              <a:gdLst>
                <a:gd name="T0" fmla="*/ 0 w 150"/>
                <a:gd name="T1" fmla="*/ 0 h 45"/>
                <a:gd name="T2" fmla="*/ 17 w 150"/>
                <a:gd name="T3" fmla="*/ 5 h 45"/>
                <a:gd name="T4" fmla="*/ 0 60000 65536"/>
                <a:gd name="T5" fmla="*/ 0 60000 65536"/>
                <a:gd name="T6" fmla="*/ 0 w 150"/>
                <a:gd name="T7" fmla="*/ 0 h 45"/>
                <a:gd name="T8" fmla="*/ 150 w 150"/>
                <a:gd name="T9" fmla="*/ 45 h 4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45">
                  <a:moveTo>
                    <a:pt x="0" y="0"/>
                  </a:moveTo>
                  <a:lnTo>
                    <a:pt x="150" y="4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80" name="Line 48"/>
            <p:cNvSpPr>
              <a:spLocks noChangeShapeType="1"/>
            </p:cNvSpPr>
            <p:nvPr/>
          </p:nvSpPr>
          <p:spPr bwMode="auto">
            <a:xfrm>
              <a:off x="2167" y="1951"/>
              <a:ext cx="49" cy="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81" name="Line 49"/>
            <p:cNvSpPr>
              <a:spLocks noChangeShapeType="1"/>
            </p:cNvSpPr>
            <p:nvPr/>
          </p:nvSpPr>
          <p:spPr bwMode="auto">
            <a:xfrm>
              <a:off x="2118" y="977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82" name="Line 50"/>
            <p:cNvSpPr>
              <a:spLocks noChangeShapeType="1"/>
            </p:cNvSpPr>
            <p:nvPr/>
          </p:nvSpPr>
          <p:spPr bwMode="auto">
            <a:xfrm flipH="1">
              <a:off x="2118" y="1944"/>
              <a:ext cx="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83" name="Line 51"/>
            <p:cNvSpPr>
              <a:spLocks noChangeShapeType="1"/>
            </p:cNvSpPr>
            <p:nvPr/>
          </p:nvSpPr>
          <p:spPr bwMode="auto">
            <a:xfrm flipH="1">
              <a:off x="1810" y="1978"/>
              <a:ext cx="43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84" name="Line 52"/>
            <p:cNvSpPr>
              <a:spLocks noChangeShapeType="1"/>
            </p:cNvSpPr>
            <p:nvPr/>
          </p:nvSpPr>
          <p:spPr bwMode="auto">
            <a:xfrm flipV="1">
              <a:off x="1209" y="1390"/>
              <a:ext cx="43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85" name="Line 53"/>
            <p:cNvSpPr>
              <a:spLocks noChangeShapeType="1"/>
            </p:cNvSpPr>
            <p:nvPr/>
          </p:nvSpPr>
          <p:spPr bwMode="auto">
            <a:xfrm flipH="1">
              <a:off x="1781" y="2040"/>
              <a:ext cx="22" cy="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86" name="Freeform 54"/>
            <p:cNvSpPr/>
            <p:nvPr/>
          </p:nvSpPr>
          <p:spPr bwMode="auto">
            <a:xfrm>
              <a:off x="996" y="1750"/>
              <a:ext cx="14" cy="56"/>
            </a:xfrm>
            <a:custGeom>
              <a:avLst/>
              <a:gdLst>
                <a:gd name="T0" fmla="*/ 3 w 30"/>
                <a:gd name="T1" fmla="*/ 0 h 120"/>
                <a:gd name="T2" fmla="*/ 0 w 30"/>
                <a:gd name="T3" fmla="*/ 12 h 120"/>
                <a:gd name="T4" fmla="*/ 0 60000 65536"/>
                <a:gd name="T5" fmla="*/ 0 60000 65536"/>
                <a:gd name="T6" fmla="*/ 0 w 30"/>
                <a:gd name="T7" fmla="*/ 0 h 120"/>
                <a:gd name="T8" fmla="*/ 30 w 30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" h="120">
                  <a:moveTo>
                    <a:pt x="30" y="0"/>
                  </a:moveTo>
                  <a:lnTo>
                    <a:pt x="0" y="12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87" name="Line 55"/>
            <p:cNvSpPr>
              <a:spLocks noChangeShapeType="1"/>
            </p:cNvSpPr>
            <p:nvPr/>
          </p:nvSpPr>
          <p:spPr bwMode="auto">
            <a:xfrm>
              <a:off x="924" y="2102"/>
              <a:ext cx="0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88" name="Line 56"/>
            <p:cNvSpPr>
              <a:spLocks noChangeShapeType="1"/>
            </p:cNvSpPr>
            <p:nvPr/>
          </p:nvSpPr>
          <p:spPr bwMode="auto">
            <a:xfrm>
              <a:off x="1767" y="2116"/>
              <a:ext cx="0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89" name="Text Box 57"/>
            <p:cNvSpPr txBox="1">
              <a:spLocks noChangeArrowheads="1"/>
            </p:cNvSpPr>
            <p:nvPr/>
          </p:nvSpPr>
          <p:spPr bwMode="auto">
            <a:xfrm>
              <a:off x="1622" y="882"/>
              <a:ext cx="405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l"/>
              <a:r>
                <a:rPr lang="en-US" altLang="zh-CN" sz="1800" b="1">
                  <a:solidFill>
                    <a:srgbClr val="FF0000"/>
                  </a:solidFill>
                  <a:latin typeface="+mn-lt"/>
                  <a:ea typeface="华文仿宋" panose="02010600040101010101" pitchFamily="2" charset="-122"/>
                </a:rPr>
                <a:t>30°</a:t>
              </a:r>
            </a:p>
          </p:txBody>
        </p:sp>
        <p:sp>
          <p:nvSpPr>
            <p:cNvPr id="23590" name="Freeform 58"/>
            <p:cNvSpPr/>
            <p:nvPr/>
          </p:nvSpPr>
          <p:spPr bwMode="auto">
            <a:xfrm>
              <a:off x="1485" y="1005"/>
              <a:ext cx="180" cy="90"/>
            </a:xfrm>
            <a:custGeom>
              <a:avLst/>
              <a:gdLst>
                <a:gd name="T0" fmla="*/ 180 w 180"/>
                <a:gd name="T1" fmla="*/ 0 h 90"/>
                <a:gd name="T2" fmla="*/ 90 w 180"/>
                <a:gd name="T3" fmla="*/ 30 h 90"/>
                <a:gd name="T4" fmla="*/ 0 w 180"/>
                <a:gd name="T5" fmla="*/ 90 h 90"/>
                <a:gd name="T6" fmla="*/ 0 60000 65536"/>
                <a:gd name="T7" fmla="*/ 0 60000 65536"/>
                <a:gd name="T8" fmla="*/ 0 60000 65536"/>
                <a:gd name="T9" fmla="*/ 0 w 180"/>
                <a:gd name="T10" fmla="*/ 0 h 90"/>
                <a:gd name="T11" fmla="*/ 180 w 180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0" h="90">
                  <a:moveTo>
                    <a:pt x="180" y="0"/>
                  </a:moveTo>
                  <a:cubicBezTo>
                    <a:pt x="165" y="5"/>
                    <a:pt x="120" y="15"/>
                    <a:pt x="90" y="30"/>
                  </a:cubicBezTo>
                  <a:cubicBezTo>
                    <a:pt x="60" y="45"/>
                    <a:pt x="19" y="78"/>
                    <a:pt x="0" y="9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91" name="Freeform 59"/>
            <p:cNvSpPr/>
            <p:nvPr/>
          </p:nvSpPr>
          <p:spPr bwMode="auto">
            <a:xfrm>
              <a:off x="1905" y="958"/>
              <a:ext cx="150" cy="17"/>
            </a:xfrm>
            <a:custGeom>
              <a:avLst/>
              <a:gdLst>
                <a:gd name="T0" fmla="*/ 0 w 150"/>
                <a:gd name="T1" fmla="*/ 2 h 17"/>
                <a:gd name="T2" fmla="*/ 60 w 150"/>
                <a:gd name="T3" fmla="*/ 2 h 17"/>
                <a:gd name="T4" fmla="*/ 150 w 150"/>
                <a:gd name="T5" fmla="*/ 17 h 17"/>
                <a:gd name="T6" fmla="*/ 0 60000 65536"/>
                <a:gd name="T7" fmla="*/ 0 60000 65536"/>
                <a:gd name="T8" fmla="*/ 0 60000 65536"/>
                <a:gd name="T9" fmla="*/ 0 w 150"/>
                <a:gd name="T10" fmla="*/ 0 h 17"/>
                <a:gd name="T11" fmla="*/ 150 w 150"/>
                <a:gd name="T12" fmla="*/ 17 h 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0" h="17">
                  <a:moveTo>
                    <a:pt x="0" y="2"/>
                  </a:moveTo>
                  <a:cubicBezTo>
                    <a:pt x="10" y="2"/>
                    <a:pt x="35" y="0"/>
                    <a:pt x="60" y="2"/>
                  </a:cubicBezTo>
                  <a:cubicBezTo>
                    <a:pt x="85" y="4"/>
                    <a:pt x="131" y="14"/>
                    <a:pt x="150" y="1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92" name="Line 60"/>
            <p:cNvSpPr>
              <a:spLocks noChangeShapeType="1"/>
            </p:cNvSpPr>
            <p:nvPr/>
          </p:nvSpPr>
          <p:spPr bwMode="auto">
            <a:xfrm flipH="1">
              <a:off x="1710" y="1155"/>
              <a:ext cx="345" cy="34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93" name="Line 61"/>
            <p:cNvSpPr>
              <a:spLocks noChangeShapeType="1"/>
            </p:cNvSpPr>
            <p:nvPr/>
          </p:nvSpPr>
          <p:spPr bwMode="auto">
            <a:xfrm flipH="1">
              <a:off x="1650" y="1005"/>
              <a:ext cx="405" cy="40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94" name="Line 62"/>
            <p:cNvSpPr>
              <a:spLocks noChangeShapeType="1"/>
            </p:cNvSpPr>
            <p:nvPr/>
          </p:nvSpPr>
          <p:spPr bwMode="auto">
            <a:xfrm flipH="1">
              <a:off x="1620" y="1065"/>
              <a:ext cx="225" cy="2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95" name="Line 63"/>
            <p:cNvSpPr>
              <a:spLocks noChangeShapeType="1"/>
            </p:cNvSpPr>
            <p:nvPr/>
          </p:nvSpPr>
          <p:spPr bwMode="auto">
            <a:xfrm flipH="1">
              <a:off x="1560" y="1080"/>
              <a:ext cx="120" cy="1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96" name="Line 64"/>
            <p:cNvSpPr>
              <a:spLocks noChangeShapeType="1"/>
            </p:cNvSpPr>
            <p:nvPr/>
          </p:nvSpPr>
          <p:spPr bwMode="auto">
            <a:xfrm flipH="1">
              <a:off x="1770" y="1320"/>
              <a:ext cx="285" cy="28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97" name="Line 65"/>
            <p:cNvSpPr>
              <a:spLocks noChangeShapeType="1"/>
            </p:cNvSpPr>
            <p:nvPr/>
          </p:nvSpPr>
          <p:spPr bwMode="auto">
            <a:xfrm flipH="1">
              <a:off x="1830" y="1500"/>
              <a:ext cx="225" cy="2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98" name="Line 66"/>
            <p:cNvSpPr>
              <a:spLocks noChangeShapeType="1"/>
            </p:cNvSpPr>
            <p:nvPr/>
          </p:nvSpPr>
          <p:spPr bwMode="auto">
            <a:xfrm flipH="1">
              <a:off x="1890" y="1680"/>
              <a:ext cx="165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599" name="Line 67"/>
            <p:cNvSpPr>
              <a:spLocks noChangeShapeType="1"/>
            </p:cNvSpPr>
            <p:nvPr/>
          </p:nvSpPr>
          <p:spPr bwMode="auto">
            <a:xfrm flipH="1">
              <a:off x="1935" y="1845"/>
              <a:ext cx="120" cy="1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00" name="Line 68"/>
            <p:cNvSpPr>
              <a:spLocks noChangeShapeType="1"/>
            </p:cNvSpPr>
            <p:nvPr/>
          </p:nvSpPr>
          <p:spPr bwMode="auto">
            <a:xfrm flipH="1">
              <a:off x="1980" y="1996"/>
              <a:ext cx="75" cy="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01" name="Line 69"/>
            <p:cNvSpPr>
              <a:spLocks noChangeShapeType="1"/>
            </p:cNvSpPr>
            <p:nvPr/>
          </p:nvSpPr>
          <p:spPr bwMode="auto">
            <a:xfrm>
              <a:off x="1530" y="1125"/>
              <a:ext cx="525" cy="5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02" name="Line 70"/>
            <p:cNvSpPr>
              <a:spLocks noChangeShapeType="1"/>
            </p:cNvSpPr>
            <p:nvPr/>
          </p:nvSpPr>
          <p:spPr bwMode="auto">
            <a:xfrm>
              <a:off x="1665" y="1425"/>
              <a:ext cx="390" cy="3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03" name="Line 71"/>
            <p:cNvSpPr>
              <a:spLocks noChangeShapeType="1"/>
            </p:cNvSpPr>
            <p:nvPr/>
          </p:nvSpPr>
          <p:spPr bwMode="auto">
            <a:xfrm>
              <a:off x="1830" y="1725"/>
              <a:ext cx="225" cy="22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04" name="Line 72"/>
            <p:cNvSpPr>
              <a:spLocks noChangeShapeType="1"/>
            </p:cNvSpPr>
            <p:nvPr/>
          </p:nvSpPr>
          <p:spPr bwMode="auto">
            <a:xfrm>
              <a:off x="1965" y="2011"/>
              <a:ext cx="90" cy="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05" name="Line 73"/>
            <p:cNvSpPr>
              <a:spLocks noChangeShapeType="1"/>
            </p:cNvSpPr>
            <p:nvPr/>
          </p:nvSpPr>
          <p:spPr bwMode="auto">
            <a:xfrm>
              <a:off x="1665" y="1110"/>
              <a:ext cx="390" cy="39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06" name="Line 74"/>
            <p:cNvSpPr>
              <a:spLocks noChangeShapeType="1"/>
            </p:cNvSpPr>
            <p:nvPr/>
          </p:nvSpPr>
          <p:spPr bwMode="auto">
            <a:xfrm>
              <a:off x="1755" y="1065"/>
              <a:ext cx="300" cy="3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07" name="Line 75"/>
            <p:cNvSpPr>
              <a:spLocks noChangeShapeType="1"/>
            </p:cNvSpPr>
            <p:nvPr/>
          </p:nvSpPr>
          <p:spPr bwMode="auto">
            <a:xfrm>
              <a:off x="1875" y="1035"/>
              <a:ext cx="150" cy="1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08" name="Line 76"/>
            <p:cNvSpPr>
              <a:spLocks noChangeShapeType="1"/>
            </p:cNvSpPr>
            <p:nvPr/>
          </p:nvSpPr>
          <p:spPr bwMode="auto">
            <a:xfrm>
              <a:off x="1980" y="1020"/>
              <a:ext cx="75" cy="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3609" name="Text Box 77"/>
            <p:cNvSpPr txBox="1">
              <a:spLocks noChangeArrowheads="1"/>
            </p:cNvSpPr>
            <p:nvPr/>
          </p:nvSpPr>
          <p:spPr bwMode="auto">
            <a:xfrm rot="3015428">
              <a:off x="1440" y="1543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800" b="1">
                  <a:latin typeface="+mn-lt"/>
                  <a:ea typeface="华文仿宋" panose="02010600040101010101" pitchFamily="2" charset="-122"/>
                </a:rPr>
                <a:t>16</a:t>
              </a:r>
            </a:p>
          </p:txBody>
        </p:sp>
        <p:sp>
          <p:nvSpPr>
            <p:cNvPr id="23610" name="Text Box 78"/>
            <p:cNvSpPr txBox="1">
              <a:spLocks noChangeArrowheads="1"/>
            </p:cNvSpPr>
            <p:nvPr/>
          </p:nvSpPr>
          <p:spPr bwMode="auto">
            <a:xfrm rot="1422883">
              <a:off x="1249" y="173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800" b="1">
                  <a:latin typeface="+mn-lt"/>
                  <a:ea typeface="华文仿宋" panose="02010600040101010101" pitchFamily="2" charset="-122"/>
                </a:rPr>
                <a:t>16</a:t>
              </a:r>
            </a:p>
          </p:txBody>
        </p:sp>
        <p:sp>
          <p:nvSpPr>
            <p:cNvPr id="23611" name="Text Box 79"/>
            <p:cNvSpPr txBox="1">
              <a:spLocks noChangeArrowheads="1"/>
            </p:cNvSpPr>
            <p:nvPr/>
          </p:nvSpPr>
          <p:spPr bwMode="auto">
            <a:xfrm rot="-5400000">
              <a:off x="1985" y="1343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800" b="1">
                  <a:latin typeface="+mn-lt"/>
                  <a:ea typeface="华文仿宋" panose="02010600040101010101" pitchFamily="2" charset="-122"/>
                </a:rPr>
                <a:t>16</a:t>
              </a:r>
            </a:p>
          </p:txBody>
        </p:sp>
        <p:sp>
          <p:nvSpPr>
            <p:cNvPr id="23612" name="Text Box 80"/>
            <p:cNvSpPr txBox="1">
              <a:spLocks noChangeArrowheads="1"/>
            </p:cNvSpPr>
            <p:nvPr/>
          </p:nvSpPr>
          <p:spPr bwMode="auto">
            <a:xfrm rot="-3999695">
              <a:off x="2208" y="1364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800" b="1">
                  <a:latin typeface="+mn-lt"/>
                  <a:ea typeface="华文仿宋" panose="02010600040101010101" pitchFamily="2" charset="-122"/>
                </a:rPr>
                <a:t>16</a:t>
              </a:r>
            </a:p>
          </p:txBody>
        </p:sp>
        <p:sp>
          <p:nvSpPr>
            <p:cNvPr id="23613" name="Text Box 81"/>
            <p:cNvSpPr txBox="1">
              <a:spLocks noChangeArrowheads="1"/>
            </p:cNvSpPr>
            <p:nvPr/>
          </p:nvSpPr>
          <p:spPr bwMode="auto">
            <a:xfrm rot="-2470739">
              <a:off x="2407" y="1536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800" b="1">
                  <a:latin typeface="+mn-lt"/>
                  <a:ea typeface="华文仿宋" panose="02010600040101010101" pitchFamily="2" charset="-122"/>
                </a:rPr>
                <a:t>16</a:t>
              </a:r>
            </a:p>
          </p:txBody>
        </p:sp>
        <p:sp>
          <p:nvSpPr>
            <p:cNvPr id="23614" name="Text Box 82"/>
            <p:cNvSpPr txBox="1">
              <a:spLocks noChangeArrowheads="1"/>
            </p:cNvSpPr>
            <p:nvPr/>
          </p:nvSpPr>
          <p:spPr bwMode="auto">
            <a:xfrm rot="-1869358">
              <a:off x="2578" y="1737"/>
              <a:ext cx="260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800" b="1">
                  <a:latin typeface="+mn-lt"/>
                  <a:ea typeface="华文仿宋" panose="02010600040101010101" pitchFamily="2" charset="-122"/>
                </a:rPr>
                <a:t>16</a:t>
              </a:r>
            </a:p>
          </p:txBody>
        </p:sp>
        <p:sp>
          <p:nvSpPr>
            <p:cNvPr id="23615" name="Text Box 83"/>
            <p:cNvSpPr txBox="1">
              <a:spLocks noChangeArrowheads="1"/>
            </p:cNvSpPr>
            <p:nvPr/>
          </p:nvSpPr>
          <p:spPr bwMode="auto">
            <a:xfrm>
              <a:off x="1174" y="1955"/>
              <a:ext cx="262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800" b="1">
                  <a:latin typeface="+mn-lt"/>
                  <a:ea typeface="华文仿宋" panose="02010600040101010101" pitchFamily="2" charset="-122"/>
                </a:rPr>
                <a:t>16</a:t>
              </a:r>
            </a:p>
          </p:txBody>
        </p:sp>
        <p:sp>
          <p:nvSpPr>
            <p:cNvPr id="23616" name="Text Box 84"/>
            <p:cNvSpPr txBox="1">
              <a:spLocks noChangeArrowheads="1"/>
            </p:cNvSpPr>
            <p:nvPr/>
          </p:nvSpPr>
          <p:spPr bwMode="auto">
            <a:xfrm>
              <a:off x="2635" y="1961"/>
              <a:ext cx="262" cy="23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1800" b="1">
                  <a:latin typeface="+mn-lt"/>
                  <a:ea typeface="华文仿宋" panose="02010600040101010101" pitchFamily="2" charset="-122"/>
                </a:rPr>
                <a:t>16</a:t>
              </a:r>
            </a:p>
          </p:txBody>
        </p:sp>
      </p:grpSp>
      <p:sp>
        <p:nvSpPr>
          <p:cNvPr id="45141" name="Text Box 85"/>
          <p:cNvSpPr txBox="1">
            <a:spLocks noChangeArrowheads="1"/>
          </p:cNvSpPr>
          <p:nvPr/>
        </p:nvSpPr>
        <p:spPr bwMode="auto">
          <a:xfrm>
            <a:off x="1" y="2399953"/>
            <a:ext cx="9144000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（</a:t>
            </a:r>
            <a:r>
              <a:rPr lang="en-US" altLang="zh-CN" sz="2800" b="1" dirty="0" smtClean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2</a:t>
            </a:r>
            <a:r>
              <a:rPr lang="zh-CN" altLang="en-US" sz="2800" b="1" dirty="0" smtClean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）线性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尺寸数字的方向，一般应按上图所示方向注写，</a:t>
            </a:r>
            <a:r>
              <a:rPr lang="zh-CN" altLang="en-US" sz="2800" b="1" dirty="0">
                <a:solidFill>
                  <a:schemeClr val="accent2"/>
                </a:solidFill>
                <a:latin typeface="+mn-lt"/>
                <a:ea typeface="华文仿宋" panose="02010600040101010101" pitchFamily="2" charset="-122"/>
              </a:rPr>
              <a:t>并尽可能避免在图示</a:t>
            </a:r>
            <a:r>
              <a:rPr lang="en-US" altLang="zh-CN" sz="2800" b="1" dirty="0">
                <a:solidFill>
                  <a:schemeClr val="accent2"/>
                </a:solidFill>
                <a:latin typeface="+mn-lt"/>
                <a:ea typeface="华文仿宋" panose="02010600040101010101" pitchFamily="2" charset="-122"/>
              </a:rPr>
              <a:t>30°</a:t>
            </a:r>
            <a:r>
              <a:rPr lang="zh-CN" altLang="en-US" sz="2800" b="1" dirty="0">
                <a:solidFill>
                  <a:schemeClr val="accent2"/>
                </a:solidFill>
                <a:latin typeface="+mn-lt"/>
                <a:ea typeface="华文仿宋" panose="02010600040101010101" pitchFamily="2" charset="-122"/>
              </a:rPr>
              <a:t>范围内标注尺寸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，无法避免时应引出标注</a:t>
            </a:r>
            <a:r>
              <a:rPr lang="zh-CN" altLang="en-US" sz="2800" b="1" dirty="0" smtClean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。</a:t>
            </a:r>
            <a:r>
              <a:rPr lang="en-US" altLang="zh-CN" sz="1800" b="1" dirty="0" smtClean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 </a:t>
            </a:r>
            <a:endParaRPr lang="en-US" altLang="zh-CN" sz="1800" b="1" dirty="0">
              <a:solidFill>
                <a:schemeClr val="tx2"/>
              </a:solidFill>
              <a:latin typeface="+mn-lt"/>
              <a:ea typeface="华文仿宋" panose="02010600040101010101" pitchFamily="2" charset="-122"/>
            </a:endParaRPr>
          </a:p>
        </p:txBody>
      </p:sp>
      <p:sp>
        <p:nvSpPr>
          <p:cNvPr id="45142" name="Text Box 86"/>
          <p:cNvSpPr txBox="1">
            <a:spLocks noChangeArrowheads="1"/>
          </p:cNvSpPr>
          <p:nvPr/>
        </p:nvSpPr>
        <p:spPr bwMode="auto">
          <a:xfrm>
            <a:off x="0" y="4149080"/>
            <a:ext cx="4608512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（</a:t>
            </a:r>
            <a:r>
              <a:rPr lang="en-US" altLang="zh-CN" sz="2800" b="1" dirty="0" smtClean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3</a:t>
            </a:r>
            <a:r>
              <a:rPr lang="zh-CN" altLang="en-US" sz="2800" b="1" dirty="0" smtClean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）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华文仿宋" panose="02010600040101010101" pitchFamily="2" charset="-122"/>
              </a:rPr>
              <a:t>尺寸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华文仿宋" panose="02010600040101010101" pitchFamily="2" charset="-122"/>
              </a:rPr>
              <a:t>数字不可被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华文仿宋" panose="02010600040101010101" pitchFamily="2" charset="-122"/>
              </a:rPr>
              <a:t>任何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华文仿宋" panose="02010600040101010101" pitchFamily="2" charset="-122"/>
              </a:rPr>
              <a:t>图线所通过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，</a:t>
            </a:r>
            <a:r>
              <a:rPr lang="zh-CN" altLang="en-US" sz="2800" b="1" dirty="0" smtClean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否则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必须将该图线</a:t>
            </a:r>
            <a:r>
              <a:rPr lang="zh-CN" altLang="en-US" sz="2800" b="1" dirty="0" smtClean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断开。</a:t>
            </a:r>
            <a:r>
              <a:rPr lang="en-US" altLang="zh-CN" sz="1800" b="1" dirty="0" smtClean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 </a:t>
            </a:r>
            <a:endParaRPr lang="en-US" altLang="zh-CN" sz="1800" b="1" dirty="0">
              <a:solidFill>
                <a:schemeClr val="tx2"/>
              </a:solidFill>
              <a:latin typeface="+mn-lt"/>
              <a:ea typeface="华文仿宋" panose="02010600040101010101" pitchFamily="2" charset="-122"/>
            </a:endParaRPr>
          </a:p>
        </p:txBody>
      </p:sp>
      <p:sp>
        <p:nvSpPr>
          <p:cNvPr id="87" name="Text Box 4"/>
          <p:cNvSpPr txBox="1">
            <a:spLocks noChangeArrowheads="1"/>
          </p:cNvSpPr>
          <p:nvPr/>
        </p:nvSpPr>
        <p:spPr bwMode="auto">
          <a:xfrm>
            <a:off x="7000892" y="0"/>
            <a:ext cx="2143108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尺寸数字</a:t>
            </a:r>
            <a:r>
              <a:rPr lang="en-US" altLang="zh-CN" sz="2800" dirty="0" smtClean="0">
                <a:ea typeface="黑体" panose="02010609060101010101" pitchFamily="49" charset="-122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41" grpId="0" autoUpdateAnimBg="0"/>
      <p:bldP spid="4514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ADB03F-BCF2-4943-B502-16F9DA15C4BA}" type="slidenum">
              <a:rPr lang="en-US" altLang="zh-CN" smtClean="0">
                <a:latin typeface="+mn-lt"/>
                <a:ea typeface="华文仿宋" panose="02010600040101010101" pitchFamily="2" charset="-122"/>
              </a:rPr>
              <a:pPr/>
              <a:t>15</a:t>
            </a:fld>
            <a:endParaRPr lang="en-US" altLang="zh-CN" smtClean="0">
              <a:latin typeface="+mn-lt"/>
              <a:ea typeface="华文仿宋" panose="02010600040101010101" pitchFamily="2" charset="-122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7943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（</a:t>
            </a:r>
            <a:r>
              <a:rPr lang="en-US" altLang="zh-CN" sz="3200" b="1" dirty="0" smtClean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4</a:t>
            </a:r>
            <a:r>
              <a:rPr lang="zh-CN" altLang="en-US" sz="3200" b="1" dirty="0" smtClean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）角度</a:t>
            </a:r>
            <a:r>
              <a:rPr lang="zh-CN" altLang="en-US" sz="3200" b="1" dirty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尺寸标注  </a:t>
            </a:r>
            <a:r>
              <a:rPr lang="en-US" altLang="zh-CN" sz="2000" b="1" dirty="0">
                <a:solidFill>
                  <a:srgbClr val="CC0000"/>
                </a:solidFill>
                <a:latin typeface="+mn-lt"/>
                <a:ea typeface="华文仿宋" panose="02010600040101010101" pitchFamily="2" charset="-122"/>
              </a:rPr>
              <a:t>( Angular Dimensioning)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611188" y="901710"/>
            <a:ext cx="7939087" cy="15081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514350" indent="-514350" algn="l">
              <a:buFont typeface="+mj-ea"/>
              <a:buAutoNum type="circleNumDbPlain"/>
            </a:pPr>
            <a:r>
              <a:rPr lang="zh-CN" altLang="en-US" sz="2800" b="1" dirty="0" smtClean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 尺寸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线应画成圆弧，其圆心是该角的顶点。尺寸界线沿径向引出。</a:t>
            </a:r>
            <a:r>
              <a:rPr lang="en-US" altLang="zh-CN" sz="1800" b="1" dirty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Dimension lines are drawn as arcs with the vertex of the angle as center, and extension lines should be drawn along the radial directions.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683568" y="4581128"/>
            <a:ext cx="7292975" cy="793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514350" indent="-514350" algn="l">
              <a:buFont typeface="+mj-ea"/>
              <a:buAutoNum type="circleNumDbPlain" startAt="2"/>
            </a:pP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华文仿宋" panose="02010600040101010101" pitchFamily="2" charset="-122"/>
              </a:rPr>
              <a:t>角度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华文仿宋" panose="02010600040101010101" pitchFamily="2" charset="-122"/>
              </a:rPr>
              <a:t>数字一律水平写</a:t>
            </a:r>
            <a:r>
              <a:rPr lang="zh-CN" altLang="en-US" sz="2800" b="1" dirty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。</a:t>
            </a:r>
          </a:p>
          <a:p>
            <a:pPr algn="l"/>
            <a:r>
              <a:rPr lang="en-US" altLang="zh-CN" sz="1800" b="1" dirty="0">
                <a:solidFill>
                  <a:srgbClr val="FF0000"/>
                </a:solidFill>
                <a:latin typeface="+mn-lt"/>
                <a:ea typeface="华文仿宋" panose="02010600040101010101" pitchFamily="2" charset="-122"/>
              </a:rPr>
              <a:t>The text should be placed horizontally.</a:t>
            </a:r>
          </a:p>
        </p:txBody>
      </p:sp>
      <p:grpSp>
        <p:nvGrpSpPr>
          <p:cNvPr id="2" name="Group 5"/>
          <p:cNvGrpSpPr/>
          <p:nvPr/>
        </p:nvGrpSpPr>
        <p:grpSpPr bwMode="auto">
          <a:xfrm>
            <a:off x="2268538" y="2276475"/>
            <a:ext cx="4895850" cy="2447925"/>
            <a:chOff x="1682" y="2177"/>
            <a:chExt cx="2975" cy="1401"/>
          </a:xfrm>
        </p:grpSpPr>
        <p:sp>
          <p:nvSpPr>
            <p:cNvPr id="24583" name="Text Box 6"/>
            <p:cNvSpPr txBox="1">
              <a:spLocks noChangeArrowheads="1"/>
            </p:cNvSpPr>
            <p:nvPr/>
          </p:nvSpPr>
          <p:spPr bwMode="auto">
            <a:xfrm>
              <a:off x="4180" y="2992"/>
              <a:ext cx="477" cy="26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en-US" altLang="zh-CN" sz="2400" b="1">
                  <a:latin typeface="+mn-lt"/>
                  <a:ea typeface="华文仿宋" panose="02010600040101010101" pitchFamily="2" charset="-122"/>
                </a:rPr>
                <a:t>5°</a:t>
              </a:r>
              <a:endParaRPr lang="en-US" altLang="zh-CN" sz="1800" b="1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4584" name="Arc 7"/>
            <p:cNvSpPr/>
            <p:nvPr/>
          </p:nvSpPr>
          <p:spPr bwMode="auto">
            <a:xfrm flipH="1">
              <a:off x="1811" y="2288"/>
              <a:ext cx="1138" cy="1067"/>
            </a:xfrm>
            <a:custGeom>
              <a:avLst/>
              <a:gdLst>
                <a:gd name="T0" fmla="*/ 0 w 21600"/>
                <a:gd name="T1" fmla="*/ 0 h 22487"/>
                <a:gd name="T2" fmla="*/ 0 w 21600"/>
                <a:gd name="T3" fmla="*/ 0 h 22487"/>
                <a:gd name="T4" fmla="*/ 0 w 21600"/>
                <a:gd name="T5" fmla="*/ 0 h 22487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487"/>
                <a:gd name="T11" fmla="*/ 21600 w 21600"/>
                <a:gd name="T12" fmla="*/ 22487 h 224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487" fill="none" extrusionOk="0">
                  <a:moveTo>
                    <a:pt x="178" y="-1"/>
                  </a:moveTo>
                  <a:cubicBezTo>
                    <a:pt x="12037" y="97"/>
                    <a:pt x="21600" y="9739"/>
                    <a:pt x="21600" y="21599"/>
                  </a:cubicBezTo>
                  <a:cubicBezTo>
                    <a:pt x="21600" y="21895"/>
                    <a:pt x="21593" y="22191"/>
                    <a:pt x="21581" y="22486"/>
                  </a:cubicBezTo>
                </a:path>
                <a:path w="21600" h="22487" stroke="0" extrusionOk="0">
                  <a:moveTo>
                    <a:pt x="178" y="-1"/>
                  </a:moveTo>
                  <a:cubicBezTo>
                    <a:pt x="12037" y="97"/>
                    <a:pt x="21600" y="9739"/>
                    <a:pt x="21600" y="21599"/>
                  </a:cubicBezTo>
                  <a:cubicBezTo>
                    <a:pt x="21600" y="21895"/>
                    <a:pt x="21593" y="22191"/>
                    <a:pt x="21581" y="22486"/>
                  </a:cubicBezTo>
                  <a:lnTo>
                    <a:pt x="0" y="21599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4585" name="Rectangle 8"/>
            <p:cNvSpPr>
              <a:spLocks noChangeArrowheads="1"/>
            </p:cNvSpPr>
            <p:nvPr/>
          </p:nvSpPr>
          <p:spPr bwMode="auto">
            <a:xfrm>
              <a:off x="1884" y="2601"/>
              <a:ext cx="331" cy="14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66FFFF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4586" name="Line 9"/>
            <p:cNvSpPr>
              <a:spLocks noChangeShapeType="1"/>
            </p:cNvSpPr>
            <p:nvPr/>
          </p:nvSpPr>
          <p:spPr bwMode="auto">
            <a:xfrm>
              <a:off x="1682" y="3339"/>
              <a:ext cx="24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4587" name="Line 10"/>
            <p:cNvSpPr>
              <a:spLocks noChangeShapeType="1"/>
            </p:cNvSpPr>
            <p:nvPr/>
          </p:nvSpPr>
          <p:spPr bwMode="auto">
            <a:xfrm>
              <a:off x="2931" y="2177"/>
              <a:ext cx="0" cy="11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4588" name="Line 11"/>
            <p:cNvSpPr>
              <a:spLocks noChangeShapeType="1"/>
            </p:cNvSpPr>
            <p:nvPr/>
          </p:nvSpPr>
          <p:spPr bwMode="auto">
            <a:xfrm flipV="1">
              <a:off x="2931" y="2730"/>
              <a:ext cx="1051" cy="6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4589" name="Line 12"/>
            <p:cNvSpPr>
              <a:spLocks noChangeShapeType="1"/>
            </p:cNvSpPr>
            <p:nvPr/>
          </p:nvSpPr>
          <p:spPr bwMode="auto">
            <a:xfrm flipV="1">
              <a:off x="2931" y="3191"/>
              <a:ext cx="1249" cy="1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4590" name="Arc 13"/>
            <p:cNvSpPr/>
            <p:nvPr/>
          </p:nvSpPr>
          <p:spPr bwMode="auto">
            <a:xfrm>
              <a:off x="2931" y="2285"/>
              <a:ext cx="988" cy="799"/>
            </a:xfrm>
            <a:custGeom>
              <a:avLst/>
              <a:gdLst>
                <a:gd name="T0" fmla="*/ 0 w 20128"/>
                <a:gd name="T1" fmla="*/ 0 h 21600"/>
                <a:gd name="T2" fmla="*/ 0 w 20128"/>
                <a:gd name="T3" fmla="*/ 0 h 21600"/>
                <a:gd name="T4" fmla="*/ 0 w 20128"/>
                <a:gd name="T5" fmla="*/ 0 h 21600"/>
                <a:gd name="T6" fmla="*/ 0 60000 65536"/>
                <a:gd name="T7" fmla="*/ 0 60000 65536"/>
                <a:gd name="T8" fmla="*/ 0 60000 65536"/>
                <a:gd name="T9" fmla="*/ 0 w 20128"/>
                <a:gd name="T10" fmla="*/ 0 h 21600"/>
                <a:gd name="T11" fmla="*/ 20128 w 2012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128" h="21600" fill="none" extrusionOk="0">
                  <a:moveTo>
                    <a:pt x="-1" y="0"/>
                  </a:moveTo>
                  <a:cubicBezTo>
                    <a:pt x="8904" y="0"/>
                    <a:pt x="16896" y="5464"/>
                    <a:pt x="20127" y="13762"/>
                  </a:cubicBezTo>
                </a:path>
                <a:path w="20128" h="21600" stroke="0" extrusionOk="0">
                  <a:moveTo>
                    <a:pt x="-1" y="0"/>
                  </a:moveTo>
                  <a:cubicBezTo>
                    <a:pt x="8904" y="0"/>
                    <a:pt x="16896" y="5464"/>
                    <a:pt x="20127" y="13762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4591" name="Freeform 14"/>
            <p:cNvSpPr/>
            <p:nvPr/>
          </p:nvSpPr>
          <p:spPr bwMode="auto">
            <a:xfrm>
              <a:off x="3904" y="2766"/>
              <a:ext cx="184" cy="462"/>
            </a:xfrm>
            <a:custGeom>
              <a:avLst/>
              <a:gdLst>
                <a:gd name="T0" fmla="*/ 0 w 150"/>
                <a:gd name="T1" fmla="*/ 0 h 376"/>
                <a:gd name="T2" fmla="*/ 139 w 150"/>
                <a:gd name="T3" fmla="*/ 225 h 376"/>
                <a:gd name="T4" fmla="*/ 221 w 150"/>
                <a:gd name="T5" fmla="*/ 447 h 376"/>
                <a:gd name="T6" fmla="*/ 277 w 150"/>
                <a:gd name="T7" fmla="*/ 698 h 3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0"/>
                <a:gd name="T13" fmla="*/ 0 h 376"/>
                <a:gd name="T14" fmla="*/ 150 w 150"/>
                <a:gd name="T15" fmla="*/ 376 h 3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0" h="376">
                  <a:moveTo>
                    <a:pt x="0" y="0"/>
                  </a:moveTo>
                  <a:cubicBezTo>
                    <a:pt x="12" y="20"/>
                    <a:pt x="55" y="81"/>
                    <a:pt x="75" y="121"/>
                  </a:cubicBezTo>
                  <a:cubicBezTo>
                    <a:pt x="95" y="161"/>
                    <a:pt x="108" y="199"/>
                    <a:pt x="120" y="241"/>
                  </a:cubicBezTo>
                  <a:cubicBezTo>
                    <a:pt x="132" y="283"/>
                    <a:pt x="144" y="348"/>
                    <a:pt x="150" y="37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4592" name="Freeform 15"/>
            <p:cNvSpPr/>
            <p:nvPr/>
          </p:nvSpPr>
          <p:spPr bwMode="auto">
            <a:xfrm>
              <a:off x="4069" y="3210"/>
              <a:ext cx="21" cy="147"/>
            </a:xfrm>
            <a:custGeom>
              <a:avLst/>
              <a:gdLst>
                <a:gd name="T0" fmla="*/ 0 w 17"/>
                <a:gd name="T1" fmla="*/ 0 h 120"/>
                <a:gd name="T2" fmla="*/ 28 w 17"/>
                <a:gd name="T3" fmla="*/ 111 h 120"/>
                <a:gd name="T4" fmla="*/ 28 w 17"/>
                <a:gd name="T5" fmla="*/ 221 h 120"/>
                <a:gd name="T6" fmla="*/ 0 60000 65536"/>
                <a:gd name="T7" fmla="*/ 0 60000 65536"/>
                <a:gd name="T8" fmla="*/ 0 60000 65536"/>
                <a:gd name="T9" fmla="*/ 0 w 17"/>
                <a:gd name="T10" fmla="*/ 0 h 120"/>
                <a:gd name="T11" fmla="*/ 17 w 17"/>
                <a:gd name="T12" fmla="*/ 120 h 1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" h="120">
                  <a:moveTo>
                    <a:pt x="0" y="0"/>
                  </a:moveTo>
                  <a:cubicBezTo>
                    <a:pt x="3" y="10"/>
                    <a:pt x="13" y="40"/>
                    <a:pt x="15" y="60"/>
                  </a:cubicBezTo>
                  <a:cubicBezTo>
                    <a:pt x="17" y="80"/>
                    <a:pt x="15" y="108"/>
                    <a:pt x="15" y="12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4593" name="Freeform 16"/>
            <p:cNvSpPr/>
            <p:nvPr/>
          </p:nvSpPr>
          <p:spPr bwMode="auto">
            <a:xfrm>
              <a:off x="4033" y="3339"/>
              <a:ext cx="55" cy="239"/>
            </a:xfrm>
            <a:custGeom>
              <a:avLst/>
              <a:gdLst>
                <a:gd name="T0" fmla="*/ 82 w 45"/>
                <a:gd name="T1" fmla="*/ 0 h 195"/>
                <a:gd name="T2" fmla="*/ 55 w 45"/>
                <a:gd name="T3" fmla="*/ 165 h 195"/>
                <a:gd name="T4" fmla="*/ 0 w 45"/>
                <a:gd name="T5" fmla="*/ 359 h 195"/>
                <a:gd name="T6" fmla="*/ 0 60000 65536"/>
                <a:gd name="T7" fmla="*/ 0 60000 65536"/>
                <a:gd name="T8" fmla="*/ 0 60000 65536"/>
                <a:gd name="T9" fmla="*/ 0 w 45"/>
                <a:gd name="T10" fmla="*/ 0 h 195"/>
                <a:gd name="T11" fmla="*/ 45 w 45"/>
                <a:gd name="T12" fmla="*/ 195 h 1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195">
                  <a:moveTo>
                    <a:pt x="45" y="0"/>
                  </a:moveTo>
                  <a:cubicBezTo>
                    <a:pt x="43" y="15"/>
                    <a:pt x="37" y="58"/>
                    <a:pt x="30" y="90"/>
                  </a:cubicBezTo>
                  <a:cubicBezTo>
                    <a:pt x="23" y="122"/>
                    <a:pt x="6" y="173"/>
                    <a:pt x="0" y="19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triangle" w="sm" len="lg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4594" name="Text Box 17"/>
            <p:cNvSpPr txBox="1">
              <a:spLocks noChangeArrowheads="1"/>
            </p:cNvSpPr>
            <p:nvPr/>
          </p:nvSpPr>
          <p:spPr bwMode="auto">
            <a:xfrm>
              <a:off x="1870" y="2560"/>
              <a:ext cx="501" cy="2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en-US" altLang="zh-CN" sz="2400" b="1">
                  <a:latin typeface="+mn-lt"/>
                  <a:ea typeface="华文仿宋" panose="02010600040101010101" pitchFamily="2" charset="-122"/>
                </a:rPr>
                <a:t>90°</a:t>
              </a:r>
              <a:endParaRPr lang="en-US" altLang="zh-CN" sz="1800" b="1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4595" name="Rectangle 18"/>
            <p:cNvSpPr>
              <a:spLocks noChangeArrowheads="1"/>
            </p:cNvSpPr>
            <p:nvPr/>
          </p:nvSpPr>
          <p:spPr bwMode="auto">
            <a:xfrm rot="-71159">
              <a:off x="3303" y="2380"/>
              <a:ext cx="546" cy="11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4596" name="Text Box 19"/>
            <p:cNvSpPr txBox="1">
              <a:spLocks noChangeArrowheads="1"/>
            </p:cNvSpPr>
            <p:nvPr/>
          </p:nvSpPr>
          <p:spPr bwMode="auto">
            <a:xfrm>
              <a:off x="3347" y="2346"/>
              <a:ext cx="531" cy="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en-US" altLang="zh-CN" sz="2400" b="1">
                  <a:latin typeface="+mn-lt"/>
                  <a:ea typeface="华文仿宋" panose="02010600040101010101" pitchFamily="2" charset="-122"/>
                </a:rPr>
                <a:t>60°</a:t>
              </a:r>
              <a:endParaRPr lang="en-US" altLang="zh-CN" sz="1800" b="1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4597" name="Text Box 20"/>
            <p:cNvSpPr txBox="1">
              <a:spLocks noChangeArrowheads="1"/>
            </p:cNvSpPr>
            <p:nvPr/>
          </p:nvSpPr>
          <p:spPr bwMode="auto">
            <a:xfrm>
              <a:off x="4016" y="2814"/>
              <a:ext cx="484" cy="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 b="1">
                  <a:latin typeface="+mn-lt"/>
                  <a:ea typeface="华文仿宋" panose="02010600040101010101" pitchFamily="2" charset="-122"/>
                </a:rPr>
                <a:t>25°</a:t>
              </a:r>
              <a:endParaRPr lang="en-US" altLang="zh-CN" sz="1800" b="1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4598" name="Line 21"/>
            <p:cNvSpPr>
              <a:spLocks noChangeShapeType="1"/>
            </p:cNvSpPr>
            <p:nvPr/>
          </p:nvSpPr>
          <p:spPr bwMode="auto">
            <a:xfrm flipV="1">
              <a:off x="4088" y="3217"/>
              <a:ext cx="147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  <p:sp>
          <p:nvSpPr>
            <p:cNvPr id="24599" name="Line 22"/>
            <p:cNvSpPr>
              <a:spLocks noChangeShapeType="1"/>
            </p:cNvSpPr>
            <p:nvPr/>
          </p:nvSpPr>
          <p:spPr bwMode="auto">
            <a:xfrm>
              <a:off x="4235" y="3219"/>
              <a:ext cx="25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n-lt"/>
                <a:ea typeface="华文仿宋" panose="0201060004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75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  <p:bldP spid="6349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D114A9-E34E-49E6-80D9-75A8229FEF45}" type="slidenum">
              <a:rPr lang="en-US" altLang="zh-CN" smtClean="0">
                <a:latin typeface="+mj-lt"/>
                <a:ea typeface="华文仿宋" panose="02010600040101010101" pitchFamily="2" charset="-122"/>
              </a:rPr>
              <a:pPr/>
              <a:t>16</a:t>
            </a:fld>
            <a:endParaRPr lang="en-US" altLang="zh-CN" smtClean="0">
              <a:latin typeface="+mj-lt"/>
              <a:ea typeface="华文仿宋" panose="02010600040101010101" pitchFamily="2" charset="-122"/>
            </a:endParaRPr>
          </a:p>
        </p:txBody>
      </p:sp>
      <p:grpSp>
        <p:nvGrpSpPr>
          <p:cNvPr id="2" name="Group 2"/>
          <p:cNvGrpSpPr/>
          <p:nvPr/>
        </p:nvGrpSpPr>
        <p:grpSpPr bwMode="auto">
          <a:xfrm>
            <a:off x="6732588" y="4076700"/>
            <a:ext cx="1868487" cy="1285875"/>
            <a:chOff x="3645" y="2727"/>
            <a:chExt cx="1177" cy="810"/>
          </a:xfrm>
        </p:grpSpPr>
        <p:sp>
          <p:nvSpPr>
            <p:cNvPr id="25674" name="Text Box 3"/>
            <p:cNvSpPr txBox="1">
              <a:spLocks noChangeArrowheads="1"/>
            </p:cNvSpPr>
            <p:nvPr/>
          </p:nvSpPr>
          <p:spPr bwMode="auto">
            <a:xfrm>
              <a:off x="4077" y="2727"/>
              <a:ext cx="74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latin typeface="+mj-lt"/>
                  <a:ea typeface="华文仿宋" panose="02010600040101010101" pitchFamily="2" charset="-122"/>
                  <a:sym typeface="Symbol" panose="05050102010706020507" pitchFamily="18" charset="2"/>
                </a:rPr>
                <a:t>S10</a:t>
              </a:r>
              <a:endParaRPr lang="en-US" altLang="zh-CN" sz="2400" b="1">
                <a:solidFill>
                  <a:schemeClr val="accent2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grpSp>
          <p:nvGrpSpPr>
            <p:cNvPr id="25675" name="Group 4"/>
            <p:cNvGrpSpPr/>
            <p:nvPr/>
          </p:nvGrpSpPr>
          <p:grpSpPr bwMode="auto">
            <a:xfrm>
              <a:off x="3645" y="2982"/>
              <a:ext cx="585" cy="555"/>
              <a:chOff x="2025" y="2491"/>
              <a:chExt cx="885" cy="780"/>
            </a:xfrm>
          </p:grpSpPr>
          <p:sp>
            <p:nvSpPr>
              <p:cNvPr id="25679" name="Oval 5"/>
              <p:cNvSpPr>
                <a:spLocks noChangeArrowheads="1"/>
              </p:cNvSpPr>
              <p:nvPr/>
            </p:nvSpPr>
            <p:spPr bwMode="auto">
              <a:xfrm>
                <a:off x="2055" y="2521"/>
                <a:ext cx="810" cy="69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5680" name="Line 6"/>
              <p:cNvSpPr>
                <a:spLocks noChangeShapeType="1"/>
              </p:cNvSpPr>
              <p:nvPr/>
            </p:nvSpPr>
            <p:spPr bwMode="auto">
              <a:xfrm>
                <a:off x="2025" y="2866"/>
                <a:ext cx="88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Dot"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5681" name="Freeform 7"/>
              <p:cNvSpPr/>
              <p:nvPr/>
            </p:nvSpPr>
            <p:spPr bwMode="auto">
              <a:xfrm>
                <a:off x="2460" y="2491"/>
                <a:ext cx="1" cy="780"/>
              </a:xfrm>
              <a:custGeom>
                <a:avLst/>
                <a:gdLst>
                  <a:gd name="T0" fmla="*/ 0 w 1"/>
                  <a:gd name="T1" fmla="*/ 0 h 780"/>
                  <a:gd name="T2" fmla="*/ 0 w 1"/>
                  <a:gd name="T3" fmla="*/ 780 h 780"/>
                  <a:gd name="T4" fmla="*/ 0 60000 65536"/>
                  <a:gd name="T5" fmla="*/ 0 60000 65536"/>
                  <a:gd name="T6" fmla="*/ 0 w 1"/>
                  <a:gd name="T7" fmla="*/ 0 h 780"/>
                  <a:gd name="T8" fmla="*/ 1 w 1"/>
                  <a:gd name="T9" fmla="*/ 780 h 7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780">
                    <a:moveTo>
                      <a:pt x="0" y="0"/>
                    </a:moveTo>
                    <a:lnTo>
                      <a:pt x="0" y="78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</p:grpSp>
        <p:sp>
          <p:nvSpPr>
            <p:cNvPr id="25676" name="Freeform 8"/>
            <p:cNvSpPr/>
            <p:nvPr/>
          </p:nvSpPr>
          <p:spPr bwMode="auto">
            <a:xfrm>
              <a:off x="3741" y="3069"/>
              <a:ext cx="390" cy="376"/>
            </a:xfrm>
            <a:custGeom>
              <a:avLst/>
              <a:gdLst>
                <a:gd name="T0" fmla="*/ 0 w 390"/>
                <a:gd name="T1" fmla="*/ 376 h 376"/>
                <a:gd name="T2" fmla="*/ 390 w 390"/>
                <a:gd name="T3" fmla="*/ 0 h 376"/>
                <a:gd name="T4" fmla="*/ 0 60000 65536"/>
                <a:gd name="T5" fmla="*/ 0 60000 65536"/>
                <a:gd name="T6" fmla="*/ 0 w 390"/>
                <a:gd name="T7" fmla="*/ 0 h 376"/>
                <a:gd name="T8" fmla="*/ 390 w 390"/>
                <a:gd name="T9" fmla="*/ 376 h 3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0" h="376">
                  <a:moveTo>
                    <a:pt x="0" y="376"/>
                  </a:moveTo>
                  <a:lnTo>
                    <a:pt x="39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5677" name="Line 9"/>
            <p:cNvSpPr>
              <a:spLocks noChangeShapeType="1"/>
            </p:cNvSpPr>
            <p:nvPr/>
          </p:nvSpPr>
          <p:spPr bwMode="auto">
            <a:xfrm flipV="1">
              <a:off x="4131" y="2970"/>
              <a:ext cx="99" cy="9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5678" name="Line 10"/>
            <p:cNvSpPr>
              <a:spLocks noChangeShapeType="1"/>
            </p:cNvSpPr>
            <p:nvPr/>
          </p:nvSpPr>
          <p:spPr bwMode="auto">
            <a:xfrm>
              <a:off x="4230" y="2967"/>
              <a:ext cx="405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grpSp>
        <p:nvGrpSpPr>
          <p:cNvPr id="4" name="Group 11"/>
          <p:cNvGrpSpPr/>
          <p:nvPr/>
        </p:nvGrpSpPr>
        <p:grpSpPr bwMode="auto">
          <a:xfrm>
            <a:off x="741363" y="2401888"/>
            <a:ext cx="1689100" cy="1328737"/>
            <a:chOff x="467" y="1672"/>
            <a:chExt cx="1064" cy="837"/>
          </a:xfrm>
        </p:grpSpPr>
        <p:sp>
          <p:nvSpPr>
            <p:cNvPr id="25666" name="Text Box 12"/>
            <p:cNvSpPr txBox="1">
              <a:spLocks noChangeArrowheads="1"/>
            </p:cNvSpPr>
            <p:nvPr/>
          </p:nvSpPr>
          <p:spPr bwMode="auto">
            <a:xfrm>
              <a:off x="1016" y="1672"/>
              <a:ext cx="515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latin typeface="+mj-lt"/>
                  <a:ea typeface="华文仿宋" panose="02010600040101010101" pitchFamily="2" charset="-122"/>
                  <a:sym typeface="Symbol" panose="05050102010706020507" pitchFamily="18" charset="2"/>
                </a:rPr>
                <a:t>10</a:t>
              </a:r>
              <a:endParaRPr lang="en-US" altLang="zh-CN" sz="2400" b="1">
                <a:solidFill>
                  <a:schemeClr val="accent2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grpSp>
          <p:nvGrpSpPr>
            <p:cNvPr id="25667" name="Group 13"/>
            <p:cNvGrpSpPr/>
            <p:nvPr/>
          </p:nvGrpSpPr>
          <p:grpSpPr bwMode="auto">
            <a:xfrm>
              <a:off x="467" y="1892"/>
              <a:ext cx="665" cy="617"/>
              <a:chOff x="467" y="1892"/>
              <a:chExt cx="665" cy="617"/>
            </a:xfrm>
          </p:grpSpPr>
          <p:sp>
            <p:nvSpPr>
              <p:cNvPr id="25671" name="Oval 14"/>
              <p:cNvSpPr>
                <a:spLocks noChangeArrowheads="1"/>
              </p:cNvSpPr>
              <p:nvPr/>
            </p:nvSpPr>
            <p:spPr bwMode="auto">
              <a:xfrm>
                <a:off x="539" y="1941"/>
                <a:ext cx="535" cy="49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5672" name="Line 15"/>
              <p:cNvSpPr>
                <a:spLocks noChangeShapeType="1"/>
              </p:cNvSpPr>
              <p:nvPr/>
            </p:nvSpPr>
            <p:spPr bwMode="auto">
              <a:xfrm>
                <a:off x="467" y="2187"/>
                <a:ext cx="66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Dot"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5673" name="Freeform 16"/>
              <p:cNvSpPr/>
              <p:nvPr/>
            </p:nvSpPr>
            <p:spPr bwMode="auto">
              <a:xfrm>
                <a:off x="807" y="1892"/>
                <a:ext cx="7" cy="617"/>
              </a:xfrm>
              <a:custGeom>
                <a:avLst/>
                <a:gdLst>
                  <a:gd name="T0" fmla="*/ 0 w 7"/>
                  <a:gd name="T1" fmla="*/ 0 h 617"/>
                  <a:gd name="T2" fmla="*/ 7 w 7"/>
                  <a:gd name="T3" fmla="*/ 617 h 617"/>
                  <a:gd name="T4" fmla="*/ 0 60000 65536"/>
                  <a:gd name="T5" fmla="*/ 0 60000 65536"/>
                  <a:gd name="T6" fmla="*/ 0 w 7"/>
                  <a:gd name="T7" fmla="*/ 0 h 617"/>
                  <a:gd name="T8" fmla="*/ 7 w 7"/>
                  <a:gd name="T9" fmla="*/ 617 h 61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" h="617">
                    <a:moveTo>
                      <a:pt x="0" y="0"/>
                    </a:moveTo>
                    <a:lnTo>
                      <a:pt x="7" y="617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</p:grpSp>
        <p:sp>
          <p:nvSpPr>
            <p:cNvPr id="25668" name="Freeform 17"/>
            <p:cNvSpPr/>
            <p:nvPr/>
          </p:nvSpPr>
          <p:spPr bwMode="auto">
            <a:xfrm>
              <a:off x="615" y="2007"/>
              <a:ext cx="390" cy="376"/>
            </a:xfrm>
            <a:custGeom>
              <a:avLst/>
              <a:gdLst>
                <a:gd name="T0" fmla="*/ 0 w 390"/>
                <a:gd name="T1" fmla="*/ 376 h 376"/>
                <a:gd name="T2" fmla="*/ 390 w 390"/>
                <a:gd name="T3" fmla="*/ 0 h 376"/>
                <a:gd name="T4" fmla="*/ 0 60000 65536"/>
                <a:gd name="T5" fmla="*/ 0 60000 65536"/>
                <a:gd name="T6" fmla="*/ 0 w 390"/>
                <a:gd name="T7" fmla="*/ 0 h 376"/>
                <a:gd name="T8" fmla="*/ 390 w 390"/>
                <a:gd name="T9" fmla="*/ 376 h 3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0" h="376">
                  <a:moveTo>
                    <a:pt x="0" y="376"/>
                  </a:moveTo>
                  <a:lnTo>
                    <a:pt x="39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5669" name="Line 18"/>
            <p:cNvSpPr>
              <a:spLocks noChangeShapeType="1"/>
            </p:cNvSpPr>
            <p:nvPr/>
          </p:nvSpPr>
          <p:spPr bwMode="auto">
            <a:xfrm flipV="1">
              <a:off x="1005" y="1908"/>
              <a:ext cx="99" cy="99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5670" name="Line 19"/>
            <p:cNvSpPr>
              <a:spLocks noChangeShapeType="1"/>
            </p:cNvSpPr>
            <p:nvPr/>
          </p:nvSpPr>
          <p:spPr bwMode="auto">
            <a:xfrm>
              <a:off x="1104" y="1905"/>
              <a:ext cx="308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grpSp>
        <p:nvGrpSpPr>
          <p:cNvPr id="6" name="Group 20"/>
          <p:cNvGrpSpPr/>
          <p:nvPr/>
        </p:nvGrpSpPr>
        <p:grpSpPr bwMode="auto">
          <a:xfrm>
            <a:off x="1943100" y="2073275"/>
            <a:ext cx="1152525" cy="1635125"/>
            <a:chOff x="1224" y="1465"/>
            <a:chExt cx="726" cy="1030"/>
          </a:xfrm>
        </p:grpSpPr>
        <p:grpSp>
          <p:nvGrpSpPr>
            <p:cNvPr id="25659" name="Group 21"/>
            <p:cNvGrpSpPr/>
            <p:nvPr/>
          </p:nvGrpSpPr>
          <p:grpSpPr bwMode="auto">
            <a:xfrm>
              <a:off x="1224" y="1905"/>
              <a:ext cx="630" cy="590"/>
              <a:chOff x="1224" y="1905"/>
              <a:chExt cx="630" cy="590"/>
            </a:xfrm>
          </p:grpSpPr>
          <p:sp>
            <p:nvSpPr>
              <p:cNvPr id="25663" name="Oval 22"/>
              <p:cNvSpPr>
                <a:spLocks noChangeArrowheads="1"/>
              </p:cNvSpPr>
              <p:nvPr/>
            </p:nvSpPr>
            <p:spPr bwMode="auto">
              <a:xfrm>
                <a:off x="1265" y="1947"/>
                <a:ext cx="535" cy="49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5664" name="Freeform 23"/>
              <p:cNvSpPr/>
              <p:nvPr/>
            </p:nvSpPr>
            <p:spPr bwMode="auto">
              <a:xfrm>
                <a:off x="1224" y="2193"/>
                <a:ext cx="630" cy="4"/>
              </a:xfrm>
              <a:custGeom>
                <a:avLst/>
                <a:gdLst>
                  <a:gd name="T0" fmla="*/ 0 w 630"/>
                  <a:gd name="T1" fmla="*/ 0 h 4"/>
                  <a:gd name="T2" fmla="*/ 630 w 630"/>
                  <a:gd name="T3" fmla="*/ 4 h 4"/>
                  <a:gd name="T4" fmla="*/ 0 60000 65536"/>
                  <a:gd name="T5" fmla="*/ 0 60000 65536"/>
                  <a:gd name="T6" fmla="*/ 0 w 630"/>
                  <a:gd name="T7" fmla="*/ 0 h 4"/>
                  <a:gd name="T8" fmla="*/ 630 w 630"/>
                  <a:gd name="T9" fmla="*/ 4 h 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30" h="4">
                    <a:moveTo>
                      <a:pt x="0" y="0"/>
                    </a:moveTo>
                    <a:lnTo>
                      <a:pt x="630" y="4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prstDash val="lgDashDot"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5665" name="Freeform 24"/>
              <p:cNvSpPr/>
              <p:nvPr/>
            </p:nvSpPr>
            <p:spPr bwMode="auto">
              <a:xfrm>
                <a:off x="1534" y="1905"/>
                <a:ext cx="6" cy="590"/>
              </a:xfrm>
              <a:custGeom>
                <a:avLst/>
                <a:gdLst>
                  <a:gd name="T0" fmla="*/ 6 w 6"/>
                  <a:gd name="T1" fmla="*/ 0 h 590"/>
                  <a:gd name="T2" fmla="*/ 0 w 6"/>
                  <a:gd name="T3" fmla="*/ 590 h 590"/>
                  <a:gd name="T4" fmla="*/ 0 60000 65536"/>
                  <a:gd name="T5" fmla="*/ 0 60000 65536"/>
                  <a:gd name="T6" fmla="*/ 0 w 6"/>
                  <a:gd name="T7" fmla="*/ 0 h 590"/>
                  <a:gd name="T8" fmla="*/ 6 w 6"/>
                  <a:gd name="T9" fmla="*/ 590 h 59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590">
                    <a:moveTo>
                      <a:pt x="6" y="0"/>
                    </a:moveTo>
                    <a:lnTo>
                      <a:pt x="0" y="59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</p:grpSp>
        <p:sp>
          <p:nvSpPr>
            <p:cNvPr id="25660" name="Freeform 25"/>
            <p:cNvSpPr/>
            <p:nvPr/>
          </p:nvSpPr>
          <p:spPr bwMode="auto">
            <a:xfrm>
              <a:off x="1341" y="2013"/>
              <a:ext cx="390" cy="376"/>
            </a:xfrm>
            <a:custGeom>
              <a:avLst/>
              <a:gdLst>
                <a:gd name="T0" fmla="*/ 0 w 390"/>
                <a:gd name="T1" fmla="*/ 376 h 376"/>
                <a:gd name="T2" fmla="*/ 390 w 390"/>
                <a:gd name="T3" fmla="*/ 0 h 376"/>
                <a:gd name="T4" fmla="*/ 0 60000 65536"/>
                <a:gd name="T5" fmla="*/ 0 60000 65536"/>
                <a:gd name="T6" fmla="*/ 0 w 390"/>
                <a:gd name="T7" fmla="*/ 0 h 376"/>
                <a:gd name="T8" fmla="*/ 390 w 390"/>
                <a:gd name="T9" fmla="*/ 376 h 37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0" h="376">
                  <a:moveTo>
                    <a:pt x="0" y="376"/>
                  </a:moveTo>
                  <a:lnTo>
                    <a:pt x="39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5661" name="Freeform 26"/>
            <p:cNvSpPr/>
            <p:nvPr/>
          </p:nvSpPr>
          <p:spPr bwMode="auto">
            <a:xfrm>
              <a:off x="1725" y="1797"/>
              <a:ext cx="225" cy="225"/>
            </a:xfrm>
            <a:custGeom>
              <a:avLst/>
              <a:gdLst>
                <a:gd name="T0" fmla="*/ 0 w 225"/>
                <a:gd name="T1" fmla="*/ 225 h 225"/>
                <a:gd name="T2" fmla="*/ 225 w 225"/>
                <a:gd name="T3" fmla="*/ 0 h 225"/>
                <a:gd name="T4" fmla="*/ 0 60000 65536"/>
                <a:gd name="T5" fmla="*/ 0 60000 65536"/>
                <a:gd name="T6" fmla="*/ 0 w 225"/>
                <a:gd name="T7" fmla="*/ 0 h 225"/>
                <a:gd name="T8" fmla="*/ 225 w 225"/>
                <a:gd name="T9" fmla="*/ 225 h 2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25" h="225">
                  <a:moveTo>
                    <a:pt x="0" y="225"/>
                  </a:moveTo>
                  <a:lnTo>
                    <a:pt x="225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5662" name="Text Box 27"/>
            <p:cNvSpPr txBox="1">
              <a:spLocks noChangeArrowheads="1"/>
            </p:cNvSpPr>
            <p:nvPr/>
          </p:nvSpPr>
          <p:spPr bwMode="auto">
            <a:xfrm rot="-2782749">
              <a:off x="1401" y="1696"/>
              <a:ext cx="75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latin typeface="+mj-lt"/>
                  <a:ea typeface="华文仿宋" panose="02010600040101010101" pitchFamily="2" charset="-122"/>
                  <a:sym typeface="Symbol" panose="05050102010706020507" pitchFamily="18" charset="2"/>
                </a:rPr>
                <a:t>10</a:t>
              </a:r>
              <a:endParaRPr lang="en-US" altLang="zh-CN" sz="2400" b="1">
                <a:solidFill>
                  <a:schemeClr val="accent2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</p:grpSp>
      <p:grpSp>
        <p:nvGrpSpPr>
          <p:cNvPr id="8" name="Group 28"/>
          <p:cNvGrpSpPr/>
          <p:nvPr/>
        </p:nvGrpSpPr>
        <p:grpSpPr bwMode="auto">
          <a:xfrm>
            <a:off x="3155950" y="2287588"/>
            <a:ext cx="1077913" cy="1420812"/>
            <a:chOff x="1988" y="1600"/>
            <a:chExt cx="679" cy="895"/>
          </a:xfrm>
        </p:grpSpPr>
        <p:sp>
          <p:nvSpPr>
            <p:cNvPr id="25651" name="Text Box 29"/>
            <p:cNvSpPr txBox="1">
              <a:spLocks noChangeArrowheads="1"/>
            </p:cNvSpPr>
            <p:nvPr/>
          </p:nvSpPr>
          <p:spPr bwMode="auto">
            <a:xfrm>
              <a:off x="2037" y="1600"/>
              <a:ext cx="572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latin typeface="+mj-lt"/>
                  <a:ea typeface="华文仿宋" panose="02010600040101010101" pitchFamily="2" charset="-122"/>
                  <a:sym typeface="Symbol" panose="05050102010706020507" pitchFamily="18" charset="2"/>
                </a:rPr>
                <a:t>10</a:t>
              </a:r>
              <a:endParaRPr lang="en-US" altLang="zh-CN" sz="2400" b="1">
                <a:solidFill>
                  <a:schemeClr val="accent2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grpSp>
          <p:nvGrpSpPr>
            <p:cNvPr id="25652" name="Group 30"/>
            <p:cNvGrpSpPr/>
            <p:nvPr/>
          </p:nvGrpSpPr>
          <p:grpSpPr bwMode="auto">
            <a:xfrm>
              <a:off x="1988" y="1897"/>
              <a:ext cx="679" cy="598"/>
              <a:chOff x="1988" y="1897"/>
              <a:chExt cx="679" cy="598"/>
            </a:xfrm>
          </p:grpSpPr>
          <p:sp>
            <p:nvSpPr>
              <p:cNvPr id="25656" name="Oval 31"/>
              <p:cNvSpPr>
                <a:spLocks noChangeArrowheads="1"/>
              </p:cNvSpPr>
              <p:nvPr/>
            </p:nvSpPr>
            <p:spPr bwMode="auto">
              <a:xfrm>
                <a:off x="2060" y="1960"/>
                <a:ext cx="535" cy="4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5657" name="Line 32"/>
              <p:cNvSpPr>
                <a:spLocks noChangeShapeType="1"/>
              </p:cNvSpPr>
              <p:nvPr/>
            </p:nvSpPr>
            <p:spPr bwMode="auto">
              <a:xfrm>
                <a:off x="1988" y="2202"/>
                <a:ext cx="6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Dot"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5658" name="Freeform 33"/>
              <p:cNvSpPr/>
              <p:nvPr/>
            </p:nvSpPr>
            <p:spPr bwMode="auto">
              <a:xfrm>
                <a:off x="2327" y="1897"/>
                <a:ext cx="1" cy="598"/>
              </a:xfrm>
              <a:custGeom>
                <a:avLst/>
                <a:gdLst>
                  <a:gd name="T0" fmla="*/ 1 w 1"/>
                  <a:gd name="T1" fmla="*/ 0 h 598"/>
                  <a:gd name="T2" fmla="*/ 0 w 1"/>
                  <a:gd name="T3" fmla="*/ 598 h 598"/>
                  <a:gd name="T4" fmla="*/ 0 60000 65536"/>
                  <a:gd name="T5" fmla="*/ 0 60000 65536"/>
                  <a:gd name="T6" fmla="*/ 0 w 1"/>
                  <a:gd name="T7" fmla="*/ 0 h 598"/>
                  <a:gd name="T8" fmla="*/ 1 w 1"/>
                  <a:gd name="T9" fmla="*/ 598 h 59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598">
                    <a:moveTo>
                      <a:pt x="1" y="0"/>
                    </a:moveTo>
                    <a:lnTo>
                      <a:pt x="0" y="598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</p:grpSp>
        <p:sp>
          <p:nvSpPr>
            <p:cNvPr id="25653" name="Line 34"/>
            <p:cNvSpPr>
              <a:spLocks noChangeShapeType="1"/>
            </p:cNvSpPr>
            <p:nvPr/>
          </p:nvSpPr>
          <p:spPr bwMode="auto">
            <a:xfrm flipV="1">
              <a:off x="2054" y="1786"/>
              <a:ext cx="0" cy="398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5654" name="Line 35"/>
            <p:cNvSpPr>
              <a:spLocks noChangeShapeType="1"/>
            </p:cNvSpPr>
            <p:nvPr/>
          </p:nvSpPr>
          <p:spPr bwMode="auto">
            <a:xfrm flipV="1">
              <a:off x="2596" y="1801"/>
              <a:ext cx="0" cy="383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5655" name="Freeform 36"/>
            <p:cNvSpPr/>
            <p:nvPr/>
          </p:nvSpPr>
          <p:spPr bwMode="auto">
            <a:xfrm>
              <a:off x="2054" y="1840"/>
              <a:ext cx="542" cy="1"/>
            </a:xfrm>
            <a:custGeom>
              <a:avLst/>
              <a:gdLst>
                <a:gd name="T0" fmla="*/ 0 w 570"/>
                <a:gd name="T1" fmla="*/ 0 h 1"/>
                <a:gd name="T2" fmla="*/ 490 w 570"/>
                <a:gd name="T3" fmla="*/ 1 h 1"/>
                <a:gd name="T4" fmla="*/ 0 60000 65536"/>
                <a:gd name="T5" fmla="*/ 0 60000 65536"/>
                <a:gd name="T6" fmla="*/ 0 w 570"/>
                <a:gd name="T7" fmla="*/ 0 h 1"/>
                <a:gd name="T8" fmla="*/ 570 w 570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70" h="1">
                  <a:moveTo>
                    <a:pt x="0" y="0"/>
                  </a:moveTo>
                  <a:lnTo>
                    <a:pt x="570" y="1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grpSp>
        <p:nvGrpSpPr>
          <p:cNvPr id="10" name="Group 37"/>
          <p:cNvGrpSpPr/>
          <p:nvPr/>
        </p:nvGrpSpPr>
        <p:grpSpPr bwMode="auto">
          <a:xfrm>
            <a:off x="4092575" y="2886075"/>
            <a:ext cx="1096963" cy="930275"/>
            <a:chOff x="2522" y="1977"/>
            <a:chExt cx="691" cy="586"/>
          </a:xfrm>
        </p:grpSpPr>
        <p:sp>
          <p:nvSpPr>
            <p:cNvPr id="25643" name="Text Box 38"/>
            <p:cNvSpPr txBox="1">
              <a:spLocks noChangeArrowheads="1"/>
            </p:cNvSpPr>
            <p:nvPr/>
          </p:nvSpPr>
          <p:spPr bwMode="auto">
            <a:xfrm rot="-2878301">
              <a:off x="2481" y="2234"/>
              <a:ext cx="37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latin typeface="+mj-lt"/>
                  <a:ea typeface="华文仿宋" panose="02010600040101010101" pitchFamily="2" charset="-122"/>
                  <a:sym typeface="Symbol" panose="05050102010706020507" pitchFamily="18" charset="2"/>
                </a:rPr>
                <a:t>5</a:t>
              </a:r>
              <a:endParaRPr lang="en-US" altLang="zh-CN" sz="2400" b="1">
                <a:solidFill>
                  <a:schemeClr val="accent2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grpSp>
          <p:nvGrpSpPr>
            <p:cNvPr id="25644" name="Group 39"/>
            <p:cNvGrpSpPr/>
            <p:nvPr/>
          </p:nvGrpSpPr>
          <p:grpSpPr bwMode="auto">
            <a:xfrm>
              <a:off x="2737" y="2012"/>
              <a:ext cx="476" cy="381"/>
              <a:chOff x="2737" y="2012"/>
              <a:chExt cx="476" cy="381"/>
            </a:xfrm>
          </p:grpSpPr>
          <p:sp>
            <p:nvSpPr>
              <p:cNvPr id="25648" name="Oval 40"/>
              <p:cNvSpPr>
                <a:spLocks noChangeArrowheads="1"/>
              </p:cNvSpPr>
              <p:nvPr/>
            </p:nvSpPr>
            <p:spPr bwMode="auto">
              <a:xfrm>
                <a:off x="2805" y="2053"/>
                <a:ext cx="330" cy="29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5649" name="Line 41"/>
              <p:cNvSpPr>
                <a:spLocks noChangeShapeType="1"/>
              </p:cNvSpPr>
              <p:nvPr/>
            </p:nvSpPr>
            <p:spPr bwMode="auto">
              <a:xfrm>
                <a:off x="2737" y="2199"/>
                <a:ext cx="47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Dot"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5650" name="Freeform 42"/>
              <p:cNvSpPr/>
              <p:nvPr/>
            </p:nvSpPr>
            <p:spPr bwMode="auto">
              <a:xfrm>
                <a:off x="2967" y="2012"/>
                <a:ext cx="3" cy="381"/>
              </a:xfrm>
              <a:custGeom>
                <a:avLst/>
                <a:gdLst>
                  <a:gd name="T0" fmla="*/ 3 w 3"/>
                  <a:gd name="T1" fmla="*/ 0 h 381"/>
                  <a:gd name="T2" fmla="*/ 0 w 3"/>
                  <a:gd name="T3" fmla="*/ 381 h 381"/>
                  <a:gd name="T4" fmla="*/ 0 60000 65536"/>
                  <a:gd name="T5" fmla="*/ 0 60000 65536"/>
                  <a:gd name="T6" fmla="*/ 0 w 3"/>
                  <a:gd name="T7" fmla="*/ 0 h 381"/>
                  <a:gd name="T8" fmla="*/ 3 w 3"/>
                  <a:gd name="T9" fmla="*/ 381 h 38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381">
                    <a:moveTo>
                      <a:pt x="3" y="0"/>
                    </a:moveTo>
                    <a:lnTo>
                      <a:pt x="0" y="381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</p:grpSp>
        <p:sp>
          <p:nvSpPr>
            <p:cNvPr id="25645" name="Freeform 43"/>
            <p:cNvSpPr/>
            <p:nvPr/>
          </p:nvSpPr>
          <p:spPr bwMode="auto">
            <a:xfrm>
              <a:off x="3075" y="1977"/>
              <a:ext cx="120" cy="120"/>
            </a:xfrm>
            <a:custGeom>
              <a:avLst/>
              <a:gdLst>
                <a:gd name="T0" fmla="*/ 0 w 120"/>
                <a:gd name="T1" fmla="*/ 120 h 120"/>
                <a:gd name="T2" fmla="*/ 120 w 120"/>
                <a:gd name="T3" fmla="*/ 0 h 120"/>
                <a:gd name="T4" fmla="*/ 0 60000 65536"/>
                <a:gd name="T5" fmla="*/ 0 60000 65536"/>
                <a:gd name="T6" fmla="*/ 0 w 120"/>
                <a:gd name="T7" fmla="*/ 0 h 120"/>
                <a:gd name="T8" fmla="*/ 120 w 120"/>
                <a:gd name="T9" fmla="*/ 120 h 12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0" h="120">
                  <a:moveTo>
                    <a:pt x="0" y="120"/>
                  </a:moveTo>
                  <a:lnTo>
                    <a:pt x="12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triangle" w="sm" len="lg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5646" name="Freeform 44"/>
            <p:cNvSpPr/>
            <p:nvPr/>
          </p:nvSpPr>
          <p:spPr bwMode="auto">
            <a:xfrm>
              <a:off x="2654" y="2307"/>
              <a:ext cx="210" cy="210"/>
            </a:xfrm>
            <a:custGeom>
              <a:avLst/>
              <a:gdLst>
                <a:gd name="T0" fmla="*/ 210 w 210"/>
                <a:gd name="T1" fmla="*/ 0 h 210"/>
                <a:gd name="T2" fmla="*/ 0 w 210"/>
                <a:gd name="T3" fmla="*/ 210 h 210"/>
                <a:gd name="T4" fmla="*/ 0 60000 65536"/>
                <a:gd name="T5" fmla="*/ 0 60000 65536"/>
                <a:gd name="T6" fmla="*/ 0 w 210"/>
                <a:gd name="T7" fmla="*/ 0 h 210"/>
                <a:gd name="T8" fmla="*/ 210 w 210"/>
                <a:gd name="T9" fmla="*/ 210 h 2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0" h="210">
                  <a:moveTo>
                    <a:pt x="210" y="0"/>
                  </a:moveTo>
                  <a:lnTo>
                    <a:pt x="0" y="21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triangle" w="sm" len="lg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5647" name="Freeform 45"/>
            <p:cNvSpPr/>
            <p:nvPr/>
          </p:nvSpPr>
          <p:spPr bwMode="auto">
            <a:xfrm>
              <a:off x="2858" y="2090"/>
              <a:ext cx="217" cy="226"/>
            </a:xfrm>
            <a:custGeom>
              <a:avLst/>
              <a:gdLst>
                <a:gd name="T0" fmla="*/ 0 w 217"/>
                <a:gd name="T1" fmla="*/ 226 h 226"/>
                <a:gd name="T2" fmla="*/ 217 w 217"/>
                <a:gd name="T3" fmla="*/ 0 h 226"/>
                <a:gd name="T4" fmla="*/ 0 60000 65536"/>
                <a:gd name="T5" fmla="*/ 0 60000 65536"/>
                <a:gd name="T6" fmla="*/ 0 w 217"/>
                <a:gd name="T7" fmla="*/ 0 h 226"/>
                <a:gd name="T8" fmla="*/ 217 w 217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7" h="226">
                  <a:moveTo>
                    <a:pt x="0" y="226"/>
                  </a:moveTo>
                  <a:lnTo>
                    <a:pt x="217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grpSp>
        <p:nvGrpSpPr>
          <p:cNvPr id="12" name="Group 46"/>
          <p:cNvGrpSpPr/>
          <p:nvPr/>
        </p:nvGrpSpPr>
        <p:grpSpPr bwMode="auto">
          <a:xfrm>
            <a:off x="5237163" y="2566988"/>
            <a:ext cx="1177925" cy="1082675"/>
            <a:chOff x="3285" y="1790"/>
            <a:chExt cx="742" cy="682"/>
          </a:xfrm>
        </p:grpSpPr>
        <p:grpSp>
          <p:nvGrpSpPr>
            <p:cNvPr id="25634" name="Group 47"/>
            <p:cNvGrpSpPr/>
            <p:nvPr/>
          </p:nvGrpSpPr>
          <p:grpSpPr bwMode="auto">
            <a:xfrm>
              <a:off x="3322" y="2021"/>
              <a:ext cx="431" cy="379"/>
              <a:chOff x="3322" y="2021"/>
              <a:chExt cx="431" cy="379"/>
            </a:xfrm>
          </p:grpSpPr>
          <p:sp>
            <p:nvSpPr>
              <p:cNvPr id="25640" name="Oval 48"/>
              <p:cNvSpPr>
                <a:spLocks noChangeArrowheads="1"/>
              </p:cNvSpPr>
              <p:nvPr/>
            </p:nvSpPr>
            <p:spPr bwMode="auto">
              <a:xfrm>
                <a:off x="3382" y="2075"/>
                <a:ext cx="308" cy="2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5641" name="Line 49"/>
              <p:cNvSpPr>
                <a:spLocks noChangeShapeType="1"/>
              </p:cNvSpPr>
              <p:nvPr/>
            </p:nvSpPr>
            <p:spPr bwMode="auto">
              <a:xfrm>
                <a:off x="3322" y="2211"/>
                <a:ext cx="4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Dot"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5642" name="Freeform 50"/>
              <p:cNvSpPr/>
              <p:nvPr/>
            </p:nvSpPr>
            <p:spPr bwMode="auto">
              <a:xfrm>
                <a:off x="3536" y="2021"/>
                <a:ext cx="6" cy="379"/>
              </a:xfrm>
              <a:custGeom>
                <a:avLst/>
                <a:gdLst>
                  <a:gd name="T0" fmla="*/ 0 w 6"/>
                  <a:gd name="T1" fmla="*/ 0 h 379"/>
                  <a:gd name="T2" fmla="*/ 6 w 6"/>
                  <a:gd name="T3" fmla="*/ 379 h 379"/>
                  <a:gd name="T4" fmla="*/ 0 60000 65536"/>
                  <a:gd name="T5" fmla="*/ 0 60000 65536"/>
                  <a:gd name="T6" fmla="*/ 0 w 6"/>
                  <a:gd name="T7" fmla="*/ 0 h 379"/>
                  <a:gd name="T8" fmla="*/ 6 w 6"/>
                  <a:gd name="T9" fmla="*/ 379 h 37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6" h="379">
                    <a:moveTo>
                      <a:pt x="0" y="0"/>
                    </a:moveTo>
                    <a:lnTo>
                      <a:pt x="6" y="379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</p:grpSp>
        <p:sp>
          <p:nvSpPr>
            <p:cNvPr id="25635" name="Freeform 51"/>
            <p:cNvSpPr/>
            <p:nvPr/>
          </p:nvSpPr>
          <p:spPr bwMode="auto">
            <a:xfrm>
              <a:off x="3634" y="2022"/>
              <a:ext cx="101" cy="98"/>
            </a:xfrm>
            <a:custGeom>
              <a:avLst/>
              <a:gdLst>
                <a:gd name="T0" fmla="*/ 0 w 101"/>
                <a:gd name="T1" fmla="*/ 98 h 98"/>
                <a:gd name="T2" fmla="*/ 101 w 101"/>
                <a:gd name="T3" fmla="*/ 0 h 98"/>
                <a:gd name="T4" fmla="*/ 0 60000 65536"/>
                <a:gd name="T5" fmla="*/ 0 60000 65536"/>
                <a:gd name="T6" fmla="*/ 0 w 101"/>
                <a:gd name="T7" fmla="*/ 0 h 98"/>
                <a:gd name="T8" fmla="*/ 101 w 101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" h="98">
                  <a:moveTo>
                    <a:pt x="0" y="98"/>
                  </a:moveTo>
                  <a:lnTo>
                    <a:pt x="10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triangle" w="sm" len="lg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5636" name="Freeform 52"/>
            <p:cNvSpPr/>
            <p:nvPr/>
          </p:nvSpPr>
          <p:spPr bwMode="auto">
            <a:xfrm>
              <a:off x="3285" y="2330"/>
              <a:ext cx="139" cy="142"/>
            </a:xfrm>
            <a:custGeom>
              <a:avLst/>
              <a:gdLst>
                <a:gd name="T0" fmla="*/ 139 w 139"/>
                <a:gd name="T1" fmla="*/ 0 h 142"/>
                <a:gd name="T2" fmla="*/ 0 w 139"/>
                <a:gd name="T3" fmla="*/ 142 h 142"/>
                <a:gd name="T4" fmla="*/ 0 60000 65536"/>
                <a:gd name="T5" fmla="*/ 0 60000 65536"/>
                <a:gd name="T6" fmla="*/ 0 w 139"/>
                <a:gd name="T7" fmla="*/ 0 h 142"/>
                <a:gd name="T8" fmla="*/ 139 w 139"/>
                <a:gd name="T9" fmla="*/ 142 h 14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39" h="142">
                  <a:moveTo>
                    <a:pt x="139" y="0"/>
                  </a:moveTo>
                  <a:lnTo>
                    <a:pt x="0" y="14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triangle" w="sm" len="lg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5637" name="Freeform 53"/>
            <p:cNvSpPr/>
            <p:nvPr/>
          </p:nvSpPr>
          <p:spPr bwMode="auto">
            <a:xfrm>
              <a:off x="3410" y="2120"/>
              <a:ext cx="224" cy="226"/>
            </a:xfrm>
            <a:custGeom>
              <a:avLst/>
              <a:gdLst>
                <a:gd name="T0" fmla="*/ 0 w 240"/>
                <a:gd name="T1" fmla="*/ 226 h 226"/>
                <a:gd name="T2" fmla="*/ 195 w 240"/>
                <a:gd name="T3" fmla="*/ 0 h 226"/>
                <a:gd name="T4" fmla="*/ 0 60000 65536"/>
                <a:gd name="T5" fmla="*/ 0 60000 65536"/>
                <a:gd name="T6" fmla="*/ 0 w 240"/>
                <a:gd name="T7" fmla="*/ 0 h 226"/>
                <a:gd name="T8" fmla="*/ 240 w 240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226">
                  <a:moveTo>
                    <a:pt x="0" y="226"/>
                  </a:moveTo>
                  <a:lnTo>
                    <a:pt x="24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5638" name="Line 54"/>
            <p:cNvSpPr>
              <a:spLocks noChangeShapeType="1"/>
            </p:cNvSpPr>
            <p:nvPr/>
          </p:nvSpPr>
          <p:spPr bwMode="auto">
            <a:xfrm>
              <a:off x="3735" y="2025"/>
              <a:ext cx="211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5639" name="Text Box 55"/>
            <p:cNvSpPr txBox="1">
              <a:spLocks noChangeArrowheads="1"/>
            </p:cNvSpPr>
            <p:nvPr/>
          </p:nvSpPr>
          <p:spPr bwMode="auto">
            <a:xfrm>
              <a:off x="3657" y="1790"/>
              <a:ext cx="37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latin typeface="+mj-lt"/>
                  <a:ea typeface="华文仿宋" panose="02010600040101010101" pitchFamily="2" charset="-122"/>
                  <a:sym typeface="Symbol" panose="05050102010706020507" pitchFamily="18" charset="2"/>
                </a:rPr>
                <a:t>5</a:t>
              </a:r>
              <a:endParaRPr lang="en-US" altLang="zh-CN" sz="2400" b="1">
                <a:solidFill>
                  <a:schemeClr val="accent2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</p:grpSp>
      <p:grpSp>
        <p:nvGrpSpPr>
          <p:cNvPr id="14" name="Group 56"/>
          <p:cNvGrpSpPr/>
          <p:nvPr/>
        </p:nvGrpSpPr>
        <p:grpSpPr bwMode="auto">
          <a:xfrm>
            <a:off x="6188075" y="2630488"/>
            <a:ext cx="1050925" cy="866775"/>
            <a:chOff x="3898" y="1816"/>
            <a:chExt cx="662" cy="546"/>
          </a:xfrm>
        </p:grpSpPr>
        <p:sp>
          <p:nvSpPr>
            <p:cNvPr id="25627" name="Text Box 57"/>
            <p:cNvSpPr txBox="1">
              <a:spLocks noChangeArrowheads="1"/>
            </p:cNvSpPr>
            <p:nvPr/>
          </p:nvSpPr>
          <p:spPr bwMode="auto">
            <a:xfrm>
              <a:off x="4190" y="1816"/>
              <a:ext cx="370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latin typeface="+mj-lt"/>
                  <a:ea typeface="华文仿宋" panose="02010600040101010101" pitchFamily="2" charset="-122"/>
                  <a:sym typeface="Symbol" panose="05050102010706020507" pitchFamily="18" charset="2"/>
                </a:rPr>
                <a:t>5</a:t>
              </a:r>
              <a:endParaRPr lang="en-US" altLang="zh-CN" sz="2400" b="1">
                <a:solidFill>
                  <a:schemeClr val="accent2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grpSp>
          <p:nvGrpSpPr>
            <p:cNvPr id="25628" name="Group 58"/>
            <p:cNvGrpSpPr/>
            <p:nvPr/>
          </p:nvGrpSpPr>
          <p:grpSpPr bwMode="auto">
            <a:xfrm>
              <a:off x="3898" y="2073"/>
              <a:ext cx="315" cy="289"/>
              <a:chOff x="4034" y="2137"/>
              <a:chExt cx="234" cy="209"/>
            </a:xfrm>
          </p:grpSpPr>
          <p:sp>
            <p:nvSpPr>
              <p:cNvPr id="25631" name="Oval 59"/>
              <p:cNvSpPr>
                <a:spLocks noChangeArrowheads="1"/>
              </p:cNvSpPr>
              <p:nvPr/>
            </p:nvSpPr>
            <p:spPr bwMode="auto">
              <a:xfrm>
                <a:off x="4042" y="2145"/>
                <a:ext cx="214" cy="18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5632" name="Line 60"/>
              <p:cNvSpPr>
                <a:spLocks noChangeShapeType="1"/>
              </p:cNvSpPr>
              <p:nvPr/>
            </p:nvSpPr>
            <p:spPr bwMode="auto">
              <a:xfrm>
                <a:off x="4034" y="2237"/>
                <a:ext cx="23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Dot"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5633" name="Freeform 61"/>
              <p:cNvSpPr/>
              <p:nvPr/>
            </p:nvSpPr>
            <p:spPr bwMode="auto">
              <a:xfrm>
                <a:off x="4149" y="2137"/>
                <a:ext cx="0" cy="209"/>
              </a:xfrm>
              <a:custGeom>
                <a:avLst/>
                <a:gdLst>
                  <a:gd name="T0" fmla="*/ 0 w 1"/>
                  <a:gd name="T1" fmla="*/ 0 h 780"/>
                  <a:gd name="T2" fmla="*/ 0 w 1"/>
                  <a:gd name="T3" fmla="*/ 15 h 780"/>
                  <a:gd name="T4" fmla="*/ 0 60000 65536"/>
                  <a:gd name="T5" fmla="*/ 0 60000 65536"/>
                  <a:gd name="T6" fmla="*/ 0 w 1"/>
                  <a:gd name="T7" fmla="*/ 0 h 780"/>
                  <a:gd name="T8" fmla="*/ 0 w 1"/>
                  <a:gd name="T9" fmla="*/ 780 h 78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780">
                    <a:moveTo>
                      <a:pt x="0" y="0"/>
                    </a:moveTo>
                    <a:lnTo>
                      <a:pt x="0" y="780"/>
                    </a:lnTo>
                  </a:path>
                </a:pathLst>
              </a:custGeom>
              <a:noFill/>
              <a:ln w="12700" cap="flat" cmpd="sng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</p:grpSp>
        <p:sp>
          <p:nvSpPr>
            <p:cNvPr id="25629" name="Freeform 62"/>
            <p:cNvSpPr/>
            <p:nvPr/>
          </p:nvSpPr>
          <p:spPr bwMode="auto">
            <a:xfrm>
              <a:off x="4167" y="2048"/>
              <a:ext cx="101" cy="98"/>
            </a:xfrm>
            <a:custGeom>
              <a:avLst/>
              <a:gdLst>
                <a:gd name="T0" fmla="*/ 0 w 101"/>
                <a:gd name="T1" fmla="*/ 98 h 98"/>
                <a:gd name="T2" fmla="*/ 101 w 101"/>
                <a:gd name="T3" fmla="*/ 0 h 98"/>
                <a:gd name="T4" fmla="*/ 0 60000 65536"/>
                <a:gd name="T5" fmla="*/ 0 60000 65536"/>
                <a:gd name="T6" fmla="*/ 0 w 101"/>
                <a:gd name="T7" fmla="*/ 0 h 98"/>
                <a:gd name="T8" fmla="*/ 101 w 101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1" h="98">
                  <a:moveTo>
                    <a:pt x="0" y="98"/>
                  </a:moveTo>
                  <a:lnTo>
                    <a:pt x="101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triangle" w="sm" len="lg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5630" name="Line 63"/>
            <p:cNvSpPr>
              <a:spLocks noChangeShapeType="1"/>
            </p:cNvSpPr>
            <p:nvPr/>
          </p:nvSpPr>
          <p:spPr bwMode="auto">
            <a:xfrm>
              <a:off x="4268" y="2051"/>
              <a:ext cx="211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sp>
        <p:nvSpPr>
          <p:cNvPr id="25610" name="Text Box 64"/>
          <p:cNvSpPr txBox="1">
            <a:spLocks noChangeArrowheads="1"/>
          </p:cNvSpPr>
          <p:nvPr/>
        </p:nvSpPr>
        <p:spPr bwMode="auto">
          <a:xfrm>
            <a:off x="0" y="-30778"/>
            <a:ext cx="9144000" cy="646331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l"/>
            <a:r>
              <a:rPr lang="zh-CN" altLang="en-US" b="1" dirty="0" smtClean="0">
                <a:solidFill>
                  <a:schemeClr val="tx2"/>
                </a:solidFill>
                <a:latin typeface="+mn-lt"/>
                <a:ea typeface="黑体" panose="02010609060101010101" pitchFamily="49" charset="-122"/>
              </a:rPr>
              <a:t>（</a:t>
            </a:r>
            <a:r>
              <a:rPr lang="en-US" altLang="zh-CN" b="1" dirty="0" smtClean="0">
                <a:solidFill>
                  <a:schemeClr val="tx2"/>
                </a:solidFill>
                <a:latin typeface="+mn-lt"/>
                <a:ea typeface="黑体" panose="02010609060101010101" pitchFamily="49" charset="-122"/>
              </a:rPr>
              <a:t>5</a:t>
            </a:r>
            <a:r>
              <a:rPr lang="zh-CN" altLang="en-US" b="1" dirty="0" smtClean="0">
                <a:solidFill>
                  <a:schemeClr val="tx2"/>
                </a:solidFill>
                <a:latin typeface="+mn-lt"/>
                <a:ea typeface="黑体" panose="02010609060101010101" pitchFamily="49" charset="-122"/>
              </a:rPr>
              <a:t>）直径</a:t>
            </a:r>
            <a:r>
              <a:rPr lang="zh-CN" altLang="en-US" b="1" dirty="0">
                <a:solidFill>
                  <a:schemeClr val="tx2"/>
                </a:solidFill>
                <a:latin typeface="+mn-lt"/>
                <a:ea typeface="黑体" panose="02010609060101010101" pitchFamily="49" charset="-122"/>
              </a:rPr>
              <a:t>尺寸标注 </a:t>
            </a:r>
            <a:r>
              <a:rPr lang="en-US" altLang="zh-CN" sz="2400" b="1" dirty="0">
                <a:solidFill>
                  <a:srgbClr val="CC0000"/>
                </a:solidFill>
                <a:latin typeface="+mn-lt"/>
                <a:ea typeface="黑体" panose="02010609060101010101" pitchFamily="49" charset="-122"/>
              </a:rPr>
              <a:t>( Diameter  Dimensioning)</a:t>
            </a:r>
          </a:p>
        </p:txBody>
      </p:sp>
      <p:sp>
        <p:nvSpPr>
          <p:cNvPr id="64577" name="Text Box 65"/>
          <p:cNvSpPr txBox="1">
            <a:spLocks noChangeArrowheads="1"/>
          </p:cNvSpPr>
          <p:nvPr/>
        </p:nvSpPr>
        <p:spPr bwMode="auto">
          <a:xfrm>
            <a:off x="0" y="764704"/>
            <a:ext cx="9144000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marL="514350" indent="-514350" algn="l">
              <a:buFont typeface="+mj-ea"/>
              <a:buAutoNum type="circleNumDbPlain"/>
            </a:pPr>
            <a:r>
              <a:rPr lang="en-US" altLang="zh-CN" sz="32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标注</a:t>
            </a:r>
            <a:r>
              <a:rPr lang="zh-CN" altLang="en-US" sz="32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直径尺寸时，应在尺寸数字前加注</a:t>
            </a:r>
          </a:p>
          <a:p>
            <a:pPr algn="l"/>
            <a:r>
              <a:rPr lang="zh-CN" altLang="en-US" sz="32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     符号</a:t>
            </a:r>
            <a:r>
              <a:rPr lang="zh-CN" altLang="en-US" sz="3200" b="1" dirty="0">
                <a:solidFill>
                  <a:srgbClr val="FF0000"/>
                </a:solidFill>
                <a:latin typeface="+mj-lt"/>
                <a:ea typeface="华文仿宋" panose="02010600040101010101" pitchFamily="2" charset="-122"/>
                <a:sym typeface="Symbol" panose="05050102010706020507" pitchFamily="18" charset="2"/>
              </a:rPr>
              <a:t></a:t>
            </a:r>
            <a:r>
              <a:rPr lang="zh-CN" altLang="en-US" sz="32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  <a:sym typeface="Romantic" pitchFamily="2" charset="2"/>
              </a:rPr>
              <a:t>。</a:t>
            </a:r>
            <a:r>
              <a:rPr lang="en-US" altLang="zh-CN" sz="20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  <a:sym typeface="Romantic" pitchFamily="2" charset="2"/>
              </a:rPr>
              <a:t> </a:t>
            </a:r>
            <a:endParaRPr lang="en-US" altLang="zh-CN" sz="2000" b="1" dirty="0">
              <a:solidFill>
                <a:srgbClr val="FF0000"/>
              </a:solidFill>
              <a:latin typeface="+mj-lt"/>
              <a:ea typeface="华文仿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4578" name="Text Box 66"/>
          <p:cNvSpPr txBox="1">
            <a:spLocks noChangeArrowheads="1"/>
          </p:cNvSpPr>
          <p:nvPr/>
        </p:nvSpPr>
        <p:spPr bwMode="auto">
          <a:xfrm>
            <a:off x="1" y="4008239"/>
            <a:ext cx="5940152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marL="514350" indent="-514350" algn="l">
              <a:buFont typeface="+mj-ea"/>
              <a:buAutoNum type="circleNumDbPlain" startAt="2"/>
            </a:pPr>
            <a:r>
              <a:rPr lang="en-US" altLang="zh-CN" sz="32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  </a:t>
            </a:r>
            <a:r>
              <a:rPr lang="zh-CN" altLang="en-US" sz="32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标注球面直径时，应在符号</a:t>
            </a:r>
            <a:r>
              <a:rPr lang="zh-CN" altLang="en-US" sz="3200" b="1" dirty="0">
                <a:solidFill>
                  <a:srgbClr val="FF0000"/>
                </a:solidFill>
                <a:latin typeface="+mj-lt"/>
                <a:ea typeface="华文仿宋" panose="02010600040101010101" pitchFamily="2" charset="-122"/>
                <a:sym typeface="Symbol" panose="05050102010706020507" pitchFamily="18" charset="2"/>
              </a:rPr>
              <a:t></a:t>
            </a:r>
            <a:r>
              <a:rPr lang="zh-CN" altLang="en-US" sz="32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  <a:sym typeface="Romantic" pitchFamily="2" charset="2"/>
              </a:rPr>
              <a:t>前加注</a:t>
            </a:r>
            <a:r>
              <a:rPr lang="zh-CN" altLang="en-US" sz="32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符号</a:t>
            </a:r>
            <a:r>
              <a:rPr lang="en-US" altLang="zh-CN" sz="3200" b="1" dirty="0" smtClean="0">
                <a:solidFill>
                  <a:srgbClr val="FF0000"/>
                </a:solidFill>
                <a:latin typeface="+mj-lt"/>
                <a:ea typeface="华文仿宋" panose="0201060004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32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  <a:sym typeface="Romantic" pitchFamily="2" charset="2"/>
              </a:rPr>
              <a:t> </a:t>
            </a:r>
            <a:endParaRPr lang="en-US" altLang="zh-CN" sz="2000" b="1" dirty="0">
              <a:solidFill>
                <a:srgbClr val="FF0000"/>
              </a:solidFill>
              <a:latin typeface="+mj-lt"/>
              <a:ea typeface="华文仿宋" panose="0201060004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16" name="Group 67"/>
          <p:cNvGrpSpPr/>
          <p:nvPr/>
        </p:nvGrpSpPr>
        <p:grpSpPr bwMode="auto">
          <a:xfrm>
            <a:off x="7302500" y="1268413"/>
            <a:ext cx="1041400" cy="2522537"/>
            <a:chOff x="4600" y="958"/>
            <a:chExt cx="656" cy="1589"/>
          </a:xfrm>
        </p:grpSpPr>
        <p:grpSp>
          <p:nvGrpSpPr>
            <p:cNvPr id="25614" name="Group 68"/>
            <p:cNvGrpSpPr/>
            <p:nvPr/>
          </p:nvGrpSpPr>
          <p:grpSpPr bwMode="auto">
            <a:xfrm>
              <a:off x="4641" y="1675"/>
              <a:ext cx="593" cy="288"/>
              <a:chOff x="4641" y="1675"/>
              <a:chExt cx="593" cy="288"/>
            </a:xfrm>
          </p:grpSpPr>
          <p:sp>
            <p:nvSpPr>
              <p:cNvPr id="25623" name="Text Box 69"/>
              <p:cNvSpPr txBox="1">
                <a:spLocks noChangeArrowheads="1"/>
              </p:cNvSpPr>
              <p:nvPr/>
            </p:nvSpPr>
            <p:spPr bwMode="auto">
              <a:xfrm>
                <a:off x="4711" y="1675"/>
                <a:ext cx="52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anchor="ctr">
                <a:spAutoFit/>
              </a:bodyPr>
              <a:lstStyle/>
              <a:p>
                <a:r>
                  <a:rPr lang="en-US" altLang="zh-CN" sz="2400" b="1">
                    <a:solidFill>
                      <a:schemeClr val="accent2"/>
                    </a:solidFill>
                    <a:latin typeface="+mj-lt"/>
                    <a:ea typeface="华文仿宋" panose="02010600040101010101" pitchFamily="2" charset="-122"/>
                    <a:sym typeface="Symbol" panose="05050102010706020507" pitchFamily="18" charset="2"/>
                  </a:rPr>
                  <a:t>20</a:t>
                </a:r>
                <a:endParaRPr lang="en-US" altLang="zh-CN" sz="1800" b="1">
                  <a:solidFill>
                    <a:schemeClr val="accent2"/>
                  </a:solidFill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5624" name="Line 70"/>
              <p:cNvSpPr>
                <a:spLocks noChangeShapeType="1"/>
              </p:cNvSpPr>
              <p:nvPr/>
            </p:nvSpPr>
            <p:spPr bwMode="auto">
              <a:xfrm rot="5400000">
                <a:off x="5122" y="1814"/>
                <a:ext cx="218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5625" name="Line 71"/>
              <p:cNvSpPr>
                <a:spLocks noChangeShapeType="1"/>
              </p:cNvSpPr>
              <p:nvPr/>
            </p:nvSpPr>
            <p:spPr bwMode="auto">
              <a:xfrm rot="5400000">
                <a:off x="4528" y="1818"/>
                <a:ext cx="225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5626" name="Freeform 72"/>
              <p:cNvSpPr/>
              <p:nvPr/>
            </p:nvSpPr>
            <p:spPr bwMode="auto">
              <a:xfrm>
                <a:off x="4651" y="1900"/>
                <a:ext cx="570" cy="1"/>
              </a:xfrm>
              <a:custGeom>
                <a:avLst/>
                <a:gdLst>
                  <a:gd name="T0" fmla="*/ 570 w 570"/>
                  <a:gd name="T1" fmla="*/ 0 h 1"/>
                  <a:gd name="T2" fmla="*/ 0 w 570"/>
                  <a:gd name="T3" fmla="*/ 0 h 1"/>
                  <a:gd name="T4" fmla="*/ 0 60000 65536"/>
                  <a:gd name="T5" fmla="*/ 0 60000 65536"/>
                  <a:gd name="T6" fmla="*/ 0 w 570"/>
                  <a:gd name="T7" fmla="*/ 0 h 1"/>
                  <a:gd name="T8" fmla="*/ 570 w 57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70" h="1">
                    <a:moveTo>
                      <a:pt x="570" y="0"/>
                    </a:moveTo>
                    <a:lnTo>
                      <a:pt x="0" y="0"/>
                    </a:lnTo>
                  </a:path>
                </a:pathLst>
              </a:custGeom>
              <a:noFill/>
              <a:ln w="12700" cap="flat" cmpd="sng">
                <a:solidFill>
                  <a:schemeClr val="accent2"/>
                </a:solidFill>
                <a:prstDash val="solid"/>
                <a:round/>
                <a:headEnd type="triangle" w="sm" len="lg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</p:grpSp>
        <p:grpSp>
          <p:nvGrpSpPr>
            <p:cNvPr id="25615" name="Group 73"/>
            <p:cNvGrpSpPr/>
            <p:nvPr/>
          </p:nvGrpSpPr>
          <p:grpSpPr bwMode="auto">
            <a:xfrm>
              <a:off x="4600" y="958"/>
              <a:ext cx="656" cy="1589"/>
              <a:chOff x="4600" y="958"/>
              <a:chExt cx="656" cy="1589"/>
            </a:xfrm>
          </p:grpSpPr>
          <p:grpSp>
            <p:nvGrpSpPr>
              <p:cNvPr id="25616" name="Group 74"/>
              <p:cNvGrpSpPr/>
              <p:nvPr/>
            </p:nvGrpSpPr>
            <p:grpSpPr bwMode="auto">
              <a:xfrm rot="5400000">
                <a:off x="4624" y="1916"/>
                <a:ext cx="607" cy="656"/>
                <a:chOff x="2025" y="2491"/>
                <a:chExt cx="885" cy="780"/>
              </a:xfrm>
            </p:grpSpPr>
            <p:sp>
              <p:nvSpPr>
                <p:cNvPr id="25620" name="Oval 75"/>
                <p:cNvSpPr>
                  <a:spLocks noChangeArrowheads="1"/>
                </p:cNvSpPr>
                <p:nvPr/>
              </p:nvSpPr>
              <p:spPr bwMode="auto">
                <a:xfrm>
                  <a:off x="2055" y="2521"/>
                  <a:ext cx="810" cy="69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  <p:sp>
              <p:nvSpPr>
                <p:cNvPr id="25621" name="Line 76"/>
                <p:cNvSpPr>
                  <a:spLocks noChangeShapeType="1"/>
                </p:cNvSpPr>
                <p:nvPr/>
              </p:nvSpPr>
              <p:spPr bwMode="auto">
                <a:xfrm>
                  <a:off x="2025" y="2866"/>
                  <a:ext cx="88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lgDashDot"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  <p:sp>
              <p:nvSpPr>
                <p:cNvPr id="25622" name="Freeform 77"/>
                <p:cNvSpPr/>
                <p:nvPr/>
              </p:nvSpPr>
              <p:spPr bwMode="auto">
                <a:xfrm>
                  <a:off x="2460" y="2491"/>
                  <a:ext cx="1" cy="780"/>
                </a:xfrm>
                <a:custGeom>
                  <a:avLst/>
                  <a:gdLst>
                    <a:gd name="T0" fmla="*/ 0 w 1"/>
                    <a:gd name="T1" fmla="*/ 0 h 780"/>
                    <a:gd name="T2" fmla="*/ 0 w 1"/>
                    <a:gd name="T3" fmla="*/ 780 h 780"/>
                    <a:gd name="T4" fmla="*/ 0 60000 65536"/>
                    <a:gd name="T5" fmla="*/ 0 60000 65536"/>
                    <a:gd name="T6" fmla="*/ 0 w 1"/>
                    <a:gd name="T7" fmla="*/ 0 h 780"/>
                    <a:gd name="T8" fmla="*/ 1 w 1"/>
                    <a:gd name="T9" fmla="*/ 780 h 78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780">
                      <a:moveTo>
                        <a:pt x="0" y="0"/>
                      </a:moveTo>
                      <a:lnTo>
                        <a:pt x="0" y="780"/>
                      </a:lnTo>
                    </a:path>
                  </a:pathLst>
                </a:custGeom>
                <a:noFill/>
                <a:ln w="12700" cap="flat" cmpd="sng">
                  <a:solidFill>
                    <a:schemeClr val="tx1"/>
                  </a:solidFill>
                  <a:prstDash val="lgDashDot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</p:grpSp>
          <p:grpSp>
            <p:nvGrpSpPr>
              <p:cNvPr id="25617" name="Group 78"/>
              <p:cNvGrpSpPr/>
              <p:nvPr/>
            </p:nvGrpSpPr>
            <p:grpSpPr bwMode="auto">
              <a:xfrm rot="5400000">
                <a:off x="4543" y="1063"/>
                <a:ext cx="792" cy="581"/>
                <a:chOff x="3705" y="1786"/>
                <a:chExt cx="1013" cy="690"/>
              </a:xfrm>
            </p:grpSpPr>
            <p:sp>
              <p:nvSpPr>
                <p:cNvPr id="25618" name="Rectangle 79"/>
                <p:cNvSpPr>
                  <a:spLocks noChangeArrowheads="1"/>
                </p:cNvSpPr>
                <p:nvPr/>
              </p:nvSpPr>
              <p:spPr bwMode="auto">
                <a:xfrm>
                  <a:off x="3810" y="1786"/>
                  <a:ext cx="848" cy="69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  <p:sp>
              <p:nvSpPr>
                <p:cNvPr id="25619" name="Line 80"/>
                <p:cNvSpPr>
                  <a:spLocks noChangeShapeType="1"/>
                </p:cNvSpPr>
                <p:nvPr/>
              </p:nvSpPr>
              <p:spPr bwMode="auto">
                <a:xfrm>
                  <a:off x="3705" y="2131"/>
                  <a:ext cx="101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lgDashDot"/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</p:grpSp>
        </p:grp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6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77" grpId="0" autoUpdateAnimBg="0"/>
      <p:bldP spid="6457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6F2154-34F5-46D2-985F-6F9E41459132}" type="slidenum">
              <a:rPr lang="en-US" altLang="zh-CN" smtClean="0">
                <a:latin typeface="+mj-lt"/>
                <a:ea typeface="华文仿宋" panose="02010600040101010101" pitchFamily="2" charset="-122"/>
              </a:rPr>
              <a:pPr/>
              <a:t>17</a:t>
            </a:fld>
            <a:endParaRPr lang="en-US" altLang="zh-CN" smtClean="0">
              <a:latin typeface="+mj-lt"/>
              <a:ea typeface="华文仿宋" panose="02010600040101010101" pitchFamily="2" charset="-122"/>
            </a:endParaRPr>
          </a:p>
        </p:txBody>
      </p:sp>
      <p:grpSp>
        <p:nvGrpSpPr>
          <p:cNvPr id="2" name="Group 2"/>
          <p:cNvGrpSpPr/>
          <p:nvPr/>
        </p:nvGrpSpPr>
        <p:grpSpPr bwMode="auto">
          <a:xfrm>
            <a:off x="3576638" y="3702048"/>
            <a:ext cx="1060450" cy="584199"/>
            <a:chOff x="2253" y="2215"/>
            <a:chExt cx="668" cy="368"/>
          </a:xfrm>
        </p:grpSpPr>
        <p:sp>
          <p:nvSpPr>
            <p:cNvPr id="26679" name="Text Box 3"/>
            <p:cNvSpPr txBox="1">
              <a:spLocks noChangeArrowheads="1"/>
            </p:cNvSpPr>
            <p:nvPr/>
          </p:nvSpPr>
          <p:spPr bwMode="auto">
            <a:xfrm>
              <a:off x="2470" y="2215"/>
              <a:ext cx="451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 b="1">
                  <a:solidFill>
                    <a:srgbClr val="FF0000"/>
                  </a:solidFill>
                  <a:latin typeface="+mj-lt"/>
                  <a:ea typeface="华文仿宋" panose="02010600040101010101" pitchFamily="2" charset="-122"/>
                </a:rPr>
                <a:t>R10</a:t>
              </a:r>
              <a:endParaRPr lang="en-US" altLang="zh-CN" sz="1800" b="1">
                <a:solidFill>
                  <a:srgbClr val="FF0000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6680" name="Line 4"/>
            <p:cNvSpPr>
              <a:spLocks noChangeShapeType="1"/>
            </p:cNvSpPr>
            <p:nvPr/>
          </p:nvSpPr>
          <p:spPr bwMode="auto">
            <a:xfrm>
              <a:off x="2253" y="2322"/>
              <a:ext cx="23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6681" name="Line 5"/>
            <p:cNvSpPr>
              <a:spLocks noChangeShapeType="1"/>
            </p:cNvSpPr>
            <p:nvPr/>
          </p:nvSpPr>
          <p:spPr bwMode="auto">
            <a:xfrm>
              <a:off x="2253" y="2581"/>
              <a:ext cx="23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6682" name="Line 6"/>
            <p:cNvSpPr>
              <a:spLocks noChangeShapeType="1"/>
            </p:cNvSpPr>
            <p:nvPr/>
          </p:nvSpPr>
          <p:spPr bwMode="auto">
            <a:xfrm>
              <a:off x="2455" y="2303"/>
              <a:ext cx="0" cy="2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6683" name="Line 7"/>
            <p:cNvSpPr>
              <a:spLocks noChangeShapeType="1"/>
            </p:cNvSpPr>
            <p:nvPr/>
          </p:nvSpPr>
          <p:spPr bwMode="auto">
            <a:xfrm flipV="1">
              <a:off x="2458" y="2430"/>
              <a:ext cx="124" cy="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6684" name="Line 8"/>
            <p:cNvSpPr>
              <a:spLocks noChangeShapeType="1"/>
            </p:cNvSpPr>
            <p:nvPr/>
          </p:nvSpPr>
          <p:spPr bwMode="auto">
            <a:xfrm>
              <a:off x="2567" y="2437"/>
              <a:ext cx="247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sp>
        <p:nvSpPr>
          <p:cNvPr id="26628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5847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（</a:t>
            </a:r>
            <a:r>
              <a:rPr lang="en-US" altLang="zh-CN" sz="32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6</a:t>
            </a:r>
            <a:r>
              <a:rPr lang="zh-CN" altLang="en-US" sz="32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）</a:t>
            </a:r>
            <a:r>
              <a:rPr lang="zh-CN" altLang="en-US" sz="32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半径</a:t>
            </a:r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尺寸标注 </a:t>
            </a:r>
            <a:r>
              <a:rPr lang="en-US" altLang="zh-CN" sz="2000" b="1" dirty="0">
                <a:solidFill>
                  <a:srgbClr val="CC0000"/>
                </a:solidFill>
                <a:latin typeface="+mj-lt"/>
                <a:ea typeface="华文仿宋" panose="02010600040101010101" pitchFamily="2" charset="-122"/>
              </a:rPr>
              <a:t>( Radius </a:t>
            </a:r>
            <a:r>
              <a:rPr lang="en-US" altLang="zh-CN" sz="1800" b="1" dirty="0">
                <a:solidFill>
                  <a:srgbClr val="CC0000"/>
                </a:solidFill>
                <a:latin typeface="+mj-lt"/>
                <a:ea typeface="华文仿宋" panose="02010600040101010101" pitchFamily="2" charset="-122"/>
              </a:rPr>
              <a:t>Dimensioning</a:t>
            </a:r>
            <a:r>
              <a:rPr lang="en-US" altLang="zh-CN" sz="1600" b="1" dirty="0">
                <a:solidFill>
                  <a:srgbClr val="CC0000"/>
                </a:solidFill>
                <a:latin typeface="+mj-lt"/>
                <a:ea typeface="华文仿宋" panose="02010600040101010101" pitchFamily="2" charset="-122"/>
              </a:rPr>
              <a:t>)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468313" y="687120"/>
            <a:ext cx="7885492" cy="11387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marL="514350" indent="-514350" algn="l">
              <a:buFont typeface="+mj-ea"/>
              <a:buAutoNum type="circleNumDbPlain"/>
            </a:pPr>
            <a:r>
              <a:rPr lang="en-US" altLang="zh-CN" sz="32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  </a:t>
            </a:r>
            <a:r>
              <a:rPr lang="zh-CN" altLang="en-US" sz="32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标注半径尺寸时，应在尺寸数字前加注</a:t>
            </a:r>
          </a:p>
          <a:p>
            <a:pPr algn="l"/>
            <a:r>
              <a:rPr lang="zh-CN" altLang="en-US" sz="32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     符号</a:t>
            </a:r>
            <a:r>
              <a:rPr lang="en-US" altLang="zh-CN" sz="3200" b="1" dirty="0">
                <a:solidFill>
                  <a:srgbClr val="FF0000"/>
                </a:solidFill>
                <a:latin typeface="+mj-lt"/>
                <a:ea typeface="华文仿宋" panose="0201060004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sz="32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  <a:sym typeface="Romantic" pitchFamily="2" charset="2"/>
              </a:rPr>
              <a:t>。 </a:t>
            </a:r>
            <a:r>
              <a:rPr lang="en-US" altLang="zh-CN" sz="20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  <a:sym typeface="Romantic" pitchFamily="2" charset="2"/>
              </a:rPr>
              <a:t>The symbol for radius is </a:t>
            </a:r>
            <a:r>
              <a:rPr lang="en-US" altLang="zh-CN" sz="1800" b="1" dirty="0">
                <a:solidFill>
                  <a:srgbClr val="FF0000"/>
                </a:solidFill>
                <a:latin typeface="+mj-lt"/>
                <a:ea typeface="华文仿宋" panose="0201060004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  <a:sym typeface="Romantic" pitchFamily="2" charset="2"/>
              </a:rPr>
              <a:t> </a:t>
            </a:r>
            <a:endParaRPr lang="en-US" altLang="zh-CN" b="1" dirty="0">
              <a:solidFill>
                <a:srgbClr val="FF0000"/>
              </a:solidFill>
              <a:latin typeface="+mj-lt"/>
              <a:ea typeface="华文仿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5547" name="Text Box 11"/>
          <p:cNvSpPr txBox="1">
            <a:spLocks noChangeArrowheads="1"/>
          </p:cNvSpPr>
          <p:nvPr/>
        </p:nvSpPr>
        <p:spPr bwMode="auto">
          <a:xfrm>
            <a:off x="611188" y="4964113"/>
            <a:ext cx="8281987" cy="115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514350" indent="-514350" algn="l">
              <a:buFont typeface="+mj-ea"/>
              <a:buAutoNum type="circleNumDbPlain" startAt="3"/>
            </a:pPr>
            <a:r>
              <a:rPr lang="en-US" altLang="zh-CN" sz="32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标注</a:t>
            </a:r>
            <a:r>
              <a:rPr lang="zh-CN" altLang="en-US" sz="32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球面半径时，应在符号</a:t>
            </a:r>
            <a:r>
              <a:rPr lang="en-US" altLang="zh-CN" sz="3200" b="1" dirty="0">
                <a:solidFill>
                  <a:srgbClr val="FF0000"/>
                </a:solidFill>
                <a:latin typeface="+mj-lt"/>
                <a:ea typeface="华文仿宋" panose="0201060004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sz="32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  <a:sym typeface="Romantic" pitchFamily="2" charset="2"/>
              </a:rPr>
              <a:t>前加注</a:t>
            </a:r>
            <a:r>
              <a:rPr lang="zh-CN" altLang="en-US" sz="32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符号</a:t>
            </a:r>
            <a:r>
              <a:rPr lang="en-US" altLang="zh-CN" sz="3200" b="1" dirty="0">
                <a:solidFill>
                  <a:srgbClr val="FF0000"/>
                </a:solidFill>
                <a:latin typeface="+mj-lt"/>
                <a:ea typeface="华文仿宋" panose="02010600040101010101" pitchFamily="2" charset="-122"/>
                <a:sym typeface="Symbol" panose="05050102010706020507" pitchFamily="18" charset="2"/>
              </a:rPr>
              <a:t>S</a:t>
            </a:r>
            <a:r>
              <a:rPr lang="zh-CN" altLang="en-US" sz="32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  <a:sym typeface="Romantic" pitchFamily="2" charset="2"/>
              </a:rPr>
              <a:t>。</a:t>
            </a:r>
            <a:r>
              <a:rPr lang="en-US" altLang="zh-CN" sz="20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  <a:sym typeface="Romantic" pitchFamily="2" charset="2"/>
              </a:rPr>
              <a:t>The symbol for sphere radius is </a:t>
            </a:r>
            <a:r>
              <a:rPr lang="en-US" altLang="zh-CN" sz="1800" b="1" dirty="0">
                <a:solidFill>
                  <a:srgbClr val="FF0000"/>
                </a:solidFill>
                <a:latin typeface="+mj-lt"/>
                <a:ea typeface="华文仿宋" panose="0201060004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0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  <a:sym typeface="Romantic" pitchFamily="2" charset="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+mj-lt"/>
                <a:ea typeface="华文仿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b="1" dirty="0">
                <a:latin typeface="+mj-lt"/>
                <a:ea typeface="华文仿宋" panose="02010600040101010101" pitchFamily="2" charset="-122"/>
                <a:sym typeface="Symbol" panose="05050102010706020507" pitchFamily="18" charset="2"/>
              </a:rPr>
              <a:t>preceded by letter</a:t>
            </a:r>
            <a:r>
              <a:rPr lang="en-US" altLang="zh-CN" sz="2000" b="1" dirty="0">
                <a:solidFill>
                  <a:srgbClr val="FF0000"/>
                </a:solidFill>
                <a:latin typeface="+mj-lt"/>
                <a:ea typeface="华文仿宋" panose="02010600040101010101" pitchFamily="2" charset="-122"/>
                <a:sym typeface="Symbol" panose="05050102010706020507" pitchFamily="18" charset="2"/>
              </a:rPr>
              <a:t> S</a:t>
            </a:r>
          </a:p>
          <a:p>
            <a:pPr algn="l"/>
            <a:endParaRPr lang="en-US" altLang="zh-CN" sz="1800" b="1" dirty="0">
              <a:solidFill>
                <a:schemeClr val="tx2"/>
              </a:solidFill>
              <a:latin typeface="+mj-lt"/>
              <a:ea typeface="华文仿宋" panose="02010600040101010101" pitchFamily="2" charset="-122"/>
              <a:sym typeface="Romantic" pitchFamily="2" charset="2"/>
            </a:endParaRPr>
          </a:p>
        </p:txBody>
      </p:sp>
      <p:grpSp>
        <p:nvGrpSpPr>
          <p:cNvPr id="3" name="Group 12"/>
          <p:cNvGrpSpPr/>
          <p:nvPr/>
        </p:nvGrpSpPr>
        <p:grpSpPr bwMode="auto">
          <a:xfrm>
            <a:off x="1431925" y="1824038"/>
            <a:ext cx="677863" cy="847725"/>
            <a:chOff x="525" y="1208"/>
            <a:chExt cx="427" cy="534"/>
          </a:xfrm>
        </p:grpSpPr>
        <p:sp>
          <p:nvSpPr>
            <p:cNvPr id="26675" name="Arc 13"/>
            <p:cNvSpPr/>
            <p:nvPr/>
          </p:nvSpPr>
          <p:spPr bwMode="auto">
            <a:xfrm>
              <a:off x="525" y="1393"/>
              <a:ext cx="375" cy="349"/>
            </a:xfrm>
            <a:custGeom>
              <a:avLst/>
              <a:gdLst>
                <a:gd name="T0" fmla="*/ 0 w 21600"/>
                <a:gd name="T1" fmla="*/ 0 h 24324"/>
                <a:gd name="T2" fmla="*/ 0 w 21600"/>
                <a:gd name="T3" fmla="*/ 0 h 24324"/>
                <a:gd name="T4" fmla="*/ 0 w 21600"/>
                <a:gd name="T5" fmla="*/ 0 h 2432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324"/>
                <a:gd name="T11" fmla="*/ 21600 w 21600"/>
                <a:gd name="T12" fmla="*/ 24324 h 24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324" fill="none" extrusionOk="0">
                  <a:moveTo>
                    <a:pt x="608" y="-1"/>
                  </a:moveTo>
                  <a:cubicBezTo>
                    <a:pt x="12295" y="328"/>
                    <a:pt x="21600" y="9898"/>
                    <a:pt x="21600" y="21591"/>
                  </a:cubicBezTo>
                  <a:cubicBezTo>
                    <a:pt x="21600" y="22504"/>
                    <a:pt x="21542" y="23417"/>
                    <a:pt x="21426" y="24324"/>
                  </a:cubicBezTo>
                </a:path>
                <a:path w="21600" h="24324" stroke="0" extrusionOk="0">
                  <a:moveTo>
                    <a:pt x="608" y="-1"/>
                  </a:moveTo>
                  <a:cubicBezTo>
                    <a:pt x="12295" y="328"/>
                    <a:pt x="21600" y="9898"/>
                    <a:pt x="21600" y="21591"/>
                  </a:cubicBezTo>
                  <a:cubicBezTo>
                    <a:pt x="21600" y="22504"/>
                    <a:pt x="21542" y="23417"/>
                    <a:pt x="21426" y="24324"/>
                  </a:cubicBezTo>
                  <a:lnTo>
                    <a:pt x="0" y="2159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6676" name="Text Box 14"/>
            <p:cNvSpPr txBox="1">
              <a:spLocks noChangeArrowheads="1"/>
            </p:cNvSpPr>
            <p:nvPr/>
          </p:nvSpPr>
          <p:spPr bwMode="auto">
            <a:xfrm rot="18927872">
              <a:off x="629" y="1208"/>
              <a:ext cx="323" cy="25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000" b="1" dirty="0">
                  <a:solidFill>
                    <a:schemeClr val="accent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rPr>
                <a:t>R9</a:t>
              </a:r>
            </a:p>
          </p:txBody>
        </p:sp>
        <p:sp>
          <p:nvSpPr>
            <p:cNvPr id="26677" name="Line 15"/>
            <p:cNvSpPr>
              <a:spLocks noChangeShapeType="1"/>
            </p:cNvSpPr>
            <p:nvPr/>
          </p:nvSpPr>
          <p:spPr bwMode="auto">
            <a:xfrm flipV="1">
              <a:off x="525" y="1484"/>
              <a:ext cx="255" cy="25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6678" name="Freeform 16"/>
            <p:cNvSpPr/>
            <p:nvPr/>
          </p:nvSpPr>
          <p:spPr bwMode="auto">
            <a:xfrm>
              <a:off x="765" y="1325"/>
              <a:ext cx="166" cy="173"/>
            </a:xfrm>
            <a:custGeom>
              <a:avLst/>
              <a:gdLst>
                <a:gd name="T0" fmla="*/ 0 w 166"/>
                <a:gd name="T1" fmla="*/ 173 h 173"/>
                <a:gd name="T2" fmla="*/ 166 w 166"/>
                <a:gd name="T3" fmla="*/ 0 h 173"/>
                <a:gd name="T4" fmla="*/ 0 60000 65536"/>
                <a:gd name="T5" fmla="*/ 0 60000 65536"/>
                <a:gd name="T6" fmla="*/ 0 w 166"/>
                <a:gd name="T7" fmla="*/ 0 h 173"/>
                <a:gd name="T8" fmla="*/ 166 w 166"/>
                <a:gd name="T9" fmla="*/ 173 h 17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6" h="173">
                  <a:moveTo>
                    <a:pt x="0" y="173"/>
                  </a:moveTo>
                  <a:lnTo>
                    <a:pt x="166" y="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2279650" y="1733551"/>
            <a:ext cx="788988" cy="928688"/>
            <a:chOff x="1059" y="1151"/>
            <a:chExt cx="497" cy="585"/>
          </a:xfrm>
        </p:grpSpPr>
        <p:sp>
          <p:nvSpPr>
            <p:cNvPr id="26671" name="Arc 18"/>
            <p:cNvSpPr/>
            <p:nvPr/>
          </p:nvSpPr>
          <p:spPr bwMode="auto">
            <a:xfrm>
              <a:off x="1059" y="1387"/>
              <a:ext cx="375" cy="349"/>
            </a:xfrm>
            <a:custGeom>
              <a:avLst/>
              <a:gdLst>
                <a:gd name="T0" fmla="*/ 0 w 21600"/>
                <a:gd name="T1" fmla="*/ 0 h 24324"/>
                <a:gd name="T2" fmla="*/ 0 w 21600"/>
                <a:gd name="T3" fmla="*/ 0 h 24324"/>
                <a:gd name="T4" fmla="*/ 0 w 21600"/>
                <a:gd name="T5" fmla="*/ 0 h 2432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324"/>
                <a:gd name="T11" fmla="*/ 21600 w 21600"/>
                <a:gd name="T12" fmla="*/ 24324 h 24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324" fill="none" extrusionOk="0">
                  <a:moveTo>
                    <a:pt x="608" y="-1"/>
                  </a:moveTo>
                  <a:cubicBezTo>
                    <a:pt x="12295" y="328"/>
                    <a:pt x="21600" y="9898"/>
                    <a:pt x="21600" y="21591"/>
                  </a:cubicBezTo>
                  <a:cubicBezTo>
                    <a:pt x="21600" y="22504"/>
                    <a:pt x="21542" y="23417"/>
                    <a:pt x="21426" y="24324"/>
                  </a:cubicBezTo>
                </a:path>
                <a:path w="21600" h="24324" stroke="0" extrusionOk="0">
                  <a:moveTo>
                    <a:pt x="608" y="-1"/>
                  </a:moveTo>
                  <a:cubicBezTo>
                    <a:pt x="12295" y="328"/>
                    <a:pt x="21600" y="9898"/>
                    <a:pt x="21600" y="21591"/>
                  </a:cubicBezTo>
                  <a:cubicBezTo>
                    <a:pt x="21600" y="22504"/>
                    <a:pt x="21542" y="23417"/>
                    <a:pt x="21426" y="24324"/>
                  </a:cubicBezTo>
                  <a:lnTo>
                    <a:pt x="0" y="2159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6672" name="Text Box 19"/>
            <p:cNvSpPr txBox="1">
              <a:spLocks noChangeArrowheads="1"/>
            </p:cNvSpPr>
            <p:nvPr/>
          </p:nvSpPr>
          <p:spPr bwMode="auto">
            <a:xfrm rot="18927872">
              <a:off x="1191" y="1151"/>
              <a:ext cx="365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 b="1" dirty="0">
                  <a:solidFill>
                    <a:schemeClr val="accent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rPr>
                <a:t>R7</a:t>
              </a:r>
            </a:p>
          </p:txBody>
        </p:sp>
        <p:sp>
          <p:nvSpPr>
            <p:cNvPr id="26673" name="Freeform 20"/>
            <p:cNvSpPr/>
            <p:nvPr/>
          </p:nvSpPr>
          <p:spPr bwMode="auto">
            <a:xfrm>
              <a:off x="1075" y="1478"/>
              <a:ext cx="240" cy="240"/>
            </a:xfrm>
            <a:custGeom>
              <a:avLst/>
              <a:gdLst>
                <a:gd name="T0" fmla="*/ 0 w 240"/>
                <a:gd name="T1" fmla="*/ 240 h 240"/>
                <a:gd name="T2" fmla="*/ 240 w 240"/>
                <a:gd name="T3" fmla="*/ 0 h 240"/>
                <a:gd name="T4" fmla="*/ 0 60000 65536"/>
                <a:gd name="T5" fmla="*/ 0 60000 65536"/>
                <a:gd name="T6" fmla="*/ 0 w 240"/>
                <a:gd name="T7" fmla="*/ 0 h 240"/>
                <a:gd name="T8" fmla="*/ 240 w 240"/>
                <a:gd name="T9" fmla="*/ 240 h 24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240">
                  <a:moveTo>
                    <a:pt x="0" y="240"/>
                  </a:moveTo>
                  <a:lnTo>
                    <a:pt x="240" y="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  <a:tailEnd type="none" w="sm" len="lg"/>
            </a:ln>
          </p:spPr>
          <p:txBody>
            <a:bodyPr wrap="none" anchor="ctr"/>
            <a:lstStyle/>
            <a:p>
              <a:endParaRPr lang="zh-CN" altLang="en-US" sz="240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6674" name="Line 21"/>
            <p:cNvSpPr>
              <a:spLocks noChangeShapeType="1"/>
            </p:cNvSpPr>
            <p:nvPr/>
          </p:nvSpPr>
          <p:spPr bwMode="auto">
            <a:xfrm flipV="1">
              <a:off x="1311" y="1279"/>
              <a:ext cx="210" cy="21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sm" len="lg"/>
            </a:ln>
          </p:spPr>
          <p:txBody>
            <a:bodyPr wrap="none" anchor="ctr"/>
            <a:lstStyle/>
            <a:p>
              <a:endParaRPr lang="zh-CN" altLang="en-US" sz="240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grpSp>
        <p:nvGrpSpPr>
          <p:cNvPr id="5" name="Group 22"/>
          <p:cNvGrpSpPr/>
          <p:nvPr/>
        </p:nvGrpSpPr>
        <p:grpSpPr bwMode="auto">
          <a:xfrm>
            <a:off x="3246437" y="1681163"/>
            <a:ext cx="1120774" cy="947738"/>
            <a:chOff x="1668" y="1118"/>
            <a:chExt cx="706" cy="597"/>
          </a:xfrm>
        </p:grpSpPr>
        <p:sp>
          <p:nvSpPr>
            <p:cNvPr id="26666" name="Arc 23"/>
            <p:cNvSpPr/>
            <p:nvPr/>
          </p:nvSpPr>
          <p:spPr bwMode="auto">
            <a:xfrm>
              <a:off x="1668" y="1366"/>
              <a:ext cx="375" cy="349"/>
            </a:xfrm>
            <a:custGeom>
              <a:avLst/>
              <a:gdLst>
                <a:gd name="T0" fmla="*/ 0 w 21600"/>
                <a:gd name="T1" fmla="*/ 0 h 24324"/>
                <a:gd name="T2" fmla="*/ 0 w 21600"/>
                <a:gd name="T3" fmla="*/ 0 h 24324"/>
                <a:gd name="T4" fmla="*/ 0 w 21600"/>
                <a:gd name="T5" fmla="*/ 0 h 2432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324"/>
                <a:gd name="T11" fmla="*/ 21600 w 21600"/>
                <a:gd name="T12" fmla="*/ 24324 h 24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324" fill="none" extrusionOk="0">
                  <a:moveTo>
                    <a:pt x="608" y="-1"/>
                  </a:moveTo>
                  <a:cubicBezTo>
                    <a:pt x="12295" y="328"/>
                    <a:pt x="21600" y="9898"/>
                    <a:pt x="21600" y="21591"/>
                  </a:cubicBezTo>
                  <a:cubicBezTo>
                    <a:pt x="21600" y="22504"/>
                    <a:pt x="21542" y="23417"/>
                    <a:pt x="21426" y="24324"/>
                  </a:cubicBezTo>
                </a:path>
                <a:path w="21600" h="24324" stroke="0" extrusionOk="0">
                  <a:moveTo>
                    <a:pt x="608" y="-1"/>
                  </a:moveTo>
                  <a:cubicBezTo>
                    <a:pt x="12295" y="328"/>
                    <a:pt x="21600" y="9898"/>
                    <a:pt x="21600" y="21591"/>
                  </a:cubicBezTo>
                  <a:cubicBezTo>
                    <a:pt x="21600" y="22504"/>
                    <a:pt x="21542" y="23417"/>
                    <a:pt x="21426" y="24324"/>
                  </a:cubicBezTo>
                  <a:lnTo>
                    <a:pt x="0" y="2159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6667" name="Text Box 24"/>
            <p:cNvSpPr txBox="1">
              <a:spLocks noChangeArrowheads="1"/>
            </p:cNvSpPr>
            <p:nvPr/>
          </p:nvSpPr>
          <p:spPr bwMode="auto">
            <a:xfrm>
              <a:off x="2009" y="1118"/>
              <a:ext cx="365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rPr>
                <a:t>R6</a:t>
              </a:r>
            </a:p>
          </p:txBody>
        </p:sp>
        <p:sp>
          <p:nvSpPr>
            <p:cNvPr id="26668" name="Freeform 25"/>
            <p:cNvSpPr/>
            <p:nvPr/>
          </p:nvSpPr>
          <p:spPr bwMode="auto">
            <a:xfrm>
              <a:off x="1668" y="1442"/>
              <a:ext cx="270" cy="270"/>
            </a:xfrm>
            <a:custGeom>
              <a:avLst/>
              <a:gdLst>
                <a:gd name="T0" fmla="*/ 0 w 270"/>
                <a:gd name="T1" fmla="*/ 270 h 270"/>
                <a:gd name="T2" fmla="*/ 270 w 270"/>
                <a:gd name="T3" fmla="*/ 0 h 270"/>
                <a:gd name="T4" fmla="*/ 0 60000 65536"/>
                <a:gd name="T5" fmla="*/ 0 60000 65536"/>
                <a:gd name="T6" fmla="*/ 0 w 270"/>
                <a:gd name="T7" fmla="*/ 0 h 270"/>
                <a:gd name="T8" fmla="*/ 270 w 270"/>
                <a:gd name="T9" fmla="*/ 270 h 2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0" h="270">
                  <a:moveTo>
                    <a:pt x="0" y="270"/>
                  </a:moveTo>
                  <a:lnTo>
                    <a:pt x="27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wrap="none" anchor="ctr"/>
            <a:lstStyle/>
            <a:p>
              <a:endParaRPr lang="zh-CN" altLang="en-US" sz="240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6669" name="Freeform 26"/>
            <p:cNvSpPr/>
            <p:nvPr/>
          </p:nvSpPr>
          <p:spPr bwMode="auto">
            <a:xfrm>
              <a:off x="1930" y="1328"/>
              <a:ext cx="120" cy="121"/>
            </a:xfrm>
            <a:custGeom>
              <a:avLst/>
              <a:gdLst>
                <a:gd name="T0" fmla="*/ 0 w 120"/>
                <a:gd name="T1" fmla="*/ 121 h 121"/>
                <a:gd name="T2" fmla="*/ 120 w 120"/>
                <a:gd name="T3" fmla="*/ 0 h 121"/>
                <a:gd name="T4" fmla="*/ 0 60000 65536"/>
                <a:gd name="T5" fmla="*/ 0 60000 65536"/>
                <a:gd name="T6" fmla="*/ 0 w 120"/>
                <a:gd name="T7" fmla="*/ 0 h 121"/>
                <a:gd name="T8" fmla="*/ 120 w 120"/>
                <a:gd name="T9" fmla="*/ 121 h 12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0" h="121">
                  <a:moveTo>
                    <a:pt x="0" y="121"/>
                  </a:moveTo>
                  <a:lnTo>
                    <a:pt x="12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240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6670" name="Line 27"/>
            <p:cNvSpPr>
              <a:spLocks noChangeShapeType="1"/>
            </p:cNvSpPr>
            <p:nvPr/>
          </p:nvSpPr>
          <p:spPr bwMode="auto">
            <a:xfrm>
              <a:off x="2050" y="1328"/>
              <a:ext cx="264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 sz="240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grpSp>
        <p:nvGrpSpPr>
          <p:cNvPr id="6" name="Group 28"/>
          <p:cNvGrpSpPr/>
          <p:nvPr/>
        </p:nvGrpSpPr>
        <p:grpSpPr bwMode="auto">
          <a:xfrm>
            <a:off x="5335590" y="2065338"/>
            <a:ext cx="1062038" cy="660400"/>
            <a:chOff x="2841" y="1360"/>
            <a:chExt cx="669" cy="416"/>
          </a:xfrm>
        </p:grpSpPr>
        <p:sp>
          <p:nvSpPr>
            <p:cNvPr id="26662" name="Arc 29"/>
            <p:cNvSpPr/>
            <p:nvPr/>
          </p:nvSpPr>
          <p:spPr bwMode="auto">
            <a:xfrm>
              <a:off x="3135" y="1360"/>
              <a:ext cx="375" cy="349"/>
            </a:xfrm>
            <a:custGeom>
              <a:avLst/>
              <a:gdLst>
                <a:gd name="T0" fmla="*/ 0 w 21600"/>
                <a:gd name="T1" fmla="*/ 0 h 24324"/>
                <a:gd name="T2" fmla="*/ 0 w 21600"/>
                <a:gd name="T3" fmla="*/ 0 h 24324"/>
                <a:gd name="T4" fmla="*/ 0 w 21600"/>
                <a:gd name="T5" fmla="*/ 0 h 2432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324"/>
                <a:gd name="T11" fmla="*/ 21600 w 21600"/>
                <a:gd name="T12" fmla="*/ 24324 h 24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324" fill="none" extrusionOk="0">
                  <a:moveTo>
                    <a:pt x="608" y="-1"/>
                  </a:moveTo>
                  <a:cubicBezTo>
                    <a:pt x="12295" y="328"/>
                    <a:pt x="21600" y="9898"/>
                    <a:pt x="21600" y="21591"/>
                  </a:cubicBezTo>
                  <a:cubicBezTo>
                    <a:pt x="21600" y="22504"/>
                    <a:pt x="21542" y="23417"/>
                    <a:pt x="21426" y="24324"/>
                  </a:cubicBezTo>
                </a:path>
                <a:path w="21600" h="24324" stroke="0" extrusionOk="0">
                  <a:moveTo>
                    <a:pt x="608" y="-1"/>
                  </a:moveTo>
                  <a:cubicBezTo>
                    <a:pt x="12295" y="328"/>
                    <a:pt x="21600" y="9898"/>
                    <a:pt x="21600" y="21591"/>
                  </a:cubicBezTo>
                  <a:cubicBezTo>
                    <a:pt x="21600" y="22504"/>
                    <a:pt x="21542" y="23417"/>
                    <a:pt x="21426" y="24324"/>
                  </a:cubicBezTo>
                  <a:lnTo>
                    <a:pt x="0" y="2159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6663" name="Text Box 30"/>
            <p:cNvSpPr txBox="1">
              <a:spLocks noChangeArrowheads="1"/>
            </p:cNvSpPr>
            <p:nvPr/>
          </p:nvSpPr>
          <p:spPr bwMode="auto">
            <a:xfrm>
              <a:off x="2841" y="1485"/>
              <a:ext cx="365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rPr>
                <a:t>R5</a:t>
              </a:r>
            </a:p>
          </p:txBody>
        </p:sp>
        <p:sp>
          <p:nvSpPr>
            <p:cNvPr id="26664" name="Freeform 31"/>
            <p:cNvSpPr/>
            <p:nvPr/>
          </p:nvSpPr>
          <p:spPr bwMode="auto">
            <a:xfrm>
              <a:off x="3138" y="1439"/>
              <a:ext cx="270" cy="268"/>
            </a:xfrm>
            <a:custGeom>
              <a:avLst/>
              <a:gdLst>
                <a:gd name="T0" fmla="*/ 0 w 270"/>
                <a:gd name="T1" fmla="*/ 268 h 268"/>
                <a:gd name="T2" fmla="*/ 270 w 270"/>
                <a:gd name="T3" fmla="*/ 0 h 268"/>
                <a:gd name="T4" fmla="*/ 0 60000 65536"/>
                <a:gd name="T5" fmla="*/ 0 60000 65536"/>
                <a:gd name="T6" fmla="*/ 0 w 270"/>
                <a:gd name="T7" fmla="*/ 0 h 268"/>
                <a:gd name="T8" fmla="*/ 270 w 270"/>
                <a:gd name="T9" fmla="*/ 268 h 26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0" h="268">
                  <a:moveTo>
                    <a:pt x="0" y="268"/>
                  </a:moveTo>
                  <a:lnTo>
                    <a:pt x="270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wrap="none" anchor="ctr"/>
            <a:lstStyle/>
            <a:p>
              <a:endParaRPr lang="zh-CN" altLang="en-US" sz="240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6665" name="Line 32"/>
            <p:cNvSpPr>
              <a:spLocks noChangeShapeType="1"/>
            </p:cNvSpPr>
            <p:nvPr/>
          </p:nvSpPr>
          <p:spPr bwMode="auto">
            <a:xfrm flipH="1">
              <a:off x="2874" y="1709"/>
              <a:ext cx="257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 anchor="ctr">
              <a:spAutoFit/>
            </a:bodyPr>
            <a:lstStyle/>
            <a:p>
              <a:endParaRPr lang="zh-CN" altLang="en-US" sz="240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grpSp>
        <p:nvGrpSpPr>
          <p:cNvPr id="7" name="Group 33"/>
          <p:cNvGrpSpPr/>
          <p:nvPr/>
        </p:nvGrpSpPr>
        <p:grpSpPr bwMode="auto">
          <a:xfrm>
            <a:off x="6748469" y="1597026"/>
            <a:ext cx="1104901" cy="893763"/>
            <a:chOff x="3562" y="1065"/>
            <a:chExt cx="696" cy="563"/>
          </a:xfrm>
        </p:grpSpPr>
        <p:sp>
          <p:nvSpPr>
            <p:cNvPr id="26658" name="Arc 34"/>
            <p:cNvSpPr/>
            <p:nvPr/>
          </p:nvSpPr>
          <p:spPr bwMode="auto">
            <a:xfrm>
              <a:off x="3562" y="1444"/>
              <a:ext cx="228" cy="184"/>
            </a:xfrm>
            <a:custGeom>
              <a:avLst/>
              <a:gdLst>
                <a:gd name="T0" fmla="*/ 0 w 22634"/>
                <a:gd name="T1" fmla="*/ 0 h 24333"/>
                <a:gd name="T2" fmla="*/ 0 w 22634"/>
                <a:gd name="T3" fmla="*/ 0 h 24333"/>
                <a:gd name="T4" fmla="*/ 0 w 22634"/>
                <a:gd name="T5" fmla="*/ 0 h 24333"/>
                <a:gd name="T6" fmla="*/ 0 60000 65536"/>
                <a:gd name="T7" fmla="*/ 0 60000 65536"/>
                <a:gd name="T8" fmla="*/ 0 60000 65536"/>
                <a:gd name="T9" fmla="*/ 0 w 22634"/>
                <a:gd name="T10" fmla="*/ 0 h 24333"/>
                <a:gd name="T11" fmla="*/ 22634 w 22634"/>
                <a:gd name="T12" fmla="*/ 24333 h 243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634" h="24333" fill="none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22513"/>
                    <a:pt x="22576" y="23426"/>
                    <a:pt x="22460" y="24333"/>
                  </a:cubicBezTo>
                </a:path>
                <a:path w="22634" h="24333" stroke="0" extrusionOk="0">
                  <a:moveTo>
                    <a:pt x="-1" y="24"/>
                  </a:moveTo>
                  <a:cubicBezTo>
                    <a:pt x="344" y="8"/>
                    <a:pt x="689" y="-1"/>
                    <a:pt x="1034" y="0"/>
                  </a:cubicBezTo>
                  <a:cubicBezTo>
                    <a:pt x="12963" y="0"/>
                    <a:pt x="22634" y="9670"/>
                    <a:pt x="22634" y="21600"/>
                  </a:cubicBezTo>
                  <a:cubicBezTo>
                    <a:pt x="22634" y="22513"/>
                    <a:pt x="22576" y="23426"/>
                    <a:pt x="22460" y="24333"/>
                  </a:cubicBezTo>
                  <a:lnTo>
                    <a:pt x="1034" y="2160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6659" name="Text Box 35"/>
            <p:cNvSpPr txBox="1">
              <a:spLocks noChangeArrowheads="1"/>
            </p:cNvSpPr>
            <p:nvPr/>
          </p:nvSpPr>
          <p:spPr bwMode="auto">
            <a:xfrm>
              <a:off x="3880" y="1065"/>
              <a:ext cx="365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rPr>
                <a:t>R3</a:t>
              </a:r>
            </a:p>
          </p:txBody>
        </p:sp>
        <p:sp>
          <p:nvSpPr>
            <p:cNvPr id="26660" name="Line 36"/>
            <p:cNvSpPr>
              <a:spLocks noChangeShapeType="1"/>
            </p:cNvSpPr>
            <p:nvPr/>
          </p:nvSpPr>
          <p:spPr bwMode="auto">
            <a:xfrm flipV="1">
              <a:off x="3721" y="1291"/>
              <a:ext cx="210" cy="21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 type="triangle" w="sm" len="lg"/>
            </a:ln>
          </p:spPr>
          <p:txBody>
            <a:bodyPr wrap="none" anchor="ctr"/>
            <a:lstStyle/>
            <a:p>
              <a:endParaRPr lang="zh-CN" altLang="en-US" sz="240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6661" name="Freeform 37"/>
            <p:cNvSpPr/>
            <p:nvPr/>
          </p:nvSpPr>
          <p:spPr bwMode="auto">
            <a:xfrm rot="3420000">
              <a:off x="3998" y="1133"/>
              <a:ext cx="204" cy="317"/>
            </a:xfrm>
            <a:custGeom>
              <a:avLst/>
              <a:gdLst>
                <a:gd name="T0" fmla="*/ 0 w 272"/>
                <a:gd name="T1" fmla="*/ 3 h 3"/>
                <a:gd name="T2" fmla="*/ 272 w 272"/>
                <a:gd name="T3" fmla="*/ 0 h 3"/>
                <a:gd name="T4" fmla="*/ 0 60000 65536"/>
                <a:gd name="T5" fmla="*/ 0 60000 65536"/>
                <a:gd name="T6" fmla="*/ 0 w 272"/>
                <a:gd name="T7" fmla="*/ 0 h 3"/>
                <a:gd name="T8" fmla="*/ 272 w 272"/>
                <a:gd name="T9" fmla="*/ 3 h 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3">
                  <a:moveTo>
                    <a:pt x="0" y="3"/>
                  </a:moveTo>
                  <a:lnTo>
                    <a:pt x="272" y="0"/>
                  </a:lnTo>
                </a:path>
              </a:pathLst>
            </a:custGeom>
            <a:noFill/>
            <a:ln w="9525">
              <a:solidFill>
                <a:schemeClr val="accent2"/>
              </a:solidFill>
              <a:round/>
            </a:ln>
          </p:spPr>
          <p:txBody>
            <a:bodyPr wrap="square" anchor="ctr">
              <a:spAutoFit/>
            </a:bodyPr>
            <a:lstStyle/>
            <a:p>
              <a:endParaRPr lang="zh-CN" altLang="en-US" sz="240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grpSp>
        <p:nvGrpSpPr>
          <p:cNvPr id="8" name="Group 38"/>
          <p:cNvGrpSpPr/>
          <p:nvPr/>
        </p:nvGrpSpPr>
        <p:grpSpPr bwMode="auto">
          <a:xfrm>
            <a:off x="4335468" y="2074863"/>
            <a:ext cx="819151" cy="560387"/>
            <a:chOff x="2263" y="1366"/>
            <a:chExt cx="516" cy="353"/>
          </a:xfrm>
        </p:grpSpPr>
        <p:sp>
          <p:nvSpPr>
            <p:cNvPr id="26655" name="Text Box 39"/>
            <p:cNvSpPr txBox="1">
              <a:spLocks noChangeArrowheads="1"/>
            </p:cNvSpPr>
            <p:nvPr/>
          </p:nvSpPr>
          <p:spPr bwMode="auto">
            <a:xfrm rot="18927872">
              <a:off x="2263" y="1413"/>
              <a:ext cx="365" cy="2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rPr>
                <a:t>R6</a:t>
              </a:r>
            </a:p>
          </p:txBody>
        </p:sp>
        <p:sp>
          <p:nvSpPr>
            <p:cNvPr id="26656" name="Freeform 40"/>
            <p:cNvSpPr/>
            <p:nvPr/>
          </p:nvSpPr>
          <p:spPr bwMode="auto">
            <a:xfrm>
              <a:off x="2404" y="1448"/>
              <a:ext cx="276" cy="271"/>
            </a:xfrm>
            <a:custGeom>
              <a:avLst/>
              <a:gdLst>
                <a:gd name="T0" fmla="*/ 0 w 276"/>
                <a:gd name="T1" fmla="*/ 271 h 271"/>
                <a:gd name="T2" fmla="*/ 276 w 276"/>
                <a:gd name="T3" fmla="*/ 0 h 271"/>
                <a:gd name="T4" fmla="*/ 0 60000 65536"/>
                <a:gd name="T5" fmla="*/ 0 60000 65536"/>
                <a:gd name="T6" fmla="*/ 0 w 276"/>
                <a:gd name="T7" fmla="*/ 0 h 271"/>
                <a:gd name="T8" fmla="*/ 276 w 276"/>
                <a:gd name="T9" fmla="*/ 271 h 2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6" h="271">
                  <a:moveTo>
                    <a:pt x="0" y="271"/>
                  </a:moveTo>
                  <a:lnTo>
                    <a:pt x="276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sm" len="lg"/>
            </a:ln>
          </p:spPr>
          <p:txBody>
            <a:bodyPr wrap="none" anchor="ctr"/>
            <a:lstStyle/>
            <a:p>
              <a:endParaRPr lang="zh-CN" altLang="en-US" sz="240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sp>
          <p:nvSpPr>
            <p:cNvPr id="26657" name="Arc 41"/>
            <p:cNvSpPr/>
            <p:nvPr/>
          </p:nvSpPr>
          <p:spPr bwMode="auto">
            <a:xfrm>
              <a:off x="2404" y="1366"/>
              <a:ext cx="375" cy="349"/>
            </a:xfrm>
            <a:custGeom>
              <a:avLst/>
              <a:gdLst>
                <a:gd name="T0" fmla="*/ 0 w 21600"/>
                <a:gd name="T1" fmla="*/ 0 h 24324"/>
                <a:gd name="T2" fmla="*/ 0 w 21600"/>
                <a:gd name="T3" fmla="*/ 0 h 24324"/>
                <a:gd name="T4" fmla="*/ 0 w 21600"/>
                <a:gd name="T5" fmla="*/ 0 h 2432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324"/>
                <a:gd name="T11" fmla="*/ 21600 w 21600"/>
                <a:gd name="T12" fmla="*/ 24324 h 243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324" fill="none" extrusionOk="0">
                  <a:moveTo>
                    <a:pt x="608" y="-1"/>
                  </a:moveTo>
                  <a:cubicBezTo>
                    <a:pt x="12295" y="328"/>
                    <a:pt x="21600" y="9898"/>
                    <a:pt x="21600" y="21591"/>
                  </a:cubicBezTo>
                  <a:cubicBezTo>
                    <a:pt x="21600" y="22504"/>
                    <a:pt x="21542" y="23417"/>
                    <a:pt x="21426" y="24324"/>
                  </a:cubicBezTo>
                </a:path>
                <a:path w="21600" h="24324" stroke="0" extrusionOk="0">
                  <a:moveTo>
                    <a:pt x="608" y="-1"/>
                  </a:moveTo>
                  <a:cubicBezTo>
                    <a:pt x="12295" y="328"/>
                    <a:pt x="21600" y="9898"/>
                    <a:pt x="21600" y="21591"/>
                  </a:cubicBezTo>
                  <a:cubicBezTo>
                    <a:pt x="21600" y="22504"/>
                    <a:pt x="21542" y="23417"/>
                    <a:pt x="21426" y="24324"/>
                  </a:cubicBezTo>
                  <a:lnTo>
                    <a:pt x="0" y="21591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sz="240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</p:grpSp>
      <p:grpSp>
        <p:nvGrpSpPr>
          <p:cNvPr id="9" name="Group 42"/>
          <p:cNvGrpSpPr/>
          <p:nvPr/>
        </p:nvGrpSpPr>
        <p:grpSpPr bwMode="auto">
          <a:xfrm>
            <a:off x="1905000" y="3400425"/>
            <a:ext cx="1666875" cy="1612900"/>
            <a:chOff x="1223" y="2019"/>
            <a:chExt cx="1050" cy="1016"/>
          </a:xfrm>
        </p:grpSpPr>
        <p:sp>
          <p:nvSpPr>
            <p:cNvPr id="26640" name="Text Box 43"/>
            <p:cNvSpPr txBox="1">
              <a:spLocks noChangeArrowheads="1"/>
            </p:cNvSpPr>
            <p:nvPr/>
          </p:nvSpPr>
          <p:spPr bwMode="auto">
            <a:xfrm>
              <a:off x="1525" y="2019"/>
              <a:ext cx="466" cy="28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anchor="ctr">
              <a:spAutoFit/>
            </a:bodyPr>
            <a:lstStyle/>
            <a:p>
              <a:r>
                <a:rPr lang="en-US" altLang="zh-CN" sz="2400" b="1">
                  <a:solidFill>
                    <a:schemeClr val="accent2"/>
                  </a:solidFill>
                  <a:latin typeface="+mj-lt"/>
                  <a:ea typeface="华文仿宋" panose="02010600040101010101" pitchFamily="2" charset="-122"/>
                </a:rPr>
                <a:t>R10</a:t>
              </a:r>
              <a:endParaRPr lang="en-US" altLang="zh-CN" sz="1800" b="1">
                <a:solidFill>
                  <a:schemeClr val="accent2"/>
                </a:solidFill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6641" name="Line 44"/>
            <p:cNvSpPr>
              <a:spLocks noChangeShapeType="1"/>
            </p:cNvSpPr>
            <p:nvPr/>
          </p:nvSpPr>
          <p:spPr bwMode="auto">
            <a:xfrm flipV="1">
              <a:off x="1568" y="2404"/>
              <a:ext cx="180" cy="18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tailEnd type="triangle" w="sm" len="lg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6642" name="Line 45"/>
            <p:cNvSpPr>
              <a:spLocks noChangeShapeType="1"/>
            </p:cNvSpPr>
            <p:nvPr/>
          </p:nvSpPr>
          <p:spPr bwMode="auto">
            <a:xfrm flipV="1">
              <a:off x="1748" y="2239"/>
              <a:ext cx="165" cy="165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6643" name="Line 46"/>
            <p:cNvSpPr>
              <a:spLocks noChangeShapeType="1"/>
            </p:cNvSpPr>
            <p:nvPr/>
          </p:nvSpPr>
          <p:spPr bwMode="auto">
            <a:xfrm flipH="1">
              <a:off x="1598" y="2239"/>
              <a:ext cx="315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6644" name="Freeform 47"/>
            <p:cNvSpPr/>
            <p:nvPr/>
          </p:nvSpPr>
          <p:spPr bwMode="auto">
            <a:xfrm>
              <a:off x="1898" y="2584"/>
              <a:ext cx="375" cy="1"/>
            </a:xfrm>
            <a:custGeom>
              <a:avLst/>
              <a:gdLst>
                <a:gd name="T0" fmla="*/ 0 w 375"/>
                <a:gd name="T1" fmla="*/ 0 h 1"/>
                <a:gd name="T2" fmla="*/ 375 w 375"/>
                <a:gd name="T3" fmla="*/ 0 h 1"/>
                <a:gd name="T4" fmla="*/ 0 60000 65536"/>
                <a:gd name="T5" fmla="*/ 0 60000 65536"/>
                <a:gd name="T6" fmla="*/ 0 w 375"/>
                <a:gd name="T7" fmla="*/ 0 h 1"/>
                <a:gd name="T8" fmla="*/ 375 w 37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75" h="1">
                  <a:moveTo>
                    <a:pt x="0" y="0"/>
                  </a:moveTo>
                  <a:lnTo>
                    <a:pt x="375" y="0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lgDashDot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6645" name="Rectangle 48"/>
            <p:cNvSpPr>
              <a:spLocks noChangeArrowheads="1"/>
            </p:cNvSpPr>
            <p:nvPr/>
          </p:nvSpPr>
          <p:spPr bwMode="auto">
            <a:xfrm>
              <a:off x="1928" y="2329"/>
              <a:ext cx="315" cy="64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grpSp>
          <p:nvGrpSpPr>
            <p:cNvPr id="26646" name="Group 49"/>
            <p:cNvGrpSpPr/>
            <p:nvPr/>
          </p:nvGrpSpPr>
          <p:grpSpPr bwMode="auto">
            <a:xfrm>
              <a:off x="1223" y="2254"/>
              <a:ext cx="675" cy="781"/>
              <a:chOff x="3975" y="465"/>
              <a:chExt cx="675" cy="781"/>
            </a:xfrm>
          </p:grpSpPr>
          <p:grpSp>
            <p:nvGrpSpPr>
              <p:cNvPr id="26647" name="Group 50"/>
              <p:cNvGrpSpPr/>
              <p:nvPr/>
            </p:nvGrpSpPr>
            <p:grpSpPr bwMode="auto">
              <a:xfrm>
                <a:off x="4035" y="540"/>
                <a:ext cx="555" cy="526"/>
                <a:chOff x="3840" y="540"/>
                <a:chExt cx="555" cy="526"/>
              </a:xfrm>
            </p:grpSpPr>
            <p:sp>
              <p:nvSpPr>
                <p:cNvPr id="26653" name="Oval 51"/>
                <p:cNvSpPr>
                  <a:spLocks noChangeArrowheads="1"/>
                </p:cNvSpPr>
                <p:nvPr/>
              </p:nvSpPr>
              <p:spPr bwMode="auto">
                <a:xfrm>
                  <a:off x="3840" y="540"/>
                  <a:ext cx="555" cy="495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  <p:sp>
              <p:nvSpPr>
                <p:cNvPr id="26654" name="Rectangle 52"/>
                <p:cNvSpPr>
                  <a:spLocks noChangeArrowheads="1"/>
                </p:cNvSpPr>
                <p:nvPr/>
              </p:nvSpPr>
              <p:spPr bwMode="auto">
                <a:xfrm>
                  <a:off x="3840" y="795"/>
                  <a:ext cx="555" cy="271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bg1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</p:grpSp>
          <p:sp>
            <p:nvSpPr>
              <p:cNvPr id="26648" name="Line 53"/>
              <p:cNvSpPr>
                <a:spLocks noChangeShapeType="1"/>
              </p:cNvSpPr>
              <p:nvPr/>
            </p:nvSpPr>
            <p:spPr bwMode="auto">
              <a:xfrm>
                <a:off x="3975" y="795"/>
                <a:ext cx="6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6649" name="Line 54"/>
              <p:cNvSpPr>
                <a:spLocks noChangeShapeType="1"/>
              </p:cNvSpPr>
              <p:nvPr/>
            </p:nvSpPr>
            <p:spPr bwMode="auto">
              <a:xfrm>
                <a:off x="4320" y="465"/>
                <a:ext cx="0" cy="7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Dot"/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6650" name="Line 55"/>
              <p:cNvSpPr>
                <a:spLocks noChangeShapeType="1"/>
              </p:cNvSpPr>
              <p:nvPr/>
            </p:nvSpPr>
            <p:spPr bwMode="auto">
              <a:xfrm flipH="1">
                <a:off x="4035" y="1186"/>
                <a:ext cx="55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6651" name="Freeform 56"/>
              <p:cNvSpPr/>
              <p:nvPr/>
            </p:nvSpPr>
            <p:spPr bwMode="auto">
              <a:xfrm>
                <a:off x="4035" y="795"/>
                <a:ext cx="1" cy="406"/>
              </a:xfrm>
              <a:custGeom>
                <a:avLst/>
                <a:gdLst>
                  <a:gd name="T0" fmla="*/ 0 w 1"/>
                  <a:gd name="T1" fmla="*/ 0 h 406"/>
                  <a:gd name="T2" fmla="*/ 0 w 1"/>
                  <a:gd name="T3" fmla="*/ 406 h 406"/>
                  <a:gd name="T4" fmla="*/ 0 60000 65536"/>
                  <a:gd name="T5" fmla="*/ 0 60000 65536"/>
                  <a:gd name="T6" fmla="*/ 0 w 1"/>
                  <a:gd name="T7" fmla="*/ 0 h 406"/>
                  <a:gd name="T8" fmla="*/ 1 w 1"/>
                  <a:gd name="T9" fmla="*/ 406 h 40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06">
                    <a:moveTo>
                      <a:pt x="0" y="0"/>
                    </a:moveTo>
                    <a:lnTo>
                      <a:pt x="0" y="406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6652" name="Line 57"/>
              <p:cNvSpPr>
                <a:spLocks noChangeShapeType="1"/>
              </p:cNvSpPr>
              <p:nvPr/>
            </p:nvSpPr>
            <p:spPr bwMode="auto">
              <a:xfrm>
                <a:off x="4590" y="795"/>
                <a:ext cx="0" cy="4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</p:grpSp>
      </p:grpSp>
      <p:sp>
        <p:nvSpPr>
          <p:cNvPr id="65594" name="Text Box 58"/>
          <p:cNvSpPr txBox="1">
            <a:spLocks noChangeArrowheads="1"/>
          </p:cNvSpPr>
          <p:nvPr/>
        </p:nvSpPr>
        <p:spPr bwMode="auto">
          <a:xfrm>
            <a:off x="539750" y="2708275"/>
            <a:ext cx="7902575" cy="8842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marL="514350" indent="-514350" algn="l">
              <a:buFont typeface="+mj-ea"/>
              <a:buAutoNum type="circleNumDbPlain" startAt="2"/>
            </a:pPr>
            <a:r>
              <a:rPr lang="en-US" altLang="zh-CN" sz="32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 </a:t>
            </a:r>
            <a:r>
              <a:rPr lang="zh-CN" altLang="en-US" sz="32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应标</a:t>
            </a:r>
            <a:r>
              <a:rPr lang="zh-CN" altLang="en-US" sz="32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注在是圆弧的视图上。</a:t>
            </a:r>
            <a:r>
              <a:rPr lang="en-US" altLang="zh-CN" sz="20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Radius dimension should be placed on the view where the projection is shown as arc</a:t>
            </a:r>
          </a:p>
        </p:txBody>
      </p:sp>
      <p:sp>
        <p:nvSpPr>
          <p:cNvPr id="65595" name="Text Box 59"/>
          <p:cNvSpPr txBox="1">
            <a:spLocks noChangeArrowheads="1"/>
          </p:cNvSpPr>
          <p:nvPr/>
        </p:nvSpPr>
        <p:spPr bwMode="auto">
          <a:xfrm>
            <a:off x="3660775" y="3800475"/>
            <a:ext cx="4921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en-US" altLang="zh-CN" sz="2400" b="1">
                <a:latin typeface="+mj-lt"/>
                <a:ea typeface="华文仿宋" panose="02010600040101010101" pitchFamily="2" charset="-122"/>
              </a:rPr>
              <a:t>×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75"/>
                                        <p:tgtEl>
                                          <p:spTgt spid="6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75"/>
                                        <p:tgtEl>
                                          <p:spTgt spid="65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6" grpId="0" autoUpdateAnimBg="0"/>
      <p:bldP spid="65547" grpId="0" autoUpdateAnimBg="0"/>
      <p:bldP spid="65594" grpId="0" autoUpdateAnimBg="0"/>
      <p:bldP spid="65595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35718C-97AB-447B-ACA8-C930FBD8D63D}" type="slidenum">
              <a:rPr lang="en-US" altLang="zh-CN" smtClean="0">
                <a:latin typeface="+mj-lt"/>
                <a:ea typeface="华文仿宋" panose="02010600040101010101" pitchFamily="2" charset="-122"/>
              </a:rPr>
              <a:pPr/>
              <a:t>18</a:t>
            </a:fld>
            <a:endParaRPr lang="en-US" altLang="zh-CN" smtClean="0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579438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l"/>
            <a:r>
              <a:rPr lang="zh-CN" altLang="en-US" sz="32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（</a:t>
            </a:r>
            <a:r>
              <a:rPr lang="en-US" altLang="zh-CN" sz="32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7</a:t>
            </a:r>
            <a:r>
              <a:rPr lang="zh-CN" altLang="en-US" sz="32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）狭小</a:t>
            </a:r>
            <a:r>
              <a:rPr lang="zh-CN" altLang="en-US" sz="32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部位尺寸标注</a:t>
            </a:r>
            <a:r>
              <a:rPr lang="en-US" altLang="zh-CN" sz="20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Dimensions in limited space</a:t>
            </a:r>
          </a:p>
        </p:txBody>
      </p:sp>
      <p:grpSp>
        <p:nvGrpSpPr>
          <p:cNvPr id="2" name="Group 3"/>
          <p:cNvGrpSpPr/>
          <p:nvPr/>
        </p:nvGrpSpPr>
        <p:grpSpPr bwMode="auto">
          <a:xfrm>
            <a:off x="1131888" y="1035050"/>
            <a:ext cx="2416175" cy="2570163"/>
            <a:chOff x="713" y="652"/>
            <a:chExt cx="1522" cy="1619"/>
          </a:xfrm>
        </p:grpSpPr>
        <p:grpSp>
          <p:nvGrpSpPr>
            <p:cNvPr id="27696" name="Group 4"/>
            <p:cNvGrpSpPr/>
            <p:nvPr/>
          </p:nvGrpSpPr>
          <p:grpSpPr bwMode="auto">
            <a:xfrm>
              <a:off x="713" y="652"/>
              <a:ext cx="1522" cy="1549"/>
              <a:chOff x="713" y="652"/>
              <a:chExt cx="1522" cy="1549"/>
            </a:xfrm>
          </p:grpSpPr>
          <p:grpSp>
            <p:nvGrpSpPr>
              <p:cNvPr id="27699" name="Group 5"/>
              <p:cNvGrpSpPr/>
              <p:nvPr/>
            </p:nvGrpSpPr>
            <p:grpSpPr bwMode="auto">
              <a:xfrm>
                <a:off x="979" y="652"/>
                <a:ext cx="1003" cy="296"/>
                <a:chOff x="979" y="652"/>
                <a:chExt cx="1003" cy="296"/>
              </a:xfrm>
            </p:grpSpPr>
            <p:sp>
              <p:nvSpPr>
                <p:cNvPr id="27720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1535" y="657"/>
                  <a:ext cx="21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 b="1">
                      <a:solidFill>
                        <a:schemeClr val="accent2"/>
                      </a:solidFill>
                      <a:latin typeface="+mj-lt"/>
                      <a:ea typeface="华文仿宋" panose="02010600040101010101" pitchFamily="2" charset="-122"/>
                    </a:rPr>
                    <a:t>3</a:t>
                  </a:r>
                </a:p>
              </p:txBody>
            </p:sp>
            <p:sp>
              <p:nvSpPr>
                <p:cNvPr id="2772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979" y="657"/>
                  <a:ext cx="21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 b="1">
                      <a:solidFill>
                        <a:schemeClr val="accent2"/>
                      </a:solidFill>
                      <a:latin typeface="+mj-lt"/>
                      <a:ea typeface="华文仿宋" panose="02010600040101010101" pitchFamily="2" charset="-122"/>
                    </a:rPr>
                    <a:t>5</a:t>
                  </a:r>
                </a:p>
              </p:txBody>
            </p:sp>
            <p:sp>
              <p:nvSpPr>
                <p:cNvPr id="2772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769" y="652"/>
                  <a:ext cx="21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 b="1">
                      <a:solidFill>
                        <a:schemeClr val="accent2"/>
                      </a:solidFill>
                      <a:latin typeface="+mj-lt"/>
                      <a:ea typeface="华文仿宋" panose="02010600040101010101" pitchFamily="2" charset="-122"/>
                    </a:rPr>
                    <a:t>5</a:t>
                  </a:r>
                </a:p>
              </p:txBody>
            </p:sp>
            <p:sp>
              <p:nvSpPr>
                <p:cNvPr id="27723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214" y="652"/>
                  <a:ext cx="21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 b="1">
                      <a:solidFill>
                        <a:schemeClr val="accent2"/>
                      </a:solidFill>
                      <a:latin typeface="+mj-lt"/>
                      <a:ea typeface="华文仿宋" panose="02010600040101010101" pitchFamily="2" charset="-122"/>
                    </a:rPr>
                    <a:t>3</a:t>
                  </a:r>
                </a:p>
              </p:txBody>
            </p:sp>
            <p:sp>
              <p:nvSpPr>
                <p:cNvPr id="27724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391" y="660"/>
                  <a:ext cx="213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2400" b="1">
                      <a:solidFill>
                        <a:schemeClr val="accent2"/>
                      </a:solidFill>
                      <a:latin typeface="+mj-lt"/>
                      <a:ea typeface="华文仿宋" panose="02010600040101010101" pitchFamily="2" charset="-122"/>
                    </a:rPr>
                    <a:t>2</a:t>
                  </a:r>
                </a:p>
              </p:txBody>
            </p:sp>
          </p:grpSp>
          <p:grpSp>
            <p:nvGrpSpPr>
              <p:cNvPr id="27700" name="Group 11"/>
              <p:cNvGrpSpPr/>
              <p:nvPr/>
            </p:nvGrpSpPr>
            <p:grpSpPr bwMode="auto">
              <a:xfrm>
                <a:off x="943" y="1216"/>
                <a:ext cx="1095" cy="985"/>
                <a:chOff x="943" y="1216"/>
                <a:chExt cx="1095" cy="985"/>
              </a:xfrm>
            </p:grpSpPr>
            <p:sp>
              <p:nvSpPr>
                <p:cNvPr id="27715" name="Rectangle 12"/>
                <p:cNvSpPr>
                  <a:spLocks noChangeArrowheads="1"/>
                </p:cNvSpPr>
                <p:nvPr/>
              </p:nvSpPr>
              <p:spPr bwMode="auto">
                <a:xfrm>
                  <a:off x="1249" y="1297"/>
                  <a:ext cx="175" cy="814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  <p:sp>
              <p:nvSpPr>
                <p:cNvPr id="27716" name="Rectangle 13"/>
                <p:cNvSpPr>
                  <a:spLocks noChangeArrowheads="1"/>
                </p:cNvSpPr>
                <p:nvPr/>
              </p:nvSpPr>
              <p:spPr bwMode="auto">
                <a:xfrm>
                  <a:off x="1424" y="1216"/>
                  <a:ext cx="131" cy="977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  <p:sp>
              <p:nvSpPr>
                <p:cNvPr id="27717" name="Rectangle 14"/>
                <p:cNvSpPr>
                  <a:spLocks noChangeArrowheads="1"/>
                </p:cNvSpPr>
                <p:nvPr/>
              </p:nvSpPr>
              <p:spPr bwMode="auto">
                <a:xfrm>
                  <a:off x="943" y="1216"/>
                  <a:ext cx="306" cy="977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  <p:sp>
              <p:nvSpPr>
                <p:cNvPr id="27718" name="Rectangle 15"/>
                <p:cNvSpPr>
                  <a:spLocks noChangeArrowheads="1"/>
                </p:cNvSpPr>
                <p:nvPr/>
              </p:nvSpPr>
              <p:spPr bwMode="auto">
                <a:xfrm>
                  <a:off x="1732" y="1224"/>
                  <a:ext cx="306" cy="977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  <p:sp>
              <p:nvSpPr>
                <p:cNvPr id="27719" name="Rectangle 16"/>
                <p:cNvSpPr>
                  <a:spLocks noChangeArrowheads="1"/>
                </p:cNvSpPr>
                <p:nvPr/>
              </p:nvSpPr>
              <p:spPr bwMode="auto">
                <a:xfrm>
                  <a:off x="1557" y="1306"/>
                  <a:ext cx="175" cy="814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</p:grpSp>
          <p:grpSp>
            <p:nvGrpSpPr>
              <p:cNvPr id="27701" name="Group 17"/>
              <p:cNvGrpSpPr/>
              <p:nvPr/>
            </p:nvGrpSpPr>
            <p:grpSpPr bwMode="auto">
              <a:xfrm>
                <a:off x="713" y="830"/>
                <a:ext cx="1522" cy="394"/>
                <a:chOff x="713" y="830"/>
                <a:chExt cx="1522" cy="394"/>
              </a:xfrm>
            </p:grpSpPr>
            <p:sp>
              <p:nvSpPr>
                <p:cNvPr id="27702" name="Freeform 18"/>
                <p:cNvSpPr/>
                <p:nvPr/>
              </p:nvSpPr>
              <p:spPr bwMode="auto">
                <a:xfrm>
                  <a:off x="943" y="830"/>
                  <a:ext cx="1" cy="387"/>
                </a:xfrm>
                <a:custGeom>
                  <a:avLst/>
                  <a:gdLst>
                    <a:gd name="T0" fmla="*/ 0 w 1"/>
                    <a:gd name="T1" fmla="*/ 709 h 286"/>
                    <a:gd name="T2" fmla="*/ 0 w 1"/>
                    <a:gd name="T3" fmla="*/ 0 h 286"/>
                    <a:gd name="T4" fmla="*/ 0 60000 65536"/>
                    <a:gd name="T5" fmla="*/ 0 60000 65536"/>
                    <a:gd name="T6" fmla="*/ 0 w 1"/>
                    <a:gd name="T7" fmla="*/ 0 h 286"/>
                    <a:gd name="T8" fmla="*/ 1 w 1"/>
                    <a:gd name="T9" fmla="*/ 286 h 28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286">
                      <a:moveTo>
                        <a:pt x="0" y="286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  <p:sp>
              <p:nvSpPr>
                <p:cNvPr id="2770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251" y="830"/>
                  <a:ext cx="0" cy="386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  <p:sp>
              <p:nvSpPr>
                <p:cNvPr id="27704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419" y="830"/>
                  <a:ext cx="0" cy="386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  <p:sp>
              <p:nvSpPr>
                <p:cNvPr id="27705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1560" y="830"/>
                  <a:ext cx="0" cy="386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  <p:sp>
              <p:nvSpPr>
                <p:cNvPr id="27706" name="Freeform 22"/>
                <p:cNvSpPr/>
                <p:nvPr/>
              </p:nvSpPr>
              <p:spPr bwMode="auto">
                <a:xfrm>
                  <a:off x="1733" y="835"/>
                  <a:ext cx="1" cy="381"/>
                </a:xfrm>
                <a:custGeom>
                  <a:avLst/>
                  <a:gdLst>
                    <a:gd name="T0" fmla="*/ 1 w 1"/>
                    <a:gd name="T1" fmla="*/ 381 h 381"/>
                    <a:gd name="T2" fmla="*/ 0 w 1"/>
                    <a:gd name="T3" fmla="*/ 0 h 381"/>
                    <a:gd name="T4" fmla="*/ 0 60000 65536"/>
                    <a:gd name="T5" fmla="*/ 0 60000 65536"/>
                    <a:gd name="T6" fmla="*/ 0 w 1"/>
                    <a:gd name="T7" fmla="*/ 0 h 381"/>
                    <a:gd name="T8" fmla="*/ 1 w 1"/>
                    <a:gd name="T9" fmla="*/ 381 h 38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81">
                      <a:moveTo>
                        <a:pt x="1" y="381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9525">
                  <a:solidFill>
                    <a:schemeClr val="accent2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  <p:sp>
              <p:nvSpPr>
                <p:cNvPr id="27707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2045" y="830"/>
                  <a:ext cx="0" cy="394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  <p:sp>
              <p:nvSpPr>
                <p:cNvPr id="27708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713" y="891"/>
                  <a:ext cx="230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triangle" w="sm" len="lg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  <p:sp>
              <p:nvSpPr>
                <p:cNvPr id="27709" name="Line 25"/>
                <p:cNvSpPr>
                  <a:spLocks noChangeShapeType="1"/>
                </p:cNvSpPr>
                <p:nvPr/>
              </p:nvSpPr>
              <p:spPr bwMode="auto">
                <a:xfrm>
                  <a:off x="943" y="891"/>
                  <a:ext cx="1102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  <p:sp>
              <p:nvSpPr>
                <p:cNvPr id="27710" name="Line 26"/>
                <p:cNvSpPr>
                  <a:spLocks noChangeShapeType="1"/>
                </p:cNvSpPr>
                <p:nvPr/>
              </p:nvSpPr>
              <p:spPr bwMode="auto">
                <a:xfrm>
                  <a:off x="2045" y="891"/>
                  <a:ext cx="190" cy="0"/>
                </a:xfrm>
                <a:prstGeom prst="line">
                  <a:avLst/>
                </a:prstGeom>
                <a:noFill/>
                <a:ln w="9525">
                  <a:solidFill>
                    <a:schemeClr val="accent2"/>
                  </a:solidFill>
                  <a:round/>
                  <a:headEnd type="triangle" w="sm" len="lg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  <p:sp>
              <p:nvSpPr>
                <p:cNvPr id="2771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346" y="839"/>
                  <a:ext cx="156" cy="1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500" b="1">
                      <a:solidFill>
                        <a:schemeClr val="accent2"/>
                      </a:solidFill>
                      <a:latin typeface="+mj-lt"/>
                      <a:ea typeface="华文仿宋" panose="02010600040101010101" pitchFamily="2" charset="-122"/>
                    </a:rPr>
                    <a:t>●</a:t>
                  </a:r>
                </a:p>
              </p:txBody>
            </p:sp>
            <p:sp>
              <p:nvSpPr>
                <p:cNvPr id="2771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654" y="839"/>
                  <a:ext cx="156" cy="1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500" b="1">
                      <a:solidFill>
                        <a:schemeClr val="accent2"/>
                      </a:solidFill>
                      <a:latin typeface="+mj-lt"/>
                      <a:ea typeface="华文仿宋" panose="02010600040101010101" pitchFamily="2" charset="-122"/>
                    </a:rPr>
                    <a:t>●</a:t>
                  </a:r>
                </a:p>
              </p:txBody>
            </p:sp>
            <p:sp>
              <p:nvSpPr>
                <p:cNvPr id="2771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1483" y="839"/>
                  <a:ext cx="156" cy="1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500" b="1">
                      <a:solidFill>
                        <a:schemeClr val="accent2"/>
                      </a:solidFill>
                      <a:latin typeface="+mj-lt"/>
                      <a:ea typeface="华文仿宋" panose="02010600040101010101" pitchFamily="2" charset="-122"/>
                    </a:rPr>
                    <a:t>●</a:t>
                  </a:r>
                </a:p>
              </p:txBody>
            </p:sp>
            <p:sp>
              <p:nvSpPr>
                <p:cNvPr id="27714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176" y="839"/>
                  <a:ext cx="156" cy="10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 anchor="ctr">
                  <a:spAutoFit/>
                </a:bodyPr>
                <a:lstStyle/>
                <a:p>
                  <a:r>
                    <a:rPr lang="en-US" altLang="zh-CN" sz="500" b="1">
                      <a:solidFill>
                        <a:schemeClr val="accent2"/>
                      </a:solidFill>
                      <a:latin typeface="+mj-lt"/>
                      <a:ea typeface="华文仿宋" panose="02010600040101010101" pitchFamily="2" charset="-122"/>
                    </a:rPr>
                    <a:t>●</a:t>
                  </a:r>
                </a:p>
              </p:txBody>
            </p:sp>
          </p:grpSp>
        </p:grpSp>
        <p:sp>
          <p:nvSpPr>
            <p:cNvPr id="27697" name="Freeform 31"/>
            <p:cNvSpPr/>
            <p:nvPr/>
          </p:nvSpPr>
          <p:spPr bwMode="auto">
            <a:xfrm>
              <a:off x="843" y="1804"/>
              <a:ext cx="1298" cy="467"/>
            </a:xfrm>
            <a:custGeom>
              <a:avLst/>
              <a:gdLst>
                <a:gd name="T0" fmla="*/ 13 w 1298"/>
                <a:gd name="T1" fmla="*/ 65 h 467"/>
                <a:gd name="T2" fmla="*/ 234 w 1298"/>
                <a:gd name="T3" fmla="*/ 0 h 467"/>
                <a:gd name="T4" fmla="*/ 480 w 1298"/>
                <a:gd name="T5" fmla="*/ 116 h 467"/>
                <a:gd name="T6" fmla="*/ 805 w 1298"/>
                <a:gd name="T7" fmla="*/ 39 h 467"/>
                <a:gd name="T8" fmla="*/ 1012 w 1298"/>
                <a:gd name="T9" fmla="*/ 142 h 467"/>
                <a:gd name="T10" fmla="*/ 1298 w 1298"/>
                <a:gd name="T11" fmla="*/ 65 h 467"/>
                <a:gd name="T12" fmla="*/ 1298 w 1298"/>
                <a:gd name="T13" fmla="*/ 467 h 467"/>
                <a:gd name="T14" fmla="*/ 0 w 1298"/>
                <a:gd name="T15" fmla="*/ 467 h 467"/>
                <a:gd name="T16" fmla="*/ 13 w 1298"/>
                <a:gd name="T17" fmla="*/ 65 h 46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8"/>
                <a:gd name="T28" fmla="*/ 0 h 467"/>
                <a:gd name="T29" fmla="*/ 1298 w 1298"/>
                <a:gd name="T30" fmla="*/ 467 h 46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8" h="467">
                  <a:moveTo>
                    <a:pt x="13" y="65"/>
                  </a:moveTo>
                  <a:lnTo>
                    <a:pt x="234" y="0"/>
                  </a:lnTo>
                  <a:lnTo>
                    <a:pt x="480" y="116"/>
                  </a:lnTo>
                  <a:lnTo>
                    <a:pt x="805" y="39"/>
                  </a:lnTo>
                  <a:lnTo>
                    <a:pt x="1012" y="142"/>
                  </a:lnTo>
                  <a:lnTo>
                    <a:pt x="1298" y="65"/>
                  </a:lnTo>
                  <a:lnTo>
                    <a:pt x="1298" y="467"/>
                  </a:lnTo>
                  <a:lnTo>
                    <a:pt x="0" y="467"/>
                  </a:lnTo>
                  <a:lnTo>
                    <a:pt x="13" y="65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7698" name="Freeform 32"/>
            <p:cNvSpPr/>
            <p:nvPr/>
          </p:nvSpPr>
          <p:spPr bwMode="auto">
            <a:xfrm>
              <a:off x="947" y="1806"/>
              <a:ext cx="1103" cy="115"/>
            </a:xfrm>
            <a:custGeom>
              <a:avLst/>
              <a:gdLst>
                <a:gd name="T0" fmla="*/ 0 w 1103"/>
                <a:gd name="T1" fmla="*/ 37 h 115"/>
                <a:gd name="T2" fmla="*/ 173 w 1103"/>
                <a:gd name="T3" fmla="*/ 12 h 115"/>
                <a:gd name="T4" fmla="*/ 369 w 1103"/>
                <a:gd name="T5" fmla="*/ 107 h 115"/>
                <a:gd name="T6" fmla="*/ 558 w 1103"/>
                <a:gd name="T7" fmla="*/ 63 h 115"/>
                <a:gd name="T8" fmla="*/ 711 w 1103"/>
                <a:gd name="T9" fmla="*/ 41 h 115"/>
                <a:gd name="T10" fmla="*/ 849 w 1103"/>
                <a:gd name="T11" fmla="*/ 107 h 115"/>
                <a:gd name="T12" fmla="*/ 966 w 1103"/>
                <a:gd name="T13" fmla="*/ 56 h 115"/>
                <a:gd name="T14" fmla="*/ 1103 w 1103"/>
                <a:gd name="T15" fmla="*/ 76 h 11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03"/>
                <a:gd name="T25" fmla="*/ 0 h 115"/>
                <a:gd name="T26" fmla="*/ 1103 w 1103"/>
                <a:gd name="T27" fmla="*/ 115 h 11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03" h="115">
                  <a:moveTo>
                    <a:pt x="0" y="37"/>
                  </a:moveTo>
                  <a:cubicBezTo>
                    <a:pt x="29" y="33"/>
                    <a:pt x="112" y="0"/>
                    <a:pt x="173" y="12"/>
                  </a:cubicBezTo>
                  <a:cubicBezTo>
                    <a:pt x="234" y="24"/>
                    <a:pt x="305" y="99"/>
                    <a:pt x="369" y="107"/>
                  </a:cubicBezTo>
                  <a:cubicBezTo>
                    <a:pt x="433" y="115"/>
                    <a:pt x="501" y="74"/>
                    <a:pt x="558" y="63"/>
                  </a:cubicBezTo>
                  <a:cubicBezTo>
                    <a:pt x="615" y="52"/>
                    <a:pt x="663" y="34"/>
                    <a:pt x="711" y="41"/>
                  </a:cubicBezTo>
                  <a:cubicBezTo>
                    <a:pt x="759" y="48"/>
                    <a:pt x="807" y="105"/>
                    <a:pt x="849" y="107"/>
                  </a:cubicBezTo>
                  <a:cubicBezTo>
                    <a:pt x="891" y="109"/>
                    <a:pt x="924" y="61"/>
                    <a:pt x="966" y="56"/>
                  </a:cubicBezTo>
                  <a:cubicBezTo>
                    <a:pt x="1008" y="51"/>
                    <a:pt x="1075" y="72"/>
                    <a:pt x="1103" y="76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grpSp>
        <p:nvGrpSpPr>
          <p:cNvPr id="7" name="Group 33"/>
          <p:cNvGrpSpPr/>
          <p:nvPr/>
        </p:nvGrpSpPr>
        <p:grpSpPr bwMode="auto">
          <a:xfrm>
            <a:off x="3706813" y="1162050"/>
            <a:ext cx="1533525" cy="2401888"/>
            <a:chOff x="2335" y="732"/>
            <a:chExt cx="966" cy="1513"/>
          </a:xfrm>
        </p:grpSpPr>
        <p:grpSp>
          <p:nvGrpSpPr>
            <p:cNvPr id="27674" name="Group 34"/>
            <p:cNvGrpSpPr/>
            <p:nvPr/>
          </p:nvGrpSpPr>
          <p:grpSpPr bwMode="auto">
            <a:xfrm>
              <a:off x="2335" y="732"/>
              <a:ext cx="966" cy="1425"/>
              <a:chOff x="2335" y="732"/>
              <a:chExt cx="966" cy="1425"/>
            </a:xfrm>
          </p:grpSpPr>
          <p:grpSp>
            <p:nvGrpSpPr>
              <p:cNvPr id="27677" name="Group 35"/>
              <p:cNvGrpSpPr/>
              <p:nvPr/>
            </p:nvGrpSpPr>
            <p:grpSpPr bwMode="auto">
              <a:xfrm>
                <a:off x="2539" y="1270"/>
                <a:ext cx="513" cy="887"/>
                <a:chOff x="2400" y="2776"/>
                <a:chExt cx="513" cy="666"/>
              </a:xfrm>
            </p:grpSpPr>
            <p:sp>
              <p:nvSpPr>
                <p:cNvPr id="27693" name="Rectangle 36"/>
                <p:cNvSpPr>
                  <a:spLocks noChangeArrowheads="1"/>
                </p:cNvSpPr>
                <p:nvPr/>
              </p:nvSpPr>
              <p:spPr bwMode="auto">
                <a:xfrm>
                  <a:off x="2400" y="2782"/>
                  <a:ext cx="138" cy="654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  <p:sp>
              <p:nvSpPr>
                <p:cNvPr id="27694" name="Rectangle 37"/>
                <p:cNvSpPr>
                  <a:spLocks noChangeArrowheads="1"/>
                </p:cNvSpPr>
                <p:nvPr/>
              </p:nvSpPr>
              <p:spPr bwMode="auto">
                <a:xfrm>
                  <a:off x="2538" y="2812"/>
                  <a:ext cx="255" cy="594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  <p:sp>
              <p:nvSpPr>
                <p:cNvPr id="27695" name="Rectangle 38"/>
                <p:cNvSpPr>
                  <a:spLocks noChangeArrowheads="1"/>
                </p:cNvSpPr>
                <p:nvPr/>
              </p:nvSpPr>
              <p:spPr bwMode="auto">
                <a:xfrm>
                  <a:off x="2793" y="2776"/>
                  <a:ext cx="120" cy="666"/>
                </a:xfrm>
                <a:prstGeom prst="rect">
                  <a:avLst/>
                </a:prstGeom>
                <a:noFill/>
                <a:ln w="38100">
                  <a:solidFill>
                    <a:srgbClr val="000000"/>
                  </a:solidFill>
                  <a:miter lim="800000"/>
                </a:ln>
              </p:spPr>
              <p:txBody>
                <a:bodyPr wrap="none" anchor="ctr"/>
                <a:lstStyle/>
                <a:p>
                  <a:endParaRPr lang="zh-CN" altLang="en-US">
                    <a:latin typeface="+mj-lt"/>
                    <a:ea typeface="华文仿宋" panose="02010600040101010101" pitchFamily="2" charset="-122"/>
                  </a:endParaRPr>
                </a:p>
              </p:txBody>
            </p:sp>
          </p:grpSp>
          <p:grpSp>
            <p:nvGrpSpPr>
              <p:cNvPr id="27678" name="Group 39"/>
              <p:cNvGrpSpPr/>
              <p:nvPr/>
            </p:nvGrpSpPr>
            <p:grpSpPr bwMode="auto">
              <a:xfrm>
                <a:off x="2335" y="732"/>
                <a:ext cx="966" cy="586"/>
                <a:chOff x="2335" y="732"/>
                <a:chExt cx="966" cy="586"/>
              </a:xfrm>
            </p:grpSpPr>
            <p:grpSp>
              <p:nvGrpSpPr>
                <p:cNvPr id="27679" name="Group 40"/>
                <p:cNvGrpSpPr/>
                <p:nvPr/>
              </p:nvGrpSpPr>
              <p:grpSpPr bwMode="auto">
                <a:xfrm>
                  <a:off x="2501" y="732"/>
                  <a:ext cx="782" cy="288"/>
                  <a:chOff x="2352" y="2372"/>
                  <a:chExt cx="782" cy="216"/>
                </a:xfrm>
              </p:grpSpPr>
              <p:sp>
                <p:nvSpPr>
                  <p:cNvPr id="27690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52" y="2372"/>
                    <a:ext cx="213" cy="2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2400" b="1">
                        <a:solidFill>
                          <a:schemeClr val="accent2"/>
                        </a:solidFill>
                        <a:latin typeface="+mj-lt"/>
                        <a:ea typeface="华文仿宋" panose="02010600040101010101" pitchFamily="2" charset="-122"/>
                      </a:rPr>
                      <a:t>3</a:t>
                    </a:r>
                  </a:p>
                </p:txBody>
              </p:sp>
              <p:sp>
                <p:nvSpPr>
                  <p:cNvPr id="27691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1" y="2372"/>
                    <a:ext cx="213" cy="2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2400" b="1">
                        <a:solidFill>
                          <a:schemeClr val="accent2"/>
                        </a:solidFill>
                        <a:latin typeface="+mj-lt"/>
                        <a:ea typeface="华文仿宋" panose="02010600040101010101" pitchFamily="2" charset="-122"/>
                      </a:rPr>
                      <a:t>3</a:t>
                    </a:r>
                  </a:p>
                </p:txBody>
              </p:sp>
              <p:sp>
                <p:nvSpPr>
                  <p:cNvPr id="27692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56" y="2372"/>
                    <a:ext cx="213" cy="216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r>
                      <a:rPr lang="en-US" altLang="zh-CN" sz="2400" b="1">
                        <a:solidFill>
                          <a:schemeClr val="accent2"/>
                        </a:solidFill>
                        <a:latin typeface="+mj-lt"/>
                        <a:ea typeface="华文仿宋" panose="02010600040101010101" pitchFamily="2" charset="-122"/>
                      </a:rPr>
                      <a:t>5</a:t>
                    </a:r>
                  </a:p>
                </p:txBody>
              </p:sp>
            </p:grpSp>
            <p:grpSp>
              <p:nvGrpSpPr>
                <p:cNvPr id="27680" name="Group 44"/>
                <p:cNvGrpSpPr/>
                <p:nvPr/>
              </p:nvGrpSpPr>
              <p:grpSpPr bwMode="auto">
                <a:xfrm>
                  <a:off x="2335" y="890"/>
                  <a:ext cx="966" cy="428"/>
                  <a:chOff x="2335" y="890"/>
                  <a:chExt cx="966" cy="428"/>
                </a:xfrm>
              </p:grpSpPr>
              <p:sp>
                <p:nvSpPr>
                  <p:cNvPr id="27681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39" y="890"/>
                    <a:ext cx="0" cy="38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  <a:ea typeface="华文仿宋" panose="02010600040101010101" pitchFamily="2" charset="-122"/>
                    </a:endParaRPr>
                  </a:p>
                </p:txBody>
              </p:sp>
              <p:sp>
                <p:nvSpPr>
                  <p:cNvPr id="27682" name="Line 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677" y="890"/>
                    <a:ext cx="0" cy="38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  <a:ea typeface="华文仿宋" panose="02010600040101010101" pitchFamily="2" charset="-122"/>
                    </a:endParaRPr>
                  </a:p>
                </p:txBody>
              </p:sp>
              <p:sp>
                <p:nvSpPr>
                  <p:cNvPr id="27683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32" y="890"/>
                    <a:ext cx="0" cy="428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  <a:ea typeface="华文仿宋" panose="02010600040101010101" pitchFamily="2" charset="-122"/>
                    </a:endParaRPr>
                  </a:p>
                </p:txBody>
              </p:sp>
              <p:sp>
                <p:nvSpPr>
                  <p:cNvPr id="27684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052" y="910"/>
                    <a:ext cx="0" cy="408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  <a:ea typeface="华文仿宋" panose="02010600040101010101" pitchFamily="2" charset="-122"/>
                    </a:endParaRPr>
                  </a:p>
                </p:txBody>
              </p:sp>
              <p:sp>
                <p:nvSpPr>
                  <p:cNvPr id="27685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335" y="950"/>
                    <a:ext cx="21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tailEnd type="triangle" w="sm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  <a:ea typeface="华文仿宋" panose="02010600040101010101" pitchFamily="2" charset="-122"/>
                    </a:endParaRPr>
                  </a:p>
                </p:txBody>
              </p:sp>
              <p:sp>
                <p:nvSpPr>
                  <p:cNvPr id="27686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539" y="950"/>
                    <a:ext cx="513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  <a:ea typeface="华文仿宋" panose="02010600040101010101" pitchFamily="2" charset="-122"/>
                    </a:endParaRPr>
                  </a:p>
                </p:txBody>
              </p:sp>
              <p:sp>
                <p:nvSpPr>
                  <p:cNvPr id="27687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3052" y="950"/>
                    <a:ext cx="249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accent2"/>
                    </a:solidFill>
                    <a:round/>
                    <a:headEnd type="triangle" w="sm" len="lg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  <a:ea typeface="华文仿宋" panose="02010600040101010101" pitchFamily="2" charset="-122"/>
                    </a:endParaRPr>
                  </a:p>
                </p:txBody>
              </p:sp>
              <p:sp>
                <p:nvSpPr>
                  <p:cNvPr id="27688" name="Freeform 52"/>
                  <p:cNvSpPr/>
                  <p:nvPr/>
                </p:nvSpPr>
                <p:spPr bwMode="auto">
                  <a:xfrm>
                    <a:off x="2649" y="924"/>
                    <a:ext cx="51" cy="50"/>
                  </a:xfrm>
                  <a:custGeom>
                    <a:avLst/>
                    <a:gdLst>
                      <a:gd name="T0" fmla="*/ 51 w 51"/>
                      <a:gd name="T1" fmla="*/ 0 h 50"/>
                      <a:gd name="T2" fmla="*/ 0 w 51"/>
                      <a:gd name="T3" fmla="*/ 50 h 50"/>
                      <a:gd name="T4" fmla="*/ 0 60000 65536"/>
                      <a:gd name="T5" fmla="*/ 0 60000 65536"/>
                      <a:gd name="T6" fmla="*/ 0 w 51"/>
                      <a:gd name="T7" fmla="*/ 0 h 50"/>
                      <a:gd name="T8" fmla="*/ 51 w 51"/>
                      <a:gd name="T9" fmla="*/ 50 h 5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51" h="50">
                        <a:moveTo>
                          <a:pt x="51" y="0"/>
                        </a:moveTo>
                        <a:lnTo>
                          <a:pt x="0" y="5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  <a:ea typeface="华文仿宋" panose="02010600040101010101" pitchFamily="2" charset="-122"/>
                    </a:endParaRPr>
                  </a:p>
                </p:txBody>
              </p:sp>
              <p:sp>
                <p:nvSpPr>
                  <p:cNvPr id="27689" name="Freeform 53"/>
                  <p:cNvSpPr/>
                  <p:nvPr/>
                </p:nvSpPr>
                <p:spPr bwMode="auto">
                  <a:xfrm>
                    <a:off x="2909" y="927"/>
                    <a:ext cx="48" cy="48"/>
                  </a:xfrm>
                  <a:custGeom>
                    <a:avLst/>
                    <a:gdLst>
                      <a:gd name="T0" fmla="*/ 48 w 48"/>
                      <a:gd name="T1" fmla="*/ 0 h 48"/>
                      <a:gd name="T2" fmla="*/ 0 w 48"/>
                      <a:gd name="T3" fmla="*/ 48 h 48"/>
                      <a:gd name="T4" fmla="*/ 0 60000 65536"/>
                      <a:gd name="T5" fmla="*/ 0 60000 65536"/>
                      <a:gd name="T6" fmla="*/ 0 w 48"/>
                      <a:gd name="T7" fmla="*/ 0 h 48"/>
                      <a:gd name="T8" fmla="*/ 48 w 48"/>
                      <a:gd name="T9" fmla="*/ 48 h 4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48" h="48">
                        <a:moveTo>
                          <a:pt x="48" y="0"/>
                        </a:moveTo>
                        <a:lnTo>
                          <a:pt x="0" y="48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zh-CN" altLang="en-US">
                      <a:latin typeface="+mj-lt"/>
                      <a:ea typeface="华文仿宋" panose="02010600040101010101" pitchFamily="2" charset="-122"/>
                    </a:endParaRPr>
                  </a:p>
                </p:txBody>
              </p:sp>
            </p:grpSp>
          </p:grpSp>
        </p:grpSp>
        <p:sp>
          <p:nvSpPr>
            <p:cNvPr id="27675" name="Freeform 54"/>
            <p:cNvSpPr/>
            <p:nvPr/>
          </p:nvSpPr>
          <p:spPr bwMode="auto">
            <a:xfrm>
              <a:off x="2426" y="1843"/>
              <a:ext cx="714" cy="402"/>
            </a:xfrm>
            <a:custGeom>
              <a:avLst/>
              <a:gdLst>
                <a:gd name="T0" fmla="*/ 26 w 714"/>
                <a:gd name="T1" fmla="*/ 65 h 402"/>
                <a:gd name="T2" fmla="*/ 260 w 714"/>
                <a:gd name="T3" fmla="*/ 0 h 402"/>
                <a:gd name="T4" fmla="*/ 402 w 714"/>
                <a:gd name="T5" fmla="*/ 39 h 402"/>
                <a:gd name="T6" fmla="*/ 610 w 714"/>
                <a:gd name="T7" fmla="*/ 0 h 402"/>
                <a:gd name="T8" fmla="*/ 714 w 714"/>
                <a:gd name="T9" fmla="*/ 65 h 402"/>
                <a:gd name="T10" fmla="*/ 714 w 714"/>
                <a:gd name="T11" fmla="*/ 402 h 402"/>
                <a:gd name="T12" fmla="*/ 0 w 714"/>
                <a:gd name="T13" fmla="*/ 363 h 402"/>
                <a:gd name="T14" fmla="*/ 26 w 714"/>
                <a:gd name="T15" fmla="*/ 65 h 40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14"/>
                <a:gd name="T25" fmla="*/ 0 h 402"/>
                <a:gd name="T26" fmla="*/ 714 w 714"/>
                <a:gd name="T27" fmla="*/ 402 h 40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14" h="402">
                  <a:moveTo>
                    <a:pt x="26" y="65"/>
                  </a:moveTo>
                  <a:lnTo>
                    <a:pt x="260" y="0"/>
                  </a:lnTo>
                  <a:lnTo>
                    <a:pt x="402" y="39"/>
                  </a:lnTo>
                  <a:lnTo>
                    <a:pt x="610" y="0"/>
                  </a:lnTo>
                  <a:lnTo>
                    <a:pt x="714" y="65"/>
                  </a:lnTo>
                  <a:lnTo>
                    <a:pt x="714" y="402"/>
                  </a:lnTo>
                  <a:lnTo>
                    <a:pt x="0" y="363"/>
                  </a:lnTo>
                  <a:lnTo>
                    <a:pt x="26" y="65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noFill/>
              <a:prstDash val="solid"/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7676" name="Freeform 55"/>
            <p:cNvSpPr/>
            <p:nvPr/>
          </p:nvSpPr>
          <p:spPr bwMode="auto">
            <a:xfrm>
              <a:off x="2538" y="1828"/>
              <a:ext cx="523" cy="58"/>
            </a:xfrm>
            <a:custGeom>
              <a:avLst/>
              <a:gdLst>
                <a:gd name="T0" fmla="*/ 0 w 523"/>
                <a:gd name="T1" fmla="*/ 41 h 58"/>
                <a:gd name="T2" fmla="*/ 57 w 523"/>
                <a:gd name="T3" fmla="*/ 2 h 58"/>
                <a:gd name="T4" fmla="*/ 277 w 523"/>
                <a:gd name="T5" fmla="*/ 54 h 58"/>
                <a:gd name="T6" fmla="*/ 394 w 523"/>
                <a:gd name="T7" fmla="*/ 28 h 58"/>
                <a:gd name="T8" fmla="*/ 523 w 523"/>
                <a:gd name="T9" fmla="*/ 19 h 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3"/>
                <a:gd name="T16" fmla="*/ 0 h 58"/>
                <a:gd name="T17" fmla="*/ 523 w 523"/>
                <a:gd name="T18" fmla="*/ 58 h 5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3" h="58">
                  <a:moveTo>
                    <a:pt x="0" y="41"/>
                  </a:moveTo>
                  <a:cubicBezTo>
                    <a:pt x="11" y="34"/>
                    <a:pt x="11" y="0"/>
                    <a:pt x="57" y="2"/>
                  </a:cubicBezTo>
                  <a:cubicBezTo>
                    <a:pt x="103" y="4"/>
                    <a:pt x="221" y="50"/>
                    <a:pt x="277" y="54"/>
                  </a:cubicBezTo>
                  <a:cubicBezTo>
                    <a:pt x="333" y="58"/>
                    <a:pt x="353" y="34"/>
                    <a:pt x="394" y="28"/>
                  </a:cubicBezTo>
                  <a:cubicBezTo>
                    <a:pt x="435" y="22"/>
                    <a:pt x="496" y="21"/>
                    <a:pt x="523" y="19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grpSp>
        <p:nvGrpSpPr>
          <p:cNvPr id="13" name="Group 56"/>
          <p:cNvGrpSpPr/>
          <p:nvPr/>
        </p:nvGrpSpPr>
        <p:grpSpPr bwMode="auto">
          <a:xfrm>
            <a:off x="5413375" y="1497013"/>
            <a:ext cx="952500" cy="1770062"/>
            <a:chOff x="3410" y="943"/>
            <a:chExt cx="600" cy="1115"/>
          </a:xfrm>
        </p:grpSpPr>
        <p:grpSp>
          <p:nvGrpSpPr>
            <p:cNvPr id="27664" name="Group 57"/>
            <p:cNvGrpSpPr/>
            <p:nvPr/>
          </p:nvGrpSpPr>
          <p:grpSpPr bwMode="auto">
            <a:xfrm>
              <a:off x="3410" y="943"/>
              <a:ext cx="600" cy="1064"/>
              <a:chOff x="3410" y="943"/>
              <a:chExt cx="600" cy="1064"/>
            </a:xfrm>
          </p:grpSpPr>
          <p:sp>
            <p:nvSpPr>
              <p:cNvPr id="27667" name="Text Box 58"/>
              <p:cNvSpPr txBox="1">
                <a:spLocks noChangeArrowheads="1"/>
              </p:cNvSpPr>
              <p:nvPr/>
            </p:nvSpPr>
            <p:spPr bwMode="auto">
              <a:xfrm>
                <a:off x="3593" y="943"/>
                <a:ext cx="21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b="1">
                    <a:solidFill>
                      <a:schemeClr val="accent2"/>
                    </a:solidFill>
                    <a:latin typeface="+mj-lt"/>
                    <a:ea typeface="华文仿宋" panose="02010600040101010101" pitchFamily="2" charset="-122"/>
                  </a:rPr>
                  <a:t>5</a:t>
                </a:r>
              </a:p>
            </p:txBody>
          </p:sp>
          <p:sp>
            <p:nvSpPr>
              <p:cNvPr id="27668" name="Rectangle 59"/>
              <p:cNvSpPr>
                <a:spLocks noChangeArrowheads="1"/>
              </p:cNvSpPr>
              <p:nvPr/>
            </p:nvSpPr>
            <p:spPr bwMode="auto">
              <a:xfrm>
                <a:off x="3590" y="1413"/>
                <a:ext cx="237" cy="594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7669" name="Line 60"/>
              <p:cNvSpPr>
                <a:spLocks noChangeShapeType="1"/>
              </p:cNvSpPr>
              <p:nvPr/>
            </p:nvSpPr>
            <p:spPr bwMode="auto">
              <a:xfrm flipV="1">
                <a:off x="3590" y="1137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7670" name="Freeform 61"/>
              <p:cNvSpPr/>
              <p:nvPr/>
            </p:nvSpPr>
            <p:spPr bwMode="auto">
              <a:xfrm>
                <a:off x="3410" y="1167"/>
                <a:ext cx="195" cy="1"/>
              </a:xfrm>
              <a:custGeom>
                <a:avLst/>
                <a:gdLst>
                  <a:gd name="T0" fmla="*/ 0 w 195"/>
                  <a:gd name="T1" fmla="*/ 0 h 1"/>
                  <a:gd name="T2" fmla="*/ 195 w 195"/>
                  <a:gd name="T3" fmla="*/ 1 h 1"/>
                  <a:gd name="T4" fmla="*/ 0 60000 65536"/>
                  <a:gd name="T5" fmla="*/ 0 60000 65536"/>
                  <a:gd name="T6" fmla="*/ 0 w 195"/>
                  <a:gd name="T7" fmla="*/ 0 h 1"/>
                  <a:gd name="T8" fmla="*/ 195 w 195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1">
                    <a:moveTo>
                      <a:pt x="0" y="0"/>
                    </a:moveTo>
                    <a:lnTo>
                      <a:pt x="195" y="1"/>
                    </a:lnTo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7671" name="Line 62"/>
              <p:cNvSpPr>
                <a:spLocks noChangeShapeType="1"/>
              </p:cNvSpPr>
              <p:nvPr/>
            </p:nvSpPr>
            <p:spPr bwMode="auto">
              <a:xfrm>
                <a:off x="3590" y="1167"/>
                <a:ext cx="237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7672" name="Line 63"/>
              <p:cNvSpPr>
                <a:spLocks noChangeShapeType="1"/>
              </p:cNvSpPr>
              <p:nvPr/>
            </p:nvSpPr>
            <p:spPr bwMode="auto">
              <a:xfrm>
                <a:off x="3827" y="1167"/>
                <a:ext cx="18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 type="triangle" w="sm" len="lg"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7673" name="Line 64"/>
              <p:cNvSpPr>
                <a:spLocks noChangeShapeType="1"/>
              </p:cNvSpPr>
              <p:nvPr/>
            </p:nvSpPr>
            <p:spPr bwMode="auto">
              <a:xfrm flipV="1">
                <a:off x="3827" y="1137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</p:grpSp>
        <p:sp>
          <p:nvSpPr>
            <p:cNvPr id="27665" name="Rectangle 65"/>
            <p:cNvSpPr>
              <a:spLocks noChangeArrowheads="1"/>
            </p:cNvSpPr>
            <p:nvPr/>
          </p:nvSpPr>
          <p:spPr bwMode="auto">
            <a:xfrm>
              <a:off x="3556" y="1869"/>
              <a:ext cx="320" cy="18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7666" name="Freeform 66"/>
            <p:cNvSpPr/>
            <p:nvPr/>
          </p:nvSpPr>
          <p:spPr bwMode="auto">
            <a:xfrm>
              <a:off x="3600" y="1817"/>
              <a:ext cx="232" cy="58"/>
            </a:xfrm>
            <a:custGeom>
              <a:avLst/>
              <a:gdLst>
                <a:gd name="T0" fmla="*/ 0 w 232"/>
                <a:gd name="T1" fmla="*/ 45 h 58"/>
                <a:gd name="T2" fmla="*/ 65 w 232"/>
                <a:gd name="T3" fmla="*/ 1 h 58"/>
                <a:gd name="T4" fmla="*/ 167 w 232"/>
                <a:gd name="T5" fmla="*/ 52 h 58"/>
                <a:gd name="T6" fmla="*/ 232 w 232"/>
                <a:gd name="T7" fmla="*/ 38 h 5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2"/>
                <a:gd name="T13" fmla="*/ 0 h 58"/>
                <a:gd name="T14" fmla="*/ 232 w 232"/>
                <a:gd name="T15" fmla="*/ 58 h 5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2" h="58">
                  <a:moveTo>
                    <a:pt x="0" y="45"/>
                  </a:moveTo>
                  <a:cubicBezTo>
                    <a:pt x="18" y="22"/>
                    <a:pt x="37" y="0"/>
                    <a:pt x="65" y="1"/>
                  </a:cubicBezTo>
                  <a:cubicBezTo>
                    <a:pt x="93" y="2"/>
                    <a:pt x="139" y="46"/>
                    <a:pt x="167" y="52"/>
                  </a:cubicBezTo>
                  <a:cubicBezTo>
                    <a:pt x="195" y="58"/>
                    <a:pt x="221" y="40"/>
                    <a:pt x="232" y="38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  <p:grpSp>
        <p:nvGrpSpPr>
          <p:cNvPr id="15" name="Group 67"/>
          <p:cNvGrpSpPr/>
          <p:nvPr/>
        </p:nvGrpSpPr>
        <p:grpSpPr bwMode="auto">
          <a:xfrm>
            <a:off x="6527800" y="2066925"/>
            <a:ext cx="890588" cy="1166813"/>
            <a:chOff x="4112" y="1302"/>
            <a:chExt cx="561" cy="735"/>
          </a:xfrm>
        </p:grpSpPr>
        <p:grpSp>
          <p:nvGrpSpPr>
            <p:cNvPr id="27656" name="Group 68"/>
            <p:cNvGrpSpPr/>
            <p:nvPr/>
          </p:nvGrpSpPr>
          <p:grpSpPr bwMode="auto">
            <a:xfrm>
              <a:off x="4112" y="1302"/>
              <a:ext cx="561" cy="697"/>
              <a:chOff x="4605" y="2739"/>
              <a:chExt cx="561" cy="697"/>
            </a:xfrm>
          </p:grpSpPr>
          <p:sp>
            <p:nvSpPr>
              <p:cNvPr id="27659" name="Rectangle 69"/>
              <p:cNvSpPr>
                <a:spLocks noChangeArrowheads="1"/>
              </p:cNvSpPr>
              <p:nvPr/>
            </p:nvSpPr>
            <p:spPr bwMode="auto">
              <a:xfrm>
                <a:off x="4756" y="2812"/>
                <a:ext cx="150" cy="624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7660" name="Line 70"/>
              <p:cNvSpPr>
                <a:spLocks noChangeShapeType="1"/>
              </p:cNvSpPr>
              <p:nvPr/>
            </p:nvSpPr>
            <p:spPr bwMode="auto">
              <a:xfrm>
                <a:off x="4605" y="2947"/>
                <a:ext cx="151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tailEnd type="triangle" w="sm" len="lg"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7661" name="Line 71"/>
              <p:cNvSpPr>
                <a:spLocks noChangeShapeType="1"/>
              </p:cNvSpPr>
              <p:nvPr/>
            </p:nvSpPr>
            <p:spPr bwMode="auto">
              <a:xfrm>
                <a:off x="4756" y="2947"/>
                <a:ext cx="150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7662" name="Line 72"/>
              <p:cNvSpPr>
                <a:spLocks noChangeShapeType="1"/>
              </p:cNvSpPr>
              <p:nvPr/>
            </p:nvSpPr>
            <p:spPr bwMode="auto">
              <a:xfrm>
                <a:off x="4906" y="2947"/>
                <a:ext cx="255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 type="triangle" w="sm" len="lg"/>
              </a:ln>
            </p:spPr>
            <p:txBody>
              <a:bodyPr wrap="none" anchor="ctr"/>
              <a:lstStyle/>
              <a:p>
                <a:endParaRPr lang="zh-CN" altLang="en-US">
                  <a:latin typeface="+mj-lt"/>
                  <a:ea typeface="华文仿宋" panose="02010600040101010101" pitchFamily="2" charset="-122"/>
                </a:endParaRPr>
              </a:p>
            </p:txBody>
          </p:sp>
          <p:sp>
            <p:nvSpPr>
              <p:cNvPr id="27663" name="Text Box 73"/>
              <p:cNvSpPr txBox="1">
                <a:spLocks noChangeArrowheads="1"/>
              </p:cNvSpPr>
              <p:nvPr/>
            </p:nvSpPr>
            <p:spPr bwMode="auto">
              <a:xfrm>
                <a:off x="4953" y="2739"/>
                <a:ext cx="213" cy="28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400" b="1">
                    <a:solidFill>
                      <a:schemeClr val="accent2"/>
                    </a:solidFill>
                    <a:latin typeface="+mj-lt"/>
                    <a:ea typeface="华文仿宋" panose="02010600040101010101" pitchFamily="2" charset="-122"/>
                  </a:rPr>
                  <a:t>3</a:t>
                </a:r>
              </a:p>
            </p:txBody>
          </p:sp>
        </p:grpSp>
        <p:sp>
          <p:nvSpPr>
            <p:cNvPr id="27657" name="Rectangle 74"/>
            <p:cNvSpPr>
              <a:spLocks noChangeArrowheads="1"/>
            </p:cNvSpPr>
            <p:nvPr/>
          </p:nvSpPr>
          <p:spPr bwMode="auto">
            <a:xfrm>
              <a:off x="4225" y="1840"/>
              <a:ext cx="225" cy="19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  <p:sp>
          <p:nvSpPr>
            <p:cNvPr id="27658" name="Freeform 75"/>
            <p:cNvSpPr/>
            <p:nvPr/>
          </p:nvSpPr>
          <p:spPr bwMode="auto">
            <a:xfrm>
              <a:off x="4261" y="1811"/>
              <a:ext cx="160" cy="23"/>
            </a:xfrm>
            <a:custGeom>
              <a:avLst/>
              <a:gdLst>
                <a:gd name="T0" fmla="*/ 0 w 160"/>
                <a:gd name="T1" fmla="*/ 22 h 23"/>
                <a:gd name="T2" fmla="*/ 66 w 160"/>
                <a:gd name="T3" fmla="*/ 0 h 23"/>
                <a:gd name="T4" fmla="*/ 109 w 160"/>
                <a:gd name="T5" fmla="*/ 22 h 23"/>
                <a:gd name="T6" fmla="*/ 160 w 160"/>
                <a:gd name="T7" fmla="*/ 7 h 2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23"/>
                <a:gd name="T14" fmla="*/ 160 w 160"/>
                <a:gd name="T15" fmla="*/ 23 h 2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23">
                  <a:moveTo>
                    <a:pt x="0" y="22"/>
                  </a:moveTo>
                  <a:cubicBezTo>
                    <a:pt x="24" y="11"/>
                    <a:pt x="48" y="0"/>
                    <a:pt x="66" y="0"/>
                  </a:cubicBezTo>
                  <a:cubicBezTo>
                    <a:pt x="84" y="0"/>
                    <a:pt x="93" y="21"/>
                    <a:pt x="109" y="22"/>
                  </a:cubicBezTo>
                  <a:cubicBezTo>
                    <a:pt x="125" y="23"/>
                    <a:pt x="142" y="15"/>
                    <a:pt x="160" y="7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</a:ln>
          </p:spPr>
          <p:txBody>
            <a:bodyPr wrap="none" anchor="ctr"/>
            <a:lstStyle/>
            <a:p>
              <a:endParaRPr lang="zh-CN" altLang="en-US">
                <a:latin typeface="+mj-lt"/>
                <a:ea typeface="华文仿宋" panose="0201060004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3"/>
          <p:cNvGrpSpPr>
            <a:grpSpLocks/>
          </p:cNvGrpSpPr>
          <p:nvPr/>
        </p:nvGrpSpPr>
        <p:grpSpPr bwMode="auto">
          <a:xfrm>
            <a:off x="2124075" y="1196975"/>
            <a:ext cx="5256213" cy="3744913"/>
            <a:chOff x="3845" y="300"/>
            <a:chExt cx="1090" cy="785"/>
          </a:xfrm>
        </p:grpSpPr>
        <p:sp>
          <p:nvSpPr>
            <p:cNvPr id="22544" name="Line 24"/>
            <p:cNvSpPr>
              <a:spLocks noChangeShapeType="1"/>
            </p:cNvSpPr>
            <p:nvPr/>
          </p:nvSpPr>
          <p:spPr bwMode="auto">
            <a:xfrm>
              <a:off x="4389" y="300"/>
              <a:ext cx="1" cy="78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5" name="Line 25"/>
            <p:cNvSpPr>
              <a:spLocks noChangeShapeType="1"/>
            </p:cNvSpPr>
            <p:nvPr/>
          </p:nvSpPr>
          <p:spPr bwMode="auto">
            <a:xfrm>
              <a:off x="3845" y="700"/>
              <a:ext cx="109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6" name="AutoShape 26"/>
            <p:cNvSpPr>
              <a:spLocks noChangeArrowheads="1"/>
            </p:cNvSpPr>
            <p:nvPr/>
          </p:nvSpPr>
          <p:spPr bwMode="auto">
            <a:xfrm>
              <a:off x="3889" y="370"/>
              <a:ext cx="989" cy="655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3600" b="0">
                <a:ea typeface="宋体" panose="02010600030101010101" pitchFamily="2" charset="-122"/>
              </a:endParaRPr>
            </a:p>
          </p:txBody>
        </p:sp>
        <p:sp>
          <p:nvSpPr>
            <p:cNvPr id="22547" name="Oval 27"/>
            <p:cNvSpPr>
              <a:spLocks noChangeArrowheads="1"/>
            </p:cNvSpPr>
            <p:nvPr/>
          </p:nvSpPr>
          <p:spPr bwMode="auto">
            <a:xfrm>
              <a:off x="4254" y="566"/>
              <a:ext cx="268" cy="268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3600" b="0">
                <a:ea typeface="宋体" panose="02010600030101010101" pitchFamily="2" charset="-122"/>
              </a:endParaRPr>
            </a:p>
          </p:txBody>
        </p:sp>
        <p:sp>
          <p:nvSpPr>
            <p:cNvPr id="22548" name="Line 28"/>
            <p:cNvSpPr>
              <a:spLocks noChangeShapeType="1"/>
            </p:cNvSpPr>
            <p:nvPr/>
          </p:nvSpPr>
          <p:spPr bwMode="auto">
            <a:xfrm>
              <a:off x="3957" y="498"/>
              <a:ext cx="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9" name="Line 29"/>
            <p:cNvSpPr>
              <a:spLocks noChangeShapeType="1"/>
            </p:cNvSpPr>
            <p:nvPr/>
          </p:nvSpPr>
          <p:spPr bwMode="auto">
            <a:xfrm>
              <a:off x="4632" y="498"/>
              <a:ext cx="1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0" name="Line 30"/>
            <p:cNvSpPr>
              <a:spLocks noChangeShapeType="1"/>
            </p:cNvSpPr>
            <p:nvPr/>
          </p:nvSpPr>
          <p:spPr bwMode="auto">
            <a:xfrm>
              <a:off x="4647" y="903"/>
              <a:ext cx="1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1" name="Line 31"/>
            <p:cNvSpPr>
              <a:spLocks noChangeShapeType="1"/>
            </p:cNvSpPr>
            <p:nvPr/>
          </p:nvSpPr>
          <p:spPr bwMode="auto">
            <a:xfrm>
              <a:off x="3957" y="903"/>
              <a:ext cx="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2" name="Line 32"/>
            <p:cNvSpPr>
              <a:spLocks noChangeShapeType="1"/>
            </p:cNvSpPr>
            <p:nvPr/>
          </p:nvSpPr>
          <p:spPr bwMode="auto">
            <a:xfrm>
              <a:off x="4038" y="408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3" name="Line 33"/>
            <p:cNvSpPr>
              <a:spLocks noChangeShapeType="1"/>
            </p:cNvSpPr>
            <p:nvPr/>
          </p:nvSpPr>
          <p:spPr bwMode="auto">
            <a:xfrm>
              <a:off x="4041" y="822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4" name="Line 34"/>
            <p:cNvSpPr>
              <a:spLocks noChangeShapeType="1"/>
            </p:cNvSpPr>
            <p:nvPr/>
          </p:nvSpPr>
          <p:spPr bwMode="auto">
            <a:xfrm>
              <a:off x="4737" y="423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5" name="Line 35"/>
            <p:cNvSpPr>
              <a:spLocks noChangeShapeType="1"/>
            </p:cNvSpPr>
            <p:nvPr/>
          </p:nvSpPr>
          <p:spPr bwMode="auto">
            <a:xfrm>
              <a:off x="4734" y="831"/>
              <a:ext cx="0" cy="1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56" name="Oval 36"/>
            <p:cNvSpPr>
              <a:spLocks noChangeArrowheads="1"/>
            </p:cNvSpPr>
            <p:nvPr/>
          </p:nvSpPr>
          <p:spPr bwMode="auto">
            <a:xfrm>
              <a:off x="3989" y="450"/>
              <a:ext cx="96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3600" b="0">
                <a:ea typeface="宋体" panose="02010600030101010101" pitchFamily="2" charset="-122"/>
              </a:endParaRPr>
            </a:p>
          </p:txBody>
        </p:sp>
        <p:sp>
          <p:nvSpPr>
            <p:cNvPr id="22557" name="Oval 37"/>
            <p:cNvSpPr>
              <a:spLocks noChangeArrowheads="1"/>
            </p:cNvSpPr>
            <p:nvPr/>
          </p:nvSpPr>
          <p:spPr bwMode="auto">
            <a:xfrm>
              <a:off x="4688" y="449"/>
              <a:ext cx="96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3600" b="0">
                <a:ea typeface="宋体" panose="02010600030101010101" pitchFamily="2" charset="-122"/>
              </a:endParaRPr>
            </a:p>
          </p:txBody>
        </p:sp>
        <p:sp>
          <p:nvSpPr>
            <p:cNvPr id="22558" name="Oval 38"/>
            <p:cNvSpPr>
              <a:spLocks noChangeArrowheads="1"/>
            </p:cNvSpPr>
            <p:nvPr/>
          </p:nvSpPr>
          <p:spPr bwMode="auto">
            <a:xfrm>
              <a:off x="3993" y="855"/>
              <a:ext cx="96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3600" b="0">
                <a:ea typeface="宋体" panose="02010600030101010101" pitchFamily="2" charset="-122"/>
              </a:endParaRPr>
            </a:p>
          </p:txBody>
        </p:sp>
        <p:sp>
          <p:nvSpPr>
            <p:cNvPr id="22559" name="Oval 39"/>
            <p:cNvSpPr>
              <a:spLocks noChangeArrowheads="1"/>
            </p:cNvSpPr>
            <p:nvPr/>
          </p:nvSpPr>
          <p:spPr bwMode="auto">
            <a:xfrm>
              <a:off x="4685" y="854"/>
              <a:ext cx="96" cy="9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3600" b="0">
                <a:ea typeface="宋体" panose="02010600030101010101" pitchFamily="2" charset="-122"/>
              </a:endParaRPr>
            </a:p>
          </p:txBody>
        </p:sp>
      </p:grp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2484438" y="3313113"/>
            <a:ext cx="1128712" cy="1446212"/>
            <a:chOff x="3924" y="750"/>
            <a:chExt cx="234" cy="303"/>
          </a:xfrm>
        </p:grpSpPr>
        <p:sp>
          <p:nvSpPr>
            <p:cNvPr id="22540" name="Line 60"/>
            <p:cNvSpPr>
              <a:spLocks noChangeShapeType="1"/>
            </p:cNvSpPr>
            <p:nvPr/>
          </p:nvSpPr>
          <p:spPr bwMode="auto">
            <a:xfrm flipH="1" flipV="1">
              <a:off x="4004" y="859"/>
              <a:ext cx="63" cy="8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1" name="Line 61"/>
            <p:cNvSpPr>
              <a:spLocks noChangeShapeType="1"/>
            </p:cNvSpPr>
            <p:nvPr/>
          </p:nvSpPr>
          <p:spPr bwMode="auto">
            <a:xfrm flipH="1" flipV="1">
              <a:off x="4074" y="948"/>
              <a:ext cx="75" cy="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2" name="Line 62"/>
            <p:cNvSpPr>
              <a:spLocks noChangeShapeType="1"/>
            </p:cNvSpPr>
            <p:nvPr/>
          </p:nvSpPr>
          <p:spPr bwMode="auto">
            <a:xfrm>
              <a:off x="3927" y="756"/>
              <a:ext cx="78" cy="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543" name="Line 63"/>
            <p:cNvSpPr>
              <a:spLocks noChangeShapeType="1"/>
            </p:cNvSpPr>
            <p:nvPr/>
          </p:nvSpPr>
          <p:spPr bwMode="auto">
            <a:xfrm>
              <a:off x="3924" y="750"/>
              <a:ext cx="23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none" w="sm" len="lg"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2498725" y="2781300"/>
            <a:ext cx="935038" cy="519113"/>
            <a:chOff x="2561" y="682"/>
            <a:chExt cx="422" cy="109"/>
          </a:xfrm>
        </p:grpSpPr>
        <p:sp>
          <p:nvSpPr>
            <p:cNvPr id="22538" name="Rectangle 65"/>
            <p:cNvSpPr>
              <a:spLocks noChangeArrowheads="1"/>
            </p:cNvSpPr>
            <p:nvPr/>
          </p:nvSpPr>
          <p:spPr bwMode="auto">
            <a:xfrm>
              <a:off x="2632" y="698"/>
              <a:ext cx="261" cy="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5400" b="0">
                <a:ea typeface="宋体" panose="02010600030101010101" pitchFamily="2" charset="-122"/>
              </a:endParaRPr>
            </a:p>
          </p:txBody>
        </p:sp>
        <p:sp>
          <p:nvSpPr>
            <p:cNvPr id="22539" name="Text Box 66"/>
            <p:cNvSpPr txBox="1">
              <a:spLocks noChangeArrowheads="1"/>
            </p:cNvSpPr>
            <p:nvPr/>
          </p:nvSpPr>
          <p:spPr bwMode="auto">
            <a:xfrm>
              <a:off x="2561" y="682"/>
              <a:ext cx="422" cy="1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Comic Sans MS" panose="030F0702030302020204" pitchFamily="66" charset="0"/>
                  <a:ea typeface="Dotum" pitchFamily="34" charset="-127"/>
                  <a:cs typeface="Consolas" panose="020B0609020204030204" pitchFamily="49" charset="0"/>
                </a:rPr>
                <a:t>4X</a:t>
              </a:r>
              <a:r>
                <a:rPr lang="en-US" altLang="zh-CN" sz="2800" b="0">
                  <a:solidFill>
                    <a:srgbClr val="000000"/>
                  </a:solidFill>
                  <a:latin typeface="Arial" panose="020B0604020202020204" pitchFamily="34" charset="0"/>
                  <a:ea typeface="Dotum" pitchFamily="34" charset="-127"/>
                  <a:cs typeface="Arial" panose="020B0604020202020204" pitchFamily="34" charset="0"/>
                  <a:sym typeface="Symbol" panose="05050102010706020507" pitchFamily="18" charset="2"/>
                </a:rPr>
                <a:t></a:t>
              </a:r>
            </a:p>
          </p:txBody>
        </p:sp>
      </p:grpSp>
      <p:sp>
        <p:nvSpPr>
          <p:cNvPr id="72771" name="Line 67"/>
          <p:cNvSpPr>
            <a:spLocks noChangeShapeType="1"/>
          </p:cNvSpPr>
          <p:nvPr/>
        </p:nvSpPr>
        <p:spPr bwMode="auto">
          <a:xfrm flipV="1">
            <a:off x="4211638" y="2708275"/>
            <a:ext cx="1008062" cy="819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68"/>
          <p:cNvGrpSpPr>
            <a:grpSpLocks/>
          </p:cNvGrpSpPr>
          <p:nvPr/>
        </p:nvGrpSpPr>
        <p:grpSpPr bwMode="auto">
          <a:xfrm rot="594972">
            <a:off x="4157663" y="2695575"/>
            <a:ext cx="865187" cy="360363"/>
            <a:chOff x="3006" y="654"/>
            <a:chExt cx="100" cy="87"/>
          </a:xfrm>
        </p:grpSpPr>
        <p:sp>
          <p:nvSpPr>
            <p:cNvPr id="22536" name="Rectangle 69"/>
            <p:cNvSpPr>
              <a:spLocks noChangeArrowheads="1"/>
            </p:cNvSpPr>
            <p:nvPr/>
          </p:nvSpPr>
          <p:spPr bwMode="auto">
            <a:xfrm rot="-2448905">
              <a:off x="3006" y="654"/>
              <a:ext cx="100" cy="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5400" b="0" i="1">
                <a:ea typeface="宋体" panose="02010600030101010101" pitchFamily="2" charset="-122"/>
              </a:endParaRPr>
            </a:p>
          </p:txBody>
        </p:sp>
        <p:sp>
          <p:nvSpPr>
            <p:cNvPr id="22537" name="Text Box 70"/>
            <p:cNvSpPr txBox="1">
              <a:spLocks noChangeArrowheads="1"/>
            </p:cNvSpPr>
            <p:nvPr/>
          </p:nvSpPr>
          <p:spPr bwMode="auto">
            <a:xfrm rot="-2487774">
              <a:off x="3032" y="657"/>
              <a:ext cx="49" cy="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lg"/>
                  <a:tailEnd type="none" w="sm" len="lg"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0">
                  <a:solidFill>
                    <a:srgbClr val="000000"/>
                  </a:solidFill>
                  <a:latin typeface="Dotum" pitchFamily="34" charset="-127"/>
                  <a:ea typeface="Dotum" pitchFamily="34" charset="-127"/>
                  <a:cs typeface="Tahoma" panose="020B0604030504040204" pitchFamily="34" charset="0"/>
                  <a:sym typeface="Symbol" panose="05050102010706020507" pitchFamily="18" charset="2"/>
                </a:rPr>
                <a:t>18</a:t>
              </a:r>
            </a:p>
          </p:txBody>
        </p:sp>
      </p:grpSp>
      <p:sp>
        <p:nvSpPr>
          <p:cNvPr id="22535" name="Text Box 2"/>
          <p:cNvSpPr txBox="1">
            <a:spLocks noChangeArrowheads="1"/>
          </p:cNvSpPr>
          <p:nvPr/>
        </p:nvSpPr>
        <p:spPr bwMode="auto">
          <a:xfrm>
            <a:off x="0" y="219075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smtClean="0">
                <a:solidFill>
                  <a:schemeClr val="tx2"/>
                </a:solidFill>
              </a:rPr>
              <a:t>(8) </a:t>
            </a:r>
            <a:r>
              <a:rPr lang="zh-CN" altLang="en-US" sz="2800" dirty="0" smtClean="0">
                <a:solidFill>
                  <a:srgbClr val="000000"/>
                </a:solidFill>
              </a:rPr>
              <a:t>均匀分布</a:t>
            </a:r>
            <a:r>
              <a:rPr lang="zh-CN" altLang="en-US" sz="2800" dirty="0">
                <a:solidFill>
                  <a:srgbClr val="000000"/>
                </a:solidFill>
              </a:rPr>
              <a:t>的孔 </a:t>
            </a:r>
            <a:r>
              <a:rPr lang="en-US" altLang="zh-CN" sz="2800" dirty="0">
                <a:solidFill>
                  <a:srgbClr val="000000"/>
                </a:solidFill>
              </a:rPr>
              <a:t>Uniformly distributed holes (elements)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842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7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algn="l"/>
            <a:fld id="{5C914D56-3379-4B05-B12F-4BF2E9A3A639}" type="slidenum">
              <a:rPr lang="en-US" altLang="zh-CN" smtClean="0"/>
              <a:pPr algn="l"/>
              <a:t>2</a:t>
            </a:fld>
            <a:endParaRPr lang="en-US" altLang="zh-CN" smtClean="0"/>
          </a:p>
        </p:txBody>
      </p:sp>
      <p:sp>
        <p:nvSpPr>
          <p:cNvPr id="9" name="灯片编号占位符 4"/>
          <p:cNvSpPr txBox="1">
            <a:spLocks noGrp="1"/>
          </p:cNvSpPr>
          <p:nvPr/>
        </p:nvSpPr>
        <p:spPr bwMode="auto">
          <a:xfrm>
            <a:off x="8237538" y="6583363"/>
            <a:ext cx="906462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fld id="{60CC750F-D848-46C5-9B92-8C8D7204DB86}" type="slidenum">
              <a:rPr lang="en-US" altLang="zh-CN" sz="1400" b="0"/>
              <a:pPr algn="l" eaLnBrk="1" hangingPunct="1">
                <a:spcBef>
                  <a:spcPct val="50000"/>
                </a:spcBef>
                <a:buFontTx/>
                <a:buNone/>
              </a:pPr>
              <a:t>2</a:t>
            </a:fld>
            <a:endParaRPr lang="en-US" altLang="zh-CN" sz="1400" b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39750" y="981075"/>
            <a:ext cx="8208963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400"/>
              <a:t>         </a:t>
            </a:r>
            <a:r>
              <a:rPr lang="zh-CN" altLang="en-US" sz="2400"/>
              <a:t>中国于</a:t>
            </a:r>
            <a:r>
              <a:rPr lang="en-US" altLang="zh-CN" sz="2400"/>
              <a:t>1959</a:t>
            </a:r>
            <a:r>
              <a:rPr lang="zh-CN" altLang="en-US" sz="2400"/>
              <a:t>年首次颁布机械制图国家标准。每一个工程技术人员在绘制生产图样时都必须严格遵守国家标准。</a:t>
            </a:r>
            <a:endParaRPr lang="zh-CN" altLang="en-US" sz="2800"/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China published national standard for mechanical drawing first in 1959. All engineers have to abide by the required standards.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95288" y="260350"/>
            <a:ext cx="87487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lang="en-US" altLang="zh-CN" b="0"/>
              <a:t>1.1 </a:t>
            </a:r>
            <a:r>
              <a:rPr lang="zh-CN" altLang="en-US"/>
              <a:t>机械制图国家标准</a:t>
            </a:r>
            <a:r>
              <a:rPr lang="en-US" altLang="zh-CN"/>
              <a:t> </a:t>
            </a:r>
            <a:r>
              <a:rPr lang="en-US" altLang="zh-CN" sz="1800"/>
              <a:t>National Standard for Mechanical Drawing</a:t>
            </a:r>
            <a:r>
              <a:rPr lang="en-US" altLang="zh-CN" sz="2400"/>
              <a:t> 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468313" y="2636838"/>
            <a:ext cx="8137525" cy="3786187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中国国家标准：</a:t>
            </a:r>
            <a:r>
              <a:rPr lang="en-US" altLang="zh-CN" sz="2400" dirty="0"/>
              <a:t>GB   </a:t>
            </a:r>
            <a:r>
              <a:rPr kumimoji="0" lang="en-US" altLang="zh-CN" sz="2400" b="0" dirty="0" err="1">
                <a:ea typeface="宋体" panose="02010600030101010101" pitchFamily="2" charset="-122"/>
              </a:rPr>
              <a:t>Guo</a:t>
            </a:r>
            <a:r>
              <a:rPr kumimoji="0" lang="en-US" altLang="zh-CN" sz="2400" b="0" dirty="0">
                <a:ea typeface="宋体" panose="02010600030101010101" pitchFamily="2" charset="-122"/>
              </a:rPr>
              <a:t> Biao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德国：</a:t>
            </a:r>
            <a:r>
              <a:rPr lang="en-US" altLang="zh-CN" sz="2400" dirty="0"/>
              <a:t>DIN     </a:t>
            </a:r>
            <a:r>
              <a:rPr kumimoji="0" lang="en-US" altLang="zh-CN" sz="2400" b="0" dirty="0" err="1">
                <a:ea typeface="宋体" panose="02010600030101010101" pitchFamily="2" charset="-122"/>
              </a:rPr>
              <a:t>Deutsches</a:t>
            </a:r>
            <a:r>
              <a:rPr kumimoji="0" lang="en-US" altLang="zh-CN" sz="2400" b="0" dirty="0">
                <a:ea typeface="宋体" panose="02010600030101010101" pitchFamily="2" charset="-122"/>
              </a:rPr>
              <a:t> </a:t>
            </a:r>
            <a:r>
              <a:rPr kumimoji="0" lang="en-US" altLang="zh-CN" sz="2400" b="0" dirty="0" err="1">
                <a:ea typeface="宋体" panose="02010600030101010101" pitchFamily="2" charset="-122"/>
              </a:rPr>
              <a:t>Institut</a:t>
            </a:r>
            <a:r>
              <a:rPr kumimoji="0" lang="en-US" altLang="zh-CN" sz="2400" b="0" dirty="0">
                <a:ea typeface="宋体" panose="02010600030101010101" pitchFamily="2" charset="-122"/>
              </a:rPr>
              <a:t> fur </a:t>
            </a:r>
            <a:r>
              <a:rPr kumimoji="0" lang="en-US" altLang="zh-CN" sz="2400" b="0" dirty="0" err="1">
                <a:ea typeface="宋体" panose="02010600030101010101" pitchFamily="2" charset="-122"/>
              </a:rPr>
              <a:t>Normung</a:t>
            </a:r>
            <a:r>
              <a:rPr kumimoji="0" lang="en-US" altLang="zh-CN" sz="2400" b="0" dirty="0">
                <a:ea typeface="宋体" panose="02010600030101010101" pitchFamily="2" charset="-122"/>
              </a:rPr>
              <a:t> </a:t>
            </a:r>
            <a:endParaRPr lang="en-US" altLang="zh-CN" sz="1600" dirty="0"/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美国：</a:t>
            </a:r>
            <a:r>
              <a:rPr lang="en-US" altLang="zh-CN" sz="2400" dirty="0"/>
              <a:t>ANSI   </a:t>
            </a:r>
            <a:r>
              <a:rPr kumimoji="0" lang="en-US" altLang="zh-CN" sz="2400" b="0" dirty="0">
                <a:ea typeface="宋体" panose="02010600030101010101" pitchFamily="2" charset="-122"/>
              </a:rPr>
              <a:t>American National Standard Institute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日本：</a:t>
            </a:r>
            <a:r>
              <a:rPr lang="en-US" altLang="zh-CN" sz="2400" dirty="0"/>
              <a:t>JIS       </a:t>
            </a:r>
            <a:r>
              <a:rPr kumimoji="0" lang="en-US" altLang="zh-CN" sz="2400" b="0" dirty="0">
                <a:ea typeface="宋体" panose="02010600030101010101" pitchFamily="2" charset="-122"/>
              </a:rPr>
              <a:t>Japanese Industrial Standards</a:t>
            </a:r>
            <a:endParaRPr lang="en-US" altLang="zh-CN" sz="1000" dirty="0"/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英国：</a:t>
            </a:r>
            <a:r>
              <a:rPr lang="en-US" altLang="zh-CN" sz="2400" dirty="0"/>
              <a:t>BSI      </a:t>
            </a:r>
            <a:r>
              <a:rPr kumimoji="0" lang="en-US" altLang="zh-CN" sz="2400" b="0" dirty="0">
                <a:ea typeface="宋体" panose="02010600030101010101" pitchFamily="2" charset="-122"/>
              </a:rPr>
              <a:t>Britain Standard Institute</a:t>
            </a: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韩国</a:t>
            </a:r>
            <a:r>
              <a:rPr lang="en-US" altLang="zh-CN" sz="2400" dirty="0"/>
              <a:t>:   KS      </a:t>
            </a:r>
            <a:r>
              <a:rPr lang="en-US" altLang="zh-CN" sz="2400" b="0" dirty="0"/>
              <a:t>Korean Standard</a:t>
            </a:r>
            <a:endParaRPr kumimoji="0" lang="en-US" altLang="zh-CN" sz="2400" b="0" dirty="0">
              <a:ea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/>
              <a:t>国际：</a:t>
            </a:r>
            <a:r>
              <a:rPr lang="en-US" altLang="zh-CN" sz="2400" dirty="0"/>
              <a:t>ISO      </a:t>
            </a:r>
            <a:r>
              <a:rPr kumimoji="0" lang="en-US" altLang="zh-CN" sz="2400" b="0" dirty="0">
                <a:ea typeface="宋体" panose="02010600030101010101" pitchFamily="2" charset="-122"/>
              </a:rPr>
              <a:t>International Organization for Standardization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14400" y="746125"/>
            <a:ext cx="571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23850" y="188913"/>
            <a:ext cx="8496300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cs typeface="Times New Roman" panose="02020603050405020304" pitchFamily="18" charset="0"/>
              </a:rPr>
              <a:t> 不论采用什么比例，在图样上的尺寸都是指物体的真实尺寸，而不是视图的尺寸。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0">
                <a:cs typeface="Times New Roman" panose="02020603050405020304" pitchFamily="18" charset="0"/>
              </a:rPr>
              <a:t>Whatever scale is used, the dimensions on the drawing indicate the true size of the object, not of the view.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0">
                <a:cs typeface="Times New Roman" panose="02020603050405020304" pitchFamily="18" charset="0"/>
              </a:rPr>
              <a:t>        </a:t>
            </a:r>
          </a:p>
        </p:txBody>
      </p:sp>
      <p:graphicFrame>
        <p:nvGraphicFramePr>
          <p:cNvPr id="71700" name="Object 20"/>
          <p:cNvGraphicFramePr>
            <a:graphicFrameLocks noChangeAspect="1"/>
          </p:cNvGraphicFramePr>
          <p:nvPr/>
        </p:nvGraphicFramePr>
        <p:xfrm>
          <a:off x="395288" y="2636838"/>
          <a:ext cx="17049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Image" r:id="rId4" imgW="533153" imgH="595810" progId="Photoshop.Image.7">
                  <p:embed/>
                </p:oleObj>
              </mc:Choice>
              <mc:Fallback>
                <p:oleObj name="Image" r:id="rId4" imgW="533153" imgH="595810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36838"/>
                        <a:ext cx="1704975" cy="190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1" name="Object 21"/>
          <p:cNvGraphicFramePr>
            <a:graphicFrameLocks noChangeAspect="1"/>
          </p:cNvGraphicFramePr>
          <p:nvPr/>
        </p:nvGraphicFramePr>
        <p:xfrm>
          <a:off x="2843213" y="2420938"/>
          <a:ext cx="1782762" cy="24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Image" r:id="rId6" imgW="557643" imgH="754190" progId="Photoshop.Image.7">
                  <p:embed/>
                </p:oleObj>
              </mc:Choice>
              <mc:Fallback>
                <p:oleObj name="Image" r:id="rId6" imgW="557643" imgH="754190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420938"/>
                        <a:ext cx="1782762" cy="241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2" name="Object 22"/>
          <p:cNvGraphicFramePr>
            <a:graphicFrameLocks noChangeAspect="1"/>
          </p:cNvGraphicFramePr>
          <p:nvPr/>
        </p:nvGraphicFramePr>
        <p:xfrm>
          <a:off x="5487988" y="1916113"/>
          <a:ext cx="2466975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Image" r:id="rId8" imgW="771113" imgH="1034623" progId="Photoshop.Image.7">
                  <p:embed/>
                </p:oleObj>
              </mc:Choice>
              <mc:Fallback>
                <p:oleObj name="Image" r:id="rId8" imgW="771113" imgH="1034623" progId="Photoshop.Image.7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clrChange>
                          <a:clrFrom>
                            <a:srgbClr val="FFFFFF"/>
                          </a:clrFrom>
                          <a:clrTo>
                            <a:srgbClr val="FFFFFF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1916113"/>
                        <a:ext cx="2466975" cy="331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66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84592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02A9FD-B2F6-48D1-A2C6-977D2169E194}" type="slidenum">
              <a:rPr lang="en-US" altLang="zh-CN" smtClean="0"/>
              <a:pPr/>
              <a:t>3</a:t>
            </a:fld>
            <a:endParaRPr lang="en-US" altLang="zh-CN" smtClean="0"/>
          </a:p>
        </p:txBody>
      </p:sp>
      <p:grpSp>
        <p:nvGrpSpPr>
          <p:cNvPr id="10243" name="Group 10"/>
          <p:cNvGrpSpPr/>
          <p:nvPr/>
        </p:nvGrpSpPr>
        <p:grpSpPr bwMode="auto">
          <a:xfrm>
            <a:off x="755576" y="1556792"/>
            <a:ext cx="7629337" cy="3479800"/>
            <a:chOff x="793" y="663"/>
            <a:chExt cx="4624" cy="2192"/>
          </a:xfrm>
          <a:noFill/>
        </p:grpSpPr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793" y="663"/>
              <a:ext cx="4517" cy="653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609600" indent="-609600" algn="l">
                <a:spcBef>
                  <a:spcPct val="50000"/>
                </a:spcBef>
                <a:buFont typeface="+mj-lt"/>
                <a:buAutoNum type="arabicPeriod"/>
              </a:pPr>
              <a:r>
                <a:rPr lang="zh-CN" altLang="en-US" sz="3200" b="1" dirty="0">
                  <a:ea typeface="黑体" panose="02010609060101010101" pitchFamily="49" charset="-122"/>
                </a:rPr>
                <a:t>图纸幅面和格式（</a:t>
              </a:r>
              <a:r>
                <a:rPr lang="en-US" altLang="zh-CN" sz="3200" b="1" dirty="0" smtClean="0">
                  <a:ea typeface="黑体" panose="02010609060101010101" pitchFamily="49" charset="-122"/>
                </a:rPr>
                <a:t>GB/T14689-2008)</a:t>
              </a:r>
              <a:endParaRPr lang="en-US" altLang="zh-CN" sz="3200" b="1" dirty="0">
                <a:ea typeface="黑体" panose="02010609060101010101" pitchFamily="49" charset="-122"/>
              </a:endParaRPr>
            </a:p>
            <a:p>
              <a:pPr marL="609600" indent="-609600" algn="l">
                <a:spcBef>
                  <a:spcPct val="50000"/>
                </a:spcBef>
              </a:pPr>
              <a:r>
                <a:rPr lang="en-US" altLang="zh-CN" sz="2000" b="1" dirty="0">
                  <a:ea typeface="黑体" panose="02010609060101010101" pitchFamily="49" charset="-122"/>
                </a:rPr>
                <a:t>Sizes and layout of the drawing sheet</a:t>
              </a:r>
            </a:p>
          </p:txBody>
        </p:sp>
        <p:sp>
          <p:nvSpPr>
            <p:cNvPr id="10246" name="Rectangle 6"/>
            <p:cNvSpPr>
              <a:spLocks noChangeArrowheads="1"/>
            </p:cNvSpPr>
            <p:nvPr/>
          </p:nvSpPr>
          <p:spPr bwMode="auto">
            <a:xfrm>
              <a:off x="837" y="1434"/>
              <a:ext cx="4580" cy="365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dirty="0" smtClean="0">
                  <a:ea typeface="黑体" panose="02010609060101010101" pitchFamily="49" charset="-122"/>
                </a:rPr>
                <a:t>2.  </a:t>
              </a:r>
              <a:r>
                <a:rPr lang="zh-CN" altLang="en-US" sz="3200" b="1" dirty="0">
                  <a:ea typeface="黑体" panose="02010609060101010101" pitchFamily="49" charset="-122"/>
                </a:rPr>
                <a:t>比例 </a:t>
              </a:r>
              <a:r>
                <a:rPr lang="en-US" altLang="zh-CN" sz="3200" b="1" dirty="0">
                  <a:ea typeface="黑体" panose="02010609060101010101" pitchFamily="49" charset="-122"/>
                </a:rPr>
                <a:t>(GB/T14690-1993)  </a:t>
              </a:r>
              <a:r>
                <a:rPr lang="en-US" altLang="zh-CN" sz="2000" b="1" dirty="0">
                  <a:ea typeface="黑体" panose="02010609060101010101" pitchFamily="49" charset="-122"/>
                </a:rPr>
                <a:t> Scales</a:t>
              </a:r>
            </a:p>
          </p:txBody>
        </p:sp>
        <p:sp>
          <p:nvSpPr>
            <p:cNvPr id="10247" name="Rectangle 7"/>
            <p:cNvSpPr>
              <a:spLocks noChangeArrowheads="1"/>
            </p:cNvSpPr>
            <p:nvPr/>
          </p:nvSpPr>
          <p:spPr bwMode="auto">
            <a:xfrm>
              <a:off x="840" y="1979"/>
              <a:ext cx="4308" cy="365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dirty="0" smtClean="0">
                  <a:ea typeface="黑体" panose="02010609060101010101" pitchFamily="49" charset="-122"/>
                </a:rPr>
                <a:t>3. </a:t>
              </a:r>
              <a:r>
                <a:rPr lang="zh-CN" altLang="en-US" sz="3200" b="1" dirty="0" smtClean="0">
                  <a:ea typeface="黑体" panose="02010609060101010101" pitchFamily="49" charset="-122"/>
                </a:rPr>
                <a:t>字体 </a:t>
              </a:r>
              <a:r>
                <a:rPr lang="en-US" altLang="zh-CN" sz="3200" b="1" dirty="0">
                  <a:ea typeface="黑体" panose="02010609060101010101" pitchFamily="49" charset="-122"/>
                </a:rPr>
                <a:t>(GB/T14691-1993)  </a:t>
              </a:r>
              <a:r>
                <a:rPr lang="en-US" altLang="zh-CN" sz="2000" b="1" dirty="0">
                  <a:ea typeface="黑体" panose="02010609060101010101" pitchFamily="49" charset="-122"/>
                </a:rPr>
                <a:t>Lettering</a:t>
              </a:r>
            </a:p>
          </p:txBody>
        </p:sp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839" y="2489"/>
              <a:ext cx="4264" cy="366"/>
            </a:xfrm>
            <a:prstGeom prst="rect">
              <a:avLst/>
            </a:prstGeom>
            <a:grp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l" eaLnBrk="0" hangingPunct="0"/>
              <a:r>
                <a:rPr lang="en-US" altLang="zh-CN" sz="3200" b="1" dirty="0" smtClean="0">
                  <a:ea typeface="黑体" panose="02010609060101010101" pitchFamily="49" charset="-122"/>
                </a:rPr>
                <a:t>4. </a:t>
              </a:r>
              <a:r>
                <a:rPr lang="zh-CN" altLang="en-US" sz="3200" b="1" dirty="0" smtClean="0">
                  <a:ea typeface="黑体" panose="02010609060101010101" pitchFamily="49" charset="-122"/>
                </a:rPr>
                <a:t>线型</a:t>
              </a:r>
              <a:r>
                <a:rPr lang="zh-CN" altLang="en-US" sz="3200" b="1" dirty="0" smtClean="0">
                  <a:ea typeface="黑体" panose="02010609060101010101" pitchFamily="49" charset="-122"/>
                  <a:hlinkClick r:id="rId3" action="ppaction://hlinksldjump"/>
                </a:rPr>
                <a:t> </a:t>
              </a:r>
              <a:r>
                <a:rPr lang="en-US" altLang="zh-CN" sz="3200" b="1" dirty="0">
                  <a:ea typeface="黑体" panose="02010609060101010101" pitchFamily="49" charset="-122"/>
                </a:rPr>
                <a:t>(GB/T4457.4-2002)  </a:t>
              </a:r>
              <a:r>
                <a:rPr lang="en-US" altLang="zh-CN" sz="1800" b="1" dirty="0">
                  <a:ea typeface="黑体" panose="02010609060101010101" pitchFamily="49" charset="-122"/>
                </a:rPr>
                <a:t>Lines</a:t>
              </a:r>
            </a:p>
          </p:txBody>
        </p:sp>
      </p:grpSp>
      <p:sp>
        <p:nvSpPr>
          <p:cNvPr id="10244" name="Text Box 9"/>
          <p:cNvSpPr txBox="1">
            <a:spLocks noChangeArrowheads="1"/>
          </p:cNvSpPr>
          <p:nvPr/>
        </p:nvSpPr>
        <p:spPr bwMode="auto">
          <a:xfrm>
            <a:off x="0" y="0"/>
            <a:ext cx="9144000" cy="118903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ea typeface="黑体" panose="02010609060101010101" pitchFamily="49" charset="-122"/>
              </a:rPr>
              <a:t>1.2 </a:t>
            </a:r>
            <a:r>
              <a:rPr lang="zh-CN" altLang="en-US" b="1" dirty="0" smtClean="0">
                <a:ea typeface="黑体" panose="02010609060101010101" pitchFamily="49" charset="-122"/>
              </a:rPr>
              <a:t>基本</a:t>
            </a:r>
            <a:r>
              <a:rPr lang="zh-CN" altLang="en-US" b="1" dirty="0">
                <a:ea typeface="黑体" panose="02010609060101010101" pitchFamily="49" charset="-122"/>
              </a:rPr>
              <a:t>制图标准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黑体" panose="02010609060101010101" pitchFamily="49" charset="-122"/>
              </a:rPr>
              <a:t>Essential drafting standards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2F7AD5-C185-40D5-A878-36EC29B62521}" type="slidenum">
              <a:rPr lang="en-US" altLang="zh-CN" smtClean="0"/>
              <a:pPr/>
              <a:t>4</a:t>
            </a:fld>
            <a:endParaRPr lang="en-US" altLang="zh-CN" smtClean="0"/>
          </a:p>
        </p:txBody>
      </p:sp>
      <p:sp>
        <p:nvSpPr>
          <p:cNvPr id="68616" name="Rectangle 8"/>
          <p:cNvSpPr>
            <a:spLocks noChangeArrowheads="1"/>
          </p:cNvSpPr>
          <p:nvPr/>
        </p:nvSpPr>
        <p:spPr bwMode="auto">
          <a:xfrm>
            <a:off x="755576" y="332656"/>
            <a:ext cx="8388424" cy="580605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US" altLang="zh-CN" sz="3200" dirty="0" smtClean="0">
                <a:ea typeface="黑体" panose="02010609060101010101" pitchFamily="49" charset="-122"/>
              </a:rPr>
              <a:t>1. </a:t>
            </a:r>
            <a:r>
              <a:rPr lang="zh-CN" altLang="en-US" sz="3200" dirty="0" smtClean="0">
                <a:ea typeface="黑体" panose="02010609060101010101" pitchFamily="49" charset="-122"/>
              </a:rPr>
              <a:t>图纸幅面  </a:t>
            </a:r>
            <a:r>
              <a:rPr lang="en-US" altLang="zh-CN" sz="3200" dirty="0">
                <a:ea typeface="黑体" panose="02010609060101010101" pitchFamily="49" charset="-122"/>
              </a:rPr>
              <a:t>Sheet sizes</a:t>
            </a:r>
          </a:p>
          <a:p>
            <a:pPr marL="342900" indent="-342900" algn="l">
              <a:spcBef>
                <a:spcPct val="20000"/>
              </a:spcBef>
            </a:pPr>
            <a:r>
              <a:rPr lang="zh-CN" altLang="en-US" sz="2800" dirty="0">
                <a:ea typeface="黑体" panose="02010609060101010101" pitchFamily="49" charset="-122"/>
              </a:rPr>
              <a:t>五种优先采用的图纸大小 </a:t>
            </a:r>
            <a:r>
              <a:rPr lang="en-US" altLang="zh-CN" sz="2000" dirty="0">
                <a:ea typeface="黑体" panose="02010609060101010101" pitchFamily="49" charset="-122"/>
              </a:rPr>
              <a:t>five preferred sheet sizes:</a:t>
            </a:r>
          </a:p>
          <a:p>
            <a:pPr marL="342900" indent="-342900" algn="l">
              <a:spcBef>
                <a:spcPct val="20000"/>
              </a:spcBef>
            </a:pPr>
            <a:endParaRPr lang="en-US" altLang="zh-CN" sz="2000" dirty="0">
              <a:ea typeface="黑体" panose="02010609060101010101" pitchFamily="49" charset="-122"/>
            </a:endParaRP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黑体" panose="02010609060101010101" pitchFamily="49" charset="-122"/>
              </a:rPr>
              <a:t>A0—841*1189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黑体" panose="02010609060101010101" pitchFamily="49" charset="-122"/>
              </a:rPr>
              <a:t>A1—594*841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黑体" panose="02010609060101010101" pitchFamily="49" charset="-122"/>
              </a:rPr>
              <a:t>A2—420*594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黑体" panose="02010609060101010101" pitchFamily="49" charset="-122"/>
              </a:rPr>
              <a:t>A3—297*420</a:t>
            </a:r>
          </a:p>
          <a:p>
            <a:pPr marL="342900" indent="-342900" algn="l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黑体" panose="02010609060101010101" pitchFamily="49" charset="-122"/>
              </a:rPr>
              <a:t>A4—210*297</a:t>
            </a:r>
          </a:p>
        </p:txBody>
      </p:sp>
      <p:sp>
        <p:nvSpPr>
          <p:cNvPr id="68618" name="AutoShape 10"/>
          <p:cNvSpPr>
            <a:spLocks noChangeArrowheads="1"/>
          </p:cNvSpPr>
          <p:nvPr/>
        </p:nvSpPr>
        <p:spPr bwMode="auto">
          <a:xfrm>
            <a:off x="3851275" y="1989138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66FF33"/>
          </a:solidFill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8619" name="Text Box 11"/>
          <p:cNvSpPr txBox="1">
            <a:spLocks noChangeArrowheads="1"/>
          </p:cNvSpPr>
          <p:nvPr/>
        </p:nvSpPr>
        <p:spPr bwMode="auto">
          <a:xfrm>
            <a:off x="4578350" y="4487863"/>
            <a:ext cx="29718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单位：毫米</a:t>
            </a:r>
            <a:r>
              <a:rPr lang="en-US" altLang="zh-CN" sz="2800" b="1" dirty="0"/>
              <a:t>(mm)</a:t>
            </a: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5219700" y="1773238"/>
            <a:ext cx="3590925" cy="565150"/>
            <a:chOff x="3384" y="957"/>
            <a:chExt cx="2262" cy="356"/>
          </a:xfrm>
        </p:grpSpPr>
        <p:sp>
          <p:nvSpPr>
            <p:cNvPr id="1032" name="AutoShape 9"/>
            <p:cNvSpPr>
              <a:spLocks noChangeArrowheads="1"/>
            </p:cNvSpPr>
            <p:nvPr/>
          </p:nvSpPr>
          <p:spPr bwMode="auto">
            <a:xfrm>
              <a:off x="3384" y="957"/>
              <a:ext cx="2253" cy="356"/>
            </a:xfrm>
            <a:prstGeom prst="roundRect">
              <a:avLst>
                <a:gd name="adj" fmla="val 16667"/>
              </a:avLst>
            </a:prstGeom>
            <a:solidFill>
              <a:srgbClr val="66FF33"/>
            </a:solidFill>
            <a:ln w="9525">
              <a:noFill/>
              <a:round/>
            </a:ln>
          </p:spPr>
          <p:txBody>
            <a:bodyPr anchor="ctr">
              <a:spAutoFit/>
            </a:bodyPr>
            <a:lstStyle/>
            <a:p>
              <a:r>
                <a:rPr lang="en-US" altLang="zh-CN" sz="2800"/>
                <a:t>1</a:t>
              </a:r>
              <a:r>
                <a:rPr lang="zh-CN" altLang="en-US" sz="2800"/>
                <a:t>平方米，长宽比例</a:t>
              </a:r>
            </a:p>
          </p:txBody>
        </p:sp>
        <p:graphicFrame>
          <p:nvGraphicFramePr>
            <p:cNvPr id="1026" name="Object 12"/>
            <p:cNvGraphicFramePr>
              <a:graphicFrameLocks noChangeAspect="1"/>
            </p:cNvGraphicFramePr>
            <p:nvPr/>
          </p:nvGraphicFramePr>
          <p:xfrm>
            <a:off x="5420" y="1026"/>
            <a:ext cx="22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name="公式" r:id="rId5" imgW="5791200" imgH="5181600" progId="Equation.3">
                    <p:embed/>
                  </p:oleObj>
                </mc:Choice>
                <mc:Fallback>
                  <p:oleObj name="公式" r:id="rId5" imgW="5791200" imgH="5181600" progId="Equation.3">
                    <p:embed/>
                    <p:pic>
                      <p:nvPicPr>
                        <p:cNvPr id="0" name="Object 12" descr="image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0" y="1026"/>
                          <a:ext cx="226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8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86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686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8" grpId="0" animBg="1"/>
      <p:bldP spid="68619" grpId="0"/>
      <p:bldP spid="6861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82D42E-CB85-4423-9852-BB5AB00B41BC}" type="slidenum">
              <a:rPr lang="en-US" altLang="zh-CN" smtClean="0"/>
              <a:pPr/>
              <a:t>5</a:t>
            </a:fld>
            <a:endParaRPr lang="en-US" altLang="zh-CN" smtClean="0"/>
          </a:p>
        </p:txBody>
      </p:sp>
      <p:sp>
        <p:nvSpPr>
          <p:cNvPr id="11267" name="Text Box 14"/>
          <p:cNvSpPr txBox="1">
            <a:spLocks noChangeArrowheads="1"/>
          </p:cNvSpPr>
          <p:nvPr/>
        </p:nvSpPr>
        <p:spPr bwMode="auto">
          <a:xfrm>
            <a:off x="0" y="0"/>
            <a:ext cx="8927778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 smtClean="0">
                <a:latin typeface="+mj-lt"/>
                <a:ea typeface="黑体" panose="02010609060101010101" pitchFamily="49" charset="-122"/>
              </a:rPr>
              <a:t>2. </a:t>
            </a:r>
            <a:r>
              <a:rPr lang="zh-CN" altLang="en-US" dirty="0" smtClean="0">
                <a:latin typeface="+mj-lt"/>
                <a:ea typeface="黑体" panose="02010609060101010101" pitchFamily="49" charset="-122"/>
              </a:rPr>
              <a:t>比例 </a:t>
            </a:r>
            <a:r>
              <a:rPr lang="en-US" altLang="zh-CN" dirty="0">
                <a:latin typeface="+mj-lt"/>
                <a:ea typeface="黑体" panose="02010609060101010101" pitchFamily="49" charset="-122"/>
              </a:rPr>
              <a:t>Scales</a:t>
            </a:r>
            <a:r>
              <a:rPr lang="zh-CN" altLang="en-US" sz="2000" dirty="0">
                <a:latin typeface="+mj-lt"/>
                <a:ea typeface="黑体" panose="02010609060101010101" pitchFamily="49" charset="-122"/>
              </a:rPr>
              <a:t>（</a:t>
            </a:r>
            <a:r>
              <a:rPr kumimoji="0" lang="en-US" altLang="zh-CN" sz="280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GB/T  14690</a:t>
            </a:r>
            <a:r>
              <a:rPr kumimoji="0" lang="zh-CN" altLang="en-US" sz="280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－</a:t>
            </a:r>
            <a:r>
              <a:rPr kumimoji="0" lang="en-US" altLang="zh-CN" sz="280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1993</a:t>
            </a:r>
            <a:r>
              <a:rPr kumimoji="0" lang="zh-CN" altLang="en-US" sz="280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）</a:t>
            </a:r>
          </a:p>
          <a:p>
            <a:pPr algn="l">
              <a:spcBef>
                <a:spcPct val="50000"/>
              </a:spcBef>
            </a:pPr>
            <a:r>
              <a:rPr lang="zh-CN" altLang="en-US" sz="2800" dirty="0">
                <a:latin typeface="+mj-lt"/>
                <a:ea typeface="黑体" panose="02010609060101010101" pitchFamily="49" charset="-122"/>
              </a:rPr>
              <a:t>图纸标题栏中的“比例”内必须标明所用</a:t>
            </a:r>
            <a:r>
              <a:rPr lang="zh-CN" altLang="en-US" sz="2800" dirty="0" smtClean="0">
                <a:latin typeface="+mj-lt"/>
                <a:ea typeface="黑体" panose="02010609060101010101" pitchFamily="49" charset="-122"/>
              </a:rPr>
              <a:t>比例</a:t>
            </a:r>
            <a:r>
              <a:rPr lang="en-US" altLang="zh-CN" sz="2800" dirty="0" smtClean="0">
                <a:latin typeface="+mj-lt"/>
                <a:ea typeface="黑体" panose="02010609060101010101" pitchFamily="49" charset="-122"/>
              </a:rPr>
              <a:t> </a:t>
            </a:r>
            <a:endParaRPr lang="en-US" altLang="zh-CN" sz="1800" dirty="0">
              <a:latin typeface="+mj-lt"/>
              <a:ea typeface="黑体" panose="02010609060101010101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3200" b="1" dirty="0">
                <a:latin typeface="+mj-lt"/>
                <a:ea typeface="黑体" panose="02010609060101010101" pitchFamily="49" charset="-122"/>
              </a:rPr>
              <a:t>图样：实物  </a:t>
            </a:r>
            <a:r>
              <a:rPr lang="en-US" altLang="zh-CN" sz="1800" dirty="0">
                <a:latin typeface="+mj-lt"/>
                <a:ea typeface="黑体" panose="02010609060101010101" pitchFamily="49" charset="-122"/>
              </a:rPr>
              <a:t>Scale is the ratio between the size of the drawing of an object and the actual size of that object.</a:t>
            </a:r>
          </a:p>
          <a:p>
            <a:pPr>
              <a:spcBef>
                <a:spcPct val="50000"/>
              </a:spcBef>
            </a:pPr>
            <a:r>
              <a:rPr lang="en-US" altLang="zh-CN" sz="3200" b="1" dirty="0" smtClean="0">
                <a:latin typeface="汉仪长仿宋体" pitchFamily="2" charset="-122"/>
                <a:ea typeface="汉仪长仿宋体" pitchFamily="2" charset="-122"/>
              </a:rPr>
              <a:t>1</a:t>
            </a:r>
            <a:r>
              <a:rPr lang="zh-CN" altLang="en-US" sz="2800" dirty="0" smtClean="0">
                <a:latin typeface="ISOCPEUR" pitchFamily="34" charset="0"/>
                <a:ea typeface="Kozuka Gothic Pr6N M" pitchFamily="34" charset="-128"/>
                <a:cs typeface="Italic" pitchFamily="2" charset="0"/>
              </a:rPr>
              <a:t>：</a:t>
            </a:r>
            <a:r>
              <a:rPr lang="en-US" altLang="zh-CN" sz="3200" b="1" dirty="0" smtClean="0">
                <a:latin typeface="汉仪长仿宋体" pitchFamily="2" charset="-122"/>
                <a:ea typeface="汉仪长仿宋体" pitchFamily="2" charset="-122"/>
              </a:rPr>
              <a:t>1</a:t>
            </a:r>
            <a:r>
              <a:rPr lang="zh-CN" altLang="en-US" sz="3200" dirty="0" smtClean="0">
                <a:latin typeface="汉仪长仿宋体" pitchFamily="2" charset="-122"/>
                <a:ea typeface="汉仪长仿宋体" pitchFamily="2" charset="-122"/>
              </a:rPr>
              <a:t>，  </a:t>
            </a:r>
            <a:r>
              <a:rPr lang="en-US" altLang="zh-CN" sz="3200" b="1" dirty="0" smtClean="0">
                <a:latin typeface="汉仪长仿宋体" pitchFamily="2" charset="-122"/>
                <a:ea typeface="汉仪长仿宋体" pitchFamily="2" charset="-122"/>
              </a:rPr>
              <a:t>2</a:t>
            </a:r>
            <a:r>
              <a:rPr lang="zh-CN" altLang="en-US" sz="2800" dirty="0" smtClean="0">
                <a:latin typeface="ISOCPEUR" pitchFamily="34" charset="0"/>
                <a:ea typeface="Kozuka Gothic Pr6N M" pitchFamily="34" charset="-128"/>
                <a:cs typeface="Italic" pitchFamily="2" charset="0"/>
              </a:rPr>
              <a:t>：</a:t>
            </a:r>
            <a:r>
              <a:rPr lang="en-US" altLang="zh-CN" sz="3200" b="1" dirty="0" smtClean="0">
                <a:latin typeface="汉仪长仿宋体" pitchFamily="2" charset="-122"/>
                <a:ea typeface="汉仪长仿宋体" pitchFamily="2" charset="-122"/>
              </a:rPr>
              <a:t>1</a:t>
            </a:r>
            <a:r>
              <a:rPr lang="zh-CN" altLang="en-US" sz="3200" dirty="0" smtClean="0">
                <a:latin typeface="汉仪长仿宋体" pitchFamily="2" charset="-122"/>
                <a:ea typeface="汉仪长仿宋体" pitchFamily="2" charset="-122"/>
              </a:rPr>
              <a:t>，  </a:t>
            </a:r>
            <a:r>
              <a:rPr lang="en-US" altLang="zh-CN" sz="3200" b="1" dirty="0" smtClean="0">
                <a:latin typeface="汉仪长仿宋体" pitchFamily="2" charset="-122"/>
                <a:ea typeface="汉仪长仿宋体" pitchFamily="2" charset="-122"/>
              </a:rPr>
              <a:t>5</a:t>
            </a:r>
            <a:r>
              <a:rPr lang="zh-CN" altLang="en-US" sz="2800" dirty="0" smtClean="0">
                <a:latin typeface="ISOCPEUR" pitchFamily="34" charset="0"/>
                <a:ea typeface="Kozuka Gothic Pr6N M" pitchFamily="34" charset="-128"/>
                <a:cs typeface="Italic" pitchFamily="2" charset="0"/>
              </a:rPr>
              <a:t>：</a:t>
            </a:r>
            <a:r>
              <a:rPr lang="en-US" altLang="zh-CN" sz="3200" b="1" dirty="0" smtClean="0">
                <a:latin typeface="汉仪长仿宋体" pitchFamily="2" charset="-122"/>
                <a:ea typeface="汉仪长仿宋体" pitchFamily="2" charset="-122"/>
              </a:rPr>
              <a:t>1</a:t>
            </a:r>
            <a:endParaRPr lang="en-US" altLang="zh-CN" sz="3200" b="1" dirty="0">
              <a:latin typeface="汉仪长仿宋体" pitchFamily="2" charset="-122"/>
              <a:ea typeface="汉仪长仿宋体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汉仪长仿宋体" pitchFamily="2" charset="-122"/>
                <a:ea typeface="汉仪长仿宋体" pitchFamily="2" charset="-122"/>
              </a:rPr>
              <a:t>1</a:t>
            </a:r>
            <a:r>
              <a:rPr lang="zh-CN" altLang="en-US" sz="2800" dirty="0">
                <a:latin typeface="ISOCPEUR" pitchFamily="34" charset="0"/>
                <a:ea typeface="Kozuka Gothic Pr6N M" pitchFamily="34" charset="-128"/>
                <a:cs typeface="Italic" pitchFamily="2" charset="0"/>
              </a:rPr>
              <a:t>：</a:t>
            </a:r>
            <a:r>
              <a:rPr lang="en-US" altLang="zh-CN" sz="3200" b="1" dirty="0" smtClean="0">
                <a:latin typeface="汉仪长仿宋体" pitchFamily="2" charset="-122"/>
                <a:ea typeface="汉仪长仿宋体" pitchFamily="2" charset="-122"/>
              </a:rPr>
              <a:t>2</a:t>
            </a:r>
            <a:r>
              <a:rPr lang="zh-CN" altLang="en-US" sz="3200" dirty="0" smtClean="0">
                <a:latin typeface="汉仪长仿宋体" pitchFamily="2" charset="-122"/>
                <a:ea typeface="汉仪长仿宋体" pitchFamily="2" charset="-122"/>
              </a:rPr>
              <a:t>，  </a:t>
            </a:r>
            <a:r>
              <a:rPr lang="en-US" altLang="zh-CN" sz="3200" b="1" dirty="0" smtClean="0">
                <a:latin typeface="汉仪长仿宋体" pitchFamily="2" charset="-122"/>
                <a:ea typeface="汉仪长仿宋体" pitchFamily="2" charset="-122"/>
              </a:rPr>
              <a:t>1</a:t>
            </a:r>
            <a:r>
              <a:rPr lang="zh-CN" altLang="en-US" sz="2800" dirty="0" smtClean="0">
                <a:latin typeface="ISOCPEUR" pitchFamily="34" charset="0"/>
                <a:ea typeface="Kozuka Gothic Pr6N M" pitchFamily="34" charset="-128"/>
                <a:cs typeface="Italic" pitchFamily="2" charset="0"/>
              </a:rPr>
              <a:t>：</a:t>
            </a:r>
            <a:r>
              <a:rPr lang="en-US" altLang="zh-CN" sz="3200" b="1" dirty="0" smtClean="0">
                <a:latin typeface="汉仪长仿宋体" pitchFamily="2" charset="-122"/>
                <a:ea typeface="汉仪长仿宋体" pitchFamily="2" charset="-122"/>
              </a:rPr>
              <a:t>5</a:t>
            </a:r>
            <a:r>
              <a:rPr lang="zh-CN" altLang="en-US" sz="3200" dirty="0" smtClean="0">
                <a:latin typeface="汉仪长仿宋体" pitchFamily="2" charset="-122"/>
                <a:ea typeface="汉仪长仿宋体" pitchFamily="2" charset="-122"/>
              </a:rPr>
              <a:t>，  </a:t>
            </a:r>
            <a:r>
              <a:rPr lang="en-US" altLang="zh-CN" sz="3200" b="1" dirty="0" smtClean="0">
                <a:latin typeface="汉仪长仿宋体" pitchFamily="2" charset="-122"/>
                <a:ea typeface="汉仪长仿宋体" pitchFamily="2" charset="-122"/>
              </a:rPr>
              <a:t>1</a:t>
            </a:r>
            <a:r>
              <a:rPr lang="zh-CN" altLang="en-US" sz="2800" dirty="0" smtClean="0">
                <a:latin typeface="ISOCPEUR" pitchFamily="34" charset="0"/>
                <a:ea typeface="Kozuka Gothic Pr6N M" pitchFamily="34" charset="-128"/>
                <a:cs typeface="Italic" pitchFamily="2" charset="0"/>
              </a:rPr>
              <a:t>：</a:t>
            </a:r>
            <a:r>
              <a:rPr lang="en-US" altLang="zh-CN" sz="3200" b="1" dirty="0" smtClean="0">
                <a:latin typeface="汉仪长仿宋体" pitchFamily="2" charset="-122"/>
                <a:ea typeface="汉仪长仿宋体" pitchFamily="2" charset="-122"/>
              </a:rPr>
              <a:t>10</a:t>
            </a:r>
            <a:endParaRPr lang="en-US" altLang="zh-CN" sz="3200" b="1" dirty="0">
              <a:latin typeface="汉仪长仿宋体" pitchFamily="2" charset="-122"/>
              <a:ea typeface="汉仪长仿宋体" pitchFamily="2" charset="-122"/>
            </a:endParaRPr>
          </a:p>
        </p:txBody>
      </p:sp>
      <p:sp>
        <p:nvSpPr>
          <p:cNvPr id="14356" name="Text Box 20"/>
          <p:cNvSpPr txBox="1">
            <a:spLocks noChangeArrowheads="1"/>
          </p:cNvSpPr>
          <p:nvPr/>
        </p:nvSpPr>
        <p:spPr bwMode="auto">
          <a:xfrm>
            <a:off x="0" y="4437112"/>
            <a:ext cx="9144000" cy="1215717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zh-CN" altLang="en-US" sz="2800" b="1" dirty="0" smtClean="0">
                <a:latin typeface="+mj-lt"/>
                <a:ea typeface="黑体" panose="02010609060101010101" pitchFamily="49" charset="-122"/>
              </a:rPr>
              <a:t>不论</a:t>
            </a:r>
            <a:r>
              <a:rPr kumimoji="0" lang="zh-CN" altLang="en-US" sz="2800" b="1" dirty="0">
                <a:latin typeface="+mj-lt"/>
                <a:ea typeface="黑体" panose="02010609060101010101" pitchFamily="49" charset="-122"/>
              </a:rPr>
              <a:t>采用何种比例，图上尺寸都指物体的真实尺寸。</a:t>
            </a:r>
            <a:endParaRPr kumimoji="0" lang="zh-CN" altLang="en-US" sz="2000" b="1" dirty="0">
              <a:latin typeface="+mj-lt"/>
              <a:ea typeface="黑体" panose="02010609060101010101" pitchFamily="49" charset="-122"/>
            </a:endParaRPr>
          </a:p>
          <a:p>
            <a:pPr algn="l" eaLnBrk="0" hangingPunct="0">
              <a:spcBef>
                <a:spcPct val="50000"/>
              </a:spcBef>
            </a:pPr>
            <a:r>
              <a:rPr kumimoji="0" lang="zh-CN" altLang="en-US" sz="1800" b="1" dirty="0">
                <a:latin typeface="+mj-lt"/>
                <a:ea typeface="黑体" panose="02010609060101010101" pitchFamily="49" charset="-122"/>
              </a:rPr>
              <a:t>       </a:t>
            </a:r>
            <a:r>
              <a:rPr kumimoji="0" lang="en-US" altLang="zh-CN" sz="1800" b="1" dirty="0">
                <a:latin typeface="+mj-lt"/>
                <a:ea typeface="黑体" panose="02010609060101010101" pitchFamily="49" charset="-122"/>
              </a:rPr>
              <a:t>Whatever scale is used, the dimensions on the drawing indicate the true size of the object, not of the drawing.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2000" fill="hold"/>
                                        <p:tgtEl>
                                          <p:spTgt spid="1435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 animBg="1"/>
      <p:bldP spid="1435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3A6763-FC6D-4B6B-A0D5-C324F5F2798D}" type="slidenum">
              <a:rPr lang="en-US" altLang="zh-CN" sz="1050" smtClean="0"/>
              <a:pPr/>
              <a:t>6</a:t>
            </a:fld>
            <a:endParaRPr lang="en-US" altLang="zh-CN" sz="1050" smtClean="0"/>
          </a:p>
        </p:txBody>
      </p:sp>
      <p:sp>
        <p:nvSpPr>
          <p:cNvPr id="12355" name="Text Box 67"/>
          <p:cNvSpPr txBox="1">
            <a:spLocks noChangeArrowheads="1"/>
          </p:cNvSpPr>
          <p:nvPr/>
        </p:nvSpPr>
        <p:spPr bwMode="auto">
          <a:xfrm>
            <a:off x="0" y="0"/>
            <a:ext cx="9144000" cy="292387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 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字体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(GB/T14691-93): </a:t>
            </a:r>
            <a:r>
              <a:rPr lang="en-US" altLang="zh-CN" sz="2400" b="1" dirty="0">
                <a:latin typeface="+mj-lt"/>
                <a:ea typeface="黑体" panose="02010609060101010101" pitchFamily="49" charset="-122"/>
              </a:rPr>
              <a:t>Lettering</a:t>
            </a:r>
            <a:endParaRPr lang="en-US" altLang="zh-CN" sz="3200" b="1" dirty="0">
              <a:latin typeface="+mj-lt"/>
              <a:ea typeface="黑体" panose="02010609060101010101" pitchFamily="49" charset="-122"/>
            </a:endParaRPr>
          </a:p>
          <a:p>
            <a:pPr algn="l">
              <a:spcBef>
                <a:spcPct val="50000"/>
              </a:spcBef>
            </a:pPr>
            <a:r>
              <a:rPr lang="en-US" altLang="zh-CN" sz="1800" dirty="0"/>
              <a:t>(1</a:t>
            </a:r>
            <a:r>
              <a:rPr lang="en-US" altLang="zh-CN" sz="1600" dirty="0"/>
              <a:t>).     </a:t>
            </a:r>
            <a:r>
              <a:rPr lang="zh-CN" altLang="en-US" sz="3200" b="1" dirty="0">
                <a:latin typeface="汉仪长仿宋体" pitchFamily="2" charset="-122"/>
                <a:ea typeface="汉仪长仿宋体" pitchFamily="2" charset="-122"/>
              </a:rPr>
              <a:t>汉字</a:t>
            </a:r>
            <a:r>
              <a:rPr lang="en-US" altLang="zh-CN" sz="2000" b="1" i="1" dirty="0">
                <a:latin typeface="汉仪长仿宋体" pitchFamily="2" charset="-122"/>
                <a:ea typeface="汉仪长仿宋体" pitchFamily="2" charset="-122"/>
              </a:rPr>
              <a:t>Chinese </a:t>
            </a:r>
            <a:r>
              <a:rPr lang="en-US" altLang="zh-CN" sz="2000" b="1" i="1" dirty="0" smtClean="0">
                <a:latin typeface="汉仪长仿宋体" pitchFamily="2" charset="-122"/>
                <a:ea typeface="汉仪长仿宋体" pitchFamily="2" charset="-122"/>
              </a:rPr>
              <a:t>characters    </a:t>
            </a:r>
            <a:r>
              <a:rPr lang="en-US" altLang="zh-CN" sz="3200" b="1" dirty="0" smtClean="0">
                <a:latin typeface="汉仪长仿宋体" pitchFamily="2" charset="-122"/>
                <a:ea typeface="汉仪长仿宋体" pitchFamily="2" charset="-122"/>
              </a:rPr>
              <a:t>——  </a:t>
            </a:r>
            <a:r>
              <a:rPr lang="zh-CN" altLang="en-US" sz="3200" b="1" dirty="0" smtClean="0">
                <a:latin typeface="汉仪长仿宋体" pitchFamily="2" charset="-122"/>
                <a:ea typeface="汉仪长仿宋体" pitchFamily="2" charset="-122"/>
              </a:rPr>
              <a:t>长</a:t>
            </a:r>
            <a:r>
              <a:rPr lang="zh-CN" altLang="en-US" sz="3200" b="1" dirty="0">
                <a:latin typeface="汉仪长仿宋体" pitchFamily="2" charset="-122"/>
                <a:ea typeface="汉仪长仿宋体" pitchFamily="2" charset="-122"/>
              </a:rPr>
              <a:t>仿宋体</a:t>
            </a:r>
            <a:r>
              <a:rPr lang="en-US" altLang="zh-CN" sz="3200" b="1" dirty="0">
                <a:latin typeface="汉仪长仿宋体" pitchFamily="2" charset="-122"/>
                <a:ea typeface="汉仪长仿宋体" pitchFamily="2" charset="-122"/>
              </a:rPr>
              <a:t>,</a:t>
            </a:r>
            <a:r>
              <a:rPr kumimoji="0" lang="zh-CN" altLang="en-US" sz="3200" b="1" dirty="0">
                <a:latin typeface="汉仪长仿宋体" pitchFamily="2" charset="-122"/>
                <a:ea typeface="汉仪长仿宋体" pitchFamily="2" charset="-122"/>
              </a:rPr>
              <a:t>粗细一致</a:t>
            </a:r>
            <a:r>
              <a:rPr kumimoji="0" lang="zh-CN" altLang="en-US" sz="3200" dirty="0">
                <a:latin typeface="汉仪长仿宋体" pitchFamily="2" charset="-122"/>
                <a:ea typeface="汉仪长仿宋体" pitchFamily="2" charset="-122"/>
              </a:rPr>
              <a:t> </a:t>
            </a:r>
          </a:p>
          <a:p>
            <a:pPr lvl="3" algn="l"/>
            <a:r>
              <a:rPr kumimoji="0" lang="zh-CN" altLang="en-US" sz="3200" b="1" dirty="0">
                <a:solidFill>
                  <a:schemeClr val="accent2">
                    <a:lumMod val="75000"/>
                  </a:schemeClr>
                </a:solidFill>
                <a:latin typeface="汉仪长仿宋体" pitchFamily="2" charset="-122"/>
                <a:ea typeface="汉仪长仿宋体" pitchFamily="2" charset="-122"/>
              </a:rPr>
              <a:t>基本笔划</a:t>
            </a:r>
            <a:r>
              <a:rPr kumimoji="0" lang="en-US" altLang="zh-CN" sz="3200" b="1" dirty="0">
                <a:solidFill>
                  <a:schemeClr val="accent2">
                    <a:lumMod val="75000"/>
                  </a:schemeClr>
                </a:solidFill>
                <a:latin typeface="汉仪长仿宋体" pitchFamily="2" charset="-122"/>
                <a:ea typeface="汉仪长仿宋体" pitchFamily="2" charset="-122"/>
              </a:rPr>
              <a:t>: </a:t>
            </a:r>
            <a:r>
              <a:rPr kumimoji="0" lang="zh-CN" altLang="en-US" sz="3200" b="1" dirty="0">
                <a:solidFill>
                  <a:schemeClr val="accent2">
                    <a:lumMod val="75000"/>
                  </a:schemeClr>
                </a:solidFill>
                <a:latin typeface="汉仪长仿宋体" pitchFamily="2" charset="-122"/>
                <a:ea typeface="汉仪长仿宋体" pitchFamily="2" charset="-122"/>
              </a:rPr>
              <a:t>横平竖直</a:t>
            </a:r>
            <a:r>
              <a:rPr kumimoji="0" lang="en-US" altLang="zh-CN" sz="3200" b="1" dirty="0">
                <a:solidFill>
                  <a:schemeClr val="accent2">
                    <a:lumMod val="75000"/>
                  </a:schemeClr>
                </a:solidFill>
                <a:latin typeface="汉仪长仿宋体" pitchFamily="2" charset="-122"/>
                <a:ea typeface="汉仪长仿宋体" pitchFamily="2" charset="-122"/>
              </a:rPr>
              <a:t>, </a:t>
            </a:r>
            <a:r>
              <a:rPr kumimoji="0" lang="zh-CN" altLang="en-US" sz="3200" b="1" dirty="0">
                <a:solidFill>
                  <a:schemeClr val="accent2">
                    <a:lumMod val="75000"/>
                  </a:schemeClr>
                </a:solidFill>
                <a:latin typeface="汉仪长仿宋体" pitchFamily="2" charset="-122"/>
                <a:ea typeface="汉仪长仿宋体" pitchFamily="2" charset="-122"/>
              </a:rPr>
              <a:t>注意</a:t>
            </a:r>
            <a:r>
              <a:rPr kumimoji="0" lang="zh-CN" altLang="en-US" sz="3200" b="1" dirty="0" smtClean="0">
                <a:solidFill>
                  <a:schemeClr val="accent2">
                    <a:lumMod val="75000"/>
                  </a:schemeClr>
                </a:solidFill>
                <a:latin typeface="汉仪长仿宋体" pitchFamily="2" charset="-122"/>
                <a:ea typeface="汉仪长仿宋体" pitchFamily="2" charset="-122"/>
              </a:rPr>
              <a:t>起落</a:t>
            </a:r>
            <a:r>
              <a:rPr kumimoji="0" lang="en-US" altLang="zh-CN" sz="3200" b="1" dirty="0" smtClean="0">
                <a:solidFill>
                  <a:schemeClr val="accent2">
                    <a:lumMod val="75000"/>
                  </a:schemeClr>
                </a:solidFill>
                <a:latin typeface="汉仪长仿宋体" pitchFamily="2" charset="-122"/>
                <a:ea typeface="汉仪长仿宋体" pitchFamily="2" charset="-122"/>
              </a:rPr>
              <a:t>   </a:t>
            </a:r>
            <a:endParaRPr kumimoji="0" lang="en-US" altLang="zh-CN" sz="3200" b="1" dirty="0">
              <a:solidFill>
                <a:schemeClr val="accent2">
                  <a:lumMod val="75000"/>
                </a:schemeClr>
              </a:solidFill>
              <a:latin typeface="汉仪长仿宋体" pitchFamily="2" charset="-122"/>
              <a:ea typeface="汉仪长仿宋体" pitchFamily="2" charset="-122"/>
            </a:endParaRPr>
          </a:p>
          <a:p>
            <a:pPr lvl="3" algn="l"/>
            <a:r>
              <a:rPr kumimoji="0" lang="zh-CN" altLang="en-US" sz="3200" b="1" i="1" dirty="0">
                <a:solidFill>
                  <a:schemeClr val="accent2">
                    <a:lumMod val="75000"/>
                  </a:schemeClr>
                </a:solidFill>
                <a:latin typeface="汉仪长仿宋体" pitchFamily="2" charset="-122"/>
                <a:ea typeface="汉仪长仿宋体" pitchFamily="2" charset="-122"/>
              </a:rPr>
              <a:t>字体结构：排列均匀</a:t>
            </a:r>
            <a:r>
              <a:rPr kumimoji="0" lang="en-US" altLang="zh-CN" sz="3200" b="1" i="1" dirty="0">
                <a:solidFill>
                  <a:schemeClr val="accent2">
                    <a:lumMod val="75000"/>
                  </a:schemeClr>
                </a:solidFill>
                <a:latin typeface="汉仪长仿宋体" pitchFamily="2" charset="-122"/>
                <a:ea typeface="汉仪长仿宋体" pitchFamily="2" charset="-122"/>
              </a:rPr>
              <a:t>, </a:t>
            </a:r>
            <a:r>
              <a:rPr kumimoji="0" lang="zh-CN" altLang="en-US" sz="3200" b="1" i="1" dirty="0">
                <a:solidFill>
                  <a:schemeClr val="accent2">
                    <a:lumMod val="75000"/>
                  </a:schemeClr>
                </a:solidFill>
                <a:latin typeface="汉仪长仿宋体" pitchFamily="2" charset="-122"/>
                <a:ea typeface="汉仪长仿宋体" pitchFamily="2" charset="-122"/>
              </a:rPr>
              <a:t>填满</a:t>
            </a:r>
            <a:r>
              <a:rPr kumimoji="0" lang="zh-CN" altLang="en-US" sz="3200" b="1" i="1" dirty="0" smtClean="0">
                <a:solidFill>
                  <a:schemeClr val="accent2">
                    <a:lumMod val="75000"/>
                  </a:schemeClr>
                </a:solidFill>
                <a:latin typeface="汉仪长仿宋体" pitchFamily="2" charset="-122"/>
                <a:ea typeface="汉仪长仿宋体" pitchFamily="2" charset="-122"/>
              </a:rPr>
              <a:t>方格 </a:t>
            </a:r>
            <a:endParaRPr kumimoji="0" lang="en-US" altLang="zh-CN" sz="3200" b="1" i="1" dirty="0" smtClean="0">
              <a:solidFill>
                <a:schemeClr val="accent2">
                  <a:lumMod val="75000"/>
                </a:schemeClr>
              </a:solidFill>
              <a:latin typeface="汉仪长仿宋体" pitchFamily="2" charset="-122"/>
              <a:ea typeface="汉仪长仿宋体" pitchFamily="2" charset="-122"/>
            </a:endParaRPr>
          </a:p>
          <a:p>
            <a:pPr lvl="3" algn="l"/>
            <a:endParaRPr kumimoji="0" lang="zh-CN" altLang="en-US" sz="1600" b="1" dirty="0">
              <a:solidFill>
                <a:schemeClr val="accent2">
                  <a:lumMod val="75000"/>
                </a:schemeClr>
              </a:solidFill>
              <a:latin typeface="仿宋_GB2312" pitchFamily="49" charset="-122"/>
              <a:ea typeface="仿宋_GB2312" pitchFamily="49" charset="-122"/>
            </a:endParaRPr>
          </a:p>
          <a:p>
            <a:pPr algn="l"/>
            <a:r>
              <a:rPr lang="zh-CN" altLang="en-US" sz="3200" dirty="0">
                <a:latin typeface="汉仪长仿宋体" pitchFamily="2" charset="-122"/>
                <a:ea typeface="汉仪长仿宋体" pitchFamily="2" charset="-122"/>
              </a:rPr>
              <a:t>       </a:t>
            </a:r>
            <a:r>
              <a:rPr lang="zh-CN" altLang="en-US" sz="3200" b="1" dirty="0">
                <a:latin typeface="汉仪长仿宋体" pitchFamily="2" charset="-122"/>
                <a:ea typeface="汉仪长仿宋体" pitchFamily="2" charset="-122"/>
              </a:rPr>
              <a:t>字高</a:t>
            </a:r>
            <a:r>
              <a:rPr lang="en-US" altLang="zh-CN" sz="2000" i="1" dirty="0" smtClean="0">
                <a:latin typeface="汉仪长仿宋体" pitchFamily="2" charset="-122"/>
                <a:ea typeface="汉仪长仿宋体" pitchFamily="2" charset="-122"/>
              </a:rPr>
              <a:t>sizes  </a:t>
            </a:r>
            <a:r>
              <a:rPr lang="en-US" altLang="zh-CN" sz="2400" dirty="0" smtClean="0">
                <a:latin typeface="汉仪长仿宋体" pitchFamily="2" charset="-122"/>
                <a:ea typeface="汉仪长仿宋体" pitchFamily="2" charset="-122"/>
              </a:rPr>
              <a:t>—— 1.8</a:t>
            </a:r>
            <a:r>
              <a:rPr lang="en-US" altLang="zh-CN" sz="2400" dirty="0">
                <a:latin typeface="汉仪长仿宋体" pitchFamily="2" charset="-122"/>
                <a:ea typeface="汉仪长仿宋体" pitchFamily="2" charset="-122"/>
              </a:rPr>
              <a:t>, 2.5 , 3.5 </a:t>
            </a:r>
            <a:r>
              <a:rPr lang="en-US" altLang="zh-CN" sz="2400" dirty="0" smtClean="0">
                <a:latin typeface="汉仪长仿宋体" pitchFamily="2" charset="-122"/>
                <a:ea typeface="汉仪长仿宋体" pitchFamily="2" charset="-122"/>
              </a:rPr>
              <a:t>, 5 , 7 </a:t>
            </a:r>
            <a:r>
              <a:rPr lang="en-US" altLang="zh-CN" sz="2400" dirty="0">
                <a:latin typeface="汉仪长仿宋体" pitchFamily="2" charset="-122"/>
                <a:ea typeface="汉仪长仿宋体" pitchFamily="2" charset="-122"/>
              </a:rPr>
              <a:t>, </a:t>
            </a:r>
            <a:r>
              <a:rPr lang="en-US" altLang="zh-CN" sz="2400" dirty="0" smtClean="0">
                <a:latin typeface="汉仪长仿宋体" pitchFamily="2" charset="-122"/>
                <a:ea typeface="汉仪长仿宋体" pitchFamily="2" charset="-122"/>
              </a:rPr>
              <a:t>10 </a:t>
            </a:r>
            <a:r>
              <a:rPr lang="en-US" altLang="zh-CN" sz="2400" dirty="0">
                <a:latin typeface="汉仪长仿宋体" pitchFamily="2" charset="-122"/>
                <a:ea typeface="汉仪长仿宋体" pitchFamily="2" charset="-122"/>
              </a:rPr>
              <a:t>, </a:t>
            </a:r>
            <a:r>
              <a:rPr lang="en-US" altLang="zh-CN" sz="2400" dirty="0" smtClean="0">
                <a:latin typeface="汉仪长仿宋体" pitchFamily="2" charset="-122"/>
                <a:ea typeface="汉仪长仿宋体" pitchFamily="2" charset="-122"/>
              </a:rPr>
              <a:t>14 , </a:t>
            </a:r>
            <a:r>
              <a:rPr lang="en-US" altLang="zh-CN" sz="2400" dirty="0">
                <a:latin typeface="汉仪长仿宋体" pitchFamily="2" charset="-122"/>
                <a:ea typeface="汉仪长仿宋体" pitchFamily="2" charset="-122"/>
              </a:rPr>
              <a:t>20</a:t>
            </a:r>
          </a:p>
        </p:txBody>
      </p:sp>
      <p:grpSp>
        <p:nvGrpSpPr>
          <p:cNvPr id="2" name="Group 91"/>
          <p:cNvGrpSpPr/>
          <p:nvPr/>
        </p:nvGrpSpPr>
        <p:grpSpPr bwMode="auto">
          <a:xfrm>
            <a:off x="0" y="5229200"/>
            <a:ext cx="7315200" cy="1019175"/>
            <a:chOff x="340" y="3158"/>
            <a:chExt cx="4608" cy="642"/>
          </a:xfrm>
        </p:grpSpPr>
        <p:sp>
          <p:nvSpPr>
            <p:cNvPr id="12296" name="Rectangle 85"/>
            <p:cNvSpPr>
              <a:spLocks noChangeArrowheads="1"/>
            </p:cNvSpPr>
            <p:nvPr/>
          </p:nvSpPr>
          <p:spPr bwMode="auto">
            <a:xfrm>
              <a:off x="340" y="3158"/>
              <a:ext cx="4083" cy="291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457200" indent="-457200" algn="l" eaLnBrk="0" hangingPunct="0">
                <a:spcBef>
                  <a:spcPct val="50000"/>
                </a:spcBef>
              </a:pPr>
              <a:r>
                <a:rPr kumimoji="0" lang="en-US" altLang="zh-CN" sz="18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(3)</a:t>
              </a:r>
              <a:r>
                <a:rPr kumimoji="0" lang="en-US" altLang="zh-CN" sz="24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. </a:t>
              </a:r>
              <a:r>
                <a:rPr kumimoji="0" lang="zh-CN" altLang="en-US" sz="2400" b="1" dirty="0">
                  <a:latin typeface="仿宋_GB2312" pitchFamily="49" charset="-122"/>
                  <a:ea typeface="仿宋_GB2312" pitchFamily="49" charset="-122"/>
                </a:rPr>
                <a:t>字母</a:t>
              </a:r>
              <a:r>
                <a:rPr kumimoji="0" lang="en-US" altLang="zh-CN" sz="1800" b="1" i="1" dirty="0">
                  <a:latin typeface="Dotum" panose="020B0600000101010101" pitchFamily="34" charset="-127"/>
                  <a:ea typeface="Dotum" panose="020B0600000101010101" pitchFamily="34" charset="-127"/>
                </a:rPr>
                <a:t>Letters</a:t>
              </a:r>
              <a:r>
                <a:rPr kumimoji="0" lang="en-US" altLang="zh-CN" sz="1800" dirty="0"/>
                <a:t>:</a:t>
              </a:r>
              <a:endParaRPr kumimoji="0" lang="en-US" altLang="zh-CN" sz="1800" b="1" dirty="0"/>
            </a:p>
          </p:txBody>
        </p:sp>
        <p:pic>
          <p:nvPicPr>
            <p:cNvPr id="12297" name="Picture 88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54" y="3203"/>
              <a:ext cx="2794" cy="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90"/>
          <p:cNvGrpSpPr/>
          <p:nvPr/>
        </p:nvGrpSpPr>
        <p:grpSpPr bwMode="auto">
          <a:xfrm>
            <a:off x="-4957" y="3356992"/>
            <a:ext cx="8459787" cy="1135063"/>
            <a:chOff x="295" y="2125"/>
            <a:chExt cx="5329" cy="715"/>
          </a:xfrm>
        </p:grpSpPr>
        <p:sp>
          <p:nvSpPr>
            <p:cNvPr id="12294" name="Rectangle 83"/>
            <p:cNvSpPr>
              <a:spLocks noChangeArrowheads="1"/>
            </p:cNvSpPr>
            <p:nvPr/>
          </p:nvSpPr>
          <p:spPr bwMode="auto">
            <a:xfrm>
              <a:off x="295" y="2125"/>
              <a:ext cx="5329" cy="553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marL="457200" indent="-457200" algn="l" eaLnBrk="0" hangingPunct="0">
                <a:spcBef>
                  <a:spcPct val="50000"/>
                </a:spcBef>
              </a:pPr>
              <a:r>
                <a:rPr kumimoji="0" lang="en-US" altLang="zh-CN" sz="1800" b="1" dirty="0">
                  <a:latin typeface="幼圆" panose="02010509060101010101" pitchFamily="49" charset="-122"/>
                  <a:ea typeface="幼圆" panose="02010509060101010101" pitchFamily="49" charset="-122"/>
                </a:rPr>
                <a:t>(2)</a:t>
              </a:r>
              <a:r>
                <a:rPr kumimoji="0" lang="en-US" altLang="zh-CN" sz="2400" b="1" dirty="0">
                  <a:latin typeface="仿宋_GB2312" pitchFamily="49" charset="-122"/>
                  <a:ea typeface="仿宋_GB2312" pitchFamily="49" charset="-122"/>
                </a:rPr>
                <a:t>. </a:t>
              </a:r>
              <a:r>
                <a:rPr kumimoji="0" lang="zh-CN" altLang="en-US" sz="2400" b="1" dirty="0">
                  <a:latin typeface="仿宋_GB2312" pitchFamily="49" charset="-122"/>
                  <a:ea typeface="仿宋_GB2312" pitchFamily="49" charset="-122"/>
                </a:rPr>
                <a:t>数字</a:t>
              </a:r>
            </a:p>
            <a:p>
              <a:pPr marL="457200" indent="-457200" algn="l" eaLnBrk="0" hangingPunct="0">
                <a:spcBef>
                  <a:spcPct val="50000"/>
                </a:spcBef>
              </a:pPr>
              <a:r>
                <a:rPr kumimoji="0" lang="en-US" altLang="zh-CN" sz="1600" b="1" i="1" dirty="0">
                  <a:latin typeface="Arial" panose="020B0604020202020204" pitchFamily="34" charset="0"/>
                  <a:ea typeface="仿宋_GB2312" pitchFamily="49" charset="-122"/>
                </a:rPr>
                <a:t>Numeral characters</a:t>
              </a:r>
              <a:r>
                <a:rPr kumimoji="0" lang="en-US" altLang="zh-CN" sz="1800" b="1" dirty="0">
                  <a:latin typeface="仿宋_GB2312" pitchFamily="49" charset="-122"/>
                  <a:ea typeface="仿宋_GB2312" pitchFamily="49" charset="-122"/>
                </a:rPr>
                <a:t>:</a:t>
              </a:r>
              <a:endParaRPr kumimoji="0" lang="en-US" altLang="zh-CN" sz="2800" b="1" i="1" dirty="0">
                <a:latin typeface="Dotum" panose="020B0600000101010101" pitchFamily="34" charset="-127"/>
                <a:ea typeface="Dotum" panose="020B0600000101010101" pitchFamily="34" charset="-127"/>
              </a:endParaRPr>
            </a:p>
          </p:txBody>
        </p:sp>
        <p:pic>
          <p:nvPicPr>
            <p:cNvPr id="12295" name="Picture 89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73" y="2251"/>
              <a:ext cx="2777" cy="5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A15DDE-BA79-44A4-989B-056305010BA3}" type="slidenum">
              <a:rPr lang="en-US" altLang="zh-CN" smtClean="0">
                <a:latin typeface="+mj-lt"/>
                <a:ea typeface="华文仿宋" panose="02010600040101010101" pitchFamily="2" charset="-122"/>
              </a:rPr>
              <a:pPr/>
              <a:t>7</a:t>
            </a:fld>
            <a:endParaRPr lang="en-US" altLang="zh-CN" smtClean="0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3076" name="Line 4"/>
          <p:cNvSpPr>
            <a:spLocks noChangeShapeType="1"/>
          </p:cNvSpPr>
          <p:nvPr/>
        </p:nvSpPr>
        <p:spPr bwMode="auto">
          <a:xfrm>
            <a:off x="1786062" y="1209328"/>
            <a:ext cx="487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690812" y="1844328"/>
            <a:ext cx="487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</p:spPr>
        <p:txBody>
          <a:bodyPr wrap="none">
            <a:spAutoFit/>
          </a:bodyPr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251520" y="980728"/>
            <a:ext cx="130594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粗实线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32470" y="1556990"/>
            <a:ext cx="130594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细实线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232470" y="3141315"/>
            <a:ext cx="130594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虚线</a:t>
            </a:r>
          </a:p>
        </p:txBody>
      </p:sp>
      <p:graphicFrame>
        <p:nvGraphicFramePr>
          <p:cNvPr id="3074" name="Object 9"/>
          <p:cNvGraphicFramePr>
            <a:graphicFrameLocks noChangeAspect="1"/>
          </p:cNvGraphicFramePr>
          <p:nvPr/>
        </p:nvGraphicFramePr>
        <p:xfrm>
          <a:off x="1619375" y="2276128"/>
          <a:ext cx="79914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AutoCAD Drawing" r:id="rId5" imgW="311858025" imgH="150818850" progId="">
                  <p:embed/>
                </p:oleObj>
              </mc:Choice>
              <mc:Fallback>
                <p:oleObj name="AutoCAD Drawing" r:id="rId5" imgW="311858025" imgH="150818850" progId="">
                  <p:embed/>
                  <p:pic>
                    <p:nvPicPr>
                      <p:cNvPr id="0" name="Object 9" descr="image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2604"/>
                      <a:stretch>
                        <a:fillRect/>
                      </a:stretch>
                    </p:blipFill>
                    <p:spPr bwMode="auto">
                      <a:xfrm>
                        <a:off x="1619375" y="2276128"/>
                        <a:ext cx="7991475" cy="115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6372200" y="980728"/>
            <a:ext cx="2771800" cy="33855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kumimoji="0" lang="en-US" altLang="zh-CN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华文仿宋" panose="02010600040101010101" pitchFamily="2" charset="-122"/>
              </a:rPr>
              <a:t>Thick solid </a:t>
            </a:r>
            <a:r>
              <a:rPr kumimoji="0" lang="en-US" altLang="zh-CN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华文仿宋" panose="02010600040101010101" pitchFamily="2" charset="-122"/>
              </a:rPr>
              <a:t>/continuous line</a:t>
            </a:r>
            <a:endParaRPr kumimoji="0" lang="en-US" altLang="zh-CN" sz="1600" b="1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3082" name="Rectangle 11"/>
          <p:cNvSpPr>
            <a:spLocks noChangeArrowheads="1"/>
          </p:cNvSpPr>
          <p:nvPr/>
        </p:nvSpPr>
        <p:spPr bwMode="auto">
          <a:xfrm>
            <a:off x="6876256" y="3068290"/>
            <a:ext cx="2267744" cy="33855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kumimoji="0" lang="en-US" altLang="zh-CN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华文仿宋" panose="02010600040101010101" pitchFamily="2" charset="-122"/>
              </a:rPr>
              <a:t>Dashed/hidden </a:t>
            </a:r>
            <a:r>
              <a:rPr kumimoji="0" lang="en-US" altLang="zh-CN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华文仿宋" panose="02010600040101010101" pitchFamily="2" charset="-122"/>
              </a:rPr>
              <a:t>line</a:t>
            </a:r>
          </a:p>
        </p:txBody>
      </p:sp>
      <p:sp>
        <p:nvSpPr>
          <p:cNvPr id="3083" name="Rectangle 12"/>
          <p:cNvSpPr>
            <a:spLocks noChangeArrowheads="1"/>
          </p:cNvSpPr>
          <p:nvPr/>
        </p:nvSpPr>
        <p:spPr bwMode="auto">
          <a:xfrm>
            <a:off x="6227887" y="2420590"/>
            <a:ext cx="2916113" cy="33855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kumimoji="0" lang="en-US" altLang="zh-CN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华文仿宋" panose="02010600040101010101" pitchFamily="2" charset="-122"/>
              </a:rPr>
              <a:t>Dot-and-dash </a:t>
            </a:r>
            <a:r>
              <a:rPr kumimoji="0" lang="en-US" altLang="zh-CN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华文仿宋" panose="02010600040101010101" pitchFamily="2" charset="-122"/>
              </a:rPr>
              <a:t>/center line</a:t>
            </a:r>
            <a:endParaRPr kumimoji="0" lang="en-US" altLang="zh-CN" sz="1600" b="1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3084" name="Text Box 14"/>
          <p:cNvSpPr txBox="1">
            <a:spLocks noChangeArrowheads="1"/>
          </p:cNvSpPr>
          <p:nvPr/>
        </p:nvSpPr>
        <p:spPr bwMode="auto">
          <a:xfrm>
            <a:off x="0" y="0"/>
            <a:ext cx="7929586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b="1" dirty="0" smtClean="0">
                <a:ea typeface="黑体" panose="02010609060101010101" pitchFamily="49" charset="-122"/>
              </a:rPr>
              <a:t>线型</a:t>
            </a:r>
            <a:r>
              <a:rPr lang="zh-CN" altLang="en-US" b="1" dirty="0" smtClean="0">
                <a:ea typeface="黑体" panose="02010609060101010101" pitchFamily="49" charset="-122"/>
                <a:hlinkClick r:id="rId7" action="ppaction://hlinksldjump"/>
              </a:rPr>
              <a:t> </a:t>
            </a:r>
            <a:r>
              <a:rPr lang="en-US" altLang="zh-CN" b="1" dirty="0" smtClean="0">
                <a:ea typeface="黑体" panose="02010609060101010101" pitchFamily="49" charset="-122"/>
              </a:rPr>
              <a:t>(GB/T 4457.4-2002)</a:t>
            </a:r>
            <a:r>
              <a:rPr lang="zh-CN" altLang="en-US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 smtClean="0">
                <a:latin typeface="+mj-lt"/>
                <a:ea typeface="华文仿宋" panose="02010600040101010101" pitchFamily="2" charset="-122"/>
              </a:rPr>
              <a:t>Linetype</a:t>
            </a:r>
            <a:endParaRPr lang="en-US" altLang="zh-CN" sz="2000" i="1" dirty="0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3085" name="Line 15"/>
          <p:cNvSpPr>
            <a:spLocks noChangeShapeType="1"/>
          </p:cNvSpPr>
          <p:nvPr/>
        </p:nvSpPr>
        <p:spPr bwMode="auto">
          <a:xfrm>
            <a:off x="1763837" y="3357215"/>
            <a:ext cx="502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</p:spPr>
        <p:txBody>
          <a:bodyPr wrap="none">
            <a:spAutoFit/>
          </a:bodyPr>
          <a:lstStyle/>
          <a:p>
            <a:endParaRPr lang="zh-CN" altLang="en-US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3086" name="Text Box 16"/>
          <p:cNvSpPr txBox="1">
            <a:spLocks noChangeArrowheads="1"/>
          </p:cNvSpPr>
          <p:nvPr/>
        </p:nvSpPr>
        <p:spPr bwMode="auto">
          <a:xfrm>
            <a:off x="232470" y="2420590"/>
            <a:ext cx="1305942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点画线</a:t>
            </a:r>
          </a:p>
        </p:txBody>
      </p:sp>
      <p:sp>
        <p:nvSpPr>
          <p:cNvPr id="3087" name="Rectangle 17"/>
          <p:cNvSpPr>
            <a:spLocks noChangeArrowheads="1"/>
          </p:cNvSpPr>
          <p:nvPr/>
        </p:nvSpPr>
        <p:spPr bwMode="auto">
          <a:xfrm>
            <a:off x="6372200" y="1556990"/>
            <a:ext cx="2771800" cy="33855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r" eaLnBrk="0" hangingPunct="0"/>
            <a:r>
              <a:rPr kumimoji="0" lang="en-US" altLang="zh-CN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华文仿宋" panose="02010600040101010101" pitchFamily="2" charset="-122"/>
              </a:rPr>
              <a:t>Thin  </a:t>
            </a:r>
            <a:r>
              <a:rPr kumimoji="0" lang="en-US" altLang="zh-CN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华文仿宋" panose="02010600040101010101" pitchFamily="2" charset="-122"/>
              </a:rPr>
              <a:t>solid/</a:t>
            </a:r>
            <a:r>
              <a:rPr kumimoji="0" lang="en-US" altLang="zh-CN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ea typeface="华文仿宋" panose="02010600040101010101" pitchFamily="2" charset="-122"/>
              </a:rPr>
              <a:t> continuous</a:t>
            </a:r>
            <a:r>
              <a:rPr kumimoji="0" lang="en-US" altLang="zh-CN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华文仿宋" panose="02010600040101010101" pitchFamily="2" charset="-122"/>
              </a:rPr>
              <a:t> </a:t>
            </a:r>
            <a:r>
              <a:rPr kumimoji="0" lang="en-US" altLang="zh-CN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华文仿宋" panose="02010600040101010101" pitchFamily="2" charset="-122"/>
              </a:rPr>
              <a:t>line</a:t>
            </a:r>
          </a:p>
        </p:txBody>
      </p:sp>
      <p:pic>
        <p:nvPicPr>
          <p:cNvPr id="3088" name="Picture 2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19375" y="3860453"/>
            <a:ext cx="48244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9" name="Text Box 22"/>
          <p:cNvSpPr txBox="1">
            <a:spLocks noChangeArrowheads="1"/>
          </p:cNvSpPr>
          <p:nvPr/>
        </p:nvSpPr>
        <p:spPr bwMode="auto">
          <a:xfrm>
            <a:off x="-46344" y="3789015"/>
            <a:ext cx="1810181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</a:rPr>
              <a:t>双点画线</a:t>
            </a:r>
          </a:p>
        </p:txBody>
      </p:sp>
      <p:sp>
        <p:nvSpPr>
          <p:cNvPr id="3090" name="Rectangle 23"/>
          <p:cNvSpPr>
            <a:spLocks noChangeArrowheads="1"/>
          </p:cNvSpPr>
          <p:nvPr/>
        </p:nvSpPr>
        <p:spPr bwMode="auto">
          <a:xfrm>
            <a:off x="5364163" y="3861048"/>
            <a:ext cx="3779837" cy="338554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 eaLnBrk="0" hangingPunct="0"/>
            <a:r>
              <a:rPr kumimoji="0" lang="en-US" altLang="zh-CN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华文仿宋" panose="02010600040101010101" pitchFamily="2" charset="-122"/>
              </a:rPr>
              <a:t>Double dot-and-dash </a:t>
            </a:r>
            <a:r>
              <a:rPr kumimoji="0" lang="en-US" altLang="zh-CN" sz="1600" b="1" dirty="0" smtClean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华文仿宋" panose="02010600040101010101" pitchFamily="2" charset="-122"/>
              </a:rPr>
              <a:t>/phantom line</a:t>
            </a:r>
            <a:endParaRPr kumimoji="0" lang="en-US" altLang="zh-CN" sz="1600" b="1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1" y="4365104"/>
            <a:ext cx="9143999" cy="193899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kumimoji="0" lang="zh-CN" altLang="en-US" sz="2800" dirty="0" smtClean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线宽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d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kumimoji="0" lang="en-US" altLang="zh-CN" sz="2000" dirty="0" smtClean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kumimoji="0" lang="zh-CN" altLang="en-US" sz="2000" dirty="0" smtClean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：  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    </a:t>
            </a:r>
            <a:r>
              <a:rPr kumimoji="0" lang="en-US" altLang="zh-CN" sz="2800" b="1" dirty="0">
                <a:solidFill>
                  <a:srgbClr val="000000"/>
                </a:solidFill>
                <a:latin typeface="汉仪长仿宋体" pitchFamily="2" charset="-122"/>
                <a:ea typeface="汉仪长仿宋体" pitchFamily="2" charset="-122"/>
              </a:rPr>
              <a:t>2</a:t>
            </a:r>
            <a:r>
              <a:rPr kumimoji="0" lang="zh-CN" altLang="en-US" sz="2800" b="1" dirty="0">
                <a:solidFill>
                  <a:srgbClr val="000000"/>
                </a:solidFill>
                <a:latin typeface="汉仪长仿宋体" pitchFamily="2" charset="-122"/>
                <a:ea typeface="汉仪长仿宋体" pitchFamily="2" charset="-122"/>
              </a:rPr>
              <a:t>， </a:t>
            </a:r>
            <a:r>
              <a:rPr kumimoji="0" lang="en-US" altLang="zh-CN" sz="2800" b="1" dirty="0">
                <a:solidFill>
                  <a:srgbClr val="000000"/>
                </a:solidFill>
                <a:latin typeface="汉仪长仿宋体" pitchFamily="2" charset="-122"/>
                <a:ea typeface="汉仪长仿宋体" pitchFamily="2" charset="-122"/>
              </a:rPr>
              <a:t>1.4</a:t>
            </a:r>
            <a:r>
              <a:rPr kumimoji="0" lang="zh-CN" altLang="en-US" sz="2800" b="1" dirty="0">
                <a:solidFill>
                  <a:srgbClr val="000000"/>
                </a:solidFill>
                <a:latin typeface="汉仪长仿宋体" pitchFamily="2" charset="-122"/>
                <a:ea typeface="汉仪长仿宋体" pitchFamily="2" charset="-122"/>
              </a:rPr>
              <a:t>， </a:t>
            </a:r>
            <a:r>
              <a:rPr kumimoji="0" lang="en-US" altLang="zh-CN" sz="2800" b="1" dirty="0">
                <a:solidFill>
                  <a:srgbClr val="000000"/>
                </a:solidFill>
                <a:latin typeface="汉仪长仿宋体" pitchFamily="2" charset="-122"/>
                <a:ea typeface="汉仪长仿宋体" pitchFamily="2" charset="-122"/>
              </a:rPr>
              <a:t>1</a:t>
            </a:r>
            <a:r>
              <a:rPr kumimoji="0" lang="zh-CN" altLang="en-US" sz="2800" b="1" dirty="0">
                <a:solidFill>
                  <a:srgbClr val="000000"/>
                </a:solidFill>
                <a:latin typeface="汉仪长仿宋体" pitchFamily="2" charset="-122"/>
                <a:ea typeface="汉仪长仿宋体" pitchFamily="2" charset="-122"/>
              </a:rPr>
              <a:t>， </a:t>
            </a:r>
            <a:r>
              <a:rPr kumimoji="0" lang="en-US" altLang="zh-CN" sz="2800" b="1" dirty="0">
                <a:solidFill>
                  <a:srgbClr val="000000"/>
                </a:solidFill>
                <a:latin typeface="汉仪长仿宋体" pitchFamily="2" charset="-122"/>
                <a:ea typeface="汉仪长仿宋体" pitchFamily="2" charset="-122"/>
              </a:rPr>
              <a:t>0.7</a:t>
            </a:r>
            <a:r>
              <a:rPr kumimoji="0" lang="zh-CN" altLang="en-US" sz="2800" b="1" dirty="0">
                <a:solidFill>
                  <a:srgbClr val="000000"/>
                </a:solidFill>
                <a:latin typeface="汉仪长仿宋体" pitchFamily="2" charset="-122"/>
                <a:ea typeface="汉仪长仿宋体" pitchFamily="2" charset="-122"/>
              </a:rPr>
              <a:t>， </a:t>
            </a:r>
            <a:r>
              <a:rPr kumimoji="0" lang="en-US" altLang="zh-CN" sz="2800" b="1" dirty="0">
                <a:solidFill>
                  <a:srgbClr val="000000"/>
                </a:solidFill>
                <a:latin typeface="汉仪长仿宋体" pitchFamily="2" charset="-122"/>
                <a:ea typeface="汉仪长仿宋体" pitchFamily="2" charset="-122"/>
              </a:rPr>
              <a:t>0.5</a:t>
            </a:r>
            <a:r>
              <a:rPr kumimoji="0" lang="zh-CN" altLang="en-US" sz="2800" b="1" dirty="0">
                <a:solidFill>
                  <a:srgbClr val="000000"/>
                </a:solidFill>
                <a:latin typeface="汉仪长仿宋体" pitchFamily="2" charset="-122"/>
                <a:ea typeface="汉仪长仿宋体" pitchFamily="2" charset="-122"/>
              </a:rPr>
              <a:t>， </a:t>
            </a:r>
            <a:r>
              <a:rPr kumimoji="0" lang="en-US" altLang="zh-CN" sz="2800" b="1" dirty="0">
                <a:solidFill>
                  <a:srgbClr val="000000"/>
                </a:solidFill>
                <a:latin typeface="汉仪长仿宋体" pitchFamily="2" charset="-122"/>
                <a:ea typeface="汉仪长仿宋体" pitchFamily="2" charset="-122"/>
              </a:rPr>
              <a:t>0.35</a:t>
            </a:r>
            <a:r>
              <a:rPr kumimoji="0" lang="zh-CN" altLang="en-US" sz="2800" b="1" dirty="0">
                <a:solidFill>
                  <a:srgbClr val="000000"/>
                </a:solidFill>
                <a:latin typeface="汉仪长仿宋体" pitchFamily="2" charset="-122"/>
                <a:ea typeface="汉仪长仿宋体" pitchFamily="2" charset="-122"/>
              </a:rPr>
              <a:t>， </a:t>
            </a:r>
            <a:r>
              <a:rPr kumimoji="0" lang="en-US" altLang="zh-CN" sz="2800" b="1" dirty="0">
                <a:solidFill>
                  <a:srgbClr val="000000"/>
                </a:solidFill>
                <a:latin typeface="汉仪长仿宋体" pitchFamily="2" charset="-122"/>
                <a:ea typeface="汉仪长仿宋体" pitchFamily="2" charset="-122"/>
              </a:rPr>
              <a:t>0.25</a:t>
            </a:r>
            <a:r>
              <a:rPr kumimoji="0" lang="zh-CN" altLang="en-US" sz="2800" b="1" dirty="0">
                <a:solidFill>
                  <a:srgbClr val="000000"/>
                </a:solidFill>
                <a:latin typeface="汉仪长仿宋体" pitchFamily="2" charset="-122"/>
                <a:ea typeface="汉仪长仿宋体" pitchFamily="2" charset="-122"/>
              </a:rPr>
              <a:t>， </a:t>
            </a:r>
            <a:r>
              <a:rPr kumimoji="0" lang="en-US" altLang="zh-CN" sz="2800" b="1" dirty="0">
                <a:solidFill>
                  <a:srgbClr val="000000"/>
                </a:solidFill>
                <a:latin typeface="汉仪长仿宋体" pitchFamily="2" charset="-122"/>
                <a:ea typeface="汉仪长仿宋体" pitchFamily="2" charset="-122"/>
              </a:rPr>
              <a:t>0.18</a:t>
            </a:r>
            <a:r>
              <a:rPr kumimoji="0" lang="zh-CN" altLang="en-US" sz="2800" b="1" dirty="0">
                <a:solidFill>
                  <a:srgbClr val="000000"/>
                </a:solidFill>
                <a:latin typeface="汉仪长仿宋体" pitchFamily="2" charset="-122"/>
                <a:ea typeface="汉仪长仿宋体" pitchFamily="2" charset="-122"/>
              </a:rPr>
              <a:t>， </a:t>
            </a:r>
            <a:r>
              <a:rPr kumimoji="0" lang="en-US" altLang="zh-CN" sz="2800" b="1" dirty="0" smtClean="0">
                <a:solidFill>
                  <a:srgbClr val="000000"/>
                </a:solidFill>
                <a:latin typeface="汉仪长仿宋体" pitchFamily="2" charset="-122"/>
                <a:ea typeface="汉仪长仿宋体" pitchFamily="2" charset="-122"/>
              </a:rPr>
              <a:t>0.13</a:t>
            </a:r>
          </a:p>
          <a:p>
            <a:pPr algn="l">
              <a:lnSpc>
                <a:spcPct val="120000"/>
              </a:lnSpc>
            </a:pPr>
            <a:endParaRPr kumimoji="0" lang="en-US" altLang="zh-CN" sz="2400" b="1" dirty="0">
              <a:solidFill>
                <a:srgbClr val="000000"/>
              </a:solidFill>
              <a:latin typeface="汉仪长仿宋体" pitchFamily="2" charset="-122"/>
              <a:ea typeface="汉仪长仿宋体" pitchFamily="2" charset="-122"/>
            </a:endParaRPr>
          </a:p>
          <a:p>
            <a:pPr algn="l">
              <a:lnSpc>
                <a:spcPct val="120000"/>
              </a:lnSpc>
            </a:pPr>
            <a:r>
              <a:rPr kumimoji="0" lang="zh-CN" altLang="en-US" sz="280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粗细线宽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比 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~</a:t>
            </a:r>
            <a:r>
              <a:rPr kumimoji="0" lang="zh-CN" altLang="en-US" sz="2800" dirty="0" smtClean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 </a:t>
            </a:r>
            <a:r>
              <a:rPr kumimoji="0" lang="en-US" altLang="zh-CN" sz="280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2</a:t>
            </a:r>
            <a:r>
              <a:rPr kumimoji="0" lang="zh-CN" altLang="en-US" sz="2800" dirty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：</a:t>
            </a:r>
            <a:r>
              <a:rPr kumimoji="0" lang="en-US" altLang="zh-CN" sz="2800" dirty="0" smtClean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1 </a:t>
            </a:r>
            <a:endParaRPr kumimoji="0" lang="en-US" altLang="zh-CN" sz="2800" dirty="0">
              <a:solidFill>
                <a:srgbClr val="000000"/>
              </a:solidFill>
              <a:latin typeface="+mj-lt"/>
              <a:ea typeface="黑体" panose="02010609060101010101" pitchFamily="49" charset="-122"/>
            </a:endParaRPr>
          </a:p>
          <a:p>
            <a:pPr algn="l">
              <a:lnSpc>
                <a:spcPct val="120000"/>
              </a:lnSpc>
            </a:pPr>
            <a:r>
              <a:rPr kumimoji="0" lang="en-US" altLang="zh-CN" sz="2000" dirty="0" smtClean="0">
                <a:solidFill>
                  <a:srgbClr val="000000"/>
                </a:solidFill>
                <a:latin typeface="+mj-lt"/>
                <a:ea typeface="黑体" panose="02010609060101010101" pitchFamily="49" charset="-122"/>
              </a:rPr>
              <a:t> </a:t>
            </a:r>
            <a:endParaRPr kumimoji="0" lang="en-US" altLang="zh-CN" sz="2800" dirty="0">
              <a:solidFill>
                <a:srgbClr val="000000"/>
              </a:solidFill>
              <a:latin typeface="+mj-lt"/>
              <a:ea typeface="黑体" panose="02010609060101010101" pitchFamily="49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6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7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7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7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8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93086" y="5610980"/>
            <a:ext cx="1905000" cy="457200"/>
          </a:xfrm>
          <a:noFill/>
        </p:spPr>
        <p:txBody>
          <a:bodyPr/>
          <a:lstStyle/>
          <a:p>
            <a:fld id="{D07822E1-A700-46F8-BFB2-B0517607B302}" type="slidenum">
              <a:rPr lang="en-US" altLang="zh-CN" smtClean="0">
                <a:latin typeface="+mj-lt"/>
                <a:ea typeface="华文仿宋" panose="02010600040101010101" pitchFamily="2" charset="-122"/>
              </a:rPr>
              <a:pPr/>
              <a:t>8</a:t>
            </a:fld>
            <a:endParaRPr lang="en-US" altLang="zh-CN" smtClean="0">
              <a:latin typeface="+mj-lt"/>
              <a:ea typeface="华文仿宋" panose="02010600040101010101" pitchFamily="2" charset="-122"/>
            </a:endParaRPr>
          </a:p>
        </p:txBody>
      </p:sp>
      <p:sp>
        <p:nvSpPr>
          <p:cNvPr id="17411" name="Text Box 11"/>
          <p:cNvSpPr txBox="1">
            <a:spLocks noChangeArrowheads="1"/>
          </p:cNvSpPr>
          <p:nvPr/>
        </p:nvSpPr>
        <p:spPr bwMode="auto">
          <a:xfrm>
            <a:off x="0" y="714356"/>
            <a:ext cx="8964612" cy="523220"/>
          </a:xfrm>
          <a:prstGeom prst="rect">
            <a:avLst/>
          </a:prstGeom>
          <a:solidFill>
            <a:schemeClr val="accent3">
              <a:lumMod val="95000"/>
            </a:schemeClr>
          </a:solidFill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 smtClean="0">
                <a:solidFill>
                  <a:srgbClr val="333399"/>
                </a:solidFill>
                <a:latin typeface="+mn-lt"/>
                <a:ea typeface="黑体" panose="02010609060101010101" pitchFamily="49" charset="-122"/>
              </a:rPr>
              <a:t>一、标注</a:t>
            </a:r>
            <a:r>
              <a:rPr lang="zh-CN" altLang="en-US" sz="2800" b="1" dirty="0">
                <a:solidFill>
                  <a:srgbClr val="333399"/>
                </a:solidFill>
                <a:latin typeface="+mn-lt"/>
                <a:ea typeface="黑体" panose="02010609060101010101" pitchFamily="49" charset="-122"/>
              </a:rPr>
              <a:t>尺寸的基本规则</a:t>
            </a:r>
            <a:r>
              <a:rPr lang="en-US" altLang="zh-CN" sz="1800" b="1" dirty="0">
                <a:solidFill>
                  <a:srgbClr val="333399"/>
                </a:solidFill>
                <a:latin typeface="+mn-lt"/>
                <a:ea typeface="黑体" panose="02010609060101010101" pitchFamily="49" charset="-122"/>
              </a:rPr>
              <a:t>Basic rules for dimensioning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0" y="1428736"/>
            <a:ext cx="9144000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latin typeface="+mj-lt"/>
                <a:ea typeface="华文仿宋" panose="02010600040101010101" pitchFamily="2" charset="-122"/>
              </a:rPr>
              <a:t>1. 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华文仿宋" panose="02010600040101010101" pitchFamily="2" charset="-122"/>
              </a:rPr>
              <a:t>尺寸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华文仿宋" panose="02010600040101010101" pitchFamily="2" charset="-122"/>
              </a:rPr>
              <a:t>数值</a:t>
            </a:r>
            <a:r>
              <a:rPr lang="zh-CN" altLang="en-US" sz="2800" b="1" dirty="0" smtClean="0">
                <a:solidFill>
                  <a:srgbClr val="FF0000"/>
                </a:solidFill>
                <a:latin typeface="+mj-lt"/>
                <a:ea typeface="华文仿宋" panose="02010600040101010101" pitchFamily="2" charset="-122"/>
              </a:rPr>
              <a:t>为物体的</a:t>
            </a:r>
            <a:r>
              <a:rPr lang="zh-CN" altLang="en-US" sz="2800" b="1" dirty="0">
                <a:solidFill>
                  <a:srgbClr val="FF0000"/>
                </a:solidFill>
                <a:latin typeface="+mj-lt"/>
                <a:ea typeface="华文仿宋" panose="02010600040101010101" pitchFamily="2" charset="-122"/>
              </a:rPr>
              <a:t>真实大小</a:t>
            </a:r>
            <a:r>
              <a:rPr lang="zh-CN" altLang="en-US" sz="28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，与绘图</a:t>
            </a:r>
            <a:r>
              <a:rPr lang="zh-CN" altLang="en-US" sz="2800" b="1" dirty="0" smtClean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比例</a:t>
            </a:r>
            <a:r>
              <a:rPr lang="zh-CN" altLang="en-US" sz="28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及绘图的准确度无关。</a:t>
            </a:r>
            <a:r>
              <a:rPr lang="en-US" altLang="zh-CN" sz="14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Dimensions indicate the true size of the object and irrespective of the scale and drawing accuracy</a:t>
            </a:r>
            <a:r>
              <a:rPr lang="en-US" altLang="zh-CN" sz="2000" b="1" dirty="0">
                <a:solidFill>
                  <a:schemeClr val="tx2"/>
                </a:solidFill>
                <a:latin typeface="+mj-lt"/>
                <a:ea typeface="华文仿宋" panose="02010600040101010101" pitchFamily="2" charset="-122"/>
              </a:rPr>
              <a:t>.</a:t>
            </a:r>
            <a:endParaRPr lang="en-US" altLang="zh-CN" sz="2800" b="1" dirty="0">
              <a:solidFill>
                <a:schemeClr val="tx2"/>
              </a:solidFill>
              <a:latin typeface="+mj-lt"/>
              <a:ea typeface="华文仿宋" panose="02010600040101010101" pitchFamily="2" charset="-122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395536" y="2215318"/>
            <a:ext cx="7780338" cy="3394075"/>
            <a:chOff x="476" y="1797"/>
            <a:chExt cx="4901" cy="2138"/>
          </a:xfrm>
        </p:grpSpPr>
        <p:pic>
          <p:nvPicPr>
            <p:cNvPr id="17417" name="Picture 9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76" y="1979"/>
              <a:ext cx="4901" cy="1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6" name="Text Box 10"/>
            <p:cNvSpPr txBox="1">
              <a:spLocks noChangeArrowheads="1"/>
            </p:cNvSpPr>
            <p:nvPr/>
          </p:nvSpPr>
          <p:spPr bwMode="auto">
            <a:xfrm>
              <a:off x="2517" y="1797"/>
              <a:ext cx="16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>
                  <a:latin typeface="+mj-lt"/>
                  <a:ea typeface="华文仿宋" panose="02010600040101010101" pitchFamily="2" charset="-122"/>
                </a:rPr>
                <a:t>比例</a:t>
              </a:r>
              <a:r>
                <a:rPr lang="en-US" altLang="zh-CN" sz="2800">
                  <a:latin typeface="+mj-lt"/>
                  <a:ea typeface="华文仿宋" panose="02010600040101010101" pitchFamily="2" charset="-122"/>
                </a:rPr>
                <a:t>1:1</a:t>
              </a:r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793" y="3022"/>
              <a:ext cx="16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>
                  <a:latin typeface="+mj-lt"/>
                  <a:ea typeface="华文仿宋" panose="02010600040101010101" pitchFamily="2" charset="-122"/>
                </a:rPr>
                <a:t>比例</a:t>
              </a:r>
              <a:r>
                <a:rPr lang="en-US" altLang="zh-CN" sz="2800">
                  <a:latin typeface="+mj-lt"/>
                  <a:ea typeface="华文仿宋" panose="02010600040101010101" pitchFamily="2" charset="-122"/>
                </a:rPr>
                <a:t>1:2</a:t>
              </a:r>
            </a:p>
          </p:txBody>
        </p:sp>
        <p:sp>
          <p:nvSpPr>
            <p:cNvPr id="14348" name="Text Box 12"/>
            <p:cNvSpPr txBox="1">
              <a:spLocks noChangeArrowheads="1"/>
            </p:cNvSpPr>
            <p:nvPr/>
          </p:nvSpPr>
          <p:spPr bwMode="auto">
            <a:xfrm>
              <a:off x="3606" y="3113"/>
              <a:ext cx="1678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>
                  <a:latin typeface="+mj-lt"/>
                  <a:ea typeface="华文仿宋" panose="02010600040101010101" pitchFamily="2" charset="-122"/>
                </a:rPr>
                <a:t>比例</a:t>
              </a:r>
              <a:r>
                <a:rPr lang="en-US" altLang="zh-CN" sz="2800">
                  <a:latin typeface="+mj-lt"/>
                  <a:ea typeface="华文仿宋" panose="02010600040101010101" pitchFamily="2" charset="-122"/>
                </a:rPr>
                <a:t>1:4</a:t>
              </a:r>
            </a:p>
          </p:txBody>
        </p:sp>
      </p:grp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4140449" y="3367843"/>
            <a:ext cx="1079500" cy="40005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latin typeface="+mj-lt"/>
                <a:ea typeface="华文仿宋" panose="02010600040101010101" pitchFamily="2" charset="-122"/>
              </a:rPr>
              <a:t>16cm</a:t>
            </a:r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1763961" y="5168068"/>
            <a:ext cx="1079500" cy="40005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latin typeface="+mj-lt"/>
                <a:ea typeface="华文仿宋" panose="02010600040101010101" pitchFamily="2" charset="-122"/>
              </a:rPr>
              <a:t>16cm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6299449" y="5239505"/>
            <a:ext cx="1079500" cy="40005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latin typeface="+mj-lt"/>
                <a:ea typeface="华文仿宋" panose="02010600040101010101" pitchFamily="2" charset="-122"/>
              </a:rPr>
              <a:t>16cm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0" y="-30778"/>
            <a:ext cx="9144000" cy="584775"/>
          </a:xfrm>
          <a:prstGeom prst="rect">
            <a:avLst/>
          </a:prstGeom>
          <a:solidFill>
            <a:schemeClr val="accent3">
              <a:lumMod val="95000"/>
            </a:schemeClr>
          </a:solidFill>
          <a:ln w="76200">
            <a:noFill/>
            <a:miter lim="800000"/>
          </a:ln>
        </p:spPr>
        <p:txBody>
          <a:bodyPr anchor="ctr">
            <a:spAutoFit/>
          </a:bodyPr>
          <a:lstStyle/>
          <a:p>
            <a:pPr algn="l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1 . 4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尺寸标注基础知识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Fundamental of Dimensioning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6" grpId="0" autoUpdateAnimBg="0"/>
      <p:bldP spid="143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0" y="620688"/>
            <a:ext cx="9144000" cy="1371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algn="l"/>
            <a:r>
              <a:rPr lang="en-US" altLang="zh-CN" sz="3200" b="1" dirty="0" smtClean="0">
                <a:solidFill>
                  <a:srgbClr val="FF0000"/>
                </a:solidFill>
                <a:latin typeface="+mn-lt"/>
                <a:ea typeface="华文仿宋" panose="02010600040101010101" pitchFamily="2" charset="-122"/>
              </a:rPr>
              <a:t>2. </a:t>
            </a:r>
            <a:r>
              <a:rPr lang="zh-CN" altLang="en-US" sz="3200" b="1" dirty="0" smtClean="0">
                <a:solidFill>
                  <a:srgbClr val="FF0000"/>
                </a:solidFill>
                <a:latin typeface="+mn-lt"/>
                <a:ea typeface="华文仿宋" panose="02010600040101010101" pitchFamily="2" charset="-122"/>
              </a:rPr>
              <a:t>以</a:t>
            </a:r>
            <a:r>
              <a:rPr lang="zh-CN" altLang="en-US" sz="3200" b="1" dirty="0">
                <a:solidFill>
                  <a:srgbClr val="FF0000"/>
                </a:solidFill>
                <a:latin typeface="+mn-lt"/>
                <a:ea typeface="华文仿宋" panose="02010600040101010101" pitchFamily="2" charset="-122"/>
              </a:rPr>
              <a:t>毫米为单位</a:t>
            </a:r>
            <a:r>
              <a:rPr lang="zh-CN" altLang="en-US" sz="3200" b="1" dirty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，如采用其它单位时，</a:t>
            </a:r>
            <a:r>
              <a:rPr lang="zh-CN" altLang="en-US" sz="3200" b="1" dirty="0" smtClean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则必须</a:t>
            </a:r>
            <a:r>
              <a:rPr lang="zh-CN" altLang="en-US" sz="3200" b="1" dirty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注明单位</a:t>
            </a:r>
            <a:r>
              <a:rPr lang="zh-CN" altLang="en-US" sz="3200" b="1" dirty="0" smtClean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名称</a:t>
            </a:r>
            <a:r>
              <a:rPr lang="en-US" altLang="zh-CN" sz="2000" dirty="0" smtClean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Dimensions 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are given in millimeters without adding </a:t>
            </a:r>
            <a:r>
              <a:rPr lang="en-US" altLang="zh-CN" sz="2000" dirty="0" smtClean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 ‘mm ‘ and 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华文仿宋" panose="02010600040101010101" pitchFamily="2" charset="-122"/>
              </a:rPr>
              <a:t>the other units should be shown.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193086" y="5610980"/>
            <a:ext cx="1905000" cy="457200"/>
          </a:xfrm>
          <a:noFill/>
        </p:spPr>
        <p:txBody>
          <a:bodyPr/>
          <a:lstStyle/>
          <a:p>
            <a:fld id="{D07822E1-A700-46F8-BFB2-B0517607B302}" type="slidenum">
              <a:rPr lang="en-US" altLang="zh-CN" smtClean="0">
                <a:latin typeface="+mj-lt"/>
                <a:ea typeface="华文仿宋" panose="02010600040101010101" pitchFamily="2" charset="-122"/>
              </a:rPr>
              <a:pPr/>
              <a:t>9</a:t>
            </a:fld>
            <a:endParaRPr lang="en-US" altLang="zh-CN" smtClean="0">
              <a:latin typeface="+mj-lt"/>
              <a:ea typeface="华文仿宋" panose="02010600040101010101" pitchFamily="2" charset="-122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5536" y="2504243"/>
            <a:ext cx="7780338" cy="142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140449" y="3367843"/>
            <a:ext cx="1079500" cy="40005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>
                <a:latin typeface="+mj-lt"/>
                <a:ea typeface="华文仿宋" panose="02010600040101010101" pitchFamily="2" charset="-122"/>
              </a:rPr>
              <a:t>16cm</a:t>
            </a:r>
          </a:p>
        </p:txBody>
      </p:sp>
      <p:pic>
        <p:nvPicPr>
          <p:cNvPr id="13" name="Picture 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8596" y="4286256"/>
            <a:ext cx="7780338" cy="1424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173509" y="5149856"/>
            <a:ext cx="1079500" cy="40005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2000" dirty="0" smtClean="0">
                <a:latin typeface="+mj-lt"/>
                <a:ea typeface="华文仿宋" panose="02010600040101010101" pitchFamily="2" charset="-122"/>
              </a:rPr>
              <a:t>160</a:t>
            </a:r>
            <a:endParaRPr lang="en-US" altLang="zh-CN" sz="2000" dirty="0">
              <a:latin typeface="+mj-lt"/>
              <a:ea typeface="华文仿宋" panose="0201060004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75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24.6|10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6.7|1.6|0.8|0.7|0.7|47.8|1.6|21.3|3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33.1|1.7|25.1|9.9|4.5|2.8|8|7.2|4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42.9|15.6|13|17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22.7|1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2.5|99.7|4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4.2|19.9|1.5|30.2|5.5|0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3.2|12.6|5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9|12.4|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|9.2|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3.1|2.7|2|43.1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41.8|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37.1|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23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2|6.2|23.9|23.7|6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11.7|7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9.6|9.1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1314</Words>
  <Application>Microsoft Office PowerPoint</Application>
  <PresentationFormat>全屏显示(4:3)</PresentationFormat>
  <Paragraphs>247</Paragraphs>
  <Slides>20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44" baseType="lpstr">
      <vt:lpstr>Arial Unicode MS</vt:lpstr>
      <vt:lpstr>Dotum</vt:lpstr>
      <vt:lpstr>Kozuka Gothic Pr6N M</vt:lpstr>
      <vt:lpstr>仿宋_GB2312</vt:lpstr>
      <vt:lpstr>汉仪长仿宋体</vt:lpstr>
      <vt:lpstr>黑体</vt:lpstr>
      <vt:lpstr>华文仿宋</vt:lpstr>
      <vt:lpstr>宋体</vt:lpstr>
      <vt:lpstr>微软雅黑</vt:lpstr>
      <vt:lpstr>幼圆</vt:lpstr>
      <vt:lpstr>Arial</vt:lpstr>
      <vt:lpstr>Comic Sans MS</vt:lpstr>
      <vt:lpstr>Consolas</vt:lpstr>
      <vt:lpstr>EuroRoman</vt:lpstr>
      <vt:lpstr>ISOCPEUR</vt:lpstr>
      <vt:lpstr>Italic</vt:lpstr>
      <vt:lpstr>Romantic</vt:lpstr>
      <vt:lpstr>Symbol</vt:lpstr>
      <vt:lpstr>Tahoma</vt:lpstr>
      <vt:lpstr>Times New Roman</vt:lpstr>
      <vt:lpstr>默认设计模板</vt:lpstr>
      <vt:lpstr>公式</vt:lpstr>
      <vt:lpstr>AutoCAD Drawing</vt:lpstr>
      <vt:lpstr>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bpec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机械设计系列课（1)</dc:title>
  <dc:creator>bojm</dc:creator>
  <cp:lastModifiedBy>user</cp:lastModifiedBy>
  <cp:revision>168</cp:revision>
  <dcterms:created xsi:type="dcterms:W3CDTF">2001-02-12T13:04:00Z</dcterms:created>
  <dcterms:modified xsi:type="dcterms:W3CDTF">2021-09-06T05:43:34Z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