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4"/>
  </p:notesMasterIdLst>
  <p:sldIdLst>
    <p:sldId id="316" r:id="rId3"/>
    <p:sldId id="408" r:id="rId4"/>
    <p:sldId id="410" r:id="rId5"/>
    <p:sldId id="411" r:id="rId6"/>
    <p:sldId id="469" r:id="rId7"/>
    <p:sldId id="412" r:id="rId8"/>
    <p:sldId id="470" r:id="rId9"/>
    <p:sldId id="413" r:id="rId10"/>
    <p:sldId id="414" r:id="rId11"/>
    <p:sldId id="449" r:id="rId12"/>
    <p:sldId id="450" r:id="rId13"/>
    <p:sldId id="451" r:id="rId14"/>
    <p:sldId id="452" r:id="rId15"/>
    <p:sldId id="454" r:id="rId16"/>
    <p:sldId id="455" r:id="rId17"/>
    <p:sldId id="456" r:id="rId18"/>
    <p:sldId id="442" r:id="rId19"/>
    <p:sldId id="457" r:id="rId20"/>
    <p:sldId id="458" r:id="rId21"/>
    <p:sldId id="471" r:id="rId22"/>
    <p:sldId id="472" r:id="rId23"/>
    <p:sldId id="473" r:id="rId24"/>
    <p:sldId id="474" r:id="rId25"/>
    <p:sldId id="475" r:id="rId26"/>
    <p:sldId id="476" r:id="rId27"/>
    <p:sldId id="477" r:id="rId28"/>
    <p:sldId id="478" r:id="rId29"/>
    <p:sldId id="501" r:id="rId30"/>
    <p:sldId id="479" r:id="rId31"/>
    <p:sldId id="480" r:id="rId32"/>
    <p:sldId id="503" r:id="rId33"/>
  </p:sldIdLst>
  <p:sldSz cx="9144000" cy="6858000" type="screen4x3"/>
  <p:notesSz cx="6645275" cy="9777413"/>
  <p:defaultTextStyle>
    <a:defPPr>
      <a:defRPr lang="zh-CN"/>
    </a:defPPr>
    <a:lvl1pPr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00"/>
    <a:srgbClr val="FF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79725" cy="488950"/>
          </a:xfrm>
          <a:prstGeom prst="rect">
            <a:avLst/>
          </a:prstGeom>
          <a:noFill/>
          <a:ln w="9525">
            <a:noFill/>
            <a:miter lim="800000"/>
          </a:ln>
        </p:spPr>
        <p:txBody>
          <a:bodyPr vert="horz" wrap="square" lIns="91440" tIns="45720" rIns="91440" bIns="45720" numCol="1" anchor="t" anchorCtr="0" compatLnSpc="1"/>
          <a:lstStyle>
            <a:lvl1pPr>
              <a:defRPr sz="1200" b="0"/>
            </a:lvl1pPr>
          </a:lstStyle>
          <a:p>
            <a:pPr>
              <a:defRPr/>
            </a:pPr>
            <a:endParaRPr lang="en-US"/>
          </a:p>
        </p:txBody>
      </p:sp>
      <p:sp>
        <p:nvSpPr>
          <p:cNvPr id="3075" name="Rectangle 3"/>
          <p:cNvSpPr>
            <a:spLocks noGrp="1" noChangeArrowheads="1"/>
          </p:cNvSpPr>
          <p:nvPr>
            <p:ph type="dt" idx="1"/>
          </p:nvPr>
        </p:nvSpPr>
        <p:spPr bwMode="auto">
          <a:xfrm>
            <a:off x="3765550" y="0"/>
            <a:ext cx="2879725" cy="488950"/>
          </a:xfrm>
          <a:prstGeom prst="rect">
            <a:avLst/>
          </a:prstGeom>
          <a:noFill/>
          <a:ln w="9525">
            <a:noFill/>
            <a:miter lim="800000"/>
          </a:ln>
        </p:spPr>
        <p:txBody>
          <a:bodyPr vert="horz" wrap="square" lIns="91440" tIns="45720" rIns="91440" bIns="45720" numCol="1" anchor="t" anchorCtr="0" compatLnSpc="1"/>
          <a:lstStyle>
            <a:lvl1pPr algn="r">
              <a:defRPr sz="1200" b="0"/>
            </a:lvl1pPr>
          </a:lstStyle>
          <a:p>
            <a:pPr>
              <a:defRPr/>
            </a:pPr>
            <a:endParaRPr lang="en-US"/>
          </a:p>
        </p:txBody>
      </p:sp>
      <p:sp>
        <p:nvSpPr>
          <p:cNvPr id="23556" name="Rectangle 4"/>
          <p:cNvSpPr>
            <a:spLocks noGrp="1" noRot="1" noChangeAspect="1" noChangeArrowheads="1"/>
          </p:cNvSpPr>
          <p:nvPr>
            <p:ph type="sldImg" idx="2"/>
          </p:nvPr>
        </p:nvSpPr>
        <p:spPr bwMode="auto">
          <a:xfrm>
            <a:off x="877888" y="733425"/>
            <a:ext cx="4889500" cy="3667125"/>
          </a:xfrm>
          <a:prstGeom prst="rect">
            <a:avLst/>
          </a:prstGeom>
          <a:noFill/>
          <a:ln w="9525">
            <a:noFill/>
            <a:miter lim="800000"/>
          </a:ln>
        </p:spPr>
      </p:sp>
      <p:sp>
        <p:nvSpPr>
          <p:cNvPr id="3077" name="Rectangle 5"/>
          <p:cNvSpPr>
            <a:spLocks noGrp="1" noChangeArrowheads="1"/>
          </p:cNvSpPr>
          <p:nvPr>
            <p:ph type="body" sz="quarter" idx="3"/>
          </p:nvPr>
        </p:nvSpPr>
        <p:spPr bwMode="auto">
          <a:xfrm>
            <a:off x="885825" y="4645025"/>
            <a:ext cx="4873625" cy="4398963"/>
          </a:xfrm>
          <a:prstGeom prst="rect">
            <a:avLst/>
          </a:prstGeom>
          <a:noFill/>
          <a:ln w="9525">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9288463"/>
            <a:ext cx="2879725" cy="488950"/>
          </a:xfrm>
          <a:prstGeom prst="rect">
            <a:avLst/>
          </a:prstGeom>
          <a:noFill/>
          <a:ln w="9525">
            <a:noFill/>
            <a:miter lim="800000"/>
          </a:ln>
        </p:spPr>
        <p:txBody>
          <a:bodyPr vert="horz" wrap="square" lIns="91440" tIns="45720" rIns="91440" bIns="45720" numCol="1" anchor="b" anchorCtr="0" compatLnSpc="1"/>
          <a:lstStyle>
            <a:lvl1pPr>
              <a:defRPr sz="1200" b="0"/>
            </a:lvl1pPr>
          </a:lstStyle>
          <a:p>
            <a:pPr>
              <a:defRPr/>
            </a:pPr>
            <a:endParaRPr lang="en-US"/>
          </a:p>
        </p:txBody>
      </p:sp>
      <p:sp>
        <p:nvSpPr>
          <p:cNvPr id="3079" name="Rectangle 7"/>
          <p:cNvSpPr>
            <a:spLocks noGrp="1" noChangeArrowheads="1"/>
          </p:cNvSpPr>
          <p:nvPr>
            <p:ph type="sldNum" sz="quarter" idx="5"/>
          </p:nvPr>
        </p:nvSpPr>
        <p:spPr bwMode="auto">
          <a:xfrm>
            <a:off x="3765550" y="9288463"/>
            <a:ext cx="2879725" cy="488950"/>
          </a:xfrm>
          <a:prstGeom prst="rect">
            <a:avLst/>
          </a:prstGeom>
          <a:noFill/>
          <a:ln w="9525">
            <a:noFill/>
            <a:miter lim="800000"/>
          </a:ln>
        </p:spPr>
        <p:txBody>
          <a:bodyPr vert="horz" wrap="square" lIns="91440" tIns="45720" rIns="91440" bIns="45720" numCol="1" anchor="b" anchorCtr="0" compatLnSpc="1"/>
          <a:lstStyle>
            <a:lvl1pPr algn="r">
              <a:defRPr sz="1200" b="0"/>
            </a:lvl1pPr>
          </a:lstStyle>
          <a:p>
            <a:pPr>
              <a:defRPr/>
            </a:pPr>
            <a:fld id="{02FCB654-0079-4F36-B1DE-AED3080A8E14}" type="slidenum">
              <a:rPr lang="en-US"/>
              <a:t>‹#›</a:t>
            </a:fld>
            <a:endParaRPr lang="en-US"/>
          </a:p>
        </p:txBody>
      </p:sp>
    </p:spTree>
    <p:extLst>
      <p:ext uri="{BB962C8B-B14F-4D97-AF65-F5344CB8AC3E}">
        <p14:creationId xmlns:p14="http://schemas.microsoft.com/office/powerpoint/2010/main" val="493145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8ECBF37-1C08-4910-895C-5A6B013C247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B857763-ADDA-4344-BF35-BE461AD80F62}"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74EAE55-54E2-4D48-BF53-374354D18A92}"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569C1889-20AC-495A-9BF2-725802CD14B8}" type="datetimeFigureOut">
              <a:rPr lang="zh-CN" altLang="en-US"/>
              <a:t>2021/10/9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287DC43-750D-4839-A55F-51F47864CBA4}"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74B3808A-E4F9-4C2D-856C-9815AA3B0F0E}" type="datetimeFigureOut">
              <a:rPr lang="zh-CN" altLang="en-US"/>
              <a:t>2021/10/9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24852C4-7197-4F30-B2B3-045E201C0ACE}"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C8D7F615-CA20-4B9A-96E4-6DC372CA1BC1}" type="datetimeFigureOut">
              <a:rPr lang="zh-CN" altLang="en-US"/>
              <a:t>2021/10/9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D4C3A1-87C0-4F3D-8EDF-CCDD4E45B7C5}" type="slidenum">
              <a:rPr lang="zh-CN" altLang="en-US"/>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D62FCC22-C180-4971-BC5A-B91547FC01D4}" type="datetimeFigureOut">
              <a:rPr lang="zh-CN" altLang="en-US"/>
              <a:t>2021/10/9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A2CC1C-3E55-4F27-8B0E-DEE70FE47D43}" type="slidenum">
              <a:rPr lang="zh-CN" altLang="en-US"/>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B3AFE346-DD64-45AC-B79D-A940D4017271}" type="datetimeFigureOut">
              <a:rPr lang="zh-CN" altLang="en-US"/>
              <a:t>2021/10/9</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6259D35-B384-4A27-B2CF-9610C411912A}" type="slidenum">
              <a:rPr lang="zh-CN" altLang="en-US"/>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EBDECFDB-00C5-4E91-A434-279A0482F2C7}" type="datetimeFigureOut">
              <a:rPr lang="zh-CN" altLang="en-US"/>
              <a:t>2021/10/9</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A9C777A-77D6-4F57-A8A4-3C8DD9E032C8}" type="slidenum">
              <a:rPr lang="zh-CN" altLang="en-US"/>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F9E2FA16-76D9-4B90-ABE5-E8A7130CFA06}" type="datetimeFigureOut">
              <a:rPr lang="zh-CN" altLang="en-US"/>
              <a:t>2021/10/9</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E2B8068-CF10-4A1B-AFBC-AE5A7C67364B}" type="slidenum">
              <a:rPr lang="zh-CN" altLang="en-US"/>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E2F8ECD5-0F33-4ABC-B7B0-5329620AAB6A}" type="datetimeFigureOut">
              <a:rPr lang="zh-CN" altLang="en-US"/>
              <a:t>2021/10/9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1940499-FAF2-41A9-B159-3839BAC2646B}"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7FBEADF-9519-42FF-8009-B68E4D78393C}"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8C662F4B-9B3B-4118-BFD1-5DB7A0A5464E}" type="datetimeFigureOut">
              <a:rPr lang="zh-CN" altLang="en-US"/>
              <a:t>2021/10/9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03AD3D6-CA77-4483-8083-AD3F7B0F7C03}" type="slidenum">
              <a:rPr lang="zh-CN" altLang="en-US"/>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2BAD81AB-5987-4E6C-8625-9D5AAF00F9B5}" type="datetimeFigureOut">
              <a:rPr lang="zh-CN" altLang="en-US"/>
              <a:t>2021/10/9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CE9FA5A-A13A-47F0-A9EB-37029A743049}" type="slidenum">
              <a:rPr lang="zh-CN" altLang="en-US"/>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6E8A078A-C928-4DD8-B752-7542BF51803C}" type="datetimeFigureOut">
              <a:rPr lang="zh-CN" altLang="en-US"/>
              <a:t>2021/10/9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51CCAE1-E86C-4D0F-AD1A-E1D45E04D860}"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C1C7ABD-11E9-4EB8-9693-07D8C316BEFE}"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5828431-DF74-47B4-B808-B0FC977E7E6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8B905888-3DC0-4D51-90F8-1433601248A9}"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7A9AAB44-1CDB-4773-8089-5C4DD212A9F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9918E06E-10DF-4A9D-ACAA-C7FEB62F30E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91C3CE6-DE91-486A-8319-4F5F05470D58}"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F9FF09D-FEF1-497A-AD98-57D48FF7A6F0}"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hlink"/>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b="0"/>
            </a:lvl1pPr>
          </a:lstStyle>
          <a:p>
            <a:pPr>
              <a:defRPr/>
            </a:pPr>
            <a:fld id="{A6E96195-B418-4509-A8FA-BF474F2B772B}"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0" hangingPunct="0">
              <a:defRPr sz="1400"/>
            </a:lvl1pPr>
          </a:lstStyle>
          <a:p>
            <a:pPr>
              <a:defRPr/>
            </a:pPr>
            <a:fld id="{320C0F08-AA75-48DF-83B5-13C45586DAAB}" type="datetimeFigureOut">
              <a:rPr lang="zh-CN" altLang="en-US"/>
              <a:t>2021/10/9</a:t>
            </a:fld>
            <a:endParaRPr lang="en-US"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0" hangingPunct="0">
              <a:defRPr sz="1400"/>
            </a:lvl1pPr>
          </a:lstStyle>
          <a:p>
            <a:pPr>
              <a:defRPr/>
            </a:pPr>
            <a:endParaRPr lang="en-US"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lvl1pPr>
          </a:lstStyle>
          <a:p>
            <a:pPr>
              <a:defRPr/>
            </a:pPr>
            <a:fld id="{BC9919BA-AE54-4EED-B8C3-57034B15CFB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5.png"/><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bhpan.buaa.edu.cn/link/3CF915BDC27B835615766D5AFEF59B2A" TargetMode="Externa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images.google.com/imgres?imgurl=http://www.richard-seaman.com/Wallpaper/Travel/MiddleEast/GizaPyramids1.jpg&amp;imgrefurl=http://latest-news-portal.blogspot.com/2008/05/great-pyramid-of-giza-eygpt.html&amp;h=864&amp;w=1152&amp;sz=393&amp;hl=en&amp;start=5&amp;sig2=wxBv4yG7Lpi_ux93npEGZQ&amp;usg=__D3avzlK-J3OKSm1zdCOimC3hWEA=&amp;tbnid=DAS7ki341FBPPM:&amp;tbnh=112&amp;tbnw=150&amp;ei=_RcJSdLhL5n47AOD2anXBg&amp;prev=/images?q=pyramid&amp;gbv=2&amp;hl=en"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0" y="476250"/>
            <a:ext cx="9144000" cy="944563"/>
          </a:xfrm>
          <a:prstGeom prst="rect">
            <a:avLst/>
          </a:prstGeom>
          <a:noFill/>
          <a:ln w="9525">
            <a:noFill/>
            <a:miter lim="800000"/>
          </a:ln>
        </p:spPr>
        <p:txBody>
          <a:bodyPr>
            <a:spAutoFit/>
          </a:bodyPr>
          <a:lstStyle/>
          <a:p>
            <a:pPr algn="ctr"/>
            <a:r>
              <a:rPr lang="zh-CN" altLang="en-US" sz="3200">
                <a:ea typeface="宋体" panose="02010600030101010101" pitchFamily="2" charset="-122"/>
              </a:rPr>
              <a:t>第三章 立体及其交线</a:t>
            </a:r>
          </a:p>
          <a:p>
            <a:pPr algn="ctr"/>
            <a:r>
              <a:rPr lang="en-US" altLang="zh-CN" sz="2400">
                <a:ea typeface="宋体" panose="02010600030101010101" pitchFamily="2" charset="-122"/>
              </a:rPr>
              <a:t>Chapter 3 Solids and Their Intersections</a:t>
            </a:r>
            <a:endParaRPr lang="zh-CN" altLang="en-US" sz="2400">
              <a:ea typeface="宋体" panose="02010600030101010101" pitchFamily="2" charset="-122"/>
            </a:endParaRPr>
          </a:p>
        </p:txBody>
      </p:sp>
      <p:sp>
        <p:nvSpPr>
          <p:cNvPr id="3075" name="Rectangle 5"/>
          <p:cNvSpPr>
            <a:spLocks noChangeArrowheads="1"/>
          </p:cNvSpPr>
          <p:nvPr/>
        </p:nvSpPr>
        <p:spPr bwMode="auto">
          <a:xfrm>
            <a:off x="684213" y="1700213"/>
            <a:ext cx="8280400" cy="4358116"/>
          </a:xfrm>
          <a:prstGeom prst="rect">
            <a:avLst/>
          </a:prstGeom>
          <a:noFill/>
          <a:ln w="9525">
            <a:noFill/>
            <a:miter lim="800000"/>
          </a:ln>
        </p:spPr>
        <p:txBody>
          <a:bodyPr>
            <a:spAutoFit/>
          </a:bodyPr>
          <a:lstStyle/>
          <a:p>
            <a:pPr marL="457200" indent="-457200">
              <a:lnSpc>
                <a:spcPct val="140000"/>
              </a:lnSpc>
              <a:buFontTx/>
              <a:buAutoNum type="arabicPeriod"/>
            </a:pPr>
            <a:r>
              <a:rPr lang="zh-CN" altLang="en-US" sz="2000" b="0" dirty="0"/>
              <a:t>棱柱的投影</a:t>
            </a:r>
            <a:r>
              <a:rPr lang="en-US" altLang="zh-CN" sz="2000" b="0" dirty="0"/>
              <a:t>Projection of  Prism</a:t>
            </a:r>
            <a:endParaRPr lang="zh-CN" altLang="en-US" sz="2000" b="0" dirty="0"/>
          </a:p>
          <a:p>
            <a:pPr marL="457200" indent="-457200">
              <a:lnSpc>
                <a:spcPct val="140000"/>
              </a:lnSpc>
              <a:buFontTx/>
              <a:buAutoNum type="arabicPeriod"/>
            </a:pPr>
            <a:r>
              <a:rPr lang="zh-CN" altLang="en-US" sz="2000" b="0" dirty="0"/>
              <a:t>棱锥的投影</a:t>
            </a:r>
            <a:r>
              <a:rPr lang="en-US" altLang="zh-CN" sz="2000" b="0" dirty="0"/>
              <a:t>Projection of  Pyramid</a:t>
            </a:r>
            <a:endParaRPr lang="zh-CN" altLang="en-US" sz="2000" b="0" dirty="0"/>
          </a:p>
          <a:p>
            <a:pPr marL="457200" indent="-457200">
              <a:lnSpc>
                <a:spcPct val="140000"/>
              </a:lnSpc>
              <a:buFontTx/>
              <a:buAutoNum type="arabicPeriod"/>
            </a:pPr>
            <a:r>
              <a:rPr lang="zh-CN" altLang="en-US" sz="2000" b="0" dirty="0"/>
              <a:t>圆柱的投影</a:t>
            </a:r>
            <a:r>
              <a:rPr lang="en-US" altLang="zh-CN" sz="2000" b="0" dirty="0"/>
              <a:t>Projection of  Cylinder</a:t>
            </a:r>
            <a:endParaRPr lang="zh-CN" altLang="en-US" sz="2000" b="0" dirty="0"/>
          </a:p>
          <a:p>
            <a:pPr marL="457200" indent="-457200">
              <a:lnSpc>
                <a:spcPct val="140000"/>
              </a:lnSpc>
              <a:buFontTx/>
              <a:buAutoNum type="arabicPeriod"/>
            </a:pPr>
            <a:r>
              <a:rPr lang="zh-CN" altLang="en-US" sz="2000" b="0" dirty="0"/>
              <a:t>圆锥的投影</a:t>
            </a:r>
            <a:r>
              <a:rPr lang="en-US" altLang="zh-CN" sz="2000" b="0" dirty="0"/>
              <a:t>Projection of  </a:t>
            </a:r>
            <a:r>
              <a:rPr lang="en-US" altLang="zh-CN" sz="2000" b="0" dirty="0" smtClean="0"/>
              <a:t>Cone</a:t>
            </a:r>
          </a:p>
          <a:p>
            <a:pPr marL="457200" indent="-457200">
              <a:lnSpc>
                <a:spcPct val="140000"/>
              </a:lnSpc>
              <a:buFontTx/>
              <a:buAutoNum type="arabicPeriod"/>
            </a:pPr>
            <a:r>
              <a:rPr lang="zh-CN" altLang="en-US" sz="2000" b="0" dirty="0" smtClean="0"/>
              <a:t>圆球的投影</a:t>
            </a:r>
            <a:r>
              <a:rPr lang="en-US" altLang="zh-CN" sz="2000" b="0" dirty="0"/>
              <a:t>Projection of  Sphere</a:t>
            </a:r>
            <a:endParaRPr lang="zh-CN" altLang="en-US" sz="2000" b="0" dirty="0"/>
          </a:p>
          <a:p>
            <a:pPr marL="457200" indent="-457200">
              <a:lnSpc>
                <a:spcPct val="140000"/>
              </a:lnSpc>
              <a:buFontTx/>
              <a:buAutoNum type="arabicPeriod"/>
            </a:pPr>
            <a:r>
              <a:rPr lang="zh-CN" altLang="en-US" sz="2000" b="0" dirty="0"/>
              <a:t>平面与平面立体相交 </a:t>
            </a:r>
            <a:r>
              <a:rPr lang="en-US" altLang="zh-CN" sz="2000" b="0" dirty="0"/>
              <a:t>Intersection of Plane and Polyhedral Solid</a:t>
            </a:r>
            <a:r>
              <a:rPr lang="en-US" altLang="zh-CN" sz="2000" dirty="0"/>
              <a:t>(cutting)</a:t>
            </a:r>
            <a:endParaRPr lang="en-US" altLang="zh-CN" sz="2000" b="0" dirty="0"/>
          </a:p>
          <a:p>
            <a:pPr marL="457200" indent="-457200">
              <a:lnSpc>
                <a:spcPct val="140000"/>
              </a:lnSpc>
              <a:buFontTx/>
              <a:buAutoNum type="arabicPeriod"/>
            </a:pPr>
            <a:r>
              <a:rPr lang="zh-CN" altLang="en-US" sz="2000" b="0" dirty="0"/>
              <a:t>平面与圆柱相交 </a:t>
            </a:r>
            <a:r>
              <a:rPr lang="en-US" altLang="zh-CN" sz="2000" b="0" dirty="0"/>
              <a:t>Intersection of plane and Cylinder</a:t>
            </a:r>
            <a:r>
              <a:rPr lang="en-US" altLang="zh-CN" sz="2000" dirty="0"/>
              <a:t>(cutting)</a:t>
            </a:r>
            <a:endParaRPr lang="zh-CN" altLang="en-US" sz="2000" b="0" dirty="0"/>
          </a:p>
          <a:p>
            <a:pPr marL="457200" indent="-457200">
              <a:lnSpc>
                <a:spcPct val="140000"/>
              </a:lnSpc>
              <a:buFontTx/>
              <a:buAutoNum type="arabicPeriod"/>
            </a:pPr>
            <a:r>
              <a:rPr lang="zh-CN" altLang="en-US" sz="2000" b="0" dirty="0"/>
              <a:t>平面与圆锥相交 </a:t>
            </a:r>
            <a:r>
              <a:rPr lang="en-US" altLang="zh-CN" sz="2000" b="0" dirty="0"/>
              <a:t>Intersection of plane and Cone</a:t>
            </a:r>
            <a:r>
              <a:rPr lang="en-US" altLang="zh-CN" sz="2000" dirty="0"/>
              <a:t>(cutting)</a:t>
            </a:r>
            <a:endParaRPr lang="en-US" altLang="zh-CN" sz="2000" b="0" dirty="0"/>
          </a:p>
          <a:p>
            <a:pPr marL="457200" indent="-457200">
              <a:lnSpc>
                <a:spcPct val="140000"/>
              </a:lnSpc>
              <a:buFontTx/>
              <a:buAutoNum type="arabicPeriod"/>
            </a:pPr>
            <a:r>
              <a:rPr lang="zh-CN" altLang="en-US" b="0" dirty="0"/>
              <a:t>平面与圆球相交 </a:t>
            </a:r>
            <a:r>
              <a:rPr lang="en-US" altLang="zh-CN" b="0" dirty="0"/>
              <a:t>Intersection of plane and Sphere</a:t>
            </a:r>
            <a:r>
              <a:rPr lang="en-US" altLang="zh-CN" dirty="0"/>
              <a:t>(cutting)</a:t>
            </a:r>
            <a:endParaRPr lang="en-US" altLang="zh-CN" b="0" dirty="0"/>
          </a:p>
          <a:p>
            <a:pPr marL="457200" indent="-457200">
              <a:lnSpc>
                <a:spcPct val="140000"/>
              </a:lnSpc>
              <a:buFontTx/>
              <a:buAutoNum type="arabicPeriod"/>
            </a:pPr>
            <a:r>
              <a:rPr lang="zh-CN" altLang="en-US" sz="2000" b="0" dirty="0"/>
              <a:t>立体相交</a:t>
            </a:r>
            <a:r>
              <a:rPr lang="en-US" altLang="zh-CN" sz="2000" b="0" dirty="0"/>
              <a:t>Intersection of slides</a:t>
            </a:r>
            <a:endParaRPr lang="zh-CN" alt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4"/>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559675" y="1916113"/>
            <a:ext cx="1584325" cy="2232025"/>
          </a:xfrm>
          <a:prstGeom prst="rect">
            <a:avLst/>
          </a:prstGeom>
          <a:noFill/>
          <a:ln w="9525">
            <a:noFill/>
            <a:miter lim="800000"/>
            <a:headEnd/>
            <a:tailEnd/>
          </a:ln>
        </p:spPr>
      </p:pic>
      <p:sp>
        <p:nvSpPr>
          <p:cNvPr id="11267" name="Text Box 6"/>
          <p:cNvSpPr txBox="1">
            <a:spLocks noChangeArrowheads="1"/>
          </p:cNvSpPr>
          <p:nvPr/>
        </p:nvSpPr>
        <p:spPr bwMode="auto">
          <a:xfrm>
            <a:off x="0" y="0"/>
            <a:ext cx="4421188" cy="523220"/>
          </a:xfrm>
          <a:prstGeom prst="rect">
            <a:avLst/>
          </a:prstGeom>
          <a:solidFill>
            <a:srgbClr val="BCCFE6"/>
          </a:solidFill>
          <a:ln w="9525">
            <a:noFill/>
            <a:miter lim="800000"/>
          </a:ln>
        </p:spPr>
        <p:txBody>
          <a:bodyPr>
            <a:spAutoFit/>
          </a:bodyPr>
          <a:lstStyle/>
          <a:p>
            <a:pPr eaLnBrk="0" hangingPunct="0"/>
            <a:r>
              <a:rPr lang="en-US" altLang="zh-CN" sz="2800">
                <a:solidFill>
                  <a:schemeClr val="tx2"/>
                </a:solidFill>
              </a:rPr>
              <a:t>3.  </a:t>
            </a:r>
            <a:r>
              <a:rPr lang="zh-CN" altLang="en-US" sz="2800">
                <a:latin typeface="黑体" panose="02010609060101010101" pitchFamily="49" charset="-122"/>
              </a:rPr>
              <a:t>圆柱体 </a:t>
            </a:r>
            <a:r>
              <a:rPr lang="en-US" altLang="zh-CN" sz="2800" i="1"/>
              <a:t>Cylinder</a:t>
            </a:r>
          </a:p>
        </p:txBody>
      </p:sp>
      <p:sp>
        <p:nvSpPr>
          <p:cNvPr id="63492" name="Text Box 31"/>
          <p:cNvSpPr txBox="1">
            <a:spLocks noChangeArrowheads="1"/>
          </p:cNvSpPr>
          <p:nvPr/>
        </p:nvSpPr>
        <p:spPr bwMode="auto">
          <a:xfrm>
            <a:off x="0" y="4210050"/>
            <a:ext cx="8137525" cy="1200329"/>
          </a:xfrm>
          <a:prstGeom prst="rect">
            <a:avLst/>
          </a:prstGeom>
          <a:noFill/>
          <a:ln w="9525">
            <a:noFill/>
            <a:miter lim="800000"/>
          </a:ln>
        </p:spPr>
        <p:txBody>
          <a:bodyPr>
            <a:spAutoFit/>
          </a:bodyPr>
          <a:lstStyle/>
          <a:p>
            <a:pPr>
              <a:lnSpc>
                <a:spcPct val="90000"/>
              </a:lnSpc>
            </a:pPr>
            <a:r>
              <a:rPr lang="en-US" altLang="zh-CN" sz="2400">
                <a:solidFill>
                  <a:schemeClr val="tx2"/>
                </a:solidFill>
                <a:latin typeface="黑体" panose="02010609060101010101" pitchFamily="49" charset="-122"/>
                <a:sym typeface="Symbol" panose="05050102010706020507" pitchFamily="18" charset="2"/>
              </a:rPr>
              <a:t>    </a:t>
            </a:r>
            <a:r>
              <a:rPr lang="zh-CN" altLang="en-US" sz="2400">
                <a:solidFill>
                  <a:schemeClr val="tx2"/>
                </a:solidFill>
                <a:latin typeface="黑体" panose="02010609060101010101" pitchFamily="49" charset="-122"/>
                <a:sym typeface="Symbol" panose="05050102010706020507" pitchFamily="18" charset="2"/>
              </a:rPr>
              <a:t>圆柱面上与轴线平行的任一直线称为圆柱面的</a:t>
            </a:r>
            <a:r>
              <a:rPr lang="zh-CN" altLang="en-US" sz="2400">
                <a:solidFill>
                  <a:srgbClr val="FF3300"/>
                </a:solidFill>
                <a:latin typeface="黑体" panose="02010609060101010101" pitchFamily="49" charset="-122"/>
                <a:sym typeface="Symbol" panose="05050102010706020507" pitchFamily="18" charset="2"/>
              </a:rPr>
              <a:t>素线</a:t>
            </a:r>
            <a:r>
              <a:rPr lang="zh-CN" altLang="en-US" sz="2400">
                <a:solidFill>
                  <a:schemeClr val="tx2"/>
                </a:solidFill>
                <a:latin typeface="黑体" panose="02010609060101010101" pitchFamily="49" charset="-122"/>
                <a:sym typeface="Symbol" panose="05050102010706020507" pitchFamily="18" charset="2"/>
              </a:rPr>
              <a:t>。圆柱面可以看作是由无数条素线组成。</a:t>
            </a:r>
          </a:p>
          <a:p>
            <a:pPr>
              <a:lnSpc>
                <a:spcPct val="90000"/>
              </a:lnSpc>
            </a:pPr>
            <a:r>
              <a:rPr lang="zh-CN" altLang="en-US" sz="1600" i="1">
                <a:solidFill>
                  <a:schemeClr val="tx2"/>
                </a:solidFill>
                <a:sym typeface="Symbol" panose="05050102010706020507" pitchFamily="18" charset="2"/>
              </a:rPr>
              <a:t>   </a:t>
            </a:r>
            <a:r>
              <a:rPr lang="en-US" altLang="zh-CN" sz="1600" i="1">
                <a:solidFill>
                  <a:schemeClr val="tx2"/>
                </a:solidFill>
                <a:sym typeface="Symbol" panose="05050102010706020507" pitchFamily="18" charset="2"/>
              </a:rPr>
              <a:t>The various positions of he generator are called elements. Thus a cylindrical surface is considered to be composed of an infinite number of elements.</a:t>
            </a:r>
            <a:endParaRPr lang="en-US" altLang="zh-CN" sz="1600" i="1">
              <a:solidFill>
                <a:srgbClr val="FF3300"/>
              </a:solidFill>
              <a:sym typeface="Symbol" panose="05050102010706020507" pitchFamily="18" charset="2"/>
            </a:endParaRPr>
          </a:p>
        </p:txBody>
      </p:sp>
      <p:sp>
        <p:nvSpPr>
          <p:cNvPr id="63493" name="Text Box 35"/>
          <p:cNvSpPr txBox="1">
            <a:spLocks noChangeArrowheads="1"/>
          </p:cNvSpPr>
          <p:nvPr/>
        </p:nvSpPr>
        <p:spPr bwMode="auto">
          <a:xfrm>
            <a:off x="0" y="795486"/>
            <a:ext cx="5165197" cy="461665"/>
          </a:xfrm>
          <a:prstGeom prst="rect">
            <a:avLst/>
          </a:prstGeom>
          <a:noFill/>
          <a:ln w="9525">
            <a:noFill/>
            <a:miter lim="800000"/>
          </a:ln>
        </p:spPr>
        <p:txBody>
          <a:bodyPr wrap="none" anchor="ctr">
            <a:spAutoFit/>
          </a:bodyPr>
          <a:lstStyle/>
          <a:p>
            <a:r>
              <a:rPr lang="en-US" altLang="zh-CN" sz="2400">
                <a:solidFill>
                  <a:srgbClr val="FF3300"/>
                </a:solidFill>
                <a:latin typeface="黑体" panose="02010609060101010101" pitchFamily="49" charset="-122"/>
                <a:sym typeface="Symbol" panose="05050102010706020507" pitchFamily="18" charset="2"/>
              </a:rPr>
              <a:t> ⑴ </a:t>
            </a:r>
            <a:r>
              <a:rPr lang="zh-CN" altLang="en-US" sz="2400">
                <a:solidFill>
                  <a:srgbClr val="FF3300"/>
                </a:solidFill>
                <a:latin typeface="黑体" panose="02010609060101010101" pitchFamily="49" charset="-122"/>
                <a:sym typeface="Symbol" panose="05050102010706020507" pitchFamily="18" charset="2"/>
              </a:rPr>
              <a:t>圆柱体的组成 </a:t>
            </a:r>
            <a:r>
              <a:rPr lang="en-US" altLang="zh-CN" sz="1600" i="1">
                <a:solidFill>
                  <a:srgbClr val="FF3300"/>
                </a:solidFill>
                <a:sym typeface="Symbol" panose="05050102010706020507" pitchFamily="18" charset="2"/>
              </a:rPr>
              <a:t>the constructure of cylinder</a:t>
            </a:r>
          </a:p>
        </p:txBody>
      </p:sp>
      <p:sp>
        <p:nvSpPr>
          <p:cNvPr id="63494" name="AutoShape 36"/>
          <p:cNvSpPr>
            <a:spLocks noChangeArrowheads="1"/>
          </p:cNvSpPr>
          <p:nvPr/>
        </p:nvSpPr>
        <p:spPr bwMode="auto">
          <a:xfrm>
            <a:off x="6227763" y="190500"/>
            <a:ext cx="1447800" cy="1981200"/>
          </a:xfrm>
          <a:prstGeom prst="can">
            <a:avLst>
              <a:gd name="adj" fmla="val 34211"/>
            </a:avLst>
          </a:prstGeom>
          <a:gradFill rotWithShape="0">
            <a:gsLst>
              <a:gs pos="0">
                <a:schemeClr val="accent1"/>
              </a:gs>
              <a:gs pos="50000">
                <a:srgbClr val="253C57"/>
              </a:gs>
              <a:gs pos="100000">
                <a:schemeClr val="accent1"/>
              </a:gs>
            </a:gsLst>
            <a:lin ang="0" scaled="1"/>
          </a:gradFill>
          <a:ln w="9525">
            <a:solidFill>
              <a:schemeClr val="tx1"/>
            </a:solidFill>
            <a:round/>
          </a:ln>
        </p:spPr>
        <p:txBody>
          <a:bodyPr wrap="none" anchor="ctr"/>
          <a:lstStyle/>
          <a:p>
            <a:pPr>
              <a:defRPr/>
            </a:pPr>
            <a:endParaRPr lang="zh-CN" altLang="en-US" sz="2400" b="0"/>
          </a:p>
        </p:txBody>
      </p:sp>
      <p:sp>
        <p:nvSpPr>
          <p:cNvPr id="63495" name="Text Box 40"/>
          <p:cNvSpPr txBox="1">
            <a:spLocks noChangeArrowheads="1"/>
          </p:cNvSpPr>
          <p:nvPr/>
        </p:nvSpPr>
        <p:spPr bwMode="auto">
          <a:xfrm>
            <a:off x="0" y="1300232"/>
            <a:ext cx="5137945" cy="707886"/>
          </a:xfrm>
          <a:prstGeom prst="rect">
            <a:avLst/>
          </a:prstGeom>
          <a:noFill/>
          <a:ln w="9525">
            <a:noFill/>
            <a:miter lim="800000"/>
          </a:ln>
        </p:spPr>
        <p:txBody>
          <a:bodyPr wrap="none" anchor="ctr">
            <a:spAutoFit/>
          </a:bodyPr>
          <a:lstStyle/>
          <a:p>
            <a:r>
              <a:rPr lang="en-US" altLang="zh-CN" sz="2400">
                <a:latin typeface="黑体" panose="02010609060101010101" pitchFamily="49" charset="-122"/>
              </a:rPr>
              <a:t>    </a:t>
            </a:r>
            <a:r>
              <a:rPr lang="zh-CN" altLang="en-US" sz="2400">
                <a:latin typeface="黑体" panose="02010609060101010101" pitchFamily="49" charset="-122"/>
              </a:rPr>
              <a:t>圆柱体由</a:t>
            </a:r>
            <a:r>
              <a:rPr lang="zh-CN" altLang="en-US" sz="2400">
                <a:solidFill>
                  <a:schemeClr val="accent2"/>
                </a:solidFill>
                <a:latin typeface="黑体" panose="02010609060101010101" pitchFamily="49" charset="-122"/>
              </a:rPr>
              <a:t>圆柱面</a:t>
            </a:r>
            <a:r>
              <a:rPr lang="zh-CN" altLang="en-US" sz="2400">
                <a:latin typeface="黑体" panose="02010609060101010101" pitchFamily="49" charset="-122"/>
              </a:rPr>
              <a:t>和</a:t>
            </a:r>
            <a:r>
              <a:rPr lang="zh-CN" altLang="en-US" sz="2400">
                <a:solidFill>
                  <a:schemeClr val="accent2"/>
                </a:solidFill>
                <a:latin typeface="黑体" panose="02010609060101010101" pitchFamily="49" charset="-122"/>
              </a:rPr>
              <a:t>两底面</a:t>
            </a:r>
            <a:r>
              <a:rPr lang="zh-CN" altLang="en-US" sz="2400">
                <a:latin typeface="黑体" panose="02010609060101010101" pitchFamily="49" charset="-122"/>
              </a:rPr>
              <a:t>组成。</a:t>
            </a:r>
          </a:p>
          <a:p>
            <a:r>
              <a:rPr lang="en-US" altLang="zh-CN" sz="1600" i="1"/>
              <a:t>Cylinder includes two plane and cylindrical surface</a:t>
            </a:r>
          </a:p>
        </p:txBody>
      </p:sp>
      <p:sp>
        <p:nvSpPr>
          <p:cNvPr id="63496" name="Text Box 41"/>
          <p:cNvSpPr txBox="1">
            <a:spLocks noChangeArrowheads="1"/>
          </p:cNvSpPr>
          <p:nvPr/>
        </p:nvSpPr>
        <p:spPr bwMode="auto">
          <a:xfrm>
            <a:off x="0" y="2382422"/>
            <a:ext cx="6553200" cy="978729"/>
          </a:xfrm>
          <a:prstGeom prst="rect">
            <a:avLst/>
          </a:prstGeom>
          <a:noFill/>
          <a:ln w="9525">
            <a:noFill/>
            <a:miter lim="800000"/>
          </a:ln>
        </p:spPr>
        <p:txBody>
          <a:bodyPr anchor="ctr">
            <a:spAutoFit/>
          </a:bodyPr>
          <a:lstStyle/>
          <a:p>
            <a:pPr>
              <a:lnSpc>
                <a:spcPct val="90000"/>
              </a:lnSpc>
            </a:pPr>
            <a:r>
              <a:rPr lang="en-US" altLang="zh-CN" sz="2400">
                <a:latin typeface="黑体" panose="02010609060101010101" pitchFamily="49" charset="-122"/>
              </a:rPr>
              <a:t>    </a:t>
            </a:r>
            <a:r>
              <a:rPr lang="zh-CN" altLang="en-US" sz="2400">
                <a:latin typeface="黑体" panose="02010609060101010101" pitchFamily="49" charset="-122"/>
              </a:rPr>
              <a:t>圆柱面是由直线</a:t>
            </a:r>
            <a:r>
              <a:rPr lang="en-US" altLang="zh-CN" sz="2400">
                <a:latin typeface="黑体" panose="02010609060101010101" pitchFamily="49" charset="-122"/>
              </a:rPr>
              <a:t>AA</a:t>
            </a:r>
            <a:r>
              <a:rPr lang="en-US" altLang="zh-CN" sz="2400" baseline="-25000">
                <a:latin typeface="黑体" panose="02010609060101010101" pitchFamily="49" charset="-122"/>
              </a:rPr>
              <a:t>1</a:t>
            </a:r>
            <a:r>
              <a:rPr lang="zh-CN" altLang="en-US" sz="2400">
                <a:latin typeface="黑体" panose="02010609060101010101" pitchFamily="49" charset="-122"/>
              </a:rPr>
              <a:t>绕与它平行的轴线</a:t>
            </a:r>
            <a:r>
              <a:rPr lang="en-US" altLang="zh-CN" sz="2400">
                <a:latin typeface="黑体" panose="02010609060101010101" pitchFamily="49" charset="-122"/>
              </a:rPr>
              <a:t>OO</a:t>
            </a:r>
            <a:r>
              <a:rPr lang="en-US" altLang="zh-CN" sz="2400" baseline="-25000">
                <a:latin typeface="黑体" panose="02010609060101010101" pitchFamily="49" charset="-122"/>
              </a:rPr>
              <a:t>1</a:t>
            </a:r>
            <a:r>
              <a:rPr lang="zh-CN" altLang="en-US" sz="2400">
                <a:latin typeface="黑体" panose="02010609060101010101" pitchFamily="49" charset="-122"/>
              </a:rPr>
              <a:t>旋转而成。</a:t>
            </a:r>
            <a:r>
              <a:rPr lang="zh-CN" altLang="en-US" sz="1600" i="1"/>
              <a:t>          </a:t>
            </a:r>
            <a:r>
              <a:rPr lang="en-US" altLang="zh-CN" sz="1600" i="1"/>
              <a:t>Cylindrical surface is generated by a straight line (AA</a:t>
            </a:r>
            <a:r>
              <a:rPr lang="en-US" altLang="zh-CN" sz="1600" i="1" baseline="-25000"/>
              <a:t>1</a:t>
            </a:r>
            <a:r>
              <a:rPr lang="en-US" altLang="zh-CN" sz="1600" i="1"/>
              <a:t>) that revolves about an axis OO</a:t>
            </a:r>
            <a:r>
              <a:rPr lang="en-US" altLang="zh-CN" sz="1600" i="1" baseline="-25000"/>
              <a:t>1</a:t>
            </a:r>
            <a:r>
              <a:rPr lang="en-US" altLang="zh-CN" sz="1600" i="1"/>
              <a:t> to which the line is parallel.</a:t>
            </a:r>
          </a:p>
        </p:txBody>
      </p:sp>
      <p:grpSp>
        <p:nvGrpSpPr>
          <p:cNvPr id="2" name="Group 9"/>
          <p:cNvGrpSpPr/>
          <p:nvPr/>
        </p:nvGrpSpPr>
        <p:grpSpPr bwMode="auto">
          <a:xfrm>
            <a:off x="7073900" y="588963"/>
            <a:ext cx="441325" cy="1939925"/>
            <a:chOff x="0" y="0"/>
            <a:chExt cx="278" cy="1222"/>
          </a:xfrm>
        </p:grpSpPr>
        <p:sp>
          <p:nvSpPr>
            <p:cNvPr id="11281" name="Freeform 43"/>
            <p:cNvSpPr/>
            <p:nvPr/>
          </p:nvSpPr>
          <p:spPr bwMode="auto">
            <a:xfrm>
              <a:off x="43" y="54"/>
              <a:ext cx="1" cy="943"/>
            </a:xfrm>
            <a:custGeom>
              <a:avLst/>
              <a:gdLst>
                <a:gd name="T0" fmla="*/ 0 w 1"/>
                <a:gd name="T1" fmla="*/ 0 h 943"/>
                <a:gd name="T2" fmla="*/ 1 w 1"/>
                <a:gd name="T3" fmla="*/ 943 h 943"/>
                <a:gd name="T4" fmla="*/ 0 60000 65536"/>
                <a:gd name="T5" fmla="*/ 0 60000 65536"/>
                <a:gd name="T6" fmla="*/ 0 w 1"/>
                <a:gd name="T7" fmla="*/ 0 h 943"/>
                <a:gd name="T8" fmla="*/ 1 w 1"/>
                <a:gd name="T9" fmla="*/ 943 h 943"/>
              </a:gdLst>
              <a:ahLst/>
              <a:cxnLst>
                <a:cxn ang="T4">
                  <a:pos x="T0" y="T1"/>
                </a:cxn>
                <a:cxn ang="T5">
                  <a:pos x="T2" y="T3"/>
                </a:cxn>
              </a:cxnLst>
              <a:rect l="T6" t="T7" r="T8" b="T9"/>
              <a:pathLst>
                <a:path w="1" h="943">
                  <a:moveTo>
                    <a:pt x="0" y="0"/>
                  </a:moveTo>
                  <a:lnTo>
                    <a:pt x="1" y="943"/>
                  </a:lnTo>
                </a:path>
              </a:pathLst>
            </a:custGeom>
            <a:noFill/>
            <a:ln w="38100">
              <a:solidFill>
                <a:srgbClr val="FF3300"/>
              </a:solidFill>
              <a:round/>
            </a:ln>
          </p:spPr>
          <p:txBody>
            <a:bodyPr wrap="none" anchor="ctr"/>
            <a:lstStyle/>
            <a:p>
              <a:endParaRPr lang="zh-CN" altLang="en-US"/>
            </a:p>
          </p:txBody>
        </p:sp>
        <p:sp>
          <p:nvSpPr>
            <p:cNvPr id="11282" name="Text Box 44"/>
            <p:cNvSpPr txBox="1">
              <a:spLocks noChangeArrowheads="1"/>
            </p:cNvSpPr>
            <p:nvPr/>
          </p:nvSpPr>
          <p:spPr bwMode="auto">
            <a:xfrm>
              <a:off x="0" y="934"/>
              <a:ext cx="278" cy="288"/>
            </a:xfrm>
            <a:prstGeom prst="rect">
              <a:avLst/>
            </a:prstGeom>
            <a:noFill/>
            <a:ln w="9525">
              <a:noFill/>
              <a:miter lim="800000"/>
            </a:ln>
          </p:spPr>
          <p:txBody>
            <a:bodyPr wrap="none" anchor="ctr">
              <a:spAutoFit/>
            </a:bodyPr>
            <a:lstStyle/>
            <a:p>
              <a:pPr algn="ctr"/>
              <a:r>
                <a:rPr lang="en-US" altLang="zh-CN" sz="2400">
                  <a:latin typeface="黑体" panose="02010609060101010101" pitchFamily="49" charset="-122"/>
                </a:rPr>
                <a:t>A</a:t>
              </a:r>
              <a:r>
                <a:rPr lang="en-US" altLang="zh-CN" sz="2400" baseline="-25000">
                  <a:latin typeface="黑体" panose="02010609060101010101" pitchFamily="49" charset="-122"/>
                </a:rPr>
                <a:t>1</a:t>
              </a:r>
              <a:endParaRPr lang="en-US" altLang="zh-CN" sz="2400">
                <a:latin typeface="黑体" panose="02010609060101010101" pitchFamily="49" charset="-122"/>
              </a:endParaRPr>
            </a:p>
          </p:txBody>
        </p:sp>
        <p:sp>
          <p:nvSpPr>
            <p:cNvPr id="11283" name="Text Box 45"/>
            <p:cNvSpPr txBox="1">
              <a:spLocks noChangeArrowheads="1"/>
            </p:cNvSpPr>
            <p:nvPr/>
          </p:nvSpPr>
          <p:spPr bwMode="auto">
            <a:xfrm>
              <a:off x="45" y="0"/>
              <a:ext cx="213" cy="288"/>
            </a:xfrm>
            <a:prstGeom prst="rect">
              <a:avLst/>
            </a:prstGeom>
            <a:noFill/>
            <a:ln w="9525">
              <a:noFill/>
              <a:miter lim="800000"/>
            </a:ln>
          </p:spPr>
          <p:txBody>
            <a:bodyPr wrap="none" anchor="ctr">
              <a:spAutoFit/>
            </a:bodyPr>
            <a:lstStyle/>
            <a:p>
              <a:pPr algn="ctr"/>
              <a:r>
                <a:rPr lang="en-US" altLang="zh-CN" sz="2400">
                  <a:latin typeface="黑体" panose="02010609060101010101" pitchFamily="49" charset="-122"/>
                </a:rPr>
                <a:t>A</a:t>
              </a:r>
            </a:p>
          </p:txBody>
        </p:sp>
      </p:grpSp>
      <p:sp>
        <p:nvSpPr>
          <p:cNvPr id="63501" name="Text Box 51"/>
          <p:cNvSpPr txBox="1">
            <a:spLocks noChangeArrowheads="1"/>
          </p:cNvSpPr>
          <p:nvPr/>
        </p:nvSpPr>
        <p:spPr bwMode="auto">
          <a:xfrm>
            <a:off x="1394308" y="3460820"/>
            <a:ext cx="4259884" cy="707886"/>
          </a:xfrm>
          <a:prstGeom prst="rect">
            <a:avLst/>
          </a:prstGeom>
          <a:noFill/>
          <a:ln w="9525">
            <a:noFill/>
            <a:miter lim="800000"/>
          </a:ln>
        </p:spPr>
        <p:txBody>
          <a:bodyPr wrap="none" anchor="ctr">
            <a:spAutoFit/>
          </a:bodyPr>
          <a:lstStyle/>
          <a:p>
            <a:pPr algn="ctr"/>
            <a:r>
              <a:rPr lang="en-US" altLang="zh-CN" sz="2400">
                <a:solidFill>
                  <a:srgbClr val="FF3300"/>
                </a:solidFill>
                <a:latin typeface="黑体" panose="02010609060101010101" pitchFamily="49" charset="-122"/>
              </a:rPr>
              <a:t>     </a:t>
            </a:r>
            <a:r>
              <a:rPr lang="zh-CN" altLang="en-US" sz="2400">
                <a:latin typeface="黑体" panose="02010609060101010101" pitchFamily="49" charset="-122"/>
              </a:rPr>
              <a:t>直线</a:t>
            </a:r>
            <a:r>
              <a:rPr lang="en-US" altLang="zh-CN" sz="2400">
                <a:latin typeface="黑体" panose="02010609060101010101" pitchFamily="49" charset="-122"/>
              </a:rPr>
              <a:t>AA</a:t>
            </a:r>
            <a:r>
              <a:rPr lang="en-US" altLang="zh-CN" sz="2400" baseline="-25000">
                <a:latin typeface="黑体" panose="02010609060101010101" pitchFamily="49" charset="-122"/>
              </a:rPr>
              <a:t>1</a:t>
            </a:r>
            <a:r>
              <a:rPr lang="zh-CN" altLang="en-US" sz="2400">
                <a:latin typeface="黑体" panose="02010609060101010101" pitchFamily="49" charset="-122"/>
              </a:rPr>
              <a:t>称为</a:t>
            </a:r>
            <a:r>
              <a:rPr lang="zh-CN" altLang="en-US" sz="2400">
                <a:solidFill>
                  <a:srgbClr val="FF3300"/>
                </a:solidFill>
                <a:latin typeface="黑体" panose="02010609060101010101" pitchFamily="49" charset="-122"/>
              </a:rPr>
              <a:t>母线。 </a:t>
            </a:r>
          </a:p>
          <a:p>
            <a:pPr algn="ctr"/>
            <a:r>
              <a:rPr lang="zh-CN" altLang="en-US" sz="1600" i="1"/>
              <a:t>            </a:t>
            </a:r>
            <a:r>
              <a:rPr lang="en-US" altLang="zh-CN" sz="1600" i="1"/>
              <a:t>Line AA</a:t>
            </a:r>
            <a:r>
              <a:rPr lang="en-US" altLang="zh-CN" sz="1600" i="1" baseline="-25000"/>
              <a:t>1</a:t>
            </a:r>
            <a:r>
              <a:rPr lang="en-US" altLang="zh-CN" sz="1600" i="1"/>
              <a:t> is called </a:t>
            </a:r>
            <a:r>
              <a:rPr lang="en-US" altLang="zh-CN" sz="1600" i="1">
                <a:solidFill>
                  <a:srgbClr val="FF0000"/>
                </a:solidFill>
              </a:rPr>
              <a:t>generator</a:t>
            </a:r>
            <a:r>
              <a:rPr lang="en-US" altLang="zh-CN" sz="1600" i="1"/>
              <a:t> (generatrix)</a:t>
            </a:r>
          </a:p>
        </p:txBody>
      </p:sp>
      <p:sp>
        <p:nvSpPr>
          <p:cNvPr id="63502" name="AutoShape 55"/>
          <p:cNvSpPr>
            <a:spLocks noChangeArrowheads="1"/>
          </p:cNvSpPr>
          <p:nvPr/>
        </p:nvSpPr>
        <p:spPr bwMode="auto">
          <a:xfrm>
            <a:off x="6372225" y="0"/>
            <a:ext cx="1081088" cy="719138"/>
          </a:xfrm>
          <a:prstGeom prst="curvedRightArrow">
            <a:avLst>
              <a:gd name="adj1" fmla="val 20000"/>
              <a:gd name="adj2" fmla="val 40000"/>
              <a:gd name="adj3" fmla="val 50110"/>
            </a:avLst>
          </a:prstGeom>
          <a:solidFill>
            <a:schemeClr val="hlink">
              <a:alpha val="54901"/>
            </a:schemeClr>
          </a:solidFill>
          <a:ln w="9525">
            <a:solidFill>
              <a:schemeClr val="tx1"/>
            </a:solidFill>
            <a:miter lim="800000"/>
          </a:ln>
        </p:spPr>
        <p:txBody>
          <a:bodyPr wrap="none" anchor="ctr"/>
          <a:lstStyle/>
          <a:p>
            <a:endParaRPr lang="zh-CN" altLang="en-US" sz="2400" b="0"/>
          </a:p>
        </p:txBody>
      </p:sp>
      <p:grpSp>
        <p:nvGrpSpPr>
          <p:cNvPr id="3" name="Group 15"/>
          <p:cNvGrpSpPr/>
          <p:nvPr/>
        </p:nvGrpSpPr>
        <p:grpSpPr bwMode="auto">
          <a:xfrm>
            <a:off x="6608763" y="-169863"/>
            <a:ext cx="690562" cy="2730501"/>
            <a:chOff x="0" y="0"/>
            <a:chExt cx="435" cy="1721"/>
          </a:xfrm>
        </p:grpSpPr>
        <p:sp>
          <p:nvSpPr>
            <p:cNvPr id="11277" name="Line 47"/>
            <p:cNvSpPr>
              <a:spLocks noChangeShapeType="1"/>
            </p:cNvSpPr>
            <p:nvPr/>
          </p:nvSpPr>
          <p:spPr bwMode="auto">
            <a:xfrm flipV="1">
              <a:off x="240" y="1480"/>
              <a:ext cx="0" cy="140"/>
            </a:xfrm>
            <a:prstGeom prst="line">
              <a:avLst/>
            </a:prstGeom>
            <a:noFill/>
            <a:ln w="38100">
              <a:solidFill>
                <a:srgbClr val="FF3300"/>
              </a:solidFill>
              <a:prstDash val="lgDashDot"/>
              <a:round/>
            </a:ln>
          </p:spPr>
          <p:txBody>
            <a:bodyPr wrap="none" anchor="ctr"/>
            <a:lstStyle/>
            <a:p>
              <a:endParaRPr lang="zh-CN" altLang="en-US"/>
            </a:p>
          </p:txBody>
        </p:sp>
        <p:sp>
          <p:nvSpPr>
            <p:cNvPr id="11278" name="Line 48"/>
            <p:cNvSpPr>
              <a:spLocks noChangeShapeType="1"/>
            </p:cNvSpPr>
            <p:nvPr/>
          </p:nvSpPr>
          <p:spPr bwMode="auto">
            <a:xfrm flipV="1">
              <a:off x="240" y="180"/>
              <a:ext cx="0" cy="192"/>
            </a:xfrm>
            <a:prstGeom prst="line">
              <a:avLst/>
            </a:prstGeom>
            <a:noFill/>
            <a:ln w="38100">
              <a:solidFill>
                <a:srgbClr val="FF3300"/>
              </a:solidFill>
              <a:prstDash val="lgDashDot"/>
              <a:round/>
            </a:ln>
          </p:spPr>
          <p:txBody>
            <a:bodyPr wrap="none" anchor="ctr"/>
            <a:lstStyle/>
            <a:p>
              <a:endParaRPr lang="zh-CN" altLang="en-US"/>
            </a:p>
          </p:txBody>
        </p:sp>
        <p:sp>
          <p:nvSpPr>
            <p:cNvPr id="11279" name="Text Box 49"/>
            <p:cNvSpPr txBox="1">
              <a:spLocks noChangeArrowheads="1"/>
            </p:cNvSpPr>
            <p:nvPr/>
          </p:nvSpPr>
          <p:spPr bwMode="auto">
            <a:xfrm>
              <a:off x="222" y="0"/>
              <a:ext cx="213" cy="288"/>
            </a:xfrm>
            <a:prstGeom prst="rect">
              <a:avLst/>
            </a:prstGeom>
            <a:noFill/>
            <a:ln w="9525">
              <a:noFill/>
              <a:miter lim="800000"/>
            </a:ln>
          </p:spPr>
          <p:txBody>
            <a:bodyPr wrap="none" anchor="ctr">
              <a:spAutoFit/>
            </a:bodyPr>
            <a:lstStyle/>
            <a:p>
              <a:pPr algn="ctr"/>
              <a:r>
                <a:rPr lang="en-US" altLang="zh-CN" sz="2400">
                  <a:latin typeface="黑体" panose="02010609060101010101" pitchFamily="49" charset="-122"/>
                </a:rPr>
                <a:t>O</a:t>
              </a:r>
            </a:p>
          </p:txBody>
        </p:sp>
        <p:sp>
          <p:nvSpPr>
            <p:cNvPr id="11280" name="Text Box 50"/>
            <p:cNvSpPr txBox="1">
              <a:spLocks noChangeArrowheads="1"/>
            </p:cNvSpPr>
            <p:nvPr/>
          </p:nvSpPr>
          <p:spPr bwMode="auto">
            <a:xfrm>
              <a:off x="0" y="1433"/>
              <a:ext cx="278" cy="288"/>
            </a:xfrm>
            <a:prstGeom prst="rect">
              <a:avLst/>
            </a:prstGeom>
            <a:noFill/>
            <a:ln w="9525">
              <a:noFill/>
              <a:miter lim="800000"/>
            </a:ln>
          </p:spPr>
          <p:txBody>
            <a:bodyPr wrap="none" anchor="ctr">
              <a:spAutoFit/>
            </a:bodyPr>
            <a:lstStyle/>
            <a:p>
              <a:pPr algn="ctr"/>
              <a:r>
                <a:rPr lang="en-US" altLang="zh-CN" sz="2400">
                  <a:latin typeface="黑体" panose="02010609060101010101" pitchFamily="49" charset="-122"/>
                </a:rPr>
                <a:t>O</a:t>
              </a:r>
              <a:r>
                <a:rPr lang="en-US" altLang="zh-CN" sz="2400" baseline="-25000">
                  <a:latin typeface="黑体" panose="02010609060101010101" pitchFamily="49" charset="-122"/>
                </a:rPr>
                <a:t>1</a:t>
              </a:r>
              <a:endParaRPr lang="en-US" altLang="zh-CN" sz="2400">
                <a:latin typeface="黑体" panose="02010609060101010101" pitchFamily="49" charset="-122"/>
              </a:endParaRPr>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additive="base">
                                        <p:cTn id="7" dur="500" fill="hold"/>
                                        <p:tgtEl>
                                          <p:spTgt spid="63494"/>
                                        </p:tgtEl>
                                        <p:attrNameLst>
                                          <p:attrName>ppt_x</p:attrName>
                                        </p:attrNameLst>
                                      </p:cBhvr>
                                      <p:tavLst>
                                        <p:tav tm="0">
                                          <p:val>
                                            <p:strVal val="1+#ppt_w/2"/>
                                          </p:val>
                                        </p:tav>
                                        <p:tav tm="100000">
                                          <p:val>
                                            <p:strVal val="#ppt_x"/>
                                          </p:val>
                                        </p:tav>
                                      </p:tavLst>
                                    </p:anim>
                                    <p:anim calcmode="lin" valueType="num">
                                      <p:cBhvr additive="base">
                                        <p:cTn id="8" dur="500" fill="hold"/>
                                        <p:tgtEl>
                                          <p:spTgt spid="6349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3493"/>
                                        </p:tgtEl>
                                        <p:attrNameLst>
                                          <p:attrName>style.visibility</p:attrName>
                                        </p:attrNameLst>
                                      </p:cBhvr>
                                      <p:to>
                                        <p:strVal val="visible"/>
                                      </p:to>
                                    </p:set>
                                    <p:animEffect transition="in" filter="blinds(horizontal)">
                                      <p:cBhvr>
                                        <p:cTn id="13" dur="500"/>
                                        <p:tgtEl>
                                          <p:spTgt spid="6349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63495"/>
                                        </p:tgtEl>
                                        <p:attrNameLst>
                                          <p:attrName>style.visibility</p:attrName>
                                        </p:attrNameLst>
                                      </p:cBhvr>
                                      <p:to>
                                        <p:strVal val="visible"/>
                                      </p:to>
                                    </p:set>
                                    <p:animEffect transition="in" filter="blinds(vertical)">
                                      <p:cBhvr>
                                        <p:cTn id="18" dur="500"/>
                                        <p:tgtEl>
                                          <p:spTgt spid="6349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3502"/>
                                        </p:tgtEl>
                                        <p:attrNameLst>
                                          <p:attrName>style.visibility</p:attrName>
                                        </p:attrNameLst>
                                      </p:cBhvr>
                                      <p:to>
                                        <p:strVal val="visible"/>
                                      </p:to>
                                    </p:set>
                                    <p:animEffect transition="in" filter="wipe(up)">
                                      <p:cBhvr>
                                        <p:cTn id="30" dur="500"/>
                                        <p:tgtEl>
                                          <p:spTgt spid="6350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3496"/>
                                        </p:tgtEl>
                                        <p:attrNameLst>
                                          <p:attrName>style.visibility</p:attrName>
                                        </p:attrNameLst>
                                      </p:cBhvr>
                                      <p:to>
                                        <p:strVal val="visible"/>
                                      </p:to>
                                    </p:set>
                                    <p:animEffect transition="in" filter="blinds(horizontal)">
                                      <p:cBhvr>
                                        <p:cTn id="35" dur="500"/>
                                        <p:tgtEl>
                                          <p:spTgt spid="6349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3501"/>
                                        </p:tgtEl>
                                        <p:attrNameLst>
                                          <p:attrName>style.visibility</p:attrName>
                                        </p:attrNameLst>
                                      </p:cBhvr>
                                      <p:to>
                                        <p:strVal val="visible"/>
                                      </p:to>
                                    </p:set>
                                    <p:animEffect transition="in" filter="blinds(horizontal)">
                                      <p:cBhvr>
                                        <p:cTn id="40" dur="500"/>
                                        <p:tgtEl>
                                          <p:spTgt spid="6350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5" fill="hold" grpId="0" nodeType="clickEffect">
                                  <p:stCondLst>
                                    <p:cond delay="0"/>
                                  </p:stCondLst>
                                  <p:childTnLst>
                                    <p:set>
                                      <p:cBhvr>
                                        <p:cTn id="44" dur="1" fill="hold">
                                          <p:stCondLst>
                                            <p:cond delay="0"/>
                                          </p:stCondLst>
                                        </p:cTn>
                                        <p:tgtEl>
                                          <p:spTgt spid="63492"/>
                                        </p:tgtEl>
                                        <p:attrNameLst>
                                          <p:attrName>style.visibility</p:attrName>
                                        </p:attrNameLst>
                                      </p:cBhvr>
                                      <p:to>
                                        <p:strVal val="visible"/>
                                      </p:to>
                                    </p:set>
                                    <p:animEffect transition="in" filter="blinds(vertical)">
                                      <p:cBhvr>
                                        <p:cTn id="45" dur="500"/>
                                        <p:tgtEl>
                                          <p:spTgt spid="6349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63490"/>
                                        </p:tgtEl>
                                        <p:attrNameLst>
                                          <p:attrName>style.visibility</p:attrName>
                                        </p:attrNameLst>
                                      </p:cBhvr>
                                      <p:to>
                                        <p:strVal val="visible"/>
                                      </p:to>
                                    </p:set>
                                    <p:animEffect transition="in" filter="box(in)">
                                      <p:cBhvr>
                                        <p:cTn id="50"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utoUpdateAnimBg="0"/>
      <p:bldP spid="63493" grpId="0" autoUpdateAnimBg="0"/>
      <p:bldP spid="63494" grpId="0" animBg="1" autoUpdateAnimBg="0"/>
      <p:bldP spid="63495" grpId="0" autoUpdateAnimBg="0"/>
      <p:bldP spid="63501" grpId="0" autoUpdateAnimBg="0"/>
      <p:bldP spid="6350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0" y="809625"/>
            <a:ext cx="5795963" cy="2201863"/>
          </a:xfrm>
          <a:prstGeom prst="rect">
            <a:avLst/>
          </a:prstGeom>
          <a:noFill/>
          <a:ln w="9525">
            <a:noFill/>
            <a:miter lim="800000"/>
          </a:ln>
        </p:spPr>
        <p:txBody>
          <a:bodyPr anchor="ctr">
            <a:spAutoFit/>
          </a:bodyPr>
          <a:lstStyle/>
          <a:p>
            <a:pPr>
              <a:lnSpc>
                <a:spcPct val="110000"/>
              </a:lnSpc>
            </a:pPr>
            <a:r>
              <a:rPr lang="en-US" altLang="zh-CN" sz="2400" b="0"/>
              <a:t>        </a:t>
            </a:r>
            <a:r>
              <a:rPr lang="zh-CN" altLang="en-US" sz="2400"/>
              <a:t>圆柱面的俯视图积聚成一个圆，在另两个视图上分别以两个方向的轮廓素线的投影表示。轮廓素线的投影称为</a:t>
            </a:r>
            <a:r>
              <a:rPr lang="zh-CN" altLang="en-US" sz="2400">
                <a:solidFill>
                  <a:srgbClr val="FF0000"/>
                </a:solidFill>
              </a:rPr>
              <a:t>外形线</a:t>
            </a:r>
            <a:r>
              <a:rPr lang="zh-CN" altLang="en-US" sz="2400"/>
              <a:t>。</a:t>
            </a:r>
          </a:p>
          <a:p>
            <a:pPr>
              <a:lnSpc>
                <a:spcPct val="110000"/>
              </a:lnSpc>
            </a:pPr>
            <a:r>
              <a:rPr lang="zh-CN" altLang="en-US" i="1"/>
              <a:t>    </a:t>
            </a:r>
            <a:r>
              <a:rPr lang="en-US" altLang="zh-CN" i="1"/>
              <a:t>The top view of cylindrical surface appears as a circle , while it is represented by the projections of contour elements on the other two views .</a:t>
            </a:r>
          </a:p>
        </p:txBody>
      </p:sp>
      <p:sp>
        <p:nvSpPr>
          <p:cNvPr id="64515" name="Text Box 5"/>
          <p:cNvSpPr txBox="1">
            <a:spLocks noChangeArrowheads="1"/>
          </p:cNvSpPr>
          <p:nvPr/>
        </p:nvSpPr>
        <p:spPr bwMode="auto">
          <a:xfrm>
            <a:off x="0" y="188913"/>
            <a:ext cx="6192838" cy="519112"/>
          </a:xfrm>
          <a:prstGeom prst="rect">
            <a:avLst/>
          </a:prstGeom>
          <a:noFill/>
          <a:ln w="9525">
            <a:noFill/>
            <a:miter lim="800000"/>
          </a:ln>
        </p:spPr>
        <p:txBody>
          <a:bodyPr>
            <a:spAutoFit/>
          </a:bodyPr>
          <a:lstStyle/>
          <a:p>
            <a:pPr eaLnBrk="0" hangingPunct="0"/>
            <a:r>
              <a:rPr lang="en-US" altLang="zh-CN" sz="2800">
                <a:sym typeface="Symbol" panose="05050102010706020507" pitchFamily="18" charset="2"/>
              </a:rPr>
              <a:t> ⑵ </a:t>
            </a:r>
            <a:r>
              <a:rPr lang="zh-CN" altLang="en-US" sz="2800">
                <a:sym typeface="Symbol" panose="05050102010706020507" pitchFamily="18" charset="2"/>
              </a:rPr>
              <a:t>圆柱体的三视图  </a:t>
            </a:r>
            <a:r>
              <a:rPr lang="en-US" altLang="zh-CN" i="1">
                <a:sym typeface="Symbol" panose="05050102010706020507" pitchFamily="18" charset="2"/>
              </a:rPr>
              <a:t>Three views of cylinder</a:t>
            </a:r>
            <a:endParaRPr lang="en-US" altLang="zh-CN" i="1"/>
          </a:p>
        </p:txBody>
      </p:sp>
      <p:sp>
        <p:nvSpPr>
          <p:cNvPr id="64516" name="Text Box 6"/>
          <p:cNvSpPr txBox="1">
            <a:spLocks noChangeArrowheads="1"/>
          </p:cNvSpPr>
          <p:nvPr/>
        </p:nvSpPr>
        <p:spPr bwMode="auto">
          <a:xfrm>
            <a:off x="0" y="2997200"/>
            <a:ext cx="5148263" cy="1555750"/>
          </a:xfrm>
          <a:prstGeom prst="rect">
            <a:avLst/>
          </a:prstGeom>
          <a:noFill/>
          <a:ln w="9525">
            <a:noFill/>
            <a:miter lim="800000"/>
          </a:ln>
        </p:spPr>
        <p:txBody>
          <a:bodyPr>
            <a:spAutoFit/>
          </a:bodyPr>
          <a:lstStyle/>
          <a:p>
            <a:pPr eaLnBrk="0" hangingPunct="0"/>
            <a:r>
              <a:rPr lang="en-US" altLang="zh-CN" sz="2800">
                <a:latin typeface="黑体" panose="02010609060101010101" pitchFamily="49" charset="-122"/>
                <a:sym typeface="Symbol" panose="05050102010706020507" pitchFamily="18" charset="2"/>
              </a:rPr>
              <a:t> ⑶</a:t>
            </a:r>
            <a:r>
              <a:rPr lang="zh-CN" altLang="en-US" sz="2800">
                <a:latin typeface="黑体" panose="02010609060101010101" pitchFamily="49" charset="-122"/>
              </a:rPr>
              <a:t>轮廓素线</a:t>
            </a:r>
            <a:r>
              <a:rPr lang="zh-CN" altLang="en-US" sz="2800">
                <a:latin typeface="黑体" panose="02010609060101010101" pitchFamily="49" charset="-122"/>
                <a:sym typeface="Symbol" panose="05050102010706020507" pitchFamily="18" charset="2"/>
              </a:rPr>
              <a:t>的投影与曲面的可见性的判断</a:t>
            </a:r>
          </a:p>
          <a:p>
            <a:pPr eaLnBrk="0" hangingPunct="0"/>
            <a:r>
              <a:rPr lang="zh-CN" altLang="en-US" sz="2000" i="1">
                <a:sym typeface="Symbol" panose="05050102010706020507" pitchFamily="18" charset="2"/>
              </a:rPr>
              <a:t>    </a:t>
            </a:r>
            <a:r>
              <a:rPr lang="en-US" altLang="zh-CN" sz="2000" i="1">
                <a:sym typeface="Symbol" panose="05050102010706020507" pitchFamily="18" charset="2"/>
              </a:rPr>
              <a:t>The projections of contour elements and the visibility of the surface</a:t>
            </a:r>
          </a:p>
        </p:txBody>
      </p:sp>
      <p:sp>
        <p:nvSpPr>
          <p:cNvPr id="64517" name="Text Box 7"/>
          <p:cNvSpPr txBox="1">
            <a:spLocks noChangeArrowheads="1"/>
          </p:cNvSpPr>
          <p:nvPr/>
        </p:nvSpPr>
        <p:spPr bwMode="auto">
          <a:xfrm>
            <a:off x="0" y="4725988"/>
            <a:ext cx="4284663" cy="823912"/>
          </a:xfrm>
          <a:prstGeom prst="rect">
            <a:avLst/>
          </a:prstGeom>
          <a:noFill/>
          <a:ln w="9525">
            <a:noFill/>
            <a:miter lim="800000"/>
          </a:ln>
        </p:spPr>
        <p:txBody>
          <a:bodyPr>
            <a:spAutoFit/>
          </a:bodyPr>
          <a:lstStyle/>
          <a:p>
            <a:pPr eaLnBrk="0" hangingPunct="0"/>
            <a:r>
              <a:rPr lang="en-US" altLang="zh-CN" sz="2800">
                <a:latin typeface="黑体" panose="02010609060101010101" pitchFamily="49" charset="-122"/>
                <a:sym typeface="Symbol" panose="05050102010706020507" pitchFamily="18" charset="2"/>
              </a:rPr>
              <a:t> ⑷ </a:t>
            </a:r>
            <a:r>
              <a:rPr lang="zh-CN" altLang="en-US" sz="2800">
                <a:latin typeface="黑体" panose="02010609060101010101" pitchFamily="49" charset="-122"/>
                <a:sym typeface="Symbol" panose="05050102010706020507" pitchFamily="18" charset="2"/>
              </a:rPr>
              <a:t>圆柱面上取点</a:t>
            </a:r>
          </a:p>
          <a:p>
            <a:pPr eaLnBrk="0" hangingPunct="0"/>
            <a:r>
              <a:rPr lang="en-US" altLang="zh-CN" sz="2000" i="1"/>
              <a:t>Locate point on the cylindrical surface</a:t>
            </a:r>
          </a:p>
        </p:txBody>
      </p:sp>
      <p:sp>
        <p:nvSpPr>
          <p:cNvPr id="64518" name="Rectangle 8"/>
          <p:cNvSpPr>
            <a:spLocks noChangeArrowheads="1"/>
          </p:cNvSpPr>
          <p:nvPr/>
        </p:nvSpPr>
        <p:spPr bwMode="auto">
          <a:xfrm>
            <a:off x="7481888" y="2971800"/>
            <a:ext cx="1066800" cy="1295400"/>
          </a:xfrm>
          <a:prstGeom prst="rect">
            <a:avLst/>
          </a:prstGeom>
          <a:noFill/>
          <a:ln w="38100">
            <a:solidFill>
              <a:schemeClr val="tx1"/>
            </a:solidFill>
            <a:miter lim="800000"/>
          </a:ln>
        </p:spPr>
        <p:txBody>
          <a:bodyPr wrap="none" anchor="ctr"/>
          <a:lstStyle/>
          <a:p>
            <a:endParaRPr lang="zh-CN" altLang="en-US" sz="2400" b="0"/>
          </a:p>
        </p:txBody>
      </p:sp>
      <p:sp>
        <p:nvSpPr>
          <p:cNvPr id="64519" name="Rectangle 9"/>
          <p:cNvSpPr>
            <a:spLocks noChangeArrowheads="1"/>
          </p:cNvSpPr>
          <p:nvPr/>
        </p:nvSpPr>
        <p:spPr bwMode="auto">
          <a:xfrm>
            <a:off x="5881688" y="2971800"/>
            <a:ext cx="1066800" cy="1295400"/>
          </a:xfrm>
          <a:prstGeom prst="rect">
            <a:avLst/>
          </a:prstGeom>
          <a:noFill/>
          <a:ln w="38100">
            <a:solidFill>
              <a:schemeClr val="tx1"/>
            </a:solidFill>
            <a:miter lim="800000"/>
          </a:ln>
        </p:spPr>
        <p:txBody>
          <a:bodyPr wrap="none" anchor="ctr"/>
          <a:lstStyle/>
          <a:p>
            <a:pPr algn="ctr" eaLnBrk="0" hangingPunct="0"/>
            <a:endParaRPr lang="zh-CN" altLang="en-US" sz="1600">
              <a:ea typeface="宋体" panose="02010600030101010101" pitchFamily="2" charset="-122"/>
            </a:endParaRPr>
          </a:p>
        </p:txBody>
      </p:sp>
      <p:sp>
        <p:nvSpPr>
          <p:cNvPr id="64520" name="Line 10"/>
          <p:cNvSpPr>
            <a:spLocks noChangeShapeType="1"/>
          </p:cNvSpPr>
          <p:nvPr/>
        </p:nvSpPr>
        <p:spPr bwMode="auto">
          <a:xfrm>
            <a:off x="6415088" y="2840038"/>
            <a:ext cx="0" cy="1531937"/>
          </a:xfrm>
          <a:prstGeom prst="line">
            <a:avLst/>
          </a:prstGeom>
          <a:noFill/>
          <a:ln w="9525">
            <a:solidFill>
              <a:schemeClr val="tx1"/>
            </a:solidFill>
            <a:prstDash val="lgDashDot"/>
            <a:round/>
          </a:ln>
        </p:spPr>
        <p:txBody>
          <a:bodyPr wrap="none" anchor="ctr"/>
          <a:lstStyle/>
          <a:p>
            <a:endParaRPr lang="zh-CN" altLang="en-US"/>
          </a:p>
        </p:txBody>
      </p:sp>
      <p:sp>
        <p:nvSpPr>
          <p:cNvPr id="64521" name="Line 11"/>
          <p:cNvSpPr>
            <a:spLocks noChangeShapeType="1"/>
          </p:cNvSpPr>
          <p:nvPr/>
        </p:nvSpPr>
        <p:spPr bwMode="auto">
          <a:xfrm>
            <a:off x="8015288" y="2867025"/>
            <a:ext cx="0" cy="1525588"/>
          </a:xfrm>
          <a:prstGeom prst="line">
            <a:avLst/>
          </a:prstGeom>
          <a:noFill/>
          <a:ln w="12700">
            <a:solidFill>
              <a:schemeClr val="tx1"/>
            </a:solidFill>
            <a:prstDash val="lgDashDot"/>
            <a:round/>
          </a:ln>
        </p:spPr>
        <p:txBody>
          <a:bodyPr wrap="none" anchor="ctr"/>
          <a:lstStyle/>
          <a:p>
            <a:endParaRPr lang="zh-CN" altLang="en-US"/>
          </a:p>
        </p:txBody>
      </p:sp>
      <p:sp>
        <p:nvSpPr>
          <p:cNvPr id="64522" name="Oval 12"/>
          <p:cNvSpPr>
            <a:spLocks noChangeArrowheads="1"/>
          </p:cNvSpPr>
          <p:nvPr/>
        </p:nvSpPr>
        <p:spPr bwMode="auto">
          <a:xfrm>
            <a:off x="5881688" y="4724400"/>
            <a:ext cx="1066800" cy="990600"/>
          </a:xfrm>
          <a:prstGeom prst="ellipse">
            <a:avLst/>
          </a:prstGeom>
          <a:noFill/>
          <a:ln w="38100">
            <a:solidFill>
              <a:schemeClr val="tx1"/>
            </a:solidFill>
            <a:round/>
          </a:ln>
        </p:spPr>
        <p:txBody>
          <a:bodyPr wrap="none" anchor="ctr"/>
          <a:lstStyle/>
          <a:p>
            <a:endParaRPr lang="zh-CN" altLang="en-US" sz="2400" b="0"/>
          </a:p>
        </p:txBody>
      </p:sp>
      <p:sp>
        <p:nvSpPr>
          <p:cNvPr id="64523" name="Line 13"/>
          <p:cNvSpPr>
            <a:spLocks noChangeShapeType="1"/>
          </p:cNvSpPr>
          <p:nvPr/>
        </p:nvSpPr>
        <p:spPr bwMode="auto">
          <a:xfrm>
            <a:off x="5818188" y="5181600"/>
            <a:ext cx="1235075" cy="0"/>
          </a:xfrm>
          <a:prstGeom prst="line">
            <a:avLst/>
          </a:prstGeom>
          <a:noFill/>
          <a:ln w="12700">
            <a:solidFill>
              <a:schemeClr val="tx1"/>
            </a:solidFill>
            <a:prstDash val="lgDashDot"/>
            <a:round/>
          </a:ln>
        </p:spPr>
        <p:txBody>
          <a:bodyPr wrap="none" anchor="ctr"/>
          <a:lstStyle/>
          <a:p>
            <a:endParaRPr lang="zh-CN" altLang="en-US"/>
          </a:p>
        </p:txBody>
      </p:sp>
      <p:sp>
        <p:nvSpPr>
          <p:cNvPr id="64524" name="Line 14"/>
          <p:cNvSpPr>
            <a:spLocks noChangeShapeType="1"/>
          </p:cNvSpPr>
          <p:nvPr/>
        </p:nvSpPr>
        <p:spPr bwMode="auto">
          <a:xfrm>
            <a:off x="6415088" y="4572000"/>
            <a:ext cx="0" cy="1295400"/>
          </a:xfrm>
          <a:prstGeom prst="line">
            <a:avLst/>
          </a:prstGeom>
          <a:noFill/>
          <a:ln w="12700">
            <a:solidFill>
              <a:schemeClr val="tx1"/>
            </a:solidFill>
            <a:prstDash val="lgDashDot"/>
            <a:round/>
          </a:ln>
        </p:spPr>
        <p:txBody>
          <a:bodyPr wrap="none" anchor="ctr"/>
          <a:lstStyle/>
          <a:p>
            <a:endParaRPr lang="zh-CN" altLang="en-US"/>
          </a:p>
        </p:txBody>
      </p:sp>
      <p:sp>
        <p:nvSpPr>
          <p:cNvPr id="64525" name="Freeform 15"/>
          <p:cNvSpPr/>
          <p:nvPr/>
        </p:nvSpPr>
        <p:spPr bwMode="auto">
          <a:xfrm>
            <a:off x="6105525" y="3668713"/>
            <a:ext cx="2382838" cy="1587"/>
          </a:xfrm>
          <a:custGeom>
            <a:avLst/>
            <a:gdLst>
              <a:gd name="T0" fmla="*/ 0 w 1501"/>
              <a:gd name="T1" fmla="*/ 0 h 1"/>
              <a:gd name="T2" fmla="*/ 2147483647 w 1501"/>
              <a:gd name="T3" fmla="*/ 0 h 1"/>
              <a:gd name="T4" fmla="*/ 0 60000 65536"/>
              <a:gd name="T5" fmla="*/ 0 60000 65536"/>
              <a:gd name="T6" fmla="*/ 0 w 1501"/>
              <a:gd name="T7" fmla="*/ 0 h 1"/>
              <a:gd name="T8" fmla="*/ 1501 w 1501"/>
              <a:gd name="T9" fmla="*/ 1 h 1"/>
            </a:gdLst>
            <a:ahLst/>
            <a:cxnLst>
              <a:cxn ang="T4">
                <a:pos x="T0" y="T1"/>
              </a:cxn>
              <a:cxn ang="T5">
                <a:pos x="T2" y="T3"/>
              </a:cxn>
            </a:cxnLst>
            <a:rect l="T6" t="T7" r="T8" b="T9"/>
            <a:pathLst>
              <a:path w="1501" h="1">
                <a:moveTo>
                  <a:pt x="0" y="0"/>
                </a:moveTo>
                <a:lnTo>
                  <a:pt x="1501" y="0"/>
                </a:lnTo>
              </a:path>
            </a:pathLst>
          </a:custGeom>
          <a:noFill/>
          <a:ln w="12700">
            <a:solidFill>
              <a:schemeClr val="accent2"/>
            </a:solidFill>
            <a:round/>
          </a:ln>
        </p:spPr>
        <p:txBody>
          <a:bodyPr wrap="none" anchor="ctr"/>
          <a:lstStyle/>
          <a:p>
            <a:endParaRPr lang="zh-CN" altLang="en-US"/>
          </a:p>
        </p:txBody>
      </p:sp>
      <p:sp>
        <p:nvSpPr>
          <p:cNvPr id="64526" name="Line 16"/>
          <p:cNvSpPr>
            <a:spLocks noChangeShapeType="1"/>
          </p:cNvSpPr>
          <p:nvPr/>
        </p:nvSpPr>
        <p:spPr bwMode="auto">
          <a:xfrm>
            <a:off x="6110288" y="3657600"/>
            <a:ext cx="0" cy="1981200"/>
          </a:xfrm>
          <a:prstGeom prst="line">
            <a:avLst/>
          </a:prstGeom>
          <a:noFill/>
          <a:ln w="12700">
            <a:solidFill>
              <a:schemeClr val="accent2"/>
            </a:solidFill>
            <a:round/>
          </a:ln>
        </p:spPr>
        <p:txBody>
          <a:bodyPr wrap="none" anchor="ctr"/>
          <a:lstStyle/>
          <a:p>
            <a:endParaRPr lang="zh-CN" altLang="en-US"/>
          </a:p>
        </p:txBody>
      </p:sp>
      <p:sp>
        <p:nvSpPr>
          <p:cNvPr id="64527" name="Line 17"/>
          <p:cNvSpPr>
            <a:spLocks noChangeShapeType="1"/>
          </p:cNvSpPr>
          <p:nvPr/>
        </p:nvSpPr>
        <p:spPr bwMode="auto">
          <a:xfrm>
            <a:off x="5729288" y="4267200"/>
            <a:ext cx="1371600" cy="0"/>
          </a:xfrm>
          <a:prstGeom prst="line">
            <a:avLst/>
          </a:prstGeom>
          <a:noFill/>
          <a:ln w="12700">
            <a:solidFill>
              <a:schemeClr val="tx1"/>
            </a:solidFill>
            <a:round/>
          </a:ln>
        </p:spPr>
        <p:txBody>
          <a:bodyPr wrap="none" anchor="ctr"/>
          <a:lstStyle/>
          <a:p>
            <a:endParaRPr lang="zh-CN" altLang="en-US"/>
          </a:p>
        </p:txBody>
      </p:sp>
      <p:grpSp>
        <p:nvGrpSpPr>
          <p:cNvPr id="2" name="Group 16"/>
          <p:cNvGrpSpPr/>
          <p:nvPr/>
        </p:nvGrpSpPr>
        <p:grpSpPr bwMode="auto">
          <a:xfrm>
            <a:off x="5792788" y="3276600"/>
            <a:ext cx="488950" cy="533400"/>
            <a:chOff x="0" y="0"/>
            <a:chExt cx="308" cy="336"/>
          </a:xfrm>
        </p:grpSpPr>
        <p:sp>
          <p:nvSpPr>
            <p:cNvPr id="12323" name="Text Box 19"/>
            <p:cNvSpPr txBox="1">
              <a:spLocks noChangeArrowheads="1"/>
            </p:cNvSpPr>
            <p:nvPr/>
          </p:nvSpPr>
          <p:spPr bwMode="auto">
            <a:xfrm>
              <a:off x="108" y="163"/>
              <a:ext cx="188" cy="173"/>
            </a:xfrm>
            <a:prstGeom prst="rect">
              <a:avLst/>
            </a:prstGeom>
            <a:noFill/>
            <a:ln w="9525">
              <a:noFill/>
              <a:miter lim="800000"/>
            </a:ln>
          </p:spPr>
          <p:txBody>
            <a:bodyPr wrap="none" anchor="ctr">
              <a:spAutoFit/>
            </a:bodyPr>
            <a:lstStyle/>
            <a:p>
              <a:pPr algn="ctr" eaLnBrk="0" hangingPunct="0"/>
              <a:r>
                <a:rPr lang="en-US" altLang="zh-CN" sz="1200">
                  <a:ea typeface="宋体" panose="02010600030101010101" pitchFamily="2" charset="-122"/>
                  <a:sym typeface="Wingdings" panose="05000000000000000000" pitchFamily="2" charset="2"/>
                </a:rPr>
                <a:t></a:t>
              </a:r>
              <a:endParaRPr lang="en-US" altLang="zh-CN" sz="1600">
                <a:ea typeface="宋体" panose="02010600030101010101" pitchFamily="2" charset="-122"/>
              </a:endParaRPr>
            </a:p>
          </p:txBody>
        </p:sp>
        <p:sp>
          <p:nvSpPr>
            <p:cNvPr id="12324" name="Text Box 20"/>
            <p:cNvSpPr txBox="1">
              <a:spLocks noChangeArrowheads="1"/>
            </p:cNvSpPr>
            <p:nvPr/>
          </p:nvSpPr>
          <p:spPr bwMode="auto">
            <a:xfrm>
              <a:off x="0" y="0"/>
              <a:ext cx="308" cy="288"/>
            </a:xfrm>
            <a:prstGeom prst="rect">
              <a:avLst/>
            </a:prstGeom>
            <a:noFill/>
            <a:ln w="9525">
              <a:noFill/>
              <a:miter lim="800000"/>
            </a:ln>
          </p:spPr>
          <p:txBody>
            <a:bodyPr wrap="none" anchor="ctr">
              <a:spAutoFit/>
            </a:bodyPr>
            <a:lstStyle/>
            <a:p>
              <a:pPr algn="ctr" eaLnBrk="0" hangingPunct="0"/>
              <a:r>
                <a:rPr lang="en-US" altLang="zh-CN" sz="2400">
                  <a:ea typeface="宋体" panose="02010600030101010101" pitchFamily="2" charset="-122"/>
                </a:rPr>
                <a:t> a</a:t>
              </a:r>
              <a:r>
                <a:rPr lang="en-US" altLang="zh-CN" sz="2400">
                  <a:ea typeface="宋体" panose="02010600030101010101" pitchFamily="2" charset="-122"/>
                  <a:sym typeface="Symbol" panose="05050102010706020507" pitchFamily="18" charset="2"/>
                </a:rPr>
                <a:t></a:t>
              </a:r>
            </a:p>
          </p:txBody>
        </p:sp>
      </p:grpSp>
      <p:grpSp>
        <p:nvGrpSpPr>
          <p:cNvPr id="3" name="Group 19"/>
          <p:cNvGrpSpPr/>
          <p:nvPr/>
        </p:nvGrpSpPr>
        <p:grpSpPr bwMode="auto">
          <a:xfrm>
            <a:off x="5799138" y="5486400"/>
            <a:ext cx="457200" cy="473075"/>
            <a:chOff x="0" y="0"/>
            <a:chExt cx="288" cy="298"/>
          </a:xfrm>
        </p:grpSpPr>
        <p:sp>
          <p:nvSpPr>
            <p:cNvPr id="12321" name="Text Box 22"/>
            <p:cNvSpPr txBox="1">
              <a:spLocks noChangeArrowheads="1"/>
            </p:cNvSpPr>
            <p:nvPr/>
          </p:nvSpPr>
          <p:spPr bwMode="auto">
            <a:xfrm>
              <a:off x="100" y="0"/>
              <a:ext cx="188" cy="173"/>
            </a:xfrm>
            <a:prstGeom prst="rect">
              <a:avLst/>
            </a:prstGeom>
            <a:noFill/>
            <a:ln w="9525">
              <a:noFill/>
              <a:miter lim="800000"/>
            </a:ln>
          </p:spPr>
          <p:txBody>
            <a:bodyPr wrap="none" anchor="ctr">
              <a:spAutoFit/>
            </a:bodyPr>
            <a:lstStyle/>
            <a:p>
              <a:pPr algn="ctr" eaLnBrk="0" hangingPunct="0"/>
              <a:r>
                <a:rPr lang="en-US" altLang="zh-CN" sz="1200">
                  <a:ea typeface="宋体" panose="02010600030101010101" pitchFamily="2" charset="-122"/>
                  <a:sym typeface="Wingdings" panose="05000000000000000000" pitchFamily="2" charset="2"/>
                </a:rPr>
                <a:t></a:t>
              </a:r>
              <a:endParaRPr lang="en-US" altLang="zh-CN" sz="1600">
                <a:ea typeface="宋体" panose="02010600030101010101" pitchFamily="2" charset="-122"/>
              </a:endParaRPr>
            </a:p>
          </p:txBody>
        </p:sp>
        <p:sp>
          <p:nvSpPr>
            <p:cNvPr id="12322" name="Text Box 23"/>
            <p:cNvSpPr txBox="1">
              <a:spLocks noChangeArrowheads="1"/>
            </p:cNvSpPr>
            <p:nvPr/>
          </p:nvSpPr>
          <p:spPr bwMode="auto">
            <a:xfrm>
              <a:off x="0" y="10"/>
              <a:ext cx="212" cy="288"/>
            </a:xfrm>
            <a:prstGeom prst="rect">
              <a:avLst/>
            </a:prstGeom>
            <a:noFill/>
            <a:ln w="9525">
              <a:noFill/>
              <a:miter lim="800000"/>
            </a:ln>
          </p:spPr>
          <p:txBody>
            <a:bodyPr wrap="none" anchor="ctr">
              <a:spAutoFit/>
            </a:bodyPr>
            <a:lstStyle/>
            <a:p>
              <a:pPr algn="ctr" eaLnBrk="0" hangingPunct="0"/>
              <a:r>
                <a:rPr lang="en-US" altLang="zh-CN" sz="2400">
                  <a:ea typeface="宋体" panose="02010600030101010101" pitchFamily="2" charset="-122"/>
                </a:rPr>
                <a:t>a</a:t>
              </a:r>
              <a:endParaRPr lang="en-US" altLang="zh-CN" sz="1600">
                <a:ea typeface="宋体" panose="02010600030101010101" pitchFamily="2" charset="-122"/>
              </a:endParaRPr>
            </a:p>
          </p:txBody>
        </p:sp>
      </p:grpSp>
      <p:grpSp>
        <p:nvGrpSpPr>
          <p:cNvPr id="4" name="Group 22"/>
          <p:cNvGrpSpPr/>
          <p:nvPr/>
        </p:nvGrpSpPr>
        <p:grpSpPr bwMode="auto">
          <a:xfrm>
            <a:off x="8112125" y="3317875"/>
            <a:ext cx="512763" cy="500063"/>
            <a:chOff x="0" y="0"/>
            <a:chExt cx="323" cy="315"/>
          </a:xfrm>
        </p:grpSpPr>
        <p:sp>
          <p:nvSpPr>
            <p:cNvPr id="12319" name="Text Box 25"/>
            <p:cNvSpPr txBox="1">
              <a:spLocks noChangeArrowheads="1"/>
            </p:cNvSpPr>
            <p:nvPr/>
          </p:nvSpPr>
          <p:spPr bwMode="auto">
            <a:xfrm>
              <a:off x="133" y="142"/>
              <a:ext cx="188" cy="173"/>
            </a:xfrm>
            <a:prstGeom prst="rect">
              <a:avLst/>
            </a:prstGeom>
            <a:noFill/>
            <a:ln w="9525">
              <a:noFill/>
              <a:miter lim="800000"/>
            </a:ln>
          </p:spPr>
          <p:txBody>
            <a:bodyPr wrap="none" anchor="ctr">
              <a:spAutoFit/>
            </a:bodyPr>
            <a:lstStyle/>
            <a:p>
              <a:pPr algn="ctr" eaLnBrk="0" hangingPunct="0"/>
              <a:r>
                <a:rPr lang="en-US" altLang="zh-CN" sz="1200">
                  <a:ea typeface="宋体" panose="02010600030101010101" pitchFamily="2" charset="-122"/>
                  <a:sym typeface="Wingdings" panose="05000000000000000000" pitchFamily="2" charset="2"/>
                </a:rPr>
                <a:t></a:t>
              </a:r>
              <a:endParaRPr lang="en-US" altLang="zh-CN" sz="1600">
                <a:ea typeface="宋体" panose="02010600030101010101" pitchFamily="2" charset="-122"/>
              </a:endParaRPr>
            </a:p>
          </p:txBody>
        </p:sp>
        <p:sp>
          <p:nvSpPr>
            <p:cNvPr id="12320" name="Text Box 26"/>
            <p:cNvSpPr txBox="1">
              <a:spLocks noChangeArrowheads="1"/>
            </p:cNvSpPr>
            <p:nvPr/>
          </p:nvSpPr>
          <p:spPr bwMode="auto">
            <a:xfrm>
              <a:off x="0" y="0"/>
              <a:ext cx="323" cy="288"/>
            </a:xfrm>
            <a:prstGeom prst="rect">
              <a:avLst/>
            </a:prstGeom>
            <a:noFill/>
            <a:ln w="9525">
              <a:noFill/>
              <a:miter lim="800000"/>
            </a:ln>
          </p:spPr>
          <p:txBody>
            <a:bodyPr wrap="none" anchor="ctr">
              <a:spAutoFit/>
            </a:bodyPr>
            <a:lstStyle/>
            <a:p>
              <a:pPr algn="ctr" eaLnBrk="0" hangingPunct="0"/>
              <a:r>
                <a:rPr lang="en-US" altLang="zh-CN" sz="1600">
                  <a:ea typeface="宋体" panose="02010600030101010101" pitchFamily="2" charset="-122"/>
                </a:rPr>
                <a:t> </a:t>
              </a:r>
              <a:r>
                <a:rPr lang="en-US" altLang="zh-CN" sz="2400">
                  <a:ea typeface="宋体" panose="02010600030101010101" pitchFamily="2" charset="-122"/>
                </a:rPr>
                <a:t>a</a:t>
              </a:r>
              <a:r>
                <a:rPr lang="en-US" altLang="zh-CN" sz="2400">
                  <a:ea typeface="宋体" panose="02010600030101010101" pitchFamily="2" charset="-122"/>
                  <a:sym typeface="Symbol" panose="05050102010706020507" pitchFamily="18" charset="2"/>
                </a:rPr>
                <a:t></a:t>
              </a:r>
              <a:endParaRPr lang="en-US" altLang="zh-CN" sz="2400">
                <a:ea typeface="宋体" panose="02010600030101010101" pitchFamily="2" charset="-122"/>
                <a:sym typeface="CommercialPi BT" panose="05020102010206080802" pitchFamily="18" charset="2"/>
              </a:endParaRPr>
            </a:p>
          </p:txBody>
        </p:sp>
      </p:grpSp>
      <p:grpSp>
        <p:nvGrpSpPr>
          <p:cNvPr id="5" name="Group 25"/>
          <p:cNvGrpSpPr/>
          <p:nvPr/>
        </p:nvGrpSpPr>
        <p:grpSpPr bwMode="auto">
          <a:xfrm>
            <a:off x="6124575" y="3657600"/>
            <a:ext cx="2332038" cy="2025650"/>
            <a:chOff x="0" y="0"/>
            <a:chExt cx="1469" cy="1276"/>
          </a:xfrm>
        </p:grpSpPr>
        <p:sp>
          <p:nvSpPr>
            <p:cNvPr id="12317" name="Freeform 28"/>
            <p:cNvSpPr/>
            <p:nvPr/>
          </p:nvSpPr>
          <p:spPr bwMode="auto">
            <a:xfrm>
              <a:off x="0" y="960"/>
              <a:ext cx="1" cy="316"/>
            </a:xfrm>
            <a:custGeom>
              <a:avLst/>
              <a:gdLst>
                <a:gd name="T0" fmla="*/ 1 w 1"/>
                <a:gd name="T1" fmla="*/ 0 h 316"/>
                <a:gd name="T2" fmla="*/ 0 w 1"/>
                <a:gd name="T3" fmla="*/ 316 h 316"/>
                <a:gd name="T4" fmla="*/ 0 60000 65536"/>
                <a:gd name="T5" fmla="*/ 0 60000 65536"/>
                <a:gd name="T6" fmla="*/ 0 w 1"/>
                <a:gd name="T7" fmla="*/ 0 h 316"/>
                <a:gd name="T8" fmla="*/ 1 w 1"/>
                <a:gd name="T9" fmla="*/ 316 h 316"/>
              </a:gdLst>
              <a:ahLst/>
              <a:cxnLst>
                <a:cxn ang="T4">
                  <a:pos x="T0" y="T1"/>
                </a:cxn>
                <a:cxn ang="T5">
                  <a:pos x="T2" y="T3"/>
                </a:cxn>
              </a:cxnLst>
              <a:rect l="T6" t="T7" r="T8" b="T9"/>
              <a:pathLst>
                <a:path w="1" h="316">
                  <a:moveTo>
                    <a:pt x="1" y="0"/>
                  </a:moveTo>
                  <a:lnTo>
                    <a:pt x="0" y="316"/>
                  </a:lnTo>
                </a:path>
              </a:pathLst>
            </a:custGeom>
            <a:noFill/>
            <a:ln w="38100">
              <a:solidFill>
                <a:srgbClr val="FF3300"/>
              </a:solidFill>
              <a:round/>
            </a:ln>
          </p:spPr>
          <p:txBody>
            <a:bodyPr wrap="none" anchor="ctr"/>
            <a:lstStyle/>
            <a:p>
              <a:endParaRPr lang="zh-CN" altLang="en-US"/>
            </a:p>
          </p:txBody>
        </p:sp>
        <p:sp>
          <p:nvSpPr>
            <p:cNvPr id="12318" name="Freeform 29"/>
            <p:cNvSpPr/>
            <p:nvPr/>
          </p:nvSpPr>
          <p:spPr bwMode="auto">
            <a:xfrm>
              <a:off x="1191" y="0"/>
              <a:ext cx="278" cy="1"/>
            </a:xfrm>
            <a:custGeom>
              <a:avLst/>
              <a:gdLst>
                <a:gd name="T0" fmla="*/ 0 w 278"/>
                <a:gd name="T1" fmla="*/ 0 h 1"/>
                <a:gd name="T2" fmla="*/ 278 w 278"/>
                <a:gd name="T3" fmla="*/ 0 h 1"/>
                <a:gd name="T4" fmla="*/ 0 60000 65536"/>
                <a:gd name="T5" fmla="*/ 0 60000 65536"/>
                <a:gd name="T6" fmla="*/ 0 w 278"/>
                <a:gd name="T7" fmla="*/ 0 h 1"/>
                <a:gd name="T8" fmla="*/ 278 w 278"/>
                <a:gd name="T9" fmla="*/ 1 h 1"/>
              </a:gdLst>
              <a:ahLst/>
              <a:cxnLst>
                <a:cxn ang="T4">
                  <a:pos x="T0" y="T1"/>
                </a:cxn>
                <a:cxn ang="T5">
                  <a:pos x="T2" y="T3"/>
                </a:cxn>
              </a:cxnLst>
              <a:rect l="T6" t="T7" r="T8" b="T9"/>
              <a:pathLst>
                <a:path w="278" h="1">
                  <a:moveTo>
                    <a:pt x="0" y="0"/>
                  </a:moveTo>
                  <a:lnTo>
                    <a:pt x="278" y="0"/>
                  </a:lnTo>
                </a:path>
              </a:pathLst>
            </a:custGeom>
            <a:noFill/>
            <a:ln w="38100">
              <a:solidFill>
                <a:srgbClr val="FF3300"/>
              </a:solidFill>
              <a:round/>
            </a:ln>
          </p:spPr>
          <p:txBody>
            <a:bodyPr wrap="none" anchor="ctr"/>
            <a:lstStyle/>
            <a:p>
              <a:endParaRPr lang="zh-CN" altLang="en-US"/>
            </a:p>
          </p:txBody>
        </p:sp>
      </p:grpSp>
      <p:sp>
        <p:nvSpPr>
          <p:cNvPr id="64540" name="Line 30"/>
          <p:cNvSpPr>
            <a:spLocks noChangeShapeType="1"/>
          </p:cNvSpPr>
          <p:nvPr/>
        </p:nvSpPr>
        <p:spPr bwMode="auto">
          <a:xfrm>
            <a:off x="7405688" y="4267200"/>
            <a:ext cx="1295400" cy="0"/>
          </a:xfrm>
          <a:prstGeom prst="line">
            <a:avLst/>
          </a:prstGeom>
          <a:noFill/>
          <a:ln w="12700">
            <a:solidFill>
              <a:schemeClr val="tx1"/>
            </a:solidFill>
            <a:round/>
          </a:ln>
        </p:spPr>
        <p:txBody>
          <a:bodyPr wrap="none" anchor="ctr"/>
          <a:lstStyle/>
          <a:p>
            <a:endParaRPr lang="zh-CN" altLang="en-US"/>
          </a:p>
        </p:txBody>
      </p:sp>
      <p:grpSp>
        <p:nvGrpSpPr>
          <p:cNvPr id="6" name="Group 29"/>
          <p:cNvGrpSpPr/>
          <p:nvPr/>
        </p:nvGrpSpPr>
        <p:grpSpPr bwMode="auto">
          <a:xfrm>
            <a:off x="5881688" y="4267200"/>
            <a:ext cx="1066800" cy="914400"/>
            <a:chOff x="0" y="0"/>
            <a:chExt cx="672" cy="576"/>
          </a:xfrm>
        </p:grpSpPr>
        <p:sp>
          <p:nvSpPr>
            <p:cNvPr id="12315" name="Line 32"/>
            <p:cNvSpPr>
              <a:spLocks noChangeShapeType="1"/>
            </p:cNvSpPr>
            <p:nvPr/>
          </p:nvSpPr>
          <p:spPr bwMode="auto">
            <a:xfrm flipV="1">
              <a:off x="0" y="0"/>
              <a:ext cx="0" cy="576"/>
            </a:xfrm>
            <a:prstGeom prst="line">
              <a:avLst/>
            </a:prstGeom>
            <a:noFill/>
            <a:ln w="12700">
              <a:solidFill>
                <a:srgbClr val="FF3300"/>
              </a:solidFill>
              <a:round/>
            </a:ln>
          </p:spPr>
          <p:txBody>
            <a:bodyPr wrap="none" anchor="ctr"/>
            <a:lstStyle/>
            <a:p>
              <a:endParaRPr lang="zh-CN" altLang="en-US"/>
            </a:p>
          </p:txBody>
        </p:sp>
        <p:sp>
          <p:nvSpPr>
            <p:cNvPr id="12316" name="Line 33"/>
            <p:cNvSpPr>
              <a:spLocks noChangeShapeType="1"/>
            </p:cNvSpPr>
            <p:nvPr/>
          </p:nvSpPr>
          <p:spPr bwMode="auto">
            <a:xfrm flipV="1">
              <a:off x="672" y="0"/>
              <a:ext cx="0" cy="576"/>
            </a:xfrm>
            <a:prstGeom prst="line">
              <a:avLst/>
            </a:prstGeom>
            <a:noFill/>
            <a:ln w="12700">
              <a:solidFill>
                <a:srgbClr val="FF3300"/>
              </a:solidFill>
              <a:round/>
            </a:ln>
          </p:spPr>
          <p:txBody>
            <a:bodyPr wrap="none" anchor="ctr"/>
            <a:lstStyle/>
            <a:p>
              <a:endParaRPr lang="zh-CN" altLang="en-US"/>
            </a:p>
          </p:txBody>
        </p:sp>
      </p:grpSp>
      <p:sp>
        <p:nvSpPr>
          <p:cNvPr id="64544" name="AutoShape 34"/>
          <p:cNvSpPr>
            <a:spLocks noChangeArrowheads="1"/>
          </p:cNvSpPr>
          <p:nvPr/>
        </p:nvSpPr>
        <p:spPr bwMode="auto">
          <a:xfrm>
            <a:off x="6718300" y="341313"/>
            <a:ext cx="1447800" cy="1981200"/>
          </a:xfrm>
          <a:prstGeom prst="can">
            <a:avLst>
              <a:gd name="adj" fmla="val 34211"/>
            </a:avLst>
          </a:prstGeom>
          <a:gradFill rotWithShape="0">
            <a:gsLst>
              <a:gs pos="0">
                <a:schemeClr val="accent1"/>
              </a:gs>
              <a:gs pos="50000">
                <a:srgbClr val="253C57"/>
              </a:gs>
              <a:gs pos="100000">
                <a:schemeClr val="accent1"/>
              </a:gs>
            </a:gsLst>
            <a:lin ang="0" scaled="1"/>
          </a:gradFill>
          <a:ln w="9525">
            <a:solidFill>
              <a:schemeClr val="tx1"/>
            </a:solidFill>
            <a:round/>
          </a:ln>
        </p:spPr>
        <p:txBody>
          <a:bodyPr wrap="none" anchor="ctr"/>
          <a:lstStyle/>
          <a:p>
            <a:pPr>
              <a:defRPr/>
            </a:pPr>
            <a:endParaRPr lang="zh-CN" altLang="en-US" sz="2400" b="0"/>
          </a:p>
        </p:txBody>
      </p:sp>
      <p:grpSp>
        <p:nvGrpSpPr>
          <p:cNvPr id="7" name="Group 33"/>
          <p:cNvGrpSpPr/>
          <p:nvPr/>
        </p:nvGrpSpPr>
        <p:grpSpPr bwMode="auto">
          <a:xfrm>
            <a:off x="6948488" y="2971800"/>
            <a:ext cx="533400" cy="1295400"/>
            <a:chOff x="0" y="0"/>
            <a:chExt cx="336" cy="816"/>
          </a:xfrm>
        </p:grpSpPr>
        <p:sp>
          <p:nvSpPr>
            <p:cNvPr id="12313" name="Line 36"/>
            <p:cNvSpPr>
              <a:spLocks noChangeShapeType="1"/>
            </p:cNvSpPr>
            <p:nvPr/>
          </p:nvSpPr>
          <p:spPr bwMode="auto">
            <a:xfrm>
              <a:off x="0" y="0"/>
              <a:ext cx="336" cy="0"/>
            </a:xfrm>
            <a:prstGeom prst="line">
              <a:avLst/>
            </a:prstGeom>
            <a:noFill/>
            <a:ln w="12700">
              <a:solidFill>
                <a:srgbClr val="FF0000"/>
              </a:solidFill>
              <a:round/>
            </a:ln>
          </p:spPr>
          <p:txBody>
            <a:bodyPr wrap="none" anchor="ctr"/>
            <a:lstStyle/>
            <a:p>
              <a:endParaRPr lang="zh-CN" altLang="en-US"/>
            </a:p>
          </p:txBody>
        </p:sp>
        <p:sp>
          <p:nvSpPr>
            <p:cNvPr id="12314" name="Line 37"/>
            <p:cNvSpPr>
              <a:spLocks noChangeShapeType="1"/>
            </p:cNvSpPr>
            <p:nvPr/>
          </p:nvSpPr>
          <p:spPr bwMode="auto">
            <a:xfrm>
              <a:off x="0" y="816"/>
              <a:ext cx="336" cy="0"/>
            </a:xfrm>
            <a:prstGeom prst="line">
              <a:avLst/>
            </a:prstGeom>
            <a:noFill/>
            <a:ln w="12700">
              <a:solidFill>
                <a:srgbClr val="FF0000"/>
              </a:solidFill>
              <a:round/>
            </a:ln>
          </p:spPr>
          <p:txBody>
            <a:bodyPr wrap="none" anchor="ctr"/>
            <a:lstStyle/>
            <a:p>
              <a:endParaRPr lang="zh-CN" altLang="en-US"/>
            </a:p>
          </p:txBody>
        </p:sp>
      </p:grpSp>
      <p:sp>
        <p:nvSpPr>
          <p:cNvPr id="64548" name="Text Box 42"/>
          <p:cNvSpPr txBox="1">
            <a:spLocks noChangeArrowheads="1"/>
          </p:cNvSpPr>
          <p:nvPr/>
        </p:nvSpPr>
        <p:spPr bwMode="auto">
          <a:xfrm>
            <a:off x="7092950" y="4365625"/>
            <a:ext cx="1825625" cy="1770063"/>
          </a:xfrm>
          <a:prstGeom prst="rect">
            <a:avLst/>
          </a:prstGeom>
          <a:noFill/>
          <a:ln w="9525">
            <a:noFill/>
            <a:miter lim="800000"/>
          </a:ln>
        </p:spPr>
        <p:txBody>
          <a:bodyPr anchor="ctr">
            <a:spAutoFit/>
          </a:bodyPr>
          <a:lstStyle/>
          <a:p>
            <a:pPr algn="ctr"/>
            <a:r>
              <a:rPr lang="zh-CN" altLang="en-US" sz="2800">
                <a:solidFill>
                  <a:schemeClr val="accent2"/>
                </a:solidFill>
                <a:ea typeface="宋体" panose="02010600030101010101" pitchFamily="2" charset="-122"/>
              </a:rPr>
              <a:t>利用投影的积聚性</a:t>
            </a:r>
          </a:p>
          <a:p>
            <a:pPr algn="ctr"/>
            <a:r>
              <a:rPr lang="zh-CN" altLang="en-US" i="1">
                <a:solidFill>
                  <a:schemeClr val="accent2"/>
                </a:solidFill>
                <a:ea typeface="宋体" panose="02010600030101010101" pitchFamily="2" charset="-122"/>
              </a:rPr>
              <a:t>   </a:t>
            </a:r>
            <a:r>
              <a:rPr lang="en-US" altLang="zh-CN" i="1">
                <a:solidFill>
                  <a:schemeClr val="accent2"/>
                </a:solidFill>
                <a:ea typeface="宋体" panose="02010600030101010101" pitchFamily="2" charset="-122"/>
              </a:rPr>
              <a:t>By the concentrating projection</a:t>
            </a:r>
            <a:endParaRPr lang="en-US" altLang="zh-CN" i="1">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0-#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4523"/>
                                        </p:tgtEl>
                                        <p:attrNameLst>
                                          <p:attrName>style.visibility</p:attrName>
                                        </p:attrNameLst>
                                      </p:cBhvr>
                                      <p:to>
                                        <p:strVal val="visible"/>
                                      </p:to>
                                    </p:set>
                                    <p:animEffect transition="in" filter="wipe(left)">
                                      <p:cBhvr>
                                        <p:cTn id="13" dur="500"/>
                                        <p:tgtEl>
                                          <p:spTgt spid="645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4524"/>
                                        </p:tgtEl>
                                        <p:attrNameLst>
                                          <p:attrName>style.visibility</p:attrName>
                                        </p:attrNameLst>
                                      </p:cBhvr>
                                      <p:to>
                                        <p:strVal val="visible"/>
                                      </p:to>
                                    </p:set>
                                    <p:animEffect transition="in" filter="wipe(down)">
                                      <p:cBhvr>
                                        <p:cTn id="18" dur="500"/>
                                        <p:tgtEl>
                                          <p:spTgt spid="6452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4520"/>
                                        </p:tgtEl>
                                        <p:attrNameLst>
                                          <p:attrName>style.visibility</p:attrName>
                                        </p:attrNameLst>
                                      </p:cBhvr>
                                      <p:to>
                                        <p:strVal val="visible"/>
                                      </p:to>
                                    </p:set>
                                    <p:animEffect transition="in" filter="wipe(down)">
                                      <p:cBhvr>
                                        <p:cTn id="23" dur="500"/>
                                        <p:tgtEl>
                                          <p:spTgt spid="645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527"/>
                                        </p:tgtEl>
                                        <p:attrNameLst>
                                          <p:attrName>style.visibility</p:attrName>
                                        </p:attrNameLst>
                                      </p:cBhvr>
                                      <p:to>
                                        <p:strVal val="visible"/>
                                      </p:to>
                                    </p:set>
                                    <p:animEffect transition="in" filter="wipe(left)">
                                      <p:cBhvr>
                                        <p:cTn id="28" dur="500"/>
                                        <p:tgtEl>
                                          <p:spTgt spid="645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4540"/>
                                        </p:tgtEl>
                                        <p:attrNameLst>
                                          <p:attrName>style.visibility</p:attrName>
                                        </p:attrNameLst>
                                      </p:cBhvr>
                                      <p:to>
                                        <p:strVal val="visible"/>
                                      </p:to>
                                    </p:set>
                                    <p:animEffect transition="in" filter="wipe(left)">
                                      <p:cBhvr>
                                        <p:cTn id="33" dur="500"/>
                                        <p:tgtEl>
                                          <p:spTgt spid="6454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64521"/>
                                        </p:tgtEl>
                                        <p:attrNameLst>
                                          <p:attrName>style.visibility</p:attrName>
                                        </p:attrNameLst>
                                      </p:cBhvr>
                                      <p:to>
                                        <p:strVal val="visible"/>
                                      </p:to>
                                    </p:set>
                                    <p:animEffect transition="in" filter="wipe(down)">
                                      <p:cBhvr>
                                        <p:cTn id="38" dur="500"/>
                                        <p:tgtEl>
                                          <p:spTgt spid="645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4522"/>
                                        </p:tgtEl>
                                        <p:attrNameLst>
                                          <p:attrName>style.visibility</p:attrName>
                                        </p:attrNameLst>
                                      </p:cBhvr>
                                      <p:to>
                                        <p:strVal val="visible"/>
                                      </p:to>
                                    </p:set>
                                    <p:animEffect transition="in" filter="wipe(left)">
                                      <p:cBhvr>
                                        <p:cTn id="43" dur="500"/>
                                        <p:tgtEl>
                                          <p:spTgt spid="6452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down)">
                                      <p:cBhvr>
                                        <p:cTn id="4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64519"/>
                                        </p:tgtEl>
                                        <p:attrNameLst>
                                          <p:attrName>style.visibility</p:attrName>
                                        </p:attrNameLst>
                                      </p:cBhvr>
                                      <p:to>
                                        <p:strVal val="visible"/>
                                      </p:to>
                                    </p:set>
                                    <p:animEffect transition="in" filter="wipe(down)">
                                      <p:cBhvr>
                                        <p:cTn id="53" dur="500"/>
                                        <p:tgtEl>
                                          <p:spTgt spid="645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4518"/>
                                        </p:tgtEl>
                                        <p:attrNameLst>
                                          <p:attrName>style.visibility</p:attrName>
                                        </p:attrNameLst>
                                      </p:cBhvr>
                                      <p:to>
                                        <p:strVal val="visible"/>
                                      </p:to>
                                    </p:set>
                                    <p:animEffect transition="in" filter="wipe(down)">
                                      <p:cBhvr>
                                        <p:cTn id="63" dur="500"/>
                                        <p:tgtEl>
                                          <p:spTgt spid="6451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4514"/>
                                        </p:tgtEl>
                                        <p:attrNameLst>
                                          <p:attrName>style.visibility</p:attrName>
                                        </p:attrNameLst>
                                      </p:cBhvr>
                                      <p:to>
                                        <p:strVal val="visible"/>
                                      </p:to>
                                    </p:set>
                                    <p:animEffect transition="in" filter="blinds(horizontal)">
                                      <p:cBhvr>
                                        <p:cTn id="68" dur="500"/>
                                        <p:tgtEl>
                                          <p:spTgt spid="64514"/>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4516"/>
                                        </p:tgtEl>
                                        <p:attrNameLst>
                                          <p:attrName>style.visibility</p:attrName>
                                        </p:attrNameLst>
                                      </p:cBhvr>
                                      <p:to>
                                        <p:strVal val="visible"/>
                                      </p:to>
                                    </p:set>
                                    <p:anim calcmode="lin" valueType="num">
                                      <p:cBhvr additive="base">
                                        <p:cTn id="73" dur="500" fill="hold"/>
                                        <p:tgtEl>
                                          <p:spTgt spid="64516"/>
                                        </p:tgtEl>
                                        <p:attrNameLst>
                                          <p:attrName>ppt_x</p:attrName>
                                        </p:attrNameLst>
                                      </p:cBhvr>
                                      <p:tavLst>
                                        <p:tav tm="0">
                                          <p:val>
                                            <p:strVal val="0-#ppt_w/2"/>
                                          </p:val>
                                        </p:tav>
                                        <p:tav tm="100000">
                                          <p:val>
                                            <p:strVal val="#ppt_x"/>
                                          </p:val>
                                        </p:tav>
                                      </p:tavLst>
                                    </p:anim>
                                    <p:anim calcmode="lin" valueType="num">
                                      <p:cBhvr additive="base">
                                        <p:cTn id="74"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4517"/>
                                        </p:tgtEl>
                                        <p:attrNameLst>
                                          <p:attrName>style.visibility</p:attrName>
                                        </p:attrNameLst>
                                      </p:cBhvr>
                                      <p:to>
                                        <p:strVal val="visible"/>
                                      </p:to>
                                    </p:set>
                                    <p:anim calcmode="lin" valueType="num">
                                      <p:cBhvr additive="base">
                                        <p:cTn id="79" dur="500" fill="hold"/>
                                        <p:tgtEl>
                                          <p:spTgt spid="64517"/>
                                        </p:tgtEl>
                                        <p:attrNameLst>
                                          <p:attrName>ppt_x</p:attrName>
                                        </p:attrNameLst>
                                      </p:cBhvr>
                                      <p:tavLst>
                                        <p:tav tm="0">
                                          <p:val>
                                            <p:strVal val="#ppt_x"/>
                                          </p:val>
                                        </p:tav>
                                        <p:tav tm="100000">
                                          <p:val>
                                            <p:strVal val="#ppt_x"/>
                                          </p:val>
                                        </p:tav>
                                      </p:tavLst>
                                    </p:anim>
                                    <p:anim calcmode="lin" valueType="num">
                                      <p:cBhvr additive="base">
                                        <p:cTn id="80" dur="500" fill="hold"/>
                                        <p:tgtEl>
                                          <p:spTgt spid="645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32" fill="hold" nodeType="click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p:cTn id="85" dur="500" fill="hold"/>
                                        <p:tgtEl>
                                          <p:spTgt spid="2"/>
                                        </p:tgtEl>
                                        <p:attrNameLst>
                                          <p:attrName>ppt_w</p:attrName>
                                        </p:attrNameLst>
                                      </p:cBhvr>
                                      <p:tavLst>
                                        <p:tav tm="0">
                                          <p:val>
                                            <p:strVal val="4*#ppt_w"/>
                                          </p:val>
                                        </p:tav>
                                        <p:tav tm="100000">
                                          <p:val>
                                            <p:strVal val="#ppt_w"/>
                                          </p:val>
                                        </p:tav>
                                      </p:tavLst>
                                    </p:anim>
                                    <p:anim calcmode="lin" valueType="num">
                                      <p:cBhvr>
                                        <p:cTn id="86"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64548"/>
                                        </p:tgtEl>
                                        <p:attrNameLst>
                                          <p:attrName>style.visibility</p:attrName>
                                        </p:attrNameLst>
                                      </p:cBhvr>
                                      <p:to>
                                        <p:strVal val="visible"/>
                                      </p:to>
                                    </p:set>
                                    <p:anim calcmode="lin" valueType="num">
                                      <p:cBhvr additive="base">
                                        <p:cTn id="91" dur="500" fill="hold"/>
                                        <p:tgtEl>
                                          <p:spTgt spid="64548"/>
                                        </p:tgtEl>
                                        <p:attrNameLst>
                                          <p:attrName>ppt_x</p:attrName>
                                        </p:attrNameLst>
                                      </p:cBhvr>
                                      <p:tavLst>
                                        <p:tav tm="0">
                                          <p:val>
                                            <p:strVal val="1+#ppt_w/2"/>
                                          </p:val>
                                        </p:tav>
                                        <p:tav tm="100000">
                                          <p:val>
                                            <p:strVal val="#ppt_x"/>
                                          </p:val>
                                        </p:tav>
                                      </p:tavLst>
                                    </p:anim>
                                    <p:anim calcmode="lin" valueType="num">
                                      <p:cBhvr additive="base">
                                        <p:cTn id="92" dur="500" fill="hold"/>
                                        <p:tgtEl>
                                          <p:spTgt spid="6454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64526"/>
                                        </p:tgtEl>
                                        <p:attrNameLst>
                                          <p:attrName>style.visibility</p:attrName>
                                        </p:attrNameLst>
                                      </p:cBhvr>
                                      <p:to>
                                        <p:strVal val="visible"/>
                                      </p:to>
                                    </p:set>
                                    <p:animEffect transition="in" filter="wipe(up)">
                                      <p:cBhvr>
                                        <p:cTn id="97" dur="500"/>
                                        <p:tgtEl>
                                          <p:spTgt spid="64526"/>
                                        </p:tgtEl>
                                      </p:cBhvr>
                                    </p:animEffect>
                                  </p:childTnLst>
                                </p:cTn>
                              </p:par>
                            </p:childTnLst>
                          </p:cTn>
                        </p:par>
                      </p:childTnLst>
                    </p:cTn>
                  </p:par>
                  <p:par>
                    <p:cTn id="98" fill="hold">
                      <p:stCondLst>
                        <p:cond delay="indefinite"/>
                      </p:stCondLst>
                      <p:childTnLst>
                        <p:par>
                          <p:cTn id="99" fill="hold">
                            <p:stCondLst>
                              <p:cond delay="0"/>
                            </p:stCondLst>
                            <p:childTnLst>
                              <p:par>
                                <p:cTn id="100" presetID="23" presetClass="entr" presetSubtype="32" fill="hold" nodeType="clickEffect">
                                  <p:stCondLst>
                                    <p:cond delay="0"/>
                                  </p:stCondLst>
                                  <p:childTnLst>
                                    <p:set>
                                      <p:cBhvr>
                                        <p:cTn id="101" dur="1" fill="hold">
                                          <p:stCondLst>
                                            <p:cond delay="0"/>
                                          </p:stCondLst>
                                        </p:cTn>
                                        <p:tgtEl>
                                          <p:spTgt spid="3"/>
                                        </p:tgtEl>
                                        <p:attrNameLst>
                                          <p:attrName>style.visibility</p:attrName>
                                        </p:attrNameLst>
                                      </p:cBhvr>
                                      <p:to>
                                        <p:strVal val="visible"/>
                                      </p:to>
                                    </p:set>
                                    <p:anim calcmode="lin" valueType="num">
                                      <p:cBhvr>
                                        <p:cTn id="102" dur="500" fill="hold"/>
                                        <p:tgtEl>
                                          <p:spTgt spid="3"/>
                                        </p:tgtEl>
                                        <p:attrNameLst>
                                          <p:attrName>ppt_w</p:attrName>
                                        </p:attrNameLst>
                                      </p:cBhvr>
                                      <p:tavLst>
                                        <p:tav tm="0">
                                          <p:val>
                                            <p:strVal val="4*#ppt_w"/>
                                          </p:val>
                                        </p:tav>
                                        <p:tav tm="100000">
                                          <p:val>
                                            <p:strVal val="#ppt_w"/>
                                          </p:val>
                                        </p:tav>
                                      </p:tavLst>
                                    </p:anim>
                                    <p:anim calcmode="lin" valueType="num">
                                      <p:cBhvr>
                                        <p:cTn id="103"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64525"/>
                                        </p:tgtEl>
                                        <p:attrNameLst>
                                          <p:attrName>style.visibility</p:attrName>
                                        </p:attrNameLst>
                                      </p:cBhvr>
                                      <p:to>
                                        <p:strVal val="visible"/>
                                      </p:to>
                                    </p:set>
                                    <p:animEffect transition="in" filter="wipe(left)">
                                      <p:cBhvr>
                                        <p:cTn id="108" dur="500"/>
                                        <p:tgtEl>
                                          <p:spTgt spid="6452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3" fill="hold">
                      <p:stCondLst>
                        <p:cond delay="indefinite"/>
                      </p:stCondLst>
                      <p:childTnLst>
                        <p:par>
                          <p:cTn id="114" fill="hold">
                            <p:stCondLst>
                              <p:cond delay="0"/>
                            </p:stCondLst>
                            <p:childTnLst>
                              <p:par>
                                <p:cTn id="115" presetID="2" presetClass="entr" presetSubtype="2" fill="hold" nodeType="clickEffect">
                                  <p:stCondLst>
                                    <p:cond delay="0"/>
                                  </p:stCondLst>
                                  <p:childTnLst>
                                    <p:set>
                                      <p:cBhvr>
                                        <p:cTn id="116" dur="1" fill="hold">
                                          <p:stCondLst>
                                            <p:cond delay="0"/>
                                          </p:stCondLst>
                                        </p:cTn>
                                        <p:tgtEl>
                                          <p:spTgt spid="4"/>
                                        </p:tgtEl>
                                        <p:attrNameLst>
                                          <p:attrName>style.visibility</p:attrName>
                                        </p:attrNameLst>
                                      </p:cBhvr>
                                      <p:to>
                                        <p:strVal val="visible"/>
                                      </p:to>
                                    </p:set>
                                    <p:anim calcmode="lin" valueType="num">
                                      <p:cBhvr additive="base">
                                        <p:cTn id="117" dur="500" fill="hold"/>
                                        <p:tgtEl>
                                          <p:spTgt spid="4"/>
                                        </p:tgtEl>
                                        <p:attrNameLst>
                                          <p:attrName>ppt_x</p:attrName>
                                        </p:attrNameLst>
                                      </p:cBhvr>
                                      <p:tavLst>
                                        <p:tav tm="0">
                                          <p:val>
                                            <p:strVal val="1+#ppt_w/2"/>
                                          </p:val>
                                        </p:tav>
                                        <p:tav tm="100000">
                                          <p:val>
                                            <p:strVal val="#ppt_x"/>
                                          </p:val>
                                        </p:tav>
                                      </p:tavLst>
                                    </p:anim>
                                    <p:anim calcmode="lin" valueType="num">
                                      <p:cBhvr additive="base">
                                        <p:cTn id="1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5" grpId="0" autoUpdateAnimBg="0"/>
      <p:bldP spid="64516" grpId="0" autoUpdateAnimBg="0"/>
      <p:bldP spid="64517" grpId="0" autoUpdateAnimBg="0"/>
      <p:bldP spid="64518" grpId="0" animBg="1" autoUpdateAnimBg="0"/>
      <p:bldP spid="64519" grpId="0" animBg="1" autoUpdateAnimBg="0"/>
      <p:bldP spid="64520" grpId="0" animBg="1"/>
      <p:bldP spid="64521" grpId="0" animBg="1"/>
      <p:bldP spid="64522" grpId="0" animBg="1" autoUpdateAnimBg="0"/>
      <p:bldP spid="64523" grpId="0" animBg="1"/>
      <p:bldP spid="64524" grpId="0" animBg="1"/>
      <p:bldP spid="64525" grpId="0" animBg="1"/>
      <p:bldP spid="64526" grpId="0" animBg="1"/>
      <p:bldP spid="64527" grpId="0" animBg="1"/>
      <p:bldP spid="64540" grpId="0" animBg="1"/>
      <p:bldP spid="6454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82"/>
          <p:cNvSpPr>
            <a:spLocks noChangeArrowheads="1"/>
          </p:cNvSpPr>
          <p:nvPr/>
        </p:nvSpPr>
        <p:spPr bwMode="auto">
          <a:xfrm>
            <a:off x="7092950" y="1700213"/>
            <a:ext cx="1081088" cy="719137"/>
          </a:xfrm>
          <a:prstGeom prst="curvedRightArrow">
            <a:avLst>
              <a:gd name="adj1" fmla="val 20000"/>
              <a:gd name="adj2" fmla="val 40000"/>
              <a:gd name="adj3" fmla="val 50110"/>
            </a:avLst>
          </a:prstGeom>
          <a:solidFill>
            <a:schemeClr val="hlink">
              <a:alpha val="54901"/>
            </a:schemeClr>
          </a:solidFill>
          <a:ln w="9525">
            <a:solidFill>
              <a:schemeClr val="tx1"/>
            </a:solidFill>
            <a:miter lim="800000"/>
          </a:ln>
        </p:spPr>
        <p:txBody>
          <a:bodyPr wrap="none" anchor="ctr"/>
          <a:lstStyle/>
          <a:p>
            <a:endParaRPr lang="zh-CN" altLang="en-US" sz="2400" b="0"/>
          </a:p>
        </p:txBody>
      </p:sp>
      <p:sp>
        <p:nvSpPr>
          <p:cNvPr id="65539" name="Text Box 5"/>
          <p:cNvSpPr txBox="1">
            <a:spLocks noChangeArrowheads="1"/>
          </p:cNvSpPr>
          <p:nvPr/>
        </p:nvSpPr>
        <p:spPr bwMode="auto">
          <a:xfrm>
            <a:off x="468313" y="2133600"/>
            <a:ext cx="7343775" cy="3292475"/>
          </a:xfrm>
          <a:prstGeom prst="rect">
            <a:avLst/>
          </a:prstGeom>
          <a:noFill/>
          <a:ln w="9525">
            <a:noFill/>
            <a:miter lim="800000"/>
          </a:ln>
        </p:spPr>
        <p:txBody>
          <a:bodyPr anchor="ctr">
            <a:spAutoFit/>
          </a:bodyPr>
          <a:lstStyle/>
          <a:p>
            <a:r>
              <a:rPr lang="en-US" altLang="zh-CN" sz="2800"/>
              <a:t>     </a:t>
            </a:r>
            <a:r>
              <a:rPr lang="zh-CN" altLang="en-US" sz="2800"/>
              <a:t>圆锥面是由直线</a:t>
            </a:r>
            <a:r>
              <a:rPr lang="en-US" altLang="zh-CN" sz="2800"/>
              <a:t>SA</a:t>
            </a:r>
            <a:r>
              <a:rPr lang="zh-CN" altLang="en-US" sz="2800"/>
              <a:t>绕与它相交的轴线</a:t>
            </a:r>
            <a:r>
              <a:rPr lang="en-US" altLang="zh-CN" sz="2800"/>
              <a:t>OO</a:t>
            </a:r>
            <a:r>
              <a:rPr lang="en-US" altLang="zh-CN" sz="2800" baseline="-25000"/>
              <a:t>1</a:t>
            </a:r>
            <a:r>
              <a:rPr lang="zh-CN" altLang="en-US" sz="2800">
                <a:sym typeface="Symbol" panose="05050102010706020507" pitchFamily="18" charset="2"/>
              </a:rPr>
              <a:t>旋转而成。</a:t>
            </a:r>
          </a:p>
          <a:p>
            <a:pPr>
              <a:lnSpc>
                <a:spcPct val="90000"/>
              </a:lnSpc>
            </a:pPr>
            <a:r>
              <a:rPr lang="zh-CN" altLang="en-US" sz="2000" i="1"/>
              <a:t>      </a:t>
            </a:r>
            <a:r>
              <a:rPr lang="en-US" altLang="zh-CN" sz="2000" i="1"/>
              <a:t>Conical surface is generated by a straight line (SA) that revolves about an axis OO</a:t>
            </a:r>
            <a:r>
              <a:rPr lang="en-US" altLang="zh-CN" sz="2000" i="1" baseline="-25000"/>
              <a:t>1 </a:t>
            </a:r>
            <a:r>
              <a:rPr lang="en-US" altLang="zh-CN" sz="2000" i="1"/>
              <a:t> with which the line intersects at point S.</a:t>
            </a:r>
          </a:p>
          <a:p>
            <a:endParaRPr lang="en-US" altLang="zh-CN" sz="2400">
              <a:sym typeface="Symbol" panose="05050102010706020507" pitchFamily="18" charset="2"/>
            </a:endParaRPr>
          </a:p>
          <a:p>
            <a:r>
              <a:rPr lang="en-US" altLang="zh-CN" sz="2800">
                <a:sym typeface="Symbol" panose="05050102010706020507" pitchFamily="18" charset="2"/>
              </a:rPr>
              <a:t>    </a:t>
            </a:r>
            <a:r>
              <a:rPr lang="en-US" altLang="zh-CN" sz="2800">
                <a:solidFill>
                  <a:srgbClr val="FF3300"/>
                </a:solidFill>
                <a:sym typeface="Symbol" panose="05050102010706020507" pitchFamily="18" charset="2"/>
              </a:rPr>
              <a:t>S</a:t>
            </a:r>
            <a:r>
              <a:rPr lang="zh-CN" altLang="en-US" sz="2800">
                <a:solidFill>
                  <a:schemeClr val="tx2"/>
                </a:solidFill>
                <a:sym typeface="Symbol" panose="05050102010706020507" pitchFamily="18" charset="2"/>
              </a:rPr>
              <a:t>称为</a:t>
            </a:r>
            <a:r>
              <a:rPr lang="zh-CN" altLang="en-US" sz="2800">
                <a:solidFill>
                  <a:srgbClr val="FF3300"/>
                </a:solidFill>
                <a:sym typeface="Symbol" panose="05050102010706020507" pitchFamily="18" charset="2"/>
              </a:rPr>
              <a:t>锥顶</a:t>
            </a:r>
            <a:r>
              <a:rPr lang="zh-CN" altLang="en-US" sz="2800">
                <a:solidFill>
                  <a:schemeClr val="tx2"/>
                </a:solidFill>
                <a:sym typeface="Symbol" panose="05050102010706020507" pitchFamily="18" charset="2"/>
              </a:rPr>
              <a:t>，</a:t>
            </a:r>
            <a:r>
              <a:rPr lang="zh-CN" altLang="en-US" sz="2800">
                <a:solidFill>
                  <a:srgbClr val="FF3300"/>
                </a:solidFill>
                <a:sym typeface="Symbol" panose="05050102010706020507" pitchFamily="18" charset="2"/>
              </a:rPr>
              <a:t>直线</a:t>
            </a:r>
            <a:r>
              <a:rPr lang="en-US" altLang="zh-CN" sz="2800">
                <a:solidFill>
                  <a:srgbClr val="FF3300"/>
                </a:solidFill>
                <a:sym typeface="Symbol" panose="05050102010706020507" pitchFamily="18" charset="2"/>
              </a:rPr>
              <a:t>SA</a:t>
            </a:r>
            <a:r>
              <a:rPr lang="zh-CN" altLang="en-US" sz="2800">
                <a:solidFill>
                  <a:srgbClr val="FF3300"/>
                </a:solidFill>
                <a:sym typeface="Symbol" panose="05050102010706020507" pitchFamily="18" charset="2"/>
              </a:rPr>
              <a:t>称为母线</a:t>
            </a:r>
            <a:r>
              <a:rPr lang="zh-CN" altLang="en-US" sz="2800">
                <a:solidFill>
                  <a:schemeClr val="tx2"/>
                </a:solidFill>
                <a:sym typeface="Symbol" panose="05050102010706020507" pitchFamily="18" charset="2"/>
              </a:rPr>
              <a:t>。圆锥面上过锥顶的任一直线称为圆锥面的</a:t>
            </a:r>
            <a:r>
              <a:rPr lang="zh-CN" altLang="en-US" sz="2800">
                <a:solidFill>
                  <a:srgbClr val="FF3300"/>
                </a:solidFill>
                <a:sym typeface="Symbol" panose="05050102010706020507" pitchFamily="18" charset="2"/>
              </a:rPr>
              <a:t>素线</a:t>
            </a:r>
            <a:r>
              <a:rPr lang="zh-CN" altLang="en-US" sz="2800">
                <a:solidFill>
                  <a:schemeClr val="tx2"/>
                </a:solidFill>
                <a:sym typeface="Symbol" panose="05050102010706020507" pitchFamily="18" charset="2"/>
              </a:rPr>
              <a:t>。</a:t>
            </a:r>
          </a:p>
          <a:p>
            <a:pPr>
              <a:lnSpc>
                <a:spcPct val="95000"/>
              </a:lnSpc>
            </a:pPr>
            <a:r>
              <a:rPr lang="zh-CN" altLang="en-US" sz="2000" i="1">
                <a:solidFill>
                  <a:schemeClr val="tx2"/>
                </a:solidFill>
                <a:sym typeface="Symbol" panose="05050102010706020507" pitchFamily="18" charset="2"/>
              </a:rPr>
              <a:t>     </a:t>
            </a:r>
            <a:r>
              <a:rPr lang="en-US" altLang="zh-CN" sz="2000" i="1">
                <a:solidFill>
                  <a:srgbClr val="FF0000"/>
                </a:solidFill>
                <a:sym typeface="Symbol" panose="05050102010706020507" pitchFamily="18" charset="2"/>
              </a:rPr>
              <a:t>S</a:t>
            </a:r>
            <a:r>
              <a:rPr lang="en-US" altLang="zh-CN" sz="2000" i="1">
                <a:solidFill>
                  <a:schemeClr val="tx2"/>
                </a:solidFill>
                <a:sym typeface="Symbol" panose="05050102010706020507" pitchFamily="18" charset="2"/>
              </a:rPr>
              <a:t> is called the </a:t>
            </a:r>
            <a:r>
              <a:rPr lang="en-US" altLang="zh-CN" sz="2000" i="1">
                <a:solidFill>
                  <a:srgbClr val="FF0000"/>
                </a:solidFill>
                <a:sym typeface="Symbol" panose="05050102010706020507" pitchFamily="18" charset="2"/>
              </a:rPr>
              <a:t>vertex</a:t>
            </a:r>
            <a:r>
              <a:rPr lang="en-US" altLang="zh-CN" sz="2000" i="1">
                <a:solidFill>
                  <a:schemeClr val="tx2"/>
                </a:solidFill>
                <a:sym typeface="Symbol" panose="05050102010706020507" pitchFamily="18" charset="2"/>
              </a:rPr>
              <a:t> and line SA is the </a:t>
            </a:r>
            <a:r>
              <a:rPr lang="en-US" altLang="zh-CN" sz="2000" i="1">
                <a:solidFill>
                  <a:srgbClr val="FF0000"/>
                </a:solidFill>
                <a:sym typeface="Symbol" panose="05050102010706020507" pitchFamily="18" charset="2"/>
              </a:rPr>
              <a:t>generator</a:t>
            </a:r>
            <a:r>
              <a:rPr lang="en-US" altLang="zh-CN" sz="2000" i="1">
                <a:solidFill>
                  <a:schemeClr val="tx2"/>
                </a:solidFill>
                <a:sym typeface="Symbol" panose="05050102010706020507" pitchFamily="18" charset="2"/>
              </a:rPr>
              <a:t>. Any straight lines through the vertex on conical surface are called </a:t>
            </a:r>
            <a:r>
              <a:rPr lang="en-US" altLang="zh-CN" sz="2000" i="1">
                <a:solidFill>
                  <a:srgbClr val="FF0000"/>
                </a:solidFill>
                <a:sym typeface="Symbol" panose="05050102010706020507" pitchFamily="18" charset="2"/>
              </a:rPr>
              <a:t>elements</a:t>
            </a:r>
            <a:r>
              <a:rPr lang="en-US" altLang="zh-CN" sz="2000" i="1">
                <a:solidFill>
                  <a:schemeClr val="tx2"/>
                </a:solidFill>
                <a:sym typeface="Symbol" panose="05050102010706020507" pitchFamily="18" charset="2"/>
              </a:rPr>
              <a:t>.</a:t>
            </a:r>
            <a:r>
              <a:rPr lang="en-US" altLang="zh-CN" sz="2000">
                <a:solidFill>
                  <a:schemeClr val="tx2"/>
                </a:solidFill>
                <a:sym typeface="Symbol" panose="05050102010706020507" pitchFamily="18" charset="2"/>
              </a:rPr>
              <a:t>  </a:t>
            </a:r>
          </a:p>
        </p:txBody>
      </p:sp>
      <p:grpSp>
        <p:nvGrpSpPr>
          <p:cNvPr id="2" name="Group 4"/>
          <p:cNvGrpSpPr/>
          <p:nvPr/>
        </p:nvGrpSpPr>
        <p:grpSpPr bwMode="auto">
          <a:xfrm>
            <a:off x="7629525" y="0"/>
            <a:ext cx="522288" cy="2268538"/>
            <a:chOff x="0" y="0"/>
            <a:chExt cx="329" cy="1429"/>
          </a:xfrm>
        </p:grpSpPr>
        <p:sp>
          <p:nvSpPr>
            <p:cNvPr id="13325" name="Text Box 7"/>
            <p:cNvSpPr txBox="1">
              <a:spLocks noChangeArrowheads="1"/>
            </p:cNvSpPr>
            <p:nvPr/>
          </p:nvSpPr>
          <p:spPr bwMode="auto">
            <a:xfrm>
              <a:off x="0" y="1141"/>
              <a:ext cx="329" cy="288"/>
            </a:xfrm>
            <a:prstGeom prst="rect">
              <a:avLst/>
            </a:prstGeom>
            <a:noFill/>
            <a:ln w="9525">
              <a:noFill/>
              <a:miter lim="800000"/>
            </a:ln>
          </p:spPr>
          <p:txBody>
            <a:bodyPr anchor="ctr">
              <a:spAutoFit/>
            </a:bodyPr>
            <a:lstStyle/>
            <a:p>
              <a:pPr algn="ctr"/>
              <a:r>
                <a:rPr lang="en-US" altLang="zh-CN" sz="2400"/>
                <a:t>O</a:t>
              </a:r>
              <a:r>
                <a:rPr lang="en-US" altLang="zh-CN" sz="2400" baseline="-25000"/>
                <a:t>1</a:t>
              </a:r>
              <a:endParaRPr lang="en-US" altLang="zh-CN" sz="2400"/>
            </a:p>
          </p:txBody>
        </p:sp>
        <p:sp>
          <p:nvSpPr>
            <p:cNvPr id="13326" name="Text Box 8"/>
            <p:cNvSpPr txBox="1">
              <a:spLocks noChangeArrowheads="1"/>
            </p:cNvSpPr>
            <p:nvPr/>
          </p:nvSpPr>
          <p:spPr bwMode="auto">
            <a:xfrm>
              <a:off x="20" y="0"/>
              <a:ext cx="265" cy="288"/>
            </a:xfrm>
            <a:prstGeom prst="rect">
              <a:avLst/>
            </a:prstGeom>
            <a:noFill/>
            <a:ln w="9525">
              <a:noFill/>
              <a:miter lim="800000"/>
            </a:ln>
          </p:spPr>
          <p:txBody>
            <a:bodyPr wrap="none" anchor="ctr">
              <a:spAutoFit/>
            </a:bodyPr>
            <a:lstStyle/>
            <a:p>
              <a:pPr algn="ctr"/>
              <a:r>
                <a:rPr lang="en-US" altLang="zh-CN" sz="2400"/>
                <a:t>O</a:t>
              </a:r>
            </a:p>
          </p:txBody>
        </p:sp>
        <p:sp>
          <p:nvSpPr>
            <p:cNvPr id="13327" name="Line 9"/>
            <p:cNvSpPr>
              <a:spLocks noChangeShapeType="1"/>
            </p:cNvSpPr>
            <p:nvPr/>
          </p:nvSpPr>
          <p:spPr bwMode="auto">
            <a:xfrm>
              <a:off x="54" y="70"/>
              <a:ext cx="0" cy="1296"/>
            </a:xfrm>
            <a:prstGeom prst="line">
              <a:avLst/>
            </a:prstGeom>
            <a:noFill/>
            <a:ln w="38100">
              <a:solidFill>
                <a:srgbClr val="FF3300"/>
              </a:solidFill>
              <a:round/>
            </a:ln>
          </p:spPr>
          <p:txBody>
            <a:bodyPr wrap="none" anchor="ctr"/>
            <a:lstStyle/>
            <a:p>
              <a:endParaRPr lang="zh-CN" altLang="en-US"/>
            </a:p>
          </p:txBody>
        </p:sp>
      </p:grpSp>
      <p:pic>
        <p:nvPicPr>
          <p:cNvPr id="65544" name="Picture 10"/>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877050" y="111125"/>
            <a:ext cx="1692275" cy="1965325"/>
          </a:xfrm>
          <a:prstGeom prst="rect">
            <a:avLst/>
          </a:prstGeom>
          <a:noFill/>
          <a:ln w="9525">
            <a:noFill/>
            <a:miter lim="800000"/>
            <a:headEnd/>
            <a:tailEnd/>
          </a:ln>
        </p:spPr>
      </p:pic>
      <p:sp>
        <p:nvSpPr>
          <p:cNvPr id="65545" name="Text Box 11"/>
          <p:cNvSpPr txBox="1">
            <a:spLocks noChangeArrowheads="1"/>
          </p:cNvSpPr>
          <p:nvPr/>
        </p:nvSpPr>
        <p:spPr bwMode="auto">
          <a:xfrm>
            <a:off x="485775" y="488950"/>
            <a:ext cx="5805488" cy="579438"/>
          </a:xfrm>
          <a:prstGeom prst="rect">
            <a:avLst/>
          </a:prstGeom>
          <a:noFill/>
          <a:ln w="9525">
            <a:noFill/>
            <a:miter lim="800000"/>
          </a:ln>
        </p:spPr>
        <p:txBody>
          <a:bodyPr wrap="none" anchor="ctr">
            <a:spAutoFit/>
          </a:bodyPr>
          <a:lstStyle/>
          <a:p>
            <a:r>
              <a:rPr lang="en-US" altLang="zh-CN" sz="3200">
                <a:solidFill>
                  <a:srgbClr val="FF3300"/>
                </a:solidFill>
                <a:sym typeface="Symbol" panose="05050102010706020507" pitchFamily="18" charset="2"/>
              </a:rPr>
              <a:t>(1) </a:t>
            </a:r>
            <a:r>
              <a:rPr lang="zh-CN" altLang="en-US" sz="3200">
                <a:solidFill>
                  <a:srgbClr val="FF3300"/>
                </a:solidFill>
                <a:sym typeface="Symbol" panose="05050102010706020507" pitchFamily="18" charset="2"/>
              </a:rPr>
              <a:t>圆锥体的组成</a:t>
            </a:r>
            <a:r>
              <a:rPr lang="en-US" altLang="zh-CN" sz="2000" i="1">
                <a:solidFill>
                  <a:srgbClr val="FF3300"/>
                </a:solidFill>
                <a:sym typeface="Symbol" panose="05050102010706020507" pitchFamily="18" charset="2"/>
              </a:rPr>
              <a:t>The structure of cylinder</a:t>
            </a:r>
          </a:p>
        </p:txBody>
      </p:sp>
      <p:sp>
        <p:nvSpPr>
          <p:cNvPr id="13319" name="Rectangle 21"/>
          <p:cNvSpPr>
            <a:spLocks noChangeArrowheads="1"/>
          </p:cNvSpPr>
          <p:nvPr/>
        </p:nvSpPr>
        <p:spPr bwMode="auto">
          <a:xfrm>
            <a:off x="0" y="0"/>
            <a:ext cx="5292725" cy="404813"/>
          </a:xfrm>
          <a:prstGeom prst="rect">
            <a:avLst/>
          </a:prstGeom>
          <a:solidFill>
            <a:srgbClr val="BCCFE6"/>
          </a:solidFill>
          <a:ln w="9525">
            <a:noFill/>
            <a:miter lim="800000"/>
          </a:ln>
        </p:spPr>
        <p:txBody>
          <a:bodyPr anchor="ctr"/>
          <a:lstStyle/>
          <a:p>
            <a:r>
              <a:rPr lang="en-US" altLang="zh-CN" sz="3200">
                <a:solidFill>
                  <a:schemeClr val="tx2"/>
                </a:solidFill>
              </a:rPr>
              <a:t>4. </a:t>
            </a:r>
            <a:r>
              <a:rPr lang="zh-CN" altLang="en-US" sz="3200">
                <a:solidFill>
                  <a:schemeClr val="tx2"/>
                </a:solidFill>
              </a:rPr>
              <a:t>圆锥体  </a:t>
            </a:r>
            <a:r>
              <a:rPr lang="en-US" altLang="zh-CN" sz="2800" i="1">
                <a:solidFill>
                  <a:schemeClr val="tx2"/>
                </a:solidFill>
              </a:rPr>
              <a:t>Cone</a:t>
            </a:r>
          </a:p>
        </p:txBody>
      </p:sp>
      <p:sp>
        <p:nvSpPr>
          <p:cNvPr id="65547" name="Text Box 74"/>
          <p:cNvSpPr txBox="1">
            <a:spLocks noChangeArrowheads="1"/>
          </p:cNvSpPr>
          <p:nvPr/>
        </p:nvSpPr>
        <p:spPr bwMode="auto">
          <a:xfrm>
            <a:off x="539750" y="1044575"/>
            <a:ext cx="5659438" cy="884238"/>
          </a:xfrm>
          <a:prstGeom prst="rect">
            <a:avLst/>
          </a:prstGeom>
          <a:noFill/>
          <a:ln w="9525">
            <a:noFill/>
            <a:miter lim="800000"/>
          </a:ln>
        </p:spPr>
        <p:txBody>
          <a:bodyPr wrap="none" anchor="ctr">
            <a:spAutoFit/>
          </a:bodyPr>
          <a:lstStyle/>
          <a:p>
            <a:r>
              <a:rPr lang="zh-CN" altLang="en-US" sz="3200"/>
              <a:t>由</a:t>
            </a:r>
            <a:r>
              <a:rPr lang="zh-CN" altLang="en-US" sz="3200">
                <a:solidFill>
                  <a:srgbClr val="FF3300"/>
                </a:solidFill>
              </a:rPr>
              <a:t>圆锥面和底面</a:t>
            </a:r>
            <a:r>
              <a:rPr lang="zh-CN" altLang="en-US" sz="3200"/>
              <a:t>组成。</a:t>
            </a:r>
          </a:p>
          <a:p>
            <a:r>
              <a:rPr lang="en-US" altLang="zh-CN" sz="2000" i="1"/>
              <a:t>Cone includes one bottom plane and conical surface</a:t>
            </a:r>
            <a:endParaRPr lang="en-US" altLang="zh-CN" sz="3200"/>
          </a:p>
        </p:txBody>
      </p:sp>
      <p:grpSp>
        <p:nvGrpSpPr>
          <p:cNvPr id="3" name="Group 12"/>
          <p:cNvGrpSpPr/>
          <p:nvPr/>
        </p:nvGrpSpPr>
        <p:grpSpPr bwMode="auto">
          <a:xfrm>
            <a:off x="7092950" y="61913"/>
            <a:ext cx="625475" cy="2163762"/>
            <a:chOff x="0" y="0"/>
            <a:chExt cx="394" cy="1363"/>
          </a:xfrm>
        </p:grpSpPr>
        <p:sp>
          <p:nvSpPr>
            <p:cNvPr id="13322" name="Line 76"/>
            <p:cNvSpPr>
              <a:spLocks noChangeShapeType="1"/>
            </p:cNvSpPr>
            <p:nvPr/>
          </p:nvSpPr>
          <p:spPr bwMode="auto">
            <a:xfrm flipH="1">
              <a:off x="200" y="175"/>
              <a:ext cx="192" cy="960"/>
            </a:xfrm>
            <a:prstGeom prst="line">
              <a:avLst/>
            </a:prstGeom>
            <a:noFill/>
            <a:ln w="38100">
              <a:solidFill>
                <a:srgbClr val="FF3300"/>
              </a:solidFill>
              <a:round/>
            </a:ln>
          </p:spPr>
          <p:txBody>
            <a:bodyPr wrap="none" anchor="ctr"/>
            <a:lstStyle/>
            <a:p>
              <a:endParaRPr lang="zh-CN" altLang="en-US"/>
            </a:p>
          </p:txBody>
        </p:sp>
        <p:sp>
          <p:nvSpPr>
            <p:cNvPr id="13323" name="Text Box 77"/>
            <p:cNvSpPr txBox="1">
              <a:spLocks noChangeArrowheads="1"/>
            </p:cNvSpPr>
            <p:nvPr/>
          </p:nvSpPr>
          <p:spPr bwMode="auto">
            <a:xfrm>
              <a:off x="171" y="0"/>
              <a:ext cx="223" cy="288"/>
            </a:xfrm>
            <a:prstGeom prst="rect">
              <a:avLst/>
            </a:prstGeom>
            <a:noFill/>
            <a:ln w="9525">
              <a:noFill/>
              <a:miter lim="800000"/>
            </a:ln>
          </p:spPr>
          <p:txBody>
            <a:bodyPr wrap="none" anchor="ctr">
              <a:spAutoFit/>
            </a:bodyPr>
            <a:lstStyle/>
            <a:p>
              <a:pPr algn="ctr"/>
              <a:r>
                <a:rPr lang="en-US" altLang="zh-CN" sz="2400"/>
                <a:t>S</a:t>
              </a:r>
            </a:p>
          </p:txBody>
        </p:sp>
        <p:sp>
          <p:nvSpPr>
            <p:cNvPr id="13324" name="Text Box 78"/>
            <p:cNvSpPr txBox="1">
              <a:spLocks noChangeArrowheads="1"/>
            </p:cNvSpPr>
            <p:nvPr/>
          </p:nvSpPr>
          <p:spPr bwMode="auto">
            <a:xfrm>
              <a:off x="0" y="1075"/>
              <a:ext cx="255" cy="288"/>
            </a:xfrm>
            <a:prstGeom prst="rect">
              <a:avLst/>
            </a:prstGeom>
            <a:noFill/>
            <a:ln w="9525">
              <a:noFill/>
              <a:miter lim="800000"/>
            </a:ln>
          </p:spPr>
          <p:txBody>
            <a:bodyPr wrap="none" anchor="ctr">
              <a:spAutoFit/>
            </a:bodyPr>
            <a:lstStyle/>
            <a:p>
              <a:pPr algn="ctr"/>
              <a:r>
                <a:rPr lang="en-US" altLang="zh-CN" sz="2400"/>
                <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544"/>
                                        </p:tgtEl>
                                        <p:attrNameLst>
                                          <p:attrName>style.visibility</p:attrName>
                                        </p:attrNameLst>
                                      </p:cBhvr>
                                      <p:to>
                                        <p:strVal val="visible"/>
                                      </p:to>
                                    </p:set>
                                    <p:animEffect transition="in" filter="dissolve">
                                      <p:cBhvr>
                                        <p:cTn id="7" dur="500"/>
                                        <p:tgtEl>
                                          <p:spTgt spid="655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45"/>
                                        </p:tgtEl>
                                        <p:attrNameLst>
                                          <p:attrName>style.visibility</p:attrName>
                                        </p:attrNameLst>
                                      </p:cBhvr>
                                      <p:to>
                                        <p:strVal val="visible"/>
                                      </p:to>
                                    </p:set>
                                    <p:animEffect transition="in" filter="blinds(horizontal)">
                                      <p:cBhvr>
                                        <p:cTn id="12" dur="500"/>
                                        <p:tgtEl>
                                          <p:spTgt spid="655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47"/>
                                        </p:tgtEl>
                                        <p:attrNameLst>
                                          <p:attrName>style.visibility</p:attrName>
                                        </p:attrNameLst>
                                      </p:cBhvr>
                                      <p:to>
                                        <p:strVal val="visible"/>
                                      </p:to>
                                    </p:set>
                                    <p:animEffect transition="in" filter="blinds(horizontal)">
                                      <p:cBhvr>
                                        <p:cTn id="17" dur="500"/>
                                        <p:tgtEl>
                                          <p:spTgt spid="6554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5538"/>
                                        </p:tgtEl>
                                        <p:attrNameLst>
                                          <p:attrName>style.visibility</p:attrName>
                                        </p:attrNameLst>
                                      </p:cBhvr>
                                      <p:to>
                                        <p:strVal val="visible"/>
                                      </p:to>
                                    </p:set>
                                    <p:animEffect transition="in" filter="wipe(up)">
                                      <p:cBhvr>
                                        <p:cTn id="29" dur="500"/>
                                        <p:tgtEl>
                                          <p:spTgt spid="6553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34" dur="500"/>
                                        <p:tgtEl>
                                          <p:spTgt spid="65539">
                                            <p:txEl>
                                              <p:pRg st="0" end="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37" dur="500"/>
                                        <p:tgtEl>
                                          <p:spTgt spid="6553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42" dur="500"/>
                                        <p:tgtEl>
                                          <p:spTgt spid="65539">
                                            <p:txEl>
                                              <p:pRg st="3" end="3"/>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45"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autoUpdateAnimBg="0"/>
      <p:bldP spid="65545" grpId="0" autoUpdateAnimBg="0"/>
      <p:bldP spid="6554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0" y="605760"/>
            <a:ext cx="5545138" cy="2369880"/>
          </a:xfrm>
          <a:prstGeom prst="rect">
            <a:avLst/>
          </a:prstGeom>
          <a:noFill/>
          <a:ln w="9525">
            <a:noFill/>
            <a:miter lim="800000"/>
          </a:ln>
        </p:spPr>
        <p:txBody>
          <a:bodyPr anchor="ctr">
            <a:spAutoFit/>
          </a:bodyPr>
          <a:lstStyle/>
          <a:p>
            <a:r>
              <a:rPr lang="en-US" altLang="zh-CN" sz="2400" dirty="0">
                <a:latin typeface="黑体" panose="02010609060101010101" pitchFamily="49" charset="-122"/>
              </a:rPr>
              <a:t>   </a:t>
            </a:r>
            <a:r>
              <a:rPr lang="zh-CN" altLang="en-US" sz="2400" dirty="0">
                <a:latin typeface="黑体" panose="02010609060101010101" pitchFamily="49" charset="-122"/>
              </a:rPr>
              <a:t>在图示位置，俯视图为一圆。另两个视图为等腰三角形，三角形的底边为圆锥底面的投影，两腰分别为圆锥面不同方向的两条轮廓素线的投影</a:t>
            </a:r>
            <a:r>
              <a:rPr lang="en-US" altLang="zh-CN" sz="2400" dirty="0">
                <a:latin typeface="黑体" panose="02010609060101010101" pitchFamily="49" charset="-122"/>
              </a:rPr>
              <a:t>(</a:t>
            </a:r>
            <a:r>
              <a:rPr lang="zh-CN" altLang="en-US" sz="2400" dirty="0">
                <a:solidFill>
                  <a:srgbClr val="FF0000"/>
                </a:solidFill>
                <a:latin typeface="黑体" panose="02010609060101010101" pitchFamily="49" charset="-122"/>
              </a:rPr>
              <a:t>外形线</a:t>
            </a:r>
            <a:r>
              <a:rPr lang="en-US" altLang="zh-CN" sz="2400" dirty="0">
                <a:latin typeface="黑体" panose="02010609060101010101" pitchFamily="49" charset="-122"/>
              </a:rPr>
              <a:t>)</a:t>
            </a:r>
            <a:r>
              <a:rPr lang="zh-CN" altLang="en-US" sz="2400" dirty="0">
                <a:latin typeface="黑体" panose="02010609060101010101" pitchFamily="49" charset="-122"/>
              </a:rPr>
              <a:t>。</a:t>
            </a:r>
          </a:p>
          <a:p>
            <a:r>
              <a:rPr lang="zh-CN" altLang="en-US" sz="2000" b="0" dirty="0"/>
              <a:t>   </a:t>
            </a:r>
            <a:r>
              <a:rPr lang="en-US" altLang="zh-CN" sz="1600" i="1" dirty="0"/>
              <a:t>The top view of conical surface appears as a circle  while both of the other two views are </a:t>
            </a:r>
            <a:r>
              <a:rPr lang="en-US" altLang="zh-CN" sz="1600" i="1" dirty="0" err="1"/>
              <a:t>isoceles</a:t>
            </a:r>
            <a:r>
              <a:rPr lang="en-US" altLang="zh-CN" sz="1600" i="1" dirty="0"/>
              <a:t> triangles which  their side edges are the projections of contour elements of the cone.</a:t>
            </a:r>
          </a:p>
        </p:txBody>
      </p:sp>
      <p:pic>
        <p:nvPicPr>
          <p:cNvPr id="66563" name="Picture 8"/>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92863" y="0"/>
            <a:ext cx="1692275" cy="1965325"/>
          </a:xfrm>
          <a:prstGeom prst="rect">
            <a:avLst/>
          </a:prstGeom>
          <a:noFill/>
          <a:ln w="9525">
            <a:noFill/>
            <a:miter lim="800000"/>
            <a:headEnd/>
            <a:tailEnd/>
          </a:ln>
        </p:spPr>
      </p:pic>
      <p:grpSp>
        <p:nvGrpSpPr>
          <p:cNvPr id="2" name="Group 4"/>
          <p:cNvGrpSpPr/>
          <p:nvPr/>
        </p:nvGrpSpPr>
        <p:grpSpPr bwMode="auto">
          <a:xfrm>
            <a:off x="7785100" y="1931988"/>
            <a:ext cx="542925" cy="463550"/>
            <a:chOff x="0" y="0"/>
            <a:chExt cx="342" cy="235"/>
          </a:xfrm>
        </p:grpSpPr>
        <p:sp>
          <p:nvSpPr>
            <p:cNvPr id="14356" name="Text Box 11"/>
            <p:cNvSpPr txBox="1">
              <a:spLocks noChangeArrowheads="1"/>
            </p:cNvSpPr>
            <p:nvPr/>
          </p:nvSpPr>
          <p:spPr bwMode="auto">
            <a:xfrm>
              <a:off x="32" y="0"/>
              <a:ext cx="310" cy="232"/>
            </a:xfrm>
            <a:prstGeom prst="rect">
              <a:avLst/>
            </a:prstGeom>
            <a:noFill/>
            <a:ln w="9525">
              <a:noFill/>
              <a:miter lim="800000"/>
            </a:ln>
          </p:spPr>
          <p:txBody>
            <a:bodyPr wrap="none" anchor="ctr">
              <a:spAutoFit/>
            </a:bodyPr>
            <a:lstStyle/>
            <a:p>
              <a:pPr algn="ctr" eaLnBrk="0" hangingPunct="0"/>
              <a:r>
                <a:rPr lang="en-US" altLang="zh-CN" sz="2000">
                  <a:ea typeface="宋体" panose="02010600030101010101" pitchFamily="2" charset="-122"/>
                </a:rPr>
                <a:t> </a:t>
              </a:r>
              <a:r>
                <a:rPr lang="en-US" altLang="zh-CN" sz="2400">
                  <a:ea typeface="宋体" panose="02010600030101010101" pitchFamily="2" charset="-122"/>
                </a:rPr>
                <a:t>s</a:t>
              </a:r>
              <a:r>
                <a:rPr lang="en-US" altLang="zh-CN" sz="2400">
                  <a:ea typeface="宋体" panose="02010600030101010101" pitchFamily="2" charset="-122"/>
                  <a:sym typeface="Symbol" panose="05050102010706020507" pitchFamily="18" charset="2"/>
                </a:rPr>
                <a:t></a:t>
              </a:r>
            </a:p>
          </p:txBody>
        </p:sp>
        <p:sp>
          <p:nvSpPr>
            <p:cNvPr id="14357" name="Text Box 12"/>
            <p:cNvSpPr txBox="1">
              <a:spLocks noChangeArrowheads="1"/>
            </p:cNvSpPr>
            <p:nvPr/>
          </p:nvSpPr>
          <p:spPr bwMode="auto">
            <a:xfrm>
              <a:off x="0" y="119"/>
              <a:ext cx="189" cy="116"/>
            </a:xfrm>
            <a:prstGeom prst="rect">
              <a:avLst/>
            </a:prstGeom>
            <a:noFill/>
            <a:ln w="9525">
              <a:noFill/>
              <a:miter lim="800000"/>
            </a:ln>
          </p:spPr>
          <p:txBody>
            <a:bodyPr wrap="none">
              <a:spAutoFit/>
            </a:bodyPr>
            <a:lstStyle/>
            <a:p>
              <a:r>
                <a:rPr lang="en-US" altLang="zh-CN" sz="900">
                  <a:solidFill>
                    <a:srgbClr val="FF3300"/>
                  </a:solidFill>
                  <a:ea typeface="宋体" panose="02010600030101010101" pitchFamily="2" charset="-122"/>
                </a:rPr>
                <a:t>●</a:t>
              </a:r>
              <a:endParaRPr lang="en-US" altLang="zh-CN" sz="2400">
                <a:ea typeface="宋体" panose="02010600030101010101" pitchFamily="2" charset="-122"/>
              </a:endParaRPr>
            </a:p>
          </p:txBody>
        </p:sp>
      </p:grpSp>
      <p:sp>
        <p:nvSpPr>
          <p:cNvPr id="66567" name="Oval 13"/>
          <p:cNvSpPr>
            <a:spLocks noChangeArrowheads="1"/>
          </p:cNvSpPr>
          <p:nvPr/>
        </p:nvSpPr>
        <p:spPr bwMode="auto">
          <a:xfrm>
            <a:off x="5426075" y="4430713"/>
            <a:ext cx="1219200" cy="1143000"/>
          </a:xfrm>
          <a:prstGeom prst="ellipse">
            <a:avLst/>
          </a:prstGeom>
          <a:noFill/>
          <a:ln w="38100">
            <a:solidFill>
              <a:schemeClr val="tx2"/>
            </a:solidFill>
            <a:round/>
          </a:ln>
        </p:spPr>
        <p:txBody>
          <a:bodyPr wrap="none" anchor="ctr"/>
          <a:lstStyle/>
          <a:p>
            <a:pPr algn="ctr" eaLnBrk="0" hangingPunct="0"/>
            <a:endParaRPr lang="zh-CN" altLang="en-US" sz="1600">
              <a:ea typeface="宋体" panose="02010600030101010101" pitchFamily="2" charset="-122"/>
            </a:endParaRPr>
          </a:p>
        </p:txBody>
      </p:sp>
      <p:grpSp>
        <p:nvGrpSpPr>
          <p:cNvPr id="3" name="Group 8"/>
          <p:cNvGrpSpPr/>
          <p:nvPr/>
        </p:nvGrpSpPr>
        <p:grpSpPr bwMode="auto">
          <a:xfrm>
            <a:off x="5724525" y="1951038"/>
            <a:ext cx="447675" cy="481012"/>
            <a:chOff x="0" y="0"/>
            <a:chExt cx="282" cy="303"/>
          </a:xfrm>
        </p:grpSpPr>
        <p:sp>
          <p:nvSpPr>
            <p:cNvPr id="14354" name="Text Box 15"/>
            <p:cNvSpPr txBox="1">
              <a:spLocks noChangeArrowheads="1"/>
            </p:cNvSpPr>
            <p:nvPr/>
          </p:nvSpPr>
          <p:spPr bwMode="auto">
            <a:xfrm>
              <a:off x="0" y="0"/>
              <a:ext cx="279" cy="288"/>
            </a:xfrm>
            <a:prstGeom prst="rect">
              <a:avLst/>
            </a:prstGeom>
            <a:noFill/>
            <a:ln w="9525">
              <a:noFill/>
              <a:miter lim="800000"/>
            </a:ln>
          </p:spPr>
          <p:txBody>
            <a:bodyPr wrap="none" anchor="ctr">
              <a:spAutoFit/>
            </a:bodyPr>
            <a:lstStyle/>
            <a:p>
              <a:pPr algn="ctr" eaLnBrk="0" hangingPunct="0"/>
              <a:r>
                <a:rPr lang="en-US" altLang="zh-CN" sz="2000">
                  <a:ea typeface="宋体" panose="02010600030101010101" pitchFamily="2" charset="-122"/>
                </a:rPr>
                <a:t> </a:t>
              </a:r>
              <a:r>
                <a:rPr lang="en-US" altLang="zh-CN" sz="2400">
                  <a:ea typeface="宋体" panose="02010600030101010101" pitchFamily="2" charset="-122"/>
                </a:rPr>
                <a:t>s</a:t>
              </a:r>
              <a:r>
                <a:rPr lang="en-US" altLang="zh-CN" sz="2400">
                  <a:ea typeface="宋体" panose="02010600030101010101" pitchFamily="2" charset="-122"/>
                  <a:sym typeface="Symbol" panose="05050102010706020507" pitchFamily="18" charset="2"/>
                </a:rPr>
                <a:t></a:t>
              </a:r>
            </a:p>
          </p:txBody>
        </p:sp>
        <p:sp>
          <p:nvSpPr>
            <p:cNvPr id="14355" name="Text Box 16"/>
            <p:cNvSpPr txBox="1">
              <a:spLocks noChangeArrowheads="1"/>
            </p:cNvSpPr>
            <p:nvPr/>
          </p:nvSpPr>
          <p:spPr bwMode="auto">
            <a:xfrm>
              <a:off x="93" y="159"/>
              <a:ext cx="189" cy="144"/>
            </a:xfrm>
            <a:prstGeom prst="rect">
              <a:avLst/>
            </a:prstGeom>
            <a:noFill/>
            <a:ln w="9525">
              <a:noFill/>
              <a:miter lim="800000"/>
            </a:ln>
          </p:spPr>
          <p:txBody>
            <a:bodyPr wrap="none">
              <a:spAutoFit/>
            </a:bodyPr>
            <a:lstStyle/>
            <a:p>
              <a:r>
                <a:rPr lang="en-US" altLang="zh-CN" sz="900">
                  <a:solidFill>
                    <a:srgbClr val="FF3300"/>
                  </a:solidFill>
                  <a:ea typeface="宋体" panose="02010600030101010101" pitchFamily="2" charset="-122"/>
                </a:rPr>
                <a:t>●</a:t>
              </a:r>
              <a:endParaRPr lang="en-US" altLang="zh-CN" sz="2400">
                <a:ea typeface="宋体" panose="02010600030101010101" pitchFamily="2" charset="-122"/>
              </a:endParaRPr>
            </a:p>
          </p:txBody>
        </p:sp>
      </p:grpSp>
      <p:sp>
        <p:nvSpPr>
          <p:cNvPr id="66571" name="AutoShape 17"/>
          <p:cNvSpPr>
            <a:spLocks noChangeArrowheads="1"/>
          </p:cNvSpPr>
          <p:nvPr/>
        </p:nvSpPr>
        <p:spPr bwMode="auto">
          <a:xfrm>
            <a:off x="7331075" y="2297113"/>
            <a:ext cx="1219200" cy="1676400"/>
          </a:xfrm>
          <a:prstGeom prst="triangle">
            <a:avLst>
              <a:gd name="adj" fmla="val 50000"/>
            </a:avLst>
          </a:prstGeom>
          <a:noFill/>
          <a:ln w="38100">
            <a:solidFill>
              <a:schemeClr val="tx1"/>
            </a:solidFill>
            <a:miter lim="800000"/>
          </a:ln>
        </p:spPr>
        <p:txBody>
          <a:bodyPr wrap="none" anchor="ctr"/>
          <a:lstStyle/>
          <a:p>
            <a:pPr algn="ctr" eaLnBrk="0" hangingPunct="0"/>
            <a:endParaRPr lang="zh-CN" altLang="en-US" sz="1600">
              <a:ea typeface="宋体" panose="02010600030101010101" pitchFamily="2" charset="-122"/>
            </a:endParaRPr>
          </a:p>
        </p:txBody>
      </p:sp>
      <p:sp>
        <p:nvSpPr>
          <p:cNvPr id="66572" name="AutoShape 18"/>
          <p:cNvSpPr>
            <a:spLocks noChangeArrowheads="1"/>
          </p:cNvSpPr>
          <p:nvPr/>
        </p:nvSpPr>
        <p:spPr bwMode="auto">
          <a:xfrm>
            <a:off x="5426075" y="2297113"/>
            <a:ext cx="1219200" cy="1676400"/>
          </a:xfrm>
          <a:prstGeom prst="triangle">
            <a:avLst>
              <a:gd name="adj" fmla="val 50000"/>
            </a:avLst>
          </a:prstGeom>
          <a:noFill/>
          <a:ln w="38100">
            <a:solidFill>
              <a:schemeClr val="tx2"/>
            </a:solidFill>
            <a:miter lim="800000"/>
          </a:ln>
        </p:spPr>
        <p:txBody>
          <a:bodyPr wrap="none" anchor="ctr"/>
          <a:lstStyle/>
          <a:p>
            <a:endParaRPr lang="zh-CN" altLang="en-US" sz="2400" b="0"/>
          </a:p>
        </p:txBody>
      </p:sp>
      <p:sp>
        <p:nvSpPr>
          <p:cNvPr id="66573" name="Text Box 20"/>
          <p:cNvSpPr txBox="1">
            <a:spLocks noChangeArrowheads="1"/>
          </p:cNvSpPr>
          <p:nvPr/>
        </p:nvSpPr>
        <p:spPr bwMode="auto">
          <a:xfrm>
            <a:off x="0" y="0"/>
            <a:ext cx="5867400" cy="519113"/>
          </a:xfrm>
          <a:prstGeom prst="rect">
            <a:avLst/>
          </a:prstGeom>
          <a:noFill/>
          <a:ln w="9525">
            <a:noFill/>
            <a:miter lim="800000"/>
          </a:ln>
        </p:spPr>
        <p:txBody>
          <a:bodyPr>
            <a:spAutoFit/>
          </a:bodyPr>
          <a:lstStyle/>
          <a:p>
            <a:pPr eaLnBrk="0" hangingPunct="0"/>
            <a:r>
              <a:rPr lang="en-US" altLang="zh-CN" sz="2800">
                <a:solidFill>
                  <a:srgbClr val="FF3300"/>
                </a:solidFill>
                <a:latin typeface="黑体" panose="02010609060101010101" pitchFamily="49" charset="-122"/>
                <a:sym typeface="Symbol" panose="05050102010706020507" pitchFamily="18" charset="2"/>
              </a:rPr>
              <a:t>⑵ </a:t>
            </a:r>
            <a:r>
              <a:rPr lang="zh-CN" altLang="en-US" sz="2800">
                <a:solidFill>
                  <a:srgbClr val="FF3300"/>
                </a:solidFill>
                <a:latin typeface="黑体" panose="02010609060101010101" pitchFamily="49" charset="-122"/>
              </a:rPr>
              <a:t>圆锥体的三视图</a:t>
            </a:r>
            <a:r>
              <a:rPr lang="en-US" altLang="zh-CN" i="1">
                <a:sym typeface="Symbol" panose="05050102010706020507" pitchFamily="18" charset="2"/>
              </a:rPr>
              <a:t>Three views of cone</a:t>
            </a:r>
          </a:p>
        </p:txBody>
      </p:sp>
      <p:sp>
        <p:nvSpPr>
          <p:cNvPr id="66574" name="Line 23"/>
          <p:cNvSpPr>
            <a:spLocks noChangeShapeType="1"/>
          </p:cNvSpPr>
          <p:nvPr/>
        </p:nvSpPr>
        <p:spPr bwMode="auto">
          <a:xfrm>
            <a:off x="7940675" y="1992313"/>
            <a:ext cx="0" cy="2209800"/>
          </a:xfrm>
          <a:prstGeom prst="line">
            <a:avLst/>
          </a:prstGeom>
          <a:noFill/>
          <a:ln w="12700">
            <a:solidFill>
              <a:schemeClr val="tx1"/>
            </a:solidFill>
            <a:prstDash val="lgDashDot"/>
            <a:round/>
          </a:ln>
        </p:spPr>
        <p:txBody>
          <a:bodyPr wrap="none" anchor="ctr"/>
          <a:lstStyle/>
          <a:p>
            <a:endParaRPr lang="zh-CN" altLang="en-US"/>
          </a:p>
        </p:txBody>
      </p:sp>
      <p:sp>
        <p:nvSpPr>
          <p:cNvPr id="66575" name="Line 32"/>
          <p:cNvSpPr>
            <a:spLocks noChangeShapeType="1"/>
          </p:cNvSpPr>
          <p:nvPr/>
        </p:nvSpPr>
        <p:spPr bwMode="auto">
          <a:xfrm>
            <a:off x="6035675" y="2068513"/>
            <a:ext cx="0" cy="2133600"/>
          </a:xfrm>
          <a:prstGeom prst="line">
            <a:avLst/>
          </a:prstGeom>
          <a:noFill/>
          <a:ln w="12700">
            <a:solidFill>
              <a:schemeClr val="tx1"/>
            </a:solidFill>
            <a:prstDash val="lgDashDot"/>
            <a:round/>
          </a:ln>
        </p:spPr>
        <p:txBody>
          <a:bodyPr wrap="none" anchor="ctr"/>
          <a:lstStyle/>
          <a:p>
            <a:endParaRPr lang="zh-CN" altLang="en-US"/>
          </a:p>
        </p:txBody>
      </p:sp>
      <p:sp>
        <p:nvSpPr>
          <p:cNvPr id="66576" name="Text Box 44"/>
          <p:cNvSpPr txBox="1">
            <a:spLocks noChangeArrowheads="1"/>
          </p:cNvSpPr>
          <p:nvPr/>
        </p:nvSpPr>
        <p:spPr bwMode="auto">
          <a:xfrm>
            <a:off x="5991225" y="4654550"/>
            <a:ext cx="282575" cy="396875"/>
          </a:xfrm>
          <a:prstGeom prst="rect">
            <a:avLst/>
          </a:prstGeom>
          <a:noFill/>
          <a:ln w="9525">
            <a:noFill/>
            <a:miter lim="800000"/>
          </a:ln>
        </p:spPr>
        <p:txBody>
          <a:bodyPr wrap="none" anchor="ctr">
            <a:spAutoFit/>
          </a:bodyPr>
          <a:lstStyle/>
          <a:p>
            <a:pPr algn="ctr" eaLnBrk="0" hangingPunct="0"/>
            <a:r>
              <a:rPr lang="en-US" altLang="zh-CN" sz="2000">
                <a:solidFill>
                  <a:schemeClr val="tx2"/>
                </a:solidFill>
                <a:ea typeface="宋体" panose="02010600030101010101" pitchFamily="2" charset="-122"/>
              </a:rPr>
              <a:t>s</a:t>
            </a:r>
            <a:endParaRPr lang="en-US" altLang="zh-CN" sz="1600">
              <a:solidFill>
                <a:schemeClr val="tx2"/>
              </a:solidFill>
              <a:ea typeface="宋体" panose="02010600030101010101" pitchFamily="2" charset="-122"/>
            </a:endParaRPr>
          </a:p>
        </p:txBody>
      </p:sp>
      <p:sp>
        <p:nvSpPr>
          <p:cNvPr id="66577" name="Freeform 45"/>
          <p:cNvSpPr/>
          <p:nvPr/>
        </p:nvSpPr>
        <p:spPr bwMode="auto">
          <a:xfrm>
            <a:off x="5167313" y="5016500"/>
            <a:ext cx="1620837" cy="11113"/>
          </a:xfrm>
          <a:custGeom>
            <a:avLst/>
            <a:gdLst>
              <a:gd name="T0" fmla="*/ 0 w 1021"/>
              <a:gd name="T1" fmla="*/ 0 h 7"/>
              <a:gd name="T2" fmla="*/ 2147483647 w 1021"/>
              <a:gd name="T3" fmla="*/ 2147483647 h 7"/>
              <a:gd name="T4" fmla="*/ 0 60000 65536"/>
              <a:gd name="T5" fmla="*/ 0 60000 65536"/>
              <a:gd name="T6" fmla="*/ 0 w 1021"/>
              <a:gd name="T7" fmla="*/ 0 h 7"/>
              <a:gd name="T8" fmla="*/ 1021 w 1021"/>
              <a:gd name="T9" fmla="*/ 7 h 7"/>
            </a:gdLst>
            <a:ahLst/>
            <a:cxnLst>
              <a:cxn ang="T4">
                <a:pos x="T0" y="T1"/>
              </a:cxn>
              <a:cxn ang="T5">
                <a:pos x="T2" y="T3"/>
              </a:cxn>
            </a:cxnLst>
            <a:rect l="T6" t="T7" r="T8" b="T9"/>
            <a:pathLst>
              <a:path w="1021" h="7">
                <a:moveTo>
                  <a:pt x="0" y="0"/>
                </a:moveTo>
                <a:lnTo>
                  <a:pt x="1021" y="7"/>
                </a:lnTo>
              </a:path>
            </a:pathLst>
          </a:custGeom>
          <a:noFill/>
          <a:ln w="12700">
            <a:solidFill>
              <a:schemeClr val="tx1"/>
            </a:solidFill>
            <a:prstDash val="lgDashDot"/>
            <a:round/>
          </a:ln>
        </p:spPr>
        <p:txBody>
          <a:bodyPr wrap="none" anchor="ctr"/>
          <a:lstStyle/>
          <a:p>
            <a:endParaRPr lang="zh-CN" altLang="en-US"/>
          </a:p>
        </p:txBody>
      </p:sp>
      <p:sp>
        <p:nvSpPr>
          <p:cNvPr id="66578" name="Line 46"/>
          <p:cNvSpPr>
            <a:spLocks noChangeShapeType="1"/>
          </p:cNvSpPr>
          <p:nvPr/>
        </p:nvSpPr>
        <p:spPr bwMode="auto">
          <a:xfrm>
            <a:off x="6035675" y="4354513"/>
            <a:ext cx="0" cy="1447800"/>
          </a:xfrm>
          <a:prstGeom prst="line">
            <a:avLst/>
          </a:prstGeom>
          <a:noFill/>
          <a:ln w="12700">
            <a:solidFill>
              <a:schemeClr val="tx1"/>
            </a:solidFill>
            <a:prstDash val="lgDashDot"/>
            <a:round/>
          </a:ln>
        </p:spPr>
        <p:txBody>
          <a:bodyPr wrap="none" anchor="ctr"/>
          <a:lstStyle/>
          <a:p>
            <a:endParaRPr lang="zh-CN" altLang="en-US"/>
          </a:p>
        </p:txBody>
      </p:sp>
      <p:sp>
        <p:nvSpPr>
          <p:cNvPr id="66579" name="Freeform 70"/>
          <p:cNvSpPr/>
          <p:nvPr/>
        </p:nvSpPr>
        <p:spPr bwMode="auto">
          <a:xfrm>
            <a:off x="6810375" y="1049338"/>
            <a:ext cx="858838" cy="169862"/>
          </a:xfrm>
          <a:custGeom>
            <a:avLst/>
            <a:gdLst>
              <a:gd name="T0" fmla="*/ 0 w 541"/>
              <a:gd name="T1" fmla="*/ 0 h 107"/>
              <a:gd name="T2" fmla="*/ 2147483647 w 541"/>
              <a:gd name="T3" fmla="*/ 2147483647 h 107"/>
              <a:gd name="T4" fmla="*/ 2147483647 w 541"/>
              <a:gd name="T5" fmla="*/ 2147483647 h 107"/>
              <a:gd name="T6" fmla="*/ 2147483647 w 541"/>
              <a:gd name="T7" fmla="*/ 2147483647 h 107"/>
              <a:gd name="T8" fmla="*/ 2147483647 w 541"/>
              <a:gd name="T9" fmla="*/ 2147483647 h 107"/>
              <a:gd name="T10" fmla="*/ 2147483647 w 541"/>
              <a:gd name="T11" fmla="*/ 2147483647 h 107"/>
              <a:gd name="T12" fmla="*/ 0 60000 65536"/>
              <a:gd name="T13" fmla="*/ 0 60000 65536"/>
              <a:gd name="T14" fmla="*/ 0 60000 65536"/>
              <a:gd name="T15" fmla="*/ 0 60000 65536"/>
              <a:gd name="T16" fmla="*/ 0 60000 65536"/>
              <a:gd name="T17" fmla="*/ 0 60000 65536"/>
              <a:gd name="T18" fmla="*/ 0 w 541"/>
              <a:gd name="T19" fmla="*/ 0 h 107"/>
              <a:gd name="T20" fmla="*/ 541 w 541"/>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541" h="107">
                <a:moveTo>
                  <a:pt x="0" y="0"/>
                </a:moveTo>
                <a:cubicBezTo>
                  <a:pt x="32" y="30"/>
                  <a:pt x="65" y="58"/>
                  <a:pt x="105" y="75"/>
                </a:cubicBezTo>
                <a:cubicBezTo>
                  <a:pt x="145" y="92"/>
                  <a:pt x="200" y="103"/>
                  <a:pt x="240" y="105"/>
                </a:cubicBezTo>
                <a:cubicBezTo>
                  <a:pt x="280" y="107"/>
                  <a:pt x="311" y="97"/>
                  <a:pt x="346" y="90"/>
                </a:cubicBezTo>
                <a:cubicBezTo>
                  <a:pt x="381" y="83"/>
                  <a:pt x="419" y="72"/>
                  <a:pt x="451" y="60"/>
                </a:cubicBezTo>
                <a:cubicBezTo>
                  <a:pt x="483" y="48"/>
                  <a:pt x="522" y="25"/>
                  <a:pt x="541" y="15"/>
                </a:cubicBezTo>
              </a:path>
            </a:pathLst>
          </a:custGeom>
          <a:noFill/>
          <a:ln w="12700">
            <a:solidFill>
              <a:srgbClr val="FF0000"/>
            </a:solidFill>
            <a:round/>
          </a:ln>
        </p:spPr>
        <p:txBody>
          <a:bodyPr wrap="none" anchor="ctr"/>
          <a:lstStyle/>
          <a:p>
            <a:endParaRPr lang="zh-CN" altLang="en-US"/>
          </a:p>
        </p:txBody>
      </p:sp>
      <p:sp>
        <p:nvSpPr>
          <p:cNvPr id="66580" name="Text Box 71"/>
          <p:cNvSpPr txBox="1">
            <a:spLocks noChangeArrowheads="1"/>
          </p:cNvSpPr>
          <p:nvPr/>
        </p:nvSpPr>
        <p:spPr bwMode="auto">
          <a:xfrm>
            <a:off x="7299325" y="1042988"/>
            <a:ext cx="311150" cy="244475"/>
          </a:xfrm>
          <a:prstGeom prst="rect">
            <a:avLst/>
          </a:prstGeom>
          <a:noFill/>
          <a:ln w="9525">
            <a:noFill/>
            <a:miter lim="800000"/>
          </a:ln>
        </p:spPr>
        <p:txBody>
          <a:bodyPr wrap="none" anchor="ctr">
            <a:spAutoFit/>
          </a:bodyPr>
          <a:lstStyle/>
          <a:p>
            <a:pPr algn="ctr"/>
            <a:r>
              <a:rPr lang="en-US" altLang="zh-CN" sz="1000" b="0">
                <a:solidFill>
                  <a:srgbClr val="FF0000"/>
                </a:solidFill>
                <a:ea typeface="宋体" panose="02010600030101010101" pitchFamily="2" charset="-122"/>
              </a:rPr>
              <a:t>●</a:t>
            </a:r>
          </a:p>
        </p:txBody>
      </p:sp>
      <p:sp>
        <p:nvSpPr>
          <p:cNvPr id="14353" name="Text Box 81"/>
          <p:cNvSpPr txBox="1">
            <a:spLocks noChangeArrowheads="1"/>
          </p:cNvSpPr>
          <p:nvPr/>
        </p:nvSpPr>
        <p:spPr bwMode="auto">
          <a:xfrm>
            <a:off x="6804025" y="0"/>
            <a:ext cx="503238" cy="457200"/>
          </a:xfrm>
          <a:prstGeom prst="rect">
            <a:avLst/>
          </a:prstGeom>
          <a:noFill/>
          <a:ln w="9525">
            <a:noFill/>
            <a:miter lim="800000"/>
          </a:ln>
        </p:spPr>
        <p:txBody>
          <a:bodyPr>
            <a:spAutoFit/>
          </a:bodyPr>
          <a:lstStyle/>
          <a:p>
            <a:pPr>
              <a:spcBef>
                <a:spcPct val="50000"/>
              </a:spcBef>
            </a:pPr>
            <a:r>
              <a:rPr lang="en-US" altLang="zh-CN" sz="2400"/>
              <a:t>S</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dissolve">
                                      <p:cBhvr>
                                        <p:cTn id="7" dur="500"/>
                                        <p:tgtEl>
                                          <p:spTgt spid="665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73"/>
                                        </p:tgtEl>
                                        <p:attrNameLst>
                                          <p:attrName>style.visibility</p:attrName>
                                        </p:attrNameLst>
                                      </p:cBhvr>
                                      <p:to>
                                        <p:strVal val="visible"/>
                                      </p:to>
                                    </p:set>
                                    <p:animEffect transition="in" filter="blinds(horizontal)">
                                      <p:cBhvr>
                                        <p:cTn id="12" dur="500"/>
                                        <p:tgtEl>
                                          <p:spTgt spid="665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77"/>
                                        </p:tgtEl>
                                        <p:attrNameLst>
                                          <p:attrName>style.visibility</p:attrName>
                                        </p:attrNameLst>
                                      </p:cBhvr>
                                      <p:to>
                                        <p:strVal val="visible"/>
                                      </p:to>
                                    </p:set>
                                    <p:animEffect transition="in" filter="wipe(left)">
                                      <p:cBhvr>
                                        <p:cTn id="17" dur="500"/>
                                        <p:tgtEl>
                                          <p:spTgt spid="665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6578"/>
                                        </p:tgtEl>
                                        <p:attrNameLst>
                                          <p:attrName>style.visibility</p:attrName>
                                        </p:attrNameLst>
                                      </p:cBhvr>
                                      <p:to>
                                        <p:strVal val="visible"/>
                                      </p:to>
                                    </p:set>
                                    <p:animEffect transition="in" filter="wipe(up)">
                                      <p:cBhvr>
                                        <p:cTn id="22" dur="500"/>
                                        <p:tgtEl>
                                          <p:spTgt spid="665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6575"/>
                                        </p:tgtEl>
                                        <p:attrNameLst>
                                          <p:attrName>style.visibility</p:attrName>
                                        </p:attrNameLst>
                                      </p:cBhvr>
                                      <p:to>
                                        <p:strVal val="visible"/>
                                      </p:to>
                                    </p:set>
                                    <p:animEffect transition="in" filter="wipe(up)">
                                      <p:cBhvr>
                                        <p:cTn id="27" dur="500"/>
                                        <p:tgtEl>
                                          <p:spTgt spid="665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6574"/>
                                        </p:tgtEl>
                                        <p:attrNameLst>
                                          <p:attrName>style.visibility</p:attrName>
                                        </p:attrNameLst>
                                      </p:cBhvr>
                                      <p:to>
                                        <p:strVal val="visible"/>
                                      </p:to>
                                    </p:set>
                                    <p:animEffect transition="in" filter="wipe(up)">
                                      <p:cBhvr>
                                        <p:cTn id="32" dur="500"/>
                                        <p:tgtEl>
                                          <p:spTgt spid="6657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66576">
                                            <p:txEl>
                                              <p:pRg st="0" end="0"/>
                                            </p:txEl>
                                          </p:spTgt>
                                        </p:tgtEl>
                                        <p:attrNameLst>
                                          <p:attrName>style.visibility</p:attrName>
                                        </p:attrNameLst>
                                      </p:cBhvr>
                                      <p:to>
                                        <p:strVal val="visible"/>
                                      </p:to>
                                    </p:set>
                                    <p:animEffect transition="in" filter="wipe(up)">
                                      <p:cBhvr>
                                        <p:cTn id="37" dur="75"/>
                                        <p:tgtEl>
                                          <p:spTgt spid="6657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567"/>
                                        </p:tgtEl>
                                        <p:attrNameLst>
                                          <p:attrName>style.visibility</p:attrName>
                                        </p:attrNameLst>
                                      </p:cBhvr>
                                      <p:to>
                                        <p:strVal val="visible"/>
                                      </p:to>
                                    </p:set>
                                    <p:animEffect transition="in" filter="box(out)">
                                      <p:cBhvr>
                                        <p:cTn id="42" dur="500"/>
                                        <p:tgtEl>
                                          <p:spTgt spid="66567"/>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32"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strVal val="4*#ppt_w"/>
                                          </p:val>
                                        </p:tav>
                                        <p:tav tm="100000">
                                          <p:val>
                                            <p:strVal val="#ppt_w"/>
                                          </p:val>
                                        </p:tav>
                                      </p:tavLst>
                                    </p:anim>
                                    <p:anim calcmode="lin" valueType="num">
                                      <p:cBhvr>
                                        <p:cTn id="48"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66572"/>
                                        </p:tgtEl>
                                        <p:attrNameLst>
                                          <p:attrName>style.visibility</p:attrName>
                                        </p:attrNameLst>
                                      </p:cBhvr>
                                      <p:to>
                                        <p:strVal val="visible"/>
                                      </p:to>
                                    </p:set>
                                    <p:animEffect transition="in" filter="wipe(down)">
                                      <p:cBhvr>
                                        <p:cTn id="53" dur="500"/>
                                        <p:tgtEl>
                                          <p:spTgt spid="66572"/>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p:cTn id="58" dur="500" fill="hold"/>
                                        <p:tgtEl>
                                          <p:spTgt spid="2"/>
                                        </p:tgtEl>
                                        <p:attrNameLst>
                                          <p:attrName>ppt_w</p:attrName>
                                        </p:attrNameLst>
                                      </p:cBhvr>
                                      <p:tavLst>
                                        <p:tav tm="0">
                                          <p:val>
                                            <p:fltVal val="0"/>
                                          </p:val>
                                        </p:tav>
                                        <p:tav tm="100000">
                                          <p:val>
                                            <p:strVal val="#ppt_w"/>
                                          </p:val>
                                        </p:tav>
                                      </p:tavLst>
                                    </p:anim>
                                    <p:anim calcmode="lin" valueType="num">
                                      <p:cBhvr>
                                        <p:cTn id="5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66571"/>
                                        </p:tgtEl>
                                        <p:attrNameLst>
                                          <p:attrName>style.visibility</p:attrName>
                                        </p:attrNameLst>
                                      </p:cBhvr>
                                      <p:to>
                                        <p:strVal val="visible"/>
                                      </p:to>
                                    </p:set>
                                    <p:animEffect transition="in" filter="wipe(up)">
                                      <p:cBhvr>
                                        <p:cTn id="64" dur="500"/>
                                        <p:tgtEl>
                                          <p:spTgt spid="66571"/>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grpId="0" nodeType="clickEffect">
                                  <p:stCondLst>
                                    <p:cond delay="0"/>
                                  </p:stCondLst>
                                  <p:childTnLst>
                                    <p:set>
                                      <p:cBhvr>
                                        <p:cTn id="68" dur="1" fill="hold">
                                          <p:stCondLst>
                                            <p:cond delay="0"/>
                                          </p:stCondLst>
                                        </p:cTn>
                                        <p:tgtEl>
                                          <p:spTgt spid="66562"/>
                                        </p:tgtEl>
                                        <p:attrNameLst>
                                          <p:attrName>style.visibility</p:attrName>
                                        </p:attrNameLst>
                                      </p:cBhvr>
                                      <p:to>
                                        <p:strVal val="visible"/>
                                      </p:to>
                                    </p:set>
                                    <p:animEffect transition="in" filter="strips(downRight)">
                                      <p:cBhvr>
                                        <p:cTn id="69" dur="500"/>
                                        <p:tgtEl>
                                          <p:spTgt spid="66562"/>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66580">
                                            <p:txEl>
                                              <p:pRg st="0" end="0"/>
                                            </p:txEl>
                                          </p:spTgt>
                                        </p:tgtEl>
                                        <p:attrNameLst>
                                          <p:attrName>style.visibility</p:attrName>
                                        </p:attrNameLst>
                                      </p:cBhvr>
                                      <p:to>
                                        <p:strVal val="visible"/>
                                      </p:to>
                                    </p:set>
                                    <p:anim calcmode="lin" valueType="num">
                                      <p:cBhvr additive="base">
                                        <p:cTn id="74" dur="500" fill="hold"/>
                                        <p:tgtEl>
                                          <p:spTgt spid="66580">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665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6579"/>
                                        </p:tgtEl>
                                        <p:attrNameLst>
                                          <p:attrName>style.visibility</p:attrName>
                                        </p:attrNameLst>
                                      </p:cBhvr>
                                      <p:to>
                                        <p:strVal val="visible"/>
                                      </p:to>
                                    </p:set>
                                    <p:animEffect transition="in" filter="wipe(left)">
                                      <p:cBhvr>
                                        <p:cTn id="80" dur="500"/>
                                        <p:tgtEl>
                                          <p:spTgt spid="66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7" grpId="0" animBg="1" autoUpdateAnimBg="0"/>
      <p:bldP spid="66571" grpId="0" animBg="1" autoUpdateAnimBg="0"/>
      <p:bldP spid="66572" grpId="0" animBg="1" autoUpdateAnimBg="0"/>
      <p:bldP spid="66573" grpId="0" autoUpdateAnimBg="0"/>
      <p:bldP spid="66574" grpId="0" animBg="1"/>
      <p:bldP spid="66575" grpId="0" animBg="1"/>
      <p:bldP spid="66576" grpId="0" build="p" autoUpdateAnimBg="0"/>
      <p:bldP spid="66577" grpId="0" animBg="1"/>
      <p:bldP spid="66578" grpId="0" animBg="1"/>
      <p:bldP spid="66579" grpId="0" animBg="1"/>
      <p:bldP spid="6658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92863" y="0"/>
            <a:ext cx="1692275" cy="1965325"/>
          </a:xfrm>
          <a:prstGeom prst="rect">
            <a:avLst/>
          </a:prstGeom>
          <a:noFill/>
          <a:ln w="9525">
            <a:noFill/>
            <a:miter lim="800000"/>
            <a:headEnd/>
            <a:tailEnd/>
          </a:ln>
        </p:spPr>
      </p:pic>
      <p:grpSp>
        <p:nvGrpSpPr>
          <p:cNvPr id="2" name="Group 10"/>
          <p:cNvGrpSpPr/>
          <p:nvPr/>
        </p:nvGrpSpPr>
        <p:grpSpPr bwMode="auto">
          <a:xfrm>
            <a:off x="7782560" y="1944688"/>
            <a:ext cx="542925" cy="463550"/>
            <a:chOff x="2390" y="3666"/>
            <a:chExt cx="342" cy="235"/>
          </a:xfrm>
        </p:grpSpPr>
        <p:sp>
          <p:nvSpPr>
            <p:cNvPr id="15424" name="Text Box 11"/>
            <p:cNvSpPr txBox="1">
              <a:spLocks noChangeArrowheads="1"/>
            </p:cNvSpPr>
            <p:nvPr/>
          </p:nvSpPr>
          <p:spPr bwMode="auto">
            <a:xfrm>
              <a:off x="2422" y="3666"/>
              <a:ext cx="310" cy="232"/>
            </a:xfrm>
            <a:prstGeom prst="rect">
              <a:avLst/>
            </a:prstGeom>
            <a:noFill/>
            <a:ln w="9525">
              <a:noFill/>
              <a:miter lim="800000"/>
            </a:ln>
          </p:spPr>
          <p:txBody>
            <a:bodyPr wrap="none" anchor="ctr">
              <a:spAutoFit/>
            </a:bodyPr>
            <a:lstStyle/>
            <a:p>
              <a:pPr eaLnBrk="0" hangingPunct="0"/>
              <a:r>
                <a:rPr kumimoji="1" lang="en-US" altLang="zh-CN" sz="2000">
                  <a:ea typeface="宋体" panose="02010600030101010101" pitchFamily="2" charset="-122"/>
                </a:rPr>
                <a:t> </a:t>
              </a:r>
              <a:r>
                <a:rPr kumimoji="1" lang="en-US" altLang="zh-CN" sz="2400">
                  <a:ea typeface="宋体" panose="02010600030101010101" pitchFamily="2" charset="-122"/>
                </a:rPr>
                <a:t>s</a:t>
              </a:r>
              <a:r>
                <a:rPr kumimoji="1" lang="en-US" altLang="zh-CN" sz="2400">
                  <a:ea typeface="宋体" panose="02010600030101010101" pitchFamily="2" charset="-122"/>
                  <a:sym typeface="Symbol" panose="05050102010706020507" pitchFamily="18" charset="2"/>
                </a:rPr>
                <a:t></a:t>
              </a:r>
            </a:p>
          </p:txBody>
        </p:sp>
        <p:sp>
          <p:nvSpPr>
            <p:cNvPr id="15425" name="Text Box 12"/>
            <p:cNvSpPr txBox="1">
              <a:spLocks noChangeArrowheads="1"/>
            </p:cNvSpPr>
            <p:nvPr/>
          </p:nvSpPr>
          <p:spPr bwMode="auto">
            <a:xfrm>
              <a:off x="2390" y="3785"/>
              <a:ext cx="189" cy="116"/>
            </a:xfrm>
            <a:prstGeom prst="rect">
              <a:avLst/>
            </a:prstGeom>
            <a:noFill/>
            <a:ln w="9525">
              <a:noFill/>
              <a:miter lim="800000"/>
            </a:ln>
          </p:spPr>
          <p:txBody>
            <a:bodyPr wrap="none">
              <a:spAutoFit/>
            </a:bodyPr>
            <a:lstStyle/>
            <a:p>
              <a:r>
                <a:rPr kumimoji="1" lang="en-US" altLang="zh-CN" sz="900">
                  <a:solidFill>
                    <a:srgbClr val="FF3300"/>
                  </a:solidFill>
                  <a:ea typeface="宋体" panose="02010600030101010101" pitchFamily="2" charset="-122"/>
                </a:rPr>
                <a:t>●</a:t>
              </a:r>
              <a:endParaRPr kumimoji="1" lang="en-US" altLang="zh-CN" sz="2400">
                <a:ea typeface="宋体" panose="02010600030101010101" pitchFamily="2" charset="-122"/>
              </a:endParaRPr>
            </a:p>
          </p:txBody>
        </p:sp>
      </p:grpSp>
      <p:sp>
        <p:nvSpPr>
          <p:cNvPr id="8205" name="Oval 13"/>
          <p:cNvSpPr>
            <a:spLocks noChangeArrowheads="1"/>
          </p:cNvSpPr>
          <p:nvPr/>
        </p:nvSpPr>
        <p:spPr bwMode="auto">
          <a:xfrm>
            <a:off x="5426075" y="4430713"/>
            <a:ext cx="1219200" cy="1143000"/>
          </a:xfrm>
          <a:prstGeom prst="ellipse">
            <a:avLst/>
          </a:prstGeom>
          <a:noFill/>
          <a:ln w="38100">
            <a:solidFill>
              <a:schemeClr val="tx2"/>
            </a:solidFill>
            <a:round/>
          </a:ln>
        </p:spPr>
        <p:txBody>
          <a:bodyPr wrap="none" anchor="ctr"/>
          <a:lstStyle/>
          <a:p>
            <a:pPr eaLnBrk="0" hangingPunct="0"/>
            <a:endParaRPr kumimoji="1" lang="zh-CN" altLang="zh-CN" sz="1600"/>
          </a:p>
        </p:txBody>
      </p:sp>
      <p:grpSp>
        <p:nvGrpSpPr>
          <p:cNvPr id="3" name="Group 14"/>
          <p:cNvGrpSpPr/>
          <p:nvPr/>
        </p:nvGrpSpPr>
        <p:grpSpPr bwMode="auto">
          <a:xfrm>
            <a:off x="5724525" y="1951038"/>
            <a:ext cx="447675" cy="481012"/>
            <a:chOff x="3511" y="1798"/>
            <a:chExt cx="282" cy="303"/>
          </a:xfrm>
        </p:grpSpPr>
        <p:sp>
          <p:nvSpPr>
            <p:cNvPr id="15422" name="Text Box 15"/>
            <p:cNvSpPr txBox="1">
              <a:spLocks noChangeArrowheads="1"/>
            </p:cNvSpPr>
            <p:nvPr/>
          </p:nvSpPr>
          <p:spPr bwMode="auto">
            <a:xfrm>
              <a:off x="3511" y="1798"/>
              <a:ext cx="279" cy="288"/>
            </a:xfrm>
            <a:prstGeom prst="rect">
              <a:avLst/>
            </a:prstGeom>
            <a:noFill/>
            <a:ln w="38100">
              <a:noFill/>
              <a:miter lim="800000"/>
            </a:ln>
          </p:spPr>
          <p:txBody>
            <a:bodyPr wrap="none" anchor="ctr">
              <a:spAutoFit/>
            </a:bodyPr>
            <a:lstStyle/>
            <a:p>
              <a:pPr eaLnBrk="0" hangingPunct="0"/>
              <a:r>
                <a:rPr kumimoji="1" lang="en-US" altLang="zh-CN" sz="2000">
                  <a:ea typeface="宋体" panose="02010600030101010101" pitchFamily="2" charset="-122"/>
                </a:rPr>
                <a:t> </a:t>
              </a:r>
              <a:r>
                <a:rPr kumimoji="1" lang="en-US" altLang="zh-CN" sz="2400">
                  <a:ea typeface="宋体" panose="02010600030101010101" pitchFamily="2" charset="-122"/>
                </a:rPr>
                <a:t>s</a:t>
              </a:r>
              <a:r>
                <a:rPr kumimoji="1" lang="en-US" altLang="zh-CN" sz="2400">
                  <a:ea typeface="宋体" panose="02010600030101010101" pitchFamily="2" charset="-122"/>
                  <a:sym typeface="Symbol" panose="05050102010706020507" pitchFamily="18" charset="2"/>
                </a:rPr>
                <a:t></a:t>
              </a:r>
            </a:p>
          </p:txBody>
        </p:sp>
        <p:sp>
          <p:nvSpPr>
            <p:cNvPr id="15423" name="Text Box 16"/>
            <p:cNvSpPr txBox="1">
              <a:spLocks noChangeArrowheads="1"/>
            </p:cNvSpPr>
            <p:nvPr/>
          </p:nvSpPr>
          <p:spPr bwMode="auto">
            <a:xfrm>
              <a:off x="3604" y="1957"/>
              <a:ext cx="189" cy="144"/>
            </a:xfrm>
            <a:prstGeom prst="rect">
              <a:avLst/>
            </a:prstGeom>
            <a:noFill/>
            <a:ln w="9525">
              <a:noFill/>
              <a:miter lim="800000"/>
            </a:ln>
          </p:spPr>
          <p:txBody>
            <a:bodyPr wrap="none">
              <a:spAutoFit/>
            </a:bodyPr>
            <a:lstStyle/>
            <a:p>
              <a:r>
                <a:rPr kumimoji="1" lang="en-US" altLang="zh-CN" sz="900">
                  <a:solidFill>
                    <a:srgbClr val="FF3300"/>
                  </a:solidFill>
                  <a:ea typeface="宋体" panose="02010600030101010101" pitchFamily="2" charset="-122"/>
                </a:rPr>
                <a:t>●</a:t>
              </a:r>
              <a:endParaRPr kumimoji="1" lang="en-US" altLang="zh-CN" sz="2400">
                <a:ea typeface="宋体" panose="02010600030101010101" pitchFamily="2" charset="-122"/>
              </a:endParaRPr>
            </a:p>
          </p:txBody>
        </p:sp>
      </p:grpSp>
      <p:sp>
        <p:nvSpPr>
          <p:cNvPr id="8209" name="AutoShape 17"/>
          <p:cNvSpPr>
            <a:spLocks noChangeArrowheads="1"/>
          </p:cNvSpPr>
          <p:nvPr/>
        </p:nvSpPr>
        <p:spPr bwMode="auto">
          <a:xfrm>
            <a:off x="7331075" y="2297113"/>
            <a:ext cx="1219200" cy="1676400"/>
          </a:xfrm>
          <a:prstGeom prst="triangle">
            <a:avLst>
              <a:gd name="adj" fmla="val 50000"/>
            </a:avLst>
          </a:prstGeom>
          <a:noFill/>
          <a:ln w="38100">
            <a:solidFill>
              <a:schemeClr val="tx1"/>
            </a:solidFill>
            <a:miter lim="800000"/>
          </a:ln>
        </p:spPr>
        <p:txBody>
          <a:bodyPr wrap="none" anchor="ctr"/>
          <a:lstStyle/>
          <a:p>
            <a:pPr eaLnBrk="0" hangingPunct="0"/>
            <a:endParaRPr kumimoji="1" lang="zh-CN" altLang="zh-CN" sz="1600"/>
          </a:p>
        </p:txBody>
      </p:sp>
      <p:sp>
        <p:nvSpPr>
          <p:cNvPr id="8210" name="AutoShape 18"/>
          <p:cNvSpPr>
            <a:spLocks noChangeArrowheads="1"/>
          </p:cNvSpPr>
          <p:nvPr/>
        </p:nvSpPr>
        <p:spPr bwMode="auto">
          <a:xfrm>
            <a:off x="5426075" y="2297113"/>
            <a:ext cx="1219200" cy="1676400"/>
          </a:xfrm>
          <a:prstGeom prst="triangle">
            <a:avLst>
              <a:gd name="adj" fmla="val 50000"/>
            </a:avLst>
          </a:prstGeom>
          <a:noFill/>
          <a:ln w="38100">
            <a:solidFill>
              <a:schemeClr val="tx2"/>
            </a:solidFill>
            <a:miter lim="800000"/>
          </a:ln>
        </p:spPr>
        <p:txBody>
          <a:bodyPr wrap="none" anchor="ctr"/>
          <a:lstStyle/>
          <a:p>
            <a:endParaRPr kumimoji="1" lang="zh-CN" altLang="en-US"/>
          </a:p>
        </p:txBody>
      </p:sp>
      <p:sp>
        <p:nvSpPr>
          <p:cNvPr id="8214" name="Text Box 22"/>
          <p:cNvSpPr txBox="1">
            <a:spLocks noChangeArrowheads="1"/>
          </p:cNvSpPr>
          <p:nvPr/>
        </p:nvSpPr>
        <p:spPr bwMode="auto">
          <a:xfrm>
            <a:off x="0" y="258763"/>
            <a:ext cx="3911600" cy="793750"/>
          </a:xfrm>
          <a:prstGeom prst="rect">
            <a:avLst/>
          </a:prstGeom>
          <a:noFill/>
          <a:ln w="9525">
            <a:noFill/>
            <a:miter lim="800000"/>
          </a:ln>
        </p:spPr>
        <p:txBody>
          <a:bodyPr wrap="none">
            <a:spAutoFit/>
          </a:bodyPr>
          <a:lstStyle/>
          <a:p>
            <a:pPr eaLnBrk="0" hangingPunct="0"/>
            <a:r>
              <a:rPr kumimoji="1" lang="zh-CN" altLang="en-US" sz="2800">
                <a:solidFill>
                  <a:srgbClr val="FF3300"/>
                </a:solidFill>
                <a:latin typeface="黑体" panose="02010609060101010101" pitchFamily="49" charset="-122"/>
                <a:sym typeface="Symbol" panose="05050102010706020507" pitchFamily="18" charset="2"/>
              </a:rPr>
              <a:t>圆锥面上取点</a:t>
            </a:r>
          </a:p>
          <a:p>
            <a:pPr eaLnBrk="0" hangingPunct="0"/>
            <a:r>
              <a:rPr lang="en-US" altLang="zh-CN" i="1"/>
              <a:t>Locate points on the cylindrical surface</a:t>
            </a:r>
          </a:p>
        </p:txBody>
      </p:sp>
      <p:sp>
        <p:nvSpPr>
          <p:cNvPr id="8215" name="Line 23"/>
          <p:cNvSpPr>
            <a:spLocks noChangeShapeType="1"/>
          </p:cNvSpPr>
          <p:nvPr/>
        </p:nvSpPr>
        <p:spPr bwMode="auto">
          <a:xfrm>
            <a:off x="7940675" y="1992313"/>
            <a:ext cx="0" cy="2209800"/>
          </a:xfrm>
          <a:prstGeom prst="line">
            <a:avLst/>
          </a:prstGeom>
          <a:noFill/>
          <a:ln w="12700">
            <a:solidFill>
              <a:schemeClr val="tx1"/>
            </a:solidFill>
            <a:prstDash val="lgDashDot"/>
            <a:round/>
          </a:ln>
        </p:spPr>
        <p:txBody>
          <a:bodyPr wrap="none" anchor="ctr"/>
          <a:lstStyle/>
          <a:p>
            <a:endParaRPr lang="zh-CN" altLang="en-US"/>
          </a:p>
        </p:txBody>
      </p:sp>
      <p:sp>
        <p:nvSpPr>
          <p:cNvPr id="8216" name="Line 24"/>
          <p:cNvSpPr>
            <a:spLocks noChangeShapeType="1"/>
          </p:cNvSpPr>
          <p:nvPr/>
        </p:nvSpPr>
        <p:spPr bwMode="auto">
          <a:xfrm flipH="1">
            <a:off x="5654675" y="2297113"/>
            <a:ext cx="381000" cy="1676400"/>
          </a:xfrm>
          <a:prstGeom prst="line">
            <a:avLst/>
          </a:prstGeom>
          <a:noFill/>
          <a:ln w="12700">
            <a:solidFill>
              <a:srgbClr val="003399"/>
            </a:solidFill>
            <a:round/>
          </a:ln>
        </p:spPr>
        <p:txBody>
          <a:bodyPr wrap="none" anchor="ctr"/>
          <a:lstStyle/>
          <a:p>
            <a:endParaRPr lang="zh-CN" altLang="en-US"/>
          </a:p>
        </p:txBody>
      </p:sp>
      <p:sp>
        <p:nvSpPr>
          <p:cNvPr id="8217" name="Freeform 25"/>
          <p:cNvSpPr/>
          <p:nvPr/>
        </p:nvSpPr>
        <p:spPr bwMode="auto">
          <a:xfrm>
            <a:off x="5772150" y="3511550"/>
            <a:ext cx="2533650" cy="1588"/>
          </a:xfrm>
          <a:custGeom>
            <a:avLst/>
            <a:gdLst>
              <a:gd name="T0" fmla="*/ 0 w 1596"/>
              <a:gd name="T1" fmla="*/ 0 h 1"/>
              <a:gd name="T2" fmla="*/ 2147483647 w 1596"/>
              <a:gd name="T3" fmla="*/ 0 h 1"/>
              <a:gd name="T4" fmla="*/ 0 60000 65536"/>
              <a:gd name="T5" fmla="*/ 0 60000 65536"/>
              <a:gd name="T6" fmla="*/ 0 w 1596"/>
              <a:gd name="T7" fmla="*/ 0 h 1"/>
              <a:gd name="T8" fmla="*/ 1596 w 1596"/>
              <a:gd name="T9" fmla="*/ 1 h 1"/>
            </a:gdLst>
            <a:ahLst/>
            <a:cxnLst>
              <a:cxn ang="T4">
                <a:pos x="T0" y="T1"/>
              </a:cxn>
              <a:cxn ang="T5">
                <a:pos x="T2" y="T3"/>
              </a:cxn>
            </a:cxnLst>
            <a:rect l="T6" t="T7" r="T8" b="T9"/>
            <a:pathLst>
              <a:path w="1596" h="1">
                <a:moveTo>
                  <a:pt x="0" y="0"/>
                </a:moveTo>
                <a:lnTo>
                  <a:pt x="1596" y="0"/>
                </a:lnTo>
              </a:path>
            </a:pathLst>
          </a:custGeom>
          <a:noFill/>
          <a:ln w="12700">
            <a:solidFill>
              <a:srgbClr val="003399"/>
            </a:solidFill>
            <a:round/>
          </a:ln>
        </p:spPr>
        <p:txBody>
          <a:bodyPr wrap="none" anchor="ctr"/>
          <a:lstStyle/>
          <a:p>
            <a:endParaRPr lang="zh-CN" altLang="en-US"/>
          </a:p>
        </p:txBody>
      </p:sp>
      <p:sp>
        <p:nvSpPr>
          <p:cNvPr id="8218" name="Freeform 26"/>
          <p:cNvSpPr/>
          <p:nvPr/>
        </p:nvSpPr>
        <p:spPr bwMode="auto">
          <a:xfrm>
            <a:off x="5772150" y="3556000"/>
            <a:ext cx="1588" cy="1770063"/>
          </a:xfrm>
          <a:custGeom>
            <a:avLst/>
            <a:gdLst>
              <a:gd name="T0" fmla="*/ 0 w 1"/>
              <a:gd name="T1" fmla="*/ 0 h 1115"/>
              <a:gd name="T2" fmla="*/ 0 w 1"/>
              <a:gd name="T3" fmla="*/ 2147483647 h 1115"/>
              <a:gd name="T4" fmla="*/ 0 60000 65536"/>
              <a:gd name="T5" fmla="*/ 0 60000 65536"/>
              <a:gd name="T6" fmla="*/ 0 w 1"/>
              <a:gd name="T7" fmla="*/ 0 h 1115"/>
              <a:gd name="T8" fmla="*/ 1 w 1"/>
              <a:gd name="T9" fmla="*/ 1115 h 1115"/>
            </a:gdLst>
            <a:ahLst/>
            <a:cxnLst>
              <a:cxn ang="T4">
                <a:pos x="T0" y="T1"/>
              </a:cxn>
              <a:cxn ang="T5">
                <a:pos x="T2" y="T3"/>
              </a:cxn>
            </a:cxnLst>
            <a:rect l="T6" t="T7" r="T8" b="T9"/>
            <a:pathLst>
              <a:path w="1" h="1115">
                <a:moveTo>
                  <a:pt x="0" y="0"/>
                </a:moveTo>
                <a:lnTo>
                  <a:pt x="0" y="1115"/>
                </a:lnTo>
              </a:path>
            </a:pathLst>
          </a:custGeom>
          <a:noFill/>
          <a:ln w="12700">
            <a:solidFill>
              <a:srgbClr val="003399"/>
            </a:solidFill>
            <a:round/>
          </a:ln>
        </p:spPr>
        <p:txBody>
          <a:bodyPr wrap="none" anchor="ctr"/>
          <a:lstStyle/>
          <a:p>
            <a:endParaRPr lang="zh-CN" altLang="en-US"/>
          </a:p>
        </p:txBody>
      </p:sp>
      <p:sp>
        <p:nvSpPr>
          <p:cNvPr id="8219" name="Line 27"/>
          <p:cNvSpPr>
            <a:spLocks noChangeShapeType="1"/>
          </p:cNvSpPr>
          <p:nvPr/>
        </p:nvSpPr>
        <p:spPr bwMode="auto">
          <a:xfrm>
            <a:off x="5654675" y="3973513"/>
            <a:ext cx="0" cy="1524000"/>
          </a:xfrm>
          <a:prstGeom prst="line">
            <a:avLst/>
          </a:prstGeom>
          <a:noFill/>
          <a:ln w="12700">
            <a:solidFill>
              <a:srgbClr val="003399"/>
            </a:solidFill>
            <a:round/>
          </a:ln>
        </p:spPr>
        <p:txBody>
          <a:bodyPr wrap="none" anchor="ctr"/>
          <a:lstStyle/>
          <a:p>
            <a:endParaRPr lang="zh-CN" altLang="en-US"/>
          </a:p>
        </p:txBody>
      </p:sp>
      <p:grpSp>
        <p:nvGrpSpPr>
          <p:cNvPr id="4" name="Group 28"/>
          <p:cNvGrpSpPr/>
          <p:nvPr/>
        </p:nvGrpSpPr>
        <p:grpSpPr bwMode="auto">
          <a:xfrm>
            <a:off x="5627688" y="3151188"/>
            <a:ext cx="493712" cy="498475"/>
            <a:chOff x="3382" y="2552"/>
            <a:chExt cx="436" cy="319"/>
          </a:xfrm>
        </p:grpSpPr>
        <p:sp>
          <p:nvSpPr>
            <p:cNvPr id="15420" name="Text Box 29"/>
            <p:cNvSpPr txBox="1">
              <a:spLocks noChangeArrowheads="1"/>
            </p:cNvSpPr>
            <p:nvPr/>
          </p:nvSpPr>
          <p:spPr bwMode="auto">
            <a:xfrm>
              <a:off x="3383" y="2714"/>
              <a:ext cx="247" cy="157"/>
            </a:xfrm>
            <a:prstGeom prst="rect">
              <a:avLst/>
            </a:prstGeom>
            <a:noFill/>
            <a:ln w="9525">
              <a:noFill/>
              <a:miter lim="800000"/>
            </a:ln>
          </p:spPr>
          <p:txBody>
            <a:bodyPr wrap="none" anchor="ctr">
              <a:spAutoFit/>
            </a:bodyPr>
            <a:lstStyle/>
            <a:p>
              <a:pPr eaLnBrk="0" hangingPunct="0"/>
              <a:r>
                <a:rPr kumimoji="1" lang="en-US" altLang="zh-CN" sz="1000">
                  <a:solidFill>
                    <a:srgbClr val="FF3300"/>
                  </a:solidFill>
                  <a:ea typeface="宋体" panose="02010600030101010101" pitchFamily="2" charset="-122"/>
                  <a:sym typeface="Wingdings" panose="05000000000000000000" pitchFamily="2" charset="2"/>
                </a:rPr>
                <a:t></a:t>
              </a:r>
              <a:endParaRPr kumimoji="1" lang="en-US" altLang="zh-CN" sz="1600">
                <a:ea typeface="宋体" panose="02010600030101010101" pitchFamily="2" charset="-122"/>
              </a:endParaRPr>
            </a:p>
          </p:txBody>
        </p:sp>
        <p:sp>
          <p:nvSpPr>
            <p:cNvPr id="15421" name="Text Box 30"/>
            <p:cNvSpPr txBox="1">
              <a:spLocks noChangeArrowheads="1"/>
            </p:cNvSpPr>
            <p:nvPr/>
          </p:nvSpPr>
          <p:spPr bwMode="auto">
            <a:xfrm>
              <a:off x="3382" y="2552"/>
              <a:ext cx="436" cy="293"/>
            </a:xfrm>
            <a:prstGeom prst="rect">
              <a:avLst/>
            </a:prstGeom>
            <a:noFill/>
            <a:ln w="9525">
              <a:noFill/>
              <a:miter lim="800000"/>
            </a:ln>
          </p:spPr>
          <p:txBody>
            <a:bodyPr wrap="none" anchor="ctr">
              <a:spAutoFit/>
            </a:bodyPr>
            <a:lstStyle/>
            <a:p>
              <a:pPr eaLnBrk="0" hangingPunct="0"/>
              <a:r>
                <a:rPr kumimoji="1" lang="en-US" altLang="zh-CN" sz="2000">
                  <a:ea typeface="宋体" panose="02010600030101010101" pitchFamily="2" charset="-122"/>
                </a:rPr>
                <a:t> </a:t>
              </a:r>
              <a:r>
                <a:rPr kumimoji="1" lang="en-US" altLang="zh-CN" sz="2400">
                  <a:ea typeface="宋体" panose="02010600030101010101" pitchFamily="2" charset="-122"/>
                </a:rPr>
                <a:t>k</a:t>
              </a:r>
              <a:r>
                <a:rPr kumimoji="1" lang="en-US" altLang="zh-CN" sz="2400">
                  <a:ea typeface="宋体" panose="02010600030101010101" pitchFamily="2" charset="-122"/>
                  <a:sym typeface="Symbol" panose="05050102010706020507" pitchFamily="18" charset="2"/>
                </a:rPr>
                <a:t></a:t>
              </a:r>
            </a:p>
          </p:txBody>
        </p:sp>
      </p:grpSp>
      <p:sp>
        <p:nvSpPr>
          <p:cNvPr id="8223" name="Freeform 31"/>
          <p:cNvSpPr/>
          <p:nvPr/>
        </p:nvSpPr>
        <p:spPr bwMode="auto">
          <a:xfrm>
            <a:off x="5324475" y="3981450"/>
            <a:ext cx="1524000" cy="1588"/>
          </a:xfrm>
          <a:custGeom>
            <a:avLst/>
            <a:gdLst>
              <a:gd name="T0" fmla="*/ 0 w 960"/>
              <a:gd name="T1" fmla="*/ 0 h 1"/>
              <a:gd name="T2" fmla="*/ 2147483647 w 960"/>
              <a:gd name="T3" fmla="*/ 0 h 1"/>
              <a:gd name="T4" fmla="*/ 0 60000 65536"/>
              <a:gd name="T5" fmla="*/ 0 60000 65536"/>
              <a:gd name="T6" fmla="*/ 0 w 960"/>
              <a:gd name="T7" fmla="*/ 0 h 1"/>
              <a:gd name="T8" fmla="*/ 960 w 960"/>
              <a:gd name="T9" fmla="*/ 1 h 1"/>
            </a:gdLst>
            <a:ahLst/>
            <a:cxnLst>
              <a:cxn ang="T4">
                <a:pos x="T0" y="T1"/>
              </a:cxn>
              <a:cxn ang="T5">
                <a:pos x="T2" y="T3"/>
              </a:cxn>
            </a:cxnLst>
            <a:rect l="T6" t="T7" r="T8" b="T9"/>
            <a:pathLst>
              <a:path w="960" h="1">
                <a:moveTo>
                  <a:pt x="0" y="0"/>
                </a:moveTo>
                <a:lnTo>
                  <a:pt x="960" y="0"/>
                </a:lnTo>
              </a:path>
            </a:pathLst>
          </a:custGeom>
          <a:noFill/>
          <a:ln w="12700">
            <a:solidFill>
              <a:schemeClr val="tx1"/>
            </a:solidFill>
            <a:round/>
          </a:ln>
        </p:spPr>
        <p:txBody>
          <a:bodyPr wrap="none" anchor="ctr"/>
          <a:lstStyle/>
          <a:p>
            <a:endParaRPr lang="zh-CN" altLang="en-US"/>
          </a:p>
        </p:txBody>
      </p:sp>
      <p:sp>
        <p:nvSpPr>
          <p:cNvPr id="8224" name="Line 32"/>
          <p:cNvSpPr>
            <a:spLocks noChangeShapeType="1"/>
          </p:cNvSpPr>
          <p:nvPr/>
        </p:nvSpPr>
        <p:spPr bwMode="auto">
          <a:xfrm>
            <a:off x="6035675" y="2068513"/>
            <a:ext cx="0" cy="2133600"/>
          </a:xfrm>
          <a:prstGeom prst="line">
            <a:avLst/>
          </a:prstGeom>
          <a:noFill/>
          <a:ln w="12700">
            <a:solidFill>
              <a:schemeClr val="tx1"/>
            </a:solidFill>
            <a:prstDash val="lgDashDot"/>
            <a:round/>
          </a:ln>
        </p:spPr>
        <p:txBody>
          <a:bodyPr wrap="none" anchor="ctr"/>
          <a:lstStyle/>
          <a:p>
            <a:endParaRPr lang="zh-CN" altLang="en-US"/>
          </a:p>
        </p:txBody>
      </p:sp>
      <p:sp>
        <p:nvSpPr>
          <p:cNvPr id="8225" name="Text Box 33"/>
          <p:cNvSpPr txBox="1">
            <a:spLocks noChangeArrowheads="1"/>
          </p:cNvSpPr>
          <p:nvPr/>
        </p:nvSpPr>
        <p:spPr bwMode="auto">
          <a:xfrm>
            <a:off x="0" y="908050"/>
            <a:ext cx="4787900" cy="519113"/>
          </a:xfrm>
          <a:prstGeom prst="rect">
            <a:avLst/>
          </a:prstGeom>
          <a:noFill/>
          <a:ln w="9525">
            <a:noFill/>
            <a:miter lim="800000"/>
          </a:ln>
        </p:spPr>
        <p:txBody>
          <a:bodyPr>
            <a:spAutoFit/>
          </a:bodyPr>
          <a:lstStyle/>
          <a:p>
            <a:r>
              <a:rPr kumimoji="1" lang="en-US" altLang="zh-CN" sz="2800">
                <a:ea typeface="宋体" panose="02010600030101010101" pitchFamily="2" charset="-122"/>
              </a:rPr>
              <a:t>★</a:t>
            </a:r>
            <a:r>
              <a:rPr kumimoji="1" lang="zh-CN" altLang="en-US" sz="2800">
                <a:ea typeface="宋体" panose="02010600030101010101" pitchFamily="2" charset="-122"/>
              </a:rPr>
              <a:t>辅助直线法 </a:t>
            </a:r>
            <a:r>
              <a:rPr kumimoji="1" lang="en-US" altLang="zh-CN" sz="2000" i="1">
                <a:ea typeface="宋体" panose="02010600030101010101" pitchFamily="2" charset="-122"/>
              </a:rPr>
              <a:t>Auxiliary line method</a:t>
            </a:r>
          </a:p>
        </p:txBody>
      </p:sp>
      <p:sp>
        <p:nvSpPr>
          <p:cNvPr id="8226" name="Text Box 34"/>
          <p:cNvSpPr txBox="1">
            <a:spLocks noChangeArrowheads="1"/>
          </p:cNvSpPr>
          <p:nvPr/>
        </p:nvSpPr>
        <p:spPr bwMode="auto">
          <a:xfrm>
            <a:off x="0" y="1482725"/>
            <a:ext cx="5435600" cy="519113"/>
          </a:xfrm>
          <a:prstGeom prst="rect">
            <a:avLst/>
          </a:prstGeom>
          <a:noFill/>
          <a:ln w="9525">
            <a:noFill/>
            <a:miter lim="800000"/>
          </a:ln>
        </p:spPr>
        <p:txBody>
          <a:bodyPr>
            <a:spAutoFit/>
          </a:bodyPr>
          <a:lstStyle/>
          <a:p>
            <a:r>
              <a:rPr kumimoji="1" lang="en-US" altLang="zh-CN" sz="2800">
                <a:ea typeface="宋体" panose="02010600030101010101" pitchFamily="2" charset="-122"/>
              </a:rPr>
              <a:t>★</a:t>
            </a:r>
            <a:r>
              <a:rPr kumimoji="1" lang="zh-CN" altLang="en-US" sz="2800">
                <a:ea typeface="宋体" panose="02010600030101010101" pitchFamily="2" charset="-122"/>
              </a:rPr>
              <a:t>辅助圆法 </a:t>
            </a:r>
            <a:r>
              <a:rPr kumimoji="1" lang="en-US" altLang="zh-CN" sz="2000" i="1"/>
              <a:t>Auxiliary circle method</a:t>
            </a:r>
          </a:p>
        </p:txBody>
      </p:sp>
      <p:sp>
        <p:nvSpPr>
          <p:cNvPr id="8227" name="Freeform 35"/>
          <p:cNvSpPr/>
          <p:nvPr/>
        </p:nvSpPr>
        <p:spPr bwMode="auto">
          <a:xfrm>
            <a:off x="7207250" y="3959225"/>
            <a:ext cx="1479550" cy="1588"/>
          </a:xfrm>
          <a:custGeom>
            <a:avLst/>
            <a:gdLst>
              <a:gd name="T0" fmla="*/ 0 w 932"/>
              <a:gd name="T1" fmla="*/ 0 h 1"/>
              <a:gd name="T2" fmla="*/ 2147483647 w 932"/>
              <a:gd name="T3" fmla="*/ 0 h 1"/>
              <a:gd name="T4" fmla="*/ 0 60000 65536"/>
              <a:gd name="T5" fmla="*/ 0 60000 65536"/>
              <a:gd name="T6" fmla="*/ 0 w 932"/>
              <a:gd name="T7" fmla="*/ 0 h 1"/>
              <a:gd name="T8" fmla="*/ 932 w 932"/>
              <a:gd name="T9" fmla="*/ 1 h 1"/>
            </a:gdLst>
            <a:ahLst/>
            <a:cxnLst>
              <a:cxn ang="T4">
                <a:pos x="T0" y="T1"/>
              </a:cxn>
              <a:cxn ang="T5">
                <a:pos x="T2" y="T3"/>
              </a:cxn>
            </a:cxnLst>
            <a:rect l="T6" t="T7" r="T8" b="T9"/>
            <a:pathLst>
              <a:path w="932" h="1">
                <a:moveTo>
                  <a:pt x="0" y="0"/>
                </a:moveTo>
                <a:lnTo>
                  <a:pt x="932" y="0"/>
                </a:lnTo>
              </a:path>
            </a:pathLst>
          </a:custGeom>
          <a:noFill/>
          <a:ln w="12700">
            <a:solidFill>
              <a:schemeClr val="tx1"/>
            </a:solidFill>
            <a:round/>
          </a:ln>
        </p:spPr>
        <p:txBody>
          <a:bodyPr wrap="none" anchor="ctr"/>
          <a:lstStyle/>
          <a:p>
            <a:endParaRPr lang="zh-CN" altLang="en-US"/>
          </a:p>
        </p:txBody>
      </p:sp>
      <p:grpSp>
        <p:nvGrpSpPr>
          <p:cNvPr id="5" name="Group 36"/>
          <p:cNvGrpSpPr/>
          <p:nvPr/>
        </p:nvGrpSpPr>
        <p:grpSpPr bwMode="auto">
          <a:xfrm>
            <a:off x="5426075" y="3973513"/>
            <a:ext cx="1219200" cy="1066800"/>
            <a:chOff x="3312" y="3072"/>
            <a:chExt cx="768" cy="672"/>
          </a:xfrm>
        </p:grpSpPr>
        <p:sp>
          <p:nvSpPr>
            <p:cNvPr id="15418" name="Line 37"/>
            <p:cNvSpPr>
              <a:spLocks noChangeShapeType="1"/>
            </p:cNvSpPr>
            <p:nvPr/>
          </p:nvSpPr>
          <p:spPr bwMode="auto">
            <a:xfrm flipV="1">
              <a:off x="3312" y="3072"/>
              <a:ext cx="0" cy="672"/>
            </a:xfrm>
            <a:prstGeom prst="line">
              <a:avLst/>
            </a:prstGeom>
            <a:noFill/>
            <a:ln w="12700">
              <a:solidFill>
                <a:srgbClr val="FF3300"/>
              </a:solidFill>
              <a:round/>
            </a:ln>
          </p:spPr>
          <p:txBody>
            <a:bodyPr wrap="none" anchor="ctr"/>
            <a:lstStyle/>
            <a:p>
              <a:endParaRPr lang="zh-CN" altLang="en-US"/>
            </a:p>
          </p:txBody>
        </p:sp>
        <p:sp>
          <p:nvSpPr>
            <p:cNvPr id="15419" name="Line 38"/>
            <p:cNvSpPr>
              <a:spLocks noChangeShapeType="1"/>
            </p:cNvSpPr>
            <p:nvPr/>
          </p:nvSpPr>
          <p:spPr bwMode="auto">
            <a:xfrm flipV="1">
              <a:off x="4080" y="3072"/>
              <a:ext cx="0" cy="672"/>
            </a:xfrm>
            <a:prstGeom prst="line">
              <a:avLst/>
            </a:prstGeom>
            <a:noFill/>
            <a:ln w="12700">
              <a:solidFill>
                <a:srgbClr val="FF3300"/>
              </a:solidFill>
              <a:round/>
            </a:ln>
          </p:spPr>
          <p:txBody>
            <a:bodyPr wrap="none" anchor="ctr"/>
            <a:lstStyle/>
            <a:p>
              <a:endParaRPr lang="zh-CN" altLang="en-US"/>
            </a:p>
          </p:txBody>
        </p:sp>
      </p:grpSp>
      <p:sp>
        <p:nvSpPr>
          <p:cNvPr id="8231" name="Line 39"/>
          <p:cNvSpPr>
            <a:spLocks noChangeShapeType="1"/>
          </p:cNvSpPr>
          <p:nvPr/>
        </p:nvSpPr>
        <p:spPr bwMode="auto">
          <a:xfrm>
            <a:off x="6035675" y="2297113"/>
            <a:ext cx="1905000" cy="0"/>
          </a:xfrm>
          <a:prstGeom prst="line">
            <a:avLst/>
          </a:prstGeom>
          <a:noFill/>
          <a:ln w="12700">
            <a:solidFill>
              <a:srgbClr val="FF3300"/>
            </a:solidFill>
            <a:round/>
          </a:ln>
        </p:spPr>
        <p:txBody>
          <a:bodyPr wrap="none" anchor="ctr"/>
          <a:lstStyle/>
          <a:p>
            <a:endParaRPr lang="zh-CN" altLang="en-US"/>
          </a:p>
        </p:txBody>
      </p:sp>
      <p:grpSp>
        <p:nvGrpSpPr>
          <p:cNvPr id="6" name="Group 40"/>
          <p:cNvGrpSpPr/>
          <p:nvPr/>
        </p:nvGrpSpPr>
        <p:grpSpPr bwMode="auto">
          <a:xfrm>
            <a:off x="5913438" y="3271838"/>
            <a:ext cx="598487" cy="476250"/>
            <a:chOff x="3619" y="2150"/>
            <a:chExt cx="377" cy="300"/>
          </a:xfrm>
        </p:grpSpPr>
        <p:sp>
          <p:nvSpPr>
            <p:cNvPr id="15416" name="Text Box 41"/>
            <p:cNvSpPr txBox="1">
              <a:spLocks noChangeArrowheads="1"/>
            </p:cNvSpPr>
            <p:nvPr/>
          </p:nvSpPr>
          <p:spPr bwMode="auto">
            <a:xfrm>
              <a:off x="3742" y="2150"/>
              <a:ext cx="176" cy="154"/>
            </a:xfrm>
            <a:prstGeom prst="rect">
              <a:avLst/>
            </a:prstGeom>
            <a:noFill/>
            <a:ln w="9525">
              <a:noFill/>
              <a:miter lim="800000"/>
            </a:ln>
          </p:spPr>
          <p:txBody>
            <a:bodyPr wrap="none" anchor="ctr">
              <a:spAutoFit/>
            </a:bodyPr>
            <a:lstStyle/>
            <a:p>
              <a:pPr eaLnBrk="0" hangingPunct="0"/>
              <a:r>
                <a:rPr kumimoji="1" lang="en-US" altLang="zh-CN" sz="1000">
                  <a:solidFill>
                    <a:srgbClr val="FF3300"/>
                  </a:solidFill>
                  <a:ea typeface="宋体" panose="02010600030101010101" pitchFamily="2" charset="-122"/>
                  <a:sym typeface="Wingdings" panose="05000000000000000000" pitchFamily="2" charset="2"/>
                </a:rPr>
                <a:t></a:t>
              </a:r>
              <a:endParaRPr kumimoji="1" lang="en-US" altLang="zh-CN" sz="1600">
                <a:ea typeface="宋体" panose="02010600030101010101" pitchFamily="2" charset="-122"/>
              </a:endParaRPr>
            </a:p>
          </p:txBody>
        </p:sp>
        <p:sp>
          <p:nvSpPr>
            <p:cNvPr id="15417" name="Text Box 42"/>
            <p:cNvSpPr txBox="1">
              <a:spLocks noChangeArrowheads="1"/>
            </p:cNvSpPr>
            <p:nvPr/>
          </p:nvSpPr>
          <p:spPr bwMode="auto">
            <a:xfrm>
              <a:off x="3619" y="2162"/>
              <a:ext cx="377" cy="288"/>
            </a:xfrm>
            <a:prstGeom prst="rect">
              <a:avLst/>
            </a:prstGeom>
            <a:noFill/>
            <a:ln w="9525">
              <a:noFill/>
              <a:miter lim="800000"/>
            </a:ln>
          </p:spPr>
          <p:txBody>
            <a:bodyPr wrap="none" anchor="ctr">
              <a:spAutoFit/>
            </a:bodyPr>
            <a:lstStyle/>
            <a:p>
              <a:pPr eaLnBrk="0" hangingPunct="0"/>
              <a:r>
                <a:rPr kumimoji="1" lang="en-US" altLang="zh-CN" sz="2000">
                  <a:ea typeface="宋体" panose="02010600030101010101" pitchFamily="2" charset="-122"/>
                </a:rPr>
                <a:t>(</a:t>
              </a:r>
              <a:r>
                <a:rPr kumimoji="1" lang="en-US" altLang="zh-CN" sz="2400">
                  <a:ea typeface="宋体" panose="02010600030101010101" pitchFamily="2" charset="-122"/>
                </a:rPr>
                <a:t>n</a:t>
              </a:r>
              <a:r>
                <a:rPr kumimoji="1" lang="en-US" altLang="zh-CN" sz="2400">
                  <a:ea typeface="宋体" panose="02010600030101010101" pitchFamily="2" charset="-122"/>
                  <a:sym typeface="Symbol" panose="05050102010706020507" pitchFamily="18" charset="2"/>
                </a:rPr>
                <a:t></a:t>
              </a:r>
              <a:r>
                <a:rPr kumimoji="1" lang="en-US" altLang="zh-CN" sz="2000">
                  <a:ea typeface="宋体" panose="02010600030101010101" pitchFamily="2" charset="-122"/>
                </a:rPr>
                <a:t>)</a:t>
              </a:r>
            </a:p>
          </p:txBody>
        </p:sp>
      </p:grpSp>
      <p:sp>
        <p:nvSpPr>
          <p:cNvPr id="8235" name="Freeform 43"/>
          <p:cNvSpPr/>
          <p:nvPr/>
        </p:nvSpPr>
        <p:spPr bwMode="auto">
          <a:xfrm>
            <a:off x="5637213" y="3376613"/>
            <a:ext cx="808037" cy="1587"/>
          </a:xfrm>
          <a:custGeom>
            <a:avLst/>
            <a:gdLst>
              <a:gd name="T0" fmla="*/ 2147483647 w 509"/>
              <a:gd name="T1" fmla="*/ 0 h 1"/>
              <a:gd name="T2" fmla="*/ 0 w 509"/>
              <a:gd name="T3" fmla="*/ 0 h 1"/>
              <a:gd name="T4" fmla="*/ 0 60000 65536"/>
              <a:gd name="T5" fmla="*/ 0 60000 65536"/>
              <a:gd name="T6" fmla="*/ 0 w 509"/>
              <a:gd name="T7" fmla="*/ 0 h 1"/>
              <a:gd name="T8" fmla="*/ 509 w 509"/>
              <a:gd name="T9" fmla="*/ 1 h 1"/>
            </a:gdLst>
            <a:ahLst/>
            <a:cxnLst>
              <a:cxn ang="T4">
                <a:pos x="T0" y="T1"/>
              </a:cxn>
              <a:cxn ang="T5">
                <a:pos x="T2" y="T3"/>
              </a:cxn>
            </a:cxnLst>
            <a:rect l="T6" t="T7" r="T8" b="T9"/>
            <a:pathLst>
              <a:path w="509" h="1">
                <a:moveTo>
                  <a:pt x="509" y="0"/>
                </a:moveTo>
                <a:lnTo>
                  <a:pt x="0" y="0"/>
                </a:lnTo>
              </a:path>
            </a:pathLst>
          </a:custGeom>
          <a:noFill/>
          <a:ln w="9525">
            <a:solidFill>
              <a:srgbClr val="FF3300"/>
            </a:solidFill>
            <a:round/>
          </a:ln>
        </p:spPr>
        <p:txBody>
          <a:bodyPr wrap="none" anchor="ctr"/>
          <a:lstStyle/>
          <a:p>
            <a:endParaRPr lang="zh-CN" altLang="en-US"/>
          </a:p>
        </p:txBody>
      </p:sp>
      <p:sp>
        <p:nvSpPr>
          <p:cNvPr id="8236" name="Text Box 44"/>
          <p:cNvSpPr txBox="1">
            <a:spLocks noChangeArrowheads="1"/>
          </p:cNvSpPr>
          <p:nvPr/>
        </p:nvSpPr>
        <p:spPr bwMode="auto">
          <a:xfrm>
            <a:off x="5991225" y="4654550"/>
            <a:ext cx="282575" cy="396875"/>
          </a:xfrm>
          <a:prstGeom prst="rect">
            <a:avLst/>
          </a:prstGeom>
          <a:noFill/>
          <a:ln w="38100">
            <a:noFill/>
            <a:miter lim="800000"/>
          </a:ln>
        </p:spPr>
        <p:txBody>
          <a:bodyPr wrap="none" anchor="ctr">
            <a:spAutoFit/>
          </a:bodyPr>
          <a:lstStyle/>
          <a:p>
            <a:pPr eaLnBrk="0" hangingPunct="0"/>
            <a:r>
              <a:rPr kumimoji="1" lang="en-US" altLang="zh-CN" sz="2000">
                <a:solidFill>
                  <a:schemeClr val="tx2"/>
                </a:solidFill>
                <a:ea typeface="宋体" panose="02010600030101010101" pitchFamily="2" charset="-122"/>
              </a:rPr>
              <a:t>s</a:t>
            </a:r>
            <a:endParaRPr kumimoji="1" lang="en-US" altLang="zh-CN" sz="1600">
              <a:solidFill>
                <a:schemeClr val="tx2"/>
              </a:solidFill>
              <a:ea typeface="宋体" panose="02010600030101010101" pitchFamily="2" charset="-122"/>
            </a:endParaRPr>
          </a:p>
        </p:txBody>
      </p:sp>
      <p:sp>
        <p:nvSpPr>
          <p:cNvPr id="8237" name="Freeform 45"/>
          <p:cNvSpPr/>
          <p:nvPr/>
        </p:nvSpPr>
        <p:spPr bwMode="auto">
          <a:xfrm>
            <a:off x="5167313" y="5016500"/>
            <a:ext cx="1620837" cy="11113"/>
          </a:xfrm>
          <a:custGeom>
            <a:avLst/>
            <a:gdLst>
              <a:gd name="T0" fmla="*/ 0 w 1021"/>
              <a:gd name="T1" fmla="*/ 0 h 7"/>
              <a:gd name="T2" fmla="*/ 2147483647 w 1021"/>
              <a:gd name="T3" fmla="*/ 2147483647 h 7"/>
              <a:gd name="T4" fmla="*/ 0 60000 65536"/>
              <a:gd name="T5" fmla="*/ 0 60000 65536"/>
              <a:gd name="T6" fmla="*/ 0 w 1021"/>
              <a:gd name="T7" fmla="*/ 0 h 7"/>
              <a:gd name="T8" fmla="*/ 1021 w 1021"/>
              <a:gd name="T9" fmla="*/ 7 h 7"/>
            </a:gdLst>
            <a:ahLst/>
            <a:cxnLst>
              <a:cxn ang="T4">
                <a:pos x="T0" y="T1"/>
              </a:cxn>
              <a:cxn ang="T5">
                <a:pos x="T2" y="T3"/>
              </a:cxn>
            </a:cxnLst>
            <a:rect l="T6" t="T7" r="T8" b="T9"/>
            <a:pathLst>
              <a:path w="1021" h="7">
                <a:moveTo>
                  <a:pt x="0" y="0"/>
                </a:moveTo>
                <a:lnTo>
                  <a:pt x="1021" y="7"/>
                </a:lnTo>
              </a:path>
            </a:pathLst>
          </a:custGeom>
          <a:noFill/>
          <a:ln w="12700">
            <a:solidFill>
              <a:schemeClr val="tx1"/>
            </a:solidFill>
            <a:prstDash val="lgDashDot"/>
            <a:round/>
          </a:ln>
        </p:spPr>
        <p:txBody>
          <a:bodyPr wrap="none" anchor="ctr"/>
          <a:lstStyle/>
          <a:p>
            <a:endParaRPr lang="zh-CN" altLang="en-US"/>
          </a:p>
        </p:txBody>
      </p:sp>
      <p:sp>
        <p:nvSpPr>
          <p:cNvPr id="8238" name="Line 46"/>
          <p:cNvSpPr>
            <a:spLocks noChangeShapeType="1"/>
          </p:cNvSpPr>
          <p:nvPr/>
        </p:nvSpPr>
        <p:spPr bwMode="auto">
          <a:xfrm>
            <a:off x="6035675" y="4354513"/>
            <a:ext cx="0" cy="1447800"/>
          </a:xfrm>
          <a:prstGeom prst="line">
            <a:avLst/>
          </a:prstGeom>
          <a:noFill/>
          <a:ln w="12700">
            <a:solidFill>
              <a:schemeClr val="tx1"/>
            </a:solidFill>
            <a:prstDash val="lgDashDot"/>
            <a:round/>
          </a:ln>
        </p:spPr>
        <p:txBody>
          <a:bodyPr wrap="none" anchor="ctr"/>
          <a:lstStyle/>
          <a:p>
            <a:endParaRPr lang="zh-CN" altLang="en-US"/>
          </a:p>
        </p:txBody>
      </p:sp>
      <p:sp>
        <p:nvSpPr>
          <p:cNvPr id="8239" name="Freeform 47"/>
          <p:cNvSpPr/>
          <p:nvPr/>
        </p:nvSpPr>
        <p:spPr bwMode="auto">
          <a:xfrm>
            <a:off x="6265863" y="3376613"/>
            <a:ext cx="1587" cy="1968500"/>
          </a:xfrm>
          <a:custGeom>
            <a:avLst/>
            <a:gdLst>
              <a:gd name="T0" fmla="*/ 0 w 1"/>
              <a:gd name="T1" fmla="*/ 0 h 1240"/>
              <a:gd name="T2" fmla="*/ 0 w 1"/>
              <a:gd name="T3" fmla="*/ 2147483647 h 1240"/>
              <a:gd name="T4" fmla="*/ 0 60000 65536"/>
              <a:gd name="T5" fmla="*/ 0 60000 65536"/>
              <a:gd name="T6" fmla="*/ 0 w 1"/>
              <a:gd name="T7" fmla="*/ 0 h 1240"/>
              <a:gd name="T8" fmla="*/ 1 w 1"/>
              <a:gd name="T9" fmla="*/ 1240 h 1240"/>
            </a:gdLst>
            <a:ahLst/>
            <a:cxnLst>
              <a:cxn ang="T4">
                <a:pos x="T0" y="T1"/>
              </a:cxn>
              <a:cxn ang="T5">
                <a:pos x="T2" y="T3"/>
              </a:cxn>
            </a:cxnLst>
            <a:rect l="T6" t="T7" r="T8" b="T9"/>
            <a:pathLst>
              <a:path w="1" h="1240">
                <a:moveTo>
                  <a:pt x="0" y="0"/>
                </a:moveTo>
                <a:lnTo>
                  <a:pt x="0" y="1240"/>
                </a:lnTo>
              </a:path>
            </a:pathLst>
          </a:custGeom>
          <a:noFill/>
          <a:ln w="12700">
            <a:solidFill>
              <a:srgbClr val="FF3300"/>
            </a:solidFill>
            <a:round/>
          </a:ln>
        </p:spPr>
        <p:txBody>
          <a:bodyPr wrap="none" anchor="ctr"/>
          <a:lstStyle/>
          <a:p>
            <a:endParaRPr lang="zh-CN" altLang="en-US"/>
          </a:p>
        </p:txBody>
      </p:sp>
      <p:sp>
        <p:nvSpPr>
          <p:cNvPr id="8240" name="Freeform 48"/>
          <p:cNvSpPr/>
          <p:nvPr/>
        </p:nvSpPr>
        <p:spPr bwMode="auto">
          <a:xfrm>
            <a:off x="6265863" y="3376613"/>
            <a:ext cx="1762125" cy="7937"/>
          </a:xfrm>
          <a:custGeom>
            <a:avLst/>
            <a:gdLst>
              <a:gd name="T0" fmla="*/ 0 w 1110"/>
              <a:gd name="T1" fmla="*/ 0 h 5"/>
              <a:gd name="T2" fmla="*/ 2147483647 w 1110"/>
              <a:gd name="T3" fmla="*/ 0 h 5"/>
              <a:gd name="T4" fmla="*/ 2147483647 w 1110"/>
              <a:gd name="T5" fmla="*/ 2147483647 h 5"/>
              <a:gd name="T6" fmla="*/ 0 60000 65536"/>
              <a:gd name="T7" fmla="*/ 0 60000 65536"/>
              <a:gd name="T8" fmla="*/ 0 60000 65536"/>
              <a:gd name="T9" fmla="*/ 0 w 1110"/>
              <a:gd name="T10" fmla="*/ 0 h 5"/>
              <a:gd name="T11" fmla="*/ 1110 w 1110"/>
              <a:gd name="T12" fmla="*/ 5 h 5"/>
            </a:gdLst>
            <a:ahLst/>
            <a:cxnLst>
              <a:cxn ang="T6">
                <a:pos x="T0" y="T1"/>
              </a:cxn>
              <a:cxn ang="T7">
                <a:pos x="T2" y="T3"/>
              </a:cxn>
              <a:cxn ang="T8">
                <a:pos x="T4" y="T5"/>
              </a:cxn>
            </a:cxnLst>
            <a:rect l="T9" t="T10" r="T11" b="T12"/>
            <a:pathLst>
              <a:path w="1110" h="5">
                <a:moveTo>
                  <a:pt x="0" y="0"/>
                </a:moveTo>
                <a:lnTo>
                  <a:pt x="1016" y="0"/>
                </a:lnTo>
                <a:lnTo>
                  <a:pt x="1110" y="5"/>
                </a:lnTo>
              </a:path>
            </a:pathLst>
          </a:custGeom>
          <a:noFill/>
          <a:ln w="12700">
            <a:solidFill>
              <a:srgbClr val="FF3300"/>
            </a:solidFill>
            <a:round/>
          </a:ln>
        </p:spPr>
        <p:txBody>
          <a:bodyPr wrap="none" anchor="ctr"/>
          <a:lstStyle/>
          <a:p>
            <a:endParaRPr lang="zh-CN" altLang="en-US"/>
          </a:p>
        </p:txBody>
      </p:sp>
      <p:grpSp>
        <p:nvGrpSpPr>
          <p:cNvPr id="7" name="Group 49"/>
          <p:cNvGrpSpPr/>
          <p:nvPr/>
        </p:nvGrpSpPr>
        <p:grpSpPr bwMode="auto">
          <a:xfrm>
            <a:off x="6264275" y="3384550"/>
            <a:ext cx="1692275" cy="1655763"/>
            <a:chOff x="3840" y="2221"/>
            <a:chExt cx="1066" cy="1043"/>
          </a:xfrm>
        </p:grpSpPr>
        <p:sp>
          <p:nvSpPr>
            <p:cNvPr id="15414" name="Line 50"/>
            <p:cNvSpPr>
              <a:spLocks noChangeShapeType="1"/>
            </p:cNvSpPr>
            <p:nvPr/>
          </p:nvSpPr>
          <p:spPr bwMode="auto">
            <a:xfrm>
              <a:off x="3840" y="3072"/>
              <a:ext cx="0" cy="192"/>
            </a:xfrm>
            <a:prstGeom prst="line">
              <a:avLst/>
            </a:prstGeom>
            <a:noFill/>
            <a:ln w="38100">
              <a:solidFill>
                <a:srgbClr val="993366"/>
              </a:solidFill>
              <a:round/>
            </a:ln>
          </p:spPr>
          <p:txBody>
            <a:bodyPr wrap="none" anchor="ctr"/>
            <a:lstStyle/>
            <a:p>
              <a:endParaRPr lang="zh-CN" altLang="en-US"/>
            </a:p>
          </p:txBody>
        </p:sp>
        <p:sp>
          <p:nvSpPr>
            <p:cNvPr id="15415" name="Freeform 51"/>
            <p:cNvSpPr/>
            <p:nvPr/>
          </p:nvSpPr>
          <p:spPr bwMode="auto">
            <a:xfrm>
              <a:off x="4689" y="2221"/>
              <a:ext cx="217" cy="1"/>
            </a:xfrm>
            <a:custGeom>
              <a:avLst/>
              <a:gdLst>
                <a:gd name="T0" fmla="*/ 0 w 217"/>
                <a:gd name="T1" fmla="*/ 1 h 1"/>
                <a:gd name="T2" fmla="*/ 217 w 217"/>
                <a:gd name="T3" fmla="*/ 0 h 1"/>
                <a:gd name="T4" fmla="*/ 0 60000 65536"/>
                <a:gd name="T5" fmla="*/ 0 60000 65536"/>
                <a:gd name="T6" fmla="*/ 0 w 217"/>
                <a:gd name="T7" fmla="*/ 0 h 1"/>
                <a:gd name="T8" fmla="*/ 217 w 217"/>
                <a:gd name="T9" fmla="*/ 1 h 1"/>
              </a:gdLst>
              <a:ahLst/>
              <a:cxnLst>
                <a:cxn ang="T4">
                  <a:pos x="T0" y="T1"/>
                </a:cxn>
                <a:cxn ang="T5">
                  <a:pos x="T2" y="T3"/>
                </a:cxn>
              </a:cxnLst>
              <a:rect l="T6" t="T7" r="T8" b="T9"/>
              <a:pathLst>
                <a:path w="217" h="1">
                  <a:moveTo>
                    <a:pt x="0" y="1"/>
                  </a:moveTo>
                  <a:lnTo>
                    <a:pt x="217" y="0"/>
                  </a:lnTo>
                </a:path>
              </a:pathLst>
            </a:custGeom>
            <a:noFill/>
            <a:ln w="38100">
              <a:solidFill>
                <a:srgbClr val="993366"/>
              </a:solidFill>
              <a:round/>
            </a:ln>
          </p:spPr>
          <p:txBody>
            <a:bodyPr wrap="none" anchor="ctr"/>
            <a:lstStyle/>
            <a:p>
              <a:endParaRPr lang="zh-CN" altLang="en-US"/>
            </a:p>
          </p:txBody>
        </p:sp>
      </p:grpSp>
      <p:sp>
        <p:nvSpPr>
          <p:cNvPr id="8244" name="Freeform 52"/>
          <p:cNvSpPr/>
          <p:nvPr/>
        </p:nvSpPr>
        <p:spPr bwMode="auto">
          <a:xfrm>
            <a:off x="5661025" y="5013325"/>
            <a:ext cx="381000" cy="447675"/>
          </a:xfrm>
          <a:custGeom>
            <a:avLst/>
            <a:gdLst>
              <a:gd name="T0" fmla="*/ 2147483647 w 240"/>
              <a:gd name="T1" fmla="*/ 0 h 282"/>
              <a:gd name="T2" fmla="*/ 0 w 240"/>
              <a:gd name="T3" fmla="*/ 2147483647 h 282"/>
              <a:gd name="T4" fmla="*/ 0 60000 65536"/>
              <a:gd name="T5" fmla="*/ 0 60000 65536"/>
              <a:gd name="T6" fmla="*/ 0 w 240"/>
              <a:gd name="T7" fmla="*/ 0 h 282"/>
              <a:gd name="T8" fmla="*/ 240 w 240"/>
              <a:gd name="T9" fmla="*/ 282 h 282"/>
            </a:gdLst>
            <a:ahLst/>
            <a:cxnLst>
              <a:cxn ang="T4">
                <a:pos x="T0" y="T1"/>
              </a:cxn>
              <a:cxn ang="T5">
                <a:pos x="T2" y="T3"/>
              </a:cxn>
            </a:cxnLst>
            <a:rect l="T6" t="T7" r="T8" b="T9"/>
            <a:pathLst>
              <a:path w="240" h="282">
                <a:moveTo>
                  <a:pt x="240" y="0"/>
                </a:moveTo>
                <a:lnTo>
                  <a:pt x="0" y="282"/>
                </a:lnTo>
              </a:path>
            </a:pathLst>
          </a:custGeom>
          <a:noFill/>
          <a:ln w="12700">
            <a:solidFill>
              <a:srgbClr val="003399"/>
            </a:solidFill>
            <a:round/>
          </a:ln>
        </p:spPr>
        <p:txBody>
          <a:bodyPr wrap="none" anchor="ctr"/>
          <a:lstStyle/>
          <a:p>
            <a:endParaRPr lang="zh-CN" altLang="en-US"/>
          </a:p>
        </p:txBody>
      </p:sp>
      <p:sp>
        <p:nvSpPr>
          <p:cNvPr id="8245" name="Freeform 53"/>
          <p:cNvSpPr/>
          <p:nvPr/>
        </p:nvSpPr>
        <p:spPr bwMode="auto">
          <a:xfrm>
            <a:off x="6423025" y="3376613"/>
            <a:ext cx="1588" cy="1658937"/>
          </a:xfrm>
          <a:custGeom>
            <a:avLst/>
            <a:gdLst>
              <a:gd name="T0" fmla="*/ 0 w 1"/>
              <a:gd name="T1" fmla="*/ 0 h 1045"/>
              <a:gd name="T2" fmla="*/ 0 w 1"/>
              <a:gd name="T3" fmla="*/ 2147483647 h 1045"/>
              <a:gd name="T4" fmla="*/ 0 60000 65536"/>
              <a:gd name="T5" fmla="*/ 0 60000 65536"/>
              <a:gd name="T6" fmla="*/ 0 w 1"/>
              <a:gd name="T7" fmla="*/ 0 h 1045"/>
              <a:gd name="T8" fmla="*/ 1 w 1"/>
              <a:gd name="T9" fmla="*/ 1045 h 1045"/>
            </a:gdLst>
            <a:ahLst/>
            <a:cxnLst>
              <a:cxn ang="T4">
                <a:pos x="T0" y="T1"/>
              </a:cxn>
              <a:cxn ang="T5">
                <a:pos x="T2" y="T3"/>
              </a:cxn>
            </a:cxnLst>
            <a:rect l="T6" t="T7" r="T8" b="T9"/>
            <a:pathLst>
              <a:path w="1" h="1045">
                <a:moveTo>
                  <a:pt x="0" y="0"/>
                </a:moveTo>
                <a:lnTo>
                  <a:pt x="0" y="1045"/>
                </a:lnTo>
              </a:path>
            </a:pathLst>
          </a:custGeom>
          <a:noFill/>
          <a:ln w="12700">
            <a:solidFill>
              <a:srgbClr val="FF3300"/>
            </a:solidFill>
            <a:round/>
          </a:ln>
        </p:spPr>
        <p:txBody>
          <a:bodyPr wrap="none" anchor="ctr"/>
          <a:lstStyle/>
          <a:p>
            <a:endParaRPr lang="zh-CN" altLang="en-US"/>
          </a:p>
        </p:txBody>
      </p:sp>
      <p:grpSp>
        <p:nvGrpSpPr>
          <p:cNvPr id="8" name="Group 54"/>
          <p:cNvGrpSpPr/>
          <p:nvPr/>
        </p:nvGrpSpPr>
        <p:grpSpPr bwMode="auto">
          <a:xfrm>
            <a:off x="5794375" y="3511550"/>
            <a:ext cx="2466975" cy="1793875"/>
            <a:chOff x="3544" y="2301"/>
            <a:chExt cx="1554" cy="1130"/>
          </a:xfrm>
        </p:grpSpPr>
        <p:sp>
          <p:nvSpPr>
            <p:cNvPr id="15412" name="Freeform 55"/>
            <p:cNvSpPr/>
            <p:nvPr/>
          </p:nvSpPr>
          <p:spPr bwMode="auto">
            <a:xfrm>
              <a:off x="3544" y="3247"/>
              <a:ext cx="1" cy="184"/>
            </a:xfrm>
            <a:custGeom>
              <a:avLst/>
              <a:gdLst>
                <a:gd name="T0" fmla="*/ 0 w 1"/>
                <a:gd name="T1" fmla="*/ 0 h 184"/>
                <a:gd name="T2" fmla="*/ 0 w 1"/>
                <a:gd name="T3" fmla="*/ 184 h 184"/>
                <a:gd name="T4" fmla="*/ 0 60000 65536"/>
                <a:gd name="T5" fmla="*/ 0 60000 65536"/>
                <a:gd name="T6" fmla="*/ 0 w 1"/>
                <a:gd name="T7" fmla="*/ 0 h 184"/>
                <a:gd name="T8" fmla="*/ 1 w 1"/>
                <a:gd name="T9" fmla="*/ 184 h 184"/>
              </a:gdLst>
              <a:ahLst/>
              <a:cxnLst>
                <a:cxn ang="T4">
                  <a:pos x="T0" y="T1"/>
                </a:cxn>
                <a:cxn ang="T5">
                  <a:pos x="T2" y="T3"/>
                </a:cxn>
              </a:cxnLst>
              <a:rect l="T6" t="T7" r="T8" b="T9"/>
              <a:pathLst>
                <a:path w="1" h="184">
                  <a:moveTo>
                    <a:pt x="0" y="0"/>
                  </a:moveTo>
                  <a:lnTo>
                    <a:pt x="0" y="184"/>
                  </a:lnTo>
                </a:path>
              </a:pathLst>
            </a:custGeom>
            <a:noFill/>
            <a:ln w="38100">
              <a:solidFill>
                <a:srgbClr val="FF3300"/>
              </a:solidFill>
              <a:round/>
            </a:ln>
          </p:spPr>
          <p:txBody>
            <a:bodyPr wrap="none" anchor="ctr"/>
            <a:lstStyle/>
            <a:p>
              <a:endParaRPr lang="zh-CN" altLang="en-US"/>
            </a:p>
          </p:txBody>
        </p:sp>
        <p:sp>
          <p:nvSpPr>
            <p:cNvPr id="15413" name="Freeform 56"/>
            <p:cNvSpPr/>
            <p:nvPr/>
          </p:nvSpPr>
          <p:spPr bwMode="auto">
            <a:xfrm>
              <a:off x="4895" y="2301"/>
              <a:ext cx="203" cy="4"/>
            </a:xfrm>
            <a:custGeom>
              <a:avLst/>
              <a:gdLst>
                <a:gd name="T0" fmla="*/ 0 w 203"/>
                <a:gd name="T1" fmla="*/ 4 h 4"/>
                <a:gd name="T2" fmla="*/ 203 w 203"/>
                <a:gd name="T3" fmla="*/ 0 h 4"/>
                <a:gd name="T4" fmla="*/ 0 60000 65536"/>
                <a:gd name="T5" fmla="*/ 0 60000 65536"/>
                <a:gd name="T6" fmla="*/ 0 w 203"/>
                <a:gd name="T7" fmla="*/ 0 h 4"/>
                <a:gd name="T8" fmla="*/ 203 w 203"/>
                <a:gd name="T9" fmla="*/ 4 h 4"/>
              </a:gdLst>
              <a:ahLst/>
              <a:cxnLst>
                <a:cxn ang="T4">
                  <a:pos x="T0" y="T1"/>
                </a:cxn>
                <a:cxn ang="T5">
                  <a:pos x="T2" y="T3"/>
                </a:cxn>
              </a:cxnLst>
              <a:rect l="T6" t="T7" r="T8" b="T9"/>
              <a:pathLst>
                <a:path w="203" h="4">
                  <a:moveTo>
                    <a:pt x="0" y="4"/>
                  </a:moveTo>
                  <a:lnTo>
                    <a:pt x="203" y="0"/>
                  </a:lnTo>
                </a:path>
              </a:pathLst>
            </a:custGeom>
            <a:noFill/>
            <a:ln w="38100">
              <a:solidFill>
                <a:srgbClr val="FF3300"/>
              </a:solidFill>
              <a:round/>
            </a:ln>
          </p:spPr>
          <p:txBody>
            <a:bodyPr wrap="none" anchor="ctr"/>
            <a:lstStyle/>
            <a:p>
              <a:endParaRPr lang="zh-CN" altLang="en-US"/>
            </a:p>
          </p:txBody>
        </p:sp>
      </p:grpSp>
      <p:sp>
        <p:nvSpPr>
          <p:cNvPr id="8249" name="Oval 57"/>
          <p:cNvSpPr>
            <a:spLocks noChangeArrowheads="1"/>
          </p:cNvSpPr>
          <p:nvPr/>
        </p:nvSpPr>
        <p:spPr bwMode="auto">
          <a:xfrm>
            <a:off x="5654675" y="4659313"/>
            <a:ext cx="762000" cy="685800"/>
          </a:xfrm>
          <a:prstGeom prst="ellipse">
            <a:avLst/>
          </a:prstGeom>
          <a:noFill/>
          <a:ln w="12700">
            <a:solidFill>
              <a:srgbClr val="FF0000"/>
            </a:solidFill>
            <a:round/>
          </a:ln>
        </p:spPr>
        <p:txBody>
          <a:bodyPr wrap="none" anchor="ctr"/>
          <a:lstStyle/>
          <a:p>
            <a:endParaRPr kumimoji="1" lang="zh-CN" altLang="en-US"/>
          </a:p>
        </p:txBody>
      </p:sp>
      <p:grpSp>
        <p:nvGrpSpPr>
          <p:cNvPr id="9" name="Group 58"/>
          <p:cNvGrpSpPr/>
          <p:nvPr/>
        </p:nvGrpSpPr>
        <p:grpSpPr bwMode="auto">
          <a:xfrm>
            <a:off x="5959475" y="4430713"/>
            <a:ext cx="454025" cy="419100"/>
            <a:chOff x="2604" y="3295"/>
            <a:chExt cx="276" cy="233"/>
          </a:xfrm>
        </p:grpSpPr>
        <p:sp>
          <p:nvSpPr>
            <p:cNvPr id="15410" name="Text Box 59"/>
            <p:cNvSpPr txBox="1">
              <a:spLocks noChangeArrowheads="1"/>
            </p:cNvSpPr>
            <p:nvPr/>
          </p:nvSpPr>
          <p:spPr bwMode="auto">
            <a:xfrm>
              <a:off x="2698" y="3401"/>
              <a:ext cx="182" cy="127"/>
            </a:xfrm>
            <a:prstGeom prst="rect">
              <a:avLst/>
            </a:prstGeom>
            <a:noFill/>
            <a:ln w="9525">
              <a:noFill/>
              <a:miter lim="800000"/>
            </a:ln>
          </p:spPr>
          <p:txBody>
            <a:bodyPr wrap="none">
              <a:spAutoFit/>
            </a:bodyPr>
            <a:lstStyle/>
            <a:p>
              <a:r>
                <a:rPr kumimoji="1" lang="en-US" altLang="zh-CN" sz="900">
                  <a:solidFill>
                    <a:srgbClr val="FF3300"/>
                  </a:solidFill>
                  <a:ea typeface="宋体" panose="02010600030101010101" pitchFamily="2" charset="-122"/>
                </a:rPr>
                <a:t>●</a:t>
              </a:r>
              <a:endParaRPr kumimoji="1" lang="en-US" altLang="zh-CN" sz="2400">
                <a:ea typeface="宋体" panose="02010600030101010101" pitchFamily="2" charset="-122"/>
              </a:endParaRPr>
            </a:p>
          </p:txBody>
        </p:sp>
        <p:sp>
          <p:nvSpPr>
            <p:cNvPr id="15411" name="Text Box 60"/>
            <p:cNvSpPr txBox="1">
              <a:spLocks noChangeArrowheads="1"/>
            </p:cNvSpPr>
            <p:nvPr/>
          </p:nvSpPr>
          <p:spPr bwMode="auto">
            <a:xfrm>
              <a:off x="2604" y="3295"/>
              <a:ext cx="198" cy="221"/>
            </a:xfrm>
            <a:prstGeom prst="rect">
              <a:avLst/>
            </a:prstGeom>
            <a:noFill/>
            <a:ln w="9525">
              <a:noFill/>
              <a:miter lim="800000"/>
            </a:ln>
          </p:spPr>
          <p:txBody>
            <a:bodyPr wrap="none">
              <a:spAutoFit/>
            </a:bodyPr>
            <a:lstStyle/>
            <a:p>
              <a:r>
                <a:rPr kumimoji="1" lang="en-US" altLang="zh-CN" sz="2000">
                  <a:ea typeface="宋体" panose="02010600030101010101" pitchFamily="2" charset="-122"/>
                </a:rPr>
                <a:t>n</a:t>
              </a:r>
              <a:endParaRPr kumimoji="1" lang="en-US" altLang="zh-CN" sz="1600">
                <a:ea typeface="宋体" panose="02010600030101010101" pitchFamily="2" charset="-122"/>
              </a:endParaRPr>
            </a:p>
          </p:txBody>
        </p:sp>
      </p:grpSp>
      <p:grpSp>
        <p:nvGrpSpPr>
          <p:cNvPr id="10" name="Group 61"/>
          <p:cNvGrpSpPr/>
          <p:nvPr/>
        </p:nvGrpSpPr>
        <p:grpSpPr bwMode="auto">
          <a:xfrm>
            <a:off x="5641975" y="5192713"/>
            <a:ext cx="468313" cy="352425"/>
            <a:chOff x="3434" y="3868"/>
            <a:chExt cx="242" cy="222"/>
          </a:xfrm>
        </p:grpSpPr>
        <p:sp>
          <p:nvSpPr>
            <p:cNvPr id="15408" name="Text Box 62"/>
            <p:cNvSpPr txBox="1">
              <a:spLocks noChangeArrowheads="1"/>
            </p:cNvSpPr>
            <p:nvPr/>
          </p:nvSpPr>
          <p:spPr bwMode="auto">
            <a:xfrm>
              <a:off x="3434" y="3868"/>
              <a:ext cx="144" cy="154"/>
            </a:xfrm>
            <a:prstGeom prst="rect">
              <a:avLst/>
            </a:prstGeom>
            <a:noFill/>
            <a:ln w="9525">
              <a:noFill/>
              <a:miter lim="800000"/>
            </a:ln>
          </p:spPr>
          <p:txBody>
            <a:bodyPr wrap="none" anchor="ctr">
              <a:spAutoFit/>
            </a:bodyPr>
            <a:lstStyle/>
            <a:p>
              <a:pPr eaLnBrk="0" hangingPunct="0"/>
              <a:r>
                <a:rPr kumimoji="1" lang="en-US" altLang="zh-CN" sz="1000">
                  <a:solidFill>
                    <a:srgbClr val="FF3300"/>
                  </a:solidFill>
                  <a:ea typeface="宋体" panose="02010600030101010101" pitchFamily="2" charset="-122"/>
                  <a:sym typeface="Wingdings" panose="05000000000000000000" pitchFamily="2" charset="2"/>
                </a:rPr>
                <a:t></a:t>
              </a:r>
              <a:endParaRPr kumimoji="1" lang="en-US" altLang="zh-CN" sz="1600">
                <a:ea typeface="宋体" panose="02010600030101010101" pitchFamily="2" charset="-122"/>
              </a:endParaRPr>
            </a:p>
          </p:txBody>
        </p:sp>
        <p:sp>
          <p:nvSpPr>
            <p:cNvPr id="15409" name="Text Box 63"/>
            <p:cNvSpPr txBox="1">
              <a:spLocks noChangeArrowheads="1"/>
            </p:cNvSpPr>
            <p:nvPr/>
          </p:nvSpPr>
          <p:spPr bwMode="auto">
            <a:xfrm>
              <a:off x="3523" y="3878"/>
              <a:ext cx="153" cy="212"/>
            </a:xfrm>
            <a:prstGeom prst="rect">
              <a:avLst/>
            </a:prstGeom>
            <a:noFill/>
            <a:ln w="9525">
              <a:noFill/>
              <a:miter lim="800000"/>
            </a:ln>
          </p:spPr>
          <p:txBody>
            <a:bodyPr wrap="none" anchor="ctr">
              <a:spAutoFit/>
            </a:bodyPr>
            <a:lstStyle/>
            <a:p>
              <a:pPr eaLnBrk="0" hangingPunct="0"/>
              <a:r>
                <a:rPr kumimoji="1" lang="en-US" altLang="zh-CN" sz="1600">
                  <a:ea typeface="宋体" panose="02010600030101010101" pitchFamily="2" charset="-122"/>
                </a:rPr>
                <a:t>k</a:t>
              </a:r>
            </a:p>
          </p:txBody>
        </p:sp>
      </p:grpSp>
      <p:grpSp>
        <p:nvGrpSpPr>
          <p:cNvPr id="11" name="Group 64"/>
          <p:cNvGrpSpPr/>
          <p:nvPr/>
        </p:nvGrpSpPr>
        <p:grpSpPr bwMode="auto">
          <a:xfrm>
            <a:off x="7488238" y="3216275"/>
            <a:ext cx="708025" cy="457200"/>
            <a:chOff x="2592" y="3766"/>
            <a:chExt cx="446" cy="288"/>
          </a:xfrm>
        </p:grpSpPr>
        <p:sp>
          <p:nvSpPr>
            <p:cNvPr id="15406" name="Text Box 65"/>
            <p:cNvSpPr txBox="1">
              <a:spLocks noChangeArrowheads="1"/>
            </p:cNvSpPr>
            <p:nvPr/>
          </p:nvSpPr>
          <p:spPr bwMode="auto">
            <a:xfrm>
              <a:off x="2630" y="3766"/>
              <a:ext cx="408" cy="288"/>
            </a:xfrm>
            <a:prstGeom prst="rect">
              <a:avLst/>
            </a:prstGeom>
            <a:noFill/>
            <a:ln w="9525">
              <a:noFill/>
              <a:miter lim="800000"/>
            </a:ln>
          </p:spPr>
          <p:txBody>
            <a:bodyPr wrap="none">
              <a:spAutoFit/>
            </a:bodyPr>
            <a:lstStyle/>
            <a:p>
              <a:r>
                <a:rPr kumimoji="1" lang="en-US" altLang="zh-CN" sz="2000">
                  <a:ea typeface="宋体" panose="02010600030101010101" pitchFamily="2" charset="-122"/>
                </a:rPr>
                <a:t>(</a:t>
              </a:r>
              <a:r>
                <a:rPr kumimoji="1" lang="en-US" altLang="zh-CN" sz="2400">
                  <a:ea typeface="宋体" panose="02010600030101010101" pitchFamily="2" charset="-122"/>
                </a:rPr>
                <a:t>n</a:t>
              </a:r>
              <a:r>
                <a:rPr kumimoji="1" lang="en-US" altLang="zh-CN" sz="2400">
                  <a:ea typeface="宋体" panose="02010600030101010101" pitchFamily="2" charset="-122"/>
                  <a:sym typeface="Symbol" panose="05050102010706020507" pitchFamily="18" charset="2"/>
                </a:rPr>
                <a:t></a:t>
              </a:r>
              <a:r>
                <a:rPr kumimoji="1" lang="en-US" altLang="zh-CN" sz="2000">
                  <a:ea typeface="宋体" panose="02010600030101010101" pitchFamily="2" charset="-122"/>
                </a:rPr>
                <a:t>)</a:t>
              </a:r>
            </a:p>
          </p:txBody>
        </p:sp>
        <p:sp>
          <p:nvSpPr>
            <p:cNvPr id="15407" name="Text Box 66"/>
            <p:cNvSpPr txBox="1">
              <a:spLocks noChangeArrowheads="1"/>
            </p:cNvSpPr>
            <p:nvPr/>
          </p:nvSpPr>
          <p:spPr bwMode="auto">
            <a:xfrm>
              <a:off x="2592" y="3801"/>
              <a:ext cx="181" cy="135"/>
            </a:xfrm>
            <a:prstGeom prst="rect">
              <a:avLst/>
            </a:prstGeom>
            <a:noFill/>
            <a:ln w="9525">
              <a:noFill/>
              <a:miter lim="800000"/>
            </a:ln>
          </p:spPr>
          <p:txBody>
            <a:bodyPr wrap="none">
              <a:spAutoFit/>
            </a:bodyPr>
            <a:lstStyle/>
            <a:p>
              <a:r>
                <a:rPr kumimoji="1" lang="en-US" altLang="zh-CN" sz="800">
                  <a:solidFill>
                    <a:srgbClr val="FF3300"/>
                  </a:solidFill>
                  <a:ea typeface="宋体" panose="02010600030101010101" pitchFamily="2" charset="-122"/>
                </a:rPr>
                <a:t>●</a:t>
              </a:r>
              <a:endParaRPr kumimoji="1" lang="en-US" altLang="zh-CN" sz="2400">
                <a:ea typeface="宋体" panose="02010600030101010101" pitchFamily="2" charset="-122"/>
              </a:endParaRPr>
            </a:p>
          </p:txBody>
        </p:sp>
      </p:grpSp>
      <p:grpSp>
        <p:nvGrpSpPr>
          <p:cNvPr id="12" name="Group 67"/>
          <p:cNvGrpSpPr/>
          <p:nvPr/>
        </p:nvGrpSpPr>
        <p:grpSpPr bwMode="auto">
          <a:xfrm>
            <a:off x="7950200" y="3414713"/>
            <a:ext cx="542925" cy="492125"/>
            <a:chOff x="4902" y="2240"/>
            <a:chExt cx="342" cy="310"/>
          </a:xfrm>
        </p:grpSpPr>
        <p:sp>
          <p:nvSpPr>
            <p:cNvPr id="15404" name="Text Box 68"/>
            <p:cNvSpPr txBox="1">
              <a:spLocks noChangeArrowheads="1"/>
            </p:cNvSpPr>
            <p:nvPr/>
          </p:nvSpPr>
          <p:spPr bwMode="auto">
            <a:xfrm>
              <a:off x="5012" y="2240"/>
              <a:ext cx="176" cy="154"/>
            </a:xfrm>
            <a:prstGeom prst="rect">
              <a:avLst/>
            </a:prstGeom>
            <a:noFill/>
            <a:ln w="9525">
              <a:noFill/>
              <a:miter lim="800000"/>
            </a:ln>
          </p:spPr>
          <p:txBody>
            <a:bodyPr wrap="none" anchor="ctr">
              <a:spAutoFit/>
            </a:bodyPr>
            <a:lstStyle/>
            <a:p>
              <a:pPr eaLnBrk="0" hangingPunct="0"/>
              <a:r>
                <a:rPr kumimoji="1" lang="en-US" altLang="zh-CN" sz="1000">
                  <a:solidFill>
                    <a:srgbClr val="FF3300"/>
                  </a:solidFill>
                  <a:ea typeface="宋体" panose="02010600030101010101" pitchFamily="2" charset="-122"/>
                  <a:sym typeface="Wingdings" panose="05000000000000000000" pitchFamily="2" charset="2"/>
                </a:rPr>
                <a:t></a:t>
              </a:r>
              <a:endParaRPr kumimoji="1" lang="en-US" altLang="zh-CN" sz="1600">
                <a:ea typeface="宋体" panose="02010600030101010101" pitchFamily="2" charset="-122"/>
              </a:endParaRPr>
            </a:p>
          </p:txBody>
        </p:sp>
        <p:sp>
          <p:nvSpPr>
            <p:cNvPr id="15405" name="Text Box 69"/>
            <p:cNvSpPr txBox="1">
              <a:spLocks noChangeArrowheads="1"/>
            </p:cNvSpPr>
            <p:nvPr/>
          </p:nvSpPr>
          <p:spPr bwMode="auto">
            <a:xfrm>
              <a:off x="4902" y="2262"/>
              <a:ext cx="342" cy="288"/>
            </a:xfrm>
            <a:prstGeom prst="rect">
              <a:avLst/>
            </a:prstGeom>
            <a:noFill/>
            <a:ln w="9525">
              <a:noFill/>
              <a:miter lim="800000"/>
            </a:ln>
          </p:spPr>
          <p:txBody>
            <a:bodyPr wrap="none" anchor="ctr">
              <a:spAutoFit/>
            </a:bodyPr>
            <a:lstStyle/>
            <a:p>
              <a:pPr eaLnBrk="0" hangingPunct="0"/>
              <a:r>
                <a:rPr kumimoji="1" lang="en-US" altLang="zh-CN" sz="2000">
                  <a:ea typeface="宋体" panose="02010600030101010101" pitchFamily="2" charset="-122"/>
                </a:rPr>
                <a:t> </a:t>
              </a:r>
              <a:r>
                <a:rPr kumimoji="1" lang="en-US" altLang="zh-CN" sz="2400">
                  <a:ea typeface="宋体" panose="02010600030101010101" pitchFamily="2" charset="-122"/>
                </a:rPr>
                <a:t>k</a:t>
              </a:r>
              <a:r>
                <a:rPr kumimoji="1" lang="en-US" altLang="zh-CN" sz="2400">
                  <a:ea typeface="宋体" panose="02010600030101010101" pitchFamily="2" charset="-122"/>
                  <a:sym typeface="Symbol" panose="05050102010706020507" pitchFamily="18" charset="2"/>
                </a:rPr>
                <a:t></a:t>
              </a:r>
            </a:p>
          </p:txBody>
        </p:sp>
      </p:grpSp>
      <p:sp>
        <p:nvSpPr>
          <p:cNvPr id="8262" name="Freeform 70"/>
          <p:cNvSpPr/>
          <p:nvPr/>
        </p:nvSpPr>
        <p:spPr bwMode="auto">
          <a:xfrm>
            <a:off x="6810375" y="1049338"/>
            <a:ext cx="858838" cy="169862"/>
          </a:xfrm>
          <a:custGeom>
            <a:avLst/>
            <a:gdLst>
              <a:gd name="T0" fmla="*/ 0 w 541"/>
              <a:gd name="T1" fmla="*/ 0 h 107"/>
              <a:gd name="T2" fmla="*/ 2147483647 w 541"/>
              <a:gd name="T3" fmla="*/ 2147483647 h 107"/>
              <a:gd name="T4" fmla="*/ 2147483647 w 541"/>
              <a:gd name="T5" fmla="*/ 2147483647 h 107"/>
              <a:gd name="T6" fmla="*/ 2147483647 w 541"/>
              <a:gd name="T7" fmla="*/ 2147483647 h 107"/>
              <a:gd name="T8" fmla="*/ 2147483647 w 541"/>
              <a:gd name="T9" fmla="*/ 2147483647 h 107"/>
              <a:gd name="T10" fmla="*/ 2147483647 w 541"/>
              <a:gd name="T11" fmla="*/ 2147483647 h 107"/>
              <a:gd name="T12" fmla="*/ 0 60000 65536"/>
              <a:gd name="T13" fmla="*/ 0 60000 65536"/>
              <a:gd name="T14" fmla="*/ 0 60000 65536"/>
              <a:gd name="T15" fmla="*/ 0 60000 65536"/>
              <a:gd name="T16" fmla="*/ 0 60000 65536"/>
              <a:gd name="T17" fmla="*/ 0 60000 65536"/>
              <a:gd name="T18" fmla="*/ 0 w 541"/>
              <a:gd name="T19" fmla="*/ 0 h 107"/>
              <a:gd name="T20" fmla="*/ 541 w 541"/>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541" h="107">
                <a:moveTo>
                  <a:pt x="0" y="0"/>
                </a:moveTo>
                <a:cubicBezTo>
                  <a:pt x="32" y="30"/>
                  <a:pt x="65" y="58"/>
                  <a:pt x="105" y="75"/>
                </a:cubicBezTo>
                <a:cubicBezTo>
                  <a:pt x="145" y="92"/>
                  <a:pt x="200" y="103"/>
                  <a:pt x="240" y="105"/>
                </a:cubicBezTo>
                <a:cubicBezTo>
                  <a:pt x="280" y="107"/>
                  <a:pt x="311" y="97"/>
                  <a:pt x="346" y="90"/>
                </a:cubicBezTo>
                <a:cubicBezTo>
                  <a:pt x="381" y="83"/>
                  <a:pt x="419" y="72"/>
                  <a:pt x="451" y="60"/>
                </a:cubicBezTo>
                <a:cubicBezTo>
                  <a:pt x="483" y="48"/>
                  <a:pt x="522" y="25"/>
                  <a:pt x="541" y="15"/>
                </a:cubicBezTo>
              </a:path>
            </a:pathLst>
          </a:custGeom>
          <a:noFill/>
          <a:ln w="12700">
            <a:solidFill>
              <a:srgbClr val="FF0000"/>
            </a:solidFill>
            <a:round/>
          </a:ln>
        </p:spPr>
        <p:txBody>
          <a:bodyPr wrap="none" anchor="ctr"/>
          <a:lstStyle/>
          <a:p>
            <a:endParaRPr lang="zh-CN" altLang="en-US"/>
          </a:p>
        </p:txBody>
      </p:sp>
      <p:sp>
        <p:nvSpPr>
          <p:cNvPr id="8263" name="Text Box 71"/>
          <p:cNvSpPr txBox="1">
            <a:spLocks noChangeArrowheads="1"/>
          </p:cNvSpPr>
          <p:nvPr/>
        </p:nvSpPr>
        <p:spPr bwMode="auto">
          <a:xfrm>
            <a:off x="7299325" y="1042988"/>
            <a:ext cx="311150" cy="244475"/>
          </a:xfrm>
          <a:prstGeom prst="rect">
            <a:avLst/>
          </a:prstGeom>
          <a:noFill/>
          <a:ln w="38100">
            <a:noFill/>
            <a:miter lim="800000"/>
          </a:ln>
        </p:spPr>
        <p:txBody>
          <a:bodyPr wrap="none" anchor="ctr">
            <a:spAutoFit/>
          </a:bodyPr>
          <a:lstStyle/>
          <a:p>
            <a:r>
              <a:rPr kumimoji="1" lang="en-US" altLang="zh-CN" sz="1000">
                <a:solidFill>
                  <a:srgbClr val="FF0000"/>
                </a:solidFill>
                <a:ea typeface="宋体" panose="02010600030101010101" pitchFamily="2" charset="-122"/>
              </a:rPr>
              <a:t>●</a:t>
            </a:r>
          </a:p>
        </p:txBody>
      </p:sp>
      <p:sp>
        <p:nvSpPr>
          <p:cNvPr id="8269" name="Text Box 77"/>
          <p:cNvSpPr txBox="1">
            <a:spLocks noChangeArrowheads="1"/>
          </p:cNvSpPr>
          <p:nvPr/>
        </p:nvSpPr>
        <p:spPr bwMode="auto">
          <a:xfrm>
            <a:off x="6838950" y="4341153"/>
            <a:ext cx="2125663" cy="661720"/>
          </a:xfrm>
          <a:prstGeom prst="rect">
            <a:avLst/>
          </a:prstGeom>
          <a:noFill/>
          <a:ln w="38100">
            <a:noFill/>
            <a:miter lim="800000"/>
          </a:ln>
        </p:spPr>
        <p:txBody>
          <a:bodyPr anchor="ctr">
            <a:spAutoFit/>
          </a:bodyPr>
          <a:lstStyle/>
          <a:p>
            <a:r>
              <a:rPr kumimoji="1" lang="zh-CN" altLang="en-US" sz="1600" dirty="0">
                <a:solidFill>
                  <a:schemeClr val="accent2"/>
                </a:solidFill>
                <a:latin typeface="微软雅黑" panose="020B0503020204020204" pitchFamily="34" charset="-122"/>
                <a:ea typeface="微软雅黑" panose="020B0503020204020204" pitchFamily="34" charset="-122"/>
              </a:rPr>
              <a:t> </a:t>
            </a:r>
            <a:r>
              <a:rPr kumimoji="1" lang="zh-CN" altLang="en-US" sz="1600" b="0" dirty="0" smtClean="0">
                <a:solidFill>
                  <a:schemeClr val="accent2"/>
                </a:solidFill>
                <a:latin typeface="微软雅黑" panose="020B0503020204020204" pitchFamily="34" charset="-122"/>
                <a:ea typeface="微软雅黑" panose="020B0503020204020204" pitchFamily="34" charset="-122"/>
              </a:rPr>
              <a:t>如何在圆锥面上画线？</a:t>
            </a:r>
            <a:r>
              <a:rPr kumimoji="1" lang="en-US" altLang="zh-CN" sz="1050" i="1" dirty="0" smtClean="0">
                <a:solidFill>
                  <a:schemeClr val="accent2"/>
                </a:solidFill>
                <a:latin typeface="微软雅黑" panose="020B0503020204020204" pitchFamily="34" charset="-122"/>
                <a:ea typeface="微软雅黑" panose="020B0503020204020204" pitchFamily="34" charset="-122"/>
              </a:rPr>
              <a:t>How </a:t>
            </a:r>
            <a:r>
              <a:rPr kumimoji="1" lang="en-US" altLang="zh-CN" sz="1050" i="1" dirty="0">
                <a:solidFill>
                  <a:schemeClr val="accent2"/>
                </a:solidFill>
                <a:latin typeface="微软雅黑" panose="020B0503020204020204" pitchFamily="34" charset="-122"/>
                <a:ea typeface="微软雅黑" panose="020B0503020204020204" pitchFamily="34" charset="-122"/>
              </a:rPr>
              <a:t>to construct line on the conical surface.</a:t>
            </a:r>
          </a:p>
        </p:txBody>
      </p:sp>
      <p:sp>
        <p:nvSpPr>
          <p:cNvPr id="8270" name="Text Box 78"/>
          <p:cNvSpPr txBox="1">
            <a:spLocks noChangeArrowheads="1"/>
          </p:cNvSpPr>
          <p:nvPr/>
        </p:nvSpPr>
        <p:spPr bwMode="auto">
          <a:xfrm>
            <a:off x="6838949" y="5059689"/>
            <a:ext cx="2339975" cy="523220"/>
          </a:xfrm>
          <a:prstGeom prst="rect">
            <a:avLst/>
          </a:prstGeom>
          <a:noFill/>
          <a:ln w="38100">
            <a:noFill/>
            <a:miter lim="800000"/>
          </a:ln>
        </p:spPr>
        <p:txBody>
          <a:bodyPr anchor="ctr">
            <a:spAutoFit/>
          </a:bodyPr>
          <a:lstStyle/>
          <a:p>
            <a:r>
              <a:rPr kumimoji="1" lang="zh-CN" altLang="en-US" sz="1600" b="0" dirty="0" smtClean="0">
                <a:solidFill>
                  <a:srgbClr val="FF3300"/>
                </a:solidFill>
                <a:latin typeface="微软雅黑" panose="020B0503020204020204" pitchFamily="34" charset="-122"/>
                <a:ea typeface="微软雅黑" panose="020B0503020204020204" pitchFamily="34" charset="-122"/>
              </a:rPr>
              <a:t>通过锥顶的素线</a:t>
            </a:r>
            <a:r>
              <a:rPr kumimoji="1" lang="en-US" altLang="zh-CN" sz="1100" b="0" dirty="0" smtClean="0">
                <a:solidFill>
                  <a:srgbClr val="FF3300"/>
                </a:solidFill>
                <a:latin typeface="微软雅黑" panose="020B0503020204020204" pitchFamily="34" charset="-122"/>
                <a:ea typeface="微软雅黑" panose="020B0503020204020204" pitchFamily="34" charset="-122"/>
              </a:rPr>
              <a:t>An </a:t>
            </a:r>
            <a:r>
              <a:rPr kumimoji="1" lang="en-US" altLang="zh-CN" sz="1100" b="0" dirty="0">
                <a:solidFill>
                  <a:srgbClr val="FF3300"/>
                </a:solidFill>
                <a:latin typeface="微软雅黑" panose="020B0503020204020204" pitchFamily="34" charset="-122"/>
                <a:ea typeface="微软雅黑" panose="020B0503020204020204" pitchFamily="34" charset="-122"/>
              </a:rPr>
              <a:t>element through the vertex.</a:t>
            </a:r>
          </a:p>
        </p:txBody>
      </p:sp>
      <p:sp>
        <p:nvSpPr>
          <p:cNvPr id="8271" name="Text Box 79"/>
          <p:cNvSpPr txBox="1">
            <a:spLocks noChangeArrowheads="1"/>
          </p:cNvSpPr>
          <p:nvPr/>
        </p:nvSpPr>
        <p:spPr bwMode="auto">
          <a:xfrm>
            <a:off x="7055644" y="5494893"/>
            <a:ext cx="1324402" cy="369332"/>
          </a:xfrm>
          <a:prstGeom prst="rect">
            <a:avLst/>
          </a:prstGeom>
          <a:noFill/>
          <a:ln w="38100">
            <a:noFill/>
            <a:miter lim="800000"/>
          </a:ln>
        </p:spPr>
        <p:txBody>
          <a:bodyPr wrap="none" anchor="ctr">
            <a:spAutoFit/>
          </a:bodyPr>
          <a:lstStyle/>
          <a:p>
            <a:r>
              <a:rPr kumimoji="1" lang="zh-CN" altLang="en-US" dirty="0">
                <a:solidFill>
                  <a:schemeClr val="accent2"/>
                </a:solidFill>
                <a:latin typeface="微软雅黑" panose="020B0503020204020204" pitchFamily="34" charset="-122"/>
                <a:ea typeface="微软雅黑" panose="020B0503020204020204" pitchFamily="34" charset="-122"/>
              </a:rPr>
              <a:t> </a:t>
            </a:r>
            <a:r>
              <a:rPr kumimoji="1" lang="zh-CN" altLang="en-US" b="0" dirty="0" smtClean="0">
                <a:solidFill>
                  <a:schemeClr val="accent2"/>
                </a:solidFill>
                <a:latin typeface="微软雅黑" panose="020B0503020204020204" pitchFamily="34" charset="-122"/>
                <a:ea typeface="微软雅黑" panose="020B0503020204020204" pitchFamily="34" charset="-122"/>
              </a:rPr>
              <a:t>半径</a:t>
            </a:r>
            <a:r>
              <a:rPr kumimoji="1" lang="en-US" altLang="zh-CN" sz="1400" i="1" dirty="0" smtClean="0">
                <a:solidFill>
                  <a:schemeClr val="accent2"/>
                </a:solidFill>
                <a:ea typeface="宋体" panose="02010600030101010101" pitchFamily="2" charset="-122"/>
              </a:rPr>
              <a:t>Radius</a:t>
            </a:r>
            <a:r>
              <a:rPr kumimoji="1" lang="en-US" altLang="zh-CN" sz="1400" i="1" dirty="0">
                <a:solidFill>
                  <a:schemeClr val="accent2"/>
                </a:solidFill>
                <a:ea typeface="宋体" panose="02010600030101010101" pitchFamily="2" charset="-122"/>
              </a:rPr>
              <a:t>?</a:t>
            </a:r>
          </a:p>
        </p:txBody>
      </p:sp>
      <p:sp>
        <p:nvSpPr>
          <p:cNvPr id="15403" name="Text Box 81"/>
          <p:cNvSpPr txBox="1">
            <a:spLocks noChangeArrowheads="1"/>
          </p:cNvSpPr>
          <p:nvPr/>
        </p:nvSpPr>
        <p:spPr bwMode="auto">
          <a:xfrm>
            <a:off x="6804025" y="0"/>
            <a:ext cx="503238" cy="457200"/>
          </a:xfrm>
          <a:prstGeom prst="rect">
            <a:avLst/>
          </a:prstGeom>
          <a:noFill/>
          <a:ln w="9525">
            <a:noFill/>
            <a:miter lim="800000"/>
          </a:ln>
        </p:spPr>
        <p:txBody>
          <a:bodyPr>
            <a:spAutoFit/>
          </a:bodyPr>
          <a:lstStyle/>
          <a:p>
            <a:pPr>
              <a:spcBef>
                <a:spcPct val="50000"/>
              </a:spcBef>
            </a:pPr>
            <a:r>
              <a:rPr kumimoji="1" lang="en-US" altLang="zh-CN" sz="2400"/>
              <a:t>S</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dissolve">
                                      <p:cBhvr>
                                        <p:cTn id="7" dur="500"/>
                                        <p:tgtEl>
                                          <p:spTgt spid="82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37"/>
                                        </p:tgtEl>
                                        <p:attrNameLst>
                                          <p:attrName>style.visibility</p:attrName>
                                        </p:attrNameLst>
                                      </p:cBhvr>
                                      <p:to>
                                        <p:strVal val="visible"/>
                                      </p:to>
                                    </p:set>
                                    <p:animEffect transition="in" filter="wipe(left)">
                                      <p:cBhvr>
                                        <p:cTn id="12" dur="500"/>
                                        <p:tgtEl>
                                          <p:spTgt spid="82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238"/>
                                        </p:tgtEl>
                                        <p:attrNameLst>
                                          <p:attrName>style.visibility</p:attrName>
                                        </p:attrNameLst>
                                      </p:cBhvr>
                                      <p:to>
                                        <p:strVal val="visible"/>
                                      </p:to>
                                    </p:set>
                                    <p:animEffect transition="in" filter="wipe(up)">
                                      <p:cBhvr>
                                        <p:cTn id="17" dur="500"/>
                                        <p:tgtEl>
                                          <p:spTgt spid="82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23"/>
                                        </p:tgtEl>
                                        <p:attrNameLst>
                                          <p:attrName>style.visibility</p:attrName>
                                        </p:attrNameLst>
                                      </p:cBhvr>
                                      <p:to>
                                        <p:strVal val="visible"/>
                                      </p:to>
                                    </p:set>
                                    <p:animEffect transition="in" filter="wipe(left)">
                                      <p:cBhvr>
                                        <p:cTn id="22" dur="500"/>
                                        <p:tgtEl>
                                          <p:spTgt spid="82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224"/>
                                        </p:tgtEl>
                                        <p:attrNameLst>
                                          <p:attrName>style.visibility</p:attrName>
                                        </p:attrNameLst>
                                      </p:cBhvr>
                                      <p:to>
                                        <p:strVal val="visible"/>
                                      </p:to>
                                    </p:set>
                                    <p:animEffect transition="in" filter="wipe(up)">
                                      <p:cBhvr>
                                        <p:cTn id="27" dur="500"/>
                                        <p:tgtEl>
                                          <p:spTgt spid="82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27"/>
                                        </p:tgtEl>
                                        <p:attrNameLst>
                                          <p:attrName>style.visibility</p:attrName>
                                        </p:attrNameLst>
                                      </p:cBhvr>
                                      <p:to>
                                        <p:strVal val="visible"/>
                                      </p:to>
                                    </p:set>
                                    <p:animEffect transition="in" filter="wipe(left)">
                                      <p:cBhvr>
                                        <p:cTn id="32" dur="500"/>
                                        <p:tgtEl>
                                          <p:spTgt spid="82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215"/>
                                        </p:tgtEl>
                                        <p:attrNameLst>
                                          <p:attrName>style.visibility</p:attrName>
                                        </p:attrNameLst>
                                      </p:cBhvr>
                                      <p:to>
                                        <p:strVal val="visible"/>
                                      </p:to>
                                    </p:set>
                                    <p:animEffect transition="in" filter="wipe(up)">
                                      <p:cBhvr>
                                        <p:cTn id="37" dur="500"/>
                                        <p:tgtEl>
                                          <p:spTgt spid="82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8236">
                                            <p:txEl>
                                              <p:pRg st="0" end="0"/>
                                            </p:txEl>
                                          </p:spTgt>
                                        </p:tgtEl>
                                        <p:attrNameLst>
                                          <p:attrName>style.visibility</p:attrName>
                                        </p:attrNameLst>
                                      </p:cBhvr>
                                      <p:to>
                                        <p:strVal val="visible"/>
                                      </p:to>
                                    </p:set>
                                    <p:animEffect transition="in" filter="wipe(up)">
                                      <p:cBhvr>
                                        <p:cTn id="42" dur="75"/>
                                        <p:tgtEl>
                                          <p:spTgt spid="823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205"/>
                                        </p:tgtEl>
                                        <p:attrNameLst>
                                          <p:attrName>style.visibility</p:attrName>
                                        </p:attrNameLst>
                                      </p:cBhvr>
                                      <p:to>
                                        <p:strVal val="visible"/>
                                      </p:to>
                                    </p:set>
                                    <p:animEffect transition="in" filter="box(out)">
                                      <p:cBhvr>
                                        <p:cTn id="47" dur="500"/>
                                        <p:tgtEl>
                                          <p:spTgt spid="8205"/>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32"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fill="hold"/>
                                        <p:tgtEl>
                                          <p:spTgt spid="3"/>
                                        </p:tgtEl>
                                        <p:attrNameLst>
                                          <p:attrName>ppt_w</p:attrName>
                                        </p:attrNameLst>
                                      </p:cBhvr>
                                      <p:tavLst>
                                        <p:tav tm="0">
                                          <p:val>
                                            <p:strVal val="4*#ppt_w"/>
                                          </p:val>
                                        </p:tav>
                                        <p:tav tm="100000">
                                          <p:val>
                                            <p:strVal val="#ppt_w"/>
                                          </p:val>
                                        </p:tav>
                                      </p:tavLst>
                                    </p:anim>
                                    <p:anim calcmode="lin" valueType="num">
                                      <p:cBhvr>
                                        <p:cTn id="53"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8210"/>
                                        </p:tgtEl>
                                        <p:attrNameLst>
                                          <p:attrName>style.visibility</p:attrName>
                                        </p:attrNameLst>
                                      </p:cBhvr>
                                      <p:to>
                                        <p:strVal val="visible"/>
                                      </p:to>
                                    </p:set>
                                    <p:animEffect transition="in" filter="wipe(down)">
                                      <p:cBhvr>
                                        <p:cTn id="63" dur="500"/>
                                        <p:tgtEl>
                                          <p:spTgt spid="82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231"/>
                                        </p:tgtEl>
                                        <p:attrNameLst>
                                          <p:attrName>style.visibility</p:attrName>
                                        </p:attrNameLst>
                                      </p:cBhvr>
                                      <p:to>
                                        <p:strVal val="visible"/>
                                      </p:to>
                                    </p:set>
                                    <p:animEffect transition="in" filter="wipe(left)">
                                      <p:cBhvr>
                                        <p:cTn id="68" dur="500"/>
                                        <p:tgtEl>
                                          <p:spTgt spid="8231"/>
                                        </p:tgtEl>
                                      </p:cBhvr>
                                    </p:animEffect>
                                  </p:childTnLst>
                                  <p:subTnLst>
                                    <p:set>
                                      <p:cBhvr override="childStyle">
                                        <p:cTn dur="1" fill="hold" display="0" masterRel="nextClick" afterEffect="1"/>
                                        <p:tgtEl>
                                          <p:spTgt spid="823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3" presetClass="entr" presetSubtype="16"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p:cTn id="73" dur="500" fill="hold"/>
                                        <p:tgtEl>
                                          <p:spTgt spid="2"/>
                                        </p:tgtEl>
                                        <p:attrNameLst>
                                          <p:attrName>ppt_w</p:attrName>
                                        </p:attrNameLst>
                                      </p:cBhvr>
                                      <p:tavLst>
                                        <p:tav tm="0">
                                          <p:val>
                                            <p:fltVal val="0"/>
                                          </p:val>
                                        </p:tav>
                                        <p:tav tm="100000">
                                          <p:val>
                                            <p:strVal val="#ppt_w"/>
                                          </p:val>
                                        </p:tav>
                                      </p:tavLst>
                                    </p:anim>
                                    <p:anim calcmode="lin" valueType="num">
                                      <p:cBhvr>
                                        <p:cTn id="7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8209"/>
                                        </p:tgtEl>
                                        <p:attrNameLst>
                                          <p:attrName>style.visibility</p:attrName>
                                        </p:attrNameLst>
                                      </p:cBhvr>
                                      <p:to>
                                        <p:strVal val="visible"/>
                                      </p:to>
                                    </p:set>
                                    <p:animEffect transition="in" filter="wipe(up)">
                                      <p:cBhvr>
                                        <p:cTn id="79" dur="500"/>
                                        <p:tgtEl>
                                          <p:spTgt spid="8209"/>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8214"/>
                                        </p:tgtEl>
                                        <p:attrNameLst>
                                          <p:attrName>style.visibility</p:attrName>
                                        </p:attrNameLst>
                                      </p:cBhvr>
                                      <p:to>
                                        <p:strVal val="visible"/>
                                      </p:to>
                                    </p:set>
                                    <p:animEffect transition="in" filter="blinds(horizontal)">
                                      <p:cBhvr>
                                        <p:cTn id="84" dur="500"/>
                                        <p:tgtEl>
                                          <p:spTgt spid="8214"/>
                                        </p:tgtEl>
                                      </p:cBhvr>
                                    </p:animEffect>
                                  </p:childTnLst>
                                </p:cTn>
                              </p:par>
                            </p:childTnLst>
                          </p:cTn>
                        </p:par>
                      </p:childTnLst>
                    </p:cTn>
                  </p:par>
                  <p:par>
                    <p:cTn id="85" fill="hold">
                      <p:stCondLst>
                        <p:cond delay="indefinite"/>
                      </p:stCondLst>
                      <p:childTnLst>
                        <p:par>
                          <p:cTn id="86" fill="hold">
                            <p:stCondLst>
                              <p:cond delay="0"/>
                            </p:stCondLst>
                            <p:childTnLst>
                              <p:par>
                                <p:cTn id="87" presetID="23" presetClass="entr" presetSubtype="32" fill="hold" nodeType="clickEffect">
                                  <p:stCondLst>
                                    <p:cond delay="0"/>
                                  </p:stCondLst>
                                  <p:childTnLst>
                                    <p:set>
                                      <p:cBhvr>
                                        <p:cTn id="88" dur="1" fill="hold">
                                          <p:stCondLst>
                                            <p:cond delay="0"/>
                                          </p:stCondLst>
                                        </p:cTn>
                                        <p:tgtEl>
                                          <p:spTgt spid="4"/>
                                        </p:tgtEl>
                                        <p:attrNameLst>
                                          <p:attrName>style.visibility</p:attrName>
                                        </p:attrNameLst>
                                      </p:cBhvr>
                                      <p:to>
                                        <p:strVal val="visible"/>
                                      </p:to>
                                    </p:set>
                                    <p:anim calcmode="lin" valueType="num">
                                      <p:cBhvr>
                                        <p:cTn id="89" dur="500" fill="hold"/>
                                        <p:tgtEl>
                                          <p:spTgt spid="4"/>
                                        </p:tgtEl>
                                        <p:attrNameLst>
                                          <p:attrName>ppt_w</p:attrName>
                                        </p:attrNameLst>
                                      </p:cBhvr>
                                      <p:tavLst>
                                        <p:tav tm="0">
                                          <p:val>
                                            <p:strVal val="4*#ppt_w"/>
                                          </p:val>
                                        </p:tav>
                                        <p:tav tm="100000">
                                          <p:val>
                                            <p:strVal val="#ppt_w"/>
                                          </p:val>
                                        </p:tav>
                                      </p:tavLst>
                                    </p:anim>
                                    <p:anim calcmode="lin" valueType="num">
                                      <p:cBhvr>
                                        <p:cTn id="90"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8225"/>
                                        </p:tgtEl>
                                        <p:attrNameLst>
                                          <p:attrName>style.visibility</p:attrName>
                                        </p:attrNameLst>
                                      </p:cBhvr>
                                      <p:to>
                                        <p:strVal val="visible"/>
                                      </p:to>
                                    </p:set>
                                    <p:animEffect transition="in" filter="blinds(horizontal)">
                                      <p:cBhvr>
                                        <p:cTn id="95" dur="500"/>
                                        <p:tgtEl>
                                          <p:spTgt spid="8225"/>
                                        </p:tgtEl>
                                      </p:cBhvr>
                                    </p:animEffect>
                                  </p:childTnLst>
                                </p:cTn>
                              </p:par>
                            </p:childTnLst>
                          </p:cTn>
                        </p:par>
                      </p:childTnLst>
                    </p:cTn>
                  </p:par>
                  <p:par>
                    <p:cTn id="96" fill="hold">
                      <p:stCondLst>
                        <p:cond delay="indefinite"/>
                      </p:stCondLst>
                      <p:childTnLst>
                        <p:par>
                          <p:cTn id="97" fill="hold">
                            <p:stCondLst>
                              <p:cond delay="0"/>
                            </p:stCondLst>
                            <p:childTnLst>
                              <p:par>
                                <p:cTn id="98" presetID="19" presetClass="entr" presetSubtype="10" fill="hold" grpId="0" nodeType="clickEffect">
                                  <p:stCondLst>
                                    <p:cond delay="0"/>
                                  </p:stCondLst>
                                  <p:childTnLst>
                                    <p:set>
                                      <p:cBhvr>
                                        <p:cTn id="99" dur="1" fill="hold">
                                          <p:stCondLst>
                                            <p:cond delay="0"/>
                                          </p:stCondLst>
                                        </p:cTn>
                                        <p:tgtEl>
                                          <p:spTgt spid="8269"/>
                                        </p:tgtEl>
                                        <p:attrNameLst>
                                          <p:attrName>style.visibility</p:attrName>
                                        </p:attrNameLst>
                                      </p:cBhvr>
                                      <p:to>
                                        <p:strVal val="visible"/>
                                      </p:to>
                                    </p:set>
                                    <p:anim calcmode="lin" valueType="num">
                                      <p:cBhvr>
                                        <p:cTn id="100" dur="5000" fill="hold"/>
                                        <p:tgtEl>
                                          <p:spTgt spid="8269"/>
                                        </p:tgtEl>
                                        <p:attrNameLst>
                                          <p:attrName>ppt_w</p:attrName>
                                        </p:attrNameLst>
                                      </p:cBhvr>
                                      <p:tavLst>
                                        <p:tav tm="0" fmla="#ppt_w*sin(2.5*pi*$)">
                                          <p:val>
                                            <p:fltVal val="0"/>
                                          </p:val>
                                        </p:tav>
                                        <p:tav tm="100000">
                                          <p:val>
                                            <p:fltVal val="1"/>
                                          </p:val>
                                        </p:tav>
                                      </p:tavLst>
                                    </p:anim>
                                    <p:anim calcmode="lin" valueType="num">
                                      <p:cBhvr>
                                        <p:cTn id="101" dur="5000" fill="hold"/>
                                        <p:tgtEl>
                                          <p:spTgt spid="826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269"/>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2" presetClass="entr" presetSubtype="2" fill="hold" grpId="0" nodeType="clickEffect">
                                  <p:stCondLst>
                                    <p:cond delay="0"/>
                                  </p:stCondLst>
                                  <p:childTnLst>
                                    <p:set>
                                      <p:cBhvr>
                                        <p:cTn id="105" dur="1" fill="hold">
                                          <p:stCondLst>
                                            <p:cond delay="0"/>
                                          </p:stCondLst>
                                        </p:cTn>
                                        <p:tgtEl>
                                          <p:spTgt spid="8270"/>
                                        </p:tgtEl>
                                        <p:attrNameLst>
                                          <p:attrName>style.visibility</p:attrName>
                                        </p:attrNameLst>
                                      </p:cBhvr>
                                      <p:to>
                                        <p:strVal val="visible"/>
                                      </p:to>
                                    </p:set>
                                    <p:anim calcmode="lin" valueType="num">
                                      <p:cBhvr additive="base">
                                        <p:cTn id="106" dur="500" fill="hold"/>
                                        <p:tgtEl>
                                          <p:spTgt spid="8270"/>
                                        </p:tgtEl>
                                        <p:attrNameLst>
                                          <p:attrName>ppt_x</p:attrName>
                                        </p:attrNameLst>
                                      </p:cBhvr>
                                      <p:tavLst>
                                        <p:tav tm="0">
                                          <p:val>
                                            <p:strVal val="1+#ppt_w/2"/>
                                          </p:val>
                                        </p:tav>
                                        <p:tav tm="100000">
                                          <p:val>
                                            <p:strVal val="#ppt_x"/>
                                          </p:val>
                                        </p:tav>
                                      </p:tavLst>
                                    </p:anim>
                                    <p:anim calcmode="lin" valueType="num">
                                      <p:cBhvr additive="base">
                                        <p:cTn id="107" dur="500" fill="hold"/>
                                        <p:tgtEl>
                                          <p:spTgt spid="827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270"/>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8216"/>
                                        </p:tgtEl>
                                        <p:attrNameLst>
                                          <p:attrName>style.visibility</p:attrName>
                                        </p:attrNameLst>
                                      </p:cBhvr>
                                      <p:to>
                                        <p:strVal val="visible"/>
                                      </p:to>
                                    </p:set>
                                    <p:animEffect transition="in" filter="wipe(up)">
                                      <p:cBhvr>
                                        <p:cTn id="112" dur="500"/>
                                        <p:tgtEl>
                                          <p:spTgt spid="821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8219"/>
                                        </p:tgtEl>
                                        <p:attrNameLst>
                                          <p:attrName>style.visibility</p:attrName>
                                        </p:attrNameLst>
                                      </p:cBhvr>
                                      <p:to>
                                        <p:strVal val="visible"/>
                                      </p:to>
                                    </p:set>
                                    <p:animEffect transition="in" filter="wipe(up)">
                                      <p:cBhvr>
                                        <p:cTn id="117" dur="500"/>
                                        <p:tgtEl>
                                          <p:spTgt spid="821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8244"/>
                                        </p:tgtEl>
                                        <p:attrNameLst>
                                          <p:attrName>style.visibility</p:attrName>
                                        </p:attrNameLst>
                                      </p:cBhvr>
                                      <p:to>
                                        <p:strVal val="visible"/>
                                      </p:to>
                                    </p:set>
                                    <p:animEffect transition="in" filter="wipe(right)">
                                      <p:cBhvr>
                                        <p:cTn id="122" dur="500"/>
                                        <p:tgtEl>
                                          <p:spTgt spid="824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8218"/>
                                        </p:tgtEl>
                                        <p:attrNameLst>
                                          <p:attrName>style.visibility</p:attrName>
                                        </p:attrNameLst>
                                      </p:cBhvr>
                                      <p:to>
                                        <p:strVal val="visible"/>
                                      </p:to>
                                    </p:set>
                                    <p:animEffect transition="in" filter="wipe(up)">
                                      <p:cBhvr>
                                        <p:cTn id="127" dur="500"/>
                                        <p:tgtEl>
                                          <p:spTgt spid="8218"/>
                                        </p:tgtEl>
                                      </p:cBhvr>
                                    </p:animEffect>
                                  </p:childTnLst>
                                </p:cTn>
                              </p:par>
                            </p:childTnLst>
                          </p:cTn>
                        </p:par>
                      </p:childTnLst>
                    </p:cTn>
                  </p:par>
                  <p:par>
                    <p:cTn id="128" fill="hold">
                      <p:stCondLst>
                        <p:cond delay="indefinite"/>
                      </p:stCondLst>
                      <p:childTnLst>
                        <p:par>
                          <p:cTn id="129" fill="hold">
                            <p:stCondLst>
                              <p:cond delay="0"/>
                            </p:stCondLst>
                            <p:childTnLst>
                              <p:par>
                                <p:cTn id="130" presetID="23" presetClass="entr" presetSubtype="32" fill="hold" nodeType="clickEffect">
                                  <p:stCondLst>
                                    <p:cond delay="0"/>
                                  </p:stCondLst>
                                  <p:childTnLst>
                                    <p:set>
                                      <p:cBhvr>
                                        <p:cTn id="131" dur="1" fill="hold">
                                          <p:stCondLst>
                                            <p:cond delay="0"/>
                                          </p:stCondLst>
                                        </p:cTn>
                                        <p:tgtEl>
                                          <p:spTgt spid="10"/>
                                        </p:tgtEl>
                                        <p:attrNameLst>
                                          <p:attrName>style.visibility</p:attrName>
                                        </p:attrNameLst>
                                      </p:cBhvr>
                                      <p:to>
                                        <p:strVal val="visible"/>
                                      </p:to>
                                    </p:set>
                                    <p:anim calcmode="lin" valueType="num">
                                      <p:cBhvr>
                                        <p:cTn id="132" dur="500" fill="hold"/>
                                        <p:tgtEl>
                                          <p:spTgt spid="10"/>
                                        </p:tgtEl>
                                        <p:attrNameLst>
                                          <p:attrName>ppt_w</p:attrName>
                                        </p:attrNameLst>
                                      </p:cBhvr>
                                      <p:tavLst>
                                        <p:tav tm="0">
                                          <p:val>
                                            <p:strVal val="4*#ppt_w"/>
                                          </p:val>
                                        </p:tav>
                                        <p:tav tm="100000">
                                          <p:val>
                                            <p:strVal val="#ppt_w"/>
                                          </p:val>
                                        </p:tav>
                                      </p:tavLst>
                                    </p:anim>
                                    <p:anim calcmode="lin" valueType="num">
                                      <p:cBhvr>
                                        <p:cTn id="133" dur="5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8217"/>
                                        </p:tgtEl>
                                        <p:attrNameLst>
                                          <p:attrName>style.visibility</p:attrName>
                                        </p:attrNameLst>
                                      </p:cBhvr>
                                      <p:to>
                                        <p:strVal val="visible"/>
                                      </p:to>
                                    </p:set>
                                    <p:animEffect transition="in" filter="wipe(left)">
                                      <p:cBhvr>
                                        <p:cTn id="138" dur="500"/>
                                        <p:tgtEl>
                                          <p:spTgt spid="8217"/>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43" fill="hold">
                      <p:stCondLst>
                        <p:cond delay="indefinite"/>
                      </p:stCondLst>
                      <p:childTnLst>
                        <p:par>
                          <p:cTn id="144" fill="hold">
                            <p:stCondLst>
                              <p:cond delay="0"/>
                            </p:stCondLst>
                            <p:childTnLst>
                              <p:par>
                                <p:cTn id="145" presetID="2" presetClass="entr" presetSubtype="2" fill="hold" nodeType="clickEffect">
                                  <p:stCondLst>
                                    <p:cond delay="0"/>
                                  </p:stCondLst>
                                  <p:childTnLst>
                                    <p:set>
                                      <p:cBhvr>
                                        <p:cTn id="146" dur="1" fill="hold">
                                          <p:stCondLst>
                                            <p:cond delay="0"/>
                                          </p:stCondLst>
                                        </p:cTn>
                                        <p:tgtEl>
                                          <p:spTgt spid="12"/>
                                        </p:tgtEl>
                                        <p:attrNameLst>
                                          <p:attrName>style.visibility</p:attrName>
                                        </p:attrNameLst>
                                      </p:cBhvr>
                                      <p:to>
                                        <p:strVal val="visible"/>
                                      </p:to>
                                    </p:set>
                                    <p:anim calcmode="lin" valueType="num">
                                      <p:cBhvr additive="base">
                                        <p:cTn id="147" dur="500" fill="hold"/>
                                        <p:tgtEl>
                                          <p:spTgt spid="12"/>
                                        </p:tgtEl>
                                        <p:attrNameLst>
                                          <p:attrName>ppt_x</p:attrName>
                                        </p:attrNameLst>
                                      </p:cBhvr>
                                      <p:tavLst>
                                        <p:tav tm="0">
                                          <p:val>
                                            <p:strVal val="1+#ppt_w/2"/>
                                          </p:val>
                                        </p:tav>
                                        <p:tav tm="100000">
                                          <p:val>
                                            <p:strVal val="#ppt_x"/>
                                          </p:val>
                                        </p:tav>
                                      </p:tavLst>
                                    </p:anim>
                                    <p:anim calcmode="lin" valueType="num">
                                      <p:cBhvr additive="base">
                                        <p:cTn id="1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8226"/>
                                        </p:tgtEl>
                                        <p:attrNameLst>
                                          <p:attrName>style.visibility</p:attrName>
                                        </p:attrNameLst>
                                      </p:cBhvr>
                                      <p:to>
                                        <p:strVal val="visible"/>
                                      </p:to>
                                    </p:set>
                                    <p:animEffect transition="in" filter="blinds(horizontal)">
                                      <p:cBhvr>
                                        <p:cTn id="153" dur="500"/>
                                        <p:tgtEl>
                                          <p:spTgt spid="8226"/>
                                        </p:tgtEl>
                                      </p:cBhvr>
                                    </p:animEffect>
                                  </p:childTnLst>
                                </p:cTn>
                              </p:par>
                            </p:childTnLst>
                          </p:cTn>
                        </p:par>
                      </p:childTnLst>
                    </p:cTn>
                  </p:par>
                  <p:par>
                    <p:cTn id="154" fill="hold">
                      <p:stCondLst>
                        <p:cond delay="indefinite"/>
                      </p:stCondLst>
                      <p:childTnLst>
                        <p:par>
                          <p:cTn id="155" fill="hold">
                            <p:stCondLst>
                              <p:cond delay="0"/>
                            </p:stCondLst>
                            <p:childTnLst>
                              <p:par>
                                <p:cTn id="156" presetID="2" presetClass="entr" presetSubtype="8" fill="hold" grpId="0" nodeType="clickEffect">
                                  <p:stCondLst>
                                    <p:cond delay="0"/>
                                  </p:stCondLst>
                                  <p:childTnLst>
                                    <p:set>
                                      <p:cBhvr>
                                        <p:cTn id="157" dur="1" fill="hold">
                                          <p:stCondLst>
                                            <p:cond delay="0"/>
                                          </p:stCondLst>
                                        </p:cTn>
                                        <p:tgtEl>
                                          <p:spTgt spid="8263">
                                            <p:txEl>
                                              <p:pRg st="0" end="0"/>
                                            </p:txEl>
                                          </p:spTgt>
                                        </p:tgtEl>
                                        <p:attrNameLst>
                                          <p:attrName>style.visibility</p:attrName>
                                        </p:attrNameLst>
                                      </p:cBhvr>
                                      <p:to>
                                        <p:strVal val="visible"/>
                                      </p:to>
                                    </p:set>
                                    <p:anim calcmode="lin" valueType="num">
                                      <p:cBhvr additive="base">
                                        <p:cTn id="158" dur="500" fill="hold"/>
                                        <p:tgtEl>
                                          <p:spTgt spid="8263">
                                            <p:txEl>
                                              <p:pRg st="0" end="0"/>
                                            </p:txEl>
                                          </p:spTgt>
                                        </p:tgtEl>
                                        <p:attrNameLst>
                                          <p:attrName>ppt_x</p:attrName>
                                        </p:attrNameLst>
                                      </p:cBhvr>
                                      <p:tavLst>
                                        <p:tav tm="0">
                                          <p:val>
                                            <p:strVal val="0-#ppt_w/2"/>
                                          </p:val>
                                        </p:tav>
                                        <p:tav tm="100000">
                                          <p:val>
                                            <p:strVal val="#ppt_x"/>
                                          </p:val>
                                        </p:tav>
                                      </p:tavLst>
                                    </p:anim>
                                    <p:anim calcmode="lin" valueType="num">
                                      <p:cBhvr additive="base">
                                        <p:cTn id="159" dur="500" fill="hold"/>
                                        <p:tgtEl>
                                          <p:spTgt spid="82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8262"/>
                                        </p:tgtEl>
                                        <p:attrNameLst>
                                          <p:attrName>style.visibility</p:attrName>
                                        </p:attrNameLst>
                                      </p:cBhvr>
                                      <p:to>
                                        <p:strVal val="visible"/>
                                      </p:to>
                                    </p:set>
                                    <p:animEffect transition="in" filter="wipe(left)">
                                      <p:cBhvr>
                                        <p:cTn id="164" dur="500"/>
                                        <p:tgtEl>
                                          <p:spTgt spid="8262"/>
                                        </p:tgtEl>
                                      </p:cBhvr>
                                    </p:animEffect>
                                  </p:childTnLst>
                                </p:cTn>
                              </p:par>
                            </p:childTnLst>
                          </p:cTn>
                        </p:par>
                      </p:childTnLst>
                    </p:cTn>
                  </p:par>
                  <p:par>
                    <p:cTn id="165" fill="hold">
                      <p:stCondLst>
                        <p:cond delay="indefinite"/>
                      </p:stCondLst>
                      <p:childTnLst>
                        <p:par>
                          <p:cTn id="166" fill="hold">
                            <p:stCondLst>
                              <p:cond delay="0"/>
                            </p:stCondLst>
                            <p:childTnLst>
                              <p:par>
                                <p:cTn id="167" presetID="23" presetClass="entr" presetSubtype="32" fill="hold" nodeType="clickEffect">
                                  <p:stCondLst>
                                    <p:cond delay="0"/>
                                  </p:stCondLst>
                                  <p:childTnLst>
                                    <p:set>
                                      <p:cBhvr>
                                        <p:cTn id="168" dur="1" fill="hold">
                                          <p:stCondLst>
                                            <p:cond delay="0"/>
                                          </p:stCondLst>
                                        </p:cTn>
                                        <p:tgtEl>
                                          <p:spTgt spid="6"/>
                                        </p:tgtEl>
                                        <p:attrNameLst>
                                          <p:attrName>style.visibility</p:attrName>
                                        </p:attrNameLst>
                                      </p:cBhvr>
                                      <p:to>
                                        <p:strVal val="visible"/>
                                      </p:to>
                                    </p:set>
                                    <p:anim calcmode="lin" valueType="num">
                                      <p:cBhvr>
                                        <p:cTn id="169" dur="500" fill="hold"/>
                                        <p:tgtEl>
                                          <p:spTgt spid="6"/>
                                        </p:tgtEl>
                                        <p:attrNameLst>
                                          <p:attrName>ppt_w</p:attrName>
                                        </p:attrNameLst>
                                      </p:cBhvr>
                                      <p:tavLst>
                                        <p:tav tm="0">
                                          <p:val>
                                            <p:strVal val="4*#ppt_w"/>
                                          </p:val>
                                        </p:tav>
                                        <p:tav tm="100000">
                                          <p:val>
                                            <p:strVal val="#ppt_w"/>
                                          </p:val>
                                        </p:tav>
                                      </p:tavLst>
                                    </p:anim>
                                    <p:anim calcmode="lin" valueType="num">
                                      <p:cBhvr>
                                        <p:cTn id="170"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8235"/>
                                        </p:tgtEl>
                                        <p:attrNameLst>
                                          <p:attrName>style.visibility</p:attrName>
                                        </p:attrNameLst>
                                      </p:cBhvr>
                                      <p:to>
                                        <p:strVal val="visible"/>
                                      </p:to>
                                    </p:set>
                                    <p:animEffect transition="in" filter="wipe(left)">
                                      <p:cBhvr>
                                        <p:cTn id="175" dur="500"/>
                                        <p:tgtEl>
                                          <p:spTgt spid="8235"/>
                                        </p:tgtEl>
                                      </p:cBhvr>
                                    </p:animEffect>
                                  </p:childTnLst>
                                </p:cTn>
                              </p:par>
                            </p:childTnLst>
                          </p:cTn>
                        </p:par>
                      </p:childTnLst>
                    </p:cTn>
                  </p:par>
                  <p:par>
                    <p:cTn id="176" fill="hold">
                      <p:stCondLst>
                        <p:cond delay="indefinite"/>
                      </p:stCondLst>
                      <p:childTnLst>
                        <p:par>
                          <p:cTn id="177" fill="hold">
                            <p:stCondLst>
                              <p:cond delay="0"/>
                            </p:stCondLst>
                            <p:childTnLst>
                              <p:par>
                                <p:cTn id="178" presetID="2" presetClass="entr" presetSubtype="2" fill="hold" grpId="0" nodeType="clickEffect">
                                  <p:stCondLst>
                                    <p:cond delay="0"/>
                                  </p:stCondLst>
                                  <p:childTnLst>
                                    <p:set>
                                      <p:cBhvr>
                                        <p:cTn id="179" dur="1" fill="hold">
                                          <p:stCondLst>
                                            <p:cond delay="0"/>
                                          </p:stCondLst>
                                        </p:cTn>
                                        <p:tgtEl>
                                          <p:spTgt spid="8271"/>
                                        </p:tgtEl>
                                        <p:attrNameLst>
                                          <p:attrName>style.visibility</p:attrName>
                                        </p:attrNameLst>
                                      </p:cBhvr>
                                      <p:to>
                                        <p:strVal val="visible"/>
                                      </p:to>
                                    </p:set>
                                    <p:anim calcmode="lin" valueType="num">
                                      <p:cBhvr additive="base">
                                        <p:cTn id="180" dur="500" fill="hold"/>
                                        <p:tgtEl>
                                          <p:spTgt spid="8271"/>
                                        </p:tgtEl>
                                        <p:attrNameLst>
                                          <p:attrName>ppt_x</p:attrName>
                                        </p:attrNameLst>
                                      </p:cBhvr>
                                      <p:tavLst>
                                        <p:tav tm="0">
                                          <p:val>
                                            <p:strVal val="1+#ppt_w/2"/>
                                          </p:val>
                                        </p:tav>
                                        <p:tav tm="100000">
                                          <p:val>
                                            <p:strVal val="#ppt_x"/>
                                          </p:val>
                                        </p:tav>
                                      </p:tavLst>
                                    </p:anim>
                                    <p:anim calcmode="lin" valueType="num">
                                      <p:cBhvr additive="base">
                                        <p:cTn id="181" dur="500" fill="hold"/>
                                        <p:tgtEl>
                                          <p:spTgt spid="827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8271"/>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22" presetClass="entr" presetSubtype="1" fill="hold" grpId="0" nodeType="clickEffect">
                                  <p:stCondLst>
                                    <p:cond delay="0"/>
                                  </p:stCondLst>
                                  <p:childTnLst>
                                    <p:set>
                                      <p:cBhvr>
                                        <p:cTn id="185" dur="1" fill="hold">
                                          <p:stCondLst>
                                            <p:cond delay="0"/>
                                          </p:stCondLst>
                                        </p:cTn>
                                        <p:tgtEl>
                                          <p:spTgt spid="8245"/>
                                        </p:tgtEl>
                                        <p:attrNameLst>
                                          <p:attrName>style.visibility</p:attrName>
                                        </p:attrNameLst>
                                      </p:cBhvr>
                                      <p:to>
                                        <p:strVal val="visible"/>
                                      </p:to>
                                    </p:set>
                                    <p:animEffect transition="in" filter="wipe(up)">
                                      <p:cBhvr>
                                        <p:cTn id="186" dur="500"/>
                                        <p:tgtEl>
                                          <p:spTgt spid="8245"/>
                                        </p:tgtEl>
                                      </p:cBhvr>
                                    </p:animEffect>
                                  </p:childTnLst>
                                </p:cTn>
                              </p:par>
                            </p:childTnLst>
                          </p:cTn>
                        </p:par>
                      </p:childTnLst>
                    </p:cTn>
                  </p:par>
                  <p:par>
                    <p:cTn id="187" fill="hold">
                      <p:stCondLst>
                        <p:cond delay="indefinite"/>
                      </p:stCondLst>
                      <p:childTnLst>
                        <p:par>
                          <p:cTn id="188" fill="hold">
                            <p:stCondLst>
                              <p:cond delay="0"/>
                            </p:stCondLst>
                            <p:childTnLst>
                              <p:par>
                                <p:cTn id="189" presetID="4" presetClass="entr" presetSubtype="32" fill="hold" grpId="0" nodeType="clickEffect">
                                  <p:stCondLst>
                                    <p:cond delay="0"/>
                                  </p:stCondLst>
                                  <p:childTnLst>
                                    <p:set>
                                      <p:cBhvr>
                                        <p:cTn id="190" dur="1" fill="hold">
                                          <p:stCondLst>
                                            <p:cond delay="0"/>
                                          </p:stCondLst>
                                        </p:cTn>
                                        <p:tgtEl>
                                          <p:spTgt spid="8249"/>
                                        </p:tgtEl>
                                        <p:attrNameLst>
                                          <p:attrName>style.visibility</p:attrName>
                                        </p:attrNameLst>
                                      </p:cBhvr>
                                      <p:to>
                                        <p:strVal val="visible"/>
                                      </p:to>
                                    </p:set>
                                    <p:animEffect transition="in" filter="box(out)">
                                      <p:cBhvr>
                                        <p:cTn id="191" dur="500"/>
                                        <p:tgtEl>
                                          <p:spTgt spid="8249"/>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grpId="0" nodeType="clickEffect">
                                  <p:stCondLst>
                                    <p:cond delay="0"/>
                                  </p:stCondLst>
                                  <p:childTnLst>
                                    <p:set>
                                      <p:cBhvr>
                                        <p:cTn id="195" dur="1" fill="hold">
                                          <p:stCondLst>
                                            <p:cond delay="0"/>
                                          </p:stCondLst>
                                        </p:cTn>
                                        <p:tgtEl>
                                          <p:spTgt spid="8239"/>
                                        </p:tgtEl>
                                        <p:attrNameLst>
                                          <p:attrName>style.visibility</p:attrName>
                                        </p:attrNameLst>
                                      </p:cBhvr>
                                      <p:to>
                                        <p:strVal val="visible"/>
                                      </p:to>
                                    </p:set>
                                    <p:animEffect transition="in" filter="wipe(up)">
                                      <p:cBhvr>
                                        <p:cTn id="196" dur="500"/>
                                        <p:tgtEl>
                                          <p:spTgt spid="8239"/>
                                        </p:tgtEl>
                                      </p:cBhvr>
                                    </p:animEffect>
                                  </p:childTnLst>
                                </p:cTn>
                              </p:par>
                            </p:childTnLst>
                          </p:cTn>
                        </p:par>
                      </p:childTnLst>
                    </p:cTn>
                  </p:par>
                  <p:par>
                    <p:cTn id="197" fill="hold">
                      <p:stCondLst>
                        <p:cond delay="indefinite"/>
                      </p:stCondLst>
                      <p:childTnLst>
                        <p:par>
                          <p:cTn id="198" fill="hold">
                            <p:stCondLst>
                              <p:cond delay="0"/>
                            </p:stCondLst>
                            <p:childTnLst>
                              <p:par>
                                <p:cTn id="199" presetID="23" presetClass="entr" presetSubtype="16" fill="hold" nodeType="clickEffect">
                                  <p:stCondLst>
                                    <p:cond delay="0"/>
                                  </p:stCondLst>
                                  <p:childTnLst>
                                    <p:set>
                                      <p:cBhvr>
                                        <p:cTn id="200" dur="1" fill="hold">
                                          <p:stCondLst>
                                            <p:cond delay="0"/>
                                          </p:stCondLst>
                                        </p:cTn>
                                        <p:tgtEl>
                                          <p:spTgt spid="9"/>
                                        </p:tgtEl>
                                        <p:attrNameLst>
                                          <p:attrName>style.visibility</p:attrName>
                                        </p:attrNameLst>
                                      </p:cBhvr>
                                      <p:to>
                                        <p:strVal val="visible"/>
                                      </p:to>
                                    </p:set>
                                    <p:anim calcmode="lin" valueType="num">
                                      <p:cBhvr>
                                        <p:cTn id="201" dur="500" fill="hold"/>
                                        <p:tgtEl>
                                          <p:spTgt spid="9"/>
                                        </p:tgtEl>
                                        <p:attrNameLst>
                                          <p:attrName>ppt_w</p:attrName>
                                        </p:attrNameLst>
                                      </p:cBhvr>
                                      <p:tavLst>
                                        <p:tav tm="0">
                                          <p:val>
                                            <p:fltVal val="0"/>
                                          </p:val>
                                        </p:tav>
                                        <p:tav tm="100000">
                                          <p:val>
                                            <p:strVal val="#ppt_w"/>
                                          </p:val>
                                        </p:tav>
                                      </p:tavLst>
                                    </p:anim>
                                    <p:anim calcmode="lin" valueType="num">
                                      <p:cBhvr>
                                        <p:cTn id="202"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8240"/>
                                        </p:tgtEl>
                                        <p:attrNameLst>
                                          <p:attrName>style.visibility</p:attrName>
                                        </p:attrNameLst>
                                      </p:cBhvr>
                                      <p:to>
                                        <p:strVal val="visible"/>
                                      </p:to>
                                    </p:set>
                                    <p:animEffect transition="in" filter="wipe(left)">
                                      <p:cBhvr>
                                        <p:cTn id="207" dur="500"/>
                                        <p:tgtEl>
                                          <p:spTgt spid="8240"/>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nodeType="clickEffect">
                                  <p:stCondLst>
                                    <p:cond delay="0"/>
                                  </p:stCondLst>
                                  <p:childTnLst>
                                    <p:set>
                                      <p:cBhvr>
                                        <p:cTn id="211"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23" presetClass="entr" presetSubtype="32" fill="hold" nodeType="clickEffect">
                                  <p:stCondLst>
                                    <p:cond delay="0"/>
                                  </p:stCondLst>
                                  <p:childTnLst>
                                    <p:set>
                                      <p:cBhvr>
                                        <p:cTn id="215" dur="1" fill="hold">
                                          <p:stCondLst>
                                            <p:cond delay="0"/>
                                          </p:stCondLst>
                                        </p:cTn>
                                        <p:tgtEl>
                                          <p:spTgt spid="11"/>
                                        </p:tgtEl>
                                        <p:attrNameLst>
                                          <p:attrName>style.visibility</p:attrName>
                                        </p:attrNameLst>
                                      </p:cBhvr>
                                      <p:to>
                                        <p:strVal val="visible"/>
                                      </p:to>
                                    </p:set>
                                    <p:anim calcmode="lin" valueType="num">
                                      <p:cBhvr>
                                        <p:cTn id="216" dur="500" fill="hold"/>
                                        <p:tgtEl>
                                          <p:spTgt spid="11"/>
                                        </p:tgtEl>
                                        <p:attrNameLst>
                                          <p:attrName>ppt_w</p:attrName>
                                        </p:attrNameLst>
                                      </p:cBhvr>
                                      <p:tavLst>
                                        <p:tav tm="0">
                                          <p:val>
                                            <p:strVal val="4*#ppt_w"/>
                                          </p:val>
                                        </p:tav>
                                        <p:tav tm="100000">
                                          <p:val>
                                            <p:strVal val="#ppt_w"/>
                                          </p:val>
                                        </p:tav>
                                      </p:tavLst>
                                    </p:anim>
                                    <p:anim calcmode="lin" valueType="num">
                                      <p:cBhvr>
                                        <p:cTn id="217" dur="500" fill="hold"/>
                                        <p:tgtEl>
                                          <p:spTgt spid="1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5" grpId="0" animBg="1" autoUpdateAnimBg="0"/>
      <p:bldP spid="8209" grpId="0" animBg="1" autoUpdateAnimBg="0"/>
      <p:bldP spid="8210" grpId="0" animBg="1"/>
      <p:bldP spid="8214" grpId="0" autoUpdateAnimBg="0"/>
      <p:bldP spid="8215" grpId="0" animBg="1"/>
      <p:bldP spid="8216" grpId="0" animBg="1"/>
      <p:bldP spid="8217" grpId="0" animBg="1"/>
      <p:bldP spid="8218" grpId="0" animBg="1"/>
      <p:bldP spid="8219" grpId="0" animBg="1"/>
      <p:bldP spid="8223" grpId="0" animBg="1"/>
      <p:bldP spid="8224" grpId="0" animBg="1"/>
      <p:bldP spid="8225" grpId="0" autoUpdateAnimBg="0"/>
      <p:bldP spid="8226" grpId="0" autoUpdateAnimBg="0"/>
      <p:bldP spid="8227" grpId="0" animBg="1"/>
      <p:bldP spid="8231" grpId="0" animBg="1"/>
      <p:bldP spid="8235" grpId="0" animBg="1"/>
      <p:bldP spid="8236" grpId="0" build="p" autoUpdateAnimBg="0"/>
      <p:bldP spid="8237" grpId="0" animBg="1"/>
      <p:bldP spid="8238" grpId="0" animBg="1"/>
      <p:bldP spid="8239" grpId="0" animBg="1"/>
      <p:bldP spid="8240" grpId="0" animBg="1"/>
      <p:bldP spid="8244" grpId="0" animBg="1"/>
      <p:bldP spid="8245" grpId="0" animBg="1"/>
      <p:bldP spid="8249" grpId="0" animBg="1"/>
      <p:bldP spid="8262" grpId="0" animBg="1"/>
      <p:bldP spid="8263" grpId="0" build="p" autoUpdateAnimBg="0"/>
      <p:bldP spid="8269" grpId="0" autoUpdateAnimBg="0"/>
      <p:bldP spid="8270" grpId="0" autoUpdateAnimBg="0"/>
      <p:bldP spid="827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0" y="0"/>
            <a:ext cx="3495675" cy="5686425"/>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3676650" y="2076450"/>
            <a:ext cx="5467350" cy="478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188640"/>
            <a:ext cx="5220072" cy="4218783"/>
          </a:xfrm>
          <a:prstGeom prst="rect">
            <a:avLst/>
          </a:prstGeom>
          <a:noFill/>
          <a:ln w="9525">
            <a:noFill/>
            <a:miter lim="800000"/>
            <a:headEnd/>
            <a:tailEnd/>
          </a:ln>
        </p:spPr>
      </p:pic>
      <p:pic>
        <p:nvPicPr>
          <p:cNvPr id="17411" name="Picture 3"/>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343"/>
          <a:stretch/>
        </p:blipFill>
        <p:spPr bwMode="auto">
          <a:xfrm>
            <a:off x="4463481" y="2298031"/>
            <a:ext cx="4680519" cy="4581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50825" y="3667850"/>
            <a:ext cx="4394200" cy="1754326"/>
          </a:xfrm>
          <a:prstGeom prst="rect">
            <a:avLst/>
          </a:prstGeom>
          <a:noFill/>
          <a:ln w="9525">
            <a:noFill/>
            <a:miter lim="800000"/>
          </a:ln>
        </p:spPr>
        <p:txBody>
          <a:bodyPr anchor="ctr">
            <a:spAutoFit/>
          </a:bodyPr>
          <a:lstStyle/>
          <a:p>
            <a:r>
              <a:rPr lang="en-US" altLang="zh-CN" sz="2000"/>
              <a:t>        </a:t>
            </a:r>
            <a:r>
              <a:rPr lang="zh-CN" altLang="en-US" sz="2000"/>
              <a:t>三个视图分别为三个和圆球的直径相等的圆，它们分别是圆球三个方向轮廓线的投影。</a:t>
            </a:r>
          </a:p>
          <a:p>
            <a:r>
              <a:rPr lang="zh-CN" altLang="en-US" sz="1600" i="1"/>
              <a:t>    </a:t>
            </a:r>
            <a:r>
              <a:rPr lang="en-US" altLang="zh-CN" sz="1600" i="1"/>
              <a:t>Three views are all circles with the same diameter as the sphere which are the projections of the contour elements of the sphere .</a:t>
            </a:r>
          </a:p>
        </p:txBody>
      </p:sp>
      <p:sp>
        <p:nvSpPr>
          <p:cNvPr id="18435" name="Rectangle 3"/>
          <p:cNvSpPr>
            <a:spLocks noChangeArrowheads="1"/>
          </p:cNvSpPr>
          <p:nvPr/>
        </p:nvSpPr>
        <p:spPr bwMode="auto">
          <a:xfrm>
            <a:off x="0" y="0"/>
            <a:ext cx="3924300" cy="476250"/>
          </a:xfrm>
          <a:prstGeom prst="rect">
            <a:avLst/>
          </a:prstGeom>
          <a:solidFill>
            <a:srgbClr val="BCCFE6"/>
          </a:solidFill>
          <a:ln w="9525">
            <a:noFill/>
            <a:miter lim="800000"/>
          </a:ln>
        </p:spPr>
        <p:txBody>
          <a:bodyPr anchor="ctr"/>
          <a:lstStyle/>
          <a:p>
            <a:r>
              <a:rPr lang="en-US" altLang="zh-CN" sz="2800" dirty="0">
                <a:solidFill>
                  <a:schemeClr val="tx2"/>
                </a:solidFill>
              </a:rPr>
              <a:t>5. </a:t>
            </a:r>
            <a:r>
              <a:rPr lang="zh-CN" altLang="en-US" sz="2800" dirty="0">
                <a:solidFill>
                  <a:schemeClr val="tx2"/>
                </a:solidFill>
              </a:rPr>
              <a:t>圆球</a:t>
            </a:r>
            <a:r>
              <a:rPr lang="en-US" altLang="zh-CN" sz="2800" i="1" dirty="0">
                <a:solidFill>
                  <a:schemeClr val="tx2"/>
                </a:solidFill>
              </a:rPr>
              <a:t>Sphere</a:t>
            </a:r>
          </a:p>
        </p:txBody>
      </p:sp>
      <p:sp>
        <p:nvSpPr>
          <p:cNvPr id="56324" name="Text Box 4"/>
          <p:cNvSpPr txBox="1">
            <a:spLocks noChangeArrowheads="1"/>
          </p:cNvSpPr>
          <p:nvPr/>
        </p:nvSpPr>
        <p:spPr bwMode="auto">
          <a:xfrm>
            <a:off x="323850" y="1109663"/>
            <a:ext cx="4392613" cy="1384995"/>
          </a:xfrm>
          <a:prstGeom prst="rect">
            <a:avLst/>
          </a:prstGeom>
          <a:noFill/>
          <a:ln w="9525">
            <a:noFill/>
            <a:miter lim="800000"/>
          </a:ln>
        </p:spPr>
        <p:txBody>
          <a:bodyPr>
            <a:spAutoFit/>
          </a:bodyPr>
          <a:lstStyle/>
          <a:p>
            <a:pPr eaLnBrk="0" hangingPunct="0"/>
            <a:r>
              <a:rPr lang="en-US" altLang="zh-CN" sz="2400">
                <a:sym typeface="Symbol" panose="05050102010706020507" pitchFamily="18" charset="2"/>
              </a:rPr>
              <a:t>        </a:t>
            </a:r>
            <a:r>
              <a:rPr lang="zh-CN" altLang="en-US" sz="2400">
                <a:sym typeface="Symbol" panose="05050102010706020507" pitchFamily="18" charset="2"/>
              </a:rPr>
              <a:t>圆母线以它的直径为轴旋转而成。</a:t>
            </a:r>
            <a:r>
              <a:rPr lang="en-US" altLang="zh-CN" i="1">
                <a:sym typeface="Symbol" panose="05050102010706020507" pitchFamily="18" charset="2"/>
              </a:rPr>
              <a:t>Sphere is generated by revolving a circular generator with its diameter as axis.</a:t>
            </a:r>
            <a:endParaRPr lang="en-US" altLang="zh-CN" i="1"/>
          </a:p>
        </p:txBody>
      </p:sp>
      <p:sp>
        <p:nvSpPr>
          <p:cNvPr id="56325" name="Text Box 5"/>
          <p:cNvSpPr txBox="1">
            <a:spLocks noChangeArrowheads="1"/>
          </p:cNvSpPr>
          <p:nvPr/>
        </p:nvSpPr>
        <p:spPr bwMode="auto">
          <a:xfrm>
            <a:off x="395288" y="2755900"/>
            <a:ext cx="2427268" cy="461665"/>
          </a:xfrm>
          <a:prstGeom prst="rect">
            <a:avLst/>
          </a:prstGeom>
          <a:noFill/>
          <a:ln w="9525">
            <a:noFill/>
            <a:miter lim="800000"/>
          </a:ln>
        </p:spPr>
        <p:txBody>
          <a:bodyPr wrap="none">
            <a:spAutoFit/>
          </a:bodyPr>
          <a:lstStyle/>
          <a:p>
            <a:pPr eaLnBrk="0" hangingPunct="0"/>
            <a:r>
              <a:rPr lang="en-US" altLang="zh-CN" sz="2400">
                <a:solidFill>
                  <a:srgbClr val="FF3300"/>
                </a:solidFill>
                <a:sym typeface="Symbol" panose="05050102010706020507" pitchFamily="18" charset="2"/>
              </a:rPr>
              <a:t>⑵ </a:t>
            </a:r>
            <a:r>
              <a:rPr lang="zh-CN" altLang="en-US" sz="2400">
                <a:solidFill>
                  <a:srgbClr val="FF3300"/>
                </a:solidFill>
                <a:sym typeface="Symbol" panose="05050102010706020507" pitchFamily="18" charset="2"/>
              </a:rPr>
              <a:t>圆球的三视图</a:t>
            </a:r>
            <a:endParaRPr lang="zh-CN" altLang="en-US" sz="2400">
              <a:sym typeface="Symbol" panose="05050102010706020507" pitchFamily="18" charset="2"/>
            </a:endParaRPr>
          </a:p>
        </p:txBody>
      </p:sp>
      <p:sp>
        <p:nvSpPr>
          <p:cNvPr id="56326" name="Oval 8"/>
          <p:cNvSpPr>
            <a:spLocks noChangeArrowheads="1"/>
          </p:cNvSpPr>
          <p:nvPr/>
        </p:nvSpPr>
        <p:spPr bwMode="auto">
          <a:xfrm>
            <a:off x="5826125" y="485775"/>
            <a:ext cx="1676400" cy="1524000"/>
          </a:xfrm>
          <a:prstGeom prst="ellipse">
            <a:avLst/>
          </a:prstGeom>
          <a:gradFill rotWithShape="0">
            <a:gsLst>
              <a:gs pos="0">
                <a:schemeClr val="accent1"/>
              </a:gs>
              <a:gs pos="100000">
                <a:srgbClr val="253C57"/>
              </a:gs>
            </a:gsLst>
            <a:path path="shape">
              <a:fillToRect l="50000" t="50000" r="50000" b="50000"/>
            </a:path>
          </a:gradFill>
          <a:ln w="9525">
            <a:solidFill>
              <a:schemeClr val="tx1"/>
            </a:solidFill>
            <a:round/>
          </a:ln>
        </p:spPr>
        <p:txBody>
          <a:bodyPr wrap="none" anchor="ctr"/>
          <a:lstStyle/>
          <a:p>
            <a:endParaRPr lang="zh-CN" altLang="en-US" sz="2400" b="0"/>
          </a:p>
        </p:txBody>
      </p:sp>
      <p:sp>
        <p:nvSpPr>
          <p:cNvPr id="56327" name="Oval 9"/>
          <p:cNvSpPr>
            <a:spLocks noChangeArrowheads="1"/>
          </p:cNvSpPr>
          <p:nvPr/>
        </p:nvSpPr>
        <p:spPr bwMode="auto">
          <a:xfrm>
            <a:off x="4953000" y="2163763"/>
            <a:ext cx="1371600" cy="1295400"/>
          </a:xfrm>
          <a:prstGeom prst="ellipse">
            <a:avLst/>
          </a:prstGeom>
          <a:noFill/>
          <a:ln w="38100">
            <a:solidFill>
              <a:srgbClr val="003399"/>
            </a:solidFill>
            <a:round/>
          </a:ln>
        </p:spPr>
        <p:txBody>
          <a:bodyPr wrap="none" anchor="ctr"/>
          <a:lstStyle/>
          <a:p>
            <a:endParaRPr lang="zh-CN" altLang="en-US" sz="2400" b="0"/>
          </a:p>
        </p:txBody>
      </p:sp>
      <p:sp>
        <p:nvSpPr>
          <p:cNvPr id="56328" name="Line 10"/>
          <p:cNvSpPr>
            <a:spLocks noChangeShapeType="1"/>
          </p:cNvSpPr>
          <p:nvPr/>
        </p:nvSpPr>
        <p:spPr bwMode="auto">
          <a:xfrm>
            <a:off x="4772025" y="2773363"/>
            <a:ext cx="1671638" cy="0"/>
          </a:xfrm>
          <a:prstGeom prst="line">
            <a:avLst/>
          </a:prstGeom>
          <a:noFill/>
          <a:ln w="12700">
            <a:solidFill>
              <a:schemeClr val="tx1"/>
            </a:solidFill>
            <a:prstDash val="lgDashDot"/>
            <a:round/>
          </a:ln>
        </p:spPr>
        <p:txBody>
          <a:bodyPr wrap="none" anchor="ctr"/>
          <a:lstStyle/>
          <a:p>
            <a:endParaRPr lang="zh-CN" altLang="en-US"/>
          </a:p>
        </p:txBody>
      </p:sp>
      <p:sp>
        <p:nvSpPr>
          <p:cNvPr id="56329" name="Line 11"/>
          <p:cNvSpPr>
            <a:spLocks noChangeShapeType="1"/>
          </p:cNvSpPr>
          <p:nvPr/>
        </p:nvSpPr>
        <p:spPr bwMode="auto">
          <a:xfrm>
            <a:off x="5638800" y="1935163"/>
            <a:ext cx="0" cy="1676400"/>
          </a:xfrm>
          <a:prstGeom prst="line">
            <a:avLst/>
          </a:prstGeom>
          <a:noFill/>
          <a:ln w="12700">
            <a:solidFill>
              <a:srgbClr val="FF0000"/>
            </a:solidFill>
            <a:prstDash val="lgDashDot"/>
            <a:round/>
          </a:ln>
        </p:spPr>
        <p:txBody>
          <a:bodyPr wrap="none" anchor="ctr"/>
          <a:lstStyle/>
          <a:p>
            <a:endParaRPr lang="zh-CN" altLang="en-US"/>
          </a:p>
        </p:txBody>
      </p:sp>
      <p:sp>
        <p:nvSpPr>
          <p:cNvPr id="56330" name="Oval 12"/>
          <p:cNvSpPr>
            <a:spLocks noChangeArrowheads="1"/>
          </p:cNvSpPr>
          <p:nvPr/>
        </p:nvSpPr>
        <p:spPr bwMode="auto">
          <a:xfrm>
            <a:off x="4953000" y="3916363"/>
            <a:ext cx="1371600" cy="1295400"/>
          </a:xfrm>
          <a:prstGeom prst="ellipse">
            <a:avLst/>
          </a:prstGeom>
          <a:noFill/>
          <a:ln w="38100">
            <a:solidFill>
              <a:schemeClr val="tx1"/>
            </a:solidFill>
            <a:round/>
          </a:ln>
        </p:spPr>
        <p:txBody>
          <a:bodyPr wrap="none" anchor="ctr"/>
          <a:lstStyle/>
          <a:p>
            <a:pPr algn="ctr" eaLnBrk="0" hangingPunct="0"/>
            <a:endParaRPr lang="zh-CN" altLang="en-US" sz="1600" b="0"/>
          </a:p>
        </p:txBody>
      </p:sp>
      <p:sp>
        <p:nvSpPr>
          <p:cNvPr id="56331" name="Oval 13"/>
          <p:cNvSpPr>
            <a:spLocks noChangeArrowheads="1"/>
          </p:cNvSpPr>
          <p:nvPr/>
        </p:nvSpPr>
        <p:spPr bwMode="auto">
          <a:xfrm>
            <a:off x="6934200" y="2163763"/>
            <a:ext cx="1371600" cy="1295400"/>
          </a:xfrm>
          <a:prstGeom prst="ellipse">
            <a:avLst/>
          </a:prstGeom>
          <a:noFill/>
          <a:ln w="38100">
            <a:solidFill>
              <a:srgbClr val="FF0000"/>
            </a:solidFill>
            <a:round/>
          </a:ln>
        </p:spPr>
        <p:txBody>
          <a:bodyPr wrap="none" anchor="ctr"/>
          <a:lstStyle/>
          <a:p>
            <a:pPr algn="ctr" eaLnBrk="0" hangingPunct="0"/>
            <a:endParaRPr lang="zh-CN" altLang="en-US" sz="1600" b="0"/>
          </a:p>
        </p:txBody>
      </p:sp>
      <p:sp>
        <p:nvSpPr>
          <p:cNvPr id="56332" name="Line 14"/>
          <p:cNvSpPr>
            <a:spLocks noChangeShapeType="1"/>
          </p:cNvSpPr>
          <p:nvPr/>
        </p:nvSpPr>
        <p:spPr bwMode="auto">
          <a:xfrm>
            <a:off x="6802438" y="2773363"/>
            <a:ext cx="1643062" cy="0"/>
          </a:xfrm>
          <a:prstGeom prst="line">
            <a:avLst/>
          </a:prstGeom>
          <a:noFill/>
          <a:ln w="12700">
            <a:solidFill>
              <a:schemeClr val="tx1"/>
            </a:solidFill>
            <a:prstDash val="lgDashDot"/>
            <a:round/>
          </a:ln>
        </p:spPr>
        <p:txBody>
          <a:bodyPr wrap="none" anchor="ctr"/>
          <a:lstStyle/>
          <a:p>
            <a:endParaRPr lang="zh-CN" altLang="en-US"/>
          </a:p>
        </p:txBody>
      </p:sp>
      <p:sp>
        <p:nvSpPr>
          <p:cNvPr id="56333" name="Line 15"/>
          <p:cNvSpPr>
            <a:spLocks noChangeShapeType="1"/>
          </p:cNvSpPr>
          <p:nvPr/>
        </p:nvSpPr>
        <p:spPr bwMode="auto">
          <a:xfrm>
            <a:off x="7620000" y="2038350"/>
            <a:ext cx="0" cy="1587500"/>
          </a:xfrm>
          <a:prstGeom prst="line">
            <a:avLst/>
          </a:prstGeom>
          <a:noFill/>
          <a:ln w="12700">
            <a:solidFill>
              <a:srgbClr val="003399"/>
            </a:solidFill>
            <a:prstDash val="lgDashDot"/>
            <a:round/>
          </a:ln>
        </p:spPr>
        <p:txBody>
          <a:bodyPr wrap="none" anchor="ctr"/>
          <a:lstStyle/>
          <a:p>
            <a:endParaRPr lang="zh-CN" altLang="en-US"/>
          </a:p>
        </p:txBody>
      </p:sp>
      <p:sp>
        <p:nvSpPr>
          <p:cNvPr id="56334" name="Line 18"/>
          <p:cNvSpPr>
            <a:spLocks noChangeShapeType="1"/>
          </p:cNvSpPr>
          <p:nvPr/>
        </p:nvSpPr>
        <p:spPr bwMode="auto">
          <a:xfrm>
            <a:off x="4772025" y="4602163"/>
            <a:ext cx="1754188" cy="0"/>
          </a:xfrm>
          <a:prstGeom prst="line">
            <a:avLst/>
          </a:prstGeom>
          <a:noFill/>
          <a:ln w="12700">
            <a:solidFill>
              <a:srgbClr val="003399"/>
            </a:solidFill>
            <a:prstDash val="lgDashDot"/>
            <a:round/>
          </a:ln>
        </p:spPr>
        <p:txBody>
          <a:bodyPr wrap="none" anchor="ctr"/>
          <a:lstStyle/>
          <a:p>
            <a:endParaRPr lang="zh-CN" altLang="en-US"/>
          </a:p>
        </p:txBody>
      </p:sp>
      <p:sp>
        <p:nvSpPr>
          <p:cNvPr id="56335" name="Line 19"/>
          <p:cNvSpPr>
            <a:spLocks noChangeShapeType="1"/>
          </p:cNvSpPr>
          <p:nvPr/>
        </p:nvSpPr>
        <p:spPr bwMode="auto">
          <a:xfrm>
            <a:off x="5638800" y="3825875"/>
            <a:ext cx="0" cy="1547813"/>
          </a:xfrm>
          <a:prstGeom prst="line">
            <a:avLst/>
          </a:prstGeom>
          <a:noFill/>
          <a:ln w="12700">
            <a:solidFill>
              <a:srgbClr val="FF0000"/>
            </a:solidFill>
            <a:prstDash val="lgDashDot"/>
            <a:round/>
          </a:ln>
        </p:spPr>
        <p:txBody>
          <a:bodyPr wrap="none" anchor="ctr"/>
          <a:lstStyle/>
          <a:p>
            <a:endParaRPr lang="zh-CN" altLang="en-US"/>
          </a:p>
        </p:txBody>
      </p:sp>
      <p:sp>
        <p:nvSpPr>
          <p:cNvPr id="56336" name="Text Box 35"/>
          <p:cNvSpPr txBox="1">
            <a:spLocks noChangeArrowheads="1"/>
          </p:cNvSpPr>
          <p:nvPr/>
        </p:nvSpPr>
        <p:spPr bwMode="auto">
          <a:xfrm>
            <a:off x="153988" y="608161"/>
            <a:ext cx="5641975" cy="461665"/>
          </a:xfrm>
          <a:prstGeom prst="rect">
            <a:avLst/>
          </a:prstGeom>
          <a:noFill/>
          <a:ln w="9525">
            <a:noFill/>
            <a:miter lim="800000"/>
          </a:ln>
        </p:spPr>
        <p:txBody>
          <a:bodyPr anchor="ctr">
            <a:spAutoFit/>
          </a:bodyPr>
          <a:lstStyle/>
          <a:p>
            <a:pPr algn="ctr" eaLnBrk="0" hangingPunct="0"/>
            <a:r>
              <a:rPr lang="en-US" altLang="zh-CN" sz="2400">
                <a:solidFill>
                  <a:srgbClr val="FF3300"/>
                </a:solidFill>
                <a:sym typeface="Symbol" panose="05050102010706020507" pitchFamily="18" charset="2"/>
              </a:rPr>
              <a:t>⑴ </a:t>
            </a:r>
            <a:r>
              <a:rPr lang="zh-CN" altLang="en-US" sz="2400">
                <a:solidFill>
                  <a:srgbClr val="FF3300"/>
                </a:solidFill>
                <a:sym typeface="Symbol" panose="05050102010706020507" pitchFamily="18" charset="2"/>
              </a:rPr>
              <a:t>圆球的形成 </a:t>
            </a:r>
            <a:r>
              <a:rPr lang="en-US" altLang="zh-CN" i="1">
                <a:solidFill>
                  <a:srgbClr val="FF3300"/>
                </a:solidFill>
                <a:sym typeface="Symbol" panose="05050102010706020507" pitchFamily="18" charset="2"/>
              </a:rPr>
              <a:t>The generation of sphere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dissolve">
                                      <p:cBhvr>
                                        <p:cTn id="7" dur="500"/>
                                        <p:tgtEl>
                                          <p:spTgt spid="563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36"/>
                                        </p:tgtEl>
                                        <p:attrNameLst>
                                          <p:attrName>style.visibility</p:attrName>
                                        </p:attrNameLst>
                                      </p:cBhvr>
                                      <p:to>
                                        <p:strVal val="visible"/>
                                      </p:to>
                                    </p:set>
                                    <p:animEffect transition="in" filter="blinds(horizontal)">
                                      <p:cBhvr>
                                        <p:cTn id="12" dur="500"/>
                                        <p:tgtEl>
                                          <p:spTgt spid="563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blinds(horizontal)">
                                      <p:cBhvr>
                                        <p:cTn id="17" dur="500"/>
                                        <p:tgtEl>
                                          <p:spTgt spid="563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blinds(horizontal)">
                                      <p:cBhvr>
                                        <p:cTn id="22" dur="500"/>
                                        <p:tgtEl>
                                          <p:spTgt spid="563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28"/>
                                        </p:tgtEl>
                                        <p:attrNameLst>
                                          <p:attrName>style.visibility</p:attrName>
                                        </p:attrNameLst>
                                      </p:cBhvr>
                                      <p:to>
                                        <p:strVal val="visible"/>
                                      </p:to>
                                    </p:set>
                                    <p:animEffect transition="in" filter="wipe(left)">
                                      <p:cBhvr>
                                        <p:cTn id="27" dur="500"/>
                                        <p:tgtEl>
                                          <p:spTgt spid="56328"/>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6332"/>
                                        </p:tgtEl>
                                        <p:attrNameLst>
                                          <p:attrName>style.visibility</p:attrName>
                                        </p:attrNameLst>
                                      </p:cBhvr>
                                      <p:to>
                                        <p:strVal val="visible"/>
                                      </p:to>
                                    </p:set>
                                    <p:animEffect transition="in" filter="wipe(left)">
                                      <p:cBhvr>
                                        <p:cTn id="31" dur="500"/>
                                        <p:tgtEl>
                                          <p:spTgt spid="56332"/>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56334"/>
                                        </p:tgtEl>
                                        <p:attrNameLst>
                                          <p:attrName>style.visibility</p:attrName>
                                        </p:attrNameLst>
                                      </p:cBhvr>
                                      <p:to>
                                        <p:strVal val="visible"/>
                                      </p:to>
                                    </p:set>
                                    <p:animEffect transition="in" filter="wipe(left)">
                                      <p:cBhvr>
                                        <p:cTn id="35" dur="500"/>
                                        <p:tgtEl>
                                          <p:spTgt spid="56334"/>
                                        </p:tgtEl>
                                      </p:cBhvr>
                                    </p:animEffect>
                                  </p:childTnLst>
                                </p:cTn>
                              </p:par>
                            </p:childTnLst>
                          </p:cTn>
                        </p:par>
                        <p:par>
                          <p:cTn id="36" fill="hold">
                            <p:stCondLst>
                              <p:cond delay="1500"/>
                            </p:stCondLst>
                            <p:childTnLst>
                              <p:par>
                                <p:cTn id="37" presetID="22" presetClass="entr" presetSubtype="1" fill="hold" grpId="0" nodeType="afterEffect">
                                  <p:stCondLst>
                                    <p:cond delay="0"/>
                                  </p:stCondLst>
                                  <p:childTnLst>
                                    <p:set>
                                      <p:cBhvr>
                                        <p:cTn id="38" dur="1" fill="hold">
                                          <p:stCondLst>
                                            <p:cond delay="0"/>
                                          </p:stCondLst>
                                        </p:cTn>
                                        <p:tgtEl>
                                          <p:spTgt spid="56329"/>
                                        </p:tgtEl>
                                        <p:attrNameLst>
                                          <p:attrName>style.visibility</p:attrName>
                                        </p:attrNameLst>
                                      </p:cBhvr>
                                      <p:to>
                                        <p:strVal val="visible"/>
                                      </p:to>
                                    </p:set>
                                    <p:animEffect transition="in" filter="wipe(up)">
                                      <p:cBhvr>
                                        <p:cTn id="39" dur="500"/>
                                        <p:tgtEl>
                                          <p:spTgt spid="56329"/>
                                        </p:tgtEl>
                                      </p:cBhvr>
                                    </p:animEffect>
                                  </p:childTnLst>
                                </p:cTn>
                              </p:par>
                            </p:childTnLst>
                          </p:cTn>
                        </p:par>
                        <p:par>
                          <p:cTn id="40" fill="hold">
                            <p:stCondLst>
                              <p:cond delay="2000"/>
                            </p:stCondLst>
                            <p:childTnLst>
                              <p:par>
                                <p:cTn id="41" presetID="22" presetClass="entr" presetSubtype="1" fill="hold" grpId="0" nodeType="afterEffect">
                                  <p:stCondLst>
                                    <p:cond delay="0"/>
                                  </p:stCondLst>
                                  <p:childTnLst>
                                    <p:set>
                                      <p:cBhvr>
                                        <p:cTn id="42" dur="1" fill="hold">
                                          <p:stCondLst>
                                            <p:cond delay="0"/>
                                          </p:stCondLst>
                                        </p:cTn>
                                        <p:tgtEl>
                                          <p:spTgt spid="56335"/>
                                        </p:tgtEl>
                                        <p:attrNameLst>
                                          <p:attrName>style.visibility</p:attrName>
                                        </p:attrNameLst>
                                      </p:cBhvr>
                                      <p:to>
                                        <p:strVal val="visible"/>
                                      </p:to>
                                    </p:set>
                                    <p:animEffect transition="in" filter="wipe(up)">
                                      <p:cBhvr>
                                        <p:cTn id="43" dur="500"/>
                                        <p:tgtEl>
                                          <p:spTgt spid="56335"/>
                                        </p:tgtEl>
                                      </p:cBhvr>
                                    </p:animEffect>
                                  </p:childTnLst>
                                </p:cTn>
                              </p:par>
                            </p:childTnLst>
                          </p:cTn>
                        </p:par>
                        <p:par>
                          <p:cTn id="44" fill="hold">
                            <p:stCondLst>
                              <p:cond delay="2500"/>
                            </p:stCondLst>
                            <p:childTnLst>
                              <p:par>
                                <p:cTn id="45" presetID="22" presetClass="entr" presetSubtype="1" fill="hold" grpId="0" nodeType="afterEffect">
                                  <p:stCondLst>
                                    <p:cond delay="0"/>
                                  </p:stCondLst>
                                  <p:childTnLst>
                                    <p:set>
                                      <p:cBhvr>
                                        <p:cTn id="46" dur="1" fill="hold">
                                          <p:stCondLst>
                                            <p:cond delay="0"/>
                                          </p:stCondLst>
                                        </p:cTn>
                                        <p:tgtEl>
                                          <p:spTgt spid="56333"/>
                                        </p:tgtEl>
                                        <p:attrNameLst>
                                          <p:attrName>style.visibility</p:attrName>
                                        </p:attrNameLst>
                                      </p:cBhvr>
                                      <p:to>
                                        <p:strVal val="visible"/>
                                      </p:to>
                                    </p:set>
                                    <p:animEffect transition="in" filter="wipe(up)">
                                      <p:cBhvr>
                                        <p:cTn id="47" dur="500"/>
                                        <p:tgtEl>
                                          <p:spTgt spid="56333"/>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56327"/>
                                        </p:tgtEl>
                                        <p:attrNameLst>
                                          <p:attrName>style.visibility</p:attrName>
                                        </p:attrNameLst>
                                      </p:cBhvr>
                                      <p:to>
                                        <p:strVal val="visible"/>
                                      </p:to>
                                    </p:set>
                                    <p:animEffect transition="in" filter="wipe(left)">
                                      <p:cBhvr>
                                        <p:cTn id="51" dur="500"/>
                                        <p:tgtEl>
                                          <p:spTgt spid="56327"/>
                                        </p:tgtEl>
                                      </p:cBhvr>
                                    </p:animEffect>
                                  </p:childTnLst>
                                </p:cTn>
                              </p:par>
                            </p:childTnLst>
                          </p:cTn>
                        </p:par>
                        <p:par>
                          <p:cTn id="52" fill="hold">
                            <p:stCondLst>
                              <p:cond delay="3500"/>
                            </p:stCondLst>
                            <p:childTnLst>
                              <p:par>
                                <p:cTn id="53" presetID="22" presetClass="entr" presetSubtype="8" fill="hold" grpId="0" nodeType="afterEffect">
                                  <p:stCondLst>
                                    <p:cond delay="0"/>
                                  </p:stCondLst>
                                  <p:childTnLst>
                                    <p:set>
                                      <p:cBhvr>
                                        <p:cTn id="54" dur="1" fill="hold">
                                          <p:stCondLst>
                                            <p:cond delay="0"/>
                                          </p:stCondLst>
                                        </p:cTn>
                                        <p:tgtEl>
                                          <p:spTgt spid="56330"/>
                                        </p:tgtEl>
                                        <p:attrNameLst>
                                          <p:attrName>style.visibility</p:attrName>
                                        </p:attrNameLst>
                                      </p:cBhvr>
                                      <p:to>
                                        <p:strVal val="visible"/>
                                      </p:to>
                                    </p:set>
                                    <p:animEffect transition="in" filter="wipe(left)">
                                      <p:cBhvr>
                                        <p:cTn id="55" dur="500"/>
                                        <p:tgtEl>
                                          <p:spTgt spid="56330"/>
                                        </p:tgtEl>
                                      </p:cBhvr>
                                    </p:animEffect>
                                  </p:childTnLst>
                                </p:cTn>
                              </p:par>
                            </p:childTnLst>
                          </p:cTn>
                        </p:par>
                        <p:par>
                          <p:cTn id="56" fill="hold">
                            <p:stCondLst>
                              <p:cond delay="4000"/>
                            </p:stCondLst>
                            <p:childTnLst>
                              <p:par>
                                <p:cTn id="57" presetID="22" presetClass="entr" presetSubtype="1" fill="hold" grpId="0" nodeType="afterEffect">
                                  <p:stCondLst>
                                    <p:cond delay="0"/>
                                  </p:stCondLst>
                                  <p:childTnLst>
                                    <p:set>
                                      <p:cBhvr>
                                        <p:cTn id="58" dur="1" fill="hold">
                                          <p:stCondLst>
                                            <p:cond delay="0"/>
                                          </p:stCondLst>
                                        </p:cTn>
                                        <p:tgtEl>
                                          <p:spTgt spid="56331"/>
                                        </p:tgtEl>
                                        <p:attrNameLst>
                                          <p:attrName>style.visibility</p:attrName>
                                        </p:attrNameLst>
                                      </p:cBhvr>
                                      <p:to>
                                        <p:strVal val="visible"/>
                                      </p:to>
                                    </p:set>
                                    <p:animEffect transition="in" filter="wipe(up)">
                                      <p:cBhvr>
                                        <p:cTn id="59" dur="500"/>
                                        <p:tgtEl>
                                          <p:spTgt spid="56331"/>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grpId="0" nodeType="clickEffect">
                                  <p:stCondLst>
                                    <p:cond delay="0"/>
                                  </p:stCondLst>
                                  <p:childTnLst>
                                    <p:set>
                                      <p:cBhvr>
                                        <p:cTn id="63" dur="1" fill="hold">
                                          <p:stCondLst>
                                            <p:cond delay="0"/>
                                          </p:stCondLst>
                                        </p:cTn>
                                        <p:tgtEl>
                                          <p:spTgt spid="56322"/>
                                        </p:tgtEl>
                                        <p:attrNameLst>
                                          <p:attrName>style.visibility</p:attrName>
                                        </p:attrNameLst>
                                      </p:cBhvr>
                                      <p:to>
                                        <p:strVal val="visible"/>
                                      </p:to>
                                    </p:set>
                                    <p:animEffect transition="in" filter="strips(downRight)">
                                      <p:cBhvr>
                                        <p:cTn id="64"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4" grpId="0" autoUpdateAnimBg="0"/>
      <p:bldP spid="56325" grpId="0" autoUpdateAnimBg="0"/>
      <p:bldP spid="56326" grpId="0" animBg="1" autoUpdateAnimBg="0"/>
      <p:bldP spid="56327" grpId="0" animBg="1" autoUpdateAnimBg="0"/>
      <p:bldP spid="56328" grpId="0" animBg="1"/>
      <p:bldP spid="56329" grpId="0" animBg="1"/>
      <p:bldP spid="56330" grpId="0" animBg="1" autoUpdateAnimBg="0"/>
      <p:bldP spid="56331" grpId="0" animBg="1" autoUpdateAnimBg="0"/>
      <p:bldP spid="56332" grpId="0" animBg="1"/>
      <p:bldP spid="56333" grpId="0" animBg="1"/>
      <p:bldP spid="56334" grpId="0" animBg="1"/>
      <p:bldP spid="56335" grpId="0" animBg="1"/>
      <p:bldP spid="5633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26" name="Line 46"/>
          <p:cNvSpPr>
            <a:spLocks noChangeShapeType="1"/>
          </p:cNvSpPr>
          <p:nvPr/>
        </p:nvSpPr>
        <p:spPr bwMode="auto">
          <a:xfrm>
            <a:off x="5992813" y="4129088"/>
            <a:ext cx="0" cy="465137"/>
          </a:xfrm>
          <a:prstGeom prst="line">
            <a:avLst/>
          </a:prstGeom>
          <a:noFill/>
          <a:ln w="38100">
            <a:solidFill>
              <a:srgbClr val="339933"/>
            </a:solidFill>
            <a:round/>
          </a:ln>
        </p:spPr>
        <p:txBody>
          <a:bodyPr wrap="none" anchor="ctr"/>
          <a:lstStyle/>
          <a:p>
            <a:endParaRPr lang="zh-CN" altLang="en-US"/>
          </a:p>
        </p:txBody>
      </p:sp>
      <p:sp>
        <p:nvSpPr>
          <p:cNvPr id="46084" name="Text Box 4"/>
          <p:cNvSpPr txBox="1">
            <a:spLocks noChangeArrowheads="1"/>
          </p:cNvSpPr>
          <p:nvPr/>
        </p:nvSpPr>
        <p:spPr bwMode="auto">
          <a:xfrm>
            <a:off x="0" y="260350"/>
            <a:ext cx="4643438" cy="823913"/>
          </a:xfrm>
          <a:prstGeom prst="rect">
            <a:avLst/>
          </a:prstGeom>
          <a:noFill/>
          <a:ln w="9525">
            <a:noFill/>
            <a:miter lim="800000"/>
          </a:ln>
        </p:spPr>
        <p:txBody>
          <a:bodyPr>
            <a:spAutoFit/>
          </a:bodyPr>
          <a:lstStyle/>
          <a:p>
            <a:pPr eaLnBrk="0" hangingPunct="0"/>
            <a:r>
              <a:rPr kumimoji="1" lang="zh-CN" altLang="en-US" sz="2800" dirty="0">
                <a:solidFill>
                  <a:srgbClr val="FF3300"/>
                </a:solidFill>
                <a:latin typeface="黑体" panose="02010609060101010101" pitchFamily="49" charset="-122"/>
              </a:rPr>
              <a:t>（</a:t>
            </a:r>
            <a:r>
              <a:rPr kumimoji="1" lang="en-US" altLang="zh-CN" sz="2800" dirty="0">
                <a:solidFill>
                  <a:srgbClr val="FF3300"/>
                </a:solidFill>
                <a:latin typeface="黑体" panose="02010609060101010101" pitchFamily="49" charset="-122"/>
              </a:rPr>
              <a:t>3</a:t>
            </a:r>
            <a:r>
              <a:rPr kumimoji="1" lang="zh-CN" altLang="en-US" sz="2800" dirty="0">
                <a:solidFill>
                  <a:srgbClr val="FF3300"/>
                </a:solidFill>
                <a:latin typeface="黑体" panose="02010609060101010101" pitchFamily="49" charset="-122"/>
              </a:rPr>
              <a:t>）圆球面上取点</a:t>
            </a:r>
          </a:p>
          <a:p>
            <a:pPr eaLnBrk="0" hangingPunct="0"/>
            <a:r>
              <a:rPr kumimoji="1" lang="en-US" altLang="zh-CN" sz="2000" i="1" dirty="0">
                <a:solidFill>
                  <a:srgbClr val="FF3300"/>
                </a:solidFill>
              </a:rPr>
              <a:t>Locate points on the spherical surface</a:t>
            </a:r>
            <a:endParaRPr kumimoji="1" lang="en-US" altLang="zh-CN" sz="2000" i="1" dirty="0"/>
          </a:p>
        </p:txBody>
      </p:sp>
      <p:sp>
        <p:nvSpPr>
          <p:cNvPr id="46085" name="Text Box 5"/>
          <p:cNvSpPr txBox="1">
            <a:spLocks noChangeArrowheads="1"/>
          </p:cNvSpPr>
          <p:nvPr/>
        </p:nvSpPr>
        <p:spPr bwMode="auto">
          <a:xfrm>
            <a:off x="323850" y="1557338"/>
            <a:ext cx="3143250" cy="884237"/>
          </a:xfrm>
          <a:prstGeom prst="rect">
            <a:avLst/>
          </a:prstGeom>
          <a:noFill/>
          <a:ln w="9525">
            <a:noFill/>
            <a:miter lim="800000"/>
          </a:ln>
        </p:spPr>
        <p:txBody>
          <a:bodyPr wrap="none">
            <a:spAutoFit/>
          </a:bodyPr>
          <a:lstStyle/>
          <a:p>
            <a:r>
              <a:rPr kumimoji="1" lang="zh-CN" altLang="en-US" sz="2800" dirty="0"/>
              <a:t>辅助圆法</a:t>
            </a:r>
          </a:p>
          <a:p>
            <a:r>
              <a:rPr kumimoji="1" lang="en-US" altLang="zh-CN" sz="2400" i="1" dirty="0"/>
              <a:t>Auxiliary circle method</a:t>
            </a:r>
          </a:p>
        </p:txBody>
      </p:sp>
      <p:sp>
        <p:nvSpPr>
          <p:cNvPr id="46086" name="Oval 6"/>
          <p:cNvSpPr>
            <a:spLocks noChangeArrowheads="1"/>
          </p:cNvSpPr>
          <p:nvPr/>
        </p:nvSpPr>
        <p:spPr bwMode="auto">
          <a:xfrm>
            <a:off x="5826125" y="485775"/>
            <a:ext cx="1676400" cy="15240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ln>
          <a:effectLst/>
        </p:spPr>
        <p:txBody>
          <a:bodyPr wrap="none" anchor="ctr"/>
          <a:lstStyle/>
          <a:p>
            <a:pPr>
              <a:defRPr/>
            </a:pPr>
            <a:endParaRPr kumimoji="1" lang="zh-CN" altLang="en-US">
              <a:ea typeface="黑体" panose="02010609060101010101" pitchFamily="49" charset="-122"/>
            </a:endParaRPr>
          </a:p>
        </p:txBody>
      </p:sp>
      <p:sp>
        <p:nvSpPr>
          <p:cNvPr id="19461" name="Oval 7"/>
          <p:cNvSpPr>
            <a:spLocks noChangeArrowheads="1"/>
          </p:cNvSpPr>
          <p:nvPr/>
        </p:nvSpPr>
        <p:spPr bwMode="auto">
          <a:xfrm>
            <a:off x="4953000" y="2163763"/>
            <a:ext cx="1371600" cy="1295400"/>
          </a:xfrm>
          <a:prstGeom prst="ellipse">
            <a:avLst/>
          </a:prstGeom>
          <a:noFill/>
          <a:ln w="38100">
            <a:solidFill>
              <a:srgbClr val="003399"/>
            </a:solidFill>
            <a:round/>
          </a:ln>
        </p:spPr>
        <p:txBody>
          <a:bodyPr wrap="none" anchor="ctr"/>
          <a:lstStyle/>
          <a:p>
            <a:endParaRPr kumimoji="1" lang="zh-CN" altLang="en-US"/>
          </a:p>
        </p:txBody>
      </p:sp>
      <p:sp>
        <p:nvSpPr>
          <p:cNvPr id="19462" name="Line 8"/>
          <p:cNvSpPr>
            <a:spLocks noChangeShapeType="1"/>
          </p:cNvSpPr>
          <p:nvPr/>
        </p:nvSpPr>
        <p:spPr bwMode="auto">
          <a:xfrm>
            <a:off x="4772025" y="2773363"/>
            <a:ext cx="1671638" cy="0"/>
          </a:xfrm>
          <a:prstGeom prst="line">
            <a:avLst/>
          </a:prstGeom>
          <a:noFill/>
          <a:ln w="12700">
            <a:solidFill>
              <a:schemeClr val="tx1"/>
            </a:solidFill>
            <a:prstDash val="lgDashDot"/>
            <a:round/>
          </a:ln>
        </p:spPr>
        <p:txBody>
          <a:bodyPr wrap="none" anchor="ctr"/>
          <a:lstStyle/>
          <a:p>
            <a:endParaRPr lang="zh-CN" altLang="en-US"/>
          </a:p>
        </p:txBody>
      </p:sp>
      <p:sp>
        <p:nvSpPr>
          <p:cNvPr id="19463" name="Line 9"/>
          <p:cNvSpPr>
            <a:spLocks noChangeShapeType="1"/>
          </p:cNvSpPr>
          <p:nvPr/>
        </p:nvSpPr>
        <p:spPr bwMode="auto">
          <a:xfrm>
            <a:off x="5638800" y="1935163"/>
            <a:ext cx="0" cy="1676400"/>
          </a:xfrm>
          <a:prstGeom prst="line">
            <a:avLst/>
          </a:prstGeom>
          <a:noFill/>
          <a:ln w="12700">
            <a:solidFill>
              <a:srgbClr val="FF0000"/>
            </a:solidFill>
            <a:prstDash val="lgDashDot"/>
            <a:round/>
          </a:ln>
        </p:spPr>
        <p:txBody>
          <a:bodyPr wrap="none" anchor="ctr"/>
          <a:lstStyle/>
          <a:p>
            <a:endParaRPr lang="zh-CN" altLang="en-US"/>
          </a:p>
        </p:txBody>
      </p:sp>
      <p:sp>
        <p:nvSpPr>
          <p:cNvPr id="19464" name="Oval 10"/>
          <p:cNvSpPr>
            <a:spLocks noChangeArrowheads="1"/>
          </p:cNvSpPr>
          <p:nvPr/>
        </p:nvSpPr>
        <p:spPr bwMode="auto">
          <a:xfrm>
            <a:off x="4953000" y="3916363"/>
            <a:ext cx="1371600" cy="1295400"/>
          </a:xfrm>
          <a:prstGeom prst="ellipse">
            <a:avLst/>
          </a:prstGeom>
          <a:noFill/>
          <a:ln w="38100">
            <a:solidFill>
              <a:schemeClr val="tx1"/>
            </a:solidFill>
            <a:round/>
          </a:ln>
        </p:spPr>
        <p:txBody>
          <a:bodyPr wrap="none" anchor="ctr"/>
          <a:lstStyle/>
          <a:p>
            <a:pPr eaLnBrk="0" hangingPunct="0"/>
            <a:endParaRPr kumimoji="1" lang="zh-CN" altLang="zh-CN" sz="1600"/>
          </a:p>
        </p:txBody>
      </p:sp>
      <p:sp>
        <p:nvSpPr>
          <p:cNvPr id="19465" name="Oval 11"/>
          <p:cNvSpPr>
            <a:spLocks noChangeArrowheads="1"/>
          </p:cNvSpPr>
          <p:nvPr/>
        </p:nvSpPr>
        <p:spPr bwMode="auto">
          <a:xfrm>
            <a:off x="6934200" y="2163763"/>
            <a:ext cx="1371600" cy="1295400"/>
          </a:xfrm>
          <a:prstGeom prst="ellipse">
            <a:avLst/>
          </a:prstGeom>
          <a:noFill/>
          <a:ln w="38100">
            <a:solidFill>
              <a:srgbClr val="FF0000"/>
            </a:solidFill>
            <a:round/>
          </a:ln>
        </p:spPr>
        <p:txBody>
          <a:bodyPr wrap="none" anchor="ctr"/>
          <a:lstStyle/>
          <a:p>
            <a:pPr eaLnBrk="0" hangingPunct="0"/>
            <a:endParaRPr kumimoji="1" lang="zh-CN" altLang="zh-CN" sz="1600"/>
          </a:p>
        </p:txBody>
      </p:sp>
      <p:sp>
        <p:nvSpPr>
          <p:cNvPr id="19466" name="Line 12"/>
          <p:cNvSpPr>
            <a:spLocks noChangeShapeType="1"/>
          </p:cNvSpPr>
          <p:nvPr/>
        </p:nvSpPr>
        <p:spPr bwMode="auto">
          <a:xfrm>
            <a:off x="6802438" y="2773363"/>
            <a:ext cx="1643062" cy="0"/>
          </a:xfrm>
          <a:prstGeom prst="line">
            <a:avLst/>
          </a:prstGeom>
          <a:noFill/>
          <a:ln w="12700">
            <a:solidFill>
              <a:schemeClr val="tx1"/>
            </a:solidFill>
            <a:prstDash val="lgDashDot"/>
            <a:round/>
          </a:ln>
        </p:spPr>
        <p:txBody>
          <a:bodyPr wrap="none" anchor="ctr"/>
          <a:lstStyle/>
          <a:p>
            <a:endParaRPr lang="zh-CN" altLang="en-US"/>
          </a:p>
        </p:txBody>
      </p:sp>
      <p:sp>
        <p:nvSpPr>
          <p:cNvPr id="19467" name="Line 13"/>
          <p:cNvSpPr>
            <a:spLocks noChangeShapeType="1"/>
          </p:cNvSpPr>
          <p:nvPr/>
        </p:nvSpPr>
        <p:spPr bwMode="auto">
          <a:xfrm>
            <a:off x="7620000" y="2038350"/>
            <a:ext cx="0" cy="1587500"/>
          </a:xfrm>
          <a:prstGeom prst="line">
            <a:avLst/>
          </a:prstGeom>
          <a:noFill/>
          <a:ln w="12700">
            <a:solidFill>
              <a:srgbClr val="003399"/>
            </a:solidFill>
            <a:prstDash val="lgDashDot"/>
            <a:round/>
          </a:ln>
        </p:spPr>
        <p:txBody>
          <a:bodyPr wrap="none" anchor="ctr"/>
          <a:lstStyle/>
          <a:p>
            <a:endParaRPr lang="zh-CN" altLang="en-US"/>
          </a:p>
        </p:txBody>
      </p:sp>
      <p:sp>
        <p:nvSpPr>
          <p:cNvPr id="46094" name="Freeform 14"/>
          <p:cNvSpPr/>
          <p:nvPr/>
        </p:nvSpPr>
        <p:spPr bwMode="auto">
          <a:xfrm>
            <a:off x="5167313" y="2301875"/>
            <a:ext cx="946150" cy="46038"/>
          </a:xfrm>
          <a:custGeom>
            <a:avLst/>
            <a:gdLst>
              <a:gd name="T0" fmla="*/ 0 w 2034"/>
              <a:gd name="T1" fmla="*/ 0 h 1"/>
              <a:gd name="T2" fmla="*/ 2147483647 w 2034"/>
              <a:gd name="T3" fmla="*/ 0 h 1"/>
              <a:gd name="T4" fmla="*/ 0 60000 65536"/>
              <a:gd name="T5" fmla="*/ 0 60000 65536"/>
              <a:gd name="T6" fmla="*/ 0 w 2034"/>
              <a:gd name="T7" fmla="*/ 0 h 1"/>
              <a:gd name="T8" fmla="*/ 2034 w 2034"/>
              <a:gd name="T9" fmla="*/ 1 h 1"/>
            </a:gdLst>
            <a:ahLst/>
            <a:cxnLst>
              <a:cxn ang="T4">
                <a:pos x="T0" y="T1"/>
              </a:cxn>
              <a:cxn ang="T5">
                <a:pos x="T2" y="T3"/>
              </a:cxn>
            </a:cxnLst>
            <a:rect l="T6" t="T7" r="T8" b="T9"/>
            <a:pathLst>
              <a:path w="2034" h="1">
                <a:moveTo>
                  <a:pt x="0" y="0"/>
                </a:moveTo>
                <a:lnTo>
                  <a:pt x="2034" y="0"/>
                </a:lnTo>
              </a:path>
            </a:pathLst>
          </a:custGeom>
          <a:noFill/>
          <a:ln w="12700">
            <a:solidFill>
              <a:srgbClr val="663300"/>
            </a:solidFill>
            <a:round/>
          </a:ln>
        </p:spPr>
        <p:txBody>
          <a:bodyPr wrap="none" anchor="ctr"/>
          <a:lstStyle/>
          <a:p>
            <a:endParaRPr lang="zh-CN" altLang="en-US"/>
          </a:p>
        </p:txBody>
      </p:sp>
      <p:sp>
        <p:nvSpPr>
          <p:cNvPr id="46095" name="Oval 15"/>
          <p:cNvSpPr>
            <a:spLocks noChangeArrowheads="1"/>
          </p:cNvSpPr>
          <p:nvPr/>
        </p:nvSpPr>
        <p:spPr bwMode="auto">
          <a:xfrm>
            <a:off x="5181600" y="4144963"/>
            <a:ext cx="914400" cy="900000"/>
          </a:xfrm>
          <a:prstGeom prst="ellipse">
            <a:avLst/>
          </a:prstGeom>
          <a:noFill/>
          <a:ln w="12700">
            <a:solidFill>
              <a:srgbClr val="663300"/>
            </a:solidFill>
            <a:round/>
          </a:ln>
        </p:spPr>
        <p:txBody>
          <a:bodyPr wrap="none" anchor="ctr"/>
          <a:lstStyle/>
          <a:p>
            <a:endParaRPr kumimoji="1" lang="zh-CN" altLang="en-US"/>
          </a:p>
        </p:txBody>
      </p:sp>
      <p:sp>
        <p:nvSpPr>
          <p:cNvPr id="19470" name="Line 16"/>
          <p:cNvSpPr>
            <a:spLocks noChangeShapeType="1"/>
          </p:cNvSpPr>
          <p:nvPr/>
        </p:nvSpPr>
        <p:spPr bwMode="auto">
          <a:xfrm>
            <a:off x="4772025" y="4602163"/>
            <a:ext cx="1754188" cy="0"/>
          </a:xfrm>
          <a:prstGeom prst="line">
            <a:avLst/>
          </a:prstGeom>
          <a:noFill/>
          <a:ln w="12700">
            <a:solidFill>
              <a:srgbClr val="003399"/>
            </a:solidFill>
            <a:prstDash val="lgDashDot"/>
            <a:round/>
          </a:ln>
        </p:spPr>
        <p:txBody>
          <a:bodyPr wrap="none" anchor="ctr"/>
          <a:lstStyle/>
          <a:p>
            <a:endParaRPr lang="zh-CN" altLang="en-US"/>
          </a:p>
        </p:txBody>
      </p:sp>
      <p:sp>
        <p:nvSpPr>
          <p:cNvPr id="19471" name="Line 17"/>
          <p:cNvSpPr>
            <a:spLocks noChangeShapeType="1"/>
          </p:cNvSpPr>
          <p:nvPr/>
        </p:nvSpPr>
        <p:spPr bwMode="auto">
          <a:xfrm>
            <a:off x="5638800" y="3825875"/>
            <a:ext cx="0" cy="1547813"/>
          </a:xfrm>
          <a:prstGeom prst="line">
            <a:avLst/>
          </a:prstGeom>
          <a:noFill/>
          <a:ln w="12700">
            <a:solidFill>
              <a:srgbClr val="FF0000"/>
            </a:solidFill>
            <a:prstDash val="lgDashDot"/>
            <a:round/>
          </a:ln>
        </p:spPr>
        <p:txBody>
          <a:bodyPr wrap="none" anchor="ctr"/>
          <a:lstStyle/>
          <a:p>
            <a:endParaRPr lang="zh-CN" altLang="en-US"/>
          </a:p>
        </p:txBody>
      </p:sp>
      <p:sp>
        <p:nvSpPr>
          <p:cNvPr id="46098" name="Line 18"/>
          <p:cNvSpPr>
            <a:spLocks noChangeShapeType="1"/>
          </p:cNvSpPr>
          <p:nvPr/>
        </p:nvSpPr>
        <p:spPr bwMode="auto">
          <a:xfrm>
            <a:off x="5410200" y="2316163"/>
            <a:ext cx="0" cy="2693987"/>
          </a:xfrm>
          <a:prstGeom prst="line">
            <a:avLst/>
          </a:prstGeom>
          <a:noFill/>
          <a:ln w="12700">
            <a:solidFill>
              <a:srgbClr val="663300"/>
            </a:solidFill>
            <a:round/>
          </a:ln>
        </p:spPr>
        <p:txBody>
          <a:bodyPr wrap="none" anchor="ctr"/>
          <a:lstStyle/>
          <a:p>
            <a:endParaRPr lang="zh-CN" altLang="en-US"/>
          </a:p>
        </p:txBody>
      </p:sp>
      <p:grpSp>
        <p:nvGrpSpPr>
          <p:cNvPr id="2" name="Group 19"/>
          <p:cNvGrpSpPr/>
          <p:nvPr/>
        </p:nvGrpSpPr>
        <p:grpSpPr bwMode="auto">
          <a:xfrm>
            <a:off x="5095875" y="2193925"/>
            <a:ext cx="471488" cy="427038"/>
            <a:chOff x="3203" y="2131"/>
            <a:chExt cx="297" cy="269"/>
          </a:xfrm>
        </p:grpSpPr>
        <p:sp>
          <p:nvSpPr>
            <p:cNvPr id="19503" name="Text Box 20"/>
            <p:cNvSpPr txBox="1">
              <a:spLocks noChangeArrowheads="1"/>
            </p:cNvSpPr>
            <p:nvPr/>
          </p:nvSpPr>
          <p:spPr bwMode="auto">
            <a:xfrm>
              <a:off x="3312" y="2131"/>
              <a:ext cx="188" cy="173"/>
            </a:xfrm>
            <a:prstGeom prst="rect">
              <a:avLst/>
            </a:prstGeom>
            <a:noFill/>
            <a:ln w="9525">
              <a:noFill/>
              <a:miter lim="800000"/>
            </a:ln>
          </p:spPr>
          <p:txBody>
            <a:bodyPr wrap="none" anchor="ctr">
              <a:spAutoFit/>
            </a:bodyPr>
            <a:lstStyle/>
            <a:p>
              <a:pPr eaLnBrk="0" hangingPunct="0"/>
              <a:r>
                <a:rPr kumimoji="1" lang="en-US" altLang="zh-CN" sz="1200">
                  <a:solidFill>
                    <a:srgbClr val="CC3300"/>
                  </a:solidFill>
                  <a:ea typeface="宋体" panose="02010600030101010101" pitchFamily="2" charset="-122"/>
                  <a:sym typeface="Wingdings" panose="05000000000000000000" pitchFamily="2" charset="2"/>
                </a:rPr>
                <a:t></a:t>
              </a:r>
              <a:endParaRPr kumimoji="1" lang="en-US" altLang="zh-CN" sz="1200">
                <a:ea typeface="宋体" panose="02010600030101010101" pitchFamily="2" charset="-122"/>
              </a:endParaRPr>
            </a:p>
          </p:txBody>
        </p:sp>
        <p:sp>
          <p:nvSpPr>
            <p:cNvPr id="19504" name="Text Box 21"/>
            <p:cNvSpPr txBox="1">
              <a:spLocks noChangeArrowheads="1"/>
            </p:cNvSpPr>
            <p:nvPr/>
          </p:nvSpPr>
          <p:spPr bwMode="auto">
            <a:xfrm>
              <a:off x="3203" y="2188"/>
              <a:ext cx="251" cy="212"/>
            </a:xfrm>
            <a:prstGeom prst="rect">
              <a:avLst/>
            </a:prstGeom>
            <a:noFill/>
            <a:ln w="9525">
              <a:noFill/>
              <a:miter lim="800000"/>
            </a:ln>
          </p:spPr>
          <p:txBody>
            <a:bodyPr wrap="none" anchor="ctr">
              <a:spAutoFit/>
            </a:bodyPr>
            <a:lstStyle/>
            <a:p>
              <a:pPr eaLnBrk="0" hangingPunct="0"/>
              <a:r>
                <a:rPr kumimoji="1" lang="en-US" altLang="zh-CN" sz="1600">
                  <a:ea typeface="宋体" panose="02010600030101010101" pitchFamily="2" charset="-122"/>
                </a:rPr>
                <a:t> k</a:t>
              </a:r>
              <a:r>
                <a:rPr kumimoji="1" lang="en-US" altLang="zh-CN" sz="1600">
                  <a:ea typeface="宋体" panose="02010600030101010101" pitchFamily="2" charset="-122"/>
                  <a:sym typeface="Symbol" panose="05050102010706020507" pitchFamily="18" charset="2"/>
                </a:rPr>
                <a:t></a:t>
              </a:r>
              <a:endParaRPr kumimoji="1" lang="en-US" altLang="zh-CN" sz="1600">
                <a:ea typeface="宋体" panose="02010600030101010101" pitchFamily="2" charset="-122"/>
                <a:sym typeface="CommercialPi BT" panose="05020102010206080802" pitchFamily="18" charset="2"/>
              </a:endParaRPr>
            </a:p>
          </p:txBody>
        </p:sp>
      </p:grpSp>
      <p:grpSp>
        <p:nvGrpSpPr>
          <p:cNvPr id="3" name="Group 22"/>
          <p:cNvGrpSpPr/>
          <p:nvPr/>
        </p:nvGrpSpPr>
        <p:grpSpPr bwMode="auto">
          <a:xfrm>
            <a:off x="5410200" y="2316163"/>
            <a:ext cx="2514600" cy="2646363"/>
            <a:chOff x="3408" y="1536"/>
            <a:chExt cx="1584" cy="1667"/>
          </a:xfrm>
        </p:grpSpPr>
        <p:sp>
          <p:nvSpPr>
            <p:cNvPr id="19501" name="Line 23"/>
            <p:cNvSpPr>
              <a:spLocks noChangeShapeType="1"/>
            </p:cNvSpPr>
            <p:nvPr/>
          </p:nvSpPr>
          <p:spPr bwMode="auto">
            <a:xfrm>
              <a:off x="3408" y="2976"/>
              <a:ext cx="0" cy="227"/>
            </a:xfrm>
            <a:prstGeom prst="line">
              <a:avLst/>
            </a:prstGeom>
            <a:noFill/>
            <a:ln w="38100">
              <a:solidFill>
                <a:srgbClr val="339933"/>
              </a:solidFill>
              <a:round/>
            </a:ln>
          </p:spPr>
          <p:txBody>
            <a:bodyPr wrap="none" anchor="ctr"/>
            <a:lstStyle/>
            <a:p>
              <a:endParaRPr lang="zh-CN" altLang="en-US"/>
            </a:p>
          </p:txBody>
        </p:sp>
        <p:sp>
          <p:nvSpPr>
            <p:cNvPr id="19502" name="Line 24"/>
            <p:cNvSpPr>
              <a:spLocks noChangeShapeType="1"/>
            </p:cNvSpPr>
            <p:nvPr/>
          </p:nvSpPr>
          <p:spPr bwMode="auto">
            <a:xfrm>
              <a:off x="4800" y="1536"/>
              <a:ext cx="192" cy="0"/>
            </a:xfrm>
            <a:prstGeom prst="line">
              <a:avLst/>
            </a:prstGeom>
            <a:noFill/>
            <a:ln w="38100">
              <a:solidFill>
                <a:srgbClr val="339933"/>
              </a:solidFill>
              <a:round/>
            </a:ln>
          </p:spPr>
          <p:txBody>
            <a:bodyPr wrap="none" anchor="ctr"/>
            <a:lstStyle/>
            <a:p>
              <a:endParaRPr lang="zh-CN" altLang="en-US"/>
            </a:p>
          </p:txBody>
        </p:sp>
      </p:grpSp>
      <p:sp>
        <p:nvSpPr>
          <p:cNvPr id="46105" name="Line 25"/>
          <p:cNvSpPr>
            <a:spLocks noChangeShapeType="1"/>
          </p:cNvSpPr>
          <p:nvPr/>
        </p:nvSpPr>
        <p:spPr bwMode="auto">
          <a:xfrm>
            <a:off x="5181600" y="2316163"/>
            <a:ext cx="0" cy="2286000"/>
          </a:xfrm>
          <a:prstGeom prst="line">
            <a:avLst/>
          </a:prstGeom>
          <a:noFill/>
          <a:ln w="12700">
            <a:solidFill>
              <a:srgbClr val="663300"/>
            </a:solidFill>
            <a:round/>
          </a:ln>
        </p:spPr>
        <p:txBody>
          <a:bodyPr wrap="none" anchor="ctr"/>
          <a:lstStyle/>
          <a:p>
            <a:endParaRPr lang="zh-CN" altLang="en-US"/>
          </a:p>
        </p:txBody>
      </p:sp>
      <p:grpSp>
        <p:nvGrpSpPr>
          <p:cNvPr id="4" name="Group 26"/>
          <p:cNvGrpSpPr/>
          <p:nvPr/>
        </p:nvGrpSpPr>
        <p:grpSpPr bwMode="auto">
          <a:xfrm>
            <a:off x="5137143" y="4814896"/>
            <a:ext cx="428625" cy="336550"/>
            <a:chOff x="3229" y="3779"/>
            <a:chExt cx="270" cy="212"/>
          </a:xfrm>
        </p:grpSpPr>
        <p:sp>
          <p:nvSpPr>
            <p:cNvPr id="19499" name="Text Box 27"/>
            <p:cNvSpPr txBox="1">
              <a:spLocks noChangeArrowheads="1"/>
            </p:cNvSpPr>
            <p:nvPr/>
          </p:nvSpPr>
          <p:spPr bwMode="auto">
            <a:xfrm>
              <a:off x="3311" y="3793"/>
              <a:ext cx="188" cy="173"/>
            </a:xfrm>
            <a:prstGeom prst="rect">
              <a:avLst/>
            </a:prstGeom>
            <a:noFill/>
            <a:ln w="9525">
              <a:noFill/>
              <a:miter lim="800000"/>
            </a:ln>
          </p:spPr>
          <p:txBody>
            <a:bodyPr wrap="none" anchor="ctr">
              <a:spAutoFit/>
            </a:bodyPr>
            <a:lstStyle/>
            <a:p>
              <a:pPr eaLnBrk="0" hangingPunct="0"/>
              <a:r>
                <a:rPr kumimoji="1" lang="en-US" altLang="zh-CN" sz="1200">
                  <a:solidFill>
                    <a:srgbClr val="CC3300"/>
                  </a:solidFill>
                  <a:ea typeface="宋体" panose="02010600030101010101" pitchFamily="2" charset="-122"/>
                  <a:sym typeface="Wingdings" panose="05000000000000000000" pitchFamily="2" charset="2"/>
                </a:rPr>
                <a:t></a:t>
              </a:r>
              <a:endParaRPr kumimoji="1" lang="en-US" altLang="zh-CN" sz="1200">
                <a:ea typeface="宋体" panose="02010600030101010101" pitchFamily="2" charset="-122"/>
              </a:endParaRPr>
            </a:p>
          </p:txBody>
        </p:sp>
        <p:sp>
          <p:nvSpPr>
            <p:cNvPr id="19500" name="Text Box 28"/>
            <p:cNvSpPr txBox="1">
              <a:spLocks noChangeArrowheads="1"/>
            </p:cNvSpPr>
            <p:nvPr/>
          </p:nvSpPr>
          <p:spPr bwMode="auto">
            <a:xfrm>
              <a:off x="3229" y="3779"/>
              <a:ext cx="187" cy="212"/>
            </a:xfrm>
            <a:prstGeom prst="rect">
              <a:avLst/>
            </a:prstGeom>
            <a:noFill/>
            <a:ln w="9525">
              <a:noFill/>
              <a:miter lim="800000"/>
            </a:ln>
          </p:spPr>
          <p:txBody>
            <a:bodyPr wrap="none" anchor="ctr">
              <a:spAutoFit/>
            </a:bodyPr>
            <a:lstStyle/>
            <a:p>
              <a:pPr eaLnBrk="0" hangingPunct="0"/>
              <a:r>
                <a:rPr kumimoji="1" lang="en-US" altLang="zh-CN" sz="1600">
                  <a:ea typeface="宋体" panose="02010600030101010101" pitchFamily="2" charset="-122"/>
                </a:rPr>
                <a:t>k</a:t>
              </a:r>
              <a:endParaRPr kumimoji="1" lang="en-US" altLang="zh-CN" sz="1600">
                <a:solidFill>
                  <a:srgbClr val="CC3300"/>
                </a:solidFill>
                <a:ea typeface="宋体" panose="02010600030101010101" pitchFamily="2" charset="-122"/>
              </a:endParaRPr>
            </a:p>
          </p:txBody>
        </p:sp>
      </p:grpSp>
      <p:grpSp>
        <p:nvGrpSpPr>
          <p:cNvPr id="5" name="Group 29"/>
          <p:cNvGrpSpPr/>
          <p:nvPr/>
        </p:nvGrpSpPr>
        <p:grpSpPr bwMode="auto">
          <a:xfrm>
            <a:off x="7772400" y="2193925"/>
            <a:ext cx="481013" cy="487363"/>
            <a:chOff x="4896" y="2131"/>
            <a:chExt cx="303" cy="307"/>
          </a:xfrm>
        </p:grpSpPr>
        <p:sp>
          <p:nvSpPr>
            <p:cNvPr id="19497" name="Text Box 30"/>
            <p:cNvSpPr txBox="1">
              <a:spLocks noChangeArrowheads="1"/>
            </p:cNvSpPr>
            <p:nvPr/>
          </p:nvSpPr>
          <p:spPr bwMode="auto">
            <a:xfrm>
              <a:off x="4896" y="2131"/>
              <a:ext cx="188" cy="173"/>
            </a:xfrm>
            <a:prstGeom prst="rect">
              <a:avLst/>
            </a:prstGeom>
            <a:noFill/>
            <a:ln w="9525">
              <a:noFill/>
              <a:miter lim="800000"/>
            </a:ln>
          </p:spPr>
          <p:txBody>
            <a:bodyPr wrap="none" anchor="ctr">
              <a:spAutoFit/>
            </a:bodyPr>
            <a:lstStyle/>
            <a:p>
              <a:pPr eaLnBrk="0" hangingPunct="0"/>
              <a:r>
                <a:rPr kumimoji="1" lang="en-US" altLang="zh-CN" sz="1200">
                  <a:solidFill>
                    <a:srgbClr val="CC3300"/>
                  </a:solidFill>
                  <a:ea typeface="宋体" panose="02010600030101010101" pitchFamily="2" charset="-122"/>
                  <a:sym typeface="Wingdings" panose="05000000000000000000" pitchFamily="2" charset="2"/>
                </a:rPr>
                <a:t></a:t>
              </a:r>
              <a:endParaRPr kumimoji="1" lang="en-US" altLang="zh-CN" sz="1200">
                <a:ea typeface="宋体" panose="02010600030101010101" pitchFamily="2" charset="-122"/>
              </a:endParaRPr>
            </a:p>
          </p:txBody>
        </p:sp>
        <p:sp>
          <p:nvSpPr>
            <p:cNvPr id="19498" name="Text Box 31"/>
            <p:cNvSpPr txBox="1">
              <a:spLocks noChangeArrowheads="1"/>
            </p:cNvSpPr>
            <p:nvPr/>
          </p:nvSpPr>
          <p:spPr bwMode="auto">
            <a:xfrm>
              <a:off x="4901" y="2150"/>
              <a:ext cx="298" cy="288"/>
            </a:xfrm>
            <a:prstGeom prst="rect">
              <a:avLst/>
            </a:prstGeom>
            <a:noFill/>
            <a:ln w="9525">
              <a:noFill/>
              <a:miter lim="800000"/>
            </a:ln>
          </p:spPr>
          <p:txBody>
            <a:bodyPr wrap="none" anchor="ctr">
              <a:spAutoFit/>
            </a:bodyPr>
            <a:lstStyle/>
            <a:p>
              <a:pPr eaLnBrk="0" hangingPunct="0"/>
              <a:r>
                <a:rPr kumimoji="1" lang="en-US" altLang="zh-CN" sz="1600">
                  <a:ea typeface="宋体" panose="02010600030101010101" pitchFamily="2" charset="-122"/>
                </a:rPr>
                <a:t> k</a:t>
              </a:r>
              <a:r>
                <a:rPr kumimoji="1" lang="en-US" altLang="zh-CN" sz="2400">
                  <a:ea typeface="宋体" panose="02010600030101010101" pitchFamily="2" charset="-122"/>
                  <a:sym typeface="Symbol" panose="05050102010706020507" pitchFamily="18" charset="2"/>
                </a:rPr>
                <a:t></a:t>
              </a:r>
            </a:p>
          </p:txBody>
        </p:sp>
      </p:grpSp>
      <p:sp>
        <p:nvSpPr>
          <p:cNvPr id="46112" name="Text Box 32"/>
          <p:cNvSpPr txBox="1">
            <a:spLocks noChangeArrowheads="1"/>
          </p:cNvSpPr>
          <p:nvPr/>
        </p:nvSpPr>
        <p:spPr bwMode="auto">
          <a:xfrm>
            <a:off x="6635750" y="3983643"/>
            <a:ext cx="2508250" cy="892552"/>
          </a:xfrm>
          <a:prstGeom prst="rect">
            <a:avLst/>
          </a:prstGeom>
          <a:noFill/>
          <a:ln w="38100">
            <a:noFill/>
            <a:miter lim="800000"/>
          </a:ln>
        </p:spPr>
        <p:txBody>
          <a:bodyPr anchor="ctr">
            <a:spAutoFit/>
          </a:bodyPr>
          <a:lstStyle/>
          <a:p>
            <a:endParaRPr kumimoji="1" lang="zh-CN" altLang="en-US" sz="2800" dirty="0">
              <a:solidFill>
                <a:schemeClr val="accent2"/>
              </a:solidFill>
              <a:ea typeface="宋体" panose="02010600030101010101" pitchFamily="2" charset="-122"/>
            </a:endParaRPr>
          </a:p>
          <a:p>
            <a:r>
              <a:rPr kumimoji="1" lang="zh-CN" altLang="en-US" sz="2400" b="0" dirty="0">
                <a:solidFill>
                  <a:schemeClr val="accent2"/>
                </a:solidFill>
                <a:latin typeface="微软雅黑" panose="020B0503020204020204" pitchFamily="34" charset="-122"/>
                <a:ea typeface="微软雅黑" panose="020B0503020204020204" pitchFamily="34" charset="-122"/>
              </a:rPr>
              <a:t>半径</a:t>
            </a:r>
            <a:r>
              <a:rPr kumimoji="1" lang="en-US" altLang="zh-CN" sz="1600" i="1" dirty="0" smtClean="0">
                <a:solidFill>
                  <a:schemeClr val="accent2"/>
                </a:solidFill>
                <a:ea typeface="宋体" panose="02010600030101010101" pitchFamily="2" charset="-122"/>
              </a:rPr>
              <a:t>Radius</a:t>
            </a:r>
            <a:r>
              <a:rPr kumimoji="1" lang="en-US" altLang="zh-CN" sz="1600" i="1" dirty="0">
                <a:solidFill>
                  <a:schemeClr val="accent2"/>
                </a:solidFill>
                <a:ea typeface="宋体" panose="02010600030101010101" pitchFamily="2" charset="-122"/>
              </a:rPr>
              <a:t>?</a:t>
            </a:r>
          </a:p>
        </p:txBody>
      </p:sp>
      <p:grpSp>
        <p:nvGrpSpPr>
          <p:cNvPr id="6" name="Group 34"/>
          <p:cNvGrpSpPr/>
          <p:nvPr/>
        </p:nvGrpSpPr>
        <p:grpSpPr bwMode="auto">
          <a:xfrm>
            <a:off x="5462589" y="2976559"/>
            <a:ext cx="665162" cy="336550"/>
            <a:chOff x="3081" y="2116"/>
            <a:chExt cx="419" cy="212"/>
          </a:xfrm>
        </p:grpSpPr>
        <p:sp>
          <p:nvSpPr>
            <p:cNvPr id="19495" name="Text Box 35"/>
            <p:cNvSpPr txBox="1">
              <a:spLocks noChangeArrowheads="1"/>
            </p:cNvSpPr>
            <p:nvPr/>
          </p:nvSpPr>
          <p:spPr bwMode="auto">
            <a:xfrm>
              <a:off x="3312" y="2131"/>
              <a:ext cx="188" cy="173"/>
            </a:xfrm>
            <a:prstGeom prst="rect">
              <a:avLst/>
            </a:prstGeom>
            <a:noFill/>
            <a:ln w="9525">
              <a:noFill/>
              <a:miter lim="800000"/>
            </a:ln>
          </p:spPr>
          <p:txBody>
            <a:bodyPr wrap="none" anchor="ctr">
              <a:spAutoFit/>
            </a:bodyPr>
            <a:lstStyle/>
            <a:p>
              <a:pPr eaLnBrk="0" hangingPunct="0"/>
              <a:r>
                <a:rPr kumimoji="1" lang="en-US" altLang="zh-CN" sz="1200">
                  <a:solidFill>
                    <a:srgbClr val="CC3300"/>
                  </a:solidFill>
                  <a:ea typeface="宋体" panose="02010600030101010101" pitchFamily="2" charset="-122"/>
                  <a:sym typeface="Wingdings" panose="05000000000000000000" pitchFamily="2" charset="2"/>
                </a:rPr>
                <a:t></a:t>
              </a:r>
              <a:endParaRPr kumimoji="1" lang="en-US" altLang="zh-CN" sz="1200">
                <a:ea typeface="宋体" panose="02010600030101010101" pitchFamily="2" charset="-122"/>
              </a:endParaRPr>
            </a:p>
          </p:txBody>
        </p:sp>
        <p:sp>
          <p:nvSpPr>
            <p:cNvPr id="19496" name="Text Box 36"/>
            <p:cNvSpPr txBox="1">
              <a:spLocks noChangeArrowheads="1"/>
            </p:cNvSpPr>
            <p:nvPr/>
          </p:nvSpPr>
          <p:spPr bwMode="auto">
            <a:xfrm>
              <a:off x="3081" y="2116"/>
              <a:ext cx="341" cy="212"/>
            </a:xfrm>
            <a:prstGeom prst="rect">
              <a:avLst/>
            </a:prstGeom>
            <a:noFill/>
            <a:ln w="9525">
              <a:noFill/>
              <a:miter lim="800000"/>
            </a:ln>
          </p:spPr>
          <p:txBody>
            <a:bodyPr wrap="none" anchor="ctr">
              <a:spAutoFit/>
            </a:bodyPr>
            <a:lstStyle/>
            <a:p>
              <a:pPr eaLnBrk="0" hangingPunct="0"/>
              <a:r>
                <a:rPr kumimoji="1" lang="en-US" altLang="zh-CN" sz="1600" dirty="0">
                  <a:ea typeface="宋体" panose="02010600030101010101" pitchFamily="2" charset="-122"/>
                </a:rPr>
                <a:t>(m</a:t>
              </a:r>
              <a:r>
                <a:rPr kumimoji="1" lang="en-US" altLang="zh-CN" sz="1600" dirty="0">
                  <a:ea typeface="宋体" panose="02010600030101010101" pitchFamily="2" charset="-122"/>
                  <a:sym typeface="Symbol" panose="05050102010706020507" pitchFamily="18" charset="2"/>
                </a:rPr>
                <a:t>)</a:t>
              </a:r>
              <a:endParaRPr kumimoji="1" lang="en-US" altLang="zh-CN" sz="1600" dirty="0">
                <a:ea typeface="宋体" panose="02010600030101010101" pitchFamily="2" charset="-122"/>
                <a:sym typeface="CommercialPi BT" panose="05020102010206080802" pitchFamily="18" charset="2"/>
              </a:endParaRPr>
            </a:p>
          </p:txBody>
        </p:sp>
      </p:grpSp>
      <p:sp>
        <p:nvSpPr>
          <p:cNvPr id="46117" name="Oval 37"/>
          <p:cNvSpPr>
            <a:spLocks noChangeArrowheads="1"/>
          </p:cNvSpPr>
          <p:nvPr/>
        </p:nvSpPr>
        <p:spPr bwMode="auto">
          <a:xfrm>
            <a:off x="5113338" y="2255337"/>
            <a:ext cx="1047750" cy="1044000"/>
          </a:xfrm>
          <a:prstGeom prst="ellipse">
            <a:avLst/>
          </a:prstGeom>
          <a:noFill/>
          <a:ln w="12700">
            <a:solidFill>
              <a:srgbClr val="663300"/>
            </a:solidFill>
            <a:round/>
          </a:ln>
        </p:spPr>
        <p:txBody>
          <a:bodyPr wrap="none" anchor="ctr"/>
          <a:lstStyle/>
          <a:p>
            <a:endParaRPr kumimoji="1" lang="zh-CN" altLang="en-US"/>
          </a:p>
        </p:txBody>
      </p:sp>
      <p:sp>
        <p:nvSpPr>
          <p:cNvPr id="46118" name="Line 38"/>
          <p:cNvSpPr>
            <a:spLocks noChangeShapeType="1"/>
          </p:cNvSpPr>
          <p:nvPr/>
        </p:nvSpPr>
        <p:spPr bwMode="auto">
          <a:xfrm>
            <a:off x="6156325" y="2776538"/>
            <a:ext cx="0" cy="2236787"/>
          </a:xfrm>
          <a:prstGeom prst="line">
            <a:avLst/>
          </a:prstGeom>
          <a:noFill/>
          <a:ln w="12700">
            <a:solidFill>
              <a:srgbClr val="663300"/>
            </a:solidFill>
            <a:round/>
          </a:ln>
        </p:spPr>
        <p:txBody>
          <a:bodyPr wrap="none" anchor="ctr"/>
          <a:lstStyle/>
          <a:p>
            <a:endParaRPr lang="zh-CN" altLang="en-US"/>
          </a:p>
        </p:txBody>
      </p:sp>
      <p:sp>
        <p:nvSpPr>
          <p:cNvPr id="46119" name="Line 39"/>
          <p:cNvSpPr>
            <a:spLocks noChangeShapeType="1"/>
          </p:cNvSpPr>
          <p:nvPr/>
        </p:nvSpPr>
        <p:spPr bwMode="auto">
          <a:xfrm flipH="1">
            <a:off x="5143500" y="4125913"/>
            <a:ext cx="1008063" cy="0"/>
          </a:xfrm>
          <a:prstGeom prst="line">
            <a:avLst/>
          </a:prstGeom>
          <a:noFill/>
          <a:ln w="9525">
            <a:solidFill>
              <a:schemeClr val="tx1"/>
            </a:solidFill>
            <a:round/>
          </a:ln>
        </p:spPr>
        <p:txBody>
          <a:bodyPr/>
          <a:lstStyle/>
          <a:p>
            <a:endParaRPr lang="zh-CN" altLang="en-US"/>
          </a:p>
        </p:txBody>
      </p:sp>
      <p:sp>
        <p:nvSpPr>
          <p:cNvPr id="46121" name="Line 41"/>
          <p:cNvSpPr>
            <a:spLocks noChangeShapeType="1"/>
          </p:cNvSpPr>
          <p:nvPr/>
        </p:nvSpPr>
        <p:spPr bwMode="auto">
          <a:xfrm>
            <a:off x="5988050" y="3122613"/>
            <a:ext cx="0" cy="1008062"/>
          </a:xfrm>
          <a:prstGeom prst="line">
            <a:avLst/>
          </a:prstGeom>
          <a:noFill/>
          <a:ln w="12700">
            <a:solidFill>
              <a:srgbClr val="663300"/>
            </a:solidFill>
            <a:round/>
          </a:ln>
        </p:spPr>
        <p:txBody>
          <a:bodyPr wrap="none" anchor="ctr"/>
          <a:lstStyle/>
          <a:p>
            <a:endParaRPr lang="zh-CN" altLang="en-US"/>
          </a:p>
        </p:txBody>
      </p:sp>
      <p:grpSp>
        <p:nvGrpSpPr>
          <p:cNvPr id="7" name="Group 42"/>
          <p:cNvGrpSpPr/>
          <p:nvPr/>
        </p:nvGrpSpPr>
        <p:grpSpPr bwMode="auto">
          <a:xfrm>
            <a:off x="5626100" y="3976688"/>
            <a:ext cx="515938" cy="427037"/>
            <a:chOff x="3175" y="2131"/>
            <a:chExt cx="325" cy="269"/>
          </a:xfrm>
        </p:grpSpPr>
        <p:sp>
          <p:nvSpPr>
            <p:cNvPr id="19493" name="Text Box 43"/>
            <p:cNvSpPr txBox="1">
              <a:spLocks noChangeArrowheads="1"/>
            </p:cNvSpPr>
            <p:nvPr/>
          </p:nvSpPr>
          <p:spPr bwMode="auto">
            <a:xfrm>
              <a:off x="3312" y="2131"/>
              <a:ext cx="188" cy="173"/>
            </a:xfrm>
            <a:prstGeom prst="rect">
              <a:avLst/>
            </a:prstGeom>
            <a:noFill/>
            <a:ln w="9525">
              <a:noFill/>
              <a:miter lim="800000"/>
            </a:ln>
          </p:spPr>
          <p:txBody>
            <a:bodyPr wrap="none" anchor="ctr">
              <a:spAutoFit/>
            </a:bodyPr>
            <a:lstStyle/>
            <a:p>
              <a:pPr eaLnBrk="0" hangingPunct="0"/>
              <a:r>
                <a:rPr kumimoji="1" lang="en-US" altLang="zh-CN" sz="1200">
                  <a:solidFill>
                    <a:srgbClr val="CC3300"/>
                  </a:solidFill>
                  <a:ea typeface="宋体" panose="02010600030101010101" pitchFamily="2" charset="-122"/>
                  <a:sym typeface="Wingdings" panose="05000000000000000000" pitchFamily="2" charset="2"/>
                </a:rPr>
                <a:t></a:t>
              </a:r>
              <a:endParaRPr kumimoji="1" lang="en-US" altLang="zh-CN" sz="1200">
                <a:ea typeface="宋体" panose="02010600030101010101" pitchFamily="2" charset="-122"/>
              </a:endParaRPr>
            </a:p>
          </p:txBody>
        </p:sp>
        <p:sp>
          <p:nvSpPr>
            <p:cNvPr id="19494" name="Text Box 44"/>
            <p:cNvSpPr txBox="1">
              <a:spLocks noChangeArrowheads="1"/>
            </p:cNvSpPr>
            <p:nvPr/>
          </p:nvSpPr>
          <p:spPr bwMode="auto">
            <a:xfrm>
              <a:off x="3175" y="2188"/>
              <a:ext cx="309" cy="212"/>
            </a:xfrm>
            <a:prstGeom prst="rect">
              <a:avLst/>
            </a:prstGeom>
            <a:noFill/>
            <a:ln w="9525">
              <a:noFill/>
              <a:miter lim="800000"/>
            </a:ln>
          </p:spPr>
          <p:txBody>
            <a:bodyPr wrap="none" anchor="ctr">
              <a:spAutoFit/>
            </a:bodyPr>
            <a:lstStyle/>
            <a:p>
              <a:pPr eaLnBrk="0" hangingPunct="0"/>
              <a:r>
                <a:rPr kumimoji="1" lang="en-US" altLang="zh-CN" sz="1600" dirty="0">
                  <a:ea typeface="宋体" panose="02010600030101010101" pitchFamily="2" charset="-122"/>
                </a:rPr>
                <a:t>(m</a:t>
              </a:r>
              <a:r>
                <a:rPr kumimoji="1" lang="en-US" altLang="zh-CN" sz="1600" dirty="0">
                  <a:ea typeface="宋体" panose="02010600030101010101" pitchFamily="2" charset="-122"/>
                  <a:sym typeface="Symbol" panose="05050102010706020507" pitchFamily="18" charset="2"/>
                </a:rPr>
                <a:t>)</a:t>
              </a:r>
              <a:endParaRPr kumimoji="1" lang="en-US" altLang="zh-CN" sz="1600" dirty="0">
                <a:ea typeface="宋体" panose="02010600030101010101" pitchFamily="2" charset="-122"/>
                <a:sym typeface="CommercialPi BT" panose="05020102010206080802" pitchFamily="18" charset="2"/>
              </a:endParaRPr>
            </a:p>
          </p:txBody>
        </p:sp>
      </p:grpSp>
      <p:sp>
        <p:nvSpPr>
          <p:cNvPr id="46132" name="Freeform 52"/>
          <p:cNvSpPr/>
          <p:nvPr/>
        </p:nvSpPr>
        <p:spPr bwMode="auto">
          <a:xfrm>
            <a:off x="5992813" y="3136900"/>
            <a:ext cx="2232025" cy="74613"/>
          </a:xfrm>
          <a:custGeom>
            <a:avLst/>
            <a:gdLst>
              <a:gd name="T0" fmla="*/ 0 w 2034"/>
              <a:gd name="T1" fmla="*/ 0 h 1"/>
              <a:gd name="T2" fmla="*/ 2147483647 w 2034"/>
              <a:gd name="T3" fmla="*/ 0 h 1"/>
              <a:gd name="T4" fmla="*/ 0 60000 65536"/>
              <a:gd name="T5" fmla="*/ 0 60000 65536"/>
              <a:gd name="T6" fmla="*/ 0 w 2034"/>
              <a:gd name="T7" fmla="*/ 0 h 1"/>
              <a:gd name="T8" fmla="*/ 2034 w 2034"/>
              <a:gd name="T9" fmla="*/ 1 h 1"/>
            </a:gdLst>
            <a:ahLst/>
            <a:cxnLst>
              <a:cxn ang="T4">
                <a:pos x="T0" y="T1"/>
              </a:cxn>
              <a:cxn ang="T5">
                <a:pos x="T2" y="T3"/>
              </a:cxn>
            </a:cxnLst>
            <a:rect l="T6" t="T7" r="T8" b="T9"/>
            <a:pathLst>
              <a:path w="2034" h="1">
                <a:moveTo>
                  <a:pt x="0" y="0"/>
                </a:moveTo>
                <a:lnTo>
                  <a:pt x="2034" y="0"/>
                </a:lnTo>
              </a:path>
            </a:pathLst>
          </a:custGeom>
          <a:noFill/>
          <a:ln w="12700">
            <a:solidFill>
              <a:srgbClr val="663300"/>
            </a:solidFill>
            <a:round/>
          </a:ln>
        </p:spPr>
        <p:txBody>
          <a:bodyPr wrap="none" anchor="ctr"/>
          <a:lstStyle/>
          <a:p>
            <a:endParaRPr lang="zh-CN" altLang="en-US"/>
          </a:p>
        </p:txBody>
      </p:sp>
      <p:sp>
        <p:nvSpPr>
          <p:cNvPr id="46137" name="Line 57"/>
          <p:cNvSpPr>
            <a:spLocks noChangeShapeType="1"/>
          </p:cNvSpPr>
          <p:nvPr/>
        </p:nvSpPr>
        <p:spPr bwMode="auto">
          <a:xfrm flipV="1">
            <a:off x="7164388" y="3132138"/>
            <a:ext cx="452437" cy="9525"/>
          </a:xfrm>
          <a:prstGeom prst="line">
            <a:avLst/>
          </a:prstGeom>
          <a:noFill/>
          <a:ln w="38100">
            <a:solidFill>
              <a:srgbClr val="339933"/>
            </a:solidFill>
            <a:round/>
          </a:ln>
        </p:spPr>
        <p:txBody>
          <a:bodyPr wrap="none" anchor="ctr"/>
          <a:lstStyle/>
          <a:p>
            <a:endParaRPr lang="zh-CN" altLang="en-US"/>
          </a:p>
        </p:txBody>
      </p:sp>
      <p:sp>
        <p:nvSpPr>
          <p:cNvPr id="19488" name="Line 58"/>
          <p:cNvSpPr>
            <a:spLocks noChangeShapeType="1"/>
          </p:cNvSpPr>
          <p:nvPr/>
        </p:nvSpPr>
        <p:spPr bwMode="auto">
          <a:xfrm>
            <a:off x="9699625" y="-757238"/>
            <a:ext cx="287338" cy="0"/>
          </a:xfrm>
          <a:prstGeom prst="line">
            <a:avLst/>
          </a:prstGeom>
          <a:noFill/>
          <a:ln w="38100">
            <a:solidFill>
              <a:srgbClr val="339933"/>
            </a:solidFill>
            <a:round/>
          </a:ln>
        </p:spPr>
        <p:txBody>
          <a:bodyPr wrap="none" anchor="ctr"/>
          <a:lstStyle/>
          <a:p>
            <a:endParaRPr lang="zh-CN" altLang="en-US"/>
          </a:p>
        </p:txBody>
      </p:sp>
      <p:grpSp>
        <p:nvGrpSpPr>
          <p:cNvPr id="8" name="Group 59"/>
          <p:cNvGrpSpPr/>
          <p:nvPr/>
        </p:nvGrpSpPr>
        <p:grpSpPr bwMode="auto">
          <a:xfrm>
            <a:off x="6778625" y="2997200"/>
            <a:ext cx="592138" cy="427038"/>
            <a:chOff x="3143" y="2131"/>
            <a:chExt cx="373" cy="269"/>
          </a:xfrm>
        </p:grpSpPr>
        <p:sp>
          <p:nvSpPr>
            <p:cNvPr id="19491" name="Text Box 60"/>
            <p:cNvSpPr txBox="1">
              <a:spLocks noChangeArrowheads="1"/>
            </p:cNvSpPr>
            <p:nvPr/>
          </p:nvSpPr>
          <p:spPr bwMode="auto">
            <a:xfrm>
              <a:off x="3312" y="2131"/>
              <a:ext cx="188" cy="173"/>
            </a:xfrm>
            <a:prstGeom prst="rect">
              <a:avLst/>
            </a:prstGeom>
            <a:noFill/>
            <a:ln w="9525">
              <a:noFill/>
              <a:miter lim="800000"/>
            </a:ln>
          </p:spPr>
          <p:txBody>
            <a:bodyPr wrap="none" anchor="ctr">
              <a:spAutoFit/>
            </a:bodyPr>
            <a:lstStyle/>
            <a:p>
              <a:pPr eaLnBrk="0" hangingPunct="0"/>
              <a:r>
                <a:rPr kumimoji="1" lang="en-US" altLang="zh-CN" sz="1200">
                  <a:solidFill>
                    <a:srgbClr val="CC3300"/>
                  </a:solidFill>
                  <a:ea typeface="宋体" panose="02010600030101010101" pitchFamily="2" charset="-122"/>
                  <a:sym typeface="Wingdings" panose="05000000000000000000" pitchFamily="2" charset="2"/>
                </a:rPr>
                <a:t></a:t>
              </a:r>
              <a:endParaRPr kumimoji="1" lang="en-US" altLang="zh-CN" sz="1200">
                <a:ea typeface="宋体" panose="02010600030101010101" pitchFamily="2" charset="-122"/>
              </a:endParaRPr>
            </a:p>
          </p:txBody>
        </p:sp>
        <p:sp>
          <p:nvSpPr>
            <p:cNvPr id="19492" name="Text Box 61"/>
            <p:cNvSpPr txBox="1">
              <a:spLocks noChangeArrowheads="1"/>
            </p:cNvSpPr>
            <p:nvPr/>
          </p:nvSpPr>
          <p:spPr bwMode="auto">
            <a:xfrm>
              <a:off x="3143" y="2188"/>
              <a:ext cx="373" cy="212"/>
            </a:xfrm>
            <a:prstGeom prst="rect">
              <a:avLst/>
            </a:prstGeom>
            <a:noFill/>
            <a:ln w="9525">
              <a:noFill/>
              <a:miter lim="800000"/>
            </a:ln>
          </p:spPr>
          <p:txBody>
            <a:bodyPr wrap="none" anchor="ctr">
              <a:spAutoFit/>
            </a:bodyPr>
            <a:lstStyle/>
            <a:p>
              <a:pPr eaLnBrk="0" hangingPunct="0"/>
              <a:r>
                <a:rPr kumimoji="1" lang="en-US" altLang="zh-CN" sz="1600">
                  <a:ea typeface="宋体" panose="02010600030101010101" pitchFamily="2" charset="-122"/>
                </a:rPr>
                <a:t>(m</a:t>
              </a:r>
              <a:r>
                <a:rPr kumimoji="1" lang="en-US" altLang="zh-CN" sz="1600">
                  <a:ea typeface="宋体" panose="02010600030101010101" pitchFamily="2" charset="-122"/>
                  <a:sym typeface="Symbol" panose="05050102010706020507" pitchFamily="18" charset="2"/>
                </a:rPr>
                <a:t>)</a:t>
              </a:r>
            </a:p>
          </p:txBody>
        </p:sp>
      </p:grpSp>
      <p:sp>
        <p:nvSpPr>
          <p:cNvPr id="48" name="Freeform 52"/>
          <p:cNvSpPr/>
          <p:nvPr/>
        </p:nvSpPr>
        <p:spPr bwMode="auto">
          <a:xfrm>
            <a:off x="5843588" y="2309813"/>
            <a:ext cx="2232025" cy="74612"/>
          </a:xfrm>
          <a:custGeom>
            <a:avLst/>
            <a:gdLst>
              <a:gd name="T0" fmla="*/ 0 w 2034"/>
              <a:gd name="T1" fmla="*/ 0 h 1"/>
              <a:gd name="T2" fmla="*/ 2147483647 w 2034"/>
              <a:gd name="T3" fmla="*/ 0 h 1"/>
              <a:gd name="T4" fmla="*/ 0 60000 65536"/>
              <a:gd name="T5" fmla="*/ 0 60000 65536"/>
              <a:gd name="T6" fmla="*/ 0 w 2034"/>
              <a:gd name="T7" fmla="*/ 0 h 1"/>
              <a:gd name="T8" fmla="*/ 2034 w 2034"/>
              <a:gd name="T9" fmla="*/ 1 h 1"/>
            </a:gdLst>
            <a:ahLst/>
            <a:cxnLst>
              <a:cxn ang="T4">
                <a:pos x="T0" y="T1"/>
              </a:cxn>
              <a:cxn ang="T5">
                <a:pos x="T2" y="T3"/>
              </a:cxn>
            </a:cxnLst>
            <a:rect l="T6" t="T7" r="T8" b="T9"/>
            <a:pathLst>
              <a:path w="2034" h="1">
                <a:moveTo>
                  <a:pt x="0" y="0"/>
                </a:moveTo>
                <a:lnTo>
                  <a:pt x="2034" y="0"/>
                </a:lnTo>
              </a:path>
            </a:pathLst>
          </a:custGeom>
          <a:noFill/>
          <a:ln w="12700">
            <a:solidFill>
              <a:srgbClr val="663300"/>
            </a:solidFill>
            <a:rou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blinds(horizontal)">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4*#ppt_w"/>
                                          </p:val>
                                        </p:tav>
                                        <p:tav tm="100000">
                                          <p:val>
                                            <p:strVal val="#ppt_w"/>
                                          </p:val>
                                        </p:tav>
                                      </p:tavLst>
                                    </p:anim>
                                    <p:anim calcmode="lin" valueType="num">
                                      <p:cBhvr>
                                        <p:cTn id="13"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6085"/>
                                        </p:tgtEl>
                                        <p:attrNameLst>
                                          <p:attrName>style.visibility</p:attrName>
                                        </p:attrNameLst>
                                      </p:cBhvr>
                                      <p:to>
                                        <p:strVal val="visible"/>
                                      </p:to>
                                    </p:set>
                                    <p:animEffect transition="in" filter="blinds(horizontal)">
                                      <p:cBhvr>
                                        <p:cTn id="18" dur="500"/>
                                        <p:tgtEl>
                                          <p:spTgt spid="4608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6094"/>
                                        </p:tgtEl>
                                        <p:attrNameLst>
                                          <p:attrName>style.visibility</p:attrName>
                                        </p:attrNameLst>
                                      </p:cBhvr>
                                      <p:to>
                                        <p:strVal val="visible"/>
                                      </p:to>
                                    </p:set>
                                    <p:animEffect transition="in" filter="wipe(left)">
                                      <p:cBhvr>
                                        <p:cTn id="23" dur="500"/>
                                        <p:tgtEl>
                                          <p:spTgt spid="4609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6112"/>
                                        </p:tgtEl>
                                        <p:attrNameLst>
                                          <p:attrName>style.visibility</p:attrName>
                                        </p:attrNameLst>
                                      </p:cBhvr>
                                      <p:to>
                                        <p:strVal val="visible"/>
                                      </p:to>
                                    </p:set>
                                    <p:anim calcmode="lin" valueType="num">
                                      <p:cBhvr additive="base">
                                        <p:cTn id="28" dur="500" fill="hold"/>
                                        <p:tgtEl>
                                          <p:spTgt spid="46112"/>
                                        </p:tgtEl>
                                        <p:attrNameLst>
                                          <p:attrName>ppt_x</p:attrName>
                                        </p:attrNameLst>
                                      </p:cBhvr>
                                      <p:tavLst>
                                        <p:tav tm="0">
                                          <p:val>
                                            <p:strVal val="1+#ppt_w/2"/>
                                          </p:val>
                                        </p:tav>
                                        <p:tav tm="100000">
                                          <p:val>
                                            <p:strVal val="#ppt_x"/>
                                          </p:val>
                                        </p:tav>
                                      </p:tavLst>
                                    </p:anim>
                                    <p:anim calcmode="lin" valueType="num">
                                      <p:cBhvr additive="base">
                                        <p:cTn id="29" dur="500" fill="hold"/>
                                        <p:tgtEl>
                                          <p:spTgt spid="4611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6112"/>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6105"/>
                                        </p:tgtEl>
                                        <p:attrNameLst>
                                          <p:attrName>style.visibility</p:attrName>
                                        </p:attrNameLst>
                                      </p:cBhvr>
                                      <p:to>
                                        <p:strVal val="visible"/>
                                      </p:to>
                                    </p:set>
                                    <p:animEffect transition="in" filter="wipe(up)">
                                      <p:cBhvr>
                                        <p:cTn id="34" dur="500"/>
                                        <p:tgtEl>
                                          <p:spTgt spid="4610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6095"/>
                                        </p:tgtEl>
                                        <p:attrNameLst>
                                          <p:attrName>style.visibility</p:attrName>
                                        </p:attrNameLst>
                                      </p:cBhvr>
                                      <p:to>
                                        <p:strVal val="visible"/>
                                      </p:to>
                                    </p:set>
                                    <p:animEffect transition="in" filter="wipe(up)">
                                      <p:cBhvr>
                                        <p:cTn id="39" dur="500"/>
                                        <p:tgtEl>
                                          <p:spTgt spid="4609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6098"/>
                                        </p:tgtEl>
                                        <p:attrNameLst>
                                          <p:attrName>style.visibility</p:attrName>
                                        </p:attrNameLst>
                                      </p:cBhvr>
                                      <p:to>
                                        <p:strVal val="visible"/>
                                      </p:to>
                                    </p:set>
                                    <p:animEffect transition="in" filter="wipe(up)">
                                      <p:cBhvr>
                                        <p:cTn id="44" dur="500"/>
                                        <p:tgtEl>
                                          <p:spTgt spid="46098"/>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strVal val="4*#ppt_w"/>
                                          </p:val>
                                        </p:tav>
                                        <p:tav tm="100000">
                                          <p:val>
                                            <p:strVal val="#ppt_w"/>
                                          </p:val>
                                        </p:tav>
                                      </p:tavLst>
                                    </p:anim>
                                    <p:anim calcmode="lin" valueType="num">
                                      <p:cBhvr>
                                        <p:cTn id="50"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left)">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23" presetClass="entr" presetSubtype="32"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p:cTn id="64" dur="500" fill="hold"/>
                                        <p:tgtEl>
                                          <p:spTgt spid="5"/>
                                        </p:tgtEl>
                                        <p:attrNameLst>
                                          <p:attrName>ppt_w</p:attrName>
                                        </p:attrNameLst>
                                      </p:cBhvr>
                                      <p:tavLst>
                                        <p:tav tm="0">
                                          <p:val>
                                            <p:strVal val="4*#ppt_w"/>
                                          </p:val>
                                        </p:tav>
                                        <p:tav tm="100000">
                                          <p:val>
                                            <p:strVal val="#ppt_w"/>
                                          </p:val>
                                        </p:tav>
                                      </p:tavLst>
                                    </p:anim>
                                    <p:anim calcmode="lin" valueType="num">
                                      <p:cBhvr>
                                        <p:cTn id="65"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3" presetClass="entr" presetSubtype="32"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p:cTn id="70" dur="500" fill="hold"/>
                                        <p:tgtEl>
                                          <p:spTgt spid="6"/>
                                        </p:tgtEl>
                                        <p:attrNameLst>
                                          <p:attrName>ppt_w</p:attrName>
                                        </p:attrNameLst>
                                      </p:cBhvr>
                                      <p:tavLst>
                                        <p:tav tm="0">
                                          <p:val>
                                            <p:strVal val="4*#ppt_w"/>
                                          </p:val>
                                        </p:tav>
                                        <p:tav tm="100000">
                                          <p:val>
                                            <p:strVal val="#ppt_w"/>
                                          </p:val>
                                        </p:tav>
                                      </p:tavLst>
                                    </p:anim>
                                    <p:anim calcmode="lin" valueType="num">
                                      <p:cBhvr>
                                        <p:cTn id="71"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46117"/>
                                        </p:tgtEl>
                                        <p:attrNameLst>
                                          <p:attrName>style.visibility</p:attrName>
                                        </p:attrNameLst>
                                      </p:cBhvr>
                                      <p:to>
                                        <p:strVal val="visible"/>
                                      </p:to>
                                    </p:set>
                                    <p:animEffect transition="in" filter="wipe(up)">
                                      <p:cBhvr>
                                        <p:cTn id="76" dur="500"/>
                                        <p:tgtEl>
                                          <p:spTgt spid="4611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46118"/>
                                        </p:tgtEl>
                                        <p:attrNameLst>
                                          <p:attrName>style.visibility</p:attrName>
                                        </p:attrNameLst>
                                      </p:cBhvr>
                                      <p:to>
                                        <p:strVal val="visible"/>
                                      </p:to>
                                    </p:set>
                                    <p:animEffect transition="in" filter="wipe(up)">
                                      <p:cBhvr>
                                        <p:cTn id="81" dur="500"/>
                                        <p:tgtEl>
                                          <p:spTgt spid="4611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grpId="0" nodeType="clickEffect">
                                  <p:stCondLst>
                                    <p:cond delay="0"/>
                                  </p:stCondLst>
                                  <p:childTnLst>
                                    <p:set>
                                      <p:cBhvr>
                                        <p:cTn id="85" dur="1" fill="hold">
                                          <p:stCondLst>
                                            <p:cond delay="0"/>
                                          </p:stCondLst>
                                        </p:cTn>
                                        <p:tgtEl>
                                          <p:spTgt spid="46119"/>
                                        </p:tgtEl>
                                        <p:attrNameLst>
                                          <p:attrName>style.visibility</p:attrName>
                                        </p:attrNameLst>
                                      </p:cBhvr>
                                      <p:to>
                                        <p:strVal val="visible"/>
                                      </p:to>
                                    </p:set>
                                    <p:animEffect transition="in" filter="wipe(right)">
                                      <p:cBhvr>
                                        <p:cTn id="86" dur="500"/>
                                        <p:tgtEl>
                                          <p:spTgt spid="4611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46121"/>
                                        </p:tgtEl>
                                        <p:attrNameLst>
                                          <p:attrName>style.visibility</p:attrName>
                                        </p:attrNameLst>
                                      </p:cBhvr>
                                      <p:to>
                                        <p:strVal val="visible"/>
                                      </p:to>
                                    </p:set>
                                    <p:animEffect transition="in" filter="wipe(up)">
                                      <p:cBhvr>
                                        <p:cTn id="91" dur="500"/>
                                        <p:tgtEl>
                                          <p:spTgt spid="46121"/>
                                        </p:tgtEl>
                                      </p:cBhvr>
                                    </p:animEffect>
                                  </p:childTnLst>
                                </p:cTn>
                              </p:par>
                            </p:childTnLst>
                          </p:cTn>
                        </p:par>
                      </p:childTnLst>
                    </p:cTn>
                  </p:par>
                  <p:par>
                    <p:cTn id="92" fill="hold">
                      <p:stCondLst>
                        <p:cond delay="indefinite"/>
                      </p:stCondLst>
                      <p:childTnLst>
                        <p:par>
                          <p:cTn id="93" fill="hold">
                            <p:stCondLst>
                              <p:cond delay="0"/>
                            </p:stCondLst>
                            <p:childTnLst>
                              <p:par>
                                <p:cTn id="94" presetID="23" presetClass="entr" presetSubtype="32" fill="hold" nodeType="click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p:cTn id="96" dur="500" fill="hold"/>
                                        <p:tgtEl>
                                          <p:spTgt spid="7"/>
                                        </p:tgtEl>
                                        <p:attrNameLst>
                                          <p:attrName>ppt_w</p:attrName>
                                        </p:attrNameLst>
                                      </p:cBhvr>
                                      <p:tavLst>
                                        <p:tav tm="0">
                                          <p:val>
                                            <p:strVal val="4*#ppt_w"/>
                                          </p:val>
                                        </p:tav>
                                        <p:tav tm="100000">
                                          <p:val>
                                            <p:strVal val="#ppt_w"/>
                                          </p:val>
                                        </p:tav>
                                      </p:tavLst>
                                    </p:anim>
                                    <p:anim calcmode="lin" valueType="num">
                                      <p:cBhvr>
                                        <p:cTn id="97"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6132"/>
                                        </p:tgtEl>
                                        <p:attrNameLst>
                                          <p:attrName>style.visibility</p:attrName>
                                        </p:attrNameLst>
                                      </p:cBhvr>
                                      <p:to>
                                        <p:strVal val="visible"/>
                                      </p:to>
                                    </p:set>
                                    <p:animEffect transition="in" filter="wipe(left)">
                                      <p:cBhvr>
                                        <p:cTn id="102" dur="500"/>
                                        <p:tgtEl>
                                          <p:spTgt spid="4613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46126"/>
                                        </p:tgtEl>
                                        <p:attrNameLst>
                                          <p:attrName>style.visibility</p:attrName>
                                        </p:attrNameLst>
                                      </p:cBhvr>
                                      <p:to>
                                        <p:strVal val="visible"/>
                                      </p:to>
                                    </p:set>
                                    <p:animEffect transition="in" filter="wipe(down)">
                                      <p:cBhvr>
                                        <p:cTn id="107" dur="500"/>
                                        <p:tgtEl>
                                          <p:spTgt spid="4612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2" fill="hold" grpId="0" nodeType="clickEffect">
                                  <p:stCondLst>
                                    <p:cond delay="0"/>
                                  </p:stCondLst>
                                  <p:childTnLst>
                                    <p:set>
                                      <p:cBhvr>
                                        <p:cTn id="111" dur="1" fill="hold">
                                          <p:stCondLst>
                                            <p:cond delay="0"/>
                                          </p:stCondLst>
                                        </p:cTn>
                                        <p:tgtEl>
                                          <p:spTgt spid="46137"/>
                                        </p:tgtEl>
                                        <p:attrNameLst>
                                          <p:attrName>style.visibility</p:attrName>
                                        </p:attrNameLst>
                                      </p:cBhvr>
                                      <p:to>
                                        <p:strVal val="visible"/>
                                      </p:to>
                                    </p:set>
                                    <p:animEffect transition="in" filter="wipe(right)">
                                      <p:cBhvr>
                                        <p:cTn id="112" dur="500"/>
                                        <p:tgtEl>
                                          <p:spTgt spid="46137"/>
                                        </p:tgtEl>
                                      </p:cBhvr>
                                    </p:animEffect>
                                  </p:childTnLst>
                                </p:cTn>
                              </p:par>
                            </p:childTnLst>
                          </p:cTn>
                        </p:par>
                      </p:childTnLst>
                    </p:cTn>
                  </p:par>
                  <p:par>
                    <p:cTn id="113" fill="hold">
                      <p:stCondLst>
                        <p:cond delay="indefinite"/>
                      </p:stCondLst>
                      <p:childTnLst>
                        <p:par>
                          <p:cTn id="114" fill="hold">
                            <p:stCondLst>
                              <p:cond delay="0"/>
                            </p:stCondLst>
                            <p:childTnLst>
                              <p:par>
                                <p:cTn id="115" presetID="23" presetClass="entr" presetSubtype="32"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anim calcmode="lin" valueType="num">
                                      <p:cBhvr>
                                        <p:cTn id="117" dur="500" fill="hold"/>
                                        <p:tgtEl>
                                          <p:spTgt spid="8"/>
                                        </p:tgtEl>
                                        <p:attrNameLst>
                                          <p:attrName>ppt_w</p:attrName>
                                        </p:attrNameLst>
                                      </p:cBhvr>
                                      <p:tavLst>
                                        <p:tav tm="0">
                                          <p:val>
                                            <p:strVal val="4*#ppt_w"/>
                                          </p:val>
                                        </p:tav>
                                        <p:tav tm="100000">
                                          <p:val>
                                            <p:strVal val="#ppt_w"/>
                                          </p:val>
                                        </p:tav>
                                      </p:tavLst>
                                    </p:anim>
                                    <p:anim calcmode="lin" valueType="num">
                                      <p:cBhvr>
                                        <p:cTn id="118" dur="500" fill="hold"/>
                                        <p:tgtEl>
                                          <p:spTgt spid="8"/>
                                        </p:tgtEl>
                                        <p:attrNameLst>
                                          <p:attrName>ppt_h</p:attrName>
                                        </p:attrNameLst>
                                      </p:cBhvr>
                                      <p:tavLst>
                                        <p:tav tm="0">
                                          <p:val>
                                            <p:strVal val="4*#ppt_h"/>
                                          </p:val>
                                        </p:tav>
                                        <p:tav tm="100000">
                                          <p:val>
                                            <p:strVal val="#ppt_h"/>
                                          </p:val>
                                        </p:tav>
                                      </p:tavLst>
                                    </p:anim>
                                  </p:childTnLst>
                                </p:cTn>
                              </p:par>
                              <p:par>
                                <p:cTn id="119" presetID="9" presetClass="exit" presetSubtype="0" fill="hold" grpId="1" nodeType="withEffect">
                                  <p:stCondLst>
                                    <p:cond delay="0"/>
                                  </p:stCondLst>
                                  <p:childTnLst>
                                    <p:animEffect transition="out" filter="dissolve">
                                      <p:cBhvr>
                                        <p:cTn id="120" dur="500"/>
                                        <p:tgtEl>
                                          <p:spTgt spid="46126"/>
                                        </p:tgtEl>
                                      </p:cBhvr>
                                    </p:animEffect>
                                    <p:set>
                                      <p:cBhvr>
                                        <p:cTn id="121" dur="1" fill="hold">
                                          <p:stCondLst>
                                            <p:cond delay="499"/>
                                          </p:stCondLst>
                                        </p:cTn>
                                        <p:tgtEl>
                                          <p:spTgt spid="46126"/>
                                        </p:tgtEl>
                                        <p:attrNameLst>
                                          <p:attrName>style.visibility</p:attrName>
                                        </p:attrNameLst>
                                      </p:cBhvr>
                                      <p:to>
                                        <p:strVal val="hidden"/>
                                      </p:to>
                                    </p:set>
                                  </p:childTnLst>
                                </p:cTn>
                              </p:par>
                              <p:par>
                                <p:cTn id="122" presetID="9" presetClass="exit" presetSubtype="0" fill="hold" grpId="1" nodeType="withEffect">
                                  <p:stCondLst>
                                    <p:cond delay="0"/>
                                  </p:stCondLst>
                                  <p:childTnLst>
                                    <p:animEffect transition="out" filter="dissolve">
                                      <p:cBhvr>
                                        <p:cTn id="123" dur="500"/>
                                        <p:tgtEl>
                                          <p:spTgt spid="46137"/>
                                        </p:tgtEl>
                                      </p:cBhvr>
                                    </p:animEffect>
                                    <p:set>
                                      <p:cBhvr>
                                        <p:cTn id="124" dur="1" fill="hold">
                                          <p:stCondLst>
                                            <p:cond delay="499"/>
                                          </p:stCondLst>
                                        </p:cTn>
                                        <p:tgtEl>
                                          <p:spTgt spid="46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26" grpId="0" animBg="1"/>
      <p:bldP spid="46126" grpId="1" animBg="1"/>
      <p:bldP spid="46084" grpId="0" autoUpdateAnimBg="0"/>
      <p:bldP spid="46085" grpId="0" autoUpdateAnimBg="0"/>
      <p:bldP spid="46094" grpId="0" animBg="1"/>
      <p:bldP spid="46095" grpId="0" animBg="1"/>
      <p:bldP spid="46098" grpId="0" animBg="1"/>
      <p:bldP spid="46105" grpId="0" animBg="1"/>
      <p:bldP spid="46112" grpId="0" autoUpdateAnimBg="0"/>
      <p:bldP spid="46117" grpId="0" animBg="1"/>
      <p:bldP spid="46118" grpId="0" animBg="1"/>
      <p:bldP spid="46119" grpId="0" animBg="1"/>
      <p:bldP spid="46121" grpId="0" animBg="1"/>
      <p:bldP spid="46132" grpId="0" animBg="1"/>
      <p:bldP spid="46137" grpId="0" animBg="1"/>
      <p:bldP spid="46137" grpId="1"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179388" y="476250"/>
            <a:ext cx="4946650" cy="3448050"/>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cstate="email">
            <a:clrChange>
              <a:clrFrom>
                <a:srgbClr val="000000"/>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3998913" y="2781300"/>
            <a:ext cx="5111750" cy="35671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0"/>
          <p:cNvSpPr txBox="1">
            <a:spLocks noChangeArrowheads="1"/>
          </p:cNvSpPr>
          <p:nvPr/>
        </p:nvSpPr>
        <p:spPr bwMode="auto">
          <a:xfrm>
            <a:off x="0" y="-4457"/>
            <a:ext cx="9144000" cy="1261884"/>
          </a:xfrm>
          <a:prstGeom prst="rect">
            <a:avLst/>
          </a:prstGeom>
          <a:solidFill>
            <a:srgbClr val="E6E0EC"/>
          </a:solidFill>
          <a:ln w="9525">
            <a:solidFill>
              <a:srgbClr val="E6E0EC"/>
            </a:solidFill>
            <a:miter lim="800000"/>
          </a:ln>
        </p:spPr>
        <p:txBody>
          <a:bodyPr>
            <a:spAutoFit/>
          </a:bodyPr>
          <a:lstStyle/>
          <a:p>
            <a:pPr>
              <a:spcBef>
                <a:spcPct val="50000"/>
              </a:spcBef>
            </a:pPr>
            <a:r>
              <a:rPr lang="en-US" altLang="zh-CN" sz="2800" b="0" dirty="0"/>
              <a:t>        </a:t>
            </a:r>
            <a:r>
              <a:rPr lang="zh-CN" altLang="en-US" sz="2800" b="0" dirty="0"/>
              <a:t>许多产品可看作由某些基本几何体及各种由它们相交而成的形体所组成</a:t>
            </a:r>
            <a:r>
              <a:rPr lang="zh-CN" altLang="en-US" sz="2800" b="0" dirty="0" smtClean="0"/>
              <a:t>。</a:t>
            </a:r>
            <a:r>
              <a:rPr lang="en-US" sz="2800" b="0" dirty="0" smtClean="0"/>
              <a:t> </a:t>
            </a:r>
            <a:r>
              <a:rPr lang="en-US" altLang="zh-CN" sz="2000" b="0" dirty="0"/>
              <a:t>Many products can be interpreted as consisting of some basic geometric solids and their intersecting variations.</a:t>
            </a:r>
          </a:p>
        </p:txBody>
      </p:sp>
      <p:pic>
        <p:nvPicPr>
          <p:cNvPr id="4099"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59425" y="1772816"/>
            <a:ext cx="3584575" cy="4035425"/>
          </a:xfrm>
          <a:prstGeom prst="rect">
            <a:avLst/>
          </a:prstGeom>
          <a:noFill/>
          <a:ln w="9525">
            <a:noFill/>
            <a:miter lim="800000"/>
            <a:headEnd/>
            <a:tailEnd/>
          </a:ln>
        </p:spPr>
      </p:pic>
      <p:pic>
        <p:nvPicPr>
          <p:cNvPr id="4100" name="Picture 1034" descr="zhuangpeizhou"/>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200719" y="1701378"/>
            <a:ext cx="2822575" cy="1727200"/>
          </a:xfrm>
          <a:prstGeom prst="rect">
            <a:avLst/>
          </a:prstGeom>
          <a:noFill/>
          <a:ln w="9525">
            <a:noFill/>
            <a:miter lim="800000"/>
            <a:headEnd/>
            <a:tailEnd/>
          </a:ln>
        </p:spPr>
      </p:pic>
      <p:pic>
        <p:nvPicPr>
          <p:cNvPr id="4101" name="Picture 9"/>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206" y="1772816"/>
            <a:ext cx="1871663" cy="2200275"/>
          </a:xfrm>
          <a:prstGeom prst="rect">
            <a:avLst/>
          </a:prstGeom>
          <a:noFill/>
          <a:ln w="9525">
            <a:noFill/>
            <a:miter lim="800000"/>
            <a:headEnd/>
            <a:tailEnd/>
          </a:ln>
        </p:spPr>
      </p:pic>
      <p:pic>
        <p:nvPicPr>
          <p:cNvPr id="4102" name="Picture 10"/>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353244" y="3739728"/>
            <a:ext cx="2016125" cy="2686050"/>
          </a:xfrm>
          <a:prstGeom prst="rect">
            <a:avLst/>
          </a:prstGeom>
          <a:noFill/>
          <a:ln w="9525">
            <a:noFill/>
            <a:miter lim="800000"/>
            <a:headEnd/>
            <a:tailEnd/>
          </a:ln>
        </p:spPr>
      </p:pic>
      <p:pic>
        <p:nvPicPr>
          <p:cNvPr id="4103" name="Picture 1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29056" y="4509666"/>
            <a:ext cx="2232025" cy="15636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up)">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bwMode="auto">
          <a:xfrm>
            <a:off x="1331640" y="2420888"/>
            <a:ext cx="5216525" cy="1978025"/>
            <a:chOff x="0" y="0"/>
            <a:chExt cx="3286" cy="1246"/>
          </a:xfrm>
        </p:grpSpPr>
        <p:graphicFrame>
          <p:nvGraphicFramePr>
            <p:cNvPr id="6146" name="Object 3"/>
            <p:cNvGraphicFramePr>
              <a:graphicFrameLocks noChangeAspect="1"/>
            </p:cNvGraphicFramePr>
            <p:nvPr/>
          </p:nvGraphicFramePr>
          <p:xfrm>
            <a:off x="0" y="87"/>
            <a:ext cx="1392" cy="1009"/>
          </p:xfrm>
          <a:graphic>
            <a:graphicData uri="http://schemas.openxmlformats.org/presentationml/2006/ole">
              <mc:AlternateContent xmlns:mc="http://schemas.openxmlformats.org/markup-compatibility/2006">
                <mc:Choice xmlns:v="urn:schemas-microsoft-com:vml" Requires="v">
                  <p:oleObj spid="_x0000_s1035" r:id="rId3" imgW="1800495" imgH="1305075" progId="Paint.Picture">
                    <p:embed/>
                  </p:oleObj>
                </mc:Choice>
                <mc:Fallback>
                  <p:oleObj r:id="rId3" imgW="1800495" imgH="1305075" progId="Paint.Picture">
                    <p:embed/>
                    <p:pic>
                      <p:nvPicPr>
                        <p:cNvPr id="0" name=""/>
                        <p:cNvPicPr>
                          <a:picLocks noChangeAspect="1" noChangeArrowheads="1"/>
                        </p:cNvPicPr>
                        <p:nvPr/>
                      </p:nvPicPr>
                      <p:blipFill>
                        <a:blip r:embed="rId4">
                          <a:lum bright="12000"/>
                          <a:extLst>
                            <a:ext uri="{28A0092B-C50C-407E-A947-70E740481C1C}">
                              <a14:useLocalDpi xmlns:a14="http://schemas.microsoft.com/office/drawing/2010/main" val="0"/>
                            </a:ext>
                          </a:extLst>
                        </a:blip>
                        <a:srcRect/>
                        <a:stretch>
                          <a:fillRect/>
                        </a:stretch>
                      </p:blipFill>
                      <p:spPr bwMode="auto">
                        <a:xfrm>
                          <a:off x="0" y="87"/>
                          <a:ext cx="1392" cy="1009"/>
                        </a:xfrm>
                        <a:prstGeom prst="rect">
                          <a:avLst/>
                        </a:prstGeom>
                        <a:solidFill>
                          <a:srgbClr val="00FF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6147" name="Picture 10" descr="0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971" y="0"/>
              <a:ext cx="1315" cy="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8" name="Text Box 2"/>
          <p:cNvSpPr txBox="1">
            <a:spLocks noChangeArrowheads="1"/>
          </p:cNvSpPr>
          <p:nvPr/>
        </p:nvSpPr>
        <p:spPr bwMode="auto">
          <a:xfrm>
            <a:off x="0" y="0"/>
            <a:ext cx="9144000" cy="1015663"/>
          </a:xfrm>
          <a:prstGeom prst="rect">
            <a:avLst/>
          </a:prstGeom>
          <a:solidFill>
            <a:srgbClr val="BCCFE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spcBef>
                <a:spcPct val="50000"/>
              </a:spcBef>
            </a:pPr>
            <a:r>
              <a:rPr lang="en-US" altLang="zh-CN" sz="2400" dirty="0">
                <a:latin typeface="黑体" pitchFamily="49" charset="-122"/>
              </a:rPr>
              <a:t>6.</a:t>
            </a:r>
            <a:r>
              <a:rPr lang="zh-CN" altLang="en-US" sz="2400" dirty="0">
                <a:latin typeface="黑体" pitchFamily="49" charset="-122"/>
              </a:rPr>
              <a:t>平面与平面立体相交 </a:t>
            </a:r>
            <a:r>
              <a:rPr lang="en-US" altLang="zh-CN" sz="1600" b="0" dirty="0">
                <a:latin typeface="+mn-lt"/>
              </a:rPr>
              <a:t>Intersection of Plane and Polyhedral Solid</a:t>
            </a:r>
          </a:p>
          <a:p>
            <a:pPr>
              <a:spcBef>
                <a:spcPct val="50000"/>
              </a:spcBef>
            </a:pPr>
            <a:r>
              <a:rPr lang="zh-CN" altLang="en-US" sz="2400" dirty="0">
                <a:latin typeface="+mn-lt"/>
              </a:rPr>
              <a:t>（切割型平面立体 </a:t>
            </a:r>
            <a:r>
              <a:rPr lang="en-US" altLang="zh-CN" sz="2400" dirty="0">
                <a:latin typeface="+mn-lt"/>
              </a:rPr>
              <a:t> </a:t>
            </a:r>
            <a:r>
              <a:rPr lang="en-US" altLang="zh-CN" b="0" dirty="0">
                <a:latin typeface="+mn-lt"/>
              </a:rPr>
              <a:t>Cut-like</a:t>
            </a:r>
            <a:r>
              <a:rPr lang="en-US" altLang="zh-CN" b="0" i="1" dirty="0">
                <a:latin typeface="+mn-lt"/>
              </a:rPr>
              <a:t> Plane Solid</a:t>
            </a:r>
            <a:r>
              <a:rPr lang="zh-CN" altLang="en-US" sz="2400" i="1" dirty="0">
                <a:latin typeface="+mn-lt"/>
              </a:rPr>
              <a:t>）</a:t>
            </a:r>
          </a:p>
        </p:txBody>
      </p:sp>
      <p:pic>
        <p:nvPicPr>
          <p:cNvPr id="6149" name="Picture 13"/>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11560" y="1015663"/>
            <a:ext cx="21336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14"/>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372200" y="1015663"/>
            <a:ext cx="22860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659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p:cNvSpPr txBox="1">
            <a:spLocks noChangeArrowheads="1"/>
          </p:cNvSpPr>
          <p:nvPr/>
        </p:nvSpPr>
        <p:spPr bwMode="auto">
          <a:xfrm>
            <a:off x="395288" y="0"/>
            <a:ext cx="71207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zh-CN" altLang="en-US" sz="2400" b="0" dirty="0">
                <a:latin typeface="微软雅黑" panose="020B0503020204020204" pitchFamily="34" charset="-122"/>
                <a:ea typeface="微软雅黑" panose="020B0503020204020204" pitchFamily="34" charset="-122"/>
              </a:rPr>
              <a:t>例</a:t>
            </a:r>
            <a:r>
              <a:rPr lang="en-US" altLang="zh-CN" sz="2400" b="0" dirty="0">
                <a:latin typeface="微软雅黑" panose="020B0503020204020204" pitchFamily="34" charset="-122"/>
                <a:ea typeface="微软雅黑" panose="020B0503020204020204" pitchFamily="34" charset="-122"/>
              </a:rPr>
              <a:t>1</a:t>
            </a:r>
            <a:r>
              <a:rPr lang="zh-CN" altLang="en-US" sz="2400" b="0" dirty="0">
                <a:latin typeface="微软雅黑" panose="020B0503020204020204" pitchFamily="34" charset="-122"/>
                <a:ea typeface="微软雅黑" panose="020B0503020204020204" pitchFamily="34" charset="-122"/>
              </a:rPr>
              <a:t>：求四棱锥被截切后的俯视图和左视图。</a:t>
            </a:r>
          </a:p>
          <a:p>
            <a:r>
              <a:rPr lang="en-US" altLang="zh-CN" sz="1600" b="0" i="1" dirty="0">
                <a:latin typeface="微软雅黑" panose="020B0503020204020204" pitchFamily="34" charset="-122"/>
                <a:ea typeface="微软雅黑" panose="020B0503020204020204" pitchFamily="34" charset="-122"/>
              </a:rPr>
              <a:t>Complete the top view and left view of the truncated square pyramid.</a:t>
            </a:r>
            <a:r>
              <a:rPr lang="en-US" altLang="zh-CN" sz="2400" b="0" dirty="0">
                <a:latin typeface="微软雅黑" panose="020B0503020204020204" pitchFamily="34" charset="-122"/>
                <a:ea typeface="微软雅黑" panose="020B0503020204020204" pitchFamily="34" charset="-122"/>
              </a:rPr>
              <a:t> </a:t>
            </a:r>
          </a:p>
        </p:txBody>
      </p:sp>
      <p:sp>
        <p:nvSpPr>
          <p:cNvPr id="7170" name="Freeform 3"/>
          <p:cNvSpPr>
            <a:spLocks noChangeArrowheads="1"/>
          </p:cNvSpPr>
          <p:nvPr/>
        </p:nvSpPr>
        <p:spPr bwMode="auto">
          <a:xfrm>
            <a:off x="6248400" y="804863"/>
            <a:ext cx="6350" cy="2733675"/>
          </a:xfrm>
          <a:custGeom>
            <a:avLst/>
            <a:gdLst>
              <a:gd name="T0" fmla="*/ 0 w 4"/>
              <a:gd name="T1" fmla="*/ 1722 h 1722"/>
              <a:gd name="T2" fmla="*/ 4 w 4"/>
              <a:gd name="T3" fmla="*/ 0 h 1722"/>
            </a:gdLst>
            <a:ahLst/>
            <a:cxnLst>
              <a:cxn ang="0">
                <a:pos x="T0" y="T1"/>
              </a:cxn>
              <a:cxn ang="0">
                <a:pos x="T2" y="T3"/>
              </a:cxn>
            </a:cxnLst>
            <a:rect l="0" t="0" r="r" b="b"/>
            <a:pathLst>
              <a:path w="4" h="1722">
                <a:moveTo>
                  <a:pt x="0" y="1722"/>
                </a:moveTo>
                <a:lnTo>
                  <a:pt x="4" y="0"/>
                </a:lnTo>
              </a:path>
            </a:pathLst>
          </a:custGeom>
          <a:noFill/>
          <a:ln w="9525">
            <a:solidFill>
              <a:schemeClr val="tx1"/>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Freeform 4"/>
          <p:cNvSpPr>
            <a:spLocks noChangeArrowheads="1"/>
          </p:cNvSpPr>
          <p:nvPr/>
        </p:nvSpPr>
        <p:spPr bwMode="auto">
          <a:xfrm>
            <a:off x="2971800" y="804863"/>
            <a:ext cx="9525" cy="2657475"/>
          </a:xfrm>
          <a:custGeom>
            <a:avLst/>
            <a:gdLst>
              <a:gd name="T0" fmla="*/ 0 w 6"/>
              <a:gd name="T1" fmla="*/ 1674 h 1674"/>
              <a:gd name="T2" fmla="*/ 6 w 6"/>
              <a:gd name="T3" fmla="*/ 0 h 1674"/>
            </a:gdLst>
            <a:ahLst/>
            <a:cxnLst>
              <a:cxn ang="0">
                <a:pos x="T0" y="T1"/>
              </a:cxn>
              <a:cxn ang="0">
                <a:pos x="T2" y="T3"/>
              </a:cxn>
            </a:cxnLst>
            <a:rect l="0" t="0" r="r" b="b"/>
            <a:pathLst>
              <a:path w="6" h="1674">
                <a:moveTo>
                  <a:pt x="0" y="1674"/>
                </a:moveTo>
                <a:lnTo>
                  <a:pt x="6" y="0"/>
                </a:lnTo>
              </a:path>
            </a:pathLst>
          </a:custGeom>
          <a:noFill/>
          <a:ln w="9525">
            <a:solidFill>
              <a:schemeClr val="tx1"/>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Freeform 5"/>
          <p:cNvSpPr>
            <a:spLocks noChangeArrowheads="1"/>
          </p:cNvSpPr>
          <p:nvPr/>
        </p:nvSpPr>
        <p:spPr bwMode="auto">
          <a:xfrm>
            <a:off x="2965450" y="1677988"/>
            <a:ext cx="6350" cy="1797050"/>
          </a:xfrm>
          <a:custGeom>
            <a:avLst/>
            <a:gdLst>
              <a:gd name="T0" fmla="*/ 4 w 4"/>
              <a:gd name="T1" fmla="*/ 0 h 1132"/>
              <a:gd name="T2" fmla="*/ 0 w 4"/>
              <a:gd name="T3" fmla="*/ 1132 h 1132"/>
            </a:gdLst>
            <a:ahLst/>
            <a:cxnLst>
              <a:cxn ang="0">
                <a:pos x="T0" y="T1"/>
              </a:cxn>
              <a:cxn ang="0">
                <a:pos x="T2" y="T3"/>
              </a:cxn>
            </a:cxnLst>
            <a:rect l="0" t="0" r="r" b="b"/>
            <a:pathLst>
              <a:path w="4" h="1132">
                <a:moveTo>
                  <a:pt x="4" y="0"/>
                </a:moveTo>
                <a:lnTo>
                  <a:pt x="0" y="1132"/>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3" name="Freeform 6"/>
          <p:cNvSpPr>
            <a:spLocks noChangeArrowheads="1"/>
          </p:cNvSpPr>
          <p:nvPr/>
        </p:nvSpPr>
        <p:spPr bwMode="auto">
          <a:xfrm>
            <a:off x="1479550" y="4841875"/>
            <a:ext cx="2936875" cy="1588"/>
          </a:xfrm>
          <a:custGeom>
            <a:avLst/>
            <a:gdLst>
              <a:gd name="T0" fmla="*/ 0 w 1850"/>
              <a:gd name="T1" fmla="*/ 0 h 1"/>
              <a:gd name="T2" fmla="*/ 1850 w 1850"/>
              <a:gd name="T3" fmla="*/ 0 h 1"/>
            </a:gdLst>
            <a:ahLst/>
            <a:cxnLst>
              <a:cxn ang="0">
                <a:pos x="T0" y="T1"/>
              </a:cxn>
              <a:cxn ang="0">
                <a:pos x="T2" y="T3"/>
              </a:cxn>
            </a:cxnLst>
            <a:rect l="0" t="0" r="r" b="b"/>
            <a:pathLst>
              <a:path w="1850" h="1">
                <a:moveTo>
                  <a:pt x="0" y="0"/>
                </a:moveTo>
                <a:lnTo>
                  <a:pt x="1850" y="0"/>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4" name="Line 7"/>
          <p:cNvSpPr>
            <a:spLocks noChangeShapeType="1"/>
          </p:cNvSpPr>
          <p:nvPr/>
        </p:nvSpPr>
        <p:spPr bwMode="auto">
          <a:xfrm>
            <a:off x="2971800" y="3462338"/>
            <a:ext cx="0" cy="274320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 name="Freeform 8"/>
          <p:cNvSpPr>
            <a:spLocks noChangeArrowheads="1"/>
          </p:cNvSpPr>
          <p:nvPr/>
        </p:nvSpPr>
        <p:spPr bwMode="auto">
          <a:xfrm>
            <a:off x="1681163" y="3538538"/>
            <a:ext cx="1300162" cy="1300162"/>
          </a:xfrm>
          <a:custGeom>
            <a:avLst/>
            <a:gdLst>
              <a:gd name="T0" fmla="*/ 0 w 819"/>
              <a:gd name="T1" fmla="*/ 819 h 819"/>
              <a:gd name="T2" fmla="*/ 819 w 819"/>
              <a:gd name="T3" fmla="*/ 0 h 819"/>
            </a:gdLst>
            <a:ahLst/>
            <a:cxnLst>
              <a:cxn ang="0">
                <a:pos x="T0" y="T1"/>
              </a:cxn>
              <a:cxn ang="0">
                <a:pos x="T2" y="T3"/>
              </a:cxn>
            </a:cxnLst>
            <a:rect l="0" t="0" r="r" b="b"/>
            <a:pathLst>
              <a:path w="819" h="819">
                <a:moveTo>
                  <a:pt x="0" y="819"/>
                </a:moveTo>
                <a:lnTo>
                  <a:pt x="819"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6" name="Freeform 9"/>
          <p:cNvSpPr>
            <a:spLocks noChangeArrowheads="1"/>
          </p:cNvSpPr>
          <p:nvPr/>
        </p:nvSpPr>
        <p:spPr bwMode="auto">
          <a:xfrm>
            <a:off x="2981325" y="4838700"/>
            <a:ext cx="1300163" cy="1300163"/>
          </a:xfrm>
          <a:custGeom>
            <a:avLst/>
            <a:gdLst>
              <a:gd name="T0" fmla="*/ 0 w 819"/>
              <a:gd name="T1" fmla="*/ 819 h 819"/>
              <a:gd name="T2" fmla="*/ 819 w 819"/>
              <a:gd name="T3" fmla="*/ 0 h 819"/>
            </a:gdLst>
            <a:ahLst/>
            <a:cxnLst>
              <a:cxn ang="0">
                <a:pos x="T0" y="T1"/>
              </a:cxn>
              <a:cxn ang="0">
                <a:pos x="T2" y="T3"/>
              </a:cxn>
            </a:cxnLst>
            <a:rect l="0" t="0" r="r" b="b"/>
            <a:pathLst>
              <a:path w="819" h="819">
                <a:moveTo>
                  <a:pt x="0" y="819"/>
                </a:moveTo>
                <a:lnTo>
                  <a:pt x="819"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7" name="Freeform 10"/>
          <p:cNvSpPr>
            <a:spLocks noChangeArrowheads="1"/>
          </p:cNvSpPr>
          <p:nvPr/>
        </p:nvSpPr>
        <p:spPr bwMode="auto">
          <a:xfrm>
            <a:off x="1681163" y="4838700"/>
            <a:ext cx="1300162" cy="1300163"/>
          </a:xfrm>
          <a:custGeom>
            <a:avLst/>
            <a:gdLst>
              <a:gd name="T0" fmla="*/ 0 w 819"/>
              <a:gd name="T1" fmla="*/ 0 h 819"/>
              <a:gd name="T2" fmla="*/ 819 w 819"/>
              <a:gd name="T3" fmla="*/ 819 h 819"/>
            </a:gdLst>
            <a:ahLst/>
            <a:cxnLst>
              <a:cxn ang="0">
                <a:pos x="T0" y="T1"/>
              </a:cxn>
              <a:cxn ang="0">
                <a:pos x="T2" y="T3"/>
              </a:cxn>
            </a:cxnLst>
            <a:rect l="0" t="0" r="r" b="b"/>
            <a:pathLst>
              <a:path w="819" h="819">
                <a:moveTo>
                  <a:pt x="0" y="0"/>
                </a:moveTo>
                <a:lnTo>
                  <a:pt x="819" y="819"/>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8" name="Freeform 11"/>
          <p:cNvSpPr>
            <a:spLocks noChangeArrowheads="1"/>
          </p:cNvSpPr>
          <p:nvPr/>
        </p:nvSpPr>
        <p:spPr bwMode="auto">
          <a:xfrm>
            <a:off x="2981325" y="3538538"/>
            <a:ext cx="1300163" cy="1300162"/>
          </a:xfrm>
          <a:custGeom>
            <a:avLst/>
            <a:gdLst>
              <a:gd name="T0" fmla="*/ 0 w 819"/>
              <a:gd name="T1" fmla="*/ 0 h 819"/>
              <a:gd name="T2" fmla="*/ 819 w 819"/>
              <a:gd name="T3" fmla="*/ 819 h 819"/>
            </a:gdLst>
            <a:ahLst/>
            <a:cxnLst>
              <a:cxn ang="0">
                <a:pos x="T0" y="T1"/>
              </a:cxn>
              <a:cxn ang="0">
                <a:pos x="T2" y="T3"/>
              </a:cxn>
            </a:cxnLst>
            <a:rect l="0" t="0" r="r" b="b"/>
            <a:pathLst>
              <a:path w="819" h="819">
                <a:moveTo>
                  <a:pt x="0" y="0"/>
                </a:moveTo>
                <a:lnTo>
                  <a:pt x="819" y="819"/>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9" name="Line 12"/>
          <p:cNvSpPr>
            <a:spLocks noChangeShapeType="1"/>
          </p:cNvSpPr>
          <p:nvPr/>
        </p:nvSpPr>
        <p:spPr bwMode="auto">
          <a:xfrm>
            <a:off x="1676400" y="3462338"/>
            <a:ext cx="2590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0" name="Line 13"/>
          <p:cNvSpPr>
            <a:spLocks noChangeShapeType="1"/>
          </p:cNvSpPr>
          <p:nvPr/>
        </p:nvSpPr>
        <p:spPr bwMode="auto">
          <a:xfrm>
            <a:off x="2971800" y="947738"/>
            <a:ext cx="1295400" cy="2514600"/>
          </a:xfrm>
          <a:prstGeom prst="line">
            <a:avLst/>
          </a:prstGeom>
          <a:noFill/>
          <a:ln w="9525">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14"/>
          <p:cNvSpPr>
            <a:spLocks noChangeShapeType="1"/>
          </p:cNvSpPr>
          <p:nvPr/>
        </p:nvSpPr>
        <p:spPr bwMode="auto">
          <a:xfrm flipH="1">
            <a:off x="1676400" y="947738"/>
            <a:ext cx="1295400" cy="2514600"/>
          </a:xfrm>
          <a:prstGeom prst="line">
            <a:avLst/>
          </a:prstGeom>
          <a:noFill/>
          <a:ln w="9525">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15"/>
          <p:cNvSpPr>
            <a:spLocks noChangeShapeType="1"/>
          </p:cNvSpPr>
          <p:nvPr/>
        </p:nvSpPr>
        <p:spPr bwMode="auto">
          <a:xfrm>
            <a:off x="4876800" y="3482975"/>
            <a:ext cx="2819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3" name="Line 16"/>
          <p:cNvSpPr>
            <a:spLocks noChangeShapeType="1"/>
          </p:cNvSpPr>
          <p:nvPr/>
        </p:nvSpPr>
        <p:spPr bwMode="auto">
          <a:xfrm flipH="1">
            <a:off x="4876800" y="947738"/>
            <a:ext cx="1371600" cy="2514600"/>
          </a:xfrm>
          <a:prstGeom prst="line">
            <a:avLst/>
          </a:prstGeom>
          <a:noFill/>
          <a:ln w="9525">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4" name="Line 17"/>
          <p:cNvSpPr>
            <a:spLocks noChangeShapeType="1"/>
          </p:cNvSpPr>
          <p:nvPr/>
        </p:nvSpPr>
        <p:spPr bwMode="auto">
          <a:xfrm>
            <a:off x="6248400" y="947738"/>
            <a:ext cx="1447800" cy="2514600"/>
          </a:xfrm>
          <a:prstGeom prst="line">
            <a:avLst/>
          </a:prstGeom>
          <a:noFill/>
          <a:ln w="9525">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Freeform 18"/>
          <p:cNvSpPr>
            <a:spLocks noChangeArrowheads="1"/>
          </p:cNvSpPr>
          <p:nvPr/>
        </p:nvSpPr>
        <p:spPr bwMode="auto">
          <a:xfrm>
            <a:off x="1676400" y="2486025"/>
            <a:ext cx="487363" cy="976313"/>
          </a:xfrm>
          <a:custGeom>
            <a:avLst/>
            <a:gdLst>
              <a:gd name="T0" fmla="*/ 307 w 307"/>
              <a:gd name="T1" fmla="*/ 0 h 615"/>
              <a:gd name="T2" fmla="*/ 0 w 307"/>
              <a:gd name="T3" fmla="*/ 615 h 615"/>
            </a:gdLst>
            <a:ahLst/>
            <a:cxnLst>
              <a:cxn ang="0">
                <a:pos x="T0" y="T1"/>
              </a:cxn>
              <a:cxn ang="0">
                <a:pos x="T2" y="T3"/>
              </a:cxn>
            </a:cxnLst>
            <a:rect l="0" t="0" r="r" b="b"/>
            <a:pathLst>
              <a:path w="307" h="615">
                <a:moveTo>
                  <a:pt x="307" y="0"/>
                </a:moveTo>
                <a:lnTo>
                  <a:pt x="0" y="615"/>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6" name="Freeform 19"/>
          <p:cNvSpPr>
            <a:spLocks noChangeArrowheads="1"/>
          </p:cNvSpPr>
          <p:nvPr/>
        </p:nvSpPr>
        <p:spPr bwMode="auto">
          <a:xfrm>
            <a:off x="3214688" y="1449388"/>
            <a:ext cx="1050925" cy="2012950"/>
          </a:xfrm>
          <a:custGeom>
            <a:avLst/>
            <a:gdLst>
              <a:gd name="T0" fmla="*/ 0 w 662"/>
              <a:gd name="T1" fmla="*/ 0 h 1268"/>
              <a:gd name="T2" fmla="*/ 662 w 662"/>
              <a:gd name="T3" fmla="*/ 1268 h 1268"/>
            </a:gdLst>
            <a:ahLst/>
            <a:cxnLst>
              <a:cxn ang="0">
                <a:pos x="T0" y="T1"/>
              </a:cxn>
              <a:cxn ang="0">
                <a:pos x="T2" y="T3"/>
              </a:cxn>
            </a:cxnLst>
            <a:rect l="0" t="0" r="r" b="b"/>
            <a:pathLst>
              <a:path w="662" h="1268">
                <a:moveTo>
                  <a:pt x="0" y="0"/>
                </a:moveTo>
                <a:lnTo>
                  <a:pt x="662" y="126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7" name="Freeform 20"/>
          <p:cNvSpPr>
            <a:spLocks noChangeArrowheads="1"/>
          </p:cNvSpPr>
          <p:nvPr/>
        </p:nvSpPr>
        <p:spPr bwMode="auto">
          <a:xfrm>
            <a:off x="2149475" y="1435100"/>
            <a:ext cx="1084263" cy="1082675"/>
          </a:xfrm>
          <a:custGeom>
            <a:avLst/>
            <a:gdLst>
              <a:gd name="T0" fmla="*/ 0 w 683"/>
              <a:gd name="T1" fmla="*/ 682 h 682"/>
              <a:gd name="T2" fmla="*/ 683 w 683"/>
              <a:gd name="T3" fmla="*/ 0 h 682"/>
            </a:gdLst>
            <a:ahLst/>
            <a:cxnLst>
              <a:cxn ang="0">
                <a:pos x="T0" y="T1"/>
              </a:cxn>
              <a:cxn ang="0">
                <a:pos x="T2" y="T3"/>
              </a:cxn>
            </a:cxnLst>
            <a:rect l="0" t="0" r="r" b="b"/>
            <a:pathLst>
              <a:path w="683" h="682">
                <a:moveTo>
                  <a:pt x="0" y="682"/>
                </a:moveTo>
                <a:lnTo>
                  <a:pt x="683" y="0"/>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7" name="Line 21"/>
          <p:cNvSpPr>
            <a:spLocks noChangeShapeType="1"/>
          </p:cNvSpPr>
          <p:nvPr/>
        </p:nvSpPr>
        <p:spPr bwMode="auto">
          <a:xfrm>
            <a:off x="3213100" y="1433513"/>
            <a:ext cx="3027363"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22"/>
          <p:cNvSpPr>
            <a:spLocks noChangeShapeType="1"/>
          </p:cNvSpPr>
          <p:nvPr/>
        </p:nvSpPr>
        <p:spPr bwMode="auto">
          <a:xfrm>
            <a:off x="2141538" y="2506663"/>
            <a:ext cx="4119562"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Line 23"/>
          <p:cNvSpPr>
            <a:spLocks noChangeShapeType="1"/>
          </p:cNvSpPr>
          <p:nvPr/>
        </p:nvSpPr>
        <p:spPr bwMode="auto">
          <a:xfrm>
            <a:off x="2162175" y="2506663"/>
            <a:ext cx="0" cy="2327275"/>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24"/>
          <p:cNvSpPr>
            <a:spLocks noChangeShapeType="1"/>
          </p:cNvSpPr>
          <p:nvPr/>
        </p:nvSpPr>
        <p:spPr bwMode="auto">
          <a:xfrm>
            <a:off x="3213100" y="1455738"/>
            <a:ext cx="0" cy="337820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25"/>
          <p:cNvSpPr>
            <a:spLocks noChangeShapeType="1"/>
          </p:cNvSpPr>
          <p:nvPr/>
        </p:nvSpPr>
        <p:spPr bwMode="auto">
          <a:xfrm>
            <a:off x="2944813" y="1701800"/>
            <a:ext cx="3790950"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Text Box 26"/>
          <p:cNvSpPr txBox="1">
            <a:spLocks noChangeArrowheads="1"/>
          </p:cNvSpPr>
          <p:nvPr/>
        </p:nvSpPr>
        <p:spPr bwMode="auto">
          <a:xfrm>
            <a:off x="1808163" y="22129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3</a:t>
            </a:r>
            <a:r>
              <a:rPr lang="en-US" altLang="zh-CN" sz="2400">
                <a:latin typeface="宋体" pitchFamily="2" charset="-122"/>
                <a:ea typeface="宋体" pitchFamily="2" charset="-122"/>
                <a:sym typeface="Symbol" pitchFamily="18" charset="2"/>
              </a:rPr>
              <a:t></a:t>
            </a:r>
          </a:p>
        </p:txBody>
      </p:sp>
      <p:sp>
        <p:nvSpPr>
          <p:cNvPr id="29723" name="Text Box 27"/>
          <p:cNvSpPr txBox="1">
            <a:spLocks noChangeArrowheads="1"/>
          </p:cNvSpPr>
          <p:nvPr/>
        </p:nvSpPr>
        <p:spPr bwMode="auto">
          <a:xfrm>
            <a:off x="2911475" y="1603375"/>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sym typeface="CommercialPi BT" pitchFamily="18" charset="2"/>
              </a:rPr>
              <a:t>2</a:t>
            </a:r>
            <a:r>
              <a:rPr lang="en-US" altLang="zh-CN" sz="2400">
                <a:latin typeface="宋体" pitchFamily="2" charset="-122"/>
                <a:ea typeface="宋体" pitchFamily="2" charset="-122"/>
                <a:sym typeface="Symbol" pitchFamily="18" charset="2"/>
              </a:rPr>
              <a:t></a:t>
            </a:r>
          </a:p>
        </p:txBody>
      </p:sp>
      <p:sp>
        <p:nvSpPr>
          <p:cNvPr id="29724" name="Text Box 28"/>
          <p:cNvSpPr txBox="1">
            <a:spLocks noChangeArrowheads="1"/>
          </p:cNvSpPr>
          <p:nvPr/>
        </p:nvSpPr>
        <p:spPr bwMode="auto">
          <a:xfrm>
            <a:off x="3060700" y="1076325"/>
            <a:ext cx="56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1</a:t>
            </a:r>
            <a:r>
              <a:rPr lang="en-US" altLang="zh-CN" sz="2400">
                <a:latin typeface="宋体" pitchFamily="2" charset="-122"/>
                <a:ea typeface="宋体" pitchFamily="2" charset="-122"/>
                <a:sym typeface="Symbol" pitchFamily="18" charset="2"/>
              </a:rPr>
              <a:t></a:t>
            </a:r>
            <a:endParaRPr lang="en-US" altLang="zh-CN" sz="2400">
              <a:latin typeface="宋体" pitchFamily="2" charset="-122"/>
              <a:ea typeface="宋体" pitchFamily="2" charset="-122"/>
            </a:endParaRPr>
          </a:p>
        </p:txBody>
      </p:sp>
      <p:sp>
        <p:nvSpPr>
          <p:cNvPr id="29725" name="Text Box 29"/>
          <p:cNvSpPr txBox="1">
            <a:spLocks noChangeArrowheads="1"/>
          </p:cNvSpPr>
          <p:nvPr/>
        </p:nvSpPr>
        <p:spPr bwMode="auto">
          <a:xfrm>
            <a:off x="2146300" y="1360488"/>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(4</a:t>
            </a:r>
            <a:r>
              <a:rPr lang="en-US" altLang="zh-CN" sz="2400">
                <a:latin typeface="宋体" pitchFamily="2" charset="-122"/>
                <a:ea typeface="宋体" pitchFamily="2" charset="-122"/>
                <a:sym typeface="Symbol" pitchFamily="18" charset="2"/>
              </a:rPr>
              <a:t></a:t>
            </a:r>
            <a:r>
              <a:rPr lang="en-US" altLang="zh-CN" sz="2400">
                <a:latin typeface="宋体" pitchFamily="2" charset="-122"/>
                <a:ea typeface="宋体" pitchFamily="2" charset="-122"/>
                <a:sym typeface="CommercialPi BT" pitchFamily="18" charset="2"/>
              </a:rPr>
              <a:t>)</a:t>
            </a:r>
          </a:p>
        </p:txBody>
      </p:sp>
      <p:grpSp>
        <p:nvGrpSpPr>
          <p:cNvPr id="2" name="Group 30"/>
          <p:cNvGrpSpPr>
            <a:grpSpLocks/>
          </p:cNvGrpSpPr>
          <p:nvPr/>
        </p:nvGrpSpPr>
        <p:grpSpPr bwMode="auto">
          <a:xfrm>
            <a:off x="5816600" y="1090613"/>
            <a:ext cx="1192213" cy="457200"/>
            <a:chOff x="0" y="0"/>
            <a:chExt cx="751" cy="288"/>
          </a:xfrm>
        </p:grpSpPr>
        <p:sp>
          <p:nvSpPr>
            <p:cNvPr id="7198" name="Text Box 31"/>
            <p:cNvSpPr txBox="1">
              <a:spLocks noChangeArrowheads="1"/>
            </p:cNvSpPr>
            <p:nvPr/>
          </p:nvSpPr>
          <p:spPr bwMode="auto">
            <a:xfrm>
              <a:off x="0" y="0"/>
              <a:ext cx="7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1</a:t>
              </a:r>
              <a:r>
                <a:rPr lang="en-US" altLang="zh-CN" sz="2400">
                  <a:latin typeface="宋体" pitchFamily="2" charset="-122"/>
                  <a:ea typeface="宋体" pitchFamily="2" charset="-122"/>
                  <a:sym typeface="Symbol" pitchFamily="18" charset="2"/>
                </a:rPr>
                <a:t></a:t>
              </a:r>
              <a:endParaRPr lang="en-US" altLang="zh-CN" sz="2400">
                <a:latin typeface="宋体" pitchFamily="2" charset="-122"/>
                <a:ea typeface="宋体" pitchFamily="2" charset="-122"/>
              </a:endParaRPr>
            </a:p>
          </p:txBody>
        </p:sp>
        <p:sp>
          <p:nvSpPr>
            <p:cNvPr id="7199" name="Text Box 32"/>
            <p:cNvSpPr txBox="1">
              <a:spLocks noChangeArrowheads="1"/>
            </p:cNvSpPr>
            <p:nvPr/>
          </p:nvSpPr>
          <p:spPr bwMode="auto">
            <a:xfrm>
              <a:off x="193" y="171"/>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500">
                  <a:solidFill>
                    <a:srgbClr val="FF3300"/>
                  </a:solidFill>
                  <a:latin typeface="宋体" pitchFamily="2" charset="-122"/>
                  <a:ea typeface="宋体" pitchFamily="2" charset="-122"/>
                </a:rPr>
                <a:t>●</a:t>
              </a:r>
            </a:p>
          </p:txBody>
        </p:sp>
      </p:grpSp>
      <p:grpSp>
        <p:nvGrpSpPr>
          <p:cNvPr id="3" name="Group 33"/>
          <p:cNvGrpSpPr>
            <a:grpSpLocks/>
          </p:cNvGrpSpPr>
          <p:nvPr/>
        </p:nvGrpSpPr>
        <p:grpSpPr bwMode="auto">
          <a:xfrm>
            <a:off x="6434138" y="1374775"/>
            <a:ext cx="895350" cy="457200"/>
            <a:chOff x="0" y="0"/>
            <a:chExt cx="564" cy="288"/>
          </a:xfrm>
        </p:grpSpPr>
        <p:sp>
          <p:nvSpPr>
            <p:cNvPr id="7201" name="Text Box 34"/>
            <p:cNvSpPr txBox="1">
              <a:spLocks noChangeArrowheads="1"/>
            </p:cNvSpPr>
            <p:nvPr/>
          </p:nvSpPr>
          <p:spPr bwMode="auto">
            <a:xfrm>
              <a:off x="0" y="0"/>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2</a:t>
              </a:r>
              <a:r>
                <a:rPr lang="en-US" altLang="zh-CN" sz="2400">
                  <a:latin typeface="宋体" pitchFamily="2" charset="-122"/>
                  <a:ea typeface="宋体" pitchFamily="2" charset="-122"/>
                  <a:sym typeface="Symbol" pitchFamily="18" charset="2"/>
                </a:rPr>
                <a:t></a:t>
              </a:r>
            </a:p>
          </p:txBody>
        </p:sp>
        <p:sp>
          <p:nvSpPr>
            <p:cNvPr id="7202" name="Text Box 35"/>
            <p:cNvSpPr txBox="1">
              <a:spLocks noChangeArrowheads="1"/>
            </p:cNvSpPr>
            <p:nvPr/>
          </p:nvSpPr>
          <p:spPr bwMode="auto">
            <a:xfrm>
              <a:off x="75" y="151"/>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500">
                  <a:solidFill>
                    <a:srgbClr val="FF3300"/>
                  </a:solidFill>
                  <a:latin typeface="宋体" pitchFamily="2" charset="-122"/>
                  <a:ea typeface="宋体" pitchFamily="2" charset="-122"/>
                </a:rPr>
                <a:t>●</a:t>
              </a:r>
            </a:p>
          </p:txBody>
        </p:sp>
      </p:grpSp>
      <p:grpSp>
        <p:nvGrpSpPr>
          <p:cNvPr id="4" name="Group 36"/>
          <p:cNvGrpSpPr>
            <a:grpSpLocks/>
          </p:cNvGrpSpPr>
          <p:nvPr/>
        </p:nvGrpSpPr>
        <p:grpSpPr bwMode="auto">
          <a:xfrm>
            <a:off x="5403850" y="1392238"/>
            <a:ext cx="622300" cy="457200"/>
            <a:chOff x="0" y="0"/>
            <a:chExt cx="392" cy="288"/>
          </a:xfrm>
        </p:grpSpPr>
        <p:sp>
          <p:nvSpPr>
            <p:cNvPr id="7204" name="Text Box 37"/>
            <p:cNvSpPr txBox="1">
              <a:spLocks noChangeArrowheads="1"/>
            </p:cNvSpPr>
            <p:nvPr/>
          </p:nvSpPr>
          <p:spPr bwMode="auto">
            <a:xfrm>
              <a:off x="0" y="0"/>
              <a:ext cx="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4</a:t>
              </a:r>
              <a:r>
                <a:rPr lang="en-US" altLang="zh-CN" sz="2400">
                  <a:latin typeface="宋体" pitchFamily="2" charset="-122"/>
                  <a:ea typeface="宋体" pitchFamily="2" charset="-122"/>
                  <a:sym typeface="Symbol" pitchFamily="18" charset="2"/>
                </a:rPr>
                <a:t></a:t>
              </a:r>
            </a:p>
          </p:txBody>
        </p:sp>
        <p:sp>
          <p:nvSpPr>
            <p:cNvPr id="7205" name="Text Box 38"/>
            <p:cNvSpPr txBox="1">
              <a:spLocks noChangeArrowheads="1"/>
            </p:cNvSpPr>
            <p:nvPr/>
          </p:nvSpPr>
          <p:spPr bwMode="auto">
            <a:xfrm>
              <a:off x="182" y="137"/>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500">
                  <a:solidFill>
                    <a:srgbClr val="FF3300"/>
                  </a:solidFill>
                  <a:latin typeface="宋体" pitchFamily="2" charset="-122"/>
                  <a:ea typeface="宋体" pitchFamily="2" charset="-122"/>
                </a:rPr>
                <a:t>●</a:t>
              </a:r>
            </a:p>
          </p:txBody>
        </p:sp>
      </p:grpSp>
      <p:grpSp>
        <p:nvGrpSpPr>
          <p:cNvPr id="5" name="Group 39"/>
          <p:cNvGrpSpPr>
            <a:grpSpLocks/>
          </p:cNvGrpSpPr>
          <p:nvPr/>
        </p:nvGrpSpPr>
        <p:grpSpPr bwMode="auto">
          <a:xfrm>
            <a:off x="6119813" y="2387600"/>
            <a:ext cx="555625" cy="457200"/>
            <a:chOff x="0" y="0"/>
            <a:chExt cx="350" cy="288"/>
          </a:xfrm>
        </p:grpSpPr>
        <p:sp>
          <p:nvSpPr>
            <p:cNvPr id="7207" name="Text Box 40"/>
            <p:cNvSpPr txBox="1">
              <a:spLocks noChangeArrowheads="1"/>
            </p:cNvSpPr>
            <p:nvPr/>
          </p:nvSpPr>
          <p:spPr bwMode="auto">
            <a:xfrm>
              <a:off x="46" y="0"/>
              <a:ext cx="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3</a:t>
              </a:r>
              <a:r>
                <a:rPr lang="en-US" altLang="zh-CN" sz="2400">
                  <a:latin typeface="宋体" pitchFamily="2" charset="-122"/>
                  <a:ea typeface="宋体" pitchFamily="2" charset="-122"/>
                  <a:sym typeface="Symbol" pitchFamily="18" charset="2"/>
                </a:rPr>
                <a:t></a:t>
              </a:r>
            </a:p>
          </p:txBody>
        </p:sp>
        <p:sp>
          <p:nvSpPr>
            <p:cNvPr id="7208" name="Text Box 41"/>
            <p:cNvSpPr txBox="1">
              <a:spLocks noChangeArrowheads="1"/>
            </p:cNvSpPr>
            <p:nvPr/>
          </p:nvSpPr>
          <p:spPr bwMode="auto">
            <a:xfrm>
              <a:off x="0" y="22"/>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500">
                  <a:solidFill>
                    <a:srgbClr val="FF3300"/>
                  </a:solidFill>
                  <a:latin typeface="宋体" pitchFamily="2" charset="-122"/>
                  <a:ea typeface="宋体" pitchFamily="2" charset="-122"/>
                </a:rPr>
                <a:t>●</a:t>
              </a:r>
            </a:p>
          </p:txBody>
        </p:sp>
      </p:grpSp>
      <p:grpSp>
        <p:nvGrpSpPr>
          <p:cNvPr id="6" name="Group 42"/>
          <p:cNvGrpSpPr>
            <a:grpSpLocks/>
          </p:cNvGrpSpPr>
          <p:nvPr/>
        </p:nvGrpSpPr>
        <p:grpSpPr bwMode="auto">
          <a:xfrm>
            <a:off x="3095625" y="4413250"/>
            <a:ext cx="404813" cy="500063"/>
            <a:chOff x="0" y="0"/>
            <a:chExt cx="255" cy="315"/>
          </a:xfrm>
        </p:grpSpPr>
        <p:sp>
          <p:nvSpPr>
            <p:cNvPr id="7210" name="Text Box 43"/>
            <p:cNvSpPr txBox="1">
              <a:spLocks noChangeArrowheads="1"/>
            </p:cNvSpPr>
            <p:nvPr/>
          </p:nvSpPr>
          <p:spPr bwMode="auto">
            <a:xfrm>
              <a:off x="33" y="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1</a:t>
              </a:r>
            </a:p>
          </p:txBody>
        </p:sp>
        <p:sp>
          <p:nvSpPr>
            <p:cNvPr id="7211" name="Text Box 44"/>
            <p:cNvSpPr txBox="1">
              <a:spLocks noChangeArrowheads="1"/>
            </p:cNvSpPr>
            <p:nvPr/>
          </p:nvSpPr>
          <p:spPr bwMode="auto">
            <a:xfrm>
              <a:off x="0" y="209"/>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500">
                  <a:solidFill>
                    <a:srgbClr val="FF3300"/>
                  </a:solidFill>
                  <a:latin typeface="宋体" pitchFamily="2" charset="-122"/>
                  <a:ea typeface="宋体" pitchFamily="2" charset="-122"/>
                </a:rPr>
                <a:t>●</a:t>
              </a:r>
            </a:p>
          </p:txBody>
        </p:sp>
      </p:grpSp>
      <p:grpSp>
        <p:nvGrpSpPr>
          <p:cNvPr id="7" name="Group 45"/>
          <p:cNvGrpSpPr>
            <a:grpSpLocks/>
          </p:cNvGrpSpPr>
          <p:nvPr/>
        </p:nvGrpSpPr>
        <p:grpSpPr bwMode="auto">
          <a:xfrm>
            <a:off x="2838450" y="5106988"/>
            <a:ext cx="401638" cy="457200"/>
            <a:chOff x="0" y="0"/>
            <a:chExt cx="253" cy="288"/>
          </a:xfrm>
        </p:grpSpPr>
        <p:sp>
          <p:nvSpPr>
            <p:cNvPr id="7213" name="Text Box 46"/>
            <p:cNvSpPr txBox="1">
              <a:spLocks noChangeArrowheads="1"/>
            </p:cNvSpPr>
            <p:nvPr/>
          </p:nvSpPr>
          <p:spPr bwMode="auto">
            <a:xfrm>
              <a:off x="31" y="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2</a:t>
              </a:r>
            </a:p>
          </p:txBody>
        </p:sp>
        <p:sp>
          <p:nvSpPr>
            <p:cNvPr id="7214" name="Text Box 47"/>
            <p:cNvSpPr txBox="1">
              <a:spLocks noChangeArrowheads="1"/>
            </p:cNvSpPr>
            <p:nvPr/>
          </p:nvSpPr>
          <p:spPr bwMode="auto">
            <a:xfrm>
              <a:off x="0" y="34"/>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500">
                  <a:solidFill>
                    <a:srgbClr val="FF3300"/>
                  </a:solidFill>
                  <a:latin typeface="宋体" pitchFamily="2" charset="-122"/>
                  <a:ea typeface="宋体" pitchFamily="2" charset="-122"/>
                </a:rPr>
                <a:t>●</a:t>
              </a:r>
            </a:p>
          </p:txBody>
        </p:sp>
      </p:grpSp>
      <p:grpSp>
        <p:nvGrpSpPr>
          <p:cNvPr id="8" name="Group 48"/>
          <p:cNvGrpSpPr>
            <a:grpSpLocks/>
          </p:cNvGrpSpPr>
          <p:nvPr/>
        </p:nvGrpSpPr>
        <p:grpSpPr bwMode="auto">
          <a:xfrm>
            <a:off x="2655888" y="4029075"/>
            <a:ext cx="419100" cy="457200"/>
            <a:chOff x="0" y="0"/>
            <a:chExt cx="264" cy="288"/>
          </a:xfrm>
        </p:grpSpPr>
        <p:sp>
          <p:nvSpPr>
            <p:cNvPr id="7216" name="Text Box 49"/>
            <p:cNvSpPr txBox="1">
              <a:spLocks noChangeArrowheads="1"/>
            </p:cNvSpPr>
            <p:nvPr/>
          </p:nvSpPr>
          <p:spPr bwMode="auto">
            <a:xfrm>
              <a:off x="0" y="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4</a:t>
              </a:r>
            </a:p>
          </p:txBody>
        </p:sp>
        <p:sp>
          <p:nvSpPr>
            <p:cNvPr id="7217" name="Text Box 50"/>
            <p:cNvSpPr txBox="1">
              <a:spLocks noChangeArrowheads="1"/>
            </p:cNvSpPr>
            <p:nvPr/>
          </p:nvSpPr>
          <p:spPr bwMode="auto">
            <a:xfrm>
              <a:off x="108" y="175"/>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500">
                  <a:solidFill>
                    <a:srgbClr val="FF3300"/>
                  </a:solidFill>
                  <a:latin typeface="宋体" pitchFamily="2" charset="-122"/>
                  <a:ea typeface="宋体" pitchFamily="2" charset="-122"/>
                </a:rPr>
                <a:t>●</a:t>
              </a:r>
            </a:p>
          </p:txBody>
        </p:sp>
      </p:grpSp>
      <p:grpSp>
        <p:nvGrpSpPr>
          <p:cNvPr id="9" name="Group 51"/>
          <p:cNvGrpSpPr>
            <a:grpSpLocks/>
          </p:cNvGrpSpPr>
          <p:nvPr/>
        </p:nvGrpSpPr>
        <p:grpSpPr bwMode="auto">
          <a:xfrm>
            <a:off x="2965450" y="1700213"/>
            <a:ext cx="3292475" cy="3130550"/>
            <a:chOff x="0" y="0"/>
            <a:chExt cx="2074" cy="1972"/>
          </a:xfrm>
        </p:grpSpPr>
        <p:sp>
          <p:nvSpPr>
            <p:cNvPr id="7219" name="Line 52"/>
            <p:cNvSpPr>
              <a:spLocks noChangeShapeType="1"/>
            </p:cNvSpPr>
            <p:nvPr/>
          </p:nvSpPr>
          <p:spPr bwMode="auto">
            <a:xfrm>
              <a:off x="1805" y="0"/>
              <a:ext cx="269" cy="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 name="Line 53"/>
            <p:cNvSpPr>
              <a:spLocks noChangeShapeType="1"/>
            </p:cNvSpPr>
            <p:nvPr/>
          </p:nvSpPr>
          <p:spPr bwMode="auto">
            <a:xfrm rot="-5400000">
              <a:off x="-135" y="1836"/>
              <a:ext cx="269" cy="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54"/>
          <p:cNvGrpSpPr>
            <a:grpSpLocks/>
          </p:cNvGrpSpPr>
          <p:nvPr/>
        </p:nvGrpSpPr>
        <p:grpSpPr bwMode="auto">
          <a:xfrm>
            <a:off x="2967038" y="1697038"/>
            <a:ext cx="3716337" cy="3552825"/>
            <a:chOff x="0" y="0"/>
            <a:chExt cx="2341" cy="2238"/>
          </a:xfrm>
        </p:grpSpPr>
        <p:sp>
          <p:nvSpPr>
            <p:cNvPr id="7222" name="Line 55"/>
            <p:cNvSpPr>
              <a:spLocks noChangeShapeType="1"/>
            </p:cNvSpPr>
            <p:nvPr/>
          </p:nvSpPr>
          <p:spPr bwMode="auto">
            <a:xfrm>
              <a:off x="2072" y="0"/>
              <a:ext cx="269" cy="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3" name="Line 56"/>
            <p:cNvSpPr>
              <a:spLocks noChangeShapeType="1"/>
            </p:cNvSpPr>
            <p:nvPr/>
          </p:nvSpPr>
          <p:spPr bwMode="auto">
            <a:xfrm rot="-5400000">
              <a:off x="-135" y="2102"/>
              <a:ext cx="269" cy="0"/>
            </a:xfrm>
            <a:prstGeom prst="line">
              <a:avLst/>
            </a:prstGeom>
            <a:noFill/>
            <a:ln w="381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53" name="Text Box 57"/>
          <p:cNvSpPr txBox="1">
            <a:spLocks noChangeArrowheads="1"/>
          </p:cNvSpPr>
          <p:nvPr/>
        </p:nvSpPr>
        <p:spPr bwMode="auto">
          <a:xfrm>
            <a:off x="4391232" y="3619305"/>
            <a:ext cx="4248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2000" b="0" dirty="0">
                <a:solidFill>
                  <a:srgbClr val="FF3300"/>
                </a:solidFill>
                <a:latin typeface="微软雅黑" panose="020B0503020204020204" pitchFamily="34" charset="-122"/>
                <a:ea typeface="微软雅黑" panose="020B0503020204020204" pitchFamily="34" charset="-122"/>
              </a:rPr>
              <a:t>★ </a:t>
            </a:r>
            <a:r>
              <a:rPr lang="zh-CN" altLang="en-US" sz="2000" b="0" dirty="0">
                <a:solidFill>
                  <a:srgbClr val="FF3300"/>
                </a:solidFill>
                <a:latin typeface="微软雅黑" panose="020B0503020204020204" pitchFamily="34" charset="-122"/>
                <a:ea typeface="微软雅黑" panose="020B0503020204020204" pitchFamily="34" charset="-122"/>
              </a:rPr>
              <a:t>空间分析</a:t>
            </a:r>
            <a:r>
              <a:rPr lang="en-US" altLang="zh-CN" sz="1400" b="0" i="1" dirty="0">
                <a:solidFill>
                  <a:srgbClr val="FF3300"/>
                </a:solidFill>
                <a:latin typeface="微软雅黑" panose="020B0503020204020204" pitchFamily="34" charset="-122"/>
                <a:ea typeface="微软雅黑" panose="020B0503020204020204" pitchFamily="34" charset="-122"/>
              </a:rPr>
              <a:t>Spatial analysis</a:t>
            </a:r>
          </a:p>
        </p:txBody>
      </p:sp>
      <p:sp>
        <p:nvSpPr>
          <p:cNvPr id="29754" name="Text Box 58"/>
          <p:cNvSpPr txBox="1">
            <a:spLocks noChangeArrowheads="1"/>
          </p:cNvSpPr>
          <p:nvPr/>
        </p:nvSpPr>
        <p:spPr bwMode="auto">
          <a:xfrm>
            <a:off x="4928819" y="4239697"/>
            <a:ext cx="31423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zh-CN" altLang="en-US" b="0">
                <a:solidFill>
                  <a:schemeClr val="accent2"/>
                </a:solidFill>
                <a:latin typeface="微软雅黑" panose="020B0503020204020204" pitchFamily="34" charset="-122"/>
                <a:ea typeface="微软雅黑" panose="020B0503020204020204" pitchFamily="34" charset="-122"/>
              </a:rPr>
              <a:t>交线的形状？</a:t>
            </a:r>
            <a:r>
              <a:rPr lang="en-US" altLang="zh-CN" sz="1200" b="0" i="1">
                <a:solidFill>
                  <a:schemeClr val="accent2"/>
                </a:solidFill>
                <a:latin typeface="微软雅黑" panose="020B0503020204020204" pitchFamily="34" charset="-122"/>
                <a:ea typeface="微软雅黑" panose="020B0503020204020204" pitchFamily="34" charset="-122"/>
              </a:rPr>
              <a:t>Shape of the section?</a:t>
            </a:r>
          </a:p>
        </p:txBody>
      </p:sp>
      <p:grpSp>
        <p:nvGrpSpPr>
          <p:cNvPr id="11" name="Group 59"/>
          <p:cNvGrpSpPr>
            <a:grpSpLocks/>
          </p:cNvGrpSpPr>
          <p:nvPr/>
        </p:nvGrpSpPr>
        <p:grpSpPr bwMode="auto">
          <a:xfrm>
            <a:off x="1892300" y="4433888"/>
            <a:ext cx="390525" cy="482600"/>
            <a:chOff x="0" y="0"/>
            <a:chExt cx="246" cy="304"/>
          </a:xfrm>
        </p:grpSpPr>
        <p:sp>
          <p:nvSpPr>
            <p:cNvPr id="7227" name="Text Box 60"/>
            <p:cNvSpPr txBox="1">
              <a:spLocks noChangeArrowheads="1"/>
            </p:cNvSpPr>
            <p:nvPr/>
          </p:nvSpPr>
          <p:spPr bwMode="auto">
            <a:xfrm>
              <a:off x="0" y="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2400">
                  <a:latin typeface="宋体" pitchFamily="2" charset="-122"/>
                  <a:ea typeface="宋体" pitchFamily="2" charset="-122"/>
                </a:rPr>
                <a:t>3</a:t>
              </a:r>
            </a:p>
          </p:txBody>
        </p:sp>
        <p:sp>
          <p:nvSpPr>
            <p:cNvPr id="7228" name="Text Box 61"/>
            <p:cNvSpPr txBox="1">
              <a:spLocks noChangeArrowheads="1"/>
            </p:cNvSpPr>
            <p:nvPr/>
          </p:nvSpPr>
          <p:spPr bwMode="auto">
            <a:xfrm>
              <a:off x="90" y="198"/>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pPr algn="ctr"/>
              <a:r>
                <a:rPr lang="en-US" altLang="zh-CN" sz="500">
                  <a:solidFill>
                    <a:srgbClr val="FF3300"/>
                  </a:solidFill>
                  <a:latin typeface="宋体" pitchFamily="2" charset="-122"/>
                  <a:ea typeface="宋体" pitchFamily="2" charset="-122"/>
                </a:rPr>
                <a:t>●</a:t>
              </a:r>
            </a:p>
          </p:txBody>
        </p:sp>
      </p:grpSp>
      <p:sp>
        <p:nvSpPr>
          <p:cNvPr id="29758" name="Text Box 62"/>
          <p:cNvSpPr txBox="1">
            <a:spLocks noChangeArrowheads="1"/>
          </p:cNvSpPr>
          <p:nvPr/>
        </p:nvSpPr>
        <p:spPr bwMode="auto">
          <a:xfrm>
            <a:off x="4368000" y="4133130"/>
            <a:ext cx="4211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2000" b="0" dirty="0">
                <a:solidFill>
                  <a:srgbClr val="FF3300"/>
                </a:solidFill>
                <a:latin typeface="微软雅黑" panose="020B0503020204020204" pitchFamily="34" charset="-122"/>
                <a:ea typeface="微软雅黑" panose="020B0503020204020204" pitchFamily="34" charset="-122"/>
              </a:rPr>
              <a:t>★ </a:t>
            </a:r>
            <a:r>
              <a:rPr lang="zh-CN" altLang="en-US" sz="2000" b="0" dirty="0">
                <a:solidFill>
                  <a:srgbClr val="FF3300"/>
                </a:solidFill>
                <a:latin typeface="微软雅黑" panose="020B0503020204020204" pitchFamily="34" charset="-122"/>
                <a:ea typeface="微软雅黑" panose="020B0503020204020204" pitchFamily="34" charset="-122"/>
              </a:rPr>
              <a:t>投影分析</a:t>
            </a:r>
            <a:r>
              <a:rPr lang="en-US" altLang="zh-CN" sz="1400" b="0" i="1" dirty="0">
                <a:solidFill>
                  <a:srgbClr val="FF3300"/>
                </a:solidFill>
                <a:latin typeface="微软雅黑" panose="020B0503020204020204" pitchFamily="34" charset="-122"/>
                <a:ea typeface="微软雅黑" panose="020B0503020204020204" pitchFamily="34" charset="-122"/>
              </a:rPr>
              <a:t>Projection analysis</a:t>
            </a:r>
          </a:p>
        </p:txBody>
      </p:sp>
      <p:sp>
        <p:nvSpPr>
          <p:cNvPr id="29759" name="Text Box 63"/>
          <p:cNvSpPr txBox="1">
            <a:spLocks noChangeArrowheads="1"/>
          </p:cNvSpPr>
          <p:nvPr/>
        </p:nvSpPr>
        <p:spPr bwMode="auto">
          <a:xfrm>
            <a:off x="4391025" y="4580850"/>
            <a:ext cx="47529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2000" b="0" dirty="0">
                <a:solidFill>
                  <a:srgbClr val="FF0000"/>
                </a:solidFill>
                <a:latin typeface="微软雅黑" panose="020B0503020204020204" pitchFamily="34" charset="-122"/>
                <a:ea typeface="微软雅黑" panose="020B0503020204020204" pitchFamily="34" charset="-122"/>
              </a:rPr>
              <a:t>★ </a:t>
            </a:r>
            <a:r>
              <a:rPr lang="zh-CN" altLang="en-US" sz="2000" b="0" dirty="0">
                <a:solidFill>
                  <a:srgbClr val="FF0000"/>
                </a:solidFill>
                <a:latin typeface="微软雅黑" panose="020B0503020204020204" pitchFamily="34" charset="-122"/>
                <a:ea typeface="微软雅黑" panose="020B0503020204020204" pitchFamily="34" charset="-122"/>
              </a:rPr>
              <a:t>求截交线 </a:t>
            </a:r>
            <a:r>
              <a:rPr lang="en-US" altLang="zh-CN" sz="1400" b="0" i="1" dirty="0">
                <a:solidFill>
                  <a:srgbClr val="FF0000"/>
                </a:solidFill>
                <a:latin typeface="微软雅黑" panose="020B0503020204020204" pitchFamily="34" charset="-122"/>
                <a:ea typeface="微软雅黑" panose="020B0503020204020204" pitchFamily="34" charset="-122"/>
              </a:rPr>
              <a:t>Find the lines of section</a:t>
            </a:r>
          </a:p>
        </p:txBody>
      </p:sp>
      <p:sp>
        <p:nvSpPr>
          <p:cNvPr id="29760" name="Text Box 64"/>
          <p:cNvSpPr txBox="1">
            <a:spLocks noChangeArrowheads="1"/>
          </p:cNvSpPr>
          <p:nvPr/>
        </p:nvSpPr>
        <p:spPr bwMode="auto">
          <a:xfrm>
            <a:off x="4397790" y="5093637"/>
            <a:ext cx="4248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2000" b="0" dirty="0">
                <a:solidFill>
                  <a:srgbClr val="FF0000"/>
                </a:solidFill>
                <a:latin typeface="微软雅黑" panose="020B0503020204020204" pitchFamily="34" charset="-122"/>
                <a:ea typeface="微软雅黑" panose="020B0503020204020204" pitchFamily="34" charset="-122"/>
              </a:rPr>
              <a:t>★ </a:t>
            </a:r>
            <a:r>
              <a:rPr lang="zh-CN" altLang="en-US" sz="2000" b="0" dirty="0">
                <a:solidFill>
                  <a:srgbClr val="FF0000"/>
                </a:solidFill>
                <a:latin typeface="微软雅黑" panose="020B0503020204020204" pitchFamily="34" charset="-122"/>
                <a:ea typeface="微软雅黑" panose="020B0503020204020204" pitchFamily="34" charset="-122"/>
              </a:rPr>
              <a:t>分析棱线的投影 </a:t>
            </a:r>
            <a:r>
              <a:rPr lang="en-US" altLang="zh-CN" sz="1400" b="0" i="1" dirty="0">
                <a:solidFill>
                  <a:srgbClr val="FF0000"/>
                </a:solidFill>
                <a:latin typeface="微软雅黑" panose="020B0503020204020204" pitchFamily="34" charset="-122"/>
                <a:ea typeface="微软雅黑" panose="020B0503020204020204" pitchFamily="34" charset="-122"/>
              </a:rPr>
              <a:t>Edges</a:t>
            </a:r>
          </a:p>
        </p:txBody>
      </p:sp>
      <p:grpSp>
        <p:nvGrpSpPr>
          <p:cNvPr id="12" name="Group 65"/>
          <p:cNvGrpSpPr>
            <a:grpSpLocks/>
          </p:cNvGrpSpPr>
          <p:nvPr/>
        </p:nvGrpSpPr>
        <p:grpSpPr bwMode="auto">
          <a:xfrm>
            <a:off x="5818188" y="1431925"/>
            <a:ext cx="865187" cy="1073150"/>
            <a:chOff x="0" y="0"/>
            <a:chExt cx="545" cy="676"/>
          </a:xfrm>
        </p:grpSpPr>
        <p:sp>
          <p:nvSpPr>
            <p:cNvPr id="7233" name="Line 66"/>
            <p:cNvSpPr>
              <a:spLocks noChangeShapeType="1"/>
            </p:cNvSpPr>
            <p:nvPr/>
          </p:nvSpPr>
          <p:spPr bwMode="auto">
            <a:xfrm flipH="1">
              <a:off x="0" y="0"/>
              <a:ext cx="269" cy="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4" name="Line 67"/>
            <p:cNvSpPr>
              <a:spLocks noChangeShapeType="1"/>
            </p:cNvSpPr>
            <p:nvPr/>
          </p:nvSpPr>
          <p:spPr bwMode="auto">
            <a:xfrm>
              <a:off x="0" y="175"/>
              <a:ext cx="269" cy="501"/>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 name="Line 68"/>
            <p:cNvSpPr>
              <a:spLocks noChangeShapeType="1"/>
            </p:cNvSpPr>
            <p:nvPr/>
          </p:nvSpPr>
          <p:spPr bwMode="auto">
            <a:xfrm flipV="1">
              <a:off x="276" y="167"/>
              <a:ext cx="269" cy="509"/>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6" name="Line 69"/>
            <p:cNvSpPr>
              <a:spLocks noChangeShapeType="1"/>
            </p:cNvSpPr>
            <p:nvPr/>
          </p:nvSpPr>
          <p:spPr bwMode="auto">
            <a:xfrm>
              <a:off x="269" y="0"/>
              <a:ext cx="276" cy="16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70"/>
          <p:cNvGrpSpPr>
            <a:grpSpLocks/>
          </p:cNvGrpSpPr>
          <p:nvPr/>
        </p:nvGrpSpPr>
        <p:grpSpPr bwMode="auto">
          <a:xfrm>
            <a:off x="2159000" y="4387850"/>
            <a:ext cx="1050925" cy="877888"/>
            <a:chOff x="0" y="0"/>
            <a:chExt cx="662" cy="553"/>
          </a:xfrm>
        </p:grpSpPr>
        <p:sp>
          <p:nvSpPr>
            <p:cNvPr id="7238" name="Line 71"/>
            <p:cNvSpPr>
              <a:spLocks noChangeShapeType="1"/>
            </p:cNvSpPr>
            <p:nvPr/>
          </p:nvSpPr>
          <p:spPr bwMode="auto">
            <a:xfrm flipV="1">
              <a:off x="0" y="0"/>
              <a:ext cx="509" cy="28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9" name="Line 72"/>
            <p:cNvSpPr>
              <a:spLocks noChangeShapeType="1"/>
            </p:cNvSpPr>
            <p:nvPr/>
          </p:nvSpPr>
          <p:spPr bwMode="auto">
            <a:xfrm>
              <a:off x="516" y="0"/>
              <a:ext cx="146" cy="28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 name="Line 73"/>
            <p:cNvSpPr>
              <a:spLocks noChangeShapeType="1"/>
            </p:cNvSpPr>
            <p:nvPr/>
          </p:nvSpPr>
          <p:spPr bwMode="auto">
            <a:xfrm flipH="1">
              <a:off x="502" y="284"/>
              <a:ext cx="160" cy="269"/>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1" name="Line 74"/>
            <p:cNvSpPr>
              <a:spLocks noChangeShapeType="1"/>
            </p:cNvSpPr>
            <p:nvPr/>
          </p:nvSpPr>
          <p:spPr bwMode="auto">
            <a:xfrm>
              <a:off x="0" y="284"/>
              <a:ext cx="509" cy="26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71" name="Line 75"/>
          <p:cNvSpPr>
            <a:spLocks noChangeShapeType="1"/>
          </p:cNvSpPr>
          <p:nvPr/>
        </p:nvSpPr>
        <p:spPr bwMode="auto">
          <a:xfrm>
            <a:off x="1697038" y="4838700"/>
            <a:ext cx="45085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2" name="Line 76"/>
          <p:cNvSpPr>
            <a:spLocks noChangeShapeType="1"/>
          </p:cNvSpPr>
          <p:nvPr/>
        </p:nvSpPr>
        <p:spPr bwMode="auto">
          <a:xfrm>
            <a:off x="3209925" y="4838700"/>
            <a:ext cx="106203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3" name="Line 77"/>
          <p:cNvSpPr>
            <a:spLocks noChangeShapeType="1"/>
          </p:cNvSpPr>
          <p:nvPr/>
        </p:nvSpPr>
        <p:spPr bwMode="auto">
          <a:xfrm>
            <a:off x="2967038" y="3533775"/>
            <a:ext cx="0" cy="8778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4" name="Line 78"/>
          <p:cNvSpPr>
            <a:spLocks noChangeShapeType="1"/>
          </p:cNvSpPr>
          <p:nvPr/>
        </p:nvSpPr>
        <p:spPr bwMode="auto">
          <a:xfrm>
            <a:off x="2967038" y="5254625"/>
            <a:ext cx="0" cy="90011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Line 79"/>
          <p:cNvSpPr>
            <a:spLocks noChangeShapeType="1"/>
          </p:cNvSpPr>
          <p:nvPr/>
        </p:nvSpPr>
        <p:spPr bwMode="auto">
          <a:xfrm flipH="1">
            <a:off x="4848225" y="1697038"/>
            <a:ext cx="981075" cy="180181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6" name="Line 80"/>
          <p:cNvSpPr>
            <a:spLocks noChangeShapeType="1"/>
          </p:cNvSpPr>
          <p:nvPr/>
        </p:nvSpPr>
        <p:spPr bwMode="auto">
          <a:xfrm>
            <a:off x="6696075" y="1709738"/>
            <a:ext cx="1016000" cy="178911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7" name="Line 81"/>
          <p:cNvSpPr>
            <a:spLocks noChangeShapeType="1"/>
          </p:cNvSpPr>
          <p:nvPr/>
        </p:nvSpPr>
        <p:spPr bwMode="auto">
          <a:xfrm>
            <a:off x="6245225" y="2517775"/>
            <a:ext cx="0" cy="96996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 name="Group 82"/>
          <p:cNvGrpSpPr>
            <a:grpSpLocks/>
          </p:cNvGrpSpPr>
          <p:nvPr/>
        </p:nvGrpSpPr>
        <p:grpSpPr bwMode="auto">
          <a:xfrm>
            <a:off x="6245225" y="1431925"/>
            <a:ext cx="1588" cy="1085850"/>
            <a:chOff x="0" y="0"/>
            <a:chExt cx="1" cy="684"/>
          </a:xfrm>
        </p:grpSpPr>
        <p:sp>
          <p:nvSpPr>
            <p:cNvPr id="7250" name="Line 83"/>
            <p:cNvSpPr>
              <a:spLocks noChangeShapeType="1"/>
            </p:cNvSpPr>
            <p:nvPr/>
          </p:nvSpPr>
          <p:spPr bwMode="auto">
            <a:xfrm>
              <a:off x="0" y="0"/>
              <a:ext cx="0" cy="684"/>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1" name="Line 84"/>
            <p:cNvSpPr>
              <a:spLocks noChangeShapeType="1"/>
            </p:cNvSpPr>
            <p:nvPr/>
          </p:nvSpPr>
          <p:spPr bwMode="auto">
            <a:xfrm>
              <a:off x="1" y="0"/>
              <a:ext cx="0" cy="684"/>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81" name="Text Box 85"/>
          <p:cNvSpPr txBox="1">
            <a:spLocks noChangeArrowheads="1"/>
          </p:cNvSpPr>
          <p:nvPr/>
        </p:nvSpPr>
        <p:spPr bwMode="auto">
          <a:xfrm>
            <a:off x="4397375" y="5606424"/>
            <a:ext cx="453707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2000" b="0" dirty="0">
                <a:solidFill>
                  <a:srgbClr val="FF0000"/>
                </a:solidFill>
                <a:latin typeface="微软雅黑" panose="020B0503020204020204" pitchFamily="34" charset="-122"/>
                <a:ea typeface="微软雅黑" panose="020B0503020204020204" pitchFamily="34" charset="-122"/>
              </a:rPr>
              <a:t>★ </a:t>
            </a:r>
            <a:r>
              <a:rPr lang="zh-CN" altLang="en-US" sz="2000" b="0" dirty="0">
                <a:solidFill>
                  <a:srgbClr val="FF0000"/>
                </a:solidFill>
                <a:latin typeface="微软雅黑" panose="020B0503020204020204" pitchFamily="34" charset="-122"/>
                <a:ea typeface="微软雅黑" panose="020B0503020204020204" pitchFamily="34" charset="-122"/>
              </a:rPr>
              <a:t>检查</a:t>
            </a:r>
            <a:r>
              <a:rPr lang="en-US" altLang="zh-CN" sz="1400" b="0" i="1" dirty="0">
                <a:solidFill>
                  <a:srgbClr val="FF0000"/>
                </a:solidFill>
                <a:latin typeface="微软雅黑" panose="020B0503020204020204" pitchFamily="34" charset="-122"/>
                <a:ea typeface="微软雅黑" panose="020B0503020204020204" pitchFamily="34" charset="-122"/>
              </a:rPr>
              <a:t>Check</a:t>
            </a:r>
            <a:r>
              <a:rPr lang="en-US" altLang="zh-CN" sz="2000" b="0" dirty="0">
                <a:solidFill>
                  <a:srgbClr val="FF0000"/>
                </a:solidFill>
                <a:latin typeface="微软雅黑" panose="020B0503020204020204" pitchFamily="34" charset="-122"/>
                <a:ea typeface="微软雅黑" panose="020B0503020204020204" pitchFamily="34" charset="-122"/>
              </a:rPr>
              <a:t>  </a:t>
            </a:r>
            <a:r>
              <a:rPr lang="zh-CN" altLang="en-US" b="0" dirty="0">
                <a:solidFill>
                  <a:srgbClr val="0066FF"/>
                </a:solidFill>
                <a:latin typeface="微软雅黑" panose="020B0503020204020204" pitchFamily="34" charset="-122"/>
                <a:ea typeface="微软雅黑" panose="020B0503020204020204" pitchFamily="34" charset="-122"/>
              </a:rPr>
              <a:t>尤其注意检查截</a:t>
            </a:r>
          </a:p>
          <a:p>
            <a:r>
              <a:rPr lang="zh-CN" altLang="en-US" b="0" dirty="0">
                <a:solidFill>
                  <a:srgbClr val="0066FF"/>
                </a:solidFill>
                <a:latin typeface="微软雅黑" panose="020B0503020204020204" pitchFamily="34" charset="-122"/>
                <a:ea typeface="微软雅黑" panose="020B0503020204020204" pitchFamily="34" charset="-122"/>
              </a:rPr>
              <a:t>平面投影的亲似性 </a:t>
            </a:r>
            <a:r>
              <a:rPr lang="en-US" altLang="zh-CN" sz="1200" b="0" i="1" dirty="0">
                <a:solidFill>
                  <a:srgbClr val="0066FF"/>
                </a:solidFill>
                <a:latin typeface="微软雅黑" panose="020B0503020204020204" pitchFamily="34" charset="-122"/>
                <a:ea typeface="微软雅黑" panose="020B0503020204020204" pitchFamily="34" charset="-122"/>
              </a:rPr>
              <a:t>Notice the similarity of the projections of section</a:t>
            </a:r>
          </a:p>
        </p:txBody>
      </p:sp>
      <p:grpSp>
        <p:nvGrpSpPr>
          <p:cNvPr id="15" name="Group 86"/>
          <p:cNvGrpSpPr>
            <a:grpSpLocks/>
          </p:cNvGrpSpPr>
          <p:nvPr/>
        </p:nvGrpSpPr>
        <p:grpSpPr bwMode="auto">
          <a:xfrm>
            <a:off x="7235825" y="942975"/>
            <a:ext cx="1698625" cy="1603375"/>
            <a:chOff x="0" y="0"/>
            <a:chExt cx="1490" cy="1436"/>
          </a:xfrm>
        </p:grpSpPr>
        <p:pic>
          <p:nvPicPr>
            <p:cNvPr id="7254" name="Picture 105" descr="书4-1切棱锥"/>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490" cy="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55" name="Freeform 106"/>
            <p:cNvSpPr>
              <a:spLocks noChangeArrowheads="1"/>
            </p:cNvSpPr>
            <p:nvPr/>
          </p:nvSpPr>
          <p:spPr bwMode="auto">
            <a:xfrm>
              <a:off x="259" y="15"/>
              <a:ext cx="649" cy="650"/>
            </a:xfrm>
            <a:custGeom>
              <a:avLst/>
              <a:gdLst>
                <a:gd name="T0" fmla="*/ 0 w 649"/>
                <a:gd name="T1" fmla="*/ 650 h 650"/>
                <a:gd name="T2" fmla="*/ 552 w 649"/>
                <a:gd name="T3" fmla="*/ 306 h 650"/>
                <a:gd name="T4" fmla="*/ 649 w 649"/>
                <a:gd name="T5" fmla="*/ 0 h 650"/>
                <a:gd name="T6" fmla="*/ 421 w 649"/>
                <a:gd name="T7" fmla="*/ 21 h 650"/>
                <a:gd name="T8" fmla="*/ 0 w 649"/>
                <a:gd name="T9" fmla="*/ 650 h 650"/>
              </a:gdLst>
              <a:ahLst/>
              <a:cxnLst>
                <a:cxn ang="0">
                  <a:pos x="T0" y="T1"/>
                </a:cxn>
                <a:cxn ang="0">
                  <a:pos x="T2" y="T3"/>
                </a:cxn>
                <a:cxn ang="0">
                  <a:pos x="T4" y="T5"/>
                </a:cxn>
                <a:cxn ang="0">
                  <a:pos x="T6" y="T7"/>
                </a:cxn>
                <a:cxn ang="0">
                  <a:pos x="T8" y="T9"/>
                </a:cxn>
              </a:cxnLst>
              <a:rect l="0" t="0" r="r" b="b"/>
              <a:pathLst>
                <a:path w="649" h="650">
                  <a:moveTo>
                    <a:pt x="0" y="650"/>
                  </a:moveTo>
                  <a:lnTo>
                    <a:pt x="552" y="306"/>
                  </a:lnTo>
                  <a:lnTo>
                    <a:pt x="649" y="0"/>
                  </a:lnTo>
                  <a:lnTo>
                    <a:pt x="421" y="21"/>
                  </a:lnTo>
                  <a:lnTo>
                    <a:pt x="0" y="650"/>
                  </a:lnTo>
                  <a:close/>
                </a:path>
              </a:pathLst>
            </a:custGeom>
            <a:solidFill>
              <a:srgbClr val="FF00FF"/>
            </a:solidFill>
            <a:ln w="9525">
              <a:solidFill>
                <a:srgbClr val="FF00FF"/>
              </a:solidFill>
              <a:round/>
              <a:headEnd/>
              <a:tailEnd/>
            </a:ln>
          </p:spPr>
          <p:txBody>
            <a:bodyPr/>
            <a:lstStyle/>
            <a:p>
              <a:endParaRPr lang="zh-CN" altLang="en-US"/>
            </a:p>
          </p:txBody>
        </p:sp>
      </p:grpSp>
      <p:grpSp>
        <p:nvGrpSpPr>
          <p:cNvPr id="16" name="Group 42"/>
          <p:cNvGrpSpPr>
            <a:grpSpLocks/>
          </p:cNvGrpSpPr>
          <p:nvPr/>
        </p:nvGrpSpPr>
        <p:grpSpPr bwMode="auto">
          <a:xfrm>
            <a:off x="8147050" y="731838"/>
            <a:ext cx="600075" cy="457200"/>
            <a:chOff x="-204" y="98"/>
            <a:chExt cx="378" cy="288"/>
          </a:xfrm>
        </p:grpSpPr>
        <p:sp>
          <p:nvSpPr>
            <p:cNvPr id="7257" name="Text Box 43"/>
            <p:cNvSpPr txBox="1">
              <a:spLocks noChangeArrowheads="1"/>
            </p:cNvSpPr>
            <p:nvPr/>
          </p:nvSpPr>
          <p:spPr bwMode="auto">
            <a:xfrm>
              <a:off x="-48" y="98"/>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2400">
                  <a:latin typeface="宋体" pitchFamily="2" charset="-122"/>
                  <a:ea typeface="宋体" pitchFamily="2" charset="-122"/>
                </a:rPr>
                <a:t>1</a:t>
              </a:r>
            </a:p>
          </p:txBody>
        </p:sp>
        <p:sp>
          <p:nvSpPr>
            <p:cNvPr id="7258" name="Text Box 44"/>
            <p:cNvSpPr txBox="1">
              <a:spLocks noChangeArrowheads="1"/>
            </p:cNvSpPr>
            <p:nvPr/>
          </p:nvSpPr>
          <p:spPr bwMode="auto">
            <a:xfrm>
              <a:off x="-204" y="181"/>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500">
                  <a:solidFill>
                    <a:srgbClr val="FF3300"/>
                  </a:solidFill>
                  <a:latin typeface="宋体" pitchFamily="2" charset="-122"/>
                  <a:ea typeface="宋体" pitchFamily="2" charset="-122"/>
                </a:rPr>
                <a:t>●</a:t>
              </a:r>
            </a:p>
          </p:txBody>
        </p:sp>
      </p:grpSp>
      <p:grpSp>
        <p:nvGrpSpPr>
          <p:cNvPr id="17" name="Group 45"/>
          <p:cNvGrpSpPr>
            <a:grpSpLocks/>
          </p:cNvGrpSpPr>
          <p:nvPr/>
        </p:nvGrpSpPr>
        <p:grpSpPr bwMode="auto">
          <a:xfrm>
            <a:off x="7932738" y="1235075"/>
            <a:ext cx="352425" cy="547688"/>
            <a:chOff x="31" y="-57"/>
            <a:chExt cx="222" cy="345"/>
          </a:xfrm>
        </p:grpSpPr>
        <p:sp>
          <p:nvSpPr>
            <p:cNvPr id="7260" name="Text Box 46"/>
            <p:cNvSpPr txBox="1">
              <a:spLocks noChangeArrowheads="1"/>
            </p:cNvSpPr>
            <p:nvPr/>
          </p:nvSpPr>
          <p:spPr bwMode="auto">
            <a:xfrm>
              <a:off x="31" y="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2400">
                  <a:latin typeface="宋体" pitchFamily="2" charset="-122"/>
                  <a:ea typeface="宋体" pitchFamily="2" charset="-122"/>
                </a:rPr>
                <a:t>2</a:t>
              </a:r>
            </a:p>
          </p:txBody>
        </p:sp>
        <p:sp>
          <p:nvSpPr>
            <p:cNvPr id="7261" name="Text Box 47"/>
            <p:cNvSpPr txBox="1">
              <a:spLocks noChangeArrowheads="1"/>
            </p:cNvSpPr>
            <p:nvPr/>
          </p:nvSpPr>
          <p:spPr bwMode="auto">
            <a:xfrm>
              <a:off x="97" y="-57"/>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500">
                  <a:solidFill>
                    <a:srgbClr val="FF3300"/>
                  </a:solidFill>
                  <a:latin typeface="宋体" pitchFamily="2" charset="-122"/>
                  <a:ea typeface="宋体" pitchFamily="2" charset="-122"/>
                </a:rPr>
                <a:t>●</a:t>
              </a:r>
            </a:p>
          </p:txBody>
        </p:sp>
      </p:grpSp>
      <p:grpSp>
        <p:nvGrpSpPr>
          <p:cNvPr id="18" name="Group 48"/>
          <p:cNvGrpSpPr>
            <a:grpSpLocks/>
          </p:cNvGrpSpPr>
          <p:nvPr/>
        </p:nvGrpSpPr>
        <p:grpSpPr bwMode="auto">
          <a:xfrm>
            <a:off x="7832725" y="550863"/>
            <a:ext cx="352425" cy="525462"/>
            <a:chOff x="-125" y="226"/>
            <a:chExt cx="222" cy="331"/>
          </a:xfrm>
        </p:grpSpPr>
        <p:sp>
          <p:nvSpPr>
            <p:cNvPr id="7263" name="Text Box 49"/>
            <p:cNvSpPr txBox="1">
              <a:spLocks noChangeArrowheads="1"/>
            </p:cNvSpPr>
            <p:nvPr/>
          </p:nvSpPr>
          <p:spPr bwMode="auto">
            <a:xfrm>
              <a:off x="-125" y="226"/>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2400">
                  <a:latin typeface="宋体" pitchFamily="2" charset="-122"/>
                  <a:ea typeface="宋体" pitchFamily="2" charset="-122"/>
                </a:rPr>
                <a:t>4</a:t>
              </a:r>
            </a:p>
          </p:txBody>
        </p:sp>
        <p:sp>
          <p:nvSpPr>
            <p:cNvPr id="7264" name="Text Box 50"/>
            <p:cNvSpPr txBox="1">
              <a:spLocks noChangeArrowheads="1"/>
            </p:cNvSpPr>
            <p:nvPr/>
          </p:nvSpPr>
          <p:spPr bwMode="auto">
            <a:xfrm>
              <a:off x="-92" y="451"/>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500">
                  <a:solidFill>
                    <a:srgbClr val="FF3300"/>
                  </a:solidFill>
                  <a:latin typeface="宋体" pitchFamily="2" charset="-122"/>
                  <a:ea typeface="宋体" pitchFamily="2" charset="-122"/>
                </a:rPr>
                <a:t>●</a:t>
              </a:r>
            </a:p>
          </p:txBody>
        </p:sp>
      </p:grpSp>
      <p:grpSp>
        <p:nvGrpSpPr>
          <p:cNvPr id="19" name="Group 59"/>
          <p:cNvGrpSpPr>
            <a:grpSpLocks/>
          </p:cNvGrpSpPr>
          <p:nvPr/>
        </p:nvGrpSpPr>
        <p:grpSpPr bwMode="auto">
          <a:xfrm>
            <a:off x="7235825" y="1436688"/>
            <a:ext cx="423863" cy="457200"/>
            <a:chOff x="0" y="0"/>
            <a:chExt cx="267" cy="288"/>
          </a:xfrm>
        </p:grpSpPr>
        <p:sp>
          <p:nvSpPr>
            <p:cNvPr id="7266" name="Text Box 60"/>
            <p:cNvSpPr txBox="1">
              <a:spLocks noChangeArrowheads="1"/>
            </p:cNvSpPr>
            <p:nvPr/>
          </p:nvSpPr>
          <p:spPr bwMode="auto">
            <a:xfrm>
              <a:off x="0" y="0"/>
              <a:ext cx="2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2400">
                  <a:latin typeface="宋体" pitchFamily="2" charset="-122"/>
                  <a:ea typeface="宋体" pitchFamily="2" charset="-122"/>
                </a:rPr>
                <a:t>3</a:t>
              </a:r>
            </a:p>
          </p:txBody>
        </p:sp>
        <p:sp>
          <p:nvSpPr>
            <p:cNvPr id="7267" name="Text Box 61"/>
            <p:cNvSpPr txBox="1">
              <a:spLocks noChangeArrowheads="1"/>
            </p:cNvSpPr>
            <p:nvPr/>
          </p:nvSpPr>
          <p:spPr bwMode="auto">
            <a:xfrm>
              <a:off x="111" y="101"/>
              <a:ext cx="15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Times New Roman" pitchFamily="18" charset="0"/>
                  <a:ea typeface="黑体" pitchFamily="49" charset="-122"/>
                </a:defRPr>
              </a:lvl1pPr>
              <a:lvl2pPr>
                <a:defRPr b="1">
                  <a:solidFill>
                    <a:schemeClr val="tx1"/>
                  </a:solidFill>
                  <a:latin typeface="Times New Roman" pitchFamily="18" charset="0"/>
                  <a:ea typeface="黑体" pitchFamily="49" charset="-122"/>
                </a:defRPr>
              </a:lvl2pPr>
              <a:lvl3pPr>
                <a:defRPr b="1">
                  <a:solidFill>
                    <a:schemeClr val="tx1"/>
                  </a:solidFill>
                  <a:latin typeface="Times New Roman" pitchFamily="18" charset="0"/>
                  <a:ea typeface="黑体" pitchFamily="49" charset="-122"/>
                </a:defRPr>
              </a:lvl3pPr>
              <a:lvl4pPr>
                <a:defRPr b="1">
                  <a:solidFill>
                    <a:schemeClr val="tx1"/>
                  </a:solidFill>
                  <a:latin typeface="Times New Roman" pitchFamily="18" charset="0"/>
                  <a:ea typeface="黑体" pitchFamily="49" charset="-122"/>
                </a:defRPr>
              </a:lvl4pPr>
              <a:lvl5pPr>
                <a:defRPr b="1">
                  <a:solidFill>
                    <a:schemeClr val="tx1"/>
                  </a:solidFill>
                  <a:latin typeface="Times New Roman" pitchFamily="18" charset="0"/>
                  <a:ea typeface="黑体" pitchFamily="49" charset="-122"/>
                </a:defRPr>
              </a:lvl5pPr>
              <a:lvl6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6pPr>
              <a:lvl7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7pPr>
              <a:lvl8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8pPr>
              <a:lvl9pPr fontAlgn="base">
                <a:spcBef>
                  <a:spcPct val="0"/>
                </a:spcBef>
                <a:spcAft>
                  <a:spcPct val="0"/>
                </a:spcAft>
                <a:buFont typeface="Arial" pitchFamily="34" charset="0"/>
                <a:defRPr b="1">
                  <a:solidFill>
                    <a:schemeClr val="tx1"/>
                  </a:solidFill>
                  <a:latin typeface="Times New Roman" pitchFamily="18" charset="0"/>
                  <a:ea typeface="黑体" pitchFamily="49" charset="-122"/>
                </a:defRPr>
              </a:lvl9pPr>
            </a:lstStyle>
            <a:p>
              <a:r>
                <a:rPr lang="en-US" altLang="zh-CN" sz="500">
                  <a:solidFill>
                    <a:srgbClr val="FF3300"/>
                  </a:solidFill>
                  <a:latin typeface="宋体" pitchFamily="2" charset="-122"/>
                  <a:ea typeface="宋体" pitchFamily="2" charset="-122"/>
                </a:rPr>
                <a:t>●</a:t>
              </a:r>
            </a:p>
          </p:txBody>
        </p:sp>
      </p:grpSp>
    </p:spTree>
    <p:extLst>
      <p:ext uri="{BB962C8B-B14F-4D97-AF65-F5344CB8AC3E}">
        <p14:creationId xmlns:p14="http://schemas.microsoft.com/office/powerpoint/2010/main" val="72113084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9753"/>
                                        </p:tgtEl>
                                        <p:attrNameLst>
                                          <p:attrName>style.visibility</p:attrName>
                                        </p:attrNameLst>
                                      </p:cBhvr>
                                      <p:to>
                                        <p:strVal val="visible"/>
                                      </p:to>
                                    </p:set>
                                    <p:anim calcmode="lin" valueType="num">
                                      <p:cBhvr>
                                        <p:cTn id="7" dur="500" fill="hold"/>
                                        <p:tgtEl>
                                          <p:spTgt spid="29753"/>
                                        </p:tgtEl>
                                        <p:attrNameLst>
                                          <p:attrName>ppt_w</p:attrName>
                                        </p:attrNameLst>
                                      </p:cBhvr>
                                      <p:tavLst>
                                        <p:tav tm="0">
                                          <p:val>
                                            <p:fltVal val="0"/>
                                          </p:val>
                                        </p:tav>
                                        <p:tav tm="100000">
                                          <p:val>
                                            <p:strVal val="#ppt_w"/>
                                          </p:val>
                                        </p:tav>
                                      </p:tavLst>
                                    </p:anim>
                                    <p:anim calcmode="lin" valueType="num">
                                      <p:cBhvr>
                                        <p:cTn id="8" dur="500" fill="hold"/>
                                        <p:tgtEl>
                                          <p:spTgt spid="2975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heckerboard(across)">
                                      <p:cBhvr>
                                        <p:cTn id="13" dur="500"/>
                                        <p:tgtEl>
                                          <p:spTgt spid="1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9754"/>
                                        </p:tgtEl>
                                        <p:attrNameLst>
                                          <p:attrName>style.visibility</p:attrName>
                                        </p:attrNameLst>
                                      </p:cBhvr>
                                      <p:to>
                                        <p:strVal val="visible"/>
                                      </p:to>
                                    </p:set>
                                  </p:childTnLst>
                                  <p:subTnLst>
                                    <p:set>
                                      <p:cBhvr override="childStyle">
                                        <p:cTn dur="1" fill="hold" display="0" masterRel="nextClick" afterEffect="1"/>
                                        <p:tgtEl>
                                          <p:spTgt spid="2975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3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strVal val="4*#ppt_w"/>
                                          </p:val>
                                        </p:tav>
                                        <p:tav tm="100000">
                                          <p:val>
                                            <p:strVal val="#ppt_w"/>
                                          </p:val>
                                        </p:tav>
                                      </p:tavLst>
                                    </p:anim>
                                    <p:anim calcmode="lin" valueType="num">
                                      <p:cBhvr>
                                        <p:cTn id="23" dur="5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32"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strVal val="4*#ppt_w"/>
                                          </p:val>
                                        </p:tav>
                                        <p:tav tm="100000">
                                          <p:val>
                                            <p:strVal val="#ppt_w"/>
                                          </p:val>
                                        </p:tav>
                                      </p:tavLst>
                                    </p:anim>
                                    <p:anim calcmode="lin" valueType="num">
                                      <p:cBhvr>
                                        <p:cTn id="29" dur="500" fill="hold"/>
                                        <p:tgtEl>
                                          <p:spTgt spid="17"/>
                                        </p:tgtEl>
                                        <p:attrNameLst>
                                          <p:attrName>ppt_h</p:attrName>
                                        </p:attrNameLst>
                                      </p:cBhvr>
                                      <p:tavLst>
                                        <p:tav tm="0">
                                          <p:val>
                                            <p:strVal val="4*#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32"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strVal val="4*#ppt_w"/>
                                          </p:val>
                                        </p:tav>
                                        <p:tav tm="100000">
                                          <p:val>
                                            <p:strVal val="#ppt_w"/>
                                          </p:val>
                                        </p:tav>
                                      </p:tavLst>
                                    </p:anim>
                                    <p:anim calcmode="lin" valueType="num">
                                      <p:cBhvr>
                                        <p:cTn id="35" dur="500" fill="hold"/>
                                        <p:tgtEl>
                                          <p:spTgt spid="18"/>
                                        </p:tgtEl>
                                        <p:attrNameLst>
                                          <p:attrName>ppt_h</p:attrName>
                                        </p:attrNameLst>
                                      </p:cBhvr>
                                      <p:tavLst>
                                        <p:tav tm="0">
                                          <p:val>
                                            <p:strVal val="4*#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32"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strVal val="4*#ppt_w"/>
                                          </p:val>
                                        </p:tav>
                                        <p:tav tm="100000">
                                          <p:val>
                                            <p:strVal val="#ppt_w"/>
                                          </p:val>
                                        </p:tav>
                                      </p:tavLst>
                                    </p:anim>
                                    <p:anim calcmode="lin" valueType="num">
                                      <p:cBhvr>
                                        <p:cTn id="41" dur="500" fill="hold"/>
                                        <p:tgtEl>
                                          <p:spTgt spid="19"/>
                                        </p:tgtEl>
                                        <p:attrNameLst>
                                          <p:attrName>ppt_h</p:attrName>
                                        </p:attrNameLst>
                                      </p:cBhvr>
                                      <p:tavLst>
                                        <p:tav tm="0">
                                          <p:val>
                                            <p:strVal val="4*#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iterate type="lt">
                                    <p:tmPct val="100000"/>
                                  </p:iterate>
                                  <p:childTnLst>
                                    <p:set>
                                      <p:cBhvr>
                                        <p:cTn id="45" dur="1" fill="hold">
                                          <p:stCondLst>
                                            <p:cond delay="0"/>
                                          </p:stCondLst>
                                        </p:cTn>
                                        <p:tgtEl>
                                          <p:spTgt spid="29724">
                                            <p:txEl>
                                              <p:pRg st="0" end="0"/>
                                            </p:txEl>
                                          </p:spTgt>
                                        </p:tgtEl>
                                        <p:attrNameLst>
                                          <p:attrName>style.visibility</p:attrName>
                                        </p:attrNameLst>
                                      </p:cBhvr>
                                      <p:to>
                                        <p:strVal val="visible"/>
                                      </p:to>
                                    </p:set>
                                    <p:animEffect transition="in" filter="wipe(up)">
                                      <p:cBhvr>
                                        <p:cTn id="46" dur="75"/>
                                        <p:tgtEl>
                                          <p:spTgt spid="29724">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iterate type="lt">
                                    <p:tmPct val="100000"/>
                                  </p:iterate>
                                  <p:childTnLst>
                                    <p:set>
                                      <p:cBhvr>
                                        <p:cTn id="50" dur="1" fill="hold">
                                          <p:stCondLst>
                                            <p:cond delay="0"/>
                                          </p:stCondLst>
                                        </p:cTn>
                                        <p:tgtEl>
                                          <p:spTgt spid="29723">
                                            <p:txEl>
                                              <p:pRg st="0" end="0"/>
                                            </p:txEl>
                                          </p:spTgt>
                                        </p:tgtEl>
                                        <p:attrNameLst>
                                          <p:attrName>style.visibility</p:attrName>
                                        </p:attrNameLst>
                                      </p:cBhvr>
                                      <p:to>
                                        <p:strVal val="visible"/>
                                      </p:to>
                                    </p:set>
                                    <p:animEffect transition="in" filter="wipe(up)">
                                      <p:cBhvr>
                                        <p:cTn id="51" dur="75"/>
                                        <p:tgtEl>
                                          <p:spTgt spid="29723">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iterate type="lt">
                                    <p:tmPct val="100000"/>
                                  </p:iterate>
                                  <p:childTnLst>
                                    <p:set>
                                      <p:cBhvr>
                                        <p:cTn id="55" dur="1" fill="hold">
                                          <p:stCondLst>
                                            <p:cond delay="0"/>
                                          </p:stCondLst>
                                        </p:cTn>
                                        <p:tgtEl>
                                          <p:spTgt spid="29722">
                                            <p:txEl>
                                              <p:pRg st="0" end="0"/>
                                            </p:txEl>
                                          </p:spTgt>
                                        </p:tgtEl>
                                        <p:attrNameLst>
                                          <p:attrName>style.visibility</p:attrName>
                                        </p:attrNameLst>
                                      </p:cBhvr>
                                      <p:to>
                                        <p:strVal val="visible"/>
                                      </p:to>
                                    </p:set>
                                    <p:animEffect transition="in" filter="wipe(up)">
                                      <p:cBhvr>
                                        <p:cTn id="56" dur="75"/>
                                        <p:tgtEl>
                                          <p:spTgt spid="29722">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iterate type="lt">
                                    <p:tmPct val="100000"/>
                                  </p:iterate>
                                  <p:childTnLst>
                                    <p:set>
                                      <p:cBhvr>
                                        <p:cTn id="60" dur="1" fill="hold">
                                          <p:stCondLst>
                                            <p:cond delay="0"/>
                                          </p:stCondLst>
                                        </p:cTn>
                                        <p:tgtEl>
                                          <p:spTgt spid="29725">
                                            <p:txEl>
                                              <p:pRg st="0" end="0"/>
                                            </p:txEl>
                                          </p:spTgt>
                                        </p:tgtEl>
                                        <p:attrNameLst>
                                          <p:attrName>style.visibility</p:attrName>
                                        </p:attrNameLst>
                                      </p:cBhvr>
                                      <p:to>
                                        <p:strVal val="visible"/>
                                      </p:to>
                                    </p:set>
                                    <p:animEffect transition="in" filter="wipe(up)">
                                      <p:cBhvr>
                                        <p:cTn id="61" dur="75"/>
                                        <p:tgtEl>
                                          <p:spTgt spid="29725">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10" fill="hold" grpId="0" nodeType="clickEffect">
                                  <p:stCondLst>
                                    <p:cond delay="0"/>
                                  </p:stCondLst>
                                  <p:childTnLst>
                                    <p:set>
                                      <p:cBhvr>
                                        <p:cTn id="65" dur="1" fill="hold">
                                          <p:stCondLst>
                                            <p:cond delay="0"/>
                                          </p:stCondLst>
                                        </p:cTn>
                                        <p:tgtEl>
                                          <p:spTgt spid="29758"/>
                                        </p:tgtEl>
                                        <p:attrNameLst>
                                          <p:attrName>style.visibility</p:attrName>
                                        </p:attrNameLst>
                                      </p:cBhvr>
                                      <p:to>
                                        <p:strVal val="visible"/>
                                      </p:to>
                                    </p:set>
                                    <p:anim calcmode="lin" valueType="num">
                                      <p:cBhvr>
                                        <p:cTn id="66" dur="500" fill="hold"/>
                                        <p:tgtEl>
                                          <p:spTgt spid="29758"/>
                                        </p:tgtEl>
                                        <p:attrNameLst>
                                          <p:attrName>ppt_w</p:attrName>
                                        </p:attrNameLst>
                                      </p:cBhvr>
                                      <p:tavLst>
                                        <p:tav tm="0">
                                          <p:val>
                                            <p:fltVal val="0"/>
                                          </p:val>
                                        </p:tav>
                                        <p:tav tm="100000">
                                          <p:val>
                                            <p:strVal val="#ppt_w"/>
                                          </p:val>
                                        </p:tav>
                                      </p:tavLst>
                                    </p:anim>
                                    <p:anim calcmode="lin" valueType="num">
                                      <p:cBhvr>
                                        <p:cTn id="67" dur="500" fill="hold"/>
                                        <p:tgtEl>
                                          <p:spTgt spid="29758"/>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29759"/>
                                        </p:tgtEl>
                                        <p:attrNameLst>
                                          <p:attrName>style.visibility</p:attrName>
                                        </p:attrNameLst>
                                      </p:cBhvr>
                                      <p:to>
                                        <p:strVal val="visible"/>
                                      </p:to>
                                    </p:set>
                                    <p:animEffect transition="in" filter="strips(downRight)">
                                      <p:cBhvr>
                                        <p:cTn id="72" dur="500"/>
                                        <p:tgtEl>
                                          <p:spTgt spid="2975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9717"/>
                                        </p:tgtEl>
                                        <p:attrNameLst>
                                          <p:attrName>style.visibility</p:attrName>
                                        </p:attrNameLst>
                                      </p:cBhvr>
                                      <p:to>
                                        <p:strVal val="visible"/>
                                      </p:to>
                                    </p:set>
                                    <p:animEffect transition="in" filter="wipe(left)">
                                      <p:cBhvr>
                                        <p:cTn id="77" dur="500"/>
                                        <p:tgtEl>
                                          <p:spTgt spid="297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32"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 calcmode="lin" valueType="num">
                                      <p:cBhvr>
                                        <p:cTn id="82" dur="500" fill="hold"/>
                                        <p:tgtEl>
                                          <p:spTgt spid="2"/>
                                        </p:tgtEl>
                                        <p:attrNameLst>
                                          <p:attrName>ppt_w</p:attrName>
                                        </p:attrNameLst>
                                      </p:cBhvr>
                                      <p:tavLst>
                                        <p:tav tm="0">
                                          <p:val>
                                            <p:strVal val="4*#ppt_w"/>
                                          </p:val>
                                        </p:tav>
                                        <p:tav tm="100000">
                                          <p:val>
                                            <p:strVal val="#ppt_w"/>
                                          </p:val>
                                        </p:tav>
                                      </p:tavLst>
                                    </p:anim>
                                    <p:anim calcmode="lin" valueType="num">
                                      <p:cBhvr>
                                        <p:cTn id="83"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29720"/>
                                        </p:tgtEl>
                                        <p:attrNameLst>
                                          <p:attrName>style.visibility</p:attrName>
                                        </p:attrNameLst>
                                      </p:cBhvr>
                                      <p:to>
                                        <p:strVal val="visible"/>
                                      </p:to>
                                    </p:set>
                                    <p:animEffect transition="in" filter="wipe(up)">
                                      <p:cBhvr>
                                        <p:cTn id="88" dur="500"/>
                                        <p:tgtEl>
                                          <p:spTgt spid="2972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32"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p:cTn id="93" dur="500" fill="hold"/>
                                        <p:tgtEl>
                                          <p:spTgt spid="6"/>
                                        </p:tgtEl>
                                        <p:attrNameLst>
                                          <p:attrName>ppt_w</p:attrName>
                                        </p:attrNameLst>
                                      </p:cBhvr>
                                      <p:tavLst>
                                        <p:tav tm="0">
                                          <p:val>
                                            <p:strVal val="4*#ppt_w"/>
                                          </p:val>
                                        </p:tav>
                                        <p:tav tm="100000">
                                          <p:val>
                                            <p:strVal val="#ppt_w"/>
                                          </p:val>
                                        </p:tav>
                                      </p:tavLst>
                                    </p:anim>
                                    <p:anim calcmode="lin" valueType="num">
                                      <p:cBhvr>
                                        <p:cTn id="94"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9721"/>
                                        </p:tgtEl>
                                        <p:attrNameLst>
                                          <p:attrName>style.visibility</p:attrName>
                                        </p:attrNameLst>
                                      </p:cBhvr>
                                      <p:to>
                                        <p:strVal val="visible"/>
                                      </p:to>
                                    </p:set>
                                    <p:animEffect transition="in" filter="wipe(left)">
                                      <p:cBhvr>
                                        <p:cTn id="99" dur="500"/>
                                        <p:tgtEl>
                                          <p:spTgt spid="2972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32" fill="hold" nodeType="clickEffect">
                                  <p:stCondLst>
                                    <p:cond delay="0"/>
                                  </p:stCondLst>
                                  <p:childTnLst>
                                    <p:set>
                                      <p:cBhvr>
                                        <p:cTn id="103" dur="1" fill="hold">
                                          <p:stCondLst>
                                            <p:cond delay="0"/>
                                          </p:stCondLst>
                                        </p:cTn>
                                        <p:tgtEl>
                                          <p:spTgt spid="3"/>
                                        </p:tgtEl>
                                        <p:attrNameLst>
                                          <p:attrName>style.visibility</p:attrName>
                                        </p:attrNameLst>
                                      </p:cBhvr>
                                      <p:to>
                                        <p:strVal val="visible"/>
                                      </p:to>
                                    </p:set>
                                    <p:anim calcmode="lin" valueType="num">
                                      <p:cBhvr>
                                        <p:cTn id="104" dur="500" fill="hold"/>
                                        <p:tgtEl>
                                          <p:spTgt spid="3"/>
                                        </p:tgtEl>
                                        <p:attrNameLst>
                                          <p:attrName>ppt_w</p:attrName>
                                        </p:attrNameLst>
                                      </p:cBhvr>
                                      <p:tavLst>
                                        <p:tav tm="0">
                                          <p:val>
                                            <p:strVal val="4*#ppt_w"/>
                                          </p:val>
                                        </p:tav>
                                        <p:tav tm="100000">
                                          <p:val>
                                            <p:strVal val="#ppt_w"/>
                                          </p:val>
                                        </p:tav>
                                      </p:tavLst>
                                    </p:anim>
                                    <p:anim calcmode="lin" valueType="num">
                                      <p:cBhvr>
                                        <p:cTn id="105"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3" presetClass="entr" presetSubtype="32" fill="hold" nodeType="clickEffect">
                                  <p:stCondLst>
                                    <p:cond delay="0"/>
                                  </p:stCondLst>
                                  <p:childTnLst>
                                    <p:set>
                                      <p:cBhvr>
                                        <p:cTn id="109" dur="1" fill="hold">
                                          <p:stCondLst>
                                            <p:cond delay="0"/>
                                          </p:stCondLst>
                                        </p:cTn>
                                        <p:tgtEl>
                                          <p:spTgt spid="4"/>
                                        </p:tgtEl>
                                        <p:attrNameLst>
                                          <p:attrName>style.visibility</p:attrName>
                                        </p:attrNameLst>
                                      </p:cBhvr>
                                      <p:to>
                                        <p:strVal val="visible"/>
                                      </p:to>
                                    </p:set>
                                    <p:anim calcmode="lin" valueType="num">
                                      <p:cBhvr>
                                        <p:cTn id="110" dur="500" fill="hold"/>
                                        <p:tgtEl>
                                          <p:spTgt spid="4"/>
                                        </p:tgtEl>
                                        <p:attrNameLst>
                                          <p:attrName>ppt_w</p:attrName>
                                        </p:attrNameLst>
                                      </p:cBhvr>
                                      <p:tavLst>
                                        <p:tav tm="0">
                                          <p:val>
                                            <p:strVal val="4*#ppt_w"/>
                                          </p:val>
                                        </p:tav>
                                        <p:tav tm="100000">
                                          <p:val>
                                            <p:strVal val="#ppt_w"/>
                                          </p:val>
                                        </p:tav>
                                      </p:tavLst>
                                    </p:anim>
                                    <p:anim calcmode="lin" valueType="num">
                                      <p:cBhvr>
                                        <p:cTn id="111"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nodeType="clickEffect">
                                  <p:stCondLst>
                                    <p:cond delay="0"/>
                                  </p:stCondLst>
                                  <p:childTnLst>
                                    <p:set>
                                      <p:cBhvr>
                                        <p:cTn id="115"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6" fill="hold" nodeType="clickPar">
                      <p:stCondLst>
                        <p:cond delay="indefinite"/>
                      </p:stCondLst>
                      <p:childTnLst>
                        <p:par>
                          <p:cTn id="117" fill="hold" nodeType="withGroup">
                            <p:stCondLst>
                              <p:cond delay="0"/>
                            </p:stCondLst>
                            <p:childTnLst>
                              <p:par>
                                <p:cTn id="118" presetID="23" presetClass="entr" presetSubtype="32" fill="hold" nodeType="clickEffect">
                                  <p:stCondLst>
                                    <p:cond delay="0"/>
                                  </p:stCondLst>
                                  <p:childTnLst>
                                    <p:set>
                                      <p:cBhvr>
                                        <p:cTn id="119" dur="1" fill="hold">
                                          <p:stCondLst>
                                            <p:cond delay="0"/>
                                          </p:stCondLst>
                                        </p:cTn>
                                        <p:tgtEl>
                                          <p:spTgt spid="7"/>
                                        </p:tgtEl>
                                        <p:attrNameLst>
                                          <p:attrName>style.visibility</p:attrName>
                                        </p:attrNameLst>
                                      </p:cBhvr>
                                      <p:to>
                                        <p:strVal val="visible"/>
                                      </p:to>
                                    </p:set>
                                    <p:anim calcmode="lin" valueType="num">
                                      <p:cBhvr>
                                        <p:cTn id="120" dur="500" fill="hold"/>
                                        <p:tgtEl>
                                          <p:spTgt spid="7"/>
                                        </p:tgtEl>
                                        <p:attrNameLst>
                                          <p:attrName>ppt_w</p:attrName>
                                        </p:attrNameLst>
                                      </p:cBhvr>
                                      <p:tavLst>
                                        <p:tav tm="0">
                                          <p:val>
                                            <p:strVal val="4*#ppt_w"/>
                                          </p:val>
                                        </p:tav>
                                        <p:tav tm="100000">
                                          <p:val>
                                            <p:strVal val="#ppt_w"/>
                                          </p:val>
                                        </p:tav>
                                      </p:tavLst>
                                    </p:anim>
                                    <p:anim calcmode="lin" valueType="num">
                                      <p:cBhvr>
                                        <p:cTn id="121"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nodeType="clickEffect">
                                  <p:stCondLst>
                                    <p:cond delay="0"/>
                                  </p:stCondLst>
                                  <p:childTnLst>
                                    <p:set>
                                      <p:cBhvr>
                                        <p:cTn id="125"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26" fill="hold" nodeType="clickPar">
                      <p:stCondLst>
                        <p:cond delay="indefinite"/>
                      </p:stCondLst>
                      <p:childTnLst>
                        <p:par>
                          <p:cTn id="127" fill="hold" nodeType="withGroup">
                            <p:stCondLst>
                              <p:cond delay="0"/>
                            </p:stCondLst>
                            <p:childTnLst>
                              <p:par>
                                <p:cTn id="128" presetID="23" presetClass="entr" presetSubtype="32" fill="hold" nodeType="clickEffect">
                                  <p:stCondLst>
                                    <p:cond delay="0"/>
                                  </p:stCondLst>
                                  <p:childTnLst>
                                    <p:set>
                                      <p:cBhvr>
                                        <p:cTn id="129" dur="1" fill="hold">
                                          <p:stCondLst>
                                            <p:cond delay="0"/>
                                          </p:stCondLst>
                                        </p:cTn>
                                        <p:tgtEl>
                                          <p:spTgt spid="8"/>
                                        </p:tgtEl>
                                        <p:attrNameLst>
                                          <p:attrName>style.visibility</p:attrName>
                                        </p:attrNameLst>
                                      </p:cBhvr>
                                      <p:to>
                                        <p:strVal val="visible"/>
                                      </p:to>
                                    </p:set>
                                    <p:anim calcmode="lin" valueType="num">
                                      <p:cBhvr>
                                        <p:cTn id="130" dur="500" fill="hold"/>
                                        <p:tgtEl>
                                          <p:spTgt spid="8"/>
                                        </p:tgtEl>
                                        <p:attrNameLst>
                                          <p:attrName>ppt_w</p:attrName>
                                        </p:attrNameLst>
                                      </p:cBhvr>
                                      <p:tavLst>
                                        <p:tav tm="0">
                                          <p:val>
                                            <p:strVal val="4*#ppt_w"/>
                                          </p:val>
                                        </p:tav>
                                        <p:tav tm="100000">
                                          <p:val>
                                            <p:strVal val="#ppt_w"/>
                                          </p:val>
                                        </p:tav>
                                      </p:tavLst>
                                    </p:anim>
                                    <p:anim calcmode="lin" valueType="num">
                                      <p:cBhvr>
                                        <p:cTn id="131"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9718"/>
                                        </p:tgtEl>
                                        <p:attrNameLst>
                                          <p:attrName>style.visibility</p:attrName>
                                        </p:attrNameLst>
                                      </p:cBhvr>
                                      <p:to>
                                        <p:strVal val="visible"/>
                                      </p:to>
                                    </p:set>
                                    <p:animEffect transition="in" filter="wipe(left)">
                                      <p:cBhvr>
                                        <p:cTn id="136" dur="500"/>
                                        <p:tgtEl>
                                          <p:spTgt spid="29718"/>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3" presetClass="entr" presetSubtype="32" fill="hold" nodeType="clickEffect">
                                  <p:stCondLst>
                                    <p:cond delay="0"/>
                                  </p:stCondLst>
                                  <p:childTnLst>
                                    <p:set>
                                      <p:cBhvr>
                                        <p:cTn id="140" dur="1" fill="hold">
                                          <p:stCondLst>
                                            <p:cond delay="0"/>
                                          </p:stCondLst>
                                        </p:cTn>
                                        <p:tgtEl>
                                          <p:spTgt spid="5"/>
                                        </p:tgtEl>
                                        <p:attrNameLst>
                                          <p:attrName>style.visibility</p:attrName>
                                        </p:attrNameLst>
                                      </p:cBhvr>
                                      <p:to>
                                        <p:strVal val="visible"/>
                                      </p:to>
                                    </p:set>
                                    <p:anim calcmode="lin" valueType="num">
                                      <p:cBhvr>
                                        <p:cTn id="141" dur="500" fill="hold"/>
                                        <p:tgtEl>
                                          <p:spTgt spid="5"/>
                                        </p:tgtEl>
                                        <p:attrNameLst>
                                          <p:attrName>ppt_w</p:attrName>
                                        </p:attrNameLst>
                                      </p:cBhvr>
                                      <p:tavLst>
                                        <p:tav tm="0">
                                          <p:val>
                                            <p:strVal val="4*#ppt_w"/>
                                          </p:val>
                                        </p:tav>
                                        <p:tav tm="100000">
                                          <p:val>
                                            <p:strVal val="#ppt_w"/>
                                          </p:val>
                                        </p:tav>
                                      </p:tavLst>
                                    </p:anim>
                                    <p:anim calcmode="lin" valueType="num">
                                      <p:cBhvr>
                                        <p:cTn id="142"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29719"/>
                                        </p:tgtEl>
                                        <p:attrNameLst>
                                          <p:attrName>style.visibility</p:attrName>
                                        </p:attrNameLst>
                                      </p:cBhvr>
                                      <p:to>
                                        <p:strVal val="visible"/>
                                      </p:to>
                                    </p:set>
                                    <p:animEffect transition="in" filter="wipe(up)">
                                      <p:cBhvr>
                                        <p:cTn id="147" dur="500"/>
                                        <p:tgtEl>
                                          <p:spTgt spid="2971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3" presetClass="entr" presetSubtype="32" fill="hold" nodeType="clickEffect">
                                  <p:stCondLst>
                                    <p:cond delay="0"/>
                                  </p:stCondLst>
                                  <p:childTnLst>
                                    <p:set>
                                      <p:cBhvr>
                                        <p:cTn id="151" dur="1" fill="hold">
                                          <p:stCondLst>
                                            <p:cond delay="0"/>
                                          </p:stCondLst>
                                        </p:cTn>
                                        <p:tgtEl>
                                          <p:spTgt spid="11"/>
                                        </p:tgtEl>
                                        <p:attrNameLst>
                                          <p:attrName>style.visibility</p:attrName>
                                        </p:attrNameLst>
                                      </p:cBhvr>
                                      <p:to>
                                        <p:strVal val="visible"/>
                                      </p:to>
                                    </p:set>
                                    <p:anim calcmode="lin" valueType="num">
                                      <p:cBhvr>
                                        <p:cTn id="152" dur="500" fill="hold"/>
                                        <p:tgtEl>
                                          <p:spTgt spid="11"/>
                                        </p:tgtEl>
                                        <p:attrNameLst>
                                          <p:attrName>ppt_w</p:attrName>
                                        </p:attrNameLst>
                                      </p:cBhvr>
                                      <p:tavLst>
                                        <p:tav tm="0">
                                          <p:val>
                                            <p:strVal val="4*#ppt_w"/>
                                          </p:val>
                                        </p:tav>
                                        <p:tav tm="100000">
                                          <p:val>
                                            <p:strVal val="#ppt_w"/>
                                          </p:val>
                                        </p:tav>
                                      </p:tavLst>
                                    </p:anim>
                                    <p:anim calcmode="lin" valueType="num">
                                      <p:cBhvr>
                                        <p:cTn id="153" dur="5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1" fill="hold" nodeType="clickEffect">
                                  <p:stCondLst>
                                    <p:cond delay="0"/>
                                  </p:stCondLst>
                                  <p:childTnLst>
                                    <p:set>
                                      <p:cBhvr>
                                        <p:cTn id="157" dur="1" fill="hold">
                                          <p:stCondLst>
                                            <p:cond delay="0"/>
                                          </p:stCondLst>
                                        </p:cTn>
                                        <p:tgtEl>
                                          <p:spTgt spid="13"/>
                                        </p:tgtEl>
                                        <p:attrNameLst>
                                          <p:attrName>style.visibility</p:attrName>
                                        </p:attrNameLst>
                                      </p:cBhvr>
                                      <p:to>
                                        <p:strVal val="visible"/>
                                      </p:to>
                                    </p:set>
                                    <p:animEffect transition="in" filter="wipe(up)">
                                      <p:cBhvr>
                                        <p:cTn id="158" dur="500"/>
                                        <p:tgtEl>
                                          <p:spTgt spid="13"/>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1" fill="hold" nodeType="clickEffect">
                                  <p:stCondLst>
                                    <p:cond delay="0"/>
                                  </p:stCondLst>
                                  <p:childTnLst>
                                    <p:set>
                                      <p:cBhvr>
                                        <p:cTn id="162" dur="1" fill="hold">
                                          <p:stCondLst>
                                            <p:cond delay="0"/>
                                          </p:stCondLst>
                                        </p:cTn>
                                        <p:tgtEl>
                                          <p:spTgt spid="12"/>
                                        </p:tgtEl>
                                        <p:attrNameLst>
                                          <p:attrName>style.visibility</p:attrName>
                                        </p:attrNameLst>
                                      </p:cBhvr>
                                      <p:to>
                                        <p:strVal val="visible"/>
                                      </p:to>
                                    </p:set>
                                    <p:animEffect transition="in" filter="wipe(up)">
                                      <p:cBhvr>
                                        <p:cTn id="163" dur="500"/>
                                        <p:tgtEl>
                                          <p:spTgt spid="12"/>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 presetClass="entr" presetSubtype="4" fill="hold" grpId="0" nodeType="clickEffect">
                                  <p:stCondLst>
                                    <p:cond delay="0"/>
                                  </p:stCondLst>
                                  <p:childTnLst>
                                    <p:set>
                                      <p:cBhvr>
                                        <p:cTn id="167" dur="1" fill="hold">
                                          <p:stCondLst>
                                            <p:cond delay="0"/>
                                          </p:stCondLst>
                                        </p:cTn>
                                        <p:tgtEl>
                                          <p:spTgt spid="29760"/>
                                        </p:tgtEl>
                                        <p:attrNameLst>
                                          <p:attrName>style.visibility</p:attrName>
                                        </p:attrNameLst>
                                      </p:cBhvr>
                                      <p:to>
                                        <p:strVal val="visible"/>
                                      </p:to>
                                    </p:set>
                                    <p:anim calcmode="lin" valueType="num">
                                      <p:cBhvr additive="base">
                                        <p:cTn id="168" dur="500" fill="hold"/>
                                        <p:tgtEl>
                                          <p:spTgt spid="29760"/>
                                        </p:tgtEl>
                                        <p:attrNameLst>
                                          <p:attrName>ppt_x</p:attrName>
                                        </p:attrNameLst>
                                      </p:cBhvr>
                                      <p:tavLst>
                                        <p:tav tm="0">
                                          <p:val>
                                            <p:strVal val="#ppt_x"/>
                                          </p:val>
                                        </p:tav>
                                        <p:tav tm="100000">
                                          <p:val>
                                            <p:strVal val="#ppt_x"/>
                                          </p:val>
                                        </p:tav>
                                      </p:tavLst>
                                    </p:anim>
                                    <p:anim calcmode="lin" valueType="num">
                                      <p:cBhvr additive="base">
                                        <p:cTn id="169" dur="500" fill="hold"/>
                                        <p:tgtEl>
                                          <p:spTgt spid="29760"/>
                                        </p:tgtEl>
                                        <p:attrNameLst>
                                          <p:attrName>ppt_y</p:attrName>
                                        </p:attrNameLst>
                                      </p:cBhvr>
                                      <p:tavLst>
                                        <p:tav tm="0">
                                          <p:val>
                                            <p:strVal val="1+#ppt_h/2"/>
                                          </p:val>
                                        </p:tav>
                                        <p:tav tm="100000">
                                          <p:val>
                                            <p:strVal val="#ppt_y"/>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29771"/>
                                        </p:tgtEl>
                                        <p:attrNameLst>
                                          <p:attrName>style.visibility</p:attrName>
                                        </p:attrNameLst>
                                      </p:cBhvr>
                                      <p:to>
                                        <p:strVal val="visible"/>
                                      </p:to>
                                    </p:set>
                                    <p:animEffect transition="in" filter="wipe(left)">
                                      <p:cBhvr>
                                        <p:cTn id="174" dur="500"/>
                                        <p:tgtEl>
                                          <p:spTgt spid="29771"/>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4" fill="hold" grpId="0" nodeType="clickEffect">
                                  <p:stCondLst>
                                    <p:cond delay="0"/>
                                  </p:stCondLst>
                                  <p:childTnLst>
                                    <p:set>
                                      <p:cBhvr>
                                        <p:cTn id="178" dur="1" fill="hold">
                                          <p:stCondLst>
                                            <p:cond delay="0"/>
                                          </p:stCondLst>
                                        </p:cTn>
                                        <p:tgtEl>
                                          <p:spTgt spid="29777"/>
                                        </p:tgtEl>
                                        <p:attrNameLst>
                                          <p:attrName>style.visibility</p:attrName>
                                        </p:attrNameLst>
                                      </p:cBhvr>
                                      <p:to>
                                        <p:strVal val="visible"/>
                                      </p:to>
                                    </p:set>
                                    <p:animEffect transition="in" filter="wipe(down)">
                                      <p:cBhvr>
                                        <p:cTn id="179" dur="500"/>
                                        <p:tgtEl>
                                          <p:spTgt spid="29777"/>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29772"/>
                                        </p:tgtEl>
                                        <p:attrNameLst>
                                          <p:attrName>style.visibility</p:attrName>
                                        </p:attrNameLst>
                                      </p:cBhvr>
                                      <p:to>
                                        <p:strVal val="visible"/>
                                      </p:to>
                                    </p:set>
                                    <p:animEffect transition="in" filter="wipe(left)">
                                      <p:cBhvr>
                                        <p:cTn id="184" dur="500"/>
                                        <p:tgtEl>
                                          <p:spTgt spid="29772"/>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4" fill="hold" nodeType="clickEffect">
                                  <p:stCondLst>
                                    <p:cond delay="0"/>
                                  </p:stCondLst>
                                  <p:childTnLst>
                                    <p:set>
                                      <p:cBhvr>
                                        <p:cTn id="188" dur="1" fill="hold">
                                          <p:stCondLst>
                                            <p:cond delay="0"/>
                                          </p:stCondLst>
                                        </p:cTn>
                                        <p:tgtEl>
                                          <p:spTgt spid="14"/>
                                        </p:tgtEl>
                                        <p:attrNameLst>
                                          <p:attrName>style.visibility</p:attrName>
                                        </p:attrNameLst>
                                      </p:cBhvr>
                                      <p:to>
                                        <p:strVal val="visible"/>
                                      </p:to>
                                    </p:set>
                                    <p:animEffect transition="in" filter="wipe(down)">
                                      <p:cBhvr>
                                        <p:cTn id="189" dur="500"/>
                                        <p:tgtEl>
                                          <p:spTgt spid="14"/>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22" presetClass="entr" presetSubtype="4" fill="hold" grpId="0" nodeType="clickEffect">
                                  <p:stCondLst>
                                    <p:cond delay="0"/>
                                  </p:stCondLst>
                                  <p:childTnLst>
                                    <p:set>
                                      <p:cBhvr>
                                        <p:cTn id="193" dur="1" fill="hold">
                                          <p:stCondLst>
                                            <p:cond delay="0"/>
                                          </p:stCondLst>
                                        </p:cTn>
                                        <p:tgtEl>
                                          <p:spTgt spid="29774"/>
                                        </p:tgtEl>
                                        <p:attrNameLst>
                                          <p:attrName>style.visibility</p:attrName>
                                        </p:attrNameLst>
                                      </p:cBhvr>
                                      <p:to>
                                        <p:strVal val="visible"/>
                                      </p:to>
                                    </p:set>
                                    <p:animEffect transition="in" filter="wipe(down)">
                                      <p:cBhvr>
                                        <p:cTn id="194" dur="500"/>
                                        <p:tgtEl>
                                          <p:spTgt spid="29774"/>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29773"/>
                                        </p:tgtEl>
                                        <p:attrNameLst>
                                          <p:attrName>style.visibility</p:attrName>
                                        </p:attrNameLst>
                                      </p:cBhvr>
                                      <p:to>
                                        <p:strVal val="visible"/>
                                      </p:to>
                                    </p:set>
                                    <p:animEffect transition="in" filter="wipe(down)">
                                      <p:cBhvr>
                                        <p:cTn id="199" dur="500"/>
                                        <p:tgtEl>
                                          <p:spTgt spid="29773"/>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2" presetClass="entr" presetSubtype="4" fill="hold" grpId="0" nodeType="clickEffect">
                                  <p:stCondLst>
                                    <p:cond delay="0"/>
                                  </p:stCondLst>
                                  <p:childTnLst>
                                    <p:set>
                                      <p:cBhvr>
                                        <p:cTn id="203" dur="1" fill="hold">
                                          <p:stCondLst>
                                            <p:cond delay="0"/>
                                          </p:stCondLst>
                                        </p:cTn>
                                        <p:tgtEl>
                                          <p:spTgt spid="29775"/>
                                        </p:tgtEl>
                                        <p:attrNameLst>
                                          <p:attrName>style.visibility</p:attrName>
                                        </p:attrNameLst>
                                      </p:cBhvr>
                                      <p:to>
                                        <p:strVal val="visible"/>
                                      </p:to>
                                    </p:set>
                                    <p:animEffect transition="in" filter="wipe(down)">
                                      <p:cBhvr>
                                        <p:cTn id="204" dur="500"/>
                                        <p:tgtEl>
                                          <p:spTgt spid="29775"/>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2" presetClass="entr" presetSubtype="4" fill="hold" grpId="0" nodeType="clickEffect">
                                  <p:stCondLst>
                                    <p:cond delay="0"/>
                                  </p:stCondLst>
                                  <p:childTnLst>
                                    <p:set>
                                      <p:cBhvr>
                                        <p:cTn id="208" dur="1" fill="hold">
                                          <p:stCondLst>
                                            <p:cond delay="0"/>
                                          </p:stCondLst>
                                        </p:cTn>
                                        <p:tgtEl>
                                          <p:spTgt spid="29776"/>
                                        </p:tgtEl>
                                        <p:attrNameLst>
                                          <p:attrName>style.visibility</p:attrName>
                                        </p:attrNameLst>
                                      </p:cBhvr>
                                      <p:to>
                                        <p:strVal val="visible"/>
                                      </p:to>
                                    </p:set>
                                    <p:animEffect transition="in" filter="wipe(down)">
                                      <p:cBhvr>
                                        <p:cTn id="209" dur="500"/>
                                        <p:tgtEl>
                                          <p:spTgt spid="29776"/>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 presetClass="entr" presetSubtype="4" fill="hold" grpId="0" nodeType="clickEffect">
                                  <p:stCondLst>
                                    <p:cond delay="0"/>
                                  </p:stCondLst>
                                  <p:childTnLst>
                                    <p:set>
                                      <p:cBhvr>
                                        <p:cTn id="213" dur="1" fill="hold">
                                          <p:stCondLst>
                                            <p:cond delay="0"/>
                                          </p:stCondLst>
                                        </p:cTn>
                                        <p:tgtEl>
                                          <p:spTgt spid="29781"/>
                                        </p:tgtEl>
                                        <p:attrNameLst>
                                          <p:attrName>style.visibility</p:attrName>
                                        </p:attrNameLst>
                                      </p:cBhvr>
                                      <p:to>
                                        <p:strVal val="visible"/>
                                      </p:to>
                                    </p:set>
                                    <p:anim calcmode="lin" valueType="num">
                                      <p:cBhvr additive="base">
                                        <p:cTn id="214" dur="500" fill="hold"/>
                                        <p:tgtEl>
                                          <p:spTgt spid="29781"/>
                                        </p:tgtEl>
                                        <p:attrNameLst>
                                          <p:attrName>ppt_x</p:attrName>
                                        </p:attrNameLst>
                                      </p:cBhvr>
                                      <p:tavLst>
                                        <p:tav tm="0">
                                          <p:val>
                                            <p:strVal val="#ppt_x"/>
                                          </p:val>
                                        </p:tav>
                                        <p:tav tm="100000">
                                          <p:val>
                                            <p:strVal val="#ppt_x"/>
                                          </p:val>
                                        </p:tav>
                                      </p:tavLst>
                                    </p:anim>
                                    <p:anim calcmode="lin" valueType="num">
                                      <p:cBhvr additive="base">
                                        <p:cTn id="215" dur="500" fill="hold"/>
                                        <p:tgtEl>
                                          <p:spTgt spid="29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7" grpId="0" animBg="1"/>
      <p:bldP spid="29718" grpId="0" animBg="1"/>
      <p:bldP spid="29719" grpId="0" animBg="1"/>
      <p:bldP spid="29720" grpId="0" animBg="1"/>
      <p:bldP spid="29721" grpId="0" animBg="1"/>
      <p:bldP spid="29722" grpId="0" build="p"/>
      <p:bldP spid="29723" grpId="0" build="p"/>
      <p:bldP spid="29724" grpId="0" build="p"/>
      <p:bldP spid="29725" grpId="0" build="p"/>
      <p:bldP spid="29753" grpId="0"/>
      <p:bldP spid="29754" grpId="0"/>
      <p:bldP spid="29758" grpId="0"/>
      <p:bldP spid="29759" grpId="0"/>
      <p:bldP spid="29760" grpId="0"/>
      <p:bldP spid="29771" grpId="0" animBg="1"/>
      <p:bldP spid="29772" grpId="0" animBg="1"/>
      <p:bldP spid="29773" grpId="0" animBg="1"/>
      <p:bldP spid="29774" grpId="0" animBg="1"/>
      <p:bldP spid="29775" grpId="0" animBg="1"/>
      <p:bldP spid="29776" grpId="0" animBg="1"/>
      <p:bldP spid="29777" grpId="0" animBg="1"/>
      <p:bldP spid="297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p:cNvSpPr txBox="1">
            <a:spLocks noChangeArrowheads="1"/>
          </p:cNvSpPr>
          <p:nvPr/>
        </p:nvSpPr>
        <p:spPr bwMode="auto">
          <a:xfrm>
            <a:off x="679407" y="50601"/>
            <a:ext cx="62135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gn="ctr"/>
            <a:r>
              <a:rPr lang="zh-CN" altLang="en-US" b="0" dirty="0">
                <a:latin typeface="微软雅黑" panose="020B0503020204020204" pitchFamily="34" charset="-122"/>
                <a:ea typeface="微软雅黑" panose="020B0503020204020204" pitchFamily="34" charset="-122"/>
              </a:rPr>
              <a:t>例</a:t>
            </a:r>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：求四棱锥被截切后的俯视图和左视图。</a:t>
            </a:r>
          </a:p>
        </p:txBody>
      </p:sp>
      <p:sp>
        <p:nvSpPr>
          <p:cNvPr id="9218" name="Freeform 3"/>
          <p:cNvSpPr>
            <a:spLocks noChangeArrowheads="1"/>
          </p:cNvSpPr>
          <p:nvPr/>
        </p:nvSpPr>
        <p:spPr bwMode="auto">
          <a:xfrm>
            <a:off x="3011488" y="1295400"/>
            <a:ext cx="6350" cy="1797050"/>
          </a:xfrm>
          <a:custGeom>
            <a:avLst/>
            <a:gdLst>
              <a:gd name="T0" fmla="*/ 4 w 4"/>
              <a:gd name="T1" fmla="*/ 0 h 1132"/>
              <a:gd name="T2" fmla="*/ 0 w 4"/>
              <a:gd name="T3" fmla="*/ 1132 h 1132"/>
            </a:gdLst>
            <a:ahLst/>
            <a:cxnLst>
              <a:cxn ang="0">
                <a:pos x="T0" y="T1"/>
              </a:cxn>
              <a:cxn ang="0">
                <a:pos x="T2" y="T3"/>
              </a:cxn>
            </a:cxnLst>
            <a:rect l="0" t="0" r="r" b="b"/>
            <a:pathLst>
              <a:path w="4" h="1132">
                <a:moveTo>
                  <a:pt x="4" y="0"/>
                </a:moveTo>
                <a:lnTo>
                  <a:pt x="0" y="1132"/>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9" name="Freeform 6"/>
          <p:cNvSpPr>
            <a:spLocks noChangeArrowheads="1"/>
          </p:cNvSpPr>
          <p:nvPr/>
        </p:nvSpPr>
        <p:spPr bwMode="auto">
          <a:xfrm>
            <a:off x="1727200" y="3155950"/>
            <a:ext cx="1300163" cy="1300163"/>
          </a:xfrm>
          <a:custGeom>
            <a:avLst/>
            <a:gdLst>
              <a:gd name="T0" fmla="*/ 0 w 819"/>
              <a:gd name="T1" fmla="*/ 819 h 819"/>
              <a:gd name="T2" fmla="*/ 819 w 819"/>
              <a:gd name="T3" fmla="*/ 0 h 819"/>
            </a:gdLst>
            <a:ahLst/>
            <a:cxnLst>
              <a:cxn ang="0">
                <a:pos x="T0" y="T1"/>
              </a:cxn>
              <a:cxn ang="0">
                <a:pos x="T2" y="T3"/>
              </a:cxn>
            </a:cxnLst>
            <a:rect l="0" t="0" r="r" b="b"/>
            <a:pathLst>
              <a:path w="819" h="819">
                <a:moveTo>
                  <a:pt x="0" y="819"/>
                </a:moveTo>
                <a:lnTo>
                  <a:pt x="819"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0" name="Freeform 7"/>
          <p:cNvSpPr>
            <a:spLocks noChangeArrowheads="1"/>
          </p:cNvSpPr>
          <p:nvPr/>
        </p:nvSpPr>
        <p:spPr bwMode="auto">
          <a:xfrm>
            <a:off x="3027363" y="4456113"/>
            <a:ext cx="1300162" cy="1300162"/>
          </a:xfrm>
          <a:custGeom>
            <a:avLst/>
            <a:gdLst>
              <a:gd name="T0" fmla="*/ 0 w 819"/>
              <a:gd name="T1" fmla="*/ 819 h 819"/>
              <a:gd name="T2" fmla="*/ 819 w 819"/>
              <a:gd name="T3" fmla="*/ 0 h 819"/>
            </a:gdLst>
            <a:ahLst/>
            <a:cxnLst>
              <a:cxn ang="0">
                <a:pos x="T0" y="T1"/>
              </a:cxn>
              <a:cxn ang="0">
                <a:pos x="T2" y="T3"/>
              </a:cxn>
            </a:cxnLst>
            <a:rect l="0" t="0" r="r" b="b"/>
            <a:pathLst>
              <a:path w="819" h="819">
                <a:moveTo>
                  <a:pt x="0" y="819"/>
                </a:moveTo>
                <a:lnTo>
                  <a:pt x="819"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1" name="Freeform 8"/>
          <p:cNvSpPr>
            <a:spLocks noChangeArrowheads="1"/>
          </p:cNvSpPr>
          <p:nvPr/>
        </p:nvSpPr>
        <p:spPr bwMode="auto">
          <a:xfrm>
            <a:off x="1727200" y="4456113"/>
            <a:ext cx="1300163" cy="1300162"/>
          </a:xfrm>
          <a:custGeom>
            <a:avLst/>
            <a:gdLst>
              <a:gd name="T0" fmla="*/ 0 w 819"/>
              <a:gd name="T1" fmla="*/ 0 h 819"/>
              <a:gd name="T2" fmla="*/ 819 w 819"/>
              <a:gd name="T3" fmla="*/ 819 h 819"/>
            </a:gdLst>
            <a:ahLst/>
            <a:cxnLst>
              <a:cxn ang="0">
                <a:pos x="T0" y="T1"/>
              </a:cxn>
              <a:cxn ang="0">
                <a:pos x="T2" y="T3"/>
              </a:cxn>
            </a:cxnLst>
            <a:rect l="0" t="0" r="r" b="b"/>
            <a:pathLst>
              <a:path w="819" h="819">
                <a:moveTo>
                  <a:pt x="0" y="0"/>
                </a:moveTo>
                <a:lnTo>
                  <a:pt x="819" y="819"/>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2" name="Freeform 9"/>
          <p:cNvSpPr>
            <a:spLocks noChangeArrowheads="1"/>
          </p:cNvSpPr>
          <p:nvPr/>
        </p:nvSpPr>
        <p:spPr bwMode="auto">
          <a:xfrm>
            <a:off x="3027363" y="3155950"/>
            <a:ext cx="1300162" cy="1300163"/>
          </a:xfrm>
          <a:custGeom>
            <a:avLst/>
            <a:gdLst>
              <a:gd name="T0" fmla="*/ 0 w 819"/>
              <a:gd name="T1" fmla="*/ 0 h 819"/>
              <a:gd name="T2" fmla="*/ 819 w 819"/>
              <a:gd name="T3" fmla="*/ 819 h 819"/>
            </a:gdLst>
            <a:ahLst/>
            <a:cxnLst>
              <a:cxn ang="0">
                <a:pos x="T0" y="T1"/>
              </a:cxn>
              <a:cxn ang="0">
                <a:pos x="T2" y="T3"/>
              </a:cxn>
            </a:cxnLst>
            <a:rect l="0" t="0" r="r" b="b"/>
            <a:pathLst>
              <a:path w="819" h="819">
                <a:moveTo>
                  <a:pt x="0" y="0"/>
                </a:moveTo>
                <a:lnTo>
                  <a:pt x="819" y="819"/>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3" name="Line 10"/>
          <p:cNvSpPr>
            <a:spLocks noChangeShapeType="1"/>
          </p:cNvSpPr>
          <p:nvPr/>
        </p:nvSpPr>
        <p:spPr bwMode="auto">
          <a:xfrm>
            <a:off x="1722438" y="3079750"/>
            <a:ext cx="25908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 name="Line 11"/>
          <p:cNvSpPr>
            <a:spLocks noChangeShapeType="1"/>
          </p:cNvSpPr>
          <p:nvPr/>
        </p:nvSpPr>
        <p:spPr bwMode="auto">
          <a:xfrm>
            <a:off x="4922838" y="3100388"/>
            <a:ext cx="28194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 name="Freeform 12"/>
          <p:cNvSpPr>
            <a:spLocks noChangeArrowheads="1"/>
          </p:cNvSpPr>
          <p:nvPr/>
        </p:nvSpPr>
        <p:spPr bwMode="auto">
          <a:xfrm>
            <a:off x="1722438" y="2103438"/>
            <a:ext cx="487362" cy="976312"/>
          </a:xfrm>
          <a:custGeom>
            <a:avLst/>
            <a:gdLst>
              <a:gd name="T0" fmla="*/ 307 w 307"/>
              <a:gd name="T1" fmla="*/ 0 h 615"/>
              <a:gd name="T2" fmla="*/ 0 w 307"/>
              <a:gd name="T3" fmla="*/ 615 h 615"/>
            </a:gdLst>
            <a:ahLst/>
            <a:cxnLst>
              <a:cxn ang="0">
                <a:pos x="T0" y="T1"/>
              </a:cxn>
              <a:cxn ang="0">
                <a:pos x="T2" y="T3"/>
              </a:cxn>
            </a:cxnLst>
            <a:rect l="0" t="0" r="r" b="b"/>
            <a:pathLst>
              <a:path w="307" h="615">
                <a:moveTo>
                  <a:pt x="307" y="0"/>
                </a:moveTo>
                <a:lnTo>
                  <a:pt x="0" y="615"/>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6" name="Freeform 13"/>
          <p:cNvSpPr>
            <a:spLocks noChangeArrowheads="1"/>
          </p:cNvSpPr>
          <p:nvPr/>
        </p:nvSpPr>
        <p:spPr bwMode="auto">
          <a:xfrm>
            <a:off x="3260725" y="1066800"/>
            <a:ext cx="1050925" cy="2012950"/>
          </a:xfrm>
          <a:custGeom>
            <a:avLst/>
            <a:gdLst>
              <a:gd name="T0" fmla="*/ 0 w 662"/>
              <a:gd name="T1" fmla="*/ 0 h 1268"/>
              <a:gd name="T2" fmla="*/ 662 w 662"/>
              <a:gd name="T3" fmla="*/ 1268 h 1268"/>
            </a:gdLst>
            <a:ahLst/>
            <a:cxnLst>
              <a:cxn ang="0">
                <a:pos x="T0" y="T1"/>
              </a:cxn>
              <a:cxn ang="0">
                <a:pos x="T2" y="T3"/>
              </a:cxn>
            </a:cxnLst>
            <a:rect l="0" t="0" r="r" b="b"/>
            <a:pathLst>
              <a:path w="662" h="1268">
                <a:moveTo>
                  <a:pt x="0" y="0"/>
                </a:moveTo>
                <a:lnTo>
                  <a:pt x="662" y="1268"/>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7" name="Freeform 14"/>
          <p:cNvSpPr>
            <a:spLocks noChangeArrowheads="1"/>
          </p:cNvSpPr>
          <p:nvPr/>
        </p:nvSpPr>
        <p:spPr bwMode="auto">
          <a:xfrm>
            <a:off x="2195513" y="1052513"/>
            <a:ext cx="1084262" cy="1082675"/>
          </a:xfrm>
          <a:custGeom>
            <a:avLst/>
            <a:gdLst>
              <a:gd name="T0" fmla="*/ 0 w 683"/>
              <a:gd name="T1" fmla="*/ 682 h 682"/>
              <a:gd name="T2" fmla="*/ 683 w 683"/>
              <a:gd name="T3" fmla="*/ 0 h 682"/>
            </a:gdLst>
            <a:ahLst/>
            <a:cxnLst>
              <a:cxn ang="0">
                <a:pos x="T0" y="T1"/>
              </a:cxn>
              <a:cxn ang="0">
                <a:pos x="T2" y="T3"/>
              </a:cxn>
            </a:cxnLst>
            <a:rect l="0" t="0" r="r" b="b"/>
            <a:pathLst>
              <a:path w="683" h="682">
                <a:moveTo>
                  <a:pt x="0" y="682"/>
                </a:moveTo>
                <a:lnTo>
                  <a:pt x="683"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228" name="Group 15"/>
          <p:cNvGrpSpPr>
            <a:grpSpLocks/>
          </p:cNvGrpSpPr>
          <p:nvPr/>
        </p:nvGrpSpPr>
        <p:grpSpPr bwMode="auto">
          <a:xfrm>
            <a:off x="2205038" y="4005263"/>
            <a:ext cx="1050925" cy="877887"/>
            <a:chOff x="0" y="0"/>
            <a:chExt cx="662" cy="553"/>
          </a:xfrm>
        </p:grpSpPr>
        <p:sp>
          <p:nvSpPr>
            <p:cNvPr id="9229" name="Line 16"/>
            <p:cNvSpPr>
              <a:spLocks noChangeShapeType="1"/>
            </p:cNvSpPr>
            <p:nvPr/>
          </p:nvSpPr>
          <p:spPr bwMode="auto">
            <a:xfrm flipV="1">
              <a:off x="0" y="0"/>
              <a:ext cx="509" cy="28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 name="Line 17"/>
            <p:cNvSpPr>
              <a:spLocks noChangeShapeType="1"/>
            </p:cNvSpPr>
            <p:nvPr/>
          </p:nvSpPr>
          <p:spPr bwMode="auto">
            <a:xfrm>
              <a:off x="516" y="0"/>
              <a:ext cx="146" cy="28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Line 18"/>
            <p:cNvSpPr>
              <a:spLocks noChangeShapeType="1"/>
            </p:cNvSpPr>
            <p:nvPr/>
          </p:nvSpPr>
          <p:spPr bwMode="auto">
            <a:xfrm flipH="1">
              <a:off x="502" y="284"/>
              <a:ext cx="160" cy="26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19"/>
            <p:cNvSpPr>
              <a:spLocks noChangeShapeType="1"/>
            </p:cNvSpPr>
            <p:nvPr/>
          </p:nvSpPr>
          <p:spPr bwMode="auto">
            <a:xfrm>
              <a:off x="0" y="284"/>
              <a:ext cx="509" cy="26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33" name="Line 20"/>
          <p:cNvSpPr>
            <a:spLocks noChangeShapeType="1"/>
          </p:cNvSpPr>
          <p:nvPr/>
        </p:nvSpPr>
        <p:spPr bwMode="auto">
          <a:xfrm>
            <a:off x="1743075" y="4456113"/>
            <a:ext cx="45085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21"/>
          <p:cNvSpPr>
            <a:spLocks noChangeShapeType="1"/>
          </p:cNvSpPr>
          <p:nvPr/>
        </p:nvSpPr>
        <p:spPr bwMode="auto">
          <a:xfrm>
            <a:off x="3255963" y="4456113"/>
            <a:ext cx="106203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22"/>
          <p:cNvSpPr>
            <a:spLocks noChangeShapeType="1"/>
          </p:cNvSpPr>
          <p:nvPr/>
        </p:nvSpPr>
        <p:spPr bwMode="auto">
          <a:xfrm>
            <a:off x="3013075" y="3151188"/>
            <a:ext cx="0" cy="87788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23"/>
          <p:cNvSpPr>
            <a:spLocks noChangeShapeType="1"/>
          </p:cNvSpPr>
          <p:nvPr/>
        </p:nvSpPr>
        <p:spPr bwMode="auto">
          <a:xfrm>
            <a:off x="3013075" y="4872038"/>
            <a:ext cx="0" cy="90011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24"/>
          <p:cNvSpPr>
            <a:spLocks noChangeShapeType="1"/>
          </p:cNvSpPr>
          <p:nvPr/>
        </p:nvSpPr>
        <p:spPr bwMode="auto">
          <a:xfrm flipH="1">
            <a:off x="4894263" y="1314450"/>
            <a:ext cx="981075" cy="180181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 name="Line 25"/>
          <p:cNvSpPr>
            <a:spLocks noChangeShapeType="1"/>
          </p:cNvSpPr>
          <p:nvPr/>
        </p:nvSpPr>
        <p:spPr bwMode="auto">
          <a:xfrm>
            <a:off x="6742113" y="1327150"/>
            <a:ext cx="1016000" cy="178911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9" name="Line 26"/>
          <p:cNvSpPr>
            <a:spLocks noChangeShapeType="1"/>
          </p:cNvSpPr>
          <p:nvPr/>
        </p:nvSpPr>
        <p:spPr bwMode="auto">
          <a:xfrm>
            <a:off x="6291263" y="2135188"/>
            <a:ext cx="0" cy="96996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0" name="Line 27"/>
          <p:cNvSpPr>
            <a:spLocks noChangeShapeType="1"/>
          </p:cNvSpPr>
          <p:nvPr/>
        </p:nvSpPr>
        <p:spPr bwMode="auto">
          <a:xfrm>
            <a:off x="6292850" y="1049338"/>
            <a:ext cx="0" cy="108585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41" name="Group 28"/>
          <p:cNvGrpSpPr>
            <a:grpSpLocks/>
          </p:cNvGrpSpPr>
          <p:nvPr/>
        </p:nvGrpSpPr>
        <p:grpSpPr bwMode="auto">
          <a:xfrm>
            <a:off x="5864225" y="1049338"/>
            <a:ext cx="865188" cy="1073150"/>
            <a:chOff x="0" y="0"/>
            <a:chExt cx="545" cy="676"/>
          </a:xfrm>
        </p:grpSpPr>
        <p:sp>
          <p:nvSpPr>
            <p:cNvPr id="9242" name="Line 29"/>
            <p:cNvSpPr>
              <a:spLocks noChangeShapeType="1"/>
            </p:cNvSpPr>
            <p:nvPr/>
          </p:nvSpPr>
          <p:spPr bwMode="auto">
            <a:xfrm flipH="1">
              <a:off x="0" y="0"/>
              <a:ext cx="269" cy="17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30"/>
            <p:cNvSpPr>
              <a:spLocks noChangeShapeType="1"/>
            </p:cNvSpPr>
            <p:nvPr/>
          </p:nvSpPr>
          <p:spPr bwMode="auto">
            <a:xfrm>
              <a:off x="0" y="175"/>
              <a:ext cx="269" cy="50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Line 31"/>
            <p:cNvSpPr>
              <a:spLocks noChangeShapeType="1"/>
            </p:cNvSpPr>
            <p:nvPr/>
          </p:nvSpPr>
          <p:spPr bwMode="auto">
            <a:xfrm flipV="1">
              <a:off x="276" y="167"/>
              <a:ext cx="269" cy="50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32"/>
            <p:cNvSpPr>
              <a:spLocks noChangeShapeType="1"/>
            </p:cNvSpPr>
            <p:nvPr/>
          </p:nvSpPr>
          <p:spPr bwMode="auto">
            <a:xfrm>
              <a:off x="269" y="0"/>
              <a:ext cx="276" cy="16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029941453"/>
      </p:ext>
    </p:extLst>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2">
            <a:extLst>
              <a:ext uri="{FF2B5EF4-FFF2-40B4-BE49-F238E27FC236}">
                <a16:creationId xmlns="" xmlns:a16="http://schemas.microsoft.com/office/drawing/2014/main" id="{DDA808B3-C66A-4B7F-8766-2E8AA26C5224}"/>
              </a:ext>
            </a:extLst>
          </p:cNvPr>
          <p:cNvSpPr>
            <a:spLocks noChangeArrowheads="1"/>
          </p:cNvSpPr>
          <p:nvPr/>
        </p:nvSpPr>
        <p:spPr bwMode="auto">
          <a:xfrm>
            <a:off x="5348288" y="806450"/>
            <a:ext cx="6350" cy="2733675"/>
          </a:xfrm>
          <a:custGeom>
            <a:avLst/>
            <a:gdLst>
              <a:gd name="T0" fmla="*/ 0 w 4"/>
              <a:gd name="T1" fmla="*/ 2147483647 h 1722"/>
              <a:gd name="T2" fmla="*/ 2147483647 w 4"/>
              <a:gd name="T3" fmla="*/ 0 h 1722"/>
              <a:gd name="T4" fmla="*/ 0 60000 65536"/>
              <a:gd name="T5" fmla="*/ 0 60000 65536"/>
              <a:gd name="T6" fmla="*/ 0 w 4"/>
              <a:gd name="T7" fmla="*/ 0 h 1722"/>
              <a:gd name="T8" fmla="*/ 4 w 4"/>
              <a:gd name="T9" fmla="*/ 1722 h 1722"/>
            </a:gdLst>
            <a:ahLst/>
            <a:cxnLst>
              <a:cxn ang="T4">
                <a:pos x="T0" y="T1"/>
              </a:cxn>
              <a:cxn ang="T5">
                <a:pos x="T2" y="T3"/>
              </a:cxn>
            </a:cxnLst>
            <a:rect l="T6" t="T7" r="T8" b="T9"/>
            <a:pathLst>
              <a:path w="4" h="1722">
                <a:moveTo>
                  <a:pt x="0" y="1722"/>
                </a:moveTo>
                <a:lnTo>
                  <a:pt x="4" y="0"/>
                </a:lnTo>
              </a:path>
            </a:pathLst>
          </a:custGeom>
          <a:noFill/>
          <a:ln w="9525">
            <a:solidFill>
              <a:schemeClr val="tx1"/>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5" name="Freeform 3">
            <a:extLst>
              <a:ext uri="{FF2B5EF4-FFF2-40B4-BE49-F238E27FC236}">
                <a16:creationId xmlns="" xmlns:a16="http://schemas.microsoft.com/office/drawing/2014/main" id="{CC3AD70F-185A-4F3A-B82D-499288000FAC}"/>
              </a:ext>
            </a:extLst>
          </p:cNvPr>
          <p:cNvSpPr>
            <a:spLocks noChangeArrowheads="1"/>
          </p:cNvSpPr>
          <p:nvPr/>
        </p:nvSpPr>
        <p:spPr bwMode="auto">
          <a:xfrm>
            <a:off x="2071688" y="806450"/>
            <a:ext cx="9525" cy="2657475"/>
          </a:xfrm>
          <a:custGeom>
            <a:avLst/>
            <a:gdLst>
              <a:gd name="T0" fmla="*/ 0 w 6"/>
              <a:gd name="T1" fmla="*/ 2147483647 h 1674"/>
              <a:gd name="T2" fmla="*/ 2147483647 w 6"/>
              <a:gd name="T3" fmla="*/ 0 h 1674"/>
              <a:gd name="T4" fmla="*/ 0 60000 65536"/>
              <a:gd name="T5" fmla="*/ 0 60000 65536"/>
              <a:gd name="T6" fmla="*/ 0 w 6"/>
              <a:gd name="T7" fmla="*/ 0 h 1674"/>
              <a:gd name="T8" fmla="*/ 6 w 6"/>
              <a:gd name="T9" fmla="*/ 1674 h 1674"/>
            </a:gdLst>
            <a:ahLst/>
            <a:cxnLst>
              <a:cxn ang="T4">
                <a:pos x="T0" y="T1"/>
              </a:cxn>
              <a:cxn ang="T5">
                <a:pos x="T2" y="T3"/>
              </a:cxn>
            </a:cxnLst>
            <a:rect l="T6" t="T7" r="T8" b="T9"/>
            <a:pathLst>
              <a:path w="6" h="1674">
                <a:moveTo>
                  <a:pt x="0" y="1674"/>
                </a:moveTo>
                <a:lnTo>
                  <a:pt x="6" y="0"/>
                </a:lnTo>
              </a:path>
            </a:pathLst>
          </a:custGeom>
          <a:noFill/>
          <a:ln w="9525">
            <a:solidFill>
              <a:schemeClr val="tx1"/>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6" name="Freeform 4">
            <a:extLst>
              <a:ext uri="{FF2B5EF4-FFF2-40B4-BE49-F238E27FC236}">
                <a16:creationId xmlns="" xmlns:a16="http://schemas.microsoft.com/office/drawing/2014/main" id="{933046F6-ECE8-4CA8-B319-95A7DA23E4E8}"/>
              </a:ext>
            </a:extLst>
          </p:cNvPr>
          <p:cNvSpPr>
            <a:spLocks noChangeArrowheads="1"/>
          </p:cNvSpPr>
          <p:nvPr/>
        </p:nvSpPr>
        <p:spPr bwMode="auto">
          <a:xfrm>
            <a:off x="2076450" y="2725738"/>
            <a:ext cx="1588" cy="763587"/>
          </a:xfrm>
          <a:custGeom>
            <a:avLst/>
            <a:gdLst>
              <a:gd name="T0" fmla="*/ 0 w 1"/>
              <a:gd name="T1" fmla="*/ 0 h 481"/>
              <a:gd name="T2" fmla="*/ 0 w 1"/>
              <a:gd name="T3" fmla="*/ 2147483647 h 481"/>
              <a:gd name="T4" fmla="*/ 0 60000 65536"/>
              <a:gd name="T5" fmla="*/ 0 60000 65536"/>
              <a:gd name="T6" fmla="*/ 0 w 1"/>
              <a:gd name="T7" fmla="*/ 0 h 481"/>
              <a:gd name="T8" fmla="*/ 1 w 1"/>
              <a:gd name="T9" fmla="*/ 481 h 481"/>
            </a:gdLst>
            <a:ahLst/>
            <a:cxnLst>
              <a:cxn ang="T4">
                <a:pos x="T0" y="T1"/>
              </a:cxn>
              <a:cxn ang="T5">
                <a:pos x="T2" y="T3"/>
              </a:cxn>
            </a:cxnLst>
            <a:rect l="T6" t="T7" r="T8" b="T9"/>
            <a:pathLst>
              <a:path w="1" h="481">
                <a:moveTo>
                  <a:pt x="0" y="0"/>
                </a:moveTo>
                <a:lnTo>
                  <a:pt x="0" y="481"/>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5">
            <a:extLst>
              <a:ext uri="{FF2B5EF4-FFF2-40B4-BE49-F238E27FC236}">
                <a16:creationId xmlns="" xmlns:a16="http://schemas.microsoft.com/office/drawing/2014/main" id="{E250C112-B26E-4A7F-B98E-4721F112FF5E}"/>
              </a:ext>
            </a:extLst>
          </p:cNvPr>
          <p:cNvGrpSpPr>
            <a:grpSpLocks/>
          </p:cNvGrpSpPr>
          <p:nvPr/>
        </p:nvGrpSpPr>
        <p:grpSpPr bwMode="auto">
          <a:xfrm>
            <a:off x="1157288" y="3935413"/>
            <a:ext cx="1828800" cy="1804987"/>
            <a:chOff x="1296" y="2352"/>
            <a:chExt cx="1152" cy="1137"/>
          </a:xfrm>
        </p:grpSpPr>
        <p:sp>
          <p:nvSpPr>
            <p:cNvPr id="28730" name="Line 6">
              <a:extLst>
                <a:ext uri="{FF2B5EF4-FFF2-40B4-BE49-F238E27FC236}">
                  <a16:creationId xmlns="" xmlns:a16="http://schemas.microsoft.com/office/drawing/2014/main" id="{161AD6F2-CD4C-401E-BB5C-704ED595D4BB}"/>
                </a:ext>
              </a:extLst>
            </p:cNvPr>
            <p:cNvSpPr>
              <a:spLocks noChangeShapeType="1"/>
            </p:cNvSpPr>
            <p:nvPr/>
          </p:nvSpPr>
          <p:spPr bwMode="auto">
            <a:xfrm>
              <a:off x="1296" y="2922"/>
              <a:ext cx="567" cy="567"/>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1" name="Line 7">
              <a:extLst>
                <a:ext uri="{FF2B5EF4-FFF2-40B4-BE49-F238E27FC236}">
                  <a16:creationId xmlns="" xmlns:a16="http://schemas.microsoft.com/office/drawing/2014/main" id="{F424F655-BBC6-4BCA-AF4F-6CDAFBC563FA}"/>
                </a:ext>
              </a:extLst>
            </p:cNvPr>
            <p:cNvSpPr>
              <a:spLocks noChangeShapeType="1"/>
            </p:cNvSpPr>
            <p:nvPr/>
          </p:nvSpPr>
          <p:spPr bwMode="auto">
            <a:xfrm flipV="1">
              <a:off x="1863" y="2904"/>
              <a:ext cx="585" cy="585"/>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2" name="Line 8">
              <a:extLst>
                <a:ext uri="{FF2B5EF4-FFF2-40B4-BE49-F238E27FC236}">
                  <a16:creationId xmlns="" xmlns:a16="http://schemas.microsoft.com/office/drawing/2014/main" id="{60391C0E-F8AB-4803-A06E-C73633C6B934}"/>
                </a:ext>
              </a:extLst>
            </p:cNvPr>
            <p:cNvSpPr>
              <a:spLocks noChangeShapeType="1"/>
            </p:cNvSpPr>
            <p:nvPr/>
          </p:nvSpPr>
          <p:spPr bwMode="auto">
            <a:xfrm flipH="1" flipV="1">
              <a:off x="1878" y="2352"/>
              <a:ext cx="570" cy="57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3" name="Line 9">
              <a:extLst>
                <a:ext uri="{FF2B5EF4-FFF2-40B4-BE49-F238E27FC236}">
                  <a16:creationId xmlns="" xmlns:a16="http://schemas.microsoft.com/office/drawing/2014/main" id="{9E352A7C-1365-4734-94B1-254DEA95E096}"/>
                </a:ext>
              </a:extLst>
            </p:cNvPr>
            <p:cNvSpPr>
              <a:spLocks noChangeShapeType="1"/>
            </p:cNvSpPr>
            <p:nvPr/>
          </p:nvSpPr>
          <p:spPr bwMode="auto">
            <a:xfrm flipH="1">
              <a:off x="1296" y="2357"/>
              <a:ext cx="582" cy="582"/>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78" name="Freeform 10">
            <a:extLst>
              <a:ext uri="{FF2B5EF4-FFF2-40B4-BE49-F238E27FC236}">
                <a16:creationId xmlns="" xmlns:a16="http://schemas.microsoft.com/office/drawing/2014/main" id="{0B5C72BF-FDBD-44CE-B5EF-C1D5D36D5EA7}"/>
              </a:ext>
            </a:extLst>
          </p:cNvPr>
          <p:cNvSpPr>
            <a:spLocks noChangeArrowheads="1"/>
          </p:cNvSpPr>
          <p:nvPr/>
        </p:nvSpPr>
        <p:spPr bwMode="auto">
          <a:xfrm>
            <a:off x="579438" y="4843463"/>
            <a:ext cx="2936875" cy="1587"/>
          </a:xfrm>
          <a:custGeom>
            <a:avLst/>
            <a:gdLst>
              <a:gd name="T0" fmla="*/ 0 w 1850"/>
              <a:gd name="T1" fmla="*/ 0 h 1"/>
              <a:gd name="T2" fmla="*/ 2147483647 w 1850"/>
              <a:gd name="T3" fmla="*/ 0 h 1"/>
              <a:gd name="T4" fmla="*/ 0 60000 65536"/>
              <a:gd name="T5" fmla="*/ 0 60000 65536"/>
              <a:gd name="T6" fmla="*/ 0 w 1850"/>
              <a:gd name="T7" fmla="*/ 0 h 1"/>
              <a:gd name="T8" fmla="*/ 1850 w 1850"/>
              <a:gd name="T9" fmla="*/ 1 h 1"/>
            </a:gdLst>
            <a:ahLst/>
            <a:cxnLst>
              <a:cxn ang="T4">
                <a:pos x="T0" y="T1"/>
              </a:cxn>
              <a:cxn ang="T5">
                <a:pos x="T2" y="T3"/>
              </a:cxn>
            </a:cxnLst>
            <a:rect l="T6" t="T7" r="T8" b="T9"/>
            <a:pathLst>
              <a:path w="1850" h="1">
                <a:moveTo>
                  <a:pt x="0" y="0"/>
                </a:moveTo>
                <a:lnTo>
                  <a:pt x="1850" y="0"/>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9" name="Line 11">
            <a:extLst>
              <a:ext uri="{FF2B5EF4-FFF2-40B4-BE49-F238E27FC236}">
                <a16:creationId xmlns="" xmlns:a16="http://schemas.microsoft.com/office/drawing/2014/main" id="{2F8F8508-62DD-4FC2-85E4-87F7CE2D891F}"/>
              </a:ext>
            </a:extLst>
          </p:cNvPr>
          <p:cNvSpPr>
            <a:spLocks noChangeShapeType="1"/>
          </p:cNvSpPr>
          <p:nvPr/>
        </p:nvSpPr>
        <p:spPr bwMode="auto">
          <a:xfrm>
            <a:off x="2071688" y="3463925"/>
            <a:ext cx="0" cy="274320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0" name="Freeform 12">
            <a:extLst>
              <a:ext uri="{FF2B5EF4-FFF2-40B4-BE49-F238E27FC236}">
                <a16:creationId xmlns="" xmlns:a16="http://schemas.microsoft.com/office/drawing/2014/main" id="{31796CCF-C77A-434B-A9DD-F8D3F0B93900}"/>
              </a:ext>
            </a:extLst>
          </p:cNvPr>
          <p:cNvSpPr>
            <a:spLocks noChangeArrowheads="1"/>
          </p:cNvSpPr>
          <p:nvPr/>
        </p:nvSpPr>
        <p:spPr bwMode="auto">
          <a:xfrm>
            <a:off x="781050" y="3540125"/>
            <a:ext cx="1300163" cy="1300163"/>
          </a:xfrm>
          <a:custGeom>
            <a:avLst/>
            <a:gdLst>
              <a:gd name="T0" fmla="*/ 0 w 819"/>
              <a:gd name="T1" fmla="*/ 2147483647 h 819"/>
              <a:gd name="T2" fmla="*/ 2147483647 w 819"/>
              <a:gd name="T3" fmla="*/ 0 h 819"/>
              <a:gd name="T4" fmla="*/ 0 60000 65536"/>
              <a:gd name="T5" fmla="*/ 0 60000 65536"/>
              <a:gd name="T6" fmla="*/ 0 w 819"/>
              <a:gd name="T7" fmla="*/ 0 h 819"/>
              <a:gd name="T8" fmla="*/ 819 w 819"/>
              <a:gd name="T9" fmla="*/ 819 h 819"/>
            </a:gdLst>
            <a:ahLst/>
            <a:cxnLst>
              <a:cxn ang="T4">
                <a:pos x="T0" y="T1"/>
              </a:cxn>
              <a:cxn ang="T5">
                <a:pos x="T2" y="T3"/>
              </a:cxn>
            </a:cxnLst>
            <a:rect l="T6" t="T7" r="T8" b="T9"/>
            <a:pathLst>
              <a:path w="819" h="819">
                <a:moveTo>
                  <a:pt x="0" y="819"/>
                </a:moveTo>
                <a:lnTo>
                  <a:pt x="819"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1" name="Freeform 13">
            <a:extLst>
              <a:ext uri="{FF2B5EF4-FFF2-40B4-BE49-F238E27FC236}">
                <a16:creationId xmlns="" xmlns:a16="http://schemas.microsoft.com/office/drawing/2014/main" id="{24C0CA3B-4970-4EF3-849A-258E6608B26B}"/>
              </a:ext>
            </a:extLst>
          </p:cNvPr>
          <p:cNvSpPr>
            <a:spLocks noChangeArrowheads="1"/>
          </p:cNvSpPr>
          <p:nvPr/>
        </p:nvSpPr>
        <p:spPr bwMode="auto">
          <a:xfrm>
            <a:off x="2081213" y="4840288"/>
            <a:ext cx="1300162" cy="1300162"/>
          </a:xfrm>
          <a:custGeom>
            <a:avLst/>
            <a:gdLst>
              <a:gd name="T0" fmla="*/ 0 w 819"/>
              <a:gd name="T1" fmla="*/ 2147483647 h 819"/>
              <a:gd name="T2" fmla="*/ 2147483647 w 819"/>
              <a:gd name="T3" fmla="*/ 0 h 819"/>
              <a:gd name="T4" fmla="*/ 0 60000 65536"/>
              <a:gd name="T5" fmla="*/ 0 60000 65536"/>
              <a:gd name="T6" fmla="*/ 0 w 819"/>
              <a:gd name="T7" fmla="*/ 0 h 819"/>
              <a:gd name="T8" fmla="*/ 819 w 819"/>
              <a:gd name="T9" fmla="*/ 819 h 819"/>
            </a:gdLst>
            <a:ahLst/>
            <a:cxnLst>
              <a:cxn ang="T4">
                <a:pos x="T0" y="T1"/>
              </a:cxn>
              <a:cxn ang="T5">
                <a:pos x="T2" y="T3"/>
              </a:cxn>
            </a:cxnLst>
            <a:rect l="T6" t="T7" r="T8" b="T9"/>
            <a:pathLst>
              <a:path w="819" h="819">
                <a:moveTo>
                  <a:pt x="0" y="819"/>
                </a:moveTo>
                <a:lnTo>
                  <a:pt x="819"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2" name="Freeform 14">
            <a:extLst>
              <a:ext uri="{FF2B5EF4-FFF2-40B4-BE49-F238E27FC236}">
                <a16:creationId xmlns="" xmlns:a16="http://schemas.microsoft.com/office/drawing/2014/main" id="{C29DE558-DEDF-4BF3-86BD-AE14C946D880}"/>
              </a:ext>
            </a:extLst>
          </p:cNvPr>
          <p:cNvSpPr>
            <a:spLocks noChangeArrowheads="1"/>
          </p:cNvSpPr>
          <p:nvPr/>
        </p:nvSpPr>
        <p:spPr bwMode="auto">
          <a:xfrm>
            <a:off x="781050" y="4840288"/>
            <a:ext cx="1300163" cy="1300162"/>
          </a:xfrm>
          <a:custGeom>
            <a:avLst/>
            <a:gdLst>
              <a:gd name="T0" fmla="*/ 0 w 819"/>
              <a:gd name="T1" fmla="*/ 0 h 819"/>
              <a:gd name="T2" fmla="*/ 2147483647 w 819"/>
              <a:gd name="T3" fmla="*/ 2147483647 h 819"/>
              <a:gd name="T4" fmla="*/ 0 60000 65536"/>
              <a:gd name="T5" fmla="*/ 0 60000 65536"/>
              <a:gd name="T6" fmla="*/ 0 w 819"/>
              <a:gd name="T7" fmla="*/ 0 h 819"/>
              <a:gd name="T8" fmla="*/ 819 w 819"/>
              <a:gd name="T9" fmla="*/ 819 h 819"/>
            </a:gdLst>
            <a:ahLst/>
            <a:cxnLst>
              <a:cxn ang="T4">
                <a:pos x="T0" y="T1"/>
              </a:cxn>
              <a:cxn ang="T5">
                <a:pos x="T2" y="T3"/>
              </a:cxn>
            </a:cxnLst>
            <a:rect l="T6" t="T7" r="T8" b="T9"/>
            <a:pathLst>
              <a:path w="819" h="819">
                <a:moveTo>
                  <a:pt x="0" y="0"/>
                </a:moveTo>
                <a:lnTo>
                  <a:pt x="819" y="819"/>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3" name="Freeform 15">
            <a:extLst>
              <a:ext uri="{FF2B5EF4-FFF2-40B4-BE49-F238E27FC236}">
                <a16:creationId xmlns="" xmlns:a16="http://schemas.microsoft.com/office/drawing/2014/main" id="{624A744F-CBEF-4FCC-A042-DC26E3A01E1C}"/>
              </a:ext>
            </a:extLst>
          </p:cNvPr>
          <p:cNvSpPr>
            <a:spLocks noChangeArrowheads="1"/>
          </p:cNvSpPr>
          <p:nvPr/>
        </p:nvSpPr>
        <p:spPr bwMode="auto">
          <a:xfrm>
            <a:off x="2081213" y="3540125"/>
            <a:ext cx="1300162" cy="1300163"/>
          </a:xfrm>
          <a:custGeom>
            <a:avLst/>
            <a:gdLst>
              <a:gd name="T0" fmla="*/ 0 w 819"/>
              <a:gd name="T1" fmla="*/ 0 h 819"/>
              <a:gd name="T2" fmla="*/ 2147483647 w 819"/>
              <a:gd name="T3" fmla="*/ 2147483647 h 819"/>
              <a:gd name="T4" fmla="*/ 0 60000 65536"/>
              <a:gd name="T5" fmla="*/ 0 60000 65536"/>
              <a:gd name="T6" fmla="*/ 0 w 819"/>
              <a:gd name="T7" fmla="*/ 0 h 819"/>
              <a:gd name="T8" fmla="*/ 819 w 819"/>
              <a:gd name="T9" fmla="*/ 819 h 819"/>
            </a:gdLst>
            <a:ahLst/>
            <a:cxnLst>
              <a:cxn ang="T4">
                <a:pos x="T0" y="T1"/>
              </a:cxn>
              <a:cxn ang="T5">
                <a:pos x="T2" y="T3"/>
              </a:cxn>
            </a:cxnLst>
            <a:rect l="T6" t="T7" r="T8" b="T9"/>
            <a:pathLst>
              <a:path w="819" h="819">
                <a:moveTo>
                  <a:pt x="0" y="0"/>
                </a:moveTo>
                <a:lnTo>
                  <a:pt x="819" y="819"/>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4" name="Line 16">
            <a:extLst>
              <a:ext uri="{FF2B5EF4-FFF2-40B4-BE49-F238E27FC236}">
                <a16:creationId xmlns="" xmlns:a16="http://schemas.microsoft.com/office/drawing/2014/main" id="{9F84F892-94A2-4B66-BEAB-6E02A753E7BA}"/>
              </a:ext>
            </a:extLst>
          </p:cNvPr>
          <p:cNvSpPr>
            <a:spLocks noChangeShapeType="1"/>
          </p:cNvSpPr>
          <p:nvPr/>
        </p:nvSpPr>
        <p:spPr bwMode="auto">
          <a:xfrm>
            <a:off x="776288" y="3463925"/>
            <a:ext cx="2590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7">
            <a:extLst>
              <a:ext uri="{FF2B5EF4-FFF2-40B4-BE49-F238E27FC236}">
                <a16:creationId xmlns="" xmlns:a16="http://schemas.microsoft.com/office/drawing/2014/main" id="{F6BC858A-CE3A-499C-87CB-A88426FAAC77}"/>
              </a:ext>
            </a:extLst>
          </p:cNvPr>
          <p:cNvSpPr>
            <a:spLocks noChangeShapeType="1"/>
          </p:cNvSpPr>
          <p:nvPr/>
        </p:nvSpPr>
        <p:spPr bwMode="auto">
          <a:xfrm>
            <a:off x="2071688" y="949325"/>
            <a:ext cx="1295400" cy="2514600"/>
          </a:xfrm>
          <a:prstGeom prst="line">
            <a:avLst/>
          </a:prstGeom>
          <a:noFill/>
          <a:ln w="9525">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Line 18">
            <a:extLst>
              <a:ext uri="{FF2B5EF4-FFF2-40B4-BE49-F238E27FC236}">
                <a16:creationId xmlns="" xmlns:a16="http://schemas.microsoft.com/office/drawing/2014/main" id="{1A240752-AB6F-470A-9B33-3B9BAFC96EF3}"/>
              </a:ext>
            </a:extLst>
          </p:cNvPr>
          <p:cNvSpPr>
            <a:spLocks noChangeShapeType="1"/>
          </p:cNvSpPr>
          <p:nvPr/>
        </p:nvSpPr>
        <p:spPr bwMode="auto">
          <a:xfrm flipH="1">
            <a:off x="776288" y="949325"/>
            <a:ext cx="1295400" cy="2514600"/>
          </a:xfrm>
          <a:prstGeom prst="line">
            <a:avLst/>
          </a:prstGeom>
          <a:noFill/>
          <a:ln w="9525">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Line 19">
            <a:extLst>
              <a:ext uri="{FF2B5EF4-FFF2-40B4-BE49-F238E27FC236}">
                <a16:creationId xmlns="" xmlns:a16="http://schemas.microsoft.com/office/drawing/2014/main" id="{14B04A6C-5918-4814-AC83-8EC631BAEC83}"/>
              </a:ext>
            </a:extLst>
          </p:cNvPr>
          <p:cNvSpPr>
            <a:spLocks noChangeShapeType="1"/>
          </p:cNvSpPr>
          <p:nvPr/>
        </p:nvSpPr>
        <p:spPr bwMode="auto">
          <a:xfrm>
            <a:off x="3976688" y="3463925"/>
            <a:ext cx="2819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Line 20">
            <a:extLst>
              <a:ext uri="{FF2B5EF4-FFF2-40B4-BE49-F238E27FC236}">
                <a16:creationId xmlns="" xmlns:a16="http://schemas.microsoft.com/office/drawing/2014/main" id="{9DC776BD-2DA7-4BA7-85F3-BCD045A07440}"/>
              </a:ext>
            </a:extLst>
          </p:cNvPr>
          <p:cNvSpPr>
            <a:spLocks noChangeShapeType="1"/>
          </p:cNvSpPr>
          <p:nvPr/>
        </p:nvSpPr>
        <p:spPr bwMode="auto">
          <a:xfrm flipH="1">
            <a:off x="3976688" y="949325"/>
            <a:ext cx="1371600" cy="2514600"/>
          </a:xfrm>
          <a:prstGeom prst="line">
            <a:avLst/>
          </a:prstGeom>
          <a:noFill/>
          <a:ln w="9525">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Line 21">
            <a:extLst>
              <a:ext uri="{FF2B5EF4-FFF2-40B4-BE49-F238E27FC236}">
                <a16:creationId xmlns="" xmlns:a16="http://schemas.microsoft.com/office/drawing/2014/main" id="{0E963B05-E09C-4EBF-B01B-315B384AFD01}"/>
              </a:ext>
            </a:extLst>
          </p:cNvPr>
          <p:cNvSpPr>
            <a:spLocks noChangeShapeType="1"/>
          </p:cNvSpPr>
          <p:nvPr/>
        </p:nvSpPr>
        <p:spPr bwMode="auto">
          <a:xfrm>
            <a:off x="5348288" y="949325"/>
            <a:ext cx="1447800" cy="2514600"/>
          </a:xfrm>
          <a:prstGeom prst="line">
            <a:avLst/>
          </a:prstGeom>
          <a:noFill/>
          <a:ln w="9525">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Freeform 22">
            <a:extLst>
              <a:ext uri="{FF2B5EF4-FFF2-40B4-BE49-F238E27FC236}">
                <a16:creationId xmlns="" xmlns:a16="http://schemas.microsoft.com/office/drawing/2014/main" id="{0BFEFD3D-3C34-496D-A2DD-3F573D0326A7}"/>
              </a:ext>
            </a:extLst>
          </p:cNvPr>
          <p:cNvSpPr>
            <a:spLocks noChangeArrowheads="1"/>
          </p:cNvSpPr>
          <p:nvPr/>
        </p:nvSpPr>
        <p:spPr bwMode="auto">
          <a:xfrm>
            <a:off x="1139825" y="2730500"/>
            <a:ext cx="1377950" cy="3175"/>
          </a:xfrm>
          <a:custGeom>
            <a:avLst/>
            <a:gdLst>
              <a:gd name="T0" fmla="*/ 0 w 868"/>
              <a:gd name="T1" fmla="*/ 2147483647 h 2"/>
              <a:gd name="T2" fmla="*/ 2147483647 w 868"/>
              <a:gd name="T3" fmla="*/ 0 h 2"/>
              <a:gd name="T4" fmla="*/ 0 60000 65536"/>
              <a:gd name="T5" fmla="*/ 0 60000 65536"/>
              <a:gd name="T6" fmla="*/ 0 w 868"/>
              <a:gd name="T7" fmla="*/ 0 h 2"/>
              <a:gd name="T8" fmla="*/ 868 w 868"/>
              <a:gd name="T9" fmla="*/ 2 h 2"/>
            </a:gdLst>
            <a:ahLst/>
            <a:cxnLst>
              <a:cxn ang="T4">
                <a:pos x="T0" y="T1"/>
              </a:cxn>
              <a:cxn ang="T5">
                <a:pos x="T2" y="T3"/>
              </a:cxn>
            </a:cxnLst>
            <a:rect l="T6" t="T7" r="T8" b="T9"/>
            <a:pathLst>
              <a:path w="868" h="2">
                <a:moveTo>
                  <a:pt x="0" y="2"/>
                </a:moveTo>
                <a:lnTo>
                  <a:pt x="868"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1" name="Freeform 23">
            <a:extLst>
              <a:ext uri="{FF2B5EF4-FFF2-40B4-BE49-F238E27FC236}">
                <a16:creationId xmlns="" xmlns:a16="http://schemas.microsoft.com/office/drawing/2014/main" id="{78E191B5-A244-4203-ABCB-96E07A743F7B}"/>
              </a:ext>
            </a:extLst>
          </p:cNvPr>
          <p:cNvSpPr>
            <a:spLocks noChangeArrowheads="1"/>
          </p:cNvSpPr>
          <p:nvPr/>
        </p:nvSpPr>
        <p:spPr bwMode="auto">
          <a:xfrm>
            <a:off x="2506663" y="1852613"/>
            <a:ext cx="1587" cy="892175"/>
          </a:xfrm>
          <a:custGeom>
            <a:avLst/>
            <a:gdLst>
              <a:gd name="T0" fmla="*/ 0 w 1"/>
              <a:gd name="T1" fmla="*/ 2147483647 h 562"/>
              <a:gd name="T2" fmla="*/ 0 w 1"/>
              <a:gd name="T3" fmla="*/ 0 h 562"/>
              <a:gd name="T4" fmla="*/ 0 60000 65536"/>
              <a:gd name="T5" fmla="*/ 0 60000 65536"/>
              <a:gd name="T6" fmla="*/ 0 w 1"/>
              <a:gd name="T7" fmla="*/ 0 h 562"/>
              <a:gd name="T8" fmla="*/ 1 w 1"/>
              <a:gd name="T9" fmla="*/ 562 h 562"/>
            </a:gdLst>
            <a:ahLst/>
            <a:cxnLst>
              <a:cxn ang="T4">
                <a:pos x="T0" y="T1"/>
              </a:cxn>
              <a:cxn ang="T5">
                <a:pos x="T2" y="T3"/>
              </a:cxn>
            </a:cxnLst>
            <a:rect l="T6" t="T7" r="T8" b="T9"/>
            <a:pathLst>
              <a:path w="1" h="562">
                <a:moveTo>
                  <a:pt x="0" y="562"/>
                </a:moveTo>
                <a:lnTo>
                  <a:pt x="0" y="0"/>
                </a:lnTo>
              </a:path>
            </a:pathLst>
          </a:custGeom>
          <a:noFill/>
          <a:ln w="38100">
            <a:solidFill>
              <a:srgbClr val="00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Freeform 24">
            <a:extLst>
              <a:ext uri="{FF2B5EF4-FFF2-40B4-BE49-F238E27FC236}">
                <a16:creationId xmlns="" xmlns:a16="http://schemas.microsoft.com/office/drawing/2014/main" id="{9B787F05-0100-4785-B030-EC31441A6787}"/>
              </a:ext>
            </a:extLst>
          </p:cNvPr>
          <p:cNvSpPr>
            <a:spLocks noChangeArrowheads="1"/>
          </p:cNvSpPr>
          <p:nvPr/>
        </p:nvSpPr>
        <p:spPr bwMode="auto">
          <a:xfrm>
            <a:off x="776288" y="2709863"/>
            <a:ext cx="363537" cy="754062"/>
          </a:xfrm>
          <a:custGeom>
            <a:avLst/>
            <a:gdLst>
              <a:gd name="T0" fmla="*/ 2147483647 w 229"/>
              <a:gd name="T1" fmla="*/ 0 h 475"/>
              <a:gd name="T2" fmla="*/ 0 w 229"/>
              <a:gd name="T3" fmla="*/ 2147483647 h 475"/>
              <a:gd name="T4" fmla="*/ 0 60000 65536"/>
              <a:gd name="T5" fmla="*/ 0 60000 65536"/>
              <a:gd name="T6" fmla="*/ 0 w 229"/>
              <a:gd name="T7" fmla="*/ 0 h 475"/>
              <a:gd name="T8" fmla="*/ 229 w 229"/>
              <a:gd name="T9" fmla="*/ 475 h 475"/>
            </a:gdLst>
            <a:ahLst/>
            <a:cxnLst>
              <a:cxn ang="T4">
                <a:pos x="T0" y="T1"/>
              </a:cxn>
              <a:cxn ang="T5">
                <a:pos x="T2" y="T3"/>
              </a:cxn>
            </a:cxnLst>
            <a:rect l="T6" t="T7" r="T8" b="T9"/>
            <a:pathLst>
              <a:path w="229" h="475">
                <a:moveTo>
                  <a:pt x="229" y="0"/>
                </a:moveTo>
                <a:lnTo>
                  <a:pt x="0" y="475"/>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3" name="Freeform 25">
            <a:extLst>
              <a:ext uri="{FF2B5EF4-FFF2-40B4-BE49-F238E27FC236}">
                <a16:creationId xmlns="" xmlns:a16="http://schemas.microsoft.com/office/drawing/2014/main" id="{AAE39581-5D01-45A3-9889-16F2605F39A6}"/>
              </a:ext>
            </a:extLst>
          </p:cNvPr>
          <p:cNvSpPr>
            <a:spLocks noChangeArrowheads="1"/>
          </p:cNvSpPr>
          <p:nvPr/>
        </p:nvSpPr>
        <p:spPr bwMode="auto">
          <a:xfrm>
            <a:off x="2506663" y="1819275"/>
            <a:ext cx="874712" cy="1644650"/>
          </a:xfrm>
          <a:custGeom>
            <a:avLst/>
            <a:gdLst>
              <a:gd name="T0" fmla="*/ 0 w 551"/>
              <a:gd name="T1" fmla="*/ 0 h 1036"/>
              <a:gd name="T2" fmla="*/ 2147483647 w 551"/>
              <a:gd name="T3" fmla="*/ 2147483647 h 1036"/>
              <a:gd name="T4" fmla="*/ 0 60000 65536"/>
              <a:gd name="T5" fmla="*/ 0 60000 65536"/>
              <a:gd name="T6" fmla="*/ 0 w 551"/>
              <a:gd name="T7" fmla="*/ 0 h 1036"/>
              <a:gd name="T8" fmla="*/ 551 w 551"/>
              <a:gd name="T9" fmla="*/ 1036 h 1036"/>
            </a:gdLst>
            <a:ahLst/>
            <a:cxnLst>
              <a:cxn ang="T4">
                <a:pos x="T0" y="T1"/>
              </a:cxn>
              <a:cxn ang="T5">
                <a:pos x="T2" y="T3"/>
              </a:cxn>
            </a:cxnLst>
            <a:rect l="T6" t="T7" r="T8" b="T9"/>
            <a:pathLst>
              <a:path w="551" h="1036">
                <a:moveTo>
                  <a:pt x="0" y="0"/>
                </a:moveTo>
                <a:lnTo>
                  <a:pt x="551" y="103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02" name="Line 26">
            <a:extLst>
              <a:ext uri="{FF2B5EF4-FFF2-40B4-BE49-F238E27FC236}">
                <a16:creationId xmlns="" xmlns:a16="http://schemas.microsoft.com/office/drawing/2014/main" id="{C7196D55-87C1-4368-B251-9C010CC1BE7C}"/>
              </a:ext>
            </a:extLst>
          </p:cNvPr>
          <p:cNvSpPr>
            <a:spLocks noChangeShapeType="1"/>
          </p:cNvSpPr>
          <p:nvPr/>
        </p:nvSpPr>
        <p:spPr bwMode="auto">
          <a:xfrm>
            <a:off x="1157288" y="2701925"/>
            <a:ext cx="0" cy="2141538"/>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3" name="Line 27">
            <a:extLst>
              <a:ext uri="{FF2B5EF4-FFF2-40B4-BE49-F238E27FC236}">
                <a16:creationId xmlns="" xmlns:a16="http://schemas.microsoft.com/office/drawing/2014/main" id="{641A4311-60B6-45F6-9361-08237BF6C315}"/>
              </a:ext>
            </a:extLst>
          </p:cNvPr>
          <p:cNvSpPr>
            <a:spLocks noChangeShapeType="1"/>
          </p:cNvSpPr>
          <p:nvPr/>
        </p:nvSpPr>
        <p:spPr bwMode="auto">
          <a:xfrm>
            <a:off x="2506663" y="1819275"/>
            <a:ext cx="2841625" cy="0"/>
          </a:xfrm>
          <a:prstGeom prst="line">
            <a:avLst/>
          </a:prstGeom>
          <a:noFill/>
          <a:ln w="9525">
            <a:solidFill>
              <a:srgbClr val="CC3300"/>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0204" name="Freeform 28">
            <a:extLst>
              <a:ext uri="{FF2B5EF4-FFF2-40B4-BE49-F238E27FC236}">
                <a16:creationId xmlns="" xmlns:a16="http://schemas.microsoft.com/office/drawing/2014/main" id="{28617DFC-7A0D-4817-AF5C-163AF5764CF4}"/>
              </a:ext>
            </a:extLst>
          </p:cNvPr>
          <p:cNvSpPr>
            <a:spLocks noChangeArrowheads="1"/>
          </p:cNvSpPr>
          <p:nvPr/>
        </p:nvSpPr>
        <p:spPr bwMode="auto">
          <a:xfrm>
            <a:off x="2528888" y="2733675"/>
            <a:ext cx="3990975" cy="1588"/>
          </a:xfrm>
          <a:custGeom>
            <a:avLst/>
            <a:gdLst>
              <a:gd name="T0" fmla="*/ 0 w 2514"/>
              <a:gd name="T1" fmla="*/ 0 h 1"/>
              <a:gd name="T2" fmla="*/ 2147483647 w 2514"/>
              <a:gd name="T3" fmla="*/ 0 h 1"/>
              <a:gd name="T4" fmla="*/ 0 60000 65536"/>
              <a:gd name="T5" fmla="*/ 0 60000 65536"/>
              <a:gd name="T6" fmla="*/ 0 w 2514"/>
              <a:gd name="T7" fmla="*/ 0 h 1"/>
              <a:gd name="T8" fmla="*/ 2514 w 2514"/>
              <a:gd name="T9" fmla="*/ 1 h 1"/>
            </a:gdLst>
            <a:ahLst/>
            <a:cxnLst>
              <a:cxn ang="T4">
                <a:pos x="T0" y="T1"/>
              </a:cxn>
              <a:cxn ang="T5">
                <a:pos x="T2" y="T3"/>
              </a:cxn>
            </a:cxnLst>
            <a:rect l="T6" t="T7" r="T8" b="T9"/>
            <a:pathLst>
              <a:path w="2514" h="1">
                <a:moveTo>
                  <a:pt x="0" y="0"/>
                </a:moveTo>
                <a:lnTo>
                  <a:pt x="2514" y="0"/>
                </a:ln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29">
            <a:extLst>
              <a:ext uri="{FF2B5EF4-FFF2-40B4-BE49-F238E27FC236}">
                <a16:creationId xmlns="" xmlns:a16="http://schemas.microsoft.com/office/drawing/2014/main" id="{F7668C60-BCC7-40CC-A300-36F58832569F}"/>
              </a:ext>
            </a:extLst>
          </p:cNvPr>
          <p:cNvGrpSpPr>
            <a:grpSpLocks/>
          </p:cNvGrpSpPr>
          <p:nvPr/>
        </p:nvGrpSpPr>
        <p:grpSpPr bwMode="auto">
          <a:xfrm>
            <a:off x="4891088" y="1819275"/>
            <a:ext cx="914400" cy="882650"/>
            <a:chOff x="3648" y="1316"/>
            <a:chExt cx="576" cy="556"/>
          </a:xfrm>
        </p:grpSpPr>
        <p:sp>
          <p:nvSpPr>
            <p:cNvPr id="28728" name="Line 30">
              <a:extLst>
                <a:ext uri="{FF2B5EF4-FFF2-40B4-BE49-F238E27FC236}">
                  <a16:creationId xmlns="" xmlns:a16="http://schemas.microsoft.com/office/drawing/2014/main" id="{BC2C6DCD-18ED-420C-AF23-22F945431C24}"/>
                </a:ext>
              </a:extLst>
            </p:cNvPr>
            <p:cNvSpPr>
              <a:spLocks noChangeShapeType="1"/>
            </p:cNvSpPr>
            <p:nvPr/>
          </p:nvSpPr>
          <p:spPr bwMode="auto">
            <a:xfrm flipH="1">
              <a:off x="3648" y="1316"/>
              <a:ext cx="288" cy="55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9" name="Line 31">
              <a:extLst>
                <a:ext uri="{FF2B5EF4-FFF2-40B4-BE49-F238E27FC236}">
                  <a16:creationId xmlns="" xmlns:a16="http://schemas.microsoft.com/office/drawing/2014/main" id="{6CF49CCE-7FF0-4018-AA6F-BD4EDAB387CD}"/>
                </a:ext>
              </a:extLst>
            </p:cNvPr>
            <p:cNvSpPr>
              <a:spLocks noChangeShapeType="1"/>
            </p:cNvSpPr>
            <p:nvPr/>
          </p:nvSpPr>
          <p:spPr bwMode="auto">
            <a:xfrm>
              <a:off x="3936" y="1316"/>
              <a:ext cx="288" cy="55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08" name="Line 32">
            <a:extLst>
              <a:ext uri="{FF2B5EF4-FFF2-40B4-BE49-F238E27FC236}">
                <a16:creationId xmlns="" xmlns:a16="http://schemas.microsoft.com/office/drawing/2014/main" id="{19C8238E-B85A-4806-B865-219FE1D7ABC7}"/>
              </a:ext>
            </a:extLst>
          </p:cNvPr>
          <p:cNvSpPr>
            <a:spLocks noChangeShapeType="1"/>
          </p:cNvSpPr>
          <p:nvPr/>
        </p:nvSpPr>
        <p:spPr bwMode="auto">
          <a:xfrm>
            <a:off x="2506663" y="2701925"/>
            <a:ext cx="0" cy="2667000"/>
          </a:xfrm>
          <a:prstGeom prst="line">
            <a:avLst/>
          </a:prstGeom>
          <a:noFill/>
          <a:ln w="952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33">
            <a:extLst>
              <a:ext uri="{FF2B5EF4-FFF2-40B4-BE49-F238E27FC236}">
                <a16:creationId xmlns="" xmlns:a16="http://schemas.microsoft.com/office/drawing/2014/main" id="{CF151930-C8EE-4FF3-9477-FCB8F9AF9BF9}"/>
              </a:ext>
            </a:extLst>
          </p:cNvPr>
          <p:cNvGrpSpPr>
            <a:grpSpLocks/>
          </p:cNvGrpSpPr>
          <p:nvPr/>
        </p:nvGrpSpPr>
        <p:grpSpPr bwMode="auto">
          <a:xfrm>
            <a:off x="1157288" y="3921125"/>
            <a:ext cx="1349375" cy="1836738"/>
            <a:chOff x="1296" y="2343"/>
            <a:chExt cx="850" cy="1157"/>
          </a:xfrm>
        </p:grpSpPr>
        <p:sp>
          <p:nvSpPr>
            <p:cNvPr id="28724" name="Freeform 34">
              <a:extLst>
                <a:ext uri="{FF2B5EF4-FFF2-40B4-BE49-F238E27FC236}">
                  <a16:creationId xmlns="" xmlns:a16="http://schemas.microsoft.com/office/drawing/2014/main" id="{313FEA95-5499-47A8-BC41-9827687A824E}"/>
                </a:ext>
              </a:extLst>
            </p:cNvPr>
            <p:cNvSpPr>
              <a:spLocks noChangeArrowheads="1"/>
            </p:cNvSpPr>
            <p:nvPr/>
          </p:nvSpPr>
          <p:spPr bwMode="auto">
            <a:xfrm>
              <a:off x="1299" y="2343"/>
              <a:ext cx="579" cy="579"/>
            </a:xfrm>
            <a:custGeom>
              <a:avLst/>
              <a:gdLst>
                <a:gd name="T0" fmla="*/ 579 w 579"/>
                <a:gd name="T1" fmla="*/ 0 h 579"/>
                <a:gd name="T2" fmla="*/ 0 w 579"/>
                <a:gd name="T3" fmla="*/ 579 h 579"/>
                <a:gd name="T4" fmla="*/ 0 60000 65536"/>
                <a:gd name="T5" fmla="*/ 0 60000 65536"/>
                <a:gd name="T6" fmla="*/ 0 w 579"/>
                <a:gd name="T7" fmla="*/ 0 h 579"/>
                <a:gd name="T8" fmla="*/ 579 w 579"/>
                <a:gd name="T9" fmla="*/ 579 h 579"/>
              </a:gdLst>
              <a:ahLst/>
              <a:cxnLst>
                <a:cxn ang="T4">
                  <a:pos x="T0" y="T1"/>
                </a:cxn>
                <a:cxn ang="T5">
                  <a:pos x="T2" y="T3"/>
                </a:cxn>
              </a:cxnLst>
              <a:rect l="T6" t="T7" r="T8" b="T9"/>
              <a:pathLst>
                <a:path w="579" h="579">
                  <a:moveTo>
                    <a:pt x="579" y="0"/>
                  </a:moveTo>
                  <a:lnTo>
                    <a:pt x="0" y="579"/>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5" name="Line 35">
              <a:extLst>
                <a:ext uri="{FF2B5EF4-FFF2-40B4-BE49-F238E27FC236}">
                  <a16:creationId xmlns="" xmlns:a16="http://schemas.microsoft.com/office/drawing/2014/main" id="{6C1599C7-B39B-4B61-933E-70A5D401671F}"/>
                </a:ext>
              </a:extLst>
            </p:cNvPr>
            <p:cNvSpPr>
              <a:spLocks noChangeShapeType="1"/>
            </p:cNvSpPr>
            <p:nvPr/>
          </p:nvSpPr>
          <p:spPr bwMode="auto">
            <a:xfrm>
              <a:off x="1296" y="2924"/>
              <a:ext cx="576" cy="57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6" name="Line 36">
              <a:extLst>
                <a:ext uri="{FF2B5EF4-FFF2-40B4-BE49-F238E27FC236}">
                  <a16:creationId xmlns="" xmlns:a16="http://schemas.microsoft.com/office/drawing/2014/main" id="{4510223A-EC4A-4816-9BD4-45C9446259D5}"/>
                </a:ext>
              </a:extLst>
            </p:cNvPr>
            <p:cNvSpPr>
              <a:spLocks noChangeShapeType="1"/>
            </p:cNvSpPr>
            <p:nvPr/>
          </p:nvSpPr>
          <p:spPr bwMode="auto">
            <a:xfrm flipV="1">
              <a:off x="1872" y="3226"/>
              <a:ext cx="274" cy="27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7" name="Freeform 37">
              <a:extLst>
                <a:ext uri="{FF2B5EF4-FFF2-40B4-BE49-F238E27FC236}">
                  <a16:creationId xmlns="" xmlns:a16="http://schemas.microsoft.com/office/drawing/2014/main" id="{B596BD65-706B-4424-AC76-E84B8533EEE8}"/>
                </a:ext>
              </a:extLst>
            </p:cNvPr>
            <p:cNvSpPr>
              <a:spLocks noChangeArrowheads="1"/>
            </p:cNvSpPr>
            <p:nvPr/>
          </p:nvSpPr>
          <p:spPr bwMode="auto">
            <a:xfrm>
              <a:off x="1872" y="2348"/>
              <a:ext cx="274" cy="278"/>
            </a:xfrm>
            <a:custGeom>
              <a:avLst/>
              <a:gdLst>
                <a:gd name="T0" fmla="*/ 0 w 274"/>
                <a:gd name="T1" fmla="*/ 0 h 278"/>
                <a:gd name="T2" fmla="*/ 274 w 274"/>
                <a:gd name="T3" fmla="*/ 278 h 278"/>
                <a:gd name="T4" fmla="*/ 0 60000 65536"/>
                <a:gd name="T5" fmla="*/ 0 60000 65536"/>
                <a:gd name="T6" fmla="*/ 0 w 274"/>
                <a:gd name="T7" fmla="*/ 0 h 278"/>
                <a:gd name="T8" fmla="*/ 274 w 274"/>
                <a:gd name="T9" fmla="*/ 278 h 278"/>
              </a:gdLst>
              <a:ahLst/>
              <a:cxnLst>
                <a:cxn ang="T4">
                  <a:pos x="T0" y="T1"/>
                </a:cxn>
                <a:cxn ang="T5">
                  <a:pos x="T2" y="T3"/>
                </a:cxn>
              </a:cxnLst>
              <a:rect l="T6" t="T7" r="T8" b="T9"/>
              <a:pathLst>
                <a:path w="274" h="278">
                  <a:moveTo>
                    <a:pt x="0" y="0"/>
                  </a:moveTo>
                  <a:lnTo>
                    <a:pt x="274" y="278"/>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0214" name="Line 38">
            <a:extLst>
              <a:ext uri="{FF2B5EF4-FFF2-40B4-BE49-F238E27FC236}">
                <a16:creationId xmlns="" xmlns:a16="http://schemas.microsoft.com/office/drawing/2014/main" id="{14958936-AF0F-4053-B5EB-58CCD8F65531}"/>
              </a:ext>
            </a:extLst>
          </p:cNvPr>
          <p:cNvSpPr>
            <a:spLocks noChangeShapeType="1"/>
          </p:cNvSpPr>
          <p:nvPr/>
        </p:nvSpPr>
        <p:spPr bwMode="auto">
          <a:xfrm>
            <a:off x="2506663" y="4364038"/>
            <a:ext cx="0" cy="95885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5" name="Freeform 39">
            <a:extLst>
              <a:ext uri="{FF2B5EF4-FFF2-40B4-BE49-F238E27FC236}">
                <a16:creationId xmlns="" xmlns:a16="http://schemas.microsoft.com/office/drawing/2014/main" id="{6EDF5413-A9BC-490D-9E3C-86B2EF9CF472}"/>
              </a:ext>
            </a:extLst>
          </p:cNvPr>
          <p:cNvSpPr>
            <a:spLocks noChangeArrowheads="1"/>
          </p:cNvSpPr>
          <p:nvPr/>
        </p:nvSpPr>
        <p:spPr bwMode="auto">
          <a:xfrm>
            <a:off x="4389438" y="2733675"/>
            <a:ext cx="1973262" cy="1588"/>
          </a:xfrm>
          <a:custGeom>
            <a:avLst/>
            <a:gdLst>
              <a:gd name="T0" fmla="*/ 0 w 1243"/>
              <a:gd name="T1" fmla="*/ 0 h 1"/>
              <a:gd name="T2" fmla="*/ 2147483647 w 1243"/>
              <a:gd name="T3" fmla="*/ 0 h 1"/>
              <a:gd name="T4" fmla="*/ 0 60000 65536"/>
              <a:gd name="T5" fmla="*/ 0 60000 65536"/>
              <a:gd name="T6" fmla="*/ 0 w 1243"/>
              <a:gd name="T7" fmla="*/ 0 h 1"/>
              <a:gd name="T8" fmla="*/ 1243 w 1243"/>
              <a:gd name="T9" fmla="*/ 1 h 1"/>
            </a:gdLst>
            <a:ahLst/>
            <a:cxnLst>
              <a:cxn ang="T4">
                <a:pos x="T0" y="T1"/>
              </a:cxn>
              <a:cxn ang="T5">
                <a:pos x="T2" y="T3"/>
              </a:cxn>
            </a:cxnLst>
            <a:rect l="T6" t="T7" r="T8" b="T9"/>
            <a:pathLst>
              <a:path w="1243" h="1">
                <a:moveTo>
                  <a:pt x="0" y="0"/>
                </a:moveTo>
                <a:lnTo>
                  <a:pt x="1243"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16" name="Line 40">
            <a:extLst>
              <a:ext uri="{FF2B5EF4-FFF2-40B4-BE49-F238E27FC236}">
                <a16:creationId xmlns="" xmlns:a16="http://schemas.microsoft.com/office/drawing/2014/main" id="{CDB84990-B5E7-4F0C-ABB7-158C29534D0E}"/>
              </a:ext>
            </a:extLst>
          </p:cNvPr>
          <p:cNvSpPr>
            <a:spLocks noChangeShapeType="1"/>
          </p:cNvSpPr>
          <p:nvPr/>
        </p:nvSpPr>
        <p:spPr bwMode="auto">
          <a:xfrm>
            <a:off x="776288" y="4843463"/>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41">
            <a:extLst>
              <a:ext uri="{FF2B5EF4-FFF2-40B4-BE49-F238E27FC236}">
                <a16:creationId xmlns="" xmlns:a16="http://schemas.microsoft.com/office/drawing/2014/main" id="{D6205201-661A-49F1-A55F-77D4F4F655AC}"/>
              </a:ext>
            </a:extLst>
          </p:cNvPr>
          <p:cNvSpPr>
            <a:spLocks noChangeShapeType="1"/>
          </p:cNvSpPr>
          <p:nvPr/>
        </p:nvSpPr>
        <p:spPr bwMode="auto">
          <a:xfrm flipH="1">
            <a:off x="2506663" y="4843463"/>
            <a:ext cx="8604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42">
            <a:extLst>
              <a:ext uri="{FF2B5EF4-FFF2-40B4-BE49-F238E27FC236}">
                <a16:creationId xmlns="" xmlns:a16="http://schemas.microsoft.com/office/drawing/2014/main" id="{73E4BB30-998B-4AD9-AADF-5F7EC6C42742}"/>
              </a:ext>
            </a:extLst>
          </p:cNvPr>
          <p:cNvGrpSpPr>
            <a:grpSpLocks/>
          </p:cNvGrpSpPr>
          <p:nvPr/>
        </p:nvGrpSpPr>
        <p:grpSpPr bwMode="auto">
          <a:xfrm>
            <a:off x="2071688" y="3540125"/>
            <a:ext cx="0" cy="2590800"/>
            <a:chOff x="1872" y="2103"/>
            <a:chExt cx="0" cy="1632"/>
          </a:xfrm>
        </p:grpSpPr>
        <p:sp>
          <p:nvSpPr>
            <p:cNvPr id="28722" name="Line 43">
              <a:extLst>
                <a:ext uri="{FF2B5EF4-FFF2-40B4-BE49-F238E27FC236}">
                  <a16:creationId xmlns="" xmlns:a16="http://schemas.microsoft.com/office/drawing/2014/main" id="{F5983DFE-84FE-41A4-B1F2-2EDB48572458}"/>
                </a:ext>
              </a:extLst>
            </p:cNvPr>
            <p:cNvSpPr>
              <a:spLocks noChangeShapeType="1"/>
            </p:cNvSpPr>
            <p:nvPr/>
          </p:nvSpPr>
          <p:spPr bwMode="auto">
            <a:xfrm>
              <a:off x="1872" y="3500"/>
              <a:ext cx="0" cy="2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3" name="Line 44">
              <a:extLst>
                <a:ext uri="{FF2B5EF4-FFF2-40B4-BE49-F238E27FC236}">
                  <a16:creationId xmlns="" xmlns:a16="http://schemas.microsoft.com/office/drawing/2014/main" id="{52FEDB91-9D63-4A04-8D45-AE3C73719EF0}"/>
                </a:ext>
              </a:extLst>
            </p:cNvPr>
            <p:cNvSpPr>
              <a:spLocks noChangeShapeType="1"/>
            </p:cNvSpPr>
            <p:nvPr/>
          </p:nvSpPr>
          <p:spPr bwMode="auto">
            <a:xfrm>
              <a:off x="1872" y="2103"/>
              <a:ext cx="0" cy="24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45">
            <a:extLst>
              <a:ext uri="{FF2B5EF4-FFF2-40B4-BE49-F238E27FC236}">
                <a16:creationId xmlns="" xmlns:a16="http://schemas.microsoft.com/office/drawing/2014/main" id="{2FF1E21B-906E-4E87-95E4-52D1B6DFFC65}"/>
              </a:ext>
            </a:extLst>
          </p:cNvPr>
          <p:cNvGrpSpPr>
            <a:grpSpLocks/>
          </p:cNvGrpSpPr>
          <p:nvPr/>
        </p:nvGrpSpPr>
        <p:grpSpPr bwMode="auto">
          <a:xfrm>
            <a:off x="3976688" y="2733675"/>
            <a:ext cx="2820987" cy="730250"/>
            <a:chOff x="3072" y="1892"/>
            <a:chExt cx="1777" cy="460"/>
          </a:xfrm>
        </p:grpSpPr>
        <p:sp>
          <p:nvSpPr>
            <p:cNvPr id="28720" name="Freeform 46">
              <a:extLst>
                <a:ext uri="{FF2B5EF4-FFF2-40B4-BE49-F238E27FC236}">
                  <a16:creationId xmlns="" xmlns:a16="http://schemas.microsoft.com/office/drawing/2014/main" id="{9093C0A8-5D82-4EE2-AA36-BB4D05454690}"/>
                </a:ext>
              </a:extLst>
            </p:cNvPr>
            <p:cNvSpPr>
              <a:spLocks noChangeArrowheads="1"/>
            </p:cNvSpPr>
            <p:nvPr/>
          </p:nvSpPr>
          <p:spPr bwMode="auto">
            <a:xfrm>
              <a:off x="3072" y="1892"/>
              <a:ext cx="246" cy="460"/>
            </a:xfrm>
            <a:custGeom>
              <a:avLst/>
              <a:gdLst>
                <a:gd name="T0" fmla="*/ 0 w 246"/>
                <a:gd name="T1" fmla="*/ 460 h 460"/>
                <a:gd name="T2" fmla="*/ 246 w 246"/>
                <a:gd name="T3" fmla="*/ 0 h 460"/>
                <a:gd name="T4" fmla="*/ 0 60000 65536"/>
                <a:gd name="T5" fmla="*/ 0 60000 65536"/>
                <a:gd name="T6" fmla="*/ 0 w 246"/>
                <a:gd name="T7" fmla="*/ 0 h 460"/>
                <a:gd name="T8" fmla="*/ 246 w 246"/>
                <a:gd name="T9" fmla="*/ 460 h 460"/>
              </a:gdLst>
              <a:ahLst/>
              <a:cxnLst>
                <a:cxn ang="T4">
                  <a:pos x="T0" y="T1"/>
                </a:cxn>
                <a:cxn ang="T5">
                  <a:pos x="T2" y="T3"/>
                </a:cxn>
              </a:cxnLst>
              <a:rect l="T6" t="T7" r="T8" b="T9"/>
              <a:pathLst>
                <a:path w="246" h="460">
                  <a:moveTo>
                    <a:pt x="0" y="460"/>
                  </a:moveTo>
                  <a:lnTo>
                    <a:pt x="246"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1" name="Freeform 47">
              <a:extLst>
                <a:ext uri="{FF2B5EF4-FFF2-40B4-BE49-F238E27FC236}">
                  <a16:creationId xmlns="" xmlns:a16="http://schemas.microsoft.com/office/drawing/2014/main" id="{3AE71C6F-0E7D-48DD-9983-63FCD9DA6E37}"/>
                </a:ext>
              </a:extLst>
            </p:cNvPr>
            <p:cNvSpPr>
              <a:spLocks noChangeArrowheads="1"/>
            </p:cNvSpPr>
            <p:nvPr/>
          </p:nvSpPr>
          <p:spPr bwMode="auto">
            <a:xfrm>
              <a:off x="4575" y="1892"/>
              <a:ext cx="274" cy="460"/>
            </a:xfrm>
            <a:custGeom>
              <a:avLst/>
              <a:gdLst>
                <a:gd name="T0" fmla="*/ 274 w 274"/>
                <a:gd name="T1" fmla="*/ 460 h 460"/>
                <a:gd name="T2" fmla="*/ 0 w 274"/>
                <a:gd name="T3" fmla="*/ 0 h 460"/>
                <a:gd name="T4" fmla="*/ 0 60000 65536"/>
                <a:gd name="T5" fmla="*/ 0 60000 65536"/>
                <a:gd name="T6" fmla="*/ 0 w 274"/>
                <a:gd name="T7" fmla="*/ 0 h 460"/>
                <a:gd name="T8" fmla="*/ 274 w 274"/>
                <a:gd name="T9" fmla="*/ 460 h 460"/>
              </a:gdLst>
              <a:ahLst/>
              <a:cxnLst>
                <a:cxn ang="T4">
                  <a:pos x="T0" y="T1"/>
                </a:cxn>
                <a:cxn ang="T5">
                  <a:pos x="T2" y="T3"/>
                </a:cxn>
              </a:cxnLst>
              <a:rect l="T6" t="T7" r="T8" b="T9"/>
              <a:pathLst>
                <a:path w="274" h="460">
                  <a:moveTo>
                    <a:pt x="274" y="460"/>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0224" name="Line 48">
            <a:extLst>
              <a:ext uri="{FF2B5EF4-FFF2-40B4-BE49-F238E27FC236}">
                <a16:creationId xmlns="" xmlns:a16="http://schemas.microsoft.com/office/drawing/2014/main" id="{356C8B36-FD7D-4430-A5CA-19D37E42E668}"/>
              </a:ext>
            </a:extLst>
          </p:cNvPr>
          <p:cNvSpPr>
            <a:spLocks noChangeShapeType="1"/>
          </p:cNvSpPr>
          <p:nvPr/>
        </p:nvSpPr>
        <p:spPr bwMode="auto">
          <a:xfrm>
            <a:off x="5348288" y="1841500"/>
            <a:ext cx="0" cy="85090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5" name="Line 49">
            <a:extLst>
              <a:ext uri="{FF2B5EF4-FFF2-40B4-BE49-F238E27FC236}">
                <a16:creationId xmlns="" xmlns:a16="http://schemas.microsoft.com/office/drawing/2014/main" id="{CF261AF6-19BD-49D6-B579-AAFF5886756A}"/>
              </a:ext>
            </a:extLst>
          </p:cNvPr>
          <p:cNvSpPr>
            <a:spLocks noChangeShapeType="1"/>
          </p:cNvSpPr>
          <p:nvPr/>
        </p:nvSpPr>
        <p:spPr bwMode="auto">
          <a:xfrm>
            <a:off x="5348288" y="1841500"/>
            <a:ext cx="0" cy="8509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8" name="Text Box 50">
            <a:extLst>
              <a:ext uri="{FF2B5EF4-FFF2-40B4-BE49-F238E27FC236}">
                <a16:creationId xmlns="" xmlns:a16="http://schemas.microsoft.com/office/drawing/2014/main" id="{0B0DD32D-6068-4353-B86A-664F0BDAB4B9}"/>
              </a:ext>
            </a:extLst>
          </p:cNvPr>
          <p:cNvSpPr txBox="1">
            <a:spLocks noChangeArrowheads="1"/>
          </p:cNvSpPr>
          <p:nvPr/>
        </p:nvSpPr>
        <p:spPr bwMode="auto">
          <a:xfrm>
            <a:off x="78523" y="28575"/>
            <a:ext cx="789030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dirty="0">
                <a:latin typeface="微软雅黑" panose="020B0503020204020204" pitchFamily="34" charset="-122"/>
                <a:ea typeface="微软雅黑" panose="020B0503020204020204" pitchFamily="34" charset="-122"/>
              </a:rPr>
              <a:t>例</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：求四棱锥被截切后的俯视图和左视图。</a:t>
            </a:r>
            <a:endParaRPr lang="en-US" altLang="zh-CN" sz="2000" b="0" dirty="0">
              <a:solidFill>
                <a:schemeClr val="tx2"/>
              </a:solidFill>
              <a:latin typeface="微软雅黑" panose="020B0503020204020204" pitchFamily="34" charset="-122"/>
              <a:ea typeface="微软雅黑" panose="020B0503020204020204" pitchFamily="34" charset="-122"/>
            </a:endParaRPr>
          </a:p>
          <a:p>
            <a:pPr algn="ctr" eaLnBrk="1" hangingPunct="1"/>
            <a:r>
              <a:rPr lang="en-US" altLang="zh-CN" sz="1800" b="0" dirty="0">
                <a:solidFill>
                  <a:schemeClr val="tx2"/>
                </a:solidFill>
                <a:ea typeface="黑体" panose="02010609060101010101" pitchFamily="49" charset="-122"/>
              </a:rPr>
              <a:t>Ex2</a:t>
            </a:r>
            <a:r>
              <a:rPr lang="zh-CN" altLang="en-US" sz="1800" b="0" dirty="0">
                <a:latin typeface="黑体" panose="02010609060101010101" pitchFamily="49" charset="-122"/>
                <a:ea typeface="黑体" panose="02010609060101010101" pitchFamily="49" charset="-122"/>
              </a:rPr>
              <a:t>：</a:t>
            </a:r>
            <a:r>
              <a:rPr lang="en-US" altLang="zh-CN" sz="1800" b="0" i="1" dirty="0"/>
              <a:t>Complete the top view and left view of the truncated square pyramid.</a:t>
            </a:r>
            <a:r>
              <a:rPr lang="en-US" altLang="zh-CN" sz="1800" b="0" dirty="0">
                <a:latin typeface="宋体" panose="02010600030101010101" pitchFamily="2" charset="-122"/>
              </a:rPr>
              <a:t> </a:t>
            </a:r>
          </a:p>
        </p:txBody>
      </p:sp>
      <p:grpSp>
        <p:nvGrpSpPr>
          <p:cNvPr id="7" name="Group 51">
            <a:extLst>
              <a:ext uri="{FF2B5EF4-FFF2-40B4-BE49-F238E27FC236}">
                <a16:creationId xmlns="" xmlns:a16="http://schemas.microsoft.com/office/drawing/2014/main" id="{9A70DF85-37FA-4FAD-9C14-2C692BB429EE}"/>
              </a:ext>
            </a:extLst>
          </p:cNvPr>
          <p:cNvGrpSpPr>
            <a:grpSpLocks/>
          </p:cNvGrpSpPr>
          <p:nvPr/>
        </p:nvGrpSpPr>
        <p:grpSpPr bwMode="auto">
          <a:xfrm>
            <a:off x="2166938" y="2695575"/>
            <a:ext cx="901700" cy="2765425"/>
            <a:chOff x="1932" y="1868"/>
            <a:chExt cx="568" cy="1742"/>
          </a:xfrm>
        </p:grpSpPr>
        <p:sp>
          <p:nvSpPr>
            <p:cNvPr id="28717" name="Text Box 52">
              <a:extLst>
                <a:ext uri="{FF2B5EF4-FFF2-40B4-BE49-F238E27FC236}">
                  <a16:creationId xmlns="" xmlns:a16="http://schemas.microsoft.com/office/drawing/2014/main" id="{1A84A170-4A81-4108-8A0A-DBCD17D57D59}"/>
                </a:ext>
              </a:extLst>
            </p:cNvPr>
            <p:cNvSpPr txBox="1">
              <a:spLocks noChangeArrowheads="1"/>
            </p:cNvSpPr>
            <p:nvPr/>
          </p:nvSpPr>
          <p:spPr bwMode="auto">
            <a:xfrm>
              <a:off x="1968" y="332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latin typeface="宋体" panose="02010600030101010101" pitchFamily="2" charset="-122"/>
                </a:rPr>
                <a:t>1</a:t>
              </a:r>
              <a:endParaRPr lang="en-US" altLang="zh-CN" sz="1600">
                <a:latin typeface="宋体" panose="02010600030101010101" pitchFamily="2" charset="-122"/>
              </a:endParaRPr>
            </a:p>
          </p:txBody>
        </p:sp>
        <p:sp>
          <p:nvSpPr>
            <p:cNvPr id="28718" name="Text Box 53">
              <a:extLst>
                <a:ext uri="{FF2B5EF4-FFF2-40B4-BE49-F238E27FC236}">
                  <a16:creationId xmlns="" xmlns:a16="http://schemas.microsoft.com/office/drawing/2014/main" id="{CD8F7216-FC93-4FBE-A972-DF4612D49B17}"/>
                </a:ext>
              </a:extLst>
            </p:cNvPr>
            <p:cNvSpPr txBox="1">
              <a:spLocks noChangeArrowheads="1"/>
            </p:cNvSpPr>
            <p:nvPr/>
          </p:nvSpPr>
          <p:spPr bwMode="auto">
            <a:xfrm>
              <a:off x="1968" y="279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latin typeface="宋体" panose="02010600030101010101" pitchFamily="2" charset="-122"/>
                </a:rPr>
                <a:t>2</a:t>
              </a:r>
              <a:endParaRPr lang="en-US" altLang="zh-CN">
                <a:latin typeface="宋体" panose="02010600030101010101" pitchFamily="2" charset="-122"/>
              </a:endParaRPr>
            </a:p>
          </p:txBody>
        </p:sp>
        <p:sp>
          <p:nvSpPr>
            <p:cNvPr id="28719" name="Text Box 54">
              <a:extLst>
                <a:ext uri="{FF2B5EF4-FFF2-40B4-BE49-F238E27FC236}">
                  <a16:creationId xmlns="" xmlns:a16="http://schemas.microsoft.com/office/drawing/2014/main" id="{5EB61C62-657E-40CD-B53D-BE1F4F787613}"/>
                </a:ext>
              </a:extLst>
            </p:cNvPr>
            <p:cNvSpPr txBox="1">
              <a:spLocks noChangeArrowheads="1"/>
            </p:cNvSpPr>
            <p:nvPr/>
          </p:nvSpPr>
          <p:spPr bwMode="auto">
            <a:xfrm>
              <a:off x="1932" y="1868"/>
              <a:ext cx="5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latin typeface="宋体" panose="02010600030101010101" pitchFamily="2" charset="-122"/>
                </a:rPr>
                <a:t>1</a:t>
              </a:r>
              <a:r>
                <a:rPr lang="en-US" altLang="zh-CN" b="1">
                  <a:latin typeface="宋体" panose="02010600030101010101" pitchFamily="2" charset="-122"/>
                  <a:sym typeface="Symbol" panose="05050102010706020507" pitchFamily="18" charset="2"/>
                </a:rPr>
                <a:t></a:t>
              </a:r>
              <a:r>
                <a:rPr lang="en-US" altLang="zh-CN" b="1">
                  <a:latin typeface="宋体" panose="02010600030101010101" pitchFamily="2" charset="-122"/>
                </a:rPr>
                <a:t>(2</a:t>
              </a:r>
              <a:r>
                <a:rPr lang="en-US" altLang="zh-CN" b="1">
                  <a:latin typeface="宋体" panose="02010600030101010101" pitchFamily="2" charset="-122"/>
                  <a:sym typeface="Symbol" panose="05050102010706020507" pitchFamily="18" charset="2"/>
                </a:rPr>
                <a:t></a:t>
              </a:r>
              <a:r>
                <a:rPr lang="en-US" altLang="zh-CN" sz="1600" b="1">
                  <a:latin typeface="宋体" panose="02010600030101010101" pitchFamily="2" charset="-122"/>
                </a:rPr>
                <a:t>)</a:t>
              </a:r>
            </a:p>
          </p:txBody>
        </p:sp>
      </p:grpSp>
      <p:grpSp>
        <p:nvGrpSpPr>
          <p:cNvPr id="8" name="Group 58">
            <a:extLst>
              <a:ext uri="{FF2B5EF4-FFF2-40B4-BE49-F238E27FC236}">
                <a16:creationId xmlns="" xmlns:a16="http://schemas.microsoft.com/office/drawing/2014/main" id="{102A708A-373C-46F0-9D65-E0B2970C199C}"/>
              </a:ext>
            </a:extLst>
          </p:cNvPr>
          <p:cNvGrpSpPr>
            <a:grpSpLocks/>
          </p:cNvGrpSpPr>
          <p:nvPr/>
        </p:nvGrpSpPr>
        <p:grpSpPr bwMode="auto">
          <a:xfrm>
            <a:off x="4625975" y="2625725"/>
            <a:ext cx="461963" cy="474663"/>
            <a:chOff x="3481" y="1824"/>
            <a:chExt cx="291" cy="299"/>
          </a:xfrm>
        </p:grpSpPr>
        <p:sp>
          <p:nvSpPr>
            <p:cNvPr id="28715" name="Text Box 59">
              <a:extLst>
                <a:ext uri="{FF2B5EF4-FFF2-40B4-BE49-F238E27FC236}">
                  <a16:creationId xmlns="" xmlns:a16="http://schemas.microsoft.com/office/drawing/2014/main" id="{3D4A95A0-1B06-42EF-9B9B-20893F99686C}"/>
                </a:ext>
              </a:extLst>
            </p:cNvPr>
            <p:cNvSpPr txBox="1">
              <a:spLocks noChangeArrowheads="1"/>
            </p:cNvSpPr>
            <p:nvPr/>
          </p:nvSpPr>
          <p:spPr bwMode="auto">
            <a:xfrm>
              <a:off x="3481" y="1835"/>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latin typeface="宋体" panose="02010600030101010101" pitchFamily="2" charset="-122"/>
                </a:rPr>
                <a:t>2</a:t>
              </a:r>
              <a:r>
                <a:rPr lang="en-US" altLang="zh-CN" b="1">
                  <a:latin typeface="宋体" panose="02010600030101010101" pitchFamily="2" charset="-122"/>
                  <a:sym typeface="Symbol" panose="05050102010706020507" pitchFamily="18" charset="2"/>
                </a:rPr>
                <a:t></a:t>
              </a:r>
              <a:endParaRPr lang="en-US" altLang="zh-CN" b="1">
                <a:latin typeface="宋体" panose="02010600030101010101" pitchFamily="2" charset="-122"/>
                <a:sym typeface="CommercialPi BT" pitchFamily="18" charset="2"/>
              </a:endParaRPr>
            </a:p>
          </p:txBody>
        </p:sp>
        <p:sp>
          <p:nvSpPr>
            <p:cNvPr id="28716" name="Text Box 60">
              <a:extLst>
                <a:ext uri="{FF2B5EF4-FFF2-40B4-BE49-F238E27FC236}">
                  <a16:creationId xmlns="" xmlns:a16="http://schemas.microsoft.com/office/drawing/2014/main" id="{B40AD58D-FB5A-4E34-8A4C-8919ACAB944A}"/>
                </a:ext>
              </a:extLst>
            </p:cNvPr>
            <p:cNvSpPr txBox="1">
              <a:spLocks noChangeArrowheads="1"/>
            </p:cNvSpPr>
            <p:nvPr/>
          </p:nvSpPr>
          <p:spPr bwMode="auto">
            <a:xfrm>
              <a:off x="3556" y="1824"/>
              <a:ext cx="1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900">
                  <a:solidFill>
                    <a:schemeClr val="accent2"/>
                  </a:solidFill>
                  <a:latin typeface="宋体" panose="02010600030101010101" pitchFamily="2" charset="-122"/>
                </a:rPr>
                <a:t>●</a:t>
              </a:r>
              <a:endParaRPr lang="en-US" altLang="zh-CN" sz="1600">
                <a:latin typeface="宋体" panose="02010600030101010101" pitchFamily="2" charset="-122"/>
              </a:endParaRPr>
            </a:p>
          </p:txBody>
        </p:sp>
      </p:grpSp>
      <p:grpSp>
        <p:nvGrpSpPr>
          <p:cNvPr id="9" name="Group 61">
            <a:extLst>
              <a:ext uri="{FF2B5EF4-FFF2-40B4-BE49-F238E27FC236}">
                <a16:creationId xmlns="" xmlns:a16="http://schemas.microsoft.com/office/drawing/2014/main" id="{5ADA01DD-711C-41DE-BE76-CF1F45970CF9}"/>
              </a:ext>
            </a:extLst>
          </p:cNvPr>
          <p:cNvGrpSpPr>
            <a:grpSpLocks/>
          </p:cNvGrpSpPr>
          <p:nvPr/>
        </p:nvGrpSpPr>
        <p:grpSpPr bwMode="auto">
          <a:xfrm>
            <a:off x="5627688" y="2625725"/>
            <a:ext cx="461962" cy="474663"/>
            <a:chOff x="4105" y="1824"/>
            <a:chExt cx="291" cy="299"/>
          </a:xfrm>
        </p:grpSpPr>
        <p:sp>
          <p:nvSpPr>
            <p:cNvPr id="28713" name="Text Box 62">
              <a:extLst>
                <a:ext uri="{FF2B5EF4-FFF2-40B4-BE49-F238E27FC236}">
                  <a16:creationId xmlns="" xmlns:a16="http://schemas.microsoft.com/office/drawing/2014/main" id="{5F572C87-9AE6-49DC-853F-4A331043B16F}"/>
                </a:ext>
              </a:extLst>
            </p:cNvPr>
            <p:cNvSpPr txBox="1">
              <a:spLocks noChangeArrowheads="1"/>
            </p:cNvSpPr>
            <p:nvPr/>
          </p:nvSpPr>
          <p:spPr bwMode="auto">
            <a:xfrm>
              <a:off x="4105" y="1835"/>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latin typeface="宋体" panose="02010600030101010101" pitchFamily="2" charset="-122"/>
                </a:rPr>
                <a:t>1</a:t>
              </a:r>
              <a:r>
                <a:rPr lang="en-US" altLang="zh-CN" b="1">
                  <a:latin typeface="宋体" panose="02010600030101010101" pitchFamily="2" charset="-122"/>
                  <a:sym typeface="Symbol" panose="05050102010706020507" pitchFamily="18" charset="2"/>
                </a:rPr>
                <a:t></a:t>
              </a:r>
            </a:p>
          </p:txBody>
        </p:sp>
        <p:sp>
          <p:nvSpPr>
            <p:cNvPr id="28714" name="Text Box 63">
              <a:extLst>
                <a:ext uri="{FF2B5EF4-FFF2-40B4-BE49-F238E27FC236}">
                  <a16:creationId xmlns="" xmlns:a16="http://schemas.microsoft.com/office/drawing/2014/main" id="{55628BE1-BD07-47A6-8122-65F4D7B4D5A2}"/>
                </a:ext>
              </a:extLst>
            </p:cNvPr>
            <p:cNvSpPr txBox="1">
              <a:spLocks noChangeArrowheads="1"/>
            </p:cNvSpPr>
            <p:nvPr/>
          </p:nvSpPr>
          <p:spPr bwMode="auto">
            <a:xfrm>
              <a:off x="4132" y="1824"/>
              <a:ext cx="1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900">
                  <a:solidFill>
                    <a:schemeClr val="accent2"/>
                  </a:solidFill>
                  <a:latin typeface="宋体" panose="02010600030101010101" pitchFamily="2" charset="-122"/>
                </a:rPr>
                <a:t>●</a:t>
              </a:r>
              <a:endParaRPr lang="en-US" altLang="zh-CN" sz="1600">
                <a:latin typeface="宋体" panose="02010600030101010101" pitchFamily="2" charset="-122"/>
              </a:endParaRPr>
            </a:p>
          </p:txBody>
        </p:sp>
      </p:grpSp>
      <p:sp>
        <p:nvSpPr>
          <p:cNvPr id="50240" name="Line 64">
            <a:extLst>
              <a:ext uri="{FF2B5EF4-FFF2-40B4-BE49-F238E27FC236}">
                <a16:creationId xmlns="" xmlns:a16="http://schemas.microsoft.com/office/drawing/2014/main" id="{1EC6C2F2-86C4-4926-924D-BEAB9DC7B22F}"/>
              </a:ext>
            </a:extLst>
          </p:cNvPr>
          <p:cNvSpPr>
            <a:spLocks noChangeShapeType="1"/>
          </p:cNvSpPr>
          <p:nvPr/>
        </p:nvSpPr>
        <p:spPr bwMode="auto">
          <a:xfrm>
            <a:off x="5348288" y="2733675"/>
            <a:ext cx="0" cy="73025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04518280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0202"/>
                                        </p:tgtEl>
                                        <p:attrNameLst>
                                          <p:attrName>style.visibility</p:attrName>
                                        </p:attrNameLst>
                                      </p:cBhvr>
                                      <p:to>
                                        <p:strVal val="visible"/>
                                      </p:to>
                                    </p:set>
                                    <p:animEffect transition="in" filter="wipe(up)">
                                      <p:cBhvr>
                                        <p:cTn id="7" dur="500"/>
                                        <p:tgtEl>
                                          <p:spTgt spid="50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0208"/>
                                        </p:tgtEl>
                                        <p:attrNameLst>
                                          <p:attrName>style.visibility</p:attrName>
                                        </p:attrNameLst>
                                      </p:cBhvr>
                                      <p:to>
                                        <p:strVal val="visible"/>
                                      </p:to>
                                    </p:set>
                                    <p:animEffect transition="in" filter="wipe(up)">
                                      <p:cBhvr>
                                        <p:cTn id="17" dur="500"/>
                                        <p:tgtEl>
                                          <p:spTgt spid="502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0204"/>
                                        </p:tgtEl>
                                        <p:attrNameLst>
                                          <p:attrName>style.visibility</p:attrName>
                                        </p:attrNameLst>
                                      </p:cBhvr>
                                      <p:to>
                                        <p:strVal val="visible"/>
                                      </p:to>
                                    </p:set>
                                    <p:animEffect transition="in" filter="wipe(left)">
                                      <p:cBhvr>
                                        <p:cTn id="27" dur="500"/>
                                        <p:tgtEl>
                                          <p:spTgt spid="502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215"/>
                                        </p:tgtEl>
                                        <p:attrNameLst>
                                          <p:attrName>style.visibility</p:attrName>
                                        </p:attrNameLst>
                                      </p:cBhvr>
                                      <p:to>
                                        <p:strVal val="visible"/>
                                      </p:to>
                                    </p:set>
                                    <p:animEffect transition="in" filter="wipe(left)">
                                      <p:cBhvr>
                                        <p:cTn id="32" dur="500"/>
                                        <p:tgtEl>
                                          <p:spTgt spid="502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203"/>
                                        </p:tgtEl>
                                        <p:attrNameLst>
                                          <p:attrName>style.visibility</p:attrName>
                                        </p:attrNameLst>
                                      </p:cBhvr>
                                      <p:to>
                                        <p:strVal val="visible"/>
                                      </p:to>
                                    </p:set>
                                    <p:animEffect transition="in" filter="wipe(left)">
                                      <p:cBhvr>
                                        <p:cTn id="37" dur="500"/>
                                        <p:tgtEl>
                                          <p:spTgt spid="502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0-#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50214"/>
                                        </p:tgtEl>
                                        <p:attrNameLst>
                                          <p:attrName>style.visibility</p:attrName>
                                        </p:attrNameLst>
                                      </p:cBhvr>
                                      <p:to>
                                        <p:strVal val="visible"/>
                                      </p:to>
                                    </p:set>
                                    <p:animEffect transition="in" filter="wipe(up)">
                                      <p:cBhvr>
                                        <p:cTn id="48" dur="500"/>
                                        <p:tgtEl>
                                          <p:spTgt spid="502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32"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strVal val="4*#ppt_w"/>
                                          </p:val>
                                        </p:tav>
                                        <p:tav tm="100000">
                                          <p:val>
                                            <p:strVal val="#ppt_w"/>
                                          </p:val>
                                        </p:tav>
                                      </p:tavLst>
                                    </p:anim>
                                    <p:anim calcmode="lin" valueType="num">
                                      <p:cBhvr>
                                        <p:cTn id="54" dur="500" fill="hold"/>
                                        <p:tgtEl>
                                          <p:spTgt spid="9"/>
                                        </p:tgtEl>
                                        <p:attrNameLst>
                                          <p:attrName>ppt_h</p:attrName>
                                        </p:attrNameLst>
                                      </p:cBhvr>
                                      <p:tavLst>
                                        <p:tav tm="0">
                                          <p:val>
                                            <p:strVal val="4*#ppt_h"/>
                                          </p:val>
                                        </p:tav>
                                        <p:tav tm="100000">
                                          <p:val>
                                            <p:strVal val="#ppt_h"/>
                                          </p:val>
                                        </p:tav>
                                      </p:tavLst>
                                    </p:anim>
                                  </p:childTnLst>
                                </p:cTn>
                              </p:par>
                            </p:childTnLst>
                          </p:cTn>
                        </p:par>
                        <p:par>
                          <p:cTn id="55" fill="hold" nodeType="afterGroup">
                            <p:stCondLst>
                              <p:cond delay="500"/>
                            </p:stCondLst>
                            <p:childTnLst>
                              <p:par>
                                <p:cTn id="56" presetID="23" presetClass="entr" presetSubtype="32"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p:cTn id="58" dur="500" fill="hold"/>
                                        <p:tgtEl>
                                          <p:spTgt spid="8"/>
                                        </p:tgtEl>
                                        <p:attrNameLst>
                                          <p:attrName>ppt_w</p:attrName>
                                        </p:attrNameLst>
                                      </p:cBhvr>
                                      <p:tavLst>
                                        <p:tav tm="0">
                                          <p:val>
                                            <p:strVal val="4*#ppt_w"/>
                                          </p:val>
                                        </p:tav>
                                        <p:tav tm="100000">
                                          <p:val>
                                            <p:strVal val="#ppt_w"/>
                                          </p:val>
                                        </p:tav>
                                      </p:tavLst>
                                    </p:anim>
                                    <p:anim calcmode="lin" valueType="num">
                                      <p:cBhvr>
                                        <p:cTn id="5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up)">
                                      <p:cBhvr>
                                        <p:cTn id="64" dur="500"/>
                                        <p:tgtEl>
                                          <p:spTgt spid="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50216"/>
                                        </p:tgtEl>
                                        <p:attrNameLst>
                                          <p:attrName>style.visibility</p:attrName>
                                        </p:attrNameLst>
                                      </p:cBhvr>
                                      <p:to>
                                        <p:strVal val="visible"/>
                                      </p:to>
                                    </p:set>
                                    <p:animEffect transition="in" filter="wipe(left)">
                                      <p:cBhvr>
                                        <p:cTn id="69" dur="500"/>
                                        <p:tgtEl>
                                          <p:spTgt spid="5021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nodeType="clickEffect">
                                  <p:stCondLst>
                                    <p:cond delay="0"/>
                                  </p:stCondLst>
                                  <p:childTnLst>
                                    <p:set>
                                      <p:cBhvr>
                                        <p:cTn id="73" dur="1" fill="hold">
                                          <p:stCondLst>
                                            <p:cond delay="0"/>
                                          </p:stCondLst>
                                        </p:cTn>
                                        <p:tgtEl>
                                          <p:spTgt spid="50240"/>
                                        </p:tgtEl>
                                        <p:attrNameLst>
                                          <p:attrName>style.visibility</p:attrName>
                                        </p:attrNameLst>
                                      </p:cBhvr>
                                      <p:to>
                                        <p:strVal val="visible"/>
                                      </p:to>
                                    </p:set>
                                    <p:animEffect transition="in" filter="wipe(down)">
                                      <p:cBhvr>
                                        <p:cTn id="74" dur="500"/>
                                        <p:tgtEl>
                                          <p:spTgt spid="5024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50217"/>
                                        </p:tgtEl>
                                        <p:attrNameLst>
                                          <p:attrName>style.visibility</p:attrName>
                                        </p:attrNameLst>
                                      </p:cBhvr>
                                      <p:to>
                                        <p:strVal val="visible"/>
                                      </p:to>
                                    </p:set>
                                    <p:animEffect transition="in" filter="wipe(left)">
                                      <p:cBhvr>
                                        <p:cTn id="79" dur="500"/>
                                        <p:tgtEl>
                                          <p:spTgt spid="5021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nodeType="clickEffect">
                                  <p:stCondLst>
                                    <p:cond delay="0"/>
                                  </p:stCondLst>
                                  <p:childTnLst>
                                    <p:set>
                                      <p:cBhvr>
                                        <p:cTn id="83" dur="1" fill="hold">
                                          <p:stCondLst>
                                            <p:cond delay="0"/>
                                          </p:stCondLst>
                                        </p:cTn>
                                        <p:tgtEl>
                                          <p:spTgt spid="50224"/>
                                        </p:tgtEl>
                                        <p:attrNameLst>
                                          <p:attrName>style.visibility</p:attrName>
                                        </p:attrNameLst>
                                      </p:cBhvr>
                                      <p:to>
                                        <p:strVal val="visible"/>
                                      </p:to>
                                    </p:set>
                                    <p:animEffect transition="in" filter="wipe(down)">
                                      <p:cBhvr>
                                        <p:cTn id="84" dur="500"/>
                                        <p:tgtEl>
                                          <p:spTgt spid="50224"/>
                                        </p:tgtEl>
                                      </p:cBhvr>
                                    </p:animEffect>
                                  </p:childTnLst>
                                </p:cTn>
                              </p:par>
                            </p:childTnLst>
                          </p:cTn>
                        </p:par>
                        <p:par>
                          <p:cTn id="85" fill="hold" nodeType="afterGroup">
                            <p:stCondLst>
                              <p:cond delay="500"/>
                            </p:stCondLst>
                            <p:childTnLst>
                              <p:par>
                                <p:cTn id="86" presetID="22" presetClass="entr" presetSubtype="4" fill="hold" nodeType="afterEffect">
                                  <p:stCondLst>
                                    <p:cond delay="0"/>
                                  </p:stCondLst>
                                  <p:childTnLst>
                                    <p:set>
                                      <p:cBhvr>
                                        <p:cTn id="87" dur="1" fill="hold">
                                          <p:stCondLst>
                                            <p:cond delay="0"/>
                                          </p:stCondLst>
                                        </p:cTn>
                                        <p:tgtEl>
                                          <p:spTgt spid="50225"/>
                                        </p:tgtEl>
                                        <p:attrNameLst>
                                          <p:attrName>style.visibility</p:attrName>
                                        </p:attrNameLst>
                                      </p:cBhvr>
                                      <p:to>
                                        <p:strVal val="visible"/>
                                      </p:to>
                                    </p:set>
                                    <p:animEffect transition="in" filter="wipe(down)">
                                      <p:cBhvr>
                                        <p:cTn id="88" dur="500"/>
                                        <p:tgtEl>
                                          <p:spTgt spid="5022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wipe(up)">
                                      <p:cBhvr>
                                        <p:cTn id="93" dur="500"/>
                                        <p:tgtEl>
                                          <p:spTgt spid="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wipe(down)">
                                      <p:cBhvr>
                                        <p:cTn id="9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reeform 2">
            <a:extLst>
              <a:ext uri="{FF2B5EF4-FFF2-40B4-BE49-F238E27FC236}">
                <a16:creationId xmlns="" xmlns:a16="http://schemas.microsoft.com/office/drawing/2014/main" id="{F37DF5EE-770E-4559-8EA0-E5499B901A0F}"/>
              </a:ext>
            </a:extLst>
          </p:cNvPr>
          <p:cNvSpPr>
            <a:spLocks noChangeArrowheads="1"/>
          </p:cNvSpPr>
          <p:nvPr/>
        </p:nvSpPr>
        <p:spPr bwMode="auto">
          <a:xfrm>
            <a:off x="1479550" y="4718050"/>
            <a:ext cx="2936875" cy="1588"/>
          </a:xfrm>
          <a:custGeom>
            <a:avLst/>
            <a:gdLst>
              <a:gd name="T0" fmla="*/ 0 w 1850"/>
              <a:gd name="T1" fmla="*/ 0 h 1"/>
              <a:gd name="T2" fmla="*/ 2147483647 w 1850"/>
              <a:gd name="T3" fmla="*/ 0 h 1"/>
              <a:gd name="T4" fmla="*/ 0 60000 65536"/>
              <a:gd name="T5" fmla="*/ 0 60000 65536"/>
              <a:gd name="T6" fmla="*/ 0 w 1850"/>
              <a:gd name="T7" fmla="*/ 0 h 1"/>
              <a:gd name="T8" fmla="*/ 1850 w 1850"/>
              <a:gd name="T9" fmla="*/ 1 h 1"/>
            </a:gdLst>
            <a:ahLst/>
            <a:cxnLst>
              <a:cxn ang="T4">
                <a:pos x="T0" y="T1"/>
              </a:cxn>
              <a:cxn ang="T5">
                <a:pos x="T2" y="T3"/>
              </a:cxn>
            </a:cxnLst>
            <a:rect l="T6" t="T7" r="T8" b="T9"/>
            <a:pathLst>
              <a:path w="1850" h="1">
                <a:moveTo>
                  <a:pt x="0" y="0"/>
                </a:moveTo>
                <a:lnTo>
                  <a:pt x="1850"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699" name="Line 3">
            <a:extLst>
              <a:ext uri="{FF2B5EF4-FFF2-40B4-BE49-F238E27FC236}">
                <a16:creationId xmlns="" xmlns:a16="http://schemas.microsoft.com/office/drawing/2014/main" id="{84D1A0CF-21A0-4102-9F3F-52FCACA3FE5B}"/>
              </a:ext>
            </a:extLst>
          </p:cNvPr>
          <p:cNvSpPr>
            <a:spLocks noChangeShapeType="1"/>
          </p:cNvSpPr>
          <p:nvPr/>
        </p:nvSpPr>
        <p:spPr bwMode="auto">
          <a:xfrm>
            <a:off x="2971800" y="3338513"/>
            <a:ext cx="0" cy="2743200"/>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0" name="Line 4">
            <a:extLst>
              <a:ext uri="{FF2B5EF4-FFF2-40B4-BE49-F238E27FC236}">
                <a16:creationId xmlns="" xmlns:a16="http://schemas.microsoft.com/office/drawing/2014/main" id="{B39A5F46-0BD4-4A13-98A3-6025AD941216}"/>
              </a:ext>
            </a:extLst>
          </p:cNvPr>
          <p:cNvSpPr>
            <a:spLocks noChangeShapeType="1"/>
          </p:cNvSpPr>
          <p:nvPr/>
        </p:nvSpPr>
        <p:spPr bwMode="auto">
          <a:xfrm flipV="1">
            <a:off x="1676400" y="3414713"/>
            <a:ext cx="1295400" cy="1295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1" name="Line 5">
            <a:extLst>
              <a:ext uri="{FF2B5EF4-FFF2-40B4-BE49-F238E27FC236}">
                <a16:creationId xmlns="" xmlns:a16="http://schemas.microsoft.com/office/drawing/2014/main" id="{4B0F3056-7B4F-4B70-AF07-55F4BBE0C75B}"/>
              </a:ext>
            </a:extLst>
          </p:cNvPr>
          <p:cNvSpPr>
            <a:spLocks noChangeShapeType="1"/>
          </p:cNvSpPr>
          <p:nvPr/>
        </p:nvSpPr>
        <p:spPr bwMode="auto">
          <a:xfrm>
            <a:off x="1676400" y="4718050"/>
            <a:ext cx="1295400" cy="1295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2" name="Line 6">
            <a:extLst>
              <a:ext uri="{FF2B5EF4-FFF2-40B4-BE49-F238E27FC236}">
                <a16:creationId xmlns="" xmlns:a16="http://schemas.microsoft.com/office/drawing/2014/main" id="{4E6EF4CB-FCF0-433E-BDD1-7EC14B1F773A}"/>
              </a:ext>
            </a:extLst>
          </p:cNvPr>
          <p:cNvSpPr>
            <a:spLocks noChangeShapeType="1"/>
          </p:cNvSpPr>
          <p:nvPr/>
        </p:nvSpPr>
        <p:spPr bwMode="auto">
          <a:xfrm>
            <a:off x="1676400" y="3338513"/>
            <a:ext cx="26050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3" name="Line 7">
            <a:extLst>
              <a:ext uri="{FF2B5EF4-FFF2-40B4-BE49-F238E27FC236}">
                <a16:creationId xmlns="" xmlns:a16="http://schemas.microsoft.com/office/drawing/2014/main" id="{C0CA68B1-9F3C-4D63-A2B6-BDC6C46A148D}"/>
              </a:ext>
            </a:extLst>
          </p:cNvPr>
          <p:cNvSpPr>
            <a:spLocks noChangeShapeType="1"/>
          </p:cNvSpPr>
          <p:nvPr/>
        </p:nvSpPr>
        <p:spPr bwMode="auto">
          <a:xfrm>
            <a:off x="4876800" y="3338513"/>
            <a:ext cx="2819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4" name="Line 8">
            <a:extLst>
              <a:ext uri="{FF2B5EF4-FFF2-40B4-BE49-F238E27FC236}">
                <a16:creationId xmlns="" xmlns:a16="http://schemas.microsoft.com/office/drawing/2014/main" id="{10A6A8AA-2AE3-4B73-9937-94B01BC30EA8}"/>
              </a:ext>
            </a:extLst>
          </p:cNvPr>
          <p:cNvSpPr>
            <a:spLocks noChangeShapeType="1"/>
          </p:cNvSpPr>
          <p:nvPr/>
        </p:nvSpPr>
        <p:spPr bwMode="auto">
          <a:xfrm>
            <a:off x="2057400" y="2576513"/>
            <a:ext cx="13716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5" name="Freeform 9">
            <a:extLst>
              <a:ext uri="{FF2B5EF4-FFF2-40B4-BE49-F238E27FC236}">
                <a16:creationId xmlns="" xmlns:a16="http://schemas.microsoft.com/office/drawing/2014/main" id="{A4542714-0DD1-4A66-8988-24F77FEB6E81}"/>
              </a:ext>
            </a:extLst>
          </p:cNvPr>
          <p:cNvSpPr>
            <a:spLocks noChangeArrowheads="1"/>
          </p:cNvSpPr>
          <p:nvPr/>
        </p:nvSpPr>
        <p:spPr bwMode="auto">
          <a:xfrm>
            <a:off x="3405188" y="1716088"/>
            <a:ext cx="1587" cy="873125"/>
          </a:xfrm>
          <a:custGeom>
            <a:avLst/>
            <a:gdLst>
              <a:gd name="T0" fmla="*/ 0 w 1"/>
              <a:gd name="T1" fmla="*/ 2147483647 h 550"/>
              <a:gd name="T2" fmla="*/ 0 w 1"/>
              <a:gd name="T3" fmla="*/ 0 h 550"/>
              <a:gd name="T4" fmla="*/ 0 60000 65536"/>
              <a:gd name="T5" fmla="*/ 0 60000 65536"/>
              <a:gd name="T6" fmla="*/ 0 w 1"/>
              <a:gd name="T7" fmla="*/ 0 h 550"/>
              <a:gd name="T8" fmla="*/ 1 w 1"/>
              <a:gd name="T9" fmla="*/ 550 h 550"/>
            </a:gdLst>
            <a:ahLst/>
            <a:cxnLst>
              <a:cxn ang="T4">
                <a:pos x="T0" y="T1"/>
              </a:cxn>
              <a:cxn ang="T5">
                <a:pos x="T2" y="T3"/>
              </a:cxn>
            </a:cxnLst>
            <a:rect l="T6" t="T7" r="T8" b="T9"/>
            <a:pathLst>
              <a:path w="1" h="550">
                <a:moveTo>
                  <a:pt x="0" y="550"/>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6" name="Line 10">
            <a:extLst>
              <a:ext uri="{FF2B5EF4-FFF2-40B4-BE49-F238E27FC236}">
                <a16:creationId xmlns="" xmlns:a16="http://schemas.microsoft.com/office/drawing/2014/main" id="{EACD5AA4-2457-45EB-AD9E-08F04D31124E}"/>
              </a:ext>
            </a:extLst>
          </p:cNvPr>
          <p:cNvSpPr>
            <a:spLocks noChangeShapeType="1"/>
          </p:cNvSpPr>
          <p:nvPr/>
        </p:nvSpPr>
        <p:spPr bwMode="auto">
          <a:xfrm flipH="1">
            <a:off x="1676400" y="2576513"/>
            <a:ext cx="381000" cy="7620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Freeform 11">
            <a:extLst>
              <a:ext uri="{FF2B5EF4-FFF2-40B4-BE49-F238E27FC236}">
                <a16:creationId xmlns="" xmlns:a16="http://schemas.microsoft.com/office/drawing/2014/main" id="{48A84F34-42C8-4E0B-9B70-B51E678DEB6E}"/>
              </a:ext>
            </a:extLst>
          </p:cNvPr>
          <p:cNvSpPr>
            <a:spLocks noChangeArrowheads="1"/>
          </p:cNvSpPr>
          <p:nvPr/>
        </p:nvSpPr>
        <p:spPr bwMode="auto">
          <a:xfrm>
            <a:off x="3406775" y="1693863"/>
            <a:ext cx="874713" cy="1644650"/>
          </a:xfrm>
          <a:custGeom>
            <a:avLst/>
            <a:gdLst>
              <a:gd name="T0" fmla="*/ 0 w 551"/>
              <a:gd name="T1" fmla="*/ 0 h 1036"/>
              <a:gd name="T2" fmla="*/ 2147483647 w 551"/>
              <a:gd name="T3" fmla="*/ 2147483647 h 1036"/>
              <a:gd name="T4" fmla="*/ 0 60000 65536"/>
              <a:gd name="T5" fmla="*/ 0 60000 65536"/>
              <a:gd name="T6" fmla="*/ 0 w 551"/>
              <a:gd name="T7" fmla="*/ 0 h 1036"/>
              <a:gd name="T8" fmla="*/ 551 w 551"/>
              <a:gd name="T9" fmla="*/ 1036 h 1036"/>
            </a:gdLst>
            <a:ahLst/>
            <a:cxnLst>
              <a:cxn ang="T4">
                <a:pos x="T0" y="T1"/>
              </a:cxn>
              <a:cxn ang="T5">
                <a:pos x="T2" y="T3"/>
              </a:cxn>
            </a:cxnLst>
            <a:rect l="T6" t="T7" r="T8" b="T9"/>
            <a:pathLst>
              <a:path w="551" h="1036">
                <a:moveTo>
                  <a:pt x="0" y="0"/>
                </a:moveTo>
                <a:lnTo>
                  <a:pt x="551" y="1036"/>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Line 12">
            <a:extLst>
              <a:ext uri="{FF2B5EF4-FFF2-40B4-BE49-F238E27FC236}">
                <a16:creationId xmlns="" xmlns:a16="http://schemas.microsoft.com/office/drawing/2014/main" id="{97A8A8FE-DA23-45B0-935B-41B7CE7C84A6}"/>
              </a:ext>
            </a:extLst>
          </p:cNvPr>
          <p:cNvSpPr>
            <a:spLocks noChangeShapeType="1"/>
          </p:cNvSpPr>
          <p:nvPr/>
        </p:nvSpPr>
        <p:spPr bwMode="auto">
          <a:xfrm>
            <a:off x="2971800" y="2576513"/>
            <a:ext cx="0" cy="7620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13">
            <a:extLst>
              <a:ext uri="{FF2B5EF4-FFF2-40B4-BE49-F238E27FC236}">
                <a16:creationId xmlns="" xmlns:a16="http://schemas.microsoft.com/office/drawing/2014/main" id="{C350314C-7375-464D-A71D-B7C038D0C0B4}"/>
              </a:ext>
            </a:extLst>
          </p:cNvPr>
          <p:cNvSpPr>
            <a:spLocks noChangeShapeType="1"/>
          </p:cNvSpPr>
          <p:nvPr/>
        </p:nvSpPr>
        <p:spPr bwMode="auto">
          <a:xfrm flipH="1">
            <a:off x="2057400" y="3803650"/>
            <a:ext cx="914400" cy="914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14">
            <a:extLst>
              <a:ext uri="{FF2B5EF4-FFF2-40B4-BE49-F238E27FC236}">
                <a16:creationId xmlns="" xmlns:a16="http://schemas.microsoft.com/office/drawing/2014/main" id="{7D7A4E13-4CF6-4536-BE8D-35A8A469B9A3}"/>
              </a:ext>
            </a:extLst>
          </p:cNvPr>
          <p:cNvSpPr>
            <a:spLocks noChangeShapeType="1"/>
          </p:cNvSpPr>
          <p:nvPr/>
        </p:nvSpPr>
        <p:spPr bwMode="auto">
          <a:xfrm flipV="1">
            <a:off x="2971800" y="5197475"/>
            <a:ext cx="434975" cy="43497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15">
            <a:extLst>
              <a:ext uri="{FF2B5EF4-FFF2-40B4-BE49-F238E27FC236}">
                <a16:creationId xmlns="" xmlns:a16="http://schemas.microsoft.com/office/drawing/2014/main" id="{036F1E45-1F14-4485-AE0F-3F1C7BB65837}"/>
              </a:ext>
            </a:extLst>
          </p:cNvPr>
          <p:cNvSpPr>
            <a:spLocks noChangeShapeType="1"/>
          </p:cNvSpPr>
          <p:nvPr/>
        </p:nvSpPr>
        <p:spPr bwMode="auto">
          <a:xfrm>
            <a:off x="3406775" y="4238625"/>
            <a:ext cx="0" cy="95885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Freeform 16">
            <a:extLst>
              <a:ext uri="{FF2B5EF4-FFF2-40B4-BE49-F238E27FC236}">
                <a16:creationId xmlns="" xmlns:a16="http://schemas.microsoft.com/office/drawing/2014/main" id="{A17D8BCD-496A-44E0-9390-C4CB56D39179}"/>
              </a:ext>
            </a:extLst>
          </p:cNvPr>
          <p:cNvSpPr>
            <a:spLocks noChangeArrowheads="1"/>
          </p:cNvSpPr>
          <p:nvPr/>
        </p:nvSpPr>
        <p:spPr bwMode="auto">
          <a:xfrm>
            <a:off x="1651000" y="4719638"/>
            <a:ext cx="406400" cy="3175"/>
          </a:xfrm>
          <a:custGeom>
            <a:avLst/>
            <a:gdLst>
              <a:gd name="T0" fmla="*/ 0 w 256"/>
              <a:gd name="T1" fmla="*/ 2147483647 h 2"/>
              <a:gd name="T2" fmla="*/ 2147483647 w 256"/>
              <a:gd name="T3" fmla="*/ 0 h 2"/>
              <a:gd name="T4" fmla="*/ 0 60000 65536"/>
              <a:gd name="T5" fmla="*/ 0 60000 65536"/>
              <a:gd name="T6" fmla="*/ 0 w 256"/>
              <a:gd name="T7" fmla="*/ 0 h 2"/>
              <a:gd name="T8" fmla="*/ 256 w 256"/>
              <a:gd name="T9" fmla="*/ 2 h 2"/>
            </a:gdLst>
            <a:ahLst/>
            <a:cxnLst>
              <a:cxn ang="T4">
                <a:pos x="T0" y="T1"/>
              </a:cxn>
              <a:cxn ang="T5">
                <a:pos x="T2" y="T3"/>
              </a:cxn>
            </a:cxnLst>
            <a:rect l="T6" t="T7" r="T8" b="T9"/>
            <a:pathLst>
              <a:path w="256" h="2">
                <a:moveTo>
                  <a:pt x="0" y="2"/>
                </a:moveTo>
                <a:lnTo>
                  <a:pt x="256"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3" name="Freeform 17">
            <a:extLst>
              <a:ext uri="{FF2B5EF4-FFF2-40B4-BE49-F238E27FC236}">
                <a16:creationId xmlns="" xmlns:a16="http://schemas.microsoft.com/office/drawing/2014/main" id="{FF8F67C8-480F-430C-9EFB-30BB02336C2D}"/>
              </a:ext>
            </a:extLst>
          </p:cNvPr>
          <p:cNvSpPr>
            <a:spLocks noChangeArrowheads="1"/>
          </p:cNvSpPr>
          <p:nvPr/>
        </p:nvSpPr>
        <p:spPr bwMode="auto">
          <a:xfrm>
            <a:off x="3406775" y="4719638"/>
            <a:ext cx="887413" cy="3175"/>
          </a:xfrm>
          <a:custGeom>
            <a:avLst/>
            <a:gdLst>
              <a:gd name="T0" fmla="*/ 2147483647 w 559"/>
              <a:gd name="T1" fmla="*/ 2147483647 h 2"/>
              <a:gd name="T2" fmla="*/ 0 w 559"/>
              <a:gd name="T3" fmla="*/ 0 h 2"/>
              <a:gd name="T4" fmla="*/ 0 60000 65536"/>
              <a:gd name="T5" fmla="*/ 0 60000 65536"/>
              <a:gd name="T6" fmla="*/ 0 w 559"/>
              <a:gd name="T7" fmla="*/ 0 h 2"/>
              <a:gd name="T8" fmla="*/ 559 w 559"/>
              <a:gd name="T9" fmla="*/ 2 h 2"/>
            </a:gdLst>
            <a:ahLst/>
            <a:cxnLst>
              <a:cxn ang="T4">
                <a:pos x="T0" y="T1"/>
              </a:cxn>
              <a:cxn ang="T5">
                <a:pos x="T2" y="T3"/>
              </a:cxn>
            </a:cxnLst>
            <a:rect l="T6" t="T7" r="T8" b="T9"/>
            <a:pathLst>
              <a:path w="559" h="2">
                <a:moveTo>
                  <a:pt x="559" y="2"/>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4" name="Freeform 18">
            <a:extLst>
              <a:ext uri="{FF2B5EF4-FFF2-40B4-BE49-F238E27FC236}">
                <a16:creationId xmlns="" xmlns:a16="http://schemas.microsoft.com/office/drawing/2014/main" id="{E5E6987D-A7B4-492D-97F0-3693A46D5334}"/>
              </a:ext>
            </a:extLst>
          </p:cNvPr>
          <p:cNvSpPr>
            <a:spLocks noChangeArrowheads="1"/>
          </p:cNvSpPr>
          <p:nvPr/>
        </p:nvSpPr>
        <p:spPr bwMode="auto">
          <a:xfrm>
            <a:off x="2967038" y="5632450"/>
            <a:ext cx="4762" cy="382588"/>
          </a:xfrm>
          <a:custGeom>
            <a:avLst/>
            <a:gdLst>
              <a:gd name="T0" fmla="*/ 2147483647 w 3"/>
              <a:gd name="T1" fmla="*/ 0 h 241"/>
              <a:gd name="T2" fmla="*/ 0 w 3"/>
              <a:gd name="T3" fmla="*/ 2147483647 h 241"/>
              <a:gd name="T4" fmla="*/ 0 60000 65536"/>
              <a:gd name="T5" fmla="*/ 0 60000 65536"/>
              <a:gd name="T6" fmla="*/ 0 w 3"/>
              <a:gd name="T7" fmla="*/ 0 h 241"/>
              <a:gd name="T8" fmla="*/ 3 w 3"/>
              <a:gd name="T9" fmla="*/ 241 h 241"/>
            </a:gdLst>
            <a:ahLst/>
            <a:cxnLst>
              <a:cxn ang="T4">
                <a:pos x="T0" y="T1"/>
              </a:cxn>
              <a:cxn ang="T5">
                <a:pos x="T2" y="T3"/>
              </a:cxn>
            </a:cxnLst>
            <a:rect l="T6" t="T7" r="T8" b="T9"/>
            <a:pathLst>
              <a:path w="3" h="241">
                <a:moveTo>
                  <a:pt x="3" y="0"/>
                </a:moveTo>
                <a:lnTo>
                  <a:pt x="0" y="241"/>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5" name="Freeform 19">
            <a:extLst>
              <a:ext uri="{FF2B5EF4-FFF2-40B4-BE49-F238E27FC236}">
                <a16:creationId xmlns="" xmlns:a16="http://schemas.microsoft.com/office/drawing/2014/main" id="{60A654A2-C327-47C9-939A-5AB289F0E45B}"/>
              </a:ext>
            </a:extLst>
          </p:cNvPr>
          <p:cNvSpPr>
            <a:spLocks noChangeArrowheads="1"/>
          </p:cNvSpPr>
          <p:nvPr/>
        </p:nvSpPr>
        <p:spPr bwMode="auto">
          <a:xfrm>
            <a:off x="2967038" y="3406775"/>
            <a:ext cx="1587" cy="403225"/>
          </a:xfrm>
          <a:custGeom>
            <a:avLst/>
            <a:gdLst>
              <a:gd name="T0" fmla="*/ 0 w 1"/>
              <a:gd name="T1" fmla="*/ 0 h 254"/>
              <a:gd name="T2" fmla="*/ 0 w 1"/>
              <a:gd name="T3" fmla="*/ 2147483647 h 254"/>
              <a:gd name="T4" fmla="*/ 0 60000 65536"/>
              <a:gd name="T5" fmla="*/ 0 60000 65536"/>
              <a:gd name="T6" fmla="*/ 0 w 1"/>
              <a:gd name="T7" fmla="*/ 0 h 254"/>
              <a:gd name="T8" fmla="*/ 1 w 1"/>
              <a:gd name="T9" fmla="*/ 254 h 254"/>
            </a:gdLst>
            <a:ahLst/>
            <a:cxnLst>
              <a:cxn ang="T4">
                <a:pos x="T0" y="T1"/>
              </a:cxn>
              <a:cxn ang="T5">
                <a:pos x="T2" y="T3"/>
              </a:cxn>
            </a:cxnLst>
            <a:rect l="T6" t="T7" r="T8" b="T9"/>
            <a:pathLst>
              <a:path w="1" h="254">
                <a:moveTo>
                  <a:pt x="0" y="0"/>
                </a:moveTo>
                <a:lnTo>
                  <a:pt x="0" y="254"/>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9716" name="Group 20">
            <a:extLst>
              <a:ext uri="{FF2B5EF4-FFF2-40B4-BE49-F238E27FC236}">
                <a16:creationId xmlns="" xmlns:a16="http://schemas.microsoft.com/office/drawing/2014/main" id="{A5797604-D2CD-497A-AAE8-33552337A28D}"/>
              </a:ext>
            </a:extLst>
          </p:cNvPr>
          <p:cNvGrpSpPr>
            <a:grpSpLocks/>
          </p:cNvGrpSpPr>
          <p:nvPr/>
        </p:nvGrpSpPr>
        <p:grpSpPr bwMode="auto">
          <a:xfrm>
            <a:off x="4876800" y="2566988"/>
            <a:ext cx="2820988" cy="771525"/>
            <a:chOff x="3072" y="1866"/>
            <a:chExt cx="1777" cy="486"/>
          </a:xfrm>
        </p:grpSpPr>
        <p:sp>
          <p:nvSpPr>
            <p:cNvPr id="29729" name="Line 21">
              <a:extLst>
                <a:ext uri="{FF2B5EF4-FFF2-40B4-BE49-F238E27FC236}">
                  <a16:creationId xmlns="" xmlns:a16="http://schemas.microsoft.com/office/drawing/2014/main" id="{EAF47D79-1B7A-4621-81A6-99597FB1DB61}"/>
                </a:ext>
              </a:extLst>
            </p:cNvPr>
            <p:cNvSpPr>
              <a:spLocks noChangeShapeType="1"/>
            </p:cNvSpPr>
            <p:nvPr/>
          </p:nvSpPr>
          <p:spPr bwMode="auto">
            <a:xfrm flipV="1">
              <a:off x="3072" y="1866"/>
              <a:ext cx="240" cy="48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Freeform 22">
              <a:extLst>
                <a:ext uri="{FF2B5EF4-FFF2-40B4-BE49-F238E27FC236}">
                  <a16:creationId xmlns="" xmlns:a16="http://schemas.microsoft.com/office/drawing/2014/main" id="{A5A21E69-4536-4D3E-B62E-C97C11DF8B31}"/>
                </a:ext>
              </a:extLst>
            </p:cNvPr>
            <p:cNvSpPr>
              <a:spLocks noChangeArrowheads="1"/>
            </p:cNvSpPr>
            <p:nvPr/>
          </p:nvSpPr>
          <p:spPr bwMode="auto">
            <a:xfrm>
              <a:off x="4561" y="1866"/>
              <a:ext cx="288" cy="486"/>
            </a:xfrm>
            <a:custGeom>
              <a:avLst/>
              <a:gdLst>
                <a:gd name="T0" fmla="*/ 288 w 288"/>
                <a:gd name="T1" fmla="*/ 486 h 486"/>
                <a:gd name="T2" fmla="*/ 0 w 288"/>
                <a:gd name="T3" fmla="*/ 0 h 486"/>
                <a:gd name="T4" fmla="*/ 0 60000 65536"/>
                <a:gd name="T5" fmla="*/ 0 60000 65536"/>
                <a:gd name="T6" fmla="*/ 0 w 288"/>
                <a:gd name="T7" fmla="*/ 0 h 486"/>
                <a:gd name="T8" fmla="*/ 288 w 288"/>
                <a:gd name="T9" fmla="*/ 486 h 486"/>
              </a:gdLst>
              <a:ahLst/>
              <a:cxnLst>
                <a:cxn ang="T4">
                  <a:pos x="T0" y="T1"/>
                </a:cxn>
                <a:cxn ang="T5">
                  <a:pos x="T2" y="T3"/>
                </a:cxn>
              </a:cxnLst>
              <a:rect l="T6" t="T7" r="T8" b="T9"/>
              <a:pathLst>
                <a:path w="288" h="486">
                  <a:moveTo>
                    <a:pt x="288" y="486"/>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9717" name="Line 23">
            <a:extLst>
              <a:ext uri="{FF2B5EF4-FFF2-40B4-BE49-F238E27FC236}">
                <a16:creationId xmlns="" xmlns:a16="http://schemas.microsoft.com/office/drawing/2014/main" id="{0FA4C736-D4D8-4D1E-8C12-63DF09F4B720}"/>
              </a:ext>
            </a:extLst>
          </p:cNvPr>
          <p:cNvSpPr>
            <a:spLocks noChangeShapeType="1"/>
          </p:cNvSpPr>
          <p:nvPr/>
        </p:nvSpPr>
        <p:spPr bwMode="auto">
          <a:xfrm>
            <a:off x="6248400" y="2566988"/>
            <a:ext cx="0" cy="771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24">
            <a:extLst>
              <a:ext uri="{FF2B5EF4-FFF2-40B4-BE49-F238E27FC236}">
                <a16:creationId xmlns="" xmlns:a16="http://schemas.microsoft.com/office/drawing/2014/main" id="{D586678A-BF08-4B14-A9F1-144A2E966863}"/>
              </a:ext>
            </a:extLst>
          </p:cNvPr>
          <p:cNvSpPr>
            <a:spLocks noChangeShapeType="1"/>
          </p:cNvSpPr>
          <p:nvPr/>
        </p:nvSpPr>
        <p:spPr bwMode="auto">
          <a:xfrm>
            <a:off x="6248400" y="1716088"/>
            <a:ext cx="0" cy="85090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Line 25">
            <a:extLst>
              <a:ext uri="{FF2B5EF4-FFF2-40B4-BE49-F238E27FC236}">
                <a16:creationId xmlns="" xmlns:a16="http://schemas.microsoft.com/office/drawing/2014/main" id="{A52069C8-D050-4180-85C9-4ACD8CEA1C88}"/>
              </a:ext>
            </a:extLst>
          </p:cNvPr>
          <p:cNvSpPr>
            <a:spLocks noChangeShapeType="1"/>
          </p:cNvSpPr>
          <p:nvPr/>
        </p:nvSpPr>
        <p:spPr bwMode="auto">
          <a:xfrm>
            <a:off x="6248400" y="1716088"/>
            <a:ext cx="0" cy="8509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27">
            <a:extLst>
              <a:ext uri="{FF2B5EF4-FFF2-40B4-BE49-F238E27FC236}">
                <a16:creationId xmlns="" xmlns:a16="http://schemas.microsoft.com/office/drawing/2014/main" id="{D5FC5E10-ED50-4A32-A3F2-324B0DA05BA6}"/>
              </a:ext>
            </a:extLst>
          </p:cNvPr>
          <p:cNvSpPr>
            <a:spLocks noChangeShapeType="1"/>
          </p:cNvSpPr>
          <p:nvPr/>
        </p:nvSpPr>
        <p:spPr bwMode="auto">
          <a:xfrm>
            <a:off x="2057400" y="4710113"/>
            <a:ext cx="914400" cy="914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28">
            <a:extLst>
              <a:ext uri="{FF2B5EF4-FFF2-40B4-BE49-F238E27FC236}">
                <a16:creationId xmlns="" xmlns:a16="http://schemas.microsoft.com/office/drawing/2014/main" id="{FD56678A-2D8E-4EF8-9B12-F9963982DE1C}"/>
              </a:ext>
            </a:extLst>
          </p:cNvPr>
          <p:cNvSpPr>
            <a:spLocks noChangeShapeType="1"/>
          </p:cNvSpPr>
          <p:nvPr/>
        </p:nvSpPr>
        <p:spPr bwMode="auto">
          <a:xfrm>
            <a:off x="2971800" y="3803650"/>
            <a:ext cx="434975" cy="43497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Line 29">
            <a:extLst>
              <a:ext uri="{FF2B5EF4-FFF2-40B4-BE49-F238E27FC236}">
                <a16:creationId xmlns="" xmlns:a16="http://schemas.microsoft.com/office/drawing/2014/main" id="{825758E7-F484-4BC1-A2BE-83FD06E171AA}"/>
              </a:ext>
            </a:extLst>
          </p:cNvPr>
          <p:cNvSpPr>
            <a:spLocks noChangeShapeType="1"/>
          </p:cNvSpPr>
          <p:nvPr/>
        </p:nvSpPr>
        <p:spPr bwMode="auto">
          <a:xfrm flipV="1">
            <a:off x="2981325" y="4727575"/>
            <a:ext cx="1285875" cy="128587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Line 30">
            <a:extLst>
              <a:ext uri="{FF2B5EF4-FFF2-40B4-BE49-F238E27FC236}">
                <a16:creationId xmlns="" xmlns:a16="http://schemas.microsoft.com/office/drawing/2014/main" id="{F8DF883A-BF9A-4322-9061-321636C268B8}"/>
              </a:ext>
            </a:extLst>
          </p:cNvPr>
          <p:cNvSpPr>
            <a:spLocks noChangeShapeType="1"/>
          </p:cNvSpPr>
          <p:nvPr/>
        </p:nvSpPr>
        <p:spPr bwMode="auto">
          <a:xfrm flipH="1" flipV="1">
            <a:off x="2981325" y="3409950"/>
            <a:ext cx="1300163" cy="130016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24" name="Group 31">
            <a:extLst>
              <a:ext uri="{FF2B5EF4-FFF2-40B4-BE49-F238E27FC236}">
                <a16:creationId xmlns="" xmlns:a16="http://schemas.microsoft.com/office/drawing/2014/main" id="{FE1EF9CA-6DD1-4FB5-89C6-48A7DDF487F4}"/>
              </a:ext>
            </a:extLst>
          </p:cNvPr>
          <p:cNvGrpSpPr>
            <a:grpSpLocks/>
          </p:cNvGrpSpPr>
          <p:nvPr/>
        </p:nvGrpSpPr>
        <p:grpSpPr bwMode="auto">
          <a:xfrm>
            <a:off x="5791200" y="1693863"/>
            <a:ext cx="914400" cy="882650"/>
            <a:chOff x="3648" y="1316"/>
            <a:chExt cx="576" cy="556"/>
          </a:xfrm>
        </p:grpSpPr>
        <p:sp>
          <p:nvSpPr>
            <p:cNvPr id="29727" name="Line 32">
              <a:extLst>
                <a:ext uri="{FF2B5EF4-FFF2-40B4-BE49-F238E27FC236}">
                  <a16:creationId xmlns="" xmlns:a16="http://schemas.microsoft.com/office/drawing/2014/main" id="{C63193E8-AB78-4101-880B-4DF49B3B03DA}"/>
                </a:ext>
              </a:extLst>
            </p:cNvPr>
            <p:cNvSpPr>
              <a:spLocks noChangeShapeType="1"/>
            </p:cNvSpPr>
            <p:nvPr/>
          </p:nvSpPr>
          <p:spPr bwMode="auto">
            <a:xfrm flipH="1">
              <a:off x="3648" y="1316"/>
              <a:ext cx="288" cy="55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8" name="Line 33">
              <a:extLst>
                <a:ext uri="{FF2B5EF4-FFF2-40B4-BE49-F238E27FC236}">
                  <a16:creationId xmlns="" xmlns:a16="http://schemas.microsoft.com/office/drawing/2014/main" id="{93A90878-926F-41D1-93C5-47E4419FB232}"/>
                </a:ext>
              </a:extLst>
            </p:cNvPr>
            <p:cNvSpPr>
              <a:spLocks noChangeShapeType="1"/>
            </p:cNvSpPr>
            <p:nvPr/>
          </p:nvSpPr>
          <p:spPr bwMode="auto">
            <a:xfrm>
              <a:off x="3936" y="1316"/>
              <a:ext cx="288" cy="55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25" name="Freeform 34">
            <a:extLst>
              <a:ext uri="{FF2B5EF4-FFF2-40B4-BE49-F238E27FC236}">
                <a16:creationId xmlns="" xmlns:a16="http://schemas.microsoft.com/office/drawing/2014/main" id="{6329EAD0-C2F0-4D80-AEFE-F47CE28C7794}"/>
              </a:ext>
            </a:extLst>
          </p:cNvPr>
          <p:cNvSpPr>
            <a:spLocks noChangeArrowheads="1"/>
          </p:cNvSpPr>
          <p:nvPr/>
        </p:nvSpPr>
        <p:spPr bwMode="auto">
          <a:xfrm>
            <a:off x="5257800" y="2554288"/>
            <a:ext cx="1982788" cy="22225"/>
          </a:xfrm>
          <a:custGeom>
            <a:avLst/>
            <a:gdLst>
              <a:gd name="T0" fmla="*/ 0 w 1249"/>
              <a:gd name="T1" fmla="*/ 2147483647 h 14"/>
              <a:gd name="T2" fmla="*/ 2147483647 w 1249"/>
              <a:gd name="T3" fmla="*/ 0 h 14"/>
              <a:gd name="T4" fmla="*/ 0 60000 65536"/>
              <a:gd name="T5" fmla="*/ 0 60000 65536"/>
              <a:gd name="T6" fmla="*/ 0 w 1249"/>
              <a:gd name="T7" fmla="*/ 0 h 14"/>
              <a:gd name="T8" fmla="*/ 1249 w 1249"/>
              <a:gd name="T9" fmla="*/ 14 h 14"/>
            </a:gdLst>
            <a:ahLst/>
            <a:cxnLst>
              <a:cxn ang="T4">
                <a:pos x="T0" y="T1"/>
              </a:cxn>
              <a:cxn ang="T5">
                <a:pos x="T2" y="T3"/>
              </a:cxn>
            </a:cxnLst>
            <a:rect l="T6" t="T7" r="T8" b="T9"/>
            <a:pathLst>
              <a:path w="1249" h="14">
                <a:moveTo>
                  <a:pt x="0" y="14"/>
                </a:moveTo>
                <a:lnTo>
                  <a:pt x="1249"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Text Box 50">
            <a:extLst>
              <a:ext uri="{FF2B5EF4-FFF2-40B4-BE49-F238E27FC236}">
                <a16:creationId xmlns="" xmlns:a16="http://schemas.microsoft.com/office/drawing/2014/main" id="{0B0DD32D-6068-4353-B86A-664F0BDAB4B9}"/>
              </a:ext>
            </a:extLst>
          </p:cNvPr>
          <p:cNvSpPr txBox="1">
            <a:spLocks noChangeArrowheads="1"/>
          </p:cNvSpPr>
          <p:nvPr/>
        </p:nvSpPr>
        <p:spPr bwMode="auto">
          <a:xfrm>
            <a:off x="78523" y="28575"/>
            <a:ext cx="789030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dirty="0">
                <a:latin typeface="微软雅黑" panose="020B0503020204020204" pitchFamily="34" charset="-122"/>
                <a:ea typeface="微软雅黑" panose="020B0503020204020204" pitchFamily="34" charset="-122"/>
              </a:rPr>
              <a:t>例</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：求四棱锥被截切后的俯视图和左视图。</a:t>
            </a:r>
            <a:endParaRPr lang="en-US" altLang="zh-CN" sz="2000" b="0" dirty="0">
              <a:solidFill>
                <a:schemeClr val="tx2"/>
              </a:solidFill>
              <a:latin typeface="微软雅黑" panose="020B0503020204020204" pitchFamily="34" charset="-122"/>
              <a:ea typeface="微软雅黑" panose="020B0503020204020204" pitchFamily="34" charset="-122"/>
            </a:endParaRPr>
          </a:p>
          <a:p>
            <a:pPr algn="ctr" eaLnBrk="1" hangingPunct="1"/>
            <a:r>
              <a:rPr lang="en-US" altLang="zh-CN" sz="1800" b="0" dirty="0">
                <a:solidFill>
                  <a:schemeClr val="tx2"/>
                </a:solidFill>
                <a:ea typeface="黑体" panose="02010609060101010101" pitchFamily="49" charset="-122"/>
              </a:rPr>
              <a:t>Ex2</a:t>
            </a:r>
            <a:r>
              <a:rPr lang="zh-CN" altLang="en-US" sz="1800" b="0" dirty="0">
                <a:latin typeface="黑体" panose="02010609060101010101" pitchFamily="49" charset="-122"/>
                <a:ea typeface="黑体" panose="02010609060101010101" pitchFamily="49" charset="-122"/>
              </a:rPr>
              <a:t>：</a:t>
            </a:r>
            <a:r>
              <a:rPr lang="en-US" altLang="zh-CN" sz="1800" b="0" i="1" dirty="0"/>
              <a:t>Complete the top view and left view of the truncated square pyramid.</a:t>
            </a:r>
            <a:r>
              <a:rPr lang="en-US" altLang="zh-CN" sz="1800" b="0" dirty="0">
                <a:latin typeface="宋体" panose="02010600030101010101" pitchFamily="2" charset="-122"/>
              </a:rPr>
              <a:t> </a:t>
            </a:r>
          </a:p>
        </p:txBody>
      </p:sp>
    </p:spTree>
    <p:extLst>
      <p:ext uri="{BB962C8B-B14F-4D97-AF65-F5344CB8AC3E}">
        <p14:creationId xmlns:p14="http://schemas.microsoft.com/office/powerpoint/2010/main" val="1538152034"/>
      </p:ext>
    </p:extLst>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reeform 2">
            <a:extLst>
              <a:ext uri="{FF2B5EF4-FFF2-40B4-BE49-F238E27FC236}">
                <a16:creationId xmlns="" xmlns:a16="http://schemas.microsoft.com/office/drawing/2014/main" id="{B2C0BF02-7D1D-4219-B0CD-159BF3E96E50}"/>
              </a:ext>
            </a:extLst>
          </p:cNvPr>
          <p:cNvSpPr>
            <a:spLocks noChangeArrowheads="1"/>
          </p:cNvSpPr>
          <p:nvPr/>
        </p:nvSpPr>
        <p:spPr bwMode="auto">
          <a:xfrm>
            <a:off x="3489325" y="1311275"/>
            <a:ext cx="2089150" cy="1401763"/>
          </a:xfrm>
          <a:custGeom>
            <a:avLst/>
            <a:gdLst>
              <a:gd name="T0" fmla="*/ 304800 w 1316"/>
              <a:gd name="T1" fmla="*/ 0 h 883"/>
              <a:gd name="T2" fmla="*/ 1814513 w 1316"/>
              <a:gd name="T3" fmla="*/ 0 h 883"/>
              <a:gd name="T4" fmla="*/ 1417637 w 1316"/>
              <a:gd name="T5" fmla="*/ 609600 h 883"/>
              <a:gd name="T6" fmla="*/ 2089150 w 1316"/>
              <a:gd name="T7" fmla="*/ 609600 h 883"/>
              <a:gd name="T8" fmla="*/ 2089150 w 1316"/>
              <a:gd name="T9" fmla="*/ 1401763 h 883"/>
              <a:gd name="T10" fmla="*/ 0 w 1316"/>
              <a:gd name="T11" fmla="*/ 1401763 h 883"/>
              <a:gd name="T12" fmla="*/ 0 w 1316"/>
              <a:gd name="T13" fmla="*/ 577850 h 883"/>
              <a:gd name="T14" fmla="*/ 731837 w 1316"/>
              <a:gd name="T15" fmla="*/ 577850 h 883"/>
              <a:gd name="T16" fmla="*/ 304800 w 1316"/>
              <a:gd name="T17" fmla="*/ 0 h 8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16"/>
              <a:gd name="T28" fmla="*/ 0 h 883"/>
              <a:gd name="T29" fmla="*/ 1316 w 1316"/>
              <a:gd name="T30" fmla="*/ 883 h 8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16" h="883">
                <a:moveTo>
                  <a:pt x="192" y="0"/>
                </a:moveTo>
                <a:lnTo>
                  <a:pt x="1143" y="0"/>
                </a:lnTo>
                <a:lnTo>
                  <a:pt x="893" y="384"/>
                </a:lnTo>
                <a:lnTo>
                  <a:pt x="1316" y="384"/>
                </a:lnTo>
                <a:lnTo>
                  <a:pt x="1316" y="883"/>
                </a:lnTo>
                <a:lnTo>
                  <a:pt x="0" y="883"/>
                </a:lnTo>
                <a:lnTo>
                  <a:pt x="0" y="364"/>
                </a:lnTo>
                <a:lnTo>
                  <a:pt x="461" y="364"/>
                </a:lnTo>
                <a:lnTo>
                  <a:pt x="192" y="0"/>
                </a:lnTo>
                <a:close/>
              </a:path>
            </a:pathLst>
          </a:custGeom>
          <a:solidFill>
            <a:srgbClr val="FF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2" name="Group 3">
            <a:extLst>
              <a:ext uri="{FF2B5EF4-FFF2-40B4-BE49-F238E27FC236}">
                <a16:creationId xmlns="" xmlns:a16="http://schemas.microsoft.com/office/drawing/2014/main" id="{2A41D1B0-2305-46A0-A8AA-E522CC47CDDE}"/>
              </a:ext>
            </a:extLst>
          </p:cNvPr>
          <p:cNvGrpSpPr>
            <a:grpSpLocks/>
          </p:cNvGrpSpPr>
          <p:nvPr/>
        </p:nvGrpSpPr>
        <p:grpSpPr bwMode="auto">
          <a:xfrm>
            <a:off x="514350" y="3192463"/>
            <a:ext cx="2905125" cy="2120900"/>
            <a:chOff x="0" y="0"/>
            <a:chExt cx="1830" cy="1336"/>
          </a:xfrm>
        </p:grpSpPr>
        <p:grpSp>
          <p:nvGrpSpPr>
            <p:cNvPr id="6246" name="Group 4">
              <a:extLst>
                <a:ext uri="{FF2B5EF4-FFF2-40B4-BE49-F238E27FC236}">
                  <a16:creationId xmlns="" xmlns:a16="http://schemas.microsoft.com/office/drawing/2014/main" id="{54F31F31-1F47-430F-BA99-228A49AEE1D7}"/>
                </a:ext>
              </a:extLst>
            </p:cNvPr>
            <p:cNvGrpSpPr>
              <a:grpSpLocks/>
            </p:cNvGrpSpPr>
            <p:nvPr/>
          </p:nvGrpSpPr>
          <p:grpSpPr bwMode="auto">
            <a:xfrm rot="-5400000">
              <a:off x="247" y="-247"/>
              <a:ext cx="1336" cy="1830"/>
              <a:chOff x="0" y="0"/>
              <a:chExt cx="1310" cy="1544"/>
            </a:xfrm>
          </p:grpSpPr>
          <p:sp>
            <p:nvSpPr>
              <p:cNvPr id="6251" name="Rectangle 5">
                <a:extLst>
                  <a:ext uri="{FF2B5EF4-FFF2-40B4-BE49-F238E27FC236}">
                    <a16:creationId xmlns="" xmlns:a16="http://schemas.microsoft.com/office/drawing/2014/main" id="{4D9B375A-A9B5-4ACA-AC35-5DD82C2A900F}"/>
                  </a:ext>
                </a:extLst>
              </p:cNvPr>
              <p:cNvSpPr>
                <a:spLocks noChangeArrowheads="1"/>
              </p:cNvSpPr>
              <p:nvPr/>
            </p:nvSpPr>
            <p:spPr bwMode="auto">
              <a:xfrm>
                <a:off x="0" y="65"/>
                <a:ext cx="1310" cy="1349"/>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52" name="Line 6">
                <a:extLst>
                  <a:ext uri="{FF2B5EF4-FFF2-40B4-BE49-F238E27FC236}">
                    <a16:creationId xmlns="" xmlns:a16="http://schemas.microsoft.com/office/drawing/2014/main" id="{79A4322D-04B2-47A4-8FD4-F9E53E987F79}"/>
                  </a:ext>
                </a:extLst>
              </p:cNvPr>
              <p:cNvSpPr>
                <a:spLocks noChangeShapeType="1"/>
              </p:cNvSpPr>
              <p:nvPr/>
            </p:nvSpPr>
            <p:spPr bwMode="auto">
              <a:xfrm>
                <a:off x="661" y="0"/>
                <a:ext cx="0" cy="1544"/>
              </a:xfrm>
              <a:prstGeom prst="line">
                <a:avLst/>
              </a:prstGeom>
              <a:noFill/>
              <a:ln w="12700">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47" name="Line 7">
              <a:extLst>
                <a:ext uri="{FF2B5EF4-FFF2-40B4-BE49-F238E27FC236}">
                  <a16:creationId xmlns="" xmlns:a16="http://schemas.microsoft.com/office/drawing/2014/main" id="{DEEC514D-CC9E-4828-A550-C6CB370B0720}"/>
                </a:ext>
              </a:extLst>
            </p:cNvPr>
            <p:cNvSpPr>
              <a:spLocks noChangeShapeType="1"/>
            </p:cNvSpPr>
            <p:nvPr/>
          </p:nvSpPr>
          <p:spPr bwMode="auto">
            <a:xfrm flipH="1">
              <a:off x="65" y="454"/>
              <a:ext cx="1596"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 name="Line 8">
              <a:extLst>
                <a:ext uri="{FF2B5EF4-FFF2-40B4-BE49-F238E27FC236}">
                  <a16:creationId xmlns="" xmlns:a16="http://schemas.microsoft.com/office/drawing/2014/main" id="{CF62B535-23BA-4583-9DF0-1E421A68034F}"/>
                </a:ext>
              </a:extLst>
            </p:cNvPr>
            <p:cNvSpPr>
              <a:spLocks noChangeShapeType="1"/>
            </p:cNvSpPr>
            <p:nvPr/>
          </p:nvSpPr>
          <p:spPr bwMode="auto">
            <a:xfrm flipH="1">
              <a:off x="78" y="857"/>
              <a:ext cx="1596"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 name="Line 9">
              <a:extLst>
                <a:ext uri="{FF2B5EF4-FFF2-40B4-BE49-F238E27FC236}">
                  <a16:creationId xmlns="" xmlns:a16="http://schemas.microsoft.com/office/drawing/2014/main" id="{E9607682-7240-42A4-B1B9-08EAB7DB81C4}"/>
                </a:ext>
              </a:extLst>
            </p:cNvPr>
            <p:cNvSpPr>
              <a:spLocks noChangeShapeType="1"/>
            </p:cNvSpPr>
            <p:nvPr/>
          </p:nvSpPr>
          <p:spPr bwMode="auto">
            <a:xfrm flipH="1">
              <a:off x="78" y="182"/>
              <a:ext cx="1596"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 name="Line 10">
              <a:extLst>
                <a:ext uri="{FF2B5EF4-FFF2-40B4-BE49-F238E27FC236}">
                  <a16:creationId xmlns="" xmlns:a16="http://schemas.microsoft.com/office/drawing/2014/main" id="{1E817CDE-3531-4F66-83C4-0C95D0EA2102}"/>
                </a:ext>
              </a:extLst>
            </p:cNvPr>
            <p:cNvSpPr>
              <a:spLocks noChangeShapeType="1"/>
            </p:cNvSpPr>
            <p:nvPr/>
          </p:nvSpPr>
          <p:spPr bwMode="auto">
            <a:xfrm flipH="1">
              <a:off x="65" y="1116"/>
              <a:ext cx="1609"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1">
            <a:extLst>
              <a:ext uri="{FF2B5EF4-FFF2-40B4-BE49-F238E27FC236}">
                <a16:creationId xmlns="" xmlns:a16="http://schemas.microsoft.com/office/drawing/2014/main" id="{F8D21D06-CCB0-4765-BFEB-323B4CF294AA}"/>
              </a:ext>
            </a:extLst>
          </p:cNvPr>
          <p:cNvGrpSpPr>
            <a:grpSpLocks/>
          </p:cNvGrpSpPr>
          <p:nvPr/>
        </p:nvGrpSpPr>
        <p:grpSpPr bwMode="auto">
          <a:xfrm>
            <a:off x="5464175" y="3327400"/>
            <a:ext cx="2982913" cy="2798763"/>
            <a:chOff x="0" y="0"/>
            <a:chExt cx="1879" cy="1763"/>
          </a:xfrm>
        </p:grpSpPr>
        <p:sp>
          <p:nvSpPr>
            <p:cNvPr id="6222" name="Freeform 12">
              <a:extLst>
                <a:ext uri="{FF2B5EF4-FFF2-40B4-BE49-F238E27FC236}">
                  <a16:creationId xmlns="" xmlns:a16="http://schemas.microsoft.com/office/drawing/2014/main" id="{0F2719FA-7C84-42DF-8AD3-4A2BF7BBEA1B}"/>
                </a:ext>
              </a:extLst>
            </p:cNvPr>
            <p:cNvSpPr>
              <a:spLocks noChangeArrowheads="1"/>
            </p:cNvSpPr>
            <p:nvPr/>
          </p:nvSpPr>
          <p:spPr bwMode="auto">
            <a:xfrm>
              <a:off x="2" y="287"/>
              <a:ext cx="1258" cy="1476"/>
            </a:xfrm>
            <a:custGeom>
              <a:avLst/>
              <a:gdLst>
                <a:gd name="T0" fmla="*/ 349 w 1258"/>
                <a:gd name="T1" fmla="*/ 327 h 1476"/>
                <a:gd name="T2" fmla="*/ 633 w 1258"/>
                <a:gd name="T3" fmla="*/ 472 h 1476"/>
                <a:gd name="T4" fmla="*/ 764 w 1258"/>
                <a:gd name="T5" fmla="*/ 0 h 1476"/>
                <a:gd name="T6" fmla="*/ 1258 w 1258"/>
                <a:gd name="T7" fmla="*/ 290 h 1476"/>
                <a:gd name="T8" fmla="*/ 888 w 1258"/>
                <a:gd name="T9" fmla="*/ 654 h 1476"/>
                <a:gd name="T10" fmla="*/ 1171 w 1258"/>
                <a:gd name="T11" fmla="*/ 821 h 1476"/>
                <a:gd name="T12" fmla="*/ 808 w 1258"/>
                <a:gd name="T13" fmla="*/ 1476 h 1476"/>
                <a:gd name="T14" fmla="*/ 0 w 1258"/>
                <a:gd name="T15" fmla="*/ 967 h 1476"/>
                <a:gd name="T16" fmla="*/ 349 w 1258"/>
                <a:gd name="T17" fmla="*/ 327 h 14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8"/>
                <a:gd name="T28" fmla="*/ 0 h 1476"/>
                <a:gd name="T29" fmla="*/ 1258 w 1258"/>
                <a:gd name="T30" fmla="*/ 1476 h 14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8" h="1476">
                  <a:moveTo>
                    <a:pt x="349" y="327"/>
                  </a:moveTo>
                  <a:lnTo>
                    <a:pt x="633" y="472"/>
                  </a:lnTo>
                  <a:lnTo>
                    <a:pt x="764" y="0"/>
                  </a:lnTo>
                  <a:lnTo>
                    <a:pt x="1258" y="290"/>
                  </a:lnTo>
                  <a:lnTo>
                    <a:pt x="888" y="654"/>
                  </a:lnTo>
                  <a:lnTo>
                    <a:pt x="1171" y="821"/>
                  </a:lnTo>
                  <a:lnTo>
                    <a:pt x="808" y="1476"/>
                  </a:lnTo>
                  <a:lnTo>
                    <a:pt x="0" y="967"/>
                  </a:lnTo>
                  <a:lnTo>
                    <a:pt x="349" y="327"/>
                  </a:lnTo>
                  <a:close/>
                </a:path>
              </a:pathLst>
            </a:custGeom>
            <a:solidFill>
              <a:srgbClr val="FF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23" name="Freeform 13">
              <a:extLst>
                <a:ext uri="{FF2B5EF4-FFF2-40B4-BE49-F238E27FC236}">
                  <a16:creationId xmlns="" xmlns:a16="http://schemas.microsoft.com/office/drawing/2014/main" id="{09C4B517-B15F-4F60-B2F4-F64863B9E0E5}"/>
                </a:ext>
              </a:extLst>
            </p:cNvPr>
            <p:cNvSpPr>
              <a:spLocks noChangeArrowheads="1"/>
            </p:cNvSpPr>
            <p:nvPr/>
          </p:nvSpPr>
          <p:spPr bwMode="auto">
            <a:xfrm>
              <a:off x="359" y="396"/>
              <a:ext cx="365" cy="371"/>
            </a:xfrm>
            <a:custGeom>
              <a:avLst/>
              <a:gdLst>
                <a:gd name="T0" fmla="*/ 0 w 365"/>
                <a:gd name="T1" fmla="*/ 218 h 371"/>
                <a:gd name="T2" fmla="*/ 266 w 365"/>
                <a:gd name="T3" fmla="*/ 371 h 371"/>
                <a:gd name="T4" fmla="*/ 365 w 365"/>
                <a:gd name="T5" fmla="*/ 0 h 371"/>
                <a:gd name="T6" fmla="*/ 0 w 365"/>
                <a:gd name="T7" fmla="*/ 218 h 371"/>
                <a:gd name="T8" fmla="*/ 0 60000 65536"/>
                <a:gd name="T9" fmla="*/ 0 60000 65536"/>
                <a:gd name="T10" fmla="*/ 0 60000 65536"/>
                <a:gd name="T11" fmla="*/ 0 60000 65536"/>
                <a:gd name="T12" fmla="*/ 0 w 365"/>
                <a:gd name="T13" fmla="*/ 0 h 371"/>
                <a:gd name="T14" fmla="*/ 365 w 365"/>
                <a:gd name="T15" fmla="*/ 371 h 371"/>
              </a:gdLst>
              <a:ahLst/>
              <a:cxnLst>
                <a:cxn ang="T8">
                  <a:pos x="T0" y="T1"/>
                </a:cxn>
                <a:cxn ang="T9">
                  <a:pos x="T2" y="T3"/>
                </a:cxn>
                <a:cxn ang="T10">
                  <a:pos x="T4" y="T5"/>
                </a:cxn>
                <a:cxn ang="T11">
                  <a:pos x="T6" y="T7"/>
                </a:cxn>
              </a:cxnLst>
              <a:rect l="T12" t="T13" r="T14" b="T15"/>
              <a:pathLst>
                <a:path w="365" h="371">
                  <a:moveTo>
                    <a:pt x="0" y="218"/>
                  </a:moveTo>
                  <a:lnTo>
                    <a:pt x="266" y="371"/>
                  </a:lnTo>
                  <a:lnTo>
                    <a:pt x="365" y="0"/>
                  </a:lnTo>
                  <a:lnTo>
                    <a:pt x="0" y="218"/>
                  </a:lnTo>
                  <a:close/>
                </a:path>
              </a:pathLst>
            </a:custGeom>
            <a:gradFill rotWithShape="0">
              <a:gsLst>
                <a:gs pos="0">
                  <a:srgbClr val="00CC00"/>
                </a:gs>
                <a:gs pos="100000">
                  <a:srgbClr val="0050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24" name="Freeform 14">
              <a:extLst>
                <a:ext uri="{FF2B5EF4-FFF2-40B4-BE49-F238E27FC236}">
                  <a16:creationId xmlns="" xmlns:a16="http://schemas.microsoft.com/office/drawing/2014/main" id="{81FD2330-24EB-4193-824D-C96DD2032CA7}"/>
                </a:ext>
              </a:extLst>
            </p:cNvPr>
            <p:cNvSpPr>
              <a:spLocks noChangeArrowheads="1"/>
            </p:cNvSpPr>
            <p:nvPr/>
          </p:nvSpPr>
          <p:spPr bwMode="auto">
            <a:xfrm>
              <a:off x="766" y="3"/>
              <a:ext cx="982" cy="574"/>
            </a:xfrm>
            <a:custGeom>
              <a:avLst/>
              <a:gdLst>
                <a:gd name="T0" fmla="*/ 0 w 982"/>
                <a:gd name="T1" fmla="*/ 284 h 574"/>
                <a:gd name="T2" fmla="*/ 494 w 982"/>
                <a:gd name="T3" fmla="*/ 574 h 574"/>
                <a:gd name="T4" fmla="*/ 982 w 982"/>
                <a:gd name="T5" fmla="*/ 276 h 574"/>
                <a:gd name="T6" fmla="*/ 480 w 982"/>
                <a:gd name="T7" fmla="*/ 0 h 574"/>
                <a:gd name="T8" fmla="*/ 0 w 982"/>
                <a:gd name="T9" fmla="*/ 284 h 574"/>
                <a:gd name="T10" fmla="*/ 0 60000 65536"/>
                <a:gd name="T11" fmla="*/ 0 60000 65536"/>
                <a:gd name="T12" fmla="*/ 0 60000 65536"/>
                <a:gd name="T13" fmla="*/ 0 60000 65536"/>
                <a:gd name="T14" fmla="*/ 0 60000 65536"/>
                <a:gd name="T15" fmla="*/ 0 w 982"/>
                <a:gd name="T16" fmla="*/ 0 h 574"/>
                <a:gd name="T17" fmla="*/ 982 w 982"/>
                <a:gd name="T18" fmla="*/ 574 h 574"/>
              </a:gdLst>
              <a:ahLst/>
              <a:cxnLst>
                <a:cxn ang="T10">
                  <a:pos x="T0" y="T1"/>
                </a:cxn>
                <a:cxn ang="T11">
                  <a:pos x="T2" y="T3"/>
                </a:cxn>
                <a:cxn ang="T12">
                  <a:pos x="T4" y="T5"/>
                </a:cxn>
                <a:cxn ang="T13">
                  <a:pos x="T6" y="T7"/>
                </a:cxn>
                <a:cxn ang="T14">
                  <a:pos x="T8" y="T9"/>
                </a:cxn>
              </a:cxnLst>
              <a:rect l="T15" t="T16" r="T17" b="T18"/>
              <a:pathLst>
                <a:path w="982" h="574">
                  <a:moveTo>
                    <a:pt x="0" y="284"/>
                  </a:moveTo>
                  <a:lnTo>
                    <a:pt x="494" y="574"/>
                  </a:lnTo>
                  <a:lnTo>
                    <a:pt x="982" y="276"/>
                  </a:lnTo>
                  <a:lnTo>
                    <a:pt x="480" y="0"/>
                  </a:lnTo>
                  <a:lnTo>
                    <a:pt x="0" y="284"/>
                  </a:lnTo>
                  <a:close/>
                </a:path>
              </a:pathLst>
            </a:custGeom>
            <a:solidFill>
              <a:srgbClr val="00CC00"/>
            </a:solidFill>
            <a:ln w="12700">
              <a:solidFill>
                <a:schemeClr val="tx2"/>
              </a:solidFill>
              <a:round/>
              <a:headEnd/>
              <a:tailEnd/>
            </a:ln>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25" name="Freeform 15">
              <a:extLst>
                <a:ext uri="{FF2B5EF4-FFF2-40B4-BE49-F238E27FC236}">
                  <a16:creationId xmlns="" xmlns:a16="http://schemas.microsoft.com/office/drawing/2014/main" id="{9DDF949E-C29B-4E7F-B32A-4A85E5878A62}"/>
                </a:ext>
              </a:extLst>
            </p:cNvPr>
            <p:cNvSpPr>
              <a:spLocks noChangeArrowheads="1"/>
            </p:cNvSpPr>
            <p:nvPr/>
          </p:nvSpPr>
          <p:spPr bwMode="auto">
            <a:xfrm>
              <a:off x="890" y="272"/>
              <a:ext cx="855" cy="676"/>
            </a:xfrm>
            <a:custGeom>
              <a:avLst/>
              <a:gdLst>
                <a:gd name="T0" fmla="*/ 370 w 855"/>
                <a:gd name="T1" fmla="*/ 298 h 676"/>
                <a:gd name="T2" fmla="*/ 0 w 855"/>
                <a:gd name="T3" fmla="*/ 676 h 676"/>
                <a:gd name="T4" fmla="*/ 712 w 855"/>
                <a:gd name="T5" fmla="*/ 247 h 676"/>
                <a:gd name="T6" fmla="*/ 855 w 855"/>
                <a:gd name="T7" fmla="*/ 0 h 676"/>
                <a:gd name="T8" fmla="*/ 370 w 855"/>
                <a:gd name="T9" fmla="*/ 298 h 676"/>
                <a:gd name="T10" fmla="*/ 0 60000 65536"/>
                <a:gd name="T11" fmla="*/ 0 60000 65536"/>
                <a:gd name="T12" fmla="*/ 0 60000 65536"/>
                <a:gd name="T13" fmla="*/ 0 60000 65536"/>
                <a:gd name="T14" fmla="*/ 0 60000 65536"/>
                <a:gd name="T15" fmla="*/ 0 w 855"/>
                <a:gd name="T16" fmla="*/ 0 h 676"/>
                <a:gd name="T17" fmla="*/ 855 w 855"/>
                <a:gd name="T18" fmla="*/ 676 h 676"/>
              </a:gdLst>
              <a:ahLst/>
              <a:cxnLst>
                <a:cxn ang="T10">
                  <a:pos x="T0" y="T1"/>
                </a:cxn>
                <a:cxn ang="T11">
                  <a:pos x="T2" y="T3"/>
                </a:cxn>
                <a:cxn ang="T12">
                  <a:pos x="T4" y="T5"/>
                </a:cxn>
                <a:cxn ang="T13">
                  <a:pos x="T6" y="T7"/>
                </a:cxn>
                <a:cxn ang="T14">
                  <a:pos x="T8" y="T9"/>
                </a:cxn>
              </a:cxnLst>
              <a:rect l="T15" t="T16" r="T17" b="T18"/>
              <a:pathLst>
                <a:path w="855" h="676">
                  <a:moveTo>
                    <a:pt x="370" y="298"/>
                  </a:moveTo>
                  <a:lnTo>
                    <a:pt x="0" y="676"/>
                  </a:lnTo>
                  <a:lnTo>
                    <a:pt x="712" y="247"/>
                  </a:lnTo>
                  <a:lnTo>
                    <a:pt x="855" y="0"/>
                  </a:lnTo>
                  <a:lnTo>
                    <a:pt x="370" y="298"/>
                  </a:lnTo>
                  <a:close/>
                </a:path>
              </a:pathLst>
            </a:custGeom>
            <a:gradFill rotWithShape="0">
              <a:gsLst>
                <a:gs pos="0">
                  <a:srgbClr val="00CC00"/>
                </a:gs>
                <a:gs pos="100000">
                  <a:srgbClr val="008C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26" name="Freeform 16">
              <a:extLst>
                <a:ext uri="{FF2B5EF4-FFF2-40B4-BE49-F238E27FC236}">
                  <a16:creationId xmlns="" xmlns:a16="http://schemas.microsoft.com/office/drawing/2014/main" id="{C326BF84-64BE-4B8F-A1DC-0E43D76E7A7B}"/>
                </a:ext>
              </a:extLst>
            </p:cNvPr>
            <p:cNvSpPr>
              <a:spLocks noChangeArrowheads="1"/>
            </p:cNvSpPr>
            <p:nvPr/>
          </p:nvSpPr>
          <p:spPr bwMode="auto">
            <a:xfrm>
              <a:off x="816" y="672"/>
              <a:ext cx="1063" cy="1084"/>
            </a:xfrm>
            <a:custGeom>
              <a:avLst/>
              <a:gdLst>
                <a:gd name="T0" fmla="*/ 347 w 1063"/>
                <a:gd name="T1" fmla="*/ 422 h 1084"/>
                <a:gd name="T2" fmla="*/ 0 w 1063"/>
                <a:gd name="T3" fmla="*/ 1084 h 1084"/>
                <a:gd name="T4" fmla="*/ 1063 w 1063"/>
                <a:gd name="T5" fmla="*/ 444 h 1084"/>
                <a:gd name="T6" fmla="*/ 1063 w 1063"/>
                <a:gd name="T7" fmla="*/ 0 h 1084"/>
                <a:gd name="T8" fmla="*/ 347 w 1063"/>
                <a:gd name="T9" fmla="*/ 422 h 1084"/>
                <a:gd name="T10" fmla="*/ 0 60000 65536"/>
                <a:gd name="T11" fmla="*/ 0 60000 65536"/>
                <a:gd name="T12" fmla="*/ 0 60000 65536"/>
                <a:gd name="T13" fmla="*/ 0 60000 65536"/>
                <a:gd name="T14" fmla="*/ 0 60000 65536"/>
                <a:gd name="T15" fmla="*/ 0 w 1063"/>
                <a:gd name="T16" fmla="*/ 0 h 1084"/>
                <a:gd name="T17" fmla="*/ 1063 w 1063"/>
                <a:gd name="T18" fmla="*/ 1084 h 1084"/>
              </a:gdLst>
              <a:ahLst/>
              <a:cxnLst>
                <a:cxn ang="T10">
                  <a:pos x="T0" y="T1"/>
                </a:cxn>
                <a:cxn ang="T11">
                  <a:pos x="T2" y="T3"/>
                </a:cxn>
                <a:cxn ang="T12">
                  <a:pos x="T4" y="T5"/>
                </a:cxn>
                <a:cxn ang="T13">
                  <a:pos x="T6" y="T7"/>
                </a:cxn>
                <a:cxn ang="T14">
                  <a:pos x="T8" y="T9"/>
                </a:cxn>
              </a:cxnLst>
              <a:rect l="T15" t="T16" r="T17" b="T18"/>
              <a:pathLst>
                <a:path w="1063" h="1084">
                  <a:moveTo>
                    <a:pt x="347" y="422"/>
                  </a:moveTo>
                  <a:lnTo>
                    <a:pt x="0" y="1084"/>
                  </a:lnTo>
                  <a:lnTo>
                    <a:pt x="1063" y="444"/>
                  </a:lnTo>
                  <a:lnTo>
                    <a:pt x="1063" y="0"/>
                  </a:lnTo>
                  <a:lnTo>
                    <a:pt x="347" y="422"/>
                  </a:lnTo>
                  <a:close/>
                </a:path>
              </a:pathLst>
            </a:custGeom>
            <a:gradFill rotWithShape="0">
              <a:gsLst>
                <a:gs pos="0">
                  <a:srgbClr val="00CC00"/>
                </a:gs>
                <a:gs pos="100000">
                  <a:srgbClr val="0088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27" name="Freeform 17">
              <a:extLst>
                <a:ext uri="{FF2B5EF4-FFF2-40B4-BE49-F238E27FC236}">
                  <a16:creationId xmlns="" xmlns:a16="http://schemas.microsoft.com/office/drawing/2014/main" id="{7CD8CB67-814B-4F8F-B5F9-613928E615A7}"/>
                </a:ext>
              </a:extLst>
            </p:cNvPr>
            <p:cNvSpPr>
              <a:spLocks noChangeArrowheads="1"/>
            </p:cNvSpPr>
            <p:nvPr/>
          </p:nvSpPr>
          <p:spPr bwMode="auto">
            <a:xfrm>
              <a:off x="911" y="512"/>
              <a:ext cx="968" cy="589"/>
            </a:xfrm>
            <a:custGeom>
              <a:avLst/>
              <a:gdLst>
                <a:gd name="T0" fmla="*/ 0 w 968"/>
                <a:gd name="T1" fmla="*/ 429 h 589"/>
                <a:gd name="T2" fmla="*/ 699 w 968"/>
                <a:gd name="T3" fmla="*/ 0 h 589"/>
                <a:gd name="T4" fmla="*/ 968 w 968"/>
                <a:gd name="T5" fmla="*/ 160 h 589"/>
                <a:gd name="T6" fmla="*/ 240 w 968"/>
                <a:gd name="T7" fmla="*/ 589 h 589"/>
                <a:gd name="T8" fmla="*/ 0 w 968"/>
                <a:gd name="T9" fmla="*/ 429 h 589"/>
                <a:gd name="T10" fmla="*/ 0 60000 65536"/>
                <a:gd name="T11" fmla="*/ 0 60000 65536"/>
                <a:gd name="T12" fmla="*/ 0 60000 65536"/>
                <a:gd name="T13" fmla="*/ 0 60000 65536"/>
                <a:gd name="T14" fmla="*/ 0 60000 65536"/>
                <a:gd name="T15" fmla="*/ 0 w 968"/>
                <a:gd name="T16" fmla="*/ 0 h 589"/>
                <a:gd name="T17" fmla="*/ 968 w 968"/>
                <a:gd name="T18" fmla="*/ 589 h 589"/>
              </a:gdLst>
              <a:ahLst/>
              <a:cxnLst>
                <a:cxn ang="T10">
                  <a:pos x="T0" y="T1"/>
                </a:cxn>
                <a:cxn ang="T11">
                  <a:pos x="T2" y="T3"/>
                </a:cxn>
                <a:cxn ang="T12">
                  <a:pos x="T4" y="T5"/>
                </a:cxn>
                <a:cxn ang="T13">
                  <a:pos x="T6" y="T7"/>
                </a:cxn>
                <a:cxn ang="T14">
                  <a:pos x="T8" y="T9"/>
                </a:cxn>
              </a:cxnLst>
              <a:rect l="T15" t="T16" r="T17" b="T18"/>
              <a:pathLst>
                <a:path w="968" h="589">
                  <a:moveTo>
                    <a:pt x="0" y="429"/>
                  </a:moveTo>
                  <a:lnTo>
                    <a:pt x="699" y="0"/>
                  </a:lnTo>
                  <a:lnTo>
                    <a:pt x="968" y="160"/>
                  </a:lnTo>
                  <a:lnTo>
                    <a:pt x="240" y="589"/>
                  </a:lnTo>
                  <a:lnTo>
                    <a:pt x="0" y="429"/>
                  </a:lnTo>
                  <a:close/>
                </a:path>
              </a:pathLst>
            </a:custGeom>
            <a:gradFill rotWithShape="0">
              <a:gsLst>
                <a:gs pos="0">
                  <a:srgbClr val="00CC00"/>
                </a:gs>
                <a:gs pos="100000">
                  <a:srgbClr val="009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28" name="Line 18">
              <a:extLst>
                <a:ext uri="{FF2B5EF4-FFF2-40B4-BE49-F238E27FC236}">
                  <a16:creationId xmlns="" xmlns:a16="http://schemas.microsoft.com/office/drawing/2014/main" id="{4B027060-1B43-43F7-83E0-C76F143FAD28}"/>
                </a:ext>
              </a:extLst>
            </p:cNvPr>
            <p:cNvSpPr>
              <a:spLocks noChangeShapeType="1"/>
            </p:cNvSpPr>
            <p:nvPr/>
          </p:nvSpPr>
          <p:spPr bwMode="auto">
            <a:xfrm>
              <a:off x="1246" y="4"/>
              <a:ext cx="499" cy="27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9" name="Line 19">
              <a:extLst>
                <a:ext uri="{FF2B5EF4-FFF2-40B4-BE49-F238E27FC236}">
                  <a16:creationId xmlns="" xmlns:a16="http://schemas.microsoft.com/office/drawing/2014/main" id="{85271E9F-2F46-4066-9704-36E25F942D60}"/>
                </a:ext>
              </a:extLst>
            </p:cNvPr>
            <p:cNvSpPr>
              <a:spLocks noChangeShapeType="1"/>
            </p:cNvSpPr>
            <p:nvPr/>
          </p:nvSpPr>
          <p:spPr bwMode="auto">
            <a:xfrm flipH="1">
              <a:off x="776" y="0"/>
              <a:ext cx="470" cy="27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0" name="Freeform 20">
              <a:extLst>
                <a:ext uri="{FF2B5EF4-FFF2-40B4-BE49-F238E27FC236}">
                  <a16:creationId xmlns="" xmlns:a16="http://schemas.microsoft.com/office/drawing/2014/main" id="{73259938-6034-47F5-ADAC-9991E31E221F}"/>
                </a:ext>
              </a:extLst>
            </p:cNvPr>
            <p:cNvSpPr>
              <a:spLocks noChangeArrowheads="1"/>
            </p:cNvSpPr>
            <p:nvPr/>
          </p:nvSpPr>
          <p:spPr bwMode="auto">
            <a:xfrm>
              <a:off x="817" y="1123"/>
              <a:ext cx="1053" cy="633"/>
            </a:xfrm>
            <a:custGeom>
              <a:avLst/>
              <a:gdLst>
                <a:gd name="T0" fmla="*/ 1053 w 1053"/>
                <a:gd name="T1" fmla="*/ 0 h 633"/>
                <a:gd name="T2" fmla="*/ 0 w 1053"/>
                <a:gd name="T3" fmla="*/ 633 h 633"/>
                <a:gd name="T4" fmla="*/ 0 60000 65536"/>
                <a:gd name="T5" fmla="*/ 0 60000 65536"/>
                <a:gd name="T6" fmla="*/ 0 w 1053"/>
                <a:gd name="T7" fmla="*/ 0 h 633"/>
                <a:gd name="T8" fmla="*/ 1053 w 1053"/>
                <a:gd name="T9" fmla="*/ 633 h 633"/>
              </a:gdLst>
              <a:ahLst/>
              <a:cxnLst>
                <a:cxn ang="T4">
                  <a:pos x="T0" y="T1"/>
                </a:cxn>
                <a:cxn ang="T5">
                  <a:pos x="T2" y="T3"/>
                </a:cxn>
              </a:cxnLst>
              <a:rect l="T6" t="T7" r="T8" b="T9"/>
              <a:pathLst>
                <a:path w="1053" h="633">
                  <a:moveTo>
                    <a:pt x="1053" y="0"/>
                  </a:moveTo>
                  <a:lnTo>
                    <a:pt x="0" y="633"/>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31" name="Line 21">
              <a:extLst>
                <a:ext uri="{FF2B5EF4-FFF2-40B4-BE49-F238E27FC236}">
                  <a16:creationId xmlns="" xmlns:a16="http://schemas.microsoft.com/office/drawing/2014/main" id="{950E1990-FE8E-4473-9696-5CC45F953A33}"/>
                </a:ext>
              </a:extLst>
            </p:cNvPr>
            <p:cNvSpPr>
              <a:spLocks noChangeShapeType="1"/>
            </p:cNvSpPr>
            <p:nvPr/>
          </p:nvSpPr>
          <p:spPr bwMode="auto">
            <a:xfrm flipV="1">
              <a:off x="1870" y="664"/>
              <a:ext cx="0" cy="46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2" name="Freeform 22">
              <a:extLst>
                <a:ext uri="{FF2B5EF4-FFF2-40B4-BE49-F238E27FC236}">
                  <a16:creationId xmlns="" xmlns:a16="http://schemas.microsoft.com/office/drawing/2014/main" id="{3D12A4F6-CCF9-45E1-81CB-5A970FB930C0}"/>
                </a:ext>
              </a:extLst>
            </p:cNvPr>
            <p:cNvSpPr>
              <a:spLocks noChangeArrowheads="1"/>
            </p:cNvSpPr>
            <p:nvPr/>
          </p:nvSpPr>
          <p:spPr bwMode="auto">
            <a:xfrm>
              <a:off x="1610" y="512"/>
              <a:ext cx="261" cy="163"/>
            </a:xfrm>
            <a:custGeom>
              <a:avLst/>
              <a:gdLst>
                <a:gd name="T0" fmla="*/ 261 w 261"/>
                <a:gd name="T1" fmla="*/ 163 h 163"/>
                <a:gd name="T2" fmla="*/ 0 w 261"/>
                <a:gd name="T3" fmla="*/ 0 h 163"/>
                <a:gd name="T4" fmla="*/ 0 60000 65536"/>
                <a:gd name="T5" fmla="*/ 0 60000 65536"/>
                <a:gd name="T6" fmla="*/ 0 w 261"/>
                <a:gd name="T7" fmla="*/ 0 h 163"/>
                <a:gd name="T8" fmla="*/ 261 w 261"/>
                <a:gd name="T9" fmla="*/ 163 h 163"/>
              </a:gdLst>
              <a:ahLst/>
              <a:cxnLst>
                <a:cxn ang="T4">
                  <a:pos x="T0" y="T1"/>
                </a:cxn>
                <a:cxn ang="T5">
                  <a:pos x="T2" y="T3"/>
                </a:cxn>
              </a:cxnLst>
              <a:rect l="T6" t="T7" r="T8" b="T9"/>
              <a:pathLst>
                <a:path w="261" h="163">
                  <a:moveTo>
                    <a:pt x="261" y="163"/>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33" name="Line 23">
              <a:extLst>
                <a:ext uri="{FF2B5EF4-FFF2-40B4-BE49-F238E27FC236}">
                  <a16:creationId xmlns="" xmlns:a16="http://schemas.microsoft.com/office/drawing/2014/main" id="{46C17CF5-8D49-4919-A451-65E1FC2A673C}"/>
                </a:ext>
              </a:extLst>
            </p:cNvPr>
            <p:cNvSpPr>
              <a:spLocks noChangeShapeType="1"/>
            </p:cNvSpPr>
            <p:nvPr/>
          </p:nvSpPr>
          <p:spPr bwMode="auto">
            <a:xfrm flipH="1">
              <a:off x="1245" y="276"/>
              <a:ext cx="500" cy="29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4" name="Line 24">
              <a:extLst>
                <a:ext uri="{FF2B5EF4-FFF2-40B4-BE49-F238E27FC236}">
                  <a16:creationId xmlns="" xmlns:a16="http://schemas.microsoft.com/office/drawing/2014/main" id="{2ABF25D5-B35C-47E5-8E06-57A7B3089C83}"/>
                </a:ext>
              </a:extLst>
            </p:cNvPr>
            <p:cNvSpPr>
              <a:spLocks noChangeShapeType="1"/>
            </p:cNvSpPr>
            <p:nvPr/>
          </p:nvSpPr>
          <p:spPr bwMode="auto">
            <a:xfrm flipH="1">
              <a:off x="1146" y="675"/>
              <a:ext cx="724" cy="43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5" name="Line 25">
              <a:extLst>
                <a:ext uri="{FF2B5EF4-FFF2-40B4-BE49-F238E27FC236}">
                  <a16:creationId xmlns="" xmlns:a16="http://schemas.microsoft.com/office/drawing/2014/main" id="{D806A051-E709-4B2A-9E12-EC83082D6EF4}"/>
                </a:ext>
              </a:extLst>
            </p:cNvPr>
            <p:cNvSpPr>
              <a:spLocks noChangeShapeType="1"/>
            </p:cNvSpPr>
            <p:nvPr/>
          </p:nvSpPr>
          <p:spPr bwMode="auto">
            <a:xfrm flipH="1" flipV="1">
              <a:off x="757" y="276"/>
              <a:ext cx="503" cy="29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6" name="Freeform 26">
              <a:extLst>
                <a:ext uri="{FF2B5EF4-FFF2-40B4-BE49-F238E27FC236}">
                  <a16:creationId xmlns="" xmlns:a16="http://schemas.microsoft.com/office/drawing/2014/main" id="{70767D22-F776-4230-8A86-6F9312D7AAAE}"/>
                </a:ext>
              </a:extLst>
            </p:cNvPr>
            <p:cNvSpPr>
              <a:spLocks noChangeArrowheads="1"/>
            </p:cNvSpPr>
            <p:nvPr/>
          </p:nvSpPr>
          <p:spPr bwMode="auto">
            <a:xfrm>
              <a:off x="1598" y="278"/>
              <a:ext cx="139" cy="245"/>
            </a:xfrm>
            <a:custGeom>
              <a:avLst/>
              <a:gdLst>
                <a:gd name="T0" fmla="*/ 0 w 187"/>
                <a:gd name="T1" fmla="*/ 245 h 321"/>
                <a:gd name="T2" fmla="*/ 139 w 187"/>
                <a:gd name="T3" fmla="*/ 0 h 321"/>
                <a:gd name="T4" fmla="*/ 0 60000 65536"/>
                <a:gd name="T5" fmla="*/ 0 60000 65536"/>
                <a:gd name="T6" fmla="*/ 0 w 187"/>
                <a:gd name="T7" fmla="*/ 0 h 321"/>
                <a:gd name="T8" fmla="*/ 187 w 187"/>
                <a:gd name="T9" fmla="*/ 321 h 321"/>
              </a:gdLst>
              <a:ahLst/>
              <a:cxnLst>
                <a:cxn ang="T4">
                  <a:pos x="T0" y="T1"/>
                </a:cxn>
                <a:cxn ang="T5">
                  <a:pos x="T2" y="T3"/>
                </a:cxn>
              </a:cxnLst>
              <a:rect l="T6" t="T7" r="T8" b="T9"/>
              <a:pathLst>
                <a:path w="187" h="321">
                  <a:moveTo>
                    <a:pt x="0" y="321"/>
                  </a:moveTo>
                  <a:lnTo>
                    <a:pt x="187"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37" name="Line 27">
              <a:extLst>
                <a:ext uri="{FF2B5EF4-FFF2-40B4-BE49-F238E27FC236}">
                  <a16:creationId xmlns="" xmlns:a16="http://schemas.microsoft.com/office/drawing/2014/main" id="{2B8211B7-BC94-4BF2-894F-AF9BEDD12B31}"/>
                </a:ext>
              </a:extLst>
            </p:cNvPr>
            <p:cNvSpPr>
              <a:spLocks noChangeShapeType="1"/>
            </p:cNvSpPr>
            <p:nvPr/>
          </p:nvSpPr>
          <p:spPr bwMode="auto">
            <a:xfrm flipH="1">
              <a:off x="907" y="509"/>
              <a:ext cx="705" cy="43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8" name="Line 28">
              <a:extLst>
                <a:ext uri="{FF2B5EF4-FFF2-40B4-BE49-F238E27FC236}">
                  <a16:creationId xmlns="" xmlns:a16="http://schemas.microsoft.com/office/drawing/2014/main" id="{89136FCF-5315-4819-98A1-66834BDC716A}"/>
                </a:ext>
              </a:extLst>
            </p:cNvPr>
            <p:cNvSpPr>
              <a:spLocks noChangeShapeType="1"/>
            </p:cNvSpPr>
            <p:nvPr/>
          </p:nvSpPr>
          <p:spPr bwMode="auto">
            <a:xfrm>
              <a:off x="900" y="942"/>
              <a:ext cx="270" cy="16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39" name="Line 29">
              <a:extLst>
                <a:ext uri="{FF2B5EF4-FFF2-40B4-BE49-F238E27FC236}">
                  <a16:creationId xmlns="" xmlns:a16="http://schemas.microsoft.com/office/drawing/2014/main" id="{CD0BC9F7-23C1-4ECF-9FFC-EF09A159A288}"/>
                </a:ext>
              </a:extLst>
            </p:cNvPr>
            <p:cNvSpPr>
              <a:spLocks noChangeShapeType="1"/>
            </p:cNvSpPr>
            <p:nvPr/>
          </p:nvSpPr>
          <p:spPr bwMode="auto">
            <a:xfrm flipH="1">
              <a:off x="814" y="1100"/>
              <a:ext cx="356" cy="65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0" name="Freeform 30">
              <a:extLst>
                <a:ext uri="{FF2B5EF4-FFF2-40B4-BE49-F238E27FC236}">
                  <a16:creationId xmlns="" xmlns:a16="http://schemas.microsoft.com/office/drawing/2014/main" id="{6FD86C62-4EFF-4600-9E52-0B1A52715A4D}"/>
                </a:ext>
              </a:extLst>
            </p:cNvPr>
            <p:cNvSpPr>
              <a:spLocks noChangeArrowheads="1"/>
            </p:cNvSpPr>
            <p:nvPr/>
          </p:nvSpPr>
          <p:spPr bwMode="auto">
            <a:xfrm>
              <a:off x="890" y="575"/>
              <a:ext cx="367" cy="373"/>
            </a:xfrm>
            <a:custGeom>
              <a:avLst/>
              <a:gdLst>
                <a:gd name="T0" fmla="*/ 367 w 367"/>
                <a:gd name="T1" fmla="*/ 0 h 373"/>
                <a:gd name="T2" fmla="*/ 0 w 367"/>
                <a:gd name="T3" fmla="*/ 373 h 373"/>
                <a:gd name="T4" fmla="*/ 0 60000 65536"/>
                <a:gd name="T5" fmla="*/ 0 60000 65536"/>
                <a:gd name="T6" fmla="*/ 0 w 367"/>
                <a:gd name="T7" fmla="*/ 0 h 373"/>
                <a:gd name="T8" fmla="*/ 367 w 367"/>
                <a:gd name="T9" fmla="*/ 373 h 373"/>
              </a:gdLst>
              <a:ahLst/>
              <a:cxnLst>
                <a:cxn ang="T4">
                  <a:pos x="T0" y="T1"/>
                </a:cxn>
                <a:cxn ang="T5">
                  <a:pos x="T2" y="T3"/>
                </a:cxn>
              </a:cxnLst>
              <a:rect l="T6" t="T7" r="T8" b="T9"/>
              <a:pathLst>
                <a:path w="367" h="373">
                  <a:moveTo>
                    <a:pt x="367" y="0"/>
                  </a:moveTo>
                  <a:lnTo>
                    <a:pt x="0" y="373"/>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41" name="Line 31">
              <a:extLst>
                <a:ext uri="{FF2B5EF4-FFF2-40B4-BE49-F238E27FC236}">
                  <a16:creationId xmlns="" xmlns:a16="http://schemas.microsoft.com/office/drawing/2014/main" id="{AD581090-CF8A-4642-BFB4-4A67B601ED2F}"/>
                </a:ext>
              </a:extLst>
            </p:cNvPr>
            <p:cNvSpPr>
              <a:spLocks noChangeShapeType="1"/>
            </p:cNvSpPr>
            <p:nvPr/>
          </p:nvSpPr>
          <p:spPr bwMode="auto">
            <a:xfrm flipH="1">
              <a:off x="612" y="288"/>
              <a:ext cx="154" cy="47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2" name="Line 32">
              <a:extLst>
                <a:ext uri="{FF2B5EF4-FFF2-40B4-BE49-F238E27FC236}">
                  <a16:creationId xmlns="" xmlns:a16="http://schemas.microsoft.com/office/drawing/2014/main" id="{5F6E998D-8D92-4E66-8D19-A0E944DD77B4}"/>
                </a:ext>
              </a:extLst>
            </p:cNvPr>
            <p:cNvSpPr>
              <a:spLocks noChangeShapeType="1"/>
            </p:cNvSpPr>
            <p:nvPr/>
          </p:nvSpPr>
          <p:spPr bwMode="auto">
            <a:xfrm>
              <a:off x="365" y="609"/>
              <a:ext cx="248" cy="14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3" name="Line 33">
              <a:extLst>
                <a:ext uri="{FF2B5EF4-FFF2-40B4-BE49-F238E27FC236}">
                  <a16:creationId xmlns="" xmlns:a16="http://schemas.microsoft.com/office/drawing/2014/main" id="{5B20E7A5-92B5-4B2C-B8D7-5232EBB2AB25}"/>
                </a:ext>
              </a:extLst>
            </p:cNvPr>
            <p:cNvSpPr>
              <a:spLocks noChangeShapeType="1"/>
            </p:cNvSpPr>
            <p:nvPr/>
          </p:nvSpPr>
          <p:spPr bwMode="auto">
            <a:xfrm flipV="1">
              <a:off x="353" y="389"/>
              <a:ext cx="387" cy="22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4" name="Line 34">
              <a:extLst>
                <a:ext uri="{FF2B5EF4-FFF2-40B4-BE49-F238E27FC236}">
                  <a16:creationId xmlns="" xmlns:a16="http://schemas.microsoft.com/office/drawing/2014/main" id="{002ED0B8-9F99-44F5-AAB0-3C5CA261D524}"/>
                </a:ext>
              </a:extLst>
            </p:cNvPr>
            <p:cNvSpPr>
              <a:spLocks noChangeShapeType="1"/>
            </p:cNvSpPr>
            <p:nvPr/>
          </p:nvSpPr>
          <p:spPr bwMode="auto">
            <a:xfrm flipH="1" flipV="1">
              <a:off x="0" y="1249"/>
              <a:ext cx="824" cy="5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5" name="Line 35">
              <a:extLst>
                <a:ext uri="{FF2B5EF4-FFF2-40B4-BE49-F238E27FC236}">
                  <a16:creationId xmlns="" xmlns:a16="http://schemas.microsoft.com/office/drawing/2014/main" id="{0455C57D-4652-4A58-B398-A9EF89977106}"/>
                </a:ext>
              </a:extLst>
            </p:cNvPr>
            <p:cNvSpPr>
              <a:spLocks noChangeShapeType="1"/>
            </p:cNvSpPr>
            <p:nvPr/>
          </p:nvSpPr>
          <p:spPr bwMode="auto">
            <a:xfrm flipH="1">
              <a:off x="1" y="599"/>
              <a:ext cx="356" cy="65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149" name="Group 37">
            <a:extLst>
              <a:ext uri="{FF2B5EF4-FFF2-40B4-BE49-F238E27FC236}">
                <a16:creationId xmlns="" xmlns:a16="http://schemas.microsoft.com/office/drawing/2014/main" id="{4ACC2E97-E73F-4555-8674-9F8D0DFD78E3}"/>
              </a:ext>
            </a:extLst>
          </p:cNvPr>
          <p:cNvGrpSpPr>
            <a:grpSpLocks/>
          </p:cNvGrpSpPr>
          <p:nvPr/>
        </p:nvGrpSpPr>
        <p:grpSpPr bwMode="auto">
          <a:xfrm>
            <a:off x="639763" y="1103313"/>
            <a:ext cx="4943475" cy="1771650"/>
            <a:chOff x="0" y="0"/>
            <a:chExt cx="3114" cy="1116"/>
          </a:xfrm>
        </p:grpSpPr>
        <p:sp>
          <p:nvSpPr>
            <p:cNvPr id="6208" name="Line 38">
              <a:extLst>
                <a:ext uri="{FF2B5EF4-FFF2-40B4-BE49-F238E27FC236}">
                  <a16:creationId xmlns="" xmlns:a16="http://schemas.microsoft.com/office/drawing/2014/main" id="{D0100D76-63CD-48F5-844A-F27B4F84C650}"/>
                </a:ext>
              </a:extLst>
            </p:cNvPr>
            <p:cNvSpPr>
              <a:spLocks noChangeShapeType="1"/>
            </p:cNvSpPr>
            <p:nvPr/>
          </p:nvSpPr>
          <p:spPr bwMode="auto">
            <a:xfrm>
              <a:off x="2459" y="0"/>
              <a:ext cx="0" cy="1116"/>
            </a:xfrm>
            <a:prstGeom prst="line">
              <a:avLst/>
            </a:prstGeom>
            <a:noFill/>
            <a:ln w="12700">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9" name="Line 39">
              <a:extLst>
                <a:ext uri="{FF2B5EF4-FFF2-40B4-BE49-F238E27FC236}">
                  <a16:creationId xmlns="" xmlns:a16="http://schemas.microsoft.com/office/drawing/2014/main" id="{44DFB90A-302D-42C3-9A94-B66222CEDEF2}"/>
                </a:ext>
              </a:extLst>
            </p:cNvPr>
            <p:cNvSpPr>
              <a:spLocks noChangeShapeType="1"/>
            </p:cNvSpPr>
            <p:nvPr/>
          </p:nvSpPr>
          <p:spPr bwMode="auto">
            <a:xfrm>
              <a:off x="1804" y="1013"/>
              <a:ext cx="131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0" name="Freeform 40">
              <a:extLst>
                <a:ext uri="{FF2B5EF4-FFF2-40B4-BE49-F238E27FC236}">
                  <a16:creationId xmlns="" xmlns:a16="http://schemas.microsoft.com/office/drawing/2014/main" id="{FE07C7BF-AB11-478A-B449-A22E6665B37F}"/>
                </a:ext>
              </a:extLst>
            </p:cNvPr>
            <p:cNvSpPr>
              <a:spLocks noChangeArrowheads="1"/>
            </p:cNvSpPr>
            <p:nvPr/>
          </p:nvSpPr>
          <p:spPr bwMode="auto">
            <a:xfrm>
              <a:off x="1989" y="141"/>
              <a:ext cx="949" cy="3"/>
            </a:xfrm>
            <a:custGeom>
              <a:avLst/>
              <a:gdLst>
                <a:gd name="T0" fmla="*/ 0 w 949"/>
                <a:gd name="T1" fmla="*/ 3 h 3"/>
                <a:gd name="T2" fmla="*/ 949 w 949"/>
                <a:gd name="T3" fmla="*/ 0 h 3"/>
                <a:gd name="T4" fmla="*/ 0 60000 65536"/>
                <a:gd name="T5" fmla="*/ 0 60000 65536"/>
                <a:gd name="T6" fmla="*/ 0 w 949"/>
                <a:gd name="T7" fmla="*/ 0 h 3"/>
                <a:gd name="T8" fmla="*/ 949 w 949"/>
                <a:gd name="T9" fmla="*/ 3 h 3"/>
              </a:gdLst>
              <a:ahLst/>
              <a:cxnLst>
                <a:cxn ang="T4">
                  <a:pos x="T0" y="T1"/>
                </a:cxn>
                <a:cxn ang="T5">
                  <a:pos x="T2" y="T3"/>
                </a:cxn>
              </a:cxnLst>
              <a:rect l="T6" t="T7" r="T8" b="T9"/>
              <a:pathLst>
                <a:path w="949" h="3">
                  <a:moveTo>
                    <a:pt x="0" y="3"/>
                  </a:moveTo>
                  <a:lnTo>
                    <a:pt x="949"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11" name="Line 41">
              <a:extLst>
                <a:ext uri="{FF2B5EF4-FFF2-40B4-BE49-F238E27FC236}">
                  <a16:creationId xmlns="" xmlns:a16="http://schemas.microsoft.com/office/drawing/2014/main" id="{1764ADCB-A752-404F-99E2-29B3CE9732D7}"/>
                </a:ext>
              </a:extLst>
            </p:cNvPr>
            <p:cNvSpPr>
              <a:spLocks noChangeShapeType="1"/>
            </p:cNvSpPr>
            <p:nvPr/>
          </p:nvSpPr>
          <p:spPr bwMode="auto">
            <a:xfrm flipV="1">
              <a:off x="1804" y="507"/>
              <a:ext cx="0" cy="50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2" name="Line 42">
              <a:extLst>
                <a:ext uri="{FF2B5EF4-FFF2-40B4-BE49-F238E27FC236}">
                  <a16:creationId xmlns="" xmlns:a16="http://schemas.microsoft.com/office/drawing/2014/main" id="{BA44059A-C233-4396-BDA4-7F0F0BF876A0}"/>
                </a:ext>
              </a:extLst>
            </p:cNvPr>
            <p:cNvSpPr>
              <a:spLocks noChangeShapeType="1"/>
            </p:cNvSpPr>
            <p:nvPr/>
          </p:nvSpPr>
          <p:spPr bwMode="auto">
            <a:xfrm flipV="1">
              <a:off x="3114" y="514"/>
              <a:ext cx="0" cy="50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3" name="Line 43">
              <a:extLst>
                <a:ext uri="{FF2B5EF4-FFF2-40B4-BE49-F238E27FC236}">
                  <a16:creationId xmlns="" xmlns:a16="http://schemas.microsoft.com/office/drawing/2014/main" id="{F16CE007-41C8-4827-8E99-B073D2EFB946}"/>
                </a:ext>
              </a:extLst>
            </p:cNvPr>
            <p:cNvSpPr>
              <a:spLocks noChangeShapeType="1"/>
            </p:cNvSpPr>
            <p:nvPr/>
          </p:nvSpPr>
          <p:spPr bwMode="auto">
            <a:xfrm>
              <a:off x="1804" y="507"/>
              <a:ext cx="46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4" name="Line 44">
              <a:extLst>
                <a:ext uri="{FF2B5EF4-FFF2-40B4-BE49-F238E27FC236}">
                  <a16:creationId xmlns="" xmlns:a16="http://schemas.microsoft.com/office/drawing/2014/main" id="{30FDB2F9-C5F7-469F-B4AE-83B29B8489D6}"/>
                </a:ext>
              </a:extLst>
            </p:cNvPr>
            <p:cNvSpPr>
              <a:spLocks noChangeShapeType="1"/>
            </p:cNvSpPr>
            <p:nvPr/>
          </p:nvSpPr>
          <p:spPr bwMode="auto">
            <a:xfrm>
              <a:off x="2647" y="520"/>
              <a:ext cx="46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5" name="Line 45">
              <a:extLst>
                <a:ext uri="{FF2B5EF4-FFF2-40B4-BE49-F238E27FC236}">
                  <a16:creationId xmlns="" xmlns:a16="http://schemas.microsoft.com/office/drawing/2014/main" id="{2F84197E-EE0C-4E0A-BC36-57C4FF1422AC}"/>
                </a:ext>
              </a:extLst>
            </p:cNvPr>
            <p:cNvSpPr>
              <a:spLocks noChangeShapeType="1"/>
            </p:cNvSpPr>
            <p:nvPr/>
          </p:nvSpPr>
          <p:spPr bwMode="auto">
            <a:xfrm flipH="1" flipV="1">
              <a:off x="1989" y="144"/>
              <a:ext cx="282" cy="36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6" name="Line 46">
              <a:extLst>
                <a:ext uri="{FF2B5EF4-FFF2-40B4-BE49-F238E27FC236}">
                  <a16:creationId xmlns="" xmlns:a16="http://schemas.microsoft.com/office/drawing/2014/main" id="{E3D961D0-5FDC-40BA-8339-712A7D529C5C}"/>
                </a:ext>
              </a:extLst>
            </p:cNvPr>
            <p:cNvSpPr>
              <a:spLocks noChangeShapeType="1"/>
            </p:cNvSpPr>
            <p:nvPr/>
          </p:nvSpPr>
          <p:spPr bwMode="auto">
            <a:xfrm flipV="1">
              <a:off x="2647" y="141"/>
              <a:ext cx="283" cy="37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7" name="Line 47">
              <a:extLst>
                <a:ext uri="{FF2B5EF4-FFF2-40B4-BE49-F238E27FC236}">
                  <a16:creationId xmlns="" xmlns:a16="http://schemas.microsoft.com/office/drawing/2014/main" id="{16C1302F-DFBC-4D74-B650-CDBB3E48F268}"/>
                </a:ext>
              </a:extLst>
            </p:cNvPr>
            <p:cNvSpPr>
              <a:spLocks noChangeShapeType="1"/>
            </p:cNvSpPr>
            <p:nvPr/>
          </p:nvSpPr>
          <p:spPr bwMode="auto">
            <a:xfrm flipH="1">
              <a:off x="7" y="1013"/>
              <a:ext cx="1595"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8" name="Line 48">
              <a:extLst>
                <a:ext uri="{FF2B5EF4-FFF2-40B4-BE49-F238E27FC236}">
                  <a16:creationId xmlns="" xmlns:a16="http://schemas.microsoft.com/office/drawing/2014/main" id="{6724218B-F229-4B91-8E3A-5E535280210F}"/>
                </a:ext>
              </a:extLst>
            </p:cNvPr>
            <p:cNvSpPr>
              <a:spLocks noChangeShapeType="1"/>
            </p:cNvSpPr>
            <p:nvPr/>
          </p:nvSpPr>
          <p:spPr bwMode="auto">
            <a:xfrm flipV="1">
              <a:off x="1595" y="137"/>
              <a:ext cx="0" cy="8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19" name="Line 49">
              <a:extLst>
                <a:ext uri="{FF2B5EF4-FFF2-40B4-BE49-F238E27FC236}">
                  <a16:creationId xmlns="" xmlns:a16="http://schemas.microsoft.com/office/drawing/2014/main" id="{FA20FFA3-24E3-42A2-9BFA-0697FD26A883}"/>
                </a:ext>
              </a:extLst>
            </p:cNvPr>
            <p:cNvSpPr>
              <a:spLocks noChangeShapeType="1"/>
            </p:cNvSpPr>
            <p:nvPr/>
          </p:nvSpPr>
          <p:spPr bwMode="auto">
            <a:xfrm flipH="1">
              <a:off x="882" y="144"/>
              <a:ext cx="713"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20" name="Freeform 50">
              <a:extLst>
                <a:ext uri="{FF2B5EF4-FFF2-40B4-BE49-F238E27FC236}">
                  <a16:creationId xmlns="" xmlns:a16="http://schemas.microsoft.com/office/drawing/2014/main" id="{5DC92175-9568-4C87-9490-E4043499BBE6}"/>
                </a:ext>
              </a:extLst>
            </p:cNvPr>
            <p:cNvSpPr>
              <a:spLocks noChangeArrowheads="1"/>
            </p:cNvSpPr>
            <p:nvPr/>
          </p:nvSpPr>
          <p:spPr bwMode="auto">
            <a:xfrm>
              <a:off x="0" y="144"/>
              <a:ext cx="882" cy="877"/>
            </a:xfrm>
            <a:custGeom>
              <a:avLst/>
              <a:gdLst>
                <a:gd name="T0" fmla="*/ 882 w 882"/>
                <a:gd name="T1" fmla="*/ 0 h 877"/>
                <a:gd name="T2" fmla="*/ 0 w 882"/>
                <a:gd name="T3" fmla="*/ 877 h 877"/>
                <a:gd name="T4" fmla="*/ 0 60000 65536"/>
                <a:gd name="T5" fmla="*/ 0 60000 65536"/>
                <a:gd name="T6" fmla="*/ 0 w 882"/>
                <a:gd name="T7" fmla="*/ 0 h 877"/>
                <a:gd name="T8" fmla="*/ 882 w 882"/>
                <a:gd name="T9" fmla="*/ 877 h 877"/>
              </a:gdLst>
              <a:ahLst/>
              <a:cxnLst>
                <a:cxn ang="T4">
                  <a:pos x="T0" y="T1"/>
                </a:cxn>
                <a:cxn ang="T5">
                  <a:pos x="T2" y="T3"/>
                </a:cxn>
              </a:cxnLst>
              <a:rect l="T6" t="T7" r="T8" b="T9"/>
              <a:pathLst>
                <a:path w="882" h="877">
                  <a:moveTo>
                    <a:pt x="882" y="0"/>
                  </a:moveTo>
                  <a:lnTo>
                    <a:pt x="0" y="877"/>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6221" name="Line 51">
              <a:extLst>
                <a:ext uri="{FF2B5EF4-FFF2-40B4-BE49-F238E27FC236}">
                  <a16:creationId xmlns="" xmlns:a16="http://schemas.microsoft.com/office/drawing/2014/main" id="{38A9DEA4-470E-4900-91C7-B8381208BACD}"/>
                </a:ext>
              </a:extLst>
            </p:cNvPr>
            <p:cNvSpPr>
              <a:spLocks noChangeShapeType="1"/>
            </p:cNvSpPr>
            <p:nvPr/>
          </p:nvSpPr>
          <p:spPr bwMode="auto">
            <a:xfrm flipH="1">
              <a:off x="493" y="520"/>
              <a:ext cx="110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52">
            <a:extLst>
              <a:ext uri="{FF2B5EF4-FFF2-40B4-BE49-F238E27FC236}">
                <a16:creationId xmlns="" xmlns:a16="http://schemas.microsoft.com/office/drawing/2014/main" id="{D3CA21AF-CEFC-436D-9CE2-908BACE4DD7B}"/>
              </a:ext>
            </a:extLst>
          </p:cNvPr>
          <p:cNvGrpSpPr>
            <a:grpSpLocks/>
          </p:cNvGrpSpPr>
          <p:nvPr/>
        </p:nvGrpSpPr>
        <p:grpSpPr bwMode="auto">
          <a:xfrm>
            <a:off x="638175" y="2698750"/>
            <a:ext cx="2533650" cy="555625"/>
            <a:chOff x="0" y="0"/>
            <a:chExt cx="1596" cy="350"/>
          </a:xfrm>
        </p:grpSpPr>
        <p:sp>
          <p:nvSpPr>
            <p:cNvPr id="6206" name="Line 53">
              <a:extLst>
                <a:ext uri="{FF2B5EF4-FFF2-40B4-BE49-F238E27FC236}">
                  <a16:creationId xmlns="" xmlns:a16="http://schemas.microsoft.com/office/drawing/2014/main" id="{25373532-8255-458F-96B4-C00AC9DE1707}"/>
                </a:ext>
              </a:extLst>
            </p:cNvPr>
            <p:cNvSpPr>
              <a:spLocks noChangeShapeType="1"/>
            </p:cNvSpPr>
            <p:nvPr/>
          </p:nvSpPr>
          <p:spPr bwMode="auto">
            <a:xfrm>
              <a:off x="0" y="13"/>
              <a:ext cx="0" cy="337"/>
            </a:xfrm>
            <a:prstGeom prst="line">
              <a:avLst/>
            </a:prstGeom>
            <a:noFill/>
            <a:ln w="127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7" name="Line 54">
              <a:extLst>
                <a:ext uri="{FF2B5EF4-FFF2-40B4-BE49-F238E27FC236}">
                  <a16:creationId xmlns="" xmlns:a16="http://schemas.microsoft.com/office/drawing/2014/main" id="{29596849-7D92-4FCA-B5FC-6CCF2E00DACD}"/>
                </a:ext>
              </a:extLst>
            </p:cNvPr>
            <p:cNvSpPr>
              <a:spLocks noChangeShapeType="1"/>
            </p:cNvSpPr>
            <p:nvPr/>
          </p:nvSpPr>
          <p:spPr bwMode="auto">
            <a:xfrm>
              <a:off x="1596" y="0"/>
              <a:ext cx="0" cy="324"/>
            </a:xfrm>
            <a:prstGeom prst="line">
              <a:avLst/>
            </a:prstGeom>
            <a:noFill/>
            <a:ln w="127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1" name="Line 55">
            <a:extLst>
              <a:ext uri="{FF2B5EF4-FFF2-40B4-BE49-F238E27FC236}">
                <a16:creationId xmlns="" xmlns:a16="http://schemas.microsoft.com/office/drawing/2014/main" id="{6496560D-68D2-4F8B-B07D-B8FEA79560C4}"/>
              </a:ext>
            </a:extLst>
          </p:cNvPr>
          <p:cNvSpPr>
            <a:spLocks noChangeShapeType="1"/>
          </p:cNvSpPr>
          <p:nvPr/>
        </p:nvSpPr>
        <p:spPr bwMode="auto">
          <a:xfrm flipH="1" flipV="1">
            <a:off x="1193800" y="1462088"/>
            <a:ext cx="350838" cy="35083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2" name="Line 56">
            <a:extLst>
              <a:ext uri="{FF2B5EF4-FFF2-40B4-BE49-F238E27FC236}">
                <a16:creationId xmlns="" xmlns:a16="http://schemas.microsoft.com/office/drawing/2014/main" id="{53FA787C-C30D-4BBE-A219-C18445E54668}"/>
              </a:ext>
            </a:extLst>
          </p:cNvPr>
          <p:cNvSpPr>
            <a:spLocks noChangeShapeType="1"/>
          </p:cNvSpPr>
          <p:nvPr/>
        </p:nvSpPr>
        <p:spPr bwMode="auto">
          <a:xfrm flipH="1">
            <a:off x="823913" y="1462088"/>
            <a:ext cx="37147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 name="Text Box 57">
            <a:extLst>
              <a:ext uri="{FF2B5EF4-FFF2-40B4-BE49-F238E27FC236}">
                <a16:creationId xmlns="" xmlns:a16="http://schemas.microsoft.com/office/drawing/2014/main" id="{1EDEA709-3BC7-4367-AD5A-DCBD54F2810E}"/>
              </a:ext>
            </a:extLst>
          </p:cNvPr>
          <p:cNvSpPr txBox="1">
            <a:spLocks noChangeArrowheads="1"/>
          </p:cNvSpPr>
          <p:nvPr/>
        </p:nvSpPr>
        <p:spPr bwMode="auto">
          <a:xfrm>
            <a:off x="884238" y="1090613"/>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rgbClr val="FF0000"/>
                </a:solidFill>
                <a:latin typeface="宋体" panose="02010600030101010101" pitchFamily="2" charset="-122"/>
              </a:rPr>
              <a:t>P</a:t>
            </a:r>
            <a:r>
              <a:rPr lang="en-US" altLang="zh-CN">
                <a:solidFill>
                  <a:srgbClr val="FF0000"/>
                </a:solidFill>
                <a:latin typeface="宋体" panose="02010600030101010101" pitchFamily="2" charset="-122"/>
                <a:sym typeface="Symbol" panose="05050102010706020507" pitchFamily="18" charset="2"/>
              </a:rPr>
              <a:t></a:t>
            </a:r>
            <a:endParaRPr lang="en-US" altLang="zh-CN">
              <a:solidFill>
                <a:srgbClr val="FF0000"/>
              </a:solidFill>
              <a:latin typeface="宋体" panose="02010600030101010101" pitchFamily="2" charset="-122"/>
            </a:endParaRPr>
          </a:p>
        </p:txBody>
      </p:sp>
      <p:sp>
        <p:nvSpPr>
          <p:cNvPr id="26682" name="Line 58">
            <a:extLst>
              <a:ext uri="{FF2B5EF4-FFF2-40B4-BE49-F238E27FC236}">
                <a16:creationId xmlns="" xmlns:a16="http://schemas.microsoft.com/office/drawing/2014/main" id="{FF4FBE42-2D39-4D39-B8DB-98753EE8AB24}"/>
              </a:ext>
            </a:extLst>
          </p:cNvPr>
          <p:cNvSpPr>
            <a:spLocks noChangeShapeType="1"/>
          </p:cNvSpPr>
          <p:nvPr/>
        </p:nvSpPr>
        <p:spPr bwMode="auto">
          <a:xfrm>
            <a:off x="2038350" y="1317625"/>
            <a:ext cx="0" cy="3667125"/>
          </a:xfrm>
          <a:prstGeom prst="line">
            <a:avLst/>
          </a:prstGeom>
          <a:noFill/>
          <a:ln w="127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3" name="Line 59">
            <a:extLst>
              <a:ext uri="{FF2B5EF4-FFF2-40B4-BE49-F238E27FC236}">
                <a16:creationId xmlns="" xmlns:a16="http://schemas.microsoft.com/office/drawing/2014/main" id="{8D83AC23-5F3D-47B1-B42D-79B71606663C}"/>
              </a:ext>
            </a:extLst>
          </p:cNvPr>
          <p:cNvSpPr>
            <a:spLocks noChangeShapeType="1"/>
          </p:cNvSpPr>
          <p:nvPr/>
        </p:nvSpPr>
        <p:spPr bwMode="auto">
          <a:xfrm>
            <a:off x="1441450" y="1916113"/>
            <a:ext cx="0" cy="3419475"/>
          </a:xfrm>
          <a:prstGeom prst="line">
            <a:avLst/>
          </a:prstGeom>
          <a:noFill/>
          <a:ln w="127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4" name="Line 60">
            <a:extLst>
              <a:ext uri="{FF2B5EF4-FFF2-40B4-BE49-F238E27FC236}">
                <a16:creationId xmlns="" xmlns:a16="http://schemas.microsoft.com/office/drawing/2014/main" id="{5971067C-0E92-4441-9DEC-C615132AFC69}"/>
              </a:ext>
            </a:extLst>
          </p:cNvPr>
          <p:cNvSpPr>
            <a:spLocks noChangeShapeType="1"/>
          </p:cNvSpPr>
          <p:nvPr/>
        </p:nvSpPr>
        <p:spPr bwMode="auto">
          <a:xfrm>
            <a:off x="2038350" y="3486150"/>
            <a:ext cx="0" cy="147478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5" name="Line 61">
            <a:extLst>
              <a:ext uri="{FF2B5EF4-FFF2-40B4-BE49-F238E27FC236}">
                <a16:creationId xmlns="" xmlns:a16="http://schemas.microsoft.com/office/drawing/2014/main" id="{20EC57F0-79DE-413D-AE67-E727A8B2287B}"/>
              </a:ext>
            </a:extLst>
          </p:cNvPr>
          <p:cNvSpPr>
            <a:spLocks noChangeShapeType="1"/>
          </p:cNvSpPr>
          <p:nvPr/>
        </p:nvSpPr>
        <p:spPr bwMode="auto">
          <a:xfrm>
            <a:off x="646113" y="3198813"/>
            <a:ext cx="796925"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6" name="Line 62">
            <a:extLst>
              <a:ext uri="{FF2B5EF4-FFF2-40B4-BE49-F238E27FC236}">
                <a16:creationId xmlns="" xmlns:a16="http://schemas.microsoft.com/office/drawing/2014/main" id="{29A5DC6D-FE28-48EC-98AE-3FB197D70F68}"/>
              </a:ext>
            </a:extLst>
          </p:cNvPr>
          <p:cNvSpPr>
            <a:spLocks noChangeShapeType="1"/>
          </p:cNvSpPr>
          <p:nvPr/>
        </p:nvSpPr>
        <p:spPr bwMode="auto">
          <a:xfrm flipV="1">
            <a:off x="1443038" y="3481388"/>
            <a:ext cx="596900" cy="4318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7" name="Line 63">
            <a:extLst>
              <a:ext uri="{FF2B5EF4-FFF2-40B4-BE49-F238E27FC236}">
                <a16:creationId xmlns="" xmlns:a16="http://schemas.microsoft.com/office/drawing/2014/main" id="{01C23D27-FF72-40E6-9065-5D1F3F33F1E2}"/>
              </a:ext>
            </a:extLst>
          </p:cNvPr>
          <p:cNvSpPr>
            <a:spLocks noChangeShapeType="1"/>
          </p:cNvSpPr>
          <p:nvPr/>
        </p:nvSpPr>
        <p:spPr bwMode="auto">
          <a:xfrm>
            <a:off x="1443038" y="4549775"/>
            <a:ext cx="595312" cy="41433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65">
            <a:extLst>
              <a:ext uri="{FF2B5EF4-FFF2-40B4-BE49-F238E27FC236}">
                <a16:creationId xmlns="" xmlns:a16="http://schemas.microsoft.com/office/drawing/2014/main" id="{1C16223F-1144-4F21-A983-67B76FF0B5E2}"/>
              </a:ext>
            </a:extLst>
          </p:cNvPr>
          <p:cNvGrpSpPr>
            <a:grpSpLocks/>
          </p:cNvGrpSpPr>
          <p:nvPr/>
        </p:nvGrpSpPr>
        <p:grpSpPr bwMode="auto">
          <a:xfrm>
            <a:off x="5508625" y="3789363"/>
            <a:ext cx="1943100" cy="2255837"/>
            <a:chOff x="0" y="0"/>
            <a:chExt cx="1224" cy="1421"/>
          </a:xfrm>
        </p:grpSpPr>
        <p:sp>
          <p:nvSpPr>
            <p:cNvPr id="6198" name="Text Box 120">
              <a:extLst>
                <a:ext uri="{FF2B5EF4-FFF2-40B4-BE49-F238E27FC236}">
                  <a16:creationId xmlns="" xmlns:a16="http://schemas.microsoft.com/office/drawing/2014/main" id="{677ADDDA-9CA4-4401-BFD6-E0C4ED4898BD}"/>
                </a:ext>
              </a:extLst>
            </p:cNvPr>
            <p:cNvSpPr txBox="1">
              <a:spLocks noChangeArrowheads="1"/>
            </p:cNvSpPr>
            <p:nvPr/>
          </p:nvSpPr>
          <p:spPr bwMode="auto">
            <a:xfrm>
              <a:off x="628" y="1190"/>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Ⅰ</a:t>
              </a:r>
            </a:p>
          </p:txBody>
        </p:sp>
        <p:sp>
          <p:nvSpPr>
            <p:cNvPr id="6199" name="Text Box 121">
              <a:extLst>
                <a:ext uri="{FF2B5EF4-FFF2-40B4-BE49-F238E27FC236}">
                  <a16:creationId xmlns="" xmlns:a16="http://schemas.microsoft.com/office/drawing/2014/main" id="{28BF453E-6F88-4349-9B4C-8CAAF758A181}"/>
                </a:ext>
              </a:extLst>
            </p:cNvPr>
            <p:cNvSpPr txBox="1">
              <a:spLocks noChangeArrowheads="1"/>
            </p:cNvSpPr>
            <p:nvPr/>
          </p:nvSpPr>
          <p:spPr bwMode="auto">
            <a:xfrm>
              <a:off x="906" y="727"/>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Ⅱ</a:t>
              </a:r>
            </a:p>
          </p:txBody>
        </p:sp>
        <p:sp>
          <p:nvSpPr>
            <p:cNvPr id="6200" name="Text Box 122">
              <a:extLst>
                <a:ext uri="{FF2B5EF4-FFF2-40B4-BE49-F238E27FC236}">
                  <a16:creationId xmlns="" xmlns:a16="http://schemas.microsoft.com/office/drawing/2014/main" id="{F23915EB-7000-4F0D-B019-FC3F0EDC5971}"/>
                </a:ext>
              </a:extLst>
            </p:cNvPr>
            <p:cNvSpPr txBox="1">
              <a:spLocks noChangeArrowheads="1"/>
            </p:cNvSpPr>
            <p:nvPr/>
          </p:nvSpPr>
          <p:spPr bwMode="auto">
            <a:xfrm>
              <a:off x="676" y="591"/>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Ⅲ</a:t>
              </a:r>
            </a:p>
          </p:txBody>
        </p:sp>
        <p:sp>
          <p:nvSpPr>
            <p:cNvPr id="6201" name="Text Box 123">
              <a:extLst>
                <a:ext uri="{FF2B5EF4-FFF2-40B4-BE49-F238E27FC236}">
                  <a16:creationId xmlns="" xmlns:a16="http://schemas.microsoft.com/office/drawing/2014/main" id="{2C619A4B-97CF-436E-A219-5E7E312938D3}"/>
                </a:ext>
              </a:extLst>
            </p:cNvPr>
            <p:cNvSpPr txBox="1">
              <a:spLocks noChangeArrowheads="1"/>
            </p:cNvSpPr>
            <p:nvPr/>
          </p:nvSpPr>
          <p:spPr bwMode="auto">
            <a:xfrm>
              <a:off x="963" y="182"/>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Ⅳ</a:t>
              </a:r>
            </a:p>
          </p:txBody>
        </p:sp>
        <p:sp>
          <p:nvSpPr>
            <p:cNvPr id="6202" name="Text Box 124">
              <a:extLst>
                <a:ext uri="{FF2B5EF4-FFF2-40B4-BE49-F238E27FC236}">
                  <a16:creationId xmlns="" xmlns:a16="http://schemas.microsoft.com/office/drawing/2014/main" id="{74E2161A-2893-4784-BFC4-5681B79F8808}"/>
                </a:ext>
              </a:extLst>
            </p:cNvPr>
            <p:cNvSpPr txBox="1">
              <a:spLocks noChangeArrowheads="1"/>
            </p:cNvSpPr>
            <p:nvPr/>
          </p:nvSpPr>
          <p:spPr bwMode="auto">
            <a:xfrm>
              <a:off x="660" y="0"/>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Ⅴ</a:t>
              </a:r>
            </a:p>
          </p:txBody>
        </p:sp>
        <p:sp>
          <p:nvSpPr>
            <p:cNvPr id="6203" name="Text Box 125">
              <a:extLst>
                <a:ext uri="{FF2B5EF4-FFF2-40B4-BE49-F238E27FC236}">
                  <a16:creationId xmlns="" xmlns:a16="http://schemas.microsoft.com/office/drawing/2014/main" id="{0A565CA2-D8E4-4553-BEBA-44AC81378112}"/>
                </a:ext>
              </a:extLst>
            </p:cNvPr>
            <p:cNvSpPr txBox="1">
              <a:spLocks noChangeArrowheads="1"/>
            </p:cNvSpPr>
            <p:nvPr/>
          </p:nvSpPr>
          <p:spPr bwMode="auto">
            <a:xfrm>
              <a:off x="438" y="433"/>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Ⅵ</a:t>
              </a:r>
            </a:p>
          </p:txBody>
        </p:sp>
        <p:sp>
          <p:nvSpPr>
            <p:cNvPr id="6204" name="Text Box 126">
              <a:extLst>
                <a:ext uri="{FF2B5EF4-FFF2-40B4-BE49-F238E27FC236}">
                  <a16:creationId xmlns="" xmlns:a16="http://schemas.microsoft.com/office/drawing/2014/main" id="{61EC72C5-F6A7-4574-87FA-F4600449BB2E}"/>
                </a:ext>
              </a:extLst>
            </p:cNvPr>
            <p:cNvSpPr txBox="1">
              <a:spLocks noChangeArrowheads="1"/>
            </p:cNvSpPr>
            <p:nvPr/>
          </p:nvSpPr>
          <p:spPr bwMode="auto">
            <a:xfrm>
              <a:off x="216" y="325"/>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Ⅶ</a:t>
              </a:r>
            </a:p>
          </p:txBody>
        </p:sp>
        <p:sp>
          <p:nvSpPr>
            <p:cNvPr id="6205" name="Text Box 127">
              <a:extLst>
                <a:ext uri="{FF2B5EF4-FFF2-40B4-BE49-F238E27FC236}">
                  <a16:creationId xmlns="" xmlns:a16="http://schemas.microsoft.com/office/drawing/2014/main" id="{B44111C7-CAC3-4200-8417-6249FD00A234}"/>
                </a:ext>
              </a:extLst>
            </p:cNvPr>
            <p:cNvSpPr txBox="1">
              <a:spLocks noChangeArrowheads="1"/>
            </p:cNvSpPr>
            <p:nvPr/>
          </p:nvSpPr>
          <p:spPr bwMode="auto">
            <a:xfrm>
              <a:off x="0" y="796"/>
              <a:ext cx="2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Ⅷ</a:t>
              </a:r>
            </a:p>
          </p:txBody>
        </p:sp>
      </p:grpSp>
      <p:sp>
        <p:nvSpPr>
          <p:cNvPr id="26698" name="Text Box 128">
            <a:extLst>
              <a:ext uri="{FF2B5EF4-FFF2-40B4-BE49-F238E27FC236}">
                <a16:creationId xmlns="" xmlns:a16="http://schemas.microsoft.com/office/drawing/2014/main" id="{7EEBEDF0-80DF-434C-8A5D-0037E07797B8}"/>
              </a:ext>
            </a:extLst>
          </p:cNvPr>
          <p:cNvSpPr txBox="1">
            <a:spLocks noChangeArrowheads="1"/>
          </p:cNvSpPr>
          <p:nvPr/>
        </p:nvSpPr>
        <p:spPr bwMode="auto">
          <a:xfrm>
            <a:off x="5387975" y="2582863"/>
            <a:ext cx="42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1</a:t>
            </a:r>
            <a:r>
              <a:rPr lang="en-US" altLang="zh-CN">
                <a:solidFill>
                  <a:schemeClr val="accent2"/>
                </a:solidFill>
                <a:latin typeface="宋体" panose="02010600030101010101" pitchFamily="2" charset="-122"/>
                <a:sym typeface="Symbol" panose="05050102010706020507" pitchFamily="18" charset="2"/>
              </a:rPr>
              <a:t></a:t>
            </a:r>
          </a:p>
        </p:txBody>
      </p:sp>
      <p:sp>
        <p:nvSpPr>
          <p:cNvPr id="26699" name="Text Box 129">
            <a:extLst>
              <a:ext uri="{FF2B5EF4-FFF2-40B4-BE49-F238E27FC236}">
                <a16:creationId xmlns="" xmlns:a16="http://schemas.microsoft.com/office/drawing/2014/main" id="{702E639C-EBCE-4E8C-A0F5-2CA851341F77}"/>
              </a:ext>
            </a:extLst>
          </p:cNvPr>
          <p:cNvSpPr txBox="1">
            <a:spLocks noChangeArrowheads="1"/>
          </p:cNvSpPr>
          <p:nvPr/>
        </p:nvSpPr>
        <p:spPr bwMode="auto">
          <a:xfrm>
            <a:off x="3479800" y="1046163"/>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5</a:t>
            </a:r>
            <a:r>
              <a:rPr lang="en-US" altLang="zh-CN">
                <a:solidFill>
                  <a:schemeClr val="accent2"/>
                </a:solidFill>
                <a:latin typeface="宋体" panose="02010600030101010101" pitchFamily="2" charset="-122"/>
                <a:sym typeface="Symbol" panose="05050102010706020507" pitchFamily="18" charset="2"/>
              </a:rPr>
              <a:t></a:t>
            </a:r>
          </a:p>
        </p:txBody>
      </p:sp>
      <p:sp>
        <p:nvSpPr>
          <p:cNvPr id="26700" name="Text Box 130">
            <a:extLst>
              <a:ext uri="{FF2B5EF4-FFF2-40B4-BE49-F238E27FC236}">
                <a16:creationId xmlns="" xmlns:a16="http://schemas.microsoft.com/office/drawing/2014/main" id="{B797AF21-3F50-4DF3-B67D-32B7515D5349}"/>
              </a:ext>
            </a:extLst>
          </p:cNvPr>
          <p:cNvSpPr txBox="1">
            <a:spLocks noChangeArrowheads="1"/>
          </p:cNvSpPr>
          <p:nvPr/>
        </p:nvSpPr>
        <p:spPr bwMode="auto">
          <a:xfrm>
            <a:off x="5060950" y="1046163"/>
            <a:ext cx="79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4</a:t>
            </a:r>
            <a:r>
              <a:rPr lang="en-US" altLang="zh-CN">
                <a:solidFill>
                  <a:schemeClr val="accent2"/>
                </a:solidFill>
                <a:latin typeface="宋体" panose="02010600030101010101" pitchFamily="2" charset="-122"/>
                <a:sym typeface="Symbol" panose="05050102010706020507" pitchFamily="18" charset="2"/>
              </a:rPr>
              <a:t></a:t>
            </a:r>
          </a:p>
        </p:txBody>
      </p:sp>
      <p:sp>
        <p:nvSpPr>
          <p:cNvPr id="26701" name="Text Box 131">
            <a:extLst>
              <a:ext uri="{FF2B5EF4-FFF2-40B4-BE49-F238E27FC236}">
                <a16:creationId xmlns="" xmlns:a16="http://schemas.microsoft.com/office/drawing/2014/main" id="{1255CF32-EB41-415D-920D-DB5805043C6A}"/>
              </a:ext>
            </a:extLst>
          </p:cNvPr>
          <p:cNvSpPr txBox="1">
            <a:spLocks noChangeArrowheads="1"/>
          </p:cNvSpPr>
          <p:nvPr/>
        </p:nvSpPr>
        <p:spPr bwMode="auto">
          <a:xfrm>
            <a:off x="4556125" y="1662113"/>
            <a:ext cx="42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3</a:t>
            </a:r>
            <a:r>
              <a:rPr lang="en-US" altLang="zh-CN">
                <a:solidFill>
                  <a:schemeClr val="accent2"/>
                </a:solidFill>
                <a:latin typeface="宋体" panose="02010600030101010101" pitchFamily="2" charset="-122"/>
                <a:sym typeface="Symbol" panose="05050102010706020507" pitchFamily="18" charset="2"/>
              </a:rPr>
              <a:t></a:t>
            </a:r>
          </a:p>
        </p:txBody>
      </p:sp>
      <p:sp>
        <p:nvSpPr>
          <p:cNvPr id="26702" name="Text Box 132">
            <a:extLst>
              <a:ext uri="{FF2B5EF4-FFF2-40B4-BE49-F238E27FC236}">
                <a16:creationId xmlns="" xmlns:a16="http://schemas.microsoft.com/office/drawing/2014/main" id="{342B9056-B131-4C38-AD06-EB2943BF7285}"/>
              </a:ext>
            </a:extLst>
          </p:cNvPr>
          <p:cNvSpPr txBox="1">
            <a:spLocks noChangeArrowheads="1"/>
          </p:cNvSpPr>
          <p:nvPr/>
        </p:nvSpPr>
        <p:spPr bwMode="auto">
          <a:xfrm>
            <a:off x="5360988" y="1660525"/>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2</a:t>
            </a:r>
            <a:r>
              <a:rPr lang="en-US" altLang="zh-CN">
                <a:solidFill>
                  <a:schemeClr val="accent2"/>
                </a:solidFill>
                <a:latin typeface="宋体" panose="02010600030101010101" pitchFamily="2" charset="-122"/>
                <a:sym typeface="Symbol" panose="05050102010706020507" pitchFamily="18" charset="2"/>
              </a:rPr>
              <a:t></a:t>
            </a:r>
          </a:p>
        </p:txBody>
      </p:sp>
      <p:sp>
        <p:nvSpPr>
          <p:cNvPr id="26703" name="Text Box 133">
            <a:extLst>
              <a:ext uri="{FF2B5EF4-FFF2-40B4-BE49-F238E27FC236}">
                <a16:creationId xmlns="" xmlns:a16="http://schemas.microsoft.com/office/drawing/2014/main" id="{67EA6C84-C64F-4822-A174-66D37FCA13E6}"/>
              </a:ext>
            </a:extLst>
          </p:cNvPr>
          <p:cNvSpPr txBox="1">
            <a:spLocks noChangeArrowheads="1"/>
          </p:cNvSpPr>
          <p:nvPr/>
        </p:nvSpPr>
        <p:spPr bwMode="auto">
          <a:xfrm>
            <a:off x="3273425" y="2609850"/>
            <a:ext cx="42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8</a:t>
            </a:r>
            <a:r>
              <a:rPr lang="en-US" altLang="zh-CN">
                <a:solidFill>
                  <a:schemeClr val="accent2"/>
                </a:solidFill>
                <a:latin typeface="宋体" panose="02010600030101010101" pitchFamily="2" charset="-122"/>
                <a:sym typeface="Symbol" panose="05050102010706020507" pitchFamily="18" charset="2"/>
              </a:rPr>
              <a:t></a:t>
            </a:r>
          </a:p>
        </p:txBody>
      </p:sp>
      <p:sp>
        <p:nvSpPr>
          <p:cNvPr id="26704" name="Text Box 134">
            <a:extLst>
              <a:ext uri="{FF2B5EF4-FFF2-40B4-BE49-F238E27FC236}">
                <a16:creationId xmlns="" xmlns:a16="http://schemas.microsoft.com/office/drawing/2014/main" id="{AE3A69A6-BC11-41C1-B6C3-FBA1C12B13D1}"/>
              </a:ext>
            </a:extLst>
          </p:cNvPr>
          <p:cNvSpPr txBox="1">
            <a:spLocks noChangeArrowheads="1"/>
          </p:cNvSpPr>
          <p:nvPr/>
        </p:nvSpPr>
        <p:spPr bwMode="auto">
          <a:xfrm>
            <a:off x="3235325" y="1644650"/>
            <a:ext cx="42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7</a:t>
            </a:r>
            <a:r>
              <a:rPr lang="en-US" altLang="zh-CN">
                <a:solidFill>
                  <a:schemeClr val="accent2"/>
                </a:solidFill>
                <a:latin typeface="宋体" panose="02010600030101010101" pitchFamily="2" charset="-122"/>
                <a:sym typeface="Symbol" panose="05050102010706020507" pitchFamily="18" charset="2"/>
              </a:rPr>
              <a:t></a:t>
            </a:r>
          </a:p>
        </p:txBody>
      </p:sp>
      <p:sp>
        <p:nvSpPr>
          <p:cNvPr id="26705" name="Text Box 135">
            <a:extLst>
              <a:ext uri="{FF2B5EF4-FFF2-40B4-BE49-F238E27FC236}">
                <a16:creationId xmlns="" xmlns:a16="http://schemas.microsoft.com/office/drawing/2014/main" id="{FF8E3713-4BE0-44B0-B514-27C69D59BD97}"/>
              </a:ext>
            </a:extLst>
          </p:cNvPr>
          <p:cNvSpPr txBox="1">
            <a:spLocks noChangeArrowheads="1"/>
          </p:cNvSpPr>
          <p:nvPr/>
        </p:nvSpPr>
        <p:spPr bwMode="auto">
          <a:xfrm>
            <a:off x="4181475" y="1651000"/>
            <a:ext cx="42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6</a:t>
            </a:r>
            <a:r>
              <a:rPr lang="en-US" altLang="zh-CN">
                <a:solidFill>
                  <a:schemeClr val="accent2"/>
                </a:solidFill>
                <a:latin typeface="宋体" panose="02010600030101010101" pitchFamily="2" charset="-122"/>
                <a:sym typeface="Symbol" panose="05050102010706020507" pitchFamily="18" charset="2"/>
              </a:rPr>
              <a:t></a:t>
            </a:r>
          </a:p>
        </p:txBody>
      </p:sp>
      <p:sp>
        <p:nvSpPr>
          <p:cNvPr id="26706" name="Text Box 137">
            <a:extLst>
              <a:ext uri="{FF2B5EF4-FFF2-40B4-BE49-F238E27FC236}">
                <a16:creationId xmlns="" xmlns:a16="http://schemas.microsoft.com/office/drawing/2014/main" id="{02C8FDB8-F656-4345-B417-A331C486644D}"/>
              </a:ext>
            </a:extLst>
          </p:cNvPr>
          <p:cNvSpPr txBox="1">
            <a:spLocks noChangeArrowheads="1"/>
          </p:cNvSpPr>
          <p:nvPr/>
        </p:nvSpPr>
        <p:spPr bwMode="auto">
          <a:xfrm>
            <a:off x="585788" y="1833563"/>
            <a:ext cx="163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2</a:t>
            </a:r>
            <a:r>
              <a:rPr lang="en-US" altLang="zh-CN">
                <a:solidFill>
                  <a:schemeClr val="accent2"/>
                </a:solidFill>
                <a:latin typeface="宋体" panose="02010600030101010101" pitchFamily="2" charset="-122"/>
                <a:sym typeface="Symbol" panose="05050102010706020507" pitchFamily="18" charset="2"/>
              </a:rPr>
              <a:t></a:t>
            </a:r>
            <a:r>
              <a:rPr lang="en-US" altLang="zh-CN">
                <a:solidFill>
                  <a:schemeClr val="accent2"/>
                </a:solidFill>
                <a:latin typeface="宋体" panose="02010600030101010101" pitchFamily="2" charset="-122"/>
                <a:sym typeface="CommercialPi BT" pitchFamily="18" charset="2"/>
              </a:rPr>
              <a:t>≡</a:t>
            </a:r>
            <a:r>
              <a:rPr lang="en-US" altLang="zh-CN">
                <a:solidFill>
                  <a:schemeClr val="accent2"/>
                </a:solidFill>
                <a:latin typeface="宋体" panose="02010600030101010101" pitchFamily="2" charset="-122"/>
              </a:rPr>
              <a:t>3</a:t>
            </a:r>
            <a:r>
              <a:rPr lang="en-US" altLang="zh-CN">
                <a:solidFill>
                  <a:schemeClr val="accent2"/>
                </a:solidFill>
                <a:latin typeface="宋体" panose="02010600030101010101" pitchFamily="2" charset="-122"/>
                <a:sym typeface="Symbol" panose="05050102010706020507" pitchFamily="18" charset="2"/>
              </a:rPr>
              <a:t></a:t>
            </a:r>
            <a:r>
              <a:rPr lang="en-US" altLang="zh-CN">
                <a:solidFill>
                  <a:schemeClr val="accent2"/>
                </a:solidFill>
                <a:latin typeface="宋体" panose="02010600030101010101" pitchFamily="2" charset="-122"/>
                <a:sym typeface="CommercialPi BT" pitchFamily="18" charset="2"/>
              </a:rPr>
              <a:t>≡</a:t>
            </a:r>
            <a:r>
              <a:rPr lang="en-US" altLang="zh-CN">
                <a:solidFill>
                  <a:schemeClr val="accent2"/>
                </a:solidFill>
                <a:latin typeface="宋体" panose="02010600030101010101" pitchFamily="2" charset="-122"/>
              </a:rPr>
              <a:t>6</a:t>
            </a:r>
            <a:r>
              <a:rPr lang="en-US" altLang="zh-CN">
                <a:solidFill>
                  <a:schemeClr val="accent2"/>
                </a:solidFill>
                <a:latin typeface="宋体" panose="02010600030101010101" pitchFamily="2" charset="-122"/>
                <a:sym typeface="Symbol" panose="05050102010706020507" pitchFamily="18" charset="2"/>
              </a:rPr>
              <a:t></a:t>
            </a:r>
            <a:r>
              <a:rPr lang="en-US" altLang="zh-CN">
                <a:solidFill>
                  <a:schemeClr val="accent2"/>
                </a:solidFill>
                <a:latin typeface="宋体" panose="02010600030101010101" pitchFamily="2" charset="-122"/>
                <a:sym typeface="CommercialPi BT" pitchFamily="18" charset="2"/>
              </a:rPr>
              <a:t>≡</a:t>
            </a:r>
            <a:r>
              <a:rPr lang="en-US" altLang="zh-CN">
                <a:solidFill>
                  <a:schemeClr val="accent2"/>
                </a:solidFill>
                <a:latin typeface="宋体" panose="02010600030101010101" pitchFamily="2" charset="-122"/>
              </a:rPr>
              <a:t>7</a:t>
            </a:r>
            <a:r>
              <a:rPr lang="en-US" altLang="zh-CN">
                <a:solidFill>
                  <a:schemeClr val="accent2"/>
                </a:solidFill>
                <a:latin typeface="宋体" panose="02010600030101010101" pitchFamily="2" charset="-122"/>
                <a:sym typeface="Symbol" panose="05050102010706020507" pitchFamily="18" charset="2"/>
              </a:rPr>
              <a:t></a:t>
            </a:r>
          </a:p>
        </p:txBody>
      </p:sp>
      <p:sp>
        <p:nvSpPr>
          <p:cNvPr id="26707" name="Text Box 138">
            <a:extLst>
              <a:ext uri="{FF2B5EF4-FFF2-40B4-BE49-F238E27FC236}">
                <a16:creationId xmlns="" xmlns:a16="http://schemas.microsoft.com/office/drawing/2014/main" id="{94E704CB-5EA4-4CE1-9C3F-5D30C616B72B}"/>
              </a:ext>
            </a:extLst>
          </p:cNvPr>
          <p:cNvSpPr txBox="1">
            <a:spLocks noChangeArrowheads="1"/>
          </p:cNvSpPr>
          <p:nvPr/>
        </p:nvSpPr>
        <p:spPr bwMode="auto">
          <a:xfrm>
            <a:off x="363538" y="2609850"/>
            <a:ext cx="117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1</a:t>
            </a:r>
            <a:r>
              <a:rPr lang="en-US" altLang="zh-CN">
                <a:solidFill>
                  <a:schemeClr val="accent2"/>
                </a:solidFill>
                <a:latin typeface="宋体" panose="02010600030101010101" pitchFamily="2" charset="-122"/>
                <a:sym typeface="Symbol" panose="05050102010706020507" pitchFamily="18" charset="2"/>
              </a:rPr>
              <a:t></a:t>
            </a:r>
            <a:r>
              <a:rPr lang="en-US" altLang="zh-CN">
                <a:solidFill>
                  <a:schemeClr val="accent2"/>
                </a:solidFill>
                <a:latin typeface="宋体" panose="02010600030101010101" pitchFamily="2" charset="-122"/>
                <a:sym typeface="CommercialPi BT" pitchFamily="18" charset="2"/>
              </a:rPr>
              <a:t>≡</a:t>
            </a:r>
            <a:r>
              <a:rPr lang="en-US" altLang="zh-CN">
                <a:solidFill>
                  <a:schemeClr val="accent2"/>
                </a:solidFill>
                <a:latin typeface="宋体" panose="02010600030101010101" pitchFamily="2" charset="-122"/>
              </a:rPr>
              <a:t>8</a:t>
            </a:r>
            <a:r>
              <a:rPr lang="en-US" altLang="zh-CN">
                <a:solidFill>
                  <a:schemeClr val="accent2"/>
                </a:solidFill>
                <a:latin typeface="宋体" panose="02010600030101010101" pitchFamily="2" charset="-122"/>
                <a:sym typeface="Symbol" panose="05050102010706020507" pitchFamily="18" charset="2"/>
              </a:rPr>
              <a:t></a:t>
            </a:r>
          </a:p>
        </p:txBody>
      </p:sp>
      <p:sp>
        <p:nvSpPr>
          <p:cNvPr id="26708" name="Text Box 139">
            <a:extLst>
              <a:ext uri="{FF2B5EF4-FFF2-40B4-BE49-F238E27FC236}">
                <a16:creationId xmlns="" xmlns:a16="http://schemas.microsoft.com/office/drawing/2014/main" id="{62F32E43-CCA9-4B00-A8E7-A52DBFBD9A37}"/>
              </a:ext>
            </a:extLst>
          </p:cNvPr>
          <p:cNvSpPr txBox="1">
            <a:spLocks noChangeArrowheads="1"/>
          </p:cNvSpPr>
          <p:nvPr/>
        </p:nvSpPr>
        <p:spPr bwMode="auto">
          <a:xfrm>
            <a:off x="1506538" y="982663"/>
            <a:ext cx="117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4</a:t>
            </a:r>
            <a:r>
              <a:rPr lang="en-US" altLang="zh-CN">
                <a:solidFill>
                  <a:schemeClr val="accent2"/>
                </a:solidFill>
                <a:latin typeface="宋体" panose="02010600030101010101" pitchFamily="2" charset="-122"/>
                <a:sym typeface="Symbol" panose="05050102010706020507" pitchFamily="18" charset="2"/>
              </a:rPr>
              <a:t></a:t>
            </a:r>
            <a:r>
              <a:rPr lang="en-US" altLang="zh-CN">
                <a:solidFill>
                  <a:schemeClr val="accent2"/>
                </a:solidFill>
                <a:latin typeface="宋体" panose="02010600030101010101" pitchFamily="2" charset="-122"/>
                <a:sym typeface="CommercialPi BT" pitchFamily="18" charset="2"/>
              </a:rPr>
              <a:t>≡</a:t>
            </a:r>
            <a:r>
              <a:rPr lang="en-US" altLang="zh-CN">
                <a:solidFill>
                  <a:schemeClr val="accent2"/>
                </a:solidFill>
                <a:latin typeface="宋体" panose="02010600030101010101" pitchFamily="2" charset="-122"/>
              </a:rPr>
              <a:t>5</a:t>
            </a:r>
            <a:r>
              <a:rPr lang="en-US" altLang="zh-CN">
                <a:solidFill>
                  <a:schemeClr val="accent2"/>
                </a:solidFill>
                <a:latin typeface="宋体" panose="02010600030101010101" pitchFamily="2" charset="-122"/>
                <a:sym typeface="Symbol" panose="05050102010706020507" pitchFamily="18" charset="2"/>
              </a:rPr>
              <a:t></a:t>
            </a:r>
          </a:p>
        </p:txBody>
      </p:sp>
      <p:sp>
        <p:nvSpPr>
          <p:cNvPr id="26709" name="Text Box 142">
            <a:extLst>
              <a:ext uri="{FF2B5EF4-FFF2-40B4-BE49-F238E27FC236}">
                <a16:creationId xmlns="" xmlns:a16="http://schemas.microsoft.com/office/drawing/2014/main" id="{9C565D0C-616B-48BE-B201-70C5C5EE0A83}"/>
              </a:ext>
            </a:extLst>
          </p:cNvPr>
          <p:cNvSpPr txBox="1">
            <a:spLocks noChangeArrowheads="1"/>
          </p:cNvSpPr>
          <p:nvPr/>
        </p:nvSpPr>
        <p:spPr bwMode="auto">
          <a:xfrm>
            <a:off x="395288" y="51498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1</a:t>
            </a:r>
          </a:p>
        </p:txBody>
      </p:sp>
      <p:sp>
        <p:nvSpPr>
          <p:cNvPr id="26710" name="Line 143">
            <a:extLst>
              <a:ext uri="{FF2B5EF4-FFF2-40B4-BE49-F238E27FC236}">
                <a16:creationId xmlns="" xmlns:a16="http://schemas.microsoft.com/office/drawing/2014/main" id="{E750EBE0-CB9C-47C4-A93F-F231F532A200}"/>
              </a:ext>
            </a:extLst>
          </p:cNvPr>
          <p:cNvSpPr>
            <a:spLocks noChangeShapeType="1"/>
          </p:cNvSpPr>
          <p:nvPr/>
        </p:nvSpPr>
        <p:spPr bwMode="auto">
          <a:xfrm>
            <a:off x="635000" y="5311775"/>
            <a:ext cx="80803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1" name="Text Box 144">
            <a:extLst>
              <a:ext uri="{FF2B5EF4-FFF2-40B4-BE49-F238E27FC236}">
                <a16:creationId xmlns="" xmlns:a16="http://schemas.microsoft.com/office/drawing/2014/main" id="{6C2A3C86-548A-416B-A270-1E790C6A6A99}"/>
              </a:ext>
            </a:extLst>
          </p:cNvPr>
          <p:cNvSpPr txBox="1">
            <a:spLocks noChangeArrowheads="1"/>
          </p:cNvSpPr>
          <p:nvPr/>
        </p:nvSpPr>
        <p:spPr bwMode="auto">
          <a:xfrm>
            <a:off x="1976438" y="33718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5</a:t>
            </a:r>
          </a:p>
        </p:txBody>
      </p:sp>
      <p:sp>
        <p:nvSpPr>
          <p:cNvPr id="26712" name="Text Box 145">
            <a:extLst>
              <a:ext uri="{FF2B5EF4-FFF2-40B4-BE49-F238E27FC236}">
                <a16:creationId xmlns="" xmlns:a16="http://schemas.microsoft.com/office/drawing/2014/main" id="{20B13DFB-4DEE-4745-AE83-8A16F3547BA1}"/>
              </a:ext>
            </a:extLst>
          </p:cNvPr>
          <p:cNvSpPr txBox="1">
            <a:spLocks noChangeArrowheads="1"/>
          </p:cNvSpPr>
          <p:nvPr/>
        </p:nvSpPr>
        <p:spPr bwMode="auto">
          <a:xfrm>
            <a:off x="1960563" y="46497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4</a:t>
            </a:r>
          </a:p>
        </p:txBody>
      </p:sp>
      <p:sp>
        <p:nvSpPr>
          <p:cNvPr id="26713" name="Text Box 146">
            <a:extLst>
              <a:ext uri="{FF2B5EF4-FFF2-40B4-BE49-F238E27FC236}">
                <a16:creationId xmlns="" xmlns:a16="http://schemas.microsoft.com/office/drawing/2014/main" id="{D01EE214-40E9-475D-9671-4070C4830C3C}"/>
              </a:ext>
            </a:extLst>
          </p:cNvPr>
          <p:cNvSpPr txBox="1">
            <a:spLocks noChangeArrowheads="1"/>
          </p:cNvSpPr>
          <p:nvPr/>
        </p:nvSpPr>
        <p:spPr bwMode="auto">
          <a:xfrm>
            <a:off x="1214438" y="2887663"/>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7</a:t>
            </a:r>
          </a:p>
        </p:txBody>
      </p:sp>
      <p:sp>
        <p:nvSpPr>
          <p:cNvPr id="26714" name="Text Box 147">
            <a:extLst>
              <a:ext uri="{FF2B5EF4-FFF2-40B4-BE49-F238E27FC236}">
                <a16:creationId xmlns="" xmlns:a16="http://schemas.microsoft.com/office/drawing/2014/main" id="{F1B60066-5299-40FC-A7E4-8FF904DB8F14}"/>
              </a:ext>
            </a:extLst>
          </p:cNvPr>
          <p:cNvSpPr txBox="1">
            <a:spLocks noChangeArrowheads="1"/>
          </p:cNvSpPr>
          <p:nvPr/>
        </p:nvSpPr>
        <p:spPr bwMode="auto">
          <a:xfrm>
            <a:off x="1190625" y="36226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6</a:t>
            </a:r>
          </a:p>
        </p:txBody>
      </p:sp>
      <p:sp>
        <p:nvSpPr>
          <p:cNvPr id="26715" name="Text Box 148">
            <a:extLst>
              <a:ext uri="{FF2B5EF4-FFF2-40B4-BE49-F238E27FC236}">
                <a16:creationId xmlns="" xmlns:a16="http://schemas.microsoft.com/office/drawing/2014/main" id="{6051A6F8-E017-439E-89C9-C040D4B30AAF}"/>
              </a:ext>
            </a:extLst>
          </p:cNvPr>
          <p:cNvSpPr txBox="1">
            <a:spLocks noChangeArrowheads="1"/>
          </p:cNvSpPr>
          <p:nvPr/>
        </p:nvSpPr>
        <p:spPr bwMode="auto">
          <a:xfrm>
            <a:off x="1174750" y="44592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3</a:t>
            </a:r>
          </a:p>
        </p:txBody>
      </p:sp>
      <p:sp>
        <p:nvSpPr>
          <p:cNvPr id="26716" name="Text Box 149">
            <a:extLst>
              <a:ext uri="{FF2B5EF4-FFF2-40B4-BE49-F238E27FC236}">
                <a16:creationId xmlns="" xmlns:a16="http://schemas.microsoft.com/office/drawing/2014/main" id="{12519277-9689-4B1A-B956-33192309DE0D}"/>
              </a:ext>
            </a:extLst>
          </p:cNvPr>
          <p:cNvSpPr txBox="1">
            <a:spLocks noChangeArrowheads="1"/>
          </p:cNvSpPr>
          <p:nvPr/>
        </p:nvSpPr>
        <p:spPr bwMode="auto">
          <a:xfrm>
            <a:off x="1182688" y="52292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2</a:t>
            </a:r>
          </a:p>
        </p:txBody>
      </p:sp>
      <p:sp>
        <p:nvSpPr>
          <p:cNvPr id="26717" name="Text Box 150">
            <a:extLst>
              <a:ext uri="{FF2B5EF4-FFF2-40B4-BE49-F238E27FC236}">
                <a16:creationId xmlns="" xmlns:a16="http://schemas.microsoft.com/office/drawing/2014/main" id="{83B43224-25D8-4ED1-BE17-657E51DF252B}"/>
              </a:ext>
            </a:extLst>
          </p:cNvPr>
          <p:cNvSpPr txBox="1">
            <a:spLocks noChangeArrowheads="1"/>
          </p:cNvSpPr>
          <p:nvPr/>
        </p:nvSpPr>
        <p:spPr bwMode="auto">
          <a:xfrm>
            <a:off x="385763" y="30051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solidFill>
                  <a:schemeClr val="accent2"/>
                </a:solidFill>
                <a:latin typeface="宋体" panose="02010600030101010101" pitchFamily="2" charset="-122"/>
              </a:rPr>
              <a:t>8</a:t>
            </a:r>
          </a:p>
        </p:txBody>
      </p:sp>
      <p:grpSp>
        <p:nvGrpSpPr>
          <p:cNvPr id="8" name="Group 94">
            <a:extLst>
              <a:ext uri="{FF2B5EF4-FFF2-40B4-BE49-F238E27FC236}">
                <a16:creationId xmlns="" xmlns:a16="http://schemas.microsoft.com/office/drawing/2014/main" id="{4BC44ACE-3602-4156-8DA1-3124FE085E5F}"/>
              </a:ext>
            </a:extLst>
          </p:cNvPr>
          <p:cNvGrpSpPr>
            <a:grpSpLocks/>
          </p:cNvGrpSpPr>
          <p:nvPr/>
        </p:nvGrpSpPr>
        <p:grpSpPr bwMode="auto">
          <a:xfrm>
            <a:off x="639763" y="3913188"/>
            <a:ext cx="801687" cy="639762"/>
            <a:chOff x="0" y="0"/>
            <a:chExt cx="505" cy="403"/>
          </a:xfrm>
        </p:grpSpPr>
        <p:sp>
          <p:nvSpPr>
            <p:cNvPr id="6196" name="Line 153">
              <a:extLst>
                <a:ext uri="{FF2B5EF4-FFF2-40B4-BE49-F238E27FC236}">
                  <a16:creationId xmlns="" xmlns:a16="http://schemas.microsoft.com/office/drawing/2014/main" id="{AD50A0FC-EE7A-4AE3-8E89-D6D5930B6D63}"/>
                </a:ext>
              </a:extLst>
            </p:cNvPr>
            <p:cNvSpPr>
              <a:spLocks noChangeShapeType="1"/>
            </p:cNvSpPr>
            <p:nvPr/>
          </p:nvSpPr>
          <p:spPr bwMode="auto">
            <a:xfrm>
              <a:off x="0" y="0"/>
              <a:ext cx="493" cy="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7" name="Line 154">
              <a:extLst>
                <a:ext uri="{FF2B5EF4-FFF2-40B4-BE49-F238E27FC236}">
                  <a16:creationId xmlns="" xmlns:a16="http://schemas.microsoft.com/office/drawing/2014/main" id="{20E7168F-D9A5-4433-A829-C18F9C4370A5}"/>
                </a:ext>
              </a:extLst>
            </p:cNvPr>
            <p:cNvSpPr>
              <a:spLocks noChangeShapeType="1"/>
            </p:cNvSpPr>
            <p:nvPr/>
          </p:nvSpPr>
          <p:spPr bwMode="auto">
            <a:xfrm>
              <a:off x="7" y="403"/>
              <a:ext cx="498" cy="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97">
            <a:extLst>
              <a:ext uri="{FF2B5EF4-FFF2-40B4-BE49-F238E27FC236}">
                <a16:creationId xmlns="" xmlns:a16="http://schemas.microsoft.com/office/drawing/2014/main" id="{48B0917E-45AC-494F-8521-7C76BA019353}"/>
              </a:ext>
            </a:extLst>
          </p:cNvPr>
          <p:cNvGrpSpPr>
            <a:grpSpLocks/>
          </p:cNvGrpSpPr>
          <p:nvPr/>
        </p:nvGrpSpPr>
        <p:grpSpPr bwMode="auto">
          <a:xfrm>
            <a:off x="617538" y="3478213"/>
            <a:ext cx="1420812" cy="1487487"/>
            <a:chOff x="0" y="0"/>
            <a:chExt cx="895" cy="937"/>
          </a:xfrm>
        </p:grpSpPr>
        <p:sp>
          <p:nvSpPr>
            <p:cNvPr id="6194" name="Line 156">
              <a:extLst>
                <a:ext uri="{FF2B5EF4-FFF2-40B4-BE49-F238E27FC236}">
                  <a16:creationId xmlns="" xmlns:a16="http://schemas.microsoft.com/office/drawing/2014/main" id="{1B43BAAC-FBF5-42B5-B87A-256BF35E7C04}"/>
                </a:ext>
              </a:extLst>
            </p:cNvPr>
            <p:cNvSpPr>
              <a:spLocks noChangeShapeType="1"/>
            </p:cNvSpPr>
            <p:nvPr/>
          </p:nvSpPr>
          <p:spPr bwMode="auto">
            <a:xfrm>
              <a:off x="21" y="0"/>
              <a:ext cx="874" cy="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5" name="Line 157">
              <a:extLst>
                <a:ext uri="{FF2B5EF4-FFF2-40B4-BE49-F238E27FC236}">
                  <a16:creationId xmlns="" xmlns:a16="http://schemas.microsoft.com/office/drawing/2014/main" id="{2E0B6C8A-63B0-48F4-A71B-82C84F3F9C79}"/>
                </a:ext>
              </a:extLst>
            </p:cNvPr>
            <p:cNvSpPr>
              <a:spLocks noChangeShapeType="1"/>
            </p:cNvSpPr>
            <p:nvPr/>
          </p:nvSpPr>
          <p:spPr bwMode="auto">
            <a:xfrm>
              <a:off x="0" y="937"/>
              <a:ext cx="895" cy="0"/>
            </a:xfrm>
            <a:prstGeom prst="line">
              <a:avLst/>
            </a:prstGeom>
            <a:noFill/>
            <a:ln w="38100">
              <a:solidFill>
                <a:srgbClr val="CC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724" name="Line 158">
            <a:extLst>
              <a:ext uri="{FF2B5EF4-FFF2-40B4-BE49-F238E27FC236}">
                <a16:creationId xmlns="" xmlns:a16="http://schemas.microsoft.com/office/drawing/2014/main" id="{FA644F5C-6C51-4965-BCD7-077D0F0CA84A}"/>
              </a:ext>
            </a:extLst>
          </p:cNvPr>
          <p:cNvSpPr>
            <a:spLocks noChangeShapeType="1"/>
          </p:cNvSpPr>
          <p:nvPr/>
        </p:nvSpPr>
        <p:spPr bwMode="auto">
          <a:xfrm>
            <a:off x="1443038" y="3186113"/>
            <a:ext cx="0" cy="73977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5" name="Line 159">
            <a:extLst>
              <a:ext uri="{FF2B5EF4-FFF2-40B4-BE49-F238E27FC236}">
                <a16:creationId xmlns="" xmlns:a16="http://schemas.microsoft.com/office/drawing/2014/main" id="{8C6C1C20-1D43-44FF-80F1-0B83827D4D5C}"/>
              </a:ext>
            </a:extLst>
          </p:cNvPr>
          <p:cNvSpPr>
            <a:spLocks noChangeShapeType="1"/>
          </p:cNvSpPr>
          <p:nvPr/>
        </p:nvSpPr>
        <p:spPr bwMode="auto">
          <a:xfrm>
            <a:off x="1443038" y="4549775"/>
            <a:ext cx="0" cy="762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6" name="Line 160">
            <a:extLst>
              <a:ext uri="{FF2B5EF4-FFF2-40B4-BE49-F238E27FC236}">
                <a16:creationId xmlns="" xmlns:a16="http://schemas.microsoft.com/office/drawing/2014/main" id="{88C60BEE-1F7A-42E2-8C4E-2BE9968B79E2}"/>
              </a:ext>
            </a:extLst>
          </p:cNvPr>
          <p:cNvSpPr>
            <a:spLocks noChangeShapeType="1"/>
          </p:cNvSpPr>
          <p:nvPr/>
        </p:nvSpPr>
        <p:spPr bwMode="auto">
          <a:xfrm>
            <a:off x="646113" y="3198813"/>
            <a:ext cx="0" cy="210026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7" name="Freeform 162">
            <a:extLst>
              <a:ext uri="{FF2B5EF4-FFF2-40B4-BE49-F238E27FC236}">
                <a16:creationId xmlns="" xmlns:a16="http://schemas.microsoft.com/office/drawing/2014/main" id="{7D755228-EB85-4339-9130-3F3427DBA333}"/>
              </a:ext>
            </a:extLst>
          </p:cNvPr>
          <p:cNvSpPr>
            <a:spLocks noChangeArrowheads="1"/>
          </p:cNvSpPr>
          <p:nvPr/>
        </p:nvSpPr>
        <p:spPr bwMode="auto">
          <a:xfrm>
            <a:off x="625475" y="3184525"/>
            <a:ext cx="1416050" cy="2149475"/>
          </a:xfrm>
          <a:custGeom>
            <a:avLst/>
            <a:gdLst>
              <a:gd name="T0" fmla="*/ 0 w 892"/>
              <a:gd name="T1" fmla="*/ 15875 h 1354"/>
              <a:gd name="T2" fmla="*/ 822325 w 892"/>
              <a:gd name="T3" fmla="*/ 0 h 1354"/>
              <a:gd name="T4" fmla="*/ 822325 w 892"/>
              <a:gd name="T5" fmla="*/ 731837 h 1354"/>
              <a:gd name="T6" fmla="*/ 1416050 w 892"/>
              <a:gd name="T7" fmla="*/ 274637 h 1354"/>
              <a:gd name="T8" fmla="*/ 1416050 w 892"/>
              <a:gd name="T9" fmla="*/ 1798638 h 1354"/>
              <a:gd name="T10" fmla="*/ 822325 w 892"/>
              <a:gd name="T11" fmla="*/ 1387475 h 1354"/>
              <a:gd name="T12" fmla="*/ 822325 w 892"/>
              <a:gd name="T13" fmla="*/ 2149475 h 1354"/>
              <a:gd name="T14" fmla="*/ 0 w 892"/>
              <a:gd name="T15" fmla="*/ 2149475 h 1354"/>
              <a:gd name="T16" fmla="*/ 0 w 892"/>
              <a:gd name="T17" fmla="*/ 15875 h 13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2"/>
              <a:gd name="T28" fmla="*/ 0 h 1354"/>
              <a:gd name="T29" fmla="*/ 892 w 892"/>
              <a:gd name="T30" fmla="*/ 1354 h 13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2" h="1354">
                <a:moveTo>
                  <a:pt x="0" y="10"/>
                </a:moveTo>
                <a:lnTo>
                  <a:pt x="518" y="0"/>
                </a:lnTo>
                <a:lnTo>
                  <a:pt x="518" y="461"/>
                </a:lnTo>
                <a:lnTo>
                  <a:pt x="892" y="173"/>
                </a:lnTo>
                <a:lnTo>
                  <a:pt x="892" y="1133"/>
                </a:lnTo>
                <a:lnTo>
                  <a:pt x="518" y="874"/>
                </a:lnTo>
                <a:lnTo>
                  <a:pt x="518" y="1354"/>
                </a:lnTo>
                <a:lnTo>
                  <a:pt x="0" y="1354"/>
                </a:lnTo>
                <a:lnTo>
                  <a:pt x="0" y="10"/>
                </a:lnTo>
                <a:close/>
              </a:path>
            </a:pathLst>
          </a:custGeom>
          <a:solidFill>
            <a:srgbClr val="FF99FF"/>
          </a:solidFill>
          <a:ln w="28575">
            <a:solidFill>
              <a:schemeClr val="tx1"/>
            </a:solidFill>
            <a:round/>
            <a:headEnd/>
            <a:tailEnd/>
          </a:ln>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04" name="左大括号 103">
            <a:extLst>
              <a:ext uri="{FF2B5EF4-FFF2-40B4-BE49-F238E27FC236}">
                <a16:creationId xmlns="" xmlns:a16="http://schemas.microsoft.com/office/drawing/2014/main" id="{3358ED9D-FFBA-4B3C-A096-1E8D9B0B3F44}"/>
              </a:ext>
            </a:extLst>
          </p:cNvPr>
          <p:cNvSpPr>
            <a:spLocks/>
          </p:cNvSpPr>
          <p:nvPr/>
        </p:nvSpPr>
        <p:spPr bwMode="auto">
          <a:xfrm rot="-5400000">
            <a:off x="4392613" y="1881187"/>
            <a:ext cx="287338" cy="2087563"/>
          </a:xfrm>
          <a:prstGeom prst="leftBrace">
            <a:avLst>
              <a:gd name="adj1" fmla="val 57180"/>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zh-CN" altLang="en-US" sz="2400" b="0">
              <a:ea typeface="宋体" panose="02010600030101010101" pitchFamily="2" charset="-122"/>
            </a:endParaRPr>
          </a:p>
        </p:txBody>
      </p:sp>
      <p:sp>
        <p:nvSpPr>
          <p:cNvPr id="105" name="左大括号 104">
            <a:extLst>
              <a:ext uri="{FF2B5EF4-FFF2-40B4-BE49-F238E27FC236}">
                <a16:creationId xmlns="" xmlns:a16="http://schemas.microsoft.com/office/drawing/2014/main" id="{C7563566-EB25-4988-B469-507BE2C5A5E9}"/>
              </a:ext>
            </a:extLst>
          </p:cNvPr>
          <p:cNvSpPr>
            <a:spLocks/>
          </p:cNvSpPr>
          <p:nvPr/>
        </p:nvSpPr>
        <p:spPr bwMode="auto">
          <a:xfrm rot="10800000">
            <a:off x="3203575" y="3176588"/>
            <a:ext cx="288925" cy="2124075"/>
          </a:xfrm>
          <a:prstGeom prst="leftBrace">
            <a:avLst>
              <a:gd name="adj1" fmla="val 56907"/>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zh-CN" altLang="en-US" sz="2400" b="0">
              <a:ea typeface="宋体" panose="02010600030101010101" pitchFamily="2" charset="-122"/>
            </a:endParaRPr>
          </a:p>
        </p:txBody>
      </p:sp>
      <p:sp>
        <p:nvSpPr>
          <p:cNvPr id="106" name="左大括号 105">
            <a:extLst>
              <a:ext uri="{FF2B5EF4-FFF2-40B4-BE49-F238E27FC236}">
                <a16:creationId xmlns="" xmlns:a16="http://schemas.microsoft.com/office/drawing/2014/main" id="{D87E1679-C3E2-4891-BCEC-2788DE287DE3}"/>
              </a:ext>
            </a:extLst>
          </p:cNvPr>
          <p:cNvSpPr>
            <a:spLocks/>
          </p:cNvSpPr>
          <p:nvPr/>
        </p:nvSpPr>
        <p:spPr bwMode="auto">
          <a:xfrm rot="16200000" flipH="1">
            <a:off x="4389438" y="436563"/>
            <a:ext cx="288925" cy="1514475"/>
          </a:xfrm>
          <a:prstGeom prst="leftBrace">
            <a:avLst>
              <a:gd name="adj1" fmla="val 57004"/>
              <a:gd name="adj2" fmla="val 50856"/>
            </a:avLst>
          </a:prstGeom>
          <a:noFill/>
          <a:ln w="9525">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zh-CN" altLang="en-US" sz="2400" b="0">
              <a:ea typeface="宋体" panose="02010600030101010101" pitchFamily="2" charset="-122"/>
            </a:endParaRPr>
          </a:p>
        </p:txBody>
      </p:sp>
      <p:sp>
        <p:nvSpPr>
          <p:cNvPr id="107" name="左大括号 106">
            <a:extLst>
              <a:ext uri="{FF2B5EF4-FFF2-40B4-BE49-F238E27FC236}">
                <a16:creationId xmlns="" xmlns:a16="http://schemas.microsoft.com/office/drawing/2014/main" id="{D34A8093-C20D-4875-B477-44C40C0099D8}"/>
              </a:ext>
            </a:extLst>
          </p:cNvPr>
          <p:cNvSpPr>
            <a:spLocks/>
          </p:cNvSpPr>
          <p:nvPr/>
        </p:nvSpPr>
        <p:spPr bwMode="auto">
          <a:xfrm rot="10800000">
            <a:off x="2700338" y="3478213"/>
            <a:ext cx="287337" cy="1476375"/>
          </a:xfrm>
          <a:prstGeom prst="leftBrace">
            <a:avLst>
              <a:gd name="adj1" fmla="val 57257"/>
              <a:gd name="adj2" fmla="val 50000"/>
            </a:avLst>
          </a:prstGeom>
          <a:noFill/>
          <a:ln w="9525">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zh-CN" altLang="en-US" sz="2400" b="0">
              <a:ea typeface="宋体" panose="02010600030101010101" pitchFamily="2" charset="-122"/>
            </a:endParaRPr>
          </a:p>
        </p:txBody>
      </p:sp>
      <p:sp>
        <p:nvSpPr>
          <p:cNvPr id="108" name="左大括号 107">
            <a:extLst>
              <a:ext uri="{FF2B5EF4-FFF2-40B4-BE49-F238E27FC236}">
                <a16:creationId xmlns="" xmlns:a16="http://schemas.microsoft.com/office/drawing/2014/main" id="{1F34160D-FC3F-4732-B937-2D466994B72F}"/>
              </a:ext>
            </a:extLst>
          </p:cNvPr>
          <p:cNvSpPr>
            <a:spLocks/>
          </p:cNvSpPr>
          <p:nvPr/>
        </p:nvSpPr>
        <p:spPr bwMode="auto">
          <a:xfrm rot="16200000" flipH="1">
            <a:off x="4427538" y="1484313"/>
            <a:ext cx="215900" cy="647700"/>
          </a:xfrm>
          <a:prstGeom prst="leftBrace">
            <a:avLst>
              <a:gd name="adj1" fmla="val 57139"/>
              <a:gd name="adj2" fmla="val 50856"/>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zh-CN" altLang="en-US" sz="2400" b="0">
              <a:ea typeface="宋体" panose="02010600030101010101" pitchFamily="2" charset="-122"/>
            </a:endParaRPr>
          </a:p>
        </p:txBody>
      </p:sp>
      <p:sp>
        <p:nvSpPr>
          <p:cNvPr id="109" name="左大括号 108">
            <a:extLst>
              <a:ext uri="{FF2B5EF4-FFF2-40B4-BE49-F238E27FC236}">
                <a16:creationId xmlns="" xmlns:a16="http://schemas.microsoft.com/office/drawing/2014/main" id="{D898E5D9-30B9-48EE-B7DB-68F605945D42}"/>
              </a:ext>
            </a:extLst>
          </p:cNvPr>
          <p:cNvSpPr>
            <a:spLocks/>
          </p:cNvSpPr>
          <p:nvPr/>
        </p:nvSpPr>
        <p:spPr bwMode="auto">
          <a:xfrm rot="10800000">
            <a:off x="2268538" y="3908425"/>
            <a:ext cx="287337" cy="647700"/>
          </a:xfrm>
          <a:prstGeom prst="leftBrace">
            <a:avLst>
              <a:gd name="adj1" fmla="val 56322"/>
              <a:gd name="adj2" fmla="val 50000"/>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endParaRPr lang="zh-CN" altLang="en-US" sz="2400" b="0">
              <a:ea typeface="宋体" panose="02010600030101010101" pitchFamily="2" charset="-122"/>
            </a:endParaRPr>
          </a:p>
        </p:txBody>
      </p:sp>
      <p:sp>
        <p:nvSpPr>
          <p:cNvPr id="6193" name="Text Box 36">
            <a:extLst>
              <a:ext uri="{FF2B5EF4-FFF2-40B4-BE49-F238E27FC236}">
                <a16:creationId xmlns="" xmlns:a16="http://schemas.microsoft.com/office/drawing/2014/main" id="{57155EFC-8717-48FA-9922-24EDEA9CC337}"/>
              </a:ext>
            </a:extLst>
          </p:cNvPr>
          <p:cNvSpPr txBox="1">
            <a:spLocks noChangeArrowheads="1"/>
          </p:cNvSpPr>
          <p:nvPr/>
        </p:nvSpPr>
        <p:spPr bwMode="auto">
          <a:xfrm>
            <a:off x="323849" y="0"/>
            <a:ext cx="711676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0" dirty="0">
                <a:solidFill>
                  <a:schemeClr val="tx2"/>
                </a:solidFill>
                <a:latin typeface="微软雅黑" panose="020B0503020204020204" pitchFamily="34" charset="-122"/>
                <a:ea typeface="微软雅黑" panose="020B0503020204020204" pitchFamily="34" charset="-122"/>
              </a:rPr>
              <a:t>例 </a:t>
            </a:r>
            <a:r>
              <a:rPr lang="en-US" altLang="zh-CN" sz="2000" b="0" dirty="0">
                <a:solidFill>
                  <a:schemeClr val="tx2"/>
                </a:solidFill>
                <a:latin typeface="微软雅黑" panose="020B0503020204020204" pitchFamily="34" charset="-122"/>
                <a:ea typeface="微软雅黑" panose="020B0503020204020204" pitchFamily="34" charset="-122"/>
              </a:rPr>
              <a:t>3:  </a:t>
            </a:r>
            <a:r>
              <a:rPr lang="zh-CN" altLang="en-US" sz="2000" b="0" dirty="0">
                <a:solidFill>
                  <a:schemeClr val="tx2"/>
                </a:solidFill>
                <a:latin typeface="微软雅黑" panose="020B0503020204020204" pitchFamily="34" charset="-122"/>
                <a:ea typeface="微软雅黑" panose="020B0503020204020204" pitchFamily="34" charset="-122"/>
              </a:rPr>
              <a:t>求八棱柱被平面</a:t>
            </a:r>
            <a:r>
              <a:rPr lang="en-US" altLang="zh-CN" sz="2000" b="0" dirty="0">
                <a:solidFill>
                  <a:schemeClr val="tx2"/>
                </a:solidFill>
                <a:latin typeface="微软雅黑" panose="020B0503020204020204" pitchFamily="34" charset="-122"/>
                <a:ea typeface="微软雅黑" panose="020B0503020204020204" pitchFamily="34" charset="-122"/>
              </a:rPr>
              <a:t>P</a:t>
            </a:r>
            <a:r>
              <a:rPr lang="zh-CN" altLang="en-US" sz="2000" b="0" dirty="0">
                <a:solidFill>
                  <a:schemeClr val="tx2"/>
                </a:solidFill>
                <a:latin typeface="微软雅黑" panose="020B0503020204020204" pitchFamily="34" charset="-122"/>
                <a:ea typeface="微软雅黑" panose="020B0503020204020204" pitchFamily="34" charset="-122"/>
              </a:rPr>
              <a:t>截切后的俯视图。</a:t>
            </a:r>
          </a:p>
          <a:p>
            <a:pPr eaLnBrk="1" hangingPunct="1"/>
            <a:r>
              <a:rPr lang="en-US" altLang="zh-CN" sz="1400" b="0" i="1" dirty="0">
                <a:latin typeface="微软雅黑" panose="020B0503020204020204" pitchFamily="34" charset="-122"/>
                <a:ea typeface="微软雅黑" panose="020B0503020204020204" pitchFamily="34" charset="-122"/>
              </a:rPr>
              <a:t>Complete the top view of the eight-square prism cut by plane P.</a:t>
            </a:r>
            <a:endParaRPr lang="en-US" altLang="zh-CN" b="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759613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26698">
                                            <p:txEl>
                                              <p:pRg st="0" end="0"/>
                                            </p:txEl>
                                          </p:spTgt>
                                        </p:tgtEl>
                                        <p:attrNameLst>
                                          <p:attrName>style.visibility</p:attrName>
                                        </p:attrNameLst>
                                      </p:cBhvr>
                                      <p:to>
                                        <p:strVal val="visible"/>
                                      </p:to>
                                    </p:set>
                                    <p:animEffect transition="in" filter="wipe(up)">
                                      <p:cBhvr>
                                        <p:cTn id="18" dur="75"/>
                                        <p:tgtEl>
                                          <p:spTgt spid="26698">
                                            <p:txEl>
                                              <p:pRg st="0" end="0"/>
                                            </p:txEl>
                                          </p:spTgt>
                                        </p:tgtEl>
                                      </p:cBhvr>
                                    </p:animEffect>
                                  </p:childTnLst>
                                </p:cTn>
                              </p:par>
                            </p:childTnLst>
                          </p:cTn>
                        </p:par>
                        <p:par>
                          <p:cTn id="19" fill="hold" nodeType="afterGroup">
                            <p:stCondLst>
                              <p:cond delay="150"/>
                            </p:stCondLst>
                            <p:childTnLst>
                              <p:par>
                                <p:cTn id="20" presetID="22" presetClass="entr" presetSubtype="1" fill="hold" grpId="0" nodeType="afterEffect">
                                  <p:stCondLst>
                                    <p:cond delay="0"/>
                                  </p:stCondLst>
                                  <p:iterate type="lt">
                                    <p:tmPct val="100000"/>
                                  </p:iterate>
                                  <p:childTnLst>
                                    <p:set>
                                      <p:cBhvr>
                                        <p:cTn id="21" dur="1" fill="hold">
                                          <p:stCondLst>
                                            <p:cond delay="0"/>
                                          </p:stCondLst>
                                        </p:cTn>
                                        <p:tgtEl>
                                          <p:spTgt spid="26702">
                                            <p:txEl>
                                              <p:pRg st="0" end="0"/>
                                            </p:txEl>
                                          </p:spTgt>
                                        </p:tgtEl>
                                        <p:attrNameLst>
                                          <p:attrName>style.visibility</p:attrName>
                                        </p:attrNameLst>
                                      </p:cBhvr>
                                      <p:to>
                                        <p:strVal val="visible"/>
                                      </p:to>
                                    </p:set>
                                    <p:animEffect transition="in" filter="wipe(up)">
                                      <p:cBhvr>
                                        <p:cTn id="22" dur="75"/>
                                        <p:tgtEl>
                                          <p:spTgt spid="26702">
                                            <p:txEl>
                                              <p:pRg st="0" end="0"/>
                                            </p:txEl>
                                          </p:spTgt>
                                        </p:tgtEl>
                                      </p:cBhvr>
                                    </p:animEffect>
                                  </p:childTnLst>
                                </p:cTn>
                              </p:par>
                            </p:childTnLst>
                          </p:cTn>
                        </p:par>
                        <p:par>
                          <p:cTn id="23" fill="hold" nodeType="afterGroup">
                            <p:stCondLst>
                              <p:cond delay="300"/>
                            </p:stCondLst>
                            <p:childTnLst>
                              <p:par>
                                <p:cTn id="24" presetID="22" presetClass="entr" presetSubtype="1" fill="hold" grpId="0" nodeType="afterEffect">
                                  <p:stCondLst>
                                    <p:cond delay="0"/>
                                  </p:stCondLst>
                                  <p:iterate type="lt">
                                    <p:tmPct val="100000"/>
                                  </p:iterate>
                                  <p:childTnLst>
                                    <p:set>
                                      <p:cBhvr>
                                        <p:cTn id="25" dur="1" fill="hold">
                                          <p:stCondLst>
                                            <p:cond delay="0"/>
                                          </p:stCondLst>
                                        </p:cTn>
                                        <p:tgtEl>
                                          <p:spTgt spid="26701">
                                            <p:txEl>
                                              <p:pRg st="0" end="0"/>
                                            </p:txEl>
                                          </p:spTgt>
                                        </p:tgtEl>
                                        <p:attrNameLst>
                                          <p:attrName>style.visibility</p:attrName>
                                        </p:attrNameLst>
                                      </p:cBhvr>
                                      <p:to>
                                        <p:strVal val="visible"/>
                                      </p:to>
                                    </p:set>
                                    <p:animEffect transition="in" filter="wipe(up)">
                                      <p:cBhvr>
                                        <p:cTn id="26" dur="75"/>
                                        <p:tgtEl>
                                          <p:spTgt spid="26701">
                                            <p:txEl>
                                              <p:pRg st="0" end="0"/>
                                            </p:txEl>
                                          </p:spTgt>
                                        </p:tgtEl>
                                      </p:cBhvr>
                                    </p:animEffect>
                                  </p:childTnLst>
                                </p:cTn>
                              </p:par>
                            </p:childTnLst>
                          </p:cTn>
                        </p:par>
                        <p:par>
                          <p:cTn id="27" fill="hold" nodeType="afterGroup">
                            <p:stCondLst>
                              <p:cond delay="450"/>
                            </p:stCondLst>
                            <p:childTnLst>
                              <p:par>
                                <p:cTn id="28" presetID="22" presetClass="entr" presetSubtype="1" fill="hold" grpId="0" nodeType="afterEffect">
                                  <p:stCondLst>
                                    <p:cond delay="0"/>
                                  </p:stCondLst>
                                  <p:iterate type="lt">
                                    <p:tmPct val="100000"/>
                                  </p:iterate>
                                  <p:childTnLst>
                                    <p:set>
                                      <p:cBhvr>
                                        <p:cTn id="29" dur="1" fill="hold">
                                          <p:stCondLst>
                                            <p:cond delay="0"/>
                                          </p:stCondLst>
                                        </p:cTn>
                                        <p:tgtEl>
                                          <p:spTgt spid="26700">
                                            <p:txEl>
                                              <p:pRg st="0" end="0"/>
                                            </p:txEl>
                                          </p:spTgt>
                                        </p:tgtEl>
                                        <p:attrNameLst>
                                          <p:attrName>style.visibility</p:attrName>
                                        </p:attrNameLst>
                                      </p:cBhvr>
                                      <p:to>
                                        <p:strVal val="visible"/>
                                      </p:to>
                                    </p:set>
                                    <p:animEffect transition="in" filter="wipe(up)">
                                      <p:cBhvr>
                                        <p:cTn id="30" dur="75"/>
                                        <p:tgtEl>
                                          <p:spTgt spid="26700">
                                            <p:txEl>
                                              <p:pRg st="0" end="0"/>
                                            </p:txEl>
                                          </p:spTgt>
                                        </p:tgtEl>
                                      </p:cBhvr>
                                    </p:animEffect>
                                  </p:childTnLst>
                                </p:cTn>
                              </p:par>
                            </p:childTnLst>
                          </p:cTn>
                        </p:par>
                        <p:par>
                          <p:cTn id="31" fill="hold" nodeType="afterGroup">
                            <p:stCondLst>
                              <p:cond delay="600"/>
                            </p:stCondLst>
                            <p:childTnLst>
                              <p:par>
                                <p:cTn id="32" presetID="22" presetClass="entr" presetSubtype="1" fill="hold" grpId="0" nodeType="afterEffect">
                                  <p:stCondLst>
                                    <p:cond delay="0"/>
                                  </p:stCondLst>
                                  <p:iterate type="lt">
                                    <p:tmPct val="100000"/>
                                  </p:iterate>
                                  <p:childTnLst>
                                    <p:set>
                                      <p:cBhvr>
                                        <p:cTn id="33" dur="1" fill="hold">
                                          <p:stCondLst>
                                            <p:cond delay="0"/>
                                          </p:stCondLst>
                                        </p:cTn>
                                        <p:tgtEl>
                                          <p:spTgt spid="26699">
                                            <p:txEl>
                                              <p:pRg st="0" end="0"/>
                                            </p:txEl>
                                          </p:spTgt>
                                        </p:tgtEl>
                                        <p:attrNameLst>
                                          <p:attrName>style.visibility</p:attrName>
                                        </p:attrNameLst>
                                      </p:cBhvr>
                                      <p:to>
                                        <p:strVal val="visible"/>
                                      </p:to>
                                    </p:set>
                                    <p:animEffect transition="in" filter="wipe(up)">
                                      <p:cBhvr>
                                        <p:cTn id="34" dur="75"/>
                                        <p:tgtEl>
                                          <p:spTgt spid="26699">
                                            <p:txEl>
                                              <p:pRg st="0" end="0"/>
                                            </p:txEl>
                                          </p:spTgt>
                                        </p:tgtEl>
                                      </p:cBhvr>
                                    </p:animEffect>
                                  </p:childTnLst>
                                </p:cTn>
                              </p:par>
                            </p:childTnLst>
                          </p:cTn>
                        </p:par>
                        <p:par>
                          <p:cTn id="35" fill="hold" nodeType="afterGroup">
                            <p:stCondLst>
                              <p:cond delay="750"/>
                            </p:stCondLst>
                            <p:childTnLst>
                              <p:par>
                                <p:cTn id="36" presetID="22" presetClass="entr" presetSubtype="1" fill="hold" grpId="0" nodeType="afterEffect">
                                  <p:stCondLst>
                                    <p:cond delay="0"/>
                                  </p:stCondLst>
                                  <p:iterate type="lt">
                                    <p:tmPct val="100000"/>
                                  </p:iterate>
                                  <p:childTnLst>
                                    <p:set>
                                      <p:cBhvr>
                                        <p:cTn id="37" dur="1" fill="hold">
                                          <p:stCondLst>
                                            <p:cond delay="0"/>
                                          </p:stCondLst>
                                        </p:cTn>
                                        <p:tgtEl>
                                          <p:spTgt spid="26705">
                                            <p:txEl>
                                              <p:pRg st="0" end="0"/>
                                            </p:txEl>
                                          </p:spTgt>
                                        </p:tgtEl>
                                        <p:attrNameLst>
                                          <p:attrName>style.visibility</p:attrName>
                                        </p:attrNameLst>
                                      </p:cBhvr>
                                      <p:to>
                                        <p:strVal val="visible"/>
                                      </p:to>
                                    </p:set>
                                    <p:animEffect transition="in" filter="wipe(up)">
                                      <p:cBhvr>
                                        <p:cTn id="38" dur="75"/>
                                        <p:tgtEl>
                                          <p:spTgt spid="26705">
                                            <p:txEl>
                                              <p:pRg st="0" end="0"/>
                                            </p:txEl>
                                          </p:spTgt>
                                        </p:tgtEl>
                                      </p:cBhvr>
                                    </p:animEffect>
                                  </p:childTnLst>
                                </p:cTn>
                              </p:par>
                            </p:childTnLst>
                          </p:cTn>
                        </p:par>
                        <p:par>
                          <p:cTn id="39" fill="hold" nodeType="afterGroup">
                            <p:stCondLst>
                              <p:cond delay="900"/>
                            </p:stCondLst>
                            <p:childTnLst>
                              <p:par>
                                <p:cTn id="40" presetID="22" presetClass="entr" presetSubtype="1" fill="hold" grpId="0" nodeType="afterEffect">
                                  <p:stCondLst>
                                    <p:cond delay="0"/>
                                  </p:stCondLst>
                                  <p:iterate type="lt">
                                    <p:tmPct val="100000"/>
                                  </p:iterate>
                                  <p:childTnLst>
                                    <p:set>
                                      <p:cBhvr>
                                        <p:cTn id="41" dur="1" fill="hold">
                                          <p:stCondLst>
                                            <p:cond delay="0"/>
                                          </p:stCondLst>
                                        </p:cTn>
                                        <p:tgtEl>
                                          <p:spTgt spid="26704">
                                            <p:txEl>
                                              <p:pRg st="0" end="0"/>
                                            </p:txEl>
                                          </p:spTgt>
                                        </p:tgtEl>
                                        <p:attrNameLst>
                                          <p:attrName>style.visibility</p:attrName>
                                        </p:attrNameLst>
                                      </p:cBhvr>
                                      <p:to>
                                        <p:strVal val="visible"/>
                                      </p:to>
                                    </p:set>
                                    <p:animEffect transition="in" filter="wipe(up)">
                                      <p:cBhvr>
                                        <p:cTn id="42" dur="75"/>
                                        <p:tgtEl>
                                          <p:spTgt spid="26704">
                                            <p:txEl>
                                              <p:pRg st="0" end="0"/>
                                            </p:txEl>
                                          </p:spTgt>
                                        </p:tgtEl>
                                      </p:cBhvr>
                                    </p:animEffect>
                                  </p:childTnLst>
                                </p:cTn>
                              </p:par>
                            </p:childTnLst>
                          </p:cTn>
                        </p:par>
                        <p:par>
                          <p:cTn id="43" fill="hold" nodeType="afterGroup">
                            <p:stCondLst>
                              <p:cond delay="1050"/>
                            </p:stCondLst>
                            <p:childTnLst>
                              <p:par>
                                <p:cTn id="44" presetID="22" presetClass="entr" presetSubtype="1" fill="hold" grpId="0" nodeType="afterEffect">
                                  <p:stCondLst>
                                    <p:cond delay="0"/>
                                  </p:stCondLst>
                                  <p:iterate type="lt">
                                    <p:tmPct val="100000"/>
                                  </p:iterate>
                                  <p:childTnLst>
                                    <p:set>
                                      <p:cBhvr>
                                        <p:cTn id="45" dur="1" fill="hold">
                                          <p:stCondLst>
                                            <p:cond delay="0"/>
                                          </p:stCondLst>
                                        </p:cTn>
                                        <p:tgtEl>
                                          <p:spTgt spid="26703">
                                            <p:txEl>
                                              <p:pRg st="0" end="0"/>
                                            </p:txEl>
                                          </p:spTgt>
                                        </p:tgtEl>
                                        <p:attrNameLst>
                                          <p:attrName>style.visibility</p:attrName>
                                        </p:attrNameLst>
                                      </p:cBhvr>
                                      <p:to>
                                        <p:strVal val="visible"/>
                                      </p:to>
                                    </p:set>
                                    <p:animEffect transition="in" filter="wipe(up)">
                                      <p:cBhvr>
                                        <p:cTn id="46" dur="75"/>
                                        <p:tgtEl>
                                          <p:spTgt spid="26703">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708"/>
                                        </p:tgtEl>
                                        <p:attrNameLst>
                                          <p:attrName>style.visibility</p:attrName>
                                        </p:attrNameLst>
                                      </p:cBhvr>
                                      <p:to>
                                        <p:strVal val="visible"/>
                                      </p:to>
                                    </p:set>
                                    <p:animEffect transition="in" filter="wipe(left)">
                                      <p:cBhvr>
                                        <p:cTn id="51" dur="500"/>
                                        <p:tgtEl>
                                          <p:spTgt spid="26708"/>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6706"/>
                                        </p:tgtEl>
                                        <p:attrNameLst>
                                          <p:attrName>style.visibility</p:attrName>
                                        </p:attrNameLst>
                                      </p:cBhvr>
                                      <p:to>
                                        <p:strVal val="visible"/>
                                      </p:to>
                                    </p:set>
                                    <p:animEffect transition="in" filter="wipe(left)">
                                      <p:cBhvr>
                                        <p:cTn id="55" dur="500"/>
                                        <p:tgtEl>
                                          <p:spTgt spid="26706"/>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26707"/>
                                        </p:tgtEl>
                                        <p:attrNameLst>
                                          <p:attrName>style.visibility</p:attrName>
                                        </p:attrNameLst>
                                      </p:cBhvr>
                                      <p:to>
                                        <p:strVal val="visible"/>
                                      </p:to>
                                    </p:set>
                                    <p:animEffect transition="in" filter="wipe(left)">
                                      <p:cBhvr>
                                        <p:cTn id="59" dur="500"/>
                                        <p:tgtEl>
                                          <p:spTgt spid="2670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up)">
                                      <p:cBhvr>
                                        <p:cTn id="69" dur="500"/>
                                        <p:tgtEl>
                                          <p:spTgt spid="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4"/>
                                        </p:tgtEl>
                                        <p:attrNameLst>
                                          <p:attrName>style.visibility</p:attrName>
                                        </p:attrNameLst>
                                      </p:cBhvr>
                                      <p:to>
                                        <p:strVal val="visible"/>
                                      </p:to>
                                    </p:set>
                                    <p:animEffect transition="in" filter="wipe(left)">
                                      <p:cBhvr>
                                        <p:cTn id="74" dur="500"/>
                                        <p:tgtEl>
                                          <p:spTgt spid="10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5"/>
                                        </p:tgtEl>
                                        <p:attrNameLst>
                                          <p:attrName>style.visibility</p:attrName>
                                        </p:attrNameLst>
                                      </p:cBhvr>
                                      <p:to>
                                        <p:strVal val="visible"/>
                                      </p:to>
                                    </p:set>
                                    <p:animEffect transition="in" filter="wipe(left)">
                                      <p:cBhvr>
                                        <p:cTn id="79" dur="500"/>
                                        <p:tgtEl>
                                          <p:spTgt spid="10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06"/>
                                        </p:tgtEl>
                                        <p:attrNameLst>
                                          <p:attrName>style.visibility</p:attrName>
                                        </p:attrNameLst>
                                      </p:cBhvr>
                                      <p:to>
                                        <p:strVal val="visible"/>
                                      </p:to>
                                    </p:set>
                                    <p:animEffect transition="in" filter="wipe(left)">
                                      <p:cBhvr>
                                        <p:cTn id="84" dur="500"/>
                                        <p:tgtEl>
                                          <p:spTgt spid="10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animEffect transition="in" filter="wipe(left)">
                                      <p:cBhvr>
                                        <p:cTn id="89" dur="500"/>
                                        <p:tgtEl>
                                          <p:spTgt spid="10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08"/>
                                        </p:tgtEl>
                                        <p:attrNameLst>
                                          <p:attrName>style.visibility</p:attrName>
                                        </p:attrNameLst>
                                      </p:cBhvr>
                                      <p:to>
                                        <p:strVal val="visible"/>
                                      </p:to>
                                    </p:set>
                                    <p:animEffect transition="in" filter="wipe(left)">
                                      <p:cBhvr>
                                        <p:cTn id="94" dur="500"/>
                                        <p:tgtEl>
                                          <p:spTgt spid="10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09"/>
                                        </p:tgtEl>
                                        <p:attrNameLst>
                                          <p:attrName>style.visibility</p:attrName>
                                        </p:attrNameLst>
                                      </p:cBhvr>
                                      <p:to>
                                        <p:strVal val="visible"/>
                                      </p:to>
                                    </p:set>
                                    <p:animEffect transition="in" filter="wipe(left)">
                                      <p:cBhvr>
                                        <p:cTn id="99" dur="500"/>
                                        <p:tgtEl>
                                          <p:spTgt spid="10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xit" presetSubtype="10" fill="hold" nodeType="clickEffect">
                                  <p:stCondLst>
                                    <p:cond delay="0"/>
                                  </p:stCondLst>
                                  <p:childTnLst>
                                    <p:animEffect transition="out" filter="blinds(horizontal)">
                                      <p:cBhvr>
                                        <p:cTn id="103" dur="500"/>
                                        <p:tgtEl>
                                          <p:spTgt spid="105"/>
                                        </p:tgtEl>
                                      </p:cBhvr>
                                    </p:animEffect>
                                    <p:set>
                                      <p:cBhvr>
                                        <p:cTn id="104" dur="1" fill="hold">
                                          <p:stCondLst>
                                            <p:cond delay="499"/>
                                          </p:stCondLst>
                                        </p:cTn>
                                        <p:tgtEl>
                                          <p:spTgt spid="105"/>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104"/>
                                        </p:tgtEl>
                                      </p:cBhvr>
                                    </p:animEffect>
                                    <p:set>
                                      <p:cBhvr>
                                        <p:cTn id="107" dur="1" fill="hold">
                                          <p:stCondLst>
                                            <p:cond delay="499"/>
                                          </p:stCondLst>
                                        </p:cTn>
                                        <p:tgtEl>
                                          <p:spTgt spid="104"/>
                                        </p:tgtEl>
                                        <p:attrNameLst>
                                          <p:attrName>style.visibility</p:attrName>
                                        </p:attrNameLst>
                                      </p:cBhvr>
                                      <p:to>
                                        <p:strVal val="hidden"/>
                                      </p:to>
                                    </p:set>
                                  </p:childTnLst>
                                </p:cTn>
                              </p:par>
                              <p:par>
                                <p:cTn id="108" presetID="3" presetClass="exit" presetSubtype="10" fill="hold" grpId="1" nodeType="withEffect">
                                  <p:stCondLst>
                                    <p:cond delay="0"/>
                                  </p:stCondLst>
                                  <p:childTnLst>
                                    <p:animEffect transition="out" filter="blinds(horizontal)">
                                      <p:cBhvr>
                                        <p:cTn id="109" dur="500"/>
                                        <p:tgtEl>
                                          <p:spTgt spid="106"/>
                                        </p:tgtEl>
                                      </p:cBhvr>
                                    </p:animEffect>
                                    <p:set>
                                      <p:cBhvr>
                                        <p:cTn id="110" dur="1" fill="hold">
                                          <p:stCondLst>
                                            <p:cond delay="499"/>
                                          </p:stCondLst>
                                        </p:cTn>
                                        <p:tgtEl>
                                          <p:spTgt spid="106"/>
                                        </p:tgtEl>
                                        <p:attrNameLst>
                                          <p:attrName>style.visibility</p:attrName>
                                        </p:attrNameLst>
                                      </p:cBhvr>
                                      <p:to>
                                        <p:strVal val="hidden"/>
                                      </p:to>
                                    </p:set>
                                  </p:childTnLst>
                                </p:cTn>
                              </p:par>
                              <p:par>
                                <p:cTn id="111" presetID="3" presetClass="exit" presetSubtype="10" fill="hold" grpId="1" nodeType="withEffect">
                                  <p:stCondLst>
                                    <p:cond delay="0"/>
                                  </p:stCondLst>
                                  <p:childTnLst>
                                    <p:animEffect transition="out" filter="blinds(horizontal)">
                                      <p:cBhvr>
                                        <p:cTn id="112" dur="500"/>
                                        <p:tgtEl>
                                          <p:spTgt spid="107"/>
                                        </p:tgtEl>
                                      </p:cBhvr>
                                    </p:animEffect>
                                    <p:set>
                                      <p:cBhvr>
                                        <p:cTn id="113" dur="1" fill="hold">
                                          <p:stCondLst>
                                            <p:cond delay="499"/>
                                          </p:stCondLst>
                                        </p:cTn>
                                        <p:tgtEl>
                                          <p:spTgt spid="107"/>
                                        </p:tgtEl>
                                        <p:attrNameLst>
                                          <p:attrName>style.visibility</p:attrName>
                                        </p:attrNameLst>
                                      </p:cBhvr>
                                      <p:to>
                                        <p:strVal val="hidden"/>
                                      </p:to>
                                    </p:set>
                                  </p:childTnLst>
                                </p:cTn>
                              </p:par>
                              <p:par>
                                <p:cTn id="114" presetID="3" presetClass="exit" presetSubtype="10" fill="hold" grpId="1" nodeType="withEffect">
                                  <p:stCondLst>
                                    <p:cond delay="0"/>
                                  </p:stCondLst>
                                  <p:childTnLst>
                                    <p:animEffect transition="out" filter="blinds(horizontal)">
                                      <p:cBhvr>
                                        <p:cTn id="115" dur="500"/>
                                        <p:tgtEl>
                                          <p:spTgt spid="108"/>
                                        </p:tgtEl>
                                      </p:cBhvr>
                                    </p:animEffect>
                                    <p:set>
                                      <p:cBhvr>
                                        <p:cTn id="116" dur="1" fill="hold">
                                          <p:stCondLst>
                                            <p:cond delay="499"/>
                                          </p:stCondLst>
                                        </p:cTn>
                                        <p:tgtEl>
                                          <p:spTgt spid="108"/>
                                        </p:tgtEl>
                                        <p:attrNameLst>
                                          <p:attrName>style.visibility</p:attrName>
                                        </p:attrNameLst>
                                      </p:cBhvr>
                                      <p:to>
                                        <p:strVal val="hidden"/>
                                      </p:to>
                                    </p:set>
                                  </p:childTnLst>
                                </p:cTn>
                              </p:par>
                              <p:par>
                                <p:cTn id="117" presetID="3" presetClass="exit" presetSubtype="10" fill="hold" nodeType="withEffect">
                                  <p:stCondLst>
                                    <p:cond delay="0"/>
                                  </p:stCondLst>
                                  <p:childTnLst>
                                    <p:animEffect transition="out" filter="blinds(horizontal)">
                                      <p:cBhvr>
                                        <p:cTn id="118" dur="500"/>
                                        <p:tgtEl>
                                          <p:spTgt spid="109"/>
                                        </p:tgtEl>
                                      </p:cBhvr>
                                    </p:animEffect>
                                    <p:set>
                                      <p:cBhvr>
                                        <p:cTn id="119" dur="1" fill="hold">
                                          <p:stCondLst>
                                            <p:cond delay="499"/>
                                          </p:stCondLst>
                                        </p:cTn>
                                        <p:tgtEl>
                                          <p:spTgt spid="109"/>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26709"/>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26717"/>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nodeType="clickEffect">
                                  <p:stCondLst>
                                    <p:cond delay="0"/>
                                  </p:stCondLst>
                                  <p:childTnLst>
                                    <p:set>
                                      <p:cBhvr>
                                        <p:cTn id="131" dur="1" fill="hold">
                                          <p:stCondLst>
                                            <p:cond delay="0"/>
                                          </p:stCondLst>
                                        </p:cTn>
                                        <p:tgtEl>
                                          <p:spTgt spid="26683"/>
                                        </p:tgtEl>
                                        <p:attrNameLst>
                                          <p:attrName>style.visibility</p:attrName>
                                        </p:attrNameLst>
                                      </p:cBhvr>
                                      <p:to>
                                        <p:strVal val="visible"/>
                                      </p:to>
                                    </p:set>
                                    <p:animEffect transition="in" filter="wipe(up)">
                                      <p:cBhvr>
                                        <p:cTn id="132" dur="500"/>
                                        <p:tgtEl>
                                          <p:spTgt spid="26683"/>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grpId="0" nodeType="clickEffect">
                                  <p:stCondLst>
                                    <p:cond delay="0"/>
                                  </p:stCondLst>
                                  <p:childTnLst>
                                    <p:set>
                                      <p:cBhvr>
                                        <p:cTn id="136" dur="1" fill="hold">
                                          <p:stCondLst>
                                            <p:cond delay="499"/>
                                          </p:stCondLst>
                                        </p:cTn>
                                        <p:tgtEl>
                                          <p:spTgt spid="26716"/>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grpId="0" nodeType="clickEffect">
                                  <p:stCondLst>
                                    <p:cond delay="0"/>
                                  </p:stCondLst>
                                  <p:childTnLst>
                                    <p:set>
                                      <p:cBhvr>
                                        <p:cTn id="140" dur="1" fill="hold">
                                          <p:stCondLst>
                                            <p:cond delay="499"/>
                                          </p:stCondLst>
                                        </p:cTn>
                                        <p:tgtEl>
                                          <p:spTgt spid="26715"/>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26714"/>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499"/>
                                          </p:stCondLst>
                                        </p:cTn>
                                        <p:tgtEl>
                                          <p:spTgt spid="26713"/>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1" fill="hold" nodeType="clickEffect">
                                  <p:stCondLst>
                                    <p:cond delay="0"/>
                                  </p:stCondLst>
                                  <p:childTnLst>
                                    <p:set>
                                      <p:cBhvr>
                                        <p:cTn id="152" dur="1" fill="hold">
                                          <p:stCondLst>
                                            <p:cond delay="0"/>
                                          </p:stCondLst>
                                        </p:cTn>
                                        <p:tgtEl>
                                          <p:spTgt spid="26682"/>
                                        </p:tgtEl>
                                        <p:attrNameLst>
                                          <p:attrName>style.visibility</p:attrName>
                                        </p:attrNameLst>
                                      </p:cBhvr>
                                      <p:to>
                                        <p:strVal val="visible"/>
                                      </p:to>
                                    </p:set>
                                    <p:animEffect transition="in" filter="wipe(up)">
                                      <p:cBhvr>
                                        <p:cTn id="153" dur="500"/>
                                        <p:tgtEl>
                                          <p:spTgt spid="26682"/>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26712"/>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26711"/>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nodeType="clickEffect">
                                  <p:stCondLst>
                                    <p:cond delay="0"/>
                                  </p:stCondLst>
                                  <p:childTnLst>
                                    <p:set>
                                      <p:cBhvr>
                                        <p:cTn id="165" dur="1" fill="hold">
                                          <p:stCondLst>
                                            <p:cond delay="0"/>
                                          </p:stCondLst>
                                        </p:cTn>
                                        <p:tgtEl>
                                          <p:spTgt spid="26710"/>
                                        </p:tgtEl>
                                        <p:attrNameLst>
                                          <p:attrName>style.visibility</p:attrName>
                                        </p:attrNameLst>
                                      </p:cBhvr>
                                      <p:to>
                                        <p:strVal val="visible"/>
                                      </p:to>
                                    </p:set>
                                    <p:animEffect transition="in" filter="wipe(left)">
                                      <p:cBhvr>
                                        <p:cTn id="166" dur="500"/>
                                        <p:tgtEl>
                                          <p:spTgt spid="26710"/>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4" fill="hold" nodeType="clickEffect">
                                  <p:stCondLst>
                                    <p:cond delay="0"/>
                                  </p:stCondLst>
                                  <p:childTnLst>
                                    <p:set>
                                      <p:cBhvr>
                                        <p:cTn id="170" dur="1" fill="hold">
                                          <p:stCondLst>
                                            <p:cond delay="0"/>
                                          </p:stCondLst>
                                        </p:cTn>
                                        <p:tgtEl>
                                          <p:spTgt spid="26725"/>
                                        </p:tgtEl>
                                        <p:attrNameLst>
                                          <p:attrName>style.visibility</p:attrName>
                                        </p:attrNameLst>
                                      </p:cBhvr>
                                      <p:to>
                                        <p:strVal val="visible"/>
                                      </p:to>
                                    </p:set>
                                    <p:animEffect transition="in" filter="wipe(down)">
                                      <p:cBhvr>
                                        <p:cTn id="171" dur="500"/>
                                        <p:tgtEl>
                                          <p:spTgt spid="26725"/>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1" fill="hold" nodeType="clickEffect">
                                  <p:stCondLst>
                                    <p:cond delay="0"/>
                                  </p:stCondLst>
                                  <p:childTnLst>
                                    <p:set>
                                      <p:cBhvr>
                                        <p:cTn id="175" dur="1" fill="hold">
                                          <p:stCondLst>
                                            <p:cond delay="0"/>
                                          </p:stCondLst>
                                        </p:cTn>
                                        <p:tgtEl>
                                          <p:spTgt spid="26687"/>
                                        </p:tgtEl>
                                        <p:attrNameLst>
                                          <p:attrName>style.visibility</p:attrName>
                                        </p:attrNameLst>
                                      </p:cBhvr>
                                      <p:to>
                                        <p:strVal val="visible"/>
                                      </p:to>
                                    </p:set>
                                    <p:animEffect transition="in" filter="wipe(up)">
                                      <p:cBhvr>
                                        <p:cTn id="176" dur="500"/>
                                        <p:tgtEl>
                                          <p:spTgt spid="26687"/>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4" fill="hold" nodeType="clickEffect">
                                  <p:stCondLst>
                                    <p:cond delay="0"/>
                                  </p:stCondLst>
                                  <p:childTnLst>
                                    <p:set>
                                      <p:cBhvr>
                                        <p:cTn id="180" dur="1" fill="hold">
                                          <p:stCondLst>
                                            <p:cond delay="0"/>
                                          </p:stCondLst>
                                        </p:cTn>
                                        <p:tgtEl>
                                          <p:spTgt spid="26684"/>
                                        </p:tgtEl>
                                        <p:attrNameLst>
                                          <p:attrName>style.visibility</p:attrName>
                                        </p:attrNameLst>
                                      </p:cBhvr>
                                      <p:to>
                                        <p:strVal val="visible"/>
                                      </p:to>
                                    </p:set>
                                    <p:animEffect transition="in" filter="wipe(down)">
                                      <p:cBhvr>
                                        <p:cTn id="181" dur="500"/>
                                        <p:tgtEl>
                                          <p:spTgt spid="26684"/>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1" fill="hold" nodeType="clickEffect">
                                  <p:stCondLst>
                                    <p:cond delay="0"/>
                                  </p:stCondLst>
                                  <p:childTnLst>
                                    <p:set>
                                      <p:cBhvr>
                                        <p:cTn id="185" dur="1" fill="hold">
                                          <p:stCondLst>
                                            <p:cond delay="0"/>
                                          </p:stCondLst>
                                        </p:cTn>
                                        <p:tgtEl>
                                          <p:spTgt spid="26686"/>
                                        </p:tgtEl>
                                        <p:attrNameLst>
                                          <p:attrName>style.visibility</p:attrName>
                                        </p:attrNameLst>
                                      </p:cBhvr>
                                      <p:to>
                                        <p:strVal val="visible"/>
                                      </p:to>
                                    </p:set>
                                    <p:animEffect transition="in" filter="wipe(up)">
                                      <p:cBhvr>
                                        <p:cTn id="186" dur="500"/>
                                        <p:tgtEl>
                                          <p:spTgt spid="2668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4" fill="hold" nodeType="clickEffect">
                                  <p:stCondLst>
                                    <p:cond delay="0"/>
                                  </p:stCondLst>
                                  <p:childTnLst>
                                    <p:set>
                                      <p:cBhvr>
                                        <p:cTn id="190" dur="1" fill="hold">
                                          <p:stCondLst>
                                            <p:cond delay="0"/>
                                          </p:stCondLst>
                                        </p:cTn>
                                        <p:tgtEl>
                                          <p:spTgt spid="26724"/>
                                        </p:tgtEl>
                                        <p:attrNameLst>
                                          <p:attrName>style.visibility</p:attrName>
                                        </p:attrNameLst>
                                      </p:cBhvr>
                                      <p:to>
                                        <p:strVal val="visible"/>
                                      </p:to>
                                    </p:set>
                                    <p:animEffect transition="in" filter="wipe(down)">
                                      <p:cBhvr>
                                        <p:cTn id="191" dur="500"/>
                                        <p:tgtEl>
                                          <p:spTgt spid="26724"/>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2" fill="hold" nodeType="clickEffect">
                                  <p:stCondLst>
                                    <p:cond delay="0"/>
                                  </p:stCondLst>
                                  <p:childTnLst>
                                    <p:set>
                                      <p:cBhvr>
                                        <p:cTn id="195" dur="1" fill="hold">
                                          <p:stCondLst>
                                            <p:cond delay="0"/>
                                          </p:stCondLst>
                                        </p:cTn>
                                        <p:tgtEl>
                                          <p:spTgt spid="26685"/>
                                        </p:tgtEl>
                                        <p:attrNameLst>
                                          <p:attrName>style.visibility</p:attrName>
                                        </p:attrNameLst>
                                      </p:cBhvr>
                                      <p:to>
                                        <p:strVal val="visible"/>
                                      </p:to>
                                    </p:set>
                                    <p:animEffect transition="in" filter="wipe(right)">
                                      <p:cBhvr>
                                        <p:cTn id="196" dur="500"/>
                                        <p:tgtEl>
                                          <p:spTgt spid="26685"/>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1" fill="hold" nodeType="clickEffect">
                                  <p:stCondLst>
                                    <p:cond delay="0"/>
                                  </p:stCondLst>
                                  <p:childTnLst>
                                    <p:set>
                                      <p:cBhvr>
                                        <p:cTn id="200" dur="1" fill="hold">
                                          <p:stCondLst>
                                            <p:cond delay="0"/>
                                          </p:stCondLst>
                                        </p:cTn>
                                        <p:tgtEl>
                                          <p:spTgt spid="26726"/>
                                        </p:tgtEl>
                                        <p:attrNameLst>
                                          <p:attrName>style.visibility</p:attrName>
                                        </p:attrNameLst>
                                      </p:cBhvr>
                                      <p:to>
                                        <p:strVal val="visible"/>
                                      </p:to>
                                    </p:set>
                                    <p:animEffect transition="in" filter="wipe(up)">
                                      <p:cBhvr>
                                        <p:cTn id="201" dur="500"/>
                                        <p:tgtEl>
                                          <p:spTgt spid="26726"/>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8" fill="hold" nodeType="clickEffect">
                                  <p:stCondLst>
                                    <p:cond delay="0"/>
                                  </p:stCondLst>
                                  <p:childTnLst>
                                    <p:set>
                                      <p:cBhvr>
                                        <p:cTn id="205" dur="1" fill="hold">
                                          <p:stCondLst>
                                            <p:cond delay="0"/>
                                          </p:stCondLst>
                                        </p:cTn>
                                        <p:tgtEl>
                                          <p:spTgt spid="9"/>
                                        </p:tgtEl>
                                        <p:attrNameLst>
                                          <p:attrName>style.visibility</p:attrName>
                                        </p:attrNameLst>
                                      </p:cBhvr>
                                      <p:to>
                                        <p:strVal val="visible"/>
                                      </p:to>
                                    </p:set>
                                    <p:animEffect transition="in" filter="wipe(left)">
                                      <p:cBhvr>
                                        <p:cTn id="206" dur="500"/>
                                        <p:tgtEl>
                                          <p:spTgt spid="9"/>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8" fill="hold" nodeType="clickEffect">
                                  <p:stCondLst>
                                    <p:cond delay="0"/>
                                  </p:stCondLst>
                                  <p:childTnLst>
                                    <p:set>
                                      <p:cBhvr>
                                        <p:cTn id="210" dur="1" fill="hold">
                                          <p:stCondLst>
                                            <p:cond delay="0"/>
                                          </p:stCondLst>
                                        </p:cTn>
                                        <p:tgtEl>
                                          <p:spTgt spid="8"/>
                                        </p:tgtEl>
                                        <p:attrNameLst>
                                          <p:attrName>style.visibility</p:attrName>
                                        </p:attrNameLst>
                                      </p:cBhvr>
                                      <p:to>
                                        <p:strVal val="visible"/>
                                      </p:to>
                                    </p:set>
                                    <p:animEffect transition="in" filter="wipe(left)">
                                      <p:cBhvr>
                                        <p:cTn id="211" dur="500"/>
                                        <p:tgtEl>
                                          <p:spTgt spid="8"/>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6" presetClass="entr" presetSubtype="21" fill="hold" nodeType="clickEffect">
                                  <p:stCondLst>
                                    <p:cond delay="0"/>
                                  </p:stCondLst>
                                  <p:childTnLst>
                                    <p:set>
                                      <p:cBhvr>
                                        <p:cTn id="215" dur="1" fill="hold">
                                          <p:stCondLst>
                                            <p:cond delay="0"/>
                                          </p:stCondLst>
                                        </p:cTn>
                                        <p:tgtEl>
                                          <p:spTgt spid="26727"/>
                                        </p:tgtEl>
                                        <p:attrNameLst>
                                          <p:attrName>style.visibility</p:attrName>
                                        </p:attrNameLst>
                                      </p:cBhvr>
                                      <p:to>
                                        <p:strVal val="visible"/>
                                      </p:to>
                                    </p:set>
                                    <p:animEffect transition="in" filter="barn(inVertical)">
                                      <p:cBhvr>
                                        <p:cTn id="216" dur="500"/>
                                        <p:tgtEl>
                                          <p:spTgt spid="26727"/>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6" presetClass="entr" presetSubtype="21" fill="hold" nodeType="clickEffect">
                                  <p:stCondLst>
                                    <p:cond delay="0"/>
                                  </p:stCondLst>
                                  <p:childTnLst>
                                    <p:set>
                                      <p:cBhvr>
                                        <p:cTn id="220" dur="1" fill="hold">
                                          <p:stCondLst>
                                            <p:cond delay="0"/>
                                          </p:stCondLst>
                                        </p:cTn>
                                        <p:tgtEl>
                                          <p:spTgt spid="26626"/>
                                        </p:tgtEl>
                                        <p:attrNameLst>
                                          <p:attrName>style.visibility</p:attrName>
                                        </p:attrNameLst>
                                      </p:cBhvr>
                                      <p:to>
                                        <p:strVal val="visible"/>
                                      </p:to>
                                    </p:set>
                                    <p:animEffect transition="in" filter="barn(inVertical)">
                                      <p:cBhvr>
                                        <p:cTn id="221"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98" grpId="0" build="p"/>
      <p:bldP spid="26699" grpId="0" build="p" advAuto="0"/>
      <p:bldP spid="26700" grpId="0" build="p" advAuto="0"/>
      <p:bldP spid="26701" grpId="0" build="p" advAuto="0"/>
      <p:bldP spid="26702" grpId="0" build="p" advAuto="0"/>
      <p:bldP spid="26703" grpId="0" build="p" advAuto="0"/>
      <p:bldP spid="26704" grpId="0" build="p" advAuto="0"/>
      <p:bldP spid="26705" grpId="0" build="p" advAuto="0"/>
      <p:bldP spid="26706" grpId="0"/>
      <p:bldP spid="26707" grpId="0"/>
      <p:bldP spid="26708" grpId="0"/>
      <p:bldP spid="26709" grpId="0"/>
      <p:bldP spid="26711" grpId="0"/>
      <p:bldP spid="26712" grpId="0"/>
      <p:bldP spid="26713" grpId="0"/>
      <p:bldP spid="26714" grpId="0"/>
      <p:bldP spid="26715" grpId="0"/>
      <p:bldP spid="26716" grpId="0"/>
      <p:bldP spid="26717" grpId="0"/>
      <p:bldP spid="104" grpId="0" animBg="1"/>
      <p:bldP spid="104" grpId="1" animBg="1"/>
      <p:bldP spid="105" grpId="0" animBg="1"/>
      <p:bldP spid="106" grpId="0" animBg="1"/>
      <p:bldP spid="106" grpId="1" animBg="1"/>
      <p:bldP spid="107" grpId="0" animBg="1"/>
      <p:bldP spid="107" grpId="1" animBg="1"/>
      <p:bldP spid="108" grpId="0" animBg="1"/>
      <p:bldP spid="108" grpId="1" animBg="1"/>
      <p:bldP spid="10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a:extLst>
              <a:ext uri="{FF2B5EF4-FFF2-40B4-BE49-F238E27FC236}">
                <a16:creationId xmlns="" xmlns:a16="http://schemas.microsoft.com/office/drawing/2014/main" id="{100C70C9-DE65-407F-98A1-F5FEFC61F92A}"/>
              </a:ext>
            </a:extLst>
          </p:cNvPr>
          <p:cNvGrpSpPr>
            <a:grpSpLocks/>
          </p:cNvGrpSpPr>
          <p:nvPr/>
        </p:nvGrpSpPr>
        <p:grpSpPr bwMode="auto">
          <a:xfrm>
            <a:off x="4786313" y="2735263"/>
            <a:ext cx="2982912" cy="2798762"/>
            <a:chOff x="0" y="0"/>
            <a:chExt cx="1879" cy="1763"/>
          </a:xfrm>
        </p:grpSpPr>
        <p:sp>
          <p:nvSpPr>
            <p:cNvPr id="7199" name="Freeform 3">
              <a:extLst>
                <a:ext uri="{FF2B5EF4-FFF2-40B4-BE49-F238E27FC236}">
                  <a16:creationId xmlns="" xmlns:a16="http://schemas.microsoft.com/office/drawing/2014/main" id="{24AFC8A1-D45A-45A0-A55C-FB07B477340E}"/>
                </a:ext>
              </a:extLst>
            </p:cNvPr>
            <p:cNvSpPr>
              <a:spLocks noChangeArrowheads="1"/>
            </p:cNvSpPr>
            <p:nvPr/>
          </p:nvSpPr>
          <p:spPr bwMode="auto">
            <a:xfrm>
              <a:off x="2" y="287"/>
              <a:ext cx="1258" cy="1476"/>
            </a:xfrm>
            <a:custGeom>
              <a:avLst/>
              <a:gdLst>
                <a:gd name="T0" fmla="*/ 349 w 1258"/>
                <a:gd name="T1" fmla="*/ 327 h 1476"/>
                <a:gd name="T2" fmla="*/ 633 w 1258"/>
                <a:gd name="T3" fmla="*/ 472 h 1476"/>
                <a:gd name="T4" fmla="*/ 764 w 1258"/>
                <a:gd name="T5" fmla="*/ 0 h 1476"/>
                <a:gd name="T6" fmla="*/ 1258 w 1258"/>
                <a:gd name="T7" fmla="*/ 290 h 1476"/>
                <a:gd name="T8" fmla="*/ 888 w 1258"/>
                <a:gd name="T9" fmla="*/ 654 h 1476"/>
                <a:gd name="T10" fmla="*/ 1171 w 1258"/>
                <a:gd name="T11" fmla="*/ 821 h 1476"/>
                <a:gd name="T12" fmla="*/ 808 w 1258"/>
                <a:gd name="T13" fmla="*/ 1476 h 1476"/>
                <a:gd name="T14" fmla="*/ 0 w 1258"/>
                <a:gd name="T15" fmla="*/ 967 h 1476"/>
                <a:gd name="T16" fmla="*/ 349 w 1258"/>
                <a:gd name="T17" fmla="*/ 327 h 14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58"/>
                <a:gd name="T28" fmla="*/ 0 h 1476"/>
                <a:gd name="T29" fmla="*/ 1258 w 1258"/>
                <a:gd name="T30" fmla="*/ 1476 h 14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58" h="1476">
                  <a:moveTo>
                    <a:pt x="349" y="327"/>
                  </a:moveTo>
                  <a:lnTo>
                    <a:pt x="633" y="472"/>
                  </a:lnTo>
                  <a:lnTo>
                    <a:pt x="764" y="0"/>
                  </a:lnTo>
                  <a:lnTo>
                    <a:pt x="1258" y="290"/>
                  </a:lnTo>
                  <a:lnTo>
                    <a:pt x="888" y="654"/>
                  </a:lnTo>
                  <a:lnTo>
                    <a:pt x="1171" y="821"/>
                  </a:lnTo>
                  <a:lnTo>
                    <a:pt x="808" y="1476"/>
                  </a:lnTo>
                  <a:lnTo>
                    <a:pt x="0" y="967"/>
                  </a:lnTo>
                  <a:lnTo>
                    <a:pt x="349" y="327"/>
                  </a:lnTo>
                  <a:close/>
                </a:path>
              </a:pathLst>
            </a:custGeom>
            <a:solidFill>
              <a:srgbClr val="FF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200" name="Freeform 4">
              <a:extLst>
                <a:ext uri="{FF2B5EF4-FFF2-40B4-BE49-F238E27FC236}">
                  <a16:creationId xmlns="" xmlns:a16="http://schemas.microsoft.com/office/drawing/2014/main" id="{6715481B-11AA-47C4-95F5-24D53886A229}"/>
                </a:ext>
              </a:extLst>
            </p:cNvPr>
            <p:cNvSpPr>
              <a:spLocks noChangeArrowheads="1"/>
            </p:cNvSpPr>
            <p:nvPr/>
          </p:nvSpPr>
          <p:spPr bwMode="auto">
            <a:xfrm>
              <a:off x="359" y="396"/>
              <a:ext cx="365" cy="371"/>
            </a:xfrm>
            <a:custGeom>
              <a:avLst/>
              <a:gdLst>
                <a:gd name="T0" fmla="*/ 0 w 365"/>
                <a:gd name="T1" fmla="*/ 218 h 371"/>
                <a:gd name="T2" fmla="*/ 266 w 365"/>
                <a:gd name="T3" fmla="*/ 371 h 371"/>
                <a:gd name="T4" fmla="*/ 365 w 365"/>
                <a:gd name="T5" fmla="*/ 0 h 371"/>
                <a:gd name="T6" fmla="*/ 0 w 365"/>
                <a:gd name="T7" fmla="*/ 218 h 371"/>
                <a:gd name="T8" fmla="*/ 0 60000 65536"/>
                <a:gd name="T9" fmla="*/ 0 60000 65536"/>
                <a:gd name="T10" fmla="*/ 0 60000 65536"/>
                <a:gd name="T11" fmla="*/ 0 60000 65536"/>
                <a:gd name="T12" fmla="*/ 0 w 365"/>
                <a:gd name="T13" fmla="*/ 0 h 371"/>
                <a:gd name="T14" fmla="*/ 365 w 365"/>
                <a:gd name="T15" fmla="*/ 371 h 371"/>
              </a:gdLst>
              <a:ahLst/>
              <a:cxnLst>
                <a:cxn ang="T8">
                  <a:pos x="T0" y="T1"/>
                </a:cxn>
                <a:cxn ang="T9">
                  <a:pos x="T2" y="T3"/>
                </a:cxn>
                <a:cxn ang="T10">
                  <a:pos x="T4" y="T5"/>
                </a:cxn>
                <a:cxn ang="T11">
                  <a:pos x="T6" y="T7"/>
                </a:cxn>
              </a:cxnLst>
              <a:rect l="T12" t="T13" r="T14" b="T15"/>
              <a:pathLst>
                <a:path w="365" h="371">
                  <a:moveTo>
                    <a:pt x="0" y="218"/>
                  </a:moveTo>
                  <a:lnTo>
                    <a:pt x="266" y="371"/>
                  </a:lnTo>
                  <a:lnTo>
                    <a:pt x="365" y="0"/>
                  </a:lnTo>
                  <a:lnTo>
                    <a:pt x="0" y="218"/>
                  </a:lnTo>
                  <a:close/>
                </a:path>
              </a:pathLst>
            </a:custGeom>
            <a:gradFill rotWithShape="0">
              <a:gsLst>
                <a:gs pos="0">
                  <a:srgbClr val="00CC00"/>
                </a:gs>
                <a:gs pos="100000">
                  <a:srgbClr val="0050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201" name="Freeform 5">
              <a:extLst>
                <a:ext uri="{FF2B5EF4-FFF2-40B4-BE49-F238E27FC236}">
                  <a16:creationId xmlns="" xmlns:a16="http://schemas.microsoft.com/office/drawing/2014/main" id="{BD011F38-1CD6-4E04-9364-DE3480831756}"/>
                </a:ext>
              </a:extLst>
            </p:cNvPr>
            <p:cNvSpPr>
              <a:spLocks noChangeArrowheads="1"/>
            </p:cNvSpPr>
            <p:nvPr/>
          </p:nvSpPr>
          <p:spPr bwMode="auto">
            <a:xfrm>
              <a:off x="766" y="3"/>
              <a:ext cx="982" cy="574"/>
            </a:xfrm>
            <a:custGeom>
              <a:avLst/>
              <a:gdLst>
                <a:gd name="T0" fmla="*/ 0 w 982"/>
                <a:gd name="T1" fmla="*/ 284 h 574"/>
                <a:gd name="T2" fmla="*/ 494 w 982"/>
                <a:gd name="T3" fmla="*/ 574 h 574"/>
                <a:gd name="T4" fmla="*/ 982 w 982"/>
                <a:gd name="T5" fmla="*/ 276 h 574"/>
                <a:gd name="T6" fmla="*/ 480 w 982"/>
                <a:gd name="T7" fmla="*/ 0 h 574"/>
                <a:gd name="T8" fmla="*/ 0 w 982"/>
                <a:gd name="T9" fmla="*/ 284 h 574"/>
                <a:gd name="T10" fmla="*/ 0 60000 65536"/>
                <a:gd name="T11" fmla="*/ 0 60000 65536"/>
                <a:gd name="T12" fmla="*/ 0 60000 65536"/>
                <a:gd name="T13" fmla="*/ 0 60000 65536"/>
                <a:gd name="T14" fmla="*/ 0 60000 65536"/>
                <a:gd name="T15" fmla="*/ 0 w 982"/>
                <a:gd name="T16" fmla="*/ 0 h 574"/>
                <a:gd name="T17" fmla="*/ 982 w 982"/>
                <a:gd name="T18" fmla="*/ 574 h 574"/>
              </a:gdLst>
              <a:ahLst/>
              <a:cxnLst>
                <a:cxn ang="T10">
                  <a:pos x="T0" y="T1"/>
                </a:cxn>
                <a:cxn ang="T11">
                  <a:pos x="T2" y="T3"/>
                </a:cxn>
                <a:cxn ang="T12">
                  <a:pos x="T4" y="T5"/>
                </a:cxn>
                <a:cxn ang="T13">
                  <a:pos x="T6" y="T7"/>
                </a:cxn>
                <a:cxn ang="T14">
                  <a:pos x="T8" y="T9"/>
                </a:cxn>
              </a:cxnLst>
              <a:rect l="T15" t="T16" r="T17" b="T18"/>
              <a:pathLst>
                <a:path w="982" h="574">
                  <a:moveTo>
                    <a:pt x="0" y="284"/>
                  </a:moveTo>
                  <a:lnTo>
                    <a:pt x="494" y="574"/>
                  </a:lnTo>
                  <a:lnTo>
                    <a:pt x="982" y="276"/>
                  </a:lnTo>
                  <a:lnTo>
                    <a:pt x="480" y="0"/>
                  </a:lnTo>
                  <a:lnTo>
                    <a:pt x="0" y="284"/>
                  </a:lnTo>
                  <a:close/>
                </a:path>
              </a:pathLst>
            </a:custGeom>
            <a:solidFill>
              <a:srgbClr val="00CC00"/>
            </a:solidFill>
            <a:ln w="12700">
              <a:solidFill>
                <a:schemeClr val="tx2"/>
              </a:solidFill>
              <a:round/>
              <a:headEnd/>
              <a:tailEnd/>
            </a:ln>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202" name="Freeform 6">
              <a:extLst>
                <a:ext uri="{FF2B5EF4-FFF2-40B4-BE49-F238E27FC236}">
                  <a16:creationId xmlns="" xmlns:a16="http://schemas.microsoft.com/office/drawing/2014/main" id="{C76576D2-F35D-4341-B616-8296ECF7C0F3}"/>
                </a:ext>
              </a:extLst>
            </p:cNvPr>
            <p:cNvSpPr>
              <a:spLocks noChangeArrowheads="1"/>
            </p:cNvSpPr>
            <p:nvPr/>
          </p:nvSpPr>
          <p:spPr bwMode="auto">
            <a:xfrm>
              <a:off x="890" y="272"/>
              <a:ext cx="855" cy="676"/>
            </a:xfrm>
            <a:custGeom>
              <a:avLst/>
              <a:gdLst>
                <a:gd name="T0" fmla="*/ 370 w 855"/>
                <a:gd name="T1" fmla="*/ 298 h 676"/>
                <a:gd name="T2" fmla="*/ 0 w 855"/>
                <a:gd name="T3" fmla="*/ 676 h 676"/>
                <a:gd name="T4" fmla="*/ 712 w 855"/>
                <a:gd name="T5" fmla="*/ 247 h 676"/>
                <a:gd name="T6" fmla="*/ 855 w 855"/>
                <a:gd name="T7" fmla="*/ 0 h 676"/>
                <a:gd name="T8" fmla="*/ 370 w 855"/>
                <a:gd name="T9" fmla="*/ 298 h 676"/>
                <a:gd name="T10" fmla="*/ 0 60000 65536"/>
                <a:gd name="T11" fmla="*/ 0 60000 65536"/>
                <a:gd name="T12" fmla="*/ 0 60000 65536"/>
                <a:gd name="T13" fmla="*/ 0 60000 65536"/>
                <a:gd name="T14" fmla="*/ 0 60000 65536"/>
                <a:gd name="T15" fmla="*/ 0 w 855"/>
                <a:gd name="T16" fmla="*/ 0 h 676"/>
                <a:gd name="T17" fmla="*/ 855 w 855"/>
                <a:gd name="T18" fmla="*/ 676 h 676"/>
              </a:gdLst>
              <a:ahLst/>
              <a:cxnLst>
                <a:cxn ang="T10">
                  <a:pos x="T0" y="T1"/>
                </a:cxn>
                <a:cxn ang="T11">
                  <a:pos x="T2" y="T3"/>
                </a:cxn>
                <a:cxn ang="T12">
                  <a:pos x="T4" y="T5"/>
                </a:cxn>
                <a:cxn ang="T13">
                  <a:pos x="T6" y="T7"/>
                </a:cxn>
                <a:cxn ang="T14">
                  <a:pos x="T8" y="T9"/>
                </a:cxn>
              </a:cxnLst>
              <a:rect l="T15" t="T16" r="T17" b="T18"/>
              <a:pathLst>
                <a:path w="855" h="676">
                  <a:moveTo>
                    <a:pt x="370" y="298"/>
                  </a:moveTo>
                  <a:lnTo>
                    <a:pt x="0" y="676"/>
                  </a:lnTo>
                  <a:lnTo>
                    <a:pt x="712" y="247"/>
                  </a:lnTo>
                  <a:lnTo>
                    <a:pt x="855" y="0"/>
                  </a:lnTo>
                  <a:lnTo>
                    <a:pt x="370" y="298"/>
                  </a:lnTo>
                  <a:close/>
                </a:path>
              </a:pathLst>
            </a:custGeom>
            <a:gradFill rotWithShape="0">
              <a:gsLst>
                <a:gs pos="0">
                  <a:srgbClr val="00CC00"/>
                </a:gs>
                <a:gs pos="100000">
                  <a:srgbClr val="008C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203" name="Freeform 7">
              <a:extLst>
                <a:ext uri="{FF2B5EF4-FFF2-40B4-BE49-F238E27FC236}">
                  <a16:creationId xmlns="" xmlns:a16="http://schemas.microsoft.com/office/drawing/2014/main" id="{CDA9C143-C804-4302-8B8C-A1E1206DE9A3}"/>
                </a:ext>
              </a:extLst>
            </p:cNvPr>
            <p:cNvSpPr>
              <a:spLocks noChangeArrowheads="1"/>
            </p:cNvSpPr>
            <p:nvPr/>
          </p:nvSpPr>
          <p:spPr bwMode="auto">
            <a:xfrm>
              <a:off x="816" y="672"/>
              <a:ext cx="1063" cy="1084"/>
            </a:xfrm>
            <a:custGeom>
              <a:avLst/>
              <a:gdLst>
                <a:gd name="T0" fmla="*/ 347 w 1063"/>
                <a:gd name="T1" fmla="*/ 422 h 1084"/>
                <a:gd name="T2" fmla="*/ 0 w 1063"/>
                <a:gd name="T3" fmla="*/ 1084 h 1084"/>
                <a:gd name="T4" fmla="*/ 1063 w 1063"/>
                <a:gd name="T5" fmla="*/ 444 h 1084"/>
                <a:gd name="T6" fmla="*/ 1063 w 1063"/>
                <a:gd name="T7" fmla="*/ 0 h 1084"/>
                <a:gd name="T8" fmla="*/ 347 w 1063"/>
                <a:gd name="T9" fmla="*/ 422 h 1084"/>
                <a:gd name="T10" fmla="*/ 0 60000 65536"/>
                <a:gd name="T11" fmla="*/ 0 60000 65536"/>
                <a:gd name="T12" fmla="*/ 0 60000 65536"/>
                <a:gd name="T13" fmla="*/ 0 60000 65536"/>
                <a:gd name="T14" fmla="*/ 0 60000 65536"/>
                <a:gd name="T15" fmla="*/ 0 w 1063"/>
                <a:gd name="T16" fmla="*/ 0 h 1084"/>
                <a:gd name="T17" fmla="*/ 1063 w 1063"/>
                <a:gd name="T18" fmla="*/ 1084 h 1084"/>
              </a:gdLst>
              <a:ahLst/>
              <a:cxnLst>
                <a:cxn ang="T10">
                  <a:pos x="T0" y="T1"/>
                </a:cxn>
                <a:cxn ang="T11">
                  <a:pos x="T2" y="T3"/>
                </a:cxn>
                <a:cxn ang="T12">
                  <a:pos x="T4" y="T5"/>
                </a:cxn>
                <a:cxn ang="T13">
                  <a:pos x="T6" y="T7"/>
                </a:cxn>
                <a:cxn ang="T14">
                  <a:pos x="T8" y="T9"/>
                </a:cxn>
              </a:cxnLst>
              <a:rect l="T15" t="T16" r="T17" b="T18"/>
              <a:pathLst>
                <a:path w="1063" h="1084">
                  <a:moveTo>
                    <a:pt x="347" y="422"/>
                  </a:moveTo>
                  <a:lnTo>
                    <a:pt x="0" y="1084"/>
                  </a:lnTo>
                  <a:lnTo>
                    <a:pt x="1063" y="444"/>
                  </a:lnTo>
                  <a:lnTo>
                    <a:pt x="1063" y="0"/>
                  </a:lnTo>
                  <a:lnTo>
                    <a:pt x="347" y="422"/>
                  </a:lnTo>
                  <a:close/>
                </a:path>
              </a:pathLst>
            </a:custGeom>
            <a:gradFill rotWithShape="0">
              <a:gsLst>
                <a:gs pos="0">
                  <a:srgbClr val="00CC00"/>
                </a:gs>
                <a:gs pos="100000">
                  <a:srgbClr val="0088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204" name="Freeform 8">
              <a:extLst>
                <a:ext uri="{FF2B5EF4-FFF2-40B4-BE49-F238E27FC236}">
                  <a16:creationId xmlns="" xmlns:a16="http://schemas.microsoft.com/office/drawing/2014/main" id="{48BC355D-6D62-4907-9A1E-618E0E72F8D3}"/>
                </a:ext>
              </a:extLst>
            </p:cNvPr>
            <p:cNvSpPr>
              <a:spLocks noChangeArrowheads="1"/>
            </p:cNvSpPr>
            <p:nvPr/>
          </p:nvSpPr>
          <p:spPr bwMode="auto">
            <a:xfrm>
              <a:off x="911" y="512"/>
              <a:ext cx="968" cy="589"/>
            </a:xfrm>
            <a:custGeom>
              <a:avLst/>
              <a:gdLst>
                <a:gd name="T0" fmla="*/ 0 w 968"/>
                <a:gd name="T1" fmla="*/ 429 h 589"/>
                <a:gd name="T2" fmla="*/ 699 w 968"/>
                <a:gd name="T3" fmla="*/ 0 h 589"/>
                <a:gd name="T4" fmla="*/ 968 w 968"/>
                <a:gd name="T5" fmla="*/ 160 h 589"/>
                <a:gd name="T6" fmla="*/ 240 w 968"/>
                <a:gd name="T7" fmla="*/ 589 h 589"/>
                <a:gd name="T8" fmla="*/ 0 w 968"/>
                <a:gd name="T9" fmla="*/ 429 h 589"/>
                <a:gd name="T10" fmla="*/ 0 60000 65536"/>
                <a:gd name="T11" fmla="*/ 0 60000 65536"/>
                <a:gd name="T12" fmla="*/ 0 60000 65536"/>
                <a:gd name="T13" fmla="*/ 0 60000 65536"/>
                <a:gd name="T14" fmla="*/ 0 60000 65536"/>
                <a:gd name="T15" fmla="*/ 0 w 968"/>
                <a:gd name="T16" fmla="*/ 0 h 589"/>
                <a:gd name="T17" fmla="*/ 968 w 968"/>
                <a:gd name="T18" fmla="*/ 589 h 589"/>
              </a:gdLst>
              <a:ahLst/>
              <a:cxnLst>
                <a:cxn ang="T10">
                  <a:pos x="T0" y="T1"/>
                </a:cxn>
                <a:cxn ang="T11">
                  <a:pos x="T2" y="T3"/>
                </a:cxn>
                <a:cxn ang="T12">
                  <a:pos x="T4" y="T5"/>
                </a:cxn>
                <a:cxn ang="T13">
                  <a:pos x="T6" y="T7"/>
                </a:cxn>
                <a:cxn ang="T14">
                  <a:pos x="T8" y="T9"/>
                </a:cxn>
              </a:cxnLst>
              <a:rect l="T15" t="T16" r="T17" b="T18"/>
              <a:pathLst>
                <a:path w="968" h="589">
                  <a:moveTo>
                    <a:pt x="0" y="429"/>
                  </a:moveTo>
                  <a:lnTo>
                    <a:pt x="699" y="0"/>
                  </a:lnTo>
                  <a:lnTo>
                    <a:pt x="968" y="160"/>
                  </a:lnTo>
                  <a:lnTo>
                    <a:pt x="240" y="589"/>
                  </a:lnTo>
                  <a:lnTo>
                    <a:pt x="0" y="429"/>
                  </a:lnTo>
                  <a:close/>
                </a:path>
              </a:pathLst>
            </a:custGeom>
            <a:gradFill rotWithShape="0">
              <a:gsLst>
                <a:gs pos="0">
                  <a:srgbClr val="00CC00"/>
                </a:gs>
                <a:gs pos="100000">
                  <a:srgbClr val="0090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205" name="Line 9">
              <a:extLst>
                <a:ext uri="{FF2B5EF4-FFF2-40B4-BE49-F238E27FC236}">
                  <a16:creationId xmlns="" xmlns:a16="http://schemas.microsoft.com/office/drawing/2014/main" id="{C401FDFA-2FAC-47F7-BC5E-807FEFA71F09}"/>
                </a:ext>
              </a:extLst>
            </p:cNvPr>
            <p:cNvSpPr>
              <a:spLocks noChangeShapeType="1"/>
            </p:cNvSpPr>
            <p:nvPr/>
          </p:nvSpPr>
          <p:spPr bwMode="auto">
            <a:xfrm>
              <a:off x="1246" y="4"/>
              <a:ext cx="499" cy="27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 name="Line 10">
              <a:extLst>
                <a:ext uri="{FF2B5EF4-FFF2-40B4-BE49-F238E27FC236}">
                  <a16:creationId xmlns="" xmlns:a16="http://schemas.microsoft.com/office/drawing/2014/main" id="{2D6A6228-7B57-44D3-9BFE-3A82DAB2A082}"/>
                </a:ext>
              </a:extLst>
            </p:cNvPr>
            <p:cNvSpPr>
              <a:spLocks noChangeShapeType="1"/>
            </p:cNvSpPr>
            <p:nvPr/>
          </p:nvSpPr>
          <p:spPr bwMode="auto">
            <a:xfrm flipH="1">
              <a:off x="776" y="0"/>
              <a:ext cx="470" cy="27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 name="Freeform 11">
              <a:extLst>
                <a:ext uri="{FF2B5EF4-FFF2-40B4-BE49-F238E27FC236}">
                  <a16:creationId xmlns="" xmlns:a16="http://schemas.microsoft.com/office/drawing/2014/main" id="{05DC90BA-0164-47B9-B5F1-FF180124B8D0}"/>
                </a:ext>
              </a:extLst>
            </p:cNvPr>
            <p:cNvSpPr>
              <a:spLocks noChangeArrowheads="1"/>
            </p:cNvSpPr>
            <p:nvPr/>
          </p:nvSpPr>
          <p:spPr bwMode="auto">
            <a:xfrm>
              <a:off x="817" y="1123"/>
              <a:ext cx="1053" cy="633"/>
            </a:xfrm>
            <a:custGeom>
              <a:avLst/>
              <a:gdLst>
                <a:gd name="T0" fmla="*/ 1053 w 1053"/>
                <a:gd name="T1" fmla="*/ 0 h 633"/>
                <a:gd name="T2" fmla="*/ 0 w 1053"/>
                <a:gd name="T3" fmla="*/ 633 h 633"/>
                <a:gd name="T4" fmla="*/ 0 60000 65536"/>
                <a:gd name="T5" fmla="*/ 0 60000 65536"/>
                <a:gd name="T6" fmla="*/ 0 w 1053"/>
                <a:gd name="T7" fmla="*/ 0 h 633"/>
                <a:gd name="T8" fmla="*/ 1053 w 1053"/>
                <a:gd name="T9" fmla="*/ 633 h 633"/>
              </a:gdLst>
              <a:ahLst/>
              <a:cxnLst>
                <a:cxn ang="T4">
                  <a:pos x="T0" y="T1"/>
                </a:cxn>
                <a:cxn ang="T5">
                  <a:pos x="T2" y="T3"/>
                </a:cxn>
              </a:cxnLst>
              <a:rect l="T6" t="T7" r="T8" b="T9"/>
              <a:pathLst>
                <a:path w="1053" h="633">
                  <a:moveTo>
                    <a:pt x="1053" y="0"/>
                  </a:moveTo>
                  <a:lnTo>
                    <a:pt x="0" y="633"/>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208" name="Line 12">
              <a:extLst>
                <a:ext uri="{FF2B5EF4-FFF2-40B4-BE49-F238E27FC236}">
                  <a16:creationId xmlns="" xmlns:a16="http://schemas.microsoft.com/office/drawing/2014/main" id="{7EAF0ED3-F9BD-4EDE-8BD4-E0F138A64BC8}"/>
                </a:ext>
              </a:extLst>
            </p:cNvPr>
            <p:cNvSpPr>
              <a:spLocks noChangeShapeType="1"/>
            </p:cNvSpPr>
            <p:nvPr/>
          </p:nvSpPr>
          <p:spPr bwMode="auto">
            <a:xfrm flipV="1">
              <a:off x="1870" y="664"/>
              <a:ext cx="0" cy="46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9" name="Freeform 13">
              <a:extLst>
                <a:ext uri="{FF2B5EF4-FFF2-40B4-BE49-F238E27FC236}">
                  <a16:creationId xmlns="" xmlns:a16="http://schemas.microsoft.com/office/drawing/2014/main" id="{0CE8440A-2BE4-43C5-8E68-B32C241D85F0}"/>
                </a:ext>
              </a:extLst>
            </p:cNvPr>
            <p:cNvSpPr>
              <a:spLocks noChangeArrowheads="1"/>
            </p:cNvSpPr>
            <p:nvPr/>
          </p:nvSpPr>
          <p:spPr bwMode="auto">
            <a:xfrm>
              <a:off x="1610" y="512"/>
              <a:ext cx="261" cy="163"/>
            </a:xfrm>
            <a:custGeom>
              <a:avLst/>
              <a:gdLst>
                <a:gd name="T0" fmla="*/ 261 w 261"/>
                <a:gd name="T1" fmla="*/ 163 h 163"/>
                <a:gd name="T2" fmla="*/ 0 w 261"/>
                <a:gd name="T3" fmla="*/ 0 h 163"/>
                <a:gd name="T4" fmla="*/ 0 60000 65536"/>
                <a:gd name="T5" fmla="*/ 0 60000 65536"/>
                <a:gd name="T6" fmla="*/ 0 w 261"/>
                <a:gd name="T7" fmla="*/ 0 h 163"/>
                <a:gd name="T8" fmla="*/ 261 w 261"/>
                <a:gd name="T9" fmla="*/ 163 h 163"/>
              </a:gdLst>
              <a:ahLst/>
              <a:cxnLst>
                <a:cxn ang="T4">
                  <a:pos x="T0" y="T1"/>
                </a:cxn>
                <a:cxn ang="T5">
                  <a:pos x="T2" y="T3"/>
                </a:cxn>
              </a:cxnLst>
              <a:rect l="T6" t="T7" r="T8" b="T9"/>
              <a:pathLst>
                <a:path w="261" h="163">
                  <a:moveTo>
                    <a:pt x="261" y="163"/>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210" name="Line 14">
              <a:extLst>
                <a:ext uri="{FF2B5EF4-FFF2-40B4-BE49-F238E27FC236}">
                  <a16:creationId xmlns="" xmlns:a16="http://schemas.microsoft.com/office/drawing/2014/main" id="{746ABBAF-3E30-462F-94FC-A2D851B59F5B}"/>
                </a:ext>
              </a:extLst>
            </p:cNvPr>
            <p:cNvSpPr>
              <a:spLocks noChangeShapeType="1"/>
            </p:cNvSpPr>
            <p:nvPr/>
          </p:nvSpPr>
          <p:spPr bwMode="auto">
            <a:xfrm flipH="1">
              <a:off x="1245" y="276"/>
              <a:ext cx="500" cy="29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1" name="Line 15">
              <a:extLst>
                <a:ext uri="{FF2B5EF4-FFF2-40B4-BE49-F238E27FC236}">
                  <a16:creationId xmlns="" xmlns:a16="http://schemas.microsoft.com/office/drawing/2014/main" id="{EC74A819-2CB9-4D9E-8801-A2B0CD3DC5C5}"/>
                </a:ext>
              </a:extLst>
            </p:cNvPr>
            <p:cNvSpPr>
              <a:spLocks noChangeShapeType="1"/>
            </p:cNvSpPr>
            <p:nvPr/>
          </p:nvSpPr>
          <p:spPr bwMode="auto">
            <a:xfrm flipH="1">
              <a:off x="1146" y="675"/>
              <a:ext cx="724" cy="43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2" name="Line 16">
              <a:extLst>
                <a:ext uri="{FF2B5EF4-FFF2-40B4-BE49-F238E27FC236}">
                  <a16:creationId xmlns="" xmlns:a16="http://schemas.microsoft.com/office/drawing/2014/main" id="{8DDC4BA5-4DE8-492B-9398-359BCE7DA30D}"/>
                </a:ext>
              </a:extLst>
            </p:cNvPr>
            <p:cNvSpPr>
              <a:spLocks noChangeShapeType="1"/>
            </p:cNvSpPr>
            <p:nvPr/>
          </p:nvSpPr>
          <p:spPr bwMode="auto">
            <a:xfrm flipH="1" flipV="1">
              <a:off x="757" y="276"/>
              <a:ext cx="503" cy="29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3" name="Freeform 17">
              <a:extLst>
                <a:ext uri="{FF2B5EF4-FFF2-40B4-BE49-F238E27FC236}">
                  <a16:creationId xmlns="" xmlns:a16="http://schemas.microsoft.com/office/drawing/2014/main" id="{6EC1B27D-64EA-4B45-AC91-0280056DA33C}"/>
                </a:ext>
              </a:extLst>
            </p:cNvPr>
            <p:cNvSpPr>
              <a:spLocks noChangeArrowheads="1"/>
            </p:cNvSpPr>
            <p:nvPr/>
          </p:nvSpPr>
          <p:spPr bwMode="auto">
            <a:xfrm>
              <a:off x="1598" y="278"/>
              <a:ext cx="139" cy="245"/>
            </a:xfrm>
            <a:custGeom>
              <a:avLst/>
              <a:gdLst>
                <a:gd name="T0" fmla="*/ 0 w 187"/>
                <a:gd name="T1" fmla="*/ 245 h 321"/>
                <a:gd name="T2" fmla="*/ 139 w 187"/>
                <a:gd name="T3" fmla="*/ 0 h 321"/>
                <a:gd name="T4" fmla="*/ 0 60000 65536"/>
                <a:gd name="T5" fmla="*/ 0 60000 65536"/>
                <a:gd name="T6" fmla="*/ 0 w 187"/>
                <a:gd name="T7" fmla="*/ 0 h 321"/>
                <a:gd name="T8" fmla="*/ 187 w 187"/>
                <a:gd name="T9" fmla="*/ 321 h 321"/>
              </a:gdLst>
              <a:ahLst/>
              <a:cxnLst>
                <a:cxn ang="T4">
                  <a:pos x="T0" y="T1"/>
                </a:cxn>
                <a:cxn ang="T5">
                  <a:pos x="T2" y="T3"/>
                </a:cxn>
              </a:cxnLst>
              <a:rect l="T6" t="T7" r="T8" b="T9"/>
              <a:pathLst>
                <a:path w="187" h="321">
                  <a:moveTo>
                    <a:pt x="0" y="321"/>
                  </a:moveTo>
                  <a:lnTo>
                    <a:pt x="187"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214" name="Line 18">
              <a:extLst>
                <a:ext uri="{FF2B5EF4-FFF2-40B4-BE49-F238E27FC236}">
                  <a16:creationId xmlns="" xmlns:a16="http://schemas.microsoft.com/office/drawing/2014/main" id="{47C3DBD1-382B-426F-87BC-BF3C396D19BE}"/>
                </a:ext>
              </a:extLst>
            </p:cNvPr>
            <p:cNvSpPr>
              <a:spLocks noChangeShapeType="1"/>
            </p:cNvSpPr>
            <p:nvPr/>
          </p:nvSpPr>
          <p:spPr bwMode="auto">
            <a:xfrm flipH="1">
              <a:off x="907" y="509"/>
              <a:ext cx="705" cy="43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5" name="Line 19">
              <a:extLst>
                <a:ext uri="{FF2B5EF4-FFF2-40B4-BE49-F238E27FC236}">
                  <a16:creationId xmlns="" xmlns:a16="http://schemas.microsoft.com/office/drawing/2014/main" id="{B4E4F256-E254-4F52-9710-7DA428DAFB16}"/>
                </a:ext>
              </a:extLst>
            </p:cNvPr>
            <p:cNvSpPr>
              <a:spLocks noChangeShapeType="1"/>
            </p:cNvSpPr>
            <p:nvPr/>
          </p:nvSpPr>
          <p:spPr bwMode="auto">
            <a:xfrm>
              <a:off x="900" y="942"/>
              <a:ext cx="270" cy="16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6" name="Line 20">
              <a:extLst>
                <a:ext uri="{FF2B5EF4-FFF2-40B4-BE49-F238E27FC236}">
                  <a16:creationId xmlns="" xmlns:a16="http://schemas.microsoft.com/office/drawing/2014/main" id="{851D188F-9AD6-4ED7-9D57-49A4C7522BD0}"/>
                </a:ext>
              </a:extLst>
            </p:cNvPr>
            <p:cNvSpPr>
              <a:spLocks noChangeShapeType="1"/>
            </p:cNvSpPr>
            <p:nvPr/>
          </p:nvSpPr>
          <p:spPr bwMode="auto">
            <a:xfrm flipH="1">
              <a:off x="814" y="1100"/>
              <a:ext cx="356" cy="65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7" name="Freeform 21">
              <a:extLst>
                <a:ext uri="{FF2B5EF4-FFF2-40B4-BE49-F238E27FC236}">
                  <a16:creationId xmlns="" xmlns:a16="http://schemas.microsoft.com/office/drawing/2014/main" id="{4DEE4579-6216-460B-847F-149EFD0592CF}"/>
                </a:ext>
              </a:extLst>
            </p:cNvPr>
            <p:cNvSpPr>
              <a:spLocks noChangeArrowheads="1"/>
            </p:cNvSpPr>
            <p:nvPr/>
          </p:nvSpPr>
          <p:spPr bwMode="auto">
            <a:xfrm>
              <a:off x="890" y="575"/>
              <a:ext cx="367" cy="373"/>
            </a:xfrm>
            <a:custGeom>
              <a:avLst/>
              <a:gdLst>
                <a:gd name="T0" fmla="*/ 367 w 367"/>
                <a:gd name="T1" fmla="*/ 0 h 373"/>
                <a:gd name="T2" fmla="*/ 0 w 367"/>
                <a:gd name="T3" fmla="*/ 373 h 373"/>
                <a:gd name="T4" fmla="*/ 0 60000 65536"/>
                <a:gd name="T5" fmla="*/ 0 60000 65536"/>
                <a:gd name="T6" fmla="*/ 0 w 367"/>
                <a:gd name="T7" fmla="*/ 0 h 373"/>
                <a:gd name="T8" fmla="*/ 367 w 367"/>
                <a:gd name="T9" fmla="*/ 373 h 373"/>
              </a:gdLst>
              <a:ahLst/>
              <a:cxnLst>
                <a:cxn ang="T4">
                  <a:pos x="T0" y="T1"/>
                </a:cxn>
                <a:cxn ang="T5">
                  <a:pos x="T2" y="T3"/>
                </a:cxn>
              </a:cxnLst>
              <a:rect l="T6" t="T7" r="T8" b="T9"/>
              <a:pathLst>
                <a:path w="367" h="373">
                  <a:moveTo>
                    <a:pt x="367" y="0"/>
                  </a:moveTo>
                  <a:lnTo>
                    <a:pt x="0" y="373"/>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218" name="Line 22">
              <a:extLst>
                <a:ext uri="{FF2B5EF4-FFF2-40B4-BE49-F238E27FC236}">
                  <a16:creationId xmlns="" xmlns:a16="http://schemas.microsoft.com/office/drawing/2014/main" id="{5B0755D3-911A-45E3-8168-570E234E5253}"/>
                </a:ext>
              </a:extLst>
            </p:cNvPr>
            <p:cNvSpPr>
              <a:spLocks noChangeShapeType="1"/>
            </p:cNvSpPr>
            <p:nvPr/>
          </p:nvSpPr>
          <p:spPr bwMode="auto">
            <a:xfrm flipH="1">
              <a:off x="612" y="288"/>
              <a:ext cx="154" cy="47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9" name="Line 23">
              <a:extLst>
                <a:ext uri="{FF2B5EF4-FFF2-40B4-BE49-F238E27FC236}">
                  <a16:creationId xmlns="" xmlns:a16="http://schemas.microsoft.com/office/drawing/2014/main" id="{8E657178-B873-442B-9F40-7E8259FB1666}"/>
                </a:ext>
              </a:extLst>
            </p:cNvPr>
            <p:cNvSpPr>
              <a:spLocks noChangeShapeType="1"/>
            </p:cNvSpPr>
            <p:nvPr/>
          </p:nvSpPr>
          <p:spPr bwMode="auto">
            <a:xfrm>
              <a:off x="365" y="609"/>
              <a:ext cx="248" cy="14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0" name="Line 24">
              <a:extLst>
                <a:ext uri="{FF2B5EF4-FFF2-40B4-BE49-F238E27FC236}">
                  <a16:creationId xmlns="" xmlns:a16="http://schemas.microsoft.com/office/drawing/2014/main" id="{B63DDF44-72ED-4C3A-8966-220118D9FF33}"/>
                </a:ext>
              </a:extLst>
            </p:cNvPr>
            <p:cNvSpPr>
              <a:spLocks noChangeShapeType="1"/>
            </p:cNvSpPr>
            <p:nvPr/>
          </p:nvSpPr>
          <p:spPr bwMode="auto">
            <a:xfrm flipV="1">
              <a:off x="353" y="389"/>
              <a:ext cx="387" cy="22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1" name="Line 25">
              <a:extLst>
                <a:ext uri="{FF2B5EF4-FFF2-40B4-BE49-F238E27FC236}">
                  <a16:creationId xmlns="" xmlns:a16="http://schemas.microsoft.com/office/drawing/2014/main" id="{FE9599E0-9D0F-42B2-99A8-F5B59379EC55}"/>
                </a:ext>
              </a:extLst>
            </p:cNvPr>
            <p:cNvSpPr>
              <a:spLocks noChangeShapeType="1"/>
            </p:cNvSpPr>
            <p:nvPr/>
          </p:nvSpPr>
          <p:spPr bwMode="auto">
            <a:xfrm flipH="1" flipV="1">
              <a:off x="0" y="1249"/>
              <a:ext cx="824" cy="5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2" name="Line 26">
              <a:extLst>
                <a:ext uri="{FF2B5EF4-FFF2-40B4-BE49-F238E27FC236}">
                  <a16:creationId xmlns="" xmlns:a16="http://schemas.microsoft.com/office/drawing/2014/main" id="{7CA46767-2AD7-4578-A015-7233DABDA136}"/>
                </a:ext>
              </a:extLst>
            </p:cNvPr>
            <p:cNvSpPr>
              <a:spLocks noChangeShapeType="1"/>
            </p:cNvSpPr>
            <p:nvPr/>
          </p:nvSpPr>
          <p:spPr bwMode="auto">
            <a:xfrm flipH="1">
              <a:off x="1" y="599"/>
              <a:ext cx="356" cy="65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171" name="Text Box 27">
            <a:extLst>
              <a:ext uri="{FF2B5EF4-FFF2-40B4-BE49-F238E27FC236}">
                <a16:creationId xmlns="" xmlns:a16="http://schemas.microsoft.com/office/drawing/2014/main" id="{F44AE608-3128-4792-8C1E-24AFA9F564CB}"/>
              </a:ext>
            </a:extLst>
          </p:cNvPr>
          <p:cNvSpPr txBox="1">
            <a:spLocks noChangeArrowheads="1"/>
          </p:cNvSpPr>
          <p:nvPr/>
        </p:nvSpPr>
        <p:spPr bwMode="auto">
          <a:xfrm>
            <a:off x="93662" y="10321"/>
            <a:ext cx="488467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b="0" dirty="0">
                <a:solidFill>
                  <a:schemeClr val="tx2"/>
                </a:solidFill>
                <a:latin typeface="微软雅黑" panose="020B0503020204020204" pitchFamily="34" charset="-122"/>
                <a:ea typeface="微软雅黑" panose="020B0503020204020204" pitchFamily="34" charset="-122"/>
              </a:rPr>
              <a:t>例 </a:t>
            </a:r>
            <a:r>
              <a:rPr lang="en-US" altLang="zh-CN" sz="2000" b="0" dirty="0">
                <a:solidFill>
                  <a:schemeClr val="tx2"/>
                </a:solidFill>
                <a:latin typeface="微软雅黑" panose="020B0503020204020204" pitchFamily="34" charset="-122"/>
                <a:ea typeface="微软雅黑" panose="020B0503020204020204" pitchFamily="34" charset="-122"/>
              </a:rPr>
              <a:t>3:  </a:t>
            </a:r>
            <a:r>
              <a:rPr lang="zh-CN" altLang="en-US" sz="2000" b="0" dirty="0">
                <a:solidFill>
                  <a:schemeClr val="tx2"/>
                </a:solidFill>
                <a:latin typeface="微软雅黑" panose="020B0503020204020204" pitchFamily="34" charset="-122"/>
                <a:ea typeface="微软雅黑" panose="020B0503020204020204" pitchFamily="34" charset="-122"/>
              </a:rPr>
              <a:t>求八棱柱被平面</a:t>
            </a:r>
            <a:r>
              <a:rPr lang="en-US" altLang="zh-CN" sz="2000" b="0" dirty="0">
                <a:solidFill>
                  <a:schemeClr val="tx2"/>
                </a:solidFill>
                <a:latin typeface="微软雅黑" panose="020B0503020204020204" pitchFamily="34" charset="-122"/>
                <a:ea typeface="微软雅黑" panose="020B0503020204020204" pitchFamily="34" charset="-122"/>
              </a:rPr>
              <a:t>P</a:t>
            </a:r>
            <a:r>
              <a:rPr lang="zh-CN" altLang="en-US" sz="2000" b="0" dirty="0">
                <a:solidFill>
                  <a:schemeClr val="tx2"/>
                </a:solidFill>
                <a:latin typeface="微软雅黑" panose="020B0503020204020204" pitchFamily="34" charset="-122"/>
                <a:ea typeface="微软雅黑" panose="020B0503020204020204" pitchFamily="34" charset="-122"/>
              </a:rPr>
              <a:t>截切后的俯视图。</a:t>
            </a:r>
          </a:p>
          <a:p>
            <a:pPr eaLnBrk="1" hangingPunct="1"/>
            <a:r>
              <a:rPr lang="en-US" altLang="zh-CN" sz="1200" b="0" i="1" dirty="0">
                <a:latin typeface="微软雅黑" panose="020B0503020204020204" pitchFamily="34" charset="-122"/>
                <a:ea typeface="微软雅黑" panose="020B0503020204020204" pitchFamily="34" charset="-122"/>
              </a:rPr>
              <a:t>Complete the top view of the eight-square prism cut by plane P.</a:t>
            </a:r>
            <a:endParaRPr lang="en-US" altLang="zh-CN" sz="1600" b="0" dirty="0">
              <a:solidFill>
                <a:schemeClr val="tx2"/>
              </a:solidFill>
              <a:latin typeface="微软雅黑" panose="020B0503020204020204" pitchFamily="34" charset="-122"/>
              <a:ea typeface="微软雅黑" panose="020B0503020204020204" pitchFamily="34" charset="-122"/>
            </a:endParaRPr>
          </a:p>
        </p:txBody>
      </p:sp>
      <p:grpSp>
        <p:nvGrpSpPr>
          <p:cNvPr id="7172" name="Group 28">
            <a:extLst>
              <a:ext uri="{FF2B5EF4-FFF2-40B4-BE49-F238E27FC236}">
                <a16:creationId xmlns="" xmlns:a16="http://schemas.microsoft.com/office/drawing/2014/main" id="{D5021B9A-295E-4037-8337-38A2CC74FAC2}"/>
              </a:ext>
            </a:extLst>
          </p:cNvPr>
          <p:cNvGrpSpPr>
            <a:grpSpLocks/>
          </p:cNvGrpSpPr>
          <p:nvPr/>
        </p:nvGrpSpPr>
        <p:grpSpPr bwMode="auto">
          <a:xfrm>
            <a:off x="639763" y="1103313"/>
            <a:ext cx="4943475" cy="1771650"/>
            <a:chOff x="0" y="0"/>
            <a:chExt cx="3114" cy="1116"/>
          </a:xfrm>
        </p:grpSpPr>
        <p:sp>
          <p:nvSpPr>
            <p:cNvPr id="7185" name="Line 29">
              <a:extLst>
                <a:ext uri="{FF2B5EF4-FFF2-40B4-BE49-F238E27FC236}">
                  <a16:creationId xmlns="" xmlns:a16="http://schemas.microsoft.com/office/drawing/2014/main" id="{1C875946-51EA-4D89-BC2E-AA7FB570807B}"/>
                </a:ext>
              </a:extLst>
            </p:cNvPr>
            <p:cNvSpPr>
              <a:spLocks noChangeShapeType="1"/>
            </p:cNvSpPr>
            <p:nvPr/>
          </p:nvSpPr>
          <p:spPr bwMode="auto">
            <a:xfrm>
              <a:off x="2459" y="0"/>
              <a:ext cx="0" cy="1116"/>
            </a:xfrm>
            <a:prstGeom prst="line">
              <a:avLst/>
            </a:prstGeom>
            <a:noFill/>
            <a:ln w="12700">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30">
              <a:extLst>
                <a:ext uri="{FF2B5EF4-FFF2-40B4-BE49-F238E27FC236}">
                  <a16:creationId xmlns="" xmlns:a16="http://schemas.microsoft.com/office/drawing/2014/main" id="{B7D3F4CB-7983-4A76-8A5E-EFB035B09E7E}"/>
                </a:ext>
              </a:extLst>
            </p:cNvPr>
            <p:cNvSpPr>
              <a:spLocks noChangeShapeType="1"/>
            </p:cNvSpPr>
            <p:nvPr/>
          </p:nvSpPr>
          <p:spPr bwMode="auto">
            <a:xfrm>
              <a:off x="1804" y="1013"/>
              <a:ext cx="131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Freeform 31">
              <a:extLst>
                <a:ext uri="{FF2B5EF4-FFF2-40B4-BE49-F238E27FC236}">
                  <a16:creationId xmlns="" xmlns:a16="http://schemas.microsoft.com/office/drawing/2014/main" id="{F0342A43-488C-4CE8-9792-43AF1D20103E}"/>
                </a:ext>
              </a:extLst>
            </p:cNvPr>
            <p:cNvSpPr>
              <a:spLocks noChangeArrowheads="1"/>
            </p:cNvSpPr>
            <p:nvPr/>
          </p:nvSpPr>
          <p:spPr bwMode="auto">
            <a:xfrm>
              <a:off x="1989" y="141"/>
              <a:ext cx="949" cy="3"/>
            </a:xfrm>
            <a:custGeom>
              <a:avLst/>
              <a:gdLst>
                <a:gd name="T0" fmla="*/ 0 w 949"/>
                <a:gd name="T1" fmla="*/ 3 h 3"/>
                <a:gd name="T2" fmla="*/ 949 w 949"/>
                <a:gd name="T3" fmla="*/ 0 h 3"/>
                <a:gd name="T4" fmla="*/ 0 60000 65536"/>
                <a:gd name="T5" fmla="*/ 0 60000 65536"/>
                <a:gd name="T6" fmla="*/ 0 w 949"/>
                <a:gd name="T7" fmla="*/ 0 h 3"/>
                <a:gd name="T8" fmla="*/ 949 w 949"/>
                <a:gd name="T9" fmla="*/ 3 h 3"/>
              </a:gdLst>
              <a:ahLst/>
              <a:cxnLst>
                <a:cxn ang="T4">
                  <a:pos x="T0" y="T1"/>
                </a:cxn>
                <a:cxn ang="T5">
                  <a:pos x="T2" y="T3"/>
                </a:cxn>
              </a:cxnLst>
              <a:rect l="T6" t="T7" r="T8" b="T9"/>
              <a:pathLst>
                <a:path w="949" h="3">
                  <a:moveTo>
                    <a:pt x="0" y="3"/>
                  </a:moveTo>
                  <a:lnTo>
                    <a:pt x="949"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188" name="Line 32">
              <a:extLst>
                <a:ext uri="{FF2B5EF4-FFF2-40B4-BE49-F238E27FC236}">
                  <a16:creationId xmlns="" xmlns:a16="http://schemas.microsoft.com/office/drawing/2014/main" id="{F0862756-B6D9-4E42-8535-C554962065A4}"/>
                </a:ext>
              </a:extLst>
            </p:cNvPr>
            <p:cNvSpPr>
              <a:spLocks noChangeShapeType="1"/>
            </p:cNvSpPr>
            <p:nvPr/>
          </p:nvSpPr>
          <p:spPr bwMode="auto">
            <a:xfrm flipV="1">
              <a:off x="1804" y="507"/>
              <a:ext cx="0" cy="50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 name="Line 33">
              <a:extLst>
                <a:ext uri="{FF2B5EF4-FFF2-40B4-BE49-F238E27FC236}">
                  <a16:creationId xmlns="" xmlns:a16="http://schemas.microsoft.com/office/drawing/2014/main" id="{EC4326D2-3509-447A-8A50-F26FC5624942}"/>
                </a:ext>
              </a:extLst>
            </p:cNvPr>
            <p:cNvSpPr>
              <a:spLocks noChangeShapeType="1"/>
            </p:cNvSpPr>
            <p:nvPr/>
          </p:nvSpPr>
          <p:spPr bwMode="auto">
            <a:xfrm flipV="1">
              <a:off x="3114" y="514"/>
              <a:ext cx="0" cy="50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0" name="Line 34">
              <a:extLst>
                <a:ext uri="{FF2B5EF4-FFF2-40B4-BE49-F238E27FC236}">
                  <a16:creationId xmlns="" xmlns:a16="http://schemas.microsoft.com/office/drawing/2014/main" id="{BF93A603-EC3C-40D8-8E73-C4BF10ECF31B}"/>
                </a:ext>
              </a:extLst>
            </p:cNvPr>
            <p:cNvSpPr>
              <a:spLocks noChangeShapeType="1"/>
            </p:cNvSpPr>
            <p:nvPr/>
          </p:nvSpPr>
          <p:spPr bwMode="auto">
            <a:xfrm>
              <a:off x="1804" y="507"/>
              <a:ext cx="46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1" name="Line 35">
              <a:extLst>
                <a:ext uri="{FF2B5EF4-FFF2-40B4-BE49-F238E27FC236}">
                  <a16:creationId xmlns="" xmlns:a16="http://schemas.microsoft.com/office/drawing/2014/main" id="{C89EA4C8-65E3-4FC2-AF9E-B6A4C602712C}"/>
                </a:ext>
              </a:extLst>
            </p:cNvPr>
            <p:cNvSpPr>
              <a:spLocks noChangeShapeType="1"/>
            </p:cNvSpPr>
            <p:nvPr/>
          </p:nvSpPr>
          <p:spPr bwMode="auto">
            <a:xfrm>
              <a:off x="2647" y="520"/>
              <a:ext cx="46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36">
              <a:extLst>
                <a:ext uri="{FF2B5EF4-FFF2-40B4-BE49-F238E27FC236}">
                  <a16:creationId xmlns="" xmlns:a16="http://schemas.microsoft.com/office/drawing/2014/main" id="{1F94220F-9868-458B-9EB9-9280E1B421CB}"/>
                </a:ext>
              </a:extLst>
            </p:cNvPr>
            <p:cNvSpPr>
              <a:spLocks noChangeShapeType="1"/>
            </p:cNvSpPr>
            <p:nvPr/>
          </p:nvSpPr>
          <p:spPr bwMode="auto">
            <a:xfrm flipH="1" flipV="1">
              <a:off x="1989" y="144"/>
              <a:ext cx="282" cy="36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37">
              <a:extLst>
                <a:ext uri="{FF2B5EF4-FFF2-40B4-BE49-F238E27FC236}">
                  <a16:creationId xmlns="" xmlns:a16="http://schemas.microsoft.com/office/drawing/2014/main" id="{72F57282-4E26-43F7-B2AE-90C55B50409D}"/>
                </a:ext>
              </a:extLst>
            </p:cNvPr>
            <p:cNvSpPr>
              <a:spLocks noChangeShapeType="1"/>
            </p:cNvSpPr>
            <p:nvPr/>
          </p:nvSpPr>
          <p:spPr bwMode="auto">
            <a:xfrm flipV="1">
              <a:off x="2647" y="141"/>
              <a:ext cx="283" cy="37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4" name="Line 38">
              <a:extLst>
                <a:ext uri="{FF2B5EF4-FFF2-40B4-BE49-F238E27FC236}">
                  <a16:creationId xmlns="" xmlns:a16="http://schemas.microsoft.com/office/drawing/2014/main" id="{5C38163E-8C35-429F-877A-B45D57AAC471}"/>
                </a:ext>
              </a:extLst>
            </p:cNvPr>
            <p:cNvSpPr>
              <a:spLocks noChangeShapeType="1"/>
            </p:cNvSpPr>
            <p:nvPr/>
          </p:nvSpPr>
          <p:spPr bwMode="auto">
            <a:xfrm flipH="1">
              <a:off x="7" y="1013"/>
              <a:ext cx="1595"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5" name="Line 39">
              <a:extLst>
                <a:ext uri="{FF2B5EF4-FFF2-40B4-BE49-F238E27FC236}">
                  <a16:creationId xmlns="" xmlns:a16="http://schemas.microsoft.com/office/drawing/2014/main" id="{70771299-4193-497A-BAEF-040A6021A0F4}"/>
                </a:ext>
              </a:extLst>
            </p:cNvPr>
            <p:cNvSpPr>
              <a:spLocks noChangeShapeType="1"/>
            </p:cNvSpPr>
            <p:nvPr/>
          </p:nvSpPr>
          <p:spPr bwMode="auto">
            <a:xfrm flipV="1">
              <a:off x="1595" y="137"/>
              <a:ext cx="0" cy="8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6" name="Line 40">
              <a:extLst>
                <a:ext uri="{FF2B5EF4-FFF2-40B4-BE49-F238E27FC236}">
                  <a16:creationId xmlns="" xmlns:a16="http://schemas.microsoft.com/office/drawing/2014/main" id="{D7659330-3F53-4B0F-B441-3FC69BED7FF9}"/>
                </a:ext>
              </a:extLst>
            </p:cNvPr>
            <p:cNvSpPr>
              <a:spLocks noChangeShapeType="1"/>
            </p:cNvSpPr>
            <p:nvPr/>
          </p:nvSpPr>
          <p:spPr bwMode="auto">
            <a:xfrm flipH="1">
              <a:off x="882" y="144"/>
              <a:ext cx="713"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7" name="Freeform 41">
              <a:extLst>
                <a:ext uri="{FF2B5EF4-FFF2-40B4-BE49-F238E27FC236}">
                  <a16:creationId xmlns="" xmlns:a16="http://schemas.microsoft.com/office/drawing/2014/main" id="{72A697A4-7374-4125-A455-4DCEC02819D9}"/>
                </a:ext>
              </a:extLst>
            </p:cNvPr>
            <p:cNvSpPr>
              <a:spLocks noChangeArrowheads="1"/>
            </p:cNvSpPr>
            <p:nvPr/>
          </p:nvSpPr>
          <p:spPr bwMode="auto">
            <a:xfrm>
              <a:off x="0" y="144"/>
              <a:ext cx="882" cy="877"/>
            </a:xfrm>
            <a:custGeom>
              <a:avLst/>
              <a:gdLst>
                <a:gd name="T0" fmla="*/ 882 w 882"/>
                <a:gd name="T1" fmla="*/ 0 h 877"/>
                <a:gd name="T2" fmla="*/ 0 w 882"/>
                <a:gd name="T3" fmla="*/ 877 h 877"/>
                <a:gd name="T4" fmla="*/ 0 60000 65536"/>
                <a:gd name="T5" fmla="*/ 0 60000 65536"/>
                <a:gd name="T6" fmla="*/ 0 w 882"/>
                <a:gd name="T7" fmla="*/ 0 h 877"/>
                <a:gd name="T8" fmla="*/ 882 w 882"/>
                <a:gd name="T9" fmla="*/ 877 h 877"/>
              </a:gdLst>
              <a:ahLst/>
              <a:cxnLst>
                <a:cxn ang="T4">
                  <a:pos x="T0" y="T1"/>
                </a:cxn>
                <a:cxn ang="T5">
                  <a:pos x="T2" y="T3"/>
                </a:cxn>
              </a:cxnLst>
              <a:rect l="T6" t="T7" r="T8" b="T9"/>
              <a:pathLst>
                <a:path w="882" h="877">
                  <a:moveTo>
                    <a:pt x="882" y="0"/>
                  </a:moveTo>
                  <a:lnTo>
                    <a:pt x="0" y="877"/>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198" name="Line 42">
              <a:extLst>
                <a:ext uri="{FF2B5EF4-FFF2-40B4-BE49-F238E27FC236}">
                  <a16:creationId xmlns="" xmlns:a16="http://schemas.microsoft.com/office/drawing/2014/main" id="{7D5A0DC4-6120-4D3F-9FE7-C3638023C406}"/>
                </a:ext>
              </a:extLst>
            </p:cNvPr>
            <p:cNvSpPr>
              <a:spLocks noChangeShapeType="1"/>
            </p:cNvSpPr>
            <p:nvPr/>
          </p:nvSpPr>
          <p:spPr bwMode="auto">
            <a:xfrm flipH="1">
              <a:off x="493" y="520"/>
              <a:ext cx="110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73" name="Group 43">
            <a:extLst>
              <a:ext uri="{FF2B5EF4-FFF2-40B4-BE49-F238E27FC236}">
                <a16:creationId xmlns="" xmlns:a16="http://schemas.microsoft.com/office/drawing/2014/main" id="{52EC881E-1C30-4F9D-9AB5-27B91C49EF65}"/>
              </a:ext>
            </a:extLst>
          </p:cNvPr>
          <p:cNvGrpSpPr>
            <a:grpSpLocks/>
          </p:cNvGrpSpPr>
          <p:nvPr/>
        </p:nvGrpSpPr>
        <p:grpSpPr bwMode="auto">
          <a:xfrm>
            <a:off x="557213" y="3186113"/>
            <a:ext cx="2709862" cy="2125662"/>
            <a:chOff x="0" y="0"/>
            <a:chExt cx="1707" cy="1339"/>
          </a:xfrm>
        </p:grpSpPr>
        <p:sp>
          <p:nvSpPr>
            <p:cNvPr id="7174" name="Rectangle 44">
              <a:extLst>
                <a:ext uri="{FF2B5EF4-FFF2-40B4-BE49-F238E27FC236}">
                  <a16:creationId xmlns="" xmlns:a16="http://schemas.microsoft.com/office/drawing/2014/main" id="{ECFD8903-0398-4113-9BA1-CD9C922445C2}"/>
                </a:ext>
              </a:extLst>
            </p:cNvPr>
            <p:cNvSpPr>
              <a:spLocks noChangeArrowheads="1"/>
            </p:cNvSpPr>
            <p:nvPr/>
          </p:nvSpPr>
          <p:spPr bwMode="auto">
            <a:xfrm rot="-5400000">
              <a:off x="177" y="-129"/>
              <a:ext cx="1336" cy="1599"/>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sz="2400" b="0">
                <a:ea typeface="宋体" panose="02010600030101010101" pitchFamily="2" charset="-122"/>
              </a:endParaRPr>
            </a:p>
          </p:txBody>
        </p:sp>
        <p:sp>
          <p:nvSpPr>
            <p:cNvPr id="7175" name="Line 45">
              <a:extLst>
                <a:ext uri="{FF2B5EF4-FFF2-40B4-BE49-F238E27FC236}">
                  <a16:creationId xmlns="" xmlns:a16="http://schemas.microsoft.com/office/drawing/2014/main" id="{BF8C1D31-C2A8-4DD0-8B56-A8B53286A804}"/>
                </a:ext>
              </a:extLst>
            </p:cNvPr>
            <p:cNvSpPr>
              <a:spLocks noChangeShapeType="1"/>
            </p:cNvSpPr>
            <p:nvPr/>
          </p:nvSpPr>
          <p:spPr bwMode="auto">
            <a:xfrm rot="-5400000">
              <a:off x="854" y="-189"/>
              <a:ext cx="0" cy="1707"/>
            </a:xfrm>
            <a:prstGeom prst="line">
              <a:avLst/>
            </a:prstGeom>
            <a:noFill/>
            <a:ln w="12700">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Line 46">
              <a:extLst>
                <a:ext uri="{FF2B5EF4-FFF2-40B4-BE49-F238E27FC236}">
                  <a16:creationId xmlns="" xmlns:a16="http://schemas.microsoft.com/office/drawing/2014/main" id="{6837BCA3-4908-4FA9-B576-35F4E0B87BE0}"/>
                </a:ext>
              </a:extLst>
            </p:cNvPr>
            <p:cNvSpPr>
              <a:spLocks noChangeShapeType="1"/>
            </p:cNvSpPr>
            <p:nvPr/>
          </p:nvSpPr>
          <p:spPr bwMode="auto">
            <a:xfrm flipH="1">
              <a:off x="557" y="458"/>
              <a:ext cx="1077"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Line 47">
              <a:extLst>
                <a:ext uri="{FF2B5EF4-FFF2-40B4-BE49-F238E27FC236}">
                  <a16:creationId xmlns="" xmlns:a16="http://schemas.microsoft.com/office/drawing/2014/main" id="{9CC79371-5CCF-4B21-A0E8-70086A2344A2}"/>
                </a:ext>
              </a:extLst>
            </p:cNvPr>
            <p:cNvSpPr>
              <a:spLocks noChangeShapeType="1"/>
            </p:cNvSpPr>
            <p:nvPr/>
          </p:nvSpPr>
          <p:spPr bwMode="auto">
            <a:xfrm flipH="1">
              <a:off x="570" y="861"/>
              <a:ext cx="1077"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8" name="Line 48">
              <a:extLst>
                <a:ext uri="{FF2B5EF4-FFF2-40B4-BE49-F238E27FC236}">
                  <a16:creationId xmlns="" xmlns:a16="http://schemas.microsoft.com/office/drawing/2014/main" id="{C808A74C-5522-4A28-948D-EDFE3F64233B}"/>
                </a:ext>
              </a:extLst>
            </p:cNvPr>
            <p:cNvSpPr>
              <a:spLocks noChangeShapeType="1"/>
            </p:cNvSpPr>
            <p:nvPr/>
          </p:nvSpPr>
          <p:spPr bwMode="auto">
            <a:xfrm flipH="1">
              <a:off x="920" y="186"/>
              <a:ext cx="727"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9" name="Line 49">
              <a:extLst>
                <a:ext uri="{FF2B5EF4-FFF2-40B4-BE49-F238E27FC236}">
                  <a16:creationId xmlns="" xmlns:a16="http://schemas.microsoft.com/office/drawing/2014/main" id="{448B448B-72C9-4BB5-9486-6F59ADB9C514}"/>
                </a:ext>
              </a:extLst>
            </p:cNvPr>
            <p:cNvSpPr>
              <a:spLocks noChangeShapeType="1"/>
            </p:cNvSpPr>
            <p:nvPr/>
          </p:nvSpPr>
          <p:spPr bwMode="auto">
            <a:xfrm flipH="1">
              <a:off x="933" y="1120"/>
              <a:ext cx="71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0" name="Line 50">
              <a:extLst>
                <a:ext uri="{FF2B5EF4-FFF2-40B4-BE49-F238E27FC236}">
                  <a16:creationId xmlns="" xmlns:a16="http://schemas.microsoft.com/office/drawing/2014/main" id="{DB324039-7D16-4919-840A-5EB370217709}"/>
                </a:ext>
              </a:extLst>
            </p:cNvPr>
            <p:cNvSpPr>
              <a:spLocks noChangeShapeType="1"/>
            </p:cNvSpPr>
            <p:nvPr/>
          </p:nvSpPr>
          <p:spPr bwMode="auto">
            <a:xfrm>
              <a:off x="933" y="189"/>
              <a:ext cx="0" cy="92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51">
              <a:extLst>
                <a:ext uri="{FF2B5EF4-FFF2-40B4-BE49-F238E27FC236}">
                  <a16:creationId xmlns="" xmlns:a16="http://schemas.microsoft.com/office/drawing/2014/main" id="{D3D66B9B-61BB-4E7A-9154-09E8744D5C65}"/>
                </a:ext>
              </a:extLst>
            </p:cNvPr>
            <p:cNvSpPr>
              <a:spLocks noChangeShapeType="1"/>
            </p:cNvSpPr>
            <p:nvPr/>
          </p:nvSpPr>
          <p:spPr bwMode="auto">
            <a:xfrm flipV="1">
              <a:off x="558" y="186"/>
              <a:ext cx="376" cy="27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52">
              <a:extLst>
                <a:ext uri="{FF2B5EF4-FFF2-40B4-BE49-F238E27FC236}">
                  <a16:creationId xmlns="" xmlns:a16="http://schemas.microsoft.com/office/drawing/2014/main" id="{C3AC5557-1931-413F-867A-3BEBF65B0ACB}"/>
                </a:ext>
              </a:extLst>
            </p:cNvPr>
            <p:cNvSpPr>
              <a:spLocks noChangeShapeType="1"/>
            </p:cNvSpPr>
            <p:nvPr/>
          </p:nvSpPr>
          <p:spPr bwMode="auto">
            <a:xfrm>
              <a:off x="558" y="859"/>
              <a:ext cx="375" cy="26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3" name="Line 53">
              <a:extLst>
                <a:ext uri="{FF2B5EF4-FFF2-40B4-BE49-F238E27FC236}">
                  <a16:creationId xmlns="" xmlns:a16="http://schemas.microsoft.com/office/drawing/2014/main" id="{4131FD7A-72B1-48D9-88D3-2192A8570D50}"/>
                </a:ext>
              </a:extLst>
            </p:cNvPr>
            <p:cNvSpPr>
              <a:spLocks noChangeShapeType="1"/>
            </p:cNvSpPr>
            <p:nvPr/>
          </p:nvSpPr>
          <p:spPr bwMode="auto">
            <a:xfrm>
              <a:off x="558" y="0"/>
              <a:ext cx="0" cy="46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4" name="Line 54">
              <a:extLst>
                <a:ext uri="{FF2B5EF4-FFF2-40B4-BE49-F238E27FC236}">
                  <a16:creationId xmlns="" xmlns:a16="http://schemas.microsoft.com/office/drawing/2014/main" id="{5E83E93D-E50C-49F8-B6D8-8AC7F7C5EBF5}"/>
                </a:ext>
              </a:extLst>
            </p:cNvPr>
            <p:cNvSpPr>
              <a:spLocks noChangeShapeType="1"/>
            </p:cNvSpPr>
            <p:nvPr/>
          </p:nvSpPr>
          <p:spPr bwMode="auto">
            <a:xfrm>
              <a:off x="558" y="859"/>
              <a:ext cx="0" cy="4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262682270"/>
      </p:ext>
    </p:extLst>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 xmlns:a16="http://schemas.microsoft.com/office/drawing/2014/main" id="{7163F28D-6CEB-408A-97D9-79342068FEA7}"/>
              </a:ext>
            </a:extLst>
          </p:cNvPr>
          <p:cNvSpPr>
            <a:spLocks noGrp="1" noChangeArrowheads="1"/>
          </p:cNvSpPr>
          <p:nvPr>
            <p:ph idx="4294967295"/>
          </p:nvPr>
        </p:nvSpPr>
        <p:spPr>
          <a:xfrm>
            <a:off x="12261" y="0"/>
            <a:ext cx="9119344" cy="4005064"/>
          </a:xfrm>
          <a:solidFill>
            <a:srgbClr val="FFFFFF"/>
          </a:solidFill>
          <a:ln>
            <a:solidFill>
              <a:srgbClr val="000000"/>
            </a:solidFill>
            <a:miter lim="800000"/>
            <a:headEnd/>
            <a:tailEnd/>
          </a:ln>
        </p:spPr>
        <p:txBody>
          <a:bodyPr/>
          <a:lstStyle/>
          <a:p>
            <a:pPr marL="2286000" lvl="5" indent="0" eaLnBrk="1" hangingPunct="1">
              <a:buNone/>
            </a:pPr>
            <a:r>
              <a:rPr lang="zh-CN" altLang="en-US" sz="4800" b="1" dirty="0">
                <a:ea typeface="黑体" panose="02010609060101010101" pitchFamily="49" charset="-122"/>
              </a:rPr>
              <a:t>   作业</a:t>
            </a:r>
            <a:endParaRPr lang="en-US" altLang="zh-CN" sz="4800" b="1" dirty="0">
              <a:ea typeface="黑体" panose="02010609060101010101" pitchFamily="49" charset="-122"/>
            </a:endParaRPr>
          </a:p>
          <a:p>
            <a:pPr lvl="5">
              <a:buFont typeface="Wingdings" panose="05000000000000000000" pitchFamily="2" charset="2"/>
              <a:buChar char="Ø"/>
            </a:pPr>
            <a:r>
              <a:rPr lang="en-US" altLang="zh-CN" sz="4000" b="1" dirty="0">
                <a:latin typeface="黑体" panose="02010609060101010101" pitchFamily="49" charset="-122"/>
                <a:ea typeface="黑体" panose="02010609060101010101" pitchFamily="49" charset="-122"/>
              </a:rPr>
              <a:t>P12</a:t>
            </a:r>
          </a:p>
          <a:p>
            <a:pPr lvl="5" eaLnBrk="1" hangingPunct="1">
              <a:buFont typeface="Wingdings" panose="05000000000000000000" pitchFamily="2" charset="2"/>
              <a:buChar char="Ø"/>
            </a:pPr>
            <a:r>
              <a:rPr lang="en-US" altLang="zh-CN" sz="4000" b="1" dirty="0" smtClean="0">
                <a:ea typeface="黑体" panose="02010609060101010101" pitchFamily="49" charset="-122"/>
              </a:rPr>
              <a:t>P13(1,2,3</a:t>
            </a:r>
            <a:r>
              <a:rPr lang="en-US" altLang="zh-CN" sz="4000" b="1" dirty="0">
                <a:ea typeface="黑体" panose="02010609060101010101" pitchFamily="49" charset="-122"/>
              </a:rPr>
              <a:t>),</a:t>
            </a:r>
          </a:p>
          <a:p>
            <a:pPr lvl="5" eaLnBrk="1" hangingPunct="1">
              <a:buFont typeface="Wingdings" panose="05000000000000000000" pitchFamily="2" charset="2"/>
              <a:buChar char="Ø"/>
            </a:pPr>
            <a:r>
              <a:rPr lang="en-US" altLang="zh-CN" sz="4000" b="1" dirty="0" smtClean="0">
                <a:ea typeface="黑体" panose="02010609060101010101" pitchFamily="49" charset="-122"/>
              </a:rPr>
              <a:t>P14(1,3</a:t>
            </a:r>
            <a:r>
              <a:rPr lang="zh-CN" altLang="en-US" sz="4000" b="1" dirty="0" smtClean="0">
                <a:ea typeface="黑体" panose="02010609060101010101" pitchFamily="49" charset="-122"/>
              </a:rPr>
              <a:t>，</a:t>
            </a:r>
            <a:r>
              <a:rPr lang="en-US" altLang="zh-CN" sz="4000" b="1" dirty="0" smtClean="0">
                <a:ea typeface="黑体" panose="02010609060101010101" pitchFamily="49" charset="-122"/>
              </a:rPr>
              <a:t>4)</a:t>
            </a:r>
          </a:p>
          <a:p>
            <a:pPr marL="2286000" lvl="5" indent="0" eaLnBrk="1" hangingPunct="1">
              <a:buNone/>
            </a:pPr>
            <a:r>
              <a:rPr lang="zh-CN" altLang="en-US" sz="2800" b="1" dirty="0" smtClean="0">
                <a:ea typeface="黑体" panose="02010609060101010101" pitchFamily="49" charset="-122"/>
              </a:rPr>
              <a:t>要求保留作图辅助线（很浅很细的线）</a:t>
            </a:r>
            <a:r>
              <a:rPr lang="zh-CN" altLang="en-US" sz="2800" b="1" dirty="0" smtClean="0">
                <a:ea typeface="黑体" panose="02010609060101010101" pitchFamily="49" charset="-122"/>
              </a:rPr>
              <a:t> </a:t>
            </a:r>
            <a:endParaRPr lang="en-US" altLang="zh-CN" sz="2800" b="1" dirty="0">
              <a:ea typeface="黑体" panose="02010609060101010101" pitchFamily="49" charset="-122"/>
            </a:endParaRPr>
          </a:p>
        </p:txBody>
      </p:sp>
      <p:sp>
        <p:nvSpPr>
          <p:cNvPr id="22531" name="Text Box 4">
            <a:extLst>
              <a:ext uri="{FF2B5EF4-FFF2-40B4-BE49-F238E27FC236}">
                <a16:creationId xmlns="" xmlns:a16="http://schemas.microsoft.com/office/drawing/2014/main" id="{BA7CF5ED-55ED-49CB-A1F7-364A1107DFF5}"/>
              </a:ext>
            </a:extLst>
          </p:cNvPr>
          <p:cNvSpPr txBox="1">
            <a:spLocks noChangeArrowheads="1"/>
          </p:cNvSpPr>
          <p:nvPr/>
        </p:nvSpPr>
        <p:spPr bwMode="auto">
          <a:xfrm>
            <a:off x="-12395" y="4941168"/>
            <a:ext cx="9144000" cy="52322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z="2800" i="1" dirty="0">
                <a:solidFill>
                  <a:schemeClr val="bg1"/>
                </a:solidFill>
              </a:rPr>
              <a:t>参考</a:t>
            </a:r>
            <a:r>
              <a:rPr lang="en-US" altLang="zh-CN" sz="2800" i="1" dirty="0">
                <a:solidFill>
                  <a:schemeClr val="bg1"/>
                </a:solidFill>
              </a:rPr>
              <a:t>Refer to </a:t>
            </a:r>
            <a:r>
              <a:rPr lang="zh-CN" altLang="en-US" sz="2800" i="1" dirty="0">
                <a:solidFill>
                  <a:schemeClr val="bg1"/>
                </a:solidFill>
              </a:rPr>
              <a:t>：</a:t>
            </a:r>
            <a:r>
              <a:rPr lang="en-US" altLang="zh-CN" sz="2800" i="1" dirty="0">
                <a:solidFill>
                  <a:schemeClr val="bg1"/>
                </a:solidFill>
              </a:rPr>
              <a:t>Textbook </a:t>
            </a:r>
            <a:r>
              <a:rPr lang="en-US" altLang="zh-CN" sz="2800" dirty="0">
                <a:solidFill>
                  <a:schemeClr val="bg1"/>
                </a:solidFill>
                <a:latin typeface="黑体" panose="02010609060101010101" pitchFamily="49" charset="-122"/>
              </a:rPr>
              <a:t>P31-46 </a:t>
            </a:r>
            <a:endParaRPr lang="en-US" altLang="zh-CN" sz="2800" i="1" dirty="0">
              <a:solidFill>
                <a:schemeClr val="bg1"/>
              </a:solidFill>
            </a:endParaRPr>
          </a:p>
        </p:txBody>
      </p:sp>
    </p:spTree>
    <p:extLst>
      <p:ext uri="{BB962C8B-B14F-4D97-AF65-F5344CB8AC3E}">
        <p14:creationId xmlns:p14="http://schemas.microsoft.com/office/powerpoint/2010/main" val="2090937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7">
            <a:extLst>
              <a:ext uri="{FF2B5EF4-FFF2-40B4-BE49-F238E27FC236}">
                <a16:creationId xmlns="" xmlns:a16="http://schemas.microsoft.com/office/drawing/2014/main" id="{D91AC658-0DB7-4D47-8511-5C527DD984F3}"/>
              </a:ext>
            </a:extLst>
          </p:cNvPr>
          <p:cNvSpPr>
            <a:spLocks noChangeArrowheads="1"/>
          </p:cNvSpPr>
          <p:nvPr/>
        </p:nvSpPr>
        <p:spPr bwMode="auto">
          <a:xfrm>
            <a:off x="0" y="0"/>
            <a:ext cx="9144000" cy="460375"/>
          </a:xfrm>
          <a:prstGeom prst="rect">
            <a:avLst/>
          </a:prstGeom>
          <a:solidFill>
            <a:schemeClr val="accent1">
              <a:lumMod val="20000"/>
              <a:lumOff val="80000"/>
            </a:schemeClr>
          </a:solidFill>
          <a:ln>
            <a:noFill/>
          </a:ln>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buFont typeface="Arial" charset="0"/>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buFont typeface="Arial" charset="0"/>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buFont typeface="Arial" charset="0"/>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buFont typeface="Arial" charset="0"/>
              <a:defRPr sz="2400">
                <a:solidFill>
                  <a:schemeClr val="tx1"/>
                </a:solidFill>
                <a:latin typeface="Times New Roman" pitchFamily="18" charset="0"/>
                <a:ea typeface="宋体" charset="-122"/>
              </a:defRPr>
            </a:lvl9pPr>
          </a:lstStyle>
          <a:p>
            <a:pPr eaLnBrk="1" hangingPunct="1">
              <a:buFont typeface="Arial" charset="0"/>
              <a:buNone/>
              <a:defRPr/>
            </a:pPr>
            <a:r>
              <a:rPr lang="en-US" altLang="zh-CN" b="1" dirty="0"/>
              <a:t>Homework</a:t>
            </a:r>
            <a:r>
              <a:rPr lang="zh-CN" altLang="en-US" b="1" dirty="0"/>
              <a:t>：</a:t>
            </a:r>
            <a:r>
              <a:rPr lang="en-US" altLang="zh-CN" b="1" dirty="0"/>
              <a:t> P12     </a:t>
            </a:r>
            <a:r>
              <a:rPr lang="en-US" altLang="zh-CN" b="1" i="1" dirty="0"/>
              <a:t>Refer to </a:t>
            </a:r>
            <a:r>
              <a:rPr lang="zh-CN" altLang="en-US" b="1" i="1" dirty="0"/>
              <a:t>：</a:t>
            </a:r>
            <a:r>
              <a:rPr lang="en-US" altLang="zh-CN" b="1" i="1" dirty="0"/>
              <a:t>Textbook </a:t>
            </a:r>
            <a:r>
              <a:rPr lang="en-US" altLang="zh-CN" dirty="0"/>
              <a:t>P31-46 </a:t>
            </a:r>
          </a:p>
        </p:txBody>
      </p:sp>
      <p:pic>
        <p:nvPicPr>
          <p:cNvPr id="32771" name="图片 1">
            <a:extLst>
              <a:ext uri="{FF2B5EF4-FFF2-40B4-BE49-F238E27FC236}">
                <a16:creationId xmlns="" xmlns:a16="http://schemas.microsoft.com/office/drawing/2014/main" id="{E0E132C3-9F55-446A-9BBA-2FA7B94226B9}"/>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460375"/>
            <a:ext cx="9047163" cy="639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0462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图片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3175"/>
            <a:ext cx="9120188" cy="645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十字形 3"/>
          <p:cNvSpPr>
            <a:spLocks noChangeArrowheads="1"/>
          </p:cNvSpPr>
          <p:nvPr/>
        </p:nvSpPr>
        <p:spPr bwMode="auto">
          <a:xfrm rot="-2839612">
            <a:off x="4973638" y="3797300"/>
            <a:ext cx="1728787" cy="1655763"/>
          </a:xfrm>
          <a:prstGeom prst="plus">
            <a:avLst>
              <a:gd name="adj" fmla="val 47694"/>
            </a:avLst>
          </a:prstGeom>
          <a:solidFill>
            <a:srgbClr val="FF0000"/>
          </a:solidFill>
          <a:ln w="9525" algn="ctr">
            <a:solidFill>
              <a:schemeClr val="tx1"/>
            </a:solidFill>
            <a:round/>
            <a:headEnd/>
            <a:tailEnd/>
          </a:ln>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sp>
        <p:nvSpPr>
          <p:cNvPr id="2" name="矩形 1">
            <a:extLst>
              <a:ext uri="{FF2B5EF4-FFF2-40B4-BE49-F238E27FC236}">
                <a16:creationId xmlns="" xmlns:a16="http://schemas.microsoft.com/office/drawing/2014/main" id="{D052E47C-D2F7-40F2-B8E1-961049400C23}"/>
              </a:ext>
            </a:extLst>
          </p:cNvPr>
          <p:cNvSpPr/>
          <p:nvPr/>
        </p:nvSpPr>
        <p:spPr>
          <a:xfrm>
            <a:off x="23812" y="-56853"/>
            <a:ext cx="6708428" cy="369332"/>
          </a:xfrm>
          <a:prstGeom prst="rect">
            <a:avLst/>
          </a:prstGeom>
          <a:solidFill>
            <a:srgbClr val="FFFF00"/>
          </a:solidFill>
        </p:spPr>
        <p:txBody>
          <a:bodyPr wrap="square">
            <a:spAutoFit/>
          </a:bodyPr>
          <a:lstStyle/>
          <a:p>
            <a:pPr eaLnBrk="1" hangingPunct="1">
              <a:spcBef>
                <a:spcPct val="50000"/>
              </a:spcBef>
              <a:buFont typeface="Arial" panose="020B0604020202020204" pitchFamily="34" charset="0"/>
              <a:buNone/>
            </a:pPr>
            <a:r>
              <a:rPr lang="en-US" altLang="zh-CN" dirty="0"/>
              <a:t>Homework   </a:t>
            </a:r>
            <a:r>
              <a:rPr lang="en-US" altLang="zh-CN" dirty="0" smtClean="0"/>
              <a:t>P13</a:t>
            </a:r>
            <a:endParaRPr lang="en-US" altLang="zh-CN" dirty="0"/>
          </a:p>
        </p:txBody>
      </p:sp>
    </p:spTree>
    <p:extLst>
      <p:ext uri="{BB962C8B-B14F-4D97-AF65-F5344CB8AC3E}">
        <p14:creationId xmlns:p14="http://schemas.microsoft.com/office/powerpoint/2010/main" val="141574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24075" y="0"/>
            <a:ext cx="5408613" cy="707886"/>
          </a:xfrm>
          <a:prstGeom prst="rect">
            <a:avLst/>
          </a:prstGeom>
          <a:noFill/>
          <a:ln w="9525">
            <a:noFill/>
            <a:miter lim="800000"/>
          </a:ln>
        </p:spPr>
        <p:txBody>
          <a:bodyPr>
            <a:spAutoFit/>
          </a:bodyPr>
          <a:lstStyle/>
          <a:p>
            <a:pPr algn="ctr" eaLnBrk="0" hangingPunct="0"/>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常见的基本几何体</a:t>
            </a:r>
          </a:p>
          <a:p>
            <a:pPr algn="ctr" eaLnBrk="0" hangingPunct="0"/>
            <a:r>
              <a:rPr lang="en-US" altLang="zh-CN" sz="1600" i="1" dirty="0">
                <a:latin typeface="微软雅黑" panose="020B0503020204020204" pitchFamily="34" charset="-122"/>
                <a:ea typeface="微软雅黑" panose="020B0503020204020204" pitchFamily="34" charset="-122"/>
              </a:rPr>
              <a:t>Most widely used Primitive Solids</a:t>
            </a:r>
          </a:p>
        </p:txBody>
      </p:sp>
      <p:sp>
        <p:nvSpPr>
          <p:cNvPr id="23555" name="AutoShape 13"/>
          <p:cNvSpPr/>
          <p:nvPr/>
        </p:nvSpPr>
        <p:spPr bwMode="auto">
          <a:xfrm rot="5400000">
            <a:off x="4044415" y="-1005522"/>
            <a:ext cx="623469" cy="4464151"/>
          </a:xfrm>
          <a:prstGeom prst="leftBrace">
            <a:avLst>
              <a:gd name="adj1" fmla="val 63235"/>
              <a:gd name="adj2" fmla="val 50028"/>
            </a:avLst>
          </a:prstGeom>
          <a:noFill/>
          <a:ln w="28575">
            <a:solidFill>
              <a:schemeClr val="tx2"/>
            </a:solidFill>
            <a:round/>
          </a:ln>
        </p:spPr>
        <p:txBody>
          <a:bodyPr wrap="square" anchor="ctr">
            <a:spAutoFit/>
          </a:bodyPr>
          <a:lstStyle/>
          <a:p>
            <a:pPr algn="ctr"/>
            <a:endParaRPr lang="zh-CN" altLang="en-US" sz="1600" b="0">
              <a:latin typeface="微软雅黑" panose="020B0503020204020204" pitchFamily="34" charset="-122"/>
              <a:ea typeface="微软雅黑" panose="020B0503020204020204" pitchFamily="34" charset="-122"/>
            </a:endParaRPr>
          </a:p>
        </p:txBody>
      </p:sp>
      <p:grpSp>
        <p:nvGrpSpPr>
          <p:cNvPr id="2" name="Group 4"/>
          <p:cNvGrpSpPr/>
          <p:nvPr/>
        </p:nvGrpSpPr>
        <p:grpSpPr bwMode="auto">
          <a:xfrm>
            <a:off x="323850" y="1568450"/>
            <a:ext cx="3411538" cy="2816225"/>
            <a:chOff x="0" y="84"/>
            <a:chExt cx="2149" cy="1774"/>
          </a:xfrm>
        </p:grpSpPr>
        <p:sp>
          <p:nvSpPr>
            <p:cNvPr id="6163" name="Text Box 11"/>
            <p:cNvSpPr txBox="1">
              <a:spLocks noChangeArrowheads="1"/>
            </p:cNvSpPr>
            <p:nvPr/>
          </p:nvSpPr>
          <p:spPr bwMode="auto">
            <a:xfrm>
              <a:off x="606" y="84"/>
              <a:ext cx="1272" cy="388"/>
            </a:xfrm>
            <a:prstGeom prst="rect">
              <a:avLst/>
            </a:prstGeom>
            <a:noFill/>
            <a:ln w="9525">
              <a:noFill/>
              <a:miter lim="800000"/>
            </a:ln>
          </p:spPr>
          <p:txBody>
            <a:bodyPr wrap="none" anchor="ctr">
              <a:spAutoFit/>
            </a:bodyPr>
            <a:lstStyle/>
            <a:p>
              <a:pPr algn="ctr" eaLnBrk="0" hangingPunct="0"/>
              <a:r>
                <a:rPr lang="zh-CN" altLang="en-US" sz="2000">
                  <a:latin typeface="微软雅黑" panose="020B0503020204020204" pitchFamily="34" charset="-122"/>
                  <a:ea typeface="微软雅黑" panose="020B0503020204020204" pitchFamily="34" charset="-122"/>
                </a:rPr>
                <a:t>平面基本体</a:t>
              </a:r>
            </a:p>
            <a:p>
              <a:pPr algn="ctr" eaLnBrk="0" hangingPunct="0"/>
              <a:r>
                <a:rPr lang="en-US" altLang="zh-CN" sz="1400" i="1">
                  <a:latin typeface="微软雅黑" panose="020B0503020204020204" pitchFamily="34" charset="-122"/>
                  <a:ea typeface="微软雅黑" panose="020B0503020204020204" pitchFamily="34" charset="-122"/>
                </a:rPr>
                <a:t>Plane </a:t>
              </a:r>
              <a:r>
                <a:rPr lang="en-US" altLang="zh-CN" sz="1200" i="1">
                  <a:latin typeface="微软雅黑" panose="020B0503020204020204" pitchFamily="34" charset="-122"/>
                  <a:ea typeface="微软雅黑" panose="020B0503020204020204" pitchFamily="34" charset="-122"/>
                </a:rPr>
                <a:t>Primitive</a:t>
              </a:r>
              <a:r>
                <a:rPr lang="en-US" altLang="zh-CN" sz="1400" i="1">
                  <a:latin typeface="微软雅黑" panose="020B0503020204020204" pitchFamily="34" charset="-122"/>
                  <a:ea typeface="微软雅黑" panose="020B0503020204020204" pitchFamily="34" charset="-122"/>
                </a:rPr>
                <a:t> Solids</a:t>
              </a:r>
            </a:p>
          </p:txBody>
        </p:sp>
        <p:pic>
          <p:nvPicPr>
            <p:cNvPr id="6164" name="Picture 14" descr="00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80" y="784"/>
              <a:ext cx="969" cy="1074"/>
            </a:xfrm>
            <a:prstGeom prst="rect">
              <a:avLst/>
            </a:prstGeom>
            <a:noFill/>
            <a:ln w="9525">
              <a:noFill/>
              <a:miter lim="800000"/>
              <a:headEnd/>
              <a:tailEnd/>
            </a:ln>
          </p:spPr>
        </p:pic>
        <p:pic>
          <p:nvPicPr>
            <p:cNvPr id="6165" name="Picture 15" descr="004"/>
            <p:cNvPicPr>
              <a:picLocks noChangeAspect="1" noChangeArrowheads="1"/>
            </p:cNvPicPr>
            <p:nvPr/>
          </p:nvPicPr>
          <p:blipFill>
            <a:blip r:embed="rId3" cstate="print"/>
            <a:srcRect/>
            <a:stretch>
              <a:fillRect/>
            </a:stretch>
          </p:blipFill>
          <p:spPr bwMode="auto">
            <a:xfrm>
              <a:off x="0" y="648"/>
              <a:ext cx="951" cy="1194"/>
            </a:xfrm>
            <a:prstGeom prst="rect">
              <a:avLst/>
            </a:prstGeom>
            <a:noFill/>
            <a:ln w="9525">
              <a:noFill/>
              <a:miter lim="800000"/>
              <a:headEnd/>
              <a:tailEnd/>
            </a:ln>
          </p:spPr>
        </p:pic>
      </p:grpSp>
      <p:grpSp>
        <p:nvGrpSpPr>
          <p:cNvPr id="3" name="Group 8"/>
          <p:cNvGrpSpPr/>
          <p:nvPr/>
        </p:nvGrpSpPr>
        <p:grpSpPr bwMode="auto">
          <a:xfrm>
            <a:off x="4284663" y="1549400"/>
            <a:ext cx="4859337" cy="4048125"/>
            <a:chOff x="0" y="86"/>
            <a:chExt cx="3061" cy="2550"/>
          </a:xfrm>
        </p:grpSpPr>
        <p:pic>
          <p:nvPicPr>
            <p:cNvPr id="6157" name="Picture 10"/>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61" y="590"/>
              <a:ext cx="1066" cy="1238"/>
            </a:xfrm>
            <a:prstGeom prst="rect">
              <a:avLst/>
            </a:prstGeom>
            <a:noFill/>
            <a:ln w="9525">
              <a:noFill/>
              <a:miter lim="800000"/>
              <a:headEnd/>
              <a:tailEnd/>
            </a:ln>
          </p:spPr>
        </p:pic>
        <p:sp>
          <p:nvSpPr>
            <p:cNvPr id="6158" name="Text Box 12"/>
            <p:cNvSpPr txBox="1">
              <a:spLocks noChangeArrowheads="1"/>
            </p:cNvSpPr>
            <p:nvPr/>
          </p:nvSpPr>
          <p:spPr bwMode="auto">
            <a:xfrm>
              <a:off x="226" y="86"/>
              <a:ext cx="1990" cy="368"/>
            </a:xfrm>
            <a:prstGeom prst="rect">
              <a:avLst/>
            </a:prstGeom>
            <a:noFill/>
            <a:ln w="9525">
              <a:noFill/>
              <a:miter lim="800000"/>
            </a:ln>
          </p:spPr>
          <p:txBody>
            <a:bodyPr anchor="ctr">
              <a:spAutoFit/>
            </a:bodyPr>
            <a:lstStyle/>
            <a:p>
              <a:pPr algn="ctr" eaLnBrk="0" hangingPunct="0"/>
              <a:r>
                <a:rPr lang="zh-CN" altLang="en-US" sz="2000">
                  <a:latin typeface="微软雅黑" panose="020B0503020204020204" pitchFamily="34" charset="-122"/>
                  <a:ea typeface="微软雅黑" panose="020B0503020204020204" pitchFamily="34" charset="-122"/>
                </a:rPr>
                <a:t>曲面基本体</a:t>
              </a:r>
            </a:p>
            <a:p>
              <a:pPr algn="ctr" eaLnBrk="0" hangingPunct="0"/>
              <a:r>
                <a:rPr lang="en-US" altLang="zh-CN" sz="1200" i="1">
                  <a:latin typeface="微软雅黑" panose="020B0503020204020204" pitchFamily="34" charset="-122"/>
                  <a:ea typeface="微软雅黑" panose="020B0503020204020204" pitchFamily="34" charset="-122"/>
                </a:rPr>
                <a:t>Surface Primitive Solids</a:t>
              </a:r>
            </a:p>
          </p:txBody>
        </p:sp>
        <p:pic>
          <p:nvPicPr>
            <p:cNvPr id="6159" name="Picture 20"/>
            <p:cNvPicPr>
              <a:picLocks noChangeAspect="1" noChangeArrowheads="1"/>
            </p:cNvPicPr>
            <p:nvPr/>
          </p:nvPicPr>
          <p:blipFill>
            <a:blip r:embed="rId5" cstate="print"/>
            <a:srcRect/>
            <a:stretch>
              <a:fillRect/>
            </a:stretch>
          </p:blipFill>
          <p:spPr bwMode="auto">
            <a:xfrm>
              <a:off x="0" y="526"/>
              <a:ext cx="1014" cy="816"/>
            </a:xfrm>
            <a:prstGeom prst="rect">
              <a:avLst/>
            </a:prstGeom>
            <a:noFill/>
            <a:ln w="9525">
              <a:noFill/>
              <a:miter lim="800000"/>
              <a:headEnd/>
              <a:tailEnd/>
            </a:ln>
          </p:spPr>
        </p:pic>
        <p:pic>
          <p:nvPicPr>
            <p:cNvPr id="6160" name="Picture 2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5" y="1633"/>
              <a:ext cx="886" cy="1003"/>
            </a:xfrm>
            <a:prstGeom prst="rect">
              <a:avLst/>
            </a:prstGeom>
            <a:noFill/>
            <a:ln w="9525">
              <a:noFill/>
              <a:miter lim="800000"/>
              <a:headEnd/>
              <a:tailEnd/>
            </a:ln>
          </p:spPr>
        </p:pic>
        <p:pic>
          <p:nvPicPr>
            <p:cNvPr id="6161" name="Picture 23" descr="球"/>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950" y="454"/>
              <a:ext cx="844" cy="838"/>
            </a:xfrm>
            <a:prstGeom prst="rect">
              <a:avLst/>
            </a:prstGeom>
            <a:noFill/>
            <a:ln w="9525">
              <a:noFill/>
              <a:miter lim="800000"/>
              <a:headEnd/>
              <a:tailEnd/>
            </a:ln>
          </p:spPr>
        </p:pic>
        <p:pic>
          <p:nvPicPr>
            <p:cNvPr id="6162" name="Picture 24"/>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837" y="1497"/>
              <a:ext cx="1224" cy="878"/>
            </a:xfrm>
            <a:prstGeom prst="rect">
              <a:avLst/>
            </a:prstGeom>
            <a:noFill/>
            <a:ln w="9525">
              <a:noFill/>
              <a:miter lim="800000"/>
              <a:headEnd/>
              <a:tailEnd/>
            </a:ln>
          </p:spPr>
        </p:pic>
      </p:grpSp>
      <p:sp>
        <p:nvSpPr>
          <p:cNvPr id="23567" name="Text Box 27"/>
          <p:cNvSpPr txBox="1">
            <a:spLocks noChangeArrowheads="1"/>
          </p:cNvSpPr>
          <p:nvPr/>
        </p:nvSpPr>
        <p:spPr bwMode="auto">
          <a:xfrm>
            <a:off x="0" y="4437063"/>
            <a:ext cx="1962150" cy="369332"/>
          </a:xfrm>
          <a:prstGeom prst="rect">
            <a:avLst/>
          </a:prstGeom>
          <a:noFill/>
          <a:ln w="9525">
            <a:noFill/>
            <a:miter lim="800000"/>
          </a:ln>
        </p:spPr>
        <p:txBody>
          <a:bodyPr>
            <a:spAutoFit/>
          </a:bodyPr>
          <a:lstStyle/>
          <a:p>
            <a:pPr algn="ctr">
              <a:spcBef>
                <a:spcPct val="50000"/>
              </a:spcBef>
            </a:pPr>
            <a:r>
              <a:rPr lang="zh-CN" altLang="en-US">
                <a:latin typeface="微软雅黑" panose="020B0503020204020204" pitchFamily="34" charset="-122"/>
                <a:ea typeface="微软雅黑" panose="020B0503020204020204" pitchFamily="34" charset="-122"/>
              </a:rPr>
              <a:t>棱柱 </a:t>
            </a:r>
            <a:r>
              <a:rPr lang="en-US" altLang="zh-CN" sz="1200" i="1">
                <a:latin typeface="微软雅黑" panose="020B0503020204020204" pitchFamily="34" charset="-122"/>
                <a:ea typeface="微软雅黑" panose="020B0503020204020204" pitchFamily="34" charset="-122"/>
              </a:rPr>
              <a:t>Prism </a:t>
            </a:r>
          </a:p>
        </p:txBody>
      </p:sp>
      <p:sp>
        <p:nvSpPr>
          <p:cNvPr id="23568" name="Text Box 28"/>
          <p:cNvSpPr txBox="1">
            <a:spLocks noChangeArrowheads="1"/>
          </p:cNvSpPr>
          <p:nvPr/>
        </p:nvSpPr>
        <p:spPr bwMode="auto">
          <a:xfrm>
            <a:off x="1979613" y="4508500"/>
            <a:ext cx="2106612" cy="369332"/>
          </a:xfrm>
          <a:prstGeom prst="rect">
            <a:avLst/>
          </a:prstGeom>
          <a:noFill/>
          <a:ln w="9525">
            <a:noFill/>
            <a:miter lim="800000"/>
          </a:ln>
        </p:spPr>
        <p:txBody>
          <a:bodyPr>
            <a:spAutoFit/>
          </a:bodyPr>
          <a:lstStyle/>
          <a:p>
            <a:pPr algn="ctr">
              <a:spcBef>
                <a:spcPct val="50000"/>
              </a:spcBef>
            </a:pPr>
            <a:r>
              <a:rPr lang="zh-CN" altLang="en-US">
                <a:latin typeface="微软雅黑" panose="020B0503020204020204" pitchFamily="34" charset="-122"/>
                <a:ea typeface="微软雅黑" panose="020B0503020204020204" pitchFamily="34" charset="-122"/>
              </a:rPr>
              <a:t>棱锥 </a:t>
            </a:r>
            <a:r>
              <a:rPr lang="en-US" altLang="zh-CN" sz="1200" i="1">
                <a:latin typeface="微软雅黑" panose="020B0503020204020204" pitchFamily="34" charset="-122"/>
                <a:ea typeface="微软雅黑" panose="020B0503020204020204" pitchFamily="34" charset="-122"/>
              </a:rPr>
              <a:t>Pyramid </a:t>
            </a:r>
          </a:p>
        </p:txBody>
      </p:sp>
      <p:sp>
        <p:nvSpPr>
          <p:cNvPr id="23569" name="Text Box 29"/>
          <p:cNvSpPr txBox="1">
            <a:spLocks noChangeArrowheads="1"/>
          </p:cNvSpPr>
          <p:nvPr/>
        </p:nvSpPr>
        <p:spPr bwMode="auto">
          <a:xfrm>
            <a:off x="3779838" y="3429000"/>
            <a:ext cx="2735262" cy="369332"/>
          </a:xfrm>
          <a:prstGeom prst="rect">
            <a:avLst/>
          </a:prstGeom>
          <a:noFill/>
          <a:ln w="9525">
            <a:noFill/>
            <a:miter lim="800000"/>
          </a:ln>
        </p:spPr>
        <p:txBody>
          <a:bodyPr>
            <a:spAutoFit/>
          </a:bodyPr>
          <a:lstStyle/>
          <a:p>
            <a:pPr algn="ctr">
              <a:spcBef>
                <a:spcPct val="50000"/>
              </a:spcBef>
            </a:pPr>
            <a:r>
              <a:rPr lang="zh-CN" altLang="en-US">
                <a:latin typeface="微软雅黑" panose="020B0503020204020204" pitchFamily="34" charset="-122"/>
                <a:ea typeface="微软雅黑" panose="020B0503020204020204" pitchFamily="34" charset="-122"/>
              </a:rPr>
              <a:t>圆柱 </a:t>
            </a:r>
            <a:r>
              <a:rPr lang="en-US" altLang="zh-CN" sz="1200" i="1">
                <a:latin typeface="微软雅黑" panose="020B0503020204020204" pitchFamily="34" charset="-122"/>
                <a:ea typeface="微软雅黑" panose="020B0503020204020204" pitchFamily="34" charset="-122"/>
              </a:rPr>
              <a:t>Cylinder</a:t>
            </a:r>
          </a:p>
        </p:txBody>
      </p:sp>
      <p:sp>
        <p:nvSpPr>
          <p:cNvPr id="23570" name="Text Box 30"/>
          <p:cNvSpPr txBox="1">
            <a:spLocks noChangeArrowheads="1"/>
          </p:cNvSpPr>
          <p:nvPr/>
        </p:nvSpPr>
        <p:spPr bwMode="auto">
          <a:xfrm>
            <a:off x="5724525" y="4149725"/>
            <a:ext cx="2087563" cy="369332"/>
          </a:xfrm>
          <a:prstGeom prst="rect">
            <a:avLst/>
          </a:prstGeom>
          <a:noFill/>
          <a:ln w="9525">
            <a:noFill/>
            <a:miter lim="800000"/>
          </a:ln>
        </p:spPr>
        <p:txBody>
          <a:bodyPr>
            <a:spAutoFit/>
          </a:bodyPr>
          <a:lstStyle/>
          <a:p>
            <a:pPr algn="ctr">
              <a:spcBef>
                <a:spcPct val="50000"/>
              </a:spcBef>
            </a:pPr>
            <a:r>
              <a:rPr lang="zh-CN" altLang="en-US">
                <a:latin typeface="微软雅黑" panose="020B0503020204020204" pitchFamily="34" charset="-122"/>
                <a:ea typeface="微软雅黑" panose="020B0503020204020204" pitchFamily="34" charset="-122"/>
              </a:rPr>
              <a:t>圆锥</a:t>
            </a:r>
            <a:r>
              <a:rPr lang="zh-CN" altLang="en-US" sz="1200" i="1">
                <a:latin typeface="微软雅黑" panose="020B0503020204020204" pitchFamily="34" charset="-122"/>
                <a:ea typeface="微软雅黑" panose="020B0503020204020204" pitchFamily="34" charset="-122"/>
              </a:rPr>
              <a:t> </a:t>
            </a:r>
            <a:r>
              <a:rPr lang="en-US" altLang="zh-CN" sz="1200" i="1">
                <a:latin typeface="微软雅黑" panose="020B0503020204020204" pitchFamily="34" charset="-122"/>
                <a:ea typeface="微软雅黑" panose="020B0503020204020204" pitchFamily="34" charset="-122"/>
              </a:rPr>
              <a:t>Cone</a:t>
            </a:r>
          </a:p>
        </p:txBody>
      </p:sp>
      <p:sp>
        <p:nvSpPr>
          <p:cNvPr id="23571" name="Text Box 31"/>
          <p:cNvSpPr txBox="1">
            <a:spLocks noChangeArrowheads="1"/>
          </p:cNvSpPr>
          <p:nvPr/>
        </p:nvSpPr>
        <p:spPr bwMode="auto">
          <a:xfrm>
            <a:off x="7064375" y="3358634"/>
            <a:ext cx="2089150" cy="369332"/>
          </a:xfrm>
          <a:prstGeom prst="rect">
            <a:avLst/>
          </a:prstGeom>
          <a:noFill/>
          <a:ln w="9525">
            <a:noFill/>
            <a:miter lim="800000"/>
          </a:ln>
        </p:spPr>
        <p:txBody>
          <a:bodyPr>
            <a:spAutoFit/>
          </a:bodyPr>
          <a:lstStyle/>
          <a:p>
            <a:pPr algn="ctr">
              <a:spcBef>
                <a:spcPct val="50000"/>
              </a:spcBef>
            </a:pPr>
            <a:r>
              <a:rPr lang="zh-CN" altLang="en-US" dirty="0">
                <a:latin typeface="微软雅黑" panose="020B0503020204020204" pitchFamily="34" charset="-122"/>
                <a:ea typeface="微软雅黑" panose="020B0503020204020204" pitchFamily="34" charset="-122"/>
              </a:rPr>
              <a:t>圆球 </a:t>
            </a:r>
            <a:r>
              <a:rPr lang="en-US" altLang="zh-CN" sz="1100" i="1" dirty="0">
                <a:latin typeface="微软雅黑" panose="020B0503020204020204" pitchFamily="34" charset="-122"/>
                <a:ea typeface="微软雅黑" panose="020B0503020204020204" pitchFamily="34" charset="-122"/>
              </a:rPr>
              <a:t>Sphere</a:t>
            </a:r>
            <a:endParaRPr lang="en-US" altLang="zh-CN" sz="1600" dirty="0">
              <a:latin typeface="微软雅黑" panose="020B0503020204020204" pitchFamily="34" charset="-122"/>
              <a:ea typeface="微软雅黑" panose="020B0503020204020204" pitchFamily="34" charset="-122"/>
            </a:endParaRPr>
          </a:p>
        </p:txBody>
      </p:sp>
      <p:sp>
        <p:nvSpPr>
          <p:cNvPr id="23572" name="Text Box 32"/>
          <p:cNvSpPr txBox="1">
            <a:spLocks noChangeArrowheads="1"/>
          </p:cNvSpPr>
          <p:nvPr/>
        </p:nvSpPr>
        <p:spPr bwMode="auto">
          <a:xfrm>
            <a:off x="7235825" y="5229225"/>
            <a:ext cx="2087563" cy="369332"/>
          </a:xfrm>
          <a:prstGeom prst="rect">
            <a:avLst/>
          </a:prstGeom>
          <a:noFill/>
          <a:ln w="9525">
            <a:noFill/>
            <a:miter lim="800000"/>
          </a:ln>
        </p:spPr>
        <p:txBody>
          <a:bodyPr>
            <a:spAutoFit/>
          </a:bodyPr>
          <a:lstStyle/>
          <a:p>
            <a:pPr algn="ctr">
              <a:spcBef>
                <a:spcPct val="50000"/>
              </a:spcBef>
            </a:pPr>
            <a:r>
              <a:rPr lang="zh-CN" altLang="en-US">
                <a:latin typeface="微软雅黑" panose="020B0503020204020204" pitchFamily="34" charset="-122"/>
                <a:ea typeface="微软雅黑" panose="020B0503020204020204" pitchFamily="34" charset="-122"/>
              </a:rPr>
              <a:t>圆环  </a:t>
            </a:r>
            <a:r>
              <a:rPr lang="en-US" altLang="zh-CN" sz="1200" i="1">
                <a:latin typeface="微软雅黑" panose="020B0503020204020204" pitchFamily="34" charset="-122"/>
                <a:ea typeface="微软雅黑" panose="020B0503020204020204" pitchFamily="34" charset="-122"/>
              </a:rPr>
              <a:t>Torus</a:t>
            </a:r>
            <a:endParaRPr lang="en-US" altLang="zh-CN">
              <a:latin typeface="微软雅黑" panose="020B0503020204020204" pitchFamily="34" charset="-122"/>
              <a:ea typeface="微软雅黑" panose="020B0503020204020204" pitchFamily="34" charset="-122"/>
            </a:endParaRPr>
          </a:p>
        </p:txBody>
      </p:sp>
      <p:sp>
        <p:nvSpPr>
          <p:cNvPr id="23573" name="Text Box 33"/>
          <p:cNvSpPr txBox="1">
            <a:spLocks noChangeArrowheads="1"/>
          </p:cNvSpPr>
          <p:nvPr/>
        </p:nvSpPr>
        <p:spPr bwMode="auto">
          <a:xfrm>
            <a:off x="4140200" y="5661025"/>
            <a:ext cx="2087563" cy="553998"/>
          </a:xfrm>
          <a:prstGeom prst="rect">
            <a:avLst/>
          </a:prstGeom>
          <a:noFill/>
          <a:ln w="9525">
            <a:noFill/>
            <a:miter lim="800000"/>
          </a:ln>
        </p:spPr>
        <p:txBody>
          <a:bodyPr>
            <a:spAutoFit/>
          </a:bodyPr>
          <a:lstStyle/>
          <a:p>
            <a:pPr algn="ctr">
              <a:spcBef>
                <a:spcPct val="50000"/>
              </a:spcBef>
            </a:pPr>
            <a:r>
              <a:rPr lang="zh-CN" altLang="en-US">
                <a:latin typeface="微软雅黑" panose="020B0503020204020204" pitchFamily="34" charset="-122"/>
                <a:ea typeface="微软雅黑" panose="020B0503020204020204" pitchFamily="34" charset="-122"/>
              </a:rPr>
              <a:t>其他回转体 </a:t>
            </a:r>
            <a:r>
              <a:rPr lang="en-US" altLang="zh-CN" sz="1200">
                <a:latin typeface="微软雅黑" panose="020B0503020204020204" pitchFamily="34" charset="-122"/>
                <a:ea typeface="微软雅黑" panose="020B0503020204020204" pitchFamily="34" charset="-122"/>
              </a:rPr>
              <a:t>Revolved  body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up)">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67"/>
                                        </p:tgtEl>
                                        <p:attrNameLst>
                                          <p:attrName>style.visibility</p:attrName>
                                        </p:attrNameLst>
                                      </p:cBhvr>
                                      <p:to>
                                        <p:strVal val="visible"/>
                                      </p:to>
                                    </p:set>
                                    <p:animEffect transition="in" filter="wipe(left)">
                                      <p:cBhvr>
                                        <p:cTn id="17" dur="500"/>
                                        <p:tgtEl>
                                          <p:spTgt spid="235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68"/>
                                        </p:tgtEl>
                                        <p:attrNameLst>
                                          <p:attrName>style.visibility</p:attrName>
                                        </p:attrNameLst>
                                      </p:cBhvr>
                                      <p:to>
                                        <p:strVal val="visible"/>
                                      </p:to>
                                    </p:set>
                                    <p:animEffect transition="in" filter="wipe(left)">
                                      <p:cBhvr>
                                        <p:cTn id="22" dur="500"/>
                                        <p:tgtEl>
                                          <p:spTgt spid="235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69"/>
                                        </p:tgtEl>
                                        <p:attrNameLst>
                                          <p:attrName>style.visibility</p:attrName>
                                        </p:attrNameLst>
                                      </p:cBhvr>
                                      <p:to>
                                        <p:strVal val="visible"/>
                                      </p:to>
                                    </p:set>
                                    <p:animEffect transition="in" filter="wipe(left)">
                                      <p:cBhvr>
                                        <p:cTn id="32" dur="500"/>
                                        <p:tgtEl>
                                          <p:spTgt spid="235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70"/>
                                        </p:tgtEl>
                                        <p:attrNameLst>
                                          <p:attrName>style.visibility</p:attrName>
                                        </p:attrNameLst>
                                      </p:cBhvr>
                                      <p:to>
                                        <p:strVal val="visible"/>
                                      </p:to>
                                    </p:set>
                                    <p:animEffect transition="in" filter="wipe(left)">
                                      <p:cBhvr>
                                        <p:cTn id="37" dur="500"/>
                                        <p:tgtEl>
                                          <p:spTgt spid="235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71"/>
                                        </p:tgtEl>
                                        <p:attrNameLst>
                                          <p:attrName>style.visibility</p:attrName>
                                        </p:attrNameLst>
                                      </p:cBhvr>
                                      <p:to>
                                        <p:strVal val="visible"/>
                                      </p:to>
                                    </p:set>
                                    <p:animEffect transition="in" filter="wipe(left)">
                                      <p:cBhvr>
                                        <p:cTn id="42" dur="500"/>
                                        <p:tgtEl>
                                          <p:spTgt spid="2357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72"/>
                                        </p:tgtEl>
                                        <p:attrNameLst>
                                          <p:attrName>style.visibility</p:attrName>
                                        </p:attrNameLst>
                                      </p:cBhvr>
                                      <p:to>
                                        <p:strVal val="visible"/>
                                      </p:to>
                                    </p:set>
                                    <p:animEffect transition="in" filter="wipe(left)">
                                      <p:cBhvr>
                                        <p:cTn id="47" dur="500"/>
                                        <p:tgtEl>
                                          <p:spTgt spid="235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573"/>
                                        </p:tgtEl>
                                        <p:attrNameLst>
                                          <p:attrName>style.visibility</p:attrName>
                                        </p:attrNameLst>
                                      </p:cBhvr>
                                      <p:to>
                                        <p:strVal val="visible"/>
                                      </p:to>
                                    </p:set>
                                    <p:animEffect transition="in" filter="wipe(left)">
                                      <p:cBhvr>
                                        <p:cTn id="52" dur="500"/>
                                        <p:tgtEl>
                                          <p:spTgt spid="23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autoUpdateAnimBg="0"/>
      <p:bldP spid="23567" grpId="0" autoUpdateAnimBg="0"/>
      <p:bldP spid="23568" grpId="0" autoUpdateAnimBg="0"/>
      <p:bldP spid="23569" grpId="0" autoUpdateAnimBg="0"/>
      <p:bldP spid="23570" grpId="0" autoUpdateAnimBg="0"/>
      <p:bldP spid="23571" grpId="0" autoUpdateAnimBg="0"/>
      <p:bldP spid="23572" grpId="0" autoUpdateAnimBg="0"/>
      <p:bldP spid="2357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60350"/>
            <a:ext cx="9155113" cy="648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5"/>
          <p:cNvSpPr txBox="1">
            <a:spLocks noChangeArrowheads="1"/>
          </p:cNvSpPr>
          <p:nvPr/>
        </p:nvSpPr>
        <p:spPr bwMode="auto">
          <a:xfrm>
            <a:off x="0" y="0"/>
            <a:ext cx="3095625"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dirty="0"/>
              <a:t>Homework1   P14</a:t>
            </a:r>
          </a:p>
        </p:txBody>
      </p:sp>
      <p:sp>
        <p:nvSpPr>
          <p:cNvPr id="7" name="十字形 3"/>
          <p:cNvSpPr>
            <a:spLocks noChangeArrowheads="1"/>
          </p:cNvSpPr>
          <p:nvPr/>
        </p:nvSpPr>
        <p:spPr bwMode="auto">
          <a:xfrm rot="-2839612">
            <a:off x="5046207" y="1781575"/>
            <a:ext cx="1728787" cy="1655763"/>
          </a:xfrm>
          <a:prstGeom prst="plus">
            <a:avLst>
              <a:gd name="adj" fmla="val 47694"/>
            </a:avLst>
          </a:prstGeom>
          <a:solidFill>
            <a:srgbClr val="FF0000"/>
          </a:solidFill>
          <a:ln w="9525" algn="ctr">
            <a:solidFill>
              <a:schemeClr val="tx1"/>
            </a:solidFill>
            <a:round/>
            <a:headEnd/>
            <a:tailEnd/>
          </a:ln>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spTree>
    <p:extLst>
      <p:ext uri="{BB962C8B-B14F-4D97-AF65-F5344CB8AC3E}">
        <p14:creationId xmlns:p14="http://schemas.microsoft.com/office/powerpoint/2010/main" val="17003496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D052E47C-D2F7-40F2-B8E1-961049400C23}"/>
              </a:ext>
            </a:extLst>
          </p:cNvPr>
          <p:cNvSpPr/>
          <p:nvPr/>
        </p:nvSpPr>
        <p:spPr>
          <a:xfrm>
            <a:off x="0" y="0"/>
            <a:ext cx="7854368" cy="1338828"/>
          </a:xfrm>
          <a:prstGeom prst="rect">
            <a:avLst/>
          </a:prstGeom>
          <a:solidFill>
            <a:srgbClr val="FFFF00"/>
          </a:solidFill>
        </p:spPr>
        <p:txBody>
          <a:bodyPr wrap="square">
            <a:spAutoFit/>
          </a:bodyPr>
          <a:lstStyle/>
          <a:p>
            <a:pPr eaLnBrk="1" hangingPunct="1">
              <a:spcBef>
                <a:spcPct val="50000"/>
              </a:spcBef>
              <a:buFont typeface="Arial" panose="020B0604020202020204" pitchFamily="34" charset="0"/>
              <a:buNone/>
            </a:pPr>
            <a:r>
              <a:rPr lang="zh-CN" altLang="en-US" dirty="0" smtClean="0"/>
              <a:t>课堂练习：</a:t>
            </a:r>
            <a:r>
              <a:rPr lang="en-US" altLang="zh-CN" dirty="0" smtClean="0"/>
              <a:t>P11-</a:t>
            </a:r>
            <a:r>
              <a:rPr lang="zh-CN" altLang="en-US" dirty="0" smtClean="0"/>
              <a:t>（</a:t>
            </a:r>
            <a:r>
              <a:rPr lang="en-US" altLang="zh-CN" dirty="0" smtClean="0"/>
              <a:t>4</a:t>
            </a:r>
            <a:r>
              <a:rPr lang="zh-CN" altLang="en-US" dirty="0" smtClean="0"/>
              <a:t>）</a:t>
            </a:r>
            <a:endParaRPr lang="en-US" altLang="zh-CN" dirty="0" smtClean="0"/>
          </a:p>
          <a:p>
            <a:pPr eaLnBrk="1" hangingPunct="1">
              <a:spcBef>
                <a:spcPct val="50000"/>
              </a:spcBef>
              <a:buFont typeface="Arial" panose="020B0604020202020204" pitchFamily="34" charset="0"/>
              <a:buNone/>
            </a:pPr>
            <a:r>
              <a:rPr lang="zh-CN" altLang="en-US" dirty="0"/>
              <a:t>完成</a:t>
            </a:r>
            <a:r>
              <a:rPr lang="zh-CN" altLang="en-US" dirty="0" smtClean="0"/>
              <a:t>后拍照上传到指定链接 </a:t>
            </a:r>
            <a:r>
              <a:rPr lang="en-US" altLang="zh-CN" dirty="0">
                <a:hlinkClick r:id="rId2"/>
              </a:rPr>
              <a:t>https://bhpan.buaa.edu.cn:443/link/3CF915BDC27B835615766D5AFEF59B2A</a:t>
            </a:r>
            <a:r>
              <a:rPr lang="en-US" altLang="zh-CN" dirty="0"/>
              <a:t> </a:t>
            </a:r>
            <a:r>
              <a:rPr lang="zh-CN" altLang="en-US" dirty="0"/>
              <a:t>有效期限：</a:t>
            </a:r>
            <a:r>
              <a:rPr lang="en-US" altLang="zh-CN" dirty="0"/>
              <a:t>2021-10-09 23:59</a:t>
            </a:r>
            <a:endParaRPr lang="en-US" altLang="zh-CN" dirty="0"/>
          </a:p>
        </p:txBody>
      </p:sp>
      <p:pic>
        <p:nvPicPr>
          <p:cNvPr id="3" name="图片 2"/>
          <p:cNvPicPr>
            <a:picLocks noChangeAspect="1"/>
          </p:cNvPicPr>
          <p:nvPr/>
        </p:nvPicPr>
        <p:blipFill>
          <a:blip r:embed="rId3"/>
          <a:stretch>
            <a:fillRect/>
          </a:stretch>
        </p:blipFill>
        <p:spPr>
          <a:xfrm>
            <a:off x="978180" y="1556792"/>
            <a:ext cx="5610225" cy="4457700"/>
          </a:xfrm>
          <a:prstGeom prst="rect">
            <a:avLst/>
          </a:prstGeom>
        </p:spPr>
      </p:pic>
      <p:pic>
        <p:nvPicPr>
          <p:cNvPr id="4" name="图片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54368" y="-12441"/>
            <a:ext cx="1289632" cy="1351269"/>
          </a:xfrm>
          <a:prstGeom prst="rect">
            <a:avLst/>
          </a:prstGeom>
        </p:spPr>
      </p:pic>
    </p:spTree>
    <p:extLst>
      <p:ext uri="{BB962C8B-B14F-4D97-AF65-F5344CB8AC3E}">
        <p14:creationId xmlns:p14="http://schemas.microsoft.com/office/powerpoint/2010/main" val="2931585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9"/>
          <p:cNvSpPr txBox="1">
            <a:spLocks noChangeArrowheads="1"/>
          </p:cNvSpPr>
          <p:nvPr/>
        </p:nvSpPr>
        <p:spPr bwMode="auto">
          <a:xfrm>
            <a:off x="0" y="0"/>
            <a:ext cx="3708400" cy="646331"/>
          </a:xfrm>
          <a:prstGeom prst="rect">
            <a:avLst/>
          </a:prstGeom>
          <a:solidFill>
            <a:srgbClr val="BCCFE6"/>
          </a:solidFill>
          <a:ln w="9525">
            <a:noFill/>
            <a:miter lim="800000"/>
          </a:ln>
        </p:spPr>
        <p:txBody>
          <a:bodyPr>
            <a:spAutoFit/>
          </a:bodyPr>
          <a:lstStyle/>
          <a:p>
            <a:pPr eaLnBrk="0" hangingPunct="0"/>
            <a:r>
              <a:rPr lang="en-US" altLang="zh-CN" sz="3600"/>
              <a:t>1. </a:t>
            </a:r>
            <a:r>
              <a:rPr lang="zh-CN" altLang="en-US" sz="3600"/>
              <a:t>棱柱</a:t>
            </a:r>
            <a:r>
              <a:rPr lang="en-US" altLang="zh-CN" sz="2400" i="1"/>
              <a:t>Prism</a:t>
            </a:r>
          </a:p>
        </p:txBody>
      </p:sp>
      <p:sp>
        <p:nvSpPr>
          <p:cNvPr id="24579" name="Text Box 10"/>
          <p:cNvSpPr txBox="1">
            <a:spLocks noChangeArrowheads="1"/>
          </p:cNvSpPr>
          <p:nvPr/>
        </p:nvSpPr>
        <p:spPr bwMode="auto">
          <a:xfrm>
            <a:off x="107317" y="2997200"/>
            <a:ext cx="2560316" cy="461665"/>
          </a:xfrm>
          <a:prstGeom prst="rect">
            <a:avLst/>
          </a:prstGeom>
          <a:noFill/>
          <a:ln w="9525">
            <a:noFill/>
            <a:miter lim="800000"/>
          </a:ln>
        </p:spPr>
        <p:txBody>
          <a:bodyPr wrap="none">
            <a:spAutoFit/>
          </a:bodyPr>
          <a:lstStyle/>
          <a:p>
            <a:pPr marL="514350" indent="-514350" algn="ctr" eaLnBrk="0" hangingPunct="0">
              <a:buFontTx/>
              <a:buAutoNum type="circleNumDbPlain" startAt="2"/>
            </a:pPr>
            <a:r>
              <a:rPr lang="zh-CN" altLang="en-US" sz="2400">
                <a:solidFill>
                  <a:srgbClr val="FF3300"/>
                </a:solidFill>
                <a:sym typeface="Symbol" panose="05050102010706020507" pitchFamily="18" charset="2"/>
              </a:rPr>
              <a:t>棱柱的三视图</a:t>
            </a:r>
            <a:endParaRPr lang="zh-CN" altLang="en-US" sz="2400">
              <a:sym typeface="Symbol" panose="05050102010706020507" pitchFamily="18" charset="2"/>
            </a:endParaRPr>
          </a:p>
        </p:txBody>
      </p:sp>
      <p:grpSp>
        <p:nvGrpSpPr>
          <p:cNvPr id="2" name="Group 4"/>
          <p:cNvGrpSpPr/>
          <p:nvPr/>
        </p:nvGrpSpPr>
        <p:grpSpPr bwMode="auto">
          <a:xfrm>
            <a:off x="7451725" y="776969"/>
            <a:ext cx="1524000" cy="1981200"/>
            <a:chOff x="0" y="0"/>
            <a:chExt cx="960" cy="1248"/>
          </a:xfrm>
        </p:grpSpPr>
        <p:sp>
          <p:nvSpPr>
            <p:cNvPr id="7205" name="Freeform 13"/>
            <p:cNvSpPr/>
            <p:nvPr/>
          </p:nvSpPr>
          <p:spPr bwMode="auto">
            <a:xfrm>
              <a:off x="0" y="184"/>
              <a:ext cx="240" cy="1064"/>
            </a:xfrm>
            <a:custGeom>
              <a:avLst/>
              <a:gdLst>
                <a:gd name="T0" fmla="*/ 0 w 288"/>
                <a:gd name="T1" fmla="*/ 0 h 1392"/>
                <a:gd name="T2" fmla="*/ 0 w 288"/>
                <a:gd name="T3" fmla="*/ 377 h 1392"/>
                <a:gd name="T4" fmla="*/ 139 w 288"/>
                <a:gd name="T5" fmla="*/ 475 h 1392"/>
                <a:gd name="T6" fmla="*/ 139 w 288"/>
                <a:gd name="T7" fmla="*/ 98 h 1392"/>
                <a:gd name="T8" fmla="*/ 0 w 288"/>
                <a:gd name="T9" fmla="*/ 0 h 1392"/>
                <a:gd name="T10" fmla="*/ 0 60000 65536"/>
                <a:gd name="T11" fmla="*/ 0 60000 65536"/>
                <a:gd name="T12" fmla="*/ 0 60000 65536"/>
                <a:gd name="T13" fmla="*/ 0 60000 65536"/>
                <a:gd name="T14" fmla="*/ 0 60000 65536"/>
                <a:gd name="T15" fmla="*/ 0 w 288"/>
                <a:gd name="T16" fmla="*/ 0 h 1392"/>
                <a:gd name="T17" fmla="*/ 288 w 288"/>
                <a:gd name="T18" fmla="*/ 1392 h 1392"/>
              </a:gdLst>
              <a:ahLst/>
              <a:cxnLst>
                <a:cxn ang="T10">
                  <a:pos x="T0" y="T1"/>
                </a:cxn>
                <a:cxn ang="T11">
                  <a:pos x="T2" y="T3"/>
                </a:cxn>
                <a:cxn ang="T12">
                  <a:pos x="T4" y="T5"/>
                </a:cxn>
                <a:cxn ang="T13">
                  <a:pos x="T6" y="T7"/>
                </a:cxn>
                <a:cxn ang="T14">
                  <a:pos x="T8" y="T9"/>
                </a:cxn>
              </a:cxnLst>
              <a:rect l="T15" t="T16" r="T17" b="T18"/>
              <a:pathLst>
                <a:path w="288" h="1392">
                  <a:moveTo>
                    <a:pt x="0" y="0"/>
                  </a:moveTo>
                  <a:lnTo>
                    <a:pt x="0" y="1104"/>
                  </a:lnTo>
                  <a:lnTo>
                    <a:pt x="288" y="1392"/>
                  </a:lnTo>
                  <a:lnTo>
                    <a:pt x="288" y="288"/>
                  </a:lnTo>
                  <a:lnTo>
                    <a:pt x="0" y="0"/>
                  </a:lnTo>
                  <a:close/>
                </a:path>
              </a:pathLst>
            </a:custGeom>
            <a:gradFill rotWithShape="0">
              <a:gsLst>
                <a:gs pos="0">
                  <a:srgbClr val="253C57"/>
                </a:gs>
                <a:gs pos="100000">
                  <a:schemeClr val="accent1"/>
                </a:gs>
              </a:gsLst>
              <a:lin ang="2700000" scaled="1"/>
            </a:gradFill>
            <a:ln w="28575">
              <a:solidFill>
                <a:schemeClr val="tx1"/>
              </a:solidFill>
              <a:round/>
            </a:ln>
          </p:spPr>
          <p:txBody>
            <a:bodyPr wrap="none" anchor="ctr"/>
            <a:lstStyle/>
            <a:p>
              <a:endParaRPr lang="zh-CN" altLang="en-US" sz="1600"/>
            </a:p>
          </p:txBody>
        </p:sp>
        <p:sp>
          <p:nvSpPr>
            <p:cNvPr id="7206" name="Freeform 14"/>
            <p:cNvSpPr/>
            <p:nvPr/>
          </p:nvSpPr>
          <p:spPr bwMode="auto">
            <a:xfrm>
              <a:off x="240" y="404"/>
              <a:ext cx="480" cy="844"/>
            </a:xfrm>
            <a:custGeom>
              <a:avLst/>
              <a:gdLst>
                <a:gd name="T0" fmla="*/ 0 w 576"/>
                <a:gd name="T1" fmla="*/ 0 h 1104"/>
                <a:gd name="T2" fmla="*/ 278 w 576"/>
                <a:gd name="T3" fmla="*/ 0 h 1104"/>
                <a:gd name="T4" fmla="*/ 278 w 576"/>
                <a:gd name="T5" fmla="*/ 377 h 1104"/>
                <a:gd name="T6" fmla="*/ 0 w 576"/>
                <a:gd name="T7" fmla="*/ 377 h 1104"/>
                <a:gd name="T8" fmla="*/ 0 w 576"/>
                <a:gd name="T9" fmla="*/ 0 h 1104"/>
                <a:gd name="T10" fmla="*/ 0 60000 65536"/>
                <a:gd name="T11" fmla="*/ 0 60000 65536"/>
                <a:gd name="T12" fmla="*/ 0 60000 65536"/>
                <a:gd name="T13" fmla="*/ 0 60000 65536"/>
                <a:gd name="T14" fmla="*/ 0 60000 65536"/>
                <a:gd name="T15" fmla="*/ 0 w 576"/>
                <a:gd name="T16" fmla="*/ 0 h 1104"/>
                <a:gd name="T17" fmla="*/ 576 w 576"/>
                <a:gd name="T18" fmla="*/ 1104 h 1104"/>
              </a:gdLst>
              <a:ahLst/>
              <a:cxnLst>
                <a:cxn ang="T10">
                  <a:pos x="T0" y="T1"/>
                </a:cxn>
                <a:cxn ang="T11">
                  <a:pos x="T2" y="T3"/>
                </a:cxn>
                <a:cxn ang="T12">
                  <a:pos x="T4" y="T5"/>
                </a:cxn>
                <a:cxn ang="T13">
                  <a:pos x="T6" y="T7"/>
                </a:cxn>
                <a:cxn ang="T14">
                  <a:pos x="T8" y="T9"/>
                </a:cxn>
              </a:cxnLst>
              <a:rect l="T15" t="T16" r="T17" b="T18"/>
              <a:pathLst>
                <a:path w="576" h="1104">
                  <a:moveTo>
                    <a:pt x="0" y="0"/>
                  </a:moveTo>
                  <a:lnTo>
                    <a:pt x="576" y="0"/>
                  </a:lnTo>
                  <a:lnTo>
                    <a:pt x="576" y="1104"/>
                  </a:lnTo>
                  <a:lnTo>
                    <a:pt x="0" y="1104"/>
                  </a:lnTo>
                  <a:lnTo>
                    <a:pt x="0" y="0"/>
                  </a:lnTo>
                  <a:close/>
                </a:path>
              </a:pathLst>
            </a:custGeom>
            <a:solidFill>
              <a:schemeClr val="accent1"/>
            </a:solidFill>
            <a:ln w="28575">
              <a:solidFill>
                <a:schemeClr val="tx1"/>
              </a:solidFill>
              <a:round/>
            </a:ln>
          </p:spPr>
          <p:txBody>
            <a:bodyPr wrap="none" anchor="ctr"/>
            <a:lstStyle/>
            <a:p>
              <a:endParaRPr lang="zh-CN" altLang="en-US" sz="1600"/>
            </a:p>
          </p:txBody>
        </p:sp>
        <p:sp>
          <p:nvSpPr>
            <p:cNvPr id="7207" name="Freeform 15"/>
            <p:cNvSpPr/>
            <p:nvPr/>
          </p:nvSpPr>
          <p:spPr bwMode="auto">
            <a:xfrm>
              <a:off x="720" y="220"/>
              <a:ext cx="240" cy="1028"/>
            </a:xfrm>
            <a:custGeom>
              <a:avLst/>
              <a:gdLst>
                <a:gd name="T0" fmla="*/ 0 w 288"/>
                <a:gd name="T1" fmla="*/ 460 h 1344"/>
                <a:gd name="T2" fmla="*/ 139 w 288"/>
                <a:gd name="T3" fmla="*/ 378 h 1344"/>
                <a:gd name="T4" fmla="*/ 139 w 288"/>
                <a:gd name="T5" fmla="*/ 0 h 1344"/>
                <a:gd name="T6" fmla="*/ 0 w 288"/>
                <a:gd name="T7" fmla="*/ 83 h 1344"/>
                <a:gd name="T8" fmla="*/ 0 w 288"/>
                <a:gd name="T9" fmla="*/ 460 h 1344"/>
                <a:gd name="T10" fmla="*/ 0 60000 65536"/>
                <a:gd name="T11" fmla="*/ 0 60000 65536"/>
                <a:gd name="T12" fmla="*/ 0 60000 65536"/>
                <a:gd name="T13" fmla="*/ 0 60000 65536"/>
                <a:gd name="T14" fmla="*/ 0 60000 65536"/>
                <a:gd name="T15" fmla="*/ 0 w 288"/>
                <a:gd name="T16" fmla="*/ 0 h 1344"/>
                <a:gd name="T17" fmla="*/ 288 w 288"/>
                <a:gd name="T18" fmla="*/ 1344 h 1344"/>
              </a:gdLst>
              <a:ahLst/>
              <a:cxnLst>
                <a:cxn ang="T10">
                  <a:pos x="T0" y="T1"/>
                </a:cxn>
                <a:cxn ang="T11">
                  <a:pos x="T2" y="T3"/>
                </a:cxn>
                <a:cxn ang="T12">
                  <a:pos x="T4" y="T5"/>
                </a:cxn>
                <a:cxn ang="T13">
                  <a:pos x="T6" y="T7"/>
                </a:cxn>
                <a:cxn ang="T14">
                  <a:pos x="T8" y="T9"/>
                </a:cxn>
              </a:cxnLst>
              <a:rect l="T15" t="T16" r="T17" b="T18"/>
              <a:pathLst>
                <a:path w="288" h="1344">
                  <a:moveTo>
                    <a:pt x="0" y="1344"/>
                  </a:moveTo>
                  <a:lnTo>
                    <a:pt x="288" y="1104"/>
                  </a:lnTo>
                  <a:lnTo>
                    <a:pt x="288" y="0"/>
                  </a:lnTo>
                  <a:lnTo>
                    <a:pt x="0" y="240"/>
                  </a:lnTo>
                  <a:lnTo>
                    <a:pt x="0" y="1344"/>
                  </a:lnTo>
                  <a:close/>
                </a:path>
              </a:pathLst>
            </a:custGeom>
            <a:gradFill rotWithShape="0">
              <a:gsLst>
                <a:gs pos="0">
                  <a:schemeClr val="accent1"/>
                </a:gs>
                <a:gs pos="100000">
                  <a:srgbClr val="253C57"/>
                </a:gs>
              </a:gsLst>
              <a:lin ang="0" scaled="1"/>
            </a:gradFill>
            <a:ln w="28575">
              <a:solidFill>
                <a:schemeClr val="tx1"/>
              </a:solidFill>
              <a:round/>
            </a:ln>
          </p:spPr>
          <p:txBody>
            <a:bodyPr wrap="none" anchor="ctr"/>
            <a:lstStyle/>
            <a:p>
              <a:endParaRPr lang="zh-CN" altLang="en-US" sz="1600"/>
            </a:p>
          </p:txBody>
        </p:sp>
        <p:sp>
          <p:nvSpPr>
            <p:cNvPr id="7208" name="Freeform 16"/>
            <p:cNvSpPr/>
            <p:nvPr/>
          </p:nvSpPr>
          <p:spPr bwMode="auto">
            <a:xfrm>
              <a:off x="0" y="0"/>
              <a:ext cx="960" cy="404"/>
            </a:xfrm>
            <a:custGeom>
              <a:avLst/>
              <a:gdLst>
                <a:gd name="T0" fmla="*/ 0 w 1152"/>
                <a:gd name="T1" fmla="*/ 83 h 528"/>
                <a:gd name="T2" fmla="*/ 139 w 1152"/>
                <a:gd name="T3" fmla="*/ 0 h 528"/>
                <a:gd name="T4" fmla="*/ 417 w 1152"/>
                <a:gd name="T5" fmla="*/ 0 h 528"/>
                <a:gd name="T6" fmla="*/ 556 w 1152"/>
                <a:gd name="T7" fmla="*/ 99 h 528"/>
                <a:gd name="T8" fmla="*/ 417 w 1152"/>
                <a:gd name="T9" fmla="*/ 181 h 528"/>
                <a:gd name="T10" fmla="*/ 139 w 1152"/>
                <a:gd name="T11" fmla="*/ 181 h 528"/>
                <a:gd name="T12" fmla="*/ 0 w 1152"/>
                <a:gd name="T13" fmla="*/ 83 h 528"/>
                <a:gd name="T14" fmla="*/ 0 60000 65536"/>
                <a:gd name="T15" fmla="*/ 0 60000 65536"/>
                <a:gd name="T16" fmla="*/ 0 60000 65536"/>
                <a:gd name="T17" fmla="*/ 0 60000 65536"/>
                <a:gd name="T18" fmla="*/ 0 60000 65536"/>
                <a:gd name="T19" fmla="*/ 0 60000 65536"/>
                <a:gd name="T20" fmla="*/ 0 60000 65536"/>
                <a:gd name="T21" fmla="*/ 0 w 1152"/>
                <a:gd name="T22" fmla="*/ 0 h 528"/>
                <a:gd name="T23" fmla="*/ 1152 w 1152"/>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528">
                  <a:moveTo>
                    <a:pt x="0" y="240"/>
                  </a:moveTo>
                  <a:lnTo>
                    <a:pt x="288" y="0"/>
                  </a:lnTo>
                  <a:lnTo>
                    <a:pt x="864" y="0"/>
                  </a:lnTo>
                  <a:lnTo>
                    <a:pt x="1152" y="288"/>
                  </a:lnTo>
                  <a:lnTo>
                    <a:pt x="864" y="528"/>
                  </a:lnTo>
                  <a:lnTo>
                    <a:pt x="288" y="528"/>
                  </a:lnTo>
                  <a:lnTo>
                    <a:pt x="0" y="240"/>
                  </a:lnTo>
                  <a:close/>
                </a:path>
              </a:pathLst>
            </a:custGeom>
            <a:solidFill>
              <a:schemeClr val="accent1"/>
            </a:solidFill>
            <a:ln w="28575">
              <a:solidFill>
                <a:schemeClr val="tx1"/>
              </a:solidFill>
              <a:round/>
            </a:ln>
          </p:spPr>
          <p:txBody>
            <a:bodyPr wrap="none" anchor="ctr"/>
            <a:lstStyle/>
            <a:p>
              <a:endParaRPr lang="zh-CN" altLang="en-US" sz="1600"/>
            </a:p>
          </p:txBody>
        </p:sp>
      </p:grpSp>
      <p:sp>
        <p:nvSpPr>
          <p:cNvPr id="24585" name="Text Box 52"/>
          <p:cNvSpPr txBox="1">
            <a:spLocks noChangeArrowheads="1"/>
          </p:cNvSpPr>
          <p:nvPr/>
        </p:nvSpPr>
        <p:spPr bwMode="auto">
          <a:xfrm>
            <a:off x="173253" y="1009799"/>
            <a:ext cx="3861955" cy="461665"/>
          </a:xfrm>
          <a:prstGeom prst="rect">
            <a:avLst/>
          </a:prstGeom>
          <a:noFill/>
          <a:ln w="9525">
            <a:noFill/>
            <a:miter lim="800000"/>
          </a:ln>
        </p:spPr>
        <p:txBody>
          <a:bodyPr wrap="none" anchor="ctr">
            <a:spAutoFit/>
          </a:bodyPr>
          <a:lstStyle/>
          <a:p>
            <a:pPr marL="514350" indent="-514350" algn="ctr">
              <a:buFontTx/>
              <a:buAutoNum type="circleNumDbPlain"/>
            </a:pPr>
            <a:r>
              <a:rPr lang="zh-CN" altLang="en-US" sz="2400">
                <a:solidFill>
                  <a:srgbClr val="FF3300"/>
                </a:solidFill>
                <a:sym typeface="Symbol" panose="05050102010706020507" pitchFamily="18" charset="2"/>
              </a:rPr>
              <a:t>棱柱的组成</a:t>
            </a:r>
            <a:r>
              <a:rPr lang="en-US" altLang="zh-CN" sz="1600" i="1">
                <a:solidFill>
                  <a:srgbClr val="FF3300"/>
                </a:solidFill>
                <a:sym typeface="Symbol" panose="05050102010706020507" pitchFamily="18" charset="2"/>
              </a:rPr>
              <a:t>Construct of Prism</a:t>
            </a:r>
          </a:p>
        </p:txBody>
      </p:sp>
      <p:sp>
        <p:nvSpPr>
          <p:cNvPr id="24586" name="Text Box 66"/>
          <p:cNvSpPr txBox="1">
            <a:spLocks noChangeArrowheads="1"/>
          </p:cNvSpPr>
          <p:nvPr/>
        </p:nvSpPr>
        <p:spPr bwMode="auto">
          <a:xfrm>
            <a:off x="0" y="1750209"/>
            <a:ext cx="7235825" cy="954107"/>
          </a:xfrm>
          <a:prstGeom prst="rect">
            <a:avLst/>
          </a:prstGeom>
          <a:noFill/>
          <a:ln w="9525">
            <a:noFill/>
            <a:miter lim="800000"/>
          </a:ln>
        </p:spPr>
        <p:txBody>
          <a:bodyPr anchor="ctr">
            <a:spAutoFit/>
          </a:bodyPr>
          <a:lstStyle/>
          <a:p>
            <a:r>
              <a:rPr lang="en-US" altLang="zh-CN" sz="2000" dirty="0"/>
              <a:t>    </a:t>
            </a:r>
            <a:r>
              <a:rPr lang="zh-CN" altLang="en-US" sz="2000" dirty="0"/>
              <a:t>由</a:t>
            </a:r>
            <a:r>
              <a:rPr lang="zh-CN" altLang="en-US" sz="2000" dirty="0">
                <a:solidFill>
                  <a:schemeClr val="accent2"/>
                </a:solidFill>
              </a:rPr>
              <a:t>两个底面和几个侧棱面</a:t>
            </a:r>
            <a:r>
              <a:rPr lang="zh-CN" altLang="en-US" sz="2000" dirty="0"/>
              <a:t>组成。侧棱面与侧棱面的交线叫侧棱线，</a:t>
            </a:r>
            <a:r>
              <a:rPr lang="zh-CN" altLang="en-US" sz="2000" dirty="0">
                <a:solidFill>
                  <a:schemeClr val="accent2"/>
                </a:solidFill>
              </a:rPr>
              <a:t>侧棱线相互平行</a:t>
            </a:r>
            <a:r>
              <a:rPr lang="zh-CN" altLang="en-US" sz="2000" dirty="0"/>
              <a:t>。   </a:t>
            </a:r>
            <a:r>
              <a:rPr lang="en-US" altLang="zh-CN" sz="1400" i="1" dirty="0"/>
              <a:t>A prism has tow bases which are parallel equal polygons , and three or more lateral faces, which are  parallelograms.</a:t>
            </a:r>
          </a:p>
        </p:txBody>
      </p:sp>
      <p:sp>
        <p:nvSpPr>
          <p:cNvPr id="24587" name="Text Box 68"/>
          <p:cNvSpPr txBox="1">
            <a:spLocks noChangeArrowheads="1"/>
          </p:cNvSpPr>
          <p:nvPr/>
        </p:nvSpPr>
        <p:spPr bwMode="auto">
          <a:xfrm>
            <a:off x="0" y="3855631"/>
            <a:ext cx="5689600" cy="2185214"/>
          </a:xfrm>
          <a:prstGeom prst="rect">
            <a:avLst/>
          </a:prstGeom>
          <a:noFill/>
          <a:ln w="9525">
            <a:noFill/>
            <a:miter lim="800000"/>
          </a:ln>
        </p:spPr>
        <p:txBody>
          <a:bodyPr anchor="ctr">
            <a:spAutoFit/>
          </a:bodyPr>
          <a:lstStyle/>
          <a:p>
            <a:r>
              <a:rPr lang="en-US" altLang="zh-CN" sz="2000" dirty="0"/>
              <a:t>    </a:t>
            </a:r>
            <a:r>
              <a:rPr lang="en-US" altLang="zh-CN" sz="2000" dirty="0" smtClean="0"/>
              <a:t>    </a:t>
            </a:r>
            <a:r>
              <a:rPr lang="zh-CN" altLang="en-US" sz="2000" dirty="0" smtClean="0"/>
              <a:t>在</a:t>
            </a:r>
            <a:r>
              <a:rPr lang="zh-CN" altLang="en-US" sz="2000" dirty="0"/>
              <a:t>图示位置时，六棱柱的两底面为水平面，在俯视图中反映实形。前后两侧棱面是正平面，其余四个侧棱面是铅垂面，它们的水平投影都积聚成直线，与六边形的边重合。</a:t>
            </a:r>
            <a:r>
              <a:rPr lang="en-US" altLang="zh-CN" sz="1400" i="1" dirty="0">
                <a:solidFill>
                  <a:schemeClr val="accent2"/>
                </a:solidFill>
                <a:ea typeface="宋体" panose="02010600030101010101" pitchFamily="2" charset="-122"/>
              </a:rPr>
              <a:t>Prism  be located as right figure. Both of its bases are horizontal planes and show their true shapes in the Top view. Both the front and back side are frontal planes and all the other four sides are H-perpendicular planes which concentrate to lines in the Top view.</a:t>
            </a:r>
            <a:endParaRPr lang="en-US" altLang="zh-CN" sz="1400" dirty="0"/>
          </a:p>
        </p:txBody>
      </p:sp>
      <p:sp>
        <p:nvSpPr>
          <p:cNvPr id="24588" name="Line 70"/>
          <p:cNvSpPr>
            <a:spLocks noChangeShapeType="1"/>
          </p:cNvSpPr>
          <p:nvPr/>
        </p:nvSpPr>
        <p:spPr bwMode="auto">
          <a:xfrm>
            <a:off x="7162800" y="4148138"/>
            <a:ext cx="1524000" cy="0"/>
          </a:xfrm>
          <a:prstGeom prst="line">
            <a:avLst/>
          </a:prstGeom>
          <a:noFill/>
          <a:ln w="12700">
            <a:solidFill>
              <a:srgbClr val="FF0000"/>
            </a:solidFill>
            <a:round/>
          </a:ln>
        </p:spPr>
        <p:txBody>
          <a:bodyPr wrap="none" anchor="ctr"/>
          <a:lstStyle/>
          <a:p>
            <a:endParaRPr lang="zh-CN" altLang="en-US" sz="1600"/>
          </a:p>
        </p:txBody>
      </p:sp>
      <p:sp>
        <p:nvSpPr>
          <p:cNvPr id="24589" name="Freeform 71"/>
          <p:cNvSpPr/>
          <p:nvPr/>
        </p:nvSpPr>
        <p:spPr bwMode="auto">
          <a:xfrm>
            <a:off x="7613650" y="4152900"/>
            <a:ext cx="1096963" cy="1588"/>
          </a:xfrm>
          <a:custGeom>
            <a:avLst/>
            <a:gdLst>
              <a:gd name="T0" fmla="*/ 0 w 691"/>
              <a:gd name="T1" fmla="*/ 0 h 1"/>
              <a:gd name="T2" fmla="*/ 2147483647 w 691"/>
              <a:gd name="T3" fmla="*/ 0 h 1"/>
              <a:gd name="T4" fmla="*/ 0 60000 65536"/>
              <a:gd name="T5" fmla="*/ 0 60000 65536"/>
              <a:gd name="T6" fmla="*/ 0 w 691"/>
              <a:gd name="T7" fmla="*/ 0 h 1"/>
              <a:gd name="T8" fmla="*/ 691 w 691"/>
              <a:gd name="T9" fmla="*/ 1 h 1"/>
            </a:gdLst>
            <a:ahLst/>
            <a:cxnLst>
              <a:cxn ang="T4">
                <a:pos x="T0" y="T1"/>
              </a:cxn>
              <a:cxn ang="T5">
                <a:pos x="T2" y="T3"/>
              </a:cxn>
            </a:cxnLst>
            <a:rect l="T6" t="T7" r="T8" b="T9"/>
            <a:pathLst>
              <a:path w="691" h="1">
                <a:moveTo>
                  <a:pt x="0" y="0"/>
                </a:moveTo>
                <a:lnTo>
                  <a:pt x="691" y="0"/>
                </a:lnTo>
              </a:path>
            </a:pathLst>
          </a:custGeom>
          <a:noFill/>
          <a:ln w="38100">
            <a:solidFill>
              <a:schemeClr val="tx1"/>
            </a:solidFill>
            <a:round/>
          </a:ln>
        </p:spPr>
        <p:txBody>
          <a:bodyPr wrap="none" anchor="ctr"/>
          <a:lstStyle/>
          <a:p>
            <a:endParaRPr lang="zh-CN" altLang="en-US" sz="1600"/>
          </a:p>
        </p:txBody>
      </p:sp>
      <p:sp>
        <p:nvSpPr>
          <p:cNvPr id="24590" name="Line 72"/>
          <p:cNvSpPr>
            <a:spLocks noChangeShapeType="1"/>
          </p:cNvSpPr>
          <p:nvPr/>
        </p:nvSpPr>
        <p:spPr bwMode="auto">
          <a:xfrm>
            <a:off x="8153400" y="2776538"/>
            <a:ext cx="0" cy="1524000"/>
          </a:xfrm>
          <a:prstGeom prst="line">
            <a:avLst/>
          </a:prstGeom>
          <a:noFill/>
          <a:ln w="12700">
            <a:solidFill>
              <a:schemeClr val="tx1"/>
            </a:solidFill>
            <a:prstDash val="lgDashDot"/>
            <a:round/>
          </a:ln>
        </p:spPr>
        <p:txBody>
          <a:bodyPr wrap="none" anchor="ctr"/>
          <a:lstStyle/>
          <a:p>
            <a:endParaRPr lang="zh-CN" altLang="en-US" sz="1600"/>
          </a:p>
        </p:txBody>
      </p:sp>
      <p:sp>
        <p:nvSpPr>
          <p:cNvPr id="24591" name="Line 73"/>
          <p:cNvSpPr>
            <a:spLocks noChangeShapeType="1"/>
          </p:cNvSpPr>
          <p:nvPr/>
        </p:nvSpPr>
        <p:spPr bwMode="auto">
          <a:xfrm>
            <a:off x="7162800" y="2852738"/>
            <a:ext cx="1524000" cy="0"/>
          </a:xfrm>
          <a:prstGeom prst="line">
            <a:avLst/>
          </a:prstGeom>
          <a:noFill/>
          <a:ln w="12700">
            <a:solidFill>
              <a:srgbClr val="FF0000"/>
            </a:solidFill>
            <a:round/>
          </a:ln>
        </p:spPr>
        <p:txBody>
          <a:bodyPr wrap="none" anchor="ctr"/>
          <a:lstStyle/>
          <a:p>
            <a:endParaRPr lang="zh-CN" altLang="en-US" sz="1600"/>
          </a:p>
        </p:txBody>
      </p:sp>
      <p:sp>
        <p:nvSpPr>
          <p:cNvPr id="24592" name="Freeform 74"/>
          <p:cNvSpPr/>
          <p:nvPr/>
        </p:nvSpPr>
        <p:spPr bwMode="auto">
          <a:xfrm>
            <a:off x="5867400" y="2852738"/>
            <a:ext cx="1295400" cy="1295400"/>
          </a:xfrm>
          <a:custGeom>
            <a:avLst/>
            <a:gdLst>
              <a:gd name="T0" fmla="*/ 0 w 816"/>
              <a:gd name="T1" fmla="*/ 0 h 816"/>
              <a:gd name="T2" fmla="*/ 0 w 816"/>
              <a:gd name="T3" fmla="*/ 2147483647 h 816"/>
              <a:gd name="T4" fmla="*/ 2147483647 w 816"/>
              <a:gd name="T5" fmla="*/ 2147483647 h 816"/>
              <a:gd name="T6" fmla="*/ 2147483647 w 816"/>
              <a:gd name="T7" fmla="*/ 0 h 816"/>
              <a:gd name="T8" fmla="*/ 0 w 816"/>
              <a:gd name="T9" fmla="*/ 0 h 816"/>
              <a:gd name="T10" fmla="*/ 0 60000 65536"/>
              <a:gd name="T11" fmla="*/ 0 60000 65536"/>
              <a:gd name="T12" fmla="*/ 0 60000 65536"/>
              <a:gd name="T13" fmla="*/ 0 60000 65536"/>
              <a:gd name="T14" fmla="*/ 0 60000 65536"/>
              <a:gd name="T15" fmla="*/ 0 w 816"/>
              <a:gd name="T16" fmla="*/ 0 h 816"/>
              <a:gd name="T17" fmla="*/ 816 w 816"/>
              <a:gd name="T18" fmla="*/ 816 h 816"/>
            </a:gdLst>
            <a:ahLst/>
            <a:cxnLst>
              <a:cxn ang="T10">
                <a:pos x="T0" y="T1"/>
              </a:cxn>
              <a:cxn ang="T11">
                <a:pos x="T2" y="T3"/>
              </a:cxn>
              <a:cxn ang="T12">
                <a:pos x="T4" y="T5"/>
              </a:cxn>
              <a:cxn ang="T13">
                <a:pos x="T6" y="T7"/>
              </a:cxn>
              <a:cxn ang="T14">
                <a:pos x="T8" y="T9"/>
              </a:cxn>
            </a:cxnLst>
            <a:rect l="T15" t="T16" r="T17" b="T18"/>
            <a:pathLst>
              <a:path w="816" h="816">
                <a:moveTo>
                  <a:pt x="0" y="0"/>
                </a:moveTo>
                <a:lnTo>
                  <a:pt x="0" y="816"/>
                </a:lnTo>
                <a:lnTo>
                  <a:pt x="816" y="816"/>
                </a:lnTo>
                <a:lnTo>
                  <a:pt x="816" y="0"/>
                </a:lnTo>
                <a:lnTo>
                  <a:pt x="0" y="0"/>
                </a:lnTo>
                <a:close/>
              </a:path>
            </a:pathLst>
          </a:custGeom>
          <a:noFill/>
          <a:ln w="38100">
            <a:solidFill>
              <a:schemeClr val="tx1"/>
            </a:solidFill>
            <a:round/>
          </a:ln>
        </p:spPr>
        <p:txBody>
          <a:bodyPr wrap="none" anchor="ctr"/>
          <a:lstStyle/>
          <a:p>
            <a:endParaRPr lang="zh-CN" altLang="en-US" sz="1600"/>
          </a:p>
        </p:txBody>
      </p:sp>
      <p:sp>
        <p:nvSpPr>
          <p:cNvPr id="24593" name="Line 75"/>
          <p:cNvSpPr>
            <a:spLocks noChangeShapeType="1"/>
          </p:cNvSpPr>
          <p:nvPr/>
        </p:nvSpPr>
        <p:spPr bwMode="auto">
          <a:xfrm>
            <a:off x="6194425" y="2852738"/>
            <a:ext cx="0" cy="1295400"/>
          </a:xfrm>
          <a:prstGeom prst="line">
            <a:avLst/>
          </a:prstGeom>
          <a:noFill/>
          <a:ln w="38100">
            <a:solidFill>
              <a:schemeClr val="tx1"/>
            </a:solidFill>
            <a:round/>
          </a:ln>
        </p:spPr>
        <p:txBody>
          <a:bodyPr wrap="none" anchor="ctr"/>
          <a:lstStyle/>
          <a:p>
            <a:endParaRPr lang="zh-CN" altLang="en-US" sz="1600"/>
          </a:p>
        </p:txBody>
      </p:sp>
      <p:sp>
        <p:nvSpPr>
          <p:cNvPr id="24594" name="Line 76"/>
          <p:cNvSpPr>
            <a:spLocks noChangeShapeType="1"/>
          </p:cNvSpPr>
          <p:nvPr/>
        </p:nvSpPr>
        <p:spPr bwMode="auto">
          <a:xfrm>
            <a:off x="6835775" y="2852738"/>
            <a:ext cx="0" cy="1295400"/>
          </a:xfrm>
          <a:prstGeom prst="line">
            <a:avLst/>
          </a:prstGeom>
          <a:noFill/>
          <a:ln w="38100">
            <a:solidFill>
              <a:schemeClr val="tx1"/>
            </a:solidFill>
            <a:round/>
          </a:ln>
        </p:spPr>
        <p:txBody>
          <a:bodyPr wrap="none" anchor="ctr"/>
          <a:lstStyle/>
          <a:p>
            <a:endParaRPr lang="zh-CN" altLang="en-US" sz="1600"/>
          </a:p>
        </p:txBody>
      </p:sp>
      <p:sp>
        <p:nvSpPr>
          <p:cNvPr id="24595" name="AutoShape 77"/>
          <p:cNvSpPr>
            <a:spLocks noChangeArrowheads="1"/>
          </p:cNvSpPr>
          <p:nvPr/>
        </p:nvSpPr>
        <p:spPr bwMode="auto">
          <a:xfrm>
            <a:off x="5867400" y="4452938"/>
            <a:ext cx="1295400" cy="1066800"/>
          </a:xfrm>
          <a:prstGeom prst="hexagon">
            <a:avLst>
              <a:gd name="adj" fmla="val 30357"/>
              <a:gd name="vf" fmla="val 115470"/>
            </a:avLst>
          </a:prstGeom>
          <a:noFill/>
          <a:ln w="38100">
            <a:solidFill>
              <a:schemeClr val="tx1"/>
            </a:solidFill>
            <a:miter lim="800000"/>
          </a:ln>
        </p:spPr>
        <p:txBody>
          <a:bodyPr wrap="none" anchor="ctr"/>
          <a:lstStyle/>
          <a:p>
            <a:pPr algn="ctr"/>
            <a:endParaRPr lang="zh-CN" altLang="en-US" sz="2000" b="0">
              <a:ea typeface="宋体" panose="02010600030101010101" pitchFamily="2" charset="-122"/>
            </a:endParaRPr>
          </a:p>
        </p:txBody>
      </p:sp>
      <p:sp>
        <p:nvSpPr>
          <p:cNvPr id="24596" name="Line 80"/>
          <p:cNvSpPr>
            <a:spLocks noChangeShapeType="1"/>
          </p:cNvSpPr>
          <p:nvPr/>
        </p:nvSpPr>
        <p:spPr bwMode="auto">
          <a:xfrm flipH="1">
            <a:off x="5715000" y="4986338"/>
            <a:ext cx="1676400" cy="0"/>
          </a:xfrm>
          <a:prstGeom prst="line">
            <a:avLst/>
          </a:prstGeom>
          <a:noFill/>
          <a:ln w="9525">
            <a:solidFill>
              <a:schemeClr val="tx1"/>
            </a:solidFill>
            <a:prstDash val="lgDashDot"/>
            <a:round/>
          </a:ln>
        </p:spPr>
        <p:txBody>
          <a:bodyPr wrap="none" anchor="ctr"/>
          <a:lstStyle/>
          <a:p>
            <a:endParaRPr lang="zh-CN" altLang="en-US" sz="1600"/>
          </a:p>
        </p:txBody>
      </p:sp>
      <p:sp>
        <p:nvSpPr>
          <p:cNvPr id="24597" name="Freeform 81"/>
          <p:cNvSpPr/>
          <p:nvPr/>
        </p:nvSpPr>
        <p:spPr bwMode="auto">
          <a:xfrm>
            <a:off x="6516688" y="4308475"/>
            <a:ext cx="1587" cy="1411288"/>
          </a:xfrm>
          <a:custGeom>
            <a:avLst/>
            <a:gdLst>
              <a:gd name="T0" fmla="*/ 0 w 1"/>
              <a:gd name="T1" fmla="*/ 0 h 889"/>
              <a:gd name="T2" fmla="*/ 0 w 1"/>
              <a:gd name="T3" fmla="*/ 2147483647 h 889"/>
              <a:gd name="T4" fmla="*/ 0 60000 65536"/>
              <a:gd name="T5" fmla="*/ 0 60000 65536"/>
              <a:gd name="T6" fmla="*/ 0 w 1"/>
              <a:gd name="T7" fmla="*/ 0 h 889"/>
              <a:gd name="T8" fmla="*/ 1 w 1"/>
              <a:gd name="T9" fmla="*/ 889 h 889"/>
            </a:gdLst>
            <a:ahLst/>
            <a:cxnLst>
              <a:cxn ang="T4">
                <a:pos x="T0" y="T1"/>
              </a:cxn>
              <a:cxn ang="T5">
                <a:pos x="T2" y="T3"/>
              </a:cxn>
            </a:cxnLst>
            <a:rect l="T6" t="T7" r="T8" b="T9"/>
            <a:pathLst>
              <a:path w="1" h="889">
                <a:moveTo>
                  <a:pt x="0" y="0"/>
                </a:moveTo>
                <a:lnTo>
                  <a:pt x="0" y="889"/>
                </a:lnTo>
              </a:path>
            </a:pathLst>
          </a:custGeom>
          <a:noFill/>
          <a:ln w="9525">
            <a:solidFill>
              <a:schemeClr val="tx1"/>
            </a:solidFill>
            <a:prstDash val="lgDashDot"/>
            <a:round/>
          </a:ln>
        </p:spPr>
        <p:txBody>
          <a:bodyPr wrap="none" anchor="ctr"/>
          <a:lstStyle/>
          <a:p>
            <a:endParaRPr lang="zh-CN" altLang="en-US" sz="1600"/>
          </a:p>
        </p:txBody>
      </p:sp>
      <p:sp>
        <p:nvSpPr>
          <p:cNvPr id="24598" name="Freeform 82"/>
          <p:cNvSpPr/>
          <p:nvPr/>
        </p:nvSpPr>
        <p:spPr bwMode="auto">
          <a:xfrm>
            <a:off x="6516688" y="2740025"/>
            <a:ext cx="1587" cy="1479550"/>
          </a:xfrm>
          <a:custGeom>
            <a:avLst/>
            <a:gdLst>
              <a:gd name="T0" fmla="*/ 0 w 1"/>
              <a:gd name="T1" fmla="*/ 0 h 932"/>
              <a:gd name="T2" fmla="*/ 0 w 1"/>
              <a:gd name="T3" fmla="*/ 2147483647 h 932"/>
              <a:gd name="T4" fmla="*/ 0 60000 65536"/>
              <a:gd name="T5" fmla="*/ 0 60000 65536"/>
              <a:gd name="T6" fmla="*/ 0 w 1"/>
              <a:gd name="T7" fmla="*/ 0 h 932"/>
              <a:gd name="T8" fmla="*/ 1 w 1"/>
              <a:gd name="T9" fmla="*/ 932 h 932"/>
            </a:gdLst>
            <a:ahLst/>
            <a:cxnLst>
              <a:cxn ang="T4">
                <a:pos x="T0" y="T1"/>
              </a:cxn>
              <a:cxn ang="T5">
                <a:pos x="T2" y="T3"/>
              </a:cxn>
            </a:cxnLst>
            <a:rect l="T6" t="T7" r="T8" b="T9"/>
            <a:pathLst>
              <a:path w="1" h="932">
                <a:moveTo>
                  <a:pt x="0" y="0"/>
                </a:moveTo>
                <a:lnTo>
                  <a:pt x="0" y="932"/>
                </a:lnTo>
              </a:path>
            </a:pathLst>
          </a:custGeom>
          <a:noFill/>
          <a:ln w="9525">
            <a:solidFill>
              <a:schemeClr val="tx1"/>
            </a:solidFill>
            <a:prstDash val="lgDashDot"/>
            <a:round/>
          </a:ln>
        </p:spPr>
        <p:txBody>
          <a:bodyPr wrap="none" anchor="ctr"/>
          <a:lstStyle/>
          <a:p>
            <a:endParaRPr lang="zh-CN" altLang="en-US" sz="1600"/>
          </a:p>
        </p:txBody>
      </p:sp>
      <p:sp>
        <p:nvSpPr>
          <p:cNvPr id="24599" name="Freeform 92"/>
          <p:cNvSpPr/>
          <p:nvPr/>
        </p:nvSpPr>
        <p:spPr bwMode="auto">
          <a:xfrm>
            <a:off x="5859463" y="4151313"/>
            <a:ext cx="1322387" cy="1587"/>
          </a:xfrm>
          <a:custGeom>
            <a:avLst/>
            <a:gdLst>
              <a:gd name="T0" fmla="*/ 0 w 833"/>
              <a:gd name="T1" fmla="*/ 0 h 1"/>
              <a:gd name="T2" fmla="*/ 2147483647 w 833"/>
              <a:gd name="T3" fmla="*/ 0 h 1"/>
              <a:gd name="T4" fmla="*/ 0 60000 65536"/>
              <a:gd name="T5" fmla="*/ 0 60000 65536"/>
              <a:gd name="T6" fmla="*/ 0 w 833"/>
              <a:gd name="T7" fmla="*/ 0 h 1"/>
              <a:gd name="T8" fmla="*/ 833 w 833"/>
              <a:gd name="T9" fmla="*/ 1 h 1"/>
            </a:gdLst>
            <a:ahLst/>
            <a:cxnLst>
              <a:cxn ang="T4">
                <a:pos x="T0" y="T1"/>
              </a:cxn>
              <a:cxn ang="T5">
                <a:pos x="T2" y="T3"/>
              </a:cxn>
            </a:cxnLst>
            <a:rect l="T6" t="T7" r="T8" b="T9"/>
            <a:pathLst>
              <a:path w="833" h="1">
                <a:moveTo>
                  <a:pt x="0" y="0"/>
                </a:moveTo>
                <a:lnTo>
                  <a:pt x="833" y="0"/>
                </a:lnTo>
              </a:path>
            </a:pathLst>
          </a:custGeom>
          <a:noFill/>
          <a:ln w="9525">
            <a:solidFill>
              <a:schemeClr val="tx1"/>
            </a:solidFill>
            <a:round/>
          </a:ln>
        </p:spPr>
        <p:txBody>
          <a:bodyPr wrap="none" anchor="ctr"/>
          <a:lstStyle/>
          <a:p>
            <a:endParaRPr lang="zh-CN" altLang="en-US" sz="1600"/>
          </a:p>
        </p:txBody>
      </p:sp>
      <p:grpSp>
        <p:nvGrpSpPr>
          <p:cNvPr id="3" name="Group 24"/>
          <p:cNvGrpSpPr/>
          <p:nvPr/>
        </p:nvGrpSpPr>
        <p:grpSpPr bwMode="auto">
          <a:xfrm>
            <a:off x="5867400" y="4148138"/>
            <a:ext cx="1295400" cy="838200"/>
            <a:chOff x="0" y="0"/>
            <a:chExt cx="816" cy="528"/>
          </a:xfrm>
        </p:grpSpPr>
        <p:sp>
          <p:nvSpPr>
            <p:cNvPr id="7203" name="Line 94"/>
            <p:cNvSpPr>
              <a:spLocks noChangeShapeType="1"/>
            </p:cNvSpPr>
            <p:nvPr/>
          </p:nvSpPr>
          <p:spPr bwMode="auto">
            <a:xfrm flipV="1">
              <a:off x="0" y="0"/>
              <a:ext cx="0" cy="528"/>
            </a:xfrm>
            <a:prstGeom prst="line">
              <a:avLst/>
            </a:prstGeom>
            <a:noFill/>
            <a:ln w="12700">
              <a:solidFill>
                <a:srgbClr val="FF3300"/>
              </a:solidFill>
              <a:round/>
            </a:ln>
          </p:spPr>
          <p:txBody>
            <a:bodyPr wrap="none" anchor="ctr"/>
            <a:lstStyle/>
            <a:p>
              <a:endParaRPr lang="zh-CN" altLang="en-US" sz="1600"/>
            </a:p>
          </p:txBody>
        </p:sp>
        <p:sp>
          <p:nvSpPr>
            <p:cNvPr id="7204" name="Line 95"/>
            <p:cNvSpPr>
              <a:spLocks noChangeShapeType="1"/>
            </p:cNvSpPr>
            <p:nvPr/>
          </p:nvSpPr>
          <p:spPr bwMode="auto">
            <a:xfrm flipV="1">
              <a:off x="816" y="0"/>
              <a:ext cx="0" cy="528"/>
            </a:xfrm>
            <a:prstGeom prst="line">
              <a:avLst/>
            </a:prstGeom>
            <a:noFill/>
            <a:ln w="12700">
              <a:solidFill>
                <a:srgbClr val="FF3300"/>
              </a:solidFill>
              <a:round/>
            </a:ln>
          </p:spPr>
          <p:txBody>
            <a:bodyPr wrap="none" anchor="ctr"/>
            <a:lstStyle/>
            <a:p>
              <a:endParaRPr lang="zh-CN" altLang="en-US" sz="1600"/>
            </a:p>
          </p:txBody>
        </p:sp>
      </p:grpSp>
      <p:sp>
        <p:nvSpPr>
          <p:cNvPr id="24603" name="Freeform 96"/>
          <p:cNvSpPr/>
          <p:nvPr/>
        </p:nvSpPr>
        <p:spPr bwMode="auto">
          <a:xfrm>
            <a:off x="6194425" y="4152900"/>
            <a:ext cx="1588" cy="1397000"/>
          </a:xfrm>
          <a:custGeom>
            <a:avLst/>
            <a:gdLst>
              <a:gd name="T0" fmla="*/ 0 w 1"/>
              <a:gd name="T1" fmla="*/ 2147483647 h 880"/>
              <a:gd name="T2" fmla="*/ 0 w 1"/>
              <a:gd name="T3" fmla="*/ 0 h 880"/>
              <a:gd name="T4" fmla="*/ 0 60000 65536"/>
              <a:gd name="T5" fmla="*/ 0 60000 65536"/>
              <a:gd name="T6" fmla="*/ 0 w 1"/>
              <a:gd name="T7" fmla="*/ 0 h 880"/>
              <a:gd name="T8" fmla="*/ 1 w 1"/>
              <a:gd name="T9" fmla="*/ 880 h 880"/>
            </a:gdLst>
            <a:ahLst/>
            <a:cxnLst>
              <a:cxn ang="T4">
                <a:pos x="T0" y="T1"/>
              </a:cxn>
              <a:cxn ang="T5">
                <a:pos x="T2" y="T3"/>
              </a:cxn>
            </a:cxnLst>
            <a:rect l="T6" t="T7" r="T8" b="T9"/>
            <a:pathLst>
              <a:path w="1" h="880">
                <a:moveTo>
                  <a:pt x="0" y="880"/>
                </a:moveTo>
                <a:lnTo>
                  <a:pt x="0" y="0"/>
                </a:lnTo>
              </a:path>
            </a:pathLst>
          </a:custGeom>
          <a:noFill/>
          <a:ln w="12700">
            <a:solidFill>
              <a:srgbClr val="FF3300"/>
            </a:solidFill>
            <a:round/>
          </a:ln>
        </p:spPr>
        <p:txBody>
          <a:bodyPr wrap="none" anchor="ctr"/>
          <a:lstStyle/>
          <a:p>
            <a:endParaRPr lang="zh-CN" altLang="en-US" sz="1600"/>
          </a:p>
        </p:txBody>
      </p:sp>
      <p:sp>
        <p:nvSpPr>
          <p:cNvPr id="24604" name="Freeform 97"/>
          <p:cNvSpPr/>
          <p:nvPr/>
        </p:nvSpPr>
        <p:spPr bwMode="auto">
          <a:xfrm>
            <a:off x="6840538" y="4152900"/>
            <a:ext cx="1587" cy="1362075"/>
          </a:xfrm>
          <a:custGeom>
            <a:avLst/>
            <a:gdLst>
              <a:gd name="T0" fmla="*/ 0 w 1"/>
              <a:gd name="T1" fmla="*/ 2147483647 h 858"/>
              <a:gd name="T2" fmla="*/ 0 w 1"/>
              <a:gd name="T3" fmla="*/ 0 h 858"/>
              <a:gd name="T4" fmla="*/ 0 60000 65536"/>
              <a:gd name="T5" fmla="*/ 0 60000 65536"/>
              <a:gd name="T6" fmla="*/ 0 w 1"/>
              <a:gd name="T7" fmla="*/ 0 h 858"/>
              <a:gd name="T8" fmla="*/ 1 w 1"/>
              <a:gd name="T9" fmla="*/ 858 h 858"/>
            </a:gdLst>
            <a:ahLst/>
            <a:cxnLst>
              <a:cxn ang="T4">
                <a:pos x="T0" y="T1"/>
              </a:cxn>
              <a:cxn ang="T5">
                <a:pos x="T2" y="T3"/>
              </a:cxn>
            </a:cxnLst>
            <a:rect l="T6" t="T7" r="T8" b="T9"/>
            <a:pathLst>
              <a:path w="1" h="858">
                <a:moveTo>
                  <a:pt x="0" y="858"/>
                </a:moveTo>
                <a:lnTo>
                  <a:pt x="0" y="0"/>
                </a:lnTo>
              </a:path>
            </a:pathLst>
          </a:custGeom>
          <a:noFill/>
          <a:ln w="12700">
            <a:solidFill>
              <a:srgbClr val="FF3300"/>
            </a:solidFill>
            <a:round/>
          </a:ln>
        </p:spPr>
        <p:txBody>
          <a:bodyPr wrap="none" anchor="ctr"/>
          <a:lstStyle/>
          <a:p>
            <a:endParaRPr lang="zh-CN" altLang="en-US" sz="1600"/>
          </a:p>
        </p:txBody>
      </p:sp>
      <p:grpSp>
        <p:nvGrpSpPr>
          <p:cNvPr id="4" name="Group 29"/>
          <p:cNvGrpSpPr/>
          <p:nvPr/>
        </p:nvGrpSpPr>
        <p:grpSpPr bwMode="auto">
          <a:xfrm>
            <a:off x="6553200" y="4148138"/>
            <a:ext cx="1600200" cy="838200"/>
            <a:chOff x="0" y="0"/>
            <a:chExt cx="1008" cy="528"/>
          </a:xfrm>
        </p:grpSpPr>
        <p:sp>
          <p:nvSpPr>
            <p:cNvPr id="7201" name="Line 110"/>
            <p:cNvSpPr>
              <a:spLocks noChangeShapeType="1"/>
            </p:cNvSpPr>
            <p:nvPr/>
          </p:nvSpPr>
          <p:spPr bwMode="auto">
            <a:xfrm>
              <a:off x="0" y="192"/>
              <a:ext cx="0" cy="336"/>
            </a:xfrm>
            <a:prstGeom prst="line">
              <a:avLst/>
            </a:prstGeom>
            <a:noFill/>
            <a:ln w="38100">
              <a:solidFill>
                <a:srgbClr val="FF3300"/>
              </a:solidFill>
              <a:round/>
            </a:ln>
          </p:spPr>
          <p:txBody>
            <a:bodyPr wrap="none" anchor="ctr"/>
            <a:lstStyle/>
            <a:p>
              <a:endParaRPr lang="zh-CN" altLang="en-US" sz="1600"/>
            </a:p>
          </p:txBody>
        </p:sp>
        <p:sp>
          <p:nvSpPr>
            <p:cNvPr id="7202" name="Line 111"/>
            <p:cNvSpPr>
              <a:spLocks noChangeShapeType="1"/>
            </p:cNvSpPr>
            <p:nvPr/>
          </p:nvSpPr>
          <p:spPr bwMode="auto">
            <a:xfrm rot="5400000">
              <a:off x="840" y="-168"/>
              <a:ext cx="0" cy="336"/>
            </a:xfrm>
            <a:prstGeom prst="line">
              <a:avLst/>
            </a:prstGeom>
            <a:noFill/>
            <a:ln w="38100">
              <a:solidFill>
                <a:srgbClr val="FF0000"/>
              </a:solidFill>
              <a:round/>
            </a:ln>
          </p:spPr>
          <p:txBody>
            <a:bodyPr wrap="none" anchor="ctr"/>
            <a:lstStyle/>
            <a:p>
              <a:endParaRPr lang="zh-CN" altLang="en-US" sz="1600"/>
            </a:p>
          </p:txBody>
        </p:sp>
      </p:grpSp>
      <p:sp>
        <p:nvSpPr>
          <p:cNvPr id="24608" name="Freeform 112"/>
          <p:cNvSpPr/>
          <p:nvPr/>
        </p:nvSpPr>
        <p:spPr bwMode="auto">
          <a:xfrm>
            <a:off x="7620000" y="2852738"/>
            <a:ext cx="1588" cy="1295400"/>
          </a:xfrm>
          <a:custGeom>
            <a:avLst/>
            <a:gdLst>
              <a:gd name="T0" fmla="*/ 0 w 1"/>
              <a:gd name="T1" fmla="*/ 2147483647 h 816"/>
              <a:gd name="T2" fmla="*/ 0 w 1"/>
              <a:gd name="T3" fmla="*/ 0 h 816"/>
              <a:gd name="T4" fmla="*/ 0 60000 65536"/>
              <a:gd name="T5" fmla="*/ 0 60000 65536"/>
              <a:gd name="T6" fmla="*/ 0 w 1"/>
              <a:gd name="T7" fmla="*/ 0 h 816"/>
              <a:gd name="T8" fmla="*/ 1 w 1"/>
              <a:gd name="T9" fmla="*/ 816 h 816"/>
            </a:gdLst>
            <a:ahLst/>
            <a:cxnLst>
              <a:cxn ang="T4">
                <a:pos x="T0" y="T1"/>
              </a:cxn>
              <a:cxn ang="T5">
                <a:pos x="T2" y="T3"/>
              </a:cxn>
            </a:cxnLst>
            <a:rect l="T6" t="T7" r="T8" b="T9"/>
            <a:pathLst>
              <a:path w="1" h="816">
                <a:moveTo>
                  <a:pt x="0" y="816"/>
                </a:moveTo>
                <a:lnTo>
                  <a:pt x="0" y="0"/>
                </a:lnTo>
              </a:path>
            </a:pathLst>
          </a:custGeom>
          <a:noFill/>
          <a:ln w="38100">
            <a:solidFill>
              <a:schemeClr val="tx1"/>
            </a:solidFill>
            <a:round/>
          </a:ln>
        </p:spPr>
        <p:txBody>
          <a:bodyPr wrap="none" anchor="ctr"/>
          <a:lstStyle/>
          <a:p>
            <a:endParaRPr lang="zh-CN" altLang="en-US" sz="1600"/>
          </a:p>
        </p:txBody>
      </p:sp>
      <p:sp>
        <p:nvSpPr>
          <p:cNvPr id="24609" name="Freeform 113"/>
          <p:cNvSpPr/>
          <p:nvPr/>
        </p:nvSpPr>
        <p:spPr bwMode="auto">
          <a:xfrm>
            <a:off x="8686800" y="2852738"/>
            <a:ext cx="1588" cy="1295400"/>
          </a:xfrm>
          <a:custGeom>
            <a:avLst/>
            <a:gdLst>
              <a:gd name="T0" fmla="*/ 0 w 1"/>
              <a:gd name="T1" fmla="*/ 2147483647 h 816"/>
              <a:gd name="T2" fmla="*/ 0 w 1"/>
              <a:gd name="T3" fmla="*/ 0 h 816"/>
              <a:gd name="T4" fmla="*/ 0 60000 65536"/>
              <a:gd name="T5" fmla="*/ 0 60000 65536"/>
              <a:gd name="T6" fmla="*/ 0 w 1"/>
              <a:gd name="T7" fmla="*/ 0 h 816"/>
              <a:gd name="T8" fmla="*/ 1 w 1"/>
              <a:gd name="T9" fmla="*/ 816 h 816"/>
            </a:gdLst>
            <a:ahLst/>
            <a:cxnLst>
              <a:cxn ang="T4">
                <a:pos x="T0" y="T1"/>
              </a:cxn>
              <a:cxn ang="T5">
                <a:pos x="T2" y="T3"/>
              </a:cxn>
            </a:cxnLst>
            <a:rect l="T6" t="T7" r="T8" b="T9"/>
            <a:pathLst>
              <a:path w="1" h="816">
                <a:moveTo>
                  <a:pt x="0" y="816"/>
                </a:moveTo>
                <a:lnTo>
                  <a:pt x="0" y="0"/>
                </a:lnTo>
              </a:path>
            </a:pathLst>
          </a:custGeom>
          <a:noFill/>
          <a:ln w="38100">
            <a:solidFill>
              <a:schemeClr val="tx1"/>
            </a:solidFill>
            <a:round/>
          </a:ln>
        </p:spPr>
        <p:txBody>
          <a:bodyPr wrap="none" anchor="ctr"/>
          <a:lstStyle/>
          <a:p>
            <a:endParaRPr lang="zh-CN" altLang="en-US" sz="1600"/>
          </a:p>
        </p:txBody>
      </p:sp>
      <p:sp>
        <p:nvSpPr>
          <p:cNvPr id="24610" name="Freeform 114"/>
          <p:cNvSpPr/>
          <p:nvPr/>
        </p:nvSpPr>
        <p:spPr bwMode="auto">
          <a:xfrm>
            <a:off x="7608888" y="2847975"/>
            <a:ext cx="1090612" cy="4763"/>
          </a:xfrm>
          <a:custGeom>
            <a:avLst/>
            <a:gdLst>
              <a:gd name="T0" fmla="*/ 0 w 687"/>
              <a:gd name="T1" fmla="*/ 2147483647 h 3"/>
              <a:gd name="T2" fmla="*/ 2147483647 w 687"/>
              <a:gd name="T3" fmla="*/ 0 h 3"/>
              <a:gd name="T4" fmla="*/ 0 60000 65536"/>
              <a:gd name="T5" fmla="*/ 0 60000 65536"/>
              <a:gd name="T6" fmla="*/ 0 w 687"/>
              <a:gd name="T7" fmla="*/ 0 h 3"/>
              <a:gd name="T8" fmla="*/ 687 w 687"/>
              <a:gd name="T9" fmla="*/ 3 h 3"/>
            </a:gdLst>
            <a:ahLst/>
            <a:cxnLst>
              <a:cxn ang="T4">
                <a:pos x="T0" y="T1"/>
              </a:cxn>
              <a:cxn ang="T5">
                <a:pos x="T2" y="T3"/>
              </a:cxn>
            </a:cxnLst>
            <a:rect l="T6" t="T7" r="T8" b="T9"/>
            <a:pathLst>
              <a:path w="687" h="3">
                <a:moveTo>
                  <a:pt x="0" y="3"/>
                </a:moveTo>
                <a:lnTo>
                  <a:pt x="687" y="0"/>
                </a:lnTo>
              </a:path>
            </a:pathLst>
          </a:custGeom>
          <a:noFill/>
          <a:ln w="38100">
            <a:solidFill>
              <a:schemeClr val="tx1"/>
            </a:solidFill>
            <a:round/>
          </a:ln>
        </p:spPr>
        <p:txBody>
          <a:bodyPr wrap="none" anchor="ctr"/>
          <a:lstStyle/>
          <a:p>
            <a:endParaRPr lang="zh-CN" altLang="en-US" sz="1600"/>
          </a:p>
        </p:txBody>
      </p:sp>
      <p:sp>
        <p:nvSpPr>
          <p:cNvPr id="24611" name="Line 115"/>
          <p:cNvSpPr>
            <a:spLocks noChangeShapeType="1"/>
          </p:cNvSpPr>
          <p:nvPr/>
        </p:nvSpPr>
        <p:spPr bwMode="auto">
          <a:xfrm flipV="1">
            <a:off x="8153400" y="2852738"/>
            <a:ext cx="0" cy="1295400"/>
          </a:xfrm>
          <a:prstGeom prst="line">
            <a:avLst/>
          </a:prstGeom>
          <a:noFill/>
          <a:ln w="38100">
            <a:solidFill>
              <a:schemeClr val="tx1"/>
            </a:solidFill>
            <a:round/>
          </a:ln>
        </p:spPr>
        <p:txBody>
          <a:bodyPr wrap="none" anchor="ctr"/>
          <a:lstStyle/>
          <a:p>
            <a:endParaRPr lang="zh-CN" altLang="en-US" sz="1600"/>
          </a:p>
        </p:txBody>
      </p:sp>
      <p:grpSp>
        <p:nvGrpSpPr>
          <p:cNvPr id="5" name="Group 36"/>
          <p:cNvGrpSpPr/>
          <p:nvPr/>
        </p:nvGrpSpPr>
        <p:grpSpPr bwMode="auto">
          <a:xfrm>
            <a:off x="6553200" y="4148138"/>
            <a:ext cx="2133600" cy="1371600"/>
            <a:chOff x="0" y="0"/>
            <a:chExt cx="1344" cy="864"/>
          </a:xfrm>
        </p:grpSpPr>
        <p:sp>
          <p:nvSpPr>
            <p:cNvPr id="7199" name="Line 120"/>
            <p:cNvSpPr>
              <a:spLocks noChangeShapeType="1"/>
            </p:cNvSpPr>
            <p:nvPr/>
          </p:nvSpPr>
          <p:spPr bwMode="auto">
            <a:xfrm rot="5400000">
              <a:off x="1176" y="-168"/>
              <a:ext cx="0" cy="336"/>
            </a:xfrm>
            <a:prstGeom prst="line">
              <a:avLst/>
            </a:prstGeom>
            <a:noFill/>
            <a:ln w="38100">
              <a:solidFill>
                <a:srgbClr val="FF0000"/>
              </a:solidFill>
              <a:round/>
            </a:ln>
          </p:spPr>
          <p:txBody>
            <a:bodyPr wrap="none" anchor="ctr"/>
            <a:lstStyle/>
            <a:p>
              <a:endParaRPr lang="zh-CN" altLang="en-US" sz="1600"/>
            </a:p>
          </p:txBody>
        </p:sp>
        <p:sp>
          <p:nvSpPr>
            <p:cNvPr id="7200" name="Line 121"/>
            <p:cNvSpPr>
              <a:spLocks noChangeShapeType="1"/>
            </p:cNvSpPr>
            <p:nvPr/>
          </p:nvSpPr>
          <p:spPr bwMode="auto">
            <a:xfrm>
              <a:off x="0" y="528"/>
              <a:ext cx="0" cy="336"/>
            </a:xfrm>
            <a:prstGeom prst="line">
              <a:avLst/>
            </a:prstGeom>
            <a:noFill/>
            <a:ln w="38100">
              <a:solidFill>
                <a:srgbClr val="FF0000"/>
              </a:solidFill>
              <a:round/>
            </a:ln>
          </p:spPr>
          <p:txBody>
            <a:bodyPr wrap="none" anchor="ctr"/>
            <a:lstStyle/>
            <a:p>
              <a:endParaRPr lang="zh-CN" altLang="en-US" sz="1600"/>
            </a:p>
          </p:txBody>
        </p:sp>
      </p:grpSp>
      <p:sp>
        <p:nvSpPr>
          <p:cNvPr id="24615" name="Text Box 58"/>
          <p:cNvSpPr txBox="1">
            <a:spLocks noChangeArrowheads="1"/>
          </p:cNvSpPr>
          <p:nvPr/>
        </p:nvSpPr>
        <p:spPr bwMode="auto">
          <a:xfrm>
            <a:off x="4572000" y="0"/>
            <a:ext cx="2663825" cy="661720"/>
          </a:xfrm>
          <a:prstGeom prst="rect">
            <a:avLst/>
          </a:prstGeom>
          <a:solidFill>
            <a:srgbClr val="FFC000"/>
          </a:solidFill>
          <a:ln w="9525">
            <a:noFill/>
            <a:miter lim="800000"/>
          </a:ln>
        </p:spPr>
        <p:txBody>
          <a:bodyPr>
            <a:spAutoFit/>
          </a:bodyPr>
          <a:lstStyle/>
          <a:p>
            <a:pPr algn="ctr">
              <a:spcBef>
                <a:spcPct val="50000"/>
              </a:spcBef>
            </a:pPr>
            <a:r>
              <a:rPr lang="zh-CN" altLang="en-US" sz="1600"/>
              <a:t>正六棱柱</a:t>
            </a:r>
          </a:p>
          <a:p>
            <a:pPr algn="ctr">
              <a:spcBef>
                <a:spcPct val="50000"/>
              </a:spcBef>
            </a:pPr>
            <a:r>
              <a:rPr lang="en-US" altLang="zh-CN" sz="1400" i="1"/>
              <a:t>Right hexagonal prism</a:t>
            </a:r>
          </a:p>
        </p:txBody>
      </p:sp>
      <p:sp>
        <p:nvSpPr>
          <p:cNvPr id="24616" name="椭圆 40"/>
          <p:cNvSpPr>
            <a:spLocks noChangeArrowheads="1"/>
          </p:cNvSpPr>
          <p:nvPr/>
        </p:nvSpPr>
        <p:spPr bwMode="auto">
          <a:xfrm>
            <a:off x="5872163" y="4335463"/>
            <a:ext cx="1292225" cy="1296987"/>
          </a:xfrm>
          <a:prstGeom prst="ellipse">
            <a:avLst/>
          </a:prstGeom>
          <a:noFill/>
          <a:ln w="9525">
            <a:solidFill>
              <a:srgbClr val="385D8A"/>
            </a:solidFill>
            <a:round/>
          </a:ln>
        </p:spPr>
        <p:txBody>
          <a:bodyPr anchor="ctr"/>
          <a:lstStyle/>
          <a:p>
            <a:pPr algn="ctr"/>
            <a:endParaRPr lang="zh-CN" altLang="en-US" sz="2000" b="0">
              <a:solidFill>
                <a:srgbClr val="FFFFFF"/>
              </a:solidFill>
              <a:latin typeface="Calibri" panose="020F0502020204030204" pitchFamily="34" charset="0"/>
              <a:ea typeface="宋体" panose="02010600030101010101" pitchFamily="2"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4615"/>
                                        </p:tgtEl>
                                        <p:attrNameLst>
                                          <p:attrName>style.visibility</p:attrName>
                                        </p:attrNameLst>
                                      </p:cBhvr>
                                      <p:to>
                                        <p:strVal val="visible"/>
                                      </p:to>
                                    </p:set>
                                    <p:animEffect transition="in" filter="wipe(left)">
                                      <p:cBhvr>
                                        <p:cTn id="13" dur="500"/>
                                        <p:tgtEl>
                                          <p:spTgt spid="2461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4585"/>
                                        </p:tgtEl>
                                        <p:attrNameLst>
                                          <p:attrName>style.visibility</p:attrName>
                                        </p:attrNameLst>
                                      </p:cBhvr>
                                      <p:to>
                                        <p:strVal val="visible"/>
                                      </p:to>
                                    </p:set>
                                    <p:animEffect transition="in" filter="blinds(horizontal)">
                                      <p:cBhvr>
                                        <p:cTn id="18" dur="500"/>
                                        <p:tgtEl>
                                          <p:spTgt spid="24585"/>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24586"/>
                                        </p:tgtEl>
                                        <p:attrNameLst>
                                          <p:attrName>style.visibility</p:attrName>
                                        </p:attrNameLst>
                                      </p:cBhvr>
                                      <p:to>
                                        <p:strVal val="visible"/>
                                      </p:to>
                                    </p:set>
                                    <p:animEffect transition="in" filter="strips(downRight)">
                                      <p:cBhvr>
                                        <p:cTn id="23" dur="500"/>
                                        <p:tgtEl>
                                          <p:spTgt spid="2458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4579"/>
                                        </p:tgtEl>
                                        <p:attrNameLst>
                                          <p:attrName>style.visibility</p:attrName>
                                        </p:attrNameLst>
                                      </p:cBhvr>
                                      <p:to>
                                        <p:strVal val="visible"/>
                                      </p:to>
                                    </p:set>
                                    <p:anim calcmode="lin" valueType="num">
                                      <p:cBhvr additive="base">
                                        <p:cTn id="28" dur="500" fill="hold"/>
                                        <p:tgtEl>
                                          <p:spTgt spid="24579"/>
                                        </p:tgtEl>
                                        <p:attrNameLst>
                                          <p:attrName>ppt_x</p:attrName>
                                        </p:attrNameLst>
                                      </p:cBhvr>
                                      <p:tavLst>
                                        <p:tav tm="0">
                                          <p:val>
                                            <p:strVal val="0-#ppt_w/2"/>
                                          </p:val>
                                        </p:tav>
                                        <p:tav tm="100000">
                                          <p:val>
                                            <p:strVal val="#ppt_x"/>
                                          </p:val>
                                        </p:tav>
                                      </p:tavLst>
                                    </p:anim>
                                    <p:anim calcmode="lin" valueType="num">
                                      <p:cBhvr additive="base">
                                        <p:cTn id="29" dur="500" fill="hold"/>
                                        <p:tgtEl>
                                          <p:spTgt spid="2457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4587"/>
                                        </p:tgtEl>
                                        <p:attrNameLst>
                                          <p:attrName>style.visibility</p:attrName>
                                        </p:attrNameLst>
                                      </p:cBhvr>
                                      <p:to>
                                        <p:strVal val="visible"/>
                                      </p:to>
                                    </p:set>
                                    <p:animEffect transition="in" filter="box(out)">
                                      <p:cBhvr>
                                        <p:cTn id="34" dur="500"/>
                                        <p:tgtEl>
                                          <p:spTgt spid="2458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599"/>
                                        </p:tgtEl>
                                        <p:attrNameLst>
                                          <p:attrName>style.visibility</p:attrName>
                                        </p:attrNameLst>
                                      </p:cBhvr>
                                      <p:to>
                                        <p:strVal val="visible"/>
                                      </p:to>
                                    </p:set>
                                    <p:animEffect transition="in" filter="wipe(left)">
                                      <p:cBhvr>
                                        <p:cTn id="39" dur="500"/>
                                        <p:tgtEl>
                                          <p:spTgt spid="2459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596"/>
                                        </p:tgtEl>
                                        <p:attrNameLst>
                                          <p:attrName>style.visibility</p:attrName>
                                        </p:attrNameLst>
                                      </p:cBhvr>
                                      <p:to>
                                        <p:strVal val="visible"/>
                                      </p:to>
                                    </p:set>
                                    <p:animEffect transition="in" filter="wipe(left)">
                                      <p:cBhvr>
                                        <p:cTn id="44" dur="500"/>
                                        <p:tgtEl>
                                          <p:spTgt spid="2459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4597"/>
                                        </p:tgtEl>
                                        <p:attrNameLst>
                                          <p:attrName>style.visibility</p:attrName>
                                        </p:attrNameLst>
                                      </p:cBhvr>
                                      <p:to>
                                        <p:strVal val="visible"/>
                                      </p:to>
                                    </p:set>
                                    <p:animEffect transition="in" filter="wipe(down)">
                                      <p:cBhvr>
                                        <p:cTn id="49" dur="500"/>
                                        <p:tgtEl>
                                          <p:spTgt spid="245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4598"/>
                                        </p:tgtEl>
                                        <p:attrNameLst>
                                          <p:attrName>style.visibility</p:attrName>
                                        </p:attrNameLst>
                                      </p:cBhvr>
                                      <p:to>
                                        <p:strVal val="visible"/>
                                      </p:to>
                                    </p:set>
                                    <p:animEffect transition="in" filter="wipe(down)">
                                      <p:cBhvr>
                                        <p:cTn id="54" dur="500"/>
                                        <p:tgtEl>
                                          <p:spTgt spid="2459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4590"/>
                                        </p:tgtEl>
                                        <p:attrNameLst>
                                          <p:attrName>style.visibility</p:attrName>
                                        </p:attrNameLst>
                                      </p:cBhvr>
                                      <p:to>
                                        <p:strVal val="visible"/>
                                      </p:to>
                                    </p:set>
                                    <p:animEffect transition="in" filter="wipe(down)">
                                      <p:cBhvr>
                                        <p:cTn id="59" dur="500"/>
                                        <p:tgtEl>
                                          <p:spTgt spid="24590"/>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24616"/>
                                        </p:tgtEl>
                                        <p:attrNameLst>
                                          <p:attrName>style.visibility</p:attrName>
                                        </p:attrNameLst>
                                      </p:cBhvr>
                                      <p:to>
                                        <p:strVal val="visible"/>
                                      </p:to>
                                    </p:set>
                                    <p:animEffect transition="in" filter="box(in)">
                                      <p:cBhvr>
                                        <p:cTn id="64" dur="1000"/>
                                        <p:tgtEl>
                                          <p:spTgt spid="246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4595"/>
                                        </p:tgtEl>
                                        <p:attrNameLst>
                                          <p:attrName>style.visibility</p:attrName>
                                        </p:attrNameLst>
                                      </p:cBhvr>
                                      <p:to>
                                        <p:strVal val="visible"/>
                                      </p:to>
                                    </p:set>
                                    <p:animEffect transition="in" filter="wipe(left)">
                                      <p:cBhvr>
                                        <p:cTn id="69" dur="500"/>
                                        <p:tgtEl>
                                          <p:spTgt spid="24595"/>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xit" presetSubtype="32" fill="hold" grpId="1" nodeType="clickEffect">
                                  <p:stCondLst>
                                    <p:cond delay="0"/>
                                  </p:stCondLst>
                                  <p:childTnLst>
                                    <p:animEffect transition="out" filter="box(out)">
                                      <p:cBhvr>
                                        <p:cTn id="73" dur="1000"/>
                                        <p:tgtEl>
                                          <p:spTgt spid="24616"/>
                                        </p:tgtEl>
                                      </p:cBhvr>
                                    </p:animEffect>
                                    <p:set>
                                      <p:cBhvr>
                                        <p:cTn id="74" dur="1" fill="hold">
                                          <p:stCondLst>
                                            <p:cond delay="999"/>
                                          </p:stCondLst>
                                        </p:cTn>
                                        <p:tgtEl>
                                          <p:spTgt spid="2461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down)">
                                      <p:cBhvr>
                                        <p:cTn id="79"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4592"/>
                                        </p:tgtEl>
                                        <p:attrNameLst>
                                          <p:attrName>style.visibility</p:attrName>
                                        </p:attrNameLst>
                                      </p:cBhvr>
                                      <p:to>
                                        <p:strVal val="visible"/>
                                      </p:to>
                                    </p:set>
                                    <p:animEffect transition="in" filter="wipe(down)">
                                      <p:cBhvr>
                                        <p:cTn id="84" dur="500"/>
                                        <p:tgtEl>
                                          <p:spTgt spid="2459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4603"/>
                                        </p:tgtEl>
                                        <p:attrNameLst>
                                          <p:attrName>style.visibility</p:attrName>
                                        </p:attrNameLst>
                                      </p:cBhvr>
                                      <p:to>
                                        <p:strVal val="visible"/>
                                      </p:to>
                                    </p:set>
                                    <p:animEffect transition="in" filter="wipe(down)">
                                      <p:cBhvr>
                                        <p:cTn id="89" dur="500"/>
                                        <p:tgtEl>
                                          <p:spTgt spid="24603"/>
                                        </p:tgtEl>
                                      </p:cBhvr>
                                    </p:animEffect>
                                  </p:childTnLst>
                                  <p:subTnLst>
                                    <p:set>
                                      <p:cBhvr override="childStyle">
                                        <p:cTn dur="1" fill="hold" display="0" masterRel="nextClick" afterEffect="1"/>
                                        <p:tgtEl>
                                          <p:spTgt spid="24603"/>
                                        </p:tgtEl>
                                        <p:attrNameLst>
                                          <p:attrName>style.visibility</p:attrName>
                                        </p:attrNameLst>
                                      </p:cBhvr>
                                      <p:to>
                                        <p:strVal val="hidden"/>
                                      </p:to>
                                    </p:set>
                                  </p:sub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4593"/>
                                        </p:tgtEl>
                                        <p:attrNameLst>
                                          <p:attrName>style.visibility</p:attrName>
                                        </p:attrNameLst>
                                      </p:cBhvr>
                                      <p:to>
                                        <p:strVal val="visible"/>
                                      </p:to>
                                    </p:set>
                                    <p:animEffect transition="in" filter="wipe(down)">
                                      <p:cBhvr>
                                        <p:cTn id="94" dur="500"/>
                                        <p:tgtEl>
                                          <p:spTgt spid="2459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24604"/>
                                        </p:tgtEl>
                                        <p:attrNameLst>
                                          <p:attrName>style.visibility</p:attrName>
                                        </p:attrNameLst>
                                      </p:cBhvr>
                                      <p:to>
                                        <p:strVal val="visible"/>
                                      </p:to>
                                    </p:set>
                                    <p:animEffect transition="in" filter="wipe(down)">
                                      <p:cBhvr>
                                        <p:cTn id="99" dur="500"/>
                                        <p:tgtEl>
                                          <p:spTgt spid="24604"/>
                                        </p:tgtEl>
                                      </p:cBhvr>
                                    </p:animEffect>
                                  </p:childTnLst>
                                  <p:subTnLst>
                                    <p:set>
                                      <p:cBhvr override="childStyle">
                                        <p:cTn dur="1" fill="hold" display="0" masterRel="nextClick" afterEffect="1"/>
                                        <p:tgtEl>
                                          <p:spTgt spid="24604"/>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24594"/>
                                        </p:tgtEl>
                                        <p:attrNameLst>
                                          <p:attrName>style.visibility</p:attrName>
                                        </p:attrNameLst>
                                      </p:cBhvr>
                                      <p:to>
                                        <p:strVal val="visible"/>
                                      </p:to>
                                    </p:set>
                                    <p:animEffect transition="in" filter="wipe(down)">
                                      <p:cBhvr>
                                        <p:cTn id="104" dur="500"/>
                                        <p:tgtEl>
                                          <p:spTgt spid="2459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4591"/>
                                        </p:tgtEl>
                                        <p:attrNameLst>
                                          <p:attrName>style.visibility</p:attrName>
                                        </p:attrNameLst>
                                      </p:cBhvr>
                                      <p:to>
                                        <p:strVal val="visible"/>
                                      </p:to>
                                    </p:set>
                                    <p:animEffect transition="in" filter="wipe(left)">
                                      <p:cBhvr>
                                        <p:cTn id="109" dur="500"/>
                                        <p:tgtEl>
                                          <p:spTgt spid="2459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4588"/>
                                        </p:tgtEl>
                                        <p:attrNameLst>
                                          <p:attrName>style.visibility</p:attrName>
                                        </p:attrNameLst>
                                      </p:cBhvr>
                                      <p:to>
                                        <p:strVal val="visible"/>
                                      </p:to>
                                    </p:set>
                                    <p:animEffect transition="in" filter="wipe(left)">
                                      <p:cBhvr>
                                        <p:cTn id="114" dur="500"/>
                                        <p:tgtEl>
                                          <p:spTgt spid="24588"/>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24608"/>
                                        </p:tgtEl>
                                        <p:attrNameLst>
                                          <p:attrName>style.visibility</p:attrName>
                                        </p:attrNameLst>
                                      </p:cBhvr>
                                      <p:to>
                                        <p:strVal val="visible"/>
                                      </p:to>
                                    </p:set>
                                    <p:animEffect transition="in" filter="wipe(down)">
                                      <p:cBhvr>
                                        <p:cTn id="123" dur="500"/>
                                        <p:tgtEl>
                                          <p:spTgt spid="24608"/>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24609"/>
                                        </p:tgtEl>
                                        <p:attrNameLst>
                                          <p:attrName>style.visibility</p:attrName>
                                        </p:attrNameLst>
                                      </p:cBhvr>
                                      <p:to>
                                        <p:strVal val="visible"/>
                                      </p:to>
                                    </p:set>
                                    <p:animEffect transition="in" filter="wipe(down)">
                                      <p:cBhvr>
                                        <p:cTn id="132" dur="500"/>
                                        <p:tgtEl>
                                          <p:spTgt spid="2460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4589"/>
                                        </p:tgtEl>
                                        <p:attrNameLst>
                                          <p:attrName>style.visibility</p:attrName>
                                        </p:attrNameLst>
                                      </p:cBhvr>
                                      <p:to>
                                        <p:strVal val="visible"/>
                                      </p:to>
                                    </p:set>
                                    <p:animEffect transition="in" filter="wipe(left)">
                                      <p:cBhvr>
                                        <p:cTn id="137" dur="500"/>
                                        <p:tgtEl>
                                          <p:spTgt spid="2458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24610"/>
                                        </p:tgtEl>
                                        <p:attrNameLst>
                                          <p:attrName>style.visibility</p:attrName>
                                        </p:attrNameLst>
                                      </p:cBhvr>
                                      <p:to>
                                        <p:strVal val="visible"/>
                                      </p:to>
                                    </p:set>
                                    <p:animEffect transition="in" filter="wipe(left)">
                                      <p:cBhvr>
                                        <p:cTn id="142" dur="500"/>
                                        <p:tgtEl>
                                          <p:spTgt spid="2461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24611"/>
                                        </p:tgtEl>
                                        <p:attrNameLst>
                                          <p:attrName>style.visibility</p:attrName>
                                        </p:attrNameLst>
                                      </p:cBhvr>
                                      <p:to>
                                        <p:strVal val="visible"/>
                                      </p:to>
                                    </p:set>
                                    <p:animEffect transition="in" filter="wipe(down)">
                                      <p:cBhvr>
                                        <p:cTn id="147" dur="500"/>
                                        <p:tgtEl>
                                          <p:spTgt spid="24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5" grpId="0" autoUpdateAnimBg="0"/>
      <p:bldP spid="24586" grpId="0" autoUpdateAnimBg="0"/>
      <p:bldP spid="24587" grpId="0" autoUpdateAnimBg="0"/>
      <p:bldP spid="24588" grpId="0" animBg="1"/>
      <p:bldP spid="24589" grpId="0" animBg="1"/>
      <p:bldP spid="24590" grpId="0" animBg="1"/>
      <p:bldP spid="24591" grpId="0" animBg="1"/>
      <p:bldP spid="24592" grpId="0" animBg="1"/>
      <p:bldP spid="24593" grpId="0" animBg="1"/>
      <p:bldP spid="24594" grpId="0" animBg="1"/>
      <p:bldP spid="24595" grpId="0" animBg="1" autoUpdateAnimBg="0"/>
      <p:bldP spid="24596" grpId="0" animBg="1"/>
      <p:bldP spid="24597" grpId="0" animBg="1"/>
      <p:bldP spid="24598" grpId="0" animBg="1"/>
      <p:bldP spid="24599" grpId="0" animBg="1"/>
      <p:bldP spid="24603" grpId="0" animBg="1"/>
      <p:bldP spid="24604" grpId="0" animBg="1"/>
      <p:bldP spid="24608" grpId="0" animBg="1"/>
      <p:bldP spid="24609" grpId="0" animBg="1"/>
      <p:bldP spid="24610" grpId="0" animBg="1"/>
      <p:bldP spid="24611" grpId="0" animBg="1"/>
      <p:bldP spid="24615" grpId="0" animBg="1" autoUpdateAnimBg="0"/>
      <p:bldP spid="24616" grpId="0" animBg="1" autoUpdateAnimBg="0"/>
      <p:bldP spid="24616" grpId="1"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reeform 7">
            <a:extLst>
              <a:ext uri="{FF2B5EF4-FFF2-40B4-BE49-F238E27FC236}">
                <a16:creationId xmlns="" xmlns:a16="http://schemas.microsoft.com/office/drawing/2014/main" id="{5F609D91-EA06-4A67-9AC5-7F15651B50DC}"/>
              </a:ext>
            </a:extLst>
          </p:cNvPr>
          <p:cNvSpPr>
            <a:spLocks noChangeArrowheads="1"/>
          </p:cNvSpPr>
          <p:nvPr/>
        </p:nvSpPr>
        <p:spPr bwMode="auto">
          <a:xfrm>
            <a:off x="4383088" y="2686050"/>
            <a:ext cx="1096962" cy="1588"/>
          </a:xfrm>
          <a:custGeom>
            <a:avLst/>
            <a:gdLst>
              <a:gd name="T0" fmla="*/ 0 w 691"/>
              <a:gd name="T1" fmla="*/ 0 h 1"/>
              <a:gd name="T2" fmla="*/ 2147483647 w 691"/>
              <a:gd name="T3" fmla="*/ 0 h 1"/>
              <a:gd name="T4" fmla="*/ 0 60000 65536"/>
              <a:gd name="T5" fmla="*/ 0 60000 65536"/>
              <a:gd name="T6" fmla="*/ 0 w 691"/>
              <a:gd name="T7" fmla="*/ 0 h 1"/>
              <a:gd name="T8" fmla="*/ 691 w 691"/>
              <a:gd name="T9" fmla="*/ 1 h 1"/>
            </a:gdLst>
            <a:ahLst/>
            <a:cxnLst>
              <a:cxn ang="T4">
                <a:pos x="T0" y="T1"/>
              </a:cxn>
              <a:cxn ang="T5">
                <a:pos x="T2" y="T3"/>
              </a:cxn>
            </a:cxnLst>
            <a:rect l="T6" t="T7" r="T8" b="T9"/>
            <a:pathLst>
              <a:path w="691" h="1">
                <a:moveTo>
                  <a:pt x="0" y="0"/>
                </a:moveTo>
                <a:lnTo>
                  <a:pt x="691"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67" name="Line 8">
            <a:extLst>
              <a:ext uri="{FF2B5EF4-FFF2-40B4-BE49-F238E27FC236}">
                <a16:creationId xmlns="" xmlns:a16="http://schemas.microsoft.com/office/drawing/2014/main" id="{2E0EC481-C031-4A6E-8EAA-F4AD4DE76A0D}"/>
              </a:ext>
            </a:extLst>
          </p:cNvPr>
          <p:cNvSpPr>
            <a:spLocks noChangeShapeType="1"/>
          </p:cNvSpPr>
          <p:nvPr/>
        </p:nvSpPr>
        <p:spPr bwMode="auto">
          <a:xfrm>
            <a:off x="4922838" y="1309688"/>
            <a:ext cx="0" cy="152400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Text Box 11">
            <a:extLst>
              <a:ext uri="{FF2B5EF4-FFF2-40B4-BE49-F238E27FC236}">
                <a16:creationId xmlns="" xmlns:a16="http://schemas.microsoft.com/office/drawing/2014/main" id="{8AD0722D-B89A-4573-A11A-2B03C8BD4363}"/>
              </a:ext>
            </a:extLst>
          </p:cNvPr>
          <p:cNvSpPr txBox="1">
            <a:spLocks noChangeArrowheads="1"/>
          </p:cNvSpPr>
          <p:nvPr/>
        </p:nvSpPr>
        <p:spPr bwMode="auto">
          <a:xfrm>
            <a:off x="395288" y="0"/>
            <a:ext cx="83518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514350" indent="-514350">
              <a:buFont typeface="+mj-ea"/>
              <a:buAutoNum type="circleNumDbPlain" startAt="3"/>
            </a:pPr>
            <a:r>
              <a:rPr lang="zh-CN" altLang="en-US" sz="3200" b="1" dirty="0">
                <a:solidFill>
                  <a:srgbClr val="FF3300"/>
                </a:solidFill>
                <a:ea typeface="黑体" panose="02010609060101010101" pitchFamily="49" charset="-122"/>
                <a:sym typeface="Symbol" panose="05050102010706020507" pitchFamily="18" charset="2"/>
              </a:rPr>
              <a:t>棱柱面上取点</a:t>
            </a:r>
            <a:r>
              <a:rPr lang="en-US" altLang="zh-CN" b="1" dirty="0">
                <a:solidFill>
                  <a:srgbClr val="FF3300"/>
                </a:solidFill>
                <a:ea typeface="黑体" panose="02010609060101010101" pitchFamily="49" charset="-122"/>
                <a:sym typeface="Symbol" panose="05050102010706020507" pitchFamily="18" charset="2"/>
              </a:rPr>
              <a:t>Locate  points on the face of prism</a:t>
            </a:r>
            <a:endParaRPr lang="en-US" altLang="zh-CN" sz="2000" b="1" i="1" dirty="0">
              <a:ea typeface="黑体" panose="02010609060101010101" pitchFamily="49" charset="-122"/>
              <a:sym typeface="Symbol" panose="05050102010706020507" pitchFamily="18" charset="2"/>
            </a:endParaRPr>
          </a:p>
        </p:txBody>
      </p:sp>
      <p:sp>
        <p:nvSpPr>
          <p:cNvPr id="11269" name="Freeform 12">
            <a:extLst>
              <a:ext uri="{FF2B5EF4-FFF2-40B4-BE49-F238E27FC236}">
                <a16:creationId xmlns="" xmlns:a16="http://schemas.microsoft.com/office/drawing/2014/main" id="{9F5DE8F9-EE93-4CBC-A3BC-1BAC346022D0}"/>
              </a:ext>
            </a:extLst>
          </p:cNvPr>
          <p:cNvSpPr>
            <a:spLocks noChangeArrowheads="1"/>
          </p:cNvSpPr>
          <p:nvPr/>
        </p:nvSpPr>
        <p:spPr bwMode="auto">
          <a:xfrm>
            <a:off x="2636838" y="1385888"/>
            <a:ext cx="1295400" cy="1295400"/>
          </a:xfrm>
          <a:custGeom>
            <a:avLst/>
            <a:gdLst>
              <a:gd name="T0" fmla="*/ 0 w 816"/>
              <a:gd name="T1" fmla="*/ 0 h 816"/>
              <a:gd name="T2" fmla="*/ 0 w 816"/>
              <a:gd name="T3" fmla="*/ 2147483647 h 816"/>
              <a:gd name="T4" fmla="*/ 2147483647 w 816"/>
              <a:gd name="T5" fmla="*/ 2147483647 h 816"/>
              <a:gd name="T6" fmla="*/ 2147483647 w 816"/>
              <a:gd name="T7" fmla="*/ 0 h 816"/>
              <a:gd name="T8" fmla="*/ 0 w 816"/>
              <a:gd name="T9" fmla="*/ 0 h 816"/>
              <a:gd name="T10" fmla="*/ 0 60000 65536"/>
              <a:gd name="T11" fmla="*/ 0 60000 65536"/>
              <a:gd name="T12" fmla="*/ 0 60000 65536"/>
              <a:gd name="T13" fmla="*/ 0 60000 65536"/>
              <a:gd name="T14" fmla="*/ 0 60000 65536"/>
              <a:gd name="T15" fmla="*/ 0 w 816"/>
              <a:gd name="T16" fmla="*/ 0 h 816"/>
              <a:gd name="T17" fmla="*/ 816 w 816"/>
              <a:gd name="T18" fmla="*/ 816 h 816"/>
            </a:gdLst>
            <a:ahLst/>
            <a:cxnLst>
              <a:cxn ang="T10">
                <a:pos x="T0" y="T1"/>
              </a:cxn>
              <a:cxn ang="T11">
                <a:pos x="T2" y="T3"/>
              </a:cxn>
              <a:cxn ang="T12">
                <a:pos x="T4" y="T5"/>
              </a:cxn>
              <a:cxn ang="T13">
                <a:pos x="T6" y="T7"/>
              </a:cxn>
              <a:cxn ang="T14">
                <a:pos x="T8" y="T9"/>
              </a:cxn>
            </a:cxnLst>
            <a:rect l="T15" t="T16" r="T17" b="T18"/>
            <a:pathLst>
              <a:path w="816" h="816">
                <a:moveTo>
                  <a:pt x="0" y="0"/>
                </a:moveTo>
                <a:lnTo>
                  <a:pt x="0" y="816"/>
                </a:lnTo>
                <a:lnTo>
                  <a:pt x="816" y="816"/>
                </a:lnTo>
                <a:lnTo>
                  <a:pt x="816" y="0"/>
                </a:lnTo>
                <a:lnTo>
                  <a:pt x="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0" name="Line 13">
            <a:extLst>
              <a:ext uri="{FF2B5EF4-FFF2-40B4-BE49-F238E27FC236}">
                <a16:creationId xmlns="" xmlns:a16="http://schemas.microsoft.com/office/drawing/2014/main" id="{E176EC15-FFC6-44F3-8370-A9CA5107340E}"/>
              </a:ext>
            </a:extLst>
          </p:cNvPr>
          <p:cNvSpPr>
            <a:spLocks noChangeShapeType="1"/>
          </p:cNvSpPr>
          <p:nvPr/>
        </p:nvSpPr>
        <p:spPr bwMode="auto">
          <a:xfrm>
            <a:off x="2963863" y="1385888"/>
            <a:ext cx="0" cy="1295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1" name="Line 14">
            <a:extLst>
              <a:ext uri="{FF2B5EF4-FFF2-40B4-BE49-F238E27FC236}">
                <a16:creationId xmlns="" xmlns:a16="http://schemas.microsoft.com/office/drawing/2014/main" id="{F5BA1149-F214-4724-AAF8-31AB978E54A6}"/>
              </a:ext>
            </a:extLst>
          </p:cNvPr>
          <p:cNvSpPr>
            <a:spLocks noChangeShapeType="1"/>
          </p:cNvSpPr>
          <p:nvPr/>
        </p:nvSpPr>
        <p:spPr bwMode="auto">
          <a:xfrm>
            <a:off x="3605213" y="1385888"/>
            <a:ext cx="0" cy="1295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AutoShape 15">
            <a:extLst>
              <a:ext uri="{FF2B5EF4-FFF2-40B4-BE49-F238E27FC236}">
                <a16:creationId xmlns="" xmlns:a16="http://schemas.microsoft.com/office/drawing/2014/main" id="{303FBD09-28B1-40A7-880B-8DCAC1B31521}"/>
              </a:ext>
            </a:extLst>
          </p:cNvPr>
          <p:cNvSpPr>
            <a:spLocks noChangeArrowheads="1"/>
          </p:cNvSpPr>
          <p:nvPr/>
        </p:nvSpPr>
        <p:spPr bwMode="auto">
          <a:xfrm>
            <a:off x="2636838" y="2986088"/>
            <a:ext cx="1295400" cy="1066800"/>
          </a:xfrm>
          <a:prstGeom prst="hexagon">
            <a:avLst>
              <a:gd name="adj" fmla="val 30357"/>
              <a:gd name="vf" fmla="val 11547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600" name="Line 16">
            <a:extLst>
              <a:ext uri="{FF2B5EF4-FFF2-40B4-BE49-F238E27FC236}">
                <a16:creationId xmlns="" xmlns:a16="http://schemas.microsoft.com/office/drawing/2014/main" id="{8C99E10C-D95B-4D4C-AEAB-F859692E9F30}"/>
              </a:ext>
            </a:extLst>
          </p:cNvPr>
          <p:cNvSpPr>
            <a:spLocks noChangeShapeType="1"/>
          </p:cNvSpPr>
          <p:nvPr/>
        </p:nvSpPr>
        <p:spPr bwMode="auto">
          <a:xfrm>
            <a:off x="2789238" y="1843088"/>
            <a:ext cx="0" cy="1905000"/>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1" name="Line 17">
            <a:extLst>
              <a:ext uri="{FF2B5EF4-FFF2-40B4-BE49-F238E27FC236}">
                <a16:creationId xmlns="" xmlns:a16="http://schemas.microsoft.com/office/drawing/2014/main" id="{F79EFAF5-2DDB-41E9-A6E0-DA87845DAD86}"/>
              </a:ext>
            </a:extLst>
          </p:cNvPr>
          <p:cNvSpPr>
            <a:spLocks noChangeShapeType="1"/>
          </p:cNvSpPr>
          <p:nvPr/>
        </p:nvSpPr>
        <p:spPr bwMode="auto">
          <a:xfrm>
            <a:off x="2789238" y="1843088"/>
            <a:ext cx="2438400" cy="0"/>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18">
            <a:extLst>
              <a:ext uri="{FF2B5EF4-FFF2-40B4-BE49-F238E27FC236}">
                <a16:creationId xmlns="" xmlns:a16="http://schemas.microsoft.com/office/drawing/2014/main" id="{10081D5B-8BB8-4366-A86B-FB8E5FDE4308}"/>
              </a:ext>
            </a:extLst>
          </p:cNvPr>
          <p:cNvSpPr>
            <a:spLocks noChangeShapeType="1"/>
          </p:cNvSpPr>
          <p:nvPr/>
        </p:nvSpPr>
        <p:spPr bwMode="auto">
          <a:xfrm flipH="1">
            <a:off x="2484438" y="3519488"/>
            <a:ext cx="1676400" cy="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Freeform 19">
            <a:extLst>
              <a:ext uri="{FF2B5EF4-FFF2-40B4-BE49-F238E27FC236}">
                <a16:creationId xmlns="" xmlns:a16="http://schemas.microsoft.com/office/drawing/2014/main" id="{2F330F3F-1E58-418E-B310-86908894D525}"/>
              </a:ext>
            </a:extLst>
          </p:cNvPr>
          <p:cNvSpPr>
            <a:spLocks noChangeArrowheads="1"/>
          </p:cNvSpPr>
          <p:nvPr/>
        </p:nvSpPr>
        <p:spPr bwMode="auto">
          <a:xfrm>
            <a:off x="3286125" y="2841625"/>
            <a:ext cx="1588" cy="1411288"/>
          </a:xfrm>
          <a:custGeom>
            <a:avLst/>
            <a:gdLst>
              <a:gd name="T0" fmla="*/ 0 w 1"/>
              <a:gd name="T1" fmla="*/ 0 h 889"/>
              <a:gd name="T2" fmla="*/ 0 w 1"/>
              <a:gd name="T3" fmla="*/ 2147483647 h 889"/>
              <a:gd name="T4" fmla="*/ 0 60000 65536"/>
              <a:gd name="T5" fmla="*/ 0 60000 65536"/>
              <a:gd name="T6" fmla="*/ 0 w 1"/>
              <a:gd name="T7" fmla="*/ 0 h 889"/>
              <a:gd name="T8" fmla="*/ 1 w 1"/>
              <a:gd name="T9" fmla="*/ 889 h 889"/>
            </a:gdLst>
            <a:ahLst/>
            <a:cxnLst>
              <a:cxn ang="T4">
                <a:pos x="T0" y="T1"/>
              </a:cxn>
              <a:cxn ang="T5">
                <a:pos x="T2" y="T3"/>
              </a:cxn>
            </a:cxnLst>
            <a:rect l="T6" t="T7" r="T8" b="T9"/>
            <a:pathLst>
              <a:path w="1" h="889">
                <a:moveTo>
                  <a:pt x="0" y="0"/>
                </a:moveTo>
                <a:lnTo>
                  <a:pt x="0" y="889"/>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7" name="Freeform 20">
            <a:extLst>
              <a:ext uri="{FF2B5EF4-FFF2-40B4-BE49-F238E27FC236}">
                <a16:creationId xmlns="" xmlns:a16="http://schemas.microsoft.com/office/drawing/2014/main" id="{68EE0D58-E2F9-4F14-B9BA-D75C8ABE4306}"/>
              </a:ext>
            </a:extLst>
          </p:cNvPr>
          <p:cNvSpPr>
            <a:spLocks noChangeArrowheads="1"/>
          </p:cNvSpPr>
          <p:nvPr/>
        </p:nvSpPr>
        <p:spPr bwMode="auto">
          <a:xfrm>
            <a:off x="3286125" y="1273175"/>
            <a:ext cx="1588" cy="1479550"/>
          </a:xfrm>
          <a:custGeom>
            <a:avLst/>
            <a:gdLst>
              <a:gd name="T0" fmla="*/ 0 w 1"/>
              <a:gd name="T1" fmla="*/ 0 h 932"/>
              <a:gd name="T2" fmla="*/ 0 w 1"/>
              <a:gd name="T3" fmla="*/ 2147483647 h 932"/>
              <a:gd name="T4" fmla="*/ 0 60000 65536"/>
              <a:gd name="T5" fmla="*/ 0 60000 65536"/>
              <a:gd name="T6" fmla="*/ 0 w 1"/>
              <a:gd name="T7" fmla="*/ 0 h 932"/>
              <a:gd name="T8" fmla="*/ 1 w 1"/>
              <a:gd name="T9" fmla="*/ 932 h 932"/>
            </a:gdLst>
            <a:ahLst/>
            <a:cxnLst>
              <a:cxn ang="T4">
                <a:pos x="T0" y="T1"/>
              </a:cxn>
              <a:cxn ang="T5">
                <a:pos x="T2" y="T3"/>
              </a:cxn>
            </a:cxnLst>
            <a:rect l="T6" t="T7" r="T8" b="T9"/>
            <a:pathLst>
              <a:path w="1" h="932">
                <a:moveTo>
                  <a:pt x="0" y="0"/>
                </a:moveTo>
                <a:lnTo>
                  <a:pt x="0" y="932"/>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Group 21">
            <a:extLst>
              <a:ext uri="{FF2B5EF4-FFF2-40B4-BE49-F238E27FC236}">
                <a16:creationId xmlns="" xmlns:a16="http://schemas.microsoft.com/office/drawing/2014/main" id="{34CF28FA-86A6-4F77-836C-BAF2BEA1456E}"/>
              </a:ext>
            </a:extLst>
          </p:cNvPr>
          <p:cNvGrpSpPr>
            <a:grpSpLocks/>
          </p:cNvGrpSpPr>
          <p:nvPr/>
        </p:nvGrpSpPr>
        <p:grpSpPr bwMode="auto">
          <a:xfrm>
            <a:off x="2527307" y="1550992"/>
            <a:ext cx="461963" cy="522288"/>
            <a:chOff x="3579" y="2504"/>
            <a:chExt cx="291" cy="329"/>
          </a:xfrm>
        </p:grpSpPr>
        <p:sp>
          <p:nvSpPr>
            <p:cNvPr id="11304" name="Text Box 22">
              <a:extLst>
                <a:ext uri="{FF2B5EF4-FFF2-40B4-BE49-F238E27FC236}">
                  <a16:creationId xmlns="" xmlns:a16="http://schemas.microsoft.com/office/drawing/2014/main" id="{A845AE53-657A-446D-A113-669B98BCE5D2}"/>
                </a:ext>
              </a:extLst>
            </p:cNvPr>
            <p:cNvSpPr txBox="1">
              <a:spLocks noChangeArrowheads="1"/>
            </p:cNvSpPr>
            <p:nvPr/>
          </p:nvSpPr>
          <p:spPr bwMode="auto">
            <a:xfrm>
              <a:off x="3633" y="2581"/>
              <a:ext cx="23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FF3300"/>
                  </a:solidFill>
                  <a:latin typeface="Comic Sans MS" panose="030F0702030302020204" pitchFamily="66" charset="0"/>
                  <a:ea typeface="黑体" panose="02010609060101010101" pitchFamily="49" charset="-122"/>
                  <a:sym typeface="Wingdings" panose="05000000000000000000" pitchFamily="2" charset="2"/>
                </a:rPr>
                <a:t></a:t>
              </a:r>
              <a:endParaRPr lang="en-US" altLang="zh-CN" sz="2000" b="0">
                <a:latin typeface="Comic Sans MS" panose="030F0702030302020204" pitchFamily="66" charset="0"/>
                <a:ea typeface="黑体" panose="02010609060101010101" pitchFamily="49" charset="-122"/>
              </a:endParaRPr>
            </a:p>
          </p:txBody>
        </p:sp>
        <p:sp>
          <p:nvSpPr>
            <p:cNvPr id="11305" name="Text Box 23">
              <a:extLst>
                <a:ext uri="{FF2B5EF4-FFF2-40B4-BE49-F238E27FC236}">
                  <a16:creationId xmlns="" xmlns:a16="http://schemas.microsoft.com/office/drawing/2014/main" id="{584E806D-6B81-4CAB-A595-9D91058E15EE}"/>
                </a:ext>
              </a:extLst>
            </p:cNvPr>
            <p:cNvSpPr txBox="1">
              <a:spLocks noChangeArrowheads="1"/>
            </p:cNvSpPr>
            <p:nvPr/>
          </p:nvSpPr>
          <p:spPr bwMode="auto">
            <a:xfrm>
              <a:off x="3579" y="2504"/>
              <a:ext cx="2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dirty="0">
                  <a:latin typeface="Comic Sans MS" panose="030F0702030302020204" pitchFamily="66" charset="0"/>
                  <a:ea typeface="黑体" panose="02010609060101010101" pitchFamily="49" charset="-122"/>
                </a:rPr>
                <a:t> a</a:t>
              </a:r>
              <a:r>
                <a:rPr lang="en-US" altLang="zh-CN" sz="2000" b="0" dirty="0">
                  <a:latin typeface="Comic Sans MS" panose="030F0702030302020204" pitchFamily="66" charset="0"/>
                  <a:ea typeface="黑体" panose="02010609060101010101" pitchFamily="49" charset="-122"/>
                  <a:sym typeface="Symbol" panose="05050102010706020507" pitchFamily="18" charset="2"/>
                </a:rPr>
                <a:t></a:t>
              </a:r>
              <a:endParaRPr lang="en-US" altLang="zh-CN" sz="2000" b="0" dirty="0">
                <a:latin typeface="Comic Sans MS" panose="030F0702030302020204" pitchFamily="66" charset="0"/>
                <a:ea typeface="黑体" panose="02010609060101010101" pitchFamily="49" charset="-122"/>
                <a:sym typeface="CommercialPi BT" pitchFamily="18" charset="2"/>
              </a:endParaRPr>
            </a:p>
          </p:txBody>
        </p:sp>
      </p:grpSp>
      <p:grpSp>
        <p:nvGrpSpPr>
          <p:cNvPr id="3" name="Group 24">
            <a:extLst>
              <a:ext uri="{FF2B5EF4-FFF2-40B4-BE49-F238E27FC236}">
                <a16:creationId xmlns="" xmlns:a16="http://schemas.microsoft.com/office/drawing/2014/main" id="{74309005-8741-4DBF-9CEE-D4FCBD53D63B}"/>
              </a:ext>
            </a:extLst>
          </p:cNvPr>
          <p:cNvGrpSpPr>
            <a:grpSpLocks/>
          </p:cNvGrpSpPr>
          <p:nvPr/>
        </p:nvGrpSpPr>
        <p:grpSpPr bwMode="auto">
          <a:xfrm>
            <a:off x="2540007" y="3578226"/>
            <a:ext cx="423863" cy="431800"/>
            <a:chOff x="3603" y="3781"/>
            <a:chExt cx="267" cy="272"/>
          </a:xfrm>
        </p:grpSpPr>
        <p:sp>
          <p:nvSpPr>
            <p:cNvPr id="11302" name="Text Box 25">
              <a:extLst>
                <a:ext uri="{FF2B5EF4-FFF2-40B4-BE49-F238E27FC236}">
                  <a16:creationId xmlns="" xmlns:a16="http://schemas.microsoft.com/office/drawing/2014/main" id="{6855D635-8598-4BFF-96E6-C12684DA4D7E}"/>
                </a:ext>
              </a:extLst>
            </p:cNvPr>
            <p:cNvSpPr txBox="1">
              <a:spLocks noChangeArrowheads="1"/>
            </p:cNvSpPr>
            <p:nvPr/>
          </p:nvSpPr>
          <p:spPr bwMode="auto">
            <a:xfrm>
              <a:off x="3633" y="3781"/>
              <a:ext cx="23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FF3300"/>
                  </a:solidFill>
                  <a:latin typeface="Comic Sans MS" panose="030F0702030302020204" pitchFamily="66" charset="0"/>
                  <a:ea typeface="黑体" panose="02010609060101010101" pitchFamily="49" charset="-122"/>
                  <a:sym typeface="Wingdings" panose="05000000000000000000" pitchFamily="2" charset="2"/>
                </a:rPr>
                <a:t></a:t>
              </a:r>
              <a:endParaRPr lang="en-US" altLang="zh-CN" sz="2000" b="0">
                <a:latin typeface="Comic Sans MS" panose="030F0702030302020204" pitchFamily="66" charset="0"/>
                <a:ea typeface="黑体" panose="02010609060101010101" pitchFamily="49" charset="-122"/>
              </a:endParaRPr>
            </a:p>
          </p:txBody>
        </p:sp>
        <p:sp>
          <p:nvSpPr>
            <p:cNvPr id="11303" name="Text Box 26">
              <a:extLst>
                <a:ext uri="{FF2B5EF4-FFF2-40B4-BE49-F238E27FC236}">
                  <a16:creationId xmlns="" xmlns:a16="http://schemas.microsoft.com/office/drawing/2014/main" id="{7D2D903F-5962-4CA9-B9FB-429C3C0260F6}"/>
                </a:ext>
              </a:extLst>
            </p:cNvPr>
            <p:cNvSpPr txBox="1">
              <a:spLocks noChangeArrowheads="1"/>
            </p:cNvSpPr>
            <p:nvPr/>
          </p:nvSpPr>
          <p:spPr bwMode="auto">
            <a:xfrm>
              <a:off x="3603" y="3801"/>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latin typeface="Comic Sans MS" panose="030F0702030302020204" pitchFamily="66" charset="0"/>
                  <a:ea typeface="黑体" panose="02010609060101010101" pitchFamily="49" charset="-122"/>
                </a:rPr>
                <a:t>a</a:t>
              </a:r>
            </a:p>
          </p:txBody>
        </p:sp>
      </p:grpSp>
      <p:grpSp>
        <p:nvGrpSpPr>
          <p:cNvPr id="4" name="Group 27">
            <a:extLst>
              <a:ext uri="{FF2B5EF4-FFF2-40B4-BE49-F238E27FC236}">
                <a16:creationId xmlns="" xmlns:a16="http://schemas.microsoft.com/office/drawing/2014/main" id="{5FF3E3AF-CCAD-45B1-AC92-960CB62A0C4D}"/>
              </a:ext>
            </a:extLst>
          </p:cNvPr>
          <p:cNvGrpSpPr>
            <a:grpSpLocks/>
          </p:cNvGrpSpPr>
          <p:nvPr/>
        </p:nvGrpSpPr>
        <p:grpSpPr bwMode="auto">
          <a:xfrm>
            <a:off x="5033970" y="1506535"/>
            <a:ext cx="498475" cy="536574"/>
            <a:chOff x="5158" y="2476"/>
            <a:chExt cx="314" cy="338"/>
          </a:xfrm>
        </p:grpSpPr>
        <p:sp>
          <p:nvSpPr>
            <p:cNvPr id="11300" name="Text Box 28">
              <a:extLst>
                <a:ext uri="{FF2B5EF4-FFF2-40B4-BE49-F238E27FC236}">
                  <a16:creationId xmlns="" xmlns:a16="http://schemas.microsoft.com/office/drawing/2014/main" id="{9D0858C3-EB11-47DD-B4C8-BEB2DEE421B3}"/>
                </a:ext>
              </a:extLst>
            </p:cNvPr>
            <p:cNvSpPr txBox="1">
              <a:spLocks noChangeArrowheads="1"/>
            </p:cNvSpPr>
            <p:nvPr/>
          </p:nvSpPr>
          <p:spPr bwMode="auto">
            <a:xfrm>
              <a:off x="5184" y="2562"/>
              <a:ext cx="1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FF3300"/>
                  </a:solidFill>
                  <a:latin typeface="Comic Sans MS" panose="030F0702030302020204" pitchFamily="66" charset="0"/>
                  <a:ea typeface="黑体" panose="02010609060101010101" pitchFamily="49" charset="-122"/>
                  <a:sym typeface="Wingdings" panose="05000000000000000000" pitchFamily="2" charset="2"/>
                </a:rPr>
                <a:t></a:t>
              </a:r>
              <a:endParaRPr lang="en-US" altLang="zh-CN" sz="2000" b="0">
                <a:latin typeface="Comic Sans MS" panose="030F0702030302020204" pitchFamily="66" charset="0"/>
                <a:ea typeface="黑体" panose="02010609060101010101" pitchFamily="49" charset="-122"/>
              </a:endParaRPr>
            </a:p>
          </p:txBody>
        </p:sp>
        <p:sp>
          <p:nvSpPr>
            <p:cNvPr id="11301" name="Text Box 29">
              <a:extLst>
                <a:ext uri="{FF2B5EF4-FFF2-40B4-BE49-F238E27FC236}">
                  <a16:creationId xmlns="" xmlns:a16="http://schemas.microsoft.com/office/drawing/2014/main" id="{DDC7255F-84B5-4180-85B1-1ECABCF378A1}"/>
                </a:ext>
              </a:extLst>
            </p:cNvPr>
            <p:cNvSpPr txBox="1">
              <a:spLocks noChangeArrowheads="1"/>
            </p:cNvSpPr>
            <p:nvPr/>
          </p:nvSpPr>
          <p:spPr bwMode="auto">
            <a:xfrm>
              <a:off x="5158" y="2476"/>
              <a:ext cx="3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latin typeface="Comic Sans MS" panose="030F0702030302020204" pitchFamily="66" charset="0"/>
                  <a:ea typeface="黑体" panose="02010609060101010101" pitchFamily="49" charset="-122"/>
                </a:rPr>
                <a:t> a</a:t>
              </a:r>
              <a:r>
                <a:rPr lang="en-US" altLang="zh-CN" sz="2000" b="0">
                  <a:latin typeface="Comic Sans MS" panose="030F0702030302020204" pitchFamily="66" charset="0"/>
                  <a:ea typeface="黑体" panose="02010609060101010101" pitchFamily="49" charset="-122"/>
                  <a:sym typeface="Symbol" panose="05050102010706020507" pitchFamily="18" charset="2"/>
                </a:rPr>
                <a:t></a:t>
              </a:r>
            </a:p>
          </p:txBody>
        </p:sp>
      </p:grpSp>
      <p:sp>
        <p:nvSpPr>
          <p:cNvPr id="11281" name="Freeform 30">
            <a:extLst>
              <a:ext uri="{FF2B5EF4-FFF2-40B4-BE49-F238E27FC236}">
                <a16:creationId xmlns="" xmlns:a16="http://schemas.microsoft.com/office/drawing/2014/main" id="{BDF590FC-7814-41C0-990C-562BB5154E33}"/>
              </a:ext>
            </a:extLst>
          </p:cNvPr>
          <p:cNvSpPr>
            <a:spLocks noChangeArrowheads="1"/>
          </p:cNvSpPr>
          <p:nvPr/>
        </p:nvSpPr>
        <p:spPr bwMode="auto">
          <a:xfrm>
            <a:off x="2628900" y="2684463"/>
            <a:ext cx="1322388" cy="1587"/>
          </a:xfrm>
          <a:custGeom>
            <a:avLst/>
            <a:gdLst>
              <a:gd name="T0" fmla="*/ 0 w 833"/>
              <a:gd name="T1" fmla="*/ 0 h 1"/>
              <a:gd name="T2" fmla="*/ 2147483647 w 833"/>
              <a:gd name="T3" fmla="*/ 0 h 1"/>
              <a:gd name="T4" fmla="*/ 0 60000 65536"/>
              <a:gd name="T5" fmla="*/ 0 60000 65536"/>
              <a:gd name="T6" fmla="*/ 0 w 833"/>
              <a:gd name="T7" fmla="*/ 0 h 1"/>
              <a:gd name="T8" fmla="*/ 833 w 833"/>
              <a:gd name="T9" fmla="*/ 1 h 1"/>
            </a:gdLst>
            <a:ahLst/>
            <a:cxnLst>
              <a:cxn ang="T4">
                <a:pos x="T0" y="T1"/>
              </a:cxn>
              <a:cxn ang="T5">
                <a:pos x="T2" y="T3"/>
              </a:cxn>
            </a:cxnLst>
            <a:rect l="T6" t="T7" r="T8" b="T9"/>
            <a:pathLst>
              <a:path w="833" h="1">
                <a:moveTo>
                  <a:pt x="0" y="0"/>
                </a:moveTo>
                <a:lnTo>
                  <a:pt x="833"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Group 36">
            <a:extLst>
              <a:ext uri="{FF2B5EF4-FFF2-40B4-BE49-F238E27FC236}">
                <a16:creationId xmlns="" xmlns:a16="http://schemas.microsoft.com/office/drawing/2014/main" id="{93A1CFEF-8A15-498B-81CD-588CC5F5E299}"/>
              </a:ext>
            </a:extLst>
          </p:cNvPr>
          <p:cNvGrpSpPr>
            <a:grpSpLocks/>
          </p:cNvGrpSpPr>
          <p:nvPr/>
        </p:nvGrpSpPr>
        <p:grpSpPr bwMode="auto">
          <a:xfrm>
            <a:off x="2789238" y="1843088"/>
            <a:ext cx="2438400" cy="1905000"/>
            <a:chOff x="3744" y="2400"/>
            <a:chExt cx="1536" cy="1200"/>
          </a:xfrm>
        </p:grpSpPr>
        <p:sp>
          <p:nvSpPr>
            <p:cNvPr id="11298" name="Line 37">
              <a:extLst>
                <a:ext uri="{FF2B5EF4-FFF2-40B4-BE49-F238E27FC236}">
                  <a16:creationId xmlns="" xmlns:a16="http://schemas.microsoft.com/office/drawing/2014/main" id="{20F1EAFC-F753-453C-BB03-5FD4D84E3882}"/>
                </a:ext>
              </a:extLst>
            </p:cNvPr>
            <p:cNvSpPr>
              <a:spLocks noChangeShapeType="1"/>
            </p:cNvSpPr>
            <p:nvPr/>
          </p:nvSpPr>
          <p:spPr bwMode="auto">
            <a:xfrm>
              <a:off x="3744" y="3456"/>
              <a:ext cx="0" cy="14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Line 38">
              <a:extLst>
                <a:ext uri="{FF2B5EF4-FFF2-40B4-BE49-F238E27FC236}">
                  <a16:creationId xmlns="" xmlns:a16="http://schemas.microsoft.com/office/drawing/2014/main" id="{B11D063B-D819-4C73-8E83-B8F842F618D2}"/>
                </a:ext>
              </a:extLst>
            </p:cNvPr>
            <p:cNvSpPr>
              <a:spLocks noChangeShapeType="1"/>
            </p:cNvSpPr>
            <p:nvPr/>
          </p:nvSpPr>
          <p:spPr bwMode="auto">
            <a:xfrm>
              <a:off x="5088" y="2400"/>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39">
            <a:extLst>
              <a:ext uri="{FF2B5EF4-FFF2-40B4-BE49-F238E27FC236}">
                <a16:creationId xmlns="" xmlns:a16="http://schemas.microsoft.com/office/drawing/2014/main" id="{D9023415-1FA9-40E1-A203-B1C8046E4577}"/>
              </a:ext>
            </a:extLst>
          </p:cNvPr>
          <p:cNvGrpSpPr>
            <a:grpSpLocks/>
          </p:cNvGrpSpPr>
          <p:nvPr/>
        </p:nvGrpSpPr>
        <p:grpSpPr bwMode="auto">
          <a:xfrm>
            <a:off x="2800354" y="1931984"/>
            <a:ext cx="666751" cy="552449"/>
            <a:chOff x="3751" y="2744"/>
            <a:chExt cx="420" cy="348"/>
          </a:xfrm>
        </p:grpSpPr>
        <p:sp>
          <p:nvSpPr>
            <p:cNvPr id="11296" name="Text Box 40">
              <a:extLst>
                <a:ext uri="{FF2B5EF4-FFF2-40B4-BE49-F238E27FC236}">
                  <a16:creationId xmlns="" xmlns:a16="http://schemas.microsoft.com/office/drawing/2014/main" id="{82542EF6-785B-45C7-9835-75A57C93B30B}"/>
                </a:ext>
              </a:extLst>
            </p:cNvPr>
            <p:cNvSpPr txBox="1">
              <a:spLocks noChangeArrowheads="1"/>
            </p:cNvSpPr>
            <p:nvPr/>
          </p:nvSpPr>
          <p:spPr bwMode="auto">
            <a:xfrm>
              <a:off x="3871" y="2840"/>
              <a:ext cx="23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FF3300"/>
                  </a:solidFill>
                  <a:latin typeface="Comic Sans MS" panose="030F0702030302020204" pitchFamily="66" charset="0"/>
                  <a:ea typeface="黑体" panose="02010609060101010101" pitchFamily="49" charset="-122"/>
                  <a:sym typeface="Wingdings" panose="05000000000000000000" pitchFamily="2" charset="2"/>
                </a:rPr>
                <a:t></a:t>
              </a:r>
              <a:endParaRPr lang="en-US" altLang="zh-CN" sz="2000" b="0">
                <a:latin typeface="Comic Sans MS" panose="030F0702030302020204" pitchFamily="66" charset="0"/>
                <a:ea typeface="黑体" panose="02010609060101010101" pitchFamily="49" charset="-122"/>
              </a:endParaRPr>
            </a:p>
          </p:txBody>
        </p:sp>
        <p:sp>
          <p:nvSpPr>
            <p:cNvPr id="11297" name="Text Box 41">
              <a:extLst>
                <a:ext uri="{FF2B5EF4-FFF2-40B4-BE49-F238E27FC236}">
                  <a16:creationId xmlns="" xmlns:a16="http://schemas.microsoft.com/office/drawing/2014/main" id="{241D160C-5472-4B90-9F82-3C5D1BABF770}"/>
                </a:ext>
              </a:extLst>
            </p:cNvPr>
            <p:cNvSpPr txBox="1">
              <a:spLocks noChangeArrowheads="1"/>
            </p:cNvSpPr>
            <p:nvPr/>
          </p:nvSpPr>
          <p:spPr bwMode="auto">
            <a:xfrm>
              <a:off x="3751" y="2744"/>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dirty="0">
                  <a:latin typeface="Comic Sans MS" panose="030F0702030302020204" pitchFamily="66" charset="0"/>
                  <a:ea typeface="黑体" panose="02010609060101010101" pitchFamily="49" charset="-122"/>
                </a:rPr>
                <a:t> (b</a:t>
              </a:r>
              <a:r>
                <a:rPr lang="en-US" altLang="zh-CN" sz="2000" b="0" dirty="0">
                  <a:latin typeface="Comic Sans MS" panose="030F0702030302020204" pitchFamily="66" charset="0"/>
                  <a:ea typeface="黑体" panose="02010609060101010101" pitchFamily="49" charset="-122"/>
                  <a:sym typeface="Symbol" panose="05050102010706020507" pitchFamily="18" charset="2"/>
                </a:rPr>
                <a:t></a:t>
              </a:r>
              <a:r>
                <a:rPr lang="en-US" altLang="zh-CN" sz="2000" b="0" dirty="0">
                  <a:latin typeface="Comic Sans MS" panose="030F0702030302020204" pitchFamily="66" charset="0"/>
                  <a:ea typeface="黑体" panose="02010609060101010101" pitchFamily="49" charset="-122"/>
                </a:rPr>
                <a:t>)</a:t>
              </a:r>
            </a:p>
          </p:txBody>
        </p:sp>
      </p:grpSp>
      <p:sp>
        <p:nvSpPr>
          <p:cNvPr id="67626" name="Line 42">
            <a:extLst>
              <a:ext uri="{FF2B5EF4-FFF2-40B4-BE49-F238E27FC236}">
                <a16:creationId xmlns="" xmlns:a16="http://schemas.microsoft.com/office/drawing/2014/main" id="{04224A69-69D0-448F-98EE-07646F43C5C2}"/>
              </a:ext>
            </a:extLst>
          </p:cNvPr>
          <p:cNvSpPr>
            <a:spLocks noChangeShapeType="1"/>
          </p:cNvSpPr>
          <p:nvPr/>
        </p:nvSpPr>
        <p:spPr bwMode="auto">
          <a:xfrm>
            <a:off x="3170238" y="2300288"/>
            <a:ext cx="0" cy="1752600"/>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43">
            <a:extLst>
              <a:ext uri="{FF2B5EF4-FFF2-40B4-BE49-F238E27FC236}">
                <a16:creationId xmlns="" xmlns:a16="http://schemas.microsoft.com/office/drawing/2014/main" id="{0BD13CEF-B700-4952-83D9-252F80F1921A}"/>
              </a:ext>
            </a:extLst>
          </p:cNvPr>
          <p:cNvGrpSpPr>
            <a:grpSpLocks/>
          </p:cNvGrpSpPr>
          <p:nvPr/>
        </p:nvGrpSpPr>
        <p:grpSpPr bwMode="auto">
          <a:xfrm>
            <a:off x="2936890" y="2692397"/>
            <a:ext cx="385764" cy="501649"/>
            <a:chOff x="3837" y="2935"/>
            <a:chExt cx="243" cy="316"/>
          </a:xfrm>
        </p:grpSpPr>
        <p:sp>
          <p:nvSpPr>
            <p:cNvPr id="11294" name="Text Box 44">
              <a:extLst>
                <a:ext uri="{FF2B5EF4-FFF2-40B4-BE49-F238E27FC236}">
                  <a16:creationId xmlns="" xmlns:a16="http://schemas.microsoft.com/office/drawing/2014/main" id="{CCE8B0EB-DE3B-41B3-A7CF-8754B8A34658}"/>
                </a:ext>
              </a:extLst>
            </p:cNvPr>
            <p:cNvSpPr txBox="1">
              <a:spLocks noChangeArrowheads="1"/>
            </p:cNvSpPr>
            <p:nvPr/>
          </p:nvSpPr>
          <p:spPr bwMode="auto">
            <a:xfrm>
              <a:off x="3888" y="2999"/>
              <a:ext cx="1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FF3300"/>
                  </a:solidFill>
                  <a:latin typeface="Comic Sans MS" panose="030F0702030302020204" pitchFamily="66" charset="0"/>
                  <a:ea typeface="黑体" panose="02010609060101010101" pitchFamily="49" charset="-122"/>
                  <a:sym typeface="Wingdings" panose="05000000000000000000" pitchFamily="2" charset="2"/>
                </a:rPr>
                <a:t></a:t>
              </a:r>
              <a:endParaRPr lang="en-US" altLang="zh-CN" sz="2000" b="0">
                <a:latin typeface="Comic Sans MS" panose="030F0702030302020204" pitchFamily="66" charset="0"/>
                <a:ea typeface="黑体" panose="02010609060101010101" pitchFamily="49" charset="-122"/>
              </a:endParaRPr>
            </a:p>
          </p:txBody>
        </p:sp>
        <p:sp>
          <p:nvSpPr>
            <p:cNvPr id="11295" name="Text Box 45">
              <a:extLst>
                <a:ext uri="{FF2B5EF4-FFF2-40B4-BE49-F238E27FC236}">
                  <a16:creationId xmlns="" xmlns:a16="http://schemas.microsoft.com/office/drawing/2014/main" id="{61F96A8B-C8A1-4910-9DC1-83472E07F834}"/>
                </a:ext>
              </a:extLst>
            </p:cNvPr>
            <p:cNvSpPr txBox="1">
              <a:spLocks noChangeArrowheads="1"/>
            </p:cNvSpPr>
            <p:nvPr/>
          </p:nvSpPr>
          <p:spPr bwMode="auto">
            <a:xfrm>
              <a:off x="3837" y="2935"/>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latin typeface="Comic Sans MS" panose="030F0702030302020204" pitchFamily="66" charset="0"/>
                  <a:ea typeface="黑体" panose="02010609060101010101" pitchFamily="49" charset="-122"/>
                </a:rPr>
                <a:t>b</a:t>
              </a:r>
            </a:p>
          </p:txBody>
        </p:sp>
      </p:grpSp>
      <p:sp>
        <p:nvSpPr>
          <p:cNvPr id="67630" name="Freeform 46">
            <a:extLst>
              <a:ext uri="{FF2B5EF4-FFF2-40B4-BE49-F238E27FC236}">
                <a16:creationId xmlns="" xmlns:a16="http://schemas.microsoft.com/office/drawing/2014/main" id="{B8CC1C13-BF92-4F2F-84B4-221C7B2E0B72}"/>
              </a:ext>
            </a:extLst>
          </p:cNvPr>
          <p:cNvSpPr>
            <a:spLocks noChangeArrowheads="1"/>
          </p:cNvSpPr>
          <p:nvPr/>
        </p:nvSpPr>
        <p:spPr bwMode="auto">
          <a:xfrm>
            <a:off x="3167063" y="2281238"/>
            <a:ext cx="1233487" cy="1587"/>
          </a:xfrm>
          <a:custGeom>
            <a:avLst/>
            <a:gdLst>
              <a:gd name="T0" fmla="*/ 0 w 777"/>
              <a:gd name="T1" fmla="*/ 0 h 1"/>
              <a:gd name="T2" fmla="*/ 2147483647 w 777"/>
              <a:gd name="T3" fmla="*/ 0 h 1"/>
              <a:gd name="T4" fmla="*/ 0 60000 65536"/>
              <a:gd name="T5" fmla="*/ 0 60000 65536"/>
              <a:gd name="T6" fmla="*/ 0 w 777"/>
              <a:gd name="T7" fmla="*/ 0 h 1"/>
              <a:gd name="T8" fmla="*/ 777 w 777"/>
              <a:gd name="T9" fmla="*/ 1 h 1"/>
            </a:gdLst>
            <a:ahLst/>
            <a:cxnLst>
              <a:cxn ang="T4">
                <a:pos x="T0" y="T1"/>
              </a:cxn>
              <a:cxn ang="T5">
                <a:pos x="T2" y="T3"/>
              </a:cxn>
            </a:cxnLst>
            <a:rect l="T6" t="T7" r="T8" b="T9"/>
            <a:pathLst>
              <a:path w="777" h="1">
                <a:moveTo>
                  <a:pt x="0" y="0"/>
                </a:moveTo>
                <a:lnTo>
                  <a:pt x="777" y="0"/>
                </a:lnTo>
              </a:path>
            </a:pathLst>
          </a:custGeom>
          <a:noFill/>
          <a:ln w="12700">
            <a:solidFill>
              <a:srgbClr val="00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7" name="Freeform 50">
            <a:extLst>
              <a:ext uri="{FF2B5EF4-FFF2-40B4-BE49-F238E27FC236}">
                <a16:creationId xmlns="" xmlns:a16="http://schemas.microsoft.com/office/drawing/2014/main" id="{40AB9DD0-7F89-4929-B34C-65C7A1FE45FF}"/>
              </a:ext>
            </a:extLst>
          </p:cNvPr>
          <p:cNvSpPr>
            <a:spLocks noChangeArrowheads="1"/>
          </p:cNvSpPr>
          <p:nvPr/>
        </p:nvSpPr>
        <p:spPr bwMode="auto">
          <a:xfrm>
            <a:off x="4389438" y="1385888"/>
            <a:ext cx="1587" cy="1295400"/>
          </a:xfrm>
          <a:custGeom>
            <a:avLst/>
            <a:gdLst>
              <a:gd name="T0" fmla="*/ 0 w 1"/>
              <a:gd name="T1" fmla="*/ 2147483647 h 816"/>
              <a:gd name="T2" fmla="*/ 0 w 1"/>
              <a:gd name="T3" fmla="*/ 0 h 816"/>
              <a:gd name="T4" fmla="*/ 0 60000 65536"/>
              <a:gd name="T5" fmla="*/ 0 60000 65536"/>
              <a:gd name="T6" fmla="*/ 0 w 1"/>
              <a:gd name="T7" fmla="*/ 0 h 816"/>
              <a:gd name="T8" fmla="*/ 1 w 1"/>
              <a:gd name="T9" fmla="*/ 816 h 816"/>
            </a:gdLst>
            <a:ahLst/>
            <a:cxnLst>
              <a:cxn ang="T4">
                <a:pos x="T0" y="T1"/>
              </a:cxn>
              <a:cxn ang="T5">
                <a:pos x="T2" y="T3"/>
              </a:cxn>
            </a:cxnLst>
            <a:rect l="T6" t="T7" r="T8" b="T9"/>
            <a:pathLst>
              <a:path w="1" h="816">
                <a:moveTo>
                  <a:pt x="0" y="816"/>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8" name="Freeform 51">
            <a:extLst>
              <a:ext uri="{FF2B5EF4-FFF2-40B4-BE49-F238E27FC236}">
                <a16:creationId xmlns="" xmlns:a16="http://schemas.microsoft.com/office/drawing/2014/main" id="{EFD0DCE6-18F5-4B71-B8A6-989F262CEB9E}"/>
              </a:ext>
            </a:extLst>
          </p:cNvPr>
          <p:cNvSpPr>
            <a:spLocks noChangeArrowheads="1"/>
          </p:cNvSpPr>
          <p:nvPr/>
        </p:nvSpPr>
        <p:spPr bwMode="auto">
          <a:xfrm>
            <a:off x="5456238" y="1385888"/>
            <a:ext cx="1587" cy="1295400"/>
          </a:xfrm>
          <a:custGeom>
            <a:avLst/>
            <a:gdLst>
              <a:gd name="T0" fmla="*/ 0 w 1"/>
              <a:gd name="T1" fmla="*/ 2147483647 h 816"/>
              <a:gd name="T2" fmla="*/ 0 w 1"/>
              <a:gd name="T3" fmla="*/ 0 h 816"/>
              <a:gd name="T4" fmla="*/ 0 60000 65536"/>
              <a:gd name="T5" fmla="*/ 0 60000 65536"/>
              <a:gd name="T6" fmla="*/ 0 w 1"/>
              <a:gd name="T7" fmla="*/ 0 h 816"/>
              <a:gd name="T8" fmla="*/ 1 w 1"/>
              <a:gd name="T9" fmla="*/ 816 h 816"/>
            </a:gdLst>
            <a:ahLst/>
            <a:cxnLst>
              <a:cxn ang="T4">
                <a:pos x="T0" y="T1"/>
              </a:cxn>
              <a:cxn ang="T5">
                <a:pos x="T2" y="T3"/>
              </a:cxn>
            </a:cxnLst>
            <a:rect l="T6" t="T7" r="T8" b="T9"/>
            <a:pathLst>
              <a:path w="1" h="816">
                <a:moveTo>
                  <a:pt x="0" y="816"/>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9" name="Freeform 52">
            <a:extLst>
              <a:ext uri="{FF2B5EF4-FFF2-40B4-BE49-F238E27FC236}">
                <a16:creationId xmlns="" xmlns:a16="http://schemas.microsoft.com/office/drawing/2014/main" id="{AEE3CE8A-3967-4690-8FA7-159672BE08C2}"/>
              </a:ext>
            </a:extLst>
          </p:cNvPr>
          <p:cNvSpPr>
            <a:spLocks noChangeArrowheads="1"/>
          </p:cNvSpPr>
          <p:nvPr/>
        </p:nvSpPr>
        <p:spPr bwMode="auto">
          <a:xfrm>
            <a:off x="4378325" y="1381125"/>
            <a:ext cx="1090613" cy="4763"/>
          </a:xfrm>
          <a:custGeom>
            <a:avLst/>
            <a:gdLst>
              <a:gd name="T0" fmla="*/ 0 w 687"/>
              <a:gd name="T1" fmla="*/ 2147483647 h 3"/>
              <a:gd name="T2" fmla="*/ 2147483647 w 687"/>
              <a:gd name="T3" fmla="*/ 0 h 3"/>
              <a:gd name="T4" fmla="*/ 0 60000 65536"/>
              <a:gd name="T5" fmla="*/ 0 60000 65536"/>
              <a:gd name="T6" fmla="*/ 0 w 687"/>
              <a:gd name="T7" fmla="*/ 0 h 3"/>
              <a:gd name="T8" fmla="*/ 687 w 687"/>
              <a:gd name="T9" fmla="*/ 3 h 3"/>
            </a:gdLst>
            <a:ahLst/>
            <a:cxnLst>
              <a:cxn ang="T4">
                <a:pos x="T0" y="T1"/>
              </a:cxn>
              <a:cxn ang="T5">
                <a:pos x="T2" y="T3"/>
              </a:cxn>
            </a:cxnLst>
            <a:rect l="T6" t="T7" r="T8" b="T9"/>
            <a:pathLst>
              <a:path w="687" h="3">
                <a:moveTo>
                  <a:pt x="0" y="3"/>
                </a:moveTo>
                <a:lnTo>
                  <a:pt x="687"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0" name="Line 53">
            <a:extLst>
              <a:ext uri="{FF2B5EF4-FFF2-40B4-BE49-F238E27FC236}">
                <a16:creationId xmlns="" xmlns:a16="http://schemas.microsoft.com/office/drawing/2014/main" id="{19839325-79FF-4AF1-A76C-6EAE2EE47030}"/>
              </a:ext>
            </a:extLst>
          </p:cNvPr>
          <p:cNvSpPr>
            <a:spLocks noChangeShapeType="1"/>
          </p:cNvSpPr>
          <p:nvPr/>
        </p:nvSpPr>
        <p:spPr bwMode="auto">
          <a:xfrm flipV="1">
            <a:off x="4922838" y="1385888"/>
            <a:ext cx="0" cy="1295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 name="Group 54">
            <a:extLst>
              <a:ext uri="{FF2B5EF4-FFF2-40B4-BE49-F238E27FC236}">
                <a16:creationId xmlns="" xmlns:a16="http://schemas.microsoft.com/office/drawing/2014/main" id="{9398F32E-B411-4369-9777-A5864128D85F}"/>
              </a:ext>
            </a:extLst>
          </p:cNvPr>
          <p:cNvGrpSpPr>
            <a:grpSpLocks/>
          </p:cNvGrpSpPr>
          <p:nvPr/>
        </p:nvGrpSpPr>
        <p:grpSpPr bwMode="auto">
          <a:xfrm>
            <a:off x="4200526" y="1963741"/>
            <a:ext cx="593725" cy="522288"/>
            <a:chOff x="3189" y="2024"/>
            <a:chExt cx="374" cy="329"/>
          </a:xfrm>
        </p:grpSpPr>
        <p:sp>
          <p:nvSpPr>
            <p:cNvPr id="11292" name="Text Box 55">
              <a:extLst>
                <a:ext uri="{FF2B5EF4-FFF2-40B4-BE49-F238E27FC236}">
                  <a16:creationId xmlns="" xmlns:a16="http://schemas.microsoft.com/office/drawing/2014/main" id="{9879E8B4-82D7-48B1-8348-06DE1FB7AEF9}"/>
                </a:ext>
              </a:extLst>
            </p:cNvPr>
            <p:cNvSpPr txBox="1">
              <a:spLocks noChangeArrowheads="1"/>
            </p:cNvSpPr>
            <p:nvPr/>
          </p:nvSpPr>
          <p:spPr bwMode="auto">
            <a:xfrm>
              <a:off x="3189" y="2101"/>
              <a:ext cx="23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FF3300"/>
                  </a:solidFill>
                  <a:latin typeface="Comic Sans MS" panose="030F0702030302020204" pitchFamily="66" charset="0"/>
                  <a:ea typeface="黑体" panose="02010609060101010101" pitchFamily="49" charset="-122"/>
                  <a:sym typeface="Wingdings" panose="05000000000000000000" pitchFamily="2" charset="2"/>
                </a:rPr>
                <a:t></a:t>
              </a:r>
              <a:endParaRPr lang="en-US" altLang="zh-CN" sz="2000" b="0">
                <a:latin typeface="Comic Sans MS" panose="030F0702030302020204" pitchFamily="66" charset="0"/>
                <a:ea typeface="黑体" panose="02010609060101010101" pitchFamily="49" charset="-122"/>
              </a:endParaRPr>
            </a:p>
          </p:txBody>
        </p:sp>
        <p:sp>
          <p:nvSpPr>
            <p:cNvPr id="11293" name="Text Box 56">
              <a:extLst>
                <a:ext uri="{FF2B5EF4-FFF2-40B4-BE49-F238E27FC236}">
                  <a16:creationId xmlns="" xmlns:a16="http://schemas.microsoft.com/office/drawing/2014/main" id="{64870F4E-FDFC-4C43-B3E7-2619D7A8E29A}"/>
                </a:ext>
              </a:extLst>
            </p:cNvPr>
            <p:cNvSpPr txBox="1">
              <a:spLocks noChangeArrowheads="1"/>
            </p:cNvSpPr>
            <p:nvPr/>
          </p:nvSpPr>
          <p:spPr bwMode="auto">
            <a:xfrm>
              <a:off x="3236" y="2024"/>
              <a:ext cx="3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dirty="0">
                  <a:latin typeface="Comic Sans MS" panose="030F0702030302020204" pitchFamily="66" charset="0"/>
                  <a:ea typeface="黑体" panose="02010609060101010101" pitchFamily="49" charset="-122"/>
                </a:rPr>
                <a:t> b</a:t>
              </a:r>
              <a:r>
                <a:rPr lang="en-US" altLang="zh-CN" sz="2000" b="0" dirty="0">
                  <a:latin typeface="Comic Sans MS" panose="030F0702030302020204" pitchFamily="66" charset="0"/>
                  <a:ea typeface="黑体" panose="02010609060101010101" pitchFamily="49" charset="-122"/>
                  <a:sym typeface="Symbol" panose="05050102010706020507" pitchFamily="18" charset="2"/>
                </a:rPr>
                <a:t></a:t>
              </a:r>
              <a:endParaRPr lang="en-US" altLang="zh-CN" sz="2000" b="0" dirty="0">
                <a:latin typeface="Comic Sans MS" panose="030F0702030302020204" pitchFamily="66" charset="0"/>
                <a:ea typeface="黑体" panose="02010609060101010101" pitchFamily="49" charset="-122"/>
                <a:sym typeface="CommercialPi BT" pitchFamily="18" charset="2"/>
              </a:endParaRPr>
            </a:p>
          </p:txBody>
        </p:sp>
      </p:grpSp>
      <p:grpSp>
        <p:nvGrpSpPr>
          <p:cNvPr id="42" name="Group 4"/>
          <p:cNvGrpSpPr/>
          <p:nvPr/>
        </p:nvGrpSpPr>
        <p:grpSpPr bwMode="auto">
          <a:xfrm>
            <a:off x="5796136" y="2863166"/>
            <a:ext cx="1524000" cy="1981200"/>
            <a:chOff x="0" y="0"/>
            <a:chExt cx="960" cy="1248"/>
          </a:xfrm>
        </p:grpSpPr>
        <p:sp>
          <p:nvSpPr>
            <p:cNvPr id="43" name="Freeform 13"/>
            <p:cNvSpPr/>
            <p:nvPr/>
          </p:nvSpPr>
          <p:spPr bwMode="auto">
            <a:xfrm>
              <a:off x="0" y="184"/>
              <a:ext cx="240" cy="1064"/>
            </a:xfrm>
            <a:custGeom>
              <a:avLst/>
              <a:gdLst>
                <a:gd name="T0" fmla="*/ 0 w 288"/>
                <a:gd name="T1" fmla="*/ 0 h 1392"/>
                <a:gd name="T2" fmla="*/ 0 w 288"/>
                <a:gd name="T3" fmla="*/ 377 h 1392"/>
                <a:gd name="T4" fmla="*/ 139 w 288"/>
                <a:gd name="T5" fmla="*/ 475 h 1392"/>
                <a:gd name="T6" fmla="*/ 139 w 288"/>
                <a:gd name="T7" fmla="*/ 98 h 1392"/>
                <a:gd name="T8" fmla="*/ 0 w 288"/>
                <a:gd name="T9" fmla="*/ 0 h 1392"/>
                <a:gd name="T10" fmla="*/ 0 60000 65536"/>
                <a:gd name="T11" fmla="*/ 0 60000 65536"/>
                <a:gd name="T12" fmla="*/ 0 60000 65536"/>
                <a:gd name="T13" fmla="*/ 0 60000 65536"/>
                <a:gd name="T14" fmla="*/ 0 60000 65536"/>
                <a:gd name="T15" fmla="*/ 0 w 288"/>
                <a:gd name="T16" fmla="*/ 0 h 1392"/>
                <a:gd name="T17" fmla="*/ 288 w 288"/>
                <a:gd name="T18" fmla="*/ 1392 h 1392"/>
              </a:gdLst>
              <a:ahLst/>
              <a:cxnLst>
                <a:cxn ang="T10">
                  <a:pos x="T0" y="T1"/>
                </a:cxn>
                <a:cxn ang="T11">
                  <a:pos x="T2" y="T3"/>
                </a:cxn>
                <a:cxn ang="T12">
                  <a:pos x="T4" y="T5"/>
                </a:cxn>
                <a:cxn ang="T13">
                  <a:pos x="T6" y="T7"/>
                </a:cxn>
                <a:cxn ang="T14">
                  <a:pos x="T8" y="T9"/>
                </a:cxn>
              </a:cxnLst>
              <a:rect l="T15" t="T16" r="T17" b="T18"/>
              <a:pathLst>
                <a:path w="288" h="1392">
                  <a:moveTo>
                    <a:pt x="0" y="0"/>
                  </a:moveTo>
                  <a:lnTo>
                    <a:pt x="0" y="1104"/>
                  </a:lnTo>
                  <a:lnTo>
                    <a:pt x="288" y="1392"/>
                  </a:lnTo>
                  <a:lnTo>
                    <a:pt x="288" y="288"/>
                  </a:lnTo>
                  <a:lnTo>
                    <a:pt x="0" y="0"/>
                  </a:lnTo>
                  <a:close/>
                </a:path>
              </a:pathLst>
            </a:custGeom>
            <a:gradFill rotWithShape="0">
              <a:gsLst>
                <a:gs pos="0">
                  <a:srgbClr val="253C57"/>
                </a:gs>
                <a:gs pos="100000">
                  <a:schemeClr val="accent1"/>
                </a:gs>
              </a:gsLst>
              <a:lin ang="2700000" scaled="1"/>
            </a:gradFill>
            <a:ln w="28575">
              <a:solidFill>
                <a:schemeClr val="tx1"/>
              </a:solidFill>
              <a:round/>
            </a:ln>
          </p:spPr>
          <p:txBody>
            <a:bodyPr wrap="none" anchor="ctr"/>
            <a:lstStyle/>
            <a:p>
              <a:endParaRPr lang="zh-CN" altLang="en-US" sz="1600"/>
            </a:p>
          </p:txBody>
        </p:sp>
        <p:sp>
          <p:nvSpPr>
            <p:cNvPr id="44" name="Freeform 14"/>
            <p:cNvSpPr/>
            <p:nvPr/>
          </p:nvSpPr>
          <p:spPr bwMode="auto">
            <a:xfrm>
              <a:off x="240" y="404"/>
              <a:ext cx="480" cy="844"/>
            </a:xfrm>
            <a:custGeom>
              <a:avLst/>
              <a:gdLst>
                <a:gd name="T0" fmla="*/ 0 w 576"/>
                <a:gd name="T1" fmla="*/ 0 h 1104"/>
                <a:gd name="T2" fmla="*/ 278 w 576"/>
                <a:gd name="T3" fmla="*/ 0 h 1104"/>
                <a:gd name="T4" fmla="*/ 278 w 576"/>
                <a:gd name="T5" fmla="*/ 377 h 1104"/>
                <a:gd name="T6" fmla="*/ 0 w 576"/>
                <a:gd name="T7" fmla="*/ 377 h 1104"/>
                <a:gd name="T8" fmla="*/ 0 w 576"/>
                <a:gd name="T9" fmla="*/ 0 h 1104"/>
                <a:gd name="T10" fmla="*/ 0 60000 65536"/>
                <a:gd name="T11" fmla="*/ 0 60000 65536"/>
                <a:gd name="T12" fmla="*/ 0 60000 65536"/>
                <a:gd name="T13" fmla="*/ 0 60000 65536"/>
                <a:gd name="T14" fmla="*/ 0 60000 65536"/>
                <a:gd name="T15" fmla="*/ 0 w 576"/>
                <a:gd name="T16" fmla="*/ 0 h 1104"/>
                <a:gd name="T17" fmla="*/ 576 w 576"/>
                <a:gd name="T18" fmla="*/ 1104 h 1104"/>
              </a:gdLst>
              <a:ahLst/>
              <a:cxnLst>
                <a:cxn ang="T10">
                  <a:pos x="T0" y="T1"/>
                </a:cxn>
                <a:cxn ang="T11">
                  <a:pos x="T2" y="T3"/>
                </a:cxn>
                <a:cxn ang="T12">
                  <a:pos x="T4" y="T5"/>
                </a:cxn>
                <a:cxn ang="T13">
                  <a:pos x="T6" y="T7"/>
                </a:cxn>
                <a:cxn ang="T14">
                  <a:pos x="T8" y="T9"/>
                </a:cxn>
              </a:cxnLst>
              <a:rect l="T15" t="T16" r="T17" b="T18"/>
              <a:pathLst>
                <a:path w="576" h="1104">
                  <a:moveTo>
                    <a:pt x="0" y="0"/>
                  </a:moveTo>
                  <a:lnTo>
                    <a:pt x="576" y="0"/>
                  </a:lnTo>
                  <a:lnTo>
                    <a:pt x="576" y="1104"/>
                  </a:lnTo>
                  <a:lnTo>
                    <a:pt x="0" y="1104"/>
                  </a:lnTo>
                  <a:lnTo>
                    <a:pt x="0" y="0"/>
                  </a:lnTo>
                  <a:close/>
                </a:path>
              </a:pathLst>
            </a:custGeom>
            <a:solidFill>
              <a:schemeClr val="accent1"/>
            </a:solidFill>
            <a:ln w="28575">
              <a:solidFill>
                <a:schemeClr val="tx1"/>
              </a:solidFill>
              <a:round/>
            </a:ln>
          </p:spPr>
          <p:txBody>
            <a:bodyPr wrap="none" anchor="ctr"/>
            <a:lstStyle/>
            <a:p>
              <a:endParaRPr lang="zh-CN" altLang="en-US" sz="1600"/>
            </a:p>
          </p:txBody>
        </p:sp>
        <p:sp>
          <p:nvSpPr>
            <p:cNvPr id="45" name="Freeform 15"/>
            <p:cNvSpPr/>
            <p:nvPr/>
          </p:nvSpPr>
          <p:spPr bwMode="auto">
            <a:xfrm>
              <a:off x="720" y="220"/>
              <a:ext cx="240" cy="1028"/>
            </a:xfrm>
            <a:custGeom>
              <a:avLst/>
              <a:gdLst>
                <a:gd name="T0" fmla="*/ 0 w 288"/>
                <a:gd name="T1" fmla="*/ 460 h 1344"/>
                <a:gd name="T2" fmla="*/ 139 w 288"/>
                <a:gd name="T3" fmla="*/ 378 h 1344"/>
                <a:gd name="T4" fmla="*/ 139 w 288"/>
                <a:gd name="T5" fmla="*/ 0 h 1344"/>
                <a:gd name="T6" fmla="*/ 0 w 288"/>
                <a:gd name="T7" fmla="*/ 83 h 1344"/>
                <a:gd name="T8" fmla="*/ 0 w 288"/>
                <a:gd name="T9" fmla="*/ 460 h 1344"/>
                <a:gd name="T10" fmla="*/ 0 60000 65536"/>
                <a:gd name="T11" fmla="*/ 0 60000 65536"/>
                <a:gd name="T12" fmla="*/ 0 60000 65536"/>
                <a:gd name="T13" fmla="*/ 0 60000 65536"/>
                <a:gd name="T14" fmla="*/ 0 60000 65536"/>
                <a:gd name="T15" fmla="*/ 0 w 288"/>
                <a:gd name="T16" fmla="*/ 0 h 1344"/>
                <a:gd name="T17" fmla="*/ 288 w 288"/>
                <a:gd name="T18" fmla="*/ 1344 h 1344"/>
              </a:gdLst>
              <a:ahLst/>
              <a:cxnLst>
                <a:cxn ang="T10">
                  <a:pos x="T0" y="T1"/>
                </a:cxn>
                <a:cxn ang="T11">
                  <a:pos x="T2" y="T3"/>
                </a:cxn>
                <a:cxn ang="T12">
                  <a:pos x="T4" y="T5"/>
                </a:cxn>
                <a:cxn ang="T13">
                  <a:pos x="T6" y="T7"/>
                </a:cxn>
                <a:cxn ang="T14">
                  <a:pos x="T8" y="T9"/>
                </a:cxn>
              </a:cxnLst>
              <a:rect l="T15" t="T16" r="T17" b="T18"/>
              <a:pathLst>
                <a:path w="288" h="1344">
                  <a:moveTo>
                    <a:pt x="0" y="1344"/>
                  </a:moveTo>
                  <a:lnTo>
                    <a:pt x="288" y="1104"/>
                  </a:lnTo>
                  <a:lnTo>
                    <a:pt x="288" y="0"/>
                  </a:lnTo>
                  <a:lnTo>
                    <a:pt x="0" y="240"/>
                  </a:lnTo>
                  <a:lnTo>
                    <a:pt x="0" y="1344"/>
                  </a:lnTo>
                  <a:close/>
                </a:path>
              </a:pathLst>
            </a:custGeom>
            <a:gradFill rotWithShape="0">
              <a:gsLst>
                <a:gs pos="0">
                  <a:schemeClr val="accent1"/>
                </a:gs>
                <a:gs pos="100000">
                  <a:srgbClr val="253C57"/>
                </a:gs>
              </a:gsLst>
              <a:lin ang="0" scaled="1"/>
            </a:gradFill>
            <a:ln w="28575">
              <a:solidFill>
                <a:schemeClr val="tx1"/>
              </a:solidFill>
              <a:round/>
            </a:ln>
          </p:spPr>
          <p:txBody>
            <a:bodyPr wrap="none" anchor="ctr"/>
            <a:lstStyle/>
            <a:p>
              <a:endParaRPr lang="zh-CN" altLang="en-US" sz="1600"/>
            </a:p>
          </p:txBody>
        </p:sp>
        <p:sp>
          <p:nvSpPr>
            <p:cNvPr id="46" name="Freeform 16"/>
            <p:cNvSpPr/>
            <p:nvPr/>
          </p:nvSpPr>
          <p:spPr bwMode="auto">
            <a:xfrm>
              <a:off x="0" y="0"/>
              <a:ext cx="960" cy="404"/>
            </a:xfrm>
            <a:custGeom>
              <a:avLst/>
              <a:gdLst>
                <a:gd name="T0" fmla="*/ 0 w 1152"/>
                <a:gd name="T1" fmla="*/ 83 h 528"/>
                <a:gd name="T2" fmla="*/ 139 w 1152"/>
                <a:gd name="T3" fmla="*/ 0 h 528"/>
                <a:gd name="T4" fmla="*/ 417 w 1152"/>
                <a:gd name="T5" fmla="*/ 0 h 528"/>
                <a:gd name="T6" fmla="*/ 556 w 1152"/>
                <a:gd name="T7" fmla="*/ 99 h 528"/>
                <a:gd name="T8" fmla="*/ 417 w 1152"/>
                <a:gd name="T9" fmla="*/ 181 h 528"/>
                <a:gd name="T10" fmla="*/ 139 w 1152"/>
                <a:gd name="T11" fmla="*/ 181 h 528"/>
                <a:gd name="T12" fmla="*/ 0 w 1152"/>
                <a:gd name="T13" fmla="*/ 83 h 528"/>
                <a:gd name="T14" fmla="*/ 0 60000 65536"/>
                <a:gd name="T15" fmla="*/ 0 60000 65536"/>
                <a:gd name="T16" fmla="*/ 0 60000 65536"/>
                <a:gd name="T17" fmla="*/ 0 60000 65536"/>
                <a:gd name="T18" fmla="*/ 0 60000 65536"/>
                <a:gd name="T19" fmla="*/ 0 60000 65536"/>
                <a:gd name="T20" fmla="*/ 0 60000 65536"/>
                <a:gd name="T21" fmla="*/ 0 w 1152"/>
                <a:gd name="T22" fmla="*/ 0 h 528"/>
                <a:gd name="T23" fmla="*/ 1152 w 1152"/>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528">
                  <a:moveTo>
                    <a:pt x="0" y="240"/>
                  </a:moveTo>
                  <a:lnTo>
                    <a:pt x="288" y="0"/>
                  </a:lnTo>
                  <a:lnTo>
                    <a:pt x="864" y="0"/>
                  </a:lnTo>
                  <a:lnTo>
                    <a:pt x="1152" y="288"/>
                  </a:lnTo>
                  <a:lnTo>
                    <a:pt x="864" y="528"/>
                  </a:lnTo>
                  <a:lnTo>
                    <a:pt x="288" y="528"/>
                  </a:lnTo>
                  <a:lnTo>
                    <a:pt x="0" y="240"/>
                  </a:lnTo>
                  <a:close/>
                </a:path>
              </a:pathLst>
            </a:custGeom>
            <a:solidFill>
              <a:schemeClr val="accent1"/>
            </a:solidFill>
            <a:ln w="28575">
              <a:solidFill>
                <a:schemeClr val="tx1"/>
              </a:solidFill>
              <a:round/>
            </a:ln>
          </p:spPr>
          <p:txBody>
            <a:bodyPr wrap="none" anchor="ctr"/>
            <a:lstStyle/>
            <a:p>
              <a:endParaRPr lang="zh-CN" altLang="en-US" sz="1600"/>
            </a:p>
          </p:txBody>
        </p:sp>
        <p:sp>
          <p:nvSpPr>
            <p:cNvPr id="47" name="Freeform 16"/>
            <p:cNvSpPr/>
            <p:nvPr/>
          </p:nvSpPr>
          <p:spPr bwMode="auto">
            <a:xfrm>
              <a:off x="0" y="842"/>
              <a:ext cx="960" cy="404"/>
            </a:xfrm>
            <a:custGeom>
              <a:avLst/>
              <a:gdLst>
                <a:gd name="T0" fmla="*/ 0 w 1152"/>
                <a:gd name="T1" fmla="*/ 83 h 528"/>
                <a:gd name="T2" fmla="*/ 139 w 1152"/>
                <a:gd name="T3" fmla="*/ 0 h 528"/>
                <a:gd name="T4" fmla="*/ 417 w 1152"/>
                <a:gd name="T5" fmla="*/ 0 h 528"/>
                <a:gd name="T6" fmla="*/ 556 w 1152"/>
                <a:gd name="T7" fmla="*/ 99 h 528"/>
                <a:gd name="T8" fmla="*/ 417 w 1152"/>
                <a:gd name="T9" fmla="*/ 181 h 528"/>
                <a:gd name="T10" fmla="*/ 139 w 1152"/>
                <a:gd name="T11" fmla="*/ 181 h 528"/>
                <a:gd name="T12" fmla="*/ 0 w 1152"/>
                <a:gd name="T13" fmla="*/ 83 h 528"/>
                <a:gd name="T14" fmla="*/ 0 60000 65536"/>
                <a:gd name="T15" fmla="*/ 0 60000 65536"/>
                <a:gd name="T16" fmla="*/ 0 60000 65536"/>
                <a:gd name="T17" fmla="*/ 0 60000 65536"/>
                <a:gd name="T18" fmla="*/ 0 60000 65536"/>
                <a:gd name="T19" fmla="*/ 0 60000 65536"/>
                <a:gd name="T20" fmla="*/ 0 60000 65536"/>
                <a:gd name="T21" fmla="*/ 0 w 1152"/>
                <a:gd name="T22" fmla="*/ 0 h 528"/>
                <a:gd name="T23" fmla="*/ 1152 w 1152"/>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528">
                  <a:moveTo>
                    <a:pt x="0" y="240"/>
                  </a:moveTo>
                  <a:lnTo>
                    <a:pt x="288" y="0"/>
                  </a:lnTo>
                  <a:lnTo>
                    <a:pt x="864" y="0"/>
                  </a:lnTo>
                  <a:lnTo>
                    <a:pt x="1152" y="288"/>
                  </a:lnTo>
                  <a:lnTo>
                    <a:pt x="864" y="528"/>
                  </a:lnTo>
                  <a:lnTo>
                    <a:pt x="288" y="528"/>
                  </a:lnTo>
                  <a:lnTo>
                    <a:pt x="0" y="240"/>
                  </a:lnTo>
                  <a:close/>
                </a:path>
              </a:pathLst>
            </a:custGeom>
            <a:noFill/>
            <a:ln w="28575">
              <a:solidFill>
                <a:schemeClr val="tx1"/>
              </a:solidFill>
              <a:prstDash val="dash"/>
              <a:round/>
            </a:ln>
          </p:spPr>
          <p:txBody>
            <a:bodyPr wrap="none" anchor="ctr"/>
            <a:lstStyle/>
            <a:p>
              <a:endParaRPr lang="zh-CN" altLang="en-US" sz="1600"/>
            </a:p>
          </p:txBody>
        </p:sp>
        <p:sp>
          <p:nvSpPr>
            <p:cNvPr id="51" name="Freeform 14"/>
            <p:cNvSpPr/>
            <p:nvPr/>
          </p:nvSpPr>
          <p:spPr bwMode="auto">
            <a:xfrm>
              <a:off x="248" y="1"/>
              <a:ext cx="474" cy="839"/>
            </a:xfrm>
            <a:custGeom>
              <a:avLst/>
              <a:gdLst>
                <a:gd name="T0" fmla="*/ 0 w 576"/>
                <a:gd name="T1" fmla="*/ 0 h 1104"/>
                <a:gd name="T2" fmla="*/ 278 w 576"/>
                <a:gd name="T3" fmla="*/ 0 h 1104"/>
                <a:gd name="T4" fmla="*/ 278 w 576"/>
                <a:gd name="T5" fmla="*/ 377 h 1104"/>
                <a:gd name="T6" fmla="*/ 0 w 576"/>
                <a:gd name="T7" fmla="*/ 377 h 1104"/>
                <a:gd name="T8" fmla="*/ 0 w 576"/>
                <a:gd name="T9" fmla="*/ 0 h 1104"/>
                <a:gd name="T10" fmla="*/ 0 60000 65536"/>
                <a:gd name="T11" fmla="*/ 0 60000 65536"/>
                <a:gd name="T12" fmla="*/ 0 60000 65536"/>
                <a:gd name="T13" fmla="*/ 0 60000 65536"/>
                <a:gd name="T14" fmla="*/ 0 60000 65536"/>
                <a:gd name="T15" fmla="*/ 0 w 576"/>
                <a:gd name="T16" fmla="*/ 0 h 1104"/>
                <a:gd name="T17" fmla="*/ 576 w 576"/>
                <a:gd name="T18" fmla="*/ 1104 h 1104"/>
              </a:gdLst>
              <a:ahLst/>
              <a:cxnLst>
                <a:cxn ang="T10">
                  <a:pos x="T0" y="T1"/>
                </a:cxn>
                <a:cxn ang="T11">
                  <a:pos x="T2" y="T3"/>
                </a:cxn>
                <a:cxn ang="T12">
                  <a:pos x="T4" y="T5"/>
                </a:cxn>
                <a:cxn ang="T13">
                  <a:pos x="T6" y="T7"/>
                </a:cxn>
                <a:cxn ang="T14">
                  <a:pos x="T8" y="T9"/>
                </a:cxn>
              </a:cxnLst>
              <a:rect l="T15" t="T16" r="T17" b="T18"/>
              <a:pathLst>
                <a:path w="576" h="1104">
                  <a:moveTo>
                    <a:pt x="0" y="0"/>
                  </a:moveTo>
                  <a:lnTo>
                    <a:pt x="576" y="0"/>
                  </a:lnTo>
                  <a:lnTo>
                    <a:pt x="576" y="1104"/>
                  </a:lnTo>
                  <a:lnTo>
                    <a:pt x="0" y="1104"/>
                  </a:lnTo>
                  <a:lnTo>
                    <a:pt x="0" y="0"/>
                  </a:lnTo>
                  <a:close/>
                </a:path>
              </a:pathLst>
            </a:custGeom>
            <a:noFill/>
            <a:ln w="28575">
              <a:solidFill>
                <a:schemeClr val="tx1"/>
              </a:solidFill>
              <a:prstDash val="dash"/>
              <a:round/>
            </a:ln>
          </p:spPr>
          <p:txBody>
            <a:bodyPr wrap="none" anchor="ctr"/>
            <a:lstStyle/>
            <a:p>
              <a:endParaRPr lang="zh-CN" altLang="en-US" sz="1600"/>
            </a:p>
          </p:txBody>
        </p:sp>
      </p:grpSp>
      <p:grpSp>
        <p:nvGrpSpPr>
          <p:cNvPr id="48" name="Group 21">
            <a:extLst>
              <a:ext uri="{FF2B5EF4-FFF2-40B4-BE49-F238E27FC236}">
                <a16:creationId xmlns="" xmlns:a16="http://schemas.microsoft.com/office/drawing/2014/main" id="{34CF28FA-86A6-4F77-836C-BAF2BEA1456E}"/>
              </a:ext>
            </a:extLst>
          </p:cNvPr>
          <p:cNvGrpSpPr>
            <a:grpSpLocks/>
          </p:cNvGrpSpPr>
          <p:nvPr/>
        </p:nvGrpSpPr>
        <p:grpSpPr bwMode="auto">
          <a:xfrm>
            <a:off x="5741928" y="3632423"/>
            <a:ext cx="419100" cy="522288"/>
            <a:chOff x="3606" y="2504"/>
            <a:chExt cx="264" cy="329"/>
          </a:xfrm>
        </p:grpSpPr>
        <p:sp>
          <p:nvSpPr>
            <p:cNvPr id="49" name="Text Box 22">
              <a:extLst>
                <a:ext uri="{FF2B5EF4-FFF2-40B4-BE49-F238E27FC236}">
                  <a16:creationId xmlns="" xmlns:a16="http://schemas.microsoft.com/office/drawing/2014/main" id="{A845AE53-657A-446D-A113-669B98BCE5D2}"/>
                </a:ext>
              </a:extLst>
            </p:cNvPr>
            <p:cNvSpPr txBox="1">
              <a:spLocks noChangeArrowheads="1"/>
            </p:cNvSpPr>
            <p:nvPr/>
          </p:nvSpPr>
          <p:spPr bwMode="auto">
            <a:xfrm>
              <a:off x="3633" y="2581"/>
              <a:ext cx="23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FF3300"/>
                  </a:solidFill>
                  <a:latin typeface="Comic Sans MS" panose="030F0702030302020204" pitchFamily="66" charset="0"/>
                  <a:ea typeface="黑体" panose="02010609060101010101" pitchFamily="49" charset="-122"/>
                  <a:sym typeface="Wingdings" panose="05000000000000000000" pitchFamily="2" charset="2"/>
                </a:rPr>
                <a:t></a:t>
              </a:r>
              <a:endParaRPr lang="en-US" altLang="zh-CN" sz="2000" b="0">
                <a:latin typeface="Comic Sans MS" panose="030F0702030302020204" pitchFamily="66" charset="0"/>
                <a:ea typeface="黑体" panose="02010609060101010101" pitchFamily="49" charset="-122"/>
              </a:endParaRPr>
            </a:p>
          </p:txBody>
        </p:sp>
        <p:sp>
          <p:nvSpPr>
            <p:cNvPr id="50" name="Text Box 23">
              <a:extLst>
                <a:ext uri="{FF2B5EF4-FFF2-40B4-BE49-F238E27FC236}">
                  <a16:creationId xmlns="" xmlns:a16="http://schemas.microsoft.com/office/drawing/2014/main" id="{584E806D-6B81-4CAB-A595-9D91058E15EE}"/>
                </a:ext>
              </a:extLst>
            </p:cNvPr>
            <p:cNvSpPr txBox="1">
              <a:spLocks noChangeArrowheads="1"/>
            </p:cNvSpPr>
            <p:nvPr/>
          </p:nvSpPr>
          <p:spPr bwMode="auto">
            <a:xfrm>
              <a:off x="3606" y="2504"/>
              <a:ext cx="23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dirty="0" smtClean="0">
                  <a:latin typeface="Comic Sans MS" panose="030F0702030302020204" pitchFamily="66" charset="0"/>
                  <a:ea typeface="黑体" panose="02010609060101010101" pitchFamily="49" charset="-122"/>
                </a:rPr>
                <a:t>A</a:t>
              </a:r>
              <a:endParaRPr lang="en-US" altLang="zh-CN" sz="2000" b="0" dirty="0">
                <a:latin typeface="Comic Sans MS" panose="030F0702030302020204" pitchFamily="66" charset="0"/>
                <a:ea typeface="黑体" panose="02010609060101010101" pitchFamily="49" charset="-122"/>
                <a:sym typeface="CommercialPi BT" pitchFamily="18" charset="2"/>
              </a:endParaRPr>
            </a:p>
          </p:txBody>
        </p:sp>
      </p:grpSp>
      <p:grpSp>
        <p:nvGrpSpPr>
          <p:cNvPr id="52" name="Group 54">
            <a:extLst>
              <a:ext uri="{FF2B5EF4-FFF2-40B4-BE49-F238E27FC236}">
                <a16:creationId xmlns="" xmlns:a16="http://schemas.microsoft.com/office/drawing/2014/main" id="{9398F32E-B411-4369-9777-A5864128D85F}"/>
              </a:ext>
            </a:extLst>
          </p:cNvPr>
          <p:cNvGrpSpPr>
            <a:grpSpLocks/>
          </p:cNvGrpSpPr>
          <p:nvPr/>
        </p:nvGrpSpPr>
        <p:grpSpPr bwMode="auto">
          <a:xfrm>
            <a:off x="6224761" y="3559172"/>
            <a:ext cx="936625" cy="522288"/>
            <a:chOff x="3105" y="2024"/>
            <a:chExt cx="590" cy="329"/>
          </a:xfrm>
        </p:grpSpPr>
        <p:sp>
          <p:nvSpPr>
            <p:cNvPr id="53" name="Text Box 55">
              <a:extLst>
                <a:ext uri="{FF2B5EF4-FFF2-40B4-BE49-F238E27FC236}">
                  <a16:creationId xmlns="" xmlns:a16="http://schemas.microsoft.com/office/drawing/2014/main" id="{9879E8B4-82D7-48B1-8348-06DE1FB7AEF9}"/>
                </a:ext>
              </a:extLst>
            </p:cNvPr>
            <p:cNvSpPr txBox="1">
              <a:spLocks noChangeArrowheads="1"/>
            </p:cNvSpPr>
            <p:nvPr/>
          </p:nvSpPr>
          <p:spPr bwMode="auto">
            <a:xfrm>
              <a:off x="3189" y="2101"/>
              <a:ext cx="23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a:solidFill>
                    <a:srgbClr val="FF3300"/>
                  </a:solidFill>
                  <a:latin typeface="Comic Sans MS" panose="030F0702030302020204" pitchFamily="66" charset="0"/>
                  <a:ea typeface="黑体" panose="02010609060101010101" pitchFamily="49" charset="-122"/>
                  <a:sym typeface="Wingdings" panose="05000000000000000000" pitchFamily="2" charset="2"/>
                </a:rPr>
                <a:t></a:t>
              </a:r>
              <a:endParaRPr lang="en-US" altLang="zh-CN" sz="2000" b="0">
                <a:latin typeface="Comic Sans MS" panose="030F0702030302020204" pitchFamily="66" charset="0"/>
                <a:ea typeface="黑体" panose="02010609060101010101" pitchFamily="49" charset="-122"/>
              </a:endParaRPr>
            </a:p>
          </p:txBody>
        </p:sp>
        <p:sp>
          <p:nvSpPr>
            <p:cNvPr id="54" name="Text Box 56">
              <a:extLst>
                <a:ext uri="{FF2B5EF4-FFF2-40B4-BE49-F238E27FC236}">
                  <a16:creationId xmlns="" xmlns:a16="http://schemas.microsoft.com/office/drawing/2014/main" id="{64870F4E-FDFC-4C43-B3E7-2619D7A8E29A}"/>
                </a:ext>
              </a:extLst>
            </p:cNvPr>
            <p:cNvSpPr txBox="1">
              <a:spLocks noChangeArrowheads="1"/>
            </p:cNvSpPr>
            <p:nvPr/>
          </p:nvSpPr>
          <p:spPr bwMode="auto">
            <a:xfrm>
              <a:off x="3105" y="2024"/>
              <a:ext cx="59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2000" b="0" dirty="0">
                  <a:latin typeface="Comic Sans MS" panose="030F0702030302020204" pitchFamily="66" charset="0"/>
                  <a:ea typeface="黑体" panose="02010609060101010101" pitchFamily="49" charset="-122"/>
                </a:rPr>
                <a:t> </a:t>
              </a:r>
              <a:r>
                <a:rPr lang="zh-CN" altLang="en-US" sz="2000" b="0" dirty="0" smtClean="0">
                  <a:latin typeface="Comic Sans MS" panose="030F0702030302020204" pitchFamily="66" charset="0"/>
                  <a:ea typeface="黑体" panose="02010609060101010101" pitchFamily="49" charset="-122"/>
                </a:rPr>
                <a:t>（</a:t>
              </a:r>
              <a:r>
                <a:rPr lang="en-US" altLang="zh-CN" sz="2000" b="0" dirty="0" smtClean="0">
                  <a:latin typeface="Comic Sans MS" panose="030F0702030302020204" pitchFamily="66" charset="0"/>
                  <a:ea typeface="黑体" panose="02010609060101010101" pitchFamily="49" charset="-122"/>
                </a:rPr>
                <a:t>B</a:t>
              </a:r>
              <a:r>
                <a:rPr lang="zh-CN" altLang="en-US" sz="2000" b="0" dirty="0" smtClean="0">
                  <a:latin typeface="Comic Sans MS" panose="030F0702030302020204" pitchFamily="66" charset="0"/>
                  <a:ea typeface="黑体" panose="02010609060101010101" pitchFamily="49" charset="-122"/>
                </a:rPr>
                <a:t>）</a:t>
              </a:r>
              <a:endParaRPr lang="en-US" altLang="zh-CN" sz="2000" b="0" dirty="0">
                <a:latin typeface="Comic Sans MS" panose="030F0702030302020204" pitchFamily="66" charset="0"/>
                <a:ea typeface="黑体" panose="02010609060101010101" pitchFamily="49" charset="-122"/>
                <a:sym typeface="CommercialPi BT"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95"/>
                                        </p:tgtEl>
                                        <p:attrNameLst>
                                          <p:attrName>style.visibility</p:attrName>
                                        </p:attrNameLst>
                                      </p:cBhvr>
                                      <p:to>
                                        <p:strVal val="visible"/>
                                      </p:to>
                                    </p:set>
                                    <p:anim calcmode="lin" valueType="num">
                                      <p:cBhvr additive="base">
                                        <p:cTn id="7" dur="500" fill="hold"/>
                                        <p:tgtEl>
                                          <p:spTgt spid="67595"/>
                                        </p:tgtEl>
                                        <p:attrNameLst>
                                          <p:attrName>ppt_x</p:attrName>
                                        </p:attrNameLst>
                                      </p:cBhvr>
                                      <p:tavLst>
                                        <p:tav tm="0">
                                          <p:val>
                                            <p:strVal val="0-#ppt_w/2"/>
                                          </p:val>
                                        </p:tav>
                                        <p:tav tm="100000">
                                          <p:val>
                                            <p:strVal val="#ppt_x"/>
                                          </p:val>
                                        </p:tav>
                                      </p:tavLst>
                                    </p:anim>
                                    <p:anim calcmode="lin" valueType="num">
                                      <p:cBhvr additive="base">
                                        <p:cTn id="8" dur="500" fill="hold"/>
                                        <p:tgtEl>
                                          <p:spTgt spid="675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1+#ppt_w/2"/>
                                          </p:val>
                                        </p:tav>
                                        <p:tav tm="100000">
                                          <p:val>
                                            <p:strVal val="#ppt_x"/>
                                          </p:val>
                                        </p:tav>
                                      </p:tavLst>
                                    </p:anim>
                                    <p:anim calcmode="lin" valueType="num">
                                      <p:cBhvr additive="base">
                                        <p:cTn id="14"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4*#ppt_w"/>
                                          </p:val>
                                        </p:tav>
                                        <p:tav tm="100000">
                                          <p:val>
                                            <p:strVal val="#ppt_w"/>
                                          </p:val>
                                        </p:tav>
                                      </p:tavLst>
                                    </p:anim>
                                    <p:anim calcmode="lin" valueType="num">
                                      <p:cBhvr>
                                        <p:cTn id="20"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32"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strVal val="4*#ppt_w"/>
                                          </p:val>
                                        </p:tav>
                                        <p:tav tm="100000">
                                          <p:val>
                                            <p:strVal val="#ppt_w"/>
                                          </p:val>
                                        </p:tav>
                                      </p:tavLst>
                                    </p:anim>
                                    <p:anim calcmode="lin" valueType="num">
                                      <p:cBhvr>
                                        <p:cTn id="26" dur="500" fill="hold"/>
                                        <p:tgtEl>
                                          <p:spTgt spid="48"/>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7600"/>
                                        </p:tgtEl>
                                        <p:attrNameLst>
                                          <p:attrName>style.visibility</p:attrName>
                                        </p:attrNameLst>
                                      </p:cBhvr>
                                      <p:to>
                                        <p:strVal val="visible"/>
                                      </p:to>
                                    </p:set>
                                    <p:animEffect transition="in" filter="wipe(up)">
                                      <p:cBhvr>
                                        <p:cTn id="31" dur="500"/>
                                        <p:tgtEl>
                                          <p:spTgt spid="676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strVal val="4*#ppt_w"/>
                                          </p:val>
                                        </p:tav>
                                        <p:tav tm="100000">
                                          <p:val>
                                            <p:strVal val="#ppt_w"/>
                                          </p:val>
                                        </p:tav>
                                      </p:tavLst>
                                    </p:anim>
                                    <p:anim calcmode="lin" valueType="num">
                                      <p:cBhvr>
                                        <p:cTn id="37"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7601"/>
                                        </p:tgtEl>
                                        <p:attrNameLst>
                                          <p:attrName>style.visibility</p:attrName>
                                        </p:attrNameLst>
                                      </p:cBhvr>
                                      <p:to>
                                        <p:strVal val="visible"/>
                                      </p:to>
                                    </p:set>
                                    <p:animEffect transition="in" filter="wipe(left)">
                                      <p:cBhvr>
                                        <p:cTn id="42" dur="500"/>
                                        <p:tgtEl>
                                          <p:spTgt spid="676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3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ppt_w</p:attrName>
                                        </p:attrNameLst>
                                      </p:cBhvr>
                                      <p:tavLst>
                                        <p:tav tm="0">
                                          <p:val>
                                            <p:strVal val="4*#ppt_w"/>
                                          </p:val>
                                        </p:tav>
                                        <p:tav tm="100000">
                                          <p:val>
                                            <p:strVal val="#ppt_w"/>
                                          </p:val>
                                        </p:tav>
                                      </p:tavLst>
                                    </p:anim>
                                    <p:anim calcmode="lin" valueType="num">
                                      <p:cBhvr>
                                        <p:cTn id="52"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32"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fill="hold"/>
                                        <p:tgtEl>
                                          <p:spTgt spid="6"/>
                                        </p:tgtEl>
                                        <p:attrNameLst>
                                          <p:attrName>ppt_w</p:attrName>
                                        </p:attrNameLst>
                                      </p:cBhvr>
                                      <p:tavLst>
                                        <p:tav tm="0">
                                          <p:val>
                                            <p:strVal val="4*#ppt_w"/>
                                          </p:val>
                                        </p:tav>
                                        <p:tav tm="100000">
                                          <p:val>
                                            <p:strVal val="#ppt_w"/>
                                          </p:val>
                                        </p:tav>
                                      </p:tavLst>
                                    </p:anim>
                                    <p:anim calcmode="lin" valueType="num">
                                      <p:cBhvr>
                                        <p:cTn id="58"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32" fill="hold" nodeType="click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p:cTn id="63" dur="500" fill="hold"/>
                                        <p:tgtEl>
                                          <p:spTgt spid="52"/>
                                        </p:tgtEl>
                                        <p:attrNameLst>
                                          <p:attrName>ppt_w</p:attrName>
                                        </p:attrNameLst>
                                      </p:cBhvr>
                                      <p:tavLst>
                                        <p:tav tm="0">
                                          <p:val>
                                            <p:strVal val="4*#ppt_w"/>
                                          </p:val>
                                        </p:tav>
                                        <p:tav tm="100000">
                                          <p:val>
                                            <p:strVal val="#ppt_w"/>
                                          </p:val>
                                        </p:tav>
                                      </p:tavLst>
                                    </p:anim>
                                    <p:anim calcmode="lin" valueType="num">
                                      <p:cBhvr>
                                        <p:cTn id="64" dur="500" fill="hold"/>
                                        <p:tgtEl>
                                          <p:spTgt spid="52"/>
                                        </p:tgtEl>
                                        <p:attrNameLst>
                                          <p:attrName>ppt_h</p:attrName>
                                        </p:attrNameLst>
                                      </p:cBhvr>
                                      <p:tavLst>
                                        <p:tav tm="0">
                                          <p:val>
                                            <p:strVal val="4*#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67626"/>
                                        </p:tgtEl>
                                        <p:attrNameLst>
                                          <p:attrName>style.visibility</p:attrName>
                                        </p:attrNameLst>
                                      </p:cBhvr>
                                      <p:to>
                                        <p:strVal val="visible"/>
                                      </p:to>
                                    </p:set>
                                    <p:animEffect transition="in" filter="wipe(up)">
                                      <p:cBhvr>
                                        <p:cTn id="69" dur="500"/>
                                        <p:tgtEl>
                                          <p:spTgt spid="6762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32"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 calcmode="lin" valueType="num">
                                      <p:cBhvr>
                                        <p:cTn id="74" dur="500" fill="hold"/>
                                        <p:tgtEl>
                                          <p:spTgt spid="7"/>
                                        </p:tgtEl>
                                        <p:attrNameLst>
                                          <p:attrName>ppt_w</p:attrName>
                                        </p:attrNameLst>
                                      </p:cBhvr>
                                      <p:tavLst>
                                        <p:tav tm="0">
                                          <p:val>
                                            <p:strVal val="4*#ppt_w"/>
                                          </p:val>
                                        </p:tav>
                                        <p:tav tm="100000">
                                          <p:val>
                                            <p:strVal val="#ppt_w"/>
                                          </p:val>
                                        </p:tav>
                                      </p:tavLst>
                                    </p:anim>
                                    <p:anim calcmode="lin" valueType="num">
                                      <p:cBhvr>
                                        <p:cTn id="75"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7630"/>
                                        </p:tgtEl>
                                        <p:attrNameLst>
                                          <p:attrName>style.visibility</p:attrName>
                                        </p:attrNameLst>
                                      </p:cBhvr>
                                      <p:to>
                                        <p:strVal val="visible"/>
                                      </p:to>
                                    </p:set>
                                    <p:animEffect transition="in" filter="wipe(left)">
                                      <p:cBhvr>
                                        <p:cTn id="80" dur="500"/>
                                        <p:tgtEl>
                                          <p:spTgt spid="6763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32"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p:cTn id="85" dur="500" fill="hold"/>
                                        <p:tgtEl>
                                          <p:spTgt spid="8"/>
                                        </p:tgtEl>
                                        <p:attrNameLst>
                                          <p:attrName>ppt_w</p:attrName>
                                        </p:attrNameLst>
                                      </p:cBhvr>
                                      <p:tavLst>
                                        <p:tav tm="0">
                                          <p:val>
                                            <p:strVal val="4*#ppt_w"/>
                                          </p:val>
                                        </p:tav>
                                        <p:tav tm="100000">
                                          <p:val>
                                            <p:strVal val="#ppt_w"/>
                                          </p:val>
                                        </p:tav>
                                      </p:tavLst>
                                    </p:anim>
                                    <p:anim calcmode="lin" valueType="num">
                                      <p:cBhvr>
                                        <p:cTn id="86" dur="500" fill="hold"/>
                                        <p:tgtEl>
                                          <p:spTgt spid="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6400800" y="2513013"/>
            <a:ext cx="1600200" cy="0"/>
          </a:xfrm>
          <a:prstGeom prst="line">
            <a:avLst/>
          </a:prstGeom>
          <a:noFill/>
          <a:ln w="12700">
            <a:solidFill>
              <a:srgbClr val="FF3300"/>
            </a:solidFill>
            <a:round/>
          </a:ln>
        </p:spPr>
        <p:txBody>
          <a:bodyPr wrap="none" anchor="ctr"/>
          <a:lstStyle/>
          <a:p>
            <a:endParaRPr lang="zh-CN" altLang="en-US" b="0">
              <a:latin typeface="Comic Sans MS" panose="030F0702030302020204" pitchFamily="66" charset="0"/>
            </a:endParaRPr>
          </a:p>
        </p:txBody>
      </p:sp>
      <p:sp>
        <p:nvSpPr>
          <p:cNvPr id="25603" name="Line 3"/>
          <p:cNvSpPr>
            <a:spLocks noChangeShapeType="1"/>
          </p:cNvSpPr>
          <p:nvPr/>
        </p:nvSpPr>
        <p:spPr bwMode="auto">
          <a:xfrm flipV="1">
            <a:off x="7596188" y="2276475"/>
            <a:ext cx="0" cy="2057400"/>
          </a:xfrm>
          <a:prstGeom prst="line">
            <a:avLst/>
          </a:prstGeom>
          <a:noFill/>
          <a:ln w="12700">
            <a:solidFill>
              <a:srgbClr val="CC00FF"/>
            </a:solidFill>
            <a:round/>
          </a:ln>
        </p:spPr>
        <p:txBody>
          <a:bodyPr wrap="none" anchor="ctr"/>
          <a:lstStyle/>
          <a:p>
            <a:endParaRPr lang="zh-CN" altLang="en-US" b="0">
              <a:latin typeface="Comic Sans MS" panose="030F0702030302020204" pitchFamily="66" charset="0"/>
            </a:endParaRPr>
          </a:p>
        </p:txBody>
      </p:sp>
      <p:grpSp>
        <p:nvGrpSpPr>
          <p:cNvPr id="2" name="Group 4"/>
          <p:cNvGrpSpPr/>
          <p:nvPr/>
        </p:nvGrpSpPr>
        <p:grpSpPr bwMode="auto">
          <a:xfrm>
            <a:off x="6257926" y="2116137"/>
            <a:ext cx="476250" cy="534988"/>
            <a:chOff x="11" y="-1"/>
            <a:chExt cx="300" cy="337"/>
          </a:xfrm>
        </p:grpSpPr>
        <p:sp>
          <p:nvSpPr>
            <p:cNvPr id="8249" name="Text Box 5"/>
            <p:cNvSpPr txBox="1">
              <a:spLocks noChangeArrowheads="1"/>
            </p:cNvSpPr>
            <p:nvPr/>
          </p:nvSpPr>
          <p:spPr bwMode="auto">
            <a:xfrm>
              <a:off x="15" y="-1"/>
              <a:ext cx="296" cy="291"/>
            </a:xfrm>
            <a:prstGeom prst="rect">
              <a:avLst/>
            </a:prstGeom>
            <a:noFill/>
            <a:ln w="9525">
              <a:noFill/>
              <a:miter lim="800000"/>
            </a:ln>
          </p:spPr>
          <p:txBody>
            <a:bodyPr wrap="none" anchor="ctr">
              <a:spAutoFit/>
            </a:bodyPr>
            <a:lstStyle/>
            <a:p>
              <a:pPr algn="ctr" eaLnBrk="0" hangingPunct="0"/>
              <a:r>
                <a:rPr lang="en-US" altLang="zh-CN" sz="1600" b="0">
                  <a:latin typeface="Comic Sans MS" panose="030F0702030302020204" pitchFamily="66" charset="0"/>
                </a:rPr>
                <a:t> </a:t>
              </a:r>
              <a:r>
                <a:rPr lang="en-US" altLang="zh-CN" sz="2400" b="0">
                  <a:latin typeface="Comic Sans MS" panose="030F0702030302020204" pitchFamily="66" charset="0"/>
                </a:rPr>
                <a:t>s</a:t>
              </a:r>
              <a:r>
                <a:rPr lang="en-US" altLang="zh-CN" sz="2400" b="0">
                  <a:latin typeface="Comic Sans MS" panose="030F0702030302020204" pitchFamily="66" charset="0"/>
                  <a:sym typeface="Symbol" panose="05050102010706020507" pitchFamily="18" charset="2"/>
                </a:rPr>
                <a:t></a:t>
              </a:r>
            </a:p>
          </p:txBody>
        </p:sp>
        <p:sp>
          <p:nvSpPr>
            <p:cNvPr id="8250" name="Text Box 6"/>
            <p:cNvSpPr txBox="1">
              <a:spLocks noChangeArrowheads="1"/>
            </p:cNvSpPr>
            <p:nvPr/>
          </p:nvSpPr>
          <p:spPr bwMode="auto">
            <a:xfrm>
              <a:off x="11" y="182"/>
              <a:ext cx="176" cy="154"/>
            </a:xfrm>
            <a:prstGeom prst="rect">
              <a:avLst/>
            </a:prstGeom>
            <a:noFill/>
            <a:ln w="9525">
              <a:noFill/>
              <a:miter lim="800000"/>
            </a:ln>
          </p:spPr>
          <p:txBody>
            <a:bodyPr wrap="none" anchor="ctr">
              <a:spAutoFit/>
            </a:bodyPr>
            <a:lstStyle/>
            <a:p>
              <a:pPr algn="ctr" eaLnBrk="0" hangingPunct="0"/>
              <a:r>
                <a:rPr lang="en-US" altLang="zh-CN" sz="1000" b="0">
                  <a:solidFill>
                    <a:srgbClr val="FF66FF"/>
                  </a:solidFill>
                  <a:latin typeface="Comic Sans MS" panose="030F0702030302020204" pitchFamily="66" charset="0"/>
                  <a:sym typeface="Wingdings" panose="05000000000000000000" pitchFamily="2" charset="2"/>
                </a:rPr>
                <a:t></a:t>
              </a:r>
              <a:endParaRPr lang="en-US" altLang="zh-CN" sz="1600" b="0">
                <a:latin typeface="Comic Sans MS" panose="030F0702030302020204" pitchFamily="66" charset="0"/>
              </a:endParaRPr>
            </a:p>
          </p:txBody>
        </p:sp>
      </p:grpSp>
      <p:grpSp>
        <p:nvGrpSpPr>
          <p:cNvPr id="3" name="Group 7"/>
          <p:cNvGrpSpPr/>
          <p:nvPr/>
        </p:nvGrpSpPr>
        <p:grpSpPr bwMode="auto">
          <a:xfrm>
            <a:off x="7777163" y="2101850"/>
            <a:ext cx="520700" cy="534988"/>
            <a:chOff x="14" y="-1"/>
            <a:chExt cx="328" cy="337"/>
          </a:xfrm>
        </p:grpSpPr>
        <p:sp>
          <p:nvSpPr>
            <p:cNvPr id="8247" name="Text Box 8"/>
            <p:cNvSpPr txBox="1">
              <a:spLocks noChangeArrowheads="1"/>
            </p:cNvSpPr>
            <p:nvPr/>
          </p:nvSpPr>
          <p:spPr bwMode="auto">
            <a:xfrm>
              <a:off x="14" y="-1"/>
              <a:ext cx="328" cy="291"/>
            </a:xfrm>
            <a:prstGeom prst="rect">
              <a:avLst/>
            </a:prstGeom>
            <a:noFill/>
            <a:ln w="9525">
              <a:noFill/>
              <a:miter lim="800000"/>
            </a:ln>
          </p:spPr>
          <p:txBody>
            <a:bodyPr wrap="none" anchor="ctr">
              <a:spAutoFit/>
            </a:bodyPr>
            <a:lstStyle/>
            <a:p>
              <a:pPr algn="ctr" eaLnBrk="0" hangingPunct="0"/>
              <a:r>
                <a:rPr lang="en-US" altLang="zh-CN" sz="1600" b="0">
                  <a:latin typeface="Comic Sans MS" panose="030F0702030302020204" pitchFamily="66" charset="0"/>
                </a:rPr>
                <a:t> </a:t>
              </a:r>
              <a:r>
                <a:rPr lang="en-US" altLang="zh-CN" sz="2400" b="0">
                  <a:latin typeface="Comic Sans MS" panose="030F0702030302020204" pitchFamily="66" charset="0"/>
                </a:rPr>
                <a:t>s</a:t>
              </a:r>
              <a:r>
                <a:rPr lang="en-US" altLang="zh-CN" sz="2400" b="0">
                  <a:latin typeface="Comic Sans MS" panose="030F0702030302020204" pitchFamily="66" charset="0"/>
                  <a:sym typeface="Symbol" panose="05050102010706020507" pitchFamily="18" charset="2"/>
                </a:rPr>
                <a:t></a:t>
              </a:r>
            </a:p>
          </p:txBody>
        </p:sp>
        <p:sp>
          <p:nvSpPr>
            <p:cNvPr id="8248" name="Text Box 9"/>
            <p:cNvSpPr txBox="1">
              <a:spLocks noChangeArrowheads="1"/>
            </p:cNvSpPr>
            <p:nvPr/>
          </p:nvSpPr>
          <p:spPr bwMode="auto">
            <a:xfrm>
              <a:off x="65" y="182"/>
              <a:ext cx="176" cy="154"/>
            </a:xfrm>
            <a:prstGeom prst="rect">
              <a:avLst/>
            </a:prstGeom>
            <a:noFill/>
            <a:ln w="9525">
              <a:noFill/>
              <a:miter lim="800000"/>
            </a:ln>
          </p:spPr>
          <p:txBody>
            <a:bodyPr wrap="none" anchor="ctr">
              <a:spAutoFit/>
            </a:bodyPr>
            <a:lstStyle/>
            <a:p>
              <a:pPr algn="ctr" eaLnBrk="0" hangingPunct="0"/>
              <a:r>
                <a:rPr lang="en-US" altLang="zh-CN" sz="1000" b="0">
                  <a:solidFill>
                    <a:srgbClr val="FF66FF"/>
                  </a:solidFill>
                  <a:latin typeface="Comic Sans MS" panose="030F0702030302020204" pitchFamily="66" charset="0"/>
                  <a:sym typeface="Wingdings" panose="05000000000000000000" pitchFamily="2" charset="2"/>
                </a:rPr>
                <a:t></a:t>
              </a:r>
              <a:endParaRPr lang="en-US" altLang="zh-CN" sz="1600" b="0">
                <a:latin typeface="Comic Sans MS" panose="030F0702030302020204" pitchFamily="66" charset="0"/>
              </a:endParaRPr>
            </a:p>
          </p:txBody>
        </p:sp>
      </p:grpSp>
      <p:sp>
        <p:nvSpPr>
          <p:cNvPr id="25610" name="AutoShape 10"/>
          <p:cNvSpPr>
            <a:spLocks noChangeArrowheads="1"/>
          </p:cNvSpPr>
          <p:nvPr/>
        </p:nvSpPr>
        <p:spPr bwMode="auto">
          <a:xfrm>
            <a:off x="5715000" y="2513013"/>
            <a:ext cx="1371600" cy="1828800"/>
          </a:xfrm>
          <a:prstGeom prst="triangle">
            <a:avLst>
              <a:gd name="adj" fmla="val 50000"/>
            </a:avLst>
          </a:prstGeom>
          <a:noFill/>
          <a:ln w="38100">
            <a:solidFill>
              <a:schemeClr val="tx1"/>
            </a:solidFill>
            <a:miter lim="800000"/>
          </a:ln>
        </p:spPr>
        <p:txBody>
          <a:bodyPr wrap="none" anchor="ctr"/>
          <a:lstStyle/>
          <a:p>
            <a:pPr algn="ctr" eaLnBrk="0" hangingPunct="0"/>
            <a:endParaRPr lang="zh-CN" altLang="en-US" sz="1600" b="0">
              <a:latin typeface="Comic Sans MS" panose="030F0702030302020204" pitchFamily="66" charset="0"/>
            </a:endParaRPr>
          </a:p>
        </p:txBody>
      </p:sp>
      <p:sp>
        <p:nvSpPr>
          <p:cNvPr id="25611" name="Line 11"/>
          <p:cNvSpPr>
            <a:spLocks noChangeShapeType="1"/>
          </p:cNvSpPr>
          <p:nvPr/>
        </p:nvSpPr>
        <p:spPr bwMode="auto">
          <a:xfrm>
            <a:off x="6400800" y="2286000"/>
            <a:ext cx="0" cy="2057400"/>
          </a:xfrm>
          <a:prstGeom prst="line">
            <a:avLst/>
          </a:prstGeom>
          <a:noFill/>
          <a:ln w="9525">
            <a:solidFill>
              <a:srgbClr val="CC00FF"/>
            </a:solidFill>
            <a:round/>
          </a:ln>
        </p:spPr>
        <p:txBody>
          <a:bodyPr wrap="none" anchor="ctr"/>
          <a:lstStyle/>
          <a:p>
            <a:endParaRPr lang="zh-CN" altLang="en-US" b="0">
              <a:latin typeface="Comic Sans MS" panose="030F0702030302020204" pitchFamily="66" charset="0"/>
            </a:endParaRPr>
          </a:p>
        </p:txBody>
      </p:sp>
      <p:sp>
        <p:nvSpPr>
          <p:cNvPr id="8200" name="Rectangle 12"/>
          <p:cNvSpPr>
            <a:spLocks noChangeArrowheads="1"/>
          </p:cNvSpPr>
          <p:nvPr/>
        </p:nvSpPr>
        <p:spPr bwMode="auto">
          <a:xfrm>
            <a:off x="0" y="0"/>
            <a:ext cx="4067175" cy="620713"/>
          </a:xfrm>
          <a:prstGeom prst="rect">
            <a:avLst/>
          </a:prstGeom>
          <a:solidFill>
            <a:srgbClr val="BCCFE6"/>
          </a:solidFill>
          <a:ln w="9525">
            <a:noFill/>
            <a:miter lim="800000"/>
          </a:ln>
        </p:spPr>
        <p:txBody>
          <a:bodyPr anchor="ctr"/>
          <a:lstStyle/>
          <a:p>
            <a:r>
              <a:rPr lang="en-US" altLang="zh-CN" sz="3200">
                <a:solidFill>
                  <a:schemeClr val="tx2"/>
                </a:solidFill>
                <a:ea typeface="宋体" panose="02010600030101010101" pitchFamily="2" charset="-122"/>
              </a:rPr>
              <a:t>2</a:t>
            </a:r>
            <a:r>
              <a:rPr lang="en-US" altLang="zh-CN" sz="3200">
                <a:solidFill>
                  <a:schemeClr val="tx2"/>
                </a:solidFill>
                <a:ea typeface="PMingLiU-ExtB" panose="02020500000000000000" pitchFamily="18" charset="-120"/>
              </a:rPr>
              <a:t>. </a:t>
            </a:r>
            <a:r>
              <a:rPr lang="zh-CN" altLang="en-US" sz="3200">
                <a:solidFill>
                  <a:schemeClr val="tx2"/>
                </a:solidFill>
                <a:ea typeface="PMingLiU-ExtB" panose="02020500000000000000" pitchFamily="18" charset="-120"/>
              </a:rPr>
              <a:t>棱锥</a:t>
            </a:r>
            <a:r>
              <a:rPr lang="en-US" altLang="zh-CN" sz="2400" i="1">
                <a:solidFill>
                  <a:schemeClr val="tx2"/>
                </a:solidFill>
                <a:ea typeface="PMingLiU-ExtB" panose="02020500000000000000" pitchFamily="18" charset="-120"/>
              </a:rPr>
              <a:t>Pyramid</a:t>
            </a:r>
          </a:p>
        </p:txBody>
      </p:sp>
      <p:sp>
        <p:nvSpPr>
          <p:cNvPr id="25613" name="Text Box 13"/>
          <p:cNvSpPr txBox="1">
            <a:spLocks noChangeArrowheads="1"/>
          </p:cNvSpPr>
          <p:nvPr/>
        </p:nvSpPr>
        <p:spPr bwMode="auto">
          <a:xfrm>
            <a:off x="0" y="2997200"/>
            <a:ext cx="5724525" cy="461665"/>
          </a:xfrm>
          <a:prstGeom prst="rect">
            <a:avLst/>
          </a:prstGeom>
          <a:noFill/>
          <a:ln w="9525">
            <a:noFill/>
            <a:miter lim="800000"/>
          </a:ln>
        </p:spPr>
        <p:txBody>
          <a:bodyPr>
            <a:spAutoFit/>
          </a:bodyPr>
          <a:lstStyle/>
          <a:p>
            <a:pPr marL="514350" indent="-514350" algn="ctr" eaLnBrk="0" hangingPunct="0">
              <a:buFontTx/>
              <a:buAutoNum type="circleNumDbPlain" startAt="2"/>
            </a:pPr>
            <a:r>
              <a:rPr lang="zh-CN" altLang="en-US" sz="2400">
                <a:solidFill>
                  <a:srgbClr val="FF3300"/>
                </a:solidFill>
                <a:latin typeface="黑体" panose="02010609060101010101" pitchFamily="49" charset="-122"/>
                <a:sym typeface="Symbol" panose="05050102010706020507" pitchFamily="18" charset="2"/>
              </a:rPr>
              <a:t>棱锥的三视图</a:t>
            </a:r>
            <a:r>
              <a:rPr lang="en-US" altLang="zh-CN" sz="1600" i="1">
                <a:solidFill>
                  <a:srgbClr val="FF3300"/>
                </a:solidFill>
                <a:sym typeface="Symbol" panose="05050102010706020507" pitchFamily="18" charset="2"/>
              </a:rPr>
              <a:t>Three views of the pyramid</a:t>
            </a:r>
            <a:endParaRPr lang="en-US" altLang="zh-CN" sz="1600" i="1"/>
          </a:p>
        </p:txBody>
      </p:sp>
      <p:sp>
        <p:nvSpPr>
          <p:cNvPr id="25614" name="AutoShape 14"/>
          <p:cNvSpPr>
            <a:spLocks noChangeArrowheads="1"/>
          </p:cNvSpPr>
          <p:nvPr/>
        </p:nvSpPr>
        <p:spPr bwMode="auto">
          <a:xfrm rot="10800000">
            <a:off x="5715000" y="4875213"/>
            <a:ext cx="1371600" cy="990600"/>
          </a:xfrm>
          <a:prstGeom prst="triangle">
            <a:avLst>
              <a:gd name="adj" fmla="val 50000"/>
            </a:avLst>
          </a:prstGeom>
          <a:noFill/>
          <a:ln w="38100">
            <a:solidFill>
              <a:schemeClr val="tx1"/>
            </a:solidFill>
            <a:miter lim="800000"/>
          </a:ln>
        </p:spPr>
        <p:txBody>
          <a:bodyPr rot="10800000" wrap="none" anchor="ctr"/>
          <a:lstStyle/>
          <a:p>
            <a:pPr algn="ctr" eaLnBrk="0" hangingPunct="0"/>
            <a:endParaRPr lang="zh-CN" altLang="en-US" sz="1600" b="0">
              <a:latin typeface="Comic Sans MS" panose="030F0702030302020204" pitchFamily="66" charset="0"/>
            </a:endParaRPr>
          </a:p>
        </p:txBody>
      </p:sp>
      <p:sp>
        <p:nvSpPr>
          <p:cNvPr id="25615" name="Line 15"/>
          <p:cNvSpPr>
            <a:spLocks noChangeShapeType="1"/>
          </p:cNvSpPr>
          <p:nvPr/>
        </p:nvSpPr>
        <p:spPr bwMode="auto">
          <a:xfrm flipV="1">
            <a:off x="6400800" y="5256213"/>
            <a:ext cx="0" cy="609600"/>
          </a:xfrm>
          <a:prstGeom prst="line">
            <a:avLst/>
          </a:prstGeom>
          <a:noFill/>
          <a:ln w="38100">
            <a:solidFill>
              <a:schemeClr val="tx1"/>
            </a:solidFill>
            <a:round/>
          </a:ln>
        </p:spPr>
        <p:txBody>
          <a:bodyPr wrap="none" anchor="ctr"/>
          <a:lstStyle/>
          <a:p>
            <a:endParaRPr lang="zh-CN" altLang="en-US" b="0">
              <a:latin typeface="Comic Sans MS" panose="030F0702030302020204" pitchFamily="66" charset="0"/>
            </a:endParaRPr>
          </a:p>
        </p:txBody>
      </p:sp>
      <p:grpSp>
        <p:nvGrpSpPr>
          <p:cNvPr id="4" name="Group 16"/>
          <p:cNvGrpSpPr/>
          <p:nvPr/>
        </p:nvGrpSpPr>
        <p:grpSpPr bwMode="auto">
          <a:xfrm>
            <a:off x="5715000" y="4875213"/>
            <a:ext cx="1371600" cy="381000"/>
            <a:chOff x="0" y="0"/>
            <a:chExt cx="864" cy="240"/>
          </a:xfrm>
        </p:grpSpPr>
        <p:sp>
          <p:nvSpPr>
            <p:cNvPr id="8245" name="Line 17"/>
            <p:cNvSpPr>
              <a:spLocks noChangeShapeType="1"/>
            </p:cNvSpPr>
            <p:nvPr/>
          </p:nvSpPr>
          <p:spPr bwMode="auto">
            <a:xfrm>
              <a:off x="0" y="0"/>
              <a:ext cx="432" cy="240"/>
            </a:xfrm>
            <a:prstGeom prst="line">
              <a:avLst/>
            </a:prstGeom>
            <a:noFill/>
            <a:ln w="38100">
              <a:solidFill>
                <a:schemeClr val="tx1"/>
              </a:solidFill>
              <a:round/>
            </a:ln>
          </p:spPr>
          <p:txBody>
            <a:bodyPr wrap="none" anchor="ctr"/>
            <a:lstStyle/>
            <a:p>
              <a:endParaRPr lang="zh-CN" altLang="en-US" b="0">
                <a:latin typeface="Comic Sans MS" panose="030F0702030302020204" pitchFamily="66" charset="0"/>
              </a:endParaRPr>
            </a:p>
          </p:txBody>
        </p:sp>
        <p:sp>
          <p:nvSpPr>
            <p:cNvPr id="8246" name="Line 18"/>
            <p:cNvSpPr>
              <a:spLocks noChangeShapeType="1"/>
            </p:cNvSpPr>
            <p:nvPr/>
          </p:nvSpPr>
          <p:spPr bwMode="auto">
            <a:xfrm flipV="1">
              <a:off x="432" y="0"/>
              <a:ext cx="432" cy="240"/>
            </a:xfrm>
            <a:prstGeom prst="line">
              <a:avLst/>
            </a:prstGeom>
            <a:noFill/>
            <a:ln w="38100">
              <a:solidFill>
                <a:schemeClr val="tx1"/>
              </a:solidFill>
              <a:round/>
            </a:ln>
          </p:spPr>
          <p:txBody>
            <a:bodyPr wrap="none" anchor="ctr"/>
            <a:lstStyle/>
            <a:p>
              <a:endParaRPr lang="zh-CN" altLang="en-US" b="0">
                <a:latin typeface="Comic Sans MS" panose="030F0702030302020204" pitchFamily="66" charset="0"/>
              </a:endParaRPr>
            </a:p>
          </p:txBody>
        </p:sp>
      </p:grpSp>
      <p:sp>
        <p:nvSpPr>
          <p:cNvPr id="25619" name="Freeform 19"/>
          <p:cNvSpPr/>
          <p:nvPr/>
        </p:nvSpPr>
        <p:spPr bwMode="auto">
          <a:xfrm>
            <a:off x="7620000" y="2513013"/>
            <a:ext cx="990600" cy="1828800"/>
          </a:xfrm>
          <a:custGeom>
            <a:avLst/>
            <a:gdLst>
              <a:gd name="T0" fmla="*/ 2147483647 w 624"/>
              <a:gd name="T1" fmla="*/ 0 h 1152"/>
              <a:gd name="T2" fmla="*/ 0 w 624"/>
              <a:gd name="T3" fmla="*/ 2147483647 h 1152"/>
              <a:gd name="T4" fmla="*/ 2147483647 w 624"/>
              <a:gd name="T5" fmla="*/ 2147483647 h 1152"/>
              <a:gd name="T6" fmla="*/ 2147483647 w 624"/>
              <a:gd name="T7" fmla="*/ 0 h 1152"/>
              <a:gd name="T8" fmla="*/ 0 60000 65536"/>
              <a:gd name="T9" fmla="*/ 0 60000 65536"/>
              <a:gd name="T10" fmla="*/ 0 60000 65536"/>
              <a:gd name="T11" fmla="*/ 0 60000 65536"/>
              <a:gd name="T12" fmla="*/ 0 w 624"/>
              <a:gd name="T13" fmla="*/ 0 h 1152"/>
              <a:gd name="T14" fmla="*/ 624 w 624"/>
              <a:gd name="T15" fmla="*/ 1152 h 1152"/>
            </a:gdLst>
            <a:ahLst/>
            <a:cxnLst>
              <a:cxn ang="T8">
                <a:pos x="T0" y="T1"/>
              </a:cxn>
              <a:cxn ang="T9">
                <a:pos x="T2" y="T3"/>
              </a:cxn>
              <a:cxn ang="T10">
                <a:pos x="T4" y="T5"/>
              </a:cxn>
              <a:cxn ang="T11">
                <a:pos x="T6" y="T7"/>
              </a:cxn>
            </a:cxnLst>
            <a:rect l="T12" t="T13" r="T14" b="T15"/>
            <a:pathLst>
              <a:path w="624" h="1152">
                <a:moveTo>
                  <a:pt x="240" y="0"/>
                </a:moveTo>
                <a:lnTo>
                  <a:pt x="0" y="1152"/>
                </a:lnTo>
                <a:lnTo>
                  <a:pt x="624" y="1152"/>
                </a:lnTo>
                <a:lnTo>
                  <a:pt x="240" y="0"/>
                </a:lnTo>
                <a:close/>
              </a:path>
            </a:pathLst>
          </a:custGeom>
          <a:noFill/>
          <a:ln w="38100">
            <a:solidFill>
              <a:schemeClr val="tx1"/>
            </a:solidFill>
            <a:round/>
          </a:ln>
        </p:spPr>
        <p:txBody>
          <a:bodyPr wrap="none" anchor="ctr"/>
          <a:lstStyle/>
          <a:p>
            <a:endParaRPr lang="zh-CN" altLang="en-US" b="0">
              <a:latin typeface="Comic Sans MS" panose="030F0702030302020204" pitchFamily="66" charset="0"/>
            </a:endParaRPr>
          </a:p>
        </p:txBody>
      </p:sp>
      <p:grpSp>
        <p:nvGrpSpPr>
          <p:cNvPr id="5" name="Group 20"/>
          <p:cNvGrpSpPr/>
          <p:nvPr/>
        </p:nvGrpSpPr>
        <p:grpSpPr bwMode="auto">
          <a:xfrm>
            <a:off x="5268913" y="4203700"/>
            <a:ext cx="2184400" cy="503238"/>
            <a:chOff x="-2" y="-1"/>
            <a:chExt cx="1376" cy="317"/>
          </a:xfrm>
        </p:grpSpPr>
        <p:sp>
          <p:nvSpPr>
            <p:cNvPr id="8243" name="Text Box 21"/>
            <p:cNvSpPr txBox="1">
              <a:spLocks noChangeArrowheads="1"/>
            </p:cNvSpPr>
            <p:nvPr/>
          </p:nvSpPr>
          <p:spPr bwMode="auto">
            <a:xfrm>
              <a:off x="-2" y="-1"/>
              <a:ext cx="329" cy="291"/>
            </a:xfrm>
            <a:prstGeom prst="rect">
              <a:avLst/>
            </a:prstGeom>
            <a:noFill/>
            <a:ln w="9525">
              <a:noFill/>
              <a:miter lim="800000"/>
            </a:ln>
          </p:spPr>
          <p:txBody>
            <a:bodyPr wrap="none" anchor="ctr">
              <a:spAutoFit/>
            </a:bodyPr>
            <a:lstStyle/>
            <a:p>
              <a:pPr algn="ctr" eaLnBrk="0" hangingPunct="0"/>
              <a:r>
                <a:rPr lang="en-US" altLang="zh-CN" sz="1600" i="1" dirty="0">
                  <a:latin typeface="Comic Sans MS" panose="030F0702030302020204" pitchFamily="66" charset="0"/>
                </a:rPr>
                <a:t> </a:t>
              </a:r>
              <a:r>
                <a:rPr lang="en-US" altLang="zh-CN" sz="2400" b="0" i="1" dirty="0">
                  <a:latin typeface="Comic Sans MS" panose="030F0702030302020204" pitchFamily="66" charset="0"/>
                </a:rPr>
                <a:t>a</a:t>
              </a:r>
              <a:r>
                <a:rPr lang="en-US" altLang="zh-CN" sz="2400" i="1" dirty="0">
                  <a:latin typeface="Comic Sans MS" panose="030F0702030302020204" pitchFamily="66" charset="0"/>
                  <a:sym typeface="Symbol" panose="05050102010706020507" pitchFamily="18" charset="2"/>
                </a:rPr>
                <a:t></a:t>
              </a:r>
            </a:p>
          </p:txBody>
        </p:sp>
        <p:sp>
          <p:nvSpPr>
            <p:cNvPr id="8244" name="Text Box 22"/>
            <p:cNvSpPr txBox="1">
              <a:spLocks noChangeArrowheads="1"/>
            </p:cNvSpPr>
            <p:nvPr/>
          </p:nvSpPr>
          <p:spPr bwMode="auto">
            <a:xfrm>
              <a:off x="1048" y="28"/>
              <a:ext cx="326" cy="288"/>
            </a:xfrm>
            <a:prstGeom prst="rect">
              <a:avLst/>
            </a:prstGeom>
            <a:noFill/>
            <a:ln w="9525">
              <a:noFill/>
              <a:miter lim="800000"/>
            </a:ln>
          </p:spPr>
          <p:txBody>
            <a:bodyPr wrap="none" anchor="ctr">
              <a:spAutoFit/>
            </a:bodyPr>
            <a:lstStyle/>
            <a:p>
              <a:pPr algn="ctr" eaLnBrk="0" hangingPunct="0"/>
              <a:r>
                <a:rPr lang="en-US" altLang="zh-CN" sz="1600">
                  <a:latin typeface="黑体" panose="02010609060101010101" pitchFamily="49" charset="-122"/>
                </a:rPr>
                <a:t> </a:t>
              </a:r>
              <a:r>
                <a:rPr lang="en-US" altLang="zh-CN" sz="2400">
                  <a:latin typeface="黑体" panose="02010609060101010101" pitchFamily="49" charset="-122"/>
                </a:rPr>
                <a:t>c</a:t>
              </a:r>
              <a:r>
                <a:rPr lang="en-US" altLang="zh-CN" sz="2400">
                  <a:latin typeface="黑体" panose="02010609060101010101" pitchFamily="49" charset="-122"/>
                  <a:sym typeface="Symbol" panose="05050102010706020507" pitchFamily="18" charset="2"/>
                </a:rPr>
                <a:t></a:t>
              </a:r>
            </a:p>
          </p:txBody>
        </p:sp>
      </p:grpSp>
      <p:grpSp>
        <p:nvGrpSpPr>
          <p:cNvPr id="6" name="Group 23"/>
          <p:cNvGrpSpPr/>
          <p:nvPr/>
        </p:nvGrpSpPr>
        <p:grpSpPr bwMode="auto">
          <a:xfrm>
            <a:off x="5376863" y="4629150"/>
            <a:ext cx="1971674" cy="1604963"/>
            <a:chOff x="-2" y="-1"/>
            <a:chExt cx="1242" cy="1011"/>
          </a:xfrm>
        </p:grpSpPr>
        <p:sp>
          <p:nvSpPr>
            <p:cNvPr id="8240" name="Text Box 24"/>
            <p:cNvSpPr txBox="1">
              <a:spLocks noChangeArrowheads="1"/>
            </p:cNvSpPr>
            <p:nvPr/>
          </p:nvSpPr>
          <p:spPr bwMode="auto">
            <a:xfrm>
              <a:off x="-2" y="-1"/>
              <a:ext cx="215" cy="291"/>
            </a:xfrm>
            <a:prstGeom prst="rect">
              <a:avLst/>
            </a:prstGeom>
            <a:noFill/>
            <a:ln w="9525">
              <a:noFill/>
              <a:miter lim="800000"/>
            </a:ln>
          </p:spPr>
          <p:txBody>
            <a:bodyPr wrap="none" anchor="ctr">
              <a:spAutoFit/>
            </a:bodyPr>
            <a:lstStyle/>
            <a:p>
              <a:pPr algn="ctr" eaLnBrk="0" hangingPunct="0"/>
              <a:r>
                <a:rPr lang="en-US" altLang="zh-CN" sz="2400" b="0">
                  <a:latin typeface="Comic Sans MS" panose="030F0702030302020204" pitchFamily="66" charset="0"/>
                </a:rPr>
                <a:t>a</a:t>
              </a:r>
              <a:endParaRPr lang="en-US" altLang="zh-CN" sz="1600" b="0">
                <a:latin typeface="Comic Sans MS" panose="030F0702030302020204" pitchFamily="66" charset="0"/>
              </a:endParaRPr>
            </a:p>
          </p:txBody>
        </p:sp>
        <p:sp>
          <p:nvSpPr>
            <p:cNvPr id="8241" name="Text Box 25"/>
            <p:cNvSpPr txBox="1">
              <a:spLocks noChangeArrowheads="1"/>
            </p:cNvSpPr>
            <p:nvPr/>
          </p:nvSpPr>
          <p:spPr bwMode="auto">
            <a:xfrm>
              <a:off x="534" y="719"/>
              <a:ext cx="231" cy="291"/>
            </a:xfrm>
            <a:prstGeom prst="rect">
              <a:avLst/>
            </a:prstGeom>
            <a:noFill/>
            <a:ln w="9525">
              <a:noFill/>
              <a:miter lim="800000"/>
            </a:ln>
          </p:spPr>
          <p:txBody>
            <a:bodyPr wrap="none" anchor="ctr">
              <a:spAutoFit/>
            </a:bodyPr>
            <a:lstStyle/>
            <a:p>
              <a:pPr algn="ctr" eaLnBrk="0" hangingPunct="0"/>
              <a:r>
                <a:rPr lang="en-US" altLang="zh-CN" sz="2400" b="0">
                  <a:latin typeface="Comic Sans MS" panose="030F0702030302020204" pitchFamily="66" charset="0"/>
                </a:rPr>
                <a:t>b</a:t>
              </a:r>
              <a:endParaRPr lang="en-US" altLang="zh-CN" sz="1600" b="0">
                <a:latin typeface="Comic Sans MS" panose="030F0702030302020204" pitchFamily="66" charset="0"/>
              </a:endParaRPr>
            </a:p>
          </p:txBody>
        </p:sp>
        <p:sp>
          <p:nvSpPr>
            <p:cNvPr id="8242" name="Text Box 26"/>
            <p:cNvSpPr txBox="1">
              <a:spLocks noChangeArrowheads="1"/>
            </p:cNvSpPr>
            <p:nvPr/>
          </p:nvSpPr>
          <p:spPr bwMode="auto">
            <a:xfrm>
              <a:off x="1024" y="19"/>
              <a:ext cx="216" cy="291"/>
            </a:xfrm>
            <a:prstGeom prst="rect">
              <a:avLst/>
            </a:prstGeom>
            <a:noFill/>
            <a:ln w="9525">
              <a:noFill/>
              <a:miter lim="800000"/>
            </a:ln>
          </p:spPr>
          <p:txBody>
            <a:bodyPr wrap="none" anchor="ctr">
              <a:spAutoFit/>
            </a:bodyPr>
            <a:lstStyle/>
            <a:p>
              <a:pPr algn="ctr" eaLnBrk="0" hangingPunct="0"/>
              <a:r>
                <a:rPr lang="en-US" altLang="zh-CN" sz="2400" b="0">
                  <a:latin typeface="Comic Sans MS" panose="030F0702030302020204" pitchFamily="66" charset="0"/>
                </a:rPr>
                <a:t>c</a:t>
              </a:r>
              <a:endParaRPr lang="en-US" altLang="zh-CN" sz="1600" b="0">
                <a:latin typeface="Comic Sans MS" panose="030F0702030302020204" pitchFamily="66" charset="0"/>
              </a:endParaRPr>
            </a:p>
          </p:txBody>
        </p:sp>
      </p:grpSp>
      <p:sp>
        <p:nvSpPr>
          <p:cNvPr id="25627" name="Text Box 27"/>
          <p:cNvSpPr txBox="1">
            <a:spLocks noChangeArrowheads="1"/>
          </p:cNvSpPr>
          <p:nvPr/>
        </p:nvSpPr>
        <p:spPr bwMode="auto">
          <a:xfrm>
            <a:off x="7230204" y="4247506"/>
            <a:ext cx="965329" cy="461665"/>
          </a:xfrm>
          <a:prstGeom prst="rect">
            <a:avLst/>
          </a:prstGeom>
          <a:noFill/>
          <a:ln w="9525">
            <a:noFill/>
            <a:miter lim="800000"/>
          </a:ln>
        </p:spPr>
        <p:txBody>
          <a:bodyPr wrap="none" anchor="ctr">
            <a:spAutoFit/>
          </a:bodyPr>
          <a:lstStyle/>
          <a:p>
            <a:pPr algn="ctr" eaLnBrk="0" hangingPunct="0"/>
            <a:r>
              <a:rPr lang="en-US" altLang="zh-CN" sz="1600" b="0">
                <a:latin typeface="Comic Sans MS" panose="030F0702030302020204" pitchFamily="66" charset="0"/>
              </a:rPr>
              <a:t> </a:t>
            </a:r>
            <a:r>
              <a:rPr lang="en-US" altLang="zh-CN" sz="2400" b="0">
                <a:latin typeface="Comic Sans MS" panose="030F0702030302020204" pitchFamily="66" charset="0"/>
              </a:rPr>
              <a:t>a</a:t>
            </a:r>
            <a:r>
              <a:rPr lang="en-US" altLang="zh-CN" sz="2400" b="0">
                <a:latin typeface="Comic Sans MS" panose="030F0702030302020204" pitchFamily="66" charset="0"/>
                <a:sym typeface="Symbol" panose="05050102010706020507" pitchFamily="18" charset="2"/>
              </a:rPr>
              <a:t></a:t>
            </a:r>
            <a:r>
              <a:rPr lang="en-US" altLang="zh-CN" sz="1600" b="0">
                <a:latin typeface="Comic Sans MS" panose="030F0702030302020204" pitchFamily="66" charset="0"/>
              </a:rPr>
              <a:t>(</a:t>
            </a:r>
            <a:r>
              <a:rPr lang="en-US" altLang="zh-CN" sz="2400" b="0">
                <a:latin typeface="Comic Sans MS" panose="030F0702030302020204" pitchFamily="66" charset="0"/>
              </a:rPr>
              <a:t>c</a:t>
            </a:r>
            <a:r>
              <a:rPr lang="en-US" altLang="zh-CN" sz="2400" b="0">
                <a:latin typeface="Comic Sans MS" panose="030F0702030302020204" pitchFamily="66" charset="0"/>
                <a:sym typeface="Symbol" panose="05050102010706020507" pitchFamily="18" charset="2"/>
              </a:rPr>
              <a:t></a:t>
            </a:r>
            <a:r>
              <a:rPr lang="en-US" altLang="zh-CN" sz="1600" b="0">
                <a:latin typeface="Comic Sans MS" panose="030F0702030302020204" pitchFamily="66" charset="0"/>
              </a:rPr>
              <a:t>)</a:t>
            </a:r>
          </a:p>
        </p:txBody>
      </p:sp>
      <p:sp>
        <p:nvSpPr>
          <p:cNvPr id="25628" name="Text Box 28"/>
          <p:cNvSpPr txBox="1">
            <a:spLocks noChangeArrowheads="1"/>
          </p:cNvSpPr>
          <p:nvPr/>
        </p:nvSpPr>
        <p:spPr bwMode="auto">
          <a:xfrm>
            <a:off x="8527090" y="4247506"/>
            <a:ext cx="494046" cy="461665"/>
          </a:xfrm>
          <a:prstGeom prst="rect">
            <a:avLst/>
          </a:prstGeom>
          <a:noFill/>
          <a:ln w="9525">
            <a:noFill/>
            <a:miter lim="800000"/>
          </a:ln>
        </p:spPr>
        <p:txBody>
          <a:bodyPr wrap="none" anchor="ctr">
            <a:spAutoFit/>
          </a:bodyPr>
          <a:lstStyle/>
          <a:p>
            <a:pPr algn="ctr" eaLnBrk="0" hangingPunct="0"/>
            <a:r>
              <a:rPr lang="en-US" altLang="zh-CN" sz="2400" b="0">
                <a:latin typeface="Comic Sans MS" panose="030F0702030302020204" pitchFamily="66" charset="0"/>
              </a:rPr>
              <a:t>b</a:t>
            </a:r>
            <a:r>
              <a:rPr lang="en-US" altLang="zh-CN" sz="2400" b="0">
                <a:latin typeface="Comic Sans MS" panose="030F0702030302020204" pitchFamily="66" charset="0"/>
                <a:sym typeface="Symbol" panose="05050102010706020507" pitchFamily="18" charset="2"/>
              </a:rPr>
              <a:t></a:t>
            </a:r>
          </a:p>
        </p:txBody>
      </p:sp>
      <p:sp>
        <p:nvSpPr>
          <p:cNvPr id="25629" name="Line 29"/>
          <p:cNvSpPr>
            <a:spLocks noChangeShapeType="1"/>
          </p:cNvSpPr>
          <p:nvPr/>
        </p:nvSpPr>
        <p:spPr bwMode="auto">
          <a:xfrm>
            <a:off x="5486400" y="4341813"/>
            <a:ext cx="1752600" cy="0"/>
          </a:xfrm>
          <a:prstGeom prst="line">
            <a:avLst/>
          </a:prstGeom>
          <a:noFill/>
          <a:ln w="9525">
            <a:solidFill>
              <a:srgbClr val="CC00FF"/>
            </a:solidFill>
            <a:round/>
          </a:ln>
        </p:spPr>
        <p:txBody>
          <a:bodyPr wrap="none" anchor="ctr"/>
          <a:lstStyle/>
          <a:p>
            <a:endParaRPr lang="zh-CN" altLang="en-US" b="0">
              <a:latin typeface="Comic Sans MS" panose="030F0702030302020204" pitchFamily="66" charset="0"/>
            </a:endParaRPr>
          </a:p>
        </p:txBody>
      </p:sp>
      <p:sp>
        <p:nvSpPr>
          <p:cNvPr id="25630" name="Line 30"/>
          <p:cNvSpPr>
            <a:spLocks noChangeShapeType="1"/>
          </p:cNvSpPr>
          <p:nvPr/>
        </p:nvSpPr>
        <p:spPr bwMode="auto">
          <a:xfrm>
            <a:off x="7467600" y="4341813"/>
            <a:ext cx="1371600" cy="0"/>
          </a:xfrm>
          <a:prstGeom prst="line">
            <a:avLst/>
          </a:prstGeom>
          <a:noFill/>
          <a:ln w="9525">
            <a:solidFill>
              <a:srgbClr val="CC00FF"/>
            </a:solidFill>
            <a:round/>
          </a:ln>
        </p:spPr>
        <p:txBody>
          <a:bodyPr wrap="none" anchor="ctr"/>
          <a:lstStyle/>
          <a:p>
            <a:endParaRPr lang="zh-CN" altLang="en-US" b="0">
              <a:latin typeface="Comic Sans MS" panose="030F0702030302020204" pitchFamily="66" charset="0"/>
            </a:endParaRPr>
          </a:p>
        </p:txBody>
      </p:sp>
      <p:grpSp>
        <p:nvGrpSpPr>
          <p:cNvPr id="7" name="Group 31"/>
          <p:cNvGrpSpPr/>
          <p:nvPr/>
        </p:nvGrpSpPr>
        <p:grpSpPr bwMode="auto">
          <a:xfrm>
            <a:off x="5715000" y="4343400"/>
            <a:ext cx="1371600" cy="533400"/>
            <a:chOff x="0" y="0"/>
            <a:chExt cx="864" cy="336"/>
          </a:xfrm>
        </p:grpSpPr>
        <p:sp>
          <p:nvSpPr>
            <p:cNvPr id="8238" name="Line 32"/>
            <p:cNvSpPr>
              <a:spLocks noChangeShapeType="1"/>
            </p:cNvSpPr>
            <p:nvPr/>
          </p:nvSpPr>
          <p:spPr bwMode="auto">
            <a:xfrm>
              <a:off x="0" y="0"/>
              <a:ext cx="0" cy="336"/>
            </a:xfrm>
            <a:prstGeom prst="line">
              <a:avLst/>
            </a:prstGeom>
            <a:noFill/>
            <a:ln w="12700">
              <a:solidFill>
                <a:srgbClr val="FF3300"/>
              </a:solidFill>
              <a:round/>
            </a:ln>
          </p:spPr>
          <p:txBody>
            <a:bodyPr wrap="none" anchor="ctr"/>
            <a:lstStyle/>
            <a:p>
              <a:endParaRPr lang="zh-CN" altLang="en-US" b="0">
                <a:latin typeface="Comic Sans MS" panose="030F0702030302020204" pitchFamily="66" charset="0"/>
              </a:endParaRPr>
            </a:p>
          </p:txBody>
        </p:sp>
        <p:sp>
          <p:nvSpPr>
            <p:cNvPr id="8239" name="Line 33"/>
            <p:cNvSpPr>
              <a:spLocks noChangeShapeType="1"/>
            </p:cNvSpPr>
            <p:nvPr/>
          </p:nvSpPr>
          <p:spPr bwMode="auto">
            <a:xfrm>
              <a:off x="864" y="0"/>
              <a:ext cx="0" cy="336"/>
            </a:xfrm>
            <a:prstGeom prst="line">
              <a:avLst/>
            </a:prstGeom>
            <a:noFill/>
            <a:ln w="12700">
              <a:solidFill>
                <a:srgbClr val="FF3300"/>
              </a:solidFill>
              <a:round/>
            </a:ln>
          </p:spPr>
          <p:txBody>
            <a:bodyPr wrap="none" anchor="ctr"/>
            <a:lstStyle/>
            <a:p>
              <a:endParaRPr lang="zh-CN" altLang="en-US" b="0">
                <a:latin typeface="Comic Sans MS" panose="030F0702030302020204" pitchFamily="66" charset="0"/>
              </a:endParaRPr>
            </a:p>
          </p:txBody>
        </p:sp>
      </p:grpSp>
      <p:sp>
        <p:nvSpPr>
          <p:cNvPr id="25634" name="Line 34"/>
          <p:cNvSpPr>
            <a:spLocks noChangeShapeType="1"/>
          </p:cNvSpPr>
          <p:nvPr/>
        </p:nvSpPr>
        <p:spPr bwMode="auto">
          <a:xfrm>
            <a:off x="5715000" y="4341813"/>
            <a:ext cx="1371600" cy="0"/>
          </a:xfrm>
          <a:prstGeom prst="line">
            <a:avLst/>
          </a:prstGeom>
          <a:noFill/>
          <a:ln w="19050">
            <a:solidFill>
              <a:schemeClr val="tx1"/>
            </a:solidFill>
            <a:round/>
          </a:ln>
        </p:spPr>
        <p:txBody>
          <a:bodyPr wrap="none" anchor="ctr"/>
          <a:lstStyle/>
          <a:p>
            <a:endParaRPr lang="zh-CN" altLang="en-US" b="0">
              <a:latin typeface="Comic Sans MS" panose="030F0702030302020204" pitchFamily="66" charset="0"/>
            </a:endParaRPr>
          </a:p>
        </p:txBody>
      </p:sp>
      <p:sp>
        <p:nvSpPr>
          <p:cNvPr id="25635" name="Line 35"/>
          <p:cNvSpPr>
            <a:spLocks noChangeShapeType="1"/>
          </p:cNvSpPr>
          <p:nvPr/>
        </p:nvSpPr>
        <p:spPr bwMode="auto">
          <a:xfrm>
            <a:off x="7620000" y="4341813"/>
            <a:ext cx="990600" cy="0"/>
          </a:xfrm>
          <a:prstGeom prst="line">
            <a:avLst/>
          </a:prstGeom>
          <a:noFill/>
          <a:ln w="19050">
            <a:solidFill>
              <a:schemeClr val="tx1"/>
            </a:solidFill>
            <a:round/>
          </a:ln>
        </p:spPr>
        <p:txBody>
          <a:bodyPr wrap="none" anchor="ctr"/>
          <a:lstStyle/>
          <a:p>
            <a:endParaRPr lang="zh-CN" altLang="en-US" b="0">
              <a:latin typeface="Comic Sans MS" panose="030F0702030302020204" pitchFamily="66" charset="0"/>
            </a:endParaRPr>
          </a:p>
        </p:txBody>
      </p:sp>
      <p:grpSp>
        <p:nvGrpSpPr>
          <p:cNvPr id="8" name="Group 36"/>
          <p:cNvGrpSpPr/>
          <p:nvPr/>
        </p:nvGrpSpPr>
        <p:grpSpPr bwMode="auto">
          <a:xfrm>
            <a:off x="6227763" y="4868863"/>
            <a:ext cx="338137" cy="517525"/>
            <a:chOff x="0" y="0"/>
            <a:chExt cx="213" cy="326"/>
          </a:xfrm>
        </p:grpSpPr>
        <p:sp>
          <p:nvSpPr>
            <p:cNvPr id="8236" name="Text Box 37"/>
            <p:cNvSpPr txBox="1">
              <a:spLocks noChangeArrowheads="1"/>
            </p:cNvSpPr>
            <p:nvPr/>
          </p:nvSpPr>
          <p:spPr bwMode="auto">
            <a:xfrm>
              <a:off x="0" y="0"/>
              <a:ext cx="213" cy="288"/>
            </a:xfrm>
            <a:prstGeom prst="rect">
              <a:avLst/>
            </a:prstGeom>
            <a:noFill/>
            <a:ln w="9525">
              <a:noFill/>
              <a:miter lim="800000"/>
            </a:ln>
          </p:spPr>
          <p:txBody>
            <a:bodyPr wrap="none" anchor="ctr">
              <a:spAutoFit/>
            </a:bodyPr>
            <a:lstStyle/>
            <a:p>
              <a:pPr algn="ctr" eaLnBrk="0" hangingPunct="0"/>
              <a:r>
                <a:rPr lang="en-US" altLang="zh-CN" sz="2400" b="0">
                  <a:latin typeface="Comic Sans MS" panose="030F0702030302020204" pitchFamily="66" charset="0"/>
                </a:rPr>
                <a:t>s</a:t>
              </a:r>
              <a:endParaRPr lang="en-US" altLang="zh-CN" sz="1600" b="0">
                <a:latin typeface="Comic Sans MS" panose="030F0702030302020204" pitchFamily="66" charset="0"/>
              </a:endParaRPr>
            </a:p>
          </p:txBody>
        </p:sp>
        <p:sp>
          <p:nvSpPr>
            <p:cNvPr id="8237" name="Text Box 38"/>
            <p:cNvSpPr txBox="1">
              <a:spLocks noChangeArrowheads="1"/>
            </p:cNvSpPr>
            <p:nvPr/>
          </p:nvSpPr>
          <p:spPr bwMode="auto">
            <a:xfrm>
              <a:off x="13" y="172"/>
              <a:ext cx="176" cy="154"/>
            </a:xfrm>
            <a:prstGeom prst="rect">
              <a:avLst/>
            </a:prstGeom>
            <a:noFill/>
            <a:ln w="9525">
              <a:noFill/>
              <a:miter lim="800000"/>
            </a:ln>
          </p:spPr>
          <p:txBody>
            <a:bodyPr wrap="none" anchor="ctr">
              <a:spAutoFit/>
            </a:bodyPr>
            <a:lstStyle/>
            <a:p>
              <a:pPr algn="ctr" eaLnBrk="0" hangingPunct="0"/>
              <a:r>
                <a:rPr lang="en-US" altLang="zh-CN" sz="1000" b="0">
                  <a:solidFill>
                    <a:srgbClr val="FF66FF"/>
                  </a:solidFill>
                  <a:latin typeface="Comic Sans MS" panose="030F0702030302020204" pitchFamily="66" charset="0"/>
                  <a:sym typeface="Wingdings" panose="05000000000000000000" pitchFamily="2" charset="2"/>
                </a:rPr>
                <a:t></a:t>
              </a:r>
              <a:endParaRPr lang="en-US" altLang="zh-CN" sz="1600" b="0">
                <a:latin typeface="Comic Sans MS" panose="030F0702030302020204" pitchFamily="66" charset="0"/>
              </a:endParaRPr>
            </a:p>
          </p:txBody>
        </p:sp>
      </p:grpSp>
      <p:sp>
        <p:nvSpPr>
          <p:cNvPr id="25639" name="Text Box 39"/>
          <p:cNvSpPr txBox="1">
            <a:spLocks noChangeArrowheads="1"/>
          </p:cNvSpPr>
          <p:nvPr/>
        </p:nvSpPr>
        <p:spPr bwMode="auto">
          <a:xfrm>
            <a:off x="0" y="793899"/>
            <a:ext cx="5327650" cy="461665"/>
          </a:xfrm>
          <a:prstGeom prst="rect">
            <a:avLst/>
          </a:prstGeom>
          <a:noFill/>
          <a:ln w="9525">
            <a:noFill/>
            <a:miter lim="800000"/>
          </a:ln>
        </p:spPr>
        <p:txBody>
          <a:bodyPr anchor="ctr">
            <a:spAutoFit/>
          </a:bodyPr>
          <a:lstStyle/>
          <a:p>
            <a:pPr marL="514350" indent="-514350" algn="ctr">
              <a:buFontTx/>
              <a:buAutoNum type="circleNumDbPlain"/>
            </a:pPr>
            <a:r>
              <a:rPr lang="zh-CN" altLang="en-US" sz="2400">
                <a:solidFill>
                  <a:srgbClr val="FF3300"/>
                </a:solidFill>
                <a:latin typeface="黑体" panose="02010609060101010101" pitchFamily="49" charset="-122"/>
                <a:sym typeface="Symbol" panose="05050102010706020507" pitchFamily="18" charset="2"/>
              </a:rPr>
              <a:t>棱锥的组成  </a:t>
            </a:r>
            <a:r>
              <a:rPr lang="en-US" altLang="zh-CN" sz="1600" i="1">
                <a:solidFill>
                  <a:srgbClr val="FF3300"/>
                </a:solidFill>
                <a:sym typeface="Symbol" panose="05050102010706020507" pitchFamily="18" charset="2"/>
              </a:rPr>
              <a:t>Construct of Pyramid</a:t>
            </a:r>
          </a:p>
        </p:txBody>
      </p:sp>
      <p:grpSp>
        <p:nvGrpSpPr>
          <p:cNvPr id="9" name="Group 40"/>
          <p:cNvGrpSpPr/>
          <p:nvPr/>
        </p:nvGrpSpPr>
        <p:grpSpPr bwMode="auto">
          <a:xfrm>
            <a:off x="6400800" y="4343400"/>
            <a:ext cx="2209800" cy="1524000"/>
            <a:chOff x="0" y="0"/>
            <a:chExt cx="1392" cy="960"/>
          </a:xfrm>
        </p:grpSpPr>
        <p:sp>
          <p:nvSpPr>
            <p:cNvPr id="8234" name="Line 41"/>
            <p:cNvSpPr>
              <a:spLocks noChangeShapeType="1"/>
            </p:cNvSpPr>
            <p:nvPr/>
          </p:nvSpPr>
          <p:spPr bwMode="auto">
            <a:xfrm>
              <a:off x="0" y="336"/>
              <a:ext cx="0" cy="624"/>
            </a:xfrm>
            <a:prstGeom prst="line">
              <a:avLst/>
            </a:prstGeom>
            <a:noFill/>
            <a:ln w="38100">
              <a:solidFill>
                <a:srgbClr val="FF3300"/>
              </a:solidFill>
              <a:round/>
            </a:ln>
          </p:spPr>
          <p:txBody>
            <a:bodyPr wrap="none" anchor="ctr"/>
            <a:lstStyle/>
            <a:p>
              <a:endParaRPr lang="zh-CN" altLang="en-US" b="0">
                <a:latin typeface="Comic Sans MS" panose="030F0702030302020204" pitchFamily="66" charset="0"/>
              </a:endParaRPr>
            </a:p>
          </p:txBody>
        </p:sp>
        <p:sp>
          <p:nvSpPr>
            <p:cNvPr id="8235" name="Line 42"/>
            <p:cNvSpPr>
              <a:spLocks noChangeShapeType="1"/>
            </p:cNvSpPr>
            <p:nvPr/>
          </p:nvSpPr>
          <p:spPr bwMode="auto">
            <a:xfrm>
              <a:off x="768" y="0"/>
              <a:ext cx="624" cy="0"/>
            </a:xfrm>
            <a:prstGeom prst="line">
              <a:avLst/>
            </a:prstGeom>
            <a:noFill/>
            <a:ln w="38100">
              <a:solidFill>
                <a:srgbClr val="FF3300"/>
              </a:solidFill>
              <a:round/>
            </a:ln>
          </p:spPr>
          <p:txBody>
            <a:bodyPr wrap="none" anchor="ctr"/>
            <a:lstStyle/>
            <a:p>
              <a:endParaRPr lang="zh-CN" altLang="en-US" b="0">
                <a:latin typeface="Comic Sans MS" panose="030F0702030302020204" pitchFamily="66" charset="0"/>
              </a:endParaRPr>
            </a:p>
          </p:txBody>
        </p:sp>
      </p:grpSp>
      <p:sp>
        <p:nvSpPr>
          <p:cNvPr id="25643" name="Line 43"/>
          <p:cNvSpPr>
            <a:spLocks noChangeShapeType="1"/>
          </p:cNvSpPr>
          <p:nvPr/>
        </p:nvSpPr>
        <p:spPr bwMode="auto">
          <a:xfrm flipV="1">
            <a:off x="6400800" y="4267200"/>
            <a:ext cx="0" cy="990600"/>
          </a:xfrm>
          <a:prstGeom prst="line">
            <a:avLst/>
          </a:prstGeom>
          <a:noFill/>
          <a:ln w="9525">
            <a:solidFill>
              <a:srgbClr val="FF3300"/>
            </a:solidFill>
            <a:round/>
          </a:ln>
        </p:spPr>
        <p:txBody>
          <a:bodyPr wrap="none" anchor="ctr"/>
          <a:lstStyle/>
          <a:p>
            <a:endParaRPr lang="zh-CN" altLang="en-US" b="0">
              <a:latin typeface="Comic Sans MS" panose="030F0702030302020204" pitchFamily="66" charset="0"/>
            </a:endParaRPr>
          </a:p>
        </p:txBody>
      </p:sp>
      <p:sp>
        <p:nvSpPr>
          <p:cNvPr id="25644" name="Line 44"/>
          <p:cNvSpPr>
            <a:spLocks noChangeShapeType="1"/>
          </p:cNvSpPr>
          <p:nvPr/>
        </p:nvSpPr>
        <p:spPr bwMode="auto">
          <a:xfrm flipV="1">
            <a:off x="6400800" y="2514600"/>
            <a:ext cx="0" cy="1828800"/>
          </a:xfrm>
          <a:prstGeom prst="line">
            <a:avLst/>
          </a:prstGeom>
          <a:noFill/>
          <a:ln w="38100">
            <a:solidFill>
              <a:schemeClr val="tx1"/>
            </a:solidFill>
            <a:round/>
          </a:ln>
        </p:spPr>
        <p:txBody>
          <a:bodyPr wrap="none" anchor="ctr"/>
          <a:lstStyle/>
          <a:p>
            <a:endParaRPr lang="zh-CN" altLang="en-US" b="0">
              <a:latin typeface="Comic Sans MS" panose="030F0702030302020204" pitchFamily="66" charset="0"/>
            </a:endParaRPr>
          </a:p>
        </p:txBody>
      </p:sp>
      <p:grpSp>
        <p:nvGrpSpPr>
          <p:cNvPr id="10" name="Group 45"/>
          <p:cNvGrpSpPr/>
          <p:nvPr/>
        </p:nvGrpSpPr>
        <p:grpSpPr bwMode="auto">
          <a:xfrm>
            <a:off x="6416675" y="2514600"/>
            <a:ext cx="1584325" cy="2773363"/>
            <a:chOff x="0" y="0"/>
            <a:chExt cx="998" cy="1747"/>
          </a:xfrm>
        </p:grpSpPr>
        <p:sp>
          <p:nvSpPr>
            <p:cNvPr id="8232" name="Line 46"/>
            <p:cNvSpPr>
              <a:spLocks noChangeShapeType="1"/>
            </p:cNvSpPr>
            <p:nvPr/>
          </p:nvSpPr>
          <p:spPr bwMode="auto">
            <a:xfrm>
              <a:off x="0" y="1487"/>
              <a:ext cx="0" cy="260"/>
            </a:xfrm>
            <a:prstGeom prst="line">
              <a:avLst/>
            </a:prstGeom>
            <a:noFill/>
            <a:ln w="38100">
              <a:solidFill>
                <a:srgbClr val="FF0000"/>
              </a:solidFill>
              <a:round/>
            </a:ln>
          </p:spPr>
          <p:txBody>
            <a:bodyPr wrap="none" anchor="ctr"/>
            <a:lstStyle/>
            <a:p>
              <a:endParaRPr lang="zh-CN" altLang="en-US" b="0">
                <a:latin typeface="Comic Sans MS" panose="030F0702030302020204" pitchFamily="66" charset="0"/>
              </a:endParaRPr>
            </a:p>
          </p:txBody>
        </p:sp>
        <p:sp>
          <p:nvSpPr>
            <p:cNvPr id="8233" name="Line 47"/>
            <p:cNvSpPr>
              <a:spLocks noChangeShapeType="1"/>
            </p:cNvSpPr>
            <p:nvPr/>
          </p:nvSpPr>
          <p:spPr bwMode="auto">
            <a:xfrm>
              <a:off x="758" y="0"/>
              <a:ext cx="240" cy="0"/>
            </a:xfrm>
            <a:prstGeom prst="line">
              <a:avLst/>
            </a:prstGeom>
            <a:noFill/>
            <a:ln w="38100">
              <a:solidFill>
                <a:srgbClr val="FF0000"/>
              </a:solidFill>
              <a:round/>
            </a:ln>
          </p:spPr>
          <p:txBody>
            <a:bodyPr wrap="none" anchor="ctr"/>
            <a:lstStyle/>
            <a:p>
              <a:endParaRPr lang="zh-CN" altLang="en-US" b="0">
                <a:latin typeface="Comic Sans MS" panose="030F0702030302020204" pitchFamily="66" charset="0"/>
              </a:endParaRPr>
            </a:p>
          </p:txBody>
        </p:sp>
      </p:grpSp>
      <p:grpSp>
        <p:nvGrpSpPr>
          <p:cNvPr id="11" name="Group 48"/>
          <p:cNvGrpSpPr/>
          <p:nvPr/>
        </p:nvGrpSpPr>
        <p:grpSpPr bwMode="auto">
          <a:xfrm>
            <a:off x="6227763" y="188913"/>
            <a:ext cx="1574800" cy="2001837"/>
            <a:chOff x="0" y="0"/>
            <a:chExt cx="992" cy="1261"/>
          </a:xfrm>
        </p:grpSpPr>
        <p:sp>
          <p:nvSpPr>
            <p:cNvPr id="8224" name="Freeform 49"/>
            <p:cNvSpPr/>
            <p:nvPr/>
          </p:nvSpPr>
          <p:spPr bwMode="auto">
            <a:xfrm>
              <a:off x="548" y="0"/>
              <a:ext cx="444" cy="1251"/>
            </a:xfrm>
            <a:custGeom>
              <a:avLst/>
              <a:gdLst>
                <a:gd name="T0" fmla="*/ 0 w 444"/>
                <a:gd name="T1" fmla="*/ 0 h 1251"/>
                <a:gd name="T2" fmla="*/ 0 w 444"/>
                <a:gd name="T3" fmla="*/ 1251 h 1251"/>
                <a:gd name="T4" fmla="*/ 444 w 444"/>
                <a:gd name="T5" fmla="*/ 895 h 1251"/>
                <a:gd name="T6" fmla="*/ 0 w 444"/>
                <a:gd name="T7" fmla="*/ 0 h 1251"/>
                <a:gd name="T8" fmla="*/ 0 60000 65536"/>
                <a:gd name="T9" fmla="*/ 0 60000 65536"/>
                <a:gd name="T10" fmla="*/ 0 60000 65536"/>
                <a:gd name="T11" fmla="*/ 0 60000 65536"/>
                <a:gd name="T12" fmla="*/ 0 w 444"/>
                <a:gd name="T13" fmla="*/ 0 h 1251"/>
                <a:gd name="T14" fmla="*/ 444 w 444"/>
                <a:gd name="T15" fmla="*/ 1251 h 1251"/>
              </a:gdLst>
              <a:ahLst/>
              <a:cxnLst>
                <a:cxn ang="T8">
                  <a:pos x="T0" y="T1"/>
                </a:cxn>
                <a:cxn ang="T9">
                  <a:pos x="T2" y="T3"/>
                </a:cxn>
                <a:cxn ang="T10">
                  <a:pos x="T4" y="T5"/>
                </a:cxn>
                <a:cxn ang="T11">
                  <a:pos x="T6" y="T7"/>
                </a:cxn>
              </a:cxnLst>
              <a:rect l="T12" t="T13" r="T14" b="T15"/>
              <a:pathLst>
                <a:path w="444" h="1251">
                  <a:moveTo>
                    <a:pt x="0" y="0"/>
                  </a:moveTo>
                  <a:lnTo>
                    <a:pt x="0" y="1251"/>
                  </a:lnTo>
                  <a:lnTo>
                    <a:pt x="444" y="895"/>
                  </a:lnTo>
                  <a:lnTo>
                    <a:pt x="0" y="0"/>
                  </a:lnTo>
                  <a:close/>
                </a:path>
              </a:pathLst>
            </a:custGeom>
            <a:gradFill rotWithShape="0">
              <a:gsLst>
                <a:gs pos="0">
                  <a:schemeClr val="accent1"/>
                </a:gs>
                <a:gs pos="100000">
                  <a:srgbClr val="253C57"/>
                </a:gs>
              </a:gsLst>
              <a:lin ang="2700000" scaled="1"/>
            </a:gradFill>
            <a:ln w="9525">
              <a:noFill/>
              <a:round/>
            </a:ln>
          </p:spPr>
          <p:txBody>
            <a:bodyPr wrap="none" anchor="ctr">
              <a:spAutoFit/>
            </a:bodyPr>
            <a:lstStyle/>
            <a:p>
              <a:endParaRPr lang="zh-CN" altLang="en-US"/>
            </a:p>
          </p:txBody>
        </p:sp>
        <p:sp>
          <p:nvSpPr>
            <p:cNvPr id="8225" name="Freeform 50"/>
            <p:cNvSpPr/>
            <p:nvPr/>
          </p:nvSpPr>
          <p:spPr bwMode="auto">
            <a:xfrm>
              <a:off x="10" y="7"/>
              <a:ext cx="545" cy="1237"/>
            </a:xfrm>
            <a:custGeom>
              <a:avLst/>
              <a:gdLst>
                <a:gd name="T0" fmla="*/ 545 w 545"/>
                <a:gd name="T1" fmla="*/ 0 h 1237"/>
                <a:gd name="T2" fmla="*/ 0 w 545"/>
                <a:gd name="T3" fmla="*/ 946 h 1237"/>
                <a:gd name="T4" fmla="*/ 538 w 545"/>
                <a:gd name="T5" fmla="*/ 1237 h 1237"/>
                <a:gd name="T6" fmla="*/ 545 w 545"/>
                <a:gd name="T7" fmla="*/ 0 h 1237"/>
                <a:gd name="T8" fmla="*/ 0 60000 65536"/>
                <a:gd name="T9" fmla="*/ 0 60000 65536"/>
                <a:gd name="T10" fmla="*/ 0 60000 65536"/>
                <a:gd name="T11" fmla="*/ 0 60000 65536"/>
                <a:gd name="T12" fmla="*/ 0 w 545"/>
                <a:gd name="T13" fmla="*/ 0 h 1237"/>
                <a:gd name="T14" fmla="*/ 545 w 545"/>
                <a:gd name="T15" fmla="*/ 1237 h 1237"/>
              </a:gdLst>
              <a:ahLst/>
              <a:cxnLst>
                <a:cxn ang="T8">
                  <a:pos x="T0" y="T1"/>
                </a:cxn>
                <a:cxn ang="T9">
                  <a:pos x="T2" y="T3"/>
                </a:cxn>
                <a:cxn ang="T10">
                  <a:pos x="T4" y="T5"/>
                </a:cxn>
                <a:cxn ang="T11">
                  <a:pos x="T6" y="T7"/>
                </a:cxn>
              </a:cxnLst>
              <a:rect l="T12" t="T13" r="T14" b="T15"/>
              <a:pathLst>
                <a:path w="545" h="1237">
                  <a:moveTo>
                    <a:pt x="545" y="0"/>
                  </a:moveTo>
                  <a:lnTo>
                    <a:pt x="0" y="946"/>
                  </a:lnTo>
                  <a:lnTo>
                    <a:pt x="538" y="1237"/>
                  </a:lnTo>
                  <a:lnTo>
                    <a:pt x="545" y="0"/>
                  </a:lnTo>
                  <a:close/>
                </a:path>
              </a:pathLst>
            </a:custGeom>
            <a:solidFill>
              <a:schemeClr val="accent1"/>
            </a:solidFill>
            <a:ln w="9525">
              <a:noFill/>
              <a:round/>
            </a:ln>
          </p:spPr>
          <p:txBody>
            <a:bodyPr wrap="none" anchor="ctr">
              <a:spAutoFit/>
            </a:bodyPr>
            <a:lstStyle/>
            <a:p>
              <a:endParaRPr lang="zh-CN" altLang="en-US"/>
            </a:p>
          </p:txBody>
        </p:sp>
        <p:grpSp>
          <p:nvGrpSpPr>
            <p:cNvPr id="8226" name="Group 51"/>
            <p:cNvGrpSpPr/>
            <p:nvPr/>
          </p:nvGrpSpPr>
          <p:grpSpPr bwMode="auto">
            <a:xfrm>
              <a:off x="0" y="0"/>
              <a:ext cx="992" cy="1261"/>
              <a:chOff x="0" y="0"/>
              <a:chExt cx="992" cy="1261"/>
            </a:xfrm>
          </p:grpSpPr>
          <p:sp>
            <p:nvSpPr>
              <p:cNvPr id="8227" name="Line 52"/>
              <p:cNvSpPr>
                <a:spLocks noChangeShapeType="1"/>
              </p:cNvSpPr>
              <p:nvPr/>
            </p:nvSpPr>
            <p:spPr bwMode="auto">
              <a:xfrm flipH="1">
                <a:off x="0" y="0"/>
                <a:ext cx="548" cy="948"/>
              </a:xfrm>
              <a:prstGeom prst="line">
                <a:avLst/>
              </a:prstGeom>
              <a:noFill/>
              <a:ln w="38100">
                <a:solidFill>
                  <a:schemeClr val="tx2"/>
                </a:solidFill>
                <a:round/>
              </a:ln>
            </p:spPr>
            <p:txBody>
              <a:bodyPr anchor="ctr">
                <a:spAutoFit/>
              </a:bodyPr>
              <a:lstStyle/>
              <a:p>
                <a:endParaRPr lang="zh-CN" altLang="en-US"/>
              </a:p>
            </p:txBody>
          </p:sp>
          <p:sp>
            <p:nvSpPr>
              <p:cNvPr id="8228" name="Line 53"/>
              <p:cNvSpPr>
                <a:spLocks noChangeShapeType="1"/>
              </p:cNvSpPr>
              <p:nvPr/>
            </p:nvSpPr>
            <p:spPr bwMode="auto">
              <a:xfrm>
                <a:off x="3" y="946"/>
                <a:ext cx="552" cy="315"/>
              </a:xfrm>
              <a:prstGeom prst="line">
                <a:avLst/>
              </a:prstGeom>
              <a:noFill/>
              <a:ln w="38100">
                <a:solidFill>
                  <a:schemeClr val="tx2"/>
                </a:solidFill>
                <a:round/>
              </a:ln>
            </p:spPr>
            <p:txBody>
              <a:bodyPr anchor="ctr">
                <a:spAutoFit/>
              </a:bodyPr>
              <a:lstStyle/>
              <a:p>
                <a:endParaRPr lang="zh-CN" altLang="en-US"/>
              </a:p>
            </p:txBody>
          </p:sp>
          <p:sp>
            <p:nvSpPr>
              <p:cNvPr id="8229" name="Line 54"/>
              <p:cNvSpPr>
                <a:spLocks noChangeShapeType="1"/>
              </p:cNvSpPr>
              <p:nvPr/>
            </p:nvSpPr>
            <p:spPr bwMode="auto">
              <a:xfrm>
                <a:off x="548" y="0"/>
                <a:ext cx="0" cy="1258"/>
              </a:xfrm>
              <a:prstGeom prst="line">
                <a:avLst/>
              </a:prstGeom>
              <a:noFill/>
              <a:ln w="38100">
                <a:solidFill>
                  <a:schemeClr val="tx2"/>
                </a:solidFill>
                <a:round/>
              </a:ln>
            </p:spPr>
            <p:txBody>
              <a:bodyPr wrap="none" anchor="ctr">
                <a:spAutoFit/>
              </a:bodyPr>
              <a:lstStyle/>
              <a:p>
                <a:endParaRPr lang="zh-CN" altLang="en-US"/>
              </a:p>
            </p:txBody>
          </p:sp>
          <p:sp>
            <p:nvSpPr>
              <p:cNvPr id="8230" name="Line 55"/>
              <p:cNvSpPr>
                <a:spLocks noChangeShapeType="1"/>
              </p:cNvSpPr>
              <p:nvPr/>
            </p:nvSpPr>
            <p:spPr bwMode="auto">
              <a:xfrm>
                <a:off x="541" y="0"/>
                <a:ext cx="451" cy="902"/>
              </a:xfrm>
              <a:prstGeom prst="line">
                <a:avLst/>
              </a:prstGeom>
              <a:noFill/>
              <a:ln w="38100">
                <a:solidFill>
                  <a:schemeClr val="tx2"/>
                </a:solidFill>
                <a:round/>
              </a:ln>
            </p:spPr>
            <p:txBody>
              <a:bodyPr wrap="none" anchor="ctr">
                <a:spAutoFit/>
              </a:bodyPr>
              <a:lstStyle/>
              <a:p>
                <a:endParaRPr lang="zh-CN" altLang="en-US"/>
              </a:p>
            </p:txBody>
          </p:sp>
          <p:sp>
            <p:nvSpPr>
              <p:cNvPr id="8231" name="Line 56"/>
              <p:cNvSpPr>
                <a:spLocks noChangeShapeType="1"/>
              </p:cNvSpPr>
              <p:nvPr/>
            </p:nvSpPr>
            <p:spPr bwMode="auto">
              <a:xfrm flipH="1">
                <a:off x="555" y="902"/>
                <a:ext cx="437" cy="349"/>
              </a:xfrm>
              <a:prstGeom prst="line">
                <a:avLst/>
              </a:prstGeom>
              <a:noFill/>
              <a:ln w="38100">
                <a:solidFill>
                  <a:schemeClr val="tx2"/>
                </a:solidFill>
                <a:round/>
              </a:ln>
            </p:spPr>
            <p:txBody>
              <a:bodyPr wrap="none" anchor="ctr">
                <a:spAutoFit/>
              </a:bodyPr>
              <a:lstStyle/>
              <a:p>
                <a:endParaRPr lang="zh-CN" altLang="en-US"/>
              </a:p>
            </p:txBody>
          </p:sp>
        </p:grpSp>
      </p:grpSp>
      <p:sp>
        <p:nvSpPr>
          <p:cNvPr id="25657" name="Text Box 57"/>
          <p:cNvSpPr txBox="1">
            <a:spLocks noChangeArrowheads="1"/>
          </p:cNvSpPr>
          <p:nvPr/>
        </p:nvSpPr>
        <p:spPr bwMode="auto">
          <a:xfrm>
            <a:off x="0" y="1442075"/>
            <a:ext cx="5616575" cy="1446550"/>
          </a:xfrm>
          <a:prstGeom prst="rect">
            <a:avLst/>
          </a:prstGeom>
          <a:noFill/>
          <a:ln w="9525">
            <a:noFill/>
            <a:miter lim="800000"/>
          </a:ln>
        </p:spPr>
        <p:txBody>
          <a:bodyPr anchor="ctr">
            <a:spAutoFit/>
          </a:bodyPr>
          <a:lstStyle/>
          <a:p>
            <a:r>
              <a:rPr lang="en-US" altLang="zh-CN" sz="2400" dirty="0">
                <a:latin typeface="黑体" panose="02010609060101010101" pitchFamily="49" charset="-122"/>
              </a:rPr>
              <a:t>    </a:t>
            </a:r>
            <a:r>
              <a:rPr lang="zh-CN" altLang="en-US" sz="2400" dirty="0">
                <a:latin typeface="黑体" panose="02010609060101010101" pitchFamily="49" charset="-122"/>
              </a:rPr>
              <a:t>由</a:t>
            </a:r>
            <a:r>
              <a:rPr lang="zh-CN" altLang="en-US" sz="2400" dirty="0">
                <a:solidFill>
                  <a:schemeClr val="accent2"/>
                </a:solidFill>
                <a:latin typeface="黑体" panose="02010609060101010101" pitchFamily="49" charset="-122"/>
              </a:rPr>
              <a:t>一个底面和几个侧棱面</a:t>
            </a:r>
            <a:r>
              <a:rPr lang="zh-CN" altLang="en-US" sz="2400" dirty="0">
                <a:latin typeface="黑体" panose="02010609060101010101" pitchFamily="49" charset="-122"/>
              </a:rPr>
              <a:t>组成。</a:t>
            </a:r>
            <a:r>
              <a:rPr lang="zh-CN" altLang="en-US" sz="2400" dirty="0">
                <a:solidFill>
                  <a:schemeClr val="accent2"/>
                </a:solidFill>
                <a:latin typeface="黑体" panose="02010609060101010101" pitchFamily="49" charset="-122"/>
              </a:rPr>
              <a:t>侧棱线交于一点</a:t>
            </a:r>
            <a:r>
              <a:rPr lang="en-US" altLang="zh-CN" sz="2400" dirty="0">
                <a:solidFill>
                  <a:schemeClr val="accent2"/>
                </a:solidFill>
                <a:latin typeface="黑体" panose="02010609060101010101" pitchFamily="49" charset="-122"/>
              </a:rPr>
              <a:t>——</a:t>
            </a:r>
            <a:r>
              <a:rPr lang="zh-CN" altLang="en-US" sz="2400" dirty="0">
                <a:solidFill>
                  <a:schemeClr val="accent2"/>
                </a:solidFill>
                <a:latin typeface="黑体" panose="02010609060101010101" pitchFamily="49" charset="-122"/>
              </a:rPr>
              <a:t>锥顶</a:t>
            </a:r>
            <a:r>
              <a:rPr lang="zh-CN" altLang="en-US" sz="2400" dirty="0">
                <a:latin typeface="黑体" panose="02010609060101010101" pitchFamily="49" charset="-122"/>
              </a:rPr>
              <a:t>。  </a:t>
            </a:r>
            <a:r>
              <a:rPr lang="en-US" altLang="zh-CN" sz="1600" i="1" dirty="0"/>
              <a:t>A pyramid has a polygon for a base and triangular lateral faces intersecting at a common point called the </a:t>
            </a:r>
            <a:r>
              <a:rPr lang="en-US" altLang="zh-CN" sz="1600" i="1" dirty="0">
                <a:solidFill>
                  <a:srgbClr val="FF0066"/>
                </a:solidFill>
              </a:rPr>
              <a:t>Vertex</a:t>
            </a:r>
            <a:r>
              <a:rPr lang="en-US" altLang="zh-CN" sz="2400" dirty="0">
                <a:latin typeface="黑体" panose="02010609060101010101" pitchFamily="49" charset="-122"/>
              </a:rPr>
              <a:t> </a:t>
            </a:r>
          </a:p>
        </p:txBody>
      </p:sp>
      <p:sp>
        <p:nvSpPr>
          <p:cNvPr id="25658" name="Text Box 58"/>
          <p:cNvSpPr txBox="1">
            <a:spLocks noChangeArrowheads="1"/>
          </p:cNvSpPr>
          <p:nvPr/>
        </p:nvSpPr>
        <p:spPr bwMode="auto">
          <a:xfrm>
            <a:off x="179388" y="3925252"/>
            <a:ext cx="4824412" cy="1969770"/>
          </a:xfrm>
          <a:prstGeom prst="rect">
            <a:avLst/>
          </a:prstGeom>
          <a:noFill/>
          <a:ln w="9525">
            <a:noFill/>
            <a:miter lim="800000"/>
          </a:ln>
        </p:spPr>
        <p:txBody>
          <a:bodyPr anchor="ctr">
            <a:spAutoFit/>
          </a:bodyPr>
          <a:lstStyle/>
          <a:p>
            <a:r>
              <a:rPr lang="en-US" altLang="zh-CN" sz="2000">
                <a:solidFill>
                  <a:schemeClr val="accent2"/>
                </a:solidFill>
                <a:latin typeface="黑体" panose="02010609060101010101" pitchFamily="49" charset="-122"/>
              </a:rPr>
              <a:t>    </a:t>
            </a:r>
            <a:r>
              <a:rPr lang="zh-CN" altLang="en-US" sz="2000">
                <a:solidFill>
                  <a:schemeClr val="accent2"/>
                </a:solidFill>
                <a:latin typeface="黑体" panose="02010609060101010101" pitchFamily="49" charset="-122"/>
              </a:rPr>
              <a:t>三棱锥处于图示位置时，其底面</a:t>
            </a:r>
            <a:r>
              <a:rPr lang="en-US" altLang="zh-CN" sz="2000">
                <a:solidFill>
                  <a:schemeClr val="accent2"/>
                </a:solidFill>
                <a:latin typeface="黑体" panose="02010609060101010101" pitchFamily="49" charset="-122"/>
              </a:rPr>
              <a:t>ABC</a:t>
            </a:r>
            <a:r>
              <a:rPr lang="zh-CN" altLang="en-US" sz="2000">
                <a:solidFill>
                  <a:schemeClr val="accent2"/>
                </a:solidFill>
                <a:latin typeface="黑体" panose="02010609060101010101" pitchFamily="49" charset="-122"/>
              </a:rPr>
              <a:t>是水平面，在俯视图上反映实形。侧棱面</a:t>
            </a:r>
            <a:r>
              <a:rPr lang="en-US" altLang="zh-CN" sz="2000">
                <a:solidFill>
                  <a:schemeClr val="accent2"/>
                </a:solidFill>
                <a:latin typeface="黑体" panose="02010609060101010101" pitchFamily="49" charset="-122"/>
              </a:rPr>
              <a:t>SAC</a:t>
            </a:r>
            <a:r>
              <a:rPr lang="zh-CN" altLang="en-US" sz="2000">
                <a:solidFill>
                  <a:schemeClr val="accent2"/>
                </a:solidFill>
                <a:latin typeface="黑体" panose="02010609060101010101" pitchFamily="49" charset="-122"/>
              </a:rPr>
              <a:t>为侧垂面，另两个侧棱面为一般位置平面。</a:t>
            </a:r>
            <a:r>
              <a:rPr lang="en-US" altLang="zh-CN" sz="1400" i="1">
                <a:solidFill>
                  <a:schemeClr val="accent2"/>
                </a:solidFill>
              </a:rPr>
              <a:t>Triangular Pyramid  be located as right figure. Its bottom is horizontal plane and shows true shape in the Top view. Side SAC is W-perpendicular plane and the other two sides are oblique planes.</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639"/>
                                        </p:tgtEl>
                                        <p:attrNameLst>
                                          <p:attrName>style.visibility</p:attrName>
                                        </p:attrNameLst>
                                      </p:cBhvr>
                                      <p:to>
                                        <p:strVal val="visible"/>
                                      </p:to>
                                    </p:set>
                                    <p:animEffect transition="in" filter="blinds(horizontal)">
                                      <p:cBhvr>
                                        <p:cTn id="13" dur="500"/>
                                        <p:tgtEl>
                                          <p:spTgt spid="2563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5657"/>
                                        </p:tgtEl>
                                        <p:attrNameLst>
                                          <p:attrName>style.visibility</p:attrName>
                                        </p:attrNameLst>
                                      </p:cBhvr>
                                      <p:to>
                                        <p:strVal val="visible"/>
                                      </p:to>
                                    </p:set>
                                    <p:animEffect transition="in" filter="strips(downRight)">
                                      <p:cBhvr>
                                        <p:cTn id="18" dur="500"/>
                                        <p:tgtEl>
                                          <p:spTgt spid="2565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5613"/>
                                        </p:tgtEl>
                                        <p:attrNameLst>
                                          <p:attrName>style.visibility</p:attrName>
                                        </p:attrNameLst>
                                      </p:cBhvr>
                                      <p:to>
                                        <p:strVal val="visible"/>
                                      </p:to>
                                    </p:set>
                                    <p:anim calcmode="lin" valueType="num">
                                      <p:cBhvr additive="base">
                                        <p:cTn id="23" dur="500" fill="hold"/>
                                        <p:tgtEl>
                                          <p:spTgt spid="25613"/>
                                        </p:tgtEl>
                                        <p:attrNameLst>
                                          <p:attrName>ppt_x</p:attrName>
                                        </p:attrNameLst>
                                      </p:cBhvr>
                                      <p:tavLst>
                                        <p:tav tm="0">
                                          <p:val>
                                            <p:strVal val="0-#ppt_w/2"/>
                                          </p:val>
                                        </p:tav>
                                        <p:tav tm="100000">
                                          <p:val>
                                            <p:strVal val="#ppt_x"/>
                                          </p:val>
                                        </p:tav>
                                      </p:tavLst>
                                    </p:anim>
                                    <p:anim calcmode="lin" valueType="num">
                                      <p:cBhvr additive="base">
                                        <p:cTn id="24" dur="500" fill="hold"/>
                                        <p:tgtEl>
                                          <p:spTgt spid="256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5614"/>
                                        </p:tgtEl>
                                        <p:attrNameLst>
                                          <p:attrName>style.visibility</p:attrName>
                                        </p:attrNameLst>
                                      </p:cBhvr>
                                      <p:to>
                                        <p:strVal val="visible"/>
                                      </p:to>
                                    </p:set>
                                    <p:animEffect transition="in" filter="wipe(up)">
                                      <p:cBhvr>
                                        <p:cTn id="29" dur="500"/>
                                        <p:tgtEl>
                                          <p:spTgt spid="2561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3" presetClass="entr" presetSubtype="32"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strVal val="4*#ppt_w"/>
                                          </p:val>
                                        </p:tav>
                                        <p:tav tm="100000">
                                          <p:val>
                                            <p:strVal val="#ppt_w"/>
                                          </p:val>
                                        </p:tav>
                                      </p:tavLst>
                                    </p:anim>
                                    <p:anim calcmode="lin" valueType="num">
                                      <p:cBhvr>
                                        <p:cTn id="3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5615"/>
                                        </p:tgtEl>
                                        <p:attrNameLst>
                                          <p:attrName>style.visibility</p:attrName>
                                        </p:attrNameLst>
                                      </p:cBhvr>
                                      <p:to>
                                        <p:strVal val="visible"/>
                                      </p:to>
                                    </p:set>
                                    <p:animEffect transition="in" filter="wipe(down)">
                                      <p:cBhvr>
                                        <p:cTn id="49" dur="500"/>
                                        <p:tgtEl>
                                          <p:spTgt spid="2561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5629"/>
                                        </p:tgtEl>
                                        <p:attrNameLst>
                                          <p:attrName>style.visibility</p:attrName>
                                        </p:attrNameLst>
                                      </p:cBhvr>
                                      <p:to>
                                        <p:strVal val="visible"/>
                                      </p:to>
                                    </p:set>
                                    <p:animEffect transition="in" filter="wipe(left)">
                                      <p:cBhvr>
                                        <p:cTn id="54" dur="500"/>
                                        <p:tgtEl>
                                          <p:spTgt spid="2562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643"/>
                                        </p:tgtEl>
                                        <p:attrNameLst>
                                          <p:attrName>style.visibility</p:attrName>
                                        </p:attrNameLst>
                                      </p:cBhvr>
                                      <p:to>
                                        <p:strVal val="visible"/>
                                      </p:to>
                                    </p:set>
                                  </p:childTnLst>
                                  <p:subTnLst>
                                    <p:set>
                                      <p:cBhvr override="childStyle">
                                        <p:cTn dur="1" fill="hold" display="0" masterRel="nextClick" afterEffect="1"/>
                                        <p:tgtEl>
                                          <p:spTgt spid="25643"/>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5611"/>
                                        </p:tgtEl>
                                        <p:attrNameLst>
                                          <p:attrName>style.visibility</p:attrName>
                                        </p:attrNameLst>
                                      </p:cBhvr>
                                      <p:to>
                                        <p:strVal val="visible"/>
                                      </p:to>
                                    </p:set>
                                    <p:animEffect transition="in" filter="wipe(down)">
                                      <p:cBhvr>
                                        <p:cTn id="63" dur="500"/>
                                        <p:tgtEl>
                                          <p:spTgt spid="25611"/>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32"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 calcmode="lin" valueType="num">
                                      <p:cBhvr>
                                        <p:cTn id="68" dur="500" fill="hold"/>
                                        <p:tgtEl>
                                          <p:spTgt spid="2"/>
                                        </p:tgtEl>
                                        <p:attrNameLst>
                                          <p:attrName>ppt_w</p:attrName>
                                        </p:attrNameLst>
                                      </p:cBhvr>
                                      <p:tavLst>
                                        <p:tav tm="0">
                                          <p:val>
                                            <p:strVal val="4*#ppt_w"/>
                                          </p:val>
                                        </p:tav>
                                        <p:tav tm="100000">
                                          <p:val>
                                            <p:strVal val="#ppt_w"/>
                                          </p:val>
                                        </p:tav>
                                      </p:tavLst>
                                    </p:anim>
                                    <p:anim calcmode="lin" valueType="num">
                                      <p:cBhvr>
                                        <p:cTn id="69"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wipe(down)">
                                      <p:cBhvr>
                                        <p:cTn id="7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5634"/>
                                        </p:tgtEl>
                                        <p:attrNameLst>
                                          <p:attrName>style.visibility</p:attrName>
                                        </p:attrNameLst>
                                      </p:cBhvr>
                                      <p:to>
                                        <p:strVal val="visible"/>
                                      </p:to>
                                    </p:set>
                                    <p:animEffect transition="in" filter="wipe(left)">
                                      <p:cBhvr>
                                        <p:cTn id="79" dur="500"/>
                                        <p:tgtEl>
                                          <p:spTgt spid="2563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5"/>
                                        </p:tgtEl>
                                        <p:attrNameLst>
                                          <p:attrName>style.visibility</p:attrName>
                                        </p:attrNameLst>
                                      </p:cBhvr>
                                      <p:to>
                                        <p:strVal val="visible"/>
                                      </p:to>
                                    </p:set>
                                    <p:anim calcmode="lin" valueType="num">
                                      <p:cBhvr additive="base">
                                        <p:cTn id="84" dur="500" fill="hold"/>
                                        <p:tgtEl>
                                          <p:spTgt spid="5"/>
                                        </p:tgtEl>
                                        <p:attrNameLst>
                                          <p:attrName>ppt_x</p:attrName>
                                        </p:attrNameLst>
                                      </p:cBhvr>
                                      <p:tavLst>
                                        <p:tav tm="0">
                                          <p:val>
                                            <p:strVal val="0-#ppt_w/2"/>
                                          </p:val>
                                        </p:tav>
                                        <p:tav tm="100000">
                                          <p:val>
                                            <p:strVal val="#ppt_x"/>
                                          </p:val>
                                        </p:tav>
                                      </p:tavLst>
                                    </p:anim>
                                    <p:anim calcmode="lin" valueType="num">
                                      <p:cBhvr additive="base">
                                        <p:cTn id="8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5610"/>
                                        </p:tgtEl>
                                        <p:attrNameLst>
                                          <p:attrName>style.visibility</p:attrName>
                                        </p:attrNameLst>
                                      </p:cBhvr>
                                      <p:to>
                                        <p:strVal val="visible"/>
                                      </p:to>
                                    </p:set>
                                    <p:animEffect transition="in" filter="wipe(up)">
                                      <p:cBhvr>
                                        <p:cTn id="90" dur="500"/>
                                        <p:tgtEl>
                                          <p:spTgt spid="2561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5644"/>
                                        </p:tgtEl>
                                        <p:attrNameLst>
                                          <p:attrName>style.visibility</p:attrName>
                                        </p:attrNameLst>
                                      </p:cBhvr>
                                      <p:to>
                                        <p:strVal val="visible"/>
                                      </p:to>
                                    </p:set>
                                    <p:animEffect transition="in" filter="wipe(down)">
                                      <p:cBhvr>
                                        <p:cTn id="95" dur="500"/>
                                        <p:tgtEl>
                                          <p:spTgt spid="2564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5630"/>
                                        </p:tgtEl>
                                        <p:attrNameLst>
                                          <p:attrName>style.visibility</p:attrName>
                                        </p:attrNameLst>
                                      </p:cBhvr>
                                      <p:to>
                                        <p:strVal val="visible"/>
                                      </p:to>
                                    </p:set>
                                    <p:animEffect transition="in" filter="wipe(left)">
                                      <p:cBhvr>
                                        <p:cTn id="100" dur="500"/>
                                        <p:tgtEl>
                                          <p:spTgt spid="2563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25603"/>
                                        </p:tgtEl>
                                        <p:attrNameLst>
                                          <p:attrName>style.visibility</p:attrName>
                                        </p:attrNameLst>
                                      </p:cBhvr>
                                      <p:to>
                                        <p:strVal val="visible"/>
                                      </p:to>
                                    </p:set>
                                    <p:animEffect transition="in" filter="wipe(up)">
                                      <p:cBhvr>
                                        <p:cTn id="105" dur="500"/>
                                        <p:tgtEl>
                                          <p:spTgt spid="2560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iterate type="lt">
                                    <p:tmPct val="100000"/>
                                  </p:iterate>
                                  <p:childTnLst>
                                    <p:set>
                                      <p:cBhvr>
                                        <p:cTn id="109" dur="1" fill="hold">
                                          <p:stCondLst>
                                            <p:cond delay="0"/>
                                          </p:stCondLst>
                                        </p:cTn>
                                        <p:tgtEl>
                                          <p:spTgt spid="25627">
                                            <p:txEl>
                                              <p:pRg st="0" end="0"/>
                                            </p:txEl>
                                          </p:spTgt>
                                        </p:tgtEl>
                                        <p:attrNameLst>
                                          <p:attrName>style.visibility</p:attrName>
                                        </p:attrNameLst>
                                      </p:cBhvr>
                                      <p:to>
                                        <p:strVal val="visible"/>
                                      </p:to>
                                    </p:set>
                                    <p:animEffect transition="in" filter="wipe(up)">
                                      <p:cBhvr>
                                        <p:cTn id="110" dur="75"/>
                                        <p:tgtEl>
                                          <p:spTgt spid="25627">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5635"/>
                                        </p:tgtEl>
                                        <p:attrNameLst>
                                          <p:attrName>style.visibility</p:attrName>
                                        </p:attrNameLst>
                                      </p:cBhvr>
                                      <p:to>
                                        <p:strVal val="visible"/>
                                      </p:to>
                                    </p:set>
                                    <p:animEffect transition="in" filter="wipe(left)">
                                      <p:cBhvr>
                                        <p:cTn id="119" dur="500"/>
                                        <p:tgtEl>
                                          <p:spTgt spid="25635"/>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8" fill="hold" grpId="0" nodeType="clickEffect">
                                  <p:stCondLst>
                                    <p:cond delay="0"/>
                                  </p:stCondLst>
                                  <p:childTnLst>
                                    <p:set>
                                      <p:cBhvr>
                                        <p:cTn id="123" dur="1" fill="hold">
                                          <p:stCondLst>
                                            <p:cond delay="0"/>
                                          </p:stCondLst>
                                        </p:cTn>
                                        <p:tgtEl>
                                          <p:spTgt spid="25628">
                                            <p:txEl>
                                              <p:pRg st="0" end="0"/>
                                            </p:txEl>
                                          </p:spTgt>
                                        </p:tgtEl>
                                        <p:attrNameLst>
                                          <p:attrName>style.visibility</p:attrName>
                                        </p:attrNameLst>
                                      </p:cBhvr>
                                      <p:to>
                                        <p:strVal val="visible"/>
                                      </p:to>
                                    </p:set>
                                    <p:anim calcmode="lin" valueType="num">
                                      <p:cBhvr additive="base">
                                        <p:cTn id="124" dur="500" fill="hold"/>
                                        <p:tgtEl>
                                          <p:spTgt spid="25628">
                                            <p:txEl>
                                              <p:pRg st="0" end="0"/>
                                            </p:txEl>
                                          </p:spTgt>
                                        </p:tgtEl>
                                        <p:attrNameLst>
                                          <p:attrName>ppt_x</p:attrName>
                                        </p:attrNameLst>
                                      </p:cBhvr>
                                      <p:tavLst>
                                        <p:tav tm="0">
                                          <p:val>
                                            <p:strVal val="0-#ppt_w/2"/>
                                          </p:val>
                                        </p:tav>
                                        <p:tav tm="100000">
                                          <p:val>
                                            <p:strVal val="#ppt_x"/>
                                          </p:val>
                                        </p:tav>
                                      </p:tavLst>
                                    </p:anim>
                                    <p:anim calcmode="lin" valueType="num">
                                      <p:cBhvr additive="base">
                                        <p:cTn id="125" dur="500" fill="hold"/>
                                        <p:tgtEl>
                                          <p:spTgt spid="25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5602"/>
                                        </p:tgtEl>
                                        <p:attrNameLst>
                                          <p:attrName>style.visibility</p:attrName>
                                        </p:attrNameLst>
                                      </p:cBhvr>
                                      <p:to>
                                        <p:strVal val="visible"/>
                                      </p:to>
                                    </p:set>
                                    <p:animEffect transition="in" filter="wipe(left)">
                                      <p:cBhvr>
                                        <p:cTn id="130" dur="500"/>
                                        <p:tgtEl>
                                          <p:spTgt spid="25602"/>
                                        </p:tgtEl>
                                      </p:cBhvr>
                                    </p:animEffect>
                                  </p:childTnLst>
                                  <p:subTnLst>
                                    <p:set>
                                      <p:cBhvr override="childStyle">
                                        <p:cTn dur="1" fill="hold" display="0" masterRel="nextClick" afterEffect="1"/>
                                        <p:tgtEl>
                                          <p:spTgt spid="25602"/>
                                        </p:tgtEl>
                                        <p:attrNameLst>
                                          <p:attrName>style.visibility</p:attrName>
                                        </p:attrNameLst>
                                      </p:cBhvr>
                                      <p:to>
                                        <p:strVal val="hidden"/>
                                      </p:to>
                                    </p:set>
                                  </p:sub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23" presetClass="entr" presetSubtype="32" fill="hold" nodeType="clickEffect">
                                  <p:stCondLst>
                                    <p:cond delay="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fill="hold"/>
                                        <p:tgtEl>
                                          <p:spTgt spid="3"/>
                                        </p:tgtEl>
                                        <p:attrNameLst>
                                          <p:attrName>ppt_w</p:attrName>
                                        </p:attrNameLst>
                                      </p:cBhvr>
                                      <p:tavLst>
                                        <p:tav tm="0">
                                          <p:val>
                                            <p:strVal val="4*#ppt_w"/>
                                          </p:val>
                                        </p:tav>
                                        <p:tav tm="100000">
                                          <p:val>
                                            <p:strVal val="#ppt_w"/>
                                          </p:val>
                                        </p:tav>
                                      </p:tavLst>
                                    </p:anim>
                                    <p:anim calcmode="lin" valueType="num">
                                      <p:cBhvr>
                                        <p:cTn id="140"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25619"/>
                                        </p:tgtEl>
                                        <p:attrNameLst>
                                          <p:attrName>style.visibility</p:attrName>
                                        </p:attrNameLst>
                                      </p:cBhvr>
                                      <p:to>
                                        <p:strVal val="visible"/>
                                      </p:to>
                                    </p:set>
                                    <p:animEffect transition="in" filter="wipe(up)">
                                      <p:cBhvr>
                                        <p:cTn id="145" dur="500"/>
                                        <p:tgtEl>
                                          <p:spTgt spid="25619"/>
                                        </p:tgtEl>
                                      </p:cBhvr>
                                    </p:animEffect>
                                  </p:childTnLst>
                                </p:cTn>
                              </p:par>
                            </p:childTnLst>
                          </p:cTn>
                        </p:par>
                      </p:childTnLst>
                    </p:cTn>
                  </p:par>
                  <p:par>
                    <p:cTn id="146" fill="hold">
                      <p:stCondLst>
                        <p:cond delay="indefinite"/>
                      </p:stCondLst>
                      <p:childTnLst>
                        <p:par>
                          <p:cTn id="147" fill="hold">
                            <p:stCondLst>
                              <p:cond delay="0"/>
                            </p:stCondLst>
                            <p:childTnLst>
                              <p:par>
                                <p:cTn id="148" presetID="16" presetClass="entr" presetSubtype="21" fill="hold" grpId="0" nodeType="clickEffect">
                                  <p:stCondLst>
                                    <p:cond delay="0"/>
                                  </p:stCondLst>
                                  <p:childTnLst>
                                    <p:set>
                                      <p:cBhvr>
                                        <p:cTn id="149" dur="1" fill="hold">
                                          <p:stCondLst>
                                            <p:cond delay="0"/>
                                          </p:stCondLst>
                                        </p:cTn>
                                        <p:tgtEl>
                                          <p:spTgt spid="25658"/>
                                        </p:tgtEl>
                                        <p:attrNameLst>
                                          <p:attrName>style.visibility</p:attrName>
                                        </p:attrNameLst>
                                      </p:cBhvr>
                                      <p:to>
                                        <p:strVal val="visible"/>
                                      </p:to>
                                    </p:set>
                                    <p:animEffect transition="in" filter="barn(inVertical)">
                                      <p:cBhvr>
                                        <p:cTn id="150" dur="500"/>
                                        <p:tgtEl>
                                          <p:spTgt spid="25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25603" grpId="0" animBg="1"/>
      <p:bldP spid="25610" grpId="0" animBg="1" autoUpdateAnimBg="0"/>
      <p:bldP spid="25611" grpId="0" animBg="1"/>
      <p:bldP spid="25613" grpId="0" autoUpdateAnimBg="0"/>
      <p:bldP spid="25614" grpId="0" animBg="1" autoUpdateAnimBg="0"/>
      <p:bldP spid="25615" grpId="0" animBg="1"/>
      <p:bldP spid="25619" grpId="0" animBg="1"/>
      <p:bldP spid="25627" grpId="0" build="p" autoUpdateAnimBg="0"/>
      <p:bldP spid="25628" grpId="0" build="p" autoUpdateAnimBg="0"/>
      <p:bldP spid="25629" grpId="0" animBg="1"/>
      <p:bldP spid="25630" grpId="0" animBg="1"/>
      <p:bldP spid="25634" grpId="0" animBg="1"/>
      <p:bldP spid="25635" grpId="0" animBg="1"/>
      <p:bldP spid="25639" grpId="0" autoUpdateAnimBg="0"/>
      <p:bldP spid="25643" grpId="0" animBg="1"/>
      <p:bldP spid="25644" grpId="0" animBg="1"/>
      <p:bldP spid="25657" grpId="0" autoUpdateAnimBg="0"/>
      <p:bldP spid="2565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 xmlns:a16="http://schemas.microsoft.com/office/drawing/2014/main" id="{8B409D25-DE77-4FCD-B488-333AFE1576CB}"/>
              </a:ext>
            </a:extLst>
          </p:cNvPr>
          <p:cNvSpPr txBox="1">
            <a:spLocks noChangeArrowheads="1"/>
          </p:cNvSpPr>
          <p:nvPr/>
        </p:nvSpPr>
        <p:spPr bwMode="auto">
          <a:xfrm>
            <a:off x="323850" y="0"/>
            <a:ext cx="882015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514350" indent="-514350">
              <a:buFont typeface="+mj-ea"/>
              <a:buAutoNum type="circleNumDbPlain" startAt="3"/>
            </a:pPr>
            <a:r>
              <a:rPr lang="zh-CN" altLang="en-US" sz="3200" dirty="0">
                <a:solidFill>
                  <a:srgbClr val="FF3300"/>
                </a:solidFill>
                <a:ea typeface="黑体" panose="02010609060101010101" pitchFamily="49" charset="-122"/>
                <a:sym typeface="Symbol" panose="05050102010706020507" pitchFamily="18" charset="2"/>
              </a:rPr>
              <a:t>棱锥面上取点</a:t>
            </a:r>
            <a:r>
              <a:rPr lang="en-US" altLang="zh-CN" b="1" dirty="0">
                <a:solidFill>
                  <a:srgbClr val="FF3300"/>
                </a:solidFill>
                <a:ea typeface="黑体" panose="02010609060101010101" pitchFamily="49" charset="-122"/>
                <a:sym typeface="Symbol" panose="05050102010706020507" pitchFamily="18" charset="2"/>
              </a:rPr>
              <a:t>Locate  points on the face of pyramid</a:t>
            </a:r>
            <a:endParaRPr lang="zh-CN" altLang="en-US" b="1" dirty="0">
              <a:solidFill>
                <a:srgbClr val="FF3300"/>
              </a:solidFill>
              <a:ea typeface="黑体" panose="02010609060101010101" pitchFamily="49" charset="-122"/>
              <a:sym typeface="Symbol" panose="05050102010706020507" pitchFamily="18" charset="2"/>
            </a:endParaRPr>
          </a:p>
          <a:p>
            <a:endParaRPr lang="en-US" altLang="zh-CN" sz="2000" b="1" i="1" dirty="0">
              <a:ea typeface="黑体" panose="02010609060101010101" pitchFamily="49" charset="-122"/>
            </a:endParaRPr>
          </a:p>
        </p:txBody>
      </p:sp>
      <p:sp>
        <p:nvSpPr>
          <p:cNvPr id="69639" name="Text Box 7">
            <a:extLst>
              <a:ext uri="{FF2B5EF4-FFF2-40B4-BE49-F238E27FC236}">
                <a16:creationId xmlns="" xmlns:a16="http://schemas.microsoft.com/office/drawing/2014/main" id="{C0CD2E12-28AA-435A-9D1D-1DFEE36E4A09}"/>
              </a:ext>
            </a:extLst>
          </p:cNvPr>
          <p:cNvSpPr txBox="1">
            <a:spLocks noChangeArrowheads="1"/>
          </p:cNvSpPr>
          <p:nvPr/>
        </p:nvSpPr>
        <p:spPr bwMode="auto">
          <a:xfrm>
            <a:off x="6943725" y="2425700"/>
            <a:ext cx="955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a:latin typeface="幼圆" panose="02010509060101010101" pitchFamily="49" charset="-122"/>
                <a:ea typeface="幼圆" panose="02010509060101010101" pitchFamily="49" charset="-122"/>
              </a:rPr>
              <a:t>(    )</a:t>
            </a:r>
          </a:p>
        </p:txBody>
      </p:sp>
      <p:grpSp>
        <p:nvGrpSpPr>
          <p:cNvPr id="13316" name="Group 8">
            <a:extLst>
              <a:ext uri="{FF2B5EF4-FFF2-40B4-BE49-F238E27FC236}">
                <a16:creationId xmlns="" xmlns:a16="http://schemas.microsoft.com/office/drawing/2014/main" id="{F3BE658E-B8FA-4126-8E33-556EFD20F26A}"/>
              </a:ext>
            </a:extLst>
          </p:cNvPr>
          <p:cNvGrpSpPr>
            <a:grpSpLocks/>
          </p:cNvGrpSpPr>
          <p:nvPr/>
        </p:nvGrpSpPr>
        <p:grpSpPr bwMode="auto">
          <a:xfrm>
            <a:off x="5384800" y="657225"/>
            <a:ext cx="517525" cy="533400"/>
            <a:chOff x="3941" y="1738"/>
            <a:chExt cx="326" cy="336"/>
          </a:xfrm>
        </p:grpSpPr>
        <p:sp>
          <p:nvSpPr>
            <p:cNvPr id="13372" name="Text Box 9">
              <a:extLst>
                <a:ext uri="{FF2B5EF4-FFF2-40B4-BE49-F238E27FC236}">
                  <a16:creationId xmlns="" xmlns:a16="http://schemas.microsoft.com/office/drawing/2014/main" id="{B2D260CF-5B48-4EB4-9F3B-94BF8193624B}"/>
                </a:ext>
              </a:extLst>
            </p:cNvPr>
            <p:cNvSpPr txBox="1">
              <a:spLocks noChangeArrowheads="1"/>
            </p:cNvSpPr>
            <p:nvPr/>
          </p:nvSpPr>
          <p:spPr bwMode="auto">
            <a:xfrm>
              <a:off x="3941" y="1738"/>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幼圆" panose="02010509060101010101" pitchFamily="49" charset="-122"/>
                  <a:ea typeface="幼圆" panose="02010509060101010101" pitchFamily="49" charset="-122"/>
                </a:rPr>
                <a:t> </a:t>
              </a:r>
              <a:r>
                <a:rPr lang="en-US" altLang="zh-CN" b="1">
                  <a:latin typeface="幼圆" panose="02010509060101010101" pitchFamily="49" charset="-122"/>
                  <a:ea typeface="幼圆" panose="02010509060101010101" pitchFamily="49" charset="-122"/>
                </a:rPr>
                <a:t>s</a:t>
              </a:r>
              <a:r>
                <a:rPr lang="en-US" altLang="zh-CN" b="1">
                  <a:latin typeface="幼圆" panose="02010509060101010101" pitchFamily="49" charset="-122"/>
                  <a:ea typeface="幼圆" panose="02010509060101010101" pitchFamily="49" charset="-122"/>
                  <a:sym typeface="Symbol" panose="05050102010706020507" pitchFamily="18" charset="2"/>
                </a:rPr>
                <a:t></a:t>
              </a:r>
            </a:p>
          </p:txBody>
        </p:sp>
        <p:sp>
          <p:nvSpPr>
            <p:cNvPr id="13373" name="Text Box 10">
              <a:extLst>
                <a:ext uri="{FF2B5EF4-FFF2-40B4-BE49-F238E27FC236}">
                  <a16:creationId xmlns="" xmlns:a16="http://schemas.microsoft.com/office/drawing/2014/main" id="{3665893F-ACBE-44CF-8E2E-30EA55E1C318}"/>
                </a:ext>
              </a:extLst>
            </p:cNvPr>
            <p:cNvSpPr txBox="1">
              <a:spLocks noChangeArrowheads="1"/>
            </p:cNvSpPr>
            <p:nvPr/>
          </p:nvSpPr>
          <p:spPr bwMode="auto">
            <a:xfrm>
              <a:off x="3952" y="1920"/>
              <a:ext cx="1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solidFill>
                    <a:srgbClr val="FF66FF"/>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a:latin typeface="幼圆" panose="02010509060101010101" pitchFamily="49" charset="-122"/>
                <a:ea typeface="幼圆" panose="02010509060101010101" pitchFamily="49" charset="-122"/>
              </a:endParaRPr>
            </a:p>
          </p:txBody>
        </p:sp>
      </p:grpSp>
      <p:grpSp>
        <p:nvGrpSpPr>
          <p:cNvPr id="13317" name="Group 11">
            <a:extLst>
              <a:ext uri="{FF2B5EF4-FFF2-40B4-BE49-F238E27FC236}">
                <a16:creationId xmlns="" xmlns:a16="http://schemas.microsoft.com/office/drawing/2014/main" id="{07E3A9DF-24ED-4B9C-BE2C-D530CE40ED89}"/>
              </a:ext>
            </a:extLst>
          </p:cNvPr>
          <p:cNvGrpSpPr>
            <a:grpSpLocks/>
          </p:cNvGrpSpPr>
          <p:nvPr/>
        </p:nvGrpSpPr>
        <p:grpSpPr bwMode="auto">
          <a:xfrm>
            <a:off x="6899275" y="642938"/>
            <a:ext cx="566738" cy="533400"/>
            <a:chOff x="4895" y="1738"/>
            <a:chExt cx="357" cy="336"/>
          </a:xfrm>
        </p:grpSpPr>
        <p:sp>
          <p:nvSpPr>
            <p:cNvPr id="13370" name="Text Box 12">
              <a:extLst>
                <a:ext uri="{FF2B5EF4-FFF2-40B4-BE49-F238E27FC236}">
                  <a16:creationId xmlns="" xmlns:a16="http://schemas.microsoft.com/office/drawing/2014/main" id="{94A7D89A-51A9-4085-BCD4-9A9B66141817}"/>
                </a:ext>
              </a:extLst>
            </p:cNvPr>
            <p:cNvSpPr txBox="1">
              <a:spLocks noChangeArrowheads="1"/>
            </p:cNvSpPr>
            <p:nvPr/>
          </p:nvSpPr>
          <p:spPr bwMode="auto">
            <a:xfrm>
              <a:off x="4895" y="1738"/>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幼圆" panose="02010509060101010101" pitchFamily="49" charset="-122"/>
                  <a:ea typeface="幼圆" panose="02010509060101010101" pitchFamily="49" charset="-122"/>
                </a:rPr>
                <a:t> </a:t>
              </a:r>
              <a:r>
                <a:rPr lang="en-US" altLang="zh-CN" b="1">
                  <a:latin typeface="幼圆" panose="02010509060101010101" pitchFamily="49" charset="-122"/>
                  <a:ea typeface="幼圆" panose="02010509060101010101" pitchFamily="49" charset="-122"/>
                </a:rPr>
                <a:t>s</a:t>
              </a:r>
              <a:r>
                <a:rPr lang="en-US" altLang="zh-CN" b="1">
                  <a:latin typeface="幼圆" panose="02010509060101010101" pitchFamily="49" charset="-122"/>
                  <a:ea typeface="幼圆" panose="02010509060101010101" pitchFamily="49" charset="-122"/>
                  <a:sym typeface="Symbol" panose="05050102010706020507" pitchFamily="18" charset="2"/>
                </a:rPr>
                <a:t></a:t>
              </a:r>
            </a:p>
          </p:txBody>
        </p:sp>
        <p:sp>
          <p:nvSpPr>
            <p:cNvPr id="13371" name="Text Box 13">
              <a:extLst>
                <a:ext uri="{FF2B5EF4-FFF2-40B4-BE49-F238E27FC236}">
                  <a16:creationId xmlns="" xmlns:a16="http://schemas.microsoft.com/office/drawing/2014/main" id="{C82843C4-7745-45E5-B1EE-BBEC9EDFCF10}"/>
                </a:ext>
              </a:extLst>
            </p:cNvPr>
            <p:cNvSpPr txBox="1">
              <a:spLocks noChangeArrowheads="1"/>
            </p:cNvSpPr>
            <p:nvPr/>
          </p:nvSpPr>
          <p:spPr bwMode="auto">
            <a:xfrm>
              <a:off x="4960" y="1920"/>
              <a:ext cx="1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solidFill>
                    <a:srgbClr val="FF66FF"/>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a:latin typeface="幼圆" panose="02010509060101010101" pitchFamily="49" charset="-122"/>
                <a:ea typeface="幼圆" panose="02010509060101010101" pitchFamily="49" charset="-122"/>
              </a:endParaRPr>
            </a:p>
          </p:txBody>
        </p:sp>
      </p:grpSp>
      <p:sp>
        <p:nvSpPr>
          <p:cNvPr id="13318" name="AutoShape 14">
            <a:extLst>
              <a:ext uri="{FF2B5EF4-FFF2-40B4-BE49-F238E27FC236}">
                <a16:creationId xmlns="" xmlns:a16="http://schemas.microsoft.com/office/drawing/2014/main" id="{814703DF-5D48-43DB-BFA9-D030F7C64AB7}"/>
              </a:ext>
            </a:extLst>
          </p:cNvPr>
          <p:cNvSpPr>
            <a:spLocks noChangeArrowheads="1"/>
          </p:cNvSpPr>
          <p:nvPr/>
        </p:nvSpPr>
        <p:spPr bwMode="auto">
          <a:xfrm>
            <a:off x="4859338" y="1052513"/>
            <a:ext cx="1371600" cy="182880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zh-CN" sz="1600" b="1">
              <a:latin typeface="幼圆" panose="02010509060101010101" pitchFamily="49" charset="-122"/>
              <a:ea typeface="幼圆" panose="02010509060101010101" pitchFamily="49" charset="-122"/>
            </a:endParaRPr>
          </a:p>
        </p:txBody>
      </p:sp>
      <p:sp>
        <p:nvSpPr>
          <p:cNvPr id="13319" name="AutoShape 15">
            <a:extLst>
              <a:ext uri="{FF2B5EF4-FFF2-40B4-BE49-F238E27FC236}">
                <a16:creationId xmlns="" xmlns:a16="http://schemas.microsoft.com/office/drawing/2014/main" id="{4CB82AA9-98B0-4218-87F3-18F99011367E}"/>
              </a:ext>
            </a:extLst>
          </p:cNvPr>
          <p:cNvSpPr>
            <a:spLocks noChangeArrowheads="1"/>
          </p:cNvSpPr>
          <p:nvPr/>
        </p:nvSpPr>
        <p:spPr bwMode="auto">
          <a:xfrm rot="10800000">
            <a:off x="4859338" y="3414713"/>
            <a:ext cx="1371600" cy="99060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endParaRPr lang="zh-CN" altLang="zh-CN" sz="1600" b="1">
              <a:latin typeface="幼圆" panose="02010509060101010101" pitchFamily="49" charset="-122"/>
              <a:ea typeface="幼圆" panose="02010509060101010101" pitchFamily="49" charset="-122"/>
            </a:endParaRPr>
          </a:p>
        </p:txBody>
      </p:sp>
      <p:sp>
        <p:nvSpPr>
          <p:cNvPr id="13320" name="Line 16">
            <a:extLst>
              <a:ext uri="{FF2B5EF4-FFF2-40B4-BE49-F238E27FC236}">
                <a16:creationId xmlns="" xmlns:a16="http://schemas.microsoft.com/office/drawing/2014/main" id="{13942EB1-2FE9-4BF4-B19F-670F33011962}"/>
              </a:ext>
            </a:extLst>
          </p:cNvPr>
          <p:cNvSpPr>
            <a:spLocks noChangeShapeType="1"/>
          </p:cNvSpPr>
          <p:nvPr/>
        </p:nvSpPr>
        <p:spPr bwMode="auto">
          <a:xfrm flipV="1">
            <a:off x="5545138" y="3795713"/>
            <a:ext cx="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21" name="Group 17">
            <a:extLst>
              <a:ext uri="{FF2B5EF4-FFF2-40B4-BE49-F238E27FC236}">
                <a16:creationId xmlns="" xmlns:a16="http://schemas.microsoft.com/office/drawing/2014/main" id="{6FD87A5B-27FE-4874-9DF3-578E28D8934C}"/>
              </a:ext>
            </a:extLst>
          </p:cNvPr>
          <p:cNvGrpSpPr>
            <a:grpSpLocks/>
          </p:cNvGrpSpPr>
          <p:nvPr/>
        </p:nvGrpSpPr>
        <p:grpSpPr bwMode="auto">
          <a:xfrm>
            <a:off x="4859338" y="3414713"/>
            <a:ext cx="1371600" cy="381000"/>
            <a:chOff x="3600" y="3504"/>
            <a:chExt cx="864" cy="240"/>
          </a:xfrm>
        </p:grpSpPr>
        <p:sp>
          <p:nvSpPr>
            <p:cNvPr id="13368" name="Line 18">
              <a:extLst>
                <a:ext uri="{FF2B5EF4-FFF2-40B4-BE49-F238E27FC236}">
                  <a16:creationId xmlns="" xmlns:a16="http://schemas.microsoft.com/office/drawing/2014/main" id="{FFF42E9D-761B-4AF4-A937-F32EF41EB783}"/>
                </a:ext>
              </a:extLst>
            </p:cNvPr>
            <p:cNvSpPr>
              <a:spLocks noChangeShapeType="1"/>
            </p:cNvSpPr>
            <p:nvPr/>
          </p:nvSpPr>
          <p:spPr bwMode="auto">
            <a:xfrm>
              <a:off x="3600" y="3504"/>
              <a:ext cx="432"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9" name="Line 19">
              <a:extLst>
                <a:ext uri="{FF2B5EF4-FFF2-40B4-BE49-F238E27FC236}">
                  <a16:creationId xmlns="" xmlns:a16="http://schemas.microsoft.com/office/drawing/2014/main" id="{94BAC3D4-A155-4CE9-A2F5-65280F7E9AD5}"/>
                </a:ext>
              </a:extLst>
            </p:cNvPr>
            <p:cNvSpPr>
              <a:spLocks noChangeShapeType="1"/>
            </p:cNvSpPr>
            <p:nvPr/>
          </p:nvSpPr>
          <p:spPr bwMode="auto">
            <a:xfrm flipV="1">
              <a:off x="4032" y="3504"/>
              <a:ext cx="432"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22" name="Freeform 20">
            <a:extLst>
              <a:ext uri="{FF2B5EF4-FFF2-40B4-BE49-F238E27FC236}">
                <a16:creationId xmlns="" xmlns:a16="http://schemas.microsoft.com/office/drawing/2014/main" id="{526AFF14-CBA4-4EF6-AD23-38E64E2137A3}"/>
              </a:ext>
            </a:extLst>
          </p:cNvPr>
          <p:cNvSpPr>
            <a:spLocks noChangeArrowheads="1"/>
          </p:cNvSpPr>
          <p:nvPr/>
        </p:nvSpPr>
        <p:spPr bwMode="auto">
          <a:xfrm>
            <a:off x="6764338" y="1052513"/>
            <a:ext cx="990600" cy="1828800"/>
          </a:xfrm>
          <a:custGeom>
            <a:avLst/>
            <a:gdLst>
              <a:gd name="T0" fmla="*/ 2147483647 w 624"/>
              <a:gd name="T1" fmla="*/ 0 h 1152"/>
              <a:gd name="T2" fmla="*/ 0 w 624"/>
              <a:gd name="T3" fmla="*/ 2147483647 h 1152"/>
              <a:gd name="T4" fmla="*/ 2147483647 w 624"/>
              <a:gd name="T5" fmla="*/ 2147483647 h 1152"/>
              <a:gd name="T6" fmla="*/ 2147483647 w 624"/>
              <a:gd name="T7" fmla="*/ 0 h 1152"/>
              <a:gd name="T8" fmla="*/ 0 60000 65536"/>
              <a:gd name="T9" fmla="*/ 0 60000 65536"/>
              <a:gd name="T10" fmla="*/ 0 60000 65536"/>
              <a:gd name="T11" fmla="*/ 0 60000 65536"/>
              <a:gd name="T12" fmla="*/ 0 w 624"/>
              <a:gd name="T13" fmla="*/ 0 h 1152"/>
              <a:gd name="T14" fmla="*/ 624 w 624"/>
              <a:gd name="T15" fmla="*/ 1152 h 1152"/>
            </a:gdLst>
            <a:ahLst/>
            <a:cxnLst>
              <a:cxn ang="T8">
                <a:pos x="T0" y="T1"/>
              </a:cxn>
              <a:cxn ang="T9">
                <a:pos x="T2" y="T3"/>
              </a:cxn>
              <a:cxn ang="T10">
                <a:pos x="T4" y="T5"/>
              </a:cxn>
              <a:cxn ang="T11">
                <a:pos x="T6" y="T7"/>
              </a:cxn>
            </a:cxnLst>
            <a:rect l="T12" t="T13" r="T14" b="T15"/>
            <a:pathLst>
              <a:path w="624" h="1152">
                <a:moveTo>
                  <a:pt x="240" y="0"/>
                </a:moveTo>
                <a:lnTo>
                  <a:pt x="0" y="1152"/>
                </a:lnTo>
                <a:lnTo>
                  <a:pt x="624" y="1152"/>
                </a:lnTo>
                <a:lnTo>
                  <a:pt x="24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3" name="Line 21">
            <a:extLst>
              <a:ext uri="{FF2B5EF4-FFF2-40B4-BE49-F238E27FC236}">
                <a16:creationId xmlns="" xmlns:a16="http://schemas.microsoft.com/office/drawing/2014/main" id="{1FAAF5DE-7E2C-465E-8C50-5749CEF66E46}"/>
              </a:ext>
            </a:extLst>
          </p:cNvPr>
          <p:cNvSpPr>
            <a:spLocks noChangeShapeType="1"/>
          </p:cNvSpPr>
          <p:nvPr/>
        </p:nvSpPr>
        <p:spPr bwMode="auto">
          <a:xfrm>
            <a:off x="5087938" y="2271713"/>
            <a:ext cx="1811337" cy="0"/>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Line 22">
            <a:extLst>
              <a:ext uri="{FF2B5EF4-FFF2-40B4-BE49-F238E27FC236}">
                <a16:creationId xmlns="" xmlns:a16="http://schemas.microsoft.com/office/drawing/2014/main" id="{74E8B89A-2660-4DF0-9742-CAC79AC8EB1E}"/>
              </a:ext>
            </a:extLst>
          </p:cNvPr>
          <p:cNvSpPr>
            <a:spLocks noChangeShapeType="1"/>
          </p:cNvSpPr>
          <p:nvPr/>
        </p:nvSpPr>
        <p:spPr bwMode="auto">
          <a:xfrm>
            <a:off x="5087938" y="2271713"/>
            <a:ext cx="0" cy="1295400"/>
          </a:xfrm>
          <a:prstGeom prst="line">
            <a:avLst/>
          </a:prstGeom>
          <a:noFill/>
          <a:ln w="12700">
            <a:solidFill>
              <a:srgbClr val="00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25">
            <a:extLst>
              <a:ext uri="{FF2B5EF4-FFF2-40B4-BE49-F238E27FC236}">
                <a16:creationId xmlns="" xmlns:a16="http://schemas.microsoft.com/office/drawing/2014/main" id="{E7177FFC-5390-41EF-91A8-5F0460F0BDF5}"/>
              </a:ext>
            </a:extLst>
          </p:cNvPr>
          <p:cNvGrpSpPr>
            <a:grpSpLocks/>
          </p:cNvGrpSpPr>
          <p:nvPr/>
        </p:nvGrpSpPr>
        <p:grpSpPr bwMode="auto">
          <a:xfrm>
            <a:off x="4706938" y="1817688"/>
            <a:ext cx="539750" cy="577850"/>
            <a:chOff x="3650" y="2516"/>
            <a:chExt cx="340" cy="364"/>
          </a:xfrm>
        </p:grpSpPr>
        <p:sp>
          <p:nvSpPr>
            <p:cNvPr id="13366" name="Text Box 26">
              <a:extLst>
                <a:ext uri="{FF2B5EF4-FFF2-40B4-BE49-F238E27FC236}">
                  <a16:creationId xmlns="" xmlns:a16="http://schemas.microsoft.com/office/drawing/2014/main" id="{17D8AC38-C434-423B-B1BB-43FAF32F137C}"/>
                </a:ext>
              </a:extLst>
            </p:cNvPr>
            <p:cNvSpPr txBox="1">
              <a:spLocks noChangeArrowheads="1"/>
            </p:cNvSpPr>
            <p:nvPr/>
          </p:nvSpPr>
          <p:spPr bwMode="auto">
            <a:xfrm>
              <a:off x="3802" y="2707"/>
              <a:ext cx="1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200" b="1">
                  <a:solidFill>
                    <a:srgbClr val="FF3300"/>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a:latin typeface="幼圆" panose="02010509060101010101" pitchFamily="49" charset="-122"/>
                <a:ea typeface="幼圆" panose="02010509060101010101" pitchFamily="49" charset="-122"/>
              </a:endParaRPr>
            </a:p>
          </p:txBody>
        </p:sp>
        <p:sp>
          <p:nvSpPr>
            <p:cNvPr id="13367" name="Text Box 27">
              <a:extLst>
                <a:ext uri="{FF2B5EF4-FFF2-40B4-BE49-F238E27FC236}">
                  <a16:creationId xmlns="" xmlns:a16="http://schemas.microsoft.com/office/drawing/2014/main" id="{A313A0CF-84DB-4597-89E6-D66B3459AC90}"/>
                </a:ext>
              </a:extLst>
            </p:cNvPr>
            <p:cNvSpPr txBox="1">
              <a:spLocks noChangeArrowheads="1"/>
            </p:cNvSpPr>
            <p:nvPr/>
          </p:nvSpPr>
          <p:spPr bwMode="auto">
            <a:xfrm>
              <a:off x="3650" y="2516"/>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dirty="0">
                  <a:latin typeface="幼圆" panose="02010509060101010101" pitchFamily="49" charset="-122"/>
                  <a:ea typeface="幼圆" panose="02010509060101010101" pitchFamily="49" charset="-122"/>
                </a:rPr>
                <a:t> </a:t>
              </a:r>
              <a:r>
                <a:rPr lang="en-US" altLang="zh-CN" b="1" dirty="0">
                  <a:latin typeface="幼圆" panose="02010509060101010101" pitchFamily="49" charset="-122"/>
                  <a:ea typeface="幼圆" panose="02010509060101010101" pitchFamily="49" charset="-122"/>
                </a:rPr>
                <a:t>k</a:t>
              </a:r>
              <a:r>
                <a:rPr lang="en-US" altLang="zh-CN" b="1" dirty="0">
                  <a:latin typeface="幼圆" panose="02010509060101010101" pitchFamily="49" charset="-122"/>
                  <a:ea typeface="幼圆" panose="02010509060101010101" pitchFamily="49" charset="-122"/>
                  <a:sym typeface="Symbol" panose="05050102010706020507" pitchFamily="18" charset="2"/>
                </a:rPr>
                <a:t></a:t>
              </a:r>
            </a:p>
          </p:txBody>
        </p:sp>
      </p:grpSp>
      <p:grpSp>
        <p:nvGrpSpPr>
          <p:cNvPr id="6" name="Group 28">
            <a:extLst>
              <a:ext uri="{FF2B5EF4-FFF2-40B4-BE49-F238E27FC236}">
                <a16:creationId xmlns="" xmlns:a16="http://schemas.microsoft.com/office/drawing/2014/main" id="{52FDF208-FB42-4BCB-BFE5-5E34A237D3D1}"/>
              </a:ext>
            </a:extLst>
          </p:cNvPr>
          <p:cNvGrpSpPr>
            <a:grpSpLocks/>
          </p:cNvGrpSpPr>
          <p:nvPr/>
        </p:nvGrpSpPr>
        <p:grpSpPr bwMode="auto">
          <a:xfrm>
            <a:off x="4933950" y="3430588"/>
            <a:ext cx="379413" cy="439737"/>
            <a:chOff x="3647" y="3494"/>
            <a:chExt cx="239" cy="277"/>
          </a:xfrm>
        </p:grpSpPr>
        <p:sp>
          <p:nvSpPr>
            <p:cNvPr id="13364" name="Text Box 29">
              <a:extLst>
                <a:ext uri="{FF2B5EF4-FFF2-40B4-BE49-F238E27FC236}">
                  <a16:creationId xmlns="" xmlns:a16="http://schemas.microsoft.com/office/drawing/2014/main" id="{CEDF68C9-53A6-4638-8914-48EFE2715A15}"/>
                </a:ext>
              </a:extLst>
            </p:cNvPr>
            <p:cNvSpPr txBox="1">
              <a:spLocks noChangeArrowheads="1"/>
            </p:cNvSpPr>
            <p:nvPr/>
          </p:nvSpPr>
          <p:spPr bwMode="auto">
            <a:xfrm>
              <a:off x="3647" y="3494"/>
              <a:ext cx="1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200" b="1">
                  <a:solidFill>
                    <a:srgbClr val="FF3300"/>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a:latin typeface="幼圆" panose="02010509060101010101" pitchFamily="49" charset="-122"/>
                <a:ea typeface="幼圆" panose="02010509060101010101" pitchFamily="49" charset="-122"/>
              </a:endParaRPr>
            </a:p>
          </p:txBody>
        </p:sp>
        <p:sp>
          <p:nvSpPr>
            <p:cNvPr id="13365" name="Text Box 30">
              <a:extLst>
                <a:ext uri="{FF2B5EF4-FFF2-40B4-BE49-F238E27FC236}">
                  <a16:creationId xmlns="" xmlns:a16="http://schemas.microsoft.com/office/drawing/2014/main" id="{35D674D0-78BA-4F64-932B-667908285AC4}"/>
                </a:ext>
              </a:extLst>
            </p:cNvPr>
            <p:cNvSpPr txBox="1">
              <a:spLocks noChangeArrowheads="1"/>
            </p:cNvSpPr>
            <p:nvPr/>
          </p:nvSpPr>
          <p:spPr bwMode="auto">
            <a:xfrm>
              <a:off x="3705" y="3559"/>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幼圆" panose="02010509060101010101" pitchFamily="49" charset="-122"/>
                  <a:ea typeface="幼圆" panose="02010509060101010101" pitchFamily="49" charset="-122"/>
                </a:rPr>
                <a:t>k</a:t>
              </a:r>
            </a:p>
          </p:txBody>
        </p:sp>
      </p:grpSp>
      <p:sp>
        <p:nvSpPr>
          <p:cNvPr id="13327" name="Text Box 34">
            <a:extLst>
              <a:ext uri="{FF2B5EF4-FFF2-40B4-BE49-F238E27FC236}">
                <a16:creationId xmlns="" xmlns:a16="http://schemas.microsoft.com/office/drawing/2014/main" id="{E6F5FF2F-D600-4925-9518-53D549580B31}"/>
              </a:ext>
            </a:extLst>
          </p:cNvPr>
          <p:cNvSpPr txBox="1">
            <a:spLocks noChangeArrowheads="1"/>
          </p:cNvSpPr>
          <p:nvPr/>
        </p:nvSpPr>
        <p:spPr bwMode="auto">
          <a:xfrm>
            <a:off x="5313363" y="2789238"/>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幼圆" panose="02010509060101010101" pitchFamily="49" charset="-122"/>
                <a:ea typeface="幼圆" panose="02010509060101010101" pitchFamily="49" charset="-122"/>
              </a:rPr>
              <a:t> </a:t>
            </a:r>
            <a:r>
              <a:rPr lang="en-US" altLang="zh-CN" b="1">
                <a:latin typeface="幼圆" panose="02010509060101010101" pitchFamily="49" charset="-122"/>
                <a:ea typeface="幼圆" panose="02010509060101010101" pitchFamily="49" charset="-122"/>
              </a:rPr>
              <a:t>b</a:t>
            </a:r>
            <a:r>
              <a:rPr lang="en-US" altLang="zh-CN" b="1">
                <a:latin typeface="幼圆" panose="02010509060101010101" pitchFamily="49" charset="-122"/>
                <a:ea typeface="幼圆" panose="02010509060101010101" pitchFamily="49" charset="-122"/>
                <a:sym typeface="Symbol" panose="05050102010706020507" pitchFamily="18" charset="2"/>
              </a:rPr>
              <a:t></a:t>
            </a:r>
          </a:p>
        </p:txBody>
      </p:sp>
      <p:grpSp>
        <p:nvGrpSpPr>
          <p:cNvPr id="13328" name="Group 35">
            <a:extLst>
              <a:ext uri="{FF2B5EF4-FFF2-40B4-BE49-F238E27FC236}">
                <a16:creationId xmlns="" xmlns:a16="http://schemas.microsoft.com/office/drawing/2014/main" id="{82E07414-A4B6-45AD-B006-E02D2DC88D49}"/>
              </a:ext>
            </a:extLst>
          </p:cNvPr>
          <p:cNvGrpSpPr>
            <a:grpSpLocks/>
          </p:cNvGrpSpPr>
          <p:nvPr/>
        </p:nvGrpSpPr>
        <p:grpSpPr bwMode="auto">
          <a:xfrm>
            <a:off x="4356100" y="2708275"/>
            <a:ext cx="2181225" cy="501650"/>
            <a:chOff x="3321" y="3081"/>
            <a:chExt cx="1374" cy="316"/>
          </a:xfrm>
        </p:grpSpPr>
        <p:sp>
          <p:nvSpPr>
            <p:cNvPr id="13362" name="Text Box 36">
              <a:extLst>
                <a:ext uri="{FF2B5EF4-FFF2-40B4-BE49-F238E27FC236}">
                  <a16:creationId xmlns="" xmlns:a16="http://schemas.microsoft.com/office/drawing/2014/main" id="{F38AA719-AB8B-4788-B180-3E552EC0AFF6}"/>
                </a:ext>
              </a:extLst>
            </p:cNvPr>
            <p:cNvSpPr txBox="1">
              <a:spLocks noChangeArrowheads="1"/>
            </p:cNvSpPr>
            <p:nvPr/>
          </p:nvSpPr>
          <p:spPr bwMode="auto">
            <a:xfrm>
              <a:off x="3321" y="3081"/>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幼圆" panose="02010509060101010101" pitchFamily="49" charset="-122"/>
                  <a:ea typeface="幼圆" panose="02010509060101010101" pitchFamily="49" charset="-122"/>
                </a:rPr>
                <a:t> </a:t>
              </a:r>
              <a:r>
                <a:rPr lang="en-US" altLang="zh-CN" b="1">
                  <a:latin typeface="幼圆" panose="02010509060101010101" pitchFamily="49" charset="-122"/>
                  <a:ea typeface="幼圆" panose="02010509060101010101" pitchFamily="49" charset="-122"/>
                </a:rPr>
                <a:t>a</a:t>
              </a:r>
              <a:r>
                <a:rPr lang="en-US" altLang="zh-CN" b="1">
                  <a:latin typeface="幼圆" panose="02010509060101010101" pitchFamily="49" charset="-122"/>
                  <a:ea typeface="幼圆" panose="02010509060101010101" pitchFamily="49" charset="-122"/>
                  <a:sym typeface="Symbol" panose="05050102010706020507" pitchFamily="18" charset="2"/>
                </a:rPr>
                <a:t></a:t>
              </a:r>
            </a:p>
          </p:txBody>
        </p:sp>
        <p:sp>
          <p:nvSpPr>
            <p:cNvPr id="13363" name="Text Box 37">
              <a:extLst>
                <a:ext uri="{FF2B5EF4-FFF2-40B4-BE49-F238E27FC236}">
                  <a16:creationId xmlns="" xmlns:a16="http://schemas.microsoft.com/office/drawing/2014/main" id="{2F1D1A71-F5D7-4E0C-AE9E-61C22BE5AAFD}"/>
                </a:ext>
              </a:extLst>
            </p:cNvPr>
            <p:cNvSpPr txBox="1">
              <a:spLocks noChangeArrowheads="1"/>
            </p:cNvSpPr>
            <p:nvPr/>
          </p:nvSpPr>
          <p:spPr bwMode="auto">
            <a:xfrm>
              <a:off x="4369" y="3109"/>
              <a:ext cx="3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幼圆" panose="02010509060101010101" pitchFamily="49" charset="-122"/>
                  <a:ea typeface="幼圆" panose="02010509060101010101" pitchFamily="49" charset="-122"/>
                </a:rPr>
                <a:t> </a:t>
              </a:r>
              <a:r>
                <a:rPr lang="en-US" altLang="zh-CN" b="1">
                  <a:latin typeface="幼圆" panose="02010509060101010101" pitchFamily="49" charset="-122"/>
                  <a:ea typeface="幼圆" panose="02010509060101010101" pitchFamily="49" charset="-122"/>
                </a:rPr>
                <a:t>c</a:t>
              </a:r>
              <a:r>
                <a:rPr lang="en-US" altLang="zh-CN" b="1">
                  <a:latin typeface="幼圆" panose="02010509060101010101" pitchFamily="49" charset="-122"/>
                  <a:ea typeface="幼圆" panose="02010509060101010101" pitchFamily="49" charset="-122"/>
                  <a:sym typeface="Symbol" panose="05050102010706020507" pitchFamily="18" charset="2"/>
                </a:rPr>
                <a:t></a:t>
              </a:r>
            </a:p>
          </p:txBody>
        </p:sp>
      </p:grpSp>
      <p:grpSp>
        <p:nvGrpSpPr>
          <p:cNvPr id="13329" name="Group 38">
            <a:extLst>
              <a:ext uri="{FF2B5EF4-FFF2-40B4-BE49-F238E27FC236}">
                <a16:creationId xmlns="" xmlns:a16="http://schemas.microsoft.com/office/drawing/2014/main" id="{00E3E9EC-7C66-4B7F-BD4C-3E93006DF993}"/>
              </a:ext>
            </a:extLst>
          </p:cNvPr>
          <p:cNvGrpSpPr>
            <a:grpSpLocks/>
          </p:cNvGrpSpPr>
          <p:nvPr/>
        </p:nvGrpSpPr>
        <p:grpSpPr bwMode="auto">
          <a:xfrm>
            <a:off x="4524375" y="3170238"/>
            <a:ext cx="1966913" cy="1600200"/>
            <a:chOff x="3389" y="3350"/>
            <a:chExt cx="1239" cy="1008"/>
          </a:xfrm>
        </p:grpSpPr>
        <p:sp>
          <p:nvSpPr>
            <p:cNvPr id="13359" name="Text Box 39">
              <a:extLst>
                <a:ext uri="{FF2B5EF4-FFF2-40B4-BE49-F238E27FC236}">
                  <a16:creationId xmlns="" xmlns:a16="http://schemas.microsoft.com/office/drawing/2014/main" id="{807A15D2-F450-4C57-8E32-197FF8567BA9}"/>
                </a:ext>
              </a:extLst>
            </p:cNvPr>
            <p:cNvSpPr txBox="1">
              <a:spLocks noChangeArrowheads="1"/>
            </p:cNvSpPr>
            <p:nvPr/>
          </p:nvSpPr>
          <p:spPr bwMode="auto">
            <a:xfrm>
              <a:off x="3389" y="33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幼圆" panose="02010509060101010101" pitchFamily="49" charset="-122"/>
                  <a:ea typeface="幼圆" panose="02010509060101010101" pitchFamily="49" charset="-122"/>
                </a:rPr>
                <a:t>a</a:t>
              </a:r>
              <a:endParaRPr lang="en-US" altLang="zh-CN" sz="1600" b="1">
                <a:latin typeface="幼圆" panose="02010509060101010101" pitchFamily="49" charset="-122"/>
                <a:ea typeface="幼圆" panose="02010509060101010101" pitchFamily="49" charset="-122"/>
              </a:endParaRPr>
            </a:p>
          </p:txBody>
        </p:sp>
        <p:sp>
          <p:nvSpPr>
            <p:cNvPr id="13360" name="Text Box 40">
              <a:extLst>
                <a:ext uri="{FF2B5EF4-FFF2-40B4-BE49-F238E27FC236}">
                  <a16:creationId xmlns="" xmlns:a16="http://schemas.microsoft.com/office/drawing/2014/main" id="{27C01AC6-8DCC-4DB5-8C72-956FB570DF80}"/>
                </a:ext>
              </a:extLst>
            </p:cNvPr>
            <p:cNvSpPr txBox="1">
              <a:spLocks noChangeArrowheads="1"/>
            </p:cNvSpPr>
            <p:nvPr/>
          </p:nvSpPr>
          <p:spPr bwMode="auto">
            <a:xfrm>
              <a:off x="3932" y="4070"/>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幼圆" panose="02010509060101010101" pitchFamily="49" charset="-122"/>
                  <a:ea typeface="幼圆" panose="02010509060101010101" pitchFamily="49" charset="-122"/>
                </a:rPr>
                <a:t>b</a:t>
              </a:r>
              <a:endParaRPr lang="en-US" altLang="zh-CN" sz="1600" b="1">
                <a:latin typeface="幼圆" panose="02010509060101010101" pitchFamily="49" charset="-122"/>
                <a:ea typeface="幼圆" panose="02010509060101010101" pitchFamily="49" charset="-122"/>
              </a:endParaRPr>
            </a:p>
          </p:txBody>
        </p:sp>
        <p:sp>
          <p:nvSpPr>
            <p:cNvPr id="13361" name="Text Box 41">
              <a:extLst>
                <a:ext uri="{FF2B5EF4-FFF2-40B4-BE49-F238E27FC236}">
                  <a16:creationId xmlns="" xmlns:a16="http://schemas.microsoft.com/office/drawing/2014/main" id="{A7CDC3E2-B698-4F3D-B15D-AC9AA8F887EE}"/>
                </a:ext>
              </a:extLst>
            </p:cNvPr>
            <p:cNvSpPr txBox="1">
              <a:spLocks noChangeArrowheads="1"/>
            </p:cNvSpPr>
            <p:nvPr/>
          </p:nvSpPr>
          <p:spPr bwMode="auto">
            <a:xfrm>
              <a:off x="4415" y="3370"/>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幼圆" panose="02010509060101010101" pitchFamily="49" charset="-122"/>
                  <a:ea typeface="幼圆" panose="02010509060101010101" pitchFamily="49" charset="-122"/>
                </a:rPr>
                <a:t>c</a:t>
              </a:r>
              <a:endParaRPr lang="en-US" altLang="zh-CN" sz="1600" b="1">
                <a:latin typeface="幼圆" panose="02010509060101010101" pitchFamily="49" charset="-122"/>
                <a:ea typeface="幼圆" panose="02010509060101010101" pitchFamily="49" charset="-122"/>
              </a:endParaRPr>
            </a:p>
          </p:txBody>
        </p:sp>
      </p:grpSp>
      <p:sp>
        <p:nvSpPr>
          <p:cNvPr id="13330" name="Text Box 42">
            <a:extLst>
              <a:ext uri="{FF2B5EF4-FFF2-40B4-BE49-F238E27FC236}">
                <a16:creationId xmlns="" xmlns:a16="http://schemas.microsoft.com/office/drawing/2014/main" id="{D46EC28F-CCC9-4A3C-9608-027B500E1663}"/>
              </a:ext>
            </a:extLst>
          </p:cNvPr>
          <p:cNvSpPr txBox="1">
            <a:spLocks noChangeArrowheads="1"/>
          </p:cNvSpPr>
          <p:nvPr/>
        </p:nvSpPr>
        <p:spPr bwMode="auto">
          <a:xfrm>
            <a:off x="6300788" y="2781300"/>
            <a:ext cx="1052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幼圆" panose="02010509060101010101" pitchFamily="49" charset="-122"/>
                <a:ea typeface="幼圆" panose="02010509060101010101" pitchFamily="49" charset="-122"/>
              </a:rPr>
              <a:t> </a:t>
            </a:r>
            <a:r>
              <a:rPr lang="en-US" altLang="zh-CN" b="1">
                <a:latin typeface="幼圆" panose="02010509060101010101" pitchFamily="49" charset="-122"/>
                <a:ea typeface="幼圆" panose="02010509060101010101" pitchFamily="49" charset="-122"/>
              </a:rPr>
              <a:t>a</a:t>
            </a:r>
            <a:r>
              <a:rPr lang="en-US" altLang="zh-CN" b="1">
                <a:latin typeface="幼圆" panose="02010509060101010101" pitchFamily="49" charset="-122"/>
                <a:ea typeface="幼圆" panose="02010509060101010101" pitchFamily="49" charset="-122"/>
                <a:sym typeface="Symbol" panose="05050102010706020507" pitchFamily="18" charset="2"/>
              </a:rPr>
              <a:t></a:t>
            </a:r>
            <a:r>
              <a:rPr lang="en-US" altLang="zh-CN" sz="1600" b="1">
                <a:latin typeface="幼圆" panose="02010509060101010101" pitchFamily="49" charset="-122"/>
                <a:ea typeface="幼圆" panose="02010509060101010101" pitchFamily="49" charset="-122"/>
              </a:rPr>
              <a:t>(</a:t>
            </a:r>
            <a:r>
              <a:rPr lang="en-US" altLang="zh-CN" b="1">
                <a:latin typeface="幼圆" panose="02010509060101010101" pitchFamily="49" charset="-122"/>
                <a:ea typeface="幼圆" panose="02010509060101010101" pitchFamily="49" charset="-122"/>
              </a:rPr>
              <a:t>c</a:t>
            </a:r>
            <a:r>
              <a:rPr lang="en-US" altLang="zh-CN" b="1">
                <a:latin typeface="幼圆" panose="02010509060101010101" pitchFamily="49" charset="-122"/>
                <a:ea typeface="幼圆" panose="02010509060101010101" pitchFamily="49" charset="-122"/>
                <a:sym typeface="Symbol" panose="05050102010706020507" pitchFamily="18" charset="2"/>
              </a:rPr>
              <a:t></a:t>
            </a:r>
            <a:r>
              <a:rPr lang="en-US" altLang="zh-CN" sz="1600" b="1">
                <a:latin typeface="幼圆" panose="02010509060101010101" pitchFamily="49" charset="-122"/>
                <a:ea typeface="幼圆" panose="02010509060101010101" pitchFamily="49" charset="-122"/>
              </a:rPr>
              <a:t>)</a:t>
            </a:r>
          </a:p>
        </p:txBody>
      </p:sp>
      <p:sp>
        <p:nvSpPr>
          <p:cNvPr id="13331" name="Text Box 43">
            <a:extLst>
              <a:ext uri="{FF2B5EF4-FFF2-40B4-BE49-F238E27FC236}">
                <a16:creationId xmlns="" xmlns:a16="http://schemas.microsoft.com/office/drawing/2014/main" id="{07B53107-C1E3-4E57-94C6-7F3D734501EA}"/>
              </a:ext>
            </a:extLst>
          </p:cNvPr>
          <p:cNvSpPr txBox="1">
            <a:spLocks noChangeArrowheads="1"/>
          </p:cNvSpPr>
          <p:nvPr/>
        </p:nvSpPr>
        <p:spPr bwMode="auto">
          <a:xfrm>
            <a:off x="7686675" y="2789238"/>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幼圆" panose="02010509060101010101" pitchFamily="49" charset="-122"/>
                <a:ea typeface="幼圆" panose="02010509060101010101" pitchFamily="49" charset="-122"/>
              </a:rPr>
              <a:t>b</a:t>
            </a:r>
            <a:r>
              <a:rPr lang="en-US" altLang="zh-CN" b="1">
                <a:latin typeface="幼圆" panose="02010509060101010101" pitchFamily="49" charset="-122"/>
                <a:ea typeface="幼圆" panose="02010509060101010101" pitchFamily="49" charset="-122"/>
                <a:sym typeface="Symbol" panose="05050102010706020507" pitchFamily="18" charset="2"/>
              </a:rPr>
              <a:t></a:t>
            </a:r>
          </a:p>
        </p:txBody>
      </p:sp>
      <p:sp>
        <p:nvSpPr>
          <p:cNvPr id="13332" name="Line 44">
            <a:extLst>
              <a:ext uri="{FF2B5EF4-FFF2-40B4-BE49-F238E27FC236}">
                <a16:creationId xmlns="" xmlns:a16="http://schemas.microsoft.com/office/drawing/2014/main" id="{CF4CF2CB-D767-4F59-97A4-4FC3A43344E5}"/>
              </a:ext>
            </a:extLst>
          </p:cNvPr>
          <p:cNvSpPr>
            <a:spLocks noChangeShapeType="1"/>
          </p:cNvSpPr>
          <p:nvPr/>
        </p:nvSpPr>
        <p:spPr bwMode="auto">
          <a:xfrm>
            <a:off x="4859338" y="2881313"/>
            <a:ext cx="1371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3" name="Line 45">
            <a:extLst>
              <a:ext uri="{FF2B5EF4-FFF2-40B4-BE49-F238E27FC236}">
                <a16:creationId xmlns="" xmlns:a16="http://schemas.microsoft.com/office/drawing/2014/main" id="{BACF404C-7E15-47C3-BA43-B37157A1AA03}"/>
              </a:ext>
            </a:extLst>
          </p:cNvPr>
          <p:cNvSpPr>
            <a:spLocks noChangeShapeType="1"/>
          </p:cNvSpPr>
          <p:nvPr/>
        </p:nvSpPr>
        <p:spPr bwMode="auto">
          <a:xfrm>
            <a:off x="6764338" y="2881313"/>
            <a:ext cx="990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334" name="Group 46">
            <a:extLst>
              <a:ext uri="{FF2B5EF4-FFF2-40B4-BE49-F238E27FC236}">
                <a16:creationId xmlns="" xmlns:a16="http://schemas.microsoft.com/office/drawing/2014/main" id="{48FFA1BE-B9C9-4424-AB67-468F1EDB0F0E}"/>
              </a:ext>
            </a:extLst>
          </p:cNvPr>
          <p:cNvGrpSpPr>
            <a:grpSpLocks/>
          </p:cNvGrpSpPr>
          <p:nvPr/>
        </p:nvGrpSpPr>
        <p:grpSpPr bwMode="auto">
          <a:xfrm>
            <a:off x="5364163" y="3429000"/>
            <a:ext cx="338137" cy="517525"/>
            <a:chOff x="3939" y="3514"/>
            <a:chExt cx="213" cy="326"/>
          </a:xfrm>
        </p:grpSpPr>
        <p:sp>
          <p:nvSpPr>
            <p:cNvPr id="13357" name="Text Box 47">
              <a:extLst>
                <a:ext uri="{FF2B5EF4-FFF2-40B4-BE49-F238E27FC236}">
                  <a16:creationId xmlns="" xmlns:a16="http://schemas.microsoft.com/office/drawing/2014/main" id="{5F02AE83-13B7-4B10-9D5E-7625EEAA3555}"/>
                </a:ext>
              </a:extLst>
            </p:cNvPr>
            <p:cNvSpPr txBox="1">
              <a:spLocks noChangeArrowheads="1"/>
            </p:cNvSpPr>
            <p:nvPr/>
          </p:nvSpPr>
          <p:spPr bwMode="auto">
            <a:xfrm>
              <a:off x="3939" y="351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幼圆" panose="02010509060101010101" pitchFamily="49" charset="-122"/>
                  <a:ea typeface="幼圆" panose="02010509060101010101" pitchFamily="49" charset="-122"/>
                </a:rPr>
                <a:t>s</a:t>
              </a:r>
              <a:endParaRPr lang="en-US" altLang="zh-CN" sz="1600" b="1">
                <a:latin typeface="幼圆" panose="02010509060101010101" pitchFamily="49" charset="-122"/>
                <a:ea typeface="幼圆" panose="02010509060101010101" pitchFamily="49" charset="-122"/>
              </a:endParaRPr>
            </a:p>
          </p:txBody>
        </p:sp>
        <p:sp>
          <p:nvSpPr>
            <p:cNvPr id="13358" name="Text Box 48">
              <a:extLst>
                <a:ext uri="{FF2B5EF4-FFF2-40B4-BE49-F238E27FC236}">
                  <a16:creationId xmlns="" xmlns:a16="http://schemas.microsoft.com/office/drawing/2014/main" id="{99E95BFE-EAFE-48A6-A6CA-DCA8247EBA3C}"/>
                </a:ext>
              </a:extLst>
            </p:cNvPr>
            <p:cNvSpPr txBox="1">
              <a:spLocks noChangeArrowheads="1"/>
            </p:cNvSpPr>
            <p:nvPr/>
          </p:nvSpPr>
          <p:spPr bwMode="auto">
            <a:xfrm>
              <a:off x="3952" y="3686"/>
              <a:ext cx="1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000" b="1">
                  <a:solidFill>
                    <a:srgbClr val="FF66FF"/>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a:latin typeface="幼圆" panose="02010509060101010101" pitchFamily="49" charset="-122"/>
                <a:ea typeface="幼圆" panose="02010509060101010101" pitchFamily="49" charset="-122"/>
              </a:endParaRPr>
            </a:p>
          </p:txBody>
        </p:sp>
      </p:grpSp>
      <p:sp>
        <p:nvSpPr>
          <p:cNvPr id="69684" name="Line 52">
            <a:extLst>
              <a:ext uri="{FF2B5EF4-FFF2-40B4-BE49-F238E27FC236}">
                <a16:creationId xmlns="" xmlns:a16="http://schemas.microsoft.com/office/drawing/2014/main" id="{B1AA1617-3A94-42EF-84E9-A7AEF42773E5}"/>
              </a:ext>
            </a:extLst>
          </p:cNvPr>
          <p:cNvSpPr>
            <a:spLocks noChangeShapeType="1"/>
          </p:cNvSpPr>
          <p:nvPr/>
        </p:nvSpPr>
        <p:spPr bwMode="auto">
          <a:xfrm>
            <a:off x="5545138" y="1054100"/>
            <a:ext cx="381000" cy="182880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5" name="Line 53">
            <a:extLst>
              <a:ext uri="{FF2B5EF4-FFF2-40B4-BE49-F238E27FC236}">
                <a16:creationId xmlns="" xmlns:a16="http://schemas.microsoft.com/office/drawing/2014/main" id="{08F7838F-C5B5-4767-8876-E6E9FEE6E0E5}"/>
              </a:ext>
            </a:extLst>
          </p:cNvPr>
          <p:cNvSpPr>
            <a:spLocks noChangeShapeType="1"/>
          </p:cNvSpPr>
          <p:nvPr/>
        </p:nvSpPr>
        <p:spPr bwMode="auto">
          <a:xfrm>
            <a:off x="5926138" y="2882900"/>
            <a:ext cx="0" cy="99060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6" name="Line 54">
            <a:extLst>
              <a:ext uri="{FF2B5EF4-FFF2-40B4-BE49-F238E27FC236}">
                <a16:creationId xmlns="" xmlns:a16="http://schemas.microsoft.com/office/drawing/2014/main" id="{02C5F25C-54AC-413C-80B0-AC89E7A5C6C7}"/>
              </a:ext>
            </a:extLst>
          </p:cNvPr>
          <p:cNvSpPr>
            <a:spLocks noChangeShapeType="1"/>
          </p:cNvSpPr>
          <p:nvPr/>
        </p:nvSpPr>
        <p:spPr bwMode="auto">
          <a:xfrm>
            <a:off x="5545138" y="3797300"/>
            <a:ext cx="381000" cy="762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87" name="Line 55">
            <a:extLst>
              <a:ext uri="{FF2B5EF4-FFF2-40B4-BE49-F238E27FC236}">
                <a16:creationId xmlns="" xmlns:a16="http://schemas.microsoft.com/office/drawing/2014/main" id="{A154CA97-39F7-48B8-95E2-A943115E74C0}"/>
              </a:ext>
            </a:extLst>
          </p:cNvPr>
          <p:cNvSpPr>
            <a:spLocks noChangeShapeType="1"/>
          </p:cNvSpPr>
          <p:nvPr/>
        </p:nvSpPr>
        <p:spPr bwMode="auto">
          <a:xfrm>
            <a:off x="5849938" y="2501900"/>
            <a:ext cx="0" cy="137160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56">
            <a:extLst>
              <a:ext uri="{FF2B5EF4-FFF2-40B4-BE49-F238E27FC236}">
                <a16:creationId xmlns="" xmlns:a16="http://schemas.microsoft.com/office/drawing/2014/main" id="{0D2F872A-5A04-4BFA-911A-8F729BD9D263}"/>
              </a:ext>
            </a:extLst>
          </p:cNvPr>
          <p:cNvGrpSpPr>
            <a:grpSpLocks/>
          </p:cNvGrpSpPr>
          <p:nvPr/>
        </p:nvGrpSpPr>
        <p:grpSpPr bwMode="auto">
          <a:xfrm>
            <a:off x="5519738" y="3629025"/>
            <a:ext cx="476250" cy="457200"/>
            <a:chOff x="3152" y="3754"/>
            <a:chExt cx="300" cy="288"/>
          </a:xfrm>
        </p:grpSpPr>
        <p:sp>
          <p:nvSpPr>
            <p:cNvPr id="13355" name="Text Box 57">
              <a:extLst>
                <a:ext uri="{FF2B5EF4-FFF2-40B4-BE49-F238E27FC236}">
                  <a16:creationId xmlns="" xmlns:a16="http://schemas.microsoft.com/office/drawing/2014/main" id="{2F955B38-0ED0-42F9-82E0-A2DFF897870A}"/>
                </a:ext>
              </a:extLst>
            </p:cNvPr>
            <p:cNvSpPr txBox="1">
              <a:spLocks noChangeArrowheads="1"/>
            </p:cNvSpPr>
            <p:nvPr/>
          </p:nvSpPr>
          <p:spPr bwMode="auto">
            <a:xfrm>
              <a:off x="3264" y="3811"/>
              <a:ext cx="1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200" b="1">
                  <a:solidFill>
                    <a:srgbClr val="FF3300"/>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a:latin typeface="幼圆" panose="02010509060101010101" pitchFamily="49" charset="-122"/>
                <a:ea typeface="幼圆" panose="02010509060101010101" pitchFamily="49" charset="-122"/>
              </a:endParaRPr>
            </a:p>
          </p:txBody>
        </p:sp>
        <p:sp>
          <p:nvSpPr>
            <p:cNvPr id="13356" name="Text Box 58">
              <a:extLst>
                <a:ext uri="{FF2B5EF4-FFF2-40B4-BE49-F238E27FC236}">
                  <a16:creationId xmlns="" xmlns:a16="http://schemas.microsoft.com/office/drawing/2014/main" id="{60D5B840-5E21-4797-B7E1-26E0DC174043}"/>
                </a:ext>
              </a:extLst>
            </p:cNvPr>
            <p:cNvSpPr txBox="1">
              <a:spLocks noChangeArrowheads="1"/>
            </p:cNvSpPr>
            <p:nvPr/>
          </p:nvSpPr>
          <p:spPr bwMode="auto">
            <a:xfrm>
              <a:off x="3152" y="375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b="1">
                  <a:latin typeface="幼圆" panose="02010509060101010101" pitchFamily="49" charset="-122"/>
                  <a:ea typeface="幼圆" panose="02010509060101010101" pitchFamily="49" charset="-122"/>
                </a:rPr>
                <a:t>n</a:t>
              </a:r>
              <a:endParaRPr lang="en-US" altLang="zh-CN" sz="1600" b="1">
                <a:latin typeface="幼圆" panose="02010509060101010101" pitchFamily="49" charset="-122"/>
                <a:ea typeface="幼圆" panose="02010509060101010101" pitchFamily="49" charset="-122"/>
              </a:endParaRPr>
            </a:p>
          </p:txBody>
        </p:sp>
      </p:grpSp>
      <p:sp>
        <p:nvSpPr>
          <p:cNvPr id="69691" name="Line 59">
            <a:extLst>
              <a:ext uri="{FF2B5EF4-FFF2-40B4-BE49-F238E27FC236}">
                <a16:creationId xmlns="" xmlns:a16="http://schemas.microsoft.com/office/drawing/2014/main" id="{239283ED-6032-4F8B-B169-3DD0F5EB4BF9}"/>
              </a:ext>
            </a:extLst>
          </p:cNvPr>
          <p:cNvSpPr>
            <a:spLocks noChangeShapeType="1"/>
          </p:cNvSpPr>
          <p:nvPr/>
        </p:nvSpPr>
        <p:spPr bwMode="auto">
          <a:xfrm>
            <a:off x="5849938" y="2501900"/>
            <a:ext cx="1371600"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 name="Group 60">
            <a:extLst>
              <a:ext uri="{FF2B5EF4-FFF2-40B4-BE49-F238E27FC236}">
                <a16:creationId xmlns="" xmlns:a16="http://schemas.microsoft.com/office/drawing/2014/main" id="{6F730BB4-25BA-496D-BCFD-C9EC68D384BA}"/>
              </a:ext>
            </a:extLst>
          </p:cNvPr>
          <p:cNvGrpSpPr>
            <a:grpSpLocks/>
          </p:cNvGrpSpPr>
          <p:nvPr/>
        </p:nvGrpSpPr>
        <p:grpSpPr bwMode="auto">
          <a:xfrm>
            <a:off x="7064375" y="2335213"/>
            <a:ext cx="628650" cy="457200"/>
            <a:chOff x="2817" y="2794"/>
            <a:chExt cx="396" cy="288"/>
          </a:xfrm>
        </p:grpSpPr>
        <p:sp>
          <p:nvSpPr>
            <p:cNvPr id="13353" name="Text Box 61">
              <a:extLst>
                <a:ext uri="{FF2B5EF4-FFF2-40B4-BE49-F238E27FC236}">
                  <a16:creationId xmlns="" xmlns:a16="http://schemas.microsoft.com/office/drawing/2014/main" id="{EB7404DE-D67E-4D5C-8693-A394FBA54FCA}"/>
                </a:ext>
              </a:extLst>
            </p:cNvPr>
            <p:cNvSpPr txBox="1">
              <a:spLocks noChangeArrowheads="1"/>
            </p:cNvSpPr>
            <p:nvPr/>
          </p:nvSpPr>
          <p:spPr bwMode="auto">
            <a:xfrm>
              <a:off x="2817" y="2802"/>
              <a:ext cx="1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200" b="1">
                  <a:solidFill>
                    <a:srgbClr val="FF3300"/>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a:latin typeface="幼圆" panose="02010509060101010101" pitchFamily="49" charset="-122"/>
                <a:ea typeface="幼圆" panose="02010509060101010101" pitchFamily="49" charset="-122"/>
              </a:endParaRPr>
            </a:p>
          </p:txBody>
        </p:sp>
        <p:sp>
          <p:nvSpPr>
            <p:cNvPr id="13354" name="Text Box 62">
              <a:extLst>
                <a:ext uri="{FF2B5EF4-FFF2-40B4-BE49-F238E27FC236}">
                  <a16:creationId xmlns="" xmlns:a16="http://schemas.microsoft.com/office/drawing/2014/main" id="{D0BF5164-6E0B-4C5F-945F-AB248D11CFF9}"/>
                </a:ext>
              </a:extLst>
            </p:cNvPr>
            <p:cNvSpPr txBox="1">
              <a:spLocks noChangeArrowheads="1"/>
            </p:cNvSpPr>
            <p:nvPr/>
          </p:nvSpPr>
          <p:spPr bwMode="auto">
            <a:xfrm>
              <a:off x="2856" y="2794"/>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dirty="0">
                  <a:latin typeface="幼圆" panose="02010509060101010101" pitchFamily="49" charset="-122"/>
                  <a:ea typeface="幼圆" panose="02010509060101010101" pitchFamily="49" charset="-122"/>
                </a:rPr>
                <a:t> </a:t>
              </a:r>
              <a:r>
                <a:rPr lang="en-US" altLang="zh-CN" b="1" dirty="0">
                  <a:latin typeface="幼圆" panose="02010509060101010101" pitchFamily="49" charset="-122"/>
                  <a:ea typeface="幼圆" panose="02010509060101010101" pitchFamily="49" charset="-122"/>
                </a:rPr>
                <a:t>n</a:t>
              </a:r>
              <a:r>
                <a:rPr lang="en-US" altLang="zh-CN" b="1" dirty="0">
                  <a:latin typeface="幼圆" panose="02010509060101010101" pitchFamily="49" charset="-122"/>
                  <a:ea typeface="幼圆" panose="02010509060101010101" pitchFamily="49" charset="-122"/>
                  <a:sym typeface="Symbol" panose="05050102010706020507" pitchFamily="18" charset="2"/>
                </a:rPr>
                <a:t></a:t>
              </a:r>
            </a:p>
          </p:txBody>
        </p:sp>
      </p:grpSp>
      <p:grpSp>
        <p:nvGrpSpPr>
          <p:cNvPr id="12" name="Group 63">
            <a:extLst>
              <a:ext uri="{FF2B5EF4-FFF2-40B4-BE49-F238E27FC236}">
                <a16:creationId xmlns="" xmlns:a16="http://schemas.microsoft.com/office/drawing/2014/main" id="{B9DD9680-3EBE-435B-AFEB-59595704B4BD}"/>
              </a:ext>
            </a:extLst>
          </p:cNvPr>
          <p:cNvGrpSpPr>
            <a:grpSpLocks/>
          </p:cNvGrpSpPr>
          <p:nvPr/>
        </p:nvGrpSpPr>
        <p:grpSpPr bwMode="auto">
          <a:xfrm>
            <a:off x="5849938" y="2501900"/>
            <a:ext cx="1371600" cy="1371600"/>
            <a:chOff x="4224" y="2496"/>
            <a:chExt cx="864" cy="864"/>
          </a:xfrm>
        </p:grpSpPr>
        <p:sp>
          <p:nvSpPr>
            <p:cNvPr id="13351" name="Line 64">
              <a:extLst>
                <a:ext uri="{FF2B5EF4-FFF2-40B4-BE49-F238E27FC236}">
                  <a16:creationId xmlns="" xmlns:a16="http://schemas.microsoft.com/office/drawing/2014/main" id="{B615AE29-912E-4AF9-B739-01C7FCCC3560}"/>
                </a:ext>
              </a:extLst>
            </p:cNvPr>
            <p:cNvSpPr>
              <a:spLocks noChangeShapeType="1"/>
            </p:cNvSpPr>
            <p:nvPr/>
          </p:nvSpPr>
          <p:spPr bwMode="auto">
            <a:xfrm>
              <a:off x="4224" y="3072"/>
              <a:ext cx="0" cy="288"/>
            </a:xfrm>
            <a:prstGeom prst="line">
              <a:avLst/>
            </a:prstGeom>
            <a:noFill/>
            <a:ln w="38100">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2" name="Line 65">
              <a:extLst>
                <a:ext uri="{FF2B5EF4-FFF2-40B4-BE49-F238E27FC236}">
                  <a16:creationId xmlns="" xmlns:a16="http://schemas.microsoft.com/office/drawing/2014/main" id="{8E3B2352-F4CF-4B30-A74E-16E254F322D2}"/>
                </a:ext>
              </a:extLst>
            </p:cNvPr>
            <p:cNvSpPr>
              <a:spLocks noChangeShapeType="1"/>
            </p:cNvSpPr>
            <p:nvPr/>
          </p:nvSpPr>
          <p:spPr bwMode="auto">
            <a:xfrm>
              <a:off x="4800" y="2496"/>
              <a:ext cx="288" cy="0"/>
            </a:xfrm>
            <a:prstGeom prst="line">
              <a:avLst/>
            </a:prstGeom>
            <a:noFill/>
            <a:ln w="38100">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43" name="Line 66">
            <a:extLst>
              <a:ext uri="{FF2B5EF4-FFF2-40B4-BE49-F238E27FC236}">
                <a16:creationId xmlns="" xmlns:a16="http://schemas.microsoft.com/office/drawing/2014/main" id="{2F871F29-26F8-430A-B03B-DC602BEE4BAC}"/>
              </a:ext>
            </a:extLst>
          </p:cNvPr>
          <p:cNvSpPr>
            <a:spLocks noChangeShapeType="1"/>
          </p:cNvSpPr>
          <p:nvPr/>
        </p:nvSpPr>
        <p:spPr bwMode="auto">
          <a:xfrm flipV="1">
            <a:off x="5545138" y="1054100"/>
            <a:ext cx="0" cy="1828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67">
            <a:extLst>
              <a:ext uri="{FF2B5EF4-FFF2-40B4-BE49-F238E27FC236}">
                <a16:creationId xmlns="" xmlns:a16="http://schemas.microsoft.com/office/drawing/2014/main" id="{CD2041B4-D14E-4AAD-8CB3-B75C67E56D95}"/>
              </a:ext>
            </a:extLst>
          </p:cNvPr>
          <p:cNvGrpSpPr>
            <a:grpSpLocks/>
          </p:cNvGrpSpPr>
          <p:nvPr/>
        </p:nvGrpSpPr>
        <p:grpSpPr bwMode="auto">
          <a:xfrm>
            <a:off x="5614988" y="2120900"/>
            <a:ext cx="492125" cy="533400"/>
            <a:chOff x="3750" y="2544"/>
            <a:chExt cx="310" cy="336"/>
          </a:xfrm>
        </p:grpSpPr>
        <p:sp>
          <p:nvSpPr>
            <p:cNvPr id="13349" name="Text Box 68">
              <a:extLst>
                <a:ext uri="{FF2B5EF4-FFF2-40B4-BE49-F238E27FC236}">
                  <a16:creationId xmlns="" xmlns:a16="http://schemas.microsoft.com/office/drawing/2014/main" id="{7E807AD0-8EE4-4709-A91B-CBF1315E46FE}"/>
                </a:ext>
              </a:extLst>
            </p:cNvPr>
            <p:cNvSpPr txBox="1">
              <a:spLocks noChangeArrowheads="1"/>
            </p:cNvSpPr>
            <p:nvPr/>
          </p:nvSpPr>
          <p:spPr bwMode="auto">
            <a:xfrm>
              <a:off x="3802" y="2707"/>
              <a:ext cx="1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200" b="1">
                  <a:solidFill>
                    <a:srgbClr val="FF3300"/>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a:latin typeface="幼圆" panose="02010509060101010101" pitchFamily="49" charset="-122"/>
                <a:ea typeface="幼圆" panose="02010509060101010101" pitchFamily="49" charset="-122"/>
              </a:endParaRPr>
            </a:p>
          </p:txBody>
        </p:sp>
        <p:sp>
          <p:nvSpPr>
            <p:cNvPr id="13350" name="Text Box 69">
              <a:extLst>
                <a:ext uri="{FF2B5EF4-FFF2-40B4-BE49-F238E27FC236}">
                  <a16:creationId xmlns="" xmlns:a16="http://schemas.microsoft.com/office/drawing/2014/main" id="{620D18DD-648E-434E-8400-6DF7573BCA25}"/>
                </a:ext>
              </a:extLst>
            </p:cNvPr>
            <p:cNvSpPr txBox="1">
              <a:spLocks noChangeArrowheads="1"/>
            </p:cNvSpPr>
            <p:nvPr/>
          </p:nvSpPr>
          <p:spPr bwMode="auto">
            <a:xfrm>
              <a:off x="3750" y="2544"/>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幼圆" panose="02010509060101010101" pitchFamily="49" charset="-122"/>
                  <a:ea typeface="幼圆" panose="02010509060101010101" pitchFamily="49" charset="-122"/>
                </a:rPr>
                <a:t> </a:t>
              </a:r>
              <a:r>
                <a:rPr lang="en-US" altLang="zh-CN" sz="2000" b="1">
                  <a:latin typeface="幼圆" panose="02010509060101010101" pitchFamily="49" charset="-122"/>
                  <a:ea typeface="幼圆" panose="02010509060101010101" pitchFamily="49" charset="-122"/>
                </a:rPr>
                <a:t>n</a:t>
              </a:r>
              <a:r>
                <a:rPr lang="en-US" altLang="zh-CN" b="1">
                  <a:latin typeface="幼圆" panose="02010509060101010101" pitchFamily="49" charset="-122"/>
                  <a:ea typeface="幼圆" panose="02010509060101010101" pitchFamily="49" charset="-122"/>
                  <a:sym typeface="Symbol" panose="05050102010706020507" pitchFamily="18" charset="2"/>
                </a:rPr>
                <a:t></a:t>
              </a:r>
            </a:p>
          </p:txBody>
        </p:sp>
      </p:grpSp>
      <p:grpSp>
        <p:nvGrpSpPr>
          <p:cNvPr id="14" name="Group 31">
            <a:extLst>
              <a:ext uri="{FF2B5EF4-FFF2-40B4-BE49-F238E27FC236}">
                <a16:creationId xmlns="" xmlns:a16="http://schemas.microsoft.com/office/drawing/2014/main" id="{50DABFC6-755A-4F0F-87E6-6004DA9B6BD4}"/>
              </a:ext>
            </a:extLst>
          </p:cNvPr>
          <p:cNvGrpSpPr>
            <a:grpSpLocks/>
          </p:cNvGrpSpPr>
          <p:nvPr/>
        </p:nvGrpSpPr>
        <p:grpSpPr bwMode="auto">
          <a:xfrm>
            <a:off x="6602413" y="1906588"/>
            <a:ext cx="566737" cy="517525"/>
            <a:chOff x="4968" y="2554"/>
            <a:chExt cx="357" cy="326"/>
          </a:xfrm>
        </p:grpSpPr>
        <p:sp>
          <p:nvSpPr>
            <p:cNvPr id="13347" name="Text Box 32">
              <a:extLst>
                <a:ext uri="{FF2B5EF4-FFF2-40B4-BE49-F238E27FC236}">
                  <a16:creationId xmlns="" xmlns:a16="http://schemas.microsoft.com/office/drawing/2014/main" id="{F387C67F-B0E9-4133-98CF-FEE40FC0980F}"/>
                </a:ext>
              </a:extLst>
            </p:cNvPr>
            <p:cNvSpPr txBox="1">
              <a:spLocks noChangeArrowheads="1"/>
            </p:cNvSpPr>
            <p:nvPr/>
          </p:nvSpPr>
          <p:spPr bwMode="auto">
            <a:xfrm>
              <a:off x="5044" y="2707"/>
              <a:ext cx="1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200" b="1">
                  <a:solidFill>
                    <a:srgbClr val="FF3300"/>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a:latin typeface="幼圆" panose="02010509060101010101" pitchFamily="49" charset="-122"/>
                <a:ea typeface="幼圆" panose="02010509060101010101" pitchFamily="49" charset="-122"/>
              </a:endParaRPr>
            </a:p>
          </p:txBody>
        </p:sp>
        <p:sp>
          <p:nvSpPr>
            <p:cNvPr id="13348" name="Text Box 33">
              <a:extLst>
                <a:ext uri="{FF2B5EF4-FFF2-40B4-BE49-F238E27FC236}">
                  <a16:creationId xmlns="" xmlns:a16="http://schemas.microsoft.com/office/drawing/2014/main" id="{59451D88-37E8-461C-B68B-F23C7371D79B}"/>
                </a:ext>
              </a:extLst>
            </p:cNvPr>
            <p:cNvSpPr txBox="1">
              <a:spLocks noChangeArrowheads="1"/>
            </p:cNvSpPr>
            <p:nvPr/>
          </p:nvSpPr>
          <p:spPr bwMode="auto">
            <a:xfrm>
              <a:off x="4968" y="2554"/>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幼圆" panose="02010509060101010101" pitchFamily="49" charset="-122"/>
                  <a:ea typeface="幼圆" panose="02010509060101010101" pitchFamily="49" charset="-122"/>
                </a:rPr>
                <a:t> </a:t>
              </a:r>
              <a:r>
                <a:rPr lang="en-US" altLang="zh-CN" b="1">
                  <a:latin typeface="幼圆" panose="02010509060101010101" pitchFamily="49" charset="-122"/>
                  <a:ea typeface="幼圆" panose="02010509060101010101" pitchFamily="49" charset="-122"/>
                </a:rPr>
                <a:t>k</a:t>
              </a:r>
              <a:r>
                <a:rPr lang="en-US" altLang="zh-CN" b="1">
                  <a:latin typeface="幼圆" panose="02010509060101010101" pitchFamily="49" charset="-122"/>
                  <a:ea typeface="幼圆" panose="02010509060101010101" pitchFamily="49" charset="-122"/>
                  <a:sym typeface="Symbol" panose="05050102010706020507" pitchFamily="18" charset="2"/>
                </a:rPr>
                <a:t></a:t>
              </a:r>
            </a:p>
          </p:txBody>
        </p:sp>
      </p:grpSp>
      <p:sp>
        <p:nvSpPr>
          <p:cNvPr id="13346" name="Line 3">
            <a:extLst>
              <a:ext uri="{FF2B5EF4-FFF2-40B4-BE49-F238E27FC236}">
                <a16:creationId xmlns="" xmlns:a16="http://schemas.microsoft.com/office/drawing/2014/main" id="{7084DBE4-D42B-44D5-BBCF-66C733FD54FB}"/>
              </a:ext>
            </a:extLst>
          </p:cNvPr>
          <p:cNvSpPr>
            <a:spLocks noChangeShapeType="1"/>
          </p:cNvSpPr>
          <p:nvPr/>
        </p:nvSpPr>
        <p:spPr bwMode="auto">
          <a:xfrm flipV="1">
            <a:off x="6754813" y="833438"/>
            <a:ext cx="0" cy="2057400"/>
          </a:xfrm>
          <a:prstGeom prst="line">
            <a:avLst/>
          </a:prstGeom>
          <a:noFill/>
          <a:ln w="12700">
            <a:solidFill>
              <a:srgbClr val="CC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3"/>
          <p:cNvGrpSpPr/>
          <p:nvPr/>
        </p:nvGrpSpPr>
        <p:grpSpPr>
          <a:xfrm>
            <a:off x="1619672" y="1836340"/>
            <a:ext cx="2044936" cy="2804319"/>
            <a:chOff x="1619672" y="1836340"/>
            <a:chExt cx="2044936" cy="2804319"/>
          </a:xfrm>
        </p:grpSpPr>
        <p:grpSp>
          <p:nvGrpSpPr>
            <p:cNvPr id="62" name="Group 48"/>
            <p:cNvGrpSpPr/>
            <p:nvPr/>
          </p:nvGrpSpPr>
          <p:grpSpPr bwMode="auto">
            <a:xfrm>
              <a:off x="1619672" y="1836340"/>
              <a:ext cx="2044936" cy="2804319"/>
              <a:chOff x="0" y="0"/>
              <a:chExt cx="992" cy="1261"/>
            </a:xfrm>
          </p:grpSpPr>
          <p:sp>
            <p:nvSpPr>
              <p:cNvPr id="63" name="Freeform 49"/>
              <p:cNvSpPr/>
              <p:nvPr/>
            </p:nvSpPr>
            <p:spPr bwMode="auto">
              <a:xfrm>
                <a:off x="548" y="0"/>
                <a:ext cx="444" cy="1251"/>
              </a:xfrm>
              <a:custGeom>
                <a:avLst/>
                <a:gdLst>
                  <a:gd name="T0" fmla="*/ 0 w 444"/>
                  <a:gd name="T1" fmla="*/ 0 h 1251"/>
                  <a:gd name="T2" fmla="*/ 0 w 444"/>
                  <a:gd name="T3" fmla="*/ 1251 h 1251"/>
                  <a:gd name="T4" fmla="*/ 444 w 444"/>
                  <a:gd name="T5" fmla="*/ 895 h 1251"/>
                  <a:gd name="T6" fmla="*/ 0 w 444"/>
                  <a:gd name="T7" fmla="*/ 0 h 1251"/>
                  <a:gd name="T8" fmla="*/ 0 60000 65536"/>
                  <a:gd name="T9" fmla="*/ 0 60000 65536"/>
                  <a:gd name="T10" fmla="*/ 0 60000 65536"/>
                  <a:gd name="T11" fmla="*/ 0 60000 65536"/>
                  <a:gd name="T12" fmla="*/ 0 w 444"/>
                  <a:gd name="T13" fmla="*/ 0 h 1251"/>
                  <a:gd name="T14" fmla="*/ 444 w 444"/>
                  <a:gd name="T15" fmla="*/ 1251 h 1251"/>
                </a:gdLst>
                <a:ahLst/>
                <a:cxnLst>
                  <a:cxn ang="T8">
                    <a:pos x="T0" y="T1"/>
                  </a:cxn>
                  <a:cxn ang="T9">
                    <a:pos x="T2" y="T3"/>
                  </a:cxn>
                  <a:cxn ang="T10">
                    <a:pos x="T4" y="T5"/>
                  </a:cxn>
                  <a:cxn ang="T11">
                    <a:pos x="T6" y="T7"/>
                  </a:cxn>
                </a:cxnLst>
                <a:rect l="T12" t="T13" r="T14" b="T15"/>
                <a:pathLst>
                  <a:path w="444" h="1251">
                    <a:moveTo>
                      <a:pt x="0" y="0"/>
                    </a:moveTo>
                    <a:lnTo>
                      <a:pt x="0" y="1251"/>
                    </a:lnTo>
                    <a:lnTo>
                      <a:pt x="444" y="895"/>
                    </a:lnTo>
                    <a:lnTo>
                      <a:pt x="0" y="0"/>
                    </a:lnTo>
                    <a:close/>
                  </a:path>
                </a:pathLst>
              </a:custGeom>
              <a:gradFill rotWithShape="0">
                <a:gsLst>
                  <a:gs pos="0">
                    <a:schemeClr val="accent1"/>
                  </a:gs>
                  <a:gs pos="100000">
                    <a:srgbClr val="253C57"/>
                  </a:gs>
                </a:gsLst>
                <a:lin ang="2700000" scaled="1"/>
              </a:gradFill>
              <a:ln w="9525">
                <a:noFill/>
                <a:round/>
              </a:ln>
            </p:spPr>
            <p:txBody>
              <a:bodyPr wrap="none" anchor="ctr">
                <a:spAutoFit/>
              </a:bodyPr>
              <a:lstStyle/>
              <a:p>
                <a:endParaRPr lang="zh-CN" altLang="en-US"/>
              </a:p>
            </p:txBody>
          </p:sp>
          <p:sp>
            <p:nvSpPr>
              <p:cNvPr id="64" name="Freeform 50"/>
              <p:cNvSpPr/>
              <p:nvPr/>
            </p:nvSpPr>
            <p:spPr bwMode="auto">
              <a:xfrm>
                <a:off x="10" y="7"/>
                <a:ext cx="545" cy="1237"/>
              </a:xfrm>
              <a:custGeom>
                <a:avLst/>
                <a:gdLst>
                  <a:gd name="T0" fmla="*/ 545 w 545"/>
                  <a:gd name="T1" fmla="*/ 0 h 1237"/>
                  <a:gd name="T2" fmla="*/ 0 w 545"/>
                  <a:gd name="T3" fmla="*/ 946 h 1237"/>
                  <a:gd name="T4" fmla="*/ 538 w 545"/>
                  <a:gd name="T5" fmla="*/ 1237 h 1237"/>
                  <a:gd name="T6" fmla="*/ 545 w 545"/>
                  <a:gd name="T7" fmla="*/ 0 h 1237"/>
                  <a:gd name="T8" fmla="*/ 0 60000 65536"/>
                  <a:gd name="T9" fmla="*/ 0 60000 65536"/>
                  <a:gd name="T10" fmla="*/ 0 60000 65536"/>
                  <a:gd name="T11" fmla="*/ 0 60000 65536"/>
                  <a:gd name="T12" fmla="*/ 0 w 545"/>
                  <a:gd name="T13" fmla="*/ 0 h 1237"/>
                  <a:gd name="T14" fmla="*/ 545 w 545"/>
                  <a:gd name="T15" fmla="*/ 1237 h 1237"/>
                </a:gdLst>
                <a:ahLst/>
                <a:cxnLst>
                  <a:cxn ang="T8">
                    <a:pos x="T0" y="T1"/>
                  </a:cxn>
                  <a:cxn ang="T9">
                    <a:pos x="T2" y="T3"/>
                  </a:cxn>
                  <a:cxn ang="T10">
                    <a:pos x="T4" y="T5"/>
                  </a:cxn>
                  <a:cxn ang="T11">
                    <a:pos x="T6" y="T7"/>
                  </a:cxn>
                </a:cxnLst>
                <a:rect l="T12" t="T13" r="T14" b="T15"/>
                <a:pathLst>
                  <a:path w="545" h="1237">
                    <a:moveTo>
                      <a:pt x="545" y="0"/>
                    </a:moveTo>
                    <a:lnTo>
                      <a:pt x="0" y="946"/>
                    </a:lnTo>
                    <a:lnTo>
                      <a:pt x="538" y="1237"/>
                    </a:lnTo>
                    <a:lnTo>
                      <a:pt x="545" y="0"/>
                    </a:lnTo>
                    <a:close/>
                  </a:path>
                </a:pathLst>
              </a:custGeom>
              <a:solidFill>
                <a:schemeClr val="accent1"/>
              </a:solidFill>
              <a:ln w="9525">
                <a:noFill/>
                <a:round/>
              </a:ln>
            </p:spPr>
            <p:txBody>
              <a:bodyPr wrap="none" anchor="ctr">
                <a:spAutoFit/>
              </a:bodyPr>
              <a:lstStyle/>
              <a:p>
                <a:endParaRPr lang="zh-CN" altLang="en-US"/>
              </a:p>
            </p:txBody>
          </p:sp>
          <p:grpSp>
            <p:nvGrpSpPr>
              <p:cNvPr id="65" name="Group 51"/>
              <p:cNvGrpSpPr/>
              <p:nvPr/>
            </p:nvGrpSpPr>
            <p:grpSpPr bwMode="auto">
              <a:xfrm>
                <a:off x="0" y="0"/>
                <a:ext cx="992" cy="1261"/>
                <a:chOff x="0" y="0"/>
                <a:chExt cx="992" cy="1261"/>
              </a:xfrm>
            </p:grpSpPr>
            <p:sp>
              <p:nvSpPr>
                <p:cNvPr id="66" name="Line 52"/>
                <p:cNvSpPr>
                  <a:spLocks noChangeShapeType="1"/>
                </p:cNvSpPr>
                <p:nvPr/>
              </p:nvSpPr>
              <p:spPr bwMode="auto">
                <a:xfrm flipH="1">
                  <a:off x="0" y="0"/>
                  <a:ext cx="548" cy="948"/>
                </a:xfrm>
                <a:prstGeom prst="line">
                  <a:avLst/>
                </a:prstGeom>
                <a:noFill/>
                <a:ln w="38100">
                  <a:solidFill>
                    <a:schemeClr val="tx2"/>
                  </a:solidFill>
                  <a:round/>
                </a:ln>
              </p:spPr>
              <p:txBody>
                <a:bodyPr anchor="ctr">
                  <a:spAutoFit/>
                </a:bodyPr>
                <a:lstStyle/>
                <a:p>
                  <a:endParaRPr lang="zh-CN" altLang="en-US"/>
                </a:p>
              </p:txBody>
            </p:sp>
            <p:sp>
              <p:nvSpPr>
                <p:cNvPr id="67" name="Line 53"/>
                <p:cNvSpPr>
                  <a:spLocks noChangeShapeType="1"/>
                </p:cNvSpPr>
                <p:nvPr/>
              </p:nvSpPr>
              <p:spPr bwMode="auto">
                <a:xfrm>
                  <a:off x="3" y="946"/>
                  <a:ext cx="552" cy="315"/>
                </a:xfrm>
                <a:prstGeom prst="line">
                  <a:avLst/>
                </a:prstGeom>
                <a:noFill/>
                <a:ln w="38100">
                  <a:solidFill>
                    <a:schemeClr val="tx2"/>
                  </a:solidFill>
                  <a:round/>
                </a:ln>
              </p:spPr>
              <p:txBody>
                <a:bodyPr anchor="ctr">
                  <a:spAutoFit/>
                </a:bodyPr>
                <a:lstStyle/>
                <a:p>
                  <a:endParaRPr lang="zh-CN" altLang="en-US"/>
                </a:p>
              </p:txBody>
            </p:sp>
            <p:sp>
              <p:nvSpPr>
                <p:cNvPr id="68" name="Line 54"/>
                <p:cNvSpPr>
                  <a:spLocks noChangeShapeType="1"/>
                </p:cNvSpPr>
                <p:nvPr/>
              </p:nvSpPr>
              <p:spPr bwMode="auto">
                <a:xfrm>
                  <a:off x="548" y="0"/>
                  <a:ext cx="0" cy="1258"/>
                </a:xfrm>
                <a:prstGeom prst="line">
                  <a:avLst/>
                </a:prstGeom>
                <a:noFill/>
                <a:ln w="38100">
                  <a:solidFill>
                    <a:schemeClr val="tx2"/>
                  </a:solidFill>
                  <a:round/>
                </a:ln>
              </p:spPr>
              <p:txBody>
                <a:bodyPr wrap="none" anchor="ctr">
                  <a:spAutoFit/>
                </a:bodyPr>
                <a:lstStyle/>
                <a:p>
                  <a:endParaRPr lang="zh-CN" altLang="en-US"/>
                </a:p>
              </p:txBody>
            </p:sp>
            <p:sp>
              <p:nvSpPr>
                <p:cNvPr id="69" name="Line 55"/>
                <p:cNvSpPr>
                  <a:spLocks noChangeShapeType="1"/>
                </p:cNvSpPr>
                <p:nvPr/>
              </p:nvSpPr>
              <p:spPr bwMode="auto">
                <a:xfrm>
                  <a:off x="541" y="0"/>
                  <a:ext cx="451" cy="902"/>
                </a:xfrm>
                <a:prstGeom prst="line">
                  <a:avLst/>
                </a:prstGeom>
                <a:noFill/>
                <a:ln w="38100">
                  <a:solidFill>
                    <a:schemeClr val="tx2"/>
                  </a:solidFill>
                  <a:round/>
                </a:ln>
              </p:spPr>
              <p:txBody>
                <a:bodyPr wrap="none" anchor="ctr">
                  <a:spAutoFit/>
                </a:bodyPr>
                <a:lstStyle/>
                <a:p>
                  <a:endParaRPr lang="zh-CN" altLang="en-US"/>
                </a:p>
              </p:txBody>
            </p:sp>
            <p:sp>
              <p:nvSpPr>
                <p:cNvPr id="70" name="Line 56"/>
                <p:cNvSpPr>
                  <a:spLocks noChangeShapeType="1"/>
                </p:cNvSpPr>
                <p:nvPr/>
              </p:nvSpPr>
              <p:spPr bwMode="auto">
                <a:xfrm flipH="1">
                  <a:off x="555" y="902"/>
                  <a:ext cx="437" cy="349"/>
                </a:xfrm>
                <a:prstGeom prst="line">
                  <a:avLst/>
                </a:prstGeom>
                <a:noFill/>
                <a:ln w="38100">
                  <a:solidFill>
                    <a:schemeClr val="tx2"/>
                  </a:solidFill>
                  <a:round/>
                </a:ln>
              </p:spPr>
              <p:txBody>
                <a:bodyPr wrap="none" anchor="ctr">
                  <a:spAutoFit/>
                </a:bodyPr>
                <a:lstStyle/>
                <a:p>
                  <a:endParaRPr lang="zh-CN" altLang="en-US"/>
                </a:p>
              </p:txBody>
            </p:sp>
          </p:grpSp>
        </p:grpSp>
        <p:cxnSp>
          <p:nvCxnSpPr>
            <p:cNvPr id="3" name="直接连接符 2"/>
            <p:cNvCxnSpPr>
              <a:stCxn id="67" idx="0"/>
              <a:endCxn id="70" idx="0"/>
            </p:cNvCxnSpPr>
            <p:nvPr/>
          </p:nvCxnSpPr>
          <p:spPr bwMode="auto">
            <a:xfrm flipV="1">
              <a:off x="1625856" y="3842284"/>
              <a:ext cx="2038752" cy="97851"/>
            </a:xfrm>
            <a:prstGeom prst="line">
              <a:avLst/>
            </a:prstGeom>
            <a:solidFill>
              <a:schemeClr val="accent1"/>
            </a:solidFill>
            <a:ln w="9525" cap="flat" cmpd="sng" algn="ctr">
              <a:solidFill>
                <a:schemeClr val="tx1"/>
              </a:solidFill>
              <a:prstDash val="lgDash"/>
              <a:round/>
              <a:headEnd type="none" w="med" len="med"/>
              <a:tailEnd type="none" w="med" len="med"/>
            </a:ln>
          </p:spPr>
        </p:cxnSp>
      </p:grpSp>
      <p:grpSp>
        <p:nvGrpSpPr>
          <p:cNvPr id="76" name="Group 25">
            <a:extLst>
              <a:ext uri="{FF2B5EF4-FFF2-40B4-BE49-F238E27FC236}">
                <a16:creationId xmlns="" xmlns:a16="http://schemas.microsoft.com/office/drawing/2014/main" id="{E7177FFC-5390-41EF-91A8-5F0460F0BDF5}"/>
              </a:ext>
            </a:extLst>
          </p:cNvPr>
          <p:cNvGrpSpPr>
            <a:grpSpLocks/>
          </p:cNvGrpSpPr>
          <p:nvPr/>
        </p:nvGrpSpPr>
        <p:grpSpPr bwMode="auto">
          <a:xfrm>
            <a:off x="1573613" y="2845036"/>
            <a:ext cx="600075" cy="536576"/>
            <a:chOff x="4072" y="2990"/>
            <a:chExt cx="378" cy="338"/>
          </a:xfrm>
        </p:grpSpPr>
        <p:sp>
          <p:nvSpPr>
            <p:cNvPr id="77" name="Text Box 26">
              <a:extLst>
                <a:ext uri="{FF2B5EF4-FFF2-40B4-BE49-F238E27FC236}">
                  <a16:creationId xmlns="" xmlns:a16="http://schemas.microsoft.com/office/drawing/2014/main" id="{17D8AC38-C434-423B-B1BB-43FAF32F137C}"/>
                </a:ext>
              </a:extLst>
            </p:cNvPr>
            <p:cNvSpPr txBox="1">
              <a:spLocks noChangeArrowheads="1"/>
            </p:cNvSpPr>
            <p:nvPr/>
          </p:nvSpPr>
          <p:spPr bwMode="auto">
            <a:xfrm>
              <a:off x="4251" y="3155"/>
              <a:ext cx="1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200" b="1" dirty="0">
                  <a:solidFill>
                    <a:srgbClr val="FF3300"/>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dirty="0">
                <a:latin typeface="幼圆" panose="02010509060101010101" pitchFamily="49" charset="-122"/>
                <a:ea typeface="幼圆" panose="02010509060101010101" pitchFamily="49" charset="-122"/>
              </a:endParaRPr>
            </a:p>
          </p:txBody>
        </p:sp>
        <p:sp>
          <p:nvSpPr>
            <p:cNvPr id="78" name="Text Box 27">
              <a:extLst>
                <a:ext uri="{FF2B5EF4-FFF2-40B4-BE49-F238E27FC236}">
                  <a16:creationId xmlns="" xmlns:a16="http://schemas.microsoft.com/office/drawing/2014/main" id="{A313A0CF-84DB-4597-89E6-D66B3459AC90}"/>
                </a:ext>
              </a:extLst>
            </p:cNvPr>
            <p:cNvSpPr txBox="1">
              <a:spLocks noChangeArrowheads="1"/>
            </p:cNvSpPr>
            <p:nvPr/>
          </p:nvSpPr>
          <p:spPr bwMode="auto">
            <a:xfrm>
              <a:off x="4072" y="2990"/>
              <a:ext cx="3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dirty="0">
                  <a:latin typeface="幼圆" panose="02010509060101010101" pitchFamily="49" charset="-122"/>
                  <a:ea typeface="幼圆" panose="02010509060101010101" pitchFamily="49" charset="-122"/>
                </a:rPr>
                <a:t> </a:t>
              </a:r>
              <a:r>
                <a:rPr lang="en-US" altLang="zh-CN" b="1" dirty="0" smtClean="0">
                  <a:latin typeface="幼圆" panose="02010509060101010101" pitchFamily="49" charset="-122"/>
                  <a:ea typeface="幼圆" panose="02010509060101010101" pitchFamily="49" charset="-122"/>
                </a:rPr>
                <a:t>K </a:t>
              </a:r>
              <a:endParaRPr lang="en-US" altLang="zh-CN" b="1" dirty="0">
                <a:latin typeface="幼圆" panose="02010509060101010101" pitchFamily="49" charset="-122"/>
                <a:ea typeface="幼圆" panose="02010509060101010101" pitchFamily="49" charset="-122"/>
                <a:sym typeface="Symbol" panose="05050102010706020507" pitchFamily="18" charset="2"/>
              </a:endParaRPr>
            </a:p>
          </p:txBody>
        </p:sp>
      </p:grpSp>
      <p:grpSp>
        <p:nvGrpSpPr>
          <p:cNvPr id="79" name="Group 60">
            <a:extLst>
              <a:ext uri="{FF2B5EF4-FFF2-40B4-BE49-F238E27FC236}">
                <a16:creationId xmlns="" xmlns:a16="http://schemas.microsoft.com/office/drawing/2014/main" id="{6F730BB4-25BA-496D-BCFD-C9EC68D384BA}"/>
              </a:ext>
            </a:extLst>
          </p:cNvPr>
          <p:cNvGrpSpPr>
            <a:grpSpLocks/>
          </p:cNvGrpSpPr>
          <p:nvPr/>
        </p:nvGrpSpPr>
        <p:grpSpPr bwMode="auto">
          <a:xfrm>
            <a:off x="2985558" y="3336586"/>
            <a:ext cx="628650" cy="457200"/>
            <a:chOff x="2817" y="2794"/>
            <a:chExt cx="396" cy="288"/>
          </a:xfrm>
        </p:grpSpPr>
        <p:sp>
          <p:nvSpPr>
            <p:cNvPr id="80" name="Text Box 61">
              <a:extLst>
                <a:ext uri="{FF2B5EF4-FFF2-40B4-BE49-F238E27FC236}">
                  <a16:creationId xmlns="" xmlns:a16="http://schemas.microsoft.com/office/drawing/2014/main" id="{EB7404DE-D67E-4D5C-8693-A394FBA54FCA}"/>
                </a:ext>
              </a:extLst>
            </p:cNvPr>
            <p:cNvSpPr txBox="1">
              <a:spLocks noChangeArrowheads="1"/>
            </p:cNvSpPr>
            <p:nvPr/>
          </p:nvSpPr>
          <p:spPr bwMode="auto">
            <a:xfrm>
              <a:off x="2817" y="2802"/>
              <a:ext cx="1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200" b="1">
                  <a:solidFill>
                    <a:srgbClr val="FF3300"/>
                  </a:solidFill>
                  <a:latin typeface="幼圆" panose="02010509060101010101" pitchFamily="49" charset="-122"/>
                  <a:ea typeface="幼圆" panose="02010509060101010101" pitchFamily="49" charset="-122"/>
                  <a:sym typeface="Wingdings" panose="05000000000000000000" pitchFamily="2" charset="2"/>
                </a:rPr>
                <a:t></a:t>
              </a:r>
              <a:endParaRPr lang="en-US" altLang="zh-CN" sz="1600" b="1">
                <a:latin typeface="幼圆" panose="02010509060101010101" pitchFamily="49" charset="-122"/>
                <a:ea typeface="幼圆" panose="02010509060101010101" pitchFamily="49" charset="-122"/>
              </a:endParaRPr>
            </a:p>
          </p:txBody>
        </p:sp>
        <p:sp>
          <p:nvSpPr>
            <p:cNvPr id="81" name="Text Box 62">
              <a:extLst>
                <a:ext uri="{FF2B5EF4-FFF2-40B4-BE49-F238E27FC236}">
                  <a16:creationId xmlns="" xmlns:a16="http://schemas.microsoft.com/office/drawing/2014/main" id="{D0BF5164-6E0B-4C5F-945F-AB248D11CFF9}"/>
                </a:ext>
              </a:extLst>
            </p:cNvPr>
            <p:cNvSpPr txBox="1">
              <a:spLocks noChangeArrowheads="1"/>
            </p:cNvSpPr>
            <p:nvPr/>
          </p:nvSpPr>
          <p:spPr bwMode="auto">
            <a:xfrm>
              <a:off x="2856" y="2794"/>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r>
                <a:rPr lang="en-US" altLang="zh-CN" sz="1600" b="1" dirty="0">
                  <a:latin typeface="幼圆" panose="02010509060101010101" pitchFamily="49" charset="-122"/>
                  <a:ea typeface="幼圆" panose="02010509060101010101" pitchFamily="49" charset="-122"/>
                </a:rPr>
                <a:t> </a:t>
              </a:r>
              <a:r>
                <a:rPr lang="en-US" altLang="zh-CN" b="1" dirty="0" smtClean="0">
                  <a:latin typeface="幼圆" panose="02010509060101010101" pitchFamily="49" charset="-122"/>
                  <a:ea typeface="幼圆" panose="02010509060101010101" pitchFamily="49" charset="-122"/>
                </a:rPr>
                <a:t>N </a:t>
              </a:r>
              <a:endParaRPr lang="en-US" altLang="zh-CN" b="1" dirty="0">
                <a:latin typeface="幼圆" panose="02010509060101010101" pitchFamily="49" charset="-122"/>
                <a:ea typeface="幼圆" panose="02010509060101010101" pitchFamily="49" charset="-122"/>
                <a:sym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4*#ppt_w"/>
                                          </p:val>
                                        </p:tav>
                                        <p:tav tm="100000">
                                          <p:val>
                                            <p:strVal val="#ppt_w"/>
                                          </p:val>
                                        </p:tav>
                                      </p:tavLst>
                                    </p:anim>
                                    <p:anim calcmode="lin" valueType="num">
                                      <p:cBhvr>
                                        <p:cTn id="13" dur="500" fill="hold"/>
                                        <p:tgtEl>
                                          <p:spTgt spid="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500"/>
                            </p:stCondLst>
                            <p:childTnLst>
                              <p:par>
                                <p:cTn id="15" presetID="23" presetClass="entr" presetSubtype="32"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strVal val="4*#ppt_w"/>
                                          </p:val>
                                        </p:tav>
                                        <p:tav tm="100000">
                                          <p:val>
                                            <p:strVal val="#ppt_w"/>
                                          </p:val>
                                        </p:tav>
                                      </p:tavLst>
                                    </p:anim>
                                    <p:anim calcmode="lin" valueType="num">
                                      <p:cBhvr>
                                        <p:cTn id="1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anim calcmode="lin" valueType="num">
                                      <p:cBhvr>
                                        <p:cTn id="23" dur="500" fill="hold"/>
                                        <p:tgtEl>
                                          <p:spTgt spid="76"/>
                                        </p:tgtEl>
                                        <p:attrNameLst>
                                          <p:attrName>ppt_w</p:attrName>
                                        </p:attrNameLst>
                                      </p:cBhvr>
                                      <p:tavLst>
                                        <p:tav tm="0">
                                          <p:val>
                                            <p:strVal val="4*#ppt_w"/>
                                          </p:val>
                                        </p:tav>
                                        <p:tav tm="100000">
                                          <p:val>
                                            <p:strVal val="#ppt_w"/>
                                          </p:val>
                                        </p:tav>
                                      </p:tavLst>
                                    </p:anim>
                                    <p:anim calcmode="lin" valueType="num">
                                      <p:cBhvr>
                                        <p:cTn id="24" dur="500" fill="hold"/>
                                        <p:tgtEl>
                                          <p:spTgt spid="76"/>
                                        </p:tgtEl>
                                        <p:attrNameLst>
                                          <p:attrName>ppt_h</p:attrName>
                                        </p:attrNameLst>
                                      </p:cBhvr>
                                      <p:tavLst>
                                        <p:tav tm="0">
                                          <p:val>
                                            <p:strVal val="4*#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79"/>
                                        </p:tgtEl>
                                        <p:attrNameLst>
                                          <p:attrName>style.visibility</p:attrName>
                                        </p:attrNameLst>
                                      </p:cBhvr>
                                      <p:to>
                                        <p:strVal val="visible"/>
                                      </p:to>
                                    </p:set>
                                    <p:anim calcmode="lin" valueType="num">
                                      <p:cBhvr>
                                        <p:cTn id="29" dur="500" fill="hold"/>
                                        <p:tgtEl>
                                          <p:spTgt spid="79"/>
                                        </p:tgtEl>
                                        <p:attrNameLst>
                                          <p:attrName>ppt_w</p:attrName>
                                        </p:attrNameLst>
                                      </p:cBhvr>
                                      <p:tavLst>
                                        <p:tav tm="0">
                                          <p:val>
                                            <p:fltVal val="0"/>
                                          </p:val>
                                        </p:tav>
                                        <p:tav tm="100000">
                                          <p:val>
                                            <p:strVal val="#ppt_w"/>
                                          </p:val>
                                        </p:tav>
                                      </p:tavLst>
                                    </p:anim>
                                    <p:anim calcmode="lin" valueType="num">
                                      <p:cBhvr>
                                        <p:cTn id="30" dur="500" fill="hold"/>
                                        <p:tgtEl>
                                          <p:spTgt spid="79"/>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9653"/>
                                        </p:tgtEl>
                                        <p:attrNameLst>
                                          <p:attrName>style.visibility</p:attrName>
                                        </p:attrNameLst>
                                      </p:cBhvr>
                                      <p:to>
                                        <p:strVal val="visible"/>
                                      </p:to>
                                    </p:set>
                                    <p:animEffect transition="in" filter="wipe(left)">
                                      <p:cBhvr>
                                        <p:cTn id="35" dur="500"/>
                                        <p:tgtEl>
                                          <p:spTgt spid="696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69654"/>
                                        </p:tgtEl>
                                        <p:attrNameLst>
                                          <p:attrName>style.visibility</p:attrName>
                                        </p:attrNameLst>
                                      </p:cBhvr>
                                      <p:to>
                                        <p:strVal val="visible"/>
                                      </p:to>
                                    </p:set>
                                    <p:animEffect transition="in" filter="wipe(up)">
                                      <p:cBhvr>
                                        <p:cTn id="40" dur="500"/>
                                        <p:tgtEl>
                                          <p:spTgt spid="6965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32"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strVal val="4*#ppt_w"/>
                                          </p:val>
                                        </p:tav>
                                        <p:tav tm="100000">
                                          <p:val>
                                            <p:strVal val="#ppt_w"/>
                                          </p:val>
                                        </p:tav>
                                      </p:tavLst>
                                    </p:anim>
                                    <p:anim calcmode="lin" valueType="num">
                                      <p:cBhvr>
                                        <p:cTn id="46" dur="500" fill="hold"/>
                                        <p:tgtEl>
                                          <p:spTgt spid="6"/>
                                        </p:tgtEl>
                                        <p:attrNameLst>
                                          <p:attrName>ppt_h</p:attrName>
                                        </p:attrNameLst>
                                      </p:cBhvr>
                                      <p:tavLst>
                                        <p:tav tm="0">
                                          <p:val>
                                            <p:strVal val="4*#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32"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strVal val="4*#ppt_w"/>
                                          </p:val>
                                        </p:tav>
                                        <p:tav tm="100000">
                                          <p:val>
                                            <p:strVal val="#ppt_w"/>
                                          </p:val>
                                        </p:tav>
                                      </p:tavLst>
                                    </p:anim>
                                    <p:anim calcmode="lin" valueType="num">
                                      <p:cBhvr>
                                        <p:cTn id="52"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69684"/>
                                        </p:tgtEl>
                                        <p:attrNameLst>
                                          <p:attrName>style.visibility</p:attrName>
                                        </p:attrNameLst>
                                      </p:cBhvr>
                                      <p:to>
                                        <p:strVal val="visible"/>
                                      </p:to>
                                    </p:set>
                                    <p:animEffect transition="in" filter="wipe(up)">
                                      <p:cBhvr>
                                        <p:cTn id="57" dur="500"/>
                                        <p:tgtEl>
                                          <p:spTgt spid="6968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69685"/>
                                        </p:tgtEl>
                                        <p:attrNameLst>
                                          <p:attrName>style.visibility</p:attrName>
                                        </p:attrNameLst>
                                      </p:cBhvr>
                                      <p:to>
                                        <p:strVal val="visible"/>
                                      </p:to>
                                    </p:set>
                                    <p:animEffect transition="in" filter="wipe(up)">
                                      <p:cBhvr>
                                        <p:cTn id="62" dur="500"/>
                                        <p:tgtEl>
                                          <p:spTgt spid="6968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69686"/>
                                        </p:tgtEl>
                                        <p:attrNameLst>
                                          <p:attrName>style.visibility</p:attrName>
                                        </p:attrNameLst>
                                      </p:cBhvr>
                                      <p:to>
                                        <p:strVal val="visible"/>
                                      </p:to>
                                    </p:set>
                                    <p:animEffect transition="in" filter="wipe(left)">
                                      <p:cBhvr>
                                        <p:cTn id="67" dur="500"/>
                                        <p:tgtEl>
                                          <p:spTgt spid="6968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69687"/>
                                        </p:tgtEl>
                                        <p:attrNameLst>
                                          <p:attrName>style.visibility</p:attrName>
                                        </p:attrNameLst>
                                      </p:cBhvr>
                                      <p:to>
                                        <p:strVal val="visible"/>
                                      </p:to>
                                    </p:set>
                                    <p:animEffect transition="in" filter="wipe(up)">
                                      <p:cBhvr>
                                        <p:cTn id="72" dur="500"/>
                                        <p:tgtEl>
                                          <p:spTgt spid="6968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16"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ppt_w</p:attrName>
                                        </p:attrNameLst>
                                      </p:cBhvr>
                                      <p:tavLst>
                                        <p:tav tm="0">
                                          <p:val>
                                            <p:fltVal val="0"/>
                                          </p:val>
                                        </p:tav>
                                        <p:tav tm="100000">
                                          <p:val>
                                            <p:strVal val="#ppt_w"/>
                                          </p:val>
                                        </p:tav>
                                      </p:tavLst>
                                    </p:anim>
                                    <p:anim calcmode="lin" valueType="num">
                                      <p:cBhvr>
                                        <p:cTn id="7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69691"/>
                                        </p:tgtEl>
                                        <p:attrNameLst>
                                          <p:attrName>style.visibility</p:attrName>
                                        </p:attrNameLst>
                                      </p:cBhvr>
                                      <p:to>
                                        <p:strVal val="visible"/>
                                      </p:to>
                                    </p:set>
                                    <p:animEffect transition="in" filter="wipe(left)">
                                      <p:cBhvr>
                                        <p:cTn id="83" dur="500"/>
                                        <p:tgtEl>
                                          <p:spTgt spid="6969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16" fill="hold" nodeType="clickEffect">
                                  <p:stCondLst>
                                    <p:cond delay="0"/>
                                  </p:stCondLst>
                                  <p:childTnLst>
                                    <p:set>
                                      <p:cBhvr>
                                        <p:cTn id="91" dur="1" fill="hold">
                                          <p:stCondLst>
                                            <p:cond delay="0"/>
                                          </p:stCondLst>
                                        </p:cTn>
                                        <p:tgtEl>
                                          <p:spTgt spid="11"/>
                                        </p:tgtEl>
                                        <p:attrNameLst>
                                          <p:attrName>style.visibility</p:attrName>
                                        </p:attrNameLst>
                                      </p:cBhvr>
                                      <p:to>
                                        <p:strVal val="visible"/>
                                      </p:to>
                                    </p:set>
                                    <p:anim calcmode="lin" valueType="num">
                                      <p:cBhvr>
                                        <p:cTn id="92" dur="500" fill="hold"/>
                                        <p:tgtEl>
                                          <p:spTgt spid="11"/>
                                        </p:tgtEl>
                                        <p:attrNameLst>
                                          <p:attrName>ppt_w</p:attrName>
                                        </p:attrNameLst>
                                      </p:cBhvr>
                                      <p:tavLst>
                                        <p:tav tm="0">
                                          <p:val>
                                            <p:fltVal val="0"/>
                                          </p:val>
                                        </p:tav>
                                        <p:tav tm="100000">
                                          <p:val>
                                            <p:strVal val="#ppt_w"/>
                                          </p:val>
                                        </p:tav>
                                      </p:tavLst>
                                    </p:anim>
                                    <p:anim calcmode="lin" valueType="num">
                                      <p:cBhvr>
                                        <p:cTn id="93"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69639">
                                            <p:txEl>
                                              <p:pRg st="0" end="0"/>
                                            </p:txEl>
                                          </p:spTgt>
                                        </p:tgtEl>
                                        <p:attrNameLst>
                                          <p:attrName>style.visibility</p:attrName>
                                        </p:attrNameLst>
                                      </p:cBhvr>
                                      <p:to>
                                        <p:strVal val="visible"/>
                                      </p:to>
                                    </p:set>
                                    <p:anim calcmode="lin" valueType="num">
                                      <p:cBhvr>
                                        <p:cTn id="98" dur="500" fill="hold"/>
                                        <p:tgtEl>
                                          <p:spTgt spid="69639">
                                            <p:txEl>
                                              <p:pRg st="0" end="0"/>
                                            </p:txEl>
                                          </p:spTgt>
                                        </p:tgtEl>
                                        <p:attrNameLst>
                                          <p:attrName>ppt_w</p:attrName>
                                        </p:attrNameLst>
                                      </p:cBhvr>
                                      <p:tavLst>
                                        <p:tav tm="0">
                                          <p:val>
                                            <p:fltVal val="0"/>
                                          </p:val>
                                        </p:tav>
                                        <p:tav tm="100000">
                                          <p:val>
                                            <p:strVal val="#ppt_w"/>
                                          </p:val>
                                        </p:tav>
                                      </p:tavLst>
                                    </p:anim>
                                    <p:anim calcmode="lin" valueType="num">
                                      <p:cBhvr>
                                        <p:cTn id="99" dur="500" fill="hold"/>
                                        <p:tgtEl>
                                          <p:spTgt spid="69639">
                                            <p:txEl>
                                              <p:pRg st="0" end="0"/>
                                            </p:txEl>
                                          </p:spTgt>
                                        </p:tgtEl>
                                        <p:attrNameLst>
                                          <p:attrName>ppt_h</p:attrName>
                                        </p:attrNameLst>
                                      </p:cBhvr>
                                      <p:tavLst>
                                        <p:tav tm="0">
                                          <p:val>
                                            <p:fltVal val="0"/>
                                          </p:val>
                                        </p:tav>
                                        <p:tav tm="100000">
                                          <p:val>
                                            <p:strVal val="#ppt_h"/>
                                          </p:val>
                                        </p:tav>
                                      </p:tavLst>
                                    </p:anim>
                                    <p:animEffect transition="in" filter="fade">
                                      <p:cBhvr>
                                        <p:cTn id="100" dur="500"/>
                                        <p:tgtEl>
                                          <p:spTgt spid="696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371600" y="2500313"/>
            <a:ext cx="1295400" cy="457200"/>
            <a:chOff x="0" y="0"/>
            <a:chExt cx="816" cy="288"/>
          </a:xfrm>
        </p:grpSpPr>
        <p:sp>
          <p:nvSpPr>
            <p:cNvPr id="9262" name="Line 3"/>
            <p:cNvSpPr>
              <a:spLocks noChangeShapeType="1"/>
            </p:cNvSpPr>
            <p:nvPr/>
          </p:nvSpPr>
          <p:spPr bwMode="auto">
            <a:xfrm>
              <a:off x="96" y="0"/>
              <a:ext cx="432" cy="0"/>
            </a:xfrm>
            <a:prstGeom prst="line">
              <a:avLst/>
            </a:prstGeom>
            <a:noFill/>
            <a:ln w="38100">
              <a:solidFill>
                <a:schemeClr val="accent2"/>
              </a:solidFill>
              <a:round/>
            </a:ln>
          </p:spPr>
          <p:txBody>
            <a:bodyPr/>
            <a:lstStyle/>
            <a:p>
              <a:endParaRPr lang="zh-CN" altLang="en-US"/>
            </a:p>
          </p:txBody>
        </p:sp>
        <p:sp>
          <p:nvSpPr>
            <p:cNvPr id="9263" name="Line 4"/>
            <p:cNvSpPr>
              <a:spLocks noChangeShapeType="1"/>
            </p:cNvSpPr>
            <p:nvPr/>
          </p:nvSpPr>
          <p:spPr bwMode="auto">
            <a:xfrm>
              <a:off x="528" y="0"/>
              <a:ext cx="288" cy="144"/>
            </a:xfrm>
            <a:prstGeom prst="line">
              <a:avLst/>
            </a:prstGeom>
            <a:noFill/>
            <a:ln w="38100">
              <a:solidFill>
                <a:schemeClr val="accent2"/>
              </a:solidFill>
              <a:round/>
            </a:ln>
          </p:spPr>
          <p:txBody>
            <a:bodyPr/>
            <a:lstStyle/>
            <a:p>
              <a:endParaRPr lang="zh-CN" altLang="en-US"/>
            </a:p>
          </p:txBody>
        </p:sp>
        <p:sp>
          <p:nvSpPr>
            <p:cNvPr id="9264" name="Line 5"/>
            <p:cNvSpPr>
              <a:spLocks noChangeShapeType="1"/>
            </p:cNvSpPr>
            <p:nvPr/>
          </p:nvSpPr>
          <p:spPr bwMode="auto">
            <a:xfrm flipH="1">
              <a:off x="0" y="0"/>
              <a:ext cx="96" cy="144"/>
            </a:xfrm>
            <a:prstGeom prst="line">
              <a:avLst/>
            </a:prstGeom>
            <a:noFill/>
            <a:ln w="38100">
              <a:solidFill>
                <a:schemeClr val="accent2"/>
              </a:solidFill>
              <a:round/>
            </a:ln>
          </p:spPr>
          <p:txBody>
            <a:bodyPr/>
            <a:lstStyle/>
            <a:p>
              <a:endParaRPr lang="zh-CN" altLang="en-US"/>
            </a:p>
          </p:txBody>
        </p:sp>
        <p:sp>
          <p:nvSpPr>
            <p:cNvPr id="9265" name="Line 6"/>
            <p:cNvSpPr>
              <a:spLocks noChangeShapeType="1"/>
            </p:cNvSpPr>
            <p:nvPr/>
          </p:nvSpPr>
          <p:spPr bwMode="auto">
            <a:xfrm>
              <a:off x="0" y="144"/>
              <a:ext cx="288" cy="144"/>
            </a:xfrm>
            <a:prstGeom prst="line">
              <a:avLst/>
            </a:prstGeom>
            <a:noFill/>
            <a:ln w="38100">
              <a:solidFill>
                <a:schemeClr val="accent2"/>
              </a:solidFill>
              <a:round/>
            </a:ln>
          </p:spPr>
          <p:txBody>
            <a:bodyPr/>
            <a:lstStyle/>
            <a:p>
              <a:endParaRPr lang="zh-CN" altLang="en-US"/>
            </a:p>
          </p:txBody>
        </p:sp>
        <p:sp>
          <p:nvSpPr>
            <p:cNvPr id="9266" name="Line 7"/>
            <p:cNvSpPr>
              <a:spLocks noChangeShapeType="1"/>
            </p:cNvSpPr>
            <p:nvPr/>
          </p:nvSpPr>
          <p:spPr bwMode="auto">
            <a:xfrm>
              <a:off x="288" y="288"/>
              <a:ext cx="384" cy="0"/>
            </a:xfrm>
            <a:prstGeom prst="line">
              <a:avLst/>
            </a:prstGeom>
            <a:noFill/>
            <a:ln w="38100">
              <a:solidFill>
                <a:schemeClr val="accent2"/>
              </a:solidFill>
              <a:round/>
            </a:ln>
          </p:spPr>
          <p:txBody>
            <a:bodyPr/>
            <a:lstStyle/>
            <a:p>
              <a:endParaRPr lang="zh-CN" altLang="en-US"/>
            </a:p>
          </p:txBody>
        </p:sp>
        <p:sp>
          <p:nvSpPr>
            <p:cNvPr id="9267" name="Line 8"/>
            <p:cNvSpPr>
              <a:spLocks noChangeShapeType="1"/>
            </p:cNvSpPr>
            <p:nvPr/>
          </p:nvSpPr>
          <p:spPr bwMode="auto">
            <a:xfrm flipV="1">
              <a:off x="672" y="144"/>
              <a:ext cx="144" cy="144"/>
            </a:xfrm>
            <a:prstGeom prst="line">
              <a:avLst/>
            </a:prstGeom>
            <a:noFill/>
            <a:ln w="38100">
              <a:solidFill>
                <a:schemeClr val="accent2"/>
              </a:solidFill>
              <a:round/>
            </a:ln>
          </p:spPr>
          <p:txBody>
            <a:bodyPr/>
            <a:lstStyle/>
            <a:p>
              <a:endParaRPr lang="zh-CN" altLang="en-US"/>
            </a:p>
          </p:txBody>
        </p:sp>
      </p:grpSp>
      <p:grpSp>
        <p:nvGrpSpPr>
          <p:cNvPr id="3" name="Group 9"/>
          <p:cNvGrpSpPr/>
          <p:nvPr/>
        </p:nvGrpSpPr>
        <p:grpSpPr bwMode="auto">
          <a:xfrm>
            <a:off x="1295400" y="595313"/>
            <a:ext cx="1295400" cy="457200"/>
            <a:chOff x="0" y="0"/>
            <a:chExt cx="816" cy="288"/>
          </a:xfrm>
        </p:grpSpPr>
        <p:sp>
          <p:nvSpPr>
            <p:cNvPr id="9256" name="Line 10"/>
            <p:cNvSpPr>
              <a:spLocks noChangeShapeType="1"/>
            </p:cNvSpPr>
            <p:nvPr/>
          </p:nvSpPr>
          <p:spPr bwMode="auto">
            <a:xfrm>
              <a:off x="96" y="0"/>
              <a:ext cx="432" cy="0"/>
            </a:xfrm>
            <a:prstGeom prst="line">
              <a:avLst/>
            </a:prstGeom>
            <a:noFill/>
            <a:ln w="38100">
              <a:solidFill>
                <a:schemeClr val="accent2"/>
              </a:solidFill>
              <a:round/>
            </a:ln>
          </p:spPr>
          <p:txBody>
            <a:bodyPr/>
            <a:lstStyle/>
            <a:p>
              <a:endParaRPr lang="zh-CN" altLang="en-US"/>
            </a:p>
          </p:txBody>
        </p:sp>
        <p:sp>
          <p:nvSpPr>
            <p:cNvPr id="9257" name="Line 11"/>
            <p:cNvSpPr>
              <a:spLocks noChangeShapeType="1"/>
            </p:cNvSpPr>
            <p:nvPr/>
          </p:nvSpPr>
          <p:spPr bwMode="auto">
            <a:xfrm>
              <a:off x="528" y="0"/>
              <a:ext cx="288" cy="144"/>
            </a:xfrm>
            <a:prstGeom prst="line">
              <a:avLst/>
            </a:prstGeom>
            <a:noFill/>
            <a:ln w="38100">
              <a:solidFill>
                <a:schemeClr val="accent2"/>
              </a:solidFill>
              <a:round/>
            </a:ln>
          </p:spPr>
          <p:txBody>
            <a:bodyPr/>
            <a:lstStyle/>
            <a:p>
              <a:endParaRPr lang="zh-CN" altLang="en-US"/>
            </a:p>
          </p:txBody>
        </p:sp>
        <p:sp>
          <p:nvSpPr>
            <p:cNvPr id="9258" name="Line 12"/>
            <p:cNvSpPr>
              <a:spLocks noChangeShapeType="1"/>
            </p:cNvSpPr>
            <p:nvPr/>
          </p:nvSpPr>
          <p:spPr bwMode="auto">
            <a:xfrm flipH="1">
              <a:off x="0" y="0"/>
              <a:ext cx="96" cy="144"/>
            </a:xfrm>
            <a:prstGeom prst="line">
              <a:avLst/>
            </a:prstGeom>
            <a:noFill/>
            <a:ln w="38100">
              <a:solidFill>
                <a:schemeClr val="accent2"/>
              </a:solidFill>
              <a:round/>
            </a:ln>
          </p:spPr>
          <p:txBody>
            <a:bodyPr/>
            <a:lstStyle/>
            <a:p>
              <a:endParaRPr lang="zh-CN" altLang="en-US"/>
            </a:p>
          </p:txBody>
        </p:sp>
        <p:sp>
          <p:nvSpPr>
            <p:cNvPr id="9259" name="Line 13"/>
            <p:cNvSpPr>
              <a:spLocks noChangeShapeType="1"/>
            </p:cNvSpPr>
            <p:nvPr/>
          </p:nvSpPr>
          <p:spPr bwMode="auto">
            <a:xfrm>
              <a:off x="0" y="144"/>
              <a:ext cx="288" cy="144"/>
            </a:xfrm>
            <a:prstGeom prst="line">
              <a:avLst/>
            </a:prstGeom>
            <a:noFill/>
            <a:ln w="38100">
              <a:solidFill>
                <a:schemeClr val="accent2"/>
              </a:solidFill>
              <a:round/>
            </a:ln>
          </p:spPr>
          <p:txBody>
            <a:bodyPr/>
            <a:lstStyle/>
            <a:p>
              <a:endParaRPr lang="zh-CN" altLang="en-US"/>
            </a:p>
          </p:txBody>
        </p:sp>
        <p:sp>
          <p:nvSpPr>
            <p:cNvPr id="9260" name="Line 14"/>
            <p:cNvSpPr>
              <a:spLocks noChangeShapeType="1"/>
            </p:cNvSpPr>
            <p:nvPr/>
          </p:nvSpPr>
          <p:spPr bwMode="auto">
            <a:xfrm>
              <a:off x="288" y="288"/>
              <a:ext cx="384" cy="0"/>
            </a:xfrm>
            <a:prstGeom prst="line">
              <a:avLst/>
            </a:prstGeom>
            <a:noFill/>
            <a:ln w="38100">
              <a:solidFill>
                <a:schemeClr val="accent2"/>
              </a:solidFill>
              <a:round/>
            </a:ln>
          </p:spPr>
          <p:txBody>
            <a:bodyPr/>
            <a:lstStyle/>
            <a:p>
              <a:endParaRPr lang="zh-CN" altLang="en-US"/>
            </a:p>
          </p:txBody>
        </p:sp>
        <p:sp>
          <p:nvSpPr>
            <p:cNvPr id="9261" name="Line 15"/>
            <p:cNvSpPr>
              <a:spLocks noChangeShapeType="1"/>
            </p:cNvSpPr>
            <p:nvPr/>
          </p:nvSpPr>
          <p:spPr bwMode="auto">
            <a:xfrm flipV="1">
              <a:off x="672" y="144"/>
              <a:ext cx="144" cy="144"/>
            </a:xfrm>
            <a:prstGeom prst="line">
              <a:avLst/>
            </a:prstGeom>
            <a:noFill/>
            <a:ln w="38100">
              <a:solidFill>
                <a:schemeClr val="accent2"/>
              </a:solidFill>
              <a:round/>
            </a:ln>
          </p:spPr>
          <p:txBody>
            <a:bodyPr/>
            <a:lstStyle/>
            <a:p>
              <a:endParaRPr lang="zh-CN" altLang="en-US"/>
            </a:p>
          </p:txBody>
        </p:sp>
      </p:grpSp>
      <p:grpSp>
        <p:nvGrpSpPr>
          <p:cNvPr id="4" name="Group 16"/>
          <p:cNvGrpSpPr/>
          <p:nvPr/>
        </p:nvGrpSpPr>
        <p:grpSpPr bwMode="auto">
          <a:xfrm>
            <a:off x="1295400" y="595313"/>
            <a:ext cx="1371600" cy="2362200"/>
            <a:chOff x="0" y="0"/>
            <a:chExt cx="864" cy="1488"/>
          </a:xfrm>
        </p:grpSpPr>
        <p:sp>
          <p:nvSpPr>
            <p:cNvPr id="9250" name="Line 17"/>
            <p:cNvSpPr>
              <a:spLocks noChangeShapeType="1"/>
            </p:cNvSpPr>
            <p:nvPr/>
          </p:nvSpPr>
          <p:spPr bwMode="auto">
            <a:xfrm>
              <a:off x="0" y="144"/>
              <a:ext cx="48" cy="1200"/>
            </a:xfrm>
            <a:prstGeom prst="line">
              <a:avLst/>
            </a:prstGeom>
            <a:noFill/>
            <a:ln w="38100">
              <a:solidFill>
                <a:schemeClr val="accent2"/>
              </a:solidFill>
              <a:round/>
            </a:ln>
          </p:spPr>
          <p:txBody>
            <a:bodyPr/>
            <a:lstStyle/>
            <a:p>
              <a:endParaRPr lang="zh-CN" altLang="en-US"/>
            </a:p>
          </p:txBody>
        </p:sp>
        <p:sp>
          <p:nvSpPr>
            <p:cNvPr id="9251" name="Line 18"/>
            <p:cNvSpPr>
              <a:spLocks noChangeShapeType="1"/>
            </p:cNvSpPr>
            <p:nvPr/>
          </p:nvSpPr>
          <p:spPr bwMode="auto">
            <a:xfrm>
              <a:off x="288" y="288"/>
              <a:ext cx="48" cy="1200"/>
            </a:xfrm>
            <a:prstGeom prst="line">
              <a:avLst/>
            </a:prstGeom>
            <a:noFill/>
            <a:ln w="38100">
              <a:solidFill>
                <a:schemeClr val="accent2"/>
              </a:solidFill>
              <a:round/>
            </a:ln>
          </p:spPr>
          <p:txBody>
            <a:bodyPr/>
            <a:lstStyle/>
            <a:p>
              <a:endParaRPr lang="zh-CN" altLang="en-US"/>
            </a:p>
          </p:txBody>
        </p:sp>
        <p:sp>
          <p:nvSpPr>
            <p:cNvPr id="9252" name="Line 19"/>
            <p:cNvSpPr>
              <a:spLocks noChangeShapeType="1"/>
            </p:cNvSpPr>
            <p:nvPr/>
          </p:nvSpPr>
          <p:spPr bwMode="auto">
            <a:xfrm>
              <a:off x="672" y="288"/>
              <a:ext cx="48" cy="1200"/>
            </a:xfrm>
            <a:prstGeom prst="line">
              <a:avLst/>
            </a:prstGeom>
            <a:noFill/>
            <a:ln w="38100">
              <a:solidFill>
                <a:schemeClr val="accent2"/>
              </a:solidFill>
              <a:round/>
            </a:ln>
          </p:spPr>
          <p:txBody>
            <a:bodyPr/>
            <a:lstStyle/>
            <a:p>
              <a:endParaRPr lang="zh-CN" altLang="en-US"/>
            </a:p>
          </p:txBody>
        </p:sp>
        <p:sp>
          <p:nvSpPr>
            <p:cNvPr id="9253" name="Line 20"/>
            <p:cNvSpPr>
              <a:spLocks noChangeShapeType="1"/>
            </p:cNvSpPr>
            <p:nvPr/>
          </p:nvSpPr>
          <p:spPr bwMode="auto">
            <a:xfrm>
              <a:off x="816" y="144"/>
              <a:ext cx="48" cy="1200"/>
            </a:xfrm>
            <a:prstGeom prst="line">
              <a:avLst/>
            </a:prstGeom>
            <a:noFill/>
            <a:ln w="38100">
              <a:solidFill>
                <a:schemeClr val="accent2"/>
              </a:solidFill>
              <a:round/>
            </a:ln>
          </p:spPr>
          <p:txBody>
            <a:bodyPr/>
            <a:lstStyle/>
            <a:p>
              <a:endParaRPr lang="zh-CN" altLang="en-US"/>
            </a:p>
          </p:txBody>
        </p:sp>
        <p:sp>
          <p:nvSpPr>
            <p:cNvPr id="9254" name="Line 21"/>
            <p:cNvSpPr>
              <a:spLocks noChangeShapeType="1"/>
            </p:cNvSpPr>
            <p:nvPr/>
          </p:nvSpPr>
          <p:spPr bwMode="auto">
            <a:xfrm>
              <a:off x="528" y="0"/>
              <a:ext cx="48" cy="1200"/>
            </a:xfrm>
            <a:prstGeom prst="line">
              <a:avLst/>
            </a:prstGeom>
            <a:noFill/>
            <a:ln w="38100">
              <a:solidFill>
                <a:schemeClr val="accent2"/>
              </a:solidFill>
              <a:round/>
            </a:ln>
          </p:spPr>
          <p:txBody>
            <a:bodyPr/>
            <a:lstStyle/>
            <a:p>
              <a:endParaRPr lang="zh-CN" altLang="en-US"/>
            </a:p>
          </p:txBody>
        </p:sp>
        <p:sp>
          <p:nvSpPr>
            <p:cNvPr id="9255" name="Line 22"/>
            <p:cNvSpPr>
              <a:spLocks noChangeShapeType="1"/>
            </p:cNvSpPr>
            <p:nvPr/>
          </p:nvSpPr>
          <p:spPr bwMode="auto">
            <a:xfrm>
              <a:off x="96" y="0"/>
              <a:ext cx="48" cy="1200"/>
            </a:xfrm>
            <a:prstGeom prst="line">
              <a:avLst/>
            </a:prstGeom>
            <a:noFill/>
            <a:ln w="38100">
              <a:solidFill>
                <a:schemeClr val="accent2"/>
              </a:solidFill>
              <a:round/>
            </a:ln>
          </p:spPr>
          <p:txBody>
            <a:bodyPr/>
            <a:lstStyle/>
            <a:p>
              <a:endParaRPr lang="zh-CN" altLang="en-US"/>
            </a:p>
          </p:txBody>
        </p:sp>
      </p:grpSp>
      <p:grpSp>
        <p:nvGrpSpPr>
          <p:cNvPr id="5" name="Group 23"/>
          <p:cNvGrpSpPr/>
          <p:nvPr/>
        </p:nvGrpSpPr>
        <p:grpSpPr bwMode="auto">
          <a:xfrm>
            <a:off x="3886200" y="2347913"/>
            <a:ext cx="2209800" cy="762000"/>
            <a:chOff x="0" y="0"/>
            <a:chExt cx="1392" cy="480"/>
          </a:xfrm>
        </p:grpSpPr>
        <p:sp>
          <p:nvSpPr>
            <p:cNvPr id="9247" name="Line 24"/>
            <p:cNvSpPr>
              <a:spLocks noChangeShapeType="1"/>
            </p:cNvSpPr>
            <p:nvPr/>
          </p:nvSpPr>
          <p:spPr bwMode="auto">
            <a:xfrm>
              <a:off x="0" y="96"/>
              <a:ext cx="960" cy="384"/>
            </a:xfrm>
            <a:prstGeom prst="line">
              <a:avLst/>
            </a:prstGeom>
            <a:noFill/>
            <a:ln w="38100">
              <a:solidFill>
                <a:srgbClr val="FF5050"/>
              </a:solidFill>
              <a:round/>
            </a:ln>
          </p:spPr>
          <p:txBody>
            <a:bodyPr/>
            <a:lstStyle/>
            <a:p>
              <a:endParaRPr lang="zh-CN" altLang="en-US"/>
            </a:p>
          </p:txBody>
        </p:sp>
        <p:sp>
          <p:nvSpPr>
            <p:cNvPr id="9248" name="Line 25"/>
            <p:cNvSpPr>
              <a:spLocks noChangeShapeType="1"/>
            </p:cNvSpPr>
            <p:nvPr/>
          </p:nvSpPr>
          <p:spPr bwMode="auto">
            <a:xfrm flipH="1">
              <a:off x="960" y="0"/>
              <a:ext cx="432" cy="480"/>
            </a:xfrm>
            <a:prstGeom prst="line">
              <a:avLst/>
            </a:prstGeom>
            <a:noFill/>
            <a:ln w="38100">
              <a:solidFill>
                <a:srgbClr val="FF5050"/>
              </a:solidFill>
              <a:round/>
            </a:ln>
          </p:spPr>
          <p:txBody>
            <a:bodyPr/>
            <a:lstStyle/>
            <a:p>
              <a:endParaRPr lang="zh-CN" altLang="en-US"/>
            </a:p>
          </p:txBody>
        </p:sp>
        <p:sp>
          <p:nvSpPr>
            <p:cNvPr id="9249" name="Line 26"/>
            <p:cNvSpPr>
              <a:spLocks noChangeShapeType="1"/>
            </p:cNvSpPr>
            <p:nvPr/>
          </p:nvSpPr>
          <p:spPr bwMode="auto">
            <a:xfrm flipV="1">
              <a:off x="0" y="0"/>
              <a:ext cx="1392" cy="96"/>
            </a:xfrm>
            <a:prstGeom prst="line">
              <a:avLst/>
            </a:prstGeom>
            <a:noFill/>
            <a:ln w="38100">
              <a:solidFill>
                <a:srgbClr val="FF5050"/>
              </a:solidFill>
              <a:round/>
            </a:ln>
          </p:spPr>
          <p:txBody>
            <a:bodyPr/>
            <a:lstStyle/>
            <a:p>
              <a:endParaRPr lang="zh-CN" altLang="en-US"/>
            </a:p>
          </p:txBody>
        </p:sp>
      </p:grpSp>
      <p:grpSp>
        <p:nvGrpSpPr>
          <p:cNvPr id="6" name="Group 27"/>
          <p:cNvGrpSpPr/>
          <p:nvPr/>
        </p:nvGrpSpPr>
        <p:grpSpPr bwMode="auto">
          <a:xfrm>
            <a:off x="3886200" y="747713"/>
            <a:ext cx="2209800" cy="2351087"/>
            <a:chOff x="0" y="0"/>
            <a:chExt cx="1392" cy="1481"/>
          </a:xfrm>
        </p:grpSpPr>
        <p:sp>
          <p:nvSpPr>
            <p:cNvPr id="9244" name="Line 28"/>
            <p:cNvSpPr>
              <a:spLocks noChangeShapeType="1"/>
            </p:cNvSpPr>
            <p:nvPr/>
          </p:nvSpPr>
          <p:spPr bwMode="auto">
            <a:xfrm flipH="1">
              <a:off x="0" y="0"/>
              <a:ext cx="720" cy="1104"/>
            </a:xfrm>
            <a:prstGeom prst="line">
              <a:avLst/>
            </a:prstGeom>
            <a:noFill/>
            <a:ln w="38100">
              <a:solidFill>
                <a:srgbClr val="FF5050"/>
              </a:solidFill>
              <a:round/>
            </a:ln>
          </p:spPr>
          <p:txBody>
            <a:bodyPr/>
            <a:lstStyle/>
            <a:p>
              <a:endParaRPr lang="zh-CN" altLang="en-US"/>
            </a:p>
          </p:txBody>
        </p:sp>
        <p:sp>
          <p:nvSpPr>
            <p:cNvPr id="9245" name="Line 29"/>
            <p:cNvSpPr>
              <a:spLocks noChangeShapeType="1"/>
            </p:cNvSpPr>
            <p:nvPr/>
          </p:nvSpPr>
          <p:spPr bwMode="auto">
            <a:xfrm>
              <a:off x="711" y="21"/>
              <a:ext cx="256" cy="1460"/>
            </a:xfrm>
            <a:prstGeom prst="line">
              <a:avLst/>
            </a:prstGeom>
            <a:noFill/>
            <a:ln w="38100">
              <a:solidFill>
                <a:srgbClr val="FF5050"/>
              </a:solidFill>
              <a:round/>
            </a:ln>
          </p:spPr>
          <p:txBody>
            <a:bodyPr/>
            <a:lstStyle/>
            <a:p>
              <a:endParaRPr lang="zh-CN" altLang="en-US"/>
            </a:p>
          </p:txBody>
        </p:sp>
        <p:sp>
          <p:nvSpPr>
            <p:cNvPr id="9246" name="Line 30"/>
            <p:cNvSpPr>
              <a:spLocks noChangeShapeType="1"/>
            </p:cNvSpPr>
            <p:nvPr/>
          </p:nvSpPr>
          <p:spPr bwMode="auto">
            <a:xfrm>
              <a:off x="720" y="0"/>
              <a:ext cx="672" cy="1008"/>
            </a:xfrm>
            <a:prstGeom prst="line">
              <a:avLst/>
            </a:prstGeom>
            <a:noFill/>
            <a:ln w="38100">
              <a:solidFill>
                <a:srgbClr val="FF5050"/>
              </a:solidFill>
              <a:round/>
            </a:ln>
          </p:spPr>
          <p:txBody>
            <a:bodyPr/>
            <a:lstStyle/>
            <a:p>
              <a:endParaRPr lang="zh-CN" altLang="en-US"/>
            </a:p>
          </p:txBody>
        </p:sp>
      </p:grpSp>
      <p:sp>
        <p:nvSpPr>
          <p:cNvPr id="26655" name="Text Box 31"/>
          <p:cNvSpPr txBox="1">
            <a:spLocks noChangeArrowheads="1"/>
          </p:cNvSpPr>
          <p:nvPr/>
        </p:nvSpPr>
        <p:spPr bwMode="auto">
          <a:xfrm>
            <a:off x="1403350" y="3068638"/>
            <a:ext cx="1143000" cy="822325"/>
          </a:xfrm>
          <a:prstGeom prst="rect">
            <a:avLst/>
          </a:prstGeom>
          <a:noFill/>
          <a:ln w="9525">
            <a:noFill/>
            <a:miter lim="800000"/>
          </a:ln>
        </p:spPr>
        <p:txBody>
          <a:bodyPr>
            <a:spAutoFit/>
          </a:bodyPr>
          <a:lstStyle/>
          <a:p>
            <a:pPr algn="ctr">
              <a:spcBef>
                <a:spcPct val="50000"/>
              </a:spcBef>
            </a:pPr>
            <a:r>
              <a:rPr lang="zh-CN" altLang="en-US" sz="2400"/>
              <a:t>棱柱 </a:t>
            </a:r>
            <a:r>
              <a:rPr lang="en-US" altLang="zh-CN" sz="2400" i="1"/>
              <a:t>Prism</a:t>
            </a:r>
          </a:p>
        </p:txBody>
      </p:sp>
      <p:sp>
        <p:nvSpPr>
          <p:cNvPr id="26656" name="Text Box 32"/>
          <p:cNvSpPr txBox="1">
            <a:spLocks noChangeArrowheads="1"/>
          </p:cNvSpPr>
          <p:nvPr/>
        </p:nvSpPr>
        <p:spPr bwMode="auto">
          <a:xfrm>
            <a:off x="4643438" y="3141663"/>
            <a:ext cx="1639887" cy="822325"/>
          </a:xfrm>
          <a:prstGeom prst="rect">
            <a:avLst/>
          </a:prstGeom>
          <a:noFill/>
          <a:ln w="9525">
            <a:noFill/>
            <a:miter lim="800000"/>
          </a:ln>
        </p:spPr>
        <p:txBody>
          <a:bodyPr>
            <a:spAutoFit/>
          </a:bodyPr>
          <a:lstStyle/>
          <a:p>
            <a:pPr algn="ctr">
              <a:spcBef>
                <a:spcPct val="50000"/>
              </a:spcBef>
            </a:pPr>
            <a:r>
              <a:rPr lang="zh-CN" altLang="en-US" sz="2400"/>
              <a:t>棱锥</a:t>
            </a:r>
            <a:r>
              <a:rPr lang="en-US" altLang="zh-CN" sz="2400" i="1"/>
              <a:t>Pyramid </a:t>
            </a:r>
          </a:p>
        </p:txBody>
      </p:sp>
      <p:grpSp>
        <p:nvGrpSpPr>
          <p:cNvPr id="7" name="Group 33"/>
          <p:cNvGrpSpPr/>
          <p:nvPr/>
        </p:nvGrpSpPr>
        <p:grpSpPr bwMode="auto">
          <a:xfrm>
            <a:off x="7086600" y="2271713"/>
            <a:ext cx="1524000" cy="685800"/>
            <a:chOff x="0" y="0"/>
            <a:chExt cx="960" cy="432"/>
          </a:xfrm>
        </p:grpSpPr>
        <p:sp>
          <p:nvSpPr>
            <p:cNvPr id="9241" name="Line 34"/>
            <p:cNvSpPr>
              <a:spLocks noChangeShapeType="1"/>
            </p:cNvSpPr>
            <p:nvPr/>
          </p:nvSpPr>
          <p:spPr bwMode="auto">
            <a:xfrm flipV="1">
              <a:off x="0" y="0"/>
              <a:ext cx="960" cy="48"/>
            </a:xfrm>
            <a:prstGeom prst="line">
              <a:avLst/>
            </a:prstGeom>
            <a:noFill/>
            <a:ln w="38100">
              <a:solidFill>
                <a:schemeClr val="accent1"/>
              </a:solidFill>
              <a:round/>
            </a:ln>
          </p:spPr>
          <p:txBody>
            <a:bodyPr/>
            <a:lstStyle/>
            <a:p>
              <a:endParaRPr lang="zh-CN" altLang="en-US"/>
            </a:p>
          </p:txBody>
        </p:sp>
        <p:sp>
          <p:nvSpPr>
            <p:cNvPr id="9242" name="Line 35"/>
            <p:cNvSpPr>
              <a:spLocks noChangeShapeType="1"/>
            </p:cNvSpPr>
            <p:nvPr/>
          </p:nvSpPr>
          <p:spPr bwMode="auto">
            <a:xfrm>
              <a:off x="0" y="48"/>
              <a:ext cx="432" cy="384"/>
            </a:xfrm>
            <a:prstGeom prst="line">
              <a:avLst/>
            </a:prstGeom>
            <a:noFill/>
            <a:ln w="38100">
              <a:solidFill>
                <a:schemeClr val="accent1"/>
              </a:solidFill>
              <a:round/>
            </a:ln>
          </p:spPr>
          <p:txBody>
            <a:bodyPr/>
            <a:lstStyle/>
            <a:p>
              <a:endParaRPr lang="zh-CN" altLang="en-US"/>
            </a:p>
          </p:txBody>
        </p:sp>
        <p:sp>
          <p:nvSpPr>
            <p:cNvPr id="9243" name="Line 36"/>
            <p:cNvSpPr>
              <a:spLocks noChangeShapeType="1"/>
            </p:cNvSpPr>
            <p:nvPr/>
          </p:nvSpPr>
          <p:spPr bwMode="auto">
            <a:xfrm flipH="1">
              <a:off x="432" y="0"/>
              <a:ext cx="528" cy="432"/>
            </a:xfrm>
            <a:prstGeom prst="line">
              <a:avLst/>
            </a:prstGeom>
            <a:noFill/>
            <a:ln w="38100">
              <a:solidFill>
                <a:schemeClr val="accent1"/>
              </a:solidFill>
              <a:round/>
            </a:ln>
          </p:spPr>
          <p:txBody>
            <a:bodyPr/>
            <a:lstStyle/>
            <a:p>
              <a:endParaRPr lang="zh-CN" altLang="en-US"/>
            </a:p>
          </p:txBody>
        </p:sp>
      </p:grpSp>
      <p:grpSp>
        <p:nvGrpSpPr>
          <p:cNvPr id="8" name="Group 37"/>
          <p:cNvGrpSpPr/>
          <p:nvPr/>
        </p:nvGrpSpPr>
        <p:grpSpPr bwMode="auto">
          <a:xfrm>
            <a:off x="7467600" y="1585913"/>
            <a:ext cx="914400" cy="304800"/>
            <a:chOff x="0" y="0"/>
            <a:chExt cx="576" cy="192"/>
          </a:xfrm>
        </p:grpSpPr>
        <p:sp>
          <p:nvSpPr>
            <p:cNvPr id="9238" name="Line 38"/>
            <p:cNvSpPr>
              <a:spLocks noChangeShapeType="1"/>
            </p:cNvSpPr>
            <p:nvPr/>
          </p:nvSpPr>
          <p:spPr bwMode="auto">
            <a:xfrm>
              <a:off x="0" y="48"/>
              <a:ext cx="192" cy="144"/>
            </a:xfrm>
            <a:prstGeom prst="line">
              <a:avLst/>
            </a:prstGeom>
            <a:noFill/>
            <a:ln w="38100">
              <a:solidFill>
                <a:schemeClr val="accent1"/>
              </a:solidFill>
              <a:round/>
            </a:ln>
          </p:spPr>
          <p:txBody>
            <a:bodyPr/>
            <a:lstStyle/>
            <a:p>
              <a:endParaRPr lang="zh-CN" altLang="en-US"/>
            </a:p>
          </p:txBody>
        </p:sp>
        <p:sp>
          <p:nvSpPr>
            <p:cNvPr id="9239" name="Line 39"/>
            <p:cNvSpPr>
              <a:spLocks noChangeShapeType="1"/>
            </p:cNvSpPr>
            <p:nvPr/>
          </p:nvSpPr>
          <p:spPr bwMode="auto">
            <a:xfrm flipV="1">
              <a:off x="192" y="0"/>
              <a:ext cx="384" cy="192"/>
            </a:xfrm>
            <a:prstGeom prst="line">
              <a:avLst/>
            </a:prstGeom>
            <a:noFill/>
            <a:ln w="38100">
              <a:solidFill>
                <a:schemeClr val="accent1"/>
              </a:solidFill>
              <a:round/>
            </a:ln>
          </p:spPr>
          <p:txBody>
            <a:bodyPr/>
            <a:lstStyle/>
            <a:p>
              <a:endParaRPr lang="zh-CN" altLang="en-US"/>
            </a:p>
          </p:txBody>
        </p:sp>
        <p:sp>
          <p:nvSpPr>
            <p:cNvPr id="9240" name="Line 40"/>
            <p:cNvSpPr>
              <a:spLocks noChangeShapeType="1"/>
            </p:cNvSpPr>
            <p:nvPr/>
          </p:nvSpPr>
          <p:spPr bwMode="auto">
            <a:xfrm flipH="1">
              <a:off x="0" y="0"/>
              <a:ext cx="576" cy="48"/>
            </a:xfrm>
            <a:prstGeom prst="line">
              <a:avLst/>
            </a:prstGeom>
            <a:noFill/>
            <a:ln w="38100">
              <a:solidFill>
                <a:schemeClr val="accent1"/>
              </a:solidFill>
              <a:round/>
            </a:ln>
          </p:spPr>
          <p:txBody>
            <a:bodyPr/>
            <a:lstStyle/>
            <a:p>
              <a:endParaRPr lang="zh-CN" altLang="en-US"/>
            </a:p>
          </p:txBody>
        </p:sp>
      </p:grpSp>
      <p:grpSp>
        <p:nvGrpSpPr>
          <p:cNvPr id="9" name="Group 41"/>
          <p:cNvGrpSpPr/>
          <p:nvPr/>
        </p:nvGrpSpPr>
        <p:grpSpPr bwMode="auto">
          <a:xfrm>
            <a:off x="7086600" y="1585913"/>
            <a:ext cx="1524000" cy="1371600"/>
            <a:chOff x="0" y="0"/>
            <a:chExt cx="960" cy="864"/>
          </a:xfrm>
        </p:grpSpPr>
        <p:sp>
          <p:nvSpPr>
            <p:cNvPr id="9235" name="Line 42"/>
            <p:cNvSpPr>
              <a:spLocks noChangeShapeType="1"/>
            </p:cNvSpPr>
            <p:nvPr/>
          </p:nvSpPr>
          <p:spPr bwMode="auto">
            <a:xfrm flipH="1">
              <a:off x="0" y="48"/>
              <a:ext cx="240" cy="432"/>
            </a:xfrm>
            <a:prstGeom prst="line">
              <a:avLst/>
            </a:prstGeom>
            <a:noFill/>
            <a:ln w="38100">
              <a:solidFill>
                <a:schemeClr val="accent1"/>
              </a:solidFill>
              <a:round/>
            </a:ln>
          </p:spPr>
          <p:txBody>
            <a:bodyPr/>
            <a:lstStyle/>
            <a:p>
              <a:endParaRPr lang="zh-CN" altLang="en-US"/>
            </a:p>
          </p:txBody>
        </p:sp>
        <p:sp>
          <p:nvSpPr>
            <p:cNvPr id="9236" name="Line 43"/>
            <p:cNvSpPr>
              <a:spLocks noChangeShapeType="1"/>
            </p:cNvSpPr>
            <p:nvPr/>
          </p:nvSpPr>
          <p:spPr bwMode="auto">
            <a:xfrm>
              <a:off x="430" y="187"/>
              <a:ext cx="3" cy="677"/>
            </a:xfrm>
            <a:prstGeom prst="line">
              <a:avLst/>
            </a:prstGeom>
            <a:noFill/>
            <a:ln w="38100">
              <a:solidFill>
                <a:schemeClr val="accent1"/>
              </a:solidFill>
              <a:round/>
            </a:ln>
          </p:spPr>
          <p:txBody>
            <a:bodyPr/>
            <a:lstStyle/>
            <a:p>
              <a:endParaRPr lang="zh-CN" altLang="en-US"/>
            </a:p>
          </p:txBody>
        </p:sp>
        <p:sp>
          <p:nvSpPr>
            <p:cNvPr id="9237" name="Line 44"/>
            <p:cNvSpPr>
              <a:spLocks noChangeShapeType="1"/>
            </p:cNvSpPr>
            <p:nvPr/>
          </p:nvSpPr>
          <p:spPr bwMode="auto">
            <a:xfrm>
              <a:off x="816" y="0"/>
              <a:ext cx="144" cy="432"/>
            </a:xfrm>
            <a:prstGeom prst="line">
              <a:avLst/>
            </a:prstGeom>
            <a:noFill/>
            <a:ln w="38100">
              <a:solidFill>
                <a:schemeClr val="accent1"/>
              </a:solidFill>
              <a:round/>
            </a:ln>
          </p:spPr>
          <p:txBody>
            <a:bodyPr/>
            <a:lstStyle/>
            <a:p>
              <a:endParaRPr lang="zh-CN" altLang="en-US"/>
            </a:p>
          </p:txBody>
        </p:sp>
      </p:grpSp>
      <p:sp>
        <p:nvSpPr>
          <p:cNvPr id="26669" name="Text Box 45"/>
          <p:cNvSpPr txBox="1">
            <a:spLocks noChangeArrowheads="1"/>
          </p:cNvSpPr>
          <p:nvPr/>
        </p:nvSpPr>
        <p:spPr bwMode="auto">
          <a:xfrm>
            <a:off x="7019925" y="2852738"/>
            <a:ext cx="2124075" cy="1676400"/>
          </a:xfrm>
          <a:prstGeom prst="rect">
            <a:avLst/>
          </a:prstGeom>
          <a:noFill/>
          <a:ln w="9525">
            <a:noFill/>
            <a:miter lim="800000"/>
          </a:ln>
        </p:spPr>
        <p:txBody>
          <a:bodyPr>
            <a:spAutoFit/>
          </a:bodyPr>
          <a:lstStyle/>
          <a:p>
            <a:pPr algn="ctr">
              <a:spcBef>
                <a:spcPct val="50000"/>
              </a:spcBef>
            </a:pPr>
            <a:r>
              <a:rPr lang="zh-CN" altLang="en-US" sz="2400"/>
              <a:t>棱台</a:t>
            </a:r>
          </a:p>
          <a:p>
            <a:pPr algn="ctr">
              <a:spcBef>
                <a:spcPct val="50000"/>
              </a:spcBef>
            </a:pPr>
            <a:r>
              <a:rPr lang="en-US" altLang="zh-CN" sz="2000" i="1"/>
              <a:t>Frustum</a:t>
            </a:r>
          </a:p>
          <a:p>
            <a:pPr algn="ctr">
              <a:spcBef>
                <a:spcPct val="50000"/>
              </a:spcBef>
            </a:pPr>
            <a:r>
              <a:rPr lang="en-US" altLang="zh-CN" sz="2000" i="1"/>
              <a:t>( Truncated Pyramid )</a:t>
            </a:r>
          </a:p>
        </p:txBody>
      </p:sp>
      <p:sp>
        <p:nvSpPr>
          <p:cNvPr id="26670" name="AutoShape 46"/>
          <p:cNvSpPr>
            <a:spLocks noChangeArrowheads="1"/>
          </p:cNvSpPr>
          <p:nvPr/>
        </p:nvSpPr>
        <p:spPr bwMode="auto">
          <a:xfrm>
            <a:off x="685800" y="747713"/>
            <a:ext cx="152400" cy="1447800"/>
          </a:xfrm>
          <a:prstGeom prst="upArrow">
            <a:avLst>
              <a:gd name="adj1" fmla="val 50000"/>
              <a:gd name="adj2" fmla="val 237500"/>
            </a:avLst>
          </a:prstGeom>
          <a:solidFill>
            <a:schemeClr val="accent1"/>
          </a:solidFill>
          <a:ln w="9525">
            <a:solidFill>
              <a:schemeClr val="tx1"/>
            </a:solidFill>
            <a:miter lim="800000"/>
          </a:ln>
        </p:spPr>
        <p:txBody>
          <a:bodyPr vert="eaVert" wrap="none" anchor="ctr"/>
          <a:lstStyle/>
          <a:p>
            <a:pPr algn="ctr"/>
            <a:endParaRPr lang="zh-CN" altLang="en-US" sz="2400" b="0">
              <a:ea typeface="宋体" panose="02010600030101010101" pitchFamily="2" charset="-122"/>
            </a:endParaRPr>
          </a:p>
        </p:txBody>
      </p:sp>
      <p:sp>
        <p:nvSpPr>
          <p:cNvPr id="9230" name="Rectangle 47"/>
          <p:cNvSpPr>
            <a:spLocks noChangeArrowheads="1"/>
          </p:cNvSpPr>
          <p:nvPr/>
        </p:nvSpPr>
        <p:spPr bwMode="auto">
          <a:xfrm>
            <a:off x="1692275" y="0"/>
            <a:ext cx="6408738" cy="641350"/>
          </a:xfrm>
          <a:prstGeom prst="rect">
            <a:avLst/>
          </a:prstGeom>
          <a:noFill/>
          <a:ln w="9525">
            <a:noFill/>
            <a:miter lim="800000"/>
          </a:ln>
        </p:spPr>
        <p:txBody>
          <a:bodyPr>
            <a:spAutoFit/>
          </a:bodyPr>
          <a:lstStyle/>
          <a:p>
            <a:pPr algn="ctr"/>
            <a:r>
              <a:rPr lang="zh-CN" altLang="en-US" sz="3600"/>
              <a:t>平面基本体      </a:t>
            </a:r>
            <a:r>
              <a:rPr lang="en-US" altLang="zh-CN" sz="2800" i="1"/>
              <a:t>Plane Basic Solids</a:t>
            </a:r>
          </a:p>
        </p:txBody>
      </p:sp>
      <p:sp>
        <p:nvSpPr>
          <p:cNvPr id="26672" name="Text Box 48"/>
          <p:cNvSpPr txBox="1">
            <a:spLocks noChangeArrowheads="1"/>
          </p:cNvSpPr>
          <p:nvPr/>
        </p:nvSpPr>
        <p:spPr bwMode="auto">
          <a:xfrm>
            <a:off x="179388" y="3860800"/>
            <a:ext cx="3816350" cy="1004888"/>
          </a:xfrm>
          <a:prstGeom prst="rect">
            <a:avLst/>
          </a:prstGeom>
          <a:noFill/>
          <a:ln w="9525">
            <a:noFill/>
            <a:miter lim="800000"/>
          </a:ln>
        </p:spPr>
        <p:txBody>
          <a:bodyPr>
            <a:spAutoFit/>
          </a:bodyPr>
          <a:lstStyle/>
          <a:p>
            <a:pPr algn="ctr">
              <a:spcBef>
                <a:spcPct val="50000"/>
              </a:spcBef>
            </a:pPr>
            <a:r>
              <a:rPr lang="zh-CN" altLang="en-US" sz="2400"/>
              <a:t>正棱柱 </a:t>
            </a:r>
            <a:r>
              <a:rPr lang="en-US" altLang="zh-CN" sz="2000" i="1"/>
              <a:t>Right prism</a:t>
            </a:r>
          </a:p>
          <a:p>
            <a:pPr algn="ctr">
              <a:spcBef>
                <a:spcPct val="50000"/>
              </a:spcBef>
            </a:pPr>
            <a:r>
              <a:rPr lang="zh-CN" altLang="en-US" sz="2400"/>
              <a:t>斜棱柱 </a:t>
            </a:r>
            <a:r>
              <a:rPr lang="en-US" altLang="zh-CN" sz="2000" i="1"/>
              <a:t>Oblique prism</a:t>
            </a:r>
          </a:p>
        </p:txBody>
      </p:sp>
      <p:sp>
        <p:nvSpPr>
          <p:cNvPr id="26673" name="Text Box 49"/>
          <p:cNvSpPr txBox="1">
            <a:spLocks noChangeArrowheads="1"/>
          </p:cNvSpPr>
          <p:nvPr/>
        </p:nvSpPr>
        <p:spPr bwMode="auto">
          <a:xfrm>
            <a:off x="3492500" y="4005263"/>
            <a:ext cx="3816350" cy="1004887"/>
          </a:xfrm>
          <a:prstGeom prst="rect">
            <a:avLst/>
          </a:prstGeom>
          <a:noFill/>
          <a:ln w="9525">
            <a:noFill/>
            <a:miter lim="800000"/>
          </a:ln>
        </p:spPr>
        <p:txBody>
          <a:bodyPr>
            <a:spAutoFit/>
          </a:bodyPr>
          <a:lstStyle/>
          <a:p>
            <a:pPr algn="ctr">
              <a:spcBef>
                <a:spcPct val="50000"/>
              </a:spcBef>
            </a:pPr>
            <a:r>
              <a:rPr lang="zh-CN" altLang="en-US" sz="2400"/>
              <a:t>正棱锥 </a:t>
            </a:r>
            <a:r>
              <a:rPr lang="en-US" altLang="zh-CN" sz="2000" i="1"/>
              <a:t>Right pyramid</a:t>
            </a:r>
          </a:p>
          <a:p>
            <a:pPr algn="ctr">
              <a:spcBef>
                <a:spcPct val="50000"/>
              </a:spcBef>
            </a:pPr>
            <a:r>
              <a:rPr lang="zh-CN" altLang="en-US" sz="2400"/>
              <a:t>斜棱锥 </a:t>
            </a:r>
            <a:r>
              <a:rPr lang="en-US" altLang="zh-CN" sz="2000" i="1"/>
              <a:t>Oblique pyramid</a:t>
            </a:r>
          </a:p>
        </p:txBody>
      </p:sp>
      <p:pic>
        <p:nvPicPr>
          <p:cNvPr id="26674" name="Picture 51" descr="GizaPyramids1">
            <a:hlinkClick r:id="rId2"/>
          </p:cNvPr>
          <p:cNvPicPr>
            <a:picLocks noChangeAspect="1" noChangeArrowheads="1"/>
          </p:cNvPicPr>
          <p:nvPr/>
        </p:nvPicPr>
        <p:blipFill>
          <a:blip r:embed="rId3" cstate="print"/>
          <a:srcRect/>
          <a:stretch>
            <a:fillRect/>
          </a:stretch>
        </p:blipFill>
        <p:spPr bwMode="auto">
          <a:xfrm>
            <a:off x="3348038" y="3213100"/>
            <a:ext cx="3600450" cy="1801813"/>
          </a:xfrm>
          <a:prstGeom prst="rect">
            <a:avLst/>
          </a:prstGeom>
          <a:noFill/>
          <a:ln w="9525">
            <a:noFill/>
            <a:miter lim="800000"/>
            <a:headEnd/>
            <a:tailEnd/>
          </a:ln>
        </p:spPr>
      </p:pic>
      <p:sp>
        <p:nvSpPr>
          <p:cNvPr id="26675" name="Text Box 52"/>
          <p:cNvSpPr txBox="1">
            <a:spLocks noChangeArrowheads="1"/>
          </p:cNvSpPr>
          <p:nvPr/>
        </p:nvSpPr>
        <p:spPr bwMode="auto">
          <a:xfrm>
            <a:off x="3419475" y="5084763"/>
            <a:ext cx="3492500" cy="914400"/>
          </a:xfrm>
          <a:prstGeom prst="rect">
            <a:avLst/>
          </a:prstGeom>
          <a:noFill/>
          <a:ln w="9525">
            <a:noFill/>
            <a:miter lim="800000"/>
          </a:ln>
        </p:spPr>
        <p:txBody>
          <a:bodyPr>
            <a:spAutoFit/>
          </a:bodyPr>
          <a:lstStyle/>
          <a:p>
            <a:pPr algn="ctr">
              <a:spcBef>
                <a:spcPct val="50000"/>
              </a:spcBef>
            </a:pPr>
            <a:r>
              <a:rPr lang="zh-CN" altLang="en-US" sz="2400"/>
              <a:t>正四棱锥</a:t>
            </a:r>
          </a:p>
          <a:p>
            <a:pPr algn="ctr">
              <a:spcBef>
                <a:spcPct val="50000"/>
              </a:spcBef>
            </a:pPr>
            <a:r>
              <a:rPr lang="en-US" altLang="zh-CN" sz="2000" i="1"/>
              <a:t>Right square pyramid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55"/>
                                        </p:tgtEl>
                                        <p:attrNameLst>
                                          <p:attrName>style.visibility</p:attrName>
                                        </p:attrNameLst>
                                      </p:cBhvr>
                                      <p:to>
                                        <p:strVal val="visible"/>
                                      </p:to>
                                    </p:set>
                                    <p:animEffect transition="in" filter="wipe(left)">
                                      <p:cBhvr>
                                        <p:cTn id="7" dur="500"/>
                                        <p:tgtEl>
                                          <p:spTgt spid="266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70"/>
                                        </p:tgtEl>
                                        <p:attrNameLst>
                                          <p:attrName>style.visibility</p:attrName>
                                        </p:attrNameLst>
                                      </p:cBhvr>
                                      <p:to>
                                        <p:strVal val="visible"/>
                                      </p:to>
                                    </p:set>
                                    <p:animEffect transition="in" filter="wipe(left)">
                                      <p:cBhvr>
                                        <p:cTn id="17" dur="500"/>
                                        <p:tgtEl>
                                          <p:spTgt spid="266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672"/>
                                        </p:tgtEl>
                                        <p:attrNameLst>
                                          <p:attrName>style.visibility</p:attrName>
                                        </p:attrNameLst>
                                      </p:cBhvr>
                                      <p:to>
                                        <p:strVal val="visible"/>
                                      </p:to>
                                    </p:set>
                                    <p:animEffect transition="in" filter="blinds(horizontal)">
                                      <p:cBhvr>
                                        <p:cTn id="32" dur="500"/>
                                        <p:tgtEl>
                                          <p:spTgt spid="266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56"/>
                                        </p:tgtEl>
                                        <p:attrNameLst>
                                          <p:attrName>style.visibility</p:attrName>
                                        </p:attrNameLst>
                                      </p:cBhvr>
                                      <p:to>
                                        <p:strVal val="visible"/>
                                      </p:to>
                                    </p:set>
                                    <p:animEffect transition="in" filter="wipe(left)">
                                      <p:cBhvr>
                                        <p:cTn id="37" dur="500"/>
                                        <p:tgtEl>
                                          <p:spTgt spid="266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673"/>
                                        </p:tgtEl>
                                        <p:attrNameLst>
                                          <p:attrName>style.visibility</p:attrName>
                                        </p:attrNameLst>
                                      </p:cBhvr>
                                      <p:to>
                                        <p:strVal val="visible"/>
                                      </p:to>
                                    </p:set>
                                    <p:animEffect transition="in" filter="blinds(horizontal)">
                                      <p:cBhvr>
                                        <p:cTn id="52" dur="500"/>
                                        <p:tgtEl>
                                          <p:spTgt spid="2667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6674"/>
                                        </p:tgtEl>
                                        <p:attrNameLst>
                                          <p:attrName>style.visibility</p:attrName>
                                        </p:attrNameLst>
                                      </p:cBhvr>
                                      <p:to>
                                        <p:strVal val="visible"/>
                                      </p:to>
                                    </p:set>
                                    <p:animEffect transition="in" filter="blinds(horizontal)">
                                      <p:cBhvr>
                                        <p:cTn id="57" dur="500"/>
                                        <p:tgtEl>
                                          <p:spTgt spid="2667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6675"/>
                                        </p:tgtEl>
                                        <p:attrNameLst>
                                          <p:attrName>style.visibility</p:attrName>
                                        </p:attrNameLst>
                                      </p:cBhvr>
                                      <p:to>
                                        <p:strVal val="visible"/>
                                      </p:to>
                                    </p:set>
                                    <p:animEffect transition="in" filter="wipe(left)">
                                      <p:cBhvr>
                                        <p:cTn id="62" dur="500"/>
                                        <p:tgtEl>
                                          <p:spTgt spid="2667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6669"/>
                                        </p:tgtEl>
                                        <p:attrNameLst>
                                          <p:attrName>style.visibility</p:attrName>
                                        </p:attrNameLst>
                                      </p:cBhvr>
                                      <p:to>
                                        <p:strVal val="visible"/>
                                      </p:to>
                                    </p:set>
                                    <p:animEffect transition="in" filter="wipe(left)">
                                      <p:cBhvr>
                                        <p:cTn id="67" dur="500"/>
                                        <p:tgtEl>
                                          <p:spTgt spid="2666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down)">
                                      <p:cBhvr>
                                        <p:cTn id="77" dur="500"/>
                                        <p:tgtEl>
                                          <p:spTgt spid="9"/>
                                        </p:tgtEl>
                                      </p:cBhvr>
                                    </p:animEffect>
                                  </p:childTnLst>
                                </p:cTn>
                              </p:par>
                              <p:par>
                                <p:cTn id="78" presetID="22" presetClass="entr" presetSubtype="4" fill="hold" nodeType="withEffect">
                                  <p:stCondLst>
                                    <p:cond delay="0"/>
                                  </p:stCondLst>
                                  <p:childTnLst>
                                    <p:set>
                                      <p:cBhvr>
                                        <p:cTn id="79" dur="1" fill="hold">
                                          <p:stCondLst>
                                            <p:cond delay="0"/>
                                          </p:stCondLst>
                                        </p:cTn>
                                        <p:tgtEl>
                                          <p:spTgt spid="8"/>
                                        </p:tgtEl>
                                        <p:attrNameLst>
                                          <p:attrName>style.visibility</p:attrName>
                                        </p:attrNameLst>
                                      </p:cBhvr>
                                      <p:to>
                                        <p:strVal val="visible"/>
                                      </p:to>
                                    </p:set>
                                    <p:animEffect transition="in" filter="wipe(down)">
                                      <p:cBhvr>
                                        <p:cTn id="8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5" grpId="0" autoUpdateAnimBg="0"/>
      <p:bldP spid="26656" grpId="0" autoUpdateAnimBg="0"/>
      <p:bldP spid="26669" grpId="0" autoUpdateAnimBg="0"/>
      <p:bldP spid="26670" grpId="0" animBg="1" autoUpdateAnimBg="0"/>
      <p:bldP spid="26672" grpId="0" autoUpdateAnimBg="0"/>
      <p:bldP spid="26673" grpId="0" autoUpdateAnimBg="0"/>
      <p:bldP spid="2667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838200" y="2971800"/>
            <a:ext cx="457200" cy="228600"/>
          </a:xfrm>
          <a:prstGeom prst="line">
            <a:avLst/>
          </a:prstGeom>
          <a:noFill/>
          <a:ln w="38100">
            <a:solidFill>
              <a:schemeClr val="accent2"/>
            </a:solidFill>
            <a:round/>
          </a:ln>
        </p:spPr>
        <p:txBody>
          <a:bodyPr/>
          <a:lstStyle/>
          <a:p>
            <a:endParaRPr lang="zh-CN" altLang="en-US"/>
          </a:p>
        </p:txBody>
      </p:sp>
      <p:sp>
        <p:nvSpPr>
          <p:cNvPr id="10243" name="Line 3"/>
          <p:cNvSpPr>
            <a:spLocks noChangeShapeType="1"/>
          </p:cNvSpPr>
          <p:nvPr/>
        </p:nvSpPr>
        <p:spPr bwMode="auto">
          <a:xfrm>
            <a:off x="1295400" y="3200400"/>
            <a:ext cx="609600" cy="0"/>
          </a:xfrm>
          <a:prstGeom prst="line">
            <a:avLst/>
          </a:prstGeom>
          <a:noFill/>
          <a:ln w="38100">
            <a:solidFill>
              <a:schemeClr val="accent2"/>
            </a:solidFill>
            <a:round/>
          </a:ln>
        </p:spPr>
        <p:txBody>
          <a:bodyPr/>
          <a:lstStyle/>
          <a:p>
            <a:endParaRPr lang="zh-CN" altLang="en-US"/>
          </a:p>
        </p:txBody>
      </p:sp>
      <p:sp>
        <p:nvSpPr>
          <p:cNvPr id="10244" name="Line 4"/>
          <p:cNvSpPr>
            <a:spLocks noChangeShapeType="1"/>
          </p:cNvSpPr>
          <p:nvPr/>
        </p:nvSpPr>
        <p:spPr bwMode="auto">
          <a:xfrm flipV="1">
            <a:off x="1905000" y="2971800"/>
            <a:ext cx="228600" cy="228600"/>
          </a:xfrm>
          <a:prstGeom prst="line">
            <a:avLst/>
          </a:prstGeom>
          <a:noFill/>
          <a:ln w="38100">
            <a:solidFill>
              <a:schemeClr val="accent2"/>
            </a:solidFill>
            <a:round/>
          </a:ln>
        </p:spPr>
        <p:txBody>
          <a:bodyPr/>
          <a:lstStyle/>
          <a:p>
            <a:endParaRPr lang="zh-CN" altLang="en-US"/>
          </a:p>
        </p:txBody>
      </p:sp>
      <p:sp>
        <p:nvSpPr>
          <p:cNvPr id="10245" name="Line 5"/>
          <p:cNvSpPr>
            <a:spLocks noChangeShapeType="1"/>
          </p:cNvSpPr>
          <p:nvPr/>
        </p:nvSpPr>
        <p:spPr bwMode="auto">
          <a:xfrm>
            <a:off x="914400" y="838200"/>
            <a:ext cx="685800" cy="0"/>
          </a:xfrm>
          <a:prstGeom prst="line">
            <a:avLst/>
          </a:prstGeom>
          <a:noFill/>
          <a:ln w="38100">
            <a:solidFill>
              <a:schemeClr val="accent2"/>
            </a:solidFill>
            <a:round/>
          </a:ln>
        </p:spPr>
        <p:txBody>
          <a:bodyPr/>
          <a:lstStyle/>
          <a:p>
            <a:endParaRPr lang="zh-CN" altLang="en-US"/>
          </a:p>
        </p:txBody>
      </p:sp>
      <p:sp>
        <p:nvSpPr>
          <p:cNvPr id="10246" name="Line 6"/>
          <p:cNvSpPr>
            <a:spLocks noChangeShapeType="1"/>
          </p:cNvSpPr>
          <p:nvPr/>
        </p:nvSpPr>
        <p:spPr bwMode="auto">
          <a:xfrm>
            <a:off x="1600200" y="838200"/>
            <a:ext cx="457200" cy="228600"/>
          </a:xfrm>
          <a:prstGeom prst="line">
            <a:avLst/>
          </a:prstGeom>
          <a:noFill/>
          <a:ln w="38100">
            <a:solidFill>
              <a:schemeClr val="accent2"/>
            </a:solidFill>
            <a:round/>
          </a:ln>
        </p:spPr>
        <p:txBody>
          <a:bodyPr/>
          <a:lstStyle/>
          <a:p>
            <a:endParaRPr lang="zh-CN" altLang="en-US"/>
          </a:p>
        </p:txBody>
      </p:sp>
      <p:sp>
        <p:nvSpPr>
          <p:cNvPr id="10247" name="Line 7"/>
          <p:cNvSpPr>
            <a:spLocks noChangeShapeType="1"/>
          </p:cNvSpPr>
          <p:nvPr/>
        </p:nvSpPr>
        <p:spPr bwMode="auto">
          <a:xfrm flipH="1">
            <a:off x="762000" y="838200"/>
            <a:ext cx="152400" cy="228600"/>
          </a:xfrm>
          <a:prstGeom prst="line">
            <a:avLst/>
          </a:prstGeom>
          <a:noFill/>
          <a:ln w="38100">
            <a:solidFill>
              <a:schemeClr val="accent2"/>
            </a:solidFill>
            <a:round/>
          </a:ln>
        </p:spPr>
        <p:txBody>
          <a:bodyPr/>
          <a:lstStyle/>
          <a:p>
            <a:endParaRPr lang="zh-CN" altLang="en-US"/>
          </a:p>
        </p:txBody>
      </p:sp>
      <p:sp>
        <p:nvSpPr>
          <p:cNvPr id="10248" name="Line 8"/>
          <p:cNvSpPr>
            <a:spLocks noChangeShapeType="1"/>
          </p:cNvSpPr>
          <p:nvPr/>
        </p:nvSpPr>
        <p:spPr bwMode="auto">
          <a:xfrm>
            <a:off x="762000" y="1066800"/>
            <a:ext cx="457200" cy="228600"/>
          </a:xfrm>
          <a:prstGeom prst="line">
            <a:avLst/>
          </a:prstGeom>
          <a:noFill/>
          <a:ln w="38100">
            <a:solidFill>
              <a:schemeClr val="accent2"/>
            </a:solidFill>
            <a:round/>
          </a:ln>
        </p:spPr>
        <p:txBody>
          <a:bodyPr/>
          <a:lstStyle/>
          <a:p>
            <a:endParaRPr lang="zh-CN" altLang="en-US"/>
          </a:p>
        </p:txBody>
      </p:sp>
      <p:sp>
        <p:nvSpPr>
          <p:cNvPr id="10249" name="Line 9"/>
          <p:cNvSpPr>
            <a:spLocks noChangeShapeType="1"/>
          </p:cNvSpPr>
          <p:nvPr/>
        </p:nvSpPr>
        <p:spPr bwMode="auto">
          <a:xfrm>
            <a:off x="1219200" y="1295400"/>
            <a:ext cx="609600" cy="0"/>
          </a:xfrm>
          <a:prstGeom prst="line">
            <a:avLst/>
          </a:prstGeom>
          <a:noFill/>
          <a:ln w="38100">
            <a:solidFill>
              <a:schemeClr val="accent2"/>
            </a:solidFill>
            <a:round/>
          </a:ln>
        </p:spPr>
        <p:txBody>
          <a:bodyPr/>
          <a:lstStyle/>
          <a:p>
            <a:endParaRPr lang="zh-CN" altLang="en-US"/>
          </a:p>
        </p:txBody>
      </p:sp>
      <p:sp>
        <p:nvSpPr>
          <p:cNvPr id="10250" name="Line 10"/>
          <p:cNvSpPr>
            <a:spLocks noChangeShapeType="1"/>
          </p:cNvSpPr>
          <p:nvPr/>
        </p:nvSpPr>
        <p:spPr bwMode="auto">
          <a:xfrm flipV="1">
            <a:off x="1828800" y="1066800"/>
            <a:ext cx="228600" cy="228600"/>
          </a:xfrm>
          <a:prstGeom prst="line">
            <a:avLst/>
          </a:prstGeom>
          <a:noFill/>
          <a:ln w="38100">
            <a:solidFill>
              <a:schemeClr val="accent2"/>
            </a:solidFill>
            <a:round/>
          </a:ln>
        </p:spPr>
        <p:txBody>
          <a:bodyPr/>
          <a:lstStyle/>
          <a:p>
            <a:endParaRPr lang="zh-CN" altLang="en-US"/>
          </a:p>
        </p:txBody>
      </p:sp>
      <p:sp>
        <p:nvSpPr>
          <p:cNvPr id="10251" name="Line 11"/>
          <p:cNvSpPr>
            <a:spLocks noChangeShapeType="1"/>
          </p:cNvSpPr>
          <p:nvPr/>
        </p:nvSpPr>
        <p:spPr bwMode="auto">
          <a:xfrm>
            <a:off x="762000" y="1066800"/>
            <a:ext cx="76200" cy="1905000"/>
          </a:xfrm>
          <a:prstGeom prst="line">
            <a:avLst/>
          </a:prstGeom>
          <a:noFill/>
          <a:ln w="38100">
            <a:solidFill>
              <a:schemeClr val="accent2"/>
            </a:solidFill>
            <a:round/>
          </a:ln>
        </p:spPr>
        <p:txBody>
          <a:bodyPr/>
          <a:lstStyle/>
          <a:p>
            <a:endParaRPr lang="zh-CN" altLang="en-US"/>
          </a:p>
        </p:txBody>
      </p:sp>
      <p:sp>
        <p:nvSpPr>
          <p:cNvPr id="10252" name="Line 12"/>
          <p:cNvSpPr>
            <a:spLocks noChangeShapeType="1"/>
          </p:cNvSpPr>
          <p:nvPr/>
        </p:nvSpPr>
        <p:spPr bwMode="auto">
          <a:xfrm>
            <a:off x="1219200" y="1295400"/>
            <a:ext cx="76200" cy="1905000"/>
          </a:xfrm>
          <a:prstGeom prst="line">
            <a:avLst/>
          </a:prstGeom>
          <a:noFill/>
          <a:ln w="38100">
            <a:solidFill>
              <a:schemeClr val="accent2"/>
            </a:solidFill>
            <a:round/>
          </a:ln>
        </p:spPr>
        <p:txBody>
          <a:bodyPr/>
          <a:lstStyle/>
          <a:p>
            <a:endParaRPr lang="zh-CN" altLang="en-US"/>
          </a:p>
        </p:txBody>
      </p:sp>
      <p:sp>
        <p:nvSpPr>
          <p:cNvPr id="10253" name="Line 13"/>
          <p:cNvSpPr>
            <a:spLocks noChangeShapeType="1"/>
          </p:cNvSpPr>
          <p:nvPr/>
        </p:nvSpPr>
        <p:spPr bwMode="auto">
          <a:xfrm>
            <a:off x="1828800" y="1295400"/>
            <a:ext cx="76200" cy="1905000"/>
          </a:xfrm>
          <a:prstGeom prst="line">
            <a:avLst/>
          </a:prstGeom>
          <a:noFill/>
          <a:ln w="38100">
            <a:solidFill>
              <a:schemeClr val="accent2"/>
            </a:solidFill>
            <a:round/>
          </a:ln>
        </p:spPr>
        <p:txBody>
          <a:bodyPr/>
          <a:lstStyle/>
          <a:p>
            <a:endParaRPr lang="zh-CN" altLang="en-US"/>
          </a:p>
        </p:txBody>
      </p:sp>
      <p:sp>
        <p:nvSpPr>
          <p:cNvPr id="10254" name="Line 14"/>
          <p:cNvSpPr>
            <a:spLocks noChangeShapeType="1"/>
          </p:cNvSpPr>
          <p:nvPr/>
        </p:nvSpPr>
        <p:spPr bwMode="auto">
          <a:xfrm>
            <a:off x="2057400" y="1066800"/>
            <a:ext cx="76200" cy="1905000"/>
          </a:xfrm>
          <a:prstGeom prst="line">
            <a:avLst/>
          </a:prstGeom>
          <a:noFill/>
          <a:ln w="38100">
            <a:solidFill>
              <a:schemeClr val="accent2"/>
            </a:solidFill>
            <a:round/>
          </a:ln>
        </p:spPr>
        <p:txBody>
          <a:bodyPr/>
          <a:lstStyle/>
          <a:p>
            <a:endParaRPr lang="zh-CN" altLang="en-US"/>
          </a:p>
        </p:txBody>
      </p:sp>
      <p:sp>
        <p:nvSpPr>
          <p:cNvPr id="10255" name="Line 15"/>
          <p:cNvSpPr>
            <a:spLocks noChangeShapeType="1"/>
          </p:cNvSpPr>
          <p:nvPr/>
        </p:nvSpPr>
        <p:spPr bwMode="auto">
          <a:xfrm>
            <a:off x="3352800" y="2743200"/>
            <a:ext cx="1524000" cy="609600"/>
          </a:xfrm>
          <a:prstGeom prst="line">
            <a:avLst/>
          </a:prstGeom>
          <a:noFill/>
          <a:ln w="38100">
            <a:solidFill>
              <a:srgbClr val="FF5050"/>
            </a:solidFill>
            <a:round/>
          </a:ln>
        </p:spPr>
        <p:txBody>
          <a:bodyPr/>
          <a:lstStyle/>
          <a:p>
            <a:endParaRPr lang="zh-CN" altLang="en-US"/>
          </a:p>
        </p:txBody>
      </p:sp>
      <p:sp>
        <p:nvSpPr>
          <p:cNvPr id="10256" name="Line 16"/>
          <p:cNvSpPr>
            <a:spLocks noChangeShapeType="1"/>
          </p:cNvSpPr>
          <p:nvPr/>
        </p:nvSpPr>
        <p:spPr bwMode="auto">
          <a:xfrm flipH="1">
            <a:off x="4876800" y="2590800"/>
            <a:ext cx="685800" cy="762000"/>
          </a:xfrm>
          <a:prstGeom prst="line">
            <a:avLst/>
          </a:prstGeom>
          <a:noFill/>
          <a:ln w="38100">
            <a:solidFill>
              <a:srgbClr val="FF5050"/>
            </a:solidFill>
            <a:round/>
          </a:ln>
        </p:spPr>
        <p:txBody>
          <a:bodyPr/>
          <a:lstStyle/>
          <a:p>
            <a:endParaRPr lang="zh-CN" altLang="en-US"/>
          </a:p>
        </p:txBody>
      </p:sp>
      <p:sp>
        <p:nvSpPr>
          <p:cNvPr id="10257" name="Line 17"/>
          <p:cNvSpPr>
            <a:spLocks noChangeShapeType="1"/>
          </p:cNvSpPr>
          <p:nvPr/>
        </p:nvSpPr>
        <p:spPr bwMode="auto">
          <a:xfrm flipH="1">
            <a:off x="3352800" y="990600"/>
            <a:ext cx="1143000" cy="1752600"/>
          </a:xfrm>
          <a:prstGeom prst="line">
            <a:avLst/>
          </a:prstGeom>
          <a:noFill/>
          <a:ln w="38100">
            <a:solidFill>
              <a:srgbClr val="FF5050"/>
            </a:solidFill>
            <a:round/>
          </a:ln>
        </p:spPr>
        <p:txBody>
          <a:bodyPr/>
          <a:lstStyle/>
          <a:p>
            <a:endParaRPr lang="zh-CN" altLang="en-US"/>
          </a:p>
        </p:txBody>
      </p:sp>
      <p:sp>
        <p:nvSpPr>
          <p:cNvPr id="10258" name="Line 18"/>
          <p:cNvSpPr>
            <a:spLocks noChangeShapeType="1"/>
          </p:cNvSpPr>
          <p:nvPr/>
        </p:nvSpPr>
        <p:spPr bwMode="auto">
          <a:xfrm>
            <a:off x="4495800" y="990600"/>
            <a:ext cx="381000" cy="2362200"/>
          </a:xfrm>
          <a:prstGeom prst="line">
            <a:avLst/>
          </a:prstGeom>
          <a:noFill/>
          <a:ln w="38100">
            <a:solidFill>
              <a:srgbClr val="FF5050"/>
            </a:solidFill>
            <a:round/>
          </a:ln>
        </p:spPr>
        <p:txBody>
          <a:bodyPr/>
          <a:lstStyle/>
          <a:p>
            <a:endParaRPr lang="zh-CN" altLang="en-US"/>
          </a:p>
        </p:txBody>
      </p:sp>
      <p:sp>
        <p:nvSpPr>
          <p:cNvPr id="10259" name="Line 19"/>
          <p:cNvSpPr>
            <a:spLocks noChangeShapeType="1"/>
          </p:cNvSpPr>
          <p:nvPr/>
        </p:nvSpPr>
        <p:spPr bwMode="auto">
          <a:xfrm>
            <a:off x="4495800" y="990600"/>
            <a:ext cx="1066800" cy="1600200"/>
          </a:xfrm>
          <a:prstGeom prst="line">
            <a:avLst/>
          </a:prstGeom>
          <a:noFill/>
          <a:ln w="38100">
            <a:solidFill>
              <a:srgbClr val="FF5050"/>
            </a:solidFill>
            <a:round/>
          </a:ln>
        </p:spPr>
        <p:txBody>
          <a:bodyPr/>
          <a:lstStyle/>
          <a:p>
            <a:endParaRPr lang="zh-CN" altLang="en-US"/>
          </a:p>
        </p:txBody>
      </p:sp>
      <p:sp>
        <p:nvSpPr>
          <p:cNvPr id="10260" name="Line 20"/>
          <p:cNvSpPr>
            <a:spLocks noChangeShapeType="1"/>
          </p:cNvSpPr>
          <p:nvPr/>
        </p:nvSpPr>
        <p:spPr bwMode="auto">
          <a:xfrm>
            <a:off x="6553200" y="2590800"/>
            <a:ext cx="685800" cy="609600"/>
          </a:xfrm>
          <a:prstGeom prst="line">
            <a:avLst/>
          </a:prstGeom>
          <a:noFill/>
          <a:ln w="38100">
            <a:solidFill>
              <a:schemeClr val="accent1"/>
            </a:solidFill>
            <a:round/>
          </a:ln>
        </p:spPr>
        <p:txBody>
          <a:bodyPr/>
          <a:lstStyle/>
          <a:p>
            <a:endParaRPr lang="zh-CN" altLang="en-US"/>
          </a:p>
        </p:txBody>
      </p:sp>
      <p:sp>
        <p:nvSpPr>
          <p:cNvPr id="10261" name="Line 21"/>
          <p:cNvSpPr>
            <a:spLocks noChangeShapeType="1"/>
          </p:cNvSpPr>
          <p:nvPr/>
        </p:nvSpPr>
        <p:spPr bwMode="auto">
          <a:xfrm flipH="1">
            <a:off x="7239000" y="2514600"/>
            <a:ext cx="838200" cy="685800"/>
          </a:xfrm>
          <a:prstGeom prst="line">
            <a:avLst/>
          </a:prstGeom>
          <a:noFill/>
          <a:ln w="38100">
            <a:solidFill>
              <a:schemeClr val="accent1"/>
            </a:solidFill>
            <a:round/>
          </a:ln>
        </p:spPr>
        <p:txBody>
          <a:bodyPr/>
          <a:lstStyle/>
          <a:p>
            <a:endParaRPr lang="zh-CN" altLang="en-US"/>
          </a:p>
        </p:txBody>
      </p:sp>
      <p:sp>
        <p:nvSpPr>
          <p:cNvPr id="10262" name="Line 22"/>
          <p:cNvSpPr>
            <a:spLocks noChangeShapeType="1"/>
          </p:cNvSpPr>
          <p:nvPr/>
        </p:nvSpPr>
        <p:spPr bwMode="auto">
          <a:xfrm>
            <a:off x="6934200" y="1905000"/>
            <a:ext cx="304800" cy="228600"/>
          </a:xfrm>
          <a:prstGeom prst="line">
            <a:avLst/>
          </a:prstGeom>
          <a:noFill/>
          <a:ln w="38100">
            <a:solidFill>
              <a:schemeClr val="accent1"/>
            </a:solidFill>
            <a:round/>
          </a:ln>
        </p:spPr>
        <p:txBody>
          <a:bodyPr/>
          <a:lstStyle/>
          <a:p>
            <a:endParaRPr lang="zh-CN" altLang="en-US"/>
          </a:p>
        </p:txBody>
      </p:sp>
      <p:sp>
        <p:nvSpPr>
          <p:cNvPr id="10263" name="Line 23"/>
          <p:cNvSpPr>
            <a:spLocks noChangeShapeType="1"/>
          </p:cNvSpPr>
          <p:nvPr/>
        </p:nvSpPr>
        <p:spPr bwMode="auto">
          <a:xfrm flipV="1">
            <a:off x="7239000" y="1828800"/>
            <a:ext cx="609600" cy="304800"/>
          </a:xfrm>
          <a:prstGeom prst="line">
            <a:avLst/>
          </a:prstGeom>
          <a:noFill/>
          <a:ln w="38100">
            <a:solidFill>
              <a:schemeClr val="accent1"/>
            </a:solidFill>
            <a:round/>
          </a:ln>
        </p:spPr>
        <p:txBody>
          <a:bodyPr/>
          <a:lstStyle/>
          <a:p>
            <a:endParaRPr lang="zh-CN" altLang="en-US"/>
          </a:p>
        </p:txBody>
      </p:sp>
      <p:sp>
        <p:nvSpPr>
          <p:cNvPr id="10264" name="Line 24"/>
          <p:cNvSpPr>
            <a:spLocks noChangeShapeType="1"/>
          </p:cNvSpPr>
          <p:nvPr/>
        </p:nvSpPr>
        <p:spPr bwMode="auto">
          <a:xfrm flipH="1">
            <a:off x="6934200" y="1828800"/>
            <a:ext cx="914400" cy="76200"/>
          </a:xfrm>
          <a:prstGeom prst="line">
            <a:avLst/>
          </a:prstGeom>
          <a:noFill/>
          <a:ln w="38100">
            <a:solidFill>
              <a:schemeClr val="accent1"/>
            </a:solidFill>
            <a:round/>
          </a:ln>
        </p:spPr>
        <p:txBody>
          <a:bodyPr/>
          <a:lstStyle/>
          <a:p>
            <a:endParaRPr lang="zh-CN" altLang="en-US"/>
          </a:p>
        </p:txBody>
      </p:sp>
      <p:sp>
        <p:nvSpPr>
          <p:cNvPr id="10265" name="Line 25"/>
          <p:cNvSpPr>
            <a:spLocks noChangeShapeType="1"/>
          </p:cNvSpPr>
          <p:nvPr/>
        </p:nvSpPr>
        <p:spPr bwMode="auto">
          <a:xfrm flipH="1">
            <a:off x="6553200" y="1905000"/>
            <a:ext cx="381000" cy="685800"/>
          </a:xfrm>
          <a:prstGeom prst="line">
            <a:avLst/>
          </a:prstGeom>
          <a:noFill/>
          <a:ln w="38100">
            <a:solidFill>
              <a:schemeClr val="accent1"/>
            </a:solidFill>
            <a:round/>
          </a:ln>
        </p:spPr>
        <p:txBody>
          <a:bodyPr/>
          <a:lstStyle/>
          <a:p>
            <a:endParaRPr lang="zh-CN" altLang="en-US"/>
          </a:p>
        </p:txBody>
      </p:sp>
      <p:sp>
        <p:nvSpPr>
          <p:cNvPr id="10266" name="Line 26"/>
          <p:cNvSpPr>
            <a:spLocks noChangeShapeType="1"/>
          </p:cNvSpPr>
          <p:nvPr/>
        </p:nvSpPr>
        <p:spPr bwMode="auto">
          <a:xfrm>
            <a:off x="7239000" y="2133600"/>
            <a:ext cx="0" cy="990600"/>
          </a:xfrm>
          <a:prstGeom prst="line">
            <a:avLst/>
          </a:prstGeom>
          <a:noFill/>
          <a:ln w="38100">
            <a:solidFill>
              <a:schemeClr val="accent1"/>
            </a:solidFill>
            <a:round/>
          </a:ln>
        </p:spPr>
        <p:txBody>
          <a:bodyPr/>
          <a:lstStyle/>
          <a:p>
            <a:endParaRPr lang="zh-CN" altLang="en-US"/>
          </a:p>
        </p:txBody>
      </p:sp>
      <p:sp>
        <p:nvSpPr>
          <p:cNvPr id="10267" name="Line 27"/>
          <p:cNvSpPr>
            <a:spLocks noChangeShapeType="1"/>
          </p:cNvSpPr>
          <p:nvPr/>
        </p:nvSpPr>
        <p:spPr bwMode="auto">
          <a:xfrm>
            <a:off x="7848600" y="1828800"/>
            <a:ext cx="228600" cy="685800"/>
          </a:xfrm>
          <a:prstGeom prst="line">
            <a:avLst/>
          </a:prstGeom>
          <a:noFill/>
          <a:ln w="38100">
            <a:solidFill>
              <a:schemeClr val="accent1"/>
            </a:solidFill>
            <a:round/>
          </a:ln>
        </p:spPr>
        <p:txBody>
          <a:bodyPr/>
          <a:lstStyle/>
          <a:p>
            <a:endParaRPr lang="zh-CN" altLang="en-US"/>
          </a:p>
        </p:txBody>
      </p:sp>
      <p:grpSp>
        <p:nvGrpSpPr>
          <p:cNvPr id="2" name="Group 28"/>
          <p:cNvGrpSpPr/>
          <p:nvPr/>
        </p:nvGrpSpPr>
        <p:grpSpPr bwMode="auto">
          <a:xfrm>
            <a:off x="914400" y="3733800"/>
            <a:ext cx="7315200" cy="2514600"/>
            <a:chOff x="0" y="0"/>
            <a:chExt cx="4608" cy="1584"/>
          </a:xfrm>
        </p:grpSpPr>
        <p:sp>
          <p:nvSpPr>
            <p:cNvPr id="10270" name="Line 29"/>
            <p:cNvSpPr>
              <a:spLocks noChangeShapeType="1"/>
            </p:cNvSpPr>
            <p:nvPr/>
          </p:nvSpPr>
          <p:spPr bwMode="auto">
            <a:xfrm>
              <a:off x="144" y="1200"/>
              <a:ext cx="432" cy="0"/>
            </a:xfrm>
            <a:prstGeom prst="line">
              <a:avLst/>
            </a:prstGeom>
            <a:noFill/>
            <a:ln w="38100">
              <a:solidFill>
                <a:schemeClr val="accent2"/>
              </a:solidFill>
              <a:prstDash val="dash"/>
              <a:round/>
            </a:ln>
          </p:spPr>
          <p:txBody>
            <a:bodyPr/>
            <a:lstStyle/>
            <a:p>
              <a:endParaRPr lang="zh-CN" altLang="en-US"/>
            </a:p>
          </p:txBody>
        </p:sp>
        <p:sp>
          <p:nvSpPr>
            <p:cNvPr id="10271" name="Line 30"/>
            <p:cNvSpPr>
              <a:spLocks noChangeShapeType="1"/>
            </p:cNvSpPr>
            <p:nvPr/>
          </p:nvSpPr>
          <p:spPr bwMode="auto">
            <a:xfrm>
              <a:off x="576" y="1200"/>
              <a:ext cx="288" cy="144"/>
            </a:xfrm>
            <a:prstGeom prst="line">
              <a:avLst/>
            </a:prstGeom>
            <a:noFill/>
            <a:ln w="38100">
              <a:solidFill>
                <a:schemeClr val="accent2"/>
              </a:solidFill>
              <a:prstDash val="dash"/>
              <a:round/>
            </a:ln>
          </p:spPr>
          <p:txBody>
            <a:bodyPr/>
            <a:lstStyle/>
            <a:p>
              <a:endParaRPr lang="zh-CN" altLang="en-US"/>
            </a:p>
          </p:txBody>
        </p:sp>
        <p:sp>
          <p:nvSpPr>
            <p:cNvPr id="10272" name="Line 31"/>
            <p:cNvSpPr>
              <a:spLocks noChangeShapeType="1"/>
            </p:cNvSpPr>
            <p:nvPr/>
          </p:nvSpPr>
          <p:spPr bwMode="auto">
            <a:xfrm flipH="1">
              <a:off x="48" y="1200"/>
              <a:ext cx="96" cy="144"/>
            </a:xfrm>
            <a:prstGeom prst="line">
              <a:avLst/>
            </a:prstGeom>
            <a:noFill/>
            <a:ln w="38100">
              <a:solidFill>
                <a:schemeClr val="accent2"/>
              </a:solidFill>
              <a:prstDash val="dash"/>
              <a:round/>
            </a:ln>
          </p:spPr>
          <p:txBody>
            <a:bodyPr/>
            <a:lstStyle/>
            <a:p>
              <a:endParaRPr lang="zh-CN" altLang="en-US"/>
            </a:p>
          </p:txBody>
        </p:sp>
        <p:sp>
          <p:nvSpPr>
            <p:cNvPr id="10273" name="Line 32"/>
            <p:cNvSpPr>
              <a:spLocks noChangeShapeType="1"/>
            </p:cNvSpPr>
            <p:nvPr/>
          </p:nvSpPr>
          <p:spPr bwMode="auto">
            <a:xfrm>
              <a:off x="48" y="1344"/>
              <a:ext cx="288" cy="144"/>
            </a:xfrm>
            <a:prstGeom prst="line">
              <a:avLst/>
            </a:prstGeom>
            <a:noFill/>
            <a:ln w="38100">
              <a:solidFill>
                <a:schemeClr val="accent2"/>
              </a:solidFill>
              <a:round/>
            </a:ln>
          </p:spPr>
          <p:txBody>
            <a:bodyPr/>
            <a:lstStyle/>
            <a:p>
              <a:endParaRPr lang="zh-CN" altLang="en-US"/>
            </a:p>
          </p:txBody>
        </p:sp>
        <p:sp>
          <p:nvSpPr>
            <p:cNvPr id="10274" name="Line 33"/>
            <p:cNvSpPr>
              <a:spLocks noChangeShapeType="1"/>
            </p:cNvSpPr>
            <p:nvPr/>
          </p:nvSpPr>
          <p:spPr bwMode="auto">
            <a:xfrm>
              <a:off x="336" y="1488"/>
              <a:ext cx="384" cy="0"/>
            </a:xfrm>
            <a:prstGeom prst="line">
              <a:avLst/>
            </a:prstGeom>
            <a:noFill/>
            <a:ln w="38100">
              <a:solidFill>
                <a:schemeClr val="accent2"/>
              </a:solidFill>
              <a:round/>
            </a:ln>
          </p:spPr>
          <p:txBody>
            <a:bodyPr/>
            <a:lstStyle/>
            <a:p>
              <a:endParaRPr lang="zh-CN" altLang="en-US"/>
            </a:p>
          </p:txBody>
        </p:sp>
        <p:sp>
          <p:nvSpPr>
            <p:cNvPr id="10275" name="Line 34"/>
            <p:cNvSpPr>
              <a:spLocks noChangeShapeType="1"/>
            </p:cNvSpPr>
            <p:nvPr/>
          </p:nvSpPr>
          <p:spPr bwMode="auto">
            <a:xfrm flipV="1">
              <a:off x="720" y="1344"/>
              <a:ext cx="144" cy="144"/>
            </a:xfrm>
            <a:prstGeom prst="line">
              <a:avLst/>
            </a:prstGeom>
            <a:noFill/>
            <a:ln w="38100">
              <a:solidFill>
                <a:schemeClr val="accent2"/>
              </a:solidFill>
              <a:round/>
            </a:ln>
          </p:spPr>
          <p:txBody>
            <a:bodyPr/>
            <a:lstStyle/>
            <a:p>
              <a:endParaRPr lang="zh-CN" altLang="en-US"/>
            </a:p>
          </p:txBody>
        </p:sp>
        <p:sp>
          <p:nvSpPr>
            <p:cNvPr id="10276" name="Line 35"/>
            <p:cNvSpPr>
              <a:spLocks noChangeShapeType="1"/>
            </p:cNvSpPr>
            <p:nvPr/>
          </p:nvSpPr>
          <p:spPr bwMode="auto">
            <a:xfrm>
              <a:off x="96" y="0"/>
              <a:ext cx="432" cy="0"/>
            </a:xfrm>
            <a:prstGeom prst="line">
              <a:avLst/>
            </a:prstGeom>
            <a:noFill/>
            <a:ln w="38100">
              <a:solidFill>
                <a:schemeClr val="accent2"/>
              </a:solidFill>
              <a:round/>
            </a:ln>
          </p:spPr>
          <p:txBody>
            <a:bodyPr/>
            <a:lstStyle/>
            <a:p>
              <a:endParaRPr lang="zh-CN" altLang="en-US"/>
            </a:p>
          </p:txBody>
        </p:sp>
        <p:sp>
          <p:nvSpPr>
            <p:cNvPr id="10277" name="Line 36"/>
            <p:cNvSpPr>
              <a:spLocks noChangeShapeType="1"/>
            </p:cNvSpPr>
            <p:nvPr/>
          </p:nvSpPr>
          <p:spPr bwMode="auto">
            <a:xfrm>
              <a:off x="528" y="0"/>
              <a:ext cx="288" cy="144"/>
            </a:xfrm>
            <a:prstGeom prst="line">
              <a:avLst/>
            </a:prstGeom>
            <a:noFill/>
            <a:ln w="38100">
              <a:solidFill>
                <a:schemeClr val="accent2"/>
              </a:solidFill>
              <a:round/>
            </a:ln>
          </p:spPr>
          <p:txBody>
            <a:bodyPr/>
            <a:lstStyle/>
            <a:p>
              <a:endParaRPr lang="zh-CN" altLang="en-US"/>
            </a:p>
          </p:txBody>
        </p:sp>
        <p:sp>
          <p:nvSpPr>
            <p:cNvPr id="10278" name="Line 37"/>
            <p:cNvSpPr>
              <a:spLocks noChangeShapeType="1"/>
            </p:cNvSpPr>
            <p:nvPr/>
          </p:nvSpPr>
          <p:spPr bwMode="auto">
            <a:xfrm flipH="1">
              <a:off x="0" y="0"/>
              <a:ext cx="96" cy="144"/>
            </a:xfrm>
            <a:prstGeom prst="line">
              <a:avLst/>
            </a:prstGeom>
            <a:noFill/>
            <a:ln w="38100">
              <a:solidFill>
                <a:schemeClr val="accent2"/>
              </a:solidFill>
              <a:round/>
            </a:ln>
          </p:spPr>
          <p:txBody>
            <a:bodyPr/>
            <a:lstStyle/>
            <a:p>
              <a:endParaRPr lang="zh-CN" altLang="en-US"/>
            </a:p>
          </p:txBody>
        </p:sp>
        <p:sp>
          <p:nvSpPr>
            <p:cNvPr id="10279" name="Line 38"/>
            <p:cNvSpPr>
              <a:spLocks noChangeShapeType="1"/>
            </p:cNvSpPr>
            <p:nvPr/>
          </p:nvSpPr>
          <p:spPr bwMode="auto">
            <a:xfrm>
              <a:off x="0" y="144"/>
              <a:ext cx="288" cy="144"/>
            </a:xfrm>
            <a:prstGeom prst="line">
              <a:avLst/>
            </a:prstGeom>
            <a:noFill/>
            <a:ln w="38100">
              <a:solidFill>
                <a:schemeClr val="accent2"/>
              </a:solidFill>
              <a:round/>
            </a:ln>
          </p:spPr>
          <p:txBody>
            <a:bodyPr/>
            <a:lstStyle/>
            <a:p>
              <a:endParaRPr lang="zh-CN" altLang="en-US"/>
            </a:p>
          </p:txBody>
        </p:sp>
        <p:sp>
          <p:nvSpPr>
            <p:cNvPr id="10280" name="Line 39"/>
            <p:cNvSpPr>
              <a:spLocks noChangeShapeType="1"/>
            </p:cNvSpPr>
            <p:nvPr/>
          </p:nvSpPr>
          <p:spPr bwMode="auto">
            <a:xfrm>
              <a:off x="288" y="288"/>
              <a:ext cx="384" cy="0"/>
            </a:xfrm>
            <a:prstGeom prst="line">
              <a:avLst/>
            </a:prstGeom>
            <a:noFill/>
            <a:ln w="38100">
              <a:solidFill>
                <a:schemeClr val="accent2"/>
              </a:solidFill>
              <a:round/>
            </a:ln>
          </p:spPr>
          <p:txBody>
            <a:bodyPr/>
            <a:lstStyle/>
            <a:p>
              <a:endParaRPr lang="zh-CN" altLang="en-US"/>
            </a:p>
          </p:txBody>
        </p:sp>
        <p:sp>
          <p:nvSpPr>
            <p:cNvPr id="10281" name="Line 40"/>
            <p:cNvSpPr>
              <a:spLocks noChangeShapeType="1"/>
            </p:cNvSpPr>
            <p:nvPr/>
          </p:nvSpPr>
          <p:spPr bwMode="auto">
            <a:xfrm flipV="1">
              <a:off x="672" y="144"/>
              <a:ext cx="144" cy="144"/>
            </a:xfrm>
            <a:prstGeom prst="line">
              <a:avLst/>
            </a:prstGeom>
            <a:noFill/>
            <a:ln w="38100">
              <a:solidFill>
                <a:schemeClr val="accent2"/>
              </a:solidFill>
              <a:round/>
            </a:ln>
          </p:spPr>
          <p:txBody>
            <a:bodyPr/>
            <a:lstStyle/>
            <a:p>
              <a:endParaRPr lang="zh-CN" altLang="en-US"/>
            </a:p>
          </p:txBody>
        </p:sp>
        <p:sp>
          <p:nvSpPr>
            <p:cNvPr id="10282" name="Line 41"/>
            <p:cNvSpPr>
              <a:spLocks noChangeShapeType="1"/>
            </p:cNvSpPr>
            <p:nvPr/>
          </p:nvSpPr>
          <p:spPr bwMode="auto">
            <a:xfrm>
              <a:off x="0" y="144"/>
              <a:ext cx="48" cy="1200"/>
            </a:xfrm>
            <a:prstGeom prst="line">
              <a:avLst/>
            </a:prstGeom>
            <a:noFill/>
            <a:ln w="38100">
              <a:solidFill>
                <a:schemeClr val="accent2"/>
              </a:solidFill>
              <a:round/>
            </a:ln>
          </p:spPr>
          <p:txBody>
            <a:bodyPr/>
            <a:lstStyle/>
            <a:p>
              <a:endParaRPr lang="zh-CN" altLang="en-US"/>
            </a:p>
          </p:txBody>
        </p:sp>
        <p:sp>
          <p:nvSpPr>
            <p:cNvPr id="10283" name="Line 42"/>
            <p:cNvSpPr>
              <a:spLocks noChangeShapeType="1"/>
            </p:cNvSpPr>
            <p:nvPr/>
          </p:nvSpPr>
          <p:spPr bwMode="auto">
            <a:xfrm>
              <a:off x="288" y="288"/>
              <a:ext cx="48" cy="1200"/>
            </a:xfrm>
            <a:prstGeom prst="line">
              <a:avLst/>
            </a:prstGeom>
            <a:noFill/>
            <a:ln w="38100">
              <a:solidFill>
                <a:schemeClr val="accent2"/>
              </a:solidFill>
              <a:round/>
            </a:ln>
          </p:spPr>
          <p:txBody>
            <a:bodyPr/>
            <a:lstStyle/>
            <a:p>
              <a:endParaRPr lang="zh-CN" altLang="en-US"/>
            </a:p>
          </p:txBody>
        </p:sp>
        <p:sp>
          <p:nvSpPr>
            <p:cNvPr id="10284" name="Line 43"/>
            <p:cNvSpPr>
              <a:spLocks noChangeShapeType="1"/>
            </p:cNvSpPr>
            <p:nvPr/>
          </p:nvSpPr>
          <p:spPr bwMode="auto">
            <a:xfrm>
              <a:off x="672" y="288"/>
              <a:ext cx="48" cy="1200"/>
            </a:xfrm>
            <a:prstGeom prst="line">
              <a:avLst/>
            </a:prstGeom>
            <a:noFill/>
            <a:ln w="38100">
              <a:solidFill>
                <a:schemeClr val="accent2"/>
              </a:solidFill>
              <a:round/>
            </a:ln>
          </p:spPr>
          <p:txBody>
            <a:bodyPr/>
            <a:lstStyle/>
            <a:p>
              <a:endParaRPr lang="zh-CN" altLang="en-US"/>
            </a:p>
          </p:txBody>
        </p:sp>
        <p:sp>
          <p:nvSpPr>
            <p:cNvPr id="10285" name="Line 44"/>
            <p:cNvSpPr>
              <a:spLocks noChangeShapeType="1"/>
            </p:cNvSpPr>
            <p:nvPr/>
          </p:nvSpPr>
          <p:spPr bwMode="auto">
            <a:xfrm>
              <a:off x="816" y="144"/>
              <a:ext cx="48" cy="1200"/>
            </a:xfrm>
            <a:prstGeom prst="line">
              <a:avLst/>
            </a:prstGeom>
            <a:noFill/>
            <a:ln w="38100">
              <a:solidFill>
                <a:schemeClr val="accent2"/>
              </a:solidFill>
              <a:round/>
            </a:ln>
          </p:spPr>
          <p:txBody>
            <a:bodyPr/>
            <a:lstStyle/>
            <a:p>
              <a:endParaRPr lang="zh-CN" altLang="en-US"/>
            </a:p>
          </p:txBody>
        </p:sp>
        <p:sp>
          <p:nvSpPr>
            <p:cNvPr id="10286" name="Line 45"/>
            <p:cNvSpPr>
              <a:spLocks noChangeShapeType="1"/>
            </p:cNvSpPr>
            <p:nvPr/>
          </p:nvSpPr>
          <p:spPr bwMode="auto">
            <a:xfrm>
              <a:off x="528" y="0"/>
              <a:ext cx="48" cy="1200"/>
            </a:xfrm>
            <a:prstGeom prst="line">
              <a:avLst/>
            </a:prstGeom>
            <a:noFill/>
            <a:ln w="38100">
              <a:solidFill>
                <a:schemeClr val="accent2"/>
              </a:solidFill>
              <a:prstDash val="dash"/>
              <a:round/>
            </a:ln>
          </p:spPr>
          <p:txBody>
            <a:bodyPr/>
            <a:lstStyle/>
            <a:p>
              <a:endParaRPr lang="zh-CN" altLang="en-US"/>
            </a:p>
          </p:txBody>
        </p:sp>
        <p:sp>
          <p:nvSpPr>
            <p:cNvPr id="10287" name="Line 46"/>
            <p:cNvSpPr>
              <a:spLocks noChangeShapeType="1"/>
            </p:cNvSpPr>
            <p:nvPr/>
          </p:nvSpPr>
          <p:spPr bwMode="auto">
            <a:xfrm>
              <a:off x="96" y="0"/>
              <a:ext cx="48" cy="1200"/>
            </a:xfrm>
            <a:prstGeom prst="line">
              <a:avLst/>
            </a:prstGeom>
            <a:noFill/>
            <a:ln w="38100">
              <a:solidFill>
                <a:schemeClr val="accent2"/>
              </a:solidFill>
              <a:prstDash val="dash"/>
              <a:round/>
            </a:ln>
          </p:spPr>
          <p:txBody>
            <a:bodyPr/>
            <a:lstStyle/>
            <a:p>
              <a:endParaRPr lang="zh-CN" altLang="en-US"/>
            </a:p>
          </p:txBody>
        </p:sp>
        <p:sp>
          <p:nvSpPr>
            <p:cNvPr id="10288" name="Line 47"/>
            <p:cNvSpPr>
              <a:spLocks noChangeShapeType="1"/>
            </p:cNvSpPr>
            <p:nvPr/>
          </p:nvSpPr>
          <p:spPr bwMode="auto">
            <a:xfrm>
              <a:off x="1632" y="1200"/>
              <a:ext cx="960" cy="384"/>
            </a:xfrm>
            <a:prstGeom prst="line">
              <a:avLst/>
            </a:prstGeom>
            <a:noFill/>
            <a:ln w="38100">
              <a:solidFill>
                <a:srgbClr val="FF5050"/>
              </a:solidFill>
              <a:round/>
            </a:ln>
          </p:spPr>
          <p:txBody>
            <a:bodyPr/>
            <a:lstStyle/>
            <a:p>
              <a:endParaRPr lang="zh-CN" altLang="en-US"/>
            </a:p>
          </p:txBody>
        </p:sp>
        <p:sp>
          <p:nvSpPr>
            <p:cNvPr id="10289" name="Line 48"/>
            <p:cNvSpPr>
              <a:spLocks noChangeShapeType="1"/>
            </p:cNvSpPr>
            <p:nvPr/>
          </p:nvSpPr>
          <p:spPr bwMode="auto">
            <a:xfrm flipH="1">
              <a:off x="2592" y="1104"/>
              <a:ext cx="432" cy="480"/>
            </a:xfrm>
            <a:prstGeom prst="line">
              <a:avLst/>
            </a:prstGeom>
            <a:noFill/>
            <a:ln w="38100">
              <a:solidFill>
                <a:srgbClr val="FF5050"/>
              </a:solidFill>
              <a:round/>
            </a:ln>
          </p:spPr>
          <p:txBody>
            <a:bodyPr/>
            <a:lstStyle/>
            <a:p>
              <a:endParaRPr lang="zh-CN" altLang="en-US"/>
            </a:p>
          </p:txBody>
        </p:sp>
        <p:sp>
          <p:nvSpPr>
            <p:cNvPr id="10290" name="Line 49"/>
            <p:cNvSpPr>
              <a:spLocks noChangeShapeType="1"/>
            </p:cNvSpPr>
            <p:nvPr/>
          </p:nvSpPr>
          <p:spPr bwMode="auto">
            <a:xfrm flipV="1">
              <a:off x="1632" y="1104"/>
              <a:ext cx="1392" cy="96"/>
            </a:xfrm>
            <a:prstGeom prst="line">
              <a:avLst/>
            </a:prstGeom>
            <a:noFill/>
            <a:ln w="38100">
              <a:solidFill>
                <a:srgbClr val="FF5050"/>
              </a:solidFill>
              <a:prstDash val="dash"/>
              <a:round/>
            </a:ln>
          </p:spPr>
          <p:txBody>
            <a:bodyPr/>
            <a:lstStyle/>
            <a:p>
              <a:endParaRPr lang="zh-CN" altLang="en-US"/>
            </a:p>
          </p:txBody>
        </p:sp>
        <p:sp>
          <p:nvSpPr>
            <p:cNvPr id="10291" name="Line 50"/>
            <p:cNvSpPr>
              <a:spLocks noChangeShapeType="1"/>
            </p:cNvSpPr>
            <p:nvPr/>
          </p:nvSpPr>
          <p:spPr bwMode="auto">
            <a:xfrm flipH="1">
              <a:off x="1632" y="96"/>
              <a:ext cx="720" cy="1104"/>
            </a:xfrm>
            <a:prstGeom prst="line">
              <a:avLst/>
            </a:prstGeom>
            <a:noFill/>
            <a:ln w="38100">
              <a:solidFill>
                <a:srgbClr val="FF5050"/>
              </a:solidFill>
              <a:round/>
            </a:ln>
          </p:spPr>
          <p:txBody>
            <a:bodyPr/>
            <a:lstStyle/>
            <a:p>
              <a:endParaRPr lang="zh-CN" altLang="en-US"/>
            </a:p>
          </p:txBody>
        </p:sp>
        <p:sp>
          <p:nvSpPr>
            <p:cNvPr id="10292" name="Line 51"/>
            <p:cNvSpPr>
              <a:spLocks noChangeShapeType="1"/>
            </p:cNvSpPr>
            <p:nvPr/>
          </p:nvSpPr>
          <p:spPr bwMode="auto">
            <a:xfrm>
              <a:off x="2352" y="96"/>
              <a:ext cx="240" cy="1488"/>
            </a:xfrm>
            <a:prstGeom prst="line">
              <a:avLst/>
            </a:prstGeom>
            <a:noFill/>
            <a:ln w="38100">
              <a:solidFill>
                <a:srgbClr val="FF5050"/>
              </a:solidFill>
              <a:round/>
            </a:ln>
          </p:spPr>
          <p:txBody>
            <a:bodyPr/>
            <a:lstStyle/>
            <a:p>
              <a:endParaRPr lang="zh-CN" altLang="en-US"/>
            </a:p>
          </p:txBody>
        </p:sp>
        <p:sp>
          <p:nvSpPr>
            <p:cNvPr id="10293" name="Line 52"/>
            <p:cNvSpPr>
              <a:spLocks noChangeShapeType="1"/>
            </p:cNvSpPr>
            <p:nvPr/>
          </p:nvSpPr>
          <p:spPr bwMode="auto">
            <a:xfrm>
              <a:off x="2352" y="96"/>
              <a:ext cx="672" cy="1008"/>
            </a:xfrm>
            <a:prstGeom prst="line">
              <a:avLst/>
            </a:prstGeom>
            <a:noFill/>
            <a:ln w="38100">
              <a:solidFill>
                <a:srgbClr val="FF5050"/>
              </a:solidFill>
              <a:round/>
            </a:ln>
          </p:spPr>
          <p:txBody>
            <a:bodyPr/>
            <a:lstStyle/>
            <a:p>
              <a:endParaRPr lang="zh-CN" altLang="en-US"/>
            </a:p>
          </p:txBody>
        </p:sp>
        <p:sp>
          <p:nvSpPr>
            <p:cNvPr id="10294" name="Line 53"/>
            <p:cNvSpPr>
              <a:spLocks noChangeShapeType="1"/>
            </p:cNvSpPr>
            <p:nvPr/>
          </p:nvSpPr>
          <p:spPr bwMode="auto">
            <a:xfrm flipV="1">
              <a:off x="3648" y="1056"/>
              <a:ext cx="960" cy="48"/>
            </a:xfrm>
            <a:prstGeom prst="line">
              <a:avLst/>
            </a:prstGeom>
            <a:noFill/>
            <a:ln w="38100">
              <a:solidFill>
                <a:schemeClr val="accent1"/>
              </a:solidFill>
              <a:prstDash val="dash"/>
              <a:round/>
            </a:ln>
          </p:spPr>
          <p:txBody>
            <a:bodyPr/>
            <a:lstStyle/>
            <a:p>
              <a:endParaRPr lang="zh-CN" altLang="en-US"/>
            </a:p>
          </p:txBody>
        </p:sp>
        <p:sp>
          <p:nvSpPr>
            <p:cNvPr id="10295" name="Line 54"/>
            <p:cNvSpPr>
              <a:spLocks noChangeShapeType="1"/>
            </p:cNvSpPr>
            <p:nvPr/>
          </p:nvSpPr>
          <p:spPr bwMode="auto">
            <a:xfrm>
              <a:off x="3648" y="1104"/>
              <a:ext cx="432" cy="384"/>
            </a:xfrm>
            <a:prstGeom prst="line">
              <a:avLst/>
            </a:prstGeom>
            <a:noFill/>
            <a:ln w="38100">
              <a:solidFill>
                <a:schemeClr val="accent1"/>
              </a:solidFill>
              <a:round/>
            </a:ln>
          </p:spPr>
          <p:txBody>
            <a:bodyPr/>
            <a:lstStyle/>
            <a:p>
              <a:endParaRPr lang="zh-CN" altLang="en-US"/>
            </a:p>
          </p:txBody>
        </p:sp>
        <p:sp>
          <p:nvSpPr>
            <p:cNvPr id="10296" name="Line 55"/>
            <p:cNvSpPr>
              <a:spLocks noChangeShapeType="1"/>
            </p:cNvSpPr>
            <p:nvPr/>
          </p:nvSpPr>
          <p:spPr bwMode="auto">
            <a:xfrm flipH="1">
              <a:off x="4080" y="1056"/>
              <a:ext cx="528" cy="432"/>
            </a:xfrm>
            <a:prstGeom prst="line">
              <a:avLst/>
            </a:prstGeom>
            <a:noFill/>
            <a:ln w="38100">
              <a:solidFill>
                <a:schemeClr val="accent1"/>
              </a:solidFill>
              <a:round/>
            </a:ln>
          </p:spPr>
          <p:txBody>
            <a:bodyPr/>
            <a:lstStyle/>
            <a:p>
              <a:endParaRPr lang="zh-CN" altLang="en-US"/>
            </a:p>
          </p:txBody>
        </p:sp>
        <p:sp>
          <p:nvSpPr>
            <p:cNvPr id="10297" name="Line 56"/>
            <p:cNvSpPr>
              <a:spLocks noChangeShapeType="1"/>
            </p:cNvSpPr>
            <p:nvPr/>
          </p:nvSpPr>
          <p:spPr bwMode="auto">
            <a:xfrm>
              <a:off x="3888" y="672"/>
              <a:ext cx="192" cy="144"/>
            </a:xfrm>
            <a:prstGeom prst="line">
              <a:avLst/>
            </a:prstGeom>
            <a:noFill/>
            <a:ln w="38100">
              <a:solidFill>
                <a:schemeClr val="accent1"/>
              </a:solidFill>
              <a:round/>
            </a:ln>
          </p:spPr>
          <p:txBody>
            <a:bodyPr/>
            <a:lstStyle/>
            <a:p>
              <a:endParaRPr lang="zh-CN" altLang="en-US"/>
            </a:p>
          </p:txBody>
        </p:sp>
        <p:sp>
          <p:nvSpPr>
            <p:cNvPr id="10298" name="Line 57"/>
            <p:cNvSpPr>
              <a:spLocks noChangeShapeType="1"/>
            </p:cNvSpPr>
            <p:nvPr/>
          </p:nvSpPr>
          <p:spPr bwMode="auto">
            <a:xfrm flipV="1">
              <a:off x="4080" y="624"/>
              <a:ext cx="384" cy="192"/>
            </a:xfrm>
            <a:prstGeom prst="line">
              <a:avLst/>
            </a:prstGeom>
            <a:noFill/>
            <a:ln w="38100">
              <a:solidFill>
                <a:schemeClr val="accent1"/>
              </a:solidFill>
              <a:round/>
            </a:ln>
          </p:spPr>
          <p:txBody>
            <a:bodyPr/>
            <a:lstStyle/>
            <a:p>
              <a:endParaRPr lang="zh-CN" altLang="en-US"/>
            </a:p>
          </p:txBody>
        </p:sp>
        <p:sp>
          <p:nvSpPr>
            <p:cNvPr id="10299" name="Line 58"/>
            <p:cNvSpPr>
              <a:spLocks noChangeShapeType="1"/>
            </p:cNvSpPr>
            <p:nvPr/>
          </p:nvSpPr>
          <p:spPr bwMode="auto">
            <a:xfrm flipH="1">
              <a:off x="3888" y="624"/>
              <a:ext cx="576" cy="48"/>
            </a:xfrm>
            <a:prstGeom prst="line">
              <a:avLst/>
            </a:prstGeom>
            <a:noFill/>
            <a:ln w="38100">
              <a:solidFill>
                <a:schemeClr val="accent1"/>
              </a:solidFill>
              <a:round/>
            </a:ln>
          </p:spPr>
          <p:txBody>
            <a:bodyPr/>
            <a:lstStyle/>
            <a:p>
              <a:endParaRPr lang="zh-CN" altLang="en-US"/>
            </a:p>
          </p:txBody>
        </p:sp>
        <p:sp>
          <p:nvSpPr>
            <p:cNvPr id="10300" name="Line 59"/>
            <p:cNvSpPr>
              <a:spLocks noChangeShapeType="1"/>
            </p:cNvSpPr>
            <p:nvPr/>
          </p:nvSpPr>
          <p:spPr bwMode="auto">
            <a:xfrm flipH="1">
              <a:off x="3648" y="672"/>
              <a:ext cx="240" cy="432"/>
            </a:xfrm>
            <a:prstGeom prst="line">
              <a:avLst/>
            </a:prstGeom>
            <a:noFill/>
            <a:ln w="38100">
              <a:solidFill>
                <a:schemeClr val="accent1"/>
              </a:solidFill>
              <a:round/>
            </a:ln>
          </p:spPr>
          <p:txBody>
            <a:bodyPr/>
            <a:lstStyle/>
            <a:p>
              <a:endParaRPr lang="zh-CN" altLang="en-US"/>
            </a:p>
          </p:txBody>
        </p:sp>
        <p:sp>
          <p:nvSpPr>
            <p:cNvPr id="10301" name="Line 60"/>
            <p:cNvSpPr>
              <a:spLocks noChangeShapeType="1"/>
            </p:cNvSpPr>
            <p:nvPr/>
          </p:nvSpPr>
          <p:spPr bwMode="auto">
            <a:xfrm>
              <a:off x="4080" y="816"/>
              <a:ext cx="0" cy="624"/>
            </a:xfrm>
            <a:prstGeom prst="line">
              <a:avLst/>
            </a:prstGeom>
            <a:noFill/>
            <a:ln w="38100">
              <a:solidFill>
                <a:schemeClr val="accent1"/>
              </a:solidFill>
              <a:round/>
            </a:ln>
          </p:spPr>
          <p:txBody>
            <a:bodyPr/>
            <a:lstStyle/>
            <a:p>
              <a:endParaRPr lang="zh-CN" altLang="en-US"/>
            </a:p>
          </p:txBody>
        </p:sp>
        <p:sp>
          <p:nvSpPr>
            <p:cNvPr id="10302" name="Line 61"/>
            <p:cNvSpPr>
              <a:spLocks noChangeShapeType="1"/>
            </p:cNvSpPr>
            <p:nvPr/>
          </p:nvSpPr>
          <p:spPr bwMode="auto">
            <a:xfrm>
              <a:off x="4464" y="624"/>
              <a:ext cx="144" cy="432"/>
            </a:xfrm>
            <a:prstGeom prst="line">
              <a:avLst/>
            </a:prstGeom>
            <a:noFill/>
            <a:ln w="38100">
              <a:solidFill>
                <a:schemeClr val="accent1"/>
              </a:solidFill>
              <a:round/>
            </a:ln>
          </p:spPr>
          <p:txBody>
            <a:bodyPr/>
            <a:lstStyle/>
            <a:p>
              <a:endParaRPr lang="zh-CN" altLang="en-US"/>
            </a:p>
          </p:txBody>
        </p:sp>
      </p:grpSp>
      <p:sp>
        <p:nvSpPr>
          <p:cNvPr id="10269" name="Text Box 62"/>
          <p:cNvSpPr txBox="1">
            <a:spLocks noChangeArrowheads="1"/>
          </p:cNvSpPr>
          <p:nvPr/>
        </p:nvSpPr>
        <p:spPr bwMode="auto">
          <a:xfrm>
            <a:off x="685800" y="228600"/>
            <a:ext cx="8062913" cy="457200"/>
          </a:xfrm>
          <a:prstGeom prst="rect">
            <a:avLst/>
          </a:prstGeom>
          <a:noFill/>
          <a:ln w="9525">
            <a:noFill/>
            <a:miter lim="800000"/>
          </a:ln>
        </p:spPr>
        <p:txBody>
          <a:bodyPr>
            <a:spAutoFit/>
          </a:bodyPr>
          <a:lstStyle/>
          <a:p>
            <a:pPr algn="ctr">
              <a:spcBef>
                <a:spcPct val="50000"/>
              </a:spcBef>
            </a:pPr>
            <a:r>
              <a:rPr lang="zh-CN" altLang="en-US" sz="2400" b="0">
                <a:ea typeface="宋体" panose="02010600030101010101" pitchFamily="2" charset="-122"/>
              </a:rPr>
              <a:t>消隐后效果 </a:t>
            </a:r>
            <a:r>
              <a:rPr lang="en-US" altLang="zh-CN" sz="2400" b="0" i="1">
                <a:ea typeface="宋体" panose="02010600030101010101" pitchFamily="2" charset="-122"/>
              </a:rPr>
              <a:t>After hiding the invisible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1805</Words>
  <Application>Microsoft Office PowerPoint</Application>
  <PresentationFormat>全屏显示(4:3)</PresentationFormat>
  <Paragraphs>308</Paragraphs>
  <Slides>31</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6" baseType="lpstr">
      <vt:lpstr>CommercialPi BT</vt:lpstr>
      <vt:lpstr>PMingLiU-ExtB</vt:lpstr>
      <vt:lpstr>黑体</vt:lpstr>
      <vt:lpstr>宋体</vt:lpstr>
      <vt:lpstr>微软雅黑</vt:lpstr>
      <vt:lpstr>幼圆</vt:lpstr>
      <vt:lpstr>Arial</vt:lpstr>
      <vt:lpstr>Calibri</vt:lpstr>
      <vt:lpstr>Comic Sans MS</vt:lpstr>
      <vt:lpstr>Symbol</vt:lpstr>
      <vt:lpstr>Times New Roman</vt:lpstr>
      <vt:lpstr>Wingdings</vt:lpstr>
      <vt:lpstr>默认设计模板</vt:lpstr>
      <vt:lpstr>默认设计模板_2</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bpec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bojm</dc:creator>
  <cp:lastModifiedBy>Microsoft 帐户</cp:lastModifiedBy>
  <cp:revision>113</cp:revision>
  <dcterms:created xsi:type="dcterms:W3CDTF">2001-09-17T13:13:00Z</dcterms:created>
  <dcterms:modified xsi:type="dcterms:W3CDTF">2021-10-09T02:48:48Z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