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7"/>
  </p:notesMasterIdLst>
  <p:sldIdLst>
    <p:sldId id="316" r:id="rId3"/>
    <p:sldId id="481" r:id="rId4"/>
    <p:sldId id="482" r:id="rId5"/>
    <p:sldId id="483" r:id="rId6"/>
    <p:sldId id="484" r:id="rId7"/>
    <p:sldId id="485" r:id="rId8"/>
    <p:sldId id="486" r:id="rId9"/>
    <p:sldId id="487" r:id="rId10"/>
    <p:sldId id="488" r:id="rId11"/>
    <p:sldId id="489" r:id="rId12"/>
    <p:sldId id="490" r:id="rId13"/>
    <p:sldId id="491" r:id="rId14"/>
    <p:sldId id="502" r:id="rId15"/>
    <p:sldId id="493" r:id="rId16"/>
    <p:sldId id="494" r:id="rId17"/>
    <p:sldId id="495" r:id="rId18"/>
    <p:sldId id="496" r:id="rId19"/>
    <p:sldId id="497" r:id="rId20"/>
    <p:sldId id="499" r:id="rId21"/>
    <p:sldId id="503" r:id="rId22"/>
    <p:sldId id="504" r:id="rId23"/>
    <p:sldId id="505" r:id="rId24"/>
    <p:sldId id="506" r:id="rId25"/>
    <p:sldId id="507" r:id="rId26"/>
  </p:sldIdLst>
  <p:sldSz cx="9144000" cy="6858000" type="screen4x3"/>
  <p:notesSz cx="6645275" cy="9777413"/>
  <p:defaultTextStyle>
    <a:defPPr>
      <a:defRPr lang="zh-CN"/>
    </a:defPPr>
    <a:lvl1pPr algn="l" rtl="0" fontAlgn="base">
      <a:spcBef>
        <a:spcPct val="0"/>
      </a:spcBef>
      <a:spcAft>
        <a:spcPct val="0"/>
      </a:spcAft>
      <a:defRPr b="1" kern="1200">
        <a:solidFill>
          <a:schemeClr val="tx1"/>
        </a:solidFill>
        <a:latin typeface="Times New Roman" panose="02020603050405020304" pitchFamily="18" charset="0"/>
        <a:ea typeface="黑体" panose="02010609060101010101" pitchFamily="49" charset="-122"/>
        <a:cs typeface="+mn-cs"/>
      </a:defRPr>
    </a:lvl1pPr>
    <a:lvl2pPr marL="457200" algn="l" rtl="0" fontAlgn="base">
      <a:spcBef>
        <a:spcPct val="0"/>
      </a:spcBef>
      <a:spcAft>
        <a:spcPct val="0"/>
      </a:spcAft>
      <a:defRPr b="1" kern="1200">
        <a:solidFill>
          <a:schemeClr val="tx1"/>
        </a:solidFill>
        <a:latin typeface="Times New Roman" panose="02020603050405020304" pitchFamily="18" charset="0"/>
        <a:ea typeface="黑体" panose="02010609060101010101" pitchFamily="49" charset="-122"/>
        <a:cs typeface="+mn-cs"/>
      </a:defRPr>
    </a:lvl2pPr>
    <a:lvl3pPr marL="914400" algn="l" rtl="0" fontAlgn="base">
      <a:spcBef>
        <a:spcPct val="0"/>
      </a:spcBef>
      <a:spcAft>
        <a:spcPct val="0"/>
      </a:spcAft>
      <a:defRPr b="1" kern="1200">
        <a:solidFill>
          <a:schemeClr val="tx1"/>
        </a:solidFill>
        <a:latin typeface="Times New Roman" panose="02020603050405020304" pitchFamily="18" charset="0"/>
        <a:ea typeface="黑体" panose="02010609060101010101" pitchFamily="49" charset="-122"/>
        <a:cs typeface="+mn-cs"/>
      </a:defRPr>
    </a:lvl3pPr>
    <a:lvl4pPr marL="1371600" algn="l" rtl="0" fontAlgn="base">
      <a:spcBef>
        <a:spcPct val="0"/>
      </a:spcBef>
      <a:spcAft>
        <a:spcPct val="0"/>
      </a:spcAft>
      <a:defRPr b="1" kern="1200">
        <a:solidFill>
          <a:schemeClr val="tx1"/>
        </a:solidFill>
        <a:latin typeface="Times New Roman" panose="02020603050405020304" pitchFamily="18" charset="0"/>
        <a:ea typeface="黑体" panose="02010609060101010101" pitchFamily="49" charset="-122"/>
        <a:cs typeface="+mn-cs"/>
      </a:defRPr>
    </a:lvl4pPr>
    <a:lvl5pPr marL="1828800" algn="l" rtl="0" fontAlgn="base">
      <a:spcBef>
        <a:spcPct val="0"/>
      </a:spcBef>
      <a:spcAft>
        <a:spcPct val="0"/>
      </a:spcAft>
      <a:defRPr b="1"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00"/>
    <a:srgbClr val="FF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78" y="3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79725" cy="488950"/>
          </a:xfrm>
          <a:prstGeom prst="rect">
            <a:avLst/>
          </a:prstGeom>
          <a:noFill/>
          <a:ln w="9525">
            <a:noFill/>
            <a:miter lim="800000"/>
          </a:ln>
        </p:spPr>
        <p:txBody>
          <a:bodyPr vert="horz" wrap="square" lIns="91440" tIns="45720" rIns="91440" bIns="45720" numCol="1" anchor="t" anchorCtr="0" compatLnSpc="1"/>
          <a:lstStyle>
            <a:lvl1pPr>
              <a:defRPr sz="1200" b="0"/>
            </a:lvl1pPr>
          </a:lstStyle>
          <a:p>
            <a:pPr>
              <a:defRPr/>
            </a:pPr>
            <a:endParaRPr lang="en-US"/>
          </a:p>
        </p:txBody>
      </p:sp>
      <p:sp>
        <p:nvSpPr>
          <p:cNvPr id="3075" name="Rectangle 3"/>
          <p:cNvSpPr>
            <a:spLocks noGrp="1" noChangeArrowheads="1"/>
          </p:cNvSpPr>
          <p:nvPr>
            <p:ph type="dt" idx="1"/>
          </p:nvPr>
        </p:nvSpPr>
        <p:spPr bwMode="auto">
          <a:xfrm>
            <a:off x="3765550" y="0"/>
            <a:ext cx="2879725" cy="488950"/>
          </a:xfrm>
          <a:prstGeom prst="rect">
            <a:avLst/>
          </a:prstGeom>
          <a:noFill/>
          <a:ln w="9525">
            <a:noFill/>
            <a:miter lim="800000"/>
          </a:ln>
        </p:spPr>
        <p:txBody>
          <a:bodyPr vert="horz" wrap="square" lIns="91440" tIns="45720" rIns="91440" bIns="45720" numCol="1" anchor="t" anchorCtr="0" compatLnSpc="1"/>
          <a:lstStyle>
            <a:lvl1pPr algn="r">
              <a:defRPr sz="1200" b="0"/>
            </a:lvl1pPr>
          </a:lstStyle>
          <a:p>
            <a:pPr>
              <a:defRPr/>
            </a:pPr>
            <a:endParaRPr lang="en-US"/>
          </a:p>
        </p:txBody>
      </p:sp>
      <p:sp>
        <p:nvSpPr>
          <p:cNvPr id="23556" name="Rectangle 4"/>
          <p:cNvSpPr>
            <a:spLocks noGrp="1" noRot="1" noChangeAspect="1" noChangeArrowheads="1"/>
          </p:cNvSpPr>
          <p:nvPr>
            <p:ph type="sldImg" idx="2"/>
          </p:nvPr>
        </p:nvSpPr>
        <p:spPr bwMode="auto">
          <a:xfrm>
            <a:off x="877888" y="733425"/>
            <a:ext cx="4889500" cy="3667125"/>
          </a:xfrm>
          <a:prstGeom prst="rect">
            <a:avLst/>
          </a:prstGeom>
          <a:noFill/>
          <a:ln w="9525">
            <a:noFill/>
            <a:miter lim="800000"/>
          </a:ln>
        </p:spPr>
      </p:sp>
      <p:sp>
        <p:nvSpPr>
          <p:cNvPr id="3077" name="Rectangle 5"/>
          <p:cNvSpPr>
            <a:spLocks noGrp="1" noChangeArrowheads="1"/>
          </p:cNvSpPr>
          <p:nvPr>
            <p:ph type="body" sz="quarter" idx="3"/>
          </p:nvPr>
        </p:nvSpPr>
        <p:spPr bwMode="auto">
          <a:xfrm>
            <a:off x="885825" y="4645025"/>
            <a:ext cx="4873625" cy="4398963"/>
          </a:xfrm>
          <a:prstGeom prst="rect">
            <a:avLst/>
          </a:prstGeom>
          <a:noFill/>
          <a:ln w="9525">
            <a:noFill/>
            <a:miter lim="800000"/>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9288463"/>
            <a:ext cx="2879725" cy="488950"/>
          </a:xfrm>
          <a:prstGeom prst="rect">
            <a:avLst/>
          </a:prstGeom>
          <a:noFill/>
          <a:ln w="9525">
            <a:noFill/>
            <a:miter lim="800000"/>
          </a:ln>
        </p:spPr>
        <p:txBody>
          <a:bodyPr vert="horz" wrap="square" lIns="91440" tIns="45720" rIns="91440" bIns="45720" numCol="1" anchor="b" anchorCtr="0" compatLnSpc="1"/>
          <a:lstStyle>
            <a:lvl1pPr>
              <a:defRPr sz="1200" b="0"/>
            </a:lvl1pPr>
          </a:lstStyle>
          <a:p>
            <a:pPr>
              <a:defRPr/>
            </a:pPr>
            <a:endParaRPr lang="en-US"/>
          </a:p>
        </p:txBody>
      </p:sp>
      <p:sp>
        <p:nvSpPr>
          <p:cNvPr id="3079" name="Rectangle 7"/>
          <p:cNvSpPr>
            <a:spLocks noGrp="1" noChangeArrowheads="1"/>
          </p:cNvSpPr>
          <p:nvPr>
            <p:ph type="sldNum" sz="quarter" idx="5"/>
          </p:nvPr>
        </p:nvSpPr>
        <p:spPr bwMode="auto">
          <a:xfrm>
            <a:off x="3765550" y="9288463"/>
            <a:ext cx="2879725" cy="488950"/>
          </a:xfrm>
          <a:prstGeom prst="rect">
            <a:avLst/>
          </a:prstGeom>
          <a:noFill/>
          <a:ln w="9525">
            <a:noFill/>
            <a:miter lim="800000"/>
          </a:ln>
        </p:spPr>
        <p:txBody>
          <a:bodyPr vert="horz" wrap="square" lIns="91440" tIns="45720" rIns="91440" bIns="45720" numCol="1" anchor="b" anchorCtr="0" compatLnSpc="1"/>
          <a:lstStyle>
            <a:lvl1pPr algn="r">
              <a:defRPr sz="1200" b="0"/>
            </a:lvl1pPr>
          </a:lstStyle>
          <a:p>
            <a:pPr>
              <a:defRPr/>
            </a:pPr>
            <a:fld id="{02FCB654-0079-4F36-B1DE-AED3080A8E14}" type="slidenum">
              <a:rPr lang="en-US"/>
              <a:t>‹#›</a:t>
            </a:fld>
            <a:endParaRPr lang="en-US"/>
          </a:p>
        </p:txBody>
      </p:sp>
    </p:spTree>
    <p:extLst>
      <p:ext uri="{BB962C8B-B14F-4D97-AF65-F5344CB8AC3E}">
        <p14:creationId xmlns:p14="http://schemas.microsoft.com/office/powerpoint/2010/main" val="4931456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xmlns="" id="{83A99C76-C3E0-4F9E-9EC2-3D589FDA9F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fld id="{738552BB-214C-4F01-BAAA-1B8765ABBBA6}" type="slidenum">
              <a:rPr lang="zh-CN" altLang="en-US" b="0">
                <a:ea typeface="宋体" panose="02010600030101010101" pitchFamily="2" charset="-122"/>
              </a:rPr>
              <a:pPr eaLnBrk="1" hangingPunct="1"/>
              <a:t>15</a:t>
            </a:fld>
            <a:endParaRPr lang="zh-CN" altLang="en-US" b="0">
              <a:ea typeface="宋体" panose="02010600030101010101" pitchFamily="2" charset="-122"/>
            </a:endParaRPr>
          </a:p>
        </p:txBody>
      </p:sp>
      <p:sp>
        <p:nvSpPr>
          <p:cNvPr id="29699" name="Rectangle 2">
            <a:extLst>
              <a:ext uri="{FF2B5EF4-FFF2-40B4-BE49-F238E27FC236}">
                <a16:creationId xmlns:a16="http://schemas.microsoft.com/office/drawing/2014/main" xmlns="" id="{979FB305-40A2-4D73-AD68-BDB030CDBB13}"/>
              </a:ext>
            </a:extLst>
          </p:cNvPr>
          <p:cNvSpPr>
            <a:spLocks noGrp="1" noRot="1" noChangeAspect="1" noChangeArrowheads="1" noTextEdit="1"/>
          </p:cNvSpPr>
          <p:nvPr>
            <p:ph type="sldImg" idx="4294967295"/>
          </p:nvPr>
        </p:nvSpPr>
        <p:spPr>
          <a:ln>
            <a:solidFill>
              <a:srgbClr val="000000"/>
            </a:solidFill>
            <a:miter lim="800000"/>
            <a:headEnd/>
            <a:tailEnd/>
          </a:ln>
        </p:spPr>
      </p:sp>
      <p:sp>
        <p:nvSpPr>
          <p:cNvPr id="29700" name="Rectangle 3">
            <a:extLst>
              <a:ext uri="{FF2B5EF4-FFF2-40B4-BE49-F238E27FC236}">
                <a16:creationId xmlns:a16="http://schemas.microsoft.com/office/drawing/2014/main" xmlns="" id="{B62846FB-FEDA-400A-ACE0-8E6D4CF8BFAE}"/>
              </a:ext>
            </a:extLst>
          </p:cNvPr>
          <p:cNvSpPr>
            <a:spLocks noGrp="1" noChangeArrowheads="1"/>
          </p:cNvSpPr>
          <p:nvPr>
            <p:ph type="body" idx="4294967295"/>
          </p:nvPr>
        </p:nvSpPr>
        <p:spPr/>
        <p:txBody>
          <a:bodyPr anchor="t">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740952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F8ECBF37-1C08-4910-895C-5A6B013C247F}"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6B857763-ADDA-4344-BF35-BE461AD80F62}"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474EAE55-54E2-4D48-BF53-374354D18A92}"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fld id="{569C1889-20AC-495A-9BF2-725802CD14B8}" type="datetimeFigureOut">
              <a:rPr lang="zh-CN" altLang="en-US"/>
              <a:t>2021/10/16</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287DC43-750D-4839-A55F-51F47864CBA4}" type="slidenum">
              <a:rPr lang="zh-CN" altLang="en-US"/>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74B3808A-E4F9-4C2D-856C-9815AA3B0F0E}" type="datetimeFigureOut">
              <a:rPr lang="zh-CN" altLang="en-US"/>
              <a:t>2021/10/16</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24852C4-7197-4F30-B2B3-045E201C0ACE}" type="slidenum">
              <a:rPr lang="zh-CN" altLang="en-US"/>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C8D7F615-CA20-4B9A-96E4-6DC372CA1BC1}" type="datetimeFigureOut">
              <a:rPr lang="zh-CN" altLang="en-US"/>
              <a:t>2021/10/16</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3D4C3A1-87C0-4F3D-8EDF-CCDD4E45B7C5}" type="slidenum">
              <a:rPr lang="zh-CN" altLang="en-US"/>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fld id="{D62FCC22-C180-4971-BC5A-B91547FC01D4}" type="datetimeFigureOut">
              <a:rPr lang="zh-CN" altLang="en-US"/>
              <a:t>2021/10/16</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3A2CC1C-3E55-4F27-8B0E-DEE70FE47D43}" type="slidenum">
              <a:rPr lang="zh-CN" altLang="en-US"/>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fld id="{B3AFE346-DD64-45AC-B79D-A940D4017271}" type="datetimeFigureOut">
              <a:rPr lang="zh-CN" altLang="en-US"/>
              <a:t>2021/10/16</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26259D35-B384-4A27-B2CF-9610C411912A}" type="slidenum">
              <a:rPr lang="zh-CN" altLang="en-US"/>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fld id="{EBDECFDB-00C5-4E91-A434-279A0482F2C7}" type="datetimeFigureOut">
              <a:rPr lang="zh-CN" altLang="en-US"/>
              <a:t>2021/10/16</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4A9C777A-77D6-4F57-A8A4-3C8DD9E032C8}" type="slidenum">
              <a:rPr lang="zh-CN" altLang="en-US"/>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F9E2FA16-76D9-4B90-ABE5-E8A7130CFA06}" type="datetimeFigureOut">
              <a:rPr lang="zh-CN" altLang="en-US"/>
              <a:t>2021/10/16</a:t>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DE2B8068-CF10-4A1B-AFBC-AE5A7C67364B}" type="slidenum">
              <a:rPr lang="zh-CN" altLang="en-US"/>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E2F8ECD5-0F33-4ABC-B7B0-5329620AAB6A}" type="datetimeFigureOut">
              <a:rPr lang="zh-CN" altLang="en-US"/>
              <a:t>2021/10/16</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1940499-FAF2-41A9-B159-3839BAC2646B}"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A7FBEADF-9519-42FF-8009-B68E4D78393C}" type="slidenum">
              <a:rPr lang="en-US"/>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8C662F4B-9B3B-4118-BFD1-5DB7A0A5464E}" type="datetimeFigureOut">
              <a:rPr lang="zh-CN" altLang="en-US"/>
              <a:t>2021/10/16</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03AD3D6-CA77-4483-8083-AD3F7B0F7C03}" type="slidenum">
              <a:rPr lang="zh-CN" altLang="en-US"/>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2BAD81AB-5987-4E6C-8625-9D5AAF00F9B5}" type="datetimeFigureOut">
              <a:rPr lang="zh-CN" altLang="en-US"/>
              <a:t>2021/10/16</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CE9FA5A-A13A-47F0-A9EB-37029A743049}" type="slidenum">
              <a:rPr lang="zh-CN" altLang="en-US"/>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6E8A078A-C928-4DD8-B752-7542BF51803C}" type="datetimeFigureOut">
              <a:rPr lang="zh-CN" altLang="en-US"/>
              <a:t>2021/10/16</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51CCAE1-E86C-4D0F-AD1A-E1D45E04D860}"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C1C7ABD-11E9-4EB8-9693-07D8C316BEFE}"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95828431-DF74-47B4-B808-B0FC977E7E6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8B905888-3DC0-4D51-90F8-1433601248A9}"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7A9AAB44-1CDB-4773-8089-5C4DD212A9F1}"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9918E06E-10DF-4A9D-ACAA-C7FEB62F30EC}"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691C3CE6-DE91-486A-8319-4F5F05470D58}"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AF9FF09D-FEF1-497A-AD98-57D48FF7A6F0}"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hlink"/>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lvl1pPr algn="r">
              <a:defRPr sz="1400" b="0"/>
            </a:lvl1pPr>
          </a:lstStyle>
          <a:p>
            <a:pPr>
              <a:defRPr/>
            </a:pPr>
            <a:fld id="{A6E96195-B418-4509-A8FA-BF474F2B772B}"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0" hangingPunct="0">
              <a:defRPr sz="1400"/>
            </a:lvl1pPr>
          </a:lstStyle>
          <a:p>
            <a:pPr>
              <a:defRPr/>
            </a:pPr>
            <a:fld id="{320C0F08-AA75-48DF-83B5-13C45586DAAB}" type="datetimeFigureOut">
              <a:rPr lang="zh-CN" altLang="en-US"/>
              <a:t>2021/10/16</a:t>
            </a:fld>
            <a:endParaRPr lang="en-US" altLang="zh-CN"/>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0" hangingPunct="0">
              <a:defRPr sz="1400"/>
            </a:lvl1pPr>
          </a:lstStyle>
          <a:p>
            <a:pPr>
              <a:defRPr/>
            </a:pPr>
            <a:endParaRPr lang="en-US" altLang="zh-CN"/>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400"/>
            </a:lvl1pPr>
          </a:lstStyle>
          <a:p>
            <a:pPr>
              <a:defRPr/>
            </a:pPr>
            <a:fld id="{BC9919BA-AE54-4EED-B8C3-57034B15CFB5}"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0" y="476250"/>
            <a:ext cx="9144000" cy="944563"/>
          </a:xfrm>
          <a:prstGeom prst="rect">
            <a:avLst/>
          </a:prstGeom>
          <a:noFill/>
          <a:ln w="9525">
            <a:noFill/>
            <a:miter lim="800000"/>
          </a:ln>
        </p:spPr>
        <p:txBody>
          <a:bodyPr>
            <a:spAutoFit/>
          </a:bodyPr>
          <a:lstStyle/>
          <a:p>
            <a:pPr algn="ctr"/>
            <a:r>
              <a:rPr lang="zh-CN" altLang="en-US" sz="3200">
                <a:ea typeface="宋体" panose="02010600030101010101" pitchFamily="2" charset="-122"/>
              </a:rPr>
              <a:t>第三章 立体及其交线</a:t>
            </a:r>
          </a:p>
          <a:p>
            <a:pPr algn="ctr"/>
            <a:r>
              <a:rPr lang="en-US" altLang="zh-CN" sz="2400">
                <a:ea typeface="宋体" panose="02010600030101010101" pitchFamily="2" charset="-122"/>
              </a:rPr>
              <a:t>Chapter 3 Solids and Their Intersections</a:t>
            </a:r>
            <a:endParaRPr lang="zh-CN" altLang="en-US" sz="2400">
              <a:ea typeface="宋体" panose="02010600030101010101" pitchFamily="2" charset="-122"/>
            </a:endParaRPr>
          </a:p>
        </p:txBody>
      </p:sp>
      <p:sp>
        <p:nvSpPr>
          <p:cNvPr id="3075" name="Rectangle 5"/>
          <p:cNvSpPr>
            <a:spLocks noChangeArrowheads="1"/>
          </p:cNvSpPr>
          <p:nvPr/>
        </p:nvSpPr>
        <p:spPr bwMode="auto">
          <a:xfrm>
            <a:off x="684213" y="1700213"/>
            <a:ext cx="8280400" cy="4358116"/>
          </a:xfrm>
          <a:prstGeom prst="rect">
            <a:avLst/>
          </a:prstGeom>
          <a:noFill/>
          <a:ln w="9525">
            <a:noFill/>
            <a:miter lim="800000"/>
          </a:ln>
        </p:spPr>
        <p:txBody>
          <a:bodyPr>
            <a:spAutoFit/>
          </a:bodyPr>
          <a:lstStyle/>
          <a:p>
            <a:pPr marL="457200" indent="-457200">
              <a:lnSpc>
                <a:spcPct val="140000"/>
              </a:lnSpc>
              <a:buFontTx/>
              <a:buAutoNum type="arabicPeriod"/>
            </a:pPr>
            <a:r>
              <a:rPr lang="zh-CN" altLang="en-US" sz="2000" b="0" dirty="0"/>
              <a:t>棱柱的投影</a:t>
            </a:r>
            <a:r>
              <a:rPr lang="en-US" altLang="zh-CN" sz="2000" b="0" dirty="0"/>
              <a:t>Projection of  Prism</a:t>
            </a:r>
            <a:endParaRPr lang="zh-CN" altLang="en-US" sz="2000" b="0" dirty="0"/>
          </a:p>
          <a:p>
            <a:pPr marL="457200" indent="-457200">
              <a:lnSpc>
                <a:spcPct val="140000"/>
              </a:lnSpc>
              <a:buFontTx/>
              <a:buAutoNum type="arabicPeriod"/>
            </a:pPr>
            <a:r>
              <a:rPr lang="zh-CN" altLang="en-US" sz="2000" b="0" dirty="0"/>
              <a:t>棱锥的投影</a:t>
            </a:r>
            <a:r>
              <a:rPr lang="en-US" altLang="zh-CN" sz="2000" b="0" dirty="0"/>
              <a:t>Projection of  Pyramid</a:t>
            </a:r>
            <a:endParaRPr lang="zh-CN" altLang="en-US" sz="2000" b="0" dirty="0"/>
          </a:p>
          <a:p>
            <a:pPr marL="457200" indent="-457200">
              <a:lnSpc>
                <a:spcPct val="140000"/>
              </a:lnSpc>
              <a:buFontTx/>
              <a:buAutoNum type="arabicPeriod"/>
            </a:pPr>
            <a:r>
              <a:rPr lang="zh-CN" altLang="en-US" sz="2000" b="0" dirty="0"/>
              <a:t>圆柱的投影</a:t>
            </a:r>
            <a:r>
              <a:rPr lang="en-US" altLang="zh-CN" sz="2000" b="0" dirty="0"/>
              <a:t>Projection of  Cylinder</a:t>
            </a:r>
            <a:endParaRPr lang="zh-CN" altLang="en-US" sz="2000" b="0" dirty="0"/>
          </a:p>
          <a:p>
            <a:pPr marL="457200" indent="-457200">
              <a:lnSpc>
                <a:spcPct val="140000"/>
              </a:lnSpc>
              <a:buFontTx/>
              <a:buAutoNum type="arabicPeriod"/>
            </a:pPr>
            <a:r>
              <a:rPr lang="zh-CN" altLang="en-US" sz="2000" b="0" dirty="0"/>
              <a:t>圆锥的投影</a:t>
            </a:r>
            <a:r>
              <a:rPr lang="en-US" altLang="zh-CN" sz="2000" b="0" dirty="0"/>
              <a:t>Projection of  </a:t>
            </a:r>
            <a:r>
              <a:rPr lang="en-US" altLang="zh-CN" sz="2000" b="0" dirty="0" smtClean="0"/>
              <a:t>Cone</a:t>
            </a:r>
          </a:p>
          <a:p>
            <a:pPr marL="457200" indent="-457200">
              <a:lnSpc>
                <a:spcPct val="140000"/>
              </a:lnSpc>
              <a:buFontTx/>
              <a:buAutoNum type="arabicPeriod"/>
            </a:pPr>
            <a:r>
              <a:rPr lang="zh-CN" altLang="en-US" sz="2000" b="0" dirty="0" smtClean="0"/>
              <a:t>圆球的投影</a:t>
            </a:r>
            <a:r>
              <a:rPr lang="en-US" altLang="zh-CN" sz="2000" b="0" dirty="0"/>
              <a:t>Projection of  Sphere</a:t>
            </a:r>
            <a:endParaRPr lang="zh-CN" altLang="en-US" sz="2000" b="0" dirty="0"/>
          </a:p>
          <a:p>
            <a:pPr marL="457200" indent="-457200">
              <a:lnSpc>
                <a:spcPct val="140000"/>
              </a:lnSpc>
              <a:buFontTx/>
              <a:buAutoNum type="arabicPeriod"/>
            </a:pPr>
            <a:r>
              <a:rPr lang="zh-CN" altLang="en-US" sz="2000" b="0" dirty="0"/>
              <a:t>平面与平面立体相交 </a:t>
            </a:r>
            <a:r>
              <a:rPr lang="en-US" altLang="zh-CN" sz="2000" b="0" dirty="0"/>
              <a:t>Intersection of Plane and Polyhedral Solid</a:t>
            </a:r>
            <a:r>
              <a:rPr lang="en-US" altLang="zh-CN" sz="2000" dirty="0"/>
              <a:t>(cutting)</a:t>
            </a:r>
            <a:endParaRPr lang="en-US" altLang="zh-CN" sz="2000" b="0" dirty="0"/>
          </a:p>
          <a:p>
            <a:pPr marL="457200" indent="-457200">
              <a:lnSpc>
                <a:spcPct val="140000"/>
              </a:lnSpc>
              <a:buFontTx/>
              <a:buAutoNum type="arabicPeriod"/>
            </a:pPr>
            <a:r>
              <a:rPr lang="zh-CN" altLang="en-US" sz="2000" b="0" dirty="0"/>
              <a:t>平面与圆柱相交 </a:t>
            </a:r>
            <a:r>
              <a:rPr lang="en-US" altLang="zh-CN" sz="2000" b="0" dirty="0"/>
              <a:t>Intersection of plane and Cylinder</a:t>
            </a:r>
            <a:r>
              <a:rPr lang="en-US" altLang="zh-CN" sz="2000" dirty="0"/>
              <a:t>(cutting)</a:t>
            </a:r>
            <a:endParaRPr lang="zh-CN" altLang="en-US" sz="2000" b="0" dirty="0"/>
          </a:p>
          <a:p>
            <a:pPr marL="457200" indent="-457200">
              <a:lnSpc>
                <a:spcPct val="140000"/>
              </a:lnSpc>
              <a:buFontTx/>
              <a:buAutoNum type="arabicPeriod"/>
            </a:pPr>
            <a:r>
              <a:rPr lang="zh-CN" altLang="en-US" sz="2000" b="0" dirty="0"/>
              <a:t>平面与圆锥相交 </a:t>
            </a:r>
            <a:r>
              <a:rPr lang="en-US" altLang="zh-CN" sz="2000" b="0" dirty="0"/>
              <a:t>Intersection of plane and Cone</a:t>
            </a:r>
            <a:r>
              <a:rPr lang="en-US" altLang="zh-CN" sz="2000" dirty="0"/>
              <a:t>(cutting)</a:t>
            </a:r>
            <a:endParaRPr lang="en-US" altLang="zh-CN" sz="2000" b="0" dirty="0"/>
          </a:p>
          <a:p>
            <a:pPr marL="457200" indent="-457200">
              <a:lnSpc>
                <a:spcPct val="140000"/>
              </a:lnSpc>
              <a:buFontTx/>
              <a:buAutoNum type="arabicPeriod"/>
            </a:pPr>
            <a:r>
              <a:rPr lang="zh-CN" altLang="en-US" b="0" dirty="0"/>
              <a:t>平面与圆球相交 </a:t>
            </a:r>
            <a:r>
              <a:rPr lang="en-US" altLang="zh-CN" b="0" dirty="0"/>
              <a:t>Intersection of plane and Sphere</a:t>
            </a:r>
            <a:r>
              <a:rPr lang="en-US" altLang="zh-CN" dirty="0"/>
              <a:t>(cutting)</a:t>
            </a:r>
            <a:endParaRPr lang="en-US" altLang="zh-CN" b="0" dirty="0"/>
          </a:p>
          <a:p>
            <a:pPr marL="457200" indent="-457200">
              <a:lnSpc>
                <a:spcPct val="140000"/>
              </a:lnSpc>
              <a:buFontTx/>
              <a:buAutoNum type="arabicPeriod"/>
            </a:pPr>
            <a:r>
              <a:rPr lang="zh-CN" altLang="en-US" sz="2000" b="0" dirty="0"/>
              <a:t>立体相交</a:t>
            </a:r>
            <a:r>
              <a:rPr lang="en-US" altLang="zh-CN" sz="2000" b="0" dirty="0"/>
              <a:t>Intersection of slides</a:t>
            </a:r>
            <a:endParaRPr lang="zh-CN" alt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xmlns="" id="{A10E8865-403C-46CF-857A-D3CEF2244E16}"/>
              </a:ext>
            </a:extLst>
          </p:cNvPr>
          <p:cNvSpPr txBox="1">
            <a:spLocks noChangeArrowheads="1"/>
          </p:cNvSpPr>
          <p:nvPr/>
        </p:nvSpPr>
        <p:spPr bwMode="auto">
          <a:xfrm>
            <a:off x="0" y="-66248"/>
            <a:ext cx="82184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400" dirty="0">
                <a:solidFill>
                  <a:srgbClr val="CC0000"/>
                </a:solidFill>
              </a:rPr>
              <a:t>8.</a:t>
            </a:r>
            <a:r>
              <a:rPr lang="zh-CN" altLang="en-US" sz="2400" dirty="0">
                <a:solidFill>
                  <a:srgbClr val="7F7F7F"/>
                </a:solidFill>
              </a:rPr>
              <a:t>平面与圆锥相交 </a:t>
            </a:r>
            <a:r>
              <a:rPr lang="en-US" altLang="zh-CN" sz="2400" dirty="0">
                <a:solidFill>
                  <a:srgbClr val="7F7F7F"/>
                </a:solidFill>
              </a:rPr>
              <a:t>Intersection of plane and Cone</a:t>
            </a:r>
          </a:p>
          <a:p>
            <a:pPr eaLnBrk="1" hangingPunct="1"/>
            <a:r>
              <a:rPr lang="en-US" altLang="zh-CN" sz="2400" dirty="0">
                <a:solidFill>
                  <a:srgbClr val="7F7F7F"/>
                </a:solidFill>
              </a:rPr>
              <a:t>(</a:t>
            </a:r>
            <a:r>
              <a:rPr lang="zh-CN" altLang="en-US" sz="2400" dirty="0">
                <a:solidFill>
                  <a:srgbClr val="CC0000"/>
                </a:solidFill>
              </a:rPr>
              <a:t>圆锥体的截切 </a:t>
            </a:r>
            <a:r>
              <a:rPr lang="en-US" altLang="zh-CN" sz="2400" i="1" dirty="0">
                <a:solidFill>
                  <a:srgbClr val="CC0000"/>
                </a:solidFill>
              </a:rPr>
              <a:t>Cutting of cone)</a:t>
            </a:r>
          </a:p>
        </p:txBody>
      </p:sp>
      <p:sp>
        <p:nvSpPr>
          <p:cNvPr id="50179" name="Text Box 3">
            <a:extLst>
              <a:ext uri="{FF2B5EF4-FFF2-40B4-BE49-F238E27FC236}">
                <a16:creationId xmlns:a16="http://schemas.microsoft.com/office/drawing/2014/main" xmlns="" id="{4789C4D9-CC54-4AF7-8DA6-E04BE47B4FB9}"/>
              </a:ext>
            </a:extLst>
          </p:cNvPr>
          <p:cNvSpPr txBox="1">
            <a:spLocks noChangeArrowheads="1"/>
          </p:cNvSpPr>
          <p:nvPr/>
        </p:nvSpPr>
        <p:spPr bwMode="auto">
          <a:xfrm>
            <a:off x="0" y="866775"/>
            <a:ext cx="7380288"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000"/>
              <a:t>    </a:t>
            </a:r>
            <a:r>
              <a:rPr lang="zh-CN" altLang="en-US" sz="2000"/>
              <a:t>根据截平面与圆锥轴线的相对位置不同，截交线有五种形状</a:t>
            </a:r>
            <a:r>
              <a:rPr lang="en-US" altLang="zh-CN" sz="2800"/>
              <a:t>. </a:t>
            </a:r>
            <a:r>
              <a:rPr lang="en-US" altLang="zh-CN" sz="1600" i="1"/>
              <a:t>Intersection may be one of five different shapes due to the relative position between the cutting plane and axis of the cone.</a:t>
            </a:r>
          </a:p>
        </p:txBody>
      </p:sp>
      <p:grpSp>
        <p:nvGrpSpPr>
          <p:cNvPr id="2" name="Group 4">
            <a:extLst>
              <a:ext uri="{FF2B5EF4-FFF2-40B4-BE49-F238E27FC236}">
                <a16:creationId xmlns:a16="http://schemas.microsoft.com/office/drawing/2014/main" xmlns="" id="{726E43B0-E477-4471-8CB1-22ABAA92FC9A}"/>
              </a:ext>
            </a:extLst>
          </p:cNvPr>
          <p:cNvGrpSpPr>
            <a:grpSpLocks/>
          </p:cNvGrpSpPr>
          <p:nvPr/>
        </p:nvGrpSpPr>
        <p:grpSpPr bwMode="auto">
          <a:xfrm>
            <a:off x="1719263" y="2365375"/>
            <a:ext cx="1800225" cy="2824163"/>
            <a:chOff x="65" y="0"/>
            <a:chExt cx="1134" cy="1779"/>
          </a:xfrm>
        </p:grpSpPr>
        <p:sp>
          <p:nvSpPr>
            <p:cNvPr id="16456" name="AutoShape 5">
              <a:extLst>
                <a:ext uri="{FF2B5EF4-FFF2-40B4-BE49-F238E27FC236}">
                  <a16:creationId xmlns:a16="http://schemas.microsoft.com/office/drawing/2014/main" xmlns="" id="{1CBAE6AB-88CA-464C-8BAF-FE1EC9194B75}"/>
                </a:ext>
              </a:extLst>
            </p:cNvPr>
            <p:cNvSpPr>
              <a:spLocks noChangeArrowheads="1"/>
            </p:cNvSpPr>
            <p:nvPr/>
          </p:nvSpPr>
          <p:spPr bwMode="auto">
            <a:xfrm>
              <a:off x="182" y="196"/>
              <a:ext cx="912" cy="811"/>
            </a:xfrm>
            <a:prstGeom prst="triangle">
              <a:avLst>
                <a:gd name="adj" fmla="val 50000"/>
              </a:avLst>
            </a:prstGeom>
            <a:noFill/>
            <a:ln w="9525">
              <a:solidFill>
                <a:schemeClr val="tx2"/>
              </a:solidFill>
              <a:prstDash val="lgDashDot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sp>
          <p:nvSpPr>
            <p:cNvPr id="16457" name="Freeform 6">
              <a:extLst>
                <a:ext uri="{FF2B5EF4-FFF2-40B4-BE49-F238E27FC236}">
                  <a16:creationId xmlns:a16="http://schemas.microsoft.com/office/drawing/2014/main" xmlns="" id="{43983804-EBB8-4D09-BF4E-BBB19D8FADA2}"/>
                </a:ext>
              </a:extLst>
            </p:cNvPr>
            <p:cNvSpPr>
              <a:spLocks noChangeArrowheads="1"/>
            </p:cNvSpPr>
            <p:nvPr/>
          </p:nvSpPr>
          <p:spPr bwMode="auto">
            <a:xfrm>
              <a:off x="634" y="35"/>
              <a:ext cx="1" cy="1115"/>
            </a:xfrm>
            <a:custGeom>
              <a:avLst/>
              <a:gdLst>
                <a:gd name="T0" fmla="*/ 0 w 1"/>
                <a:gd name="T1" fmla="*/ 0 h 1115"/>
                <a:gd name="T2" fmla="*/ 0 w 1"/>
                <a:gd name="T3" fmla="*/ 1115 h 1115"/>
                <a:gd name="T4" fmla="*/ 0 60000 65536"/>
                <a:gd name="T5" fmla="*/ 0 60000 65536"/>
                <a:gd name="T6" fmla="*/ 0 w 1"/>
                <a:gd name="T7" fmla="*/ 0 h 1115"/>
                <a:gd name="T8" fmla="*/ 1 w 1"/>
                <a:gd name="T9" fmla="*/ 1115 h 1115"/>
              </a:gdLst>
              <a:ahLst/>
              <a:cxnLst>
                <a:cxn ang="T4">
                  <a:pos x="T0" y="T1"/>
                </a:cxn>
                <a:cxn ang="T5">
                  <a:pos x="T2" y="T3"/>
                </a:cxn>
              </a:cxnLst>
              <a:rect l="T6" t="T7" r="T8" b="T9"/>
              <a:pathLst>
                <a:path w="1" h="1115">
                  <a:moveTo>
                    <a:pt x="0" y="0"/>
                  </a:moveTo>
                  <a:lnTo>
                    <a:pt x="0" y="1115"/>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6458" name="Line 7">
              <a:extLst>
                <a:ext uri="{FF2B5EF4-FFF2-40B4-BE49-F238E27FC236}">
                  <a16:creationId xmlns:a16="http://schemas.microsoft.com/office/drawing/2014/main" xmlns="" id="{CF12C3F5-4D80-4129-8D4C-BC6A0F9A40F6}"/>
                </a:ext>
              </a:extLst>
            </p:cNvPr>
            <p:cNvSpPr>
              <a:spLocks noChangeShapeType="1"/>
            </p:cNvSpPr>
            <p:nvPr/>
          </p:nvSpPr>
          <p:spPr bwMode="auto">
            <a:xfrm>
              <a:off x="634" y="185"/>
              <a:ext cx="460" cy="82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9" name="Freeform 8">
              <a:extLst>
                <a:ext uri="{FF2B5EF4-FFF2-40B4-BE49-F238E27FC236}">
                  <a16:creationId xmlns:a16="http://schemas.microsoft.com/office/drawing/2014/main" xmlns="" id="{EBEB7E94-3FEF-4028-8AFC-C62ECF0194CF}"/>
                </a:ext>
              </a:extLst>
            </p:cNvPr>
            <p:cNvSpPr>
              <a:spLocks noChangeArrowheads="1"/>
            </p:cNvSpPr>
            <p:nvPr/>
          </p:nvSpPr>
          <p:spPr bwMode="auto">
            <a:xfrm>
              <a:off x="394" y="1012"/>
              <a:ext cx="720" cy="1"/>
            </a:xfrm>
            <a:custGeom>
              <a:avLst/>
              <a:gdLst>
                <a:gd name="T0" fmla="*/ 0 w 720"/>
                <a:gd name="T1" fmla="*/ 0 h 1"/>
                <a:gd name="T2" fmla="*/ 720 w 720"/>
                <a:gd name="T3" fmla="*/ 0 h 1"/>
                <a:gd name="T4" fmla="*/ 0 60000 65536"/>
                <a:gd name="T5" fmla="*/ 0 60000 65536"/>
                <a:gd name="T6" fmla="*/ 0 w 720"/>
                <a:gd name="T7" fmla="*/ 0 h 1"/>
                <a:gd name="T8" fmla="*/ 720 w 720"/>
                <a:gd name="T9" fmla="*/ 1 h 1"/>
              </a:gdLst>
              <a:ahLst/>
              <a:cxnLst>
                <a:cxn ang="T4">
                  <a:pos x="T0" y="T1"/>
                </a:cxn>
                <a:cxn ang="T5">
                  <a:pos x="T2" y="T3"/>
                </a:cxn>
              </a:cxnLst>
              <a:rect l="T6" t="T7" r="T8" b="T9"/>
              <a:pathLst>
                <a:path w="720" h="1">
                  <a:moveTo>
                    <a:pt x="0" y="0"/>
                  </a:moveTo>
                  <a:lnTo>
                    <a:pt x="720" y="0"/>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6460" name="Text Box 9">
              <a:extLst>
                <a:ext uri="{FF2B5EF4-FFF2-40B4-BE49-F238E27FC236}">
                  <a16:creationId xmlns:a16="http://schemas.microsoft.com/office/drawing/2014/main" xmlns="" id="{8E3F300D-57A1-463D-83C0-47CDCFDF6241}"/>
                </a:ext>
              </a:extLst>
            </p:cNvPr>
            <p:cNvSpPr txBox="1">
              <a:spLocks noChangeArrowheads="1"/>
            </p:cNvSpPr>
            <p:nvPr/>
          </p:nvSpPr>
          <p:spPr bwMode="auto">
            <a:xfrm>
              <a:off x="65" y="1080"/>
              <a:ext cx="113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zh-CN" altLang="en-US" sz="2400"/>
                <a:t>过锥顶</a:t>
              </a:r>
            </a:p>
            <a:p>
              <a:pPr algn="ctr" eaLnBrk="1" hangingPunct="1"/>
              <a:r>
                <a:rPr lang="en-US" altLang="zh-CN" sz="1600" i="1"/>
                <a:t>Through the vertex</a:t>
              </a:r>
            </a:p>
          </p:txBody>
        </p:sp>
        <p:sp>
          <p:nvSpPr>
            <p:cNvPr id="16461" name="Text Box 10">
              <a:extLst>
                <a:ext uri="{FF2B5EF4-FFF2-40B4-BE49-F238E27FC236}">
                  <a16:creationId xmlns:a16="http://schemas.microsoft.com/office/drawing/2014/main" xmlns="" id="{9BEC9591-DA5B-48B7-AE26-36029066931E}"/>
                </a:ext>
              </a:extLst>
            </p:cNvPr>
            <p:cNvSpPr txBox="1">
              <a:spLocks noChangeArrowheads="1"/>
            </p:cNvSpPr>
            <p:nvPr/>
          </p:nvSpPr>
          <p:spPr bwMode="auto">
            <a:xfrm>
              <a:off x="581" y="1546"/>
              <a:ext cx="1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endParaRPr lang="en-US" altLang="zh-CN" i="1">
                <a:solidFill>
                  <a:srgbClr val="FF3300"/>
                </a:solidFill>
              </a:endParaRPr>
            </a:p>
          </p:txBody>
        </p:sp>
        <p:sp>
          <p:nvSpPr>
            <p:cNvPr id="16462" name="Text Box 11">
              <a:extLst>
                <a:ext uri="{FF2B5EF4-FFF2-40B4-BE49-F238E27FC236}">
                  <a16:creationId xmlns:a16="http://schemas.microsoft.com/office/drawing/2014/main" xmlns="" id="{BBE05B96-9BF3-45E4-A067-BC02EB642918}"/>
                </a:ext>
              </a:extLst>
            </p:cNvPr>
            <p:cNvSpPr txBox="1">
              <a:spLocks noChangeArrowheads="1"/>
            </p:cNvSpPr>
            <p:nvPr/>
          </p:nvSpPr>
          <p:spPr bwMode="auto">
            <a:xfrm>
              <a:off x="614" y="0"/>
              <a:ext cx="3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400"/>
                <a:t>P</a:t>
              </a:r>
              <a:r>
                <a:rPr lang="en-US" altLang="zh-CN" sz="2400" baseline="-25000"/>
                <a:t>V</a:t>
              </a:r>
              <a:endParaRPr lang="en-US" altLang="zh-CN" sz="2400"/>
            </a:p>
          </p:txBody>
        </p:sp>
        <p:sp>
          <p:nvSpPr>
            <p:cNvPr id="16463" name="Freeform 12">
              <a:extLst>
                <a:ext uri="{FF2B5EF4-FFF2-40B4-BE49-F238E27FC236}">
                  <a16:creationId xmlns:a16="http://schemas.microsoft.com/office/drawing/2014/main" xmlns="" id="{A5C655BD-BD3B-4E16-A0EE-6230D62ADB7B}"/>
                </a:ext>
              </a:extLst>
            </p:cNvPr>
            <p:cNvSpPr>
              <a:spLocks noChangeArrowheads="1"/>
            </p:cNvSpPr>
            <p:nvPr/>
          </p:nvSpPr>
          <p:spPr bwMode="auto">
            <a:xfrm>
              <a:off x="380" y="49"/>
              <a:ext cx="296" cy="1059"/>
            </a:xfrm>
            <a:custGeom>
              <a:avLst/>
              <a:gdLst>
                <a:gd name="T0" fmla="*/ 296 w 296"/>
                <a:gd name="T1" fmla="*/ 0 h 1059"/>
                <a:gd name="T2" fmla="*/ 0 w 296"/>
                <a:gd name="T3" fmla="*/ 1059 h 1059"/>
                <a:gd name="T4" fmla="*/ 0 60000 65536"/>
                <a:gd name="T5" fmla="*/ 0 60000 65536"/>
                <a:gd name="T6" fmla="*/ 0 w 296"/>
                <a:gd name="T7" fmla="*/ 0 h 1059"/>
                <a:gd name="T8" fmla="*/ 296 w 296"/>
                <a:gd name="T9" fmla="*/ 1059 h 1059"/>
              </a:gdLst>
              <a:ahLst/>
              <a:cxnLst>
                <a:cxn ang="T4">
                  <a:pos x="T0" y="T1"/>
                </a:cxn>
                <a:cxn ang="T5">
                  <a:pos x="T2" y="T3"/>
                </a:cxn>
              </a:cxnLst>
              <a:rect l="T6" t="T7" r="T8" b="T9"/>
              <a:pathLst>
                <a:path w="296" h="1059">
                  <a:moveTo>
                    <a:pt x="296" y="0"/>
                  </a:moveTo>
                  <a:lnTo>
                    <a:pt x="0" y="1059"/>
                  </a:ln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3" name="Group 13">
            <a:extLst>
              <a:ext uri="{FF2B5EF4-FFF2-40B4-BE49-F238E27FC236}">
                <a16:creationId xmlns:a16="http://schemas.microsoft.com/office/drawing/2014/main" xmlns="" id="{826A4934-F003-4062-818B-39547EF27950}"/>
              </a:ext>
            </a:extLst>
          </p:cNvPr>
          <p:cNvGrpSpPr>
            <a:grpSpLocks/>
          </p:cNvGrpSpPr>
          <p:nvPr/>
        </p:nvGrpSpPr>
        <p:grpSpPr bwMode="auto">
          <a:xfrm>
            <a:off x="152400" y="2449513"/>
            <a:ext cx="1533525" cy="2644775"/>
            <a:chOff x="0" y="0"/>
            <a:chExt cx="966" cy="1666"/>
          </a:xfrm>
        </p:grpSpPr>
        <p:sp>
          <p:nvSpPr>
            <p:cNvPr id="16444" name="Freeform 14">
              <a:extLst>
                <a:ext uri="{FF2B5EF4-FFF2-40B4-BE49-F238E27FC236}">
                  <a16:creationId xmlns:a16="http://schemas.microsoft.com/office/drawing/2014/main" xmlns="" id="{EADD7469-BDB5-4002-A3E9-065E487E06E7}"/>
                </a:ext>
              </a:extLst>
            </p:cNvPr>
            <p:cNvSpPr>
              <a:spLocks noChangeArrowheads="1"/>
            </p:cNvSpPr>
            <p:nvPr/>
          </p:nvSpPr>
          <p:spPr bwMode="auto">
            <a:xfrm>
              <a:off x="452" y="0"/>
              <a:ext cx="1" cy="1115"/>
            </a:xfrm>
            <a:custGeom>
              <a:avLst/>
              <a:gdLst>
                <a:gd name="T0" fmla="*/ 0 w 1"/>
                <a:gd name="T1" fmla="*/ 0 h 1115"/>
                <a:gd name="T2" fmla="*/ 0 w 1"/>
                <a:gd name="T3" fmla="*/ 1115 h 1115"/>
                <a:gd name="T4" fmla="*/ 0 60000 65536"/>
                <a:gd name="T5" fmla="*/ 0 60000 65536"/>
                <a:gd name="T6" fmla="*/ 0 w 1"/>
                <a:gd name="T7" fmla="*/ 0 h 1115"/>
                <a:gd name="T8" fmla="*/ 1 w 1"/>
                <a:gd name="T9" fmla="*/ 1115 h 1115"/>
              </a:gdLst>
              <a:ahLst/>
              <a:cxnLst>
                <a:cxn ang="T4">
                  <a:pos x="T0" y="T1"/>
                </a:cxn>
                <a:cxn ang="T5">
                  <a:pos x="T2" y="T3"/>
                </a:cxn>
              </a:cxnLst>
              <a:rect l="T6" t="T7" r="T8" b="T9"/>
              <a:pathLst>
                <a:path w="1" h="1115">
                  <a:moveTo>
                    <a:pt x="0" y="0"/>
                  </a:moveTo>
                  <a:lnTo>
                    <a:pt x="0" y="1115"/>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6445" name="Line 15">
              <a:extLst>
                <a:ext uri="{FF2B5EF4-FFF2-40B4-BE49-F238E27FC236}">
                  <a16:creationId xmlns:a16="http://schemas.microsoft.com/office/drawing/2014/main" xmlns="" id="{31BDB3AC-4C52-46B1-8AA2-BBB08EB0020F}"/>
                </a:ext>
              </a:extLst>
            </p:cNvPr>
            <p:cNvSpPr>
              <a:spLocks noChangeShapeType="1"/>
            </p:cNvSpPr>
            <p:nvPr/>
          </p:nvSpPr>
          <p:spPr bwMode="auto">
            <a:xfrm>
              <a:off x="0" y="558"/>
              <a:ext cx="912"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6" name="AutoShape 16">
              <a:extLst>
                <a:ext uri="{FF2B5EF4-FFF2-40B4-BE49-F238E27FC236}">
                  <a16:creationId xmlns:a16="http://schemas.microsoft.com/office/drawing/2014/main" xmlns="" id="{D91AA500-3B51-4FB0-B1F3-F3696014D32D}"/>
                </a:ext>
              </a:extLst>
            </p:cNvPr>
            <p:cNvSpPr>
              <a:spLocks noChangeArrowheads="1"/>
            </p:cNvSpPr>
            <p:nvPr/>
          </p:nvSpPr>
          <p:spPr bwMode="auto">
            <a:xfrm>
              <a:off x="0" y="144"/>
              <a:ext cx="912" cy="811"/>
            </a:xfrm>
            <a:prstGeom prst="triangle">
              <a:avLst>
                <a:gd name="adj" fmla="val 50000"/>
              </a:avLst>
            </a:prstGeom>
            <a:noFill/>
            <a:ln w="9525">
              <a:solidFill>
                <a:schemeClr val="tx2"/>
              </a:solidFill>
              <a:prstDash val="lgDashDot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sp>
          <p:nvSpPr>
            <p:cNvPr id="16447" name="Freeform 17">
              <a:extLst>
                <a:ext uri="{FF2B5EF4-FFF2-40B4-BE49-F238E27FC236}">
                  <a16:creationId xmlns:a16="http://schemas.microsoft.com/office/drawing/2014/main" xmlns="" id="{0DAA553C-EF16-4D1E-9325-9C41B2306C67}"/>
                </a:ext>
              </a:extLst>
            </p:cNvPr>
            <p:cNvSpPr>
              <a:spLocks noChangeArrowheads="1"/>
            </p:cNvSpPr>
            <p:nvPr/>
          </p:nvSpPr>
          <p:spPr bwMode="auto">
            <a:xfrm>
              <a:off x="0" y="559"/>
              <a:ext cx="215" cy="396"/>
            </a:xfrm>
            <a:custGeom>
              <a:avLst/>
              <a:gdLst>
                <a:gd name="T0" fmla="*/ 215 w 215"/>
                <a:gd name="T1" fmla="*/ 0 h 396"/>
                <a:gd name="T2" fmla="*/ 0 w 215"/>
                <a:gd name="T3" fmla="*/ 396 h 396"/>
                <a:gd name="T4" fmla="*/ 0 60000 65536"/>
                <a:gd name="T5" fmla="*/ 0 60000 65536"/>
                <a:gd name="T6" fmla="*/ 0 w 215"/>
                <a:gd name="T7" fmla="*/ 0 h 396"/>
                <a:gd name="T8" fmla="*/ 215 w 215"/>
                <a:gd name="T9" fmla="*/ 396 h 396"/>
              </a:gdLst>
              <a:ahLst/>
              <a:cxnLst>
                <a:cxn ang="T4">
                  <a:pos x="T0" y="T1"/>
                </a:cxn>
                <a:cxn ang="T5">
                  <a:pos x="T2" y="T3"/>
                </a:cxn>
              </a:cxnLst>
              <a:rect l="T6" t="T7" r="T8" b="T9"/>
              <a:pathLst>
                <a:path w="215" h="396">
                  <a:moveTo>
                    <a:pt x="215" y="0"/>
                  </a:moveTo>
                  <a:lnTo>
                    <a:pt x="0" y="396"/>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6448" name="Line 18">
              <a:extLst>
                <a:ext uri="{FF2B5EF4-FFF2-40B4-BE49-F238E27FC236}">
                  <a16:creationId xmlns:a16="http://schemas.microsoft.com/office/drawing/2014/main" xmlns="" id="{242738FD-687B-4FEA-9171-B5B3990700EE}"/>
                </a:ext>
              </a:extLst>
            </p:cNvPr>
            <p:cNvSpPr>
              <a:spLocks noChangeShapeType="1"/>
            </p:cNvSpPr>
            <p:nvPr/>
          </p:nvSpPr>
          <p:spPr bwMode="auto">
            <a:xfrm>
              <a:off x="0" y="955"/>
              <a:ext cx="912"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9" name="Freeform 19">
              <a:extLst>
                <a:ext uri="{FF2B5EF4-FFF2-40B4-BE49-F238E27FC236}">
                  <a16:creationId xmlns:a16="http://schemas.microsoft.com/office/drawing/2014/main" xmlns="" id="{EA0E4764-84BB-46F7-A159-0755784D0BAE}"/>
                </a:ext>
              </a:extLst>
            </p:cNvPr>
            <p:cNvSpPr>
              <a:spLocks noChangeArrowheads="1"/>
            </p:cNvSpPr>
            <p:nvPr/>
          </p:nvSpPr>
          <p:spPr bwMode="auto">
            <a:xfrm>
              <a:off x="681" y="559"/>
              <a:ext cx="231" cy="396"/>
            </a:xfrm>
            <a:custGeom>
              <a:avLst/>
              <a:gdLst>
                <a:gd name="T0" fmla="*/ 231 w 231"/>
                <a:gd name="T1" fmla="*/ 396 h 396"/>
                <a:gd name="T2" fmla="*/ 0 w 231"/>
                <a:gd name="T3" fmla="*/ 0 h 396"/>
                <a:gd name="T4" fmla="*/ 0 60000 65536"/>
                <a:gd name="T5" fmla="*/ 0 60000 65536"/>
                <a:gd name="T6" fmla="*/ 0 w 231"/>
                <a:gd name="T7" fmla="*/ 0 h 396"/>
                <a:gd name="T8" fmla="*/ 231 w 231"/>
                <a:gd name="T9" fmla="*/ 396 h 396"/>
              </a:gdLst>
              <a:ahLst/>
              <a:cxnLst>
                <a:cxn ang="T4">
                  <a:pos x="T0" y="T1"/>
                </a:cxn>
                <a:cxn ang="T5">
                  <a:pos x="T2" y="T3"/>
                </a:cxn>
              </a:cxnLst>
              <a:rect l="T6" t="T7" r="T8" b="T9"/>
              <a:pathLst>
                <a:path w="231" h="396">
                  <a:moveTo>
                    <a:pt x="231" y="396"/>
                  </a:moveTo>
                  <a:lnTo>
                    <a:pt x="0" y="0"/>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6450" name="Text Box 20">
              <a:extLst>
                <a:ext uri="{FF2B5EF4-FFF2-40B4-BE49-F238E27FC236}">
                  <a16:creationId xmlns:a16="http://schemas.microsoft.com/office/drawing/2014/main" xmlns="" id="{16EE8169-5F5F-4CB1-8F4F-219F8C29EA48}"/>
                </a:ext>
              </a:extLst>
            </p:cNvPr>
            <p:cNvSpPr txBox="1">
              <a:spLocks noChangeArrowheads="1"/>
            </p:cNvSpPr>
            <p:nvPr/>
          </p:nvSpPr>
          <p:spPr bwMode="auto">
            <a:xfrm>
              <a:off x="397" y="1433"/>
              <a:ext cx="1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endParaRPr lang="en-US" altLang="zh-CN" i="1"/>
            </a:p>
          </p:txBody>
        </p:sp>
        <p:sp>
          <p:nvSpPr>
            <p:cNvPr id="16451" name="Text Box 21">
              <a:extLst>
                <a:ext uri="{FF2B5EF4-FFF2-40B4-BE49-F238E27FC236}">
                  <a16:creationId xmlns:a16="http://schemas.microsoft.com/office/drawing/2014/main" xmlns="" id="{17B7FE06-AB92-444E-9CFB-0919C507052C}"/>
                </a:ext>
              </a:extLst>
            </p:cNvPr>
            <p:cNvSpPr txBox="1">
              <a:spLocks noChangeArrowheads="1"/>
            </p:cNvSpPr>
            <p:nvPr/>
          </p:nvSpPr>
          <p:spPr bwMode="auto">
            <a:xfrm>
              <a:off x="608" y="283"/>
              <a:ext cx="3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400"/>
                <a:t>P</a:t>
              </a:r>
              <a:r>
                <a:rPr lang="en-US" altLang="zh-CN" sz="2400" baseline="-25000"/>
                <a:t>V</a:t>
              </a:r>
              <a:endParaRPr lang="en-US" altLang="zh-CN" sz="2400"/>
            </a:p>
          </p:txBody>
        </p:sp>
        <p:sp>
          <p:nvSpPr>
            <p:cNvPr id="16452" name="Line 22">
              <a:extLst>
                <a:ext uri="{FF2B5EF4-FFF2-40B4-BE49-F238E27FC236}">
                  <a16:creationId xmlns:a16="http://schemas.microsoft.com/office/drawing/2014/main" xmlns="" id="{63F1238D-A552-430E-BA05-FDE50F69D045}"/>
                </a:ext>
              </a:extLst>
            </p:cNvPr>
            <p:cNvSpPr>
              <a:spLocks noChangeShapeType="1"/>
            </p:cNvSpPr>
            <p:nvPr/>
          </p:nvSpPr>
          <p:spPr bwMode="auto">
            <a:xfrm>
              <a:off x="449" y="479"/>
              <a:ext cx="109"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3" name="Line 23">
              <a:extLst>
                <a:ext uri="{FF2B5EF4-FFF2-40B4-BE49-F238E27FC236}">
                  <a16:creationId xmlns:a16="http://schemas.microsoft.com/office/drawing/2014/main" xmlns="" id="{1E3931FB-F10A-46A0-B846-51F203651159}"/>
                </a:ext>
              </a:extLst>
            </p:cNvPr>
            <p:cNvSpPr>
              <a:spLocks noChangeShapeType="1"/>
            </p:cNvSpPr>
            <p:nvPr/>
          </p:nvSpPr>
          <p:spPr bwMode="auto">
            <a:xfrm>
              <a:off x="551" y="479"/>
              <a:ext cx="0" cy="8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4" name="Text Box 24">
              <a:extLst>
                <a:ext uri="{FF2B5EF4-FFF2-40B4-BE49-F238E27FC236}">
                  <a16:creationId xmlns:a16="http://schemas.microsoft.com/office/drawing/2014/main" xmlns="" id="{B8834BF1-1382-46D0-A827-FBCBB0DC8996}"/>
                </a:ext>
              </a:extLst>
            </p:cNvPr>
            <p:cNvSpPr txBox="1">
              <a:spLocks noChangeArrowheads="1"/>
            </p:cNvSpPr>
            <p:nvPr/>
          </p:nvSpPr>
          <p:spPr bwMode="auto">
            <a:xfrm>
              <a:off x="365" y="262"/>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en-US" altLang="zh-CN" sz="2400">
                  <a:solidFill>
                    <a:schemeClr val="tx2"/>
                  </a:solidFill>
                </a:rPr>
                <a:t>θ</a:t>
              </a:r>
            </a:p>
          </p:txBody>
        </p:sp>
        <p:sp>
          <p:nvSpPr>
            <p:cNvPr id="16455" name="Text Box 25">
              <a:extLst>
                <a:ext uri="{FF2B5EF4-FFF2-40B4-BE49-F238E27FC236}">
                  <a16:creationId xmlns:a16="http://schemas.microsoft.com/office/drawing/2014/main" xmlns="" id="{06020627-859A-465A-B65F-2D30DAE2481F}"/>
                </a:ext>
              </a:extLst>
            </p:cNvPr>
            <p:cNvSpPr txBox="1">
              <a:spLocks noChangeArrowheads="1"/>
            </p:cNvSpPr>
            <p:nvPr/>
          </p:nvSpPr>
          <p:spPr bwMode="auto">
            <a:xfrm>
              <a:off x="115" y="1105"/>
              <a:ext cx="8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en-US" altLang="zh-CN" sz="2400">
                  <a:solidFill>
                    <a:schemeClr val="tx2"/>
                  </a:solidFill>
                </a:rPr>
                <a:t>θ= 90°</a:t>
              </a:r>
            </a:p>
          </p:txBody>
        </p:sp>
      </p:grpSp>
      <p:grpSp>
        <p:nvGrpSpPr>
          <p:cNvPr id="4" name="Group 26">
            <a:extLst>
              <a:ext uri="{FF2B5EF4-FFF2-40B4-BE49-F238E27FC236}">
                <a16:creationId xmlns:a16="http://schemas.microsoft.com/office/drawing/2014/main" xmlns="" id="{C8B4F75B-AF15-4A34-AC20-5A0976D99FC5}"/>
              </a:ext>
            </a:extLst>
          </p:cNvPr>
          <p:cNvGrpSpPr>
            <a:grpSpLocks/>
          </p:cNvGrpSpPr>
          <p:nvPr/>
        </p:nvGrpSpPr>
        <p:grpSpPr bwMode="auto">
          <a:xfrm>
            <a:off x="3600450" y="2406650"/>
            <a:ext cx="1581150" cy="2670175"/>
            <a:chOff x="0" y="0"/>
            <a:chExt cx="996" cy="1682"/>
          </a:xfrm>
        </p:grpSpPr>
        <p:sp>
          <p:nvSpPr>
            <p:cNvPr id="16430" name="Text Box 27">
              <a:extLst>
                <a:ext uri="{FF2B5EF4-FFF2-40B4-BE49-F238E27FC236}">
                  <a16:creationId xmlns:a16="http://schemas.microsoft.com/office/drawing/2014/main" xmlns="" id="{0F793D4A-D213-47AA-9504-FF8481E65B7B}"/>
                </a:ext>
              </a:extLst>
            </p:cNvPr>
            <p:cNvSpPr txBox="1">
              <a:spLocks noChangeArrowheads="1"/>
            </p:cNvSpPr>
            <p:nvPr/>
          </p:nvSpPr>
          <p:spPr bwMode="auto">
            <a:xfrm>
              <a:off x="0" y="410"/>
              <a:ext cx="3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400"/>
                <a:t>P</a:t>
              </a:r>
              <a:r>
                <a:rPr lang="en-US" altLang="zh-CN" sz="2400" baseline="-25000"/>
                <a:t>V</a:t>
              </a:r>
              <a:endParaRPr lang="en-US" altLang="zh-CN" sz="2400"/>
            </a:p>
          </p:txBody>
        </p:sp>
        <p:sp>
          <p:nvSpPr>
            <p:cNvPr id="16431" name="AutoShape 28">
              <a:extLst>
                <a:ext uri="{FF2B5EF4-FFF2-40B4-BE49-F238E27FC236}">
                  <a16:creationId xmlns:a16="http://schemas.microsoft.com/office/drawing/2014/main" xmlns="" id="{30F368D3-686F-4C30-A626-A94CEF7E8DC6}"/>
                </a:ext>
              </a:extLst>
            </p:cNvPr>
            <p:cNvSpPr>
              <a:spLocks noChangeArrowheads="1"/>
            </p:cNvSpPr>
            <p:nvPr/>
          </p:nvSpPr>
          <p:spPr bwMode="auto">
            <a:xfrm>
              <a:off x="84" y="174"/>
              <a:ext cx="912" cy="811"/>
            </a:xfrm>
            <a:prstGeom prst="triangle">
              <a:avLst>
                <a:gd name="adj" fmla="val 50000"/>
              </a:avLst>
            </a:prstGeom>
            <a:noFill/>
            <a:ln w="9525">
              <a:solidFill>
                <a:schemeClr val="tx2"/>
              </a:solidFill>
              <a:prstDash val="lgDashDot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sp>
          <p:nvSpPr>
            <p:cNvPr id="16432" name="Freeform 29">
              <a:extLst>
                <a:ext uri="{FF2B5EF4-FFF2-40B4-BE49-F238E27FC236}">
                  <a16:creationId xmlns:a16="http://schemas.microsoft.com/office/drawing/2014/main" xmlns="" id="{7DCB9B84-1858-4AA8-BC66-23B9DFB5AEC9}"/>
                </a:ext>
              </a:extLst>
            </p:cNvPr>
            <p:cNvSpPr>
              <a:spLocks noChangeArrowheads="1"/>
            </p:cNvSpPr>
            <p:nvPr/>
          </p:nvSpPr>
          <p:spPr bwMode="auto">
            <a:xfrm>
              <a:off x="536" y="13"/>
              <a:ext cx="1" cy="1115"/>
            </a:xfrm>
            <a:custGeom>
              <a:avLst/>
              <a:gdLst>
                <a:gd name="T0" fmla="*/ 0 w 1"/>
                <a:gd name="T1" fmla="*/ 0 h 1115"/>
                <a:gd name="T2" fmla="*/ 0 w 1"/>
                <a:gd name="T3" fmla="*/ 1115 h 1115"/>
                <a:gd name="T4" fmla="*/ 0 60000 65536"/>
                <a:gd name="T5" fmla="*/ 0 60000 65536"/>
                <a:gd name="T6" fmla="*/ 0 w 1"/>
                <a:gd name="T7" fmla="*/ 0 h 1115"/>
                <a:gd name="T8" fmla="*/ 1 w 1"/>
                <a:gd name="T9" fmla="*/ 1115 h 1115"/>
              </a:gdLst>
              <a:ahLst/>
              <a:cxnLst>
                <a:cxn ang="T4">
                  <a:pos x="T0" y="T1"/>
                </a:cxn>
                <a:cxn ang="T5">
                  <a:pos x="T2" y="T3"/>
                </a:cxn>
              </a:cxnLst>
              <a:rect l="T6" t="T7" r="T8" b="T9"/>
              <a:pathLst>
                <a:path w="1" h="1115">
                  <a:moveTo>
                    <a:pt x="0" y="0"/>
                  </a:moveTo>
                  <a:lnTo>
                    <a:pt x="0" y="1115"/>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6433" name="Line 30">
              <a:extLst>
                <a:ext uri="{FF2B5EF4-FFF2-40B4-BE49-F238E27FC236}">
                  <a16:creationId xmlns:a16="http://schemas.microsoft.com/office/drawing/2014/main" xmlns="" id="{8EF0843B-AFB1-485A-8B9F-57BA5C550A0C}"/>
                </a:ext>
              </a:extLst>
            </p:cNvPr>
            <p:cNvSpPr>
              <a:spLocks noChangeShapeType="1"/>
            </p:cNvSpPr>
            <p:nvPr/>
          </p:nvSpPr>
          <p:spPr bwMode="auto">
            <a:xfrm flipV="1">
              <a:off x="84" y="199"/>
              <a:ext cx="720" cy="58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4" name="Freeform 31">
              <a:extLst>
                <a:ext uri="{FF2B5EF4-FFF2-40B4-BE49-F238E27FC236}">
                  <a16:creationId xmlns:a16="http://schemas.microsoft.com/office/drawing/2014/main" xmlns="" id="{D625F1EB-E230-4FED-A6CD-CA393262CFD6}"/>
                </a:ext>
              </a:extLst>
            </p:cNvPr>
            <p:cNvSpPr>
              <a:spLocks noChangeArrowheads="1"/>
            </p:cNvSpPr>
            <p:nvPr/>
          </p:nvSpPr>
          <p:spPr bwMode="auto">
            <a:xfrm>
              <a:off x="84" y="617"/>
              <a:ext cx="204" cy="368"/>
            </a:xfrm>
            <a:custGeom>
              <a:avLst/>
              <a:gdLst>
                <a:gd name="T0" fmla="*/ 204 w 204"/>
                <a:gd name="T1" fmla="*/ 0 h 368"/>
                <a:gd name="T2" fmla="*/ 0 w 204"/>
                <a:gd name="T3" fmla="*/ 368 h 368"/>
                <a:gd name="T4" fmla="*/ 0 60000 65536"/>
                <a:gd name="T5" fmla="*/ 0 60000 65536"/>
                <a:gd name="T6" fmla="*/ 0 w 204"/>
                <a:gd name="T7" fmla="*/ 0 h 368"/>
                <a:gd name="T8" fmla="*/ 204 w 204"/>
                <a:gd name="T9" fmla="*/ 368 h 368"/>
              </a:gdLst>
              <a:ahLst/>
              <a:cxnLst>
                <a:cxn ang="T4">
                  <a:pos x="T0" y="T1"/>
                </a:cxn>
                <a:cxn ang="T5">
                  <a:pos x="T2" y="T3"/>
                </a:cxn>
              </a:cxnLst>
              <a:rect l="T6" t="T7" r="T8" b="T9"/>
              <a:pathLst>
                <a:path w="204" h="368">
                  <a:moveTo>
                    <a:pt x="204" y="0"/>
                  </a:moveTo>
                  <a:lnTo>
                    <a:pt x="0" y="368"/>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6435" name="Line 32">
              <a:extLst>
                <a:ext uri="{FF2B5EF4-FFF2-40B4-BE49-F238E27FC236}">
                  <a16:creationId xmlns:a16="http://schemas.microsoft.com/office/drawing/2014/main" xmlns="" id="{94954FB1-C1CC-4F7B-AE57-BB7D068CF6D3}"/>
                </a:ext>
              </a:extLst>
            </p:cNvPr>
            <p:cNvSpPr>
              <a:spLocks noChangeShapeType="1"/>
            </p:cNvSpPr>
            <p:nvPr/>
          </p:nvSpPr>
          <p:spPr bwMode="auto">
            <a:xfrm>
              <a:off x="84" y="985"/>
              <a:ext cx="912"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6" name="Freeform 33">
              <a:extLst>
                <a:ext uri="{FF2B5EF4-FFF2-40B4-BE49-F238E27FC236}">
                  <a16:creationId xmlns:a16="http://schemas.microsoft.com/office/drawing/2014/main" xmlns="" id="{E30DEDBD-6F08-407A-B5EF-26D9C92E92BF}"/>
                </a:ext>
              </a:extLst>
            </p:cNvPr>
            <p:cNvSpPr>
              <a:spLocks noChangeArrowheads="1"/>
            </p:cNvSpPr>
            <p:nvPr/>
          </p:nvSpPr>
          <p:spPr bwMode="auto">
            <a:xfrm>
              <a:off x="627" y="349"/>
              <a:ext cx="369" cy="636"/>
            </a:xfrm>
            <a:custGeom>
              <a:avLst/>
              <a:gdLst>
                <a:gd name="T0" fmla="*/ 0 w 369"/>
                <a:gd name="T1" fmla="*/ 0 h 636"/>
                <a:gd name="T2" fmla="*/ 369 w 369"/>
                <a:gd name="T3" fmla="*/ 636 h 636"/>
                <a:gd name="T4" fmla="*/ 0 60000 65536"/>
                <a:gd name="T5" fmla="*/ 0 60000 65536"/>
                <a:gd name="T6" fmla="*/ 0 w 369"/>
                <a:gd name="T7" fmla="*/ 0 h 636"/>
                <a:gd name="T8" fmla="*/ 369 w 369"/>
                <a:gd name="T9" fmla="*/ 636 h 636"/>
              </a:gdLst>
              <a:ahLst/>
              <a:cxnLst>
                <a:cxn ang="T4">
                  <a:pos x="T0" y="T1"/>
                </a:cxn>
                <a:cxn ang="T5">
                  <a:pos x="T2" y="T3"/>
                </a:cxn>
              </a:cxnLst>
              <a:rect l="T6" t="T7" r="T8" b="T9"/>
              <a:pathLst>
                <a:path w="369" h="636">
                  <a:moveTo>
                    <a:pt x="0" y="0"/>
                  </a:moveTo>
                  <a:lnTo>
                    <a:pt x="369" y="636"/>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6437" name="Text Box 34">
              <a:extLst>
                <a:ext uri="{FF2B5EF4-FFF2-40B4-BE49-F238E27FC236}">
                  <a16:creationId xmlns:a16="http://schemas.microsoft.com/office/drawing/2014/main" xmlns="" id="{71CA75E7-0D3D-4CAD-8B79-7E6F9068566C}"/>
                </a:ext>
              </a:extLst>
            </p:cNvPr>
            <p:cNvSpPr txBox="1">
              <a:spLocks noChangeArrowheads="1"/>
            </p:cNvSpPr>
            <p:nvPr/>
          </p:nvSpPr>
          <p:spPr bwMode="auto">
            <a:xfrm>
              <a:off x="497" y="1469"/>
              <a:ext cx="1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endParaRPr lang="en-US" altLang="zh-CN" sz="1600" i="1">
                <a:solidFill>
                  <a:srgbClr val="FF3300"/>
                </a:solidFill>
              </a:endParaRPr>
            </a:p>
          </p:txBody>
        </p:sp>
        <p:grpSp>
          <p:nvGrpSpPr>
            <p:cNvPr id="16438" name="Group 35">
              <a:extLst>
                <a:ext uri="{FF2B5EF4-FFF2-40B4-BE49-F238E27FC236}">
                  <a16:creationId xmlns:a16="http://schemas.microsoft.com/office/drawing/2014/main" xmlns="" id="{F268991D-EE41-4363-A831-A7C18217DAFA}"/>
                </a:ext>
              </a:extLst>
            </p:cNvPr>
            <p:cNvGrpSpPr>
              <a:grpSpLocks/>
            </p:cNvGrpSpPr>
            <p:nvPr/>
          </p:nvGrpSpPr>
          <p:grpSpPr bwMode="auto">
            <a:xfrm>
              <a:off x="321" y="228"/>
              <a:ext cx="310" cy="288"/>
              <a:chOff x="0" y="0"/>
              <a:chExt cx="310" cy="288"/>
            </a:xfrm>
          </p:grpSpPr>
          <p:sp>
            <p:nvSpPr>
              <p:cNvPr id="16442" name="Text Box 36">
                <a:extLst>
                  <a:ext uri="{FF2B5EF4-FFF2-40B4-BE49-F238E27FC236}">
                    <a16:creationId xmlns:a16="http://schemas.microsoft.com/office/drawing/2014/main" xmlns="" id="{FA33D178-7E20-4132-B2D2-2DDD78A1510F}"/>
                  </a:ext>
                </a:extLst>
              </p:cNvPr>
              <p:cNvSpPr txBox="1">
                <a:spLocks noChangeArrowheads="1"/>
              </p:cNvSpPr>
              <p:nvPr/>
            </p:nvSpPr>
            <p:spPr bwMode="auto">
              <a:xfrm>
                <a:off x="0" y="0"/>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en-US" altLang="zh-CN" sz="2400">
                    <a:solidFill>
                      <a:schemeClr val="tx2"/>
                    </a:solidFill>
                  </a:rPr>
                  <a:t>α</a:t>
                </a:r>
              </a:p>
            </p:txBody>
          </p:sp>
          <p:sp>
            <p:nvSpPr>
              <p:cNvPr id="16443" name="Freeform 37">
                <a:extLst>
                  <a:ext uri="{FF2B5EF4-FFF2-40B4-BE49-F238E27FC236}">
                    <a16:creationId xmlns:a16="http://schemas.microsoft.com/office/drawing/2014/main" xmlns="" id="{3A886A2D-46DB-4CF5-969C-F29ACDC6C742}"/>
                  </a:ext>
                </a:extLst>
              </p:cNvPr>
              <p:cNvSpPr>
                <a:spLocks noChangeArrowheads="1"/>
              </p:cNvSpPr>
              <p:nvPr/>
            </p:nvSpPr>
            <p:spPr bwMode="auto">
              <a:xfrm>
                <a:off x="138" y="75"/>
                <a:ext cx="80" cy="42"/>
              </a:xfrm>
              <a:custGeom>
                <a:avLst/>
                <a:gdLst>
                  <a:gd name="T0" fmla="*/ 0 w 80"/>
                  <a:gd name="T1" fmla="*/ 0 h 42"/>
                  <a:gd name="T2" fmla="*/ 29 w 80"/>
                  <a:gd name="T3" fmla="*/ 36 h 42"/>
                  <a:gd name="T4" fmla="*/ 80 w 80"/>
                  <a:gd name="T5" fmla="*/ 36 h 42"/>
                  <a:gd name="T6" fmla="*/ 0 60000 65536"/>
                  <a:gd name="T7" fmla="*/ 0 60000 65536"/>
                  <a:gd name="T8" fmla="*/ 0 60000 65536"/>
                  <a:gd name="T9" fmla="*/ 0 w 80"/>
                  <a:gd name="T10" fmla="*/ 0 h 42"/>
                  <a:gd name="T11" fmla="*/ 80 w 80"/>
                  <a:gd name="T12" fmla="*/ 42 h 42"/>
                </a:gdLst>
                <a:ahLst/>
                <a:cxnLst>
                  <a:cxn ang="T6">
                    <a:pos x="T0" y="T1"/>
                  </a:cxn>
                  <a:cxn ang="T7">
                    <a:pos x="T2" y="T3"/>
                  </a:cxn>
                  <a:cxn ang="T8">
                    <a:pos x="T4" y="T5"/>
                  </a:cxn>
                </a:cxnLst>
                <a:rect l="T9" t="T10" r="T11" b="T12"/>
                <a:pathLst>
                  <a:path w="80" h="42">
                    <a:moveTo>
                      <a:pt x="0" y="0"/>
                    </a:moveTo>
                    <a:cubicBezTo>
                      <a:pt x="5" y="6"/>
                      <a:pt x="16" y="30"/>
                      <a:pt x="29" y="36"/>
                    </a:cubicBezTo>
                    <a:cubicBezTo>
                      <a:pt x="42" y="42"/>
                      <a:pt x="70" y="36"/>
                      <a:pt x="80" y="36"/>
                    </a:cubicBezTo>
                  </a:path>
                </a:pathLst>
              </a:cu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16439" name="Freeform 38">
              <a:extLst>
                <a:ext uri="{FF2B5EF4-FFF2-40B4-BE49-F238E27FC236}">
                  <a16:creationId xmlns:a16="http://schemas.microsoft.com/office/drawing/2014/main" xmlns="" id="{14B21458-389C-47B5-A9DE-C4357106F584}"/>
                </a:ext>
              </a:extLst>
            </p:cNvPr>
            <p:cNvSpPr>
              <a:spLocks noChangeArrowheads="1"/>
            </p:cNvSpPr>
            <p:nvPr/>
          </p:nvSpPr>
          <p:spPr bwMode="auto">
            <a:xfrm>
              <a:off x="539" y="198"/>
              <a:ext cx="160" cy="75"/>
            </a:xfrm>
            <a:custGeom>
              <a:avLst/>
              <a:gdLst>
                <a:gd name="T0" fmla="*/ 0 w 160"/>
                <a:gd name="T1" fmla="*/ 17 h 75"/>
                <a:gd name="T2" fmla="*/ 95 w 160"/>
                <a:gd name="T3" fmla="*/ 10 h 75"/>
                <a:gd name="T4" fmla="*/ 160 w 160"/>
                <a:gd name="T5" fmla="*/ 75 h 75"/>
                <a:gd name="T6" fmla="*/ 0 60000 65536"/>
                <a:gd name="T7" fmla="*/ 0 60000 65536"/>
                <a:gd name="T8" fmla="*/ 0 60000 65536"/>
                <a:gd name="T9" fmla="*/ 0 w 160"/>
                <a:gd name="T10" fmla="*/ 0 h 75"/>
                <a:gd name="T11" fmla="*/ 160 w 160"/>
                <a:gd name="T12" fmla="*/ 75 h 75"/>
              </a:gdLst>
              <a:ahLst/>
              <a:cxnLst>
                <a:cxn ang="T6">
                  <a:pos x="T0" y="T1"/>
                </a:cxn>
                <a:cxn ang="T7">
                  <a:pos x="T2" y="T3"/>
                </a:cxn>
                <a:cxn ang="T8">
                  <a:pos x="T4" y="T5"/>
                </a:cxn>
              </a:cxnLst>
              <a:rect l="T9" t="T10" r="T11" b="T12"/>
              <a:pathLst>
                <a:path w="160" h="75">
                  <a:moveTo>
                    <a:pt x="0" y="17"/>
                  </a:moveTo>
                  <a:cubicBezTo>
                    <a:pt x="16" y="15"/>
                    <a:pt x="68" y="0"/>
                    <a:pt x="95" y="10"/>
                  </a:cubicBezTo>
                  <a:cubicBezTo>
                    <a:pt x="122" y="20"/>
                    <a:pt x="149" y="64"/>
                    <a:pt x="160" y="75"/>
                  </a:cubicBezTo>
                </a:path>
              </a:pathLst>
            </a:cu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6440" name="Text Box 39">
              <a:extLst>
                <a:ext uri="{FF2B5EF4-FFF2-40B4-BE49-F238E27FC236}">
                  <a16:creationId xmlns:a16="http://schemas.microsoft.com/office/drawing/2014/main" xmlns="" id="{D5B1DE01-8E9F-4FD5-8525-32A4A696DD06}"/>
                </a:ext>
              </a:extLst>
            </p:cNvPr>
            <p:cNvSpPr txBox="1">
              <a:spLocks noChangeArrowheads="1"/>
            </p:cNvSpPr>
            <p:nvPr/>
          </p:nvSpPr>
          <p:spPr bwMode="auto">
            <a:xfrm>
              <a:off x="512" y="0"/>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en-US" altLang="zh-CN" sz="2400">
                  <a:solidFill>
                    <a:schemeClr val="tx2"/>
                  </a:solidFill>
                </a:rPr>
                <a:t>θ</a:t>
              </a:r>
            </a:p>
          </p:txBody>
        </p:sp>
        <p:sp>
          <p:nvSpPr>
            <p:cNvPr id="16441" name="Text Box 40">
              <a:extLst>
                <a:ext uri="{FF2B5EF4-FFF2-40B4-BE49-F238E27FC236}">
                  <a16:creationId xmlns:a16="http://schemas.microsoft.com/office/drawing/2014/main" xmlns="" id="{A709CE29-5BAF-40D1-B079-D19FCBD203EA}"/>
                </a:ext>
              </a:extLst>
            </p:cNvPr>
            <p:cNvSpPr txBox="1">
              <a:spLocks noChangeArrowheads="1"/>
            </p:cNvSpPr>
            <p:nvPr/>
          </p:nvSpPr>
          <p:spPr bwMode="auto">
            <a:xfrm>
              <a:off x="175" y="1132"/>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en-US" altLang="zh-CN" sz="2400">
                  <a:solidFill>
                    <a:schemeClr val="tx2"/>
                  </a:solidFill>
                </a:rPr>
                <a:t>θ</a:t>
              </a:r>
              <a:r>
                <a:rPr lang="zh-CN" altLang="en-US" sz="2400">
                  <a:solidFill>
                    <a:schemeClr val="tx2"/>
                  </a:solidFill>
                </a:rPr>
                <a:t>＞</a:t>
              </a:r>
              <a:r>
                <a:rPr lang="en-US" altLang="zh-CN" sz="2400">
                  <a:solidFill>
                    <a:schemeClr val="tx2"/>
                  </a:solidFill>
                </a:rPr>
                <a:t>α</a:t>
              </a:r>
            </a:p>
          </p:txBody>
        </p:sp>
      </p:grpSp>
      <p:grpSp>
        <p:nvGrpSpPr>
          <p:cNvPr id="6" name="Group 41">
            <a:extLst>
              <a:ext uri="{FF2B5EF4-FFF2-40B4-BE49-F238E27FC236}">
                <a16:creationId xmlns:a16="http://schemas.microsoft.com/office/drawing/2014/main" xmlns="" id="{8D156F51-913C-43B5-A45F-7AF60EB5C980}"/>
              </a:ext>
            </a:extLst>
          </p:cNvPr>
          <p:cNvGrpSpPr>
            <a:grpSpLocks/>
          </p:cNvGrpSpPr>
          <p:nvPr/>
        </p:nvGrpSpPr>
        <p:grpSpPr bwMode="auto">
          <a:xfrm>
            <a:off x="5638800" y="2344738"/>
            <a:ext cx="1527175" cy="2732087"/>
            <a:chOff x="0" y="0"/>
            <a:chExt cx="962" cy="1721"/>
          </a:xfrm>
        </p:grpSpPr>
        <p:sp>
          <p:nvSpPr>
            <p:cNvPr id="16417" name="AutoShape 42">
              <a:extLst>
                <a:ext uri="{FF2B5EF4-FFF2-40B4-BE49-F238E27FC236}">
                  <a16:creationId xmlns:a16="http://schemas.microsoft.com/office/drawing/2014/main" xmlns="" id="{CB041498-F1C3-4979-855C-FCF5B0EAC1C8}"/>
                </a:ext>
              </a:extLst>
            </p:cNvPr>
            <p:cNvSpPr>
              <a:spLocks noChangeArrowheads="1"/>
            </p:cNvSpPr>
            <p:nvPr/>
          </p:nvSpPr>
          <p:spPr bwMode="auto">
            <a:xfrm>
              <a:off x="0" y="161"/>
              <a:ext cx="912" cy="811"/>
            </a:xfrm>
            <a:prstGeom prst="triangle">
              <a:avLst>
                <a:gd name="adj" fmla="val 50000"/>
              </a:avLst>
            </a:prstGeom>
            <a:noFill/>
            <a:ln w="9525">
              <a:solidFill>
                <a:schemeClr val="tx2"/>
              </a:solidFill>
              <a:prstDash val="lgDashDot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sp>
          <p:nvSpPr>
            <p:cNvPr id="16418" name="Freeform 43">
              <a:extLst>
                <a:ext uri="{FF2B5EF4-FFF2-40B4-BE49-F238E27FC236}">
                  <a16:creationId xmlns:a16="http://schemas.microsoft.com/office/drawing/2014/main" xmlns="" id="{69C9EBE0-31C2-4723-A01A-7F91B6311E5D}"/>
                </a:ext>
              </a:extLst>
            </p:cNvPr>
            <p:cNvSpPr>
              <a:spLocks noChangeArrowheads="1"/>
            </p:cNvSpPr>
            <p:nvPr/>
          </p:nvSpPr>
          <p:spPr bwMode="auto">
            <a:xfrm>
              <a:off x="452" y="0"/>
              <a:ext cx="1" cy="1115"/>
            </a:xfrm>
            <a:custGeom>
              <a:avLst/>
              <a:gdLst>
                <a:gd name="T0" fmla="*/ 0 w 1"/>
                <a:gd name="T1" fmla="*/ 0 h 1115"/>
                <a:gd name="T2" fmla="*/ 0 w 1"/>
                <a:gd name="T3" fmla="*/ 1115 h 1115"/>
                <a:gd name="T4" fmla="*/ 0 60000 65536"/>
                <a:gd name="T5" fmla="*/ 0 60000 65536"/>
                <a:gd name="T6" fmla="*/ 0 w 1"/>
                <a:gd name="T7" fmla="*/ 0 h 1115"/>
                <a:gd name="T8" fmla="*/ 1 w 1"/>
                <a:gd name="T9" fmla="*/ 1115 h 1115"/>
              </a:gdLst>
              <a:ahLst/>
              <a:cxnLst>
                <a:cxn ang="T4">
                  <a:pos x="T0" y="T1"/>
                </a:cxn>
                <a:cxn ang="T5">
                  <a:pos x="T2" y="T3"/>
                </a:cxn>
              </a:cxnLst>
              <a:rect l="T6" t="T7" r="T8" b="T9"/>
              <a:pathLst>
                <a:path w="1" h="1115">
                  <a:moveTo>
                    <a:pt x="0" y="0"/>
                  </a:moveTo>
                  <a:lnTo>
                    <a:pt x="0" y="1115"/>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6419" name="Line 44">
              <a:extLst>
                <a:ext uri="{FF2B5EF4-FFF2-40B4-BE49-F238E27FC236}">
                  <a16:creationId xmlns:a16="http://schemas.microsoft.com/office/drawing/2014/main" xmlns="" id="{49A96B0B-D6D3-40EA-A0A4-8397F5246A5A}"/>
                </a:ext>
              </a:extLst>
            </p:cNvPr>
            <p:cNvSpPr>
              <a:spLocks noChangeShapeType="1"/>
            </p:cNvSpPr>
            <p:nvPr/>
          </p:nvSpPr>
          <p:spPr bwMode="auto">
            <a:xfrm flipH="1">
              <a:off x="192" y="155"/>
              <a:ext cx="480" cy="954"/>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0" name="Freeform 45">
              <a:extLst>
                <a:ext uri="{FF2B5EF4-FFF2-40B4-BE49-F238E27FC236}">
                  <a16:creationId xmlns:a16="http://schemas.microsoft.com/office/drawing/2014/main" xmlns="" id="{DD1BCD46-0AE5-4E6E-8595-844DA9F0C475}"/>
                </a:ext>
              </a:extLst>
            </p:cNvPr>
            <p:cNvSpPr>
              <a:spLocks noChangeArrowheads="1"/>
            </p:cNvSpPr>
            <p:nvPr/>
          </p:nvSpPr>
          <p:spPr bwMode="auto">
            <a:xfrm>
              <a:off x="571" y="389"/>
              <a:ext cx="341" cy="583"/>
            </a:xfrm>
            <a:custGeom>
              <a:avLst/>
              <a:gdLst>
                <a:gd name="T0" fmla="*/ 0 w 341"/>
                <a:gd name="T1" fmla="*/ 0 h 583"/>
                <a:gd name="T2" fmla="*/ 341 w 341"/>
                <a:gd name="T3" fmla="*/ 583 h 583"/>
                <a:gd name="T4" fmla="*/ 0 60000 65536"/>
                <a:gd name="T5" fmla="*/ 0 60000 65536"/>
                <a:gd name="T6" fmla="*/ 0 w 341"/>
                <a:gd name="T7" fmla="*/ 0 h 583"/>
                <a:gd name="T8" fmla="*/ 341 w 341"/>
                <a:gd name="T9" fmla="*/ 583 h 583"/>
              </a:gdLst>
              <a:ahLst/>
              <a:cxnLst>
                <a:cxn ang="T4">
                  <a:pos x="T0" y="T1"/>
                </a:cxn>
                <a:cxn ang="T5">
                  <a:pos x="T2" y="T3"/>
                </a:cxn>
              </a:cxnLst>
              <a:rect l="T6" t="T7" r="T8" b="T9"/>
              <a:pathLst>
                <a:path w="341" h="583">
                  <a:moveTo>
                    <a:pt x="0" y="0"/>
                  </a:moveTo>
                  <a:lnTo>
                    <a:pt x="341" y="583"/>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6421" name="Freeform 46">
              <a:extLst>
                <a:ext uri="{FF2B5EF4-FFF2-40B4-BE49-F238E27FC236}">
                  <a16:creationId xmlns:a16="http://schemas.microsoft.com/office/drawing/2014/main" xmlns="" id="{B42AA50E-9DED-40DB-8F0C-1179E9EACB0E}"/>
                </a:ext>
              </a:extLst>
            </p:cNvPr>
            <p:cNvSpPr>
              <a:spLocks noChangeArrowheads="1"/>
            </p:cNvSpPr>
            <p:nvPr/>
          </p:nvSpPr>
          <p:spPr bwMode="auto">
            <a:xfrm>
              <a:off x="261" y="968"/>
              <a:ext cx="651" cy="5"/>
            </a:xfrm>
            <a:custGeom>
              <a:avLst/>
              <a:gdLst>
                <a:gd name="T0" fmla="*/ 0 w 651"/>
                <a:gd name="T1" fmla="*/ 0 h 5"/>
                <a:gd name="T2" fmla="*/ 651 w 651"/>
                <a:gd name="T3" fmla="*/ 5 h 5"/>
                <a:gd name="T4" fmla="*/ 0 60000 65536"/>
                <a:gd name="T5" fmla="*/ 0 60000 65536"/>
                <a:gd name="T6" fmla="*/ 0 w 651"/>
                <a:gd name="T7" fmla="*/ 0 h 5"/>
                <a:gd name="T8" fmla="*/ 651 w 651"/>
                <a:gd name="T9" fmla="*/ 5 h 5"/>
              </a:gdLst>
              <a:ahLst/>
              <a:cxnLst>
                <a:cxn ang="T4">
                  <a:pos x="T0" y="T1"/>
                </a:cxn>
                <a:cxn ang="T5">
                  <a:pos x="T2" y="T3"/>
                </a:cxn>
              </a:cxnLst>
              <a:rect l="T6" t="T7" r="T8" b="T9"/>
              <a:pathLst>
                <a:path w="651" h="5">
                  <a:moveTo>
                    <a:pt x="0" y="0"/>
                  </a:moveTo>
                  <a:lnTo>
                    <a:pt x="651" y="5"/>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6422" name="Text Box 47">
              <a:extLst>
                <a:ext uri="{FF2B5EF4-FFF2-40B4-BE49-F238E27FC236}">
                  <a16:creationId xmlns:a16="http://schemas.microsoft.com/office/drawing/2014/main" xmlns="" id="{2853EA20-4977-4ABB-8C0F-1959ABBE0BD9}"/>
                </a:ext>
              </a:extLst>
            </p:cNvPr>
            <p:cNvSpPr txBox="1">
              <a:spLocks noChangeArrowheads="1"/>
            </p:cNvSpPr>
            <p:nvPr/>
          </p:nvSpPr>
          <p:spPr bwMode="auto">
            <a:xfrm>
              <a:off x="383" y="1508"/>
              <a:ext cx="1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endParaRPr lang="en-US" altLang="zh-CN" sz="1600" i="1">
                <a:solidFill>
                  <a:srgbClr val="FF3300"/>
                </a:solidFill>
              </a:endParaRPr>
            </a:p>
          </p:txBody>
        </p:sp>
        <p:sp>
          <p:nvSpPr>
            <p:cNvPr id="16423" name="Text Box 48">
              <a:extLst>
                <a:ext uri="{FF2B5EF4-FFF2-40B4-BE49-F238E27FC236}">
                  <a16:creationId xmlns:a16="http://schemas.microsoft.com/office/drawing/2014/main" xmlns="" id="{3A6FFEF6-1B3F-4AD5-B190-D5EE3CACF8F5}"/>
                </a:ext>
              </a:extLst>
            </p:cNvPr>
            <p:cNvSpPr txBox="1">
              <a:spLocks noChangeArrowheads="1"/>
            </p:cNvSpPr>
            <p:nvPr/>
          </p:nvSpPr>
          <p:spPr bwMode="auto">
            <a:xfrm>
              <a:off x="637" y="36"/>
              <a:ext cx="3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400"/>
                <a:t>P</a:t>
              </a:r>
              <a:r>
                <a:rPr lang="en-US" altLang="zh-CN" sz="2400" baseline="-25000"/>
                <a:t>V</a:t>
              </a:r>
              <a:endParaRPr lang="en-US" altLang="zh-CN" sz="2400"/>
            </a:p>
          </p:txBody>
        </p:sp>
        <p:sp>
          <p:nvSpPr>
            <p:cNvPr id="16424" name="Text Box 49">
              <a:extLst>
                <a:ext uri="{FF2B5EF4-FFF2-40B4-BE49-F238E27FC236}">
                  <a16:creationId xmlns:a16="http://schemas.microsoft.com/office/drawing/2014/main" xmlns="" id="{93BE26BA-A9BA-4592-98A0-A8B0813F5A78}"/>
                </a:ext>
              </a:extLst>
            </p:cNvPr>
            <p:cNvSpPr txBox="1">
              <a:spLocks noChangeArrowheads="1"/>
            </p:cNvSpPr>
            <p:nvPr/>
          </p:nvSpPr>
          <p:spPr bwMode="auto">
            <a:xfrm>
              <a:off x="402" y="38"/>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en-US" altLang="zh-CN" sz="2400">
                  <a:solidFill>
                    <a:schemeClr val="tx2"/>
                  </a:solidFill>
                </a:rPr>
                <a:t>θ</a:t>
              </a:r>
            </a:p>
          </p:txBody>
        </p:sp>
        <p:grpSp>
          <p:nvGrpSpPr>
            <p:cNvPr id="16425" name="Group 50">
              <a:extLst>
                <a:ext uri="{FF2B5EF4-FFF2-40B4-BE49-F238E27FC236}">
                  <a16:creationId xmlns:a16="http://schemas.microsoft.com/office/drawing/2014/main" xmlns="" id="{8939B45F-770B-4742-ADF1-1DCD920EAA72}"/>
                </a:ext>
              </a:extLst>
            </p:cNvPr>
            <p:cNvGrpSpPr>
              <a:grpSpLocks/>
            </p:cNvGrpSpPr>
            <p:nvPr/>
          </p:nvGrpSpPr>
          <p:grpSpPr bwMode="auto">
            <a:xfrm>
              <a:off x="239" y="248"/>
              <a:ext cx="310" cy="288"/>
              <a:chOff x="0" y="0"/>
              <a:chExt cx="310" cy="288"/>
            </a:xfrm>
          </p:grpSpPr>
          <p:sp>
            <p:nvSpPr>
              <p:cNvPr id="16428" name="Text Box 51">
                <a:extLst>
                  <a:ext uri="{FF2B5EF4-FFF2-40B4-BE49-F238E27FC236}">
                    <a16:creationId xmlns:a16="http://schemas.microsoft.com/office/drawing/2014/main" xmlns="" id="{9CF7B781-23CF-4364-A138-712133600DA2}"/>
                  </a:ext>
                </a:extLst>
              </p:cNvPr>
              <p:cNvSpPr txBox="1">
                <a:spLocks noChangeArrowheads="1"/>
              </p:cNvSpPr>
              <p:nvPr/>
            </p:nvSpPr>
            <p:spPr bwMode="auto">
              <a:xfrm>
                <a:off x="0" y="0"/>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en-US" altLang="zh-CN" sz="2400">
                    <a:solidFill>
                      <a:schemeClr val="tx2"/>
                    </a:solidFill>
                  </a:rPr>
                  <a:t>α</a:t>
                </a:r>
              </a:p>
            </p:txBody>
          </p:sp>
          <p:sp>
            <p:nvSpPr>
              <p:cNvPr id="16429" name="Freeform 52">
                <a:extLst>
                  <a:ext uri="{FF2B5EF4-FFF2-40B4-BE49-F238E27FC236}">
                    <a16:creationId xmlns:a16="http://schemas.microsoft.com/office/drawing/2014/main" xmlns="" id="{5C438EB5-8626-4CF0-8122-5AF359E70B7E}"/>
                  </a:ext>
                </a:extLst>
              </p:cNvPr>
              <p:cNvSpPr>
                <a:spLocks noChangeArrowheads="1"/>
              </p:cNvSpPr>
              <p:nvPr/>
            </p:nvSpPr>
            <p:spPr bwMode="auto">
              <a:xfrm>
                <a:off x="138" y="75"/>
                <a:ext cx="80" cy="42"/>
              </a:xfrm>
              <a:custGeom>
                <a:avLst/>
                <a:gdLst>
                  <a:gd name="T0" fmla="*/ 0 w 80"/>
                  <a:gd name="T1" fmla="*/ 0 h 42"/>
                  <a:gd name="T2" fmla="*/ 29 w 80"/>
                  <a:gd name="T3" fmla="*/ 36 h 42"/>
                  <a:gd name="T4" fmla="*/ 80 w 80"/>
                  <a:gd name="T5" fmla="*/ 36 h 42"/>
                  <a:gd name="T6" fmla="*/ 0 60000 65536"/>
                  <a:gd name="T7" fmla="*/ 0 60000 65536"/>
                  <a:gd name="T8" fmla="*/ 0 60000 65536"/>
                  <a:gd name="T9" fmla="*/ 0 w 80"/>
                  <a:gd name="T10" fmla="*/ 0 h 42"/>
                  <a:gd name="T11" fmla="*/ 80 w 80"/>
                  <a:gd name="T12" fmla="*/ 42 h 42"/>
                </a:gdLst>
                <a:ahLst/>
                <a:cxnLst>
                  <a:cxn ang="T6">
                    <a:pos x="T0" y="T1"/>
                  </a:cxn>
                  <a:cxn ang="T7">
                    <a:pos x="T2" y="T3"/>
                  </a:cxn>
                  <a:cxn ang="T8">
                    <a:pos x="T4" y="T5"/>
                  </a:cxn>
                </a:cxnLst>
                <a:rect l="T9" t="T10" r="T11" b="T12"/>
                <a:pathLst>
                  <a:path w="80" h="42">
                    <a:moveTo>
                      <a:pt x="0" y="0"/>
                    </a:moveTo>
                    <a:cubicBezTo>
                      <a:pt x="5" y="6"/>
                      <a:pt x="16" y="30"/>
                      <a:pt x="29" y="36"/>
                    </a:cubicBezTo>
                    <a:cubicBezTo>
                      <a:pt x="42" y="42"/>
                      <a:pt x="70" y="36"/>
                      <a:pt x="80" y="36"/>
                    </a:cubicBezTo>
                  </a:path>
                </a:pathLst>
              </a:cu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16426" name="Freeform 53">
              <a:extLst>
                <a:ext uri="{FF2B5EF4-FFF2-40B4-BE49-F238E27FC236}">
                  <a16:creationId xmlns:a16="http://schemas.microsoft.com/office/drawing/2014/main" xmlns="" id="{994A8279-9FCA-4B33-BCFF-98BB1D85FA7B}"/>
                </a:ext>
              </a:extLst>
            </p:cNvPr>
            <p:cNvSpPr>
              <a:spLocks noChangeArrowheads="1"/>
            </p:cNvSpPr>
            <p:nvPr/>
          </p:nvSpPr>
          <p:spPr bwMode="auto">
            <a:xfrm>
              <a:off x="455" y="255"/>
              <a:ext cx="153" cy="43"/>
            </a:xfrm>
            <a:custGeom>
              <a:avLst/>
              <a:gdLst>
                <a:gd name="T0" fmla="*/ 0 w 153"/>
                <a:gd name="T1" fmla="*/ 6 h 43"/>
                <a:gd name="T2" fmla="*/ 87 w 153"/>
                <a:gd name="T3" fmla="*/ 6 h 43"/>
                <a:gd name="T4" fmla="*/ 153 w 153"/>
                <a:gd name="T5" fmla="*/ 43 h 43"/>
                <a:gd name="T6" fmla="*/ 0 60000 65536"/>
                <a:gd name="T7" fmla="*/ 0 60000 65536"/>
                <a:gd name="T8" fmla="*/ 0 60000 65536"/>
                <a:gd name="T9" fmla="*/ 0 w 153"/>
                <a:gd name="T10" fmla="*/ 0 h 43"/>
                <a:gd name="T11" fmla="*/ 153 w 153"/>
                <a:gd name="T12" fmla="*/ 43 h 43"/>
              </a:gdLst>
              <a:ahLst/>
              <a:cxnLst>
                <a:cxn ang="T6">
                  <a:pos x="T0" y="T1"/>
                </a:cxn>
                <a:cxn ang="T7">
                  <a:pos x="T2" y="T3"/>
                </a:cxn>
                <a:cxn ang="T8">
                  <a:pos x="T4" y="T5"/>
                </a:cxn>
              </a:cxnLst>
              <a:rect l="T9" t="T10" r="T11" b="T12"/>
              <a:pathLst>
                <a:path w="153" h="43">
                  <a:moveTo>
                    <a:pt x="0" y="6"/>
                  </a:moveTo>
                  <a:cubicBezTo>
                    <a:pt x="14" y="6"/>
                    <a:pt x="62" y="0"/>
                    <a:pt x="87" y="6"/>
                  </a:cubicBezTo>
                  <a:cubicBezTo>
                    <a:pt x="112" y="12"/>
                    <a:pt x="139" y="35"/>
                    <a:pt x="153" y="43"/>
                  </a:cubicBezTo>
                </a:path>
              </a:pathLst>
            </a:cu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6427" name="Text Box 54">
              <a:extLst>
                <a:ext uri="{FF2B5EF4-FFF2-40B4-BE49-F238E27FC236}">
                  <a16:creationId xmlns:a16="http://schemas.microsoft.com/office/drawing/2014/main" xmlns="" id="{E1C021C6-1430-4E9D-B70E-86F3C231ABF0}"/>
                </a:ext>
              </a:extLst>
            </p:cNvPr>
            <p:cNvSpPr txBox="1">
              <a:spLocks noChangeArrowheads="1"/>
            </p:cNvSpPr>
            <p:nvPr/>
          </p:nvSpPr>
          <p:spPr bwMode="auto">
            <a:xfrm>
              <a:off x="171" y="1171"/>
              <a:ext cx="6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en-US" altLang="zh-CN" sz="2400">
                  <a:solidFill>
                    <a:schemeClr val="tx2"/>
                  </a:solidFill>
                </a:rPr>
                <a:t>θ=α</a:t>
              </a:r>
            </a:p>
          </p:txBody>
        </p:sp>
      </p:grpSp>
      <p:sp>
        <p:nvSpPr>
          <p:cNvPr id="50231" name="Text Box 71">
            <a:extLst>
              <a:ext uri="{FF2B5EF4-FFF2-40B4-BE49-F238E27FC236}">
                <a16:creationId xmlns:a16="http://schemas.microsoft.com/office/drawing/2014/main" xmlns="" id="{BE560EB8-DC70-4ABB-ACD7-266E2496659B}"/>
              </a:ext>
            </a:extLst>
          </p:cNvPr>
          <p:cNvSpPr txBox="1">
            <a:spLocks noChangeArrowheads="1"/>
          </p:cNvSpPr>
          <p:nvPr/>
        </p:nvSpPr>
        <p:spPr bwMode="auto">
          <a:xfrm>
            <a:off x="2700338" y="5373688"/>
            <a:ext cx="2663825" cy="1066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altLang="en-US" sz="3200"/>
              <a:t>圆锥曲线</a:t>
            </a:r>
            <a:r>
              <a:rPr lang="en-US" altLang="zh-CN" sz="3200"/>
              <a:t>Conic curves</a:t>
            </a:r>
          </a:p>
        </p:txBody>
      </p:sp>
      <p:grpSp>
        <p:nvGrpSpPr>
          <p:cNvPr id="8" name="Group 56">
            <a:extLst>
              <a:ext uri="{FF2B5EF4-FFF2-40B4-BE49-F238E27FC236}">
                <a16:creationId xmlns:a16="http://schemas.microsoft.com/office/drawing/2014/main" xmlns="" id="{5FF56E30-EE9D-4790-9612-C1349B22F3B3}"/>
              </a:ext>
            </a:extLst>
          </p:cNvPr>
          <p:cNvGrpSpPr>
            <a:grpSpLocks/>
          </p:cNvGrpSpPr>
          <p:nvPr/>
        </p:nvGrpSpPr>
        <p:grpSpPr bwMode="auto">
          <a:xfrm>
            <a:off x="7235825" y="0"/>
            <a:ext cx="1581150" cy="4235450"/>
            <a:chOff x="0" y="0"/>
            <a:chExt cx="996" cy="2668"/>
          </a:xfrm>
        </p:grpSpPr>
        <p:sp>
          <p:nvSpPr>
            <p:cNvPr id="16402" name="AutoShape 75">
              <a:extLst>
                <a:ext uri="{FF2B5EF4-FFF2-40B4-BE49-F238E27FC236}">
                  <a16:creationId xmlns:a16="http://schemas.microsoft.com/office/drawing/2014/main" xmlns="" id="{B8ABC2EE-E71B-419A-AFC2-7FB290393433}"/>
                </a:ext>
              </a:extLst>
            </p:cNvPr>
            <p:cNvSpPr>
              <a:spLocks noChangeArrowheads="1"/>
            </p:cNvSpPr>
            <p:nvPr/>
          </p:nvSpPr>
          <p:spPr bwMode="auto">
            <a:xfrm>
              <a:off x="84" y="1060"/>
              <a:ext cx="912" cy="811"/>
            </a:xfrm>
            <a:prstGeom prst="triangle">
              <a:avLst>
                <a:gd name="adj" fmla="val 50000"/>
              </a:avLst>
            </a:prstGeom>
            <a:noFill/>
            <a:ln w="9525">
              <a:solidFill>
                <a:schemeClr val="tx2"/>
              </a:solidFill>
              <a:prstDash val="lgDashDot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sp>
          <p:nvSpPr>
            <p:cNvPr id="16403" name="Freeform 76">
              <a:extLst>
                <a:ext uri="{FF2B5EF4-FFF2-40B4-BE49-F238E27FC236}">
                  <a16:creationId xmlns:a16="http://schemas.microsoft.com/office/drawing/2014/main" xmlns="" id="{DF938E92-A749-4F14-8954-6CC0BC21F585}"/>
                </a:ext>
              </a:extLst>
            </p:cNvPr>
            <p:cNvSpPr>
              <a:spLocks noChangeArrowheads="1"/>
            </p:cNvSpPr>
            <p:nvPr/>
          </p:nvSpPr>
          <p:spPr bwMode="auto">
            <a:xfrm>
              <a:off x="536" y="899"/>
              <a:ext cx="1" cy="1115"/>
            </a:xfrm>
            <a:custGeom>
              <a:avLst/>
              <a:gdLst>
                <a:gd name="T0" fmla="*/ 0 w 1"/>
                <a:gd name="T1" fmla="*/ 0 h 1115"/>
                <a:gd name="T2" fmla="*/ 0 w 1"/>
                <a:gd name="T3" fmla="*/ 1115 h 1115"/>
                <a:gd name="T4" fmla="*/ 0 60000 65536"/>
                <a:gd name="T5" fmla="*/ 0 60000 65536"/>
                <a:gd name="T6" fmla="*/ 0 w 1"/>
                <a:gd name="T7" fmla="*/ 0 h 1115"/>
                <a:gd name="T8" fmla="*/ 1 w 1"/>
                <a:gd name="T9" fmla="*/ 1115 h 1115"/>
              </a:gdLst>
              <a:ahLst/>
              <a:cxnLst>
                <a:cxn ang="T4">
                  <a:pos x="T0" y="T1"/>
                </a:cxn>
                <a:cxn ang="T5">
                  <a:pos x="T2" y="T3"/>
                </a:cxn>
              </a:cxnLst>
              <a:rect l="T6" t="T7" r="T8" b="T9"/>
              <a:pathLst>
                <a:path w="1" h="1115">
                  <a:moveTo>
                    <a:pt x="0" y="0"/>
                  </a:moveTo>
                  <a:lnTo>
                    <a:pt x="0" y="1115"/>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6404" name="AutoShape 77">
              <a:extLst>
                <a:ext uri="{FF2B5EF4-FFF2-40B4-BE49-F238E27FC236}">
                  <a16:creationId xmlns:a16="http://schemas.microsoft.com/office/drawing/2014/main" xmlns="" id="{52559D74-F8D5-439D-BFDC-E97F18FE3FCD}"/>
                </a:ext>
              </a:extLst>
            </p:cNvPr>
            <p:cNvSpPr>
              <a:spLocks noChangeArrowheads="1"/>
            </p:cNvSpPr>
            <p:nvPr/>
          </p:nvSpPr>
          <p:spPr bwMode="auto">
            <a:xfrm flipV="1">
              <a:off x="84" y="274"/>
              <a:ext cx="912" cy="811"/>
            </a:xfrm>
            <a:prstGeom prst="triangle">
              <a:avLst>
                <a:gd name="adj" fmla="val 50000"/>
              </a:avLst>
            </a:prstGeom>
            <a:noFill/>
            <a:ln w="9525">
              <a:solidFill>
                <a:schemeClr val="tx2"/>
              </a:solidFill>
              <a:prstDash val="lgDashDot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sp>
          <p:nvSpPr>
            <p:cNvPr id="16405" name="Freeform 78">
              <a:extLst>
                <a:ext uri="{FF2B5EF4-FFF2-40B4-BE49-F238E27FC236}">
                  <a16:creationId xmlns:a16="http://schemas.microsoft.com/office/drawing/2014/main" xmlns="" id="{6DECC626-A827-4919-8A2B-ED5A31C0524F}"/>
                </a:ext>
              </a:extLst>
            </p:cNvPr>
            <p:cNvSpPr>
              <a:spLocks noChangeArrowheads="1"/>
            </p:cNvSpPr>
            <p:nvPr/>
          </p:nvSpPr>
          <p:spPr bwMode="auto">
            <a:xfrm flipV="1">
              <a:off x="536" y="131"/>
              <a:ext cx="1" cy="1115"/>
            </a:xfrm>
            <a:custGeom>
              <a:avLst/>
              <a:gdLst>
                <a:gd name="T0" fmla="*/ 0 w 1"/>
                <a:gd name="T1" fmla="*/ 0 h 1115"/>
                <a:gd name="T2" fmla="*/ 0 w 1"/>
                <a:gd name="T3" fmla="*/ 1115 h 1115"/>
                <a:gd name="T4" fmla="*/ 0 60000 65536"/>
                <a:gd name="T5" fmla="*/ 0 60000 65536"/>
                <a:gd name="T6" fmla="*/ 0 w 1"/>
                <a:gd name="T7" fmla="*/ 0 h 1115"/>
                <a:gd name="T8" fmla="*/ 1 w 1"/>
                <a:gd name="T9" fmla="*/ 1115 h 1115"/>
              </a:gdLst>
              <a:ahLst/>
              <a:cxnLst>
                <a:cxn ang="T4">
                  <a:pos x="T0" y="T1"/>
                </a:cxn>
                <a:cxn ang="T5">
                  <a:pos x="T2" y="T3"/>
                </a:cxn>
              </a:cxnLst>
              <a:rect l="T6" t="T7" r="T8" b="T9"/>
              <a:pathLst>
                <a:path w="1" h="1115">
                  <a:moveTo>
                    <a:pt x="0" y="0"/>
                  </a:moveTo>
                  <a:lnTo>
                    <a:pt x="0" y="1115"/>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6406" name="Freeform 79">
              <a:extLst>
                <a:ext uri="{FF2B5EF4-FFF2-40B4-BE49-F238E27FC236}">
                  <a16:creationId xmlns:a16="http://schemas.microsoft.com/office/drawing/2014/main" xmlns="" id="{CC6BDEF0-0EB0-425A-A144-850E521F84D1}"/>
                </a:ext>
              </a:extLst>
            </p:cNvPr>
            <p:cNvSpPr>
              <a:spLocks noChangeArrowheads="1"/>
            </p:cNvSpPr>
            <p:nvPr/>
          </p:nvSpPr>
          <p:spPr bwMode="auto">
            <a:xfrm>
              <a:off x="271" y="258"/>
              <a:ext cx="720" cy="1270"/>
            </a:xfrm>
            <a:custGeom>
              <a:avLst/>
              <a:gdLst>
                <a:gd name="T0" fmla="*/ 720 w 720"/>
                <a:gd name="T1" fmla="*/ 0 h 1270"/>
                <a:gd name="T2" fmla="*/ 0 w 720"/>
                <a:gd name="T3" fmla="*/ 1270 h 1270"/>
                <a:gd name="T4" fmla="*/ 0 60000 65536"/>
                <a:gd name="T5" fmla="*/ 0 60000 65536"/>
                <a:gd name="T6" fmla="*/ 0 w 720"/>
                <a:gd name="T7" fmla="*/ 0 h 1270"/>
                <a:gd name="T8" fmla="*/ 720 w 720"/>
                <a:gd name="T9" fmla="*/ 1270 h 1270"/>
              </a:gdLst>
              <a:ahLst/>
              <a:cxnLst>
                <a:cxn ang="T4">
                  <a:pos x="T0" y="T1"/>
                </a:cxn>
                <a:cxn ang="T5">
                  <a:pos x="T2" y="T3"/>
                </a:cxn>
              </a:cxnLst>
              <a:rect l="T6" t="T7" r="T8" b="T9"/>
              <a:pathLst>
                <a:path w="720" h="1270">
                  <a:moveTo>
                    <a:pt x="720" y="0"/>
                  </a:moveTo>
                  <a:lnTo>
                    <a:pt x="0" y="1270"/>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6407" name="Line 80">
              <a:extLst>
                <a:ext uri="{FF2B5EF4-FFF2-40B4-BE49-F238E27FC236}">
                  <a16:creationId xmlns:a16="http://schemas.microsoft.com/office/drawing/2014/main" xmlns="" id="{A6B81272-2FC7-4D31-AA92-DB298DA6764A}"/>
                </a:ext>
              </a:extLst>
            </p:cNvPr>
            <p:cNvSpPr>
              <a:spLocks noChangeShapeType="1"/>
            </p:cNvSpPr>
            <p:nvPr/>
          </p:nvSpPr>
          <p:spPr bwMode="auto">
            <a:xfrm>
              <a:off x="276" y="611"/>
              <a:ext cx="720" cy="126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8" name="Line 81">
              <a:extLst>
                <a:ext uri="{FF2B5EF4-FFF2-40B4-BE49-F238E27FC236}">
                  <a16:creationId xmlns:a16="http://schemas.microsoft.com/office/drawing/2014/main" xmlns="" id="{3CD5AD8B-7CAC-47F0-B516-6C95D68CE692}"/>
                </a:ext>
              </a:extLst>
            </p:cNvPr>
            <p:cNvSpPr>
              <a:spLocks noChangeShapeType="1"/>
            </p:cNvSpPr>
            <p:nvPr/>
          </p:nvSpPr>
          <p:spPr bwMode="auto">
            <a:xfrm>
              <a:off x="276" y="274"/>
              <a:ext cx="72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9" name="Line 82">
              <a:extLst>
                <a:ext uri="{FF2B5EF4-FFF2-40B4-BE49-F238E27FC236}">
                  <a16:creationId xmlns:a16="http://schemas.microsoft.com/office/drawing/2014/main" xmlns="" id="{C87F16D4-F418-48ED-99E9-6B0A13BAA141}"/>
                </a:ext>
              </a:extLst>
            </p:cNvPr>
            <p:cNvSpPr>
              <a:spLocks noChangeShapeType="1"/>
            </p:cNvSpPr>
            <p:nvPr/>
          </p:nvSpPr>
          <p:spPr bwMode="auto">
            <a:xfrm>
              <a:off x="276" y="1871"/>
              <a:ext cx="72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0" name="Text Box 83">
              <a:extLst>
                <a:ext uri="{FF2B5EF4-FFF2-40B4-BE49-F238E27FC236}">
                  <a16:creationId xmlns:a16="http://schemas.microsoft.com/office/drawing/2014/main" xmlns="" id="{1D29CD58-0E19-4180-95AE-61C73A6BF486}"/>
                </a:ext>
              </a:extLst>
            </p:cNvPr>
            <p:cNvSpPr txBox="1">
              <a:spLocks noChangeArrowheads="1"/>
            </p:cNvSpPr>
            <p:nvPr/>
          </p:nvSpPr>
          <p:spPr bwMode="auto">
            <a:xfrm>
              <a:off x="475" y="2455"/>
              <a:ext cx="1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endParaRPr lang="en-US" altLang="zh-CN" sz="1600" i="1">
                <a:solidFill>
                  <a:srgbClr val="FF3300"/>
                </a:solidFill>
              </a:endParaRPr>
            </a:p>
          </p:txBody>
        </p:sp>
        <p:sp>
          <p:nvSpPr>
            <p:cNvPr id="16411" name="Line 84">
              <a:extLst>
                <a:ext uri="{FF2B5EF4-FFF2-40B4-BE49-F238E27FC236}">
                  <a16:creationId xmlns:a16="http://schemas.microsoft.com/office/drawing/2014/main" xmlns="" id="{00F516BD-0223-494E-AEFE-BE920C1E6810}"/>
                </a:ext>
              </a:extLst>
            </p:cNvPr>
            <p:cNvSpPr>
              <a:spLocks noChangeShapeType="1"/>
            </p:cNvSpPr>
            <p:nvPr/>
          </p:nvSpPr>
          <p:spPr bwMode="auto">
            <a:xfrm>
              <a:off x="276" y="131"/>
              <a:ext cx="0" cy="1824"/>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2" name="Text Box 85">
              <a:extLst>
                <a:ext uri="{FF2B5EF4-FFF2-40B4-BE49-F238E27FC236}">
                  <a16:creationId xmlns:a16="http://schemas.microsoft.com/office/drawing/2014/main" xmlns="" id="{69694F30-603E-4FC1-BE23-BB2082D4CEE9}"/>
                </a:ext>
              </a:extLst>
            </p:cNvPr>
            <p:cNvSpPr txBox="1">
              <a:spLocks noChangeArrowheads="1"/>
            </p:cNvSpPr>
            <p:nvPr/>
          </p:nvSpPr>
          <p:spPr bwMode="auto">
            <a:xfrm>
              <a:off x="0" y="0"/>
              <a:ext cx="3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400"/>
                <a:t>P</a:t>
              </a:r>
              <a:r>
                <a:rPr lang="en-US" altLang="zh-CN" sz="2400" baseline="-25000"/>
                <a:t>V</a:t>
              </a:r>
              <a:endParaRPr lang="en-US" altLang="zh-CN" sz="2400"/>
            </a:p>
          </p:txBody>
        </p:sp>
        <p:grpSp>
          <p:nvGrpSpPr>
            <p:cNvPr id="16413" name="Group 68">
              <a:extLst>
                <a:ext uri="{FF2B5EF4-FFF2-40B4-BE49-F238E27FC236}">
                  <a16:creationId xmlns:a16="http://schemas.microsoft.com/office/drawing/2014/main" xmlns="" id="{CFEB815C-13A2-49C1-9007-32F3495CAA1C}"/>
                </a:ext>
              </a:extLst>
            </p:cNvPr>
            <p:cNvGrpSpPr>
              <a:grpSpLocks/>
            </p:cNvGrpSpPr>
            <p:nvPr/>
          </p:nvGrpSpPr>
          <p:grpSpPr bwMode="auto">
            <a:xfrm>
              <a:off x="316" y="1158"/>
              <a:ext cx="310" cy="288"/>
              <a:chOff x="0" y="0"/>
              <a:chExt cx="310" cy="288"/>
            </a:xfrm>
          </p:grpSpPr>
          <p:sp>
            <p:nvSpPr>
              <p:cNvPr id="16415" name="Text Box 87">
                <a:extLst>
                  <a:ext uri="{FF2B5EF4-FFF2-40B4-BE49-F238E27FC236}">
                    <a16:creationId xmlns:a16="http://schemas.microsoft.com/office/drawing/2014/main" xmlns="" id="{721507F2-927A-418A-8055-8C761A37603A}"/>
                  </a:ext>
                </a:extLst>
              </p:cNvPr>
              <p:cNvSpPr txBox="1">
                <a:spLocks noChangeArrowheads="1"/>
              </p:cNvSpPr>
              <p:nvPr/>
            </p:nvSpPr>
            <p:spPr bwMode="auto">
              <a:xfrm>
                <a:off x="0" y="0"/>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en-US" altLang="zh-CN" sz="2400">
                    <a:solidFill>
                      <a:schemeClr val="accent2"/>
                    </a:solidFill>
                  </a:rPr>
                  <a:t>α</a:t>
                </a:r>
              </a:p>
            </p:txBody>
          </p:sp>
          <p:sp>
            <p:nvSpPr>
              <p:cNvPr id="16416" name="Freeform 88">
                <a:extLst>
                  <a:ext uri="{FF2B5EF4-FFF2-40B4-BE49-F238E27FC236}">
                    <a16:creationId xmlns:a16="http://schemas.microsoft.com/office/drawing/2014/main" xmlns="" id="{7497FDB0-7502-45FD-81FB-716B5F4D702A}"/>
                  </a:ext>
                </a:extLst>
              </p:cNvPr>
              <p:cNvSpPr>
                <a:spLocks noChangeArrowheads="1"/>
              </p:cNvSpPr>
              <p:nvPr/>
            </p:nvSpPr>
            <p:spPr bwMode="auto">
              <a:xfrm>
                <a:off x="138" y="75"/>
                <a:ext cx="80" cy="42"/>
              </a:xfrm>
              <a:custGeom>
                <a:avLst/>
                <a:gdLst>
                  <a:gd name="T0" fmla="*/ 0 w 80"/>
                  <a:gd name="T1" fmla="*/ 0 h 42"/>
                  <a:gd name="T2" fmla="*/ 29 w 80"/>
                  <a:gd name="T3" fmla="*/ 36 h 42"/>
                  <a:gd name="T4" fmla="*/ 80 w 80"/>
                  <a:gd name="T5" fmla="*/ 36 h 42"/>
                  <a:gd name="T6" fmla="*/ 0 60000 65536"/>
                  <a:gd name="T7" fmla="*/ 0 60000 65536"/>
                  <a:gd name="T8" fmla="*/ 0 60000 65536"/>
                  <a:gd name="T9" fmla="*/ 0 w 80"/>
                  <a:gd name="T10" fmla="*/ 0 h 42"/>
                  <a:gd name="T11" fmla="*/ 80 w 80"/>
                  <a:gd name="T12" fmla="*/ 42 h 42"/>
                </a:gdLst>
                <a:ahLst/>
                <a:cxnLst>
                  <a:cxn ang="T6">
                    <a:pos x="T0" y="T1"/>
                  </a:cxn>
                  <a:cxn ang="T7">
                    <a:pos x="T2" y="T3"/>
                  </a:cxn>
                  <a:cxn ang="T8">
                    <a:pos x="T4" y="T5"/>
                  </a:cxn>
                </a:cxnLst>
                <a:rect l="T9" t="T10" r="T11" b="T12"/>
                <a:pathLst>
                  <a:path w="80" h="42">
                    <a:moveTo>
                      <a:pt x="0" y="0"/>
                    </a:moveTo>
                    <a:cubicBezTo>
                      <a:pt x="5" y="6"/>
                      <a:pt x="16" y="30"/>
                      <a:pt x="29" y="36"/>
                    </a:cubicBezTo>
                    <a:cubicBezTo>
                      <a:pt x="42" y="42"/>
                      <a:pt x="70" y="36"/>
                      <a:pt x="80" y="36"/>
                    </a:cubicBezTo>
                  </a:path>
                </a:pathLst>
              </a:cu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16414" name="Text Box 89">
              <a:extLst>
                <a:ext uri="{FF2B5EF4-FFF2-40B4-BE49-F238E27FC236}">
                  <a16:creationId xmlns:a16="http://schemas.microsoft.com/office/drawing/2014/main" xmlns="" id="{E538A903-E5AC-421B-9764-42B31E7FED85}"/>
                </a:ext>
              </a:extLst>
            </p:cNvPr>
            <p:cNvSpPr txBox="1">
              <a:spLocks noChangeArrowheads="1"/>
            </p:cNvSpPr>
            <p:nvPr/>
          </p:nvSpPr>
          <p:spPr bwMode="auto">
            <a:xfrm>
              <a:off x="288" y="2118"/>
              <a:ext cx="5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en-US" altLang="zh-CN" sz="2400">
                  <a:solidFill>
                    <a:schemeClr val="tx2"/>
                  </a:solidFill>
                </a:rPr>
                <a:t>θ=0</a:t>
              </a:r>
            </a:p>
          </p:txBody>
        </p:sp>
      </p:grpSp>
      <p:grpSp>
        <p:nvGrpSpPr>
          <p:cNvPr id="10" name="Group 72">
            <a:extLst>
              <a:ext uri="{FF2B5EF4-FFF2-40B4-BE49-F238E27FC236}">
                <a16:creationId xmlns:a16="http://schemas.microsoft.com/office/drawing/2014/main" xmlns="" id="{2610A960-6BF2-497A-88EA-97B3EDCA6F54}"/>
              </a:ext>
            </a:extLst>
          </p:cNvPr>
          <p:cNvGrpSpPr>
            <a:grpSpLocks/>
          </p:cNvGrpSpPr>
          <p:nvPr/>
        </p:nvGrpSpPr>
        <p:grpSpPr bwMode="auto">
          <a:xfrm>
            <a:off x="6948488" y="4448175"/>
            <a:ext cx="1963737" cy="2409825"/>
            <a:chOff x="0" y="0"/>
            <a:chExt cx="1237" cy="1518"/>
          </a:xfrm>
        </p:grpSpPr>
        <p:pic>
          <p:nvPicPr>
            <p:cNvPr id="16400" name="Picture 73">
              <a:extLst>
                <a:ext uri="{FF2B5EF4-FFF2-40B4-BE49-F238E27FC236}">
                  <a16:creationId xmlns:a16="http://schemas.microsoft.com/office/drawing/2014/main" xmlns="" id="{2664CF3D-460B-47BE-95CB-3CF6CE5759B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 y="0"/>
              <a:ext cx="1056" cy="1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1" name="Rectangle 90">
              <a:extLst>
                <a:ext uri="{FF2B5EF4-FFF2-40B4-BE49-F238E27FC236}">
                  <a16:creationId xmlns:a16="http://schemas.microsoft.com/office/drawing/2014/main" xmlns="" id="{70DECDC4-D13F-4062-B6F9-C5805ACF22BC}"/>
                </a:ext>
              </a:extLst>
            </p:cNvPr>
            <p:cNvSpPr>
              <a:spLocks noChangeArrowheads="1"/>
            </p:cNvSpPr>
            <p:nvPr/>
          </p:nvSpPr>
          <p:spPr bwMode="auto">
            <a:xfrm>
              <a:off x="0" y="356"/>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400">
                  <a:solidFill>
                    <a:schemeClr val="tx2"/>
                  </a:solidFill>
                </a:rPr>
                <a:t>θ</a:t>
              </a:r>
              <a:r>
                <a:rPr lang="zh-CN" altLang="en-US" sz="2400">
                  <a:solidFill>
                    <a:schemeClr val="tx2"/>
                  </a:solidFill>
                </a:rPr>
                <a:t>＜</a:t>
              </a:r>
              <a:r>
                <a:rPr lang="en-US" altLang="zh-CN" sz="2400">
                  <a:solidFill>
                    <a:schemeClr val="tx2"/>
                  </a:solidFill>
                </a:rPr>
                <a:t>α</a:t>
              </a:r>
            </a:p>
          </p:txBody>
        </p:sp>
      </p:grpSp>
      <p:sp>
        <p:nvSpPr>
          <p:cNvPr id="75" name="矩形 74">
            <a:extLst>
              <a:ext uri="{FF2B5EF4-FFF2-40B4-BE49-F238E27FC236}">
                <a16:creationId xmlns:a16="http://schemas.microsoft.com/office/drawing/2014/main" xmlns="" id="{E1045549-CA2E-4DF7-94A1-9C7E602C5A45}"/>
              </a:ext>
            </a:extLst>
          </p:cNvPr>
          <p:cNvSpPr>
            <a:spLocks noChangeArrowheads="1"/>
          </p:cNvSpPr>
          <p:nvPr/>
        </p:nvSpPr>
        <p:spPr bwMode="auto">
          <a:xfrm>
            <a:off x="395288" y="4581525"/>
            <a:ext cx="8461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zh-CN" altLang="en-US" sz="2400">
                <a:solidFill>
                  <a:srgbClr val="CC0000"/>
                </a:solidFill>
              </a:rPr>
              <a:t>圆</a:t>
            </a:r>
          </a:p>
          <a:p>
            <a:pPr algn="ctr" eaLnBrk="1" hangingPunct="1"/>
            <a:r>
              <a:rPr lang="en-US" altLang="zh-CN" sz="1600" i="1">
                <a:solidFill>
                  <a:srgbClr val="CC0000"/>
                </a:solidFill>
              </a:rPr>
              <a:t>Circle</a:t>
            </a:r>
            <a:endParaRPr lang="en-US" altLang="zh-CN" sz="1600" i="1"/>
          </a:p>
        </p:txBody>
      </p:sp>
      <p:sp>
        <p:nvSpPr>
          <p:cNvPr id="76" name="矩形 75">
            <a:extLst>
              <a:ext uri="{FF2B5EF4-FFF2-40B4-BE49-F238E27FC236}">
                <a16:creationId xmlns:a16="http://schemas.microsoft.com/office/drawing/2014/main" xmlns="" id="{6DF48E4E-C5B8-4D4E-BAFE-D0DA89025BF7}"/>
              </a:ext>
            </a:extLst>
          </p:cNvPr>
          <p:cNvSpPr>
            <a:spLocks noChangeArrowheads="1"/>
          </p:cNvSpPr>
          <p:nvPr/>
        </p:nvSpPr>
        <p:spPr bwMode="auto">
          <a:xfrm>
            <a:off x="1476375" y="4652963"/>
            <a:ext cx="25733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zh-CN" altLang="en-US" sz="2400">
                <a:solidFill>
                  <a:srgbClr val="CC0000"/>
                </a:solidFill>
              </a:rPr>
              <a:t>两相交直线</a:t>
            </a:r>
          </a:p>
          <a:p>
            <a:pPr algn="ctr" eaLnBrk="1" hangingPunct="1"/>
            <a:r>
              <a:rPr lang="en-US" altLang="zh-CN" sz="1600" i="1">
                <a:solidFill>
                  <a:srgbClr val="CC0000"/>
                </a:solidFill>
              </a:rPr>
              <a:t>Two intersecting lines</a:t>
            </a:r>
            <a:endParaRPr lang="en-US" altLang="zh-CN" sz="1600" i="1">
              <a:solidFill>
                <a:srgbClr val="FF3300"/>
              </a:solidFill>
            </a:endParaRPr>
          </a:p>
        </p:txBody>
      </p:sp>
      <p:sp>
        <p:nvSpPr>
          <p:cNvPr id="77" name="矩形 76">
            <a:extLst>
              <a:ext uri="{FF2B5EF4-FFF2-40B4-BE49-F238E27FC236}">
                <a16:creationId xmlns:a16="http://schemas.microsoft.com/office/drawing/2014/main" xmlns="" id="{97A106DA-2280-4AE9-A3CA-19F2107C6451}"/>
              </a:ext>
            </a:extLst>
          </p:cNvPr>
          <p:cNvSpPr>
            <a:spLocks noChangeArrowheads="1"/>
          </p:cNvSpPr>
          <p:nvPr/>
        </p:nvSpPr>
        <p:spPr bwMode="auto">
          <a:xfrm>
            <a:off x="3708400" y="4508500"/>
            <a:ext cx="15113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zh-CN" altLang="en-US" sz="2400">
                <a:solidFill>
                  <a:srgbClr val="CC0000"/>
                </a:solidFill>
              </a:rPr>
              <a:t>椭圆</a:t>
            </a:r>
          </a:p>
          <a:p>
            <a:pPr algn="ctr" eaLnBrk="1" hangingPunct="1"/>
            <a:r>
              <a:rPr lang="en-US" altLang="zh-CN" sz="1600" i="1">
                <a:solidFill>
                  <a:srgbClr val="CC0000"/>
                </a:solidFill>
              </a:rPr>
              <a:t>Ellipse</a:t>
            </a:r>
            <a:endParaRPr lang="en-US" altLang="zh-CN" sz="1600" i="1">
              <a:solidFill>
                <a:srgbClr val="FF3300"/>
              </a:solidFill>
            </a:endParaRPr>
          </a:p>
        </p:txBody>
      </p:sp>
      <p:sp>
        <p:nvSpPr>
          <p:cNvPr id="78" name="矩形 77">
            <a:extLst>
              <a:ext uri="{FF2B5EF4-FFF2-40B4-BE49-F238E27FC236}">
                <a16:creationId xmlns:a16="http://schemas.microsoft.com/office/drawing/2014/main" xmlns="" id="{AD90CDB4-493D-4455-A178-DCAE820E6296}"/>
              </a:ext>
            </a:extLst>
          </p:cNvPr>
          <p:cNvSpPr>
            <a:spLocks noChangeArrowheads="1"/>
          </p:cNvSpPr>
          <p:nvPr/>
        </p:nvSpPr>
        <p:spPr bwMode="auto">
          <a:xfrm>
            <a:off x="5651500" y="4581525"/>
            <a:ext cx="1422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zh-CN" altLang="en-US" sz="2400">
                <a:solidFill>
                  <a:srgbClr val="CC0000"/>
                </a:solidFill>
              </a:rPr>
              <a:t>抛物线</a:t>
            </a:r>
          </a:p>
          <a:p>
            <a:pPr algn="ctr" eaLnBrk="1" hangingPunct="1"/>
            <a:r>
              <a:rPr lang="en-US" altLang="zh-CN" sz="1600" i="1">
                <a:solidFill>
                  <a:srgbClr val="CC0000"/>
                </a:solidFill>
              </a:rPr>
              <a:t>Parabola</a:t>
            </a:r>
            <a:endParaRPr lang="en-US" altLang="zh-CN" sz="1600" i="1">
              <a:solidFill>
                <a:srgbClr val="FF3300"/>
              </a:solidFill>
            </a:endParaRPr>
          </a:p>
        </p:txBody>
      </p:sp>
      <p:sp>
        <p:nvSpPr>
          <p:cNvPr id="79" name="矩形 78">
            <a:extLst>
              <a:ext uri="{FF2B5EF4-FFF2-40B4-BE49-F238E27FC236}">
                <a16:creationId xmlns:a16="http://schemas.microsoft.com/office/drawing/2014/main" xmlns="" id="{532E907F-4FB0-423B-88A9-E87DB41CB528}"/>
              </a:ext>
            </a:extLst>
          </p:cNvPr>
          <p:cNvSpPr>
            <a:spLocks noChangeArrowheads="1"/>
          </p:cNvSpPr>
          <p:nvPr/>
        </p:nvSpPr>
        <p:spPr bwMode="auto">
          <a:xfrm>
            <a:off x="7524750" y="3716338"/>
            <a:ext cx="1349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zh-CN" altLang="en-US" sz="2400">
                <a:solidFill>
                  <a:srgbClr val="CC0000"/>
                </a:solidFill>
              </a:rPr>
              <a:t>双曲线</a:t>
            </a:r>
          </a:p>
          <a:p>
            <a:pPr algn="ctr" eaLnBrk="1" hangingPunct="1"/>
            <a:r>
              <a:rPr lang="en-US" altLang="zh-CN" sz="1600" i="1">
                <a:solidFill>
                  <a:srgbClr val="CC0000"/>
                </a:solidFill>
              </a:rPr>
              <a:t>Hyperbola</a:t>
            </a:r>
            <a:endParaRPr lang="en-US" altLang="zh-CN" sz="1600" i="1">
              <a:solidFill>
                <a:srgbClr val="FF3300"/>
              </a:solidFill>
            </a:endParaRPr>
          </a:p>
        </p:txBody>
      </p:sp>
    </p:spTree>
    <p:extLst>
      <p:ext uri="{BB962C8B-B14F-4D97-AF65-F5344CB8AC3E}">
        <p14:creationId xmlns:p14="http://schemas.microsoft.com/office/powerpoint/2010/main" val="400181566"/>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 calcmode="lin" valueType="num">
                                      <p:cBhvr additive="base">
                                        <p:cTn id="7" dur="500" fill="hold"/>
                                        <p:tgtEl>
                                          <p:spTgt spid="50179"/>
                                        </p:tgtEl>
                                        <p:attrNameLst>
                                          <p:attrName>ppt_x</p:attrName>
                                        </p:attrNameLst>
                                      </p:cBhvr>
                                      <p:tavLst>
                                        <p:tav tm="0">
                                          <p:val>
                                            <p:strVal val="#ppt_x"/>
                                          </p:val>
                                        </p:tav>
                                        <p:tav tm="100000">
                                          <p:val>
                                            <p:strVal val="#ppt_x"/>
                                          </p:val>
                                        </p:tav>
                                      </p:tavLst>
                                    </p:anim>
                                    <p:anim calcmode="lin" valueType="num">
                                      <p:cBhvr additive="base">
                                        <p:cTn id="8" dur="500" fill="hold"/>
                                        <p:tgtEl>
                                          <p:spTgt spid="5017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5"/>
                                        </p:tgtEl>
                                        <p:attrNameLst>
                                          <p:attrName>style.visibility</p:attrName>
                                        </p:attrNameLst>
                                      </p:cBhvr>
                                      <p:to>
                                        <p:strVal val="visible"/>
                                      </p:to>
                                    </p:set>
                                    <p:animEffect transition="in" filter="wipe(down)">
                                      <p:cBhvr>
                                        <p:cTn id="18" dur="500"/>
                                        <p:tgtEl>
                                          <p:spTgt spid="7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wipe(down)">
                                      <p:cBhvr>
                                        <p:cTn id="28" dur="500"/>
                                        <p:tgtEl>
                                          <p:spTgt spid="7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ox(out)">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77"/>
                                        </p:tgtEl>
                                        <p:attrNameLst>
                                          <p:attrName>style.visibility</p:attrName>
                                        </p:attrNameLst>
                                      </p:cBhvr>
                                      <p:to>
                                        <p:strVal val="visible"/>
                                      </p:to>
                                    </p:set>
                                    <p:animEffect transition="in" filter="wipe(down)">
                                      <p:cBhvr>
                                        <p:cTn id="38" dur="500"/>
                                        <p:tgtEl>
                                          <p:spTgt spid="7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linds(horizontal)">
                                      <p:cBhvr>
                                        <p:cTn id="43" dur="500"/>
                                        <p:tgtEl>
                                          <p:spTgt spid="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78"/>
                                        </p:tgtEl>
                                        <p:attrNameLst>
                                          <p:attrName>style.visibility</p:attrName>
                                        </p:attrNameLst>
                                      </p:cBhvr>
                                      <p:to>
                                        <p:strVal val="visible"/>
                                      </p:to>
                                    </p:set>
                                    <p:animEffect transition="in" filter="wipe(down)">
                                      <p:cBhvr>
                                        <p:cTn id="48" dur="500"/>
                                        <p:tgtEl>
                                          <p:spTgt spid="7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5"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blinds(vertical)">
                                      <p:cBhvr>
                                        <p:cTn id="53" dur="500"/>
                                        <p:tgtEl>
                                          <p:spTgt spid="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3" presetClass="entr" presetSubtype="16"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p:cTn id="58" dur="500" fill="hold"/>
                                        <p:tgtEl>
                                          <p:spTgt spid="10"/>
                                        </p:tgtEl>
                                        <p:attrNameLst>
                                          <p:attrName>ppt_w</p:attrName>
                                        </p:attrNameLst>
                                      </p:cBhvr>
                                      <p:tavLst>
                                        <p:tav tm="0">
                                          <p:val>
                                            <p:fltVal val="0"/>
                                          </p:val>
                                        </p:tav>
                                        <p:tav tm="100000">
                                          <p:val>
                                            <p:strVal val="#ppt_w"/>
                                          </p:val>
                                        </p:tav>
                                      </p:tavLst>
                                    </p:anim>
                                    <p:anim calcmode="lin" valueType="num">
                                      <p:cBhvr>
                                        <p:cTn id="59" dur="500" fill="hold"/>
                                        <p:tgtEl>
                                          <p:spTgt spid="10"/>
                                        </p:tgtEl>
                                        <p:attrNameLst>
                                          <p:attrName>ppt_h</p:attrName>
                                        </p:attrNameLst>
                                      </p:cBhvr>
                                      <p:tavLst>
                                        <p:tav tm="0">
                                          <p:val>
                                            <p:fltVal val="0"/>
                                          </p:val>
                                        </p:tav>
                                        <p:tav tm="100000">
                                          <p:val>
                                            <p:strVal val="#ppt_h"/>
                                          </p:val>
                                        </p:tav>
                                      </p:tavLst>
                                    </p:anim>
                                    <p:animEffect transition="in" filter="fade">
                                      <p:cBhvr>
                                        <p:cTn id="60" dur="500"/>
                                        <p:tgtEl>
                                          <p:spTgt spid="1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animEffect transition="in" filter="wipe(down)">
                                      <p:cBhvr>
                                        <p:cTn id="65" dur="500"/>
                                        <p:tgtEl>
                                          <p:spTgt spid="7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50231"/>
                                        </p:tgtEl>
                                        <p:attrNameLst>
                                          <p:attrName>style.visibility</p:attrName>
                                        </p:attrNameLst>
                                      </p:cBhvr>
                                      <p:to>
                                        <p:strVal val="visible"/>
                                      </p:to>
                                    </p:set>
                                    <p:animEffect transition="in" filter="blinds(horizontal)">
                                      <p:cBhvr>
                                        <p:cTn id="70" dur="500"/>
                                        <p:tgtEl>
                                          <p:spTgt spid="50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p:bldP spid="50231" grpId="0" animBg="1"/>
      <p:bldP spid="75" grpId="0"/>
      <p:bldP spid="76" grpId="0"/>
      <p:bldP spid="77" grpId="0"/>
      <p:bldP spid="78" grpId="0"/>
      <p:bldP spid="7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4">
            <a:extLst>
              <a:ext uri="{FF2B5EF4-FFF2-40B4-BE49-F238E27FC236}">
                <a16:creationId xmlns:a16="http://schemas.microsoft.com/office/drawing/2014/main" xmlns="" id="{5CEFEB4F-0C20-4215-A339-F124D4D9360C}"/>
              </a:ext>
            </a:extLst>
          </p:cNvPr>
          <p:cNvSpPr>
            <a:spLocks noChangeArrowheads="1"/>
          </p:cNvSpPr>
          <p:nvPr/>
        </p:nvSpPr>
        <p:spPr bwMode="auto">
          <a:xfrm>
            <a:off x="530225" y="4495800"/>
            <a:ext cx="2171700" cy="20415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sp>
        <p:nvSpPr>
          <p:cNvPr id="17411" name="Freeform 5">
            <a:extLst>
              <a:ext uri="{FF2B5EF4-FFF2-40B4-BE49-F238E27FC236}">
                <a16:creationId xmlns:a16="http://schemas.microsoft.com/office/drawing/2014/main" xmlns="" id="{E14DD519-63A6-4C11-8B9F-408C589B88A6}"/>
              </a:ext>
            </a:extLst>
          </p:cNvPr>
          <p:cNvSpPr>
            <a:spLocks noChangeArrowheads="1"/>
          </p:cNvSpPr>
          <p:nvPr/>
        </p:nvSpPr>
        <p:spPr bwMode="auto">
          <a:xfrm>
            <a:off x="407988" y="5516563"/>
            <a:ext cx="2405062" cy="4762"/>
          </a:xfrm>
          <a:custGeom>
            <a:avLst/>
            <a:gdLst>
              <a:gd name="T0" fmla="*/ 0 w 1515"/>
              <a:gd name="T1" fmla="*/ 0 h 3"/>
              <a:gd name="T2" fmla="*/ 2405062 w 1515"/>
              <a:gd name="T3" fmla="*/ 4762 h 3"/>
              <a:gd name="T4" fmla="*/ 0 60000 65536"/>
              <a:gd name="T5" fmla="*/ 0 60000 65536"/>
              <a:gd name="T6" fmla="*/ 0 w 1515"/>
              <a:gd name="T7" fmla="*/ 0 h 3"/>
              <a:gd name="T8" fmla="*/ 1515 w 1515"/>
              <a:gd name="T9" fmla="*/ 3 h 3"/>
            </a:gdLst>
            <a:ahLst/>
            <a:cxnLst>
              <a:cxn ang="T4">
                <a:pos x="T0" y="T1"/>
              </a:cxn>
              <a:cxn ang="T5">
                <a:pos x="T2" y="T3"/>
              </a:cxn>
            </a:cxnLst>
            <a:rect l="T6" t="T7" r="T8" b="T9"/>
            <a:pathLst>
              <a:path w="1515" h="3">
                <a:moveTo>
                  <a:pt x="0" y="0"/>
                </a:moveTo>
                <a:lnTo>
                  <a:pt x="1515" y="3"/>
                </a:lnTo>
              </a:path>
            </a:pathLst>
          </a:cu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12" name="Freeform 6">
            <a:extLst>
              <a:ext uri="{FF2B5EF4-FFF2-40B4-BE49-F238E27FC236}">
                <a16:creationId xmlns:a16="http://schemas.microsoft.com/office/drawing/2014/main" xmlns="" id="{6A633B0F-94DF-4632-9A1F-CF025107367A}"/>
              </a:ext>
            </a:extLst>
          </p:cNvPr>
          <p:cNvSpPr>
            <a:spLocks noChangeArrowheads="1"/>
          </p:cNvSpPr>
          <p:nvPr/>
        </p:nvSpPr>
        <p:spPr bwMode="auto">
          <a:xfrm>
            <a:off x="1597025" y="4419600"/>
            <a:ext cx="1588" cy="2232025"/>
          </a:xfrm>
          <a:custGeom>
            <a:avLst/>
            <a:gdLst>
              <a:gd name="T0" fmla="*/ 0 w 1"/>
              <a:gd name="T1" fmla="*/ 0 h 1406"/>
              <a:gd name="T2" fmla="*/ 1588 w 1"/>
              <a:gd name="T3" fmla="*/ 2232025 h 1406"/>
              <a:gd name="T4" fmla="*/ 0 60000 65536"/>
              <a:gd name="T5" fmla="*/ 0 60000 65536"/>
              <a:gd name="T6" fmla="*/ 0 w 1"/>
              <a:gd name="T7" fmla="*/ 0 h 1406"/>
              <a:gd name="T8" fmla="*/ 1 w 1"/>
              <a:gd name="T9" fmla="*/ 1406 h 1406"/>
            </a:gdLst>
            <a:ahLst/>
            <a:cxnLst>
              <a:cxn ang="T4">
                <a:pos x="T0" y="T1"/>
              </a:cxn>
              <a:cxn ang="T5">
                <a:pos x="T2" y="T3"/>
              </a:cxn>
            </a:cxnLst>
            <a:rect l="T6" t="T7" r="T8" b="T9"/>
            <a:pathLst>
              <a:path w="1" h="1406">
                <a:moveTo>
                  <a:pt x="0" y="0"/>
                </a:moveTo>
                <a:lnTo>
                  <a:pt x="1" y="1406"/>
                </a:lnTo>
              </a:path>
            </a:pathLst>
          </a:custGeom>
          <a:noFill/>
          <a:ln w="12700">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13" name="Freeform 7">
            <a:extLst>
              <a:ext uri="{FF2B5EF4-FFF2-40B4-BE49-F238E27FC236}">
                <a16:creationId xmlns:a16="http://schemas.microsoft.com/office/drawing/2014/main" xmlns="" id="{007125A2-5C84-4241-AB4B-7A25EF4841CB}"/>
              </a:ext>
            </a:extLst>
          </p:cNvPr>
          <p:cNvSpPr>
            <a:spLocks noChangeArrowheads="1"/>
          </p:cNvSpPr>
          <p:nvPr/>
        </p:nvSpPr>
        <p:spPr bwMode="auto">
          <a:xfrm>
            <a:off x="1597025" y="1768475"/>
            <a:ext cx="1588" cy="1863725"/>
          </a:xfrm>
          <a:custGeom>
            <a:avLst/>
            <a:gdLst>
              <a:gd name="T0" fmla="*/ 0 w 1"/>
              <a:gd name="T1" fmla="*/ 1863725 h 1174"/>
              <a:gd name="T2" fmla="*/ 0 w 1"/>
              <a:gd name="T3" fmla="*/ 0 h 1174"/>
              <a:gd name="T4" fmla="*/ 0 60000 65536"/>
              <a:gd name="T5" fmla="*/ 0 60000 65536"/>
              <a:gd name="T6" fmla="*/ 0 w 1"/>
              <a:gd name="T7" fmla="*/ 0 h 1174"/>
              <a:gd name="T8" fmla="*/ 1 w 1"/>
              <a:gd name="T9" fmla="*/ 1174 h 1174"/>
            </a:gdLst>
            <a:ahLst/>
            <a:cxnLst>
              <a:cxn ang="T4">
                <a:pos x="T0" y="T1"/>
              </a:cxn>
              <a:cxn ang="T5">
                <a:pos x="T2" y="T3"/>
              </a:cxn>
            </a:cxnLst>
            <a:rect l="T6" t="T7" r="T8" b="T9"/>
            <a:pathLst>
              <a:path w="1" h="1174">
                <a:moveTo>
                  <a:pt x="0" y="1174"/>
                </a:moveTo>
                <a:lnTo>
                  <a:pt x="0" y="0"/>
                </a:lnTo>
              </a:path>
            </a:pathLst>
          </a:custGeom>
          <a:noFill/>
          <a:ln w="12700">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14" name="Freeform 8">
            <a:extLst>
              <a:ext uri="{FF2B5EF4-FFF2-40B4-BE49-F238E27FC236}">
                <a16:creationId xmlns:a16="http://schemas.microsoft.com/office/drawing/2014/main" xmlns="" id="{9C2BB4DD-878E-4AAA-B1FF-3797C2AFAD54}"/>
              </a:ext>
            </a:extLst>
          </p:cNvPr>
          <p:cNvSpPr>
            <a:spLocks noChangeArrowheads="1"/>
          </p:cNvSpPr>
          <p:nvPr/>
        </p:nvSpPr>
        <p:spPr bwMode="auto">
          <a:xfrm>
            <a:off x="511175" y="3502025"/>
            <a:ext cx="2185988" cy="11113"/>
          </a:xfrm>
          <a:custGeom>
            <a:avLst/>
            <a:gdLst>
              <a:gd name="T0" fmla="*/ 0 w 1377"/>
              <a:gd name="T1" fmla="*/ 11113 h 7"/>
              <a:gd name="T2" fmla="*/ 2185988 w 1377"/>
              <a:gd name="T3" fmla="*/ 0 h 7"/>
              <a:gd name="T4" fmla="*/ 0 60000 65536"/>
              <a:gd name="T5" fmla="*/ 0 60000 65536"/>
              <a:gd name="T6" fmla="*/ 0 w 1377"/>
              <a:gd name="T7" fmla="*/ 0 h 7"/>
              <a:gd name="T8" fmla="*/ 1377 w 1377"/>
              <a:gd name="T9" fmla="*/ 7 h 7"/>
            </a:gdLst>
            <a:ahLst/>
            <a:cxnLst>
              <a:cxn ang="T4">
                <a:pos x="T0" y="T1"/>
              </a:cxn>
              <a:cxn ang="T5">
                <a:pos x="T2" y="T3"/>
              </a:cxn>
            </a:cxnLst>
            <a:rect l="T6" t="T7" r="T8" b="T9"/>
            <a:pathLst>
              <a:path w="1377" h="7">
                <a:moveTo>
                  <a:pt x="0" y="7"/>
                </a:moveTo>
                <a:lnTo>
                  <a:pt x="1377"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15" name="Line 9">
            <a:extLst>
              <a:ext uri="{FF2B5EF4-FFF2-40B4-BE49-F238E27FC236}">
                <a16:creationId xmlns:a16="http://schemas.microsoft.com/office/drawing/2014/main" xmlns="" id="{4A31DB5B-EC74-4E42-BA80-570D18D548D8}"/>
              </a:ext>
            </a:extLst>
          </p:cNvPr>
          <p:cNvSpPr>
            <a:spLocks noChangeShapeType="1"/>
          </p:cNvSpPr>
          <p:nvPr/>
        </p:nvSpPr>
        <p:spPr bwMode="auto">
          <a:xfrm flipV="1">
            <a:off x="511175" y="1844675"/>
            <a:ext cx="604838" cy="16684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6" name="Line 10">
            <a:extLst>
              <a:ext uri="{FF2B5EF4-FFF2-40B4-BE49-F238E27FC236}">
                <a16:creationId xmlns:a16="http://schemas.microsoft.com/office/drawing/2014/main" xmlns="" id="{B0990C3C-8A1C-4720-B93F-32C16A7B19DD}"/>
              </a:ext>
            </a:extLst>
          </p:cNvPr>
          <p:cNvSpPr>
            <a:spLocks noChangeShapeType="1"/>
          </p:cNvSpPr>
          <p:nvPr/>
        </p:nvSpPr>
        <p:spPr bwMode="auto">
          <a:xfrm flipH="1" flipV="1">
            <a:off x="2139950" y="1839913"/>
            <a:ext cx="542925" cy="16732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7" name="Line 11">
            <a:extLst>
              <a:ext uri="{FF2B5EF4-FFF2-40B4-BE49-F238E27FC236}">
                <a16:creationId xmlns:a16="http://schemas.microsoft.com/office/drawing/2014/main" xmlns="" id="{F7AE81D9-162E-4A84-AC4C-3241630BD38C}"/>
              </a:ext>
            </a:extLst>
          </p:cNvPr>
          <p:cNvSpPr>
            <a:spLocks noChangeShapeType="1"/>
          </p:cNvSpPr>
          <p:nvPr/>
        </p:nvSpPr>
        <p:spPr bwMode="auto">
          <a:xfrm flipH="1">
            <a:off x="1116013" y="1839913"/>
            <a:ext cx="1023937" cy="476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418" name="Group 10">
            <a:extLst>
              <a:ext uri="{FF2B5EF4-FFF2-40B4-BE49-F238E27FC236}">
                <a16:creationId xmlns:a16="http://schemas.microsoft.com/office/drawing/2014/main" xmlns="" id="{2249E6F0-1927-49BF-AE76-9DCE706DF688}"/>
              </a:ext>
            </a:extLst>
          </p:cNvPr>
          <p:cNvGrpSpPr>
            <a:grpSpLocks/>
          </p:cNvGrpSpPr>
          <p:nvPr/>
        </p:nvGrpSpPr>
        <p:grpSpPr bwMode="auto">
          <a:xfrm>
            <a:off x="3376613" y="0"/>
            <a:ext cx="2154237" cy="3679825"/>
            <a:chOff x="0" y="0"/>
            <a:chExt cx="1357" cy="2318"/>
          </a:xfrm>
        </p:grpSpPr>
        <p:sp>
          <p:nvSpPr>
            <p:cNvPr id="17430" name="Line 13">
              <a:extLst>
                <a:ext uri="{FF2B5EF4-FFF2-40B4-BE49-F238E27FC236}">
                  <a16:creationId xmlns:a16="http://schemas.microsoft.com/office/drawing/2014/main" xmlns="" id="{FB7402E4-F9E4-48E4-AE2B-2DC0F82F3A8D}"/>
                </a:ext>
              </a:extLst>
            </p:cNvPr>
            <p:cNvSpPr>
              <a:spLocks noChangeShapeType="1"/>
            </p:cNvSpPr>
            <p:nvPr/>
          </p:nvSpPr>
          <p:spPr bwMode="auto">
            <a:xfrm flipV="1">
              <a:off x="691" y="0"/>
              <a:ext cx="0" cy="2318"/>
            </a:xfrm>
            <a:prstGeom prst="line">
              <a:avLst/>
            </a:prstGeom>
            <a:noFill/>
            <a:ln w="1270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1" name="Freeform 14">
              <a:extLst>
                <a:ext uri="{FF2B5EF4-FFF2-40B4-BE49-F238E27FC236}">
                  <a16:creationId xmlns:a16="http://schemas.microsoft.com/office/drawing/2014/main" xmlns="" id="{39812E36-724C-4325-A9E4-9887A9A015BF}"/>
                </a:ext>
              </a:extLst>
            </p:cNvPr>
            <p:cNvSpPr>
              <a:spLocks noChangeArrowheads="1"/>
            </p:cNvSpPr>
            <p:nvPr/>
          </p:nvSpPr>
          <p:spPr bwMode="auto">
            <a:xfrm>
              <a:off x="7" y="90"/>
              <a:ext cx="690" cy="2131"/>
            </a:xfrm>
            <a:custGeom>
              <a:avLst/>
              <a:gdLst>
                <a:gd name="T0" fmla="*/ 0 w 690"/>
                <a:gd name="T1" fmla="*/ 2131 h 2131"/>
                <a:gd name="T2" fmla="*/ 690 w 690"/>
                <a:gd name="T3" fmla="*/ 0 h 2131"/>
                <a:gd name="T4" fmla="*/ 0 60000 65536"/>
                <a:gd name="T5" fmla="*/ 0 60000 65536"/>
                <a:gd name="T6" fmla="*/ 0 w 690"/>
                <a:gd name="T7" fmla="*/ 0 h 2131"/>
                <a:gd name="T8" fmla="*/ 690 w 690"/>
                <a:gd name="T9" fmla="*/ 2131 h 2131"/>
              </a:gdLst>
              <a:ahLst/>
              <a:cxnLst>
                <a:cxn ang="T4">
                  <a:pos x="T0" y="T1"/>
                </a:cxn>
                <a:cxn ang="T5">
                  <a:pos x="T2" y="T3"/>
                </a:cxn>
              </a:cxnLst>
              <a:rect l="T6" t="T7" r="T8" b="T9"/>
              <a:pathLst>
                <a:path w="690" h="2131">
                  <a:moveTo>
                    <a:pt x="0" y="2131"/>
                  </a:moveTo>
                  <a:lnTo>
                    <a:pt x="690" y="0"/>
                  </a:lnTo>
                </a:path>
              </a:pathLst>
            </a:custGeom>
            <a:noFill/>
            <a:ln w="12700">
              <a:solidFill>
                <a:schemeClr val="tx1"/>
              </a:solidFill>
              <a:prstDash val="lgDashDot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32" name="Freeform 15">
              <a:extLst>
                <a:ext uri="{FF2B5EF4-FFF2-40B4-BE49-F238E27FC236}">
                  <a16:creationId xmlns:a16="http://schemas.microsoft.com/office/drawing/2014/main" xmlns="" id="{940193E5-024E-447F-B37C-B533322D8DE3}"/>
                </a:ext>
              </a:extLst>
            </p:cNvPr>
            <p:cNvSpPr>
              <a:spLocks noChangeArrowheads="1"/>
            </p:cNvSpPr>
            <p:nvPr/>
          </p:nvSpPr>
          <p:spPr bwMode="auto">
            <a:xfrm>
              <a:off x="703" y="105"/>
              <a:ext cx="654" cy="2116"/>
            </a:xfrm>
            <a:custGeom>
              <a:avLst/>
              <a:gdLst>
                <a:gd name="T0" fmla="*/ 654 w 654"/>
                <a:gd name="T1" fmla="*/ 2116 h 2116"/>
                <a:gd name="T2" fmla="*/ 0 w 654"/>
                <a:gd name="T3" fmla="*/ 0 h 2116"/>
                <a:gd name="T4" fmla="*/ 0 60000 65536"/>
                <a:gd name="T5" fmla="*/ 0 60000 65536"/>
                <a:gd name="T6" fmla="*/ 0 w 654"/>
                <a:gd name="T7" fmla="*/ 0 h 2116"/>
                <a:gd name="T8" fmla="*/ 654 w 654"/>
                <a:gd name="T9" fmla="*/ 2116 h 2116"/>
              </a:gdLst>
              <a:ahLst/>
              <a:cxnLst>
                <a:cxn ang="T4">
                  <a:pos x="T0" y="T1"/>
                </a:cxn>
                <a:cxn ang="T5">
                  <a:pos x="T2" y="T3"/>
                </a:cxn>
              </a:cxnLst>
              <a:rect l="T6" t="T7" r="T8" b="T9"/>
              <a:pathLst>
                <a:path w="654" h="2116">
                  <a:moveTo>
                    <a:pt x="654" y="2116"/>
                  </a:moveTo>
                  <a:lnTo>
                    <a:pt x="0" y="0"/>
                  </a:lnTo>
                </a:path>
              </a:pathLst>
            </a:custGeom>
            <a:noFill/>
            <a:ln w="12700">
              <a:solidFill>
                <a:schemeClr val="tx1"/>
              </a:solidFill>
              <a:prstDash val="lgDashDot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33" name="Freeform 16">
              <a:extLst>
                <a:ext uri="{FF2B5EF4-FFF2-40B4-BE49-F238E27FC236}">
                  <a16:creationId xmlns:a16="http://schemas.microsoft.com/office/drawing/2014/main" xmlns="" id="{0C892C28-D12F-4B3E-A663-64EC4CAFBB08}"/>
                </a:ext>
              </a:extLst>
            </p:cNvPr>
            <p:cNvSpPr>
              <a:spLocks noChangeArrowheads="1"/>
            </p:cNvSpPr>
            <p:nvPr/>
          </p:nvSpPr>
          <p:spPr bwMode="auto">
            <a:xfrm>
              <a:off x="0" y="2216"/>
              <a:ext cx="1357" cy="5"/>
            </a:xfrm>
            <a:custGeom>
              <a:avLst/>
              <a:gdLst>
                <a:gd name="T0" fmla="*/ 0 w 1357"/>
                <a:gd name="T1" fmla="*/ 0 h 5"/>
                <a:gd name="T2" fmla="*/ 1357 w 1357"/>
                <a:gd name="T3" fmla="*/ 5 h 5"/>
                <a:gd name="T4" fmla="*/ 0 60000 65536"/>
                <a:gd name="T5" fmla="*/ 0 60000 65536"/>
                <a:gd name="T6" fmla="*/ 0 w 1357"/>
                <a:gd name="T7" fmla="*/ 0 h 5"/>
                <a:gd name="T8" fmla="*/ 1357 w 1357"/>
                <a:gd name="T9" fmla="*/ 5 h 5"/>
              </a:gdLst>
              <a:ahLst/>
              <a:cxnLst>
                <a:cxn ang="T4">
                  <a:pos x="T0" y="T1"/>
                </a:cxn>
                <a:cxn ang="T5">
                  <a:pos x="T2" y="T3"/>
                </a:cxn>
              </a:cxnLst>
              <a:rect l="T6" t="T7" r="T8" b="T9"/>
              <a:pathLst>
                <a:path w="1357" h="5">
                  <a:moveTo>
                    <a:pt x="0" y="0"/>
                  </a:moveTo>
                  <a:lnTo>
                    <a:pt x="1357" y="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54287" name="Line 20">
            <a:extLst>
              <a:ext uri="{FF2B5EF4-FFF2-40B4-BE49-F238E27FC236}">
                <a16:creationId xmlns:a16="http://schemas.microsoft.com/office/drawing/2014/main" xmlns="" id="{E1AADC85-FE60-471A-B00A-E8FBEB8D4B8A}"/>
              </a:ext>
            </a:extLst>
          </p:cNvPr>
          <p:cNvSpPr>
            <a:spLocks noChangeShapeType="1"/>
          </p:cNvSpPr>
          <p:nvPr/>
        </p:nvSpPr>
        <p:spPr bwMode="auto">
          <a:xfrm>
            <a:off x="2139950" y="1839913"/>
            <a:ext cx="0" cy="3679825"/>
          </a:xfrm>
          <a:prstGeom prst="line">
            <a:avLst/>
          </a:prstGeom>
          <a:noFill/>
          <a:ln w="12700">
            <a:solidFill>
              <a:srgbClr val="FF0000"/>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54288" name="Line 25">
            <a:extLst>
              <a:ext uri="{FF2B5EF4-FFF2-40B4-BE49-F238E27FC236}">
                <a16:creationId xmlns:a16="http://schemas.microsoft.com/office/drawing/2014/main" xmlns="" id="{88682A01-5668-4F58-9EF4-B059EC576F9A}"/>
              </a:ext>
            </a:extLst>
          </p:cNvPr>
          <p:cNvSpPr>
            <a:spLocks noChangeShapeType="1"/>
          </p:cNvSpPr>
          <p:nvPr/>
        </p:nvSpPr>
        <p:spPr bwMode="auto">
          <a:xfrm>
            <a:off x="2139950" y="1839913"/>
            <a:ext cx="2333625" cy="0"/>
          </a:xfrm>
          <a:prstGeom prst="line">
            <a:avLst/>
          </a:prstGeom>
          <a:noFill/>
          <a:ln w="12700">
            <a:solidFill>
              <a:srgbClr val="FF0000"/>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7421" name="Text Box 31">
            <a:extLst>
              <a:ext uri="{FF2B5EF4-FFF2-40B4-BE49-F238E27FC236}">
                <a16:creationId xmlns:a16="http://schemas.microsoft.com/office/drawing/2014/main" xmlns="" id="{4E7071C0-663F-4CBB-BB90-2AC4189D827B}"/>
              </a:ext>
            </a:extLst>
          </p:cNvPr>
          <p:cNvSpPr txBox="1">
            <a:spLocks noChangeArrowheads="1"/>
          </p:cNvSpPr>
          <p:nvPr/>
        </p:nvSpPr>
        <p:spPr bwMode="auto">
          <a:xfrm>
            <a:off x="0" y="0"/>
            <a:ext cx="4211638"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a:t>例</a:t>
            </a:r>
            <a:r>
              <a:rPr lang="en-US" altLang="zh-CN" sz="2800"/>
              <a:t>1: </a:t>
            </a:r>
            <a:r>
              <a:rPr lang="zh-CN" altLang="en-US" sz="2800"/>
              <a:t>圆锥被水平面截切，求截交线，并完成三视图。</a:t>
            </a:r>
          </a:p>
          <a:p>
            <a:pPr eaLnBrk="1" hangingPunct="1"/>
            <a:r>
              <a:rPr lang="zh-CN" altLang="en-US" i="1"/>
              <a:t>   </a:t>
            </a:r>
            <a:r>
              <a:rPr lang="en-US" altLang="zh-CN" i="1"/>
              <a:t>Complete the three views of cone cut by Horizontal plane.</a:t>
            </a:r>
          </a:p>
        </p:txBody>
      </p:sp>
      <p:sp>
        <p:nvSpPr>
          <p:cNvPr id="54290" name="Text Box 54">
            <a:extLst>
              <a:ext uri="{FF2B5EF4-FFF2-40B4-BE49-F238E27FC236}">
                <a16:creationId xmlns:a16="http://schemas.microsoft.com/office/drawing/2014/main" xmlns="" id="{E788B0EC-A563-4AB9-98C6-367F841AED04}"/>
              </a:ext>
            </a:extLst>
          </p:cNvPr>
          <p:cNvSpPr txBox="1">
            <a:spLocks noChangeArrowheads="1"/>
          </p:cNvSpPr>
          <p:nvPr/>
        </p:nvSpPr>
        <p:spPr bwMode="auto">
          <a:xfrm>
            <a:off x="5076825" y="0"/>
            <a:ext cx="31321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400">
                <a:solidFill>
                  <a:schemeClr val="accent2"/>
                </a:solidFill>
              </a:rPr>
              <a:t>截交线的空间形状？</a:t>
            </a:r>
          </a:p>
          <a:p>
            <a:pPr eaLnBrk="1" hangingPunct="1"/>
            <a:r>
              <a:rPr lang="en-US" altLang="zh-CN" sz="1600" i="1">
                <a:solidFill>
                  <a:schemeClr val="accent2"/>
                </a:solidFill>
              </a:rPr>
              <a:t>True shape of the intersection?</a:t>
            </a:r>
          </a:p>
        </p:txBody>
      </p:sp>
      <p:sp>
        <p:nvSpPr>
          <p:cNvPr id="54291" name="Text Box 55">
            <a:extLst>
              <a:ext uri="{FF2B5EF4-FFF2-40B4-BE49-F238E27FC236}">
                <a16:creationId xmlns:a16="http://schemas.microsoft.com/office/drawing/2014/main" xmlns="" id="{4BF8D196-8F99-4C7E-89DA-8836B7C4DC3F}"/>
              </a:ext>
            </a:extLst>
          </p:cNvPr>
          <p:cNvSpPr txBox="1">
            <a:spLocks noChangeArrowheads="1"/>
          </p:cNvSpPr>
          <p:nvPr/>
        </p:nvSpPr>
        <p:spPr bwMode="auto">
          <a:xfrm>
            <a:off x="5076825" y="765175"/>
            <a:ext cx="31321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400">
                <a:solidFill>
                  <a:schemeClr val="accent2"/>
                </a:solidFill>
              </a:rPr>
              <a:t>截交线的投影特性？</a:t>
            </a:r>
          </a:p>
          <a:p>
            <a:pPr eaLnBrk="1" hangingPunct="1"/>
            <a:r>
              <a:rPr lang="en-US" altLang="zh-CN" sz="1400" i="1">
                <a:solidFill>
                  <a:schemeClr val="accent2"/>
                </a:solidFill>
              </a:rPr>
              <a:t>Projection of the intersection?</a:t>
            </a:r>
          </a:p>
        </p:txBody>
      </p:sp>
      <p:sp>
        <p:nvSpPr>
          <p:cNvPr id="54292" name="Line 11">
            <a:extLst>
              <a:ext uri="{FF2B5EF4-FFF2-40B4-BE49-F238E27FC236}">
                <a16:creationId xmlns:a16="http://schemas.microsoft.com/office/drawing/2014/main" xmlns="" id="{BB789FD2-50AF-41DC-A60C-F21DFDD36BF8}"/>
              </a:ext>
            </a:extLst>
          </p:cNvPr>
          <p:cNvSpPr>
            <a:spLocks noChangeShapeType="1"/>
          </p:cNvSpPr>
          <p:nvPr/>
        </p:nvSpPr>
        <p:spPr bwMode="auto">
          <a:xfrm flipH="1">
            <a:off x="3924300" y="1844675"/>
            <a:ext cx="1079500" cy="4763"/>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3" name="Line 9">
            <a:extLst>
              <a:ext uri="{FF2B5EF4-FFF2-40B4-BE49-F238E27FC236}">
                <a16:creationId xmlns:a16="http://schemas.microsoft.com/office/drawing/2014/main" xmlns="" id="{A4C87556-D47E-488F-9940-C916FB0F0EE5}"/>
              </a:ext>
            </a:extLst>
          </p:cNvPr>
          <p:cNvSpPr>
            <a:spLocks noChangeShapeType="1"/>
          </p:cNvSpPr>
          <p:nvPr/>
        </p:nvSpPr>
        <p:spPr bwMode="auto">
          <a:xfrm flipV="1">
            <a:off x="3419475" y="1844675"/>
            <a:ext cx="504825" cy="16684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6" name="Freeform 8">
            <a:extLst>
              <a:ext uri="{FF2B5EF4-FFF2-40B4-BE49-F238E27FC236}">
                <a16:creationId xmlns:a16="http://schemas.microsoft.com/office/drawing/2014/main" xmlns="" id="{81D0DECB-57E0-4B25-9D2E-557CDC6F0969}"/>
              </a:ext>
            </a:extLst>
          </p:cNvPr>
          <p:cNvSpPr>
            <a:spLocks noChangeArrowheads="1"/>
          </p:cNvSpPr>
          <p:nvPr/>
        </p:nvSpPr>
        <p:spPr bwMode="auto">
          <a:xfrm>
            <a:off x="3375025" y="3506788"/>
            <a:ext cx="2185988" cy="11112"/>
          </a:xfrm>
          <a:custGeom>
            <a:avLst/>
            <a:gdLst>
              <a:gd name="T0" fmla="*/ 0 w 1377"/>
              <a:gd name="T1" fmla="*/ 11112 h 7"/>
              <a:gd name="T2" fmla="*/ 2185988 w 1377"/>
              <a:gd name="T3" fmla="*/ 0 h 7"/>
              <a:gd name="T4" fmla="*/ 0 60000 65536"/>
              <a:gd name="T5" fmla="*/ 0 60000 65536"/>
              <a:gd name="T6" fmla="*/ 0 w 1377"/>
              <a:gd name="T7" fmla="*/ 0 h 7"/>
              <a:gd name="T8" fmla="*/ 1377 w 1377"/>
              <a:gd name="T9" fmla="*/ 7 h 7"/>
            </a:gdLst>
            <a:ahLst/>
            <a:cxnLst>
              <a:cxn ang="T4">
                <a:pos x="T0" y="T1"/>
              </a:cxn>
              <a:cxn ang="T5">
                <a:pos x="T2" y="T3"/>
              </a:cxn>
            </a:cxnLst>
            <a:rect l="T6" t="T7" r="T8" b="T9"/>
            <a:pathLst>
              <a:path w="1377" h="7">
                <a:moveTo>
                  <a:pt x="0" y="7"/>
                </a:moveTo>
                <a:lnTo>
                  <a:pt x="1377"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54295" name="Line 10">
            <a:extLst>
              <a:ext uri="{FF2B5EF4-FFF2-40B4-BE49-F238E27FC236}">
                <a16:creationId xmlns:a16="http://schemas.microsoft.com/office/drawing/2014/main" xmlns="" id="{6F72EA90-917A-4C6F-BE92-7C9189CF32FD}"/>
              </a:ext>
            </a:extLst>
          </p:cNvPr>
          <p:cNvSpPr>
            <a:spLocks noChangeShapeType="1"/>
          </p:cNvSpPr>
          <p:nvPr/>
        </p:nvSpPr>
        <p:spPr bwMode="auto">
          <a:xfrm flipH="1" flipV="1">
            <a:off x="5003800" y="1844675"/>
            <a:ext cx="542925" cy="16732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54296" name="Picture 3">
            <a:extLst>
              <a:ext uri="{FF2B5EF4-FFF2-40B4-BE49-F238E27FC236}">
                <a16:creationId xmlns:a16="http://schemas.microsoft.com/office/drawing/2014/main" xmlns="" id="{A17D7B67-3D1D-4B80-AC9D-FFB9B4689D6D}"/>
              </a:ext>
            </a:extLst>
          </p:cNvPr>
          <p:cNvPicPr>
            <a:picLocks noChangeAspect="1" noChangeArrowheads="1"/>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6084888" y="1052513"/>
            <a:ext cx="2928937"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97" name="椭圆 67">
            <a:extLst>
              <a:ext uri="{FF2B5EF4-FFF2-40B4-BE49-F238E27FC236}">
                <a16:creationId xmlns:a16="http://schemas.microsoft.com/office/drawing/2014/main" xmlns="" id="{F1BCA226-FC4F-49D7-9DF1-06329BBFDB32}"/>
              </a:ext>
            </a:extLst>
          </p:cNvPr>
          <p:cNvSpPr>
            <a:spLocks noChangeArrowheads="1"/>
          </p:cNvSpPr>
          <p:nvPr/>
        </p:nvSpPr>
        <p:spPr bwMode="auto">
          <a:xfrm>
            <a:off x="1042988" y="4941888"/>
            <a:ext cx="1081087" cy="10795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spTree>
    <p:extLst>
      <p:ext uri="{BB962C8B-B14F-4D97-AF65-F5344CB8AC3E}">
        <p14:creationId xmlns:p14="http://schemas.microsoft.com/office/powerpoint/2010/main" val="657350055"/>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90"/>
                                        </p:tgtEl>
                                        <p:attrNameLst>
                                          <p:attrName>style.visibility</p:attrName>
                                        </p:attrNameLst>
                                      </p:cBhvr>
                                      <p:to>
                                        <p:strVal val="visible"/>
                                      </p:to>
                                    </p:set>
                                    <p:animEffect transition="in" filter="blinds(horizontal)">
                                      <p:cBhvr>
                                        <p:cTn id="7" dur="500"/>
                                        <p:tgtEl>
                                          <p:spTgt spid="54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296"/>
                                        </p:tgtEl>
                                        <p:attrNameLst>
                                          <p:attrName>style.visibility</p:attrName>
                                        </p:attrNameLst>
                                      </p:cBhvr>
                                      <p:to>
                                        <p:strVal val="visible"/>
                                      </p:to>
                                    </p:set>
                                    <p:animEffect transition="in" filter="blinds(horizontal)">
                                      <p:cBhvr>
                                        <p:cTn id="12" dur="500"/>
                                        <p:tgtEl>
                                          <p:spTgt spid="542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4291"/>
                                        </p:tgtEl>
                                        <p:attrNameLst>
                                          <p:attrName>style.visibility</p:attrName>
                                        </p:attrNameLst>
                                      </p:cBhvr>
                                      <p:to>
                                        <p:strVal val="visible"/>
                                      </p:to>
                                    </p:set>
                                    <p:animEffect transition="in" filter="wipe(down)">
                                      <p:cBhvr>
                                        <p:cTn id="17" dur="500"/>
                                        <p:tgtEl>
                                          <p:spTgt spid="54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4293"/>
                                        </p:tgtEl>
                                        <p:attrNameLst>
                                          <p:attrName>style.visibility</p:attrName>
                                        </p:attrNameLst>
                                      </p:cBhvr>
                                      <p:to>
                                        <p:strVal val="visible"/>
                                      </p:to>
                                    </p:set>
                                    <p:animEffect transition="in" filter="wipe(down)">
                                      <p:cBhvr>
                                        <p:cTn id="22" dur="500"/>
                                        <p:tgtEl>
                                          <p:spTgt spid="54293"/>
                                        </p:tgtEl>
                                      </p:cBhvr>
                                    </p:animEffect>
                                  </p:childTnLst>
                                </p:cTn>
                              </p:par>
                              <p:par>
                                <p:cTn id="23" presetID="22" presetClass="entr" presetSubtype="4" fill="hold" nodeType="withEffect">
                                  <p:stCondLst>
                                    <p:cond delay="0"/>
                                  </p:stCondLst>
                                  <p:childTnLst>
                                    <p:set>
                                      <p:cBhvr>
                                        <p:cTn id="24" dur="1" fill="hold">
                                          <p:stCondLst>
                                            <p:cond delay="0"/>
                                          </p:stCondLst>
                                        </p:cTn>
                                        <p:tgtEl>
                                          <p:spTgt spid="54295"/>
                                        </p:tgtEl>
                                        <p:attrNameLst>
                                          <p:attrName>style.visibility</p:attrName>
                                        </p:attrNameLst>
                                      </p:cBhvr>
                                      <p:to>
                                        <p:strVal val="visible"/>
                                      </p:to>
                                    </p:set>
                                    <p:animEffect transition="in" filter="wipe(down)">
                                      <p:cBhvr>
                                        <p:cTn id="25" dur="500"/>
                                        <p:tgtEl>
                                          <p:spTgt spid="5429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54288"/>
                                        </p:tgtEl>
                                        <p:attrNameLst>
                                          <p:attrName>style.visibility</p:attrName>
                                        </p:attrNameLst>
                                      </p:cBhvr>
                                      <p:to>
                                        <p:strVal val="visible"/>
                                      </p:to>
                                    </p:set>
                                    <p:animEffect transition="in" filter="wipe(left)">
                                      <p:cBhvr>
                                        <p:cTn id="30" dur="500"/>
                                        <p:tgtEl>
                                          <p:spTgt spid="5428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54292"/>
                                        </p:tgtEl>
                                        <p:attrNameLst>
                                          <p:attrName>style.visibility</p:attrName>
                                        </p:attrNameLst>
                                      </p:cBhvr>
                                      <p:to>
                                        <p:strVal val="visible"/>
                                      </p:to>
                                    </p:set>
                                    <p:animEffect transition="in" filter="wipe(left)">
                                      <p:cBhvr>
                                        <p:cTn id="35" dur="500"/>
                                        <p:tgtEl>
                                          <p:spTgt spid="5429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54287"/>
                                        </p:tgtEl>
                                        <p:attrNameLst>
                                          <p:attrName>style.visibility</p:attrName>
                                        </p:attrNameLst>
                                      </p:cBhvr>
                                      <p:to>
                                        <p:strVal val="visible"/>
                                      </p:to>
                                    </p:set>
                                    <p:animEffect transition="in" filter="wipe(up)">
                                      <p:cBhvr>
                                        <p:cTn id="40" dur="500"/>
                                        <p:tgtEl>
                                          <p:spTgt spid="5428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8" presetClass="entr" presetSubtype="32" fill="hold" grpId="0" nodeType="clickEffect">
                                  <p:stCondLst>
                                    <p:cond delay="0"/>
                                  </p:stCondLst>
                                  <p:childTnLst>
                                    <p:set>
                                      <p:cBhvr>
                                        <p:cTn id="44" dur="1" fill="hold">
                                          <p:stCondLst>
                                            <p:cond delay="0"/>
                                          </p:stCondLst>
                                        </p:cTn>
                                        <p:tgtEl>
                                          <p:spTgt spid="54297"/>
                                        </p:tgtEl>
                                        <p:attrNameLst>
                                          <p:attrName>style.visibility</p:attrName>
                                        </p:attrNameLst>
                                      </p:cBhvr>
                                      <p:to>
                                        <p:strVal val="visible"/>
                                      </p:to>
                                    </p:set>
                                    <p:animEffect transition="in" filter="diamond(out)">
                                      <p:cBhvr>
                                        <p:cTn id="45" dur="5000"/>
                                        <p:tgtEl>
                                          <p:spTgt spid="54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90" grpId="0"/>
      <p:bldP spid="54291" grpId="0"/>
      <p:bldP spid="5429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2">
            <a:extLst>
              <a:ext uri="{FF2B5EF4-FFF2-40B4-BE49-F238E27FC236}">
                <a16:creationId xmlns:a16="http://schemas.microsoft.com/office/drawing/2014/main" xmlns="" id="{4B1320C4-9DA8-460D-A249-02DB1D08D922}"/>
              </a:ext>
            </a:extLst>
          </p:cNvPr>
          <p:cNvSpPr>
            <a:spLocks noChangeShapeType="1"/>
          </p:cNvSpPr>
          <p:nvPr/>
        </p:nvSpPr>
        <p:spPr bwMode="auto">
          <a:xfrm>
            <a:off x="1673225" y="2070100"/>
            <a:ext cx="3565525" cy="0"/>
          </a:xfrm>
          <a:prstGeom prst="line">
            <a:avLst/>
          </a:prstGeom>
          <a:noFill/>
          <a:ln w="12700">
            <a:solidFill>
              <a:srgbClr val="99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 name="Freeform 3">
            <a:extLst>
              <a:ext uri="{FF2B5EF4-FFF2-40B4-BE49-F238E27FC236}">
                <a16:creationId xmlns:a16="http://schemas.microsoft.com/office/drawing/2014/main" xmlns="" id="{014DB33F-1039-4434-9B19-7C90534560F2}"/>
              </a:ext>
            </a:extLst>
          </p:cNvPr>
          <p:cNvSpPr>
            <a:spLocks noChangeArrowheads="1"/>
          </p:cNvSpPr>
          <p:nvPr/>
        </p:nvSpPr>
        <p:spPr bwMode="auto">
          <a:xfrm>
            <a:off x="1854200" y="2006600"/>
            <a:ext cx="1588" cy="4424363"/>
          </a:xfrm>
          <a:custGeom>
            <a:avLst/>
            <a:gdLst>
              <a:gd name="T0" fmla="*/ 0 w 1"/>
              <a:gd name="T1" fmla="*/ 0 h 2787"/>
              <a:gd name="T2" fmla="*/ 0 w 1"/>
              <a:gd name="T3" fmla="*/ 4424363 h 2787"/>
              <a:gd name="T4" fmla="*/ 0 60000 65536"/>
              <a:gd name="T5" fmla="*/ 0 60000 65536"/>
              <a:gd name="T6" fmla="*/ 0 w 1"/>
              <a:gd name="T7" fmla="*/ 0 h 2787"/>
              <a:gd name="T8" fmla="*/ 1 w 1"/>
              <a:gd name="T9" fmla="*/ 2787 h 2787"/>
            </a:gdLst>
            <a:ahLst/>
            <a:cxnLst>
              <a:cxn ang="T4">
                <a:pos x="T0" y="T1"/>
              </a:cxn>
              <a:cxn ang="T5">
                <a:pos x="T2" y="T3"/>
              </a:cxn>
            </a:cxnLst>
            <a:rect l="T6" t="T7" r="T8" b="T9"/>
            <a:pathLst>
              <a:path w="1" h="2787">
                <a:moveTo>
                  <a:pt x="0" y="0"/>
                </a:moveTo>
                <a:lnTo>
                  <a:pt x="0" y="2787"/>
                </a:lnTo>
              </a:path>
            </a:pathLst>
          </a:custGeom>
          <a:noFill/>
          <a:ln w="12700">
            <a:solidFill>
              <a:srgbClr val="9933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8436" name="Oval 4">
            <a:extLst>
              <a:ext uri="{FF2B5EF4-FFF2-40B4-BE49-F238E27FC236}">
                <a16:creationId xmlns:a16="http://schemas.microsoft.com/office/drawing/2014/main" xmlns="" id="{250249D3-00F4-4F7E-A710-46D935524A9A}"/>
              </a:ext>
            </a:extLst>
          </p:cNvPr>
          <p:cNvSpPr>
            <a:spLocks noChangeArrowheads="1"/>
          </p:cNvSpPr>
          <p:nvPr/>
        </p:nvSpPr>
        <p:spPr bwMode="auto">
          <a:xfrm>
            <a:off x="530225" y="4495800"/>
            <a:ext cx="2171700" cy="20415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8437" name="Freeform 5">
            <a:extLst>
              <a:ext uri="{FF2B5EF4-FFF2-40B4-BE49-F238E27FC236}">
                <a16:creationId xmlns:a16="http://schemas.microsoft.com/office/drawing/2014/main" xmlns="" id="{8EB51185-26C7-45F2-A474-3A7E1DBA54F4}"/>
              </a:ext>
            </a:extLst>
          </p:cNvPr>
          <p:cNvSpPr>
            <a:spLocks noChangeArrowheads="1"/>
          </p:cNvSpPr>
          <p:nvPr/>
        </p:nvSpPr>
        <p:spPr bwMode="auto">
          <a:xfrm>
            <a:off x="407988" y="5516563"/>
            <a:ext cx="2405062" cy="4762"/>
          </a:xfrm>
          <a:custGeom>
            <a:avLst/>
            <a:gdLst>
              <a:gd name="T0" fmla="*/ 0 w 1515"/>
              <a:gd name="T1" fmla="*/ 0 h 3"/>
              <a:gd name="T2" fmla="*/ 2405062 w 1515"/>
              <a:gd name="T3" fmla="*/ 4762 h 3"/>
              <a:gd name="T4" fmla="*/ 0 60000 65536"/>
              <a:gd name="T5" fmla="*/ 0 60000 65536"/>
              <a:gd name="T6" fmla="*/ 0 w 1515"/>
              <a:gd name="T7" fmla="*/ 0 h 3"/>
              <a:gd name="T8" fmla="*/ 1515 w 1515"/>
              <a:gd name="T9" fmla="*/ 3 h 3"/>
            </a:gdLst>
            <a:ahLst/>
            <a:cxnLst>
              <a:cxn ang="T4">
                <a:pos x="T0" y="T1"/>
              </a:cxn>
              <a:cxn ang="T5">
                <a:pos x="T2" y="T3"/>
              </a:cxn>
            </a:cxnLst>
            <a:rect l="T6" t="T7" r="T8" b="T9"/>
            <a:pathLst>
              <a:path w="1515" h="3">
                <a:moveTo>
                  <a:pt x="0" y="0"/>
                </a:moveTo>
                <a:lnTo>
                  <a:pt x="1515" y="3"/>
                </a:lnTo>
              </a:path>
            </a:pathLst>
          </a:cu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8438" name="Freeform 6">
            <a:extLst>
              <a:ext uri="{FF2B5EF4-FFF2-40B4-BE49-F238E27FC236}">
                <a16:creationId xmlns:a16="http://schemas.microsoft.com/office/drawing/2014/main" xmlns="" id="{A5FB789D-5559-4507-A162-88BCD3857B70}"/>
              </a:ext>
            </a:extLst>
          </p:cNvPr>
          <p:cNvSpPr>
            <a:spLocks noChangeArrowheads="1"/>
          </p:cNvSpPr>
          <p:nvPr/>
        </p:nvSpPr>
        <p:spPr bwMode="auto">
          <a:xfrm>
            <a:off x="1597025" y="4419600"/>
            <a:ext cx="1588" cy="2232025"/>
          </a:xfrm>
          <a:custGeom>
            <a:avLst/>
            <a:gdLst>
              <a:gd name="T0" fmla="*/ 0 w 1"/>
              <a:gd name="T1" fmla="*/ 0 h 1406"/>
              <a:gd name="T2" fmla="*/ 1588 w 1"/>
              <a:gd name="T3" fmla="*/ 2232025 h 1406"/>
              <a:gd name="T4" fmla="*/ 0 60000 65536"/>
              <a:gd name="T5" fmla="*/ 0 60000 65536"/>
              <a:gd name="T6" fmla="*/ 0 w 1"/>
              <a:gd name="T7" fmla="*/ 0 h 1406"/>
              <a:gd name="T8" fmla="*/ 1 w 1"/>
              <a:gd name="T9" fmla="*/ 1406 h 1406"/>
            </a:gdLst>
            <a:ahLst/>
            <a:cxnLst>
              <a:cxn ang="T4">
                <a:pos x="T0" y="T1"/>
              </a:cxn>
              <a:cxn ang="T5">
                <a:pos x="T2" y="T3"/>
              </a:cxn>
            </a:cxnLst>
            <a:rect l="T6" t="T7" r="T8" b="T9"/>
            <a:pathLst>
              <a:path w="1" h="1406">
                <a:moveTo>
                  <a:pt x="0" y="0"/>
                </a:moveTo>
                <a:lnTo>
                  <a:pt x="1" y="1406"/>
                </a:lnTo>
              </a:path>
            </a:pathLst>
          </a:custGeom>
          <a:noFill/>
          <a:ln w="12700">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8439" name="Freeform 7">
            <a:extLst>
              <a:ext uri="{FF2B5EF4-FFF2-40B4-BE49-F238E27FC236}">
                <a16:creationId xmlns:a16="http://schemas.microsoft.com/office/drawing/2014/main" xmlns="" id="{A1F57080-AE30-4557-8018-87B5C1759DBE}"/>
              </a:ext>
            </a:extLst>
          </p:cNvPr>
          <p:cNvSpPr>
            <a:spLocks noChangeArrowheads="1"/>
          </p:cNvSpPr>
          <p:nvPr/>
        </p:nvSpPr>
        <p:spPr bwMode="auto">
          <a:xfrm>
            <a:off x="1597025" y="1768475"/>
            <a:ext cx="1588" cy="1863725"/>
          </a:xfrm>
          <a:custGeom>
            <a:avLst/>
            <a:gdLst>
              <a:gd name="T0" fmla="*/ 0 w 1"/>
              <a:gd name="T1" fmla="*/ 1863725 h 1174"/>
              <a:gd name="T2" fmla="*/ 0 w 1"/>
              <a:gd name="T3" fmla="*/ 0 h 1174"/>
              <a:gd name="T4" fmla="*/ 0 60000 65536"/>
              <a:gd name="T5" fmla="*/ 0 60000 65536"/>
              <a:gd name="T6" fmla="*/ 0 w 1"/>
              <a:gd name="T7" fmla="*/ 0 h 1174"/>
              <a:gd name="T8" fmla="*/ 1 w 1"/>
              <a:gd name="T9" fmla="*/ 1174 h 1174"/>
            </a:gdLst>
            <a:ahLst/>
            <a:cxnLst>
              <a:cxn ang="T4">
                <a:pos x="T0" y="T1"/>
              </a:cxn>
              <a:cxn ang="T5">
                <a:pos x="T2" y="T3"/>
              </a:cxn>
            </a:cxnLst>
            <a:rect l="T6" t="T7" r="T8" b="T9"/>
            <a:pathLst>
              <a:path w="1" h="1174">
                <a:moveTo>
                  <a:pt x="0" y="1174"/>
                </a:moveTo>
                <a:lnTo>
                  <a:pt x="0" y="0"/>
                </a:lnTo>
              </a:path>
            </a:pathLst>
          </a:custGeom>
          <a:noFill/>
          <a:ln w="12700">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8440" name="Freeform 8">
            <a:extLst>
              <a:ext uri="{FF2B5EF4-FFF2-40B4-BE49-F238E27FC236}">
                <a16:creationId xmlns:a16="http://schemas.microsoft.com/office/drawing/2014/main" xmlns="" id="{C1D77326-9930-49EF-88EB-3030DD9384DE}"/>
              </a:ext>
            </a:extLst>
          </p:cNvPr>
          <p:cNvSpPr>
            <a:spLocks noChangeArrowheads="1"/>
          </p:cNvSpPr>
          <p:nvPr/>
        </p:nvSpPr>
        <p:spPr bwMode="auto">
          <a:xfrm>
            <a:off x="511175" y="3502025"/>
            <a:ext cx="2185988" cy="11113"/>
          </a:xfrm>
          <a:custGeom>
            <a:avLst/>
            <a:gdLst>
              <a:gd name="T0" fmla="*/ 0 w 1377"/>
              <a:gd name="T1" fmla="*/ 11113 h 7"/>
              <a:gd name="T2" fmla="*/ 2185988 w 1377"/>
              <a:gd name="T3" fmla="*/ 0 h 7"/>
              <a:gd name="T4" fmla="*/ 0 60000 65536"/>
              <a:gd name="T5" fmla="*/ 0 60000 65536"/>
              <a:gd name="T6" fmla="*/ 0 w 1377"/>
              <a:gd name="T7" fmla="*/ 0 h 7"/>
              <a:gd name="T8" fmla="*/ 1377 w 1377"/>
              <a:gd name="T9" fmla="*/ 7 h 7"/>
            </a:gdLst>
            <a:ahLst/>
            <a:cxnLst>
              <a:cxn ang="T4">
                <a:pos x="T0" y="T1"/>
              </a:cxn>
              <a:cxn ang="T5">
                <a:pos x="T2" y="T3"/>
              </a:cxn>
            </a:cxnLst>
            <a:rect l="T6" t="T7" r="T8" b="T9"/>
            <a:pathLst>
              <a:path w="1377" h="7">
                <a:moveTo>
                  <a:pt x="0" y="7"/>
                </a:moveTo>
                <a:lnTo>
                  <a:pt x="1377"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8441" name="Line 9">
            <a:extLst>
              <a:ext uri="{FF2B5EF4-FFF2-40B4-BE49-F238E27FC236}">
                <a16:creationId xmlns:a16="http://schemas.microsoft.com/office/drawing/2014/main" xmlns="" id="{933F9B1A-DA53-4890-98F5-35C2E766E3AF}"/>
              </a:ext>
            </a:extLst>
          </p:cNvPr>
          <p:cNvSpPr>
            <a:spLocks noChangeShapeType="1"/>
          </p:cNvSpPr>
          <p:nvPr/>
        </p:nvSpPr>
        <p:spPr bwMode="auto">
          <a:xfrm flipV="1">
            <a:off x="511175" y="3009900"/>
            <a:ext cx="161925" cy="503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2" name="Line 10">
            <a:extLst>
              <a:ext uri="{FF2B5EF4-FFF2-40B4-BE49-F238E27FC236}">
                <a16:creationId xmlns:a16="http://schemas.microsoft.com/office/drawing/2014/main" xmlns="" id="{DAC18E75-34D6-4E46-BDE7-B8ED0EFA5A06}"/>
              </a:ext>
            </a:extLst>
          </p:cNvPr>
          <p:cNvSpPr>
            <a:spLocks noChangeShapeType="1"/>
          </p:cNvSpPr>
          <p:nvPr/>
        </p:nvSpPr>
        <p:spPr bwMode="auto">
          <a:xfrm flipH="1" flipV="1">
            <a:off x="2139950" y="1839913"/>
            <a:ext cx="542925" cy="16732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3" name="Line 11">
            <a:extLst>
              <a:ext uri="{FF2B5EF4-FFF2-40B4-BE49-F238E27FC236}">
                <a16:creationId xmlns:a16="http://schemas.microsoft.com/office/drawing/2014/main" xmlns="" id="{72735628-8173-4CF1-AB1D-408B6D51E9DA}"/>
              </a:ext>
            </a:extLst>
          </p:cNvPr>
          <p:cNvSpPr>
            <a:spLocks noChangeShapeType="1"/>
          </p:cNvSpPr>
          <p:nvPr/>
        </p:nvSpPr>
        <p:spPr bwMode="auto">
          <a:xfrm flipH="1">
            <a:off x="682625" y="1839913"/>
            <a:ext cx="1457325" cy="116998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2">
            <a:extLst>
              <a:ext uri="{FF2B5EF4-FFF2-40B4-BE49-F238E27FC236}">
                <a16:creationId xmlns:a16="http://schemas.microsoft.com/office/drawing/2014/main" xmlns="" id="{C24A66E9-EEB1-4246-9B4F-99315A27A082}"/>
              </a:ext>
            </a:extLst>
          </p:cNvPr>
          <p:cNvGrpSpPr>
            <a:grpSpLocks/>
          </p:cNvGrpSpPr>
          <p:nvPr/>
        </p:nvGrpSpPr>
        <p:grpSpPr bwMode="auto">
          <a:xfrm>
            <a:off x="3376613" y="0"/>
            <a:ext cx="2154237" cy="3679825"/>
            <a:chOff x="2993" y="0"/>
            <a:chExt cx="1357" cy="2318"/>
          </a:xfrm>
        </p:grpSpPr>
        <p:sp>
          <p:nvSpPr>
            <p:cNvPr id="18491" name="Line 13">
              <a:extLst>
                <a:ext uri="{FF2B5EF4-FFF2-40B4-BE49-F238E27FC236}">
                  <a16:creationId xmlns:a16="http://schemas.microsoft.com/office/drawing/2014/main" xmlns="" id="{789E0AC3-92AD-49FC-A389-B052300EB251}"/>
                </a:ext>
              </a:extLst>
            </p:cNvPr>
            <p:cNvSpPr>
              <a:spLocks noChangeShapeType="1"/>
            </p:cNvSpPr>
            <p:nvPr/>
          </p:nvSpPr>
          <p:spPr bwMode="auto">
            <a:xfrm flipV="1">
              <a:off x="3684" y="0"/>
              <a:ext cx="0" cy="2318"/>
            </a:xfrm>
            <a:prstGeom prst="line">
              <a:avLst/>
            </a:prstGeom>
            <a:noFill/>
            <a:ln w="1270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92" name="Freeform 14">
              <a:extLst>
                <a:ext uri="{FF2B5EF4-FFF2-40B4-BE49-F238E27FC236}">
                  <a16:creationId xmlns:a16="http://schemas.microsoft.com/office/drawing/2014/main" xmlns="" id="{4AEBA814-8B0C-4F52-BDE0-563100C47914}"/>
                </a:ext>
              </a:extLst>
            </p:cNvPr>
            <p:cNvSpPr>
              <a:spLocks noChangeArrowheads="1"/>
            </p:cNvSpPr>
            <p:nvPr/>
          </p:nvSpPr>
          <p:spPr bwMode="auto">
            <a:xfrm>
              <a:off x="3000" y="90"/>
              <a:ext cx="690" cy="2131"/>
            </a:xfrm>
            <a:custGeom>
              <a:avLst/>
              <a:gdLst>
                <a:gd name="T0" fmla="*/ 0 w 690"/>
                <a:gd name="T1" fmla="*/ 2131 h 2131"/>
                <a:gd name="T2" fmla="*/ 690 w 690"/>
                <a:gd name="T3" fmla="*/ 0 h 2131"/>
                <a:gd name="T4" fmla="*/ 0 60000 65536"/>
                <a:gd name="T5" fmla="*/ 0 60000 65536"/>
                <a:gd name="T6" fmla="*/ 0 w 690"/>
                <a:gd name="T7" fmla="*/ 0 h 2131"/>
                <a:gd name="T8" fmla="*/ 690 w 690"/>
                <a:gd name="T9" fmla="*/ 2131 h 2131"/>
              </a:gdLst>
              <a:ahLst/>
              <a:cxnLst>
                <a:cxn ang="T4">
                  <a:pos x="T0" y="T1"/>
                </a:cxn>
                <a:cxn ang="T5">
                  <a:pos x="T2" y="T3"/>
                </a:cxn>
              </a:cxnLst>
              <a:rect l="T6" t="T7" r="T8" b="T9"/>
              <a:pathLst>
                <a:path w="690" h="2131">
                  <a:moveTo>
                    <a:pt x="0" y="2131"/>
                  </a:moveTo>
                  <a:lnTo>
                    <a:pt x="690" y="0"/>
                  </a:lnTo>
                </a:path>
              </a:pathLst>
            </a:custGeom>
            <a:noFill/>
            <a:ln w="12700">
              <a:solidFill>
                <a:schemeClr val="tx1"/>
              </a:solidFill>
              <a:prstDash val="lgDashDot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8493" name="Freeform 15">
              <a:extLst>
                <a:ext uri="{FF2B5EF4-FFF2-40B4-BE49-F238E27FC236}">
                  <a16:creationId xmlns:a16="http://schemas.microsoft.com/office/drawing/2014/main" xmlns="" id="{CA0DE945-5B23-41D9-A6A4-811C2820148E}"/>
                </a:ext>
              </a:extLst>
            </p:cNvPr>
            <p:cNvSpPr>
              <a:spLocks noChangeArrowheads="1"/>
            </p:cNvSpPr>
            <p:nvPr/>
          </p:nvSpPr>
          <p:spPr bwMode="auto">
            <a:xfrm>
              <a:off x="3696" y="105"/>
              <a:ext cx="654" cy="2116"/>
            </a:xfrm>
            <a:custGeom>
              <a:avLst/>
              <a:gdLst>
                <a:gd name="T0" fmla="*/ 654 w 654"/>
                <a:gd name="T1" fmla="*/ 2116 h 2116"/>
                <a:gd name="T2" fmla="*/ 0 w 654"/>
                <a:gd name="T3" fmla="*/ 0 h 2116"/>
                <a:gd name="T4" fmla="*/ 0 60000 65536"/>
                <a:gd name="T5" fmla="*/ 0 60000 65536"/>
                <a:gd name="T6" fmla="*/ 0 w 654"/>
                <a:gd name="T7" fmla="*/ 0 h 2116"/>
                <a:gd name="T8" fmla="*/ 654 w 654"/>
                <a:gd name="T9" fmla="*/ 2116 h 2116"/>
              </a:gdLst>
              <a:ahLst/>
              <a:cxnLst>
                <a:cxn ang="T4">
                  <a:pos x="T0" y="T1"/>
                </a:cxn>
                <a:cxn ang="T5">
                  <a:pos x="T2" y="T3"/>
                </a:cxn>
              </a:cxnLst>
              <a:rect l="T6" t="T7" r="T8" b="T9"/>
              <a:pathLst>
                <a:path w="654" h="2116">
                  <a:moveTo>
                    <a:pt x="654" y="2116"/>
                  </a:moveTo>
                  <a:lnTo>
                    <a:pt x="0" y="0"/>
                  </a:lnTo>
                </a:path>
              </a:pathLst>
            </a:custGeom>
            <a:noFill/>
            <a:ln w="12700">
              <a:solidFill>
                <a:schemeClr val="tx1"/>
              </a:solidFill>
              <a:prstDash val="lgDashDot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8494" name="Freeform 16">
              <a:extLst>
                <a:ext uri="{FF2B5EF4-FFF2-40B4-BE49-F238E27FC236}">
                  <a16:creationId xmlns:a16="http://schemas.microsoft.com/office/drawing/2014/main" xmlns="" id="{5FD949B0-C9EE-4C55-A3CB-DB530535556B}"/>
                </a:ext>
              </a:extLst>
            </p:cNvPr>
            <p:cNvSpPr>
              <a:spLocks noChangeArrowheads="1"/>
            </p:cNvSpPr>
            <p:nvPr/>
          </p:nvSpPr>
          <p:spPr bwMode="auto">
            <a:xfrm>
              <a:off x="2993" y="2216"/>
              <a:ext cx="1357" cy="5"/>
            </a:xfrm>
            <a:custGeom>
              <a:avLst/>
              <a:gdLst>
                <a:gd name="T0" fmla="*/ 0 w 1357"/>
                <a:gd name="T1" fmla="*/ 0 h 5"/>
                <a:gd name="T2" fmla="*/ 1357 w 1357"/>
                <a:gd name="T3" fmla="*/ 5 h 5"/>
                <a:gd name="T4" fmla="*/ 0 60000 65536"/>
                <a:gd name="T5" fmla="*/ 0 60000 65536"/>
                <a:gd name="T6" fmla="*/ 0 w 1357"/>
                <a:gd name="T7" fmla="*/ 0 h 5"/>
                <a:gd name="T8" fmla="*/ 1357 w 1357"/>
                <a:gd name="T9" fmla="*/ 5 h 5"/>
              </a:gdLst>
              <a:ahLst/>
              <a:cxnLst>
                <a:cxn ang="T4">
                  <a:pos x="T0" y="T1"/>
                </a:cxn>
                <a:cxn ang="T5">
                  <a:pos x="T2" y="T3"/>
                </a:cxn>
              </a:cxnLst>
              <a:rect l="T6" t="T7" r="T8" b="T9"/>
              <a:pathLst>
                <a:path w="1357" h="5">
                  <a:moveTo>
                    <a:pt x="0" y="0"/>
                  </a:moveTo>
                  <a:lnTo>
                    <a:pt x="1357" y="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17425" name="Freeform 17">
            <a:extLst>
              <a:ext uri="{FF2B5EF4-FFF2-40B4-BE49-F238E27FC236}">
                <a16:creationId xmlns:a16="http://schemas.microsoft.com/office/drawing/2014/main" xmlns="" id="{62091403-AAD4-4C63-8E5F-56853E3CBFA0}"/>
              </a:ext>
            </a:extLst>
          </p:cNvPr>
          <p:cNvSpPr>
            <a:spLocks noChangeArrowheads="1"/>
          </p:cNvSpPr>
          <p:nvPr/>
        </p:nvSpPr>
        <p:spPr bwMode="auto">
          <a:xfrm>
            <a:off x="1414463" y="2262188"/>
            <a:ext cx="3840162" cy="6350"/>
          </a:xfrm>
          <a:custGeom>
            <a:avLst/>
            <a:gdLst>
              <a:gd name="T0" fmla="*/ 0 w 2419"/>
              <a:gd name="T1" fmla="*/ 0 h 4"/>
              <a:gd name="T2" fmla="*/ 3840162 w 2419"/>
              <a:gd name="T3" fmla="*/ 6350 h 4"/>
              <a:gd name="T4" fmla="*/ 0 60000 65536"/>
              <a:gd name="T5" fmla="*/ 0 60000 65536"/>
              <a:gd name="T6" fmla="*/ 0 w 2419"/>
              <a:gd name="T7" fmla="*/ 0 h 4"/>
              <a:gd name="T8" fmla="*/ 2419 w 2419"/>
              <a:gd name="T9" fmla="*/ 4 h 4"/>
            </a:gdLst>
            <a:ahLst/>
            <a:cxnLst>
              <a:cxn ang="T4">
                <a:pos x="T0" y="T1"/>
              </a:cxn>
              <a:cxn ang="T5">
                <a:pos x="T2" y="T3"/>
              </a:cxn>
            </a:cxnLst>
            <a:rect l="T6" t="T7" r="T8" b="T9"/>
            <a:pathLst>
              <a:path w="2419" h="4">
                <a:moveTo>
                  <a:pt x="0" y="0"/>
                </a:moveTo>
                <a:lnTo>
                  <a:pt x="2419" y="4"/>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26" name="Freeform 18">
            <a:extLst>
              <a:ext uri="{FF2B5EF4-FFF2-40B4-BE49-F238E27FC236}">
                <a16:creationId xmlns:a16="http://schemas.microsoft.com/office/drawing/2014/main" xmlns="" id="{AD8A26CF-63BA-4690-8E69-8A6089DBC2F0}"/>
              </a:ext>
            </a:extLst>
          </p:cNvPr>
          <p:cNvSpPr>
            <a:spLocks noChangeArrowheads="1"/>
          </p:cNvSpPr>
          <p:nvPr/>
        </p:nvSpPr>
        <p:spPr bwMode="auto">
          <a:xfrm>
            <a:off x="3935413" y="2066925"/>
            <a:ext cx="1085850" cy="1588"/>
          </a:xfrm>
          <a:custGeom>
            <a:avLst/>
            <a:gdLst>
              <a:gd name="T0" fmla="*/ 0 w 684"/>
              <a:gd name="T1" fmla="*/ 0 h 1"/>
              <a:gd name="T2" fmla="*/ 1085850 w 684"/>
              <a:gd name="T3" fmla="*/ 0 h 1"/>
              <a:gd name="T4" fmla="*/ 0 60000 65536"/>
              <a:gd name="T5" fmla="*/ 0 60000 65536"/>
              <a:gd name="T6" fmla="*/ 0 w 684"/>
              <a:gd name="T7" fmla="*/ 0 h 1"/>
              <a:gd name="T8" fmla="*/ 684 w 684"/>
              <a:gd name="T9" fmla="*/ 1 h 1"/>
            </a:gdLst>
            <a:ahLst/>
            <a:cxnLst>
              <a:cxn ang="T4">
                <a:pos x="T0" y="T1"/>
              </a:cxn>
              <a:cxn ang="T5">
                <a:pos x="T2" y="T3"/>
              </a:cxn>
            </a:cxnLst>
            <a:rect l="T6" t="T7" r="T8" b="T9"/>
            <a:pathLst>
              <a:path w="684" h="1">
                <a:moveTo>
                  <a:pt x="0" y="0"/>
                </a:moveTo>
                <a:lnTo>
                  <a:pt x="684" y="0"/>
                </a:lnTo>
              </a:path>
            </a:pathLst>
          </a:custGeom>
          <a:noFill/>
          <a:ln w="12700">
            <a:solidFill>
              <a:srgbClr val="9933FF"/>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27" name="Line 19">
            <a:extLst>
              <a:ext uri="{FF2B5EF4-FFF2-40B4-BE49-F238E27FC236}">
                <a16:creationId xmlns:a16="http://schemas.microsoft.com/office/drawing/2014/main" xmlns="" id="{29F0CBA8-D545-47A2-93FC-FCD842A500CF}"/>
              </a:ext>
            </a:extLst>
          </p:cNvPr>
          <p:cNvSpPr>
            <a:spLocks noChangeShapeType="1"/>
          </p:cNvSpPr>
          <p:nvPr/>
        </p:nvSpPr>
        <p:spPr bwMode="auto">
          <a:xfrm>
            <a:off x="673100" y="3011488"/>
            <a:ext cx="0" cy="2508250"/>
          </a:xfrm>
          <a:prstGeom prst="line">
            <a:avLst/>
          </a:prstGeom>
          <a:noFill/>
          <a:ln w="12700">
            <a:solidFill>
              <a:srgbClr val="FF0000"/>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7428" name="Line 20">
            <a:extLst>
              <a:ext uri="{FF2B5EF4-FFF2-40B4-BE49-F238E27FC236}">
                <a16:creationId xmlns:a16="http://schemas.microsoft.com/office/drawing/2014/main" xmlns="" id="{0A827D4E-E8A1-45F3-AF25-4F86974759BF}"/>
              </a:ext>
            </a:extLst>
          </p:cNvPr>
          <p:cNvSpPr>
            <a:spLocks noChangeShapeType="1"/>
          </p:cNvSpPr>
          <p:nvPr/>
        </p:nvSpPr>
        <p:spPr bwMode="auto">
          <a:xfrm>
            <a:off x="2139950" y="1839913"/>
            <a:ext cx="0" cy="3679825"/>
          </a:xfrm>
          <a:prstGeom prst="line">
            <a:avLst/>
          </a:prstGeom>
          <a:noFill/>
          <a:ln w="12700">
            <a:solidFill>
              <a:srgbClr val="FF0000"/>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grpSp>
        <p:nvGrpSpPr>
          <p:cNvPr id="3" name="Group 21">
            <a:extLst>
              <a:ext uri="{FF2B5EF4-FFF2-40B4-BE49-F238E27FC236}">
                <a16:creationId xmlns:a16="http://schemas.microsoft.com/office/drawing/2014/main" xmlns="" id="{8341754B-88E1-4FEC-A169-B02C4A018F30}"/>
              </a:ext>
            </a:extLst>
          </p:cNvPr>
          <p:cNvGrpSpPr>
            <a:grpSpLocks/>
          </p:cNvGrpSpPr>
          <p:nvPr/>
        </p:nvGrpSpPr>
        <p:grpSpPr bwMode="auto">
          <a:xfrm>
            <a:off x="3387725" y="2262188"/>
            <a:ext cx="2163763" cy="1271587"/>
            <a:chOff x="3000" y="1425"/>
            <a:chExt cx="1363" cy="801"/>
          </a:xfrm>
        </p:grpSpPr>
        <p:sp>
          <p:nvSpPr>
            <p:cNvPr id="18488" name="Line 22">
              <a:extLst>
                <a:ext uri="{FF2B5EF4-FFF2-40B4-BE49-F238E27FC236}">
                  <a16:creationId xmlns:a16="http://schemas.microsoft.com/office/drawing/2014/main" xmlns="" id="{5AD2347C-A74C-471D-B3F9-F2D4012840A5}"/>
                </a:ext>
              </a:extLst>
            </p:cNvPr>
            <p:cNvSpPr>
              <a:spLocks noChangeShapeType="1"/>
            </p:cNvSpPr>
            <p:nvPr/>
          </p:nvSpPr>
          <p:spPr bwMode="auto">
            <a:xfrm>
              <a:off x="3000" y="2224"/>
              <a:ext cx="13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9" name="Freeform 23">
              <a:extLst>
                <a:ext uri="{FF2B5EF4-FFF2-40B4-BE49-F238E27FC236}">
                  <a16:creationId xmlns:a16="http://schemas.microsoft.com/office/drawing/2014/main" xmlns="" id="{F677DB56-406E-4748-973F-39633B7F3438}"/>
                </a:ext>
              </a:extLst>
            </p:cNvPr>
            <p:cNvSpPr>
              <a:spLocks noChangeArrowheads="1"/>
            </p:cNvSpPr>
            <p:nvPr/>
          </p:nvSpPr>
          <p:spPr bwMode="auto">
            <a:xfrm>
              <a:off x="3000" y="1425"/>
              <a:ext cx="255" cy="800"/>
            </a:xfrm>
            <a:custGeom>
              <a:avLst/>
              <a:gdLst>
                <a:gd name="T0" fmla="*/ 0 w 255"/>
                <a:gd name="T1" fmla="*/ 800 h 800"/>
                <a:gd name="T2" fmla="*/ 255 w 255"/>
                <a:gd name="T3" fmla="*/ 0 h 800"/>
                <a:gd name="T4" fmla="*/ 0 60000 65536"/>
                <a:gd name="T5" fmla="*/ 0 60000 65536"/>
                <a:gd name="T6" fmla="*/ 0 w 255"/>
                <a:gd name="T7" fmla="*/ 0 h 800"/>
                <a:gd name="T8" fmla="*/ 255 w 255"/>
                <a:gd name="T9" fmla="*/ 800 h 800"/>
              </a:gdLst>
              <a:ahLst/>
              <a:cxnLst>
                <a:cxn ang="T4">
                  <a:pos x="T0" y="T1"/>
                </a:cxn>
                <a:cxn ang="T5">
                  <a:pos x="T2" y="T3"/>
                </a:cxn>
              </a:cxnLst>
              <a:rect l="T6" t="T7" r="T8" b="T9"/>
              <a:pathLst>
                <a:path w="255" h="800">
                  <a:moveTo>
                    <a:pt x="0" y="800"/>
                  </a:moveTo>
                  <a:lnTo>
                    <a:pt x="255"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8490" name="Freeform 24">
              <a:extLst>
                <a:ext uri="{FF2B5EF4-FFF2-40B4-BE49-F238E27FC236}">
                  <a16:creationId xmlns:a16="http://schemas.microsoft.com/office/drawing/2014/main" xmlns="" id="{3668772B-41CE-4D36-B0F3-5E7A2541E51B}"/>
                </a:ext>
              </a:extLst>
            </p:cNvPr>
            <p:cNvSpPr>
              <a:spLocks noChangeArrowheads="1"/>
            </p:cNvSpPr>
            <p:nvPr/>
          </p:nvSpPr>
          <p:spPr bwMode="auto">
            <a:xfrm>
              <a:off x="4110" y="1425"/>
              <a:ext cx="253" cy="801"/>
            </a:xfrm>
            <a:custGeom>
              <a:avLst/>
              <a:gdLst>
                <a:gd name="T0" fmla="*/ 253 w 253"/>
                <a:gd name="T1" fmla="*/ 801 h 801"/>
                <a:gd name="T2" fmla="*/ 0 w 253"/>
                <a:gd name="T3" fmla="*/ 0 h 801"/>
                <a:gd name="T4" fmla="*/ 0 60000 65536"/>
                <a:gd name="T5" fmla="*/ 0 60000 65536"/>
                <a:gd name="T6" fmla="*/ 0 w 253"/>
                <a:gd name="T7" fmla="*/ 0 h 801"/>
                <a:gd name="T8" fmla="*/ 253 w 253"/>
                <a:gd name="T9" fmla="*/ 801 h 801"/>
              </a:gdLst>
              <a:ahLst/>
              <a:cxnLst>
                <a:cxn ang="T4">
                  <a:pos x="T0" y="T1"/>
                </a:cxn>
                <a:cxn ang="T5">
                  <a:pos x="T2" y="T3"/>
                </a:cxn>
              </a:cxnLst>
              <a:rect l="T6" t="T7" r="T8" b="T9"/>
              <a:pathLst>
                <a:path w="253" h="801">
                  <a:moveTo>
                    <a:pt x="253" y="801"/>
                  </a:moveTo>
                  <a:lnTo>
                    <a:pt x="0"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17433" name="Line 25">
            <a:extLst>
              <a:ext uri="{FF2B5EF4-FFF2-40B4-BE49-F238E27FC236}">
                <a16:creationId xmlns:a16="http://schemas.microsoft.com/office/drawing/2014/main" xmlns="" id="{11E6C2EA-92E1-4C4C-A88E-4FE2DE4F7ED4}"/>
              </a:ext>
            </a:extLst>
          </p:cNvPr>
          <p:cNvSpPr>
            <a:spLocks noChangeShapeType="1"/>
          </p:cNvSpPr>
          <p:nvPr/>
        </p:nvSpPr>
        <p:spPr bwMode="auto">
          <a:xfrm>
            <a:off x="2139950" y="1839913"/>
            <a:ext cx="2333625" cy="0"/>
          </a:xfrm>
          <a:prstGeom prst="line">
            <a:avLst/>
          </a:prstGeom>
          <a:noFill/>
          <a:ln w="12700">
            <a:solidFill>
              <a:srgbClr val="FF0000"/>
            </a:solidFill>
            <a:round/>
            <a:headEnd type="none"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7434" name="Line 26">
            <a:extLst>
              <a:ext uri="{FF2B5EF4-FFF2-40B4-BE49-F238E27FC236}">
                <a16:creationId xmlns:a16="http://schemas.microsoft.com/office/drawing/2014/main" xmlns="" id="{65F6228F-7CBC-4B75-AF7E-299004DCEF90}"/>
              </a:ext>
            </a:extLst>
          </p:cNvPr>
          <p:cNvSpPr>
            <a:spLocks noChangeShapeType="1"/>
          </p:cNvSpPr>
          <p:nvPr/>
        </p:nvSpPr>
        <p:spPr bwMode="auto">
          <a:xfrm>
            <a:off x="673100" y="3011488"/>
            <a:ext cx="3800475" cy="0"/>
          </a:xfrm>
          <a:prstGeom prst="line">
            <a:avLst/>
          </a:prstGeom>
          <a:noFill/>
          <a:ln w="12700">
            <a:solidFill>
              <a:srgbClr val="FF0000"/>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7435" name="Line 27">
            <a:extLst>
              <a:ext uri="{FF2B5EF4-FFF2-40B4-BE49-F238E27FC236}">
                <a16:creationId xmlns:a16="http://schemas.microsoft.com/office/drawing/2014/main" xmlns="" id="{7E3BF4BB-9EE4-44F3-8B7C-5F3AAE531BDC}"/>
              </a:ext>
            </a:extLst>
          </p:cNvPr>
          <p:cNvSpPr>
            <a:spLocks noChangeShapeType="1"/>
          </p:cNvSpPr>
          <p:nvPr/>
        </p:nvSpPr>
        <p:spPr bwMode="auto">
          <a:xfrm>
            <a:off x="928688" y="2644775"/>
            <a:ext cx="4416425" cy="0"/>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6" name="Freeform 28">
            <a:extLst>
              <a:ext uri="{FF2B5EF4-FFF2-40B4-BE49-F238E27FC236}">
                <a16:creationId xmlns:a16="http://schemas.microsoft.com/office/drawing/2014/main" xmlns="" id="{36D9F939-B27D-42EB-B5A2-EDDAB1EEEB89}"/>
              </a:ext>
            </a:extLst>
          </p:cNvPr>
          <p:cNvSpPr>
            <a:spLocks noChangeArrowheads="1"/>
          </p:cNvSpPr>
          <p:nvPr/>
        </p:nvSpPr>
        <p:spPr bwMode="auto">
          <a:xfrm>
            <a:off x="1108075" y="2659063"/>
            <a:ext cx="1588" cy="3695700"/>
          </a:xfrm>
          <a:custGeom>
            <a:avLst/>
            <a:gdLst>
              <a:gd name="T0" fmla="*/ 0 w 1"/>
              <a:gd name="T1" fmla="*/ 0 h 2328"/>
              <a:gd name="T2" fmla="*/ 1588 w 1"/>
              <a:gd name="T3" fmla="*/ 3695700 h 2328"/>
              <a:gd name="T4" fmla="*/ 0 60000 65536"/>
              <a:gd name="T5" fmla="*/ 0 60000 65536"/>
              <a:gd name="T6" fmla="*/ 0 w 1"/>
              <a:gd name="T7" fmla="*/ 0 h 2328"/>
              <a:gd name="T8" fmla="*/ 1 w 1"/>
              <a:gd name="T9" fmla="*/ 2328 h 2328"/>
            </a:gdLst>
            <a:ahLst/>
            <a:cxnLst>
              <a:cxn ang="T4">
                <a:pos x="T0" y="T1"/>
              </a:cxn>
              <a:cxn ang="T5">
                <a:pos x="T2" y="T3"/>
              </a:cxn>
            </a:cxnLst>
            <a:rect l="T6" t="T7" r="T8" b="T9"/>
            <a:pathLst>
              <a:path w="1" h="2328">
                <a:moveTo>
                  <a:pt x="0" y="0"/>
                </a:moveTo>
                <a:lnTo>
                  <a:pt x="1" y="2328"/>
                </a:lnTo>
              </a:path>
            </a:pathLst>
          </a:custGeom>
          <a:noFill/>
          <a:ln w="12700">
            <a:solidFill>
              <a:srgbClr val="339966"/>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37" name="Freeform 29">
            <a:extLst>
              <a:ext uri="{FF2B5EF4-FFF2-40B4-BE49-F238E27FC236}">
                <a16:creationId xmlns:a16="http://schemas.microsoft.com/office/drawing/2014/main" xmlns="" id="{B0B38D65-4267-492A-8945-76BE1A868889}"/>
              </a:ext>
            </a:extLst>
          </p:cNvPr>
          <p:cNvSpPr>
            <a:spLocks noChangeArrowheads="1"/>
          </p:cNvSpPr>
          <p:nvPr/>
        </p:nvSpPr>
        <p:spPr bwMode="auto">
          <a:xfrm>
            <a:off x="3816350" y="2262188"/>
            <a:ext cx="1309688" cy="1587"/>
          </a:xfrm>
          <a:custGeom>
            <a:avLst/>
            <a:gdLst>
              <a:gd name="T0" fmla="*/ 0 w 825"/>
              <a:gd name="T1" fmla="*/ 0 h 1"/>
              <a:gd name="T2" fmla="*/ 1309688 w 825"/>
              <a:gd name="T3" fmla="*/ 0 h 1"/>
              <a:gd name="T4" fmla="*/ 0 60000 65536"/>
              <a:gd name="T5" fmla="*/ 0 60000 65536"/>
              <a:gd name="T6" fmla="*/ 0 w 825"/>
              <a:gd name="T7" fmla="*/ 0 h 1"/>
              <a:gd name="T8" fmla="*/ 825 w 825"/>
              <a:gd name="T9" fmla="*/ 1 h 1"/>
            </a:gdLst>
            <a:ahLst/>
            <a:cxnLst>
              <a:cxn ang="T4">
                <a:pos x="T0" y="T1"/>
              </a:cxn>
              <a:cxn ang="T5">
                <a:pos x="T2" y="T3"/>
              </a:cxn>
            </a:cxnLst>
            <a:rect l="T6" t="T7" r="T8" b="T9"/>
            <a:pathLst>
              <a:path w="825" h="1">
                <a:moveTo>
                  <a:pt x="0" y="0"/>
                </a:moveTo>
                <a:lnTo>
                  <a:pt x="825" y="0"/>
                </a:lnTo>
              </a:path>
            </a:pathLst>
          </a:custGeom>
          <a:noFill/>
          <a:ln w="12700">
            <a:solidFill>
              <a:srgbClr val="FF0000"/>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38" name="Freeform 30">
            <a:extLst>
              <a:ext uri="{FF2B5EF4-FFF2-40B4-BE49-F238E27FC236}">
                <a16:creationId xmlns:a16="http://schemas.microsoft.com/office/drawing/2014/main" xmlns="" id="{DCD9FBE8-3E80-4DCA-A671-9F52CD11F7A2}"/>
              </a:ext>
            </a:extLst>
          </p:cNvPr>
          <p:cNvSpPr>
            <a:spLocks noChangeArrowheads="1"/>
          </p:cNvSpPr>
          <p:nvPr/>
        </p:nvSpPr>
        <p:spPr bwMode="auto">
          <a:xfrm>
            <a:off x="1119188" y="4918075"/>
            <a:ext cx="1587" cy="1247775"/>
          </a:xfrm>
          <a:custGeom>
            <a:avLst/>
            <a:gdLst>
              <a:gd name="T0" fmla="*/ 0 w 1"/>
              <a:gd name="T1" fmla="*/ 0 h 786"/>
              <a:gd name="T2" fmla="*/ 0 w 1"/>
              <a:gd name="T3" fmla="*/ 1247775 h 786"/>
              <a:gd name="T4" fmla="*/ 0 60000 65536"/>
              <a:gd name="T5" fmla="*/ 0 60000 65536"/>
              <a:gd name="T6" fmla="*/ 0 w 1"/>
              <a:gd name="T7" fmla="*/ 0 h 786"/>
              <a:gd name="T8" fmla="*/ 1 w 1"/>
              <a:gd name="T9" fmla="*/ 786 h 786"/>
            </a:gdLst>
            <a:ahLst/>
            <a:cxnLst>
              <a:cxn ang="T4">
                <a:pos x="T0" y="T1"/>
              </a:cxn>
              <a:cxn ang="T5">
                <a:pos x="T2" y="T3"/>
              </a:cxn>
            </a:cxnLst>
            <a:rect l="T6" t="T7" r="T8" b="T9"/>
            <a:pathLst>
              <a:path w="1" h="786">
                <a:moveTo>
                  <a:pt x="0" y="0"/>
                </a:moveTo>
                <a:lnTo>
                  <a:pt x="0" y="786"/>
                </a:lnTo>
              </a:path>
            </a:pathLst>
          </a:custGeom>
          <a:noFill/>
          <a:ln w="12700">
            <a:solidFill>
              <a:srgbClr val="339966"/>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8456" name="Text Box 31">
            <a:extLst>
              <a:ext uri="{FF2B5EF4-FFF2-40B4-BE49-F238E27FC236}">
                <a16:creationId xmlns:a16="http://schemas.microsoft.com/office/drawing/2014/main" xmlns="" id="{2D00F84A-0443-480F-8A9C-C2290ECFEF9D}"/>
              </a:ext>
            </a:extLst>
          </p:cNvPr>
          <p:cNvSpPr txBox="1">
            <a:spLocks noChangeArrowheads="1"/>
          </p:cNvSpPr>
          <p:nvPr/>
        </p:nvSpPr>
        <p:spPr bwMode="auto">
          <a:xfrm>
            <a:off x="0" y="0"/>
            <a:ext cx="4211638"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a:t>例</a:t>
            </a:r>
            <a:r>
              <a:rPr lang="en-US" altLang="zh-CN" sz="2800"/>
              <a:t>2: </a:t>
            </a:r>
            <a:r>
              <a:rPr lang="zh-CN" altLang="en-US" sz="2800"/>
              <a:t>圆锥被正垂面截切，求截交线，并完成三视图。</a:t>
            </a:r>
          </a:p>
          <a:p>
            <a:pPr eaLnBrk="1" hangingPunct="1"/>
            <a:r>
              <a:rPr lang="zh-CN" altLang="en-US" i="1"/>
              <a:t>   </a:t>
            </a:r>
            <a:r>
              <a:rPr lang="en-US" altLang="zh-CN" i="1"/>
              <a:t>Complete the three views of cone cut by V-perpendicular plane.</a:t>
            </a:r>
          </a:p>
        </p:txBody>
      </p:sp>
      <p:sp>
        <p:nvSpPr>
          <p:cNvPr id="17441" name="Freeform 33">
            <a:extLst>
              <a:ext uri="{FF2B5EF4-FFF2-40B4-BE49-F238E27FC236}">
                <a16:creationId xmlns:a16="http://schemas.microsoft.com/office/drawing/2014/main" xmlns="" id="{EC2363B4-D34B-4B7F-B432-4B33381DDBE1}"/>
              </a:ext>
            </a:extLst>
          </p:cNvPr>
          <p:cNvSpPr>
            <a:spLocks noChangeArrowheads="1"/>
          </p:cNvSpPr>
          <p:nvPr/>
        </p:nvSpPr>
        <p:spPr bwMode="auto">
          <a:xfrm>
            <a:off x="1592263" y="4860925"/>
            <a:ext cx="1587" cy="1319213"/>
          </a:xfrm>
          <a:custGeom>
            <a:avLst/>
            <a:gdLst>
              <a:gd name="T0" fmla="*/ 0 w 1"/>
              <a:gd name="T1" fmla="*/ 1319213 h 831"/>
              <a:gd name="T2" fmla="*/ 0 w 1"/>
              <a:gd name="T3" fmla="*/ 0 h 831"/>
              <a:gd name="T4" fmla="*/ 0 60000 65536"/>
              <a:gd name="T5" fmla="*/ 0 60000 65536"/>
              <a:gd name="T6" fmla="*/ 0 w 1"/>
              <a:gd name="T7" fmla="*/ 0 h 831"/>
              <a:gd name="T8" fmla="*/ 1 w 1"/>
              <a:gd name="T9" fmla="*/ 831 h 831"/>
            </a:gdLst>
            <a:ahLst/>
            <a:cxnLst>
              <a:cxn ang="T4">
                <a:pos x="T0" y="T1"/>
              </a:cxn>
              <a:cxn ang="T5">
                <a:pos x="T2" y="T3"/>
              </a:cxn>
            </a:cxnLst>
            <a:rect l="T6" t="T7" r="T8" b="T9"/>
            <a:pathLst>
              <a:path w="1" h="831">
                <a:moveTo>
                  <a:pt x="0" y="831"/>
                </a:moveTo>
                <a:lnTo>
                  <a:pt x="0" y="0"/>
                </a:lnTo>
              </a:path>
            </a:pathLst>
          </a:custGeom>
          <a:noFill/>
          <a:ln w="12700">
            <a:solidFill>
              <a:srgbClr val="FF0000"/>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42" name="Line 34">
            <a:extLst>
              <a:ext uri="{FF2B5EF4-FFF2-40B4-BE49-F238E27FC236}">
                <a16:creationId xmlns:a16="http://schemas.microsoft.com/office/drawing/2014/main" xmlns="" id="{500FD1FF-5620-41A4-8319-0135623D96F2}"/>
              </a:ext>
            </a:extLst>
          </p:cNvPr>
          <p:cNvSpPr>
            <a:spLocks noChangeShapeType="1"/>
          </p:cNvSpPr>
          <p:nvPr/>
        </p:nvSpPr>
        <p:spPr bwMode="auto">
          <a:xfrm>
            <a:off x="1390650" y="2312988"/>
            <a:ext cx="0" cy="3973512"/>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3" name="Freeform 35">
            <a:extLst>
              <a:ext uri="{FF2B5EF4-FFF2-40B4-BE49-F238E27FC236}">
                <a16:creationId xmlns:a16="http://schemas.microsoft.com/office/drawing/2014/main" xmlns="" id="{BED2EA4D-9EC2-4B5F-A300-F5CFBC9FB931}"/>
              </a:ext>
            </a:extLst>
          </p:cNvPr>
          <p:cNvSpPr>
            <a:spLocks noChangeArrowheads="1"/>
          </p:cNvSpPr>
          <p:nvPr/>
        </p:nvSpPr>
        <p:spPr bwMode="auto">
          <a:xfrm>
            <a:off x="1276350" y="2438400"/>
            <a:ext cx="4038600" cy="1588"/>
          </a:xfrm>
          <a:custGeom>
            <a:avLst/>
            <a:gdLst>
              <a:gd name="T0" fmla="*/ 0 w 2544"/>
              <a:gd name="T1" fmla="*/ 0 h 1"/>
              <a:gd name="T2" fmla="*/ 4038600 w 2544"/>
              <a:gd name="T3" fmla="*/ 0 h 1"/>
              <a:gd name="T4" fmla="*/ 0 60000 65536"/>
              <a:gd name="T5" fmla="*/ 0 60000 65536"/>
              <a:gd name="T6" fmla="*/ 0 w 2544"/>
              <a:gd name="T7" fmla="*/ 0 h 1"/>
              <a:gd name="T8" fmla="*/ 2544 w 2544"/>
              <a:gd name="T9" fmla="*/ 1 h 1"/>
            </a:gdLst>
            <a:ahLst/>
            <a:cxnLst>
              <a:cxn ang="T4">
                <a:pos x="T0" y="T1"/>
              </a:cxn>
              <a:cxn ang="T5">
                <a:pos x="T2" y="T3"/>
              </a:cxn>
            </a:cxnLst>
            <a:rect l="T6" t="T7" r="T8" b="T9"/>
            <a:pathLst>
              <a:path w="2544" h="1">
                <a:moveTo>
                  <a:pt x="0" y="0"/>
                </a:moveTo>
                <a:lnTo>
                  <a:pt x="2544" y="0"/>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44" name="Oval 36">
            <a:extLst>
              <a:ext uri="{FF2B5EF4-FFF2-40B4-BE49-F238E27FC236}">
                <a16:creationId xmlns:a16="http://schemas.microsoft.com/office/drawing/2014/main" xmlns="" id="{B8CB1D62-33B1-434A-A243-A0C1B7F715D5}"/>
              </a:ext>
            </a:extLst>
          </p:cNvPr>
          <p:cNvSpPr>
            <a:spLocks noChangeArrowheads="1"/>
          </p:cNvSpPr>
          <p:nvPr/>
        </p:nvSpPr>
        <p:spPr bwMode="auto">
          <a:xfrm>
            <a:off x="858838" y="4800600"/>
            <a:ext cx="1477962" cy="1449388"/>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45" name="Line 37">
            <a:extLst>
              <a:ext uri="{FF2B5EF4-FFF2-40B4-BE49-F238E27FC236}">
                <a16:creationId xmlns:a16="http://schemas.microsoft.com/office/drawing/2014/main" xmlns="" id="{E77F77BB-E7A5-475D-8C7A-6627347C51C2}"/>
              </a:ext>
            </a:extLst>
          </p:cNvPr>
          <p:cNvSpPr>
            <a:spLocks noChangeShapeType="1"/>
          </p:cNvSpPr>
          <p:nvPr/>
        </p:nvSpPr>
        <p:spPr bwMode="auto">
          <a:xfrm>
            <a:off x="2328863" y="2438400"/>
            <a:ext cx="0" cy="335280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6" name="Freeform 38">
            <a:extLst>
              <a:ext uri="{FF2B5EF4-FFF2-40B4-BE49-F238E27FC236}">
                <a16:creationId xmlns:a16="http://schemas.microsoft.com/office/drawing/2014/main" xmlns="" id="{E6E17E0F-EB98-4763-A920-58A1D2DBCD96}"/>
              </a:ext>
            </a:extLst>
          </p:cNvPr>
          <p:cNvSpPr>
            <a:spLocks noChangeArrowheads="1"/>
          </p:cNvSpPr>
          <p:nvPr/>
        </p:nvSpPr>
        <p:spPr bwMode="auto">
          <a:xfrm>
            <a:off x="1395413" y="4849813"/>
            <a:ext cx="1587" cy="1373187"/>
          </a:xfrm>
          <a:custGeom>
            <a:avLst/>
            <a:gdLst>
              <a:gd name="T0" fmla="*/ 0 w 1"/>
              <a:gd name="T1" fmla="*/ 0 h 865"/>
              <a:gd name="T2" fmla="*/ 0 w 1"/>
              <a:gd name="T3" fmla="*/ 1373187 h 865"/>
              <a:gd name="T4" fmla="*/ 0 60000 65536"/>
              <a:gd name="T5" fmla="*/ 0 60000 65536"/>
              <a:gd name="T6" fmla="*/ 0 w 1"/>
              <a:gd name="T7" fmla="*/ 0 h 865"/>
              <a:gd name="T8" fmla="*/ 1 w 1"/>
              <a:gd name="T9" fmla="*/ 865 h 865"/>
            </a:gdLst>
            <a:ahLst/>
            <a:cxnLst>
              <a:cxn ang="T4">
                <a:pos x="T0" y="T1"/>
              </a:cxn>
              <a:cxn ang="T5">
                <a:pos x="T2" y="T3"/>
              </a:cxn>
            </a:cxnLst>
            <a:rect l="T6" t="T7" r="T8" b="T9"/>
            <a:pathLst>
              <a:path w="1" h="865">
                <a:moveTo>
                  <a:pt x="0" y="0"/>
                </a:moveTo>
                <a:lnTo>
                  <a:pt x="0" y="865"/>
                </a:lnTo>
              </a:path>
            </a:pathLst>
          </a:custGeom>
          <a:noFill/>
          <a:ln w="12700">
            <a:solidFill>
              <a:schemeClr val="accent2"/>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47" name="Freeform 39">
            <a:extLst>
              <a:ext uri="{FF2B5EF4-FFF2-40B4-BE49-F238E27FC236}">
                <a16:creationId xmlns:a16="http://schemas.microsoft.com/office/drawing/2014/main" xmlns="" id="{48501841-CD24-4445-8C4F-3375E1ACE7D0}"/>
              </a:ext>
            </a:extLst>
          </p:cNvPr>
          <p:cNvSpPr>
            <a:spLocks noChangeArrowheads="1"/>
          </p:cNvSpPr>
          <p:nvPr/>
        </p:nvSpPr>
        <p:spPr bwMode="auto">
          <a:xfrm>
            <a:off x="3787775" y="2438400"/>
            <a:ext cx="1371600" cy="1588"/>
          </a:xfrm>
          <a:custGeom>
            <a:avLst/>
            <a:gdLst>
              <a:gd name="T0" fmla="*/ 0 w 864"/>
              <a:gd name="T1" fmla="*/ 0 h 1"/>
              <a:gd name="T2" fmla="*/ 1371600 w 864"/>
              <a:gd name="T3" fmla="*/ 1588 h 1"/>
              <a:gd name="T4" fmla="*/ 0 60000 65536"/>
              <a:gd name="T5" fmla="*/ 0 60000 65536"/>
              <a:gd name="T6" fmla="*/ 0 w 864"/>
              <a:gd name="T7" fmla="*/ 0 h 1"/>
              <a:gd name="T8" fmla="*/ 864 w 864"/>
              <a:gd name="T9" fmla="*/ 1 h 1"/>
            </a:gdLst>
            <a:ahLst/>
            <a:cxnLst>
              <a:cxn ang="T4">
                <a:pos x="T0" y="T1"/>
              </a:cxn>
              <a:cxn ang="T5">
                <a:pos x="T2" y="T3"/>
              </a:cxn>
            </a:cxnLst>
            <a:rect l="T6" t="T7" r="T8" b="T9"/>
            <a:pathLst>
              <a:path w="864" h="1">
                <a:moveTo>
                  <a:pt x="0" y="0"/>
                </a:moveTo>
                <a:lnTo>
                  <a:pt x="864" y="1"/>
                </a:lnTo>
              </a:path>
            </a:pathLst>
          </a:custGeom>
          <a:noFill/>
          <a:ln w="9525">
            <a:solidFill>
              <a:schemeClr val="accent2"/>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48" name="Freeform 40">
            <a:extLst>
              <a:ext uri="{FF2B5EF4-FFF2-40B4-BE49-F238E27FC236}">
                <a16:creationId xmlns:a16="http://schemas.microsoft.com/office/drawing/2014/main" xmlns="" id="{E88E69CE-0A11-43EB-A877-5CB02BD6960A}"/>
              </a:ext>
            </a:extLst>
          </p:cNvPr>
          <p:cNvSpPr>
            <a:spLocks noChangeArrowheads="1"/>
          </p:cNvSpPr>
          <p:nvPr/>
        </p:nvSpPr>
        <p:spPr bwMode="auto">
          <a:xfrm>
            <a:off x="3819525" y="2644775"/>
            <a:ext cx="1304925" cy="1588"/>
          </a:xfrm>
          <a:custGeom>
            <a:avLst/>
            <a:gdLst>
              <a:gd name="T0" fmla="*/ 0 w 822"/>
              <a:gd name="T1" fmla="*/ 0 h 1"/>
              <a:gd name="T2" fmla="*/ 1304925 w 822"/>
              <a:gd name="T3" fmla="*/ 0 h 1"/>
              <a:gd name="T4" fmla="*/ 0 60000 65536"/>
              <a:gd name="T5" fmla="*/ 0 60000 65536"/>
              <a:gd name="T6" fmla="*/ 0 w 822"/>
              <a:gd name="T7" fmla="*/ 0 h 1"/>
              <a:gd name="T8" fmla="*/ 822 w 822"/>
              <a:gd name="T9" fmla="*/ 1 h 1"/>
            </a:gdLst>
            <a:ahLst/>
            <a:cxnLst>
              <a:cxn ang="T4">
                <a:pos x="T0" y="T1"/>
              </a:cxn>
              <a:cxn ang="T5">
                <a:pos x="T2" y="T3"/>
              </a:cxn>
            </a:cxnLst>
            <a:rect l="T6" t="T7" r="T8" b="T9"/>
            <a:pathLst>
              <a:path w="822" h="1">
                <a:moveTo>
                  <a:pt x="0" y="0"/>
                </a:moveTo>
                <a:lnTo>
                  <a:pt x="822" y="0"/>
                </a:lnTo>
              </a:path>
            </a:pathLst>
          </a:custGeom>
          <a:noFill/>
          <a:ln w="9525">
            <a:solidFill>
              <a:srgbClr val="339966"/>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49" name="Line 41">
            <a:extLst>
              <a:ext uri="{FF2B5EF4-FFF2-40B4-BE49-F238E27FC236}">
                <a16:creationId xmlns:a16="http://schemas.microsoft.com/office/drawing/2014/main" xmlns="" id="{9092D377-B3FB-40E1-80BB-930689A45F9B}"/>
              </a:ext>
            </a:extLst>
          </p:cNvPr>
          <p:cNvSpPr>
            <a:spLocks noChangeShapeType="1"/>
          </p:cNvSpPr>
          <p:nvPr/>
        </p:nvSpPr>
        <p:spPr bwMode="auto">
          <a:xfrm>
            <a:off x="804863" y="2849563"/>
            <a:ext cx="4357687"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0" name="Line 42">
            <a:extLst>
              <a:ext uri="{FF2B5EF4-FFF2-40B4-BE49-F238E27FC236}">
                <a16:creationId xmlns:a16="http://schemas.microsoft.com/office/drawing/2014/main" xmlns="" id="{D74D7A82-6797-4F7D-A243-7B4599F62077}"/>
              </a:ext>
            </a:extLst>
          </p:cNvPr>
          <p:cNvSpPr>
            <a:spLocks noChangeShapeType="1"/>
          </p:cNvSpPr>
          <p:nvPr/>
        </p:nvSpPr>
        <p:spPr bwMode="auto">
          <a:xfrm>
            <a:off x="881063" y="2759075"/>
            <a:ext cx="0" cy="342900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1" name="Freeform 43">
            <a:extLst>
              <a:ext uri="{FF2B5EF4-FFF2-40B4-BE49-F238E27FC236}">
                <a16:creationId xmlns:a16="http://schemas.microsoft.com/office/drawing/2014/main" xmlns="" id="{45F973FF-D966-4A03-B2BC-5674B49EDE87}"/>
              </a:ext>
            </a:extLst>
          </p:cNvPr>
          <p:cNvSpPr>
            <a:spLocks noChangeArrowheads="1"/>
          </p:cNvSpPr>
          <p:nvPr/>
        </p:nvSpPr>
        <p:spPr bwMode="auto">
          <a:xfrm>
            <a:off x="876300" y="5068888"/>
            <a:ext cx="1588" cy="935037"/>
          </a:xfrm>
          <a:custGeom>
            <a:avLst/>
            <a:gdLst>
              <a:gd name="T0" fmla="*/ 0 w 1"/>
              <a:gd name="T1" fmla="*/ 0 h 589"/>
              <a:gd name="T2" fmla="*/ 0 w 1"/>
              <a:gd name="T3" fmla="*/ 935037 h 589"/>
              <a:gd name="T4" fmla="*/ 0 60000 65536"/>
              <a:gd name="T5" fmla="*/ 0 60000 65536"/>
              <a:gd name="T6" fmla="*/ 0 w 1"/>
              <a:gd name="T7" fmla="*/ 0 h 589"/>
              <a:gd name="T8" fmla="*/ 1 w 1"/>
              <a:gd name="T9" fmla="*/ 589 h 589"/>
            </a:gdLst>
            <a:ahLst/>
            <a:cxnLst>
              <a:cxn ang="T4">
                <a:pos x="T0" y="T1"/>
              </a:cxn>
              <a:cxn ang="T5">
                <a:pos x="T2" y="T3"/>
              </a:cxn>
            </a:cxnLst>
            <a:rect l="T6" t="T7" r="T8" b="T9"/>
            <a:pathLst>
              <a:path w="1" h="589">
                <a:moveTo>
                  <a:pt x="0" y="0"/>
                </a:moveTo>
                <a:lnTo>
                  <a:pt x="0" y="589"/>
                </a:lnTo>
              </a:path>
            </a:pathLst>
          </a:custGeom>
          <a:noFill/>
          <a:ln w="12700">
            <a:solidFill>
              <a:srgbClr val="990000"/>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52" name="Freeform 44">
            <a:extLst>
              <a:ext uri="{FF2B5EF4-FFF2-40B4-BE49-F238E27FC236}">
                <a16:creationId xmlns:a16="http://schemas.microsoft.com/office/drawing/2014/main" xmlns="" id="{D76DA906-035E-4033-B286-E10F29C86376}"/>
              </a:ext>
            </a:extLst>
          </p:cNvPr>
          <p:cNvSpPr>
            <a:spLocks noChangeArrowheads="1"/>
          </p:cNvSpPr>
          <p:nvPr/>
        </p:nvSpPr>
        <p:spPr bwMode="auto">
          <a:xfrm>
            <a:off x="3970338" y="2851150"/>
            <a:ext cx="979487" cy="1588"/>
          </a:xfrm>
          <a:custGeom>
            <a:avLst/>
            <a:gdLst>
              <a:gd name="T0" fmla="*/ 0 w 617"/>
              <a:gd name="T1" fmla="*/ 0 h 1"/>
              <a:gd name="T2" fmla="*/ 979487 w 617"/>
              <a:gd name="T3" fmla="*/ 1588 h 1"/>
              <a:gd name="T4" fmla="*/ 0 60000 65536"/>
              <a:gd name="T5" fmla="*/ 0 60000 65536"/>
              <a:gd name="T6" fmla="*/ 0 w 617"/>
              <a:gd name="T7" fmla="*/ 0 h 1"/>
              <a:gd name="T8" fmla="*/ 617 w 617"/>
              <a:gd name="T9" fmla="*/ 1 h 1"/>
            </a:gdLst>
            <a:ahLst/>
            <a:cxnLst>
              <a:cxn ang="T4">
                <a:pos x="T0" y="T1"/>
              </a:cxn>
              <a:cxn ang="T5">
                <a:pos x="T2" y="T3"/>
              </a:cxn>
            </a:cxnLst>
            <a:rect l="T6" t="T7" r="T8" b="T9"/>
            <a:pathLst>
              <a:path w="617" h="1">
                <a:moveTo>
                  <a:pt x="0" y="0"/>
                </a:moveTo>
                <a:lnTo>
                  <a:pt x="617" y="1"/>
                </a:lnTo>
              </a:path>
            </a:pathLst>
          </a:custGeom>
          <a:noFill/>
          <a:ln w="12700">
            <a:solidFill>
              <a:srgbClr val="990000"/>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53" name="Freeform 45">
            <a:extLst>
              <a:ext uri="{FF2B5EF4-FFF2-40B4-BE49-F238E27FC236}">
                <a16:creationId xmlns:a16="http://schemas.microsoft.com/office/drawing/2014/main" xmlns="" id="{54152271-9DE7-45F0-8740-89D55CE46C9A}"/>
              </a:ext>
            </a:extLst>
          </p:cNvPr>
          <p:cNvSpPr>
            <a:spLocks noChangeArrowheads="1"/>
          </p:cNvSpPr>
          <p:nvPr/>
        </p:nvSpPr>
        <p:spPr bwMode="auto">
          <a:xfrm>
            <a:off x="1855788" y="4999038"/>
            <a:ext cx="1587" cy="1081087"/>
          </a:xfrm>
          <a:custGeom>
            <a:avLst/>
            <a:gdLst>
              <a:gd name="T0" fmla="*/ 0 w 1"/>
              <a:gd name="T1" fmla="*/ 0 h 681"/>
              <a:gd name="T2" fmla="*/ 0 w 1"/>
              <a:gd name="T3" fmla="*/ 1081087 h 681"/>
              <a:gd name="T4" fmla="*/ 0 60000 65536"/>
              <a:gd name="T5" fmla="*/ 0 60000 65536"/>
              <a:gd name="T6" fmla="*/ 0 w 1"/>
              <a:gd name="T7" fmla="*/ 0 h 681"/>
              <a:gd name="T8" fmla="*/ 1 w 1"/>
              <a:gd name="T9" fmla="*/ 681 h 681"/>
            </a:gdLst>
            <a:ahLst/>
            <a:cxnLst>
              <a:cxn ang="T4">
                <a:pos x="T0" y="T1"/>
              </a:cxn>
              <a:cxn ang="T5">
                <a:pos x="T2" y="T3"/>
              </a:cxn>
            </a:cxnLst>
            <a:rect l="T6" t="T7" r="T8" b="T9"/>
            <a:pathLst>
              <a:path w="1" h="681">
                <a:moveTo>
                  <a:pt x="0" y="0"/>
                </a:moveTo>
                <a:lnTo>
                  <a:pt x="0" y="681"/>
                </a:lnTo>
              </a:path>
            </a:pathLst>
          </a:custGeom>
          <a:noFill/>
          <a:ln w="12700">
            <a:solidFill>
              <a:srgbClr val="9933FF"/>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54" name="Line 46">
            <a:extLst>
              <a:ext uri="{FF2B5EF4-FFF2-40B4-BE49-F238E27FC236}">
                <a16:creationId xmlns:a16="http://schemas.microsoft.com/office/drawing/2014/main" xmlns="" id="{A578E4AC-1778-4237-8492-B8E7C863698B}"/>
              </a:ext>
            </a:extLst>
          </p:cNvPr>
          <p:cNvSpPr>
            <a:spLocks noChangeShapeType="1"/>
          </p:cNvSpPr>
          <p:nvPr/>
        </p:nvSpPr>
        <p:spPr bwMode="auto">
          <a:xfrm>
            <a:off x="2220913" y="2024063"/>
            <a:ext cx="0" cy="3668712"/>
          </a:xfrm>
          <a:prstGeom prst="line">
            <a:avLst/>
          </a:prstGeom>
          <a:noFill/>
          <a:ln w="9525">
            <a:solidFill>
              <a:srgbClr val="99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5" name="Oval 47">
            <a:extLst>
              <a:ext uri="{FF2B5EF4-FFF2-40B4-BE49-F238E27FC236}">
                <a16:creationId xmlns:a16="http://schemas.microsoft.com/office/drawing/2014/main" xmlns="" id="{B13AE84A-66EA-4570-B9EC-69118719320E}"/>
              </a:ext>
            </a:extLst>
          </p:cNvPr>
          <p:cNvSpPr>
            <a:spLocks noChangeArrowheads="1"/>
          </p:cNvSpPr>
          <p:nvPr/>
        </p:nvSpPr>
        <p:spPr bwMode="auto">
          <a:xfrm>
            <a:off x="982663" y="4954588"/>
            <a:ext cx="1238250" cy="1166812"/>
          </a:xfrm>
          <a:prstGeom prst="ellipse">
            <a:avLst/>
          </a:prstGeom>
          <a:noFill/>
          <a:ln w="9525">
            <a:solidFill>
              <a:srgbClr val="9933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56" name="Oval 48">
            <a:extLst>
              <a:ext uri="{FF2B5EF4-FFF2-40B4-BE49-F238E27FC236}">
                <a16:creationId xmlns:a16="http://schemas.microsoft.com/office/drawing/2014/main" xmlns="" id="{633CD9C5-3EED-4D84-A7EE-EC7A083AB5AE}"/>
              </a:ext>
            </a:extLst>
          </p:cNvPr>
          <p:cNvSpPr>
            <a:spLocks noChangeArrowheads="1"/>
          </p:cNvSpPr>
          <p:nvPr/>
        </p:nvSpPr>
        <p:spPr bwMode="auto">
          <a:xfrm>
            <a:off x="804863" y="4756150"/>
            <a:ext cx="1585912" cy="1536700"/>
          </a:xfrm>
          <a:prstGeom prst="ellipse">
            <a:avLst/>
          </a:prstGeom>
          <a:noFill/>
          <a:ln w="9525">
            <a:solidFill>
              <a:srgbClr val="339966"/>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57" name="Line 49">
            <a:extLst>
              <a:ext uri="{FF2B5EF4-FFF2-40B4-BE49-F238E27FC236}">
                <a16:creationId xmlns:a16="http://schemas.microsoft.com/office/drawing/2014/main" xmlns="" id="{52509B39-EB14-4129-98CF-F6D70FEF5E74}"/>
              </a:ext>
            </a:extLst>
          </p:cNvPr>
          <p:cNvSpPr>
            <a:spLocks noChangeShapeType="1"/>
          </p:cNvSpPr>
          <p:nvPr/>
        </p:nvSpPr>
        <p:spPr bwMode="auto">
          <a:xfrm flipV="1">
            <a:off x="2389188" y="2622550"/>
            <a:ext cx="0" cy="2897188"/>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8" name="Oval 50">
            <a:extLst>
              <a:ext uri="{FF2B5EF4-FFF2-40B4-BE49-F238E27FC236}">
                <a16:creationId xmlns:a16="http://schemas.microsoft.com/office/drawing/2014/main" xmlns="" id="{EBE39A92-5BB5-4486-8177-6C76ABE66DE5}"/>
              </a:ext>
            </a:extLst>
          </p:cNvPr>
          <p:cNvSpPr>
            <a:spLocks noChangeArrowheads="1"/>
          </p:cNvSpPr>
          <p:nvPr/>
        </p:nvSpPr>
        <p:spPr bwMode="auto">
          <a:xfrm>
            <a:off x="733425" y="4694238"/>
            <a:ext cx="1722438" cy="1654175"/>
          </a:xfrm>
          <a:prstGeom prst="ellipse">
            <a:avLst/>
          </a:prstGeom>
          <a:noFill/>
          <a:ln w="9525">
            <a:solidFill>
              <a:srgbClr val="99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59" name="Line 51">
            <a:extLst>
              <a:ext uri="{FF2B5EF4-FFF2-40B4-BE49-F238E27FC236}">
                <a16:creationId xmlns:a16="http://schemas.microsoft.com/office/drawing/2014/main" xmlns="" id="{B22D9864-FDC7-4159-AAC2-8CA2E7A2A2EA}"/>
              </a:ext>
            </a:extLst>
          </p:cNvPr>
          <p:cNvSpPr>
            <a:spLocks noChangeShapeType="1"/>
          </p:cNvSpPr>
          <p:nvPr/>
        </p:nvSpPr>
        <p:spPr bwMode="auto">
          <a:xfrm flipV="1">
            <a:off x="2457450" y="2840038"/>
            <a:ext cx="0" cy="2679700"/>
          </a:xfrm>
          <a:prstGeom prst="line">
            <a:avLst/>
          </a:prstGeom>
          <a:noFill/>
          <a:ln w="12700">
            <a:solidFill>
              <a:srgbClr val="99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0" name="Oval 52">
            <a:extLst>
              <a:ext uri="{FF2B5EF4-FFF2-40B4-BE49-F238E27FC236}">
                <a16:creationId xmlns:a16="http://schemas.microsoft.com/office/drawing/2014/main" xmlns="" id="{6DFF0DEA-1BC7-4529-952A-B74A63426FDD}"/>
              </a:ext>
            </a:extLst>
          </p:cNvPr>
          <p:cNvSpPr>
            <a:spLocks noChangeArrowheads="1"/>
          </p:cNvSpPr>
          <p:nvPr/>
        </p:nvSpPr>
        <p:spPr bwMode="auto">
          <a:xfrm>
            <a:off x="3781425" y="1839913"/>
            <a:ext cx="1384300" cy="1171575"/>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61" name="Oval 53">
            <a:extLst>
              <a:ext uri="{FF2B5EF4-FFF2-40B4-BE49-F238E27FC236}">
                <a16:creationId xmlns:a16="http://schemas.microsoft.com/office/drawing/2014/main" xmlns="" id="{CEC9DBC2-4091-4E98-9415-D9B7B5EC5860}"/>
              </a:ext>
            </a:extLst>
          </p:cNvPr>
          <p:cNvSpPr>
            <a:spLocks noChangeArrowheads="1"/>
          </p:cNvSpPr>
          <p:nvPr/>
        </p:nvSpPr>
        <p:spPr bwMode="auto">
          <a:xfrm>
            <a:off x="685800" y="4854575"/>
            <a:ext cx="1444625" cy="1362075"/>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462" name="Text Box 54">
            <a:extLst>
              <a:ext uri="{FF2B5EF4-FFF2-40B4-BE49-F238E27FC236}">
                <a16:creationId xmlns:a16="http://schemas.microsoft.com/office/drawing/2014/main" xmlns="" id="{E6123CA5-5DE6-4D3B-936A-7E062E8BDFE6}"/>
              </a:ext>
            </a:extLst>
          </p:cNvPr>
          <p:cNvSpPr txBox="1">
            <a:spLocks noChangeArrowheads="1"/>
          </p:cNvSpPr>
          <p:nvPr/>
        </p:nvSpPr>
        <p:spPr bwMode="auto">
          <a:xfrm>
            <a:off x="5076825" y="0"/>
            <a:ext cx="31321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solidFill>
                  <a:schemeClr val="accent2"/>
                </a:solidFill>
              </a:rPr>
              <a:t>截交线的空间形状？</a:t>
            </a:r>
          </a:p>
          <a:p>
            <a:pPr eaLnBrk="1" hangingPunct="1"/>
            <a:r>
              <a:rPr lang="en-US" altLang="zh-CN" sz="1600" i="1">
                <a:solidFill>
                  <a:schemeClr val="accent2"/>
                </a:solidFill>
              </a:rPr>
              <a:t>True shape of the intersection?</a:t>
            </a:r>
          </a:p>
        </p:txBody>
      </p:sp>
      <p:sp>
        <p:nvSpPr>
          <p:cNvPr id="17463" name="Text Box 55">
            <a:extLst>
              <a:ext uri="{FF2B5EF4-FFF2-40B4-BE49-F238E27FC236}">
                <a16:creationId xmlns:a16="http://schemas.microsoft.com/office/drawing/2014/main" xmlns="" id="{8FF874CC-776C-4B0B-8891-0A16F42A16CC}"/>
              </a:ext>
            </a:extLst>
          </p:cNvPr>
          <p:cNvSpPr txBox="1">
            <a:spLocks noChangeArrowheads="1"/>
          </p:cNvSpPr>
          <p:nvPr/>
        </p:nvSpPr>
        <p:spPr bwMode="auto">
          <a:xfrm>
            <a:off x="5076825" y="765175"/>
            <a:ext cx="31321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solidFill>
                  <a:schemeClr val="accent2"/>
                </a:solidFill>
              </a:rPr>
              <a:t>截交线的投影特性？</a:t>
            </a:r>
          </a:p>
          <a:p>
            <a:pPr eaLnBrk="1" hangingPunct="1"/>
            <a:r>
              <a:rPr lang="en-US" altLang="zh-CN" sz="1400" i="1">
                <a:solidFill>
                  <a:schemeClr val="accent2"/>
                </a:solidFill>
              </a:rPr>
              <a:t>Projection of the intersection?</a:t>
            </a:r>
          </a:p>
        </p:txBody>
      </p:sp>
      <p:sp>
        <p:nvSpPr>
          <p:cNvPr id="17464" name="Text Box 56">
            <a:extLst>
              <a:ext uri="{FF2B5EF4-FFF2-40B4-BE49-F238E27FC236}">
                <a16:creationId xmlns:a16="http://schemas.microsoft.com/office/drawing/2014/main" xmlns="" id="{EED91F59-CC51-45E3-B625-2BAB1277B737}"/>
              </a:ext>
            </a:extLst>
          </p:cNvPr>
          <p:cNvSpPr txBox="1">
            <a:spLocks noChangeArrowheads="1"/>
          </p:cNvSpPr>
          <p:nvPr/>
        </p:nvSpPr>
        <p:spPr bwMode="auto">
          <a:xfrm>
            <a:off x="3324225" y="3797300"/>
            <a:ext cx="4138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en-US" altLang="zh-CN">
                <a:solidFill>
                  <a:schemeClr val="accent2"/>
                </a:solidFill>
              </a:rPr>
              <a:t>(1)</a:t>
            </a:r>
            <a:r>
              <a:rPr lang="zh-CN" altLang="en-US">
                <a:solidFill>
                  <a:schemeClr val="accent2"/>
                </a:solidFill>
              </a:rPr>
              <a:t>找特殊点</a:t>
            </a:r>
            <a:r>
              <a:rPr lang="en-US" altLang="zh-CN" sz="2000" i="1"/>
              <a:t>Find the special points</a:t>
            </a:r>
            <a:endParaRPr lang="en-US" altLang="zh-CN">
              <a:solidFill>
                <a:schemeClr val="accent2"/>
              </a:solidFill>
            </a:endParaRPr>
          </a:p>
        </p:txBody>
      </p:sp>
      <p:sp>
        <p:nvSpPr>
          <p:cNvPr id="17465" name="Text Box 57">
            <a:extLst>
              <a:ext uri="{FF2B5EF4-FFF2-40B4-BE49-F238E27FC236}">
                <a16:creationId xmlns:a16="http://schemas.microsoft.com/office/drawing/2014/main" xmlns="" id="{61B649DE-3161-47FD-A2D9-F026F789D0CB}"/>
              </a:ext>
            </a:extLst>
          </p:cNvPr>
          <p:cNvSpPr txBox="1">
            <a:spLocks noChangeArrowheads="1"/>
          </p:cNvSpPr>
          <p:nvPr/>
        </p:nvSpPr>
        <p:spPr bwMode="auto">
          <a:xfrm>
            <a:off x="5076825" y="260350"/>
            <a:ext cx="37798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rPr>
              <a:t>    </a:t>
            </a:r>
            <a:r>
              <a:rPr lang="zh-CN" altLang="en-US">
                <a:solidFill>
                  <a:schemeClr val="accent2"/>
                </a:solidFill>
              </a:rPr>
              <a:t>如何找椭圆另一根轴的端点？</a:t>
            </a:r>
            <a:r>
              <a:rPr lang="zh-CN" altLang="en-US" sz="1600" i="1">
                <a:solidFill>
                  <a:schemeClr val="accent2"/>
                </a:solidFill>
              </a:rPr>
              <a:t>   </a:t>
            </a:r>
            <a:r>
              <a:rPr lang="en-US" altLang="zh-CN" sz="1600" i="1">
                <a:solidFill>
                  <a:schemeClr val="accent2"/>
                </a:solidFill>
              </a:rPr>
              <a:t>How to locate the ends of the other axis of the ellipse?</a:t>
            </a:r>
          </a:p>
        </p:txBody>
      </p:sp>
      <p:sp>
        <p:nvSpPr>
          <p:cNvPr id="17466" name="Text Box 58">
            <a:extLst>
              <a:ext uri="{FF2B5EF4-FFF2-40B4-BE49-F238E27FC236}">
                <a16:creationId xmlns:a16="http://schemas.microsoft.com/office/drawing/2014/main" xmlns="" id="{33224964-EB37-42C5-A88E-367C76435F9C}"/>
              </a:ext>
            </a:extLst>
          </p:cNvPr>
          <p:cNvSpPr txBox="1">
            <a:spLocks noChangeArrowheads="1"/>
          </p:cNvSpPr>
          <p:nvPr/>
        </p:nvSpPr>
        <p:spPr bwMode="auto">
          <a:xfrm>
            <a:off x="3324225" y="4300538"/>
            <a:ext cx="395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en-US" altLang="zh-CN">
                <a:solidFill>
                  <a:schemeClr val="accent2"/>
                </a:solidFill>
              </a:rPr>
              <a:t>(2)</a:t>
            </a:r>
            <a:r>
              <a:rPr lang="zh-CN" altLang="en-US">
                <a:solidFill>
                  <a:schemeClr val="accent2"/>
                </a:solidFill>
              </a:rPr>
              <a:t>补充中间点</a:t>
            </a:r>
            <a:r>
              <a:rPr lang="en-US" altLang="zh-CN" sz="2000" i="1"/>
              <a:t>Add middle points</a:t>
            </a:r>
            <a:endParaRPr lang="en-US" altLang="zh-CN">
              <a:solidFill>
                <a:schemeClr val="accent2"/>
              </a:solidFill>
            </a:endParaRPr>
          </a:p>
        </p:txBody>
      </p:sp>
      <p:sp>
        <p:nvSpPr>
          <p:cNvPr id="17467" name="Text Box 59">
            <a:extLst>
              <a:ext uri="{FF2B5EF4-FFF2-40B4-BE49-F238E27FC236}">
                <a16:creationId xmlns:a16="http://schemas.microsoft.com/office/drawing/2014/main" xmlns="" id="{89E0AB31-1EF5-47B1-AF8E-7FC210CADA98}"/>
              </a:ext>
            </a:extLst>
          </p:cNvPr>
          <p:cNvSpPr txBox="1">
            <a:spLocks noChangeArrowheads="1"/>
          </p:cNvSpPr>
          <p:nvPr/>
        </p:nvSpPr>
        <p:spPr bwMode="auto">
          <a:xfrm>
            <a:off x="3276600" y="4833938"/>
            <a:ext cx="5286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rPr>
              <a:t>(3)</a:t>
            </a:r>
            <a:r>
              <a:rPr lang="zh-CN" altLang="en-US">
                <a:solidFill>
                  <a:schemeClr val="accent2"/>
                </a:solidFill>
              </a:rPr>
              <a:t>光滑连接各点</a:t>
            </a:r>
            <a:r>
              <a:rPr lang="en-US" altLang="zh-CN" sz="2000" i="1"/>
              <a:t>Connect all points smoothly</a:t>
            </a:r>
          </a:p>
        </p:txBody>
      </p:sp>
      <p:sp>
        <p:nvSpPr>
          <p:cNvPr id="17468" name="Text Box 60">
            <a:extLst>
              <a:ext uri="{FF2B5EF4-FFF2-40B4-BE49-F238E27FC236}">
                <a16:creationId xmlns:a16="http://schemas.microsoft.com/office/drawing/2014/main" xmlns="" id="{D65ED33B-1C6B-41BF-986D-0716281B0E64}"/>
              </a:ext>
            </a:extLst>
          </p:cNvPr>
          <p:cNvSpPr txBox="1">
            <a:spLocks noChangeArrowheads="1"/>
          </p:cNvSpPr>
          <p:nvPr/>
        </p:nvSpPr>
        <p:spPr bwMode="auto">
          <a:xfrm>
            <a:off x="3276600" y="5394325"/>
            <a:ext cx="50434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rPr>
              <a:t>(4)</a:t>
            </a:r>
            <a:r>
              <a:rPr lang="zh-CN" altLang="en-US">
                <a:solidFill>
                  <a:schemeClr val="accent2"/>
                </a:solidFill>
              </a:rPr>
              <a:t>分析轮廓线的投影</a:t>
            </a:r>
          </a:p>
          <a:p>
            <a:pPr eaLnBrk="1" hangingPunct="1"/>
            <a:r>
              <a:rPr lang="en-US" altLang="zh-CN" sz="2000" i="1"/>
              <a:t>Analyze the projection of the contour elements</a:t>
            </a:r>
            <a:endParaRPr lang="en-US" altLang="zh-CN">
              <a:solidFill>
                <a:schemeClr val="accent2"/>
              </a:solidFill>
            </a:endParaRPr>
          </a:p>
        </p:txBody>
      </p:sp>
      <p:pic>
        <p:nvPicPr>
          <p:cNvPr id="17469" name="Picture 61">
            <a:extLst>
              <a:ext uri="{FF2B5EF4-FFF2-40B4-BE49-F238E27FC236}">
                <a16:creationId xmlns:a16="http://schemas.microsoft.com/office/drawing/2014/main" xmlns="" id="{D0C76B9F-F5EC-4EED-894D-7252317D418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563" y="1557338"/>
            <a:ext cx="2305050" cy="208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矩形标注 61">
            <a:extLst>
              <a:ext uri="{FF2B5EF4-FFF2-40B4-BE49-F238E27FC236}">
                <a16:creationId xmlns:a16="http://schemas.microsoft.com/office/drawing/2014/main" xmlns="" id="{C5EF3F0E-FB71-42F3-8943-759A0277E15F}"/>
              </a:ext>
            </a:extLst>
          </p:cNvPr>
          <p:cNvSpPr/>
          <p:nvPr/>
        </p:nvSpPr>
        <p:spPr bwMode="auto">
          <a:xfrm>
            <a:off x="250825" y="1844675"/>
            <a:ext cx="865188" cy="504825"/>
          </a:xfrm>
          <a:prstGeom prst="wedgeRectCallout">
            <a:avLst>
              <a:gd name="adj1" fmla="val 81763"/>
              <a:gd name="adj2" fmla="val 64713"/>
            </a:avLst>
          </a:prstGeom>
          <a:solidFill>
            <a:schemeClr val="accent5">
              <a:lumMod val="20000"/>
              <a:lumOff val="80000"/>
            </a:schemeClr>
          </a:solidFill>
          <a:ln w="9525" cap="flat" cmpd="sng" algn="ctr">
            <a:solidFill>
              <a:srgbClr val="00E2A7"/>
            </a:solidFill>
            <a:prstDash val="solid"/>
            <a:round/>
            <a:headEnd type="none" w="med" len="med"/>
            <a:tailEnd type="none" w="med" len="med"/>
          </a:ln>
          <a:effectLst/>
        </p:spPr>
        <p:txBody>
          <a:bodyPr/>
          <a:lstStyle/>
          <a:p>
            <a:pPr>
              <a:defRPr/>
            </a:pPr>
            <a:r>
              <a:rPr lang="zh-CN" altLang="en-US" sz="1200" noProof="1">
                <a:ea typeface="宋体" panose="02010600030101010101" pitchFamily="2" charset="-122"/>
              </a:rPr>
              <a:t>中点</a:t>
            </a:r>
            <a:endParaRPr lang="en-US" altLang="zh-CN" sz="1200" noProof="1">
              <a:ea typeface="宋体" panose="02010600030101010101" pitchFamily="2" charset="-122"/>
            </a:endParaRPr>
          </a:p>
          <a:p>
            <a:pPr>
              <a:defRPr/>
            </a:pPr>
            <a:r>
              <a:rPr lang="en-US" altLang="zh-CN" sz="1200" noProof="1">
                <a:ea typeface="宋体" panose="02010600030101010101" pitchFamily="2" charset="-122"/>
              </a:rPr>
              <a:t>Mid Point</a:t>
            </a:r>
            <a:endParaRPr lang="zh-CN" altLang="en-US" sz="1200" noProof="1">
              <a:ea typeface="宋体" panose="02010600030101010101" pitchFamily="2" charset="-122"/>
            </a:endParaRPr>
          </a:p>
          <a:p>
            <a:pPr>
              <a:defRPr/>
            </a:pPr>
            <a:endParaRPr lang="zh-CN" altLang="en-US" sz="1200" noProof="1"/>
          </a:p>
        </p:txBody>
      </p:sp>
      <p:sp>
        <p:nvSpPr>
          <p:cNvPr id="63" name="椭圆 62">
            <a:extLst>
              <a:ext uri="{FF2B5EF4-FFF2-40B4-BE49-F238E27FC236}">
                <a16:creationId xmlns:a16="http://schemas.microsoft.com/office/drawing/2014/main" xmlns="" id="{F3D83DC7-D2BF-4123-A968-2493CF79024A}"/>
              </a:ext>
            </a:extLst>
          </p:cNvPr>
          <p:cNvSpPr>
            <a:spLocks noChangeArrowheads="1"/>
          </p:cNvSpPr>
          <p:nvPr/>
        </p:nvSpPr>
        <p:spPr bwMode="auto">
          <a:xfrm>
            <a:off x="1371600" y="2420938"/>
            <a:ext cx="46038" cy="46037"/>
          </a:xfrm>
          <a:prstGeom prst="ellipse">
            <a:avLst/>
          </a:prstGeom>
          <a:solidFill>
            <a:schemeClr val="accent1"/>
          </a:solidFill>
          <a:ln w="9525">
            <a:solidFill>
              <a:schemeClr val="tx1"/>
            </a:solidFill>
            <a:round/>
            <a:headEnd/>
            <a:tailEnd/>
          </a:ln>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Tree>
    <p:extLst>
      <p:ext uri="{BB962C8B-B14F-4D97-AF65-F5344CB8AC3E}">
        <p14:creationId xmlns:p14="http://schemas.microsoft.com/office/powerpoint/2010/main" val="114674517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62"/>
                                        </p:tgtEl>
                                        <p:attrNameLst>
                                          <p:attrName>style.visibility</p:attrName>
                                        </p:attrNameLst>
                                      </p:cBhvr>
                                      <p:to>
                                        <p:strVal val="visible"/>
                                      </p:to>
                                    </p:set>
                                    <p:animEffect transition="in" filter="wipe(down)">
                                      <p:cBhvr>
                                        <p:cTn id="7" dur="500"/>
                                        <p:tgtEl>
                                          <p:spTgt spid="17462"/>
                                        </p:tgtEl>
                                      </p:cBhvr>
                                    </p:animEffect>
                                  </p:childTnLst>
                                  <p:subTnLst>
                                    <p:set>
                                      <p:cBhvr override="childStyle">
                                        <p:cTn dur="1" fill="hold" display="0" masterRel="nextClick" afterEffect="1"/>
                                        <p:tgtEl>
                                          <p:spTgt spid="1746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17469"/>
                                        </p:tgtEl>
                                        <p:attrNameLst>
                                          <p:attrName>style.visibility</p:attrName>
                                        </p:attrNameLst>
                                      </p:cBhvr>
                                      <p:to>
                                        <p:strVal val="visible"/>
                                      </p:to>
                                    </p:set>
                                    <p:anim calcmode="lin" valueType="num">
                                      <p:cBhvr>
                                        <p:cTn id="12" dur="500" fill="hold"/>
                                        <p:tgtEl>
                                          <p:spTgt spid="17469"/>
                                        </p:tgtEl>
                                        <p:attrNameLst>
                                          <p:attrName>ppt_w</p:attrName>
                                        </p:attrNameLst>
                                      </p:cBhvr>
                                      <p:tavLst>
                                        <p:tav tm="0">
                                          <p:val>
                                            <p:fltVal val="0"/>
                                          </p:val>
                                        </p:tav>
                                        <p:tav tm="100000">
                                          <p:val>
                                            <p:strVal val="#ppt_w"/>
                                          </p:val>
                                        </p:tav>
                                      </p:tavLst>
                                    </p:anim>
                                    <p:anim calcmode="lin" valueType="num">
                                      <p:cBhvr>
                                        <p:cTn id="13" dur="500" fill="hold"/>
                                        <p:tgtEl>
                                          <p:spTgt spid="17469"/>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7463"/>
                                        </p:tgtEl>
                                        <p:attrNameLst>
                                          <p:attrName>style.visibility</p:attrName>
                                        </p:attrNameLst>
                                      </p:cBhvr>
                                      <p:to>
                                        <p:strVal val="visible"/>
                                      </p:to>
                                    </p:set>
                                    <p:animEffect transition="in" filter="wipe(down)">
                                      <p:cBhvr>
                                        <p:cTn id="18" dur="500"/>
                                        <p:tgtEl>
                                          <p:spTgt spid="17463"/>
                                        </p:tgtEl>
                                      </p:cBhvr>
                                    </p:animEffect>
                                  </p:childTnLst>
                                  <p:subTnLst>
                                    <p:set>
                                      <p:cBhvr override="childStyle">
                                        <p:cTn dur="1" fill="hold" display="0" masterRel="nextClick" afterEffect="1"/>
                                        <p:tgtEl>
                                          <p:spTgt spid="17463"/>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17464"/>
                                        </p:tgtEl>
                                        <p:attrNameLst>
                                          <p:attrName>style.visibility</p:attrName>
                                        </p:attrNameLst>
                                      </p:cBhvr>
                                      <p:to>
                                        <p:strVal val="visible"/>
                                      </p:to>
                                    </p:set>
                                    <p:animEffect transition="in" filter="slide(fromLeft)">
                                      <p:cBhvr>
                                        <p:cTn id="23" dur="500"/>
                                        <p:tgtEl>
                                          <p:spTgt spid="1746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ppt_x</p:attrName>
                                        </p:attrNameLst>
                                      </p:cBhvr>
                                      <p:tavLst>
                                        <p:tav tm="0">
                                          <p:val>
                                            <p:strVal val="0-#ppt_w/2"/>
                                          </p:val>
                                        </p:tav>
                                        <p:tav tm="100000">
                                          <p:val>
                                            <p:strVal val="#ppt_x"/>
                                          </p:val>
                                        </p:tav>
                                      </p:tavLst>
                                    </p:anim>
                                    <p:anim calcmode="lin" valueType="num">
                                      <p:cBhvr>
                                        <p:cTn id="2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7433"/>
                                        </p:tgtEl>
                                        <p:attrNameLst>
                                          <p:attrName>style.visibility</p:attrName>
                                        </p:attrNameLst>
                                      </p:cBhvr>
                                      <p:to>
                                        <p:strVal val="visible"/>
                                      </p:to>
                                    </p:set>
                                    <p:animEffect transition="in" filter="wipe(left)">
                                      <p:cBhvr>
                                        <p:cTn id="34" dur="500"/>
                                        <p:tgtEl>
                                          <p:spTgt spid="1743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7428"/>
                                        </p:tgtEl>
                                        <p:attrNameLst>
                                          <p:attrName>style.visibility</p:attrName>
                                        </p:attrNameLst>
                                      </p:cBhvr>
                                      <p:to>
                                        <p:strVal val="visible"/>
                                      </p:to>
                                    </p:set>
                                    <p:animEffect transition="in" filter="wipe(up)">
                                      <p:cBhvr>
                                        <p:cTn id="39" dur="500"/>
                                        <p:tgtEl>
                                          <p:spTgt spid="1742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7434"/>
                                        </p:tgtEl>
                                        <p:attrNameLst>
                                          <p:attrName>style.visibility</p:attrName>
                                        </p:attrNameLst>
                                      </p:cBhvr>
                                      <p:to>
                                        <p:strVal val="visible"/>
                                      </p:to>
                                    </p:set>
                                    <p:animEffect transition="in" filter="wipe(left)">
                                      <p:cBhvr>
                                        <p:cTn id="44" dur="500"/>
                                        <p:tgtEl>
                                          <p:spTgt spid="1743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17427"/>
                                        </p:tgtEl>
                                        <p:attrNameLst>
                                          <p:attrName>style.visibility</p:attrName>
                                        </p:attrNameLst>
                                      </p:cBhvr>
                                      <p:to>
                                        <p:strVal val="visible"/>
                                      </p:to>
                                    </p:set>
                                    <p:animEffect transition="in" filter="wipe(up)">
                                      <p:cBhvr>
                                        <p:cTn id="49" dur="500"/>
                                        <p:tgtEl>
                                          <p:spTgt spid="1742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7425"/>
                                        </p:tgtEl>
                                        <p:attrNameLst>
                                          <p:attrName>style.visibility</p:attrName>
                                        </p:attrNameLst>
                                      </p:cBhvr>
                                      <p:to>
                                        <p:strVal val="visible"/>
                                      </p:to>
                                    </p:set>
                                    <p:animEffect transition="in" filter="wipe(left)">
                                      <p:cBhvr>
                                        <p:cTn id="54" dur="500"/>
                                        <p:tgtEl>
                                          <p:spTgt spid="1742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743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3" fill="hold" nodeType="clickEffect">
                                  <p:stCondLst>
                                    <p:cond delay="0"/>
                                  </p:stCondLst>
                                  <p:childTnLst>
                                    <p:set>
                                      <p:cBhvr>
                                        <p:cTn id="62" dur="1" fill="hold">
                                          <p:stCondLst>
                                            <p:cond delay="0"/>
                                          </p:stCondLst>
                                        </p:cTn>
                                        <p:tgtEl>
                                          <p:spTgt spid="17441"/>
                                        </p:tgtEl>
                                        <p:attrNameLst>
                                          <p:attrName>style.visibility</p:attrName>
                                        </p:attrNameLst>
                                      </p:cBhvr>
                                      <p:to>
                                        <p:strVal val="visible"/>
                                      </p:to>
                                    </p:set>
                                    <p:anim calcmode="lin" valueType="num">
                                      <p:cBhvr>
                                        <p:cTn id="63" dur="500" fill="hold"/>
                                        <p:tgtEl>
                                          <p:spTgt spid="17441"/>
                                        </p:tgtEl>
                                        <p:attrNameLst>
                                          <p:attrName>ppt_x</p:attrName>
                                        </p:attrNameLst>
                                      </p:cBhvr>
                                      <p:tavLst>
                                        <p:tav tm="0">
                                          <p:val>
                                            <p:strVal val="1+#ppt_w/2"/>
                                          </p:val>
                                        </p:tav>
                                        <p:tav tm="100000">
                                          <p:val>
                                            <p:strVal val="#ppt_x"/>
                                          </p:val>
                                        </p:tav>
                                      </p:tavLst>
                                    </p:anim>
                                    <p:anim calcmode="lin" valueType="num">
                                      <p:cBhvr>
                                        <p:cTn id="64" dur="500" fill="hold"/>
                                        <p:tgtEl>
                                          <p:spTgt spid="17441"/>
                                        </p:tgtEl>
                                        <p:attrNameLst>
                                          <p:attrName>ppt_y</p:attrName>
                                        </p:attrNameLst>
                                      </p:cBhvr>
                                      <p:tavLst>
                                        <p:tav tm="0">
                                          <p:val>
                                            <p:strVal val="0-#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17465"/>
                                        </p:tgtEl>
                                        <p:attrNameLst>
                                          <p:attrName>style.visibility</p:attrName>
                                        </p:attrNameLst>
                                      </p:cBhvr>
                                      <p:to>
                                        <p:strVal val="visible"/>
                                      </p:to>
                                    </p:set>
                                    <p:anim calcmode="lin" valueType="num">
                                      <p:cBhvr>
                                        <p:cTn id="69" dur="500" fill="hold"/>
                                        <p:tgtEl>
                                          <p:spTgt spid="17465"/>
                                        </p:tgtEl>
                                        <p:attrNameLst>
                                          <p:attrName>ppt_x</p:attrName>
                                        </p:attrNameLst>
                                      </p:cBhvr>
                                      <p:tavLst>
                                        <p:tav tm="0">
                                          <p:val>
                                            <p:strVal val="1+#ppt_w/2"/>
                                          </p:val>
                                        </p:tav>
                                        <p:tav tm="100000">
                                          <p:val>
                                            <p:strVal val="#ppt_x"/>
                                          </p:val>
                                        </p:tav>
                                      </p:tavLst>
                                    </p:anim>
                                    <p:anim calcmode="lin" valueType="num">
                                      <p:cBhvr>
                                        <p:cTn id="70" dur="500" fill="hold"/>
                                        <p:tgtEl>
                                          <p:spTgt spid="1746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7465"/>
                                        </p:tgtEl>
                                        <p:attrNameLst>
                                          <p:attrName>style.visibility</p:attrName>
                                        </p:attrNameLst>
                                      </p:cBhvr>
                                      <p:to>
                                        <p:strVal val="hidden"/>
                                      </p:to>
                                    </p:set>
                                  </p:sub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63"/>
                                        </p:tgtEl>
                                        <p:attrNameLst>
                                          <p:attrName>style.visibility</p:attrName>
                                        </p:attrNameLst>
                                      </p:cBhvr>
                                      <p:to>
                                        <p:strVal val="visible"/>
                                      </p:to>
                                    </p:set>
                                    <p:animEffect transition="in" filter="box(in)">
                                      <p:cBhvr>
                                        <p:cTn id="75" dur="500"/>
                                        <p:tgtEl>
                                          <p:spTgt spid="63"/>
                                        </p:tgtEl>
                                      </p:cBhvr>
                                    </p:animEffect>
                                  </p:childTnLst>
                                </p:cTn>
                              </p:par>
                              <p:par>
                                <p:cTn id="76" presetID="6" presetClass="emph" presetSubtype="0" fill="hold" grpId="1" nodeType="withEffect">
                                  <p:stCondLst>
                                    <p:cond delay="0"/>
                                  </p:stCondLst>
                                  <p:childTnLst>
                                    <p:animScale>
                                      <p:cBhvr>
                                        <p:cTn id="77" dur="2000" fill="hold"/>
                                        <p:tgtEl>
                                          <p:spTgt spid="63"/>
                                        </p:tgtEl>
                                      </p:cBhvr>
                                      <p:by x="150000" y="150000"/>
                                    </p:animScale>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62"/>
                                        </p:tgtEl>
                                        <p:attrNameLst>
                                          <p:attrName>style.visibility</p:attrName>
                                        </p:attrNameLst>
                                      </p:cBhvr>
                                      <p:to>
                                        <p:strVal val="visible"/>
                                      </p:to>
                                    </p:set>
                                    <p:animEffect transition="in" filter="wipe(right)">
                                      <p:cBhvr>
                                        <p:cTn id="82" dur="500"/>
                                        <p:tgtEl>
                                          <p:spTgt spid="6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17443"/>
                                        </p:tgtEl>
                                        <p:attrNameLst>
                                          <p:attrName>style.visibility</p:attrName>
                                        </p:attrNameLst>
                                      </p:cBhvr>
                                      <p:to>
                                        <p:strVal val="visible"/>
                                      </p:to>
                                    </p:set>
                                    <p:animEffect transition="in" filter="wipe(left)">
                                      <p:cBhvr>
                                        <p:cTn id="87" dur="500"/>
                                        <p:tgtEl>
                                          <p:spTgt spid="1744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17442"/>
                                        </p:tgtEl>
                                        <p:attrNameLst>
                                          <p:attrName>style.visibility</p:attrName>
                                        </p:attrNameLst>
                                      </p:cBhvr>
                                      <p:to>
                                        <p:strVal val="visible"/>
                                      </p:to>
                                    </p:set>
                                    <p:animEffect transition="in" filter="wipe(up)">
                                      <p:cBhvr>
                                        <p:cTn id="92" dur="500"/>
                                        <p:tgtEl>
                                          <p:spTgt spid="1744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nodeType="clickEffect">
                                  <p:stCondLst>
                                    <p:cond delay="0"/>
                                  </p:stCondLst>
                                  <p:childTnLst>
                                    <p:set>
                                      <p:cBhvr>
                                        <p:cTn id="96" dur="1" fill="hold">
                                          <p:stCondLst>
                                            <p:cond delay="0"/>
                                          </p:stCondLst>
                                        </p:cTn>
                                        <p:tgtEl>
                                          <p:spTgt spid="17445"/>
                                        </p:tgtEl>
                                        <p:attrNameLst>
                                          <p:attrName>style.visibility</p:attrName>
                                        </p:attrNameLst>
                                      </p:cBhvr>
                                      <p:to>
                                        <p:strVal val="visible"/>
                                      </p:to>
                                    </p:set>
                                    <p:animEffect transition="in" filter="wipe(up)">
                                      <p:cBhvr>
                                        <p:cTn id="97" dur="500"/>
                                        <p:tgtEl>
                                          <p:spTgt spid="1744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7444"/>
                                        </p:tgtEl>
                                        <p:attrNameLst>
                                          <p:attrName>style.visibility</p:attrName>
                                        </p:attrNameLst>
                                      </p:cBhvr>
                                      <p:to>
                                        <p:strVal val="visible"/>
                                      </p:to>
                                    </p:set>
                                    <p:animEffect transition="in" filter="box(out)">
                                      <p:cBhvr>
                                        <p:cTn id="102" dur="500"/>
                                        <p:tgtEl>
                                          <p:spTgt spid="1744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17446"/>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53" presetClass="entr" presetSubtype="16" fill="hold" nodeType="clickEffect">
                                  <p:stCondLst>
                                    <p:cond delay="0"/>
                                  </p:stCondLst>
                                  <p:childTnLst>
                                    <p:set>
                                      <p:cBhvr>
                                        <p:cTn id="110" dur="1" fill="hold">
                                          <p:stCondLst>
                                            <p:cond delay="0"/>
                                          </p:stCondLst>
                                        </p:cTn>
                                        <p:tgtEl>
                                          <p:spTgt spid="17447"/>
                                        </p:tgtEl>
                                        <p:attrNameLst>
                                          <p:attrName>style.visibility</p:attrName>
                                        </p:attrNameLst>
                                      </p:cBhvr>
                                      <p:to>
                                        <p:strVal val="visible"/>
                                      </p:to>
                                    </p:set>
                                    <p:anim calcmode="lin" valueType="num">
                                      <p:cBhvr>
                                        <p:cTn id="111" dur="500" fill="hold"/>
                                        <p:tgtEl>
                                          <p:spTgt spid="17447"/>
                                        </p:tgtEl>
                                        <p:attrNameLst>
                                          <p:attrName>ppt_w</p:attrName>
                                        </p:attrNameLst>
                                      </p:cBhvr>
                                      <p:tavLst>
                                        <p:tav tm="0">
                                          <p:val>
                                            <p:fltVal val="0"/>
                                          </p:val>
                                        </p:tav>
                                        <p:tav tm="100000">
                                          <p:val>
                                            <p:strVal val="#ppt_w"/>
                                          </p:val>
                                        </p:tav>
                                      </p:tavLst>
                                    </p:anim>
                                    <p:anim calcmode="lin" valueType="num">
                                      <p:cBhvr>
                                        <p:cTn id="112" dur="500" fill="hold"/>
                                        <p:tgtEl>
                                          <p:spTgt spid="17447"/>
                                        </p:tgtEl>
                                        <p:attrNameLst>
                                          <p:attrName>ppt_h</p:attrName>
                                        </p:attrNameLst>
                                      </p:cBhvr>
                                      <p:tavLst>
                                        <p:tav tm="0">
                                          <p:val>
                                            <p:fltVal val="0"/>
                                          </p:val>
                                        </p:tav>
                                        <p:tav tm="100000">
                                          <p:val>
                                            <p:strVal val="#ppt_h"/>
                                          </p:val>
                                        </p:tav>
                                      </p:tavLst>
                                    </p:anim>
                                    <p:animEffect transition="in" filter="fade">
                                      <p:cBhvr>
                                        <p:cTn id="113" dur="500"/>
                                        <p:tgtEl>
                                          <p:spTgt spid="17447"/>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2" presetClass="entr" presetSubtype="8" fill="hold" grpId="0" nodeType="clickEffect">
                                  <p:stCondLst>
                                    <p:cond delay="0"/>
                                  </p:stCondLst>
                                  <p:childTnLst>
                                    <p:set>
                                      <p:cBhvr>
                                        <p:cTn id="117" dur="1" fill="hold">
                                          <p:stCondLst>
                                            <p:cond delay="0"/>
                                          </p:stCondLst>
                                        </p:cTn>
                                        <p:tgtEl>
                                          <p:spTgt spid="17466"/>
                                        </p:tgtEl>
                                        <p:attrNameLst>
                                          <p:attrName>style.visibility</p:attrName>
                                        </p:attrNameLst>
                                      </p:cBhvr>
                                      <p:to>
                                        <p:strVal val="visible"/>
                                      </p:to>
                                    </p:set>
                                    <p:animEffect transition="in" filter="slide(fromLeft)">
                                      <p:cBhvr>
                                        <p:cTn id="118" dur="500"/>
                                        <p:tgtEl>
                                          <p:spTgt spid="17466"/>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nodeType="clickEffect">
                                  <p:stCondLst>
                                    <p:cond delay="0"/>
                                  </p:stCondLst>
                                  <p:childTnLst>
                                    <p:set>
                                      <p:cBhvr>
                                        <p:cTn id="122" dur="1" fill="hold">
                                          <p:stCondLst>
                                            <p:cond delay="0"/>
                                          </p:stCondLst>
                                        </p:cTn>
                                        <p:tgtEl>
                                          <p:spTgt spid="17410"/>
                                        </p:tgtEl>
                                        <p:attrNameLst>
                                          <p:attrName>style.visibility</p:attrName>
                                        </p:attrNameLst>
                                      </p:cBhvr>
                                      <p:to>
                                        <p:strVal val="visible"/>
                                      </p:to>
                                    </p:set>
                                    <p:animEffect transition="in" filter="wipe(left)">
                                      <p:cBhvr>
                                        <p:cTn id="123" dur="500"/>
                                        <p:tgtEl>
                                          <p:spTgt spid="17410"/>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1" fill="hold" nodeType="clickEffect">
                                  <p:stCondLst>
                                    <p:cond delay="0"/>
                                  </p:stCondLst>
                                  <p:childTnLst>
                                    <p:set>
                                      <p:cBhvr>
                                        <p:cTn id="127" dur="1" fill="hold">
                                          <p:stCondLst>
                                            <p:cond delay="0"/>
                                          </p:stCondLst>
                                        </p:cTn>
                                        <p:tgtEl>
                                          <p:spTgt spid="17411"/>
                                        </p:tgtEl>
                                        <p:attrNameLst>
                                          <p:attrName>style.visibility</p:attrName>
                                        </p:attrNameLst>
                                      </p:cBhvr>
                                      <p:to>
                                        <p:strVal val="visible"/>
                                      </p:to>
                                    </p:set>
                                    <p:animEffect transition="in" filter="wipe(up)">
                                      <p:cBhvr>
                                        <p:cTn id="128" dur="500"/>
                                        <p:tgtEl>
                                          <p:spTgt spid="17411"/>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1" fill="hold" nodeType="clickEffect">
                                  <p:stCondLst>
                                    <p:cond delay="0"/>
                                  </p:stCondLst>
                                  <p:childTnLst>
                                    <p:set>
                                      <p:cBhvr>
                                        <p:cTn id="132" dur="1" fill="hold">
                                          <p:stCondLst>
                                            <p:cond delay="0"/>
                                          </p:stCondLst>
                                        </p:cTn>
                                        <p:tgtEl>
                                          <p:spTgt spid="17454"/>
                                        </p:tgtEl>
                                        <p:attrNameLst>
                                          <p:attrName>style.visibility</p:attrName>
                                        </p:attrNameLst>
                                      </p:cBhvr>
                                      <p:to>
                                        <p:strVal val="visible"/>
                                      </p:to>
                                    </p:set>
                                    <p:animEffect transition="in" filter="wipe(up)">
                                      <p:cBhvr>
                                        <p:cTn id="133" dur="500"/>
                                        <p:tgtEl>
                                          <p:spTgt spid="17454"/>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4" presetClass="entr" presetSubtype="32" fill="hold" grpId="0" nodeType="clickEffect">
                                  <p:stCondLst>
                                    <p:cond delay="0"/>
                                  </p:stCondLst>
                                  <p:childTnLst>
                                    <p:set>
                                      <p:cBhvr>
                                        <p:cTn id="137" dur="1" fill="hold">
                                          <p:stCondLst>
                                            <p:cond delay="0"/>
                                          </p:stCondLst>
                                        </p:cTn>
                                        <p:tgtEl>
                                          <p:spTgt spid="17455"/>
                                        </p:tgtEl>
                                        <p:attrNameLst>
                                          <p:attrName>style.visibility</p:attrName>
                                        </p:attrNameLst>
                                      </p:cBhvr>
                                      <p:to>
                                        <p:strVal val="visible"/>
                                      </p:to>
                                    </p:set>
                                    <p:animEffect transition="in" filter="box(out)">
                                      <p:cBhvr>
                                        <p:cTn id="138" dur="500"/>
                                        <p:tgtEl>
                                          <p:spTgt spid="17455"/>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499"/>
                                          </p:stCondLst>
                                        </p:cTn>
                                        <p:tgtEl>
                                          <p:spTgt spid="17453"/>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 presetClass="entr" presetSubtype="12" fill="hold" nodeType="clickEffect">
                                  <p:stCondLst>
                                    <p:cond delay="0"/>
                                  </p:stCondLst>
                                  <p:childTnLst>
                                    <p:set>
                                      <p:cBhvr>
                                        <p:cTn id="146" dur="1" fill="hold">
                                          <p:stCondLst>
                                            <p:cond delay="0"/>
                                          </p:stCondLst>
                                        </p:cTn>
                                        <p:tgtEl>
                                          <p:spTgt spid="17426"/>
                                        </p:tgtEl>
                                        <p:attrNameLst>
                                          <p:attrName>style.visibility</p:attrName>
                                        </p:attrNameLst>
                                      </p:cBhvr>
                                      <p:to>
                                        <p:strVal val="visible"/>
                                      </p:to>
                                    </p:set>
                                    <p:anim calcmode="lin" valueType="num">
                                      <p:cBhvr>
                                        <p:cTn id="147" dur="500" fill="hold"/>
                                        <p:tgtEl>
                                          <p:spTgt spid="17426"/>
                                        </p:tgtEl>
                                        <p:attrNameLst>
                                          <p:attrName>ppt_x</p:attrName>
                                        </p:attrNameLst>
                                      </p:cBhvr>
                                      <p:tavLst>
                                        <p:tav tm="0">
                                          <p:val>
                                            <p:strVal val="0-#ppt_w/2"/>
                                          </p:val>
                                        </p:tav>
                                        <p:tav tm="100000">
                                          <p:val>
                                            <p:strVal val="#ppt_x"/>
                                          </p:val>
                                        </p:tav>
                                      </p:tavLst>
                                    </p:anim>
                                    <p:anim calcmode="lin" valueType="num">
                                      <p:cBhvr>
                                        <p:cTn id="148" dur="500" fill="hold"/>
                                        <p:tgtEl>
                                          <p:spTgt spid="17426"/>
                                        </p:tgtEl>
                                        <p:attrNameLst>
                                          <p:attrName>ppt_y</p:attrName>
                                        </p:attrNameLst>
                                      </p:cBhvr>
                                      <p:tavLst>
                                        <p:tav tm="0">
                                          <p:val>
                                            <p:strVal val="1+#ppt_h/2"/>
                                          </p:val>
                                        </p:tav>
                                        <p:tav tm="100000">
                                          <p:val>
                                            <p:strVal val="#ppt_y"/>
                                          </p:val>
                                        </p:tav>
                                      </p:tavLst>
                                    </p:anim>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8" fill="hold" nodeType="clickEffect">
                                  <p:stCondLst>
                                    <p:cond delay="0"/>
                                  </p:stCondLst>
                                  <p:childTnLst>
                                    <p:set>
                                      <p:cBhvr>
                                        <p:cTn id="152" dur="1" fill="hold">
                                          <p:stCondLst>
                                            <p:cond delay="0"/>
                                          </p:stCondLst>
                                        </p:cTn>
                                        <p:tgtEl>
                                          <p:spTgt spid="17435"/>
                                        </p:tgtEl>
                                        <p:attrNameLst>
                                          <p:attrName>style.visibility</p:attrName>
                                        </p:attrNameLst>
                                      </p:cBhvr>
                                      <p:to>
                                        <p:strVal val="visible"/>
                                      </p:to>
                                    </p:set>
                                    <p:animEffect transition="in" filter="wipe(left)">
                                      <p:cBhvr>
                                        <p:cTn id="153" dur="500"/>
                                        <p:tgtEl>
                                          <p:spTgt spid="17435"/>
                                        </p:tgtEl>
                                      </p:cBhvr>
                                    </p:animEffect>
                                  </p:childTnLst>
                                </p:cTn>
                              </p:par>
                            </p:childTnLst>
                          </p:cTn>
                        </p:par>
                        <p:par>
                          <p:cTn id="154" fill="hold" nodeType="afterGroup">
                            <p:stCondLst>
                              <p:cond delay="500"/>
                            </p:stCondLst>
                            <p:childTnLst>
                              <p:par>
                                <p:cTn id="155" presetID="22" presetClass="entr" presetSubtype="1" fill="hold" nodeType="afterEffect">
                                  <p:stCondLst>
                                    <p:cond delay="1000"/>
                                  </p:stCondLst>
                                  <p:childTnLst>
                                    <p:set>
                                      <p:cBhvr>
                                        <p:cTn id="156" dur="1" fill="hold">
                                          <p:stCondLst>
                                            <p:cond delay="0"/>
                                          </p:stCondLst>
                                        </p:cTn>
                                        <p:tgtEl>
                                          <p:spTgt spid="17436"/>
                                        </p:tgtEl>
                                        <p:attrNameLst>
                                          <p:attrName>style.visibility</p:attrName>
                                        </p:attrNameLst>
                                      </p:cBhvr>
                                      <p:to>
                                        <p:strVal val="visible"/>
                                      </p:to>
                                    </p:set>
                                    <p:animEffect transition="in" filter="wipe(up)">
                                      <p:cBhvr>
                                        <p:cTn id="157" dur="500"/>
                                        <p:tgtEl>
                                          <p:spTgt spid="17436"/>
                                        </p:tgtEl>
                                      </p:cBhvr>
                                    </p:animEffect>
                                  </p:childTnLst>
                                </p:cTn>
                              </p:par>
                            </p:childTnLst>
                          </p:cTn>
                        </p:par>
                        <p:par>
                          <p:cTn id="158" fill="hold" nodeType="afterGroup">
                            <p:stCondLst>
                              <p:cond delay="2000"/>
                            </p:stCondLst>
                            <p:childTnLst>
                              <p:par>
                                <p:cTn id="159" presetID="22" presetClass="entr" presetSubtype="1" fill="hold" nodeType="afterEffect">
                                  <p:stCondLst>
                                    <p:cond delay="1000"/>
                                  </p:stCondLst>
                                  <p:childTnLst>
                                    <p:set>
                                      <p:cBhvr>
                                        <p:cTn id="160" dur="1" fill="hold">
                                          <p:stCondLst>
                                            <p:cond delay="0"/>
                                          </p:stCondLst>
                                        </p:cTn>
                                        <p:tgtEl>
                                          <p:spTgt spid="17457"/>
                                        </p:tgtEl>
                                        <p:attrNameLst>
                                          <p:attrName>style.visibility</p:attrName>
                                        </p:attrNameLst>
                                      </p:cBhvr>
                                      <p:to>
                                        <p:strVal val="visible"/>
                                      </p:to>
                                    </p:set>
                                    <p:animEffect transition="in" filter="wipe(up)">
                                      <p:cBhvr>
                                        <p:cTn id="161" dur="500"/>
                                        <p:tgtEl>
                                          <p:spTgt spid="17457"/>
                                        </p:tgtEl>
                                      </p:cBhvr>
                                    </p:animEffect>
                                  </p:childTnLst>
                                </p:cTn>
                              </p:par>
                            </p:childTnLst>
                          </p:cTn>
                        </p:par>
                        <p:par>
                          <p:cTn id="162" fill="hold" nodeType="afterGroup">
                            <p:stCondLst>
                              <p:cond delay="3500"/>
                            </p:stCondLst>
                            <p:childTnLst>
                              <p:par>
                                <p:cTn id="163" presetID="4" presetClass="entr" presetSubtype="32" fill="hold" grpId="0" nodeType="afterEffect">
                                  <p:stCondLst>
                                    <p:cond delay="1000"/>
                                  </p:stCondLst>
                                  <p:childTnLst>
                                    <p:set>
                                      <p:cBhvr>
                                        <p:cTn id="164" dur="1" fill="hold">
                                          <p:stCondLst>
                                            <p:cond delay="0"/>
                                          </p:stCondLst>
                                        </p:cTn>
                                        <p:tgtEl>
                                          <p:spTgt spid="17456"/>
                                        </p:tgtEl>
                                        <p:attrNameLst>
                                          <p:attrName>style.visibility</p:attrName>
                                        </p:attrNameLst>
                                      </p:cBhvr>
                                      <p:to>
                                        <p:strVal val="visible"/>
                                      </p:to>
                                    </p:set>
                                    <p:animEffect transition="in" filter="box(out)">
                                      <p:cBhvr>
                                        <p:cTn id="165" dur="500"/>
                                        <p:tgtEl>
                                          <p:spTgt spid="17456"/>
                                        </p:tgtEl>
                                      </p:cBhvr>
                                    </p:animEffect>
                                  </p:childTnLst>
                                </p:cTn>
                              </p:par>
                            </p:childTnLst>
                          </p:cTn>
                        </p:par>
                        <p:par>
                          <p:cTn id="166" fill="hold" nodeType="afterGroup">
                            <p:stCondLst>
                              <p:cond delay="5000"/>
                            </p:stCondLst>
                            <p:childTnLst>
                              <p:par>
                                <p:cTn id="167" presetID="1" presetClass="entr" presetSubtype="0" fill="hold" nodeType="afterEffect">
                                  <p:stCondLst>
                                    <p:cond delay="1000"/>
                                  </p:stCondLst>
                                  <p:childTnLst>
                                    <p:set>
                                      <p:cBhvr>
                                        <p:cTn id="168" dur="1" fill="hold">
                                          <p:stCondLst>
                                            <p:cond delay="499"/>
                                          </p:stCondLst>
                                        </p:cTn>
                                        <p:tgtEl>
                                          <p:spTgt spid="17438"/>
                                        </p:tgtEl>
                                        <p:attrNameLst>
                                          <p:attrName>style.visibility</p:attrName>
                                        </p:attrNameLst>
                                      </p:cBhvr>
                                      <p:to>
                                        <p:strVal val="visible"/>
                                      </p:to>
                                    </p:set>
                                  </p:childTnLst>
                                </p:cTn>
                              </p:par>
                            </p:childTnLst>
                          </p:cTn>
                        </p:par>
                        <p:par>
                          <p:cTn id="169" fill="hold" nodeType="afterGroup">
                            <p:stCondLst>
                              <p:cond delay="6500"/>
                            </p:stCondLst>
                            <p:childTnLst>
                              <p:par>
                                <p:cTn id="170" presetID="2" presetClass="entr" presetSubtype="12" fill="hold" nodeType="afterEffect">
                                  <p:stCondLst>
                                    <p:cond delay="1000"/>
                                  </p:stCondLst>
                                  <p:childTnLst>
                                    <p:set>
                                      <p:cBhvr>
                                        <p:cTn id="171" dur="1" fill="hold">
                                          <p:stCondLst>
                                            <p:cond delay="0"/>
                                          </p:stCondLst>
                                        </p:cTn>
                                        <p:tgtEl>
                                          <p:spTgt spid="17448"/>
                                        </p:tgtEl>
                                        <p:attrNameLst>
                                          <p:attrName>style.visibility</p:attrName>
                                        </p:attrNameLst>
                                      </p:cBhvr>
                                      <p:to>
                                        <p:strVal val="visible"/>
                                      </p:to>
                                    </p:set>
                                    <p:anim calcmode="lin" valueType="num">
                                      <p:cBhvr>
                                        <p:cTn id="172" dur="500" fill="hold"/>
                                        <p:tgtEl>
                                          <p:spTgt spid="17448"/>
                                        </p:tgtEl>
                                        <p:attrNameLst>
                                          <p:attrName>ppt_x</p:attrName>
                                        </p:attrNameLst>
                                      </p:cBhvr>
                                      <p:tavLst>
                                        <p:tav tm="0">
                                          <p:val>
                                            <p:strVal val="0-#ppt_w/2"/>
                                          </p:val>
                                        </p:tav>
                                        <p:tav tm="100000">
                                          <p:val>
                                            <p:strVal val="#ppt_x"/>
                                          </p:val>
                                        </p:tav>
                                      </p:tavLst>
                                    </p:anim>
                                    <p:anim calcmode="lin" valueType="num">
                                      <p:cBhvr>
                                        <p:cTn id="173" dur="500" fill="hold"/>
                                        <p:tgtEl>
                                          <p:spTgt spid="17448"/>
                                        </p:tgtEl>
                                        <p:attrNameLst>
                                          <p:attrName>ppt_y</p:attrName>
                                        </p:attrNameLst>
                                      </p:cBhvr>
                                      <p:tavLst>
                                        <p:tav tm="0">
                                          <p:val>
                                            <p:strVal val="1+#ppt_h/2"/>
                                          </p:val>
                                        </p:tav>
                                        <p:tav tm="100000">
                                          <p:val>
                                            <p:strVal val="#ppt_y"/>
                                          </p:val>
                                        </p:tav>
                                      </p:tavLst>
                                    </p:anim>
                                  </p:childTnLst>
                                </p:cTn>
                              </p:par>
                            </p:childTnLst>
                          </p:cTn>
                        </p:par>
                        <p:par>
                          <p:cTn id="174" fill="hold" nodeType="afterGroup">
                            <p:stCondLst>
                              <p:cond delay="8000"/>
                            </p:stCondLst>
                            <p:childTnLst>
                              <p:par>
                                <p:cTn id="175" presetID="22" presetClass="entr" presetSubtype="8" fill="hold" nodeType="afterEffect">
                                  <p:stCondLst>
                                    <p:cond delay="1000"/>
                                  </p:stCondLst>
                                  <p:childTnLst>
                                    <p:set>
                                      <p:cBhvr>
                                        <p:cTn id="176" dur="1" fill="hold">
                                          <p:stCondLst>
                                            <p:cond delay="0"/>
                                          </p:stCondLst>
                                        </p:cTn>
                                        <p:tgtEl>
                                          <p:spTgt spid="17449"/>
                                        </p:tgtEl>
                                        <p:attrNameLst>
                                          <p:attrName>style.visibility</p:attrName>
                                        </p:attrNameLst>
                                      </p:cBhvr>
                                      <p:to>
                                        <p:strVal val="visible"/>
                                      </p:to>
                                    </p:set>
                                    <p:animEffect transition="in" filter="wipe(left)">
                                      <p:cBhvr>
                                        <p:cTn id="177" dur="500"/>
                                        <p:tgtEl>
                                          <p:spTgt spid="17449"/>
                                        </p:tgtEl>
                                      </p:cBhvr>
                                    </p:animEffect>
                                  </p:childTnLst>
                                </p:cTn>
                              </p:par>
                            </p:childTnLst>
                          </p:cTn>
                        </p:par>
                        <p:par>
                          <p:cTn id="178" fill="hold" nodeType="afterGroup">
                            <p:stCondLst>
                              <p:cond delay="9500"/>
                            </p:stCondLst>
                            <p:childTnLst>
                              <p:par>
                                <p:cTn id="179" presetID="22" presetClass="entr" presetSubtype="1" fill="hold" nodeType="afterEffect">
                                  <p:stCondLst>
                                    <p:cond delay="1000"/>
                                  </p:stCondLst>
                                  <p:childTnLst>
                                    <p:set>
                                      <p:cBhvr>
                                        <p:cTn id="180" dur="1" fill="hold">
                                          <p:stCondLst>
                                            <p:cond delay="0"/>
                                          </p:stCondLst>
                                        </p:cTn>
                                        <p:tgtEl>
                                          <p:spTgt spid="17450"/>
                                        </p:tgtEl>
                                        <p:attrNameLst>
                                          <p:attrName>style.visibility</p:attrName>
                                        </p:attrNameLst>
                                      </p:cBhvr>
                                      <p:to>
                                        <p:strVal val="visible"/>
                                      </p:to>
                                    </p:set>
                                    <p:animEffect transition="in" filter="wipe(up)">
                                      <p:cBhvr>
                                        <p:cTn id="181" dur="500"/>
                                        <p:tgtEl>
                                          <p:spTgt spid="17450"/>
                                        </p:tgtEl>
                                      </p:cBhvr>
                                    </p:animEffect>
                                  </p:childTnLst>
                                </p:cTn>
                              </p:par>
                            </p:childTnLst>
                          </p:cTn>
                        </p:par>
                        <p:par>
                          <p:cTn id="182" fill="hold" nodeType="afterGroup">
                            <p:stCondLst>
                              <p:cond delay="11000"/>
                            </p:stCondLst>
                            <p:childTnLst>
                              <p:par>
                                <p:cTn id="183" presetID="22" presetClass="entr" presetSubtype="1" fill="hold" nodeType="afterEffect">
                                  <p:stCondLst>
                                    <p:cond delay="1000"/>
                                  </p:stCondLst>
                                  <p:childTnLst>
                                    <p:set>
                                      <p:cBhvr>
                                        <p:cTn id="184" dur="1" fill="hold">
                                          <p:stCondLst>
                                            <p:cond delay="0"/>
                                          </p:stCondLst>
                                        </p:cTn>
                                        <p:tgtEl>
                                          <p:spTgt spid="17459"/>
                                        </p:tgtEl>
                                        <p:attrNameLst>
                                          <p:attrName>style.visibility</p:attrName>
                                        </p:attrNameLst>
                                      </p:cBhvr>
                                      <p:to>
                                        <p:strVal val="visible"/>
                                      </p:to>
                                    </p:set>
                                    <p:animEffect transition="in" filter="wipe(up)">
                                      <p:cBhvr>
                                        <p:cTn id="185" dur="500"/>
                                        <p:tgtEl>
                                          <p:spTgt spid="17459"/>
                                        </p:tgtEl>
                                      </p:cBhvr>
                                    </p:animEffect>
                                  </p:childTnLst>
                                </p:cTn>
                              </p:par>
                            </p:childTnLst>
                          </p:cTn>
                        </p:par>
                        <p:par>
                          <p:cTn id="186" fill="hold" nodeType="afterGroup">
                            <p:stCondLst>
                              <p:cond delay="12500"/>
                            </p:stCondLst>
                            <p:childTnLst>
                              <p:par>
                                <p:cTn id="187" presetID="4" presetClass="entr" presetSubtype="32" fill="hold" grpId="0" nodeType="afterEffect">
                                  <p:stCondLst>
                                    <p:cond delay="1000"/>
                                  </p:stCondLst>
                                  <p:childTnLst>
                                    <p:set>
                                      <p:cBhvr>
                                        <p:cTn id="188" dur="1" fill="hold">
                                          <p:stCondLst>
                                            <p:cond delay="0"/>
                                          </p:stCondLst>
                                        </p:cTn>
                                        <p:tgtEl>
                                          <p:spTgt spid="17458"/>
                                        </p:tgtEl>
                                        <p:attrNameLst>
                                          <p:attrName>style.visibility</p:attrName>
                                        </p:attrNameLst>
                                      </p:cBhvr>
                                      <p:to>
                                        <p:strVal val="visible"/>
                                      </p:to>
                                    </p:set>
                                    <p:animEffect transition="in" filter="box(out)">
                                      <p:cBhvr>
                                        <p:cTn id="189" dur="500"/>
                                        <p:tgtEl>
                                          <p:spTgt spid="17458"/>
                                        </p:tgtEl>
                                      </p:cBhvr>
                                    </p:animEffect>
                                  </p:childTnLst>
                                </p:cTn>
                              </p:par>
                            </p:childTnLst>
                          </p:cTn>
                        </p:par>
                        <p:par>
                          <p:cTn id="190" fill="hold" nodeType="afterGroup">
                            <p:stCondLst>
                              <p:cond delay="14000"/>
                            </p:stCondLst>
                            <p:childTnLst>
                              <p:par>
                                <p:cTn id="191" presetID="1" presetClass="entr" presetSubtype="0" fill="hold" nodeType="afterEffect">
                                  <p:stCondLst>
                                    <p:cond delay="1000"/>
                                  </p:stCondLst>
                                  <p:childTnLst>
                                    <p:set>
                                      <p:cBhvr>
                                        <p:cTn id="192" dur="1" fill="hold">
                                          <p:stCondLst>
                                            <p:cond delay="499"/>
                                          </p:stCondLst>
                                        </p:cTn>
                                        <p:tgtEl>
                                          <p:spTgt spid="17451"/>
                                        </p:tgtEl>
                                        <p:attrNameLst>
                                          <p:attrName>style.visibility</p:attrName>
                                        </p:attrNameLst>
                                      </p:cBhvr>
                                      <p:to>
                                        <p:strVal val="visible"/>
                                      </p:to>
                                    </p:set>
                                  </p:childTnLst>
                                </p:cTn>
                              </p:par>
                            </p:childTnLst>
                          </p:cTn>
                        </p:par>
                        <p:par>
                          <p:cTn id="193" fill="hold" nodeType="afterGroup">
                            <p:stCondLst>
                              <p:cond delay="15500"/>
                            </p:stCondLst>
                            <p:childTnLst>
                              <p:par>
                                <p:cTn id="194" presetID="2" presetClass="entr" presetSubtype="12" fill="hold" nodeType="afterEffect">
                                  <p:stCondLst>
                                    <p:cond delay="1000"/>
                                  </p:stCondLst>
                                  <p:childTnLst>
                                    <p:set>
                                      <p:cBhvr>
                                        <p:cTn id="195" dur="1" fill="hold">
                                          <p:stCondLst>
                                            <p:cond delay="0"/>
                                          </p:stCondLst>
                                        </p:cTn>
                                        <p:tgtEl>
                                          <p:spTgt spid="17452"/>
                                        </p:tgtEl>
                                        <p:attrNameLst>
                                          <p:attrName>style.visibility</p:attrName>
                                        </p:attrNameLst>
                                      </p:cBhvr>
                                      <p:to>
                                        <p:strVal val="visible"/>
                                      </p:to>
                                    </p:set>
                                    <p:anim calcmode="lin" valueType="num">
                                      <p:cBhvr>
                                        <p:cTn id="196" dur="500" fill="hold"/>
                                        <p:tgtEl>
                                          <p:spTgt spid="17452"/>
                                        </p:tgtEl>
                                        <p:attrNameLst>
                                          <p:attrName>ppt_x</p:attrName>
                                        </p:attrNameLst>
                                      </p:cBhvr>
                                      <p:tavLst>
                                        <p:tav tm="0">
                                          <p:val>
                                            <p:strVal val="0-#ppt_w/2"/>
                                          </p:val>
                                        </p:tav>
                                        <p:tav tm="100000">
                                          <p:val>
                                            <p:strVal val="#ppt_x"/>
                                          </p:val>
                                        </p:tav>
                                      </p:tavLst>
                                    </p:anim>
                                    <p:anim calcmode="lin" valueType="num">
                                      <p:cBhvr>
                                        <p:cTn id="197" dur="500" fill="hold"/>
                                        <p:tgtEl>
                                          <p:spTgt spid="17452"/>
                                        </p:tgtEl>
                                        <p:attrNameLst>
                                          <p:attrName>ppt_y</p:attrName>
                                        </p:attrNameLst>
                                      </p:cBhvr>
                                      <p:tavLst>
                                        <p:tav tm="0">
                                          <p:val>
                                            <p:strVal val="1+#ppt_h/2"/>
                                          </p:val>
                                        </p:tav>
                                        <p:tav tm="100000">
                                          <p:val>
                                            <p:strVal val="#ppt_y"/>
                                          </p:val>
                                        </p:tav>
                                      </p:tavLst>
                                    </p:anim>
                                  </p:childTnLst>
                                </p:cTn>
                              </p:par>
                            </p:childTnLst>
                          </p:cTn>
                        </p:par>
                      </p:childTnLst>
                    </p:cTn>
                  </p:par>
                  <p:par>
                    <p:cTn id="198" fill="hold" nodeType="clickPar">
                      <p:stCondLst>
                        <p:cond delay="indefinite"/>
                      </p:stCondLst>
                      <p:childTnLst>
                        <p:par>
                          <p:cTn id="199" fill="hold" nodeType="withGroup">
                            <p:stCondLst>
                              <p:cond delay="0"/>
                            </p:stCondLst>
                            <p:childTnLst>
                              <p:par>
                                <p:cTn id="200" presetID="18" presetClass="entr" presetSubtype="6" fill="hold" grpId="0" nodeType="clickEffect">
                                  <p:stCondLst>
                                    <p:cond delay="0"/>
                                  </p:stCondLst>
                                  <p:childTnLst>
                                    <p:set>
                                      <p:cBhvr>
                                        <p:cTn id="201" dur="1" fill="hold">
                                          <p:stCondLst>
                                            <p:cond delay="0"/>
                                          </p:stCondLst>
                                        </p:cTn>
                                        <p:tgtEl>
                                          <p:spTgt spid="17467"/>
                                        </p:tgtEl>
                                        <p:attrNameLst>
                                          <p:attrName>style.visibility</p:attrName>
                                        </p:attrNameLst>
                                      </p:cBhvr>
                                      <p:to>
                                        <p:strVal val="visible"/>
                                      </p:to>
                                    </p:set>
                                    <p:animEffect transition="in" filter="strips(downRight)">
                                      <p:cBhvr>
                                        <p:cTn id="202" dur="500"/>
                                        <p:tgtEl>
                                          <p:spTgt spid="17467"/>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4" presetClass="entr" presetSubtype="32" fill="hold" grpId="0" nodeType="clickEffect">
                                  <p:stCondLst>
                                    <p:cond delay="0"/>
                                  </p:stCondLst>
                                  <p:childTnLst>
                                    <p:set>
                                      <p:cBhvr>
                                        <p:cTn id="206" dur="1" fill="hold">
                                          <p:stCondLst>
                                            <p:cond delay="0"/>
                                          </p:stCondLst>
                                        </p:cTn>
                                        <p:tgtEl>
                                          <p:spTgt spid="17460"/>
                                        </p:tgtEl>
                                        <p:attrNameLst>
                                          <p:attrName>style.visibility</p:attrName>
                                        </p:attrNameLst>
                                      </p:cBhvr>
                                      <p:to>
                                        <p:strVal val="visible"/>
                                      </p:to>
                                    </p:set>
                                    <p:animEffect transition="in" filter="box(out)">
                                      <p:cBhvr>
                                        <p:cTn id="207" dur="500"/>
                                        <p:tgtEl>
                                          <p:spTgt spid="17460"/>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4" presetClass="entr" presetSubtype="32" fill="hold" grpId="0" nodeType="clickEffect">
                                  <p:stCondLst>
                                    <p:cond delay="0"/>
                                  </p:stCondLst>
                                  <p:childTnLst>
                                    <p:set>
                                      <p:cBhvr>
                                        <p:cTn id="211" dur="1" fill="hold">
                                          <p:stCondLst>
                                            <p:cond delay="0"/>
                                          </p:stCondLst>
                                        </p:cTn>
                                        <p:tgtEl>
                                          <p:spTgt spid="17461"/>
                                        </p:tgtEl>
                                        <p:attrNameLst>
                                          <p:attrName>style.visibility</p:attrName>
                                        </p:attrNameLst>
                                      </p:cBhvr>
                                      <p:to>
                                        <p:strVal val="visible"/>
                                      </p:to>
                                    </p:set>
                                    <p:animEffect transition="in" filter="box(out)">
                                      <p:cBhvr>
                                        <p:cTn id="212" dur="500"/>
                                        <p:tgtEl>
                                          <p:spTgt spid="17461"/>
                                        </p:tgtEl>
                                      </p:cBhvr>
                                    </p:animEffec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2" presetClass="entr" presetSubtype="4" fill="hold" grpId="0" nodeType="clickEffect">
                                  <p:stCondLst>
                                    <p:cond delay="0"/>
                                  </p:stCondLst>
                                  <p:childTnLst>
                                    <p:set>
                                      <p:cBhvr>
                                        <p:cTn id="216" dur="1" fill="hold">
                                          <p:stCondLst>
                                            <p:cond delay="0"/>
                                          </p:stCondLst>
                                        </p:cTn>
                                        <p:tgtEl>
                                          <p:spTgt spid="17468"/>
                                        </p:tgtEl>
                                        <p:attrNameLst>
                                          <p:attrName>style.visibility</p:attrName>
                                        </p:attrNameLst>
                                      </p:cBhvr>
                                      <p:to>
                                        <p:strVal val="visible"/>
                                      </p:to>
                                    </p:set>
                                    <p:anim calcmode="lin" valueType="num">
                                      <p:cBhvr>
                                        <p:cTn id="217" dur="500" fill="hold"/>
                                        <p:tgtEl>
                                          <p:spTgt spid="17468"/>
                                        </p:tgtEl>
                                        <p:attrNameLst>
                                          <p:attrName>ppt_x</p:attrName>
                                        </p:attrNameLst>
                                      </p:cBhvr>
                                      <p:tavLst>
                                        <p:tav tm="0">
                                          <p:val>
                                            <p:strVal val="#ppt_x"/>
                                          </p:val>
                                        </p:tav>
                                        <p:tav tm="100000">
                                          <p:val>
                                            <p:strVal val="#ppt_x"/>
                                          </p:val>
                                        </p:tav>
                                      </p:tavLst>
                                    </p:anim>
                                    <p:anim calcmode="lin" valueType="num">
                                      <p:cBhvr>
                                        <p:cTn id="218" dur="500" fill="hold"/>
                                        <p:tgtEl>
                                          <p:spTgt spid="17468"/>
                                        </p:tgtEl>
                                        <p:attrNameLst>
                                          <p:attrName>ppt_y</p:attrName>
                                        </p:attrNameLst>
                                      </p:cBhvr>
                                      <p:tavLst>
                                        <p:tav tm="0">
                                          <p:val>
                                            <p:strVal val="1+#ppt_h/2"/>
                                          </p:val>
                                        </p:tav>
                                        <p:tav tm="100000">
                                          <p:val>
                                            <p:strVal val="#ppt_y"/>
                                          </p:val>
                                        </p:tav>
                                      </p:tavLst>
                                    </p:anim>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2" presetClass="entr" presetSubtype="1" fill="hold" nodeType="clickEffect">
                                  <p:stCondLst>
                                    <p:cond delay="0"/>
                                  </p:stCondLst>
                                  <p:childTnLst>
                                    <p:set>
                                      <p:cBhvr>
                                        <p:cTn id="222" dur="1" fill="hold">
                                          <p:stCondLst>
                                            <p:cond delay="0"/>
                                          </p:stCondLst>
                                        </p:cTn>
                                        <p:tgtEl>
                                          <p:spTgt spid="3"/>
                                        </p:tgtEl>
                                        <p:attrNameLst>
                                          <p:attrName>style.visibility</p:attrName>
                                        </p:attrNameLst>
                                      </p:cBhvr>
                                      <p:to>
                                        <p:strVal val="visible"/>
                                      </p:to>
                                    </p:set>
                                    <p:animEffect transition="in" filter="wipe(up)">
                                      <p:cBhvr>
                                        <p:cTn id="2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44" grpId="0" bldLvl="0" animBg="1"/>
      <p:bldP spid="17455" grpId="0" bldLvl="0" animBg="1"/>
      <p:bldP spid="17456" grpId="0" bldLvl="0" animBg="1"/>
      <p:bldP spid="17458" grpId="0" bldLvl="0" animBg="1"/>
      <p:bldP spid="17460" grpId="0" bldLvl="0" animBg="1"/>
      <p:bldP spid="17461" grpId="0" bldLvl="0" animBg="1"/>
      <p:bldP spid="17462" grpId="0"/>
      <p:bldP spid="17463" grpId="0"/>
      <p:bldP spid="17464" grpId="0"/>
      <p:bldP spid="17465" grpId="0"/>
      <p:bldP spid="17466" grpId="0"/>
      <p:bldP spid="17467" grpId="0"/>
      <p:bldP spid="17468" grpId="0"/>
      <p:bldP spid="62" grpId="0" bldLvl="0" animBg="1"/>
      <p:bldP spid="63" grpId="0" bldLvl="0" animBg="1"/>
      <p:bldP spid="63" grpId="1"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81"/>
          <p:cNvGrpSpPr>
            <a:grpSpLocks/>
          </p:cNvGrpSpPr>
          <p:nvPr/>
        </p:nvGrpSpPr>
        <p:grpSpPr bwMode="auto">
          <a:xfrm>
            <a:off x="301625" y="1773238"/>
            <a:ext cx="6502400" cy="4899025"/>
            <a:chOff x="1082" y="855"/>
            <a:chExt cx="4260" cy="3231"/>
          </a:xfrm>
        </p:grpSpPr>
        <p:sp>
          <p:nvSpPr>
            <p:cNvPr id="20483" name="Freeform 82"/>
            <p:cNvSpPr>
              <a:spLocks noChangeArrowheads="1"/>
            </p:cNvSpPr>
            <p:nvPr/>
          </p:nvSpPr>
          <p:spPr bwMode="auto">
            <a:xfrm>
              <a:off x="3211" y="1317"/>
              <a:ext cx="1171" cy="0"/>
            </a:xfrm>
            <a:custGeom>
              <a:avLst/>
              <a:gdLst>
                <a:gd name="T0" fmla="*/ 0 w 1171"/>
                <a:gd name="T1" fmla="*/ 0 h 3"/>
                <a:gd name="T2" fmla="*/ 1171 w 1171"/>
                <a:gd name="T3" fmla="*/ 3 h 3"/>
                <a:gd name="T4" fmla="*/ 0 60000 65536"/>
                <a:gd name="T5" fmla="*/ 0 60000 65536"/>
                <a:gd name="T6" fmla="*/ 0 w 1171"/>
                <a:gd name="T7" fmla="*/ 0 h 3"/>
                <a:gd name="T8" fmla="*/ 1171 w 1171"/>
                <a:gd name="T9" fmla="*/ 3 h 3"/>
              </a:gdLst>
              <a:ahLst/>
              <a:cxnLst>
                <a:cxn ang="T4">
                  <a:pos x="T0" y="T1"/>
                </a:cxn>
                <a:cxn ang="T5">
                  <a:pos x="T2" y="T3"/>
                </a:cxn>
              </a:cxnLst>
              <a:rect l="T6" t="T7" r="T8" b="T9"/>
              <a:pathLst>
                <a:path w="1171" h="3">
                  <a:moveTo>
                    <a:pt x="0" y="0"/>
                  </a:moveTo>
                  <a:lnTo>
                    <a:pt x="1171" y="3"/>
                  </a:lnTo>
                </a:path>
              </a:pathLst>
            </a:custGeom>
            <a:noFill/>
            <a:ln w="12700">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484" name="Freeform 83"/>
            <p:cNvSpPr>
              <a:spLocks noChangeArrowheads="1"/>
            </p:cNvSpPr>
            <p:nvPr/>
          </p:nvSpPr>
          <p:spPr bwMode="auto">
            <a:xfrm>
              <a:off x="3809" y="855"/>
              <a:ext cx="3" cy="1263"/>
            </a:xfrm>
            <a:custGeom>
              <a:avLst/>
              <a:gdLst>
                <a:gd name="T0" fmla="*/ 0 w 3"/>
                <a:gd name="T1" fmla="*/ 1263 h 1263"/>
                <a:gd name="T2" fmla="*/ 3 w 3"/>
                <a:gd name="T3" fmla="*/ 0 h 1263"/>
                <a:gd name="T4" fmla="*/ 0 60000 65536"/>
                <a:gd name="T5" fmla="*/ 0 60000 65536"/>
                <a:gd name="T6" fmla="*/ 0 w 3"/>
                <a:gd name="T7" fmla="*/ 0 h 1263"/>
                <a:gd name="T8" fmla="*/ 3 w 3"/>
                <a:gd name="T9" fmla="*/ 1263 h 1263"/>
              </a:gdLst>
              <a:ahLst/>
              <a:cxnLst>
                <a:cxn ang="T4">
                  <a:pos x="T0" y="T1"/>
                </a:cxn>
                <a:cxn ang="T5">
                  <a:pos x="T2" y="T3"/>
                </a:cxn>
              </a:cxnLst>
              <a:rect l="T6" t="T7" r="T8" b="T9"/>
              <a:pathLst>
                <a:path w="3" h="1263">
                  <a:moveTo>
                    <a:pt x="0" y="1263"/>
                  </a:moveTo>
                  <a:lnTo>
                    <a:pt x="3" y="0"/>
                  </a:lnTo>
                </a:path>
              </a:pathLst>
            </a:custGeom>
            <a:noFill/>
            <a:ln w="12700">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485" name="Oval 84"/>
            <p:cNvSpPr>
              <a:spLocks noChangeArrowheads="1"/>
            </p:cNvSpPr>
            <p:nvPr/>
          </p:nvSpPr>
          <p:spPr bwMode="auto">
            <a:xfrm>
              <a:off x="1192" y="2660"/>
              <a:ext cx="1435" cy="132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486" name="Freeform 85"/>
            <p:cNvSpPr>
              <a:spLocks noChangeArrowheads="1"/>
            </p:cNvSpPr>
            <p:nvPr/>
          </p:nvSpPr>
          <p:spPr bwMode="auto">
            <a:xfrm>
              <a:off x="1082" y="3311"/>
              <a:ext cx="1659" cy="5"/>
            </a:xfrm>
            <a:custGeom>
              <a:avLst/>
              <a:gdLst>
                <a:gd name="T0" fmla="*/ 0 w 1659"/>
                <a:gd name="T1" fmla="*/ 5 h 5"/>
                <a:gd name="T2" fmla="*/ 1659 w 1659"/>
                <a:gd name="T3" fmla="*/ 0 h 5"/>
                <a:gd name="T4" fmla="*/ 0 60000 65536"/>
                <a:gd name="T5" fmla="*/ 0 60000 65536"/>
                <a:gd name="T6" fmla="*/ 0 w 1659"/>
                <a:gd name="T7" fmla="*/ 0 h 5"/>
                <a:gd name="T8" fmla="*/ 1659 w 1659"/>
                <a:gd name="T9" fmla="*/ 5 h 5"/>
              </a:gdLst>
              <a:ahLst/>
              <a:cxnLst>
                <a:cxn ang="T4">
                  <a:pos x="T0" y="T1"/>
                </a:cxn>
                <a:cxn ang="T5">
                  <a:pos x="T2" y="T3"/>
                </a:cxn>
              </a:cxnLst>
              <a:rect l="T6" t="T7" r="T8" b="T9"/>
              <a:pathLst>
                <a:path w="1659" h="5">
                  <a:moveTo>
                    <a:pt x="0" y="5"/>
                  </a:moveTo>
                  <a:lnTo>
                    <a:pt x="1659" y="0"/>
                  </a:lnTo>
                </a:path>
              </a:pathLst>
            </a:custGeom>
            <a:noFill/>
            <a:ln w="12700">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487" name="Freeform 86"/>
            <p:cNvSpPr>
              <a:spLocks noChangeArrowheads="1"/>
            </p:cNvSpPr>
            <p:nvPr/>
          </p:nvSpPr>
          <p:spPr bwMode="auto">
            <a:xfrm>
              <a:off x="1907" y="2566"/>
              <a:ext cx="0" cy="1520"/>
            </a:xfrm>
            <a:custGeom>
              <a:avLst/>
              <a:gdLst>
                <a:gd name="T0" fmla="*/ 0 w 4"/>
                <a:gd name="T1" fmla="*/ 0 h 1520"/>
                <a:gd name="T2" fmla="*/ 4 w 4"/>
                <a:gd name="T3" fmla="*/ 1520 h 1520"/>
                <a:gd name="T4" fmla="*/ 0 60000 65536"/>
                <a:gd name="T5" fmla="*/ 0 60000 65536"/>
                <a:gd name="T6" fmla="*/ 0 w 4"/>
                <a:gd name="T7" fmla="*/ 0 h 1520"/>
                <a:gd name="T8" fmla="*/ 4 w 4"/>
                <a:gd name="T9" fmla="*/ 1520 h 1520"/>
              </a:gdLst>
              <a:ahLst/>
              <a:cxnLst>
                <a:cxn ang="T4">
                  <a:pos x="T0" y="T1"/>
                </a:cxn>
                <a:cxn ang="T5">
                  <a:pos x="T2" y="T3"/>
                </a:cxn>
              </a:cxnLst>
              <a:rect l="T6" t="T7" r="T8" b="T9"/>
              <a:pathLst>
                <a:path w="4" h="1520">
                  <a:moveTo>
                    <a:pt x="0" y="0"/>
                  </a:moveTo>
                  <a:lnTo>
                    <a:pt x="4" y="1520"/>
                  </a:lnTo>
                </a:path>
              </a:pathLst>
            </a:custGeom>
            <a:noFill/>
            <a:ln w="12700">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488" name="Freeform 87"/>
            <p:cNvSpPr>
              <a:spLocks noChangeArrowheads="1"/>
            </p:cNvSpPr>
            <p:nvPr/>
          </p:nvSpPr>
          <p:spPr bwMode="auto">
            <a:xfrm>
              <a:off x="1907" y="990"/>
              <a:ext cx="0" cy="1128"/>
            </a:xfrm>
            <a:custGeom>
              <a:avLst/>
              <a:gdLst>
                <a:gd name="T0" fmla="*/ 3 w 3"/>
                <a:gd name="T1" fmla="*/ 1128 h 1128"/>
                <a:gd name="T2" fmla="*/ 0 w 3"/>
                <a:gd name="T3" fmla="*/ 0 h 1128"/>
                <a:gd name="T4" fmla="*/ 0 60000 65536"/>
                <a:gd name="T5" fmla="*/ 0 60000 65536"/>
                <a:gd name="T6" fmla="*/ 0 w 3"/>
                <a:gd name="T7" fmla="*/ 0 h 1128"/>
                <a:gd name="T8" fmla="*/ 3 w 3"/>
                <a:gd name="T9" fmla="*/ 1128 h 1128"/>
              </a:gdLst>
              <a:ahLst/>
              <a:cxnLst>
                <a:cxn ang="T4">
                  <a:pos x="T0" y="T1"/>
                </a:cxn>
                <a:cxn ang="T5">
                  <a:pos x="T2" y="T3"/>
                </a:cxn>
              </a:cxnLst>
              <a:rect l="T6" t="T7" r="T8" b="T9"/>
              <a:pathLst>
                <a:path w="3" h="1128">
                  <a:moveTo>
                    <a:pt x="3" y="1128"/>
                  </a:moveTo>
                  <a:lnTo>
                    <a:pt x="0" y="0"/>
                  </a:lnTo>
                </a:path>
              </a:pathLst>
            </a:custGeom>
            <a:noFill/>
            <a:ln w="12700">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489" name="Line 88"/>
            <p:cNvSpPr>
              <a:spLocks noChangeShapeType="1"/>
            </p:cNvSpPr>
            <p:nvPr/>
          </p:nvSpPr>
          <p:spPr bwMode="auto">
            <a:xfrm>
              <a:off x="1192" y="2010"/>
              <a:ext cx="142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0" name="Line 89"/>
            <p:cNvSpPr>
              <a:spLocks noChangeShapeType="1"/>
            </p:cNvSpPr>
            <p:nvPr/>
          </p:nvSpPr>
          <p:spPr bwMode="auto">
            <a:xfrm flipV="1">
              <a:off x="1192" y="1685"/>
              <a:ext cx="107" cy="3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1" name="Line 90"/>
            <p:cNvSpPr>
              <a:spLocks noChangeShapeType="1"/>
            </p:cNvSpPr>
            <p:nvPr/>
          </p:nvSpPr>
          <p:spPr bwMode="auto">
            <a:xfrm flipH="1" flipV="1">
              <a:off x="2268" y="927"/>
              <a:ext cx="359" cy="108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2" name="Line 91"/>
            <p:cNvSpPr>
              <a:spLocks noChangeShapeType="1"/>
            </p:cNvSpPr>
            <p:nvPr/>
          </p:nvSpPr>
          <p:spPr bwMode="auto">
            <a:xfrm flipH="1">
              <a:off x="1306" y="927"/>
              <a:ext cx="962" cy="758"/>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3" name="Line 92"/>
            <p:cNvSpPr>
              <a:spLocks noChangeShapeType="1"/>
            </p:cNvSpPr>
            <p:nvPr/>
          </p:nvSpPr>
          <p:spPr bwMode="auto">
            <a:xfrm>
              <a:off x="3091" y="2010"/>
              <a:ext cx="14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4" name="Line 93"/>
            <p:cNvSpPr>
              <a:spLocks noChangeShapeType="1"/>
            </p:cNvSpPr>
            <p:nvPr/>
          </p:nvSpPr>
          <p:spPr bwMode="auto">
            <a:xfrm flipV="1">
              <a:off x="3091" y="1220"/>
              <a:ext cx="261" cy="79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5" name="Line 94"/>
            <p:cNvSpPr>
              <a:spLocks noChangeShapeType="1"/>
            </p:cNvSpPr>
            <p:nvPr/>
          </p:nvSpPr>
          <p:spPr bwMode="auto">
            <a:xfrm flipH="1" flipV="1">
              <a:off x="4265" y="1220"/>
              <a:ext cx="261" cy="79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6" name="Oval 95"/>
            <p:cNvSpPr>
              <a:spLocks noChangeArrowheads="1"/>
            </p:cNvSpPr>
            <p:nvPr/>
          </p:nvSpPr>
          <p:spPr bwMode="auto">
            <a:xfrm>
              <a:off x="3342" y="927"/>
              <a:ext cx="943" cy="757"/>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497" name="Oval 96"/>
            <p:cNvSpPr>
              <a:spLocks noChangeArrowheads="1"/>
            </p:cNvSpPr>
            <p:nvPr/>
          </p:nvSpPr>
          <p:spPr bwMode="auto">
            <a:xfrm>
              <a:off x="1300" y="2845"/>
              <a:ext cx="968" cy="951"/>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498" name="Line 97"/>
            <p:cNvSpPr>
              <a:spLocks noChangeShapeType="1"/>
            </p:cNvSpPr>
            <p:nvPr/>
          </p:nvSpPr>
          <p:spPr bwMode="auto">
            <a:xfrm>
              <a:off x="3097" y="2010"/>
              <a:ext cx="144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9" name="Line 98"/>
            <p:cNvSpPr>
              <a:spLocks noChangeShapeType="1"/>
            </p:cNvSpPr>
            <p:nvPr/>
          </p:nvSpPr>
          <p:spPr bwMode="auto">
            <a:xfrm>
              <a:off x="1788" y="2767"/>
              <a:ext cx="0" cy="1083"/>
            </a:xfrm>
            <a:prstGeom prst="line">
              <a:avLst/>
            </a:prstGeom>
            <a:noFill/>
            <a:ln w="1270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0500" name="Picture 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5" y="2209"/>
              <a:ext cx="1827" cy="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176067314"/>
      </p:ext>
    </p:extLst>
  </p:cSld>
  <p:clrMapOvr>
    <a:masterClrMapping/>
  </p:clrMapOvr>
  <p:transition>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8">
            <a:extLst>
              <a:ext uri="{FF2B5EF4-FFF2-40B4-BE49-F238E27FC236}">
                <a16:creationId xmlns:a16="http://schemas.microsoft.com/office/drawing/2014/main" xmlns="" id="{9336C4B1-1A84-420F-B4CF-54B3427DFD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6288" y="2687638"/>
            <a:ext cx="2165350" cy="210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 Box 2">
            <a:extLst>
              <a:ext uri="{FF2B5EF4-FFF2-40B4-BE49-F238E27FC236}">
                <a16:creationId xmlns:a16="http://schemas.microsoft.com/office/drawing/2014/main" xmlns="" id="{84741686-5697-4EBA-BC30-B4244A9EF97D}"/>
              </a:ext>
            </a:extLst>
          </p:cNvPr>
          <p:cNvSpPr txBox="1">
            <a:spLocks noChangeArrowheads="1"/>
          </p:cNvSpPr>
          <p:nvPr/>
        </p:nvSpPr>
        <p:spPr bwMode="auto">
          <a:xfrm>
            <a:off x="179388" y="-3175"/>
            <a:ext cx="8964612"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4000" dirty="0">
                <a:solidFill>
                  <a:srgbClr val="CC0000"/>
                </a:solidFill>
              </a:rPr>
              <a:t>9. </a:t>
            </a:r>
            <a:r>
              <a:rPr lang="zh-CN" altLang="en-US" sz="4000" dirty="0">
                <a:solidFill>
                  <a:srgbClr val="CC0000"/>
                </a:solidFill>
              </a:rPr>
              <a:t>球体的截切 </a:t>
            </a:r>
            <a:r>
              <a:rPr lang="en-US" altLang="zh-CN" sz="2800" i="1" dirty="0">
                <a:solidFill>
                  <a:srgbClr val="CC0000"/>
                </a:solidFill>
              </a:rPr>
              <a:t>Cutting of sphere</a:t>
            </a:r>
          </a:p>
        </p:txBody>
      </p:sp>
      <p:sp>
        <p:nvSpPr>
          <p:cNvPr id="57348" name="Text Box 3">
            <a:extLst>
              <a:ext uri="{FF2B5EF4-FFF2-40B4-BE49-F238E27FC236}">
                <a16:creationId xmlns:a16="http://schemas.microsoft.com/office/drawing/2014/main" xmlns="" id="{B59B2AB5-5A5B-403C-82DB-4A82E3D4CAF4}"/>
              </a:ext>
            </a:extLst>
          </p:cNvPr>
          <p:cNvSpPr txBox="1">
            <a:spLocks noChangeArrowheads="1"/>
          </p:cNvSpPr>
          <p:nvPr/>
        </p:nvSpPr>
        <p:spPr bwMode="auto">
          <a:xfrm>
            <a:off x="250825" y="700088"/>
            <a:ext cx="845978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400" dirty="0"/>
              <a:t>        </a:t>
            </a:r>
            <a:r>
              <a:rPr lang="zh-CN" altLang="en-US" sz="2400" dirty="0"/>
              <a:t>平面与圆球相交，</a:t>
            </a:r>
            <a:r>
              <a:rPr lang="zh-CN" altLang="en-US" sz="2400" dirty="0">
                <a:solidFill>
                  <a:srgbClr val="FF0000"/>
                </a:solidFill>
              </a:rPr>
              <a:t>截交线的形状都是圆</a:t>
            </a:r>
            <a:r>
              <a:rPr lang="zh-CN" altLang="en-US" sz="2400" dirty="0"/>
              <a:t>，但根据截平面与投影面的相对位置不同，</a:t>
            </a:r>
            <a:r>
              <a:rPr lang="zh-CN" altLang="en-US" sz="2400" dirty="0">
                <a:solidFill>
                  <a:schemeClr val="tx2"/>
                </a:solidFill>
              </a:rPr>
              <a:t>其</a:t>
            </a:r>
            <a:r>
              <a:rPr lang="zh-CN" altLang="en-US" sz="2400" dirty="0">
                <a:solidFill>
                  <a:srgbClr val="FF0000"/>
                </a:solidFill>
              </a:rPr>
              <a:t>截交线的投影可能为圆、椭圆或积聚成直线</a:t>
            </a:r>
            <a:r>
              <a:rPr lang="zh-CN" altLang="en-US" sz="2400" dirty="0"/>
              <a:t>。</a:t>
            </a:r>
            <a:r>
              <a:rPr lang="zh-CN" altLang="en-US" i="1" dirty="0"/>
              <a:t>       </a:t>
            </a:r>
            <a:r>
              <a:rPr lang="en-US" altLang="zh-CN" i="1" dirty="0"/>
              <a:t>Intersections are all circles whatever planes intersect with a sphere. In projection , the circles can appear a  circle (true shape), ellipse (similar) or line (concentrated) with the different positions of the cutting plane relative to the projection plane.</a:t>
            </a:r>
          </a:p>
        </p:txBody>
      </p:sp>
      <p:pic>
        <p:nvPicPr>
          <p:cNvPr id="20485" name="Picture 4">
            <a:extLst>
              <a:ext uri="{FF2B5EF4-FFF2-40B4-BE49-F238E27FC236}">
                <a16:creationId xmlns:a16="http://schemas.microsoft.com/office/drawing/2014/main" xmlns="" id="{8F2E3719-B57B-4ED4-A3CF-A6A8E3E43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 y="2687638"/>
            <a:ext cx="2289175"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5">
            <a:extLst>
              <a:ext uri="{FF2B5EF4-FFF2-40B4-BE49-F238E27FC236}">
                <a16:creationId xmlns:a16="http://schemas.microsoft.com/office/drawing/2014/main" xmlns="" id="{A0191DFC-8796-435D-B846-F5C2106535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7113" y="3633788"/>
            <a:ext cx="238601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6">
            <a:extLst>
              <a:ext uri="{FF2B5EF4-FFF2-40B4-BE49-F238E27FC236}">
                <a16:creationId xmlns:a16="http://schemas.microsoft.com/office/drawing/2014/main" xmlns="" id="{EA6AE8AD-9577-4CEB-9106-05CC1152BA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588" y="4960938"/>
            <a:ext cx="2447925" cy="189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7">
            <a:extLst>
              <a:ext uri="{FF2B5EF4-FFF2-40B4-BE49-F238E27FC236}">
                <a16:creationId xmlns:a16="http://schemas.microsoft.com/office/drawing/2014/main" xmlns="" id="{35126995-965B-4C47-AA75-F4E61D5B6C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8788" y="2222500"/>
            <a:ext cx="2447925"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2">
            <a:extLst>
              <a:ext uri="{FF2B5EF4-FFF2-40B4-BE49-F238E27FC236}">
                <a16:creationId xmlns:a16="http://schemas.microsoft.com/office/drawing/2014/main" xmlns="" id="{2C4CA04F-3F71-4FD6-A05A-518297BFD8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1063" y="4797425"/>
            <a:ext cx="3182937"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983780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strips(downRight)">
                                      <p:cBhvr>
                                        <p:cTn id="7" dur="500"/>
                                        <p:tgtEl>
                                          <p:spTgt spid="5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026" descr="nrty04">
            <a:extLst>
              <a:ext uri="{FF2B5EF4-FFF2-40B4-BE49-F238E27FC236}">
                <a16:creationId xmlns:a16="http://schemas.microsoft.com/office/drawing/2014/main" xmlns="" id="{5F32ACC7-25A4-4AF2-95E2-5DDB41CBF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180" t="10608" r="8737" b="10451"/>
          <a:stretch>
            <a:fillRect/>
          </a:stretch>
        </p:blipFill>
        <p:spPr bwMode="auto">
          <a:xfrm>
            <a:off x="-176213" y="-173038"/>
            <a:ext cx="10007601" cy="721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9021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0" name="Text Box 40">
            <a:extLst>
              <a:ext uri="{FF2B5EF4-FFF2-40B4-BE49-F238E27FC236}">
                <a16:creationId xmlns:a16="http://schemas.microsoft.com/office/drawing/2014/main" xmlns="" id="{90E4CF04-7290-480A-AE66-313E8A3A5D69}"/>
              </a:ext>
            </a:extLst>
          </p:cNvPr>
          <p:cNvSpPr txBox="1">
            <a:spLocks noChangeArrowheads="1"/>
          </p:cNvSpPr>
          <p:nvPr/>
        </p:nvSpPr>
        <p:spPr bwMode="auto">
          <a:xfrm>
            <a:off x="4156075" y="4660900"/>
            <a:ext cx="4987925" cy="113665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rPr>
              <a:t> </a:t>
            </a:r>
            <a:r>
              <a:rPr lang="zh-CN" altLang="en-US">
                <a:solidFill>
                  <a:schemeClr val="accent2"/>
                </a:solidFill>
              </a:rPr>
              <a:t>两个侧平面截圆球的截交线的投影，在侧视图上为部分圆弧，在俯视图上积聚为直线。</a:t>
            </a:r>
            <a:endParaRPr lang="zh-CN" altLang="en-US" sz="1600">
              <a:solidFill>
                <a:schemeClr val="accent2"/>
              </a:solidFill>
            </a:endParaRPr>
          </a:p>
          <a:p>
            <a:pPr eaLnBrk="1" hangingPunct="1"/>
            <a:r>
              <a:rPr lang="en-US" altLang="zh-CN" sz="1600" i="1">
                <a:solidFill>
                  <a:schemeClr val="accent2"/>
                </a:solidFill>
              </a:rPr>
              <a:t>The intersections of two W-planes cutting the sphere are projected as arcs on left view and lines on top view.</a:t>
            </a:r>
          </a:p>
        </p:txBody>
      </p:sp>
      <p:pic>
        <p:nvPicPr>
          <p:cNvPr id="26627" name="Picture 41">
            <a:extLst>
              <a:ext uri="{FF2B5EF4-FFF2-40B4-BE49-F238E27FC236}">
                <a16:creationId xmlns:a16="http://schemas.microsoft.com/office/drawing/2014/main" xmlns="" id="{07DAD4D1-EA71-4798-B15F-6EB109681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025" y="333375"/>
            <a:ext cx="20574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2">
            <a:extLst>
              <a:ext uri="{FF2B5EF4-FFF2-40B4-BE49-F238E27FC236}">
                <a16:creationId xmlns:a16="http://schemas.microsoft.com/office/drawing/2014/main" xmlns="" id="{F72494A9-A13C-4CC6-8A10-BE5F1351A317}"/>
              </a:ext>
            </a:extLst>
          </p:cNvPr>
          <p:cNvSpPr txBox="1">
            <a:spLocks noChangeArrowheads="1"/>
          </p:cNvSpPr>
          <p:nvPr/>
        </p:nvSpPr>
        <p:spPr bwMode="auto">
          <a:xfrm>
            <a:off x="163513" y="64185"/>
            <a:ext cx="5314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dirty="0" smtClean="0"/>
              <a:t>P15-4 </a:t>
            </a:r>
            <a:r>
              <a:rPr lang="zh-CN" altLang="en-US" dirty="0" smtClean="0"/>
              <a:t>：</a:t>
            </a:r>
            <a:r>
              <a:rPr lang="zh-CN" altLang="en-US" dirty="0"/>
              <a:t>求半球体截切后的俯视图和左视图。</a:t>
            </a:r>
          </a:p>
          <a:p>
            <a:pPr eaLnBrk="1" hangingPunct="1"/>
            <a:r>
              <a:rPr lang="en-US" altLang="zh-CN" i="1" dirty="0"/>
              <a:t>Complete the top and left views of the cut hemisphere.</a:t>
            </a:r>
          </a:p>
        </p:txBody>
      </p:sp>
      <p:sp>
        <p:nvSpPr>
          <p:cNvPr id="26629" name="Arc 3">
            <a:extLst>
              <a:ext uri="{FF2B5EF4-FFF2-40B4-BE49-F238E27FC236}">
                <a16:creationId xmlns:a16="http://schemas.microsoft.com/office/drawing/2014/main" xmlns="" id="{EDE63155-2DAD-4BFE-AC65-6FC091E241B8}"/>
              </a:ext>
            </a:extLst>
          </p:cNvPr>
          <p:cNvSpPr>
            <a:spLocks noChangeArrowheads="1"/>
          </p:cNvSpPr>
          <p:nvPr/>
        </p:nvSpPr>
        <p:spPr bwMode="auto">
          <a:xfrm flipH="1">
            <a:off x="1187450" y="1227138"/>
            <a:ext cx="2416175" cy="1157287"/>
          </a:xfrm>
          <a:custGeom>
            <a:avLst/>
            <a:gdLst>
              <a:gd name="T0" fmla="*/ 4698 w 43200"/>
              <a:gd name="T1" fmla="*/ 1157287 h 23512"/>
              <a:gd name="T2" fmla="*/ 0 w 43200"/>
              <a:gd name="T3" fmla="*/ 1063176 h 23512"/>
              <a:gd name="T4" fmla="*/ 1208088 w 43200"/>
              <a:gd name="T5" fmla="*/ 0 h 23512"/>
              <a:gd name="T6" fmla="*/ 2416175 w 43200"/>
              <a:gd name="T7" fmla="*/ 1063176 h 23512"/>
              <a:gd name="T8" fmla="*/ 2411701 w 43200"/>
              <a:gd name="T9" fmla="*/ 1154137 h 23512"/>
              <a:gd name="T10" fmla="*/ 4698 w 43200"/>
              <a:gd name="T11" fmla="*/ 1157287 h 23512"/>
              <a:gd name="T12" fmla="*/ 0 w 43200"/>
              <a:gd name="T13" fmla="*/ 1063176 h 23512"/>
              <a:gd name="T14" fmla="*/ 1208088 w 43200"/>
              <a:gd name="T15" fmla="*/ 0 h 23512"/>
              <a:gd name="T16" fmla="*/ 2416175 w 43200"/>
              <a:gd name="T17" fmla="*/ 1063176 h 23512"/>
              <a:gd name="T18" fmla="*/ 2411701 w 43200"/>
              <a:gd name="T19" fmla="*/ 1154137 h 23512"/>
              <a:gd name="T20" fmla="*/ 1208088 w 43200"/>
              <a:gd name="T21" fmla="*/ 1063176 h 23512"/>
              <a:gd name="T22" fmla="*/ 4698 w 43200"/>
              <a:gd name="T23" fmla="*/ 1157287 h 235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23512"/>
              <a:gd name="T38" fmla="*/ 43200 w 43200"/>
              <a:gd name="T39" fmla="*/ 23512 h 235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23512" fill="none">
                <a:moveTo>
                  <a:pt x="84" y="23512"/>
                </a:moveTo>
                <a:cubicBezTo>
                  <a:pt x="28" y="22876"/>
                  <a:pt x="0" y="22238"/>
                  <a:pt x="0" y="21600"/>
                </a:cubicBezTo>
                <a:cubicBezTo>
                  <a:pt x="0" y="9670"/>
                  <a:pt x="9670" y="0"/>
                  <a:pt x="21600" y="0"/>
                </a:cubicBezTo>
                <a:cubicBezTo>
                  <a:pt x="33529" y="0"/>
                  <a:pt x="43200" y="9670"/>
                  <a:pt x="43200" y="21600"/>
                </a:cubicBezTo>
                <a:cubicBezTo>
                  <a:pt x="43200" y="22217"/>
                  <a:pt x="43173" y="22834"/>
                  <a:pt x="43120" y="23448"/>
                </a:cubicBezTo>
              </a:path>
              <a:path w="43200" h="23512" stroke="0">
                <a:moveTo>
                  <a:pt x="84" y="23512"/>
                </a:moveTo>
                <a:cubicBezTo>
                  <a:pt x="28" y="22876"/>
                  <a:pt x="0" y="22238"/>
                  <a:pt x="0" y="21600"/>
                </a:cubicBezTo>
                <a:cubicBezTo>
                  <a:pt x="0" y="9670"/>
                  <a:pt x="9670" y="0"/>
                  <a:pt x="21600" y="0"/>
                </a:cubicBezTo>
                <a:cubicBezTo>
                  <a:pt x="33529" y="0"/>
                  <a:pt x="43200" y="9670"/>
                  <a:pt x="43200" y="21600"/>
                </a:cubicBezTo>
                <a:cubicBezTo>
                  <a:pt x="43200" y="22217"/>
                  <a:pt x="43173" y="22834"/>
                  <a:pt x="43120" y="23448"/>
                </a:cubicBezTo>
                <a:lnTo>
                  <a:pt x="21600" y="21600"/>
                </a:lnTo>
                <a:lnTo>
                  <a:pt x="84" y="23512"/>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6630" name="Arc 4">
            <a:extLst>
              <a:ext uri="{FF2B5EF4-FFF2-40B4-BE49-F238E27FC236}">
                <a16:creationId xmlns:a16="http://schemas.microsoft.com/office/drawing/2014/main" xmlns="" id="{2450044F-64EB-47C9-902E-1F8826A5573D}"/>
              </a:ext>
            </a:extLst>
          </p:cNvPr>
          <p:cNvSpPr>
            <a:spLocks noChangeArrowheads="1"/>
          </p:cNvSpPr>
          <p:nvPr/>
        </p:nvSpPr>
        <p:spPr bwMode="auto">
          <a:xfrm flipH="1">
            <a:off x="4694238" y="1223963"/>
            <a:ext cx="2416175" cy="1157287"/>
          </a:xfrm>
          <a:custGeom>
            <a:avLst/>
            <a:gdLst>
              <a:gd name="T0" fmla="*/ 4698 w 43200"/>
              <a:gd name="T1" fmla="*/ 1157287 h 23512"/>
              <a:gd name="T2" fmla="*/ 0 w 43200"/>
              <a:gd name="T3" fmla="*/ 1063176 h 23512"/>
              <a:gd name="T4" fmla="*/ 1208088 w 43200"/>
              <a:gd name="T5" fmla="*/ 0 h 23512"/>
              <a:gd name="T6" fmla="*/ 2416175 w 43200"/>
              <a:gd name="T7" fmla="*/ 1063176 h 23512"/>
              <a:gd name="T8" fmla="*/ 2411701 w 43200"/>
              <a:gd name="T9" fmla="*/ 1154137 h 23512"/>
              <a:gd name="T10" fmla="*/ 4698 w 43200"/>
              <a:gd name="T11" fmla="*/ 1157287 h 23512"/>
              <a:gd name="T12" fmla="*/ 0 w 43200"/>
              <a:gd name="T13" fmla="*/ 1063176 h 23512"/>
              <a:gd name="T14" fmla="*/ 1208088 w 43200"/>
              <a:gd name="T15" fmla="*/ 0 h 23512"/>
              <a:gd name="T16" fmla="*/ 2416175 w 43200"/>
              <a:gd name="T17" fmla="*/ 1063176 h 23512"/>
              <a:gd name="T18" fmla="*/ 2411701 w 43200"/>
              <a:gd name="T19" fmla="*/ 1154137 h 23512"/>
              <a:gd name="T20" fmla="*/ 1208088 w 43200"/>
              <a:gd name="T21" fmla="*/ 1063176 h 23512"/>
              <a:gd name="T22" fmla="*/ 4698 w 43200"/>
              <a:gd name="T23" fmla="*/ 1157287 h 235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23512"/>
              <a:gd name="T38" fmla="*/ 43200 w 43200"/>
              <a:gd name="T39" fmla="*/ 23512 h 235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23512" fill="none">
                <a:moveTo>
                  <a:pt x="84" y="23512"/>
                </a:moveTo>
                <a:cubicBezTo>
                  <a:pt x="28" y="22876"/>
                  <a:pt x="0" y="22238"/>
                  <a:pt x="0" y="21600"/>
                </a:cubicBezTo>
                <a:cubicBezTo>
                  <a:pt x="0" y="9670"/>
                  <a:pt x="9670" y="0"/>
                  <a:pt x="21600" y="0"/>
                </a:cubicBezTo>
                <a:cubicBezTo>
                  <a:pt x="33529" y="0"/>
                  <a:pt x="43200" y="9670"/>
                  <a:pt x="43200" y="21600"/>
                </a:cubicBezTo>
                <a:cubicBezTo>
                  <a:pt x="43200" y="22217"/>
                  <a:pt x="43173" y="22834"/>
                  <a:pt x="43120" y="23448"/>
                </a:cubicBezTo>
              </a:path>
              <a:path w="43200" h="23512" stroke="0">
                <a:moveTo>
                  <a:pt x="84" y="23512"/>
                </a:moveTo>
                <a:cubicBezTo>
                  <a:pt x="28" y="22876"/>
                  <a:pt x="0" y="22238"/>
                  <a:pt x="0" y="21600"/>
                </a:cubicBezTo>
                <a:cubicBezTo>
                  <a:pt x="0" y="9670"/>
                  <a:pt x="9670" y="0"/>
                  <a:pt x="21600" y="0"/>
                </a:cubicBezTo>
                <a:cubicBezTo>
                  <a:pt x="33529" y="0"/>
                  <a:pt x="43200" y="9670"/>
                  <a:pt x="43200" y="21600"/>
                </a:cubicBezTo>
                <a:cubicBezTo>
                  <a:pt x="43200" y="22217"/>
                  <a:pt x="43173" y="22834"/>
                  <a:pt x="43120" y="23448"/>
                </a:cubicBezTo>
                <a:lnTo>
                  <a:pt x="21600" y="21600"/>
                </a:lnTo>
                <a:lnTo>
                  <a:pt x="84" y="23512"/>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6631" name="Freeform 5">
            <a:extLst>
              <a:ext uri="{FF2B5EF4-FFF2-40B4-BE49-F238E27FC236}">
                <a16:creationId xmlns:a16="http://schemas.microsoft.com/office/drawing/2014/main" xmlns="" id="{9B556B41-6350-467E-A50F-4F012B7C1F91}"/>
              </a:ext>
            </a:extLst>
          </p:cNvPr>
          <p:cNvSpPr>
            <a:spLocks noChangeArrowheads="1"/>
          </p:cNvSpPr>
          <p:nvPr/>
        </p:nvSpPr>
        <p:spPr bwMode="auto">
          <a:xfrm>
            <a:off x="1042988" y="2368550"/>
            <a:ext cx="2752725" cy="1588"/>
          </a:xfrm>
          <a:custGeom>
            <a:avLst/>
            <a:gdLst>
              <a:gd name="T0" fmla="*/ 0 w 1734"/>
              <a:gd name="T1" fmla="*/ 1588 h 1"/>
              <a:gd name="T2" fmla="*/ 2752725 w 1734"/>
              <a:gd name="T3" fmla="*/ 0 h 1"/>
              <a:gd name="T4" fmla="*/ 0 60000 65536"/>
              <a:gd name="T5" fmla="*/ 0 60000 65536"/>
              <a:gd name="T6" fmla="*/ 0 w 1734"/>
              <a:gd name="T7" fmla="*/ 0 h 1"/>
              <a:gd name="T8" fmla="*/ 1734 w 1734"/>
              <a:gd name="T9" fmla="*/ 1 h 1"/>
            </a:gdLst>
            <a:ahLst/>
            <a:cxnLst>
              <a:cxn ang="T4">
                <a:pos x="T0" y="T1"/>
              </a:cxn>
              <a:cxn ang="T5">
                <a:pos x="T2" y="T3"/>
              </a:cxn>
            </a:cxnLst>
            <a:rect l="T6" t="T7" r="T8" b="T9"/>
            <a:pathLst>
              <a:path w="1734" h="1">
                <a:moveTo>
                  <a:pt x="0" y="1"/>
                </a:moveTo>
                <a:lnTo>
                  <a:pt x="1734" y="0"/>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6632" name="Line 6">
            <a:extLst>
              <a:ext uri="{FF2B5EF4-FFF2-40B4-BE49-F238E27FC236}">
                <a16:creationId xmlns:a16="http://schemas.microsoft.com/office/drawing/2014/main" xmlns="" id="{D4D31672-F79B-4361-8830-685BE3205388}"/>
              </a:ext>
            </a:extLst>
          </p:cNvPr>
          <p:cNvSpPr>
            <a:spLocks noChangeShapeType="1"/>
          </p:cNvSpPr>
          <p:nvPr/>
        </p:nvSpPr>
        <p:spPr bwMode="auto">
          <a:xfrm>
            <a:off x="4592638" y="2366963"/>
            <a:ext cx="2625725" cy="0"/>
          </a:xfrm>
          <a:prstGeom prst="line">
            <a:avLst/>
          </a:prstGeom>
          <a:noFill/>
          <a:ln w="9525">
            <a:solidFill>
              <a:schemeClr val="tx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3" name="Line 7">
            <a:extLst>
              <a:ext uri="{FF2B5EF4-FFF2-40B4-BE49-F238E27FC236}">
                <a16:creationId xmlns:a16="http://schemas.microsoft.com/office/drawing/2014/main" xmlns="" id="{2277468F-6A4E-43BB-83AB-2D8D42D764B0}"/>
              </a:ext>
            </a:extLst>
          </p:cNvPr>
          <p:cNvSpPr>
            <a:spLocks noChangeShapeType="1"/>
          </p:cNvSpPr>
          <p:nvPr/>
        </p:nvSpPr>
        <p:spPr bwMode="auto">
          <a:xfrm>
            <a:off x="5897563" y="1136650"/>
            <a:ext cx="0" cy="1346200"/>
          </a:xfrm>
          <a:prstGeom prst="line">
            <a:avLst/>
          </a:prstGeom>
          <a:noFill/>
          <a:ln w="9525">
            <a:solidFill>
              <a:schemeClr val="tx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4" name="Freeform 8">
            <a:extLst>
              <a:ext uri="{FF2B5EF4-FFF2-40B4-BE49-F238E27FC236}">
                <a16:creationId xmlns:a16="http://schemas.microsoft.com/office/drawing/2014/main" xmlns="" id="{631534F7-9AB3-4725-8588-B45E6848F5E3}"/>
              </a:ext>
            </a:extLst>
          </p:cNvPr>
          <p:cNvSpPr>
            <a:spLocks noChangeArrowheads="1"/>
          </p:cNvSpPr>
          <p:nvPr/>
        </p:nvSpPr>
        <p:spPr bwMode="auto">
          <a:xfrm>
            <a:off x="4678363" y="2366963"/>
            <a:ext cx="2459037" cy="3175"/>
          </a:xfrm>
          <a:custGeom>
            <a:avLst/>
            <a:gdLst>
              <a:gd name="T0" fmla="*/ 0 w 1549"/>
              <a:gd name="T1" fmla="*/ 0 h 2"/>
              <a:gd name="T2" fmla="*/ 2459037 w 1549"/>
              <a:gd name="T3" fmla="*/ 3175 h 2"/>
              <a:gd name="T4" fmla="*/ 0 60000 65536"/>
              <a:gd name="T5" fmla="*/ 0 60000 65536"/>
              <a:gd name="T6" fmla="*/ 0 w 1549"/>
              <a:gd name="T7" fmla="*/ 0 h 2"/>
              <a:gd name="T8" fmla="*/ 1549 w 1549"/>
              <a:gd name="T9" fmla="*/ 2 h 2"/>
            </a:gdLst>
            <a:ahLst/>
            <a:cxnLst>
              <a:cxn ang="T4">
                <a:pos x="T0" y="T1"/>
              </a:cxn>
              <a:cxn ang="T5">
                <a:pos x="T2" y="T3"/>
              </a:cxn>
            </a:cxnLst>
            <a:rect l="T6" t="T7" r="T8" b="T9"/>
            <a:pathLst>
              <a:path w="1549" h="2">
                <a:moveTo>
                  <a:pt x="0" y="0"/>
                </a:moveTo>
                <a:lnTo>
                  <a:pt x="1549" y="2"/>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6635" name="Oval 9">
            <a:extLst>
              <a:ext uri="{FF2B5EF4-FFF2-40B4-BE49-F238E27FC236}">
                <a16:creationId xmlns:a16="http://schemas.microsoft.com/office/drawing/2014/main" xmlns="" id="{DB4F2821-6586-4FF7-8C24-17B187FD9CDA}"/>
              </a:ext>
            </a:extLst>
          </p:cNvPr>
          <p:cNvSpPr>
            <a:spLocks noChangeArrowheads="1"/>
          </p:cNvSpPr>
          <p:nvPr/>
        </p:nvSpPr>
        <p:spPr bwMode="auto">
          <a:xfrm>
            <a:off x="1173163" y="3009900"/>
            <a:ext cx="2438400" cy="2209800"/>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6636" name="Line 10">
            <a:extLst>
              <a:ext uri="{FF2B5EF4-FFF2-40B4-BE49-F238E27FC236}">
                <a16:creationId xmlns:a16="http://schemas.microsoft.com/office/drawing/2014/main" xmlns="" id="{65143C57-13D2-482A-BF05-D4C29E14D46A}"/>
              </a:ext>
            </a:extLst>
          </p:cNvPr>
          <p:cNvSpPr>
            <a:spLocks noChangeShapeType="1"/>
          </p:cNvSpPr>
          <p:nvPr/>
        </p:nvSpPr>
        <p:spPr bwMode="auto">
          <a:xfrm>
            <a:off x="1787525" y="1936750"/>
            <a:ext cx="121443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7" name="Line 11">
            <a:extLst>
              <a:ext uri="{FF2B5EF4-FFF2-40B4-BE49-F238E27FC236}">
                <a16:creationId xmlns:a16="http://schemas.microsoft.com/office/drawing/2014/main" xmlns="" id="{01F9A5F7-D71D-4CFC-A823-B07C757DF63E}"/>
              </a:ext>
            </a:extLst>
          </p:cNvPr>
          <p:cNvSpPr>
            <a:spLocks noChangeShapeType="1"/>
          </p:cNvSpPr>
          <p:nvPr/>
        </p:nvSpPr>
        <p:spPr bwMode="auto">
          <a:xfrm>
            <a:off x="1173163" y="2366963"/>
            <a:ext cx="0" cy="228600"/>
          </a:xfrm>
          <a:prstGeom prst="line">
            <a:avLst/>
          </a:prstGeom>
          <a:noFill/>
          <a:ln w="57150">
            <a:solidFill>
              <a:srgbClr val="D9D9D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8" name="Freeform 12">
            <a:extLst>
              <a:ext uri="{FF2B5EF4-FFF2-40B4-BE49-F238E27FC236}">
                <a16:creationId xmlns:a16="http://schemas.microsoft.com/office/drawing/2014/main" xmlns="" id="{5D7ED60D-DAB5-4167-8D01-FA32725D5AFB}"/>
              </a:ext>
            </a:extLst>
          </p:cNvPr>
          <p:cNvSpPr>
            <a:spLocks noChangeArrowheads="1"/>
          </p:cNvSpPr>
          <p:nvPr/>
        </p:nvSpPr>
        <p:spPr bwMode="auto">
          <a:xfrm>
            <a:off x="2392363" y="1319213"/>
            <a:ext cx="1587" cy="1189037"/>
          </a:xfrm>
          <a:custGeom>
            <a:avLst/>
            <a:gdLst>
              <a:gd name="T0" fmla="*/ 0 w 1"/>
              <a:gd name="T1" fmla="*/ 0 h 749"/>
              <a:gd name="T2" fmla="*/ 0 w 1"/>
              <a:gd name="T3" fmla="*/ 1189037 h 749"/>
              <a:gd name="T4" fmla="*/ 0 60000 65536"/>
              <a:gd name="T5" fmla="*/ 0 60000 65536"/>
              <a:gd name="T6" fmla="*/ 0 w 1"/>
              <a:gd name="T7" fmla="*/ 0 h 749"/>
              <a:gd name="T8" fmla="*/ 1 w 1"/>
              <a:gd name="T9" fmla="*/ 749 h 749"/>
            </a:gdLst>
            <a:ahLst/>
            <a:cxnLst>
              <a:cxn ang="T4">
                <a:pos x="T0" y="T1"/>
              </a:cxn>
              <a:cxn ang="T5">
                <a:pos x="T2" y="T3"/>
              </a:cxn>
            </a:cxnLst>
            <a:rect l="T6" t="T7" r="T8" b="T9"/>
            <a:pathLst>
              <a:path w="1" h="749">
                <a:moveTo>
                  <a:pt x="0" y="0"/>
                </a:moveTo>
                <a:lnTo>
                  <a:pt x="0" y="749"/>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5" name="Freeform 13">
            <a:extLst>
              <a:ext uri="{FF2B5EF4-FFF2-40B4-BE49-F238E27FC236}">
                <a16:creationId xmlns:a16="http://schemas.microsoft.com/office/drawing/2014/main" xmlns="" id="{F815CC36-80F8-4080-86B2-AC0B3AD4A03E}"/>
              </a:ext>
            </a:extLst>
          </p:cNvPr>
          <p:cNvSpPr>
            <a:spLocks noChangeArrowheads="1"/>
          </p:cNvSpPr>
          <p:nvPr/>
        </p:nvSpPr>
        <p:spPr bwMode="auto">
          <a:xfrm>
            <a:off x="2997200" y="1936750"/>
            <a:ext cx="4094163" cy="4763"/>
          </a:xfrm>
          <a:custGeom>
            <a:avLst/>
            <a:gdLst>
              <a:gd name="T0" fmla="*/ 0 w 2579"/>
              <a:gd name="T1" fmla="*/ 0 h 3"/>
              <a:gd name="T2" fmla="*/ 4094163 w 2579"/>
              <a:gd name="T3" fmla="*/ 4763 h 3"/>
              <a:gd name="T4" fmla="*/ 0 60000 65536"/>
              <a:gd name="T5" fmla="*/ 0 60000 65536"/>
              <a:gd name="T6" fmla="*/ 0 w 2579"/>
              <a:gd name="T7" fmla="*/ 0 h 3"/>
              <a:gd name="T8" fmla="*/ 2579 w 2579"/>
              <a:gd name="T9" fmla="*/ 3 h 3"/>
            </a:gdLst>
            <a:ahLst/>
            <a:cxnLst>
              <a:cxn ang="T4">
                <a:pos x="T0" y="T1"/>
              </a:cxn>
              <a:cxn ang="T5">
                <a:pos x="T2" y="T3"/>
              </a:cxn>
            </a:cxnLst>
            <a:rect l="T6" t="T7" r="T8" b="T9"/>
            <a:pathLst>
              <a:path w="2579" h="3">
                <a:moveTo>
                  <a:pt x="0" y="0"/>
                </a:moveTo>
                <a:lnTo>
                  <a:pt x="2579" y="3"/>
                </a:lnTo>
              </a:path>
            </a:pathLst>
          </a:cu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6" name="Freeform 14">
            <a:extLst>
              <a:ext uri="{FF2B5EF4-FFF2-40B4-BE49-F238E27FC236}">
                <a16:creationId xmlns:a16="http://schemas.microsoft.com/office/drawing/2014/main" xmlns="" id="{03E0031E-981B-42B4-9649-1612AA48F189}"/>
              </a:ext>
            </a:extLst>
          </p:cNvPr>
          <p:cNvSpPr>
            <a:spLocks noChangeArrowheads="1"/>
          </p:cNvSpPr>
          <p:nvPr/>
        </p:nvSpPr>
        <p:spPr bwMode="auto">
          <a:xfrm>
            <a:off x="4746625" y="1954213"/>
            <a:ext cx="2297113" cy="1587"/>
          </a:xfrm>
          <a:custGeom>
            <a:avLst/>
            <a:gdLst>
              <a:gd name="T0" fmla="*/ 0 w 1447"/>
              <a:gd name="T1" fmla="*/ 0 h 1"/>
              <a:gd name="T2" fmla="*/ 2297113 w 1447"/>
              <a:gd name="T3" fmla="*/ 0 h 1"/>
              <a:gd name="T4" fmla="*/ 0 60000 65536"/>
              <a:gd name="T5" fmla="*/ 0 60000 65536"/>
              <a:gd name="T6" fmla="*/ 0 w 1447"/>
              <a:gd name="T7" fmla="*/ 0 h 1"/>
              <a:gd name="T8" fmla="*/ 1447 w 1447"/>
              <a:gd name="T9" fmla="*/ 1 h 1"/>
            </a:gdLst>
            <a:ahLst/>
            <a:cxnLst>
              <a:cxn ang="T4">
                <a:pos x="T0" y="T1"/>
              </a:cxn>
              <a:cxn ang="T5">
                <a:pos x="T2" y="T3"/>
              </a:cxn>
            </a:cxnLst>
            <a:rect l="T6" t="T7" r="T8" b="T9"/>
            <a:pathLst>
              <a:path w="1447" h="1">
                <a:moveTo>
                  <a:pt x="0" y="0"/>
                </a:moveTo>
                <a:lnTo>
                  <a:pt x="1447" y="0"/>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0495" name="Oval 15">
            <a:extLst>
              <a:ext uri="{FF2B5EF4-FFF2-40B4-BE49-F238E27FC236}">
                <a16:creationId xmlns:a16="http://schemas.microsoft.com/office/drawing/2014/main" xmlns="" id="{56FF84CF-23EA-4662-B7EA-A4A680E396B1}"/>
              </a:ext>
            </a:extLst>
          </p:cNvPr>
          <p:cNvSpPr>
            <a:spLocks noChangeArrowheads="1"/>
          </p:cNvSpPr>
          <p:nvPr/>
        </p:nvSpPr>
        <p:spPr bwMode="auto">
          <a:xfrm>
            <a:off x="1290638" y="3128963"/>
            <a:ext cx="2225675" cy="198755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6642" name="Freeform 16">
            <a:extLst>
              <a:ext uri="{FF2B5EF4-FFF2-40B4-BE49-F238E27FC236}">
                <a16:creationId xmlns:a16="http://schemas.microsoft.com/office/drawing/2014/main" xmlns="" id="{657D7238-14F5-4DCC-979B-612531BEB399}"/>
              </a:ext>
            </a:extLst>
          </p:cNvPr>
          <p:cNvSpPr>
            <a:spLocks noChangeArrowheads="1"/>
          </p:cNvSpPr>
          <p:nvPr/>
        </p:nvSpPr>
        <p:spPr bwMode="auto">
          <a:xfrm>
            <a:off x="2392363" y="2901950"/>
            <a:ext cx="1587" cy="2409825"/>
          </a:xfrm>
          <a:custGeom>
            <a:avLst/>
            <a:gdLst>
              <a:gd name="T0" fmla="*/ 0 w 1"/>
              <a:gd name="T1" fmla="*/ 0 h 1518"/>
              <a:gd name="T2" fmla="*/ 0 w 1"/>
              <a:gd name="T3" fmla="*/ 2409825 h 1518"/>
              <a:gd name="T4" fmla="*/ 0 60000 65536"/>
              <a:gd name="T5" fmla="*/ 0 60000 65536"/>
              <a:gd name="T6" fmla="*/ 0 w 1"/>
              <a:gd name="T7" fmla="*/ 0 h 1518"/>
              <a:gd name="T8" fmla="*/ 1 w 1"/>
              <a:gd name="T9" fmla="*/ 1518 h 1518"/>
            </a:gdLst>
            <a:ahLst/>
            <a:cxnLst>
              <a:cxn ang="T4">
                <a:pos x="T0" y="T1"/>
              </a:cxn>
              <a:cxn ang="T5">
                <a:pos x="T2" y="T3"/>
              </a:cxn>
            </a:cxnLst>
            <a:rect l="T6" t="T7" r="T8" b="T9"/>
            <a:pathLst>
              <a:path w="1" h="1518">
                <a:moveTo>
                  <a:pt x="0" y="0"/>
                </a:moveTo>
                <a:lnTo>
                  <a:pt x="0" y="1518"/>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0497" name="Line 17">
            <a:extLst>
              <a:ext uri="{FF2B5EF4-FFF2-40B4-BE49-F238E27FC236}">
                <a16:creationId xmlns:a16="http://schemas.microsoft.com/office/drawing/2014/main" xmlns="" id="{E579B5C0-AEBD-4665-AB34-885853E0D3F6}"/>
              </a:ext>
            </a:extLst>
          </p:cNvPr>
          <p:cNvSpPr>
            <a:spLocks noChangeShapeType="1"/>
          </p:cNvSpPr>
          <p:nvPr/>
        </p:nvSpPr>
        <p:spPr bwMode="auto">
          <a:xfrm>
            <a:off x="1787525" y="1936750"/>
            <a:ext cx="0" cy="3097213"/>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8">
            <a:extLst>
              <a:ext uri="{FF2B5EF4-FFF2-40B4-BE49-F238E27FC236}">
                <a16:creationId xmlns:a16="http://schemas.microsoft.com/office/drawing/2014/main" xmlns="" id="{1CD62EB6-DFFA-4072-B3C0-325119D9A265}"/>
              </a:ext>
            </a:extLst>
          </p:cNvPr>
          <p:cNvGrpSpPr/>
          <p:nvPr/>
        </p:nvGrpSpPr>
        <p:grpSpPr>
          <a:xfrm>
            <a:off x="1252220" y="3281363"/>
            <a:ext cx="2276475" cy="1703387"/>
            <a:chOff x="963" y="2400"/>
            <a:chExt cx="1434" cy="1073"/>
          </a:xfrm>
          <a:solidFill>
            <a:schemeClr val="bg1">
              <a:lumMod val="85000"/>
            </a:schemeClr>
          </a:solidFill>
        </p:grpSpPr>
        <p:sp>
          <p:nvSpPr>
            <p:cNvPr id="26663" name="Freeform 19">
              <a:extLst>
                <a:ext uri="{FF2B5EF4-FFF2-40B4-BE49-F238E27FC236}">
                  <a16:creationId xmlns:a16="http://schemas.microsoft.com/office/drawing/2014/main" xmlns="" id="{FFD891FE-ED78-47BA-A1F5-3DFF75D1D0BA}"/>
                </a:ext>
              </a:extLst>
            </p:cNvPr>
            <p:cNvSpPr/>
            <p:nvPr/>
          </p:nvSpPr>
          <p:spPr>
            <a:xfrm>
              <a:off x="963" y="2400"/>
              <a:ext cx="324" cy="1073"/>
            </a:xfrm>
            <a:custGeom>
              <a:avLst/>
              <a:gdLst>
                <a:gd name="txL" fmla="*/ 0 w 290"/>
                <a:gd name="txT" fmla="*/ 0 h 1008"/>
                <a:gd name="txR" fmla="*/ 290 w 290"/>
                <a:gd name="txB" fmla="*/ 1008 h 1008"/>
              </a:gdLst>
              <a:ahLst/>
              <a:cxnLst>
                <a:cxn ang="0">
                  <a:pos x="703" y="0"/>
                </a:cxn>
                <a:cxn ang="0">
                  <a:pos x="503" y="116"/>
                </a:cxn>
                <a:cxn ang="0">
                  <a:pos x="334" y="210"/>
                </a:cxn>
                <a:cxn ang="0">
                  <a:pos x="121" y="394"/>
                </a:cxn>
                <a:cxn ang="0">
                  <a:pos x="26" y="534"/>
                </a:cxn>
                <a:cxn ang="0">
                  <a:pos x="2" y="714"/>
                </a:cxn>
                <a:cxn ang="0">
                  <a:pos x="2" y="872"/>
                </a:cxn>
                <a:cxn ang="0">
                  <a:pos x="26" y="1023"/>
                </a:cxn>
                <a:cxn ang="0">
                  <a:pos x="95" y="1210"/>
                </a:cxn>
                <a:cxn ang="0">
                  <a:pos x="198" y="1350"/>
                </a:cxn>
                <a:cxn ang="0">
                  <a:pos x="334" y="1465"/>
                </a:cxn>
                <a:cxn ang="0">
                  <a:pos x="503" y="1558"/>
                </a:cxn>
                <a:cxn ang="0">
                  <a:pos x="703" y="1662"/>
                </a:cxn>
              </a:cxnLst>
              <a:rect l="txL" t="txT" r="txR" b="txB"/>
              <a:pathLst>
                <a:path w="290" h="1008">
                  <a:moveTo>
                    <a:pt x="290" y="0"/>
                  </a:moveTo>
                  <a:cubicBezTo>
                    <a:pt x="276" y="12"/>
                    <a:pt x="233" y="49"/>
                    <a:pt x="208" y="70"/>
                  </a:cubicBezTo>
                  <a:cubicBezTo>
                    <a:pt x="183" y="91"/>
                    <a:pt x="164" y="99"/>
                    <a:pt x="138" y="127"/>
                  </a:cubicBezTo>
                  <a:cubicBezTo>
                    <a:pt x="112" y="155"/>
                    <a:pt x="71" y="207"/>
                    <a:pt x="50" y="240"/>
                  </a:cubicBezTo>
                  <a:cubicBezTo>
                    <a:pt x="29" y="273"/>
                    <a:pt x="19" y="292"/>
                    <a:pt x="11" y="324"/>
                  </a:cubicBezTo>
                  <a:cubicBezTo>
                    <a:pt x="3" y="356"/>
                    <a:pt x="4" y="398"/>
                    <a:pt x="2" y="432"/>
                  </a:cubicBezTo>
                  <a:cubicBezTo>
                    <a:pt x="0" y="466"/>
                    <a:pt x="1" y="497"/>
                    <a:pt x="2" y="528"/>
                  </a:cubicBezTo>
                  <a:cubicBezTo>
                    <a:pt x="3" y="559"/>
                    <a:pt x="5" y="587"/>
                    <a:pt x="11" y="621"/>
                  </a:cubicBezTo>
                  <a:cubicBezTo>
                    <a:pt x="17" y="655"/>
                    <a:pt x="27" y="701"/>
                    <a:pt x="39" y="734"/>
                  </a:cubicBezTo>
                  <a:cubicBezTo>
                    <a:pt x="51" y="767"/>
                    <a:pt x="65" y="792"/>
                    <a:pt x="81" y="818"/>
                  </a:cubicBezTo>
                  <a:cubicBezTo>
                    <a:pt x="97" y="844"/>
                    <a:pt x="117" y="868"/>
                    <a:pt x="138" y="889"/>
                  </a:cubicBezTo>
                  <a:cubicBezTo>
                    <a:pt x="159" y="910"/>
                    <a:pt x="183" y="925"/>
                    <a:pt x="208" y="945"/>
                  </a:cubicBezTo>
                  <a:cubicBezTo>
                    <a:pt x="233" y="965"/>
                    <a:pt x="273" y="995"/>
                    <a:pt x="290" y="1008"/>
                  </a:cubicBezTo>
                </a:path>
              </a:pathLst>
            </a:custGeom>
            <a:solidFill>
              <a:schemeClr val="bg1"/>
            </a:solidFill>
            <a:ln w="76200" cap="flat" cmpd="sng">
              <a:solidFill>
                <a:schemeClr val="bg1"/>
              </a:solidFill>
              <a:prstDash val="solid"/>
              <a:round/>
              <a:headEnd type="none" w="med" len="med"/>
              <a:tailEnd type="none" w="med" len="med"/>
            </a:ln>
          </p:spPr>
          <p:txBody>
            <a:bodyPr/>
            <a:lstStyle/>
            <a:p>
              <a:pPr>
                <a:defRPr/>
              </a:pPr>
              <a:endParaRPr lang="zh-CN" altLang="en-US" noProof="1"/>
            </a:p>
          </p:txBody>
        </p:sp>
        <p:sp>
          <p:nvSpPr>
            <p:cNvPr id="26664" name="Freeform 20">
              <a:extLst>
                <a:ext uri="{FF2B5EF4-FFF2-40B4-BE49-F238E27FC236}">
                  <a16:creationId xmlns:a16="http://schemas.microsoft.com/office/drawing/2014/main" xmlns="" id="{4EFE2F19-E09A-48EF-93E3-1F831A165E05}"/>
                </a:ext>
              </a:extLst>
            </p:cNvPr>
            <p:cNvSpPr/>
            <p:nvPr/>
          </p:nvSpPr>
          <p:spPr>
            <a:xfrm flipH="1">
              <a:off x="2066" y="2400"/>
              <a:ext cx="331" cy="1073"/>
            </a:xfrm>
            <a:custGeom>
              <a:avLst/>
              <a:gdLst>
                <a:gd name="txL" fmla="*/ 0 w 290"/>
                <a:gd name="txT" fmla="*/ 0 h 1008"/>
                <a:gd name="txR" fmla="*/ 290 w 290"/>
                <a:gd name="txB" fmla="*/ 1008 h 1008"/>
              </a:gdLst>
              <a:ahLst/>
              <a:cxnLst>
                <a:cxn ang="0">
                  <a:pos x="835" y="0"/>
                </a:cxn>
                <a:cxn ang="0">
                  <a:pos x="599" y="116"/>
                </a:cxn>
                <a:cxn ang="0">
                  <a:pos x="397" y="210"/>
                </a:cxn>
                <a:cxn ang="0">
                  <a:pos x="144" y="394"/>
                </a:cxn>
                <a:cxn ang="0">
                  <a:pos x="33" y="534"/>
                </a:cxn>
                <a:cxn ang="0">
                  <a:pos x="2" y="714"/>
                </a:cxn>
                <a:cxn ang="0">
                  <a:pos x="2" y="872"/>
                </a:cxn>
                <a:cxn ang="0">
                  <a:pos x="33" y="1023"/>
                </a:cxn>
                <a:cxn ang="0">
                  <a:pos x="112" y="1210"/>
                </a:cxn>
                <a:cxn ang="0">
                  <a:pos x="232" y="1350"/>
                </a:cxn>
                <a:cxn ang="0">
                  <a:pos x="397" y="1465"/>
                </a:cxn>
                <a:cxn ang="0">
                  <a:pos x="599" y="1558"/>
                </a:cxn>
                <a:cxn ang="0">
                  <a:pos x="835" y="1662"/>
                </a:cxn>
              </a:cxnLst>
              <a:rect l="txL" t="txT" r="txR" b="txB"/>
              <a:pathLst>
                <a:path w="290" h="1008">
                  <a:moveTo>
                    <a:pt x="290" y="0"/>
                  </a:moveTo>
                  <a:cubicBezTo>
                    <a:pt x="276" y="12"/>
                    <a:pt x="233" y="49"/>
                    <a:pt x="208" y="70"/>
                  </a:cubicBezTo>
                  <a:cubicBezTo>
                    <a:pt x="183" y="91"/>
                    <a:pt x="164" y="99"/>
                    <a:pt x="138" y="127"/>
                  </a:cubicBezTo>
                  <a:cubicBezTo>
                    <a:pt x="112" y="155"/>
                    <a:pt x="71" y="207"/>
                    <a:pt x="50" y="240"/>
                  </a:cubicBezTo>
                  <a:cubicBezTo>
                    <a:pt x="29" y="273"/>
                    <a:pt x="19" y="292"/>
                    <a:pt x="11" y="324"/>
                  </a:cubicBezTo>
                  <a:cubicBezTo>
                    <a:pt x="3" y="356"/>
                    <a:pt x="4" y="398"/>
                    <a:pt x="2" y="432"/>
                  </a:cubicBezTo>
                  <a:cubicBezTo>
                    <a:pt x="0" y="466"/>
                    <a:pt x="1" y="497"/>
                    <a:pt x="2" y="528"/>
                  </a:cubicBezTo>
                  <a:cubicBezTo>
                    <a:pt x="3" y="559"/>
                    <a:pt x="5" y="587"/>
                    <a:pt x="11" y="621"/>
                  </a:cubicBezTo>
                  <a:cubicBezTo>
                    <a:pt x="17" y="655"/>
                    <a:pt x="27" y="701"/>
                    <a:pt x="39" y="734"/>
                  </a:cubicBezTo>
                  <a:cubicBezTo>
                    <a:pt x="51" y="767"/>
                    <a:pt x="65" y="792"/>
                    <a:pt x="81" y="818"/>
                  </a:cubicBezTo>
                  <a:cubicBezTo>
                    <a:pt x="97" y="844"/>
                    <a:pt x="117" y="868"/>
                    <a:pt x="138" y="889"/>
                  </a:cubicBezTo>
                  <a:cubicBezTo>
                    <a:pt x="159" y="910"/>
                    <a:pt x="183" y="925"/>
                    <a:pt x="208" y="945"/>
                  </a:cubicBezTo>
                  <a:cubicBezTo>
                    <a:pt x="233" y="965"/>
                    <a:pt x="273" y="995"/>
                    <a:pt x="290" y="1008"/>
                  </a:cubicBezTo>
                </a:path>
              </a:pathLst>
            </a:custGeom>
            <a:solidFill>
              <a:schemeClr val="bg1"/>
            </a:solidFill>
            <a:ln w="76200" cap="flat" cmpd="sng">
              <a:solidFill>
                <a:schemeClr val="bg1"/>
              </a:solidFill>
              <a:prstDash val="solid"/>
              <a:round/>
              <a:headEnd type="none" w="med" len="med"/>
              <a:tailEnd type="none" w="med" len="med"/>
            </a:ln>
          </p:spPr>
          <p:txBody>
            <a:bodyPr/>
            <a:lstStyle/>
            <a:p>
              <a:pPr>
                <a:defRPr/>
              </a:pPr>
              <a:endParaRPr lang="zh-CN" altLang="en-US" noProof="1"/>
            </a:p>
          </p:txBody>
        </p:sp>
      </p:grpSp>
      <p:sp>
        <p:nvSpPr>
          <p:cNvPr id="26645" name="Freeform 21">
            <a:extLst>
              <a:ext uri="{FF2B5EF4-FFF2-40B4-BE49-F238E27FC236}">
                <a16:creationId xmlns:a16="http://schemas.microsoft.com/office/drawing/2014/main" xmlns="" id="{1F8A261D-6576-4F86-8B63-61399278BBB2}"/>
              </a:ext>
            </a:extLst>
          </p:cNvPr>
          <p:cNvSpPr>
            <a:spLocks noChangeArrowheads="1"/>
          </p:cNvSpPr>
          <p:nvPr/>
        </p:nvSpPr>
        <p:spPr bwMode="auto">
          <a:xfrm>
            <a:off x="1076325" y="4124325"/>
            <a:ext cx="2667000" cy="1588"/>
          </a:xfrm>
          <a:custGeom>
            <a:avLst/>
            <a:gdLst>
              <a:gd name="T0" fmla="*/ 0 w 1680"/>
              <a:gd name="T1" fmla="*/ 0 h 1"/>
              <a:gd name="T2" fmla="*/ 2667000 w 1680"/>
              <a:gd name="T3" fmla="*/ 0 h 1"/>
              <a:gd name="T4" fmla="*/ 0 60000 65536"/>
              <a:gd name="T5" fmla="*/ 0 60000 65536"/>
              <a:gd name="T6" fmla="*/ 0 w 1680"/>
              <a:gd name="T7" fmla="*/ 0 h 1"/>
              <a:gd name="T8" fmla="*/ 1680 w 1680"/>
              <a:gd name="T9" fmla="*/ 1 h 1"/>
            </a:gdLst>
            <a:ahLst/>
            <a:cxnLst>
              <a:cxn ang="T4">
                <a:pos x="T0" y="T1"/>
              </a:cxn>
              <a:cxn ang="T5">
                <a:pos x="T2" y="T3"/>
              </a:cxn>
            </a:cxnLst>
            <a:rect l="T6" t="T7" r="T8" b="T9"/>
            <a:pathLst>
              <a:path w="1680" h="1">
                <a:moveTo>
                  <a:pt x="0" y="0"/>
                </a:moveTo>
                <a:lnTo>
                  <a:pt x="1680" y="0"/>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0502" name="Line 22">
            <a:extLst>
              <a:ext uri="{FF2B5EF4-FFF2-40B4-BE49-F238E27FC236}">
                <a16:creationId xmlns:a16="http://schemas.microsoft.com/office/drawing/2014/main" xmlns="" id="{1CCC18EA-BE2B-44D3-A366-512196224593}"/>
              </a:ext>
            </a:extLst>
          </p:cNvPr>
          <p:cNvSpPr>
            <a:spLocks noChangeShapeType="1"/>
          </p:cNvSpPr>
          <p:nvPr/>
        </p:nvSpPr>
        <p:spPr bwMode="auto">
          <a:xfrm>
            <a:off x="2997200" y="1936750"/>
            <a:ext cx="0" cy="3249613"/>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3" name="Line 23">
            <a:extLst>
              <a:ext uri="{FF2B5EF4-FFF2-40B4-BE49-F238E27FC236}">
                <a16:creationId xmlns:a16="http://schemas.microsoft.com/office/drawing/2014/main" xmlns="" id="{A021C374-C4F8-4A5C-A091-81DB5D345905}"/>
              </a:ext>
            </a:extLst>
          </p:cNvPr>
          <p:cNvSpPr>
            <a:spLocks noChangeShapeType="1"/>
          </p:cNvSpPr>
          <p:nvPr/>
        </p:nvSpPr>
        <p:spPr bwMode="auto">
          <a:xfrm>
            <a:off x="4954588" y="1954213"/>
            <a:ext cx="1925637" cy="0"/>
          </a:xfrm>
          <a:prstGeom prst="line">
            <a:avLst/>
          </a:prstGeom>
          <a:noFill/>
          <a:ln w="57150">
            <a:solidFill>
              <a:srgbClr val="D9D9D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4" name="Freeform 24">
            <a:extLst>
              <a:ext uri="{FF2B5EF4-FFF2-40B4-BE49-F238E27FC236}">
                <a16:creationId xmlns:a16="http://schemas.microsoft.com/office/drawing/2014/main" xmlns="" id="{58C77C83-E448-472F-ACE0-ADBDC5827FAD}"/>
              </a:ext>
            </a:extLst>
          </p:cNvPr>
          <p:cNvSpPr>
            <a:spLocks noChangeArrowheads="1"/>
          </p:cNvSpPr>
          <p:nvPr/>
        </p:nvSpPr>
        <p:spPr bwMode="auto">
          <a:xfrm>
            <a:off x="4776788" y="1952625"/>
            <a:ext cx="2268537" cy="1588"/>
          </a:xfrm>
          <a:custGeom>
            <a:avLst/>
            <a:gdLst>
              <a:gd name="T0" fmla="*/ 0 w 1179"/>
              <a:gd name="T1" fmla="*/ 0 h 1"/>
              <a:gd name="T2" fmla="*/ 2268537 w 1179"/>
              <a:gd name="T3" fmla="*/ 1588 h 1"/>
              <a:gd name="T4" fmla="*/ 0 60000 65536"/>
              <a:gd name="T5" fmla="*/ 0 60000 65536"/>
              <a:gd name="T6" fmla="*/ 0 w 1179"/>
              <a:gd name="T7" fmla="*/ 0 h 1"/>
              <a:gd name="T8" fmla="*/ 1179 w 1179"/>
              <a:gd name="T9" fmla="*/ 1 h 1"/>
            </a:gdLst>
            <a:ahLst/>
            <a:cxnLst>
              <a:cxn ang="T4">
                <a:pos x="T0" y="T1"/>
              </a:cxn>
              <a:cxn ang="T5">
                <a:pos x="T2" y="T3"/>
              </a:cxn>
            </a:cxnLst>
            <a:rect l="T6" t="T7" r="T8" b="T9"/>
            <a:pathLst>
              <a:path w="1179" h="1">
                <a:moveTo>
                  <a:pt x="0" y="0"/>
                </a:moveTo>
                <a:lnTo>
                  <a:pt x="1179" y="1"/>
                </a:lnTo>
              </a:path>
            </a:pathLst>
          </a:cu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nvGrpSpPr>
          <p:cNvPr id="3" name="Group 25">
            <a:extLst>
              <a:ext uri="{FF2B5EF4-FFF2-40B4-BE49-F238E27FC236}">
                <a16:creationId xmlns:a16="http://schemas.microsoft.com/office/drawing/2014/main" xmlns="" id="{D2A22888-F080-428A-B6FA-D629A0CFAAFA}"/>
              </a:ext>
            </a:extLst>
          </p:cNvPr>
          <p:cNvGrpSpPr>
            <a:grpSpLocks/>
          </p:cNvGrpSpPr>
          <p:nvPr/>
        </p:nvGrpSpPr>
        <p:grpSpPr bwMode="auto">
          <a:xfrm>
            <a:off x="4678363" y="1954213"/>
            <a:ext cx="2446337" cy="415925"/>
            <a:chOff x="3120" y="1564"/>
            <a:chExt cx="1541" cy="262"/>
          </a:xfrm>
        </p:grpSpPr>
        <p:sp>
          <p:nvSpPr>
            <p:cNvPr id="26661" name="Freeform 26">
              <a:extLst>
                <a:ext uri="{FF2B5EF4-FFF2-40B4-BE49-F238E27FC236}">
                  <a16:creationId xmlns:a16="http://schemas.microsoft.com/office/drawing/2014/main" xmlns="" id="{69EFA53E-80EB-4298-81A4-E3C750F41A02}"/>
                </a:ext>
              </a:extLst>
            </p:cNvPr>
            <p:cNvSpPr>
              <a:spLocks noChangeArrowheads="1"/>
            </p:cNvSpPr>
            <p:nvPr/>
          </p:nvSpPr>
          <p:spPr bwMode="auto">
            <a:xfrm>
              <a:off x="3120" y="1571"/>
              <a:ext cx="51" cy="255"/>
            </a:xfrm>
            <a:custGeom>
              <a:avLst/>
              <a:gdLst>
                <a:gd name="T0" fmla="*/ 51 w 51"/>
                <a:gd name="T1" fmla="*/ 0 h 255"/>
                <a:gd name="T2" fmla="*/ 29 w 51"/>
                <a:gd name="T3" fmla="*/ 58 h 255"/>
                <a:gd name="T4" fmla="*/ 14 w 51"/>
                <a:gd name="T5" fmla="*/ 109 h 255"/>
                <a:gd name="T6" fmla="*/ 7 w 51"/>
                <a:gd name="T7" fmla="*/ 175 h 255"/>
                <a:gd name="T8" fmla="*/ 0 w 51"/>
                <a:gd name="T9" fmla="*/ 255 h 255"/>
                <a:gd name="T10" fmla="*/ 0 60000 65536"/>
                <a:gd name="T11" fmla="*/ 0 60000 65536"/>
                <a:gd name="T12" fmla="*/ 0 60000 65536"/>
                <a:gd name="T13" fmla="*/ 0 60000 65536"/>
                <a:gd name="T14" fmla="*/ 0 60000 65536"/>
                <a:gd name="T15" fmla="*/ 0 w 51"/>
                <a:gd name="T16" fmla="*/ 0 h 255"/>
                <a:gd name="T17" fmla="*/ 51 w 51"/>
                <a:gd name="T18" fmla="*/ 255 h 255"/>
              </a:gdLst>
              <a:ahLst/>
              <a:cxnLst>
                <a:cxn ang="T10">
                  <a:pos x="T0" y="T1"/>
                </a:cxn>
                <a:cxn ang="T11">
                  <a:pos x="T2" y="T3"/>
                </a:cxn>
                <a:cxn ang="T12">
                  <a:pos x="T4" y="T5"/>
                </a:cxn>
                <a:cxn ang="T13">
                  <a:pos x="T6" y="T7"/>
                </a:cxn>
                <a:cxn ang="T14">
                  <a:pos x="T8" y="T9"/>
                </a:cxn>
              </a:cxnLst>
              <a:rect l="T15" t="T16" r="T17" b="T18"/>
              <a:pathLst>
                <a:path w="51" h="255">
                  <a:moveTo>
                    <a:pt x="51" y="0"/>
                  </a:moveTo>
                  <a:cubicBezTo>
                    <a:pt x="47" y="10"/>
                    <a:pt x="35" y="40"/>
                    <a:pt x="29" y="58"/>
                  </a:cubicBezTo>
                  <a:cubicBezTo>
                    <a:pt x="23" y="76"/>
                    <a:pt x="18" y="90"/>
                    <a:pt x="14" y="109"/>
                  </a:cubicBezTo>
                  <a:cubicBezTo>
                    <a:pt x="10" y="128"/>
                    <a:pt x="9" y="151"/>
                    <a:pt x="7" y="175"/>
                  </a:cubicBezTo>
                  <a:cubicBezTo>
                    <a:pt x="5" y="199"/>
                    <a:pt x="2" y="238"/>
                    <a:pt x="0" y="255"/>
                  </a:cubicBez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6662" name="Freeform 27">
              <a:extLst>
                <a:ext uri="{FF2B5EF4-FFF2-40B4-BE49-F238E27FC236}">
                  <a16:creationId xmlns:a16="http://schemas.microsoft.com/office/drawing/2014/main" xmlns="" id="{36F4AA35-D07F-41C1-8630-20891D88078B}"/>
                </a:ext>
              </a:extLst>
            </p:cNvPr>
            <p:cNvSpPr>
              <a:spLocks noChangeArrowheads="1"/>
            </p:cNvSpPr>
            <p:nvPr/>
          </p:nvSpPr>
          <p:spPr bwMode="auto">
            <a:xfrm>
              <a:off x="4610" y="1564"/>
              <a:ext cx="51" cy="262"/>
            </a:xfrm>
            <a:custGeom>
              <a:avLst/>
              <a:gdLst>
                <a:gd name="T0" fmla="*/ 0 w 51"/>
                <a:gd name="T1" fmla="*/ 0 h 262"/>
                <a:gd name="T2" fmla="*/ 22 w 51"/>
                <a:gd name="T3" fmla="*/ 51 h 262"/>
                <a:gd name="T4" fmla="*/ 37 w 51"/>
                <a:gd name="T5" fmla="*/ 116 h 262"/>
                <a:gd name="T6" fmla="*/ 44 w 51"/>
                <a:gd name="T7" fmla="*/ 182 h 262"/>
                <a:gd name="T8" fmla="*/ 51 w 51"/>
                <a:gd name="T9" fmla="*/ 262 h 262"/>
                <a:gd name="T10" fmla="*/ 0 60000 65536"/>
                <a:gd name="T11" fmla="*/ 0 60000 65536"/>
                <a:gd name="T12" fmla="*/ 0 60000 65536"/>
                <a:gd name="T13" fmla="*/ 0 60000 65536"/>
                <a:gd name="T14" fmla="*/ 0 60000 65536"/>
                <a:gd name="T15" fmla="*/ 0 w 51"/>
                <a:gd name="T16" fmla="*/ 0 h 262"/>
                <a:gd name="T17" fmla="*/ 51 w 51"/>
                <a:gd name="T18" fmla="*/ 262 h 262"/>
              </a:gdLst>
              <a:ahLst/>
              <a:cxnLst>
                <a:cxn ang="T10">
                  <a:pos x="T0" y="T1"/>
                </a:cxn>
                <a:cxn ang="T11">
                  <a:pos x="T2" y="T3"/>
                </a:cxn>
                <a:cxn ang="T12">
                  <a:pos x="T4" y="T5"/>
                </a:cxn>
                <a:cxn ang="T13">
                  <a:pos x="T6" y="T7"/>
                </a:cxn>
                <a:cxn ang="T14">
                  <a:pos x="T8" y="T9"/>
                </a:cxn>
              </a:cxnLst>
              <a:rect l="T15" t="T16" r="T17" b="T18"/>
              <a:pathLst>
                <a:path w="51" h="262">
                  <a:moveTo>
                    <a:pt x="0" y="0"/>
                  </a:moveTo>
                  <a:cubicBezTo>
                    <a:pt x="4" y="8"/>
                    <a:pt x="16" y="32"/>
                    <a:pt x="22" y="51"/>
                  </a:cubicBezTo>
                  <a:cubicBezTo>
                    <a:pt x="28" y="70"/>
                    <a:pt x="33" y="94"/>
                    <a:pt x="37" y="116"/>
                  </a:cubicBezTo>
                  <a:cubicBezTo>
                    <a:pt x="41" y="138"/>
                    <a:pt x="42" y="158"/>
                    <a:pt x="44" y="182"/>
                  </a:cubicBezTo>
                  <a:cubicBezTo>
                    <a:pt x="46" y="206"/>
                    <a:pt x="50" y="245"/>
                    <a:pt x="51" y="262"/>
                  </a:cubicBez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20508" name="Line 28">
            <a:extLst>
              <a:ext uri="{FF2B5EF4-FFF2-40B4-BE49-F238E27FC236}">
                <a16:creationId xmlns:a16="http://schemas.microsoft.com/office/drawing/2014/main" xmlns="" id="{88FCDF10-6CF3-4625-ACFC-800029741E61}"/>
              </a:ext>
            </a:extLst>
          </p:cNvPr>
          <p:cNvSpPr>
            <a:spLocks noChangeShapeType="1"/>
          </p:cNvSpPr>
          <p:nvPr/>
        </p:nvSpPr>
        <p:spPr bwMode="auto">
          <a:xfrm>
            <a:off x="3516313" y="1924050"/>
            <a:ext cx="0" cy="2205038"/>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9" name="Line 29">
            <a:extLst>
              <a:ext uri="{FF2B5EF4-FFF2-40B4-BE49-F238E27FC236}">
                <a16:creationId xmlns:a16="http://schemas.microsoft.com/office/drawing/2014/main" xmlns="" id="{28A7F61E-B6DB-4D70-B2A3-11923BF80EE6}"/>
              </a:ext>
            </a:extLst>
          </p:cNvPr>
          <p:cNvSpPr>
            <a:spLocks noChangeShapeType="1"/>
          </p:cNvSpPr>
          <p:nvPr/>
        </p:nvSpPr>
        <p:spPr bwMode="auto">
          <a:xfrm>
            <a:off x="3001963" y="1363663"/>
            <a:ext cx="2895600" cy="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2" name="Line 30">
            <a:extLst>
              <a:ext uri="{FF2B5EF4-FFF2-40B4-BE49-F238E27FC236}">
                <a16:creationId xmlns:a16="http://schemas.microsoft.com/office/drawing/2014/main" xmlns="" id="{8E60B1AC-402B-426E-A3FA-70919767C9D1}"/>
              </a:ext>
            </a:extLst>
          </p:cNvPr>
          <p:cNvSpPr>
            <a:spLocks noChangeShapeType="1"/>
          </p:cNvSpPr>
          <p:nvPr/>
        </p:nvSpPr>
        <p:spPr bwMode="auto">
          <a:xfrm>
            <a:off x="1195388" y="2366963"/>
            <a:ext cx="2427287"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3" name="Rectangle 31">
            <a:extLst>
              <a:ext uri="{FF2B5EF4-FFF2-40B4-BE49-F238E27FC236}">
                <a16:creationId xmlns:a16="http://schemas.microsoft.com/office/drawing/2014/main" xmlns="" id="{53C620B8-7F96-47A1-95FF-EDA3C68093C8}"/>
              </a:ext>
            </a:extLst>
          </p:cNvPr>
          <p:cNvSpPr>
            <a:spLocks noChangeArrowheads="1"/>
          </p:cNvSpPr>
          <p:nvPr/>
        </p:nvSpPr>
        <p:spPr bwMode="auto">
          <a:xfrm>
            <a:off x="1787525" y="1125538"/>
            <a:ext cx="1209675" cy="403225"/>
          </a:xfrm>
          <a:prstGeom prst="rect">
            <a:avLst/>
          </a:prstGeom>
          <a:solidFill>
            <a:schemeClr val="bg1"/>
          </a:solidFill>
          <a:ln w="9525">
            <a:solidFill>
              <a:schemeClr val="bg1"/>
            </a:solidFill>
            <a:miter lim="800000"/>
            <a:headEnd/>
            <a:tailEnd/>
          </a:ln>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6654" name="Freeform 32">
            <a:extLst>
              <a:ext uri="{FF2B5EF4-FFF2-40B4-BE49-F238E27FC236}">
                <a16:creationId xmlns:a16="http://schemas.microsoft.com/office/drawing/2014/main" xmlns="" id="{6DD2EC0A-561D-43E5-8825-F6F43486C506}"/>
              </a:ext>
            </a:extLst>
          </p:cNvPr>
          <p:cNvSpPr>
            <a:spLocks noChangeArrowheads="1"/>
          </p:cNvSpPr>
          <p:nvPr/>
        </p:nvSpPr>
        <p:spPr bwMode="auto">
          <a:xfrm>
            <a:off x="1787525" y="1376363"/>
            <a:ext cx="4763" cy="571500"/>
          </a:xfrm>
          <a:custGeom>
            <a:avLst/>
            <a:gdLst>
              <a:gd name="T0" fmla="*/ 4763 w 3"/>
              <a:gd name="T1" fmla="*/ 0 h 360"/>
              <a:gd name="T2" fmla="*/ 0 w 3"/>
              <a:gd name="T3" fmla="*/ 571500 h 360"/>
              <a:gd name="T4" fmla="*/ 0 60000 65536"/>
              <a:gd name="T5" fmla="*/ 0 60000 65536"/>
              <a:gd name="T6" fmla="*/ 0 w 3"/>
              <a:gd name="T7" fmla="*/ 0 h 360"/>
              <a:gd name="T8" fmla="*/ 3 w 3"/>
              <a:gd name="T9" fmla="*/ 360 h 360"/>
            </a:gdLst>
            <a:ahLst/>
            <a:cxnLst>
              <a:cxn ang="T4">
                <a:pos x="T0" y="T1"/>
              </a:cxn>
              <a:cxn ang="T5">
                <a:pos x="T2" y="T3"/>
              </a:cxn>
            </a:cxnLst>
            <a:rect l="T6" t="T7" r="T8" b="T9"/>
            <a:pathLst>
              <a:path w="3" h="360">
                <a:moveTo>
                  <a:pt x="3" y="0"/>
                </a:moveTo>
                <a:lnTo>
                  <a:pt x="0" y="360"/>
                </a:lnTo>
              </a:path>
            </a:pathLst>
          </a:cu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6655" name="Freeform 33">
            <a:extLst>
              <a:ext uri="{FF2B5EF4-FFF2-40B4-BE49-F238E27FC236}">
                <a16:creationId xmlns:a16="http://schemas.microsoft.com/office/drawing/2014/main" xmlns="" id="{3E570621-213A-408E-9501-790A7B673F4D}"/>
              </a:ext>
            </a:extLst>
          </p:cNvPr>
          <p:cNvSpPr>
            <a:spLocks noChangeArrowheads="1"/>
          </p:cNvSpPr>
          <p:nvPr/>
        </p:nvSpPr>
        <p:spPr bwMode="auto">
          <a:xfrm>
            <a:off x="3001963" y="1376363"/>
            <a:ext cx="1587" cy="571500"/>
          </a:xfrm>
          <a:custGeom>
            <a:avLst/>
            <a:gdLst>
              <a:gd name="T0" fmla="*/ 1587 w 1"/>
              <a:gd name="T1" fmla="*/ 0 h 360"/>
              <a:gd name="T2" fmla="*/ 0 w 1"/>
              <a:gd name="T3" fmla="*/ 571500 h 360"/>
              <a:gd name="T4" fmla="*/ 0 60000 65536"/>
              <a:gd name="T5" fmla="*/ 0 60000 65536"/>
              <a:gd name="T6" fmla="*/ 0 w 1"/>
              <a:gd name="T7" fmla="*/ 0 h 360"/>
              <a:gd name="T8" fmla="*/ 1 w 1"/>
              <a:gd name="T9" fmla="*/ 360 h 360"/>
            </a:gdLst>
            <a:ahLst/>
            <a:cxnLst>
              <a:cxn ang="T4">
                <a:pos x="T0" y="T1"/>
              </a:cxn>
              <a:cxn ang="T5">
                <a:pos x="T2" y="T3"/>
              </a:cxn>
            </a:cxnLst>
            <a:rect l="T6" t="T7" r="T8" b="T9"/>
            <a:pathLst>
              <a:path w="1" h="360">
                <a:moveTo>
                  <a:pt x="1" y="0"/>
                </a:moveTo>
                <a:lnTo>
                  <a:pt x="0" y="360"/>
                </a:lnTo>
              </a:path>
            </a:pathLst>
          </a:cu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0514" name="Freeform 34">
            <a:extLst>
              <a:ext uri="{FF2B5EF4-FFF2-40B4-BE49-F238E27FC236}">
                <a16:creationId xmlns:a16="http://schemas.microsoft.com/office/drawing/2014/main" xmlns="" id="{D645F9E0-94CD-4D03-A090-0B3A41A457CF}"/>
              </a:ext>
            </a:extLst>
          </p:cNvPr>
          <p:cNvSpPr>
            <a:spLocks noChangeArrowheads="1"/>
          </p:cNvSpPr>
          <p:nvPr/>
        </p:nvSpPr>
        <p:spPr bwMode="auto">
          <a:xfrm>
            <a:off x="4943475" y="1374775"/>
            <a:ext cx="1951038" cy="579438"/>
          </a:xfrm>
          <a:custGeom>
            <a:avLst/>
            <a:gdLst>
              <a:gd name="T0" fmla="*/ 0 w 1229"/>
              <a:gd name="T1" fmla="*/ 579438 h 365"/>
              <a:gd name="T2" fmla="*/ 161925 w 1229"/>
              <a:gd name="T3" fmla="*/ 325438 h 365"/>
              <a:gd name="T4" fmla="*/ 438150 w 1229"/>
              <a:gd name="T5" fmla="*/ 117475 h 365"/>
              <a:gd name="T6" fmla="*/ 635000 w 1229"/>
              <a:gd name="T7" fmla="*/ 36513 h 365"/>
              <a:gd name="T8" fmla="*/ 808038 w 1229"/>
              <a:gd name="T9" fmla="*/ 12700 h 365"/>
              <a:gd name="T10" fmla="*/ 969963 w 1229"/>
              <a:gd name="T11" fmla="*/ 1588 h 365"/>
              <a:gd name="T12" fmla="*/ 1165225 w 1229"/>
              <a:gd name="T13" fmla="*/ 25400 h 365"/>
              <a:gd name="T14" fmla="*/ 1327150 w 1229"/>
              <a:gd name="T15" fmla="*/ 58738 h 365"/>
              <a:gd name="T16" fmla="*/ 1546225 w 1229"/>
              <a:gd name="T17" fmla="*/ 152400 h 365"/>
              <a:gd name="T18" fmla="*/ 1662113 w 1229"/>
              <a:gd name="T19" fmla="*/ 255588 h 365"/>
              <a:gd name="T20" fmla="*/ 1800226 w 1229"/>
              <a:gd name="T21" fmla="*/ 382588 h 365"/>
              <a:gd name="T22" fmla="*/ 1951038 w 1229"/>
              <a:gd name="T23" fmla="*/ 579438 h 3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29"/>
              <a:gd name="T37" fmla="*/ 0 h 365"/>
              <a:gd name="T38" fmla="*/ 1229 w 1229"/>
              <a:gd name="T39" fmla="*/ 365 h 3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29" h="365">
                <a:moveTo>
                  <a:pt x="0" y="365"/>
                </a:moveTo>
                <a:cubicBezTo>
                  <a:pt x="17" y="340"/>
                  <a:pt x="56" y="253"/>
                  <a:pt x="102" y="205"/>
                </a:cubicBezTo>
                <a:cubicBezTo>
                  <a:pt x="148" y="157"/>
                  <a:pt x="226" y="104"/>
                  <a:pt x="276" y="74"/>
                </a:cubicBezTo>
                <a:cubicBezTo>
                  <a:pt x="326" y="44"/>
                  <a:pt x="361" y="34"/>
                  <a:pt x="400" y="23"/>
                </a:cubicBezTo>
                <a:cubicBezTo>
                  <a:pt x="439" y="12"/>
                  <a:pt x="474" y="12"/>
                  <a:pt x="509" y="8"/>
                </a:cubicBezTo>
                <a:cubicBezTo>
                  <a:pt x="544" y="4"/>
                  <a:pt x="574" y="0"/>
                  <a:pt x="611" y="1"/>
                </a:cubicBezTo>
                <a:cubicBezTo>
                  <a:pt x="648" y="2"/>
                  <a:pt x="697" y="10"/>
                  <a:pt x="734" y="16"/>
                </a:cubicBezTo>
                <a:cubicBezTo>
                  <a:pt x="771" y="22"/>
                  <a:pt x="796" y="24"/>
                  <a:pt x="836" y="37"/>
                </a:cubicBezTo>
                <a:cubicBezTo>
                  <a:pt x="876" y="50"/>
                  <a:pt x="939" y="75"/>
                  <a:pt x="974" y="96"/>
                </a:cubicBezTo>
                <a:cubicBezTo>
                  <a:pt x="1009" y="117"/>
                  <a:pt x="1020" y="137"/>
                  <a:pt x="1047" y="161"/>
                </a:cubicBezTo>
                <a:cubicBezTo>
                  <a:pt x="1074" y="185"/>
                  <a:pt x="1104" y="207"/>
                  <a:pt x="1134" y="241"/>
                </a:cubicBezTo>
                <a:cubicBezTo>
                  <a:pt x="1164" y="275"/>
                  <a:pt x="1209" y="339"/>
                  <a:pt x="1229" y="365"/>
                </a:cubicBezTo>
              </a:path>
            </a:pathLst>
          </a:cu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nvGrpSpPr>
          <p:cNvPr id="4" name="Group 35">
            <a:extLst>
              <a:ext uri="{FF2B5EF4-FFF2-40B4-BE49-F238E27FC236}">
                <a16:creationId xmlns:a16="http://schemas.microsoft.com/office/drawing/2014/main" xmlns="" id="{67F45FF8-2AE7-4A12-97BB-C5B7B37877B4}"/>
              </a:ext>
            </a:extLst>
          </p:cNvPr>
          <p:cNvGrpSpPr>
            <a:grpSpLocks/>
          </p:cNvGrpSpPr>
          <p:nvPr/>
        </p:nvGrpSpPr>
        <p:grpSpPr bwMode="auto">
          <a:xfrm>
            <a:off x="1776413" y="3281363"/>
            <a:ext cx="1225550" cy="1692275"/>
            <a:chOff x="1299" y="2400"/>
            <a:chExt cx="765" cy="1008"/>
          </a:xfrm>
        </p:grpSpPr>
        <p:sp>
          <p:nvSpPr>
            <p:cNvPr id="26659" name="Line 36">
              <a:extLst>
                <a:ext uri="{FF2B5EF4-FFF2-40B4-BE49-F238E27FC236}">
                  <a16:creationId xmlns:a16="http://schemas.microsoft.com/office/drawing/2014/main" xmlns="" id="{1A35DB6E-E1CB-458D-A52A-A52B5C181F65}"/>
                </a:ext>
              </a:extLst>
            </p:cNvPr>
            <p:cNvSpPr>
              <a:spLocks noChangeShapeType="1"/>
            </p:cNvSpPr>
            <p:nvPr/>
          </p:nvSpPr>
          <p:spPr bwMode="auto">
            <a:xfrm>
              <a:off x="1299" y="2400"/>
              <a:ext cx="0" cy="100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0" name="Line 37">
              <a:extLst>
                <a:ext uri="{FF2B5EF4-FFF2-40B4-BE49-F238E27FC236}">
                  <a16:creationId xmlns:a16="http://schemas.microsoft.com/office/drawing/2014/main" xmlns="" id="{72D51D6F-5CA1-49C5-B446-01BDC701BAC7}"/>
                </a:ext>
              </a:extLst>
            </p:cNvPr>
            <p:cNvSpPr>
              <a:spLocks noChangeShapeType="1"/>
            </p:cNvSpPr>
            <p:nvPr/>
          </p:nvSpPr>
          <p:spPr bwMode="auto">
            <a:xfrm>
              <a:off x="2064" y="2400"/>
              <a:ext cx="0" cy="100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18" name="Text Box 38">
            <a:extLst>
              <a:ext uri="{FF2B5EF4-FFF2-40B4-BE49-F238E27FC236}">
                <a16:creationId xmlns:a16="http://schemas.microsoft.com/office/drawing/2014/main" xmlns="" id="{AB5A84F5-0C14-4D19-B857-180C9D4BE57E}"/>
              </a:ext>
            </a:extLst>
          </p:cNvPr>
          <p:cNvSpPr txBox="1">
            <a:spLocks noChangeArrowheads="1"/>
          </p:cNvSpPr>
          <p:nvPr/>
        </p:nvSpPr>
        <p:spPr bwMode="auto">
          <a:xfrm>
            <a:off x="3924300" y="2565400"/>
            <a:ext cx="52197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solidFill>
                  <a:schemeClr val="accent2"/>
                </a:solidFill>
              </a:rPr>
              <a:t>水平面截圆球的截交线的投影，在俯视图上为部分圆弧，在侧视图上积聚为直线。   </a:t>
            </a:r>
            <a:r>
              <a:rPr lang="zh-CN" altLang="en-US" sz="1600">
                <a:solidFill>
                  <a:schemeClr val="accent2"/>
                </a:solidFill>
              </a:rPr>
              <a:t> </a:t>
            </a:r>
            <a:r>
              <a:rPr lang="en-US" altLang="zh-CN" sz="1600">
                <a:solidFill>
                  <a:schemeClr val="accent2"/>
                </a:solidFill>
              </a:rPr>
              <a:t>The   </a:t>
            </a:r>
            <a:r>
              <a:rPr lang="en-US" altLang="zh-CN" sz="1600" i="1">
                <a:solidFill>
                  <a:schemeClr val="accent2"/>
                </a:solidFill>
              </a:rPr>
              <a:t>intersection of the horizontal plane cutting the sphere appears as arcs on top view and lines on left view.</a:t>
            </a:r>
          </a:p>
        </p:txBody>
      </p:sp>
    </p:spTree>
    <p:extLst>
      <p:ext uri="{BB962C8B-B14F-4D97-AF65-F5344CB8AC3E}">
        <p14:creationId xmlns:p14="http://schemas.microsoft.com/office/powerpoint/2010/main" val="91487653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20518"/>
                                        </p:tgtEl>
                                        <p:attrNameLst>
                                          <p:attrName>style.visibility</p:attrName>
                                        </p:attrNameLst>
                                      </p:cBhvr>
                                      <p:to>
                                        <p:strVal val="visible"/>
                                      </p:to>
                                    </p:set>
                                    <p:animEffect transition="in" filter="strips(upRight)">
                                      <p:cBhvr>
                                        <p:cTn id="7" dur="500"/>
                                        <p:tgtEl>
                                          <p:spTgt spid="205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0508"/>
                                        </p:tgtEl>
                                        <p:attrNameLst>
                                          <p:attrName>style.visibility</p:attrName>
                                        </p:attrNameLst>
                                      </p:cBhvr>
                                      <p:to>
                                        <p:strVal val="visible"/>
                                      </p:to>
                                    </p:set>
                                    <p:animEffect transition="in" filter="wipe(up)">
                                      <p:cBhvr>
                                        <p:cTn id="22" dur="500"/>
                                        <p:tgtEl>
                                          <p:spTgt spid="205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0495"/>
                                        </p:tgtEl>
                                        <p:attrNameLst>
                                          <p:attrName>style.visibility</p:attrName>
                                        </p:attrNameLst>
                                      </p:cBhvr>
                                      <p:to>
                                        <p:strVal val="visible"/>
                                      </p:to>
                                    </p:set>
                                    <p:animEffect transition="in" filter="box(out)">
                                      <p:cBhvr>
                                        <p:cTn id="27" dur="500"/>
                                        <p:tgtEl>
                                          <p:spTgt spid="204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0497"/>
                                        </p:tgtEl>
                                        <p:attrNameLst>
                                          <p:attrName>style.visibility</p:attrName>
                                        </p:attrNameLst>
                                      </p:cBhvr>
                                      <p:to>
                                        <p:strVal val="visible"/>
                                      </p:to>
                                    </p:set>
                                    <p:animEffect transition="in" filter="wipe(up)">
                                      <p:cBhvr>
                                        <p:cTn id="32" dur="500"/>
                                        <p:tgtEl>
                                          <p:spTgt spid="204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0502"/>
                                        </p:tgtEl>
                                        <p:attrNameLst>
                                          <p:attrName>style.visibility</p:attrName>
                                        </p:attrNameLst>
                                      </p:cBhvr>
                                      <p:to>
                                        <p:strVal val="visible"/>
                                      </p:to>
                                    </p:set>
                                    <p:animEffect transition="in" filter="wipe(up)">
                                      <p:cBhvr>
                                        <p:cTn id="37" dur="500"/>
                                        <p:tgtEl>
                                          <p:spTgt spid="2050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down)">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3" fill="hold" grpId="0" nodeType="clickEffect">
                                  <p:stCondLst>
                                    <p:cond delay="0"/>
                                  </p:stCondLst>
                                  <p:childTnLst>
                                    <p:set>
                                      <p:cBhvr>
                                        <p:cTn id="46" dur="1" fill="hold">
                                          <p:stCondLst>
                                            <p:cond delay="0"/>
                                          </p:stCondLst>
                                        </p:cTn>
                                        <p:tgtEl>
                                          <p:spTgt spid="20520"/>
                                        </p:tgtEl>
                                        <p:attrNameLst>
                                          <p:attrName>style.visibility</p:attrName>
                                        </p:attrNameLst>
                                      </p:cBhvr>
                                      <p:to>
                                        <p:strVal val="visible"/>
                                      </p:to>
                                    </p:set>
                                    <p:animEffect transition="in" filter="strips(upRight)">
                                      <p:cBhvr>
                                        <p:cTn id="47" dur="500"/>
                                        <p:tgtEl>
                                          <p:spTgt spid="2052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500"/>
                                        <p:tgtEl>
                                          <p:spTgt spid="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0509"/>
                                        </p:tgtEl>
                                        <p:attrNameLst>
                                          <p:attrName>style.visibility</p:attrName>
                                        </p:attrNameLst>
                                      </p:cBhvr>
                                      <p:to>
                                        <p:strVal val="visible"/>
                                      </p:to>
                                    </p:set>
                                    <p:animEffect transition="in" filter="wipe(left)">
                                      <p:cBhvr>
                                        <p:cTn id="57" dur="500"/>
                                        <p:tgtEl>
                                          <p:spTgt spid="2050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0514"/>
                                        </p:tgtEl>
                                        <p:attrNameLst>
                                          <p:attrName>style.visibility</p:attrName>
                                        </p:attrNameLst>
                                      </p:cBhvr>
                                      <p:to>
                                        <p:strVal val="visible"/>
                                      </p:to>
                                    </p:set>
                                    <p:animEffect transition="in" filter="wipe(left)">
                                      <p:cBhvr>
                                        <p:cTn id="62" dur="500"/>
                                        <p:tgtEl>
                                          <p:spTgt spid="2051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0503"/>
                                        </p:tgtEl>
                                        <p:attrNameLst>
                                          <p:attrName>style.visibility</p:attrName>
                                        </p:attrNameLst>
                                      </p:cBhvr>
                                      <p:to>
                                        <p:strVal val="visible"/>
                                      </p:to>
                                    </p:set>
                                    <p:animEffect transition="in" filter="wipe(left)">
                                      <p:cBhvr>
                                        <p:cTn id="67" dur="500"/>
                                        <p:tgtEl>
                                          <p:spTgt spid="2050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0504"/>
                                        </p:tgtEl>
                                        <p:attrNameLst>
                                          <p:attrName>style.visibility</p:attrName>
                                        </p:attrNameLst>
                                      </p:cBhvr>
                                      <p:to>
                                        <p:strVal val="visible"/>
                                      </p:to>
                                    </p:set>
                                    <p:animEffect transition="in" filter="wipe(left)">
                                      <p:cBhvr>
                                        <p:cTn id="72" dur="500"/>
                                        <p:tgtEl>
                                          <p:spTgt spid="2050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up)">
                                      <p:cBhvr>
                                        <p:cTn id="7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0" grpId="0" bldLvl="0" animBg="1"/>
      <p:bldP spid="20495" grpId="0" bldLvl="0" animBg="1"/>
      <p:bldP spid="205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rc 3">
            <a:extLst>
              <a:ext uri="{FF2B5EF4-FFF2-40B4-BE49-F238E27FC236}">
                <a16:creationId xmlns:a16="http://schemas.microsoft.com/office/drawing/2014/main" xmlns="" id="{EA0424B6-0A9E-4761-921F-B6F9BBA777F3}"/>
              </a:ext>
            </a:extLst>
          </p:cNvPr>
          <p:cNvSpPr>
            <a:spLocks noChangeArrowheads="1"/>
          </p:cNvSpPr>
          <p:nvPr/>
        </p:nvSpPr>
        <p:spPr bwMode="auto">
          <a:xfrm flipH="1">
            <a:off x="1462088" y="1114425"/>
            <a:ext cx="2416175" cy="1157288"/>
          </a:xfrm>
          <a:custGeom>
            <a:avLst/>
            <a:gdLst>
              <a:gd name="T0" fmla="*/ 4698 w 43200"/>
              <a:gd name="T1" fmla="*/ 1157288 h 23512"/>
              <a:gd name="T2" fmla="*/ 0 w 43200"/>
              <a:gd name="T3" fmla="*/ 1063177 h 23512"/>
              <a:gd name="T4" fmla="*/ 1208088 w 43200"/>
              <a:gd name="T5" fmla="*/ 0 h 23512"/>
              <a:gd name="T6" fmla="*/ 2416175 w 43200"/>
              <a:gd name="T7" fmla="*/ 1063177 h 23512"/>
              <a:gd name="T8" fmla="*/ 2411701 w 43200"/>
              <a:gd name="T9" fmla="*/ 1154138 h 23512"/>
              <a:gd name="T10" fmla="*/ 4698 w 43200"/>
              <a:gd name="T11" fmla="*/ 1157288 h 23512"/>
              <a:gd name="T12" fmla="*/ 0 w 43200"/>
              <a:gd name="T13" fmla="*/ 1063177 h 23512"/>
              <a:gd name="T14" fmla="*/ 1208088 w 43200"/>
              <a:gd name="T15" fmla="*/ 0 h 23512"/>
              <a:gd name="T16" fmla="*/ 2416175 w 43200"/>
              <a:gd name="T17" fmla="*/ 1063177 h 23512"/>
              <a:gd name="T18" fmla="*/ 2411701 w 43200"/>
              <a:gd name="T19" fmla="*/ 1154138 h 23512"/>
              <a:gd name="T20" fmla="*/ 1208088 w 43200"/>
              <a:gd name="T21" fmla="*/ 1063177 h 23512"/>
              <a:gd name="T22" fmla="*/ 4698 w 43200"/>
              <a:gd name="T23" fmla="*/ 1157288 h 235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00"/>
              <a:gd name="T37" fmla="*/ 0 h 23512"/>
              <a:gd name="T38" fmla="*/ 43200 w 43200"/>
              <a:gd name="T39" fmla="*/ 23512 h 235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00" h="23512" fill="none">
                <a:moveTo>
                  <a:pt x="84" y="23512"/>
                </a:moveTo>
                <a:cubicBezTo>
                  <a:pt x="28" y="22876"/>
                  <a:pt x="0" y="22238"/>
                  <a:pt x="0" y="21600"/>
                </a:cubicBezTo>
                <a:cubicBezTo>
                  <a:pt x="0" y="9670"/>
                  <a:pt x="9670" y="0"/>
                  <a:pt x="21600" y="0"/>
                </a:cubicBezTo>
                <a:cubicBezTo>
                  <a:pt x="33529" y="0"/>
                  <a:pt x="43200" y="9670"/>
                  <a:pt x="43200" y="21600"/>
                </a:cubicBezTo>
                <a:cubicBezTo>
                  <a:pt x="43200" y="22217"/>
                  <a:pt x="43173" y="22834"/>
                  <a:pt x="43120" y="23448"/>
                </a:cubicBezTo>
              </a:path>
              <a:path w="43200" h="23512" stroke="0">
                <a:moveTo>
                  <a:pt x="84" y="23512"/>
                </a:moveTo>
                <a:cubicBezTo>
                  <a:pt x="28" y="22876"/>
                  <a:pt x="0" y="22238"/>
                  <a:pt x="0" y="21600"/>
                </a:cubicBezTo>
                <a:cubicBezTo>
                  <a:pt x="0" y="9670"/>
                  <a:pt x="9670" y="0"/>
                  <a:pt x="21600" y="0"/>
                </a:cubicBezTo>
                <a:cubicBezTo>
                  <a:pt x="33529" y="0"/>
                  <a:pt x="43200" y="9670"/>
                  <a:pt x="43200" y="21600"/>
                </a:cubicBezTo>
                <a:cubicBezTo>
                  <a:pt x="43200" y="22217"/>
                  <a:pt x="43173" y="22834"/>
                  <a:pt x="43120" y="23448"/>
                </a:cubicBezTo>
                <a:lnTo>
                  <a:pt x="21600" y="21600"/>
                </a:lnTo>
                <a:lnTo>
                  <a:pt x="84" y="23512"/>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7652" name="Line 5">
            <a:extLst>
              <a:ext uri="{FF2B5EF4-FFF2-40B4-BE49-F238E27FC236}">
                <a16:creationId xmlns:a16="http://schemas.microsoft.com/office/drawing/2014/main" xmlns="" id="{069B93C0-E204-4E4A-9D8F-D41AA14CF475}"/>
              </a:ext>
            </a:extLst>
          </p:cNvPr>
          <p:cNvSpPr>
            <a:spLocks noChangeShapeType="1"/>
          </p:cNvSpPr>
          <p:nvPr/>
        </p:nvSpPr>
        <p:spPr bwMode="auto">
          <a:xfrm>
            <a:off x="4867275" y="2254250"/>
            <a:ext cx="2625725" cy="0"/>
          </a:xfrm>
          <a:prstGeom prst="line">
            <a:avLst/>
          </a:prstGeom>
          <a:noFill/>
          <a:ln w="9525">
            <a:solidFill>
              <a:schemeClr val="tx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3" name="Line 6">
            <a:extLst>
              <a:ext uri="{FF2B5EF4-FFF2-40B4-BE49-F238E27FC236}">
                <a16:creationId xmlns:a16="http://schemas.microsoft.com/office/drawing/2014/main" xmlns="" id="{03C991B5-14AF-43CF-A158-73817D8116C8}"/>
              </a:ext>
            </a:extLst>
          </p:cNvPr>
          <p:cNvSpPr>
            <a:spLocks noChangeShapeType="1"/>
          </p:cNvSpPr>
          <p:nvPr/>
        </p:nvSpPr>
        <p:spPr bwMode="auto">
          <a:xfrm>
            <a:off x="6172200" y="1023938"/>
            <a:ext cx="0" cy="1346200"/>
          </a:xfrm>
          <a:prstGeom prst="line">
            <a:avLst/>
          </a:prstGeom>
          <a:noFill/>
          <a:ln w="9525">
            <a:solidFill>
              <a:schemeClr val="tx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4" name="Freeform 7">
            <a:extLst>
              <a:ext uri="{FF2B5EF4-FFF2-40B4-BE49-F238E27FC236}">
                <a16:creationId xmlns:a16="http://schemas.microsoft.com/office/drawing/2014/main" xmlns="" id="{53683120-F12D-4C25-8742-9E01CE25C9FE}"/>
              </a:ext>
            </a:extLst>
          </p:cNvPr>
          <p:cNvSpPr>
            <a:spLocks noChangeArrowheads="1"/>
          </p:cNvSpPr>
          <p:nvPr/>
        </p:nvSpPr>
        <p:spPr bwMode="auto">
          <a:xfrm>
            <a:off x="4953000" y="2254250"/>
            <a:ext cx="2459038" cy="3175"/>
          </a:xfrm>
          <a:custGeom>
            <a:avLst/>
            <a:gdLst>
              <a:gd name="T0" fmla="*/ 0 w 1549"/>
              <a:gd name="T1" fmla="*/ 0 h 2"/>
              <a:gd name="T2" fmla="*/ 2459038 w 1549"/>
              <a:gd name="T3" fmla="*/ 3175 h 2"/>
              <a:gd name="T4" fmla="*/ 0 60000 65536"/>
              <a:gd name="T5" fmla="*/ 0 60000 65536"/>
              <a:gd name="T6" fmla="*/ 0 w 1549"/>
              <a:gd name="T7" fmla="*/ 0 h 2"/>
              <a:gd name="T8" fmla="*/ 1549 w 1549"/>
              <a:gd name="T9" fmla="*/ 2 h 2"/>
            </a:gdLst>
            <a:ahLst/>
            <a:cxnLst>
              <a:cxn ang="T4">
                <a:pos x="T0" y="T1"/>
              </a:cxn>
              <a:cxn ang="T5">
                <a:pos x="T2" y="T3"/>
              </a:cxn>
            </a:cxnLst>
            <a:rect l="T6" t="T7" r="T8" b="T9"/>
            <a:pathLst>
              <a:path w="1549" h="2">
                <a:moveTo>
                  <a:pt x="0" y="0"/>
                </a:moveTo>
                <a:lnTo>
                  <a:pt x="1549" y="2"/>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7655" name="Oval 8">
            <a:extLst>
              <a:ext uri="{FF2B5EF4-FFF2-40B4-BE49-F238E27FC236}">
                <a16:creationId xmlns:a16="http://schemas.microsoft.com/office/drawing/2014/main" xmlns="" id="{84F36FA8-23B4-463E-BC9E-1B7EF439BD91}"/>
              </a:ext>
            </a:extLst>
          </p:cNvPr>
          <p:cNvSpPr>
            <a:spLocks noChangeArrowheads="1"/>
          </p:cNvSpPr>
          <p:nvPr/>
        </p:nvSpPr>
        <p:spPr bwMode="auto">
          <a:xfrm>
            <a:off x="1447800" y="2897188"/>
            <a:ext cx="2438400" cy="2209800"/>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7656" name="Line 9">
            <a:extLst>
              <a:ext uri="{FF2B5EF4-FFF2-40B4-BE49-F238E27FC236}">
                <a16:creationId xmlns:a16="http://schemas.microsoft.com/office/drawing/2014/main" xmlns="" id="{22D294DE-DA82-4372-8FEB-43DD3401F89B}"/>
              </a:ext>
            </a:extLst>
          </p:cNvPr>
          <p:cNvSpPr>
            <a:spLocks noChangeShapeType="1"/>
          </p:cNvSpPr>
          <p:nvPr/>
        </p:nvSpPr>
        <p:spPr bwMode="auto">
          <a:xfrm>
            <a:off x="2062163" y="1824038"/>
            <a:ext cx="1214437"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8" name="Freeform 11">
            <a:extLst>
              <a:ext uri="{FF2B5EF4-FFF2-40B4-BE49-F238E27FC236}">
                <a16:creationId xmlns:a16="http://schemas.microsoft.com/office/drawing/2014/main" xmlns="" id="{E7166B9A-70CA-4419-82E3-E89045660B1C}"/>
              </a:ext>
            </a:extLst>
          </p:cNvPr>
          <p:cNvSpPr>
            <a:spLocks noChangeArrowheads="1"/>
          </p:cNvSpPr>
          <p:nvPr/>
        </p:nvSpPr>
        <p:spPr bwMode="auto">
          <a:xfrm>
            <a:off x="2667000" y="1206500"/>
            <a:ext cx="1588" cy="1189038"/>
          </a:xfrm>
          <a:custGeom>
            <a:avLst/>
            <a:gdLst>
              <a:gd name="T0" fmla="*/ 0 w 1"/>
              <a:gd name="T1" fmla="*/ 0 h 749"/>
              <a:gd name="T2" fmla="*/ 0 w 1"/>
              <a:gd name="T3" fmla="*/ 1189038 h 749"/>
              <a:gd name="T4" fmla="*/ 0 60000 65536"/>
              <a:gd name="T5" fmla="*/ 0 60000 65536"/>
              <a:gd name="T6" fmla="*/ 0 w 1"/>
              <a:gd name="T7" fmla="*/ 0 h 749"/>
              <a:gd name="T8" fmla="*/ 1 w 1"/>
              <a:gd name="T9" fmla="*/ 749 h 749"/>
            </a:gdLst>
            <a:ahLst/>
            <a:cxnLst>
              <a:cxn ang="T4">
                <a:pos x="T0" y="T1"/>
              </a:cxn>
              <a:cxn ang="T5">
                <a:pos x="T2" y="T3"/>
              </a:cxn>
            </a:cxnLst>
            <a:rect l="T6" t="T7" r="T8" b="T9"/>
            <a:pathLst>
              <a:path w="1" h="749">
                <a:moveTo>
                  <a:pt x="0" y="0"/>
                </a:moveTo>
                <a:lnTo>
                  <a:pt x="0" y="749"/>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7659" name="Freeform 12">
            <a:extLst>
              <a:ext uri="{FF2B5EF4-FFF2-40B4-BE49-F238E27FC236}">
                <a16:creationId xmlns:a16="http://schemas.microsoft.com/office/drawing/2014/main" xmlns="" id="{6EFDC7D7-EFDC-4816-819A-018E23AB4E36}"/>
              </a:ext>
            </a:extLst>
          </p:cNvPr>
          <p:cNvSpPr>
            <a:spLocks noChangeArrowheads="1"/>
          </p:cNvSpPr>
          <p:nvPr/>
        </p:nvSpPr>
        <p:spPr bwMode="auto">
          <a:xfrm>
            <a:off x="5021263" y="1841500"/>
            <a:ext cx="2297112" cy="1588"/>
          </a:xfrm>
          <a:custGeom>
            <a:avLst/>
            <a:gdLst>
              <a:gd name="T0" fmla="*/ 0 w 1447"/>
              <a:gd name="T1" fmla="*/ 0 h 1"/>
              <a:gd name="T2" fmla="*/ 2297112 w 1447"/>
              <a:gd name="T3" fmla="*/ 0 h 1"/>
              <a:gd name="T4" fmla="*/ 0 60000 65536"/>
              <a:gd name="T5" fmla="*/ 0 60000 65536"/>
              <a:gd name="T6" fmla="*/ 0 w 1447"/>
              <a:gd name="T7" fmla="*/ 0 h 1"/>
              <a:gd name="T8" fmla="*/ 1447 w 1447"/>
              <a:gd name="T9" fmla="*/ 1 h 1"/>
            </a:gdLst>
            <a:ahLst/>
            <a:cxnLst>
              <a:cxn ang="T4">
                <a:pos x="T0" y="T1"/>
              </a:cxn>
              <a:cxn ang="T5">
                <a:pos x="T2" y="T3"/>
              </a:cxn>
            </a:cxnLst>
            <a:rect l="T6" t="T7" r="T8" b="T9"/>
            <a:pathLst>
              <a:path w="1447" h="1">
                <a:moveTo>
                  <a:pt x="0" y="0"/>
                </a:moveTo>
                <a:lnTo>
                  <a:pt x="1447"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7660" name="Oval 13">
            <a:extLst>
              <a:ext uri="{FF2B5EF4-FFF2-40B4-BE49-F238E27FC236}">
                <a16:creationId xmlns:a16="http://schemas.microsoft.com/office/drawing/2014/main" xmlns="" id="{9353FDB8-42CB-4797-82C1-5D7C9101F935}"/>
              </a:ext>
            </a:extLst>
          </p:cNvPr>
          <p:cNvSpPr>
            <a:spLocks noChangeArrowheads="1"/>
          </p:cNvSpPr>
          <p:nvPr/>
        </p:nvSpPr>
        <p:spPr bwMode="auto">
          <a:xfrm>
            <a:off x="1565275" y="3016250"/>
            <a:ext cx="2225675" cy="1987550"/>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7661" name="Freeform 14">
            <a:extLst>
              <a:ext uri="{FF2B5EF4-FFF2-40B4-BE49-F238E27FC236}">
                <a16:creationId xmlns:a16="http://schemas.microsoft.com/office/drawing/2014/main" xmlns="" id="{2124851F-69D1-4E50-8E9A-4EF03908DC0F}"/>
              </a:ext>
            </a:extLst>
          </p:cNvPr>
          <p:cNvSpPr>
            <a:spLocks noChangeArrowheads="1"/>
          </p:cNvSpPr>
          <p:nvPr/>
        </p:nvSpPr>
        <p:spPr bwMode="auto">
          <a:xfrm>
            <a:off x="2667000" y="2789238"/>
            <a:ext cx="1588" cy="2409825"/>
          </a:xfrm>
          <a:custGeom>
            <a:avLst/>
            <a:gdLst>
              <a:gd name="T0" fmla="*/ 0 w 1"/>
              <a:gd name="T1" fmla="*/ 0 h 1518"/>
              <a:gd name="T2" fmla="*/ 0 w 1"/>
              <a:gd name="T3" fmla="*/ 2409825 h 1518"/>
              <a:gd name="T4" fmla="*/ 0 60000 65536"/>
              <a:gd name="T5" fmla="*/ 0 60000 65536"/>
              <a:gd name="T6" fmla="*/ 0 w 1"/>
              <a:gd name="T7" fmla="*/ 0 h 1518"/>
              <a:gd name="T8" fmla="*/ 1 w 1"/>
              <a:gd name="T9" fmla="*/ 1518 h 1518"/>
            </a:gdLst>
            <a:ahLst/>
            <a:cxnLst>
              <a:cxn ang="T4">
                <a:pos x="T0" y="T1"/>
              </a:cxn>
              <a:cxn ang="T5">
                <a:pos x="T2" y="T3"/>
              </a:cxn>
            </a:cxnLst>
            <a:rect l="T6" t="T7" r="T8" b="T9"/>
            <a:pathLst>
              <a:path w="1" h="1518">
                <a:moveTo>
                  <a:pt x="0" y="0"/>
                </a:moveTo>
                <a:lnTo>
                  <a:pt x="0" y="1518"/>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nvGrpSpPr>
          <p:cNvPr id="27662" name="Group 15">
            <a:extLst>
              <a:ext uri="{FF2B5EF4-FFF2-40B4-BE49-F238E27FC236}">
                <a16:creationId xmlns:a16="http://schemas.microsoft.com/office/drawing/2014/main" xmlns="" id="{2C9AAE1E-0A2A-4340-960A-FA6553720CC7}"/>
              </a:ext>
            </a:extLst>
          </p:cNvPr>
          <p:cNvGrpSpPr>
            <a:grpSpLocks/>
          </p:cNvGrpSpPr>
          <p:nvPr/>
        </p:nvGrpSpPr>
        <p:grpSpPr bwMode="auto">
          <a:xfrm>
            <a:off x="1528763" y="3168650"/>
            <a:ext cx="2276475" cy="1703388"/>
            <a:chOff x="963" y="2400"/>
            <a:chExt cx="1434" cy="1073"/>
          </a:xfrm>
        </p:grpSpPr>
        <p:sp>
          <p:nvSpPr>
            <p:cNvPr id="27678" name="Freeform 16">
              <a:extLst>
                <a:ext uri="{FF2B5EF4-FFF2-40B4-BE49-F238E27FC236}">
                  <a16:creationId xmlns:a16="http://schemas.microsoft.com/office/drawing/2014/main" xmlns="" id="{39924ACA-9F74-4225-B826-9D53DEDB63CD}"/>
                </a:ext>
              </a:extLst>
            </p:cNvPr>
            <p:cNvSpPr>
              <a:spLocks noChangeArrowheads="1"/>
            </p:cNvSpPr>
            <p:nvPr/>
          </p:nvSpPr>
          <p:spPr bwMode="auto">
            <a:xfrm>
              <a:off x="963" y="2400"/>
              <a:ext cx="324" cy="1073"/>
            </a:xfrm>
            <a:custGeom>
              <a:avLst/>
              <a:gdLst>
                <a:gd name="T0" fmla="*/ 324 w 290"/>
                <a:gd name="T1" fmla="*/ 0 h 1008"/>
                <a:gd name="T2" fmla="*/ 232 w 290"/>
                <a:gd name="T3" fmla="*/ 75 h 1008"/>
                <a:gd name="T4" fmla="*/ 154 w 290"/>
                <a:gd name="T5" fmla="*/ 135 h 1008"/>
                <a:gd name="T6" fmla="*/ 56 w 290"/>
                <a:gd name="T7" fmla="*/ 255 h 1008"/>
                <a:gd name="T8" fmla="*/ 12 w 290"/>
                <a:gd name="T9" fmla="*/ 345 h 1008"/>
                <a:gd name="T10" fmla="*/ 2 w 290"/>
                <a:gd name="T11" fmla="*/ 460 h 1008"/>
                <a:gd name="T12" fmla="*/ 2 w 290"/>
                <a:gd name="T13" fmla="*/ 562 h 1008"/>
                <a:gd name="T14" fmla="*/ 12 w 290"/>
                <a:gd name="T15" fmla="*/ 661 h 1008"/>
                <a:gd name="T16" fmla="*/ 44 w 290"/>
                <a:gd name="T17" fmla="*/ 781 h 1008"/>
                <a:gd name="T18" fmla="*/ 90 w 290"/>
                <a:gd name="T19" fmla="*/ 871 h 1008"/>
                <a:gd name="T20" fmla="*/ 154 w 290"/>
                <a:gd name="T21" fmla="*/ 946 h 1008"/>
                <a:gd name="T22" fmla="*/ 232 w 290"/>
                <a:gd name="T23" fmla="*/ 1006 h 1008"/>
                <a:gd name="T24" fmla="*/ 324 w 290"/>
                <a:gd name="T25" fmla="*/ 1073 h 10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0"/>
                <a:gd name="T40" fmla="*/ 0 h 1008"/>
                <a:gd name="T41" fmla="*/ 290 w 290"/>
                <a:gd name="T42" fmla="*/ 1008 h 10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0" h="1008">
                  <a:moveTo>
                    <a:pt x="290" y="0"/>
                  </a:moveTo>
                  <a:cubicBezTo>
                    <a:pt x="276" y="12"/>
                    <a:pt x="233" y="49"/>
                    <a:pt x="208" y="70"/>
                  </a:cubicBezTo>
                  <a:cubicBezTo>
                    <a:pt x="183" y="91"/>
                    <a:pt x="164" y="99"/>
                    <a:pt x="138" y="127"/>
                  </a:cubicBezTo>
                  <a:cubicBezTo>
                    <a:pt x="112" y="155"/>
                    <a:pt x="71" y="207"/>
                    <a:pt x="50" y="240"/>
                  </a:cubicBezTo>
                  <a:cubicBezTo>
                    <a:pt x="29" y="273"/>
                    <a:pt x="19" y="292"/>
                    <a:pt x="11" y="324"/>
                  </a:cubicBezTo>
                  <a:cubicBezTo>
                    <a:pt x="3" y="356"/>
                    <a:pt x="4" y="398"/>
                    <a:pt x="2" y="432"/>
                  </a:cubicBezTo>
                  <a:cubicBezTo>
                    <a:pt x="0" y="466"/>
                    <a:pt x="1" y="497"/>
                    <a:pt x="2" y="528"/>
                  </a:cubicBezTo>
                  <a:cubicBezTo>
                    <a:pt x="3" y="559"/>
                    <a:pt x="5" y="587"/>
                    <a:pt x="11" y="621"/>
                  </a:cubicBezTo>
                  <a:cubicBezTo>
                    <a:pt x="17" y="655"/>
                    <a:pt x="27" y="701"/>
                    <a:pt x="39" y="734"/>
                  </a:cubicBezTo>
                  <a:cubicBezTo>
                    <a:pt x="51" y="767"/>
                    <a:pt x="65" y="792"/>
                    <a:pt x="81" y="818"/>
                  </a:cubicBezTo>
                  <a:cubicBezTo>
                    <a:pt x="97" y="844"/>
                    <a:pt x="117" y="868"/>
                    <a:pt x="138" y="889"/>
                  </a:cubicBezTo>
                  <a:cubicBezTo>
                    <a:pt x="159" y="910"/>
                    <a:pt x="183" y="925"/>
                    <a:pt x="208" y="945"/>
                  </a:cubicBezTo>
                  <a:cubicBezTo>
                    <a:pt x="233" y="965"/>
                    <a:pt x="273" y="995"/>
                    <a:pt x="290" y="1008"/>
                  </a:cubicBezTo>
                </a:path>
              </a:pathLst>
            </a:custGeom>
            <a:solidFill>
              <a:schemeClr val="bg1"/>
            </a:solidFill>
            <a:ln w="76200">
              <a:solidFill>
                <a:schemeClr val="bg1"/>
              </a:solidFill>
              <a:round/>
              <a:headEnd/>
              <a:tailEnd/>
            </a:ln>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7679" name="Freeform 17">
              <a:extLst>
                <a:ext uri="{FF2B5EF4-FFF2-40B4-BE49-F238E27FC236}">
                  <a16:creationId xmlns:a16="http://schemas.microsoft.com/office/drawing/2014/main" xmlns="" id="{86A6BF7F-A3E9-4C34-83BB-46D2806F7E8E}"/>
                </a:ext>
              </a:extLst>
            </p:cNvPr>
            <p:cNvSpPr>
              <a:spLocks noChangeArrowheads="1"/>
            </p:cNvSpPr>
            <p:nvPr/>
          </p:nvSpPr>
          <p:spPr bwMode="auto">
            <a:xfrm flipH="1">
              <a:off x="2066" y="2400"/>
              <a:ext cx="331" cy="1073"/>
            </a:xfrm>
            <a:custGeom>
              <a:avLst/>
              <a:gdLst>
                <a:gd name="T0" fmla="*/ 331 w 290"/>
                <a:gd name="T1" fmla="*/ 0 h 1008"/>
                <a:gd name="T2" fmla="*/ 237 w 290"/>
                <a:gd name="T3" fmla="*/ 75 h 1008"/>
                <a:gd name="T4" fmla="*/ 158 w 290"/>
                <a:gd name="T5" fmla="*/ 135 h 1008"/>
                <a:gd name="T6" fmla="*/ 57 w 290"/>
                <a:gd name="T7" fmla="*/ 255 h 1008"/>
                <a:gd name="T8" fmla="*/ 13 w 290"/>
                <a:gd name="T9" fmla="*/ 345 h 1008"/>
                <a:gd name="T10" fmla="*/ 2 w 290"/>
                <a:gd name="T11" fmla="*/ 460 h 1008"/>
                <a:gd name="T12" fmla="*/ 2 w 290"/>
                <a:gd name="T13" fmla="*/ 562 h 1008"/>
                <a:gd name="T14" fmla="*/ 13 w 290"/>
                <a:gd name="T15" fmla="*/ 661 h 1008"/>
                <a:gd name="T16" fmla="*/ 45 w 290"/>
                <a:gd name="T17" fmla="*/ 781 h 1008"/>
                <a:gd name="T18" fmla="*/ 92 w 290"/>
                <a:gd name="T19" fmla="*/ 871 h 1008"/>
                <a:gd name="T20" fmla="*/ 158 w 290"/>
                <a:gd name="T21" fmla="*/ 946 h 1008"/>
                <a:gd name="T22" fmla="*/ 237 w 290"/>
                <a:gd name="T23" fmla="*/ 1006 h 1008"/>
                <a:gd name="T24" fmla="*/ 331 w 290"/>
                <a:gd name="T25" fmla="*/ 1073 h 10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0"/>
                <a:gd name="T40" fmla="*/ 0 h 1008"/>
                <a:gd name="T41" fmla="*/ 290 w 290"/>
                <a:gd name="T42" fmla="*/ 1008 h 10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0" h="1008">
                  <a:moveTo>
                    <a:pt x="290" y="0"/>
                  </a:moveTo>
                  <a:cubicBezTo>
                    <a:pt x="276" y="12"/>
                    <a:pt x="233" y="49"/>
                    <a:pt x="208" y="70"/>
                  </a:cubicBezTo>
                  <a:cubicBezTo>
                    <a:pt x="183" y="91"/>
                    <a:pt x="164" y="99"/>
                    <a:pt x="138" y="127"/>
                  </a:cubicBezTo>
                  <a:cubicBezTo>
                    <a:pt x="112" y="155"/>
                    <a:pt x="71" y="207"/>
                    <a:pt x="50" y="240"/>
                  </a:cubicBezTo>
                  <a:cubicBezTo>
                    <a:pt x="29" y="273"/>
                    <a:pt x="19" y="292"/>
                    <a:pt x="11" y="324"/>
                  </a:cubicBezTo>
                  <a:cubicBezTo>
                    <a:pt x="3" y="356"/>
                    <a:pt x="4" y="398"/>
                    <a:pt x="2" y="432"/>
                  </a:cubicBezTo>
                  <a:cubicBezTo>
                    <a:pt x="0" y="466"/>
                    <a:pt x="1" y="497"/>
                    <a:pt x="2" y="528"/>
                  </a:cubicBezTo>
                  <a:cubicBezTo>
                    <a:pt x="3" y="559"/>
                    <a:pt x="5" y="587"/>
                    <a:pt x="11" y="621"/>
                  </a:cubicBezTo>
                  <a:cubicBezTo>
                    <a:pt x="17" y="655"/>
                    <a:pt x="27" y="701"/>
                    <a:pt x="39" y="734"/>
                  </a:cubicBezTo>
                  <a:cubicBezTo>
                    <a:pt x="51" y="767"/>
                    <a:pt x="65" y="792"/>
                    <a:pt x="81" y="818"/>
                  </a:cubicBezTo>
                  <a:cubicBezTo>
                    <a:pt x="97" y="844"/>
                    <a:pt x="117" y="868"/>
                    <a:pt x="138" y="889"/>
                  </a:cubicBezTo>
                  <a:cubicBezTo>
                    <a:pt x="159" y="910"/>
                    <a:pt x="183" y="925"/>
                    <a:pt x="208" y="945"/>
                  </a:cubicBezTo>
                  <a:cubicBezTo>
                    <a:pt x="233" y="965"/>
                    <a:pt x="273" y="995"/>
                    <a:pt x="290" y="1008"/>
                  </a:cubicBezTo>
                </a:path>
              </a:pathLst>
            </a:custGeom>
            <a:solidFill>
              <a:schemeClr val="bg1"/>
            </a:solidFill>
            <a:ln w="76200">
              <a:solidFill>
                <a:schemeClr val="bg1"/>
              </a:solidFill>
              <a:round/>
              <a:headEnd/>
              <a:tailEnd/>
            </a:ln>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27663" name="Freeform 18">
            <a:extLst>
              <a:ext uri="{FF2B5EF4-FFF2-40B4-BE49-F238E27FC236}">
                <a16:creationId xmlns:a16="http://schemas.microsoft.com/office/drawing/2014/main" xmlns="" id="{AC8FB504-C419-4339-9745-9BFDAFB57F82}"/>
              </a:ext>
            </a:extLst>
          </p:cNvPr>
          <p:cNvSpPr>
            <a:spLocks noChangeArrowheads="1"/>
          </p:cNvSpPr>
          <p:nvPr/>
        </p:nvSpPr>
        <p:spPr bwMode="auto">
          <a:xfrm>
            <a:off x="1350963" y="4011613"/>
            <a:ext cx="2667000" cy="1587"/>
          </a:xfrm>
          <a:custGeom>
            <a:avLst/>
            <a:gdLst>
              <a:gd name="T0" fmla="*/ 0 w 1680"/>
              <a:gd name="T1" fmla="*/ 0 h 1"/>
              <a:gd name="T2" fmla="*/ 2667000 w 1680"/>
              <a:gd name="T3" fmla="*/ 0 h 1"/>
              <a:gd name="T4" fmla="*/ 0 60000 65536"/>
              <a:gd name="T5" fmla="*/ 0 60000 65536"/>
              <a:gd name="T6" fmla="*/ 0 w 1680"/>
              <a:gd name="T7" fmla="*/ 0 h 1"/>
              <a:gd name="T8" fmla="*/ 1680 w 1680"/>
              <a:gd name="T9" fmla="*/ 1 h 1"/>
            </a:gdLst>
            <a:ahLst/>
            <a:cxnLst>
              <a:cxn ang="T4">
                <a:pos x="T0" y="T1"/>
              </a:cxn>
              <a:cxn ang="T5">
                <a:pos x="T2" y="T3"/>
              </a:cxn>
            </a:cxnLst>
            <a:rect l="T6" t="T7" r="T8" b="T9"/>
            <a:pathLst>
              <a:path w="1680" h="1">
                <a:moveTo>
                  <a:pt x="0" y="0"/>
                </a:moveTo>
                <a:lnTo>
                  <a:pt x="1680" y="0"/>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7664" name="Line 19">
            <a:extLst>
              <a:ext uri="{FF2B5EF4-FFF2-40B4-BE49-F238E27FC236}">
                <a16:creationId xmlns:a16="http://schemas.microsoft.com/office/drawing/2014/main" xmlns="" id="{2C6070FA-FF95-4B3C-9A10-2C40F5AB1F1B}"/>
              </a:ext>
            </a:extLst>
          </p:cNvPr>
          <p:cNvSpPr>
            <a:spLocks noChangeShapeType="1"/>
          </p:cNvSpPr>
          <p:nvPr/>
        </p:nvSpPr>
        <p:spPr bwMode="auto">
          <a:xfrm>
            <a:off x="5229225" y="1841500"/>
            <a:ext cx="1925638"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5" name="Freeform 20">
            <a:extLst>
              <a:ext uri="{FF2B5EF4-FFF2-40B4-BE49-F238E27FC236}">
                <a16:creationId xmlns:a16="http://schemas.microsoft.com/office/drawing/2014/main" xmlns="" id="{A8FE531A-064B-4AB9-BA6D-27E810A21E9C}"/>
              </a:ext>
            </a:extLst>
          </p:cNvPr>
          <p:cNvSpPr>
            <a:spLocks noChangeArrowheads="1"/>
          </p:cNvSpPr>
          <p:nvPr/>
        </p:nvSpPr>
        <p:spPr bwMode="auto">
          <a:xfrm>
            <a:off x="5251450" y="1839913"/>
            <a:ext cx="1871663" cy="1587"/>
          </a:xfrm>
          <a:custGeom>
            <a:avLst/>
            <a:gdLst>
              <a:gd name="T0" fmla="*/ 0 w 1179"/>
              <a:gd name="T1" fmla="*/ 0 h 1"/>
              <a:gd name="T2" fmla="*/ 1871663 w 1179"/>
              <a:gd name="T3" fmla="*/ 1587 h 1"/>
              <a:gd name="T4" fmla="*/ 0 60000 65536"/>
              <a:gd name="T5" fmla="*/ 0 60000 65536"/>
              <a:gd name="T6" fmla="*/ 0 w 1179"/>
              <a:gd name="T7" fmla="*/ 0 h 1"/>
              <a:gd name="T8" fmla="*/ 1179 w 1179"/>
              <a:gd name="T9" fmla="*/ 1 h 1"/>
            </a:gdLst>
            <a:ahLst/>
            <a:cxnLst>
              <a:cxn ang="T4">
                <a:pos x="T0" y="T1"/>
              </a:cxn>
              <a:cxn ang="T5">
                <a:pos x="T2" y="T3"/>
              </a:cxn>
            </a:cxnLst>
            <a:rect l="T6" t="T7" r="T8" b="T9"/>
            <a:pathLst>
              <a:path w="1179" h="1">
                <a:moveTo>
                  <a:pt x="0" y="0"/>
                </a:moveTo>
                <a:lnTo>
                  <a:pt x="1179" y="1"/>
                </a:lnTo>
              </a:path>
            </a:pathLst>
          </a:custGeom>
          <a:noFill/>
          <a:ln w="9525">
            <a:solidFill>
              <a:schemeClr val="tx2"/>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7666" name="Freeform 21">
            <a:extLst>
              <a:ext uri="{FF2B5EF4-FFF2-40B4-BE49-F238E27FC236}">
                <a16:creationId xmlns:a16="http://schemas.microsoft.com/office/drawing/2014/main" xmlns="" id="{25DECD0B-AEF3-4A21-A156-3E2045DABAE8}"/>
              </a:ext>
            </a:extLst>
          </p:cNvPr>
          <p:cNvSpPr>
            <a:spLocks noChangeArrowheads="1"/>
          </p:cNvSpPr>
          <p:nvPr/>
        </p:nvSpPr>
        <p:spPr bwMode="auto">
          <a:xfrm>
            <a:off x="4953000" y="1852613"/>
            <a:ext cx="80963" cy="404812"/>
          </a:xfrm>
          <a:custGeom>
            <a:avLst/>
            <a:gdLst>
              <a:gd name="T0" fmla="*/ 80963 w 51"/>
              <a:gd name="T1" fmla="*/ 0 h 255"/>
              <a:gd name="T2" fmla="*/ 46038 w 51"/>
              <a:gd name="T3" fmla="*/ 92075 h 255"/>
              <a:gd name="T4" fmla="*/ 22225 w 51"/>
              <a:gd name="T5" fmla="*/ 173037 h 255"/>
              <a:gd name="T6" fmla="*/ 11113 w 51"/>
              <a:gd name="T7" fmla="*/ 277812 h 255"/>
              <a:gd name="T8" fmla="*/ 0 w 51"/>
              <a:gd name="T9" fmla="*/ 404812 h 255"/>
              <a:gd name="T10" fmla="*/ 0 60000 65536"/>
              <a:gd name="T11" fmla="*/ 0 60000 65536"/>
              <a:gd name="T12" fmla="*/ 0 60000 65536"/>
              <a:gd name="T13" fmla="*/ 0 60000 65536"/>
              <a:gd name="T14" fmla="*/ 0 60000 65536"/>
              <a:gd name="T15" fmla="*/ 0 w 51"/>
              <a:gd name="T16" fmla="*/ 0 h 255"/>
              <a:gd name="T17" fmla="*/ 51 w 51"/>
              <a:gd name="T18" fmla="*/ 255 h 255"/>
            </a:gdLst>
            <a:ahLst/>
            <a:cxnLst>
              <a:cxn ang="T10">
                <a:pos x="T0" y="T1"/>
              </a:cxn>
              <a:cxn ang="T11">
                <a:pos x="T2" y="T3"/>
              </a:cxn>
              <a:cxn ang="T12">
                <a:pos x="T4" y="T5"/>
              </a:cxn>
              <a:cxn ang="T13">
                <a:pos x="T6" y="T7"/>
              </a:cxn>
              <a:cxn ang="T14">
                <a:pos x="T8" y="T9"/>
              </a:cxn>
            </a:cxnLst>
            <a:rect l="T15" t="T16" r="T17" b="T18"/>
            <a:pathLst>
              <a:path w="51" h="255">
                <a:moveTo>
                  <a:pt x="51" y="0"/>
                </a:moveTo>
                <a:cubicBezTo>
                  <a:pt x="47" y="10"/>
                  <a:pt x="35" y="40"/>
                  <a:pt x="29" y="58"/>
                </a:cubicBezTo>
                <a:cubicBezTo>
                  <a:pt x="23" y="76"/>
                  <a:pt x="18" y="90"/>
                  <a:pt x="14" y="109"/>
                </a:cubicBezTo>
                <a:cubicBezTo>
                  <a:pt x="10" y="128"/>
                  <a:pt x="9" y="151"/>
                  <a:pt x="7" y="175"/>
                </a:cubicBezTo>
                <a:cubicBezTo>
                  <a:pt x="5" y="199"/>
                  <a:pt x="2" y="238"/>
                  <a:pt x="0" y="255"/>
                </a:cubicBez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7667" name="Freeform 22">
            <a:extLst>
              <a:ext uri="{FF2B5EF4-FFF2-40B4-BE49-F238E27FC236}">
                <a16:creationId xmlns:a16="http://schemas.microsoft.com/office/drawing/2014/main" xmlns="" id="{DA9614E4-3D63-4078-94BA-B2632252E4B6}"/>
              </a:ext>
            </a:extLst>
          </p:cNvPr>
          <p:cNvSpPr>
            <a:spLocks noChangeArrowheads="1"/>
          </p:cNvSpPr>
          <p:nvPr/>
        </p:nvSpPr>
        <p:spPr bwMode="auto">
          <a:xfrm>
            <a:off x="7318375" y="1841500"/>
            <a:ext cx="80963" cy="415925"/>
          </a:xfrm>
          <a:custGeom>
            <a:avLst/>
            <a:gdLst>
              <a:gd name="T0" fmla="*/ 0 w 51"/>
              <a:gd name="T1" fmla="*/ 0 h 262"/>
              <a:gd name="T2" fmla="*/ 34925 w 51"/>
              <a:gd name="T3" fmla="*/ 100012 h 262"/>
              <a:gd name="T4" fmla="*/ 58738 w 51"/>
              <a:gd name="T5" fmla="*/ 184150 h 262"/>
              <a:gd name="T6" fmla="*/ 69850 w 51"/>
              <a:gd name="T7" fmla="*/ 288925 h 262"/>
              <a:gd name="T8" fmla="*/ 80963 w 51"/>
              <a:gd name="T9" fmla="*/ 415925 h 262"/>
              <a:gd name="T10" fmla="*/ 0 60000 65536"/>
              <a:gd name="T11" fmla="*/ 0 60000 65536"/>
              <a:gd name="T12" fmla="*/ 0 60000 65536"/>
              <a:gd name="T13" fmla="*/ 0 60000 65536"/>
              <a:gd name="T14" fmla="*/ 0 60000 65536"/>
              <a:gd name="T15" fmla="*/ 0 w 51"/>
              <a:gd name="T16" fmla="*/ 0 h 262"/>
              <a:gd name="T17" fmla="*/ 51 w 51"/>
              <a:gd name="T18" fmla="*/ 262 h 262"/>
            </a:gdLst>
            <a:ahLst/>
            <a:cxnLst>
              <a:cxn ang="T10">
                <a:pos x="T0" y="T1"/>
              </a:cxn>
              <a:cxn ang="T11">
                <a:pos x="T2" y="T3"/>
              </a:cxn>
              <a:cxn ang="T12">
                <a:pos x="T4" y="T5"/>
              </a:cxn>
              <a:cxn ang="T13">
                <a:pos x="T6" y="T7"/>
              </a:cxn>
              <a:cxn ang="T14">
                <a:pos x="T8" y="T9"/>
              </a:cxn>
            </a:cxnLst>
            <a:rect l="T15" t="T16" r="T17" b="T18"/>
            <a:pathLst>
              <a:path w="51" h="262">
                <a:moveTo>
                  <a:pt x="0" y="0"/>
                </a:moveTo>
                <a:cubicBezTo>
                  <a:pt x="4" y="10"/>
                  <a:pt x="16" y="44"/>
                  <a:pt x="22" y="63"/>
                </a:cubicBezTo>
                <a:cubicBezTo>
                  <a:pt x="28" y="82"/>
                  <a:pt x="33" y="96"/>
                  <a:pt x="37" y="116"/>
                </a:cubicBezTo>
                <a:cubicBezTo>
                  <a:pt x="41" y="136"/>
                  <a:pt x="42" y="158"/>
                  <a:pt x="44" y="182"/>
                </a:cubicBezTo>
                <a:cubicBezTo>
                  <a:pt x="46" y="206"/>
                  <a:pt x="50" y="245"/>
                  <a:pt x="51" y="262"/>
                </a:cubicBez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7668" name="Line 23">
            <a:extLst>
              <a:ext uri="{FF2B5EF4-FFF2-40B4-BE49-F238E27FC236}">
                <a16:creationId xmlns:a16="http://schemas.microsoft.com/office/drawing/2014/main" xmlns="" id="{BA74F444-986A-42E2-B502-F77ECED6416C}"/>
              </a:ext>
            </a:extLst>
          </p:cNvPr>
          <p:cNvSpPr>
            <a:spLocks noChangeShapeType="1"/>
          </p:cNvSpPr>
          <p:nvPr/>
        </p:nvSpPr>
        <p:spPr bwMode="auto">
          <a:xfrm>
            <a:off x="1470025" y="2254250"/>
            <a:ext cx="242728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9" name="Rectangle 24">
            <a:extLst>
              <a:ext uri="{FF2B5EF4-FFF2-40B4-BE49-F238E27FC236}">
                <a16:creationId xmlns:a16="http://schemas.microsoft.com/office/drawing/2014/main" xmlns="" id="{63F5AC46-67A2-4E21-BB09-0C012AF60264}"/>
              </a:ext>
            </a:extLst>
          </p:cNvPr>
          <p:cNvSpPr>
            <a:spLocks noChangeArrowheads="1"/>
          </p:cNvSpPr>
          <p:nvPr/>
        </p:nvSpPr>
        <p:spPr bwMode="auto">
          <a:xfrm>
            <a:off x="2062163" y="1012825"/>
            <a:ext cx="1209675" cy="403225"/>
          </a:xfrm>
          <a:prstGeom prst="rect">
            <a:avLst/>
          </a:prstGeom>
          <a:solidFill>
            <a:schemeClr val="bg1"/>
          </a:solidFill>
          <a:ln w="9525">
            <a:solidFill>
              <a:schemeClr val="bg1"/>
            </a:solidFill>
            <a:miter lim="800000"/>
            <a:headEnd/>
            <a:tailEnd/>
          </a:ln>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7670" name="Freeform 25">
            <a:extLst>
              <a:ext uri="{FF2B5EF4-FFF2-40B4-BE49-F238E27FC236}">
                <a16:creationId xmlns:a16="http://schemas.microsoft.com/office/drawing/2014/main" xmlns="" id="{64103BAE-B5B8-4B7E-88B4-EDE36FECD0F2}"/>
              </a:ext>
            </a:extLst>
          </p:cNvPr>
          <p:cNvSpPr>
            <a:spLocks noChangeArrowheads="1"/>
          </p:cNvSpPr>
          <p:nvPr/>
        </p:nvSpPr>
        <p:spPr bwMode="auto">
          <a:xfrm>
            <a:off x="2062163" y="1263650"/>
            <a:ext cx="4762" cy="571500"/>
          </a:xfrm>
          <a:custGeom>
            <a:avLst/>
            <a:gdLst>
              <a:gd name="T0" fmla="*/ 4762 w 3"/>
              <a:gd name="T1" fmla="*/ 0 h 360"/>
              <a:gd name="T2" fmla="*/ 0 w 3"/>
              <a:gd name="T3" fmla="*/ 571500 h 360"/>
              <a:gd name="T4" fmla="*/ 0 60000 65536"/>
              <a:gd name="T5" fmla="*/ 0 60000 65536"/>
              <a:gd name="T6" fmla="*/ 0 w 3"/>
              <a:gd name="T7" fmla="*/ 0 h 360"/>
              <a:gd name="T8" fmla="*/ 3 w 3"/>
              <a:gd name="T9" fmla="*/ 360 h 360"/>
            </a:gdLst>
            <a:ahLst/>
            <a:cxnLst>
              <a:cxn ang="T4">
                <a:pos x="T0" y="T1"/>
              </a:cxn>
              <a:cxn ang="T5">
                <a:pos x="T2" y="T3"/>
              </a:cxn>
            </a:cxnLst>
            <a:rect l="T6" t="T7" r="T8" b="T9"/>
            <a:pathLst>
              <a:path w="3" h="360">
                <a:moveTo>
                  <a:pt x="3" y="0"/>
                </a:moveTo>
                <a:lnTo>
                  <a:pt x="0" y="36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7671" name="Freeform 26">
            <a:extLst>
              <a:ext uri="{FF2B5EF4-FFF2-40B4-BE49-F238E27FC236}">
                <a16:creationId xmlns:a16="http://schemas.microsoft.com/office/drawing/2014/main" xmlns="" id="{042ACF78-4BAF-4AF9-9A2D-A13F415303D2}"/>
              </a:ext>
            </a:extLst>
          </p:cNvPr>
          <p:cNvSpPr>
            <a:spLocks noChangeArrowheads="1"/>
          </p:cNvSpPr>
          <p:nvPr/>
        </p:nvSpPr>
        <p:spPr bwMode="auto">
          <a:xfrm>
            <a:off x="3276600" y="1263650"/>
            <a:ext cx="1588" cy="571500"/>
          </a:xfrm>
          <a:custGeom>
            <a:avLst/>
            <a:gdLst>
              <a:gd name="T0" fmla="*/ 1588 w 1"/>
              <a:gd name="T1" fmla="*/ 0 h 360"/>
              <a:gd name="T2" fmla="*/ 0 w 1"/>
              <a:gd name="T3" fmla="*/ 571500 h 360"/>
              <a:gd name="T4" fmla="*/ 0 60000 65536"/>
              <a:gd name="T5" fmla="*/ 0 60000 65536"/>
              <a:gd name="T6" fmla="*/ 0 w 1"/>
              <a:gd name="T7" fmla="*/ 0 h 360"/>
              <a:gd name="T8" fmla="*/ 1 w 1"/>
              <a:gd name="T9" fmla="*/ 360 h 360"/>
            </a:gdLst>
            <a:ahLst/>
            <a:cxnLst>
              <a:cxn ang="T4">
                <a:pos x="T0" y="T1"/>
              </a:cxn>
              <a:cxn ang="T5">
                <a:pos x="T2" y="T3"/>
              </a:cxn>
            </a:cxnLst>
            <a:rect l="T6" t="T7" r="T8" b="T9"/>
            <a:pathLst>
              <a:path w="1" h="360">
                <a:moveTo>
                  <a:pt x="1" y="0"/>
                </a:moveTo>
                <a:lnTo>
                  <a:pt x="0" y="36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27672" name="Freeform 27">
            <a:extLst>
              <a:ext uri="{FF2B5EF4-FFF2-40B4-BE49-F238E27FC236}">
                <a16:creationId xmlns:a16="http://schemas.microsoft.com/office/drawing/2014/main" xmlns="" id="{D964BBB1-FA9E-4F28-A4FD-E658C4129FC1}"/>
              </a:ext>
            </a:extLst>
          </p:cNvPr>
          <p:cNvSpPr>
            <a:spLocks noChangeArrowheads="1"/>
          </p:cNvSpPr>
          <p:nvPr/>
        </p:nvSpPr>
        <p:spPr bwMode="auto">
          <a:xfrm>
            <a:off x="5219700" y="1268413"/>
            <a:ext cx="1951038" cy="579437"/>
          </a:xfrm>
          <a:custGeom>
            <a:avLst/>
            <a:gdLst>
              <a:gd name="T0" fmla="*/ 0 w 1229"/>
              <a:gd name="T1" fmla="*/ 579437 h 365"/>
              <a:gd name="T2" fmla="*/ 161925 w 1229"/>
              <a:gd name="T3" fmla="*/ 325437 h 365"/>
              <a:gd name="T4" fmla="*/ 438150 w 1229"/>
              <a:gd name="T5" fmla="*/ 117475 h 365"/>
              <a:gd name="T6" fmla="*/ 635000 w 1229"/>
              <a:gd name="T7" fmla="*/ 36512 h 365"/>
              <a:gd name="T8" fmla="*/ 808038 w 1229"/>
              <a:gd name="T9" fmla="*/ 12700 h 365"/>
              <a:gd name="T10" fmla="*/ 969963 w 1229"/>
              <a:gd name="T11" fmla="*/ 1587 h 365"/>
              <a:gd name="T12" fmla="*/ 1165225 w 1229"/>
              <a:gd name="T13" fmla="*/ 25400 h 365"/>
              <a:gd name="T14" fmla="*/ 1327150 w 1229"/>
              <a:gd name="T15" fmla="*/ 58737 h 365"/>
              <a:gd name="T16" fmla="*/ 1546225 w 1229"/>
              <a:gd name="T17" fmla="*/ 152400 h 365"/>
              <a:gd name="T18" fmla="*/ 1662113 w 1229"/>
              <a:gd name="T19" fmla="*/ 255587 h 365"/>
              <a:gd name="T20" fmla="*/ 1800226 w 1229"/>
              <a:gd name="T21" fmla="*/ 382587 h 365"/>
              <a:gd name="T22" fmla="*/ 1951038 w 1229"/>
              <a:gd name="T23" fmla="*/ 579437 h 3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29"/>
              <a:gd name="T37" fmla="*/ 0 h 365"/>
              <a:gd name="T38" fmla="*/ 1229 w 1229"/>
              <a:gd name="T39" fmla="*/ 365 h 3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29" h="365">
                <a:moveTo>
                  <a:pt x="0" y="365"/>
                </a:moveTo>
                <a:cubicBezTo>
                  <a:pt x="17" y="340"/>
                  <a:pt x="56" y="253"/>
                  <a:pt x="102" y="205"/>
                </a:cubicBezTo>
                <a:cubicBezTo>
                  <a:pt x="148" y="157"/>
                  <a:pt x="226" y="104"/>
                  <a:pt x="276" y="74"/>
                </a:cubicBezTo>
                <a:cubicBezTo>
                  <a:pt x="326" y="44"/>
                  <a:pt x="361" y="34"/>
                  <a:pt x="400" y="23"/>
                </a:cubicBezTo>
                <a:cubicBezTo>
                  <a:pt x="439" y="12"/>
                  <a:pt x="474" y="12"/>
                  <a:pt x="509" y="8"/>
                </a:cubicBezTo>
                <a:cubicBezTo>
                  <a:pt x="544" y="4"/>
                  <a:pt x="574" y="0"/>
                  <a:pt x="611" y="1"/>
                </a:cubicBezTo>
                <a:cubicBezTo>
                  <a:pt x="648" y="2"/>
                  <a:pt x="697" y="10"/>
                  <a:pt x="734" y="16"/>
                </a:cubicBezTo>
                <a:cubicBezTo>
                  <a:pt x="771" y="22"/>
                  <a:pt x="796" y="24"/>
                  <a:pt x="836" y="37"/>
                </a:cubicBezTo>
                <a:cubicBezTo>
                  <a:pt x="876" y="50"/>
                  <a:pt x="939" y="75"/>
                  <a:pt x="974" y="96"/>
                </a:cubicBezTo>
                <a:cubicBezTo>
                  <a:pt x="1009" y="117"/>
                  <a:pt x="1020" y="137"/>
                  <a:pt x="1047" y="161"/>
                </a:cubicBezTo>
                <a:cubicBezTo>
                  <a:pt x="1074" y="185"/>
                  <a:pt x="1104" y="207"/>
                  <a:pt x="1134" y="241"/>
                </a:cubicBezTo>
                <a:cubicBezTo>
                  <a:pt x="1164" y="275"/>
                  <a:pt x="1209" y="339"/>
                  <a:pt x="1229" y="365"/>
                </a:cubicBez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nvGrpSpPr>
          <p:cNvPr id="27673" name="Group 28">
            <a:extLst>
              <a:ext uri="{FF2B5EF4-FFF2-40B4-BE49-F238E27FC236}">
                <a16:creationId xmlns:a16="http://schemas.microsoft.com/office/drawing/2014/main" xmlns="" id="{4EDFBCFE-A720-4EE2-BCDB-E5FA7DB96823}"/>
              </a:ext>
            </a:extLst>
          </p:cNvPr>
          <p:cNvGrpSpPr>
            <a:grpSpLocks/>
          </p:cNvGrpSpPr>
          <p:nvPr/>
        </p:nvGrpSpPr>
        <p:grpSpPr bwMode="auto">
          <a:xfrm>
            <a:off x="2051050" y="3168650"/>
            <a:ext cx="1225550" cy="1692275"/>
            <a:chOff x="1299" y="2400"/>
            <a:chExt cx="765" cy="1008"/>
          </a:xfrm>
        </p:grpSpPr>
        <p:sp>
          <p:nvSpPr>
            <p:cNvPr id="27676" name="Line 29">
              <a:extLst>
                <a:ext uri="{FF2B5EF4-FFF2-40B4-BE49-F238E27FC236}">
                  <a16:creationId xmlns:a16="http://schemas.microsoft.com/office/drawing/2014/main" xmlns="" id="{2757B9C2-53C4-400C-A56D-5889A6A4ED73}"/>
                </a:ext>
              </a:extLst>
            </p:cNvPr>
            <p:cNvSpPr>
              <a:spLocks noChangeShapeType="1"/>
            </p:cNvSpPr>
            <p:nvPr/>
          </p:nvSpPr>
          <p:spPr bwMode="auto">
            <a:xfrm>
              <a:off x="1299" y="2400"/>
              <a:ext cx="0" cy="100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7" name="Line 30">
              <a:extLst>
                <a:ext uri="{FF2B5EF4-FFF2-40B4-BE49-F238E27FC236}">
                  <a16:creationId xmlns:a16="http://schemas.microsoft.com/office/drawing/2014/main" xmlns="" id="{359F9BEE-3890-425F-876D-FCD317DFA26B}"/>
                </a:ext>
              </a:extLst>
            </p:cNvPr>
            <p:cNvSpPr>
              <a:spLocks noChangeShapeType="1"/>
            </p:cNvSpPr>
            <p:nvPr/>
          </p:nvSpPr>
          <p:spPr bwMode="auto">
            <a:xfrm>
              <a:off x="2064" y="2400"/>
              <a:ext cx="0" cy="100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27674" name="Picture 32">
            <a:extLst>
              <a:ext uri="{FF2B5EF4-FFF2-40B4-BE49-F238E27FC236}">
                <a16:creationId xmlns:a16="http://schemas.microsoft.com/office/drawing/2014/main" xmlns="" id="{EFE962FC-2A43-487A-92A6-42488B079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2708275"/>
            <a:ext cx="3452812"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5" name="Text Box 33">
            <a:extLst>
              <a:ext uri="{FF2B5EF4-FFF2-40B4-BE49-F238E27FC236}">
                <a16:creationId xmlns:a16="http://schemas.microsoft.com/office/drawing/2014/main" xmlns="" id="{13FCD9EE-7D5C-4D69-82C5-FBDAA69BF097}"/>
              </a:ext>
            </a:extLst>
          </p:cNvPr>
          <p:cNvSpPr txBox="1">
            <a:spLocks noChangeArrowheads="1"/>
          </p:cNvSpPr>
          <p:nvPr/>
        </p:nvSpPr>
        <p:spPr bwMode="auto">
          <a:xfrm>
            <a:off x="179388" y="0"/>
            <a:ext cx="773112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3200"/>
              <a:t>例</a:t>
            </a:r>
            <a:r>
              <a:rPr lang="en-US" altLang="zh-CN" sz="3200"/>
              <a:t>1</a:t>
            </a:r>
            <a:r>
              <a:rPr lang="zh-CN" altLang="en-US" sz="3200"/>
              <a:t>：求半球体截切后的俯视图和左视图。</a:t>
            </a:r>
          </a:p>
          <a:p>
            <a:pPr eaLnBrk="1" hangingPunct="1"/>
            <a:r>
              <a:rPr lang="en-US" altLang="zh-CN" sz="2000" i="1"/>
              <a:t>Complete the top and left views of the cut hemisphere.</a:t>
            </a:r>
          </a:p>
        </p:txBody>
      </p:sp>
    </p:spTree>
    <p:extLst>
      <p:ext uri="{BB962C8B-B14F-4D97-AF65-F5344CB8AC3E}">
        <p14:creationId xmlns:p14="http://schemas.microsoft.com/office/powerpoint/2010/main" val="2878126539"/>
      </p:ext>
    </p:extLst>
  </p:cSld>
  <p:clrMapOvr>
    <a:masterClrMapping/>
  </p:clrMapOvr>
  <p:transition>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2275"/>
            <a:ext cx="9144000" cy="643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 Box 5"/>
          <p:cNvSpPr txBox="1">
            <a:spLocks noChangeArrowheads="1"/>
          </p:cNvSpPr>
          <p:nvPr/>
        </p:nvSpPr>
        <p:spPr bwMode="auto">
          <a:xfrm>
            <a:off x="0" y="0"/>
            <a:ext cx="7452320" cy="5847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3200" dirty="0"/>
              <a:t>Homework2- </a:t>
            </a:r>
            <a:r>
              <a:rPr lang="en-US" altLang="zh-CN" sz="3200" dirty="0" smtClean="0"/>
              <a:t>P15(1,2,4), P11</a:t>
            </a:r>
            <a:endParaRPr lang="en-US" altLang="zh-CN" sz="3200" b="1" dirty="0">
              <a:ea typeface="黑体" panose="02010609060101010101" pitchFamily="49" charset="-122"/>
            </a:endParaRPr>
          </a:p>
        </p:txBody>
      </p:sp>
      <p:sp>
        <p:nvSpPr>
          <p:cNvPr id="4" name="乘号 3"/>
          <p:cNvSpPr/>
          <p:nvPr/>
        </p:nvSpPr>
        <p:spPr bwMode="auto">
          <a:xfrm>
            <a:off x="4929188" y="1785938"/>
            <a:ext cx="1803052" cy="1499046"/>
          </a:xfrm>
          <a:prstGeom prst="mathMultiply">
            <a:avLst>
              <a:gd name="adj1" fmla="val 12437"/>
            </a:avLst>
          </a:prstGeom>
          <a:solidFill>
            <a:srgbClr val="FF0000"/>
          </a:solidFill>
          <a:ln w="9525" cap="flat" cmpd="sng" algn="ctr">
            <a:solidFill>
              <a:schemeClr val="tx1"/>
            </a:solidFill>
            <a:prstDash val="solid"/>
            <a:round/>
            <a:headEnd type="none" w="med" len="med"/>
            <a:tailEnd type="none" w="med" len="med"/>
          </a:ln>
        </p:spPr>
        <p:txBody>
          <a:bodyPr wrap="none"/>
          <a:lstStyle/>
          <a:p>
            <a:pPr algn="ctr" eaLnBrk="1" hangingPunct="1">
              <a:defRPr/>
            </a:pPr>
            <a:endParaRPr lang="zh-CN" altLang="en-US" dirty="0"/>
          </a:p>
        </p:txBody>
      </p:sp>
    </p:spTree>
    <p:extLst>
      <p:ext uri="{BB962C8B-B14F-4D97-AF65-F5344CB8AC3E}">
        <p14:creationId xmlns:p14="http://schemas.microsoft.com/office/powerpoint/2010/main" val="39598120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404813"/>
            <a:ext cx="9144000" cy="5926137"/>
            <a:chOff x="0" y="404813"/>
            <a:chExt cx="9144000" cy="5926137"/>
          </a:xfrm>
        </p:grpSpPr>
        <p:pic>
          <p:nvPicPr>
            <p:cNvPr id="2662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4813"/>
              <a:ext cx="9144000" cy="592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511300" y="2875973"/>
              <a:ext cx="144463" cy="369332"/>
            </a:xfrm>
            <a:prstGeom prst="rect">
              <a:avLst/>
            </a:prstGeom>
            <a:noFill/>
          </p:spPr>
          <p:txBody>
            <a:bodyPr wrap="square" rtlCol="0">
              <a:spAutoFit/>
            </a:bodyPr>
            <a:lstStyle/>
            <a:p>
              <a:r>
                <a:rPr lang="en-US" altLang="zh-CN" dirty="0" smtClean="0"/>
                <a:t>1</a:t>
              </a:r>
              <a:endParaRPr lang="zh-CN" altLang="en-US" dirty="0"/>
            </a:p>
          </p:txBody>
        </p:sp>
        <p:sp>
          <p:nvSpPr>
            <p:cNvPr id="11" name="文本框 10"/>
            <p:cNvSpPr txBox="1"/>
            <p:nvPr/>
          </p:nvSpPr>
          <p:spPr>
            <a:xfrm>
              <a:off x="2338387" y="2855080"/>
              <a:ext cx="217389" cy="369332"/>
            </a:xfrm>
            <a:prstGeom prst="rect">
              <a:avLst/>
            </a:prstGeom>
            <a:noFill/>
          </p:spPr>
          <p:txBody>
            <a:bodyPr wrap="square" rtlCol="0">
              <a:spAutoFit/>
            </a:bodyPr>
            <a:lstStyle/>
            <a:p>
              <a:r>
                <a:rPr lang="en-US" altLang="zh-CN" dirty="0" smtClean="0"/>
                <a:t>2</a:t>
              </a:r>
              <a:endParaRPr lang="zh-CN" altLang="en-US" dirty="0"/>
            </a:p>
          </p:txBody>
        </p:sp>
        <p:sp>
          <p:nvSpPr>
            <p:cNvPr id="12" name="文本框 11"/>
            <p:cNvSpPr txBox="1"/>
            <p:nvPr/>
          </p:nvSpPr>
          <p:spPr>
            <a:xfrm>
              <a:off x="3107629" y="2855080"/>
              <a:ext cx="217389" cy="369332"/>
            </a:xfrm>
            <a:prstGeom prst="rect">
              <a:avLst/>
            </a:prstGeom>
            <a:noFill/>
          </p:spPr>
          <p:txBody>
            <a:bodyPr wrap="square" rtlCol="0">
              <a:spAutoFit/>
            </a:bodyPr>
            <a:lstStyle/>
            <a:p>
              <a:r>
                <a:rPr lang="en-US" altLang="zh-CN" dirty="0" smtClean="0"/>
                <a:t>3</a:t>
              </a:r>
              <a:endParaRPr lang="zh-CN" altLang="en-US" dirty="0"/>
            </a:p>
          </p:txBody>
        </p:sp>
        <p:sp>
          <p:nvSpPr>
            <p:cNvPr id="13" name="文本框 12"/>
            <p:cNvSpPr txBox="1"/>
            <p:nvPr/>
          </p:nvSpPr>
          <p:spPr>
            <a:xfrm>
              <a:off x="4004616" y="2855080"/>
              <a:ext cx="217389" cy="369332"/>
            </a:xfrm>
            <a:prstGeom prst="rect">
              <a:avLst/>
            </a:prstGeom>
            <a:noFill/>
          </p:spPr>
          <p:txBody>
            <a:bodyPr wrap="square" rtlCol="0">
              <a:spAutoFit/>
            </a:bodyPr>
            <a:lstStyle/>
            <a:p>
              <a:r>
                <a:rPr lang="en-US" altLang="zh-CN" dirty="0" smtClean="0"/>
                <a:t>4</a:t>
              </a:r>
              <a:endParaRPr lang="zh-CN" altLang="en-US" dirty="0"/>
            </a:p>
          </p:txBody>
        </p:sp>
        <p:sp>
          <p:nvSpPr>
            <p:cNvPr id="14" name="文本框 13"/>
            <p:cNvSpPr txBox="1"/>
            <p:nvPr/>
          </p:nvSpPr>
          <p:spPr>
            <a:xfrm>
              <a:off x="5823858" y="2875973"/>
              <a:ext cx="144463" cy="369332"/>
            </a:xfrm>
            <a:prstGeom prst="rect">
              <a:avLst/>
            </a:prstGeom>
            <a:noFill/>
          </p:spPr>
          <p:txBody>
            <a:bodyPr wrap="square" rtlCol="0">
              <a:spAutoFit/>
            </a:bodyPr>
            <a:lstStyle/>
            <a:p>
              <a:r>
                <a:rPr lang="en-US" altLang="zh-CN" dirty="0" smtClean="0"/>
                <a:t>1</a:t>
              </a:r>
              <a:endParaRPr lang="zh-CN" altLang="en-US" dirty="0"/>
            </a:p>
          </p:txBody>
        </p:sp>
        <p:sp>
          <p:nvSpPr>
            <p:cNvPr id="15" name="文本框 14"/>
            <p:cNvSpPr txBox="1"/>
            <p:nvPr/>
          </p:nvSpPr>
          <p:spPr>
            <a:xfrm>
              <a:off x="6650945" y="2855080"/>
              <a:ext cx="217389" cy="369332"/>
            </a:xfrm>
            <a:prstGeom prst="rect">
              <a:avLst/>
            </a:prstGeom>
            <a:noFill/>
          </p:spPr>
          <p:txBody>
            <a:bodyPr wrap="square" rtlCol="0">
              <a:spAutoFit/>
            </a:bodyPr>
            <a:lstStyle/>
            <a:p>
              <a:r>
                <a:rPr lang="en-US" altLang="zh-CN" dirty="0" smtClean="0"/>
                <a:t>2</a:t>
              </a:r>
              <a:endParaRPr lang="zh-CN" altLang="en-US" dirty="0"/>
            </a:p>
          </p:txBody>
        </p:sp>
        <p:sp>
          <p:nvSpPr>
            <p:cNvPr id="16" name="文本框 15"/>
            <p:cNvSpPr txBox="1"/>
            <p:nvPr/>
          </p:nvSpPr>
          <p:spPr>
            <a:xfrm>
              <a:off x="7420187" y="2855080"/>
              <a:ext cx="217389" cy="369332"/>
            </a:xfrm>
            <a:prstGeom prst="rect">
              <a:avLst/>
            </a:prstGeom>
            <a:noFill/>
          </p:spPr>
          <p:txBody>
            <a:bodyPr wrap="square" rtlCol="0">
              <a:spAutoFit/>
            </a:bodyPr>
            <a:lstStyle/>
            <a:p>
              <a:r>
                <a:rPr lang="en-US" altLang="zh-CN" dirty="0" smtClean="0"/>
                <a:t>3</a:t>
              </a:r>
              <a:endParaRPr lang="zh-CN" altLang="en-US" dirty="0"/>
            </a:p>
          </p:txBody>
        </p:sp>
        <p:sp>
          <p:nvSpPr>
            <p:cNvPr id="17" name="文本框 16"/>
            <p:cNvSpPr txBox="1"/>
            <p:nvPr/>
          </p:nvSpPr>
          <p:spPr>
            <a:xfrm>
              <a:off x="8317174" y="2855080"/>
              <a:ext cx="217389" cy="369332"/>
            </a:xfrm>
            <a:prstGeom prst="rect">
              <a:avLst/>
            </a:prstGeom>
            <a:noFill/>
          </p:spPr>
          <p:txBody>
            <a:bodyPr wrap="square" rtlCol="0">
              <a:spAutoFit/>
            </a:bodyPr>
            <a:lstStyle/>
            <a:p>
              <a:r>
                <a:rPr lang="en-US" altLang="zh-CN" dirty="0" smtClean="0"/>
                <a:t>4</a:t>
              </a:r>
              <a:endParaRPr lang="zh-CN" altLang="en-US" dirty="0"/>
            </a:p>
          </p:txBody>
        </p:sp>
        <p:sp>
          <p:nvSpPr>
            <p:cNvPr id="18" name="文本框 17"/>
            <p:cNvSpPr txBox="1"/>
            <p:nvPr/>
          </p:nvSpPr>
          <p:spPr>
            <a:xfrm>
              <a:off x="5751626" y="5816247"/>
              <a:ext cx="144463" cy="369332"/>
            </a:xfrm>
            <a:prstGeom prst="rect">
              <a:avLst/>
            </a:prstGeom>
            <a:noFill/>
          </p:spPr>
          <p:txBody>
            <a:bodyPr wrap="square" rtlCol="0">
              <a:spAutoFit/>
            </a:bodyPr>
            <a:lstStyle/>
            <a:p>
              <a:r>
                <a:rPr lang="en-US" altLang="zh-CN" dirty="0" smtClean="0"/>
                <a:t>1</a:t>
              </a:r>
              <a:endParaRPr lang="zh-CN" altLang="en-US" dirty="0"/>
            </a:p>
          </p:txBody>
        </p:sp>
        <p:sp>
          <p:nvSpPr>
            <p:cNvPr id="19" name="文本框 18"/>
            <p:cNvSpPr txBox="1"/>
            <p:nvPr/>
          </p:nvSpPr>
          <p:spPr>
            <a:xfrm>
              <a:off x="6542250" y="5795354"/>
              <a:ext cx="217389" cy="369332"/>
            </a:xfrm>
            <a:prstGeom prst="rect">
              <a:avLst/>
            </a:prstGeom>
            <a:noFill/>
          </p:spPr>
          <p:txBody>
            <a:bodyPr wrap="square" rtlCol="0">
              <a:spAutoFit/>
            </a:bodyPr>
            <a:lstStyle/>
            <a:p>
              <a:r>
                <a:rPr lang="en-US" altLang="zh-CN" dirty="0" smtClean="0"/>
                <a:t>2</a:t>
              </a:r>
              <a:endParaRPr lang="zh-CN" altLang="en-US" dirty="0"/>
            </a:p>
          </p:txBody>
        </p:sp>
        <p:sp>
          <p:nvSpPr>
            <p:cNvPr id="20" name="文本框 19"/>
            <p:cNvSpPr txBox="1"/>
            <p:nvPr/>
          </p:nvSpPr>
          <p:spPr>
            <a:xfrm>
              <a:off x="7347955" y="5795354"/>
              <a:ext cx="217389" cy="369332"/>
            </a:xfrm>
            <a:prstGeom prst="rect">
              <a:avLst/>
            </a:prstGeom>
            <a:noFill/>
          </p:spPr>
          <p:txBody>
            <a:bodyPr wrap="square" rtlCol="0">
              <a:spAutoFit/>
            </a:bodyPr>
            <a:lstStyle/>
            <a:p>
              <a:r>
                <a:rPr lang="en-US" altLang="zh-CN" dirty="0" smtClean="0"/>
                <a:t>3</a:t>
              </a:r>
              <a:endParaRPr lang="zh-CN" altLang="en-US" dirty="0"/>
            </a:p>
          </p:txBody>
        </p:sp>
        <p:sp>
          <p:nvSpPr>
            <p:cNvPr id="21" name="文本框 20"/>
            <p:cNvSpPr txBox="1"/>
            <p:nvPr/>
          </p:nvSpPr>
          <p:spPr>
            <a:xfrm>
              <a:off x="8112918" y="5795354"/>
              <a:ext cx="217389" cy="369332"/>
            </a:xfrm>
            <a:prstGeom prst="rect">
              <a:avLst/>
            </a:prstGeom>
            <a:noFill/>
          </p:spPr>
          <p:txBody>
            <a:bodyPr wrap="square" rtlCol="0">
              <a:spAutoFit/>
            </a:bodyPr>
            <a:lstStyle/>
            <a:p>
              <a:r>
                <a:rPr lang="en-US" altLang="zh-CN" dirty="0" smtClean="0"/>
                <a:t>4</a:t>
              </a:r>
              <a:endParaRPr lang="zh-CN" altLang="en-US" dirty="0"/>
            </a:p>
          </p:txBody>
        </p:sp>
        <p:sp>
          <p:nvSpPr>
            <p:cNvPr id="22" name="文本框 21"/>
            <p:cNvSpPr txBox="1"/>
            <p:nvPr/>
          </p:nvSpPr>
          <p:spPr>
            <a:xfrm>
              <a:off x="1383021" y="5811686"/>
              <a:ext cx="144463" cy="369332"/>
            </a:xfrm>
            <a:prstGeom prst="rect">
              <a:avLst/>
            </a:prstGeom>
            <a:noFill/>
          </p:spPr>
          <p:txBody>
            <a:bodyPr wrap="square" rtlCol="0">
              <a:spAutoFit/>
            </a:bodyPr>
            <a:lstStyle/>
            <a:p>
              <a:r>
                <a:rPr lang="en-US" altLang="zh-CN" dirty="0" smtClean="0"/>
                <a:t>1</a:t>
              </a:r>
              <a:endParaRPr lang="zh-CN" altLang="en-US" dirty="0"/>
            </a:p>
          </p:txBody>
        </p:sp>
        <p:sp>
          <p:nvSpPr>
            <p:cNvPr id="23" name="文本框 22"/>
            <p:cNvSpPr txBox="1"/>
            <p:nvPr/>
          </p:nvSpPr>
          <p:spPr>
            <a:xfrm>
              <a:off x="2210108" y="5790793"/>
              <a:ext cx="217389" cy="369332"/>
            </a:xfrm>
            <a:prstGeom prst="rect">
              <a:avLst/>
            </a:prstGeom>
            <a:noFill/>
          </p:spPr>
          <p:txBody>
            <a:bodyPr wrap="square" rtlCol="0">
              <a:spAutoFit/>
            </a:bodyPr>
            <a:lstStyle/>
            <a:p>
              <a:r>
                <a:rPr lang="en-US" altLang="zh-CN" dirty="0" smtClean="0"/>
                <a:t>2</a:t>
              </a:r>
              <a:endParaRPr lang="zh-CN" altLang="en-US" dirty="0"/>
            </a:p>
          </p:txBody>
        </p:sp>
        <p:sp>
          <p:nvSpPr>
            <p:cNvPr id="24" name="文本框 23"/>
            <p:cNvSpPr txBox="1"/>
            <p:nvPr/>
          </p:nvSpPr>
          <p:spPr>
            <a:xfrm>
              <a:off x="2979350" y="5790793"/>
              <a:ext cx="217389" cy="369332"/>
            </a:xfrm>
            <a:prstGeom prst="rect">
              <a:avLst/>
            </a:prstGeom>
            <a:noFill/>
          </p:spPr>
          <p:txBody>
            <a:bodyPr wrap="square" rtlCol="0">
              <a:spAutoFit/>
            </a:bodyPr>
            <a:lstStyle/>
            <a:p>
              <a:r>
                <a:rPr lang="en-US" altLang="zh-CN" dirty="0" smtClean="0"/>
                <a:t>3</a:t>
              </a:r>
              <a:endParaRPr lang="zh-CN" altLang="en-US" dirty="0"/>
            </a:p>
          </p:txBody>
        </p:sp>
        <p:sp>
          <p:nvSpPr>
            <p:cNvPr id="25" name="文本框 24"/>
            <p:cNvSpPr txBox="1"/>
            <p:nvPr/>
          </p:nvSpPr>
          <p:spPr>
            <a:xfrm>
              <a:off x="3774072" y="5790793"/>
              <a:ext cx="217389" cy="369332"/>
            </a:xfrm>
            <a:prstGeom prst="rect">
              <a:avLst/>
            </a:prstGeom>
            <a:noFill/>
          </p:spPr>
          <p:txBody>
            <a:bodyPr wrap="square" rtlCol="0">
              <a:spAutoFit/>
            </a:bodyPr>
            <a:lstStyle/>
            <a:p>
              <a:r>
                <a:rPr lang="en-US" altLang="zh-CN" dirty="0" smtClean="0"/>
                <a:t>4</a:t>
              </a:r>
              <a:endParaRPr lang="zh-CN" altLang="en-US" dirty="0"/>
            </a:p>
          </p:txBody>
        </p:sp>
      </p:grpSp>
      <p:sp>
        <p:nvSpPr>
          <p:cNvPr id="26627" name="Text Box 5"/>
          <p:cNvSpPr txBox="1">
            <a:spLocks noChangeArrowheads="1"/>
          </p:cNvSpPr>
          <p:nvPr/>
        </p:nvSpPr>
        <p:spPr bwMode="auto">
          <a:xfrm>
            <a:off x="0" y="0"/>
            <a:ext cx="3095625" cy="3079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1400"/>
              <a:t>CLASS PRACTICE</a:t>
            </a: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908050"/>
            <a:ext cx="1800225" cy="248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3663" y="3429000"/>
            <a:ext cx="22383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538" y="404813"/>
            <a:ext cx="2243137"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3344863"/>
            <a:ext cx="2808288" cy="351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260350"/>
            <a:ext cx="2738437"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538" y="3500438"/>
            <a:ext cx="2263775"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7373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wipe(down)">
                                      <p:cBhvr>
                                        <p:cTn id="7" dur="500"/>
                                        <p:tgtEl>
                                          <p:spTgt spid="20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xit" presetSubtype="16" fill="hold" nodeType="clickEffect">
                                  <p:stCondLst>
                                    <p:cond delay="0"/>
                                  </p:stCondLst>
                                  <p:childTnLst>
                                    <p:animEffect transition="out" filter="diamond(in)">
                                      <p:cBhvr>
                                        <p:cTn id="11" dur="2000"/>
                                        <p:tgtEl>
                                          <p:spTgt spid="2055"/>
                                        </p:tgtEl>
                                      </p:cBhvr>
                                    </p:animEffect>
                                    <p:set>
                                      <p:cBhvr>
                                        <p:cTn id="12" dur="1" fill="hold">
                                          <p:stCondLst>
                                            <p:cond delay="1999"/>
                                          </p:stCondLst>
                                        </p:cTn>
                                        <p:tgtEl>
                                          <p:spTgt spid="2055"/>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056"/>
                                        </p:tgtEl>
                                        <p:attrNameLst>
                                          <p:attrName>style.visibility</p:attrName>
                                        </p:attrNameLst>
                                      </p:cBhvr>
                                      <p:to>
                                        <p:strVal val="visible"/>
                                      </p:to>
                                    </p:set>
                                    <p:animEffect transition="in" filter="wipe(down)">
                                      <p:cBhvr>
                                        <p:cTn id="17" dur="500"/>
                                        <p:tgtEl>
                                          <p:spTgt spid="20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nodeType="clickEffect">
                                  <p:stCondLst>
                                    <p:cond delay="0"/>
                                  </p:stCondLst>
                                  <p:childTnLst>
                                    <p:animEffect transition="out" filter="blinds(horizontal)">
                                      <p:cBhvr>
                                        <p:cTn id="21" dur="500"/>
                                        <p:tgtEl>
                                          <p:spTgt spid="2056"/>
                                        </p:tgtEl>
                                      </p:cBhvr>
                                    </p:animEffect>
                                    <p:set>
                                      <p:cBhvr>
                                        <p:cTn id="22" dur="1" fill="hold">
                                          <p:stCondLst>
                                            <p:cond delay="499"/>
                                          </p:stCondLst>
                                        </p:cTn>
                                        <p:tgtEl>
                                          <p:spTgt spid="2056"/>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058"/>
                                        </p:tgtEl>
                                        <p:attrNameLst>
                                          <p:attrName>style.visibility</p:attrName>
                                        </p:attrNameLst>
                                      </p:cBhvr>
                                      <p:to>
                                        <p:strVal val="visible"/>
                                      </p:to>
                                    </p:set>
                                    <p:animEffect transition="in" filter="wipe(down)">
                                      <p:cBhvr>
                                        <p:cTn id="27" dur="500"/>
                                        <p:tgtEl>
                                          <p:spTgt spid="2058"/>
                                        </p:tgtEl>
                                      </p:cBhvr>
                                    </p:animEffect>
                                  </p:childTnLst>
                                </p:cTn>
                              </p:par>
                              <p:par>
                                <p:cTn id="28" presetID="22" presetClass="entr" presetSubtype="4" fill="hold" nodeType="withEffect">
                                  <p:stCondLst>
                                    <p:cond delay="0"/>
                                  </p:stCondLst>
                                  <p:childTnLst>
                                    <p:set>
                                      <p:cBhvr>
                                        <p:cTn id="29" dur="1" fill="hold">
                                          <p:stCondLst>
                                            <p:cond delay="0"/>
                                          </p:stCondLst>
                                        </p:cTn>
                                        <p:tgtEl>
                                          <p:spTgt spid="2061"/>
                                        </p:tgtEl>
                                        <p:attrNameLst>
                                          <p:attrName>style.visibility</p:attrName>
                                        </p:attrNameLst>
                                      </p:cBhvr>
                                      <p:to>
                                        <p:strVal val="visible"/>
                                      </p:to>
                                    </p:set>
                                    <p:animEffect transition="in" filter="wipe(down)">
                                      <p:cBhvr>
                                        <p:cTn id="30" dur="500"/>
                                        <p:tgtEl>
                                          <p:spTgt spid="206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xit" presetSubtype="16" fill="hold" nodeType="clickEffect">
                                  <p:stCondLst>
                                    <p:cond delay="0"/>
                                  </p:stCondLst>
                                  <p:childTnLst>
                                    <p:animEffect transition="out" filter="box(in)">
                                      <p:cBhvr>
                                        <p:cTn id="34" dur="500"/>
                                        <p:tgtEl>
                                          <p:spTgt spid="2058"/>
                                        </p:tgtEl>
                                      </p:cBhvr>
                                    </p:animEffect>
                                    <p:set>
                                      <p:cBhvr>
                                        <p:cTn id="35" dur="1" fill="hold">
                                          <p:stCondLst>
                                            <p:cond delay="499"/>
                                          </p:stCondLst>
                                        </p:cTn>
                                        <p:tgtEl>
                                          <p:spTgt spid="2058"/>
                                        </p:tgtEl>
                                        <p:attrNameLst>
                                          <p:attrName>style.visibility</p:attrName>
                                        </p:attrNameLst>
                                      </p:cBhvr>
                                      <p:to>
                                        <p:strVal val="hidden"/>
                                      </p:to>
                                    </p:set>
                                  </p:childTnLst>
                                </p:cTn>
                              </p:par>
                              <p:par>
                                <p:cTn id="36" presetID="4" presetClass="exit" presetSubtype="16" fill="hold" nodeType="withEffect">
                                  <p:stCondLst>
                                    <p:cond delay="0"/>
                                  </p:stCondLst>
                                  <p:childTnLst>
                                    <p:animEffect transition="out" filter="box(in)">
                                      <p:cBhvr>
                                        <p:cTn id="37" dur="500"/>
                                        <p:tgtEl>
                                          <p:spTgt spid="2061"/>
                                        </p:tgtEl>
                                      </p:cBhvr>
                                    </p:animEffect>
                                    <p:set>
                                      <p:cBhvr>
                                        <p:cTn id="38" dur="1" fill="hold">
                                          <p:stCondLst>
                                            <p:cond delay="499"/>
                                          </p:stCondLst>
                                        </p:cTn>
                                        <p:tgtEl>
                                          <p:spTgt spid="2061"/>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2060"/>
                                        </p:tgtEl>
                                        <p:attrNameLst>
                                          <p:attrName>style.visibility</p:attrName>
                                        </p:attrNameLst>
                                      </p:cBhvr>
                                      <p:to>
                                        <p:strVal val="visible"/>
                                      </p:to>
                                    </p:set>
                                    <p:animEffect transition="in" filter="wipe(down)">
                                      <p:cBhvr>
                                        <p:cTn id="43" dur="500"/>
                                        <p:tgtEl>
                                          <p:spTgt spid="2060"/>
                                        </p:tgtEl>
                                      </p:cBhvr>
                                    </p:animEffect>
                                  </p:childTnLst>
                                </p:cTn>
                              </p:par>
                              <p:par>
                                <p:cTn id="44" presetID="22" presetClass="entr" presetSubtype="4" fill="hold" nodeType="withEffect">
                                  <p:stCondLst>
                                    <p:cond delay="0"/>
                                  </p:stCondLst>
                                  <p:childTnLst>
                                    <p:set>
                                      <p:cBhvr>
                                        <p:cTn id="45" dur="1" fill="hold">
                                          <p:stCondLst>
                                            <p:cond delay="0"/>
                                          </p:stCondLst>
                                        </p:cTn>
                                        <p:tgtEl>
                                          <p:spTgt spid="2059"/>
                                        </p:tgtEl>
                                        <p:attrNameLst>
                                          <p:attrName>style.visibility</p:attrName>
                                        </p:attrNameLst>
                                      </p:cBhvr>
                                      <p:to>
                                        <p:strVal val="visible"/>
                                      </p:to>
                                    </p:set>
                                    <p:animEffect transition="in" filter="wipe(down)">
                                      <p:cBhvr>
                                        <p:cTn id="46" dur="500"/>
                                        <p:tgtEl>
                                          <p:spTgt spid="205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xit" presetSubtype="10" fill="hold" nodeType="clickEffect">
                                  <p:stCondLst>
                                    <p:cond delay="0"/>
                                  </p:stCondLst>
                                  <p:childTnLst>
                                    <p:animEffect transition="out" filter="blinds(horizontal)">
                                      <p:cBhvr>
                                        <p:cTn id="50" dur="500"/>
                                        <p:tgtEl>
                                          <p:spTgt spid="2060"/>
                                        </p:tgtEl>
                                      </p:cBhvr>
                                    </p:animEffect>
                                    <p:set>
                                      <p:cBhvr>
                                        <p:cTn id="51" dur="1" fill="hold">
                                          <p:stCondLst>
                                            <p:cond delay="499"/>
                                          </p:stCondLst>
                                        </p:cTn>
                                        <p:tgtEl>
                                          <p:spTgt spid="2060"/>
                                        </p:tgtEl>
                                        <p:attrNameLst>
                                          <p:attrName>style.visibility</p:attrName>
                                        </p:attrNameLst>
                                      </p:cBhvr>
                                      <p:to>
                                        <p:strVal val="hidden"/>
                                      </p:to>
                                    </p:set>
                                  </p:childTnLst>
                                </p:cTn>
                              </p:par>
                              <p:par>
                                <p:cTn id="52" presetID="3" presetClass="exit" presetSubtype="10" fill="hold" nodeType="withEffect">
                                  <p:stCondLst>
                                    <p:cond delay="0"/>
                                  </p:stCondLst>
                                  <p:childTnLst>
                                    <p:animEffect transition="out" filter="blinds(horizontal)">
                                      <p:cBhvr>
                                        <p:cTn id="53" dur="500"/>
                                        <p:tgtEl>
                                          <p:spTgt spid="2059"/>
                                        </p:tgtEl>
                                      </p:cBhvr>
                                    </p:animEffect>
                                    <p:set>
                                      <p:cBhvr>
                                        <p:cTn id="54" dur="1" fill="hold">
                                          <p:stCondLst>
                                            <p:cond delay="499"/>
                                          </p:stCondLst>
                                        </p:cTn>
                                        <p:tgtEl>
                                          <p:spTgt spid="20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xmlns="" id="{A0383C01-20FF-42E2-936D-F1E495E09C2F}"/>
              </a:ext>
            </a:extLst>
          </p:cNvPr>
          <p:cNvSpPr txBox="1">
            <a:spLocks noChangeArrowheads="1"/>
          </p:cNvSpPr>
          <p:nvPr/>
        </p:nvSpPr>
        <p:spPr bwMode="auto">
          <a:xfrm>
            <a:off x="0" y="0"/>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400" dirty="0">
                <a:solidFill>
                  <a:srgbClr val="CC0000"/>
                </a:solidFill>
              </a:rPr>
              <a:t>7.</a:t>
            </a:r>
            <a:r>
              <a:rPr lang="zh-CN" altLang="en-US" sz="2400" b="0" dirty="0">
                <a:latin typeface="微软雅黑" panose="020B0503020204020204" pitchFamily="34" charset="-122"/>
                <a:ea typeface="微软雅黑" panose="020B0503020204020204" pitchFamily="34" charset="-122"/>
              </a:rPr>
              <a:t>平面与圆柱相交 </a:t>
            </a:r>
            <a:r>
              <a:rPr lang="en-US" altLang="zh-CN" sz="1600" b="0" dirty="0">
                <a:latin typeface="微软雅黑" panose="020B0503020204020204" pitchFamily="34" charset="-122"/>
                <a:ea typeface="微软雅黑" panose="020B0503020204020204" pitchFamily="34" charset="-122"/>
              </a:rPr>
              <a:t>Intersection of plane and Cylinder</a:t>
            </a:r>
          </a:p>
          <a:p>
            <a:pPr eaLnBrk="1" hangingPunct="1"/>
            <a:r>
              <a:rPr lang="en-US" altLang="zh-CN" sz="2400" dirty="0">
                <a:solidFill>
                  <a:srgbClr val="7F7F7F"/>
                </a:solidFill>
              </a:rPr>
              <a:t>(</a:t>
            </a:r>
            <a:r>
              <a:rPr lang="zh-CN" altLang="en-US" sz="2400" dirty="0">
                <a:solidFill>
                  <a:srgbClr val="CC0000"/>
                </a:solidFill>
              </a:rPr>
              <a:t>圆柱体的截切  </a:t>
            </a:r>
            <a:r>
              <a:rPr lang="en-US" altLang="zh-CN" sz="1600" i="1" dirty="0">
                <a:solidFill>
                  <a:srgbClr val="CC0000"/>
                </a:solidFill>
              </a:rPr>
              <a:t>Cutting of cylinder</a:t>
            </a:r>
            <a:r>
              <a:rPr lang="en-US" altLang="zh-CN" sz="2400" i="1" dirty="0">
                <a:solidFill>
                  <a:srgbClr val="CC0000"/>
                </a:solidFill>
              </a:rPr>
              <a:t>)</a:t>
            </a:r>
          </a:p>
        </p:txBody>
      </p:sp>
      <p:sp>
        <p:nvSpPr>
          <p:cNvPr id="38915" name="Text Box 3">
            <a:extLst>
              <a:ext uri="{FF2B5EF4-FFF2-40B4-BE49-F238E27FC236}">
                <a16:creationId xmlns:a16="http://schemas.microsoft.com/office/drawing/2014/main" xmlns="" id="{9B641250-E971-43F9-A811-6A5583D79AA3}"/>
              </a:ext>
            </a:extLst>
          </p:cNvPr>
          <p:cNvSpPr txBox="1">
            <a:spLocks noChangeArrowheads="1"/>
          </p:cNvSpPr>
          <p:nvPr/>
        </p:nvSpPr>
        <p:spPr bwMode="auto">
          <a:xfrm>
            <a:off x="0" y="836613"/>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000">
                <a:solidFill>
                  <a:srgbClr val="333399"/>
                </a:solidFill>
              </a:rPr>
              <a:t>    </a:t>
            </a:r>
            <a:r>
              <a:rPr lang="zh-CN" altLang="en-US" sz="2000">
                <a:solidFill>
                  <a:srgbClr val="333399"/>
                </a:solidFill>
              </a:rPr>
              <a:t>截平面与圆柱面的截交线的形状取决于截平面与圆柱轴线的相对位置。</a:t>
            </a:r>
            <a:r>
              <a:rPr lang="en-US" altLang="zh-CN" sz="1600" i="1">
                <a:solidFill>
                  <a:srgbClr val="333399"/>
                </a:solidFill>
              </a:rPr>
              <a:t>The shape of the intersection depends the </a:t>
            </a:r>
            <a:r>
              <a:rPr lang="en-US" altLang="zh-CN" sz="1600" i="1">
                <a:solidFill>
                  <a:srgbClr val="FF0000"/>
                </a:solidFill>
              </a:rPr>
              <a:t>relative position</a:t>
            </a:r>
            <a:r>
              <a:rPr lang="en-US" altLang="zh-CN" sz="1600" i="1">
                <a:solidFill>
                  <a:srgbClr val="333399"/>
                </a:solidFill>
              </a:rPr>
              <a:t> of the cutting plane and the axis of cylinder.</a:t>
            </a:r>
          </a:p>
        </p:txBody>
      </p:sp>
      <p:sp>
        <p:nvSpPr>
          <p:cNvPr id="38916" name="Text Box 4">
            <a:extLst>
              <a:ext uri="{FF2B5EF4-FFF2-40B4-BE49-F238E27FC236}">
                <a16:creationId xmlns:a16="http://schemas.microsoft.com/office/drawing/2014/main" xmlns="" id="{44D56D78-1D8F-48D8-BEC5-653ED7F4E643}"/>
              </a:ext>
            </a:extLst>
          </p:cNvPr>
          <p:cNvSpPr txBox="1">
            <a:spLocks noChangeArrowheads="1"/>
          </p:cNvSpPr>
          <p:nvPr/>
        </p:nvSpPr>
        <p:spPr bwMode="auto">
          <a:xfrm>
            <a:off x="827088" y="5229225"/>
            <a:ext cx="20828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zh-CN" altLang="en-US" sz="2800"/>
              <a:t>垂直 </a:t>
            </a:r>
            <a:r>
              <a:rPr lang="en-US" altLang="zh-CN"/>
              <a:t>Perpendicular</a:t>
            </a:r>
          </a:p>
        </p:txBody>
      </p:sp>
      <p:sp>
        <p:nvSpPr>
          <p:cNvPr id="38917" name="Text Box 5">
            <a:extLst>
              <a:ext uri="{FF2B5EF4-FFF2-40B4-BE49-F238E27FC236}">
                <a16:creationId xmlns:a16="http://schemas.microsoft.com/office/drawing/2014/main" xmlns="" id="{590E357A-C184-4120-BFEA-BA40CC4E7942}"/>
              </a:ext>
            </a:extLst>
          </p:cNvPr>
          <p:cNvSpPr txBox="1">
            <a:spLocks noChangeArrowheads="1"/>
          </p:cNvSpPr>
          <p:nvPr/>
        </p:nvSpPr>
        <p:spPr bwMode="auto">
          <a:xfrm>
            <a:off x="1476375" y="5949950"/>
            <a:ext cx="1112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a:solidFill>
                  <a:srgbClr val="CC0000"/>
                </a:solidFill>
              </a:rPr>
              <a:t>圆</a:t>
            </a:r>
            <a:r>
              <a:rPr lang="en-US" altLang="zh-CN" i="1">
                <a:solidFill>
                  <a:srgbClr val="CC0000"/>
                </a:solidFill>
              </a:rPr>
              <a:t>Circle</a:t>
            </a:r>
          </a:p>
        </p:txBody>
      </p:sp>
      <p:sp>
        <p:nvSpPr>
          <p:cNvPr id="38918" name="Text Box 6">
            <a:extLst>
              <a:ext uri="{FF2B5EF4-FFF2-40B4-BE49-F238E27FC236}">
                <a16:creationId xmlns:a16="http://schemas.microsoft.com/office/drawing/2014/main" xmlns="" id="{ED98D9CC-EE45-4EC3-BFFD-DC75204A6A97}"/>
              </a:ext>
            </a:extLst>
          </p:cNvPr>
          <p:cNvSpPr txBox="1">
            <a:spLocks noChangeArrowheads="1"/>
          </p:cNvSpPr>
          <p:nvPr/>
        </p:nvSpPr>
        <p:spPr bwMode="auto">
          <a:xfrm>
            <a:off x="3851275" y="6021388"/>
            <a:ext cx="154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a:solidFill>
                  <a:srgbClr val="CC0000"/>
                </a:solidFill>
              </a:rPr>
              <a:t>椭圆</a:t>
            </a:r>
            <a:r>
              <a:rPr lang="en-US" altLang="zh-CN" i="1">
                <a:solidFill>
                  <a:srgbClr val="CC0000"/>
                </a:solidFill>
              </a:rPr>
              <a:t>Ellipse</a:t>
            </a:r>
          </a:p>
        </p:txBody>
      </p:sp>
      <p:sp>
        <p:nvSpPr>
          <p:cNvPr id="38919" name="Text Box 7">
            <a:extLst>
              <a:ext uri="{FF2B5EF4-FFF2-40B4-BE49-F238E27FC236}">
                <a16:creationId xmlns:a16="http://schemas.microsoft.com/office/drawing/2014/main" xmlns="" id="{CAB8957A-1AA3-425B-B9DB-E14827A1ECE7}"/>
              </a:ext>
            </a:extLst>
          </p:cNvPr>
          <p:cNvSpPr txBox="1">
            <a:spLocks noChangeArrowheads="1"/>
          </p:cNvSpPr>
          <p:nvPr/>
        </p:nvSpPr>
        <p:spPr bwMode="auto">
          <a:xfrm>
            <a:off x="5724525" y="5157788"/>
            <a:ext cx="2576513"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zh-CN" altLang="en-US" sz="2800"/>
              <a:t>平行</a:t>
            </a:r>
          </a:p>
          <a:p>
            <a:pPr algn="ctr" eaLnBrk="1" hangingPunct="1"/>
            <a:r>
              <a:rPr lang="en-US" altLang="zh-CN" i="1"/>
              <a:t>Parallel</a:t>
            </a:r>
          </a:p>
        </p:txBody>
      </p:sp>
      <p:sp>
        <p:nvSpPr>
          <p:cNvPr id="38920" name="Text Box 8">
            <a:extLst>
              <a:ext uri="{FF2B5EF4-FFF2-40B4-BE49-F238E27FC236}">
                <a16:creationId xmlns:a16="http://schemas.microsoft.com/office/drawing/2014/main" xmlns="" id="{7720439D-8908-42E5-A8A0-419A6A51D97A}"/>
              </a:ext>
            </a:extLst>
          </p:cNvPr>
          <p:cNvSpPr txBox="1">
            <a:spLocks noChangeArrowheads="1"/>
          </p:cNvSpPr>
          <p:nvPr/>
        </p:nvSpPr>
        <p:spPr bwMode="auto">
          <a:xfrm>
            <a:off x="6084888" y="5876925"/>
            <a:ext cx="201612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a:solidFill>
                  <a:srgbClr val="CC0000"/>
                </a:solidFill>
              </a:rPr>
              <a:t>两平行直线</a:t>
            </a:r>
            <a:r>
              <a:rPr lang="en-US" altLang="zh-CN" i="1">
                <a:solidFill>
                  <a:srgbClr val="CC0000"/>
                </a:solidFill>
              </a:rPr>
              <a:t>Two parallel lines</a:t>
            </a:r>
          </a:p>
        </p:txBody>
      </p:sp>
      <p:sp>
        <p:nvSpPr>
          <p:cNvPr id="38921" name="Text Box 9">
            <a:extLst>
              <a:ext uri="{FF2B5EF4-FFF2-40B4-BE49-F238E27FC236}">
                <a16:creationId xmlns:a16="http://schemas.microsoft.com/office/drawing/2014/main" xmlns="" id="{79AAF874-124A-4BFE-BFB3-41C7756A76E6}"/>
              </a:ext>
            </a:extLst>
          </p:cNvPr>
          <p:cNvSpPr txBox="1">
            <a:spLocks noChangeArrowheads="1"/>
          </p:cNvSpPr>
          <p:nvPr/>
        </p:nvSpPr>
        <p:spPr bwMode="auto">
          <a:xfrm>
            <a:off x="3779838" y="5229225"/>
            <a:ext cx="143192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zh-CN" altLang="en-US" sz="2800"/>
              <a:t>倾斜</a:t>
            </a:r>
            <a:r>
              <a:rPr lang="en-US" altLang="zh-CN" i="1"/>
              <a:t>Inclined</a:t>
            </a:r>
          </a:p>
        </p:txBody>
      </p:sp>
      <p:grpSp>
        <p:nvGrpSpPr>
          <p:cNvPr id="2" name="Group 10">
            <a:extLst>
              <a:ext uri="{FF2B5EF4-FFF2-40B4-BE49-F238E27FC236}">
                <a16:creationId xmlns:a16="http://schemas.microsoft.com/office/drawing/2014/main" xmlns="" id="{718ED1BF-C8FC-4CCC-A620-53DA11E58D2D}"/>
              </a:ext>
            </a:extLst>
          </p:cNvPr>
          <p:cNvGrpSpPr>
            <a:grpSpLocks/>
          </p:cNvGrpSpPr>
          <p:nvPr/>
        </p:nvGrpSpPr>
        <p:grpSpPr bwMode="auto">
          <a:xfrm>
            <a:off x="3429000" y="1706563"/>
            <a:ext cx="2217738" cy="3402012"/>
            <a:chOff x="0" y="0"/>
            <a:chExt cx="1397" cy="2143"/>
          </a:xfrm>
        </p:grpSpPr>
        <p:sp>
          <p:nvSpPr>
            <p:cNvPr id="8239" name="Text Box 11">
              <a:extLst>
                <a:ext uri="{FF2B5EF4-FFF2-40B4-BE49-F238E27FC236}">
                  <a16:creationId xmlns:a16="http://schemas.microsoft.com/office/drawing/2014/main" xmlns="" id="{56E79845-8B54-4174-B816-CC11473DB876}"/>
                </a:ext>
              </a:extLst>
            </p:cNvPr>
            <p:cNvSpPr txBox="1">
              <a:spLocks noChangeArrowheads="1"/>
            </p:cNvSpPr>
            <p:nvPr/>
          </p:nvSpPr>
          <p:spPr bwMode="auto">
            <a:xfrm>
              <a:off x="48" y="581"/>
              <a:ext cx="2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000"/>
                <a:t>P</a:t>
              </a:r>
              <a:r>
                <a:rPr lang="en-US" altLang="zh-CN" sz="2000" baseline="-25000"/>
                <a:t>V</a:t>
              </a:r>
              <a:endParaRPr lang="en-US" altLang="zh-CN" sz="2000"/>
            </a:p>
          </p:txBody>
        </p:sp>
        <p:sp>
          <p:nvSpPr>
            <p:cNvPr id="8240" name="Freeform 12">
              <a:extLst>
                <a:ext uri="{FF2B5EF4-FFF2-40B4-BE49-F238E27FC236}">
                  <a16:creationId xmlns:a16="http://schemas.microsoft.com/office/drawing/2014/main" xmlns="" id="{B9705254-3FD1-4DE1-A4D4-1B2F90A0D6DA}"/>
                </a:ext>
              </a:extLst>
            </p:cNvPr>
            <p:cNvSpPr>
              <a:spLocks noChangeArrowheads="1"/>
            </p:cNvSpPr>
            <p:nvPr/>
          </p:nvSpPr>
          <p:spPr bwMode="auto">
            <a:xfrm>
              <a:off x="141" y="239"/>
              <a:ext cx="1060" cy="619"/>
            </a:xfrm>
            <a:custGeom>
              <a:avLst/>
              <a:gdLst>
                <a:gd name="T0" fmla="*/ 0 w 1060"/>
                <a:gd name="T1" fmla="*/ 619 h 619"/>
                <a:gd name="T2" fmla="*/ 1060 w 1060"/>
                <a:gd name="T3" fmla="*/ 0 h 619"/>
                <a:gd name="T4" fmla="*/ 0 60000 65536"/>
                <a:gd name="T5" fmla="*/ 0 60000 65536"/>
                <a:gd name="T6" fmla="*/ 0 w 1060"/>
                <a:gd name="T7" fmla="*/ 0 h 619"/>
                <a:gd name="T8" fmla="*/ 1060 w 1060"/>
                <a:gd name="T9" fmla="*/ 619 h 619"/>
              </a:gdLst>
              <a:ahLst/>
              <a:cxnLst>
                <a:cxn ang="T4">
                  <a:pos x="T0" y="T1"/>
                </a:cxn>
                <a:cxn ang="T5">
                  <a:pos x="T2" y="T3"/>
                </a:cxn>
              </a:cxnLst>
              <a:rect l="T6" t="T7" r="T8" b="T9"/>
              <a:pathLst>
                <a:path w="1060" h="619">
                  <a:moveTo>
                    <a:pt x="0" y="619"/>
                  </a:moveTo>
                  <a:lnTo>
                    <a:pt x="1060" y="0"/>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41" name="Oval 13">
              <a:extLst>
                <a:ext uri="{FF2B5EF4-FFF2-40B4-BE49-F238E27FC236}">
                  <a16:creationId xmlns:a16="http://schemas.microsoft.com/office/drawing/2014/main" xmlns="" id="{6A5B1AB1-33DD-49FC-9EA5-AE04A55D1068}"/>
                </a:ext>
              </a:extLst>
            </p:cNvPr>
            <p:cNvSpPr>
              <a:spLocks noChangeArrowheads="1"/>
            </p:cNvSpPr>
            <p:nvPr/>
          </p:nvSpPr>
          <p:spPr bwMode="auto">
            <a:xfrm rot="9295488">
              <a:off x="271" y="1580"/>
              <a:ext cx="830" cy="333"/>
            </a:xfrm>
            <a:prstGeom prst="ellipse">
              <a:avLst/>
            </a:prstGeom>
            <a:solidFill>
              <a:srgbClr val="FF66FF"/>
            </a:solidFill>
            <a:ln w="38100">
              <a:solidFill>
                <a:srgbClr val="FF0000"/>
              </a:solidFill>
              <a:round/>
              <a:headEnd/>
              <a:tailEnd/>
            </a:ln>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sp>
          <p:nvSpPr>
            <p:cNvPr id="8242" name="AutoShape 14">
              <a:extLst>
                <a:ext uri="{FF2B5EF4-FFF2-40B4-BE49-F238E27FC236}">
                  <a16:creationId xmlns:a16="http://schemas.microsoft.com/office/drawing/2014/main" xmlns="" id="{2E5AE2E3-DE41-47C5-B771-5FBD28F138E9}"/>
                </a:ext>
              </a:extLst>
            </p:cNvPr>
            <p:cNvSpPr>
              <a:spLocks noChangeArrowheads="1"/>
            </p:cNvSpPr>
            <p:nvPr/>
          </p:nvSpPr>
          <p:spPr bwMode="auto">
            <a:xfrm>
              <a:off x="304" y="1111"/>
              <a:ext cx="768" cy="1032"/>
            </a:xfrm>
            <a:prstGeom prst="can">
              <a:avLst>
                <a:gd name="adj" fmla="val 33594"/>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sp>
          <p:nvSpPr>
            <p:cNvPr id="8243" name="Freeform 15">
              <a:extLst>
                <a:ext uri="{FF2B5EF4-FFF2-40B4-BE49-F238E27FC236}">
                  <a16:creationId xmlns:a16="http://schemas.microsoft.com/office/drawing/2014/main" xmlns="" id="{409A6CE5-C0C8-439E-8A67-D5267F53313B}"/>
                </a:ext>
              </a:extLst>
            </p:cNvPr>
            <p:cNvSpPr>
              <a:spLocks noChangeArrowheads="1"/>
            </p:cNvSpPr>
            <p:nvPr/>
          </p:nvSpPr>
          <p:spPr bwMode="auto">
            <a:xfrm>
              <a:off x="692" y="0"/>
              <a:ext cx="3" cy="1030"/>
            </a:xfrm>
            <a:custGeom>
              <a:avLst/>
              <a:gdLst>
                <a:gd name="T0" fmla="*/ 0 w 3"/>
                <a:gd name="T1" fmla="*/ 0 h 1030"/>
                <a:gd name="T2" fmla="*/ 3 w 3"/>
                <a:gd name="T3" fmla="*/ 1030 h 1030"/>
                <a:gd name="T4" fmla="*/ 0 60000 65536"/>
                <a:gd name="T5" fmla="*/ 0 60000 65536"/>
                <a:gd name="T6" fmla="*/ 0 w 3"/>
                <a:gd name="T7" fmla="*/ 0 h 1030"/>
                <a:gd name="T8" fmla="*/ 3 w 3"/>
                <a:gd name="T9" fmla="*/ 1030 h 1030"/>
              </a:gdLst>
              <a:ahLst/>
              <a:cxnLst>
                <a:cxn ang="T4">
                  <a:pos x="T0" y="T1"/>
                </a:cxn>
                <a:cxn ang="T5">
                  <a:pos x="T2" y="T3"/>
                </a:cxn>
              </a:cxnLst>
              <a:rect l="T6" t="T7" r="T8" b="T9"/>
              <a:pathLst>
                <a:path w="3" h="1030">
                  <a:moveTo>
                    <a:pt x="0" y="0"/>
                  </a:moveTo>
                  <a:lnTo>
                    <a:pt x="3" y="1030"/>
                  </a:lnTo>
                </a:path>
              </a:pathLst>
            </a:custGeom>
            <a:noFill/>
            <a:ln w="12700">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44" name="Freeform 16">
              <a:extLst>
                <a:ext uri="{FF2B5EF4-FFF2-40B4-BE49-F238E27FC236}">
                  <a16:creationId xmlns:a16="http://schemas.microsoft.com/office/drawing/2014/main" xmlns="" id="{2CFBF0BE-547A-4DA8-A266-1B424D9E69C3}"/>
                </a:ext>
              </a:extLst>
            </p:cNvPr>
            <p:cNvSpPr>
              <a:spLocks noChangeArrowheads="1"/>
            </p:cNvSpPr>
            <p:nvPr/>
          </p:nvSpPr>
          <p:spPr bwMode="auto">
            <a:xfrm>
              <a:off x="297" y="776"/>
              <a:ext cx="1" cy="113"/>
            </a:xfrm>
            <a:custGeom>
              <a:avLst/>
              <a:gdLst>
                <a:gd name="T0" fmla="*/ 0 w 1"/>
                <a:gd name="T1" fmla="*/ 0 h 113"/>
                <a:gd name="T2" fmla="*/ 0 w 1"/>
                <a:gd name="T3" fmla="*/ 113 h 113"/>
                <a:gd name="T4" fmla="*/ 0 60000 65536"/>
                <a:gd name="T5" fmla="*/ 0 60000 65536"/>
                <a:gd name="T6" fmla="*/ 0 w 1"/>
                <a:gd name="T7" fmla="*/ 0 h 113"/>
                <a:gd name="T8" fmla="*/ 1 w 1"/>
                <a:gd name="T9" fmla="*/ 113 h 113"/>
              </a:gdLst>
              <a:ahLst/>
              <a:cxnLst>
                <a:cxn ang="T4">
                  <a:pos x="T0" y="T1"/>
                </a:cxn>
                <a:cxn ang="T5">
                  <a:pos x="T2" y="T3"/>
                </a:cxn>
              </a:cxnLst>
              <a:rect l="T6" t="T7" r="T8" b="T9"/>
              <a:pathLst>
                <a:path w="1" h="113">
                  <a:moveTo>
                    <a:pt x="0" y="0"/>
                  </a:moveTo>
                  <a:lnTo>
                    <a:pt x="0" y="113"/>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45" name="Freeform 17">
              <a:extLst>
                <a:ext uri="{FF2B5EF4-FFF2-40B4-BE49-F238E27FC236}">
                  <a16:creationId xmlns:a16="http://schemas.microsoft.com/office/drawing/2014/main" xmlns="" id="{6BBE6D7C-F93E-487E-92C1-4E523B46EE42}"/>
                </a:ext>
              </a:extLst>
            </p:cNvPr>
            <p:cNvSpPr>
              <a:spLocks noChangeArrowheads="1"/>
            </p:cNvSpPr>
            <p:nvPr/>
          </p:nvSpPr>
          <p:spPr bwMode="auto">
            <a:xfrm>
              <a:off x="297" y="875"/>
              <a:ext cx="762" cy="1"/>
            </a:xfrm>
            <a:custGeom>
              <a:avLst/>
              <a:gdLst>
                <a:gd name="T0" fmla="*/ 0 w 762"/>
                <a:gd name="T1" fmla="*/ 0 h 1"/>
                <a:gd name="T2" fmla="*/ 762 w 762"/>
                <a:gd name="T3" fmla="*/ 0 h 1"/>
                <a:gd name="T4" fmla="*/ 0 60000 65536"/>
                <a:gd name="T5" fmla="*/ 0 60000 65536"/>
                <a:gd name="T6" fmla="*/ 0 w 762"/>
                <a:gd name="T7" fmla="*/ 0 h 1"/>
                <a:gd name="T8" fmla="*/ 762 w 762"/>
                <a:gd name="T9" fmla="*/ 1 h 1"/>
              </a:gdLst>
              <a:ahLst/>
              <a:cxnLst>
                <a:cxn ang="T4">
                  <a:pos x="T0" y="T1"/>
                </a:cxn>
                <a:cxn ang="T5">
                  <a:pos x="T2" y="T3"/>
                </a:cxn>
              </a:cxnLst>
              <a:rect l="T6" t="T7" r="T8" b="T9"/>
              <a:pathLst>
                <a:path w="762" h="1">
                  <a:moveTo>
                    <a:pt x="0" y="0"/>
                  </a:moveTo>
                  <a:lnTo>
                    <a:pt x="762"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46" name="Freeform 18">
              <a:extLst>
                <a:ext uri="{FF2B5EF4-FFF2-40B4-BE49-F238E27FC236}">
                  <a16:creationId xmlns:a16="http://schemas.microsoft.com/office/drawing/2014/main" xmlns="" id="{F985AC76-A146-4333-BA24-D2DFC2E93435}"/>
                </a:ext>
              </a:extLst>
            </p:cNvPr>
            <p:cNvSpPr>
              <a:spLocks noChangeArrowheads="1"/>
            </p:cNvSpPr>
            <p:nvPr/>
          </p:nvSpPr>
          <p:spPr bwMode="auto">
            <a:xfrm>
              <a:off x="1059" y="336"/>
              <a:ext cx="1" cy="553"/>
            </a:xfrm>
            <a:custGeom>
              <a:avLst/>
              <a:gdLst>
                <a:gd name="T0" fmla="*/ 0 w 1"/>
                <a:gd name="T1" fmla="*/ 553 h 553"/>
                <a:gd name="T2" fmla="*/ 0 w 1"/>
                <a:gd name="T3" fmla="*/ 0 h 553"/>
                <a:gd name="T4" fmla="*/ 0 60000 65536"/>
                <a:gd name="T5" fmla="*/ 0 60000 65536"/>
                <a:gd name="T6" fmla="*/ 0 w 1"/>
                <a:gd name="T7" fmla="*/ 0 h 553"/>
                <a:gd name="T8" fmla="*/ 1 w 1"/>
                <a:gd name="T9" fmla="*/ 553 h 553"/>
              </a:gdLst>
              <a:ahLst/>
              <a:cxnLst>
                <a:cxn ang="T4">
                  <a:pos x="T0" y="T1"/>
                </a:cxn>
                <a:cxn ang="T5">
                  <a:pos x="T2" y="T3"/>
                </a:cxn>
              </a:cxnLst>
              <a:rect l="T6" t="T7" r="T8" b="T9"/>
              <a:pathLst>
                <a:path w="1" h="553">
                  <a:moveTo>
                    <a:pt x="0" y="553"/>
                  </a:moveTo>
                  <a:lnTo>
                    <a:pt x="0"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47" name="Freeform 19">
              <a:extLst>
                <a:ext uri="{FF2B5EF4-FFF2-40B4-BE49-F238E27FC236}">
                  <a16:creationId xmlns:a16="http://schemas.microsoft.com/office/drawing/2014/main" xmlns="" id="{FCB849F6-F325-438B-BFB5-4A34A3397A47}"/>
                </a:ext>
              </a:extLst>
            </p:cNvPr>
            <p:cNvSpPr>
              <a:spLocks noChangeArrowheads="1"/>
            </p:cNvSpPr>
            <p:nvPr/>
          </p:nvSpPr>
          <p:spPr bwMode="auto">
            <a:xfrm>
              <a:off x="297" y="98"/>
              <a:ext cx="1" cy="678"/>
            </a:xfrm>
            <a:custGeom>
              <a:avLst/>
              <a:gdLst>
                <a:gd name="T0" fmla="*/ 0 w 1"/>
                <a:gd name="T1" fmla="*/ 678 h 678"/>
                <a:gd name="T2" fmla="*/ 0 w 1"/>
                <a:gd name="T3" fmla="*/ 0 h 678"/>
                <a:gd name="T4" fmla="*/ 0 60000 65536"/>
                <a:gd name="T5" fmla="*/ 0 60000 65536"/>
                <a:gd name="T6" fmla="*/ 0 w 1"/>
                <a:gd name="T7" fmla="*/ 0 h 678"/>
                <a:gd name="T8" fmla="*/ 1 w 1"/>
                <a:gd name="T9" fmla="*/ 678 h 678"/>
              </a:gdLst>
              <a:ahLst/>
              <a:cxnLst>
                <a:cxn ang="T4">
                  <a:pos x="T0" y="T1"/>
                </a:cxn>
                <a:cxn ang="T5">
                  <a:pos x="T2" y="T3"/>
                </a:cxn>
              </a:cxnLst>
              <a:rect l="T6" t="T7" r="T8" b="T9"/>
              <a:pathLst>
                <a:path w="1" h="678">
                  <a:moveTo>
                    <a:pt x="0" y="678"/>
                  </a:moveTo>
                  <a:lnTo>
                    <a:pt x="0" y="0"/>
                  </a:lnTo>
                </a:path>
              </a:pathLst>
            </a:custGeom>
            <a:noFill/>
            <a:ln w="12700">
              <a:solidFill>
                <a:schemeClr val="tx2"/>
              </a:solidFill>
              <a:prstDash val="lgDashDot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48" name="Freeform 20">
              <a:extLst>
                <a:ext uri="{FF2B5EF4-FFF2-40B4-BE49-F238E27FC236}">
                  <a16:creationId xmlns:a16="http://schemas.microsoft.com/office/drawing/2014/main" xmlns="" id="{58FDD22F-590E-49CB-B52D-91D6CD33321C}"/>
                </a:ext>
              </a:extLst>
            </p:cNvPr>
            <p:cNvSpPr>
              <a:spLocks noChangeArrowheads="1"/>
            </p:cNvSpPr>
            <p:nvPr/>
          </p:nvSpPr>
          <p:spPr bwMode="auto">
            <a:xfrm>
              <a:off x="311" y="98"/>
              <a:ext cx="748" cy="1"/>
            </a:xfrm>
            <a:custGeom>
              <a:avLst/>
              <a:gdLst>
                <a:gd name="T0" fmla="*/ 0 w 748"/>
                <a:gd name="T1" fmla="*/ 0 h 1"/>
                <a:gd name="T2" fmla="*/ 748 w 748"/>
                <a:gd name="T3" fmla="*/ 0 h 1"/>
                <a:gd name="T4" fmla="*/ 0 60000 65536"/>
                <a:gd name="T5" fmla="*/ 0 60000 65536"/>
                <a:gd name="T6" fmla="*/ 0 w 748"/>
                <a:gd name="T7" fmla="*/ 0 h 1"/>
                <a:gd name="T8" fmla="*/ 748 w 748"/>
                <a:gd name="T9" fmla="*/ 1 h 1"/>
              </a:gdLst>
              <a:ahLst/>
              <a:cxnLst>
                <a:cxn ang="T4">
                  <a:pos x="T0" y="T1"/>
                </a:cxn>
                <a:cxn ang="T5">
                  <a:pos x="T2" y="T3"/>
                </a:cxn>
              </a:cxnLst>
              <a:rect l="T6" t="T7" r="T8" b="T9"/>
              <a:pathLst>
                <a:path w="748" h="1">
                  <a:moveTo>
                    <a:pt x="0" y="0"/>
                  </a:moveTo>
                  <a:lnTo>
                    <a:pt x="748" y="0"/>
                  </a:lnTo>
                </a:path>
              </a:pathLst>
            </a:custGeom>
            <a:noFill/>
            <a:ln w="12700">
              <a:solidFill>
                <a:schemeClr val="tx2"/>
              </a:solidFill>
              <a:prstDash val="lgDashDot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49" name="Freeform 21">
              <a:extLst>
                <a:ext uri="{FF2B5EF4-FFF2-40B4-BE49-F238E27FC236}">
                  <a16:creationId xmlns:a16="http://schemas.microsoft.com/office/drawing/2014/main" xmlns="" id="{4FB4535E-586C-4E1F-B42A-BF0B26A75AFB}"/>
                </a:ext>
              </a:extLst>
            </p:cNvPr>
            <p:cNvSpPr>
              <a:spLocks noChangeArrowheads="1"/>
            </p:cNvSpPr>
            <p:nvPr/>
          </p:nvSpPr>
          <p:spPr bwMode="auto">
            <a:xfrm>
              <a:off x="1059" y="98"/>
              <a:ext cx="1" cy="198"/>
            </a:xfrm>
            <a:custGeom>
              <a:avLst/>
              <a:gdLst>
                <a:gd name="T0" fmla="*/ 0 w 1"/>
                <a:gd name="T1" fmla="*/ 0 h 198"/>
                <a:gd name="T2" fmla="*/ 0 w 1"/>
                <a:gd name="T3" fmla="*/ 198 h 198"/>
                <a:gd name="T4" fmla="*/ 0 60000 65536"/>
                <a:gd name="T5" fmla="*/ 0 60000 65536"/>
                <a:gd name="T6" fmla="*/ 0 w 1"/>
                <a:gd name="T7" fmla="*/ 0 h 198"/>
                <a:gd name="T8" fmla="*/ 1 w 1"/>
                <a:gd name="T9" fmla="*/ 198 h 198"/>
              </a:gdLst>
              <a:ahLst/>
              <a:cxnLst>
                <a:cxn ang="T4">
                  <a:pos x="T0" y="T1"/>
                </a:cxn>
                <a:cxn ang="T5">
                  <a:pos x="T2" y="T3"/>
                </a:cxn>
              </a:cxnLst>
              <a:rect l="T6" t="T7" r="T8" b="T9"/>
              <a:pathLst>
                <a:path w="1" h="198">
                  <a:moveTo>
                    <a:pt x="0" y="0"/>
                  </a:moveTo>
                  <a:lnTo>
                    <a:pt x="0" y="198"/>
                  </a:lnTo>
                </a:path>
              </a:pathLst>
            </a:custGeom>
            <a:noFill/>
            <a:ln w="12700">
              <a:solidFill>
                <a:schemeClr val="tx2"/>
              </a:solidFill>
              <a:prstDash val="lgDashDot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50" name="Freeform 22">
              <a:extLst>
                <a:ext uri="{FF2B5EF4-FFF2-40B4-BE49-F238E27FC236}">
                  <a16:creationId xmlns:a16="http://schemas.microsoft.com/office/drawing/2014/main" xmlns="" id="{F68B5ED2-059A-45DD-A299-9CDA24B4B353}"/>
                </a:ext>
              </a:extLst>
            </p:cNvPr>
            <p:cNvSpPr>
              <a:spLocks noChangeArrowheads="1"/>
            </p:cNvSpPr>
            <p:nvPr/>
          </p:nvSpPr>
          <p:spPr bwMode="auto">
            <a:xfrm>
              <a:off x="0" y="1290"/>
              <a:ext cx="1393" cy="828"/>
            </a:xfrm>
            <a:custGeom>
              <a:avLst/>
              <a:gdLst>
                <a:gd name="T0" fmla="*/ 0 w 1393"/>
                <a:gd name="T1" fmla="*/ 541 h 828"/>
                <a:gd name="T2" fmla="*/ 871 w 1393"/>
                <a:gd name="T3" fmla="*/ 0 h 828"/>
                <a:gd name="T4" fmla="*/ 1393 w 1393"/>
                <a:gd name="T5" fmla="*/ 325 h 828"/>
                <a:gd name="T6" fmla="*/ 535 w 1393"/>
                <a:gd name="T7" fmla="*/ 828 h 828"/>
                <a:gd name="T8" fmla="*/ 0 w 1393"/>
                <a:gd name="T9" fmla="*/ 541 h 828"/>
                <a:gd name="T10" fmla="*/ 0 60000 65536"/>
                <a:gd name="T11" fmla="*/ 0 60000 65536"/>
                <a:gd name="T12" fmla="*/ 0 60000 65536"/>
                <a:gd name="T13" fmla="*/ 0 60000 65536"/>
                <a:gd name="T14" fmla="*/ 0 60000 65536"/>
                <a:gd name="T15" fmla="*/ 0 w 1393"/>
                <a:gd name="T16" fmla="*/ 0 h 828"/>
                <a:gd name="T17" fmla="*/ 1393 w 1393"/>
                <a:gd name="T18" fmla="*/ 828 h 828"/>
              </a:gdLst>
              <a:ahLst/>
              <a:cxnLst>
                <a:cxn ang="T10">
                  <a:pos x="T0" y="T1"/>
                </a:cxn>
                <a:cxn ang="T11">
                  <a:pos x="T2" y="T3"/>
                </a:cxn>
                <a:cxn ang="T12">
                  <a:pos x="T4" y="T5"/>
                </a:cxn>
                <a:cxn ang="T13">
                  <a:pos x="T6" y="T7"/>
                </a:cxn>
                <a:cxn ang="T14">
                  <a:pos x="T8" y="T9"/>
                </a:cxn>
              </a:cxnLst>
              <a:rect l="T15" t="T16" r="T17" b="T18"/>
              <a:pathLst>
                <a:path w="1393" h="828">
                  <a:moveTo>
                    <a:pt x="0" y="541"/>
                  </a:moveTo>
                  <a:lnTo>
                    <a:pt x="871" y="0"/>
                  </a:lnTo>
                  <a:lnTo>
                    <a:pt x="1393" y="325"/>
                  </a:lnTo>
                  <a:lnTo>
                    <a:pt x="535" y="828"/>
                  </a:lnTo>
                  <a:lnTo>
                    <a:pt x="0" y="541"/>
                  </a:lnTo>
                  <a:close/>
                </a:path>
              </a:pathLst>
            </a:custGeom>
            <a:solidFill>
              <a:srgbClr val="FFFFFF">
                <a:alpha val="50195"/>
              </a:srgbClr>
            </a:solidFill>
            <a:ln w="9525">
              <a:solidFill>
                <a:srgbClr val="003399"/>
              </a:solidFill>
              <a:round/>
              <a:headEnd/>
              <a:tailEnd/>
            </a:ln>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51" name="Text Box 23">
              <a:extLst>
                <a:ext uri="{FF2B5EF4-FFF2-40B4-BE49-F238E27FC236}">
                  <a16:creationId xmlns:a16="http://schemas.microsoft.com/office/drawing/2014/main" xmlns="" id="{E3ECD234-9052-4CD4-ABE0-7CB284B71CDA}"/>
                </a:ext>
              </a:extLst>
            </p:cNvPr>
            <p:cNvSpPr txBox="1">
              <a:spLocks noChangeArrowheads="1"/>
            </p:cNvSpPr>
            <p:nvPr/>
          </p:nvSpPr>
          <p:spPr bwMode="auto">
            <a:xfrm>
              <a:off x="1164" y="1457"/>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400"/>
                <a:t>P</a:t>
              </a:r>
              <a:endParaRPr lang="en-US" altLang="zh-CN" sz="1600"/>
            </a:p>
          </p:txBody>
        </p:sp>
        <p:sp>
          <p:nvSpPr>
            <p:cNvPr id="8252" name="Line 24">
              <a:extLst>
                <a:ext uri="{FF2B5EF4-FFF2-40B4-BE49-F238E27FC236}">
                  <a16:creationId xmlns:a16="http://schemas.microsoft.com/office/drawing/2014/main" xmlns="" id="{7A6F2E49-2967-4619-A17A-C706024D7C6F}"/>
                </a:ext>
              </a:extLst>
            </p:cNvPr>
            <p:cNvSpPr>
              <a:spLocks noChangeShapeType="1"/>
            </p:cNvSpPr>
            <p:nvPr/>
          </p:nvSpPr>
          <p:spPr bwMode="auto">
            <a:xfrm>
              <a:off x="304" y="1642"/>
              <a:ext cx="0" cy="2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3" name="Freeform 25">
              <a:extLst>
                <a:ext uri="{FF2B5EF4-FFF2-40B4-BE49-F238E27FC236}">
                  <a16:creationId xmlns:a16="http://schemas.microsoft.com/office/drawing/2014/main" xmlns="" id="{B85D041B-987F-41D3-BC06-5F1E60DEA0DD}"/>
                </a:ext>
              </a:extLst>
            </p:cNvPr>
            <p:cNvSpPr>
              <a:spLocks noChangeArrowheads="1"/>
            </p:cNvSpPr>
            <p:nvPr/>
          </p:nvSpPr>
          <p:spPr bwMode="auto">
            <a:xfrm>
              <a:off x="1073" y="1383"/>
              <a:ext cx="1" cy="197"/>
            </a:xfrm>
            <a:custGeom>
              <a:avLst/>
              <a:gdLst>
                <a:gd name="T0" fmla="*/ 1 w 1"/>
                <a:gd name="T1" fmla="*/ 0 h 197"/>
                <a:gd name="T2" fmla="*/ 0 w 1"/>
                <a:gd name="T3" fmla="*/ 197 h 197"/>
                <a:gd name="T4" fmla="*/ 0 60000 65536"/>
                <a:gd name="T5" fmla="*/ 0 60000 65536"/>
                <a:gd name="T6" fmla="*/ 0 w 1"/>
                <a:gd name="T7" fmla="*/ 0 h 197"/>
                <a:gd name="T8" fmla="*/ 1 w 1"/>
                <a:gd name="T9" fmla="*/ 197 h 197"/>
              </a:gdLst>
              <a:ahLst/>
              <a:cxnLst>
                <a:cxn ang="T4">
                  <a:pos x="T0" y="T1"/>
                </a:cxn>
                <a:cxn ang="T5">
                  <a:pos x="T2" y="T3"/>
                </a:cxn>
              </a:cxnLst>
              <a:rect l="T6" t="T7" r="T8" b="T9"/>
              <a:pathLst>
                <a:path w="1" h="197">
                  <a:moveTo>
                    <a:pt x="1" y="0"/>
                  </a:moveTo>
                  <a:lnTo>
                    <a:pt x="0" y="197"/>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54" name="Freeform 26">
              <a:extLst>
                <a:ext uri="{FF2B5EF4-FFF2-40B4-BE49-F238E27FC236}">
                  <a16:creationId xmlns:a16="http://schemas.microsoft.com/office/drawing/2014/main" xmlns="" id="{59D53864-2386-45F3-8F73-CC2921DDCC12}"/>
                </a:ext>
              </a:extLst>
            </p:cNvPr>
            <p:cNvSpPr>
              <a:spLocks noChangeArrowheads="1"/>
            </p:cNvSpPr>
            <p:nvPr/>
          </p:nvSpPr>
          <p:spPr bwMode="auto">
            <a:xfrm>
              <a:off x="766" y="1341"/>
              <a:ext cx="181" cy="33"/>
            </a:xfrm>
            <a:custGeom>
              <a:avLst/>
              <a:gdLst>
                <a:gd name="T0" fmla="*/ 0 w 181"/>
                <a:gd name="T1" fmla="*/ 33 h 33"/>
                <a:gd name="T2" fmla="*/ 93 w 181"/>
                <a:gd name="T3" fmla="*/ 21 h 33"/>
                <a:gd name="T4" fmla="*/ 181 w 181"/>
                <a:gd name="T5" fmla="*/ 0 h 33"/>
                <a:gd name="T6" fmla="*/ 0 60000 65536"/>
                <a:gd name="T7" fmla="*/ 0 60000 65536"/>
                <a:gd name="T8" fmla="*/ 0 60000 65536"/>
                <a:gd name="T9" fmla="*/ 0 w 181"/>
                <a:gd name="T10" fmla="*/ 0 h 33"/>
                <a:gd name="T11" fmla="*/ 181 w 181"/>
                <a:gd name="T12" fmla="*/ 33 h 33"/>
              </a:gdLst>
              <a:ahLst/>
              <a:cxnLst>
                <a:cxn ang="T6">
                  <a:pos x="T0" y="T1"/>
                </a:cxn>
                <a:cxn ang="T7">
                  <a:pos x="T2" y="T3"/>
                </a:cxn>
                <a:cxn ang="T8">
                  <a:pos x="T4" y="T5"/>
                </a:cxn>
              </a:cxnLst>
              <a:rect l="T9" t="T10" r="T11" b="T12"/>
              <a:pathLst>
                <a:path w="181" h="33">
                  <a:moveTo>
                    <a:pt x="0" y="33"/>
                  </a:moveTo>
                  <a:cubicBezTo>
                    <a:pt x="13" y="31"/>
                    <a:pt x="63" y="26"/>
                    <a:pt x="93" y="21"/>
                  </a:cubicBezTo>
                  <a:cubicBezTo>
                    <a:pt x="123" y="16"/>
                    <a:pt x="163" y="4"/>
                    <a:pt x="181"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3" name="Group 27">
            <a:extLst>
              <a:ext uri="{FF2B5EF4-FFF2-40B4-BE49-F238E27FC236}">
                <a16:creationId xmlns:a16="http://schemas.microsoft.com/office/drawing/2014/main" xmlns="" id="{D0C73D61-2EB7-4422-A404-90AF10479E14}"/>
              </a:ext>
            </a:extLst>
          </p:cNvPr>
          <p:cNvGrpSpPr>
            <a:grpSpLocks/>
          </p:cNvGrpSpPr>
          <p:nvPr/>
        </p:nvGrpSpPr>
        <p:grpSpPr bwMode="auto">
          <a:xfrm>
            <a:off x="901700" y="1706563"/>
            <a:ext cx="2217738" cy="3333750"/>
            <a:chOff x="0" y="0"/>
            <a:chExt cx="1397" cy="2100"/>
          </a:xfrm>
        </p:grpSpPr>
        <p:sp>
          <p:nvSpPr>
            <p:cNvPr id="8224" name="Freeform 28">
              <a:extLst>
                <a:ext uri="{FF2B5EF4-FFF2-40B4-BE49-F238E27FC236}">
                  <a16:creationId xmlns:a16="http://schemas.microsoft.com/office/drawing/2014/main" xmlns="" id="{5F474434-A34C-475A-BD7F-939E8FCB2462}"/>
                </a:ext>
              </a:extLst>
            </p:cNvPr>
            <p:cNvSpPr>
              <a:spLocks noChangeArrowheads="1"/>
            </p:cNvSpPr>
            <p:nvPr/>
          </p:nvSpPr>
          <p:spPr bwMode="auto">
            <a:xfrm>
              <a:off x="47" y="508"/>
              <a:ext cx="1161" cy="0"/>
            </a:xfrm>
            <a:custGeom>
              <a:avLst/>
              <a:gdLst>
                <a:gd name="T0" fmla="*/ 0 w 1161"/>
                <a:gd name="T1" fmla="*/ 9 h 9"/>
                <a:gd name="T2" fmla="*/ 1161 w 1161"/>
                <a:gd name="T3" fmla="*/ 0 h 9"/>
                <a:gd name="T4" fmla="*/ 0 60000 65536"/>
                <a:gd name="T5" fmla="*/ 0 60000 65536"/>
                <a:gd name="T6" fmla="*/ 0 w 1161"/>
                <a:gd name="T7" fmla="*/ 0 h 9"/>
                <a:gd name="T8" fmla="*/ 1161 w 1161"/>
                <a:gd name="T9" fmla="*/ 9 h 9"/>
              </a:gdLst>
              <a:ahLst/>
              <a:cxnLst>
                <a:cxn ang="T4">
                  <a:pos x="T0" y="T1"/>
                </a:cxn>
                <a:cxn ang="T5">
                  <a:pos x="T2" y="T3"/>
                </a:cxn>
              </a:cxnLst>
              <a:rect l="T6" t="T7" r="T8" b="T9"/>
              <a:pathLst>
                <a:path w="1161" h="9">
                  <a:moveTo>
                    <a:pt x="0" y="9"/>
                  </a:moveTo>
                  <a:lnTo>
                    <a:pt x="1161" y="0"/>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25" name="AutoShape 29">
              <a:extLst>
                <a:ext uri="{FF2B5EF4-FFF2-40B4-BE49-F238E27FC236}">
                  <a16:creationId xmlns:a16="http://schemas.microsoft.com/office/drawing/2014/main" xmlns="" id="{D9C53538-4470-4DE7-9E0C-6976B60AD380}"/>
                </a:ext>
              </a:extLst>
            </p:cNvPr>
            <p:cNvSpPr>
              <a:spLocks noChangeArrowheads="1"/>
            </p:cNvSpPr>
            <p:nvPr/>
          </p:nvSpPr>
          <p:spPr bwMode="auto">
            <a:xfrm>
              <a:off x="281" y="1071"/>
              <a:ext cx="783" cy="1029"/>
            </a:xfrm>
            <a:prstGeom prst="can">
              <a:avLst>
                <a:gd name="adj" fmla="val 32854"/>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sp>
          <p:nvSpPr>
            <p:cNvPr id="8226" name="Oval 30">
              <a:extLst>
                <a:ext uri="{FF2B5EF4-FFF2-40B4-BE49-F238E27FC236}">
                  <a16:creationId xmlns:a16="http://schemas.microsoft.com/office/drawing/2014/main" xmlns="" id="{04BB69B2-E9A7-4FAA-8EC8-C891F7266D00}"/>
                </a:ext>
              </a:extLst>
            </p:cNvPr>
            <p:cNvSpPr>
              <a:spLocks noChangeArrowheads="1"/>
            </p:cNvSpPr>
            <p:nvPr/>
          </p:nvSpPr>
          <p:spPr bwMode="auto">
            <a:xfrm>
              <a:off x="281" y="1506"/>
              <a:ext cx="783" cy="238"/>
            </a:xfrm>
            <a:prstGeom prst="ellipse">
              <a:avLst/>
            </a:prstGeom>
            <a:solidFill>
              <a:srgbClr val="FF66FF"/>
            </a:solidFill>
            <a:ln w="38100">
              <a:solidFill>
                <a:srgbClr val="FF0000"/>
              </a:solidFill>
              <a:round/>
              <a:headEnd/>
              <a:tailEnd/>
            </a:ln>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sp>
          <p:nvSpPr>
            <p:cNvPr id="8227" name="Freeform 31">
              <a:extLst>
                <a:ext uri="{FF2B5EF4-FFF2-40B4-BE49-F238E27FC236}">
                  <a16:creationId xmlns:a16="http://schemas.microsoft.com/office/drawing/2014/main" xmlns="" id="{569FE899-1455-4D2B-A6FA-1666360A7CB0}"/>
                </a:ext>
              </a:extLst>
            </p:cNvPr>
            <p:cNvSpPr>
              <a:spLocks noChangeArrowheads="1"/>
            </p:cNvSpPr>
            <p:nvPr/>
          </p:nvSpPr>
          <p:spPr bwMode="auto">
            <a:xfrm>
              <a:off x="671" y="0"/>
              <a:ext cx="5" cy="1032"/>
            </a:xfrm>
            <a:custGeom>
              <a:avLst/>
              <a:gdLst>
                <a:gd name="T0" fmla="*/ 0 w 5"/>
                <a:gd name="T1" fmla="*/ 0 h 1032"/>
                <a:gd name="T2" fmla="*/ 5 w 5"/>
                <a:gd name="T3" fmla="*/ 1032 h 1032"/>
                <a:gd name="T4" fmla="*/ 0 60000 65536"/>
                <a:gd name="T5" fmla="*/ 0 60000 65536"/>
                <a:gd name="T6" fmla="*/ 0 w 5"/>
                <a:gd name="T7" fmla="*/ 0 h 1032"/>
                <a:gd name="T8" fmla="*/ 5 w 5"/>
                <a:gd name="T9" fmla="*/ 1032 h 1032"/>
              </a:gdLst>
              <a:ahLst/>
              <a:cxnLst>
                <a:cxn ang="T4">
                  <a:pos x="T0" y="T1"/>
                </a:cxn>
                <a:cxn ang="T5">
                  <a:pos x="T2" y="T3"/>
                </a:cxn>
              </a:cxnLst>
              <a:rect l="T6" t="T7" r="T8" b="T9"/>
              <a:pathLst>
                <a:path w="5" h="1032">
                  <a:moveTo>
                    <a:pt x="0" y="0"/>
                  </a:moveTo>
                  <a:lnTo>
                    <a:pt x="5" y="1032"/>
                  </a:lnTo>
                </a:path>
              </a:pathLst>
            </a:custGeom>
            <a:noFill/>
            <a:ln w="12700">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28" name="Line 32">
              <a:extLst>
                <a:ext uri="{FF2B5EF4-FFF2-40B4-BE49-F238E27FC236}">
                  <a16:creationId xmlns:a16="http://schemas.microsoft.com/office/drawing/2014/main" xmlns="" id="{11B36388-83B9-487A-8039-9147E2BA1991}"/>
                </a:ext>
              </a:extLst>
            </p:cNvPr>
            <p:cNvSpPr>
              <a:spLocks noChangeShapeType="1"/>
            </p:cNvSpPr>
            <p:nvPr/>
          </p:nvSpPr>
          <p:spPr bwMode="auto">
            <a:xfrm>
              <a:off x="283" y="913"/>
              <a:ext cx="783"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9" name="Line 33">
              <a:extLst>
                <a:ext uri="{FF2B5EF4-FFF2-40B4-BE49-F238E27FC236}">
                  <a16:creationId xmlns:a16="http://schemas.microsoft.com/office/drawing/2014/main" xmlns="" id="{9BFA0D7E-9BA2-4535-B7D1-459F41E3FDF7}"/>
                </a:ext>
              </a:extLst>
            </p:cNvPr>
            <p:cNvSpPr>
              <a:spLocks noChangeShapeType="1"/>
            </p:cNvSpPr>
            <p:nvPr/>
          </p:nvSpPr>
          <p:spPr bwMode="auto">
            <a:xfrm flipV="1">
              <a:off x="1066" y="528"/>
              <a:ext cx="0" cy="39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0" name="Freeform 34">
              <a:extLst>
                <a:ext uri="{FF2B5EF4-FFF2-40B4-BE49-F238E27FC236}">
                  <a16:creationId xmlns:a16="http://schemas.microsoft.com/office/drawing/2014/main" xmlns="" id="{343BF429-3C26-4B38-BC22-86D936BEB6E8}"/>
                </a:ext>
              </a:extLst>
            </p:cNvPr>
            <p:cNvSpPr>
              <a:spLocks noChangeArrowheads="1"/>
            </p:cNvSpPr>
            <p:nvPr/>
          </p:nvSpPr>
          <p:spPr bwMode="auto">
            <a:xfrm>
              <a:off x="282" y="522"/>
              <a:ext cx="1" cy="395"/>
            </a:xfrm>
            <a:custGeom>
              <a:avLst/>
              <a:gdLst>
                <a:gd name="T0" fmla="*/ 0 w 1"/>
                <a:gd name="T1" fmla="*/ 395 h 395"/>
                <a:gd name="T2" fmla="*/ 0 w 1"/>
                <a:gd name="T3" fmla="*/ 0 h 395"/>
                <a:gd name="T4" fmla="*/ 0 60000 65536"/>
                <a:gd name="T5" fmla="*/ 0 60000 65536"/>
                <a:gd name="T6" fmla="*/ 0 w 1"/>
                <a:gd name="T7" fmla="*/ 0 h 395"/>
                <a:gd name="T8" fmla="*/ 1 w 1"/>
                <a:gd name="T9" fmla="*/ 395 h 395"/>
              </a:gdLst>
              <a:ahLst/>
              <a:cxnLst>
                <a:cxn ang="T4">
                  <a:pos x="T0" y="T1"/>
                </a:cxn>
                <a:cxn ang="T5">
                  <a:pos x="T2" y="T3"/>
                </a:cxn>
              </a:cxnLst>
              <a:rect l="T6" t="T7" r="T8" b="T9"/>
              <a:pathLst>
                <a:path w="1" h="395">
                  <a:moveTo>
                    <a:pt x="0" y="395"/>
                  </a:moveTo>
                  <a:lnTo>
                    <a:pt x="0"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31" name="Line 35">
              <a:extLst>
                <a:ext uri="{FF2B5EF4-FFF2-40B4-BE49-F238E27FC236}">
                  <a16:creationId xmlns:a16="http://schemas.microsoft.com/office/drawing/2014/main" xmlns="" id="{F8B09A0D-650B-4830-B8C2-77FA012B778F}"/>
                </a:ext>
              </a:extLst>
            </p:cNvPr>
            <p:cNvSpPr>
              <a:spLocks noChangeShapeType="1"/>
            </p:cNvSpPr>
            <p:nvPr/>
          </p:nvSpPr>
          <p:spPr bwMode="auto">
            <a:xfrm flipV="1">
              <a:off x="285" y="82"/>
              <a:ext cx="0" cy="435"/>
            </a:xfrm>
            <a:prstGeom prst="line">
              <a:avLst/>
            </a:prstGeom>
            <a:noFill/>
            <a:ln w="12700">
              <a:solidFill>
                <a:schemeClr val="tx2"/>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2" name="Line 36">
              <a:extLst>
                <a:ext uri="{FF2B5EF4-FFF2-40B4-BE49-F238E27FC236}">
                  <a16:creationId xmlns:a16="http://schemas.microsoft.com/office/drawing/2014/main" xmlns="" id="{5C14CBD8-1DEB-4BA7-B70F-48C6693B05FC}"/>
                </a:ext>
              </a:extLst>
            </p:cNvPr>
            <p:cNvSpPr>
              <a:spLocks noChangeShapeType="1"/>
            </p:cNvSpPr>
            <p:nvPr/>
          </p:nvSpPr>
          <p:spPr bwMode="auto">
            <a:xfrm>
              <a:off x="285" y="82"/>
              <a:ext cx="781" cy="0"/>
            </a:xfrm>
            <a:prstGeom prst="line">
              <a:avLst/>
            </a:prstGeom>
            <a:noFill/>
            <a:ln w="12700">
              <a:solidFill>
                <a:schemeClr val="tx2"/>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3" name="Line 37">
              <a:extLst>
                <a:ext uri="{FF2B5EF4-FFF2-40B4-BE49-F238E27FC236}">
                  <a16:creationId xmlns:a16="http://schemas.microsoft.com/office/drawing/2014/main" xmlns="" id="{E3272875-5AEF-4074-93CA-E4B19CB5DAEE}"/>
                </a:ext>
              </a:extLst>
            </p:cNvPr>
            <p:cNvSpPr>
              <a:spLocks noChangeShapeType="1"/>
            </p:cNvSpPr>
            <p:nvPr/>
          </p:nvSpPr>
          <p:spPr bwMode="auto">
            <a:xfrm flipV="1">
              <a:off x="1066" y="82"/>
              <a:ext cx="0" cy="435"/>
            </a:xfrm>
            <a:prstGeom prst="line">
              <a:avLst/>
            </a:prstGeom>
            <a:noFill/>
            <a:ln w="12700">
              <a:solidFill>
                <a:schemeClr val="tx2"/>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4" name="Text Box 38">
              <a:extLst>
                <a:ext uri="{FF2B5EF4-FFF2-40B4-BE49-F238E27FC236}">
                  <a16:creationId xmlns:a16="http://schemas.microsoft.com/office/drawing/2014/main" xmlns="" id="{9031C18D-A5CD-40CD-883F-6B40B4E9259D}"/>
                </a:ext>
              </a:extLst>
            </p:cNvPr>
            <p:cNvSpPr txBox="1">
              <a:spLocks noChangeArrowheads="1"/>
            </p:cNvSpPr>
            <p:nvPr/>
          </p:nvSpPr>
          <p:spPr bwMode="auto">
            <a:xfrm>
              <a:off x="0" y="289"/>
              <a:ext cx="2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000"/>
                <a:t>P</a:t>
              </a:r>
              <a:r>
                <a:rPr lang="en-US" altLang="zh-CN" sz="2000" baseline="-25000"/>
                <a:t>V</a:t>
              </a:r>
              <a:endParaRPr lang="en-US" altLang="zh-CN" sz="2000"/>
            </a:p>
          </p:txBody>
        </p:sp>
        <p:sp>
          <p:nvSpPr>
            <p:cNvPr id="8235" name="Freeform 39">
              <a:extLst>
                <a:ext uri="{FF2B5EF4-FFF2-40B4-BE49-F238E27FC236}">
                  <a16:creationId xmlns:a16="http://schemas.microsoft.com/office/drawing/2014/main" xmlns="" id="{C60AB8CE-BBEE-452F-8B71-22FF2F68AC91}"/>
                </a:ext>
              </a:extLst>
            </p:cNvPr>
            <p:cNvSpPr>
              <a:spLocks noChangeArrowheads="1"/>
            </p:cNvSpPr>
            <p:nvPr/>
          </p:nvSpPr>
          <p:spPr bwMode="auto">
            <a:xfrm>
              <a:off x="56" y="1454"/>
              <a:ext cx="1341" cy="437"/>
            </a:xfrm>
            <a:custGeom>
              <a:avLst/>
              <a:gdLst>
                <a:gd name="T0" fmla="*/ 0 w 1341"/>
                <a:gd name="T1" fmla="*/ 0 h 437"/>
                <a:gd name="T2" fmla="*/ 903 w 1341"/>
                <a:gd name="T3" fmla="*/ 0 h 437"/>
                <a:gd name="T4" fmla="*/ 1341 w 1341"/>
                <a:gd name="T5" fmla="*/ 437 h 437"/>
                <a:gd name="T6" fmla="*/ 423 w 1341"/>
                <a:gd name="T7" fmla="*/ 435 h 437"/>
                <a:gd name="T8" fmla="*/ 0 w 1341"/>
                <a:gd name="T9" fmla="*/ 0 h 437"/>
                <a:gd name="T10" fmla="*/ 0 60000 65536"/>
                <a:gd name="T11" fmla="*/ 0 60000 65536"/>
                <a:gd name="T12" fmla="*/ 0 60000 65536"/>
                <a:gd name="T13" fmla="*/ 0 60000 65536"/>
                <a:gd name="T14" fmla="*/ 0 60000 65536"/>
                <a:gd name="T15" fmla="*/ 0 w 1341"/>
                <a:gd name="T16" fmla="*/ 0 h 437"/>
                <a:gd name="T17" fmla="*/ 1341 w 1341"/>
                <a:gd name="T18" fmla="*/ 437 h 437"/>
              </a:gdLst>
              <a:ahLst/>
              <a:cxnLst>
                <a:cxn ang="T10">
                  <a:pos x="T0" y="T1"/>
                </a:cxn>
                <a:cxn ang="T11">
                  <a:pos x="T2" y="T3"/>
                </a:cxn>
                <a:cxn ang="T12">
                  <a:pos x="T4" y="T5"/>
                </a:cxn>
                <a:cxn ang="T13">
                  <a:pos x="T6" y="T7"/>
                </a:cxn>
                <a:cxn ang="T14">
                  <a:pos x="T8" y="T9"/>
                </a:cxn>
              </a:cxnLst>
              <a:rect l="T15" t="T16" r="T17" b="T18"/>
              <a:pathLst>
                <a:path w="1341" h="437">
                  <a:moveTo>
                    <a:pt x="0" y="0"/>
                  </a:moveTo>
                  <a:lnTo>
                    <a:pt x="903" y="0"/>
                  </a:lnTo>
                  <a:lnTo>
                    <a:pt x="1341" y="437"/>
                  </a:lnTo>
                  <a:lnTo>
                    <a:pt x="423" y="435"/>
                  </a:lnTo>
                  <a:lnTo>
                    <a:pt x="0" y="0"/>
                  </a:lnTo>
                  <a:close/>
                </a:path>
              </a:pathLst>
            </a:custGeom>
            <a:solidFill>
              <a:srgbClr val="FFFFFF">
                <a:alpha val="50195"/>
              </a:srgbClr>
            </a:solidFill>
            <a:ln w="12700">
              <a:solidFill>
                <a:srgbClr val="003399"/>
              </a:solidFill>
              <a:round/>
              <a:headEnd/>
              <a:tailEnd/>
            </a:ln>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36" name="Text Box 40">
              <a:extLst>
                <a:ext uri="{FF2B5EF4-FFF2-40B4-BE49-F238E27FC236}">
                  <a16:creationId xmlns:a16="http://schemas.microsoft.com/office/drawing/2014/main" xmlns="" id="{157A77E0-8076-4DEE-BC4C-E624A3BB73B5}"/>
                </a:ext>
              </a:extLst>
            </p:cNvPr>
            <p:cNvSpPr txBox="1">
              <a:spLocks noChangeArrowheads="1"/>
            </p:cNvSpPr>
            <p:nvPr/>
          </p:nvSpPr>
          <p:spPr bwMode="auto">
            <a:xfrm>
              <a:off x="1124" y="16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000"/>
                <a:t>P</a:t>
              </a:r>
            </a:p>
          </p:txBody>
        </p:sp>
        <p:sp>
          <p:nvSpPr>
            <p:cNvPr id="8237" name="Freeform 41">
              <a:extLst>
                <a:ext uri="{FF2B5EF4-FFF2-40B4-BE49-F238E27FC236}">
                  <a16:creationId xmlns:a16="http://schemas.microsoft.com/office/drawing/2014/main" xmlns="" id="{5D9CD777-9AF6-4CDD-B0B3-B2458CEB1980}"/>
                </a:ext>
              </a:extLst>
            </p:cNvPr>
            <p:cNvSpPr>
              <a:spLocks noChangeArrowheads="1"/>
            </p:cNvSpPr>
            <p:nvPr/>
          </p:nvSpPr>
          <p:spPr bwMode="auto">
            <a:xfrm>
              <a:off x="279" y="1440"/>
              <a:ext cx="1" cy="211"/>
            </a:xfrm>
            <a:custGeom>
              <a:avLst/>
              <a:gdLst>
                <a:gd name="T0" fmla="*/ 0 w 1"/>
                <a:gd name="T1" fmla="*/ 0 h 211"/>
                <a:gd name="T2" fmla="*/ 0 w 1"/>
                <a:gd name="T3" fmla="*/ 211 h 211"/>
                <a:gd name="T4" fmla="*/ 0 60000 65536"/>
                <a:gd name="T5" fmla="*/ 0 60000 65536"/>
                <a:gd name="T6" fmla="*/ 0 w 1"/>
                <a:gd name="T7" fmla="*/ 0 h 211"/>
                <a:gd name="T8" fmla="*/ 1 w 1"/>
                <a:gd name="T9" fmla="*/ 211 h 211"/>
              </a:gdLst>
              <a:ahLst/>
              <a:cxnLst>
                <a:cxn ang="T4">
                  <a:pos x="T0" y="T1"/>
                </a:cxn>
                <a:cxn ang="T5">
                  <a:pos x="T2" y="T3"/>
                </a:cxn>
              </a:cxnLst>
              <a:rect l="T6" t="T7" r="T8" b="T9"/>
              <a:pathLst>
                <a:path w="1" h="211">
                  <a:moveTo>
                    <a:pt x="0" y="0"/>
                  </a:moveTo>
                  <a:lnTo>
                    <a:pt x="0" y="211"/>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38" name="Line 42">
              <a:extLst>
                <a:ext uri="{FF2B5EF4-FFF2-40B4-BE49-F238E27FC236}">
                  <a16:creationId xmlns:a16="http://schemas.microsoft.com/office/drawing/2014/main" xmlns="" id="{CB212CA5-03E1-47CF-8732-B7C3B8141F49}"/>
                </a:ext>
              </a:extLst>
            </p:cNvPr>
            <p:cNvSpPr>
              <a:spLocks noChangeShapeType="1"/>
            </p:cNvSpPr>
            <p:nvPr/>
          </p:nvSpPr>
          <p:spPr bwMode="auto">
            <a:xfrm>
              <a:off x="1064" y="1530"/>
              <a:ext cx="0" cy="1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43">
            <a:extLst>
              <a:ext uri="{FF2B5EF4-FFF2-40B4-BE49-F238E27FC236}">
                <a16:creationId xmlns:a16="http://schemas.microsoft.com/office/drawing/2014/main" xmlns="" id="{6E7C4681-26AF-4C35-AAC7-9D02DBE21844}"/>
              </a:ext>
            </a:extLst>
          </p:cNvPr>
          <p:cNvGrpSpPr>
            <a:grpSpLocks/>
          </p:cNvGrpSpPr>
          <p:nvPr/>
        </p:nvGrpSpPr>
        <p:grpSpPr bwMode="auto">
          <a:xfrm>
            <a:off x="6324600" y="1412875"/>
            <a:ext cx="1295400" cy="3857625"/>
            <a:chOff x="0" y="0"/>
            <a:chExt cx="816" cy="2430"/>
          </a:xfrm>
        </p:grpSpPr>
        <p:sp>
          <p:nvSpPr>
            <p:cNvPr id="8208" name="Oval 44">
              <a:extLst>
                <a:ext uri="{FF2B5EF4-FFF2-40B4-BE49-F238E27FC236}">
                  <a16:creationId xmlns:a16="http://schemas.microsoft.com/office/drawing/2014/main" xmlns="" id="{45093E33-EFA2-4AF4-AAFB-0590070CCBAC}"/>
                </a:ext>
              </a:extLst>
            </p:cNvPr>
            <p:cNvSpPr>
              <a:spLocks noChangeArrowheads="1"/>
            </p:cNvSpPr>
            <p:nvPr/>
          </p:nvSpPr>
          <p:spPr bwMode="auto">
            <a:xfrm>
              <a:off x="26" y="2036"/>
              <a:ext cx="780" cy="233"/>
            </a:xfrm>
            <a:prstGeom prst="ellipse">
              <a:avLst/>
            </a:prstGeom>
            <a:noFill/>
            <a:ln w="12700">
              <a:solidFill>
                <a:schemeClr val="tx2"/>
              </a:solidFill>
              <a:prstDash val="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sp>
          <p:nvSpPr>
            <p:cNvPr id="8209" name="Freeform 45">
              <a:extLst>
                <a:ext uri="{FF2B5EF4-FFF2-40B4-BE49-F238E27FC236}">
                  <a16:creationId xmlns:a16="http://schemas.microsoft.com/office/drawing/2014/main" xmlns="" id="{DCD71C9C-1EC2-4A85-B297-E497B765459A}"/>
                </a:ext>
              </a:extLst>
            </p:cNvPr>
            <p:cNvSpPr>
              <a:spLocks noChangeArrowheads="1"/>
            </p:cNvSpPr>
            <p:nvPr/>
          </p:nvSpPr>
          <p:spPr bwMode="auto">
            <a:xfrm>
              <a:off x="30" y="223"/>
              <a:ext cx="210" cy="2"/>
            </a:xfrm>
            <a:custGeom>
              <a:avLst/>
              <a:gdLst>
                <a:gd name="T0" fmla="*/ 210 w 232"/>
                <a:gd name="T1" fmla="*/ 0 h 3"/>
                <a:gd name="T2" fmla="*/ 0 w 232"/>
                <a:gd name="T3" fmla="*/ 2 h 3"/>
                <a:gd name="T4" fmla="*/ 0 60000 65536"/>
                <a:gd name="T5" fmla="*/ 0 60000 65536"/>
                <a:gd name="T6" fmla="*/ 0 w 232"/>
                <a:gd name="T7" fmla="*/ 0 h 3"/>
                <a:gd name="T8" fmla="*/ 232 w 232"/>
                <a:gd name="T9" fmla="*/ 3 h 3"/>
              </a:gdLst>
              <a:ahLst/>
              <a:cxnLst>
                <a:cxn ang="T4">
                  <a:pos x="T0" y="T1"/>
                </a:cxn>
                <a:cxn ang="T5">
                  <a:pos x="T2" y="T3"/>
                </a:cxn>
              </a:cxnLst>
              <a:rect l="T6" t="T7" r="T8" b="T9"/>
              <a:pathLst>
                <a:path w="232" h="3">
                  <a:moveTo>
                    <a:pt x="232" y="0"/>
                  </a:moveTo>
                  <a:lnTo>
                    <a:pt x="0" y="3"/>
                  </a:lnTo>
                </a:path>
              </a:pathLst>
            </a:custGeom>
            <a:noFill/>
            <a:ln w="9525">
              <a:solidFill>
                <a:schemeClr val="tx2"/>
              </a:solidFill>
              <a:prstDash val="lgDashDot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10" name="Freeform 46">
              <a:extLst>
                <a:ext uri="{FF2B5EF4-FFF2-40B4-BE49-F238E27FC236}">
                  <a16:creationId xmlns:a16="http://schemas.microsoft.com/office/drawing/2014/main" xmlns="" id="{DCC3B456-8E72-467E-AD08-0351731906A9}"/>
                </a:ext>
              </a:extLst>
            </p:cNvPr>
            <p:cNvSpPr>
              <a:spLocks noChangeArrowheads="1"/>
            </p:cNvSpPr>
            <p:nvPr/>
          </p:nvSpPr>
          <p:spPr bwMode="auto">
            <a:xfrm>
              <a:off x="238" y="89"/>
              <a:ext cx="0" cy="1009"/>
            </a:xfrm>
            <a:custGeom>
              <a:avLst/>
              <a:gdLst>
                <a:gd name="T0" fmla="*/ 0 w 3"/>
                <a:gd name="T1" fmla="*/ 0 h 1009"/>
                <a:gd name="T2" fmla="*/ 3 w 3"/>
                <a:gd name="T3" fmla="*/ 1009 h 1009"/>
                <a:gd name="T4" fmla="*/ 0 60000 65536"/>
                <a:gd name="T5" fmla="*/ 0 60000 65536"/>
                <a:gd name="T6" fmla="*/ 0 w 3"/>
                <a:gd name="T7" fmla="*/ 0 h 1009"/>
                <a:gd name="T8" fmla="*/ 3 w 3"/>
                <a:gd name="T9" fmla="*/ 1009 h 1009"/>
              </a:gdLst>
              <a:ahLst/>
              <a:cxnLst>
                <a:cxn ang="T4">
                  <a:pos x="T0" y="T1"/>
                </a:cxn>
                <a:cxn ang="T5">
                  <a:pos x="T2" y="T3"/>
                </a:cxn>
              </a:cxnLst>
              <a:rect l="T6" t="T7" r="T8" b="T9"/>
              <a:pathLst>
                <a:path w="3" h="1009">
                  <a:moveTo>
                    <a:pt x="0" y="0"/>
                  </a:moveTo>
                  <a:lnTo>
                    <a:pt x="3" y="1009"/>
                  </a:lnTo>
                </a:path>
              </a:pathLst>
            </a:custGeom>
            <a:noFill/>
            <a:ln w="38100">
              <a:solidFill>
                <a:srgbClr val="0033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11" name="AutoShape 47">
              <a:extLst>
                <a:ext uri="{FF2B5EF4-FFF2-40B4-BE49-F238E27FC236}">
                  <a16:creationId xmlns:a16="http://schemas.microsoft.com/office/drawing/2014/main" xmlns="" id="{B79148A1-0733-4C39-BBE1-C05C5B1990B3}"/>
                </a:ext>
              </a:extLst>
            </p:cNvPr>
            <p:cNvSpPr>
              <a:spLocks noChangeArrowheads="1"/>
            </p:cNvSpPr>
            <p:nvPr/>
          </p:nvSpPr>
          <p:spPr bwMode="auto">
            <a:xfrm rot="5400000">
              <a:off x="-165" y="1707"/>
              <a:ext cx="959" cy="169"/>
            </a:xfrm>
            <a:prstGeom prst="parallelogram">
              <a:avLst>
                <a:gd name="adj" fmla="val 141864"/>
              </a:avLst>
            </a:prstGeom>
            <a:solidFill>
              <a:srgbClr val="FF66FF"/>
            </a:solidFill>
            <a:ln w="38100">
              <a:solidFill>
                <a:srgbClr val="FF0000"/>
              </a:solidFill>
              <a:miter lim="800000"/>
              <a:headEnd/>
              <a:tailEnd/>
            </a:ln>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sp>
          <p:nvSpPr>
            <p:cNvPr id="8212" name="AutoShape 48">
              <a:extLst>
                <a:ext uri="{FF2B5EF4-FFF2-40B4-BE49-F238E27FC236}">
                  <a16:creationId xmlns:a16="http://schemas.microsoft.com/office/drawing/2014/main" xmlns="" id="{F2F231CA-478A-4073-9C37-B623EF327B58}"/>
                </a:ext>
              </a:extLst>
            </p:cNvPr>
            <p:cNvSpPr>
              <a:spLocks noChangeArrowheads="1"/>
            </p:cNvSpPr>
            <p:nvPr/>
          </p:nvSpPr>
          <p:spPr bwMode="auto">
            <a:xfrm>
              <a:off x="30" y="1316"/>
              <a:ext cx="786" cy="959"/>
            </a:xfrm>
            <a:prstGeom prst="can">
              <a:avLst>
                <a:gd name="adj" fmla="val 30491"/>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sp>
          <p:nvSpPr>
            <p:cNvPr id="8213" name="Freeform 49">
              <a:extLst>
                <a:ext uri="{FF2B5EF4-FFF2-40B4-BE49-F238E27FC236}">
                  <a16:creationId xmlns:a16="http://schemas.microsoft.com/office/drawing/2014/main" xmlns="" id="{6543D627-9802-4331-9541-FDF9E5571FE4}"/>
                </a:ext>
              </a:extLst>
            </p:cNvPr>
            <p:cNvSpPr>
              <a:spLocks noChangeArrowheads="1"/>
            </p:cNvSpPr>
            <p:nvPr/>
          </p:nvSpPr>
          <p:spPr bwMode="auto">
            <a:xfrm>
              <a:off x="379" y="117"/>
              <a:ext cx="1" cy="989"/>
            </a:xfrm>
            <a:custGeom>
              <a:avLst/>
              <a:gdLst>
                <a:gd name="T0" fmla="*/ 0 w 1"/>
                <a:gd name="T1" fmla="*/ 0 h 989"/>
                <a:gd name="T2" fmla="*/ 0 w 1"/>
                <a:gd name="T3" fmla="*/ 989 h 989"/>
                <a:gd name="T4" fmla="*/ 0 60000 65536"/>
                <a:gd name="T5" fmla="*/ 0 60000 65536"/>
                <a:gd name="T6" fmla="*/ 0 w 1"/>
                <a:gd name="T7" fmla="*/ 0 h 989"/>
                <a:gd name="T8" fmla="*/ 1 w 1"/>
                <a:gd name="T9" fmla="*/ 989 h 989"/>
              </a:gdLst>
              <a:ahLst/>
              <a:cxnLst>
                <a:cxn ang="T4">
                  <a:pos x="T0" y="T1"/>
                </a:cxn>
                <a:cxn ang="T5">
                  <a:pos x="T2" y="T3"/>
                </a:cxn>
              </a:cxnLst>
              <a:rect l="T6" t="T7" r="T8" b="T9"/>
              <a:pathLst>
                <a:path w="1" h="989">
                  <a:moveTo>
                    <a:pt x="0" y="0"/>
                  </a:moveTo>
                  <a:lnTo>
                    <a:pt x="0" y="989"/>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14" name="Freeform 50">
              <a:extLst>
                <a:ext uri="{FF2B5EF4-FFF2-40B4-BE49-F238E27FC236}">
                  <a16:creationId xmlns:a16="http://schemas.microsoft.com/office/drawing/2014/main" xmlns="" id="{A18E2E83-18E2-47D2-BDC9-911914DC5646}"/>
                </a:ext>
              </a:extLst>
            </p:cNvPr>
            <p:cNvSpPr>
              <a:spLocks noChangeArrowheads="1"/>
            </p:cNvSpPr>
            <p:nvPr/>
          </p:nvSpPr>
          <p:spPr bwMode="auto">
            <a:xfrm>
              <a:off x="238" y="986"/>
              <a:ext cx="568" cy="7"/>
            </a:xfrm>
            <a:custGeom>
              <a:avLst/>
              <a:gdLst>
                <a:gd name="T0" fmla="*/ 0 w 568"/>
                <a:gd name="T1" fmla="*/ 7 h 7"/>
                <a:gd name="T2" fmla="*/ 568 w 568"/>
                <a:gd name="T3" fmla="*/ 0 h 7"/>
                <a:gd name="T4" fmla="*/ 0 60000 65536"/>
                <a:gd name="T5" fmla="*/ 0 60000 65536"/>
                <a:gd name="T6" fmla="*/ 0 w 568"/>
                <a:gd name="T7" fmla="*/ 0 h 7"/>
                <a:gd name="T8" fmla="*/ 568 w 568"/>
                <a:gd name="T9" fmla="*/ 7 h 7"/>
              </a:gdLst>
              <a:ahLst/>
              <a:cxnLst>
                <a:cxn ang="T4">
                  <a:pos x="T0" y="T1"/>
                </a:cxn>
                <a:cxn ang="T5">
                  <a:pos x="T2" y="T3"/>
                </a:cxn>
              </a:cxnLst>
              <a:rect l="T6" t="T7" r="T8" b="T9"/>
              <a:pathLst>
                <a:path w="568" h="7">
                  <a:moveTo>
                    <a:pt x="0" y="7"/>
                  </a:moveTo>
                  <a:lnTo>
                    <a:pt x="568"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15" name="Freeform 51">
              <a:extLst>
                <a:ext uri="{FF2B5EF4-FFF2-40B4-BE49-F238E27FC236}">
                  <a16:creationId xmlns:a16="http://schemas.microsoft.com/office/drawing/2014/main" xmlns="" id="{2C2FEB1E-B445-4090-B24B-67927473E39B}"/>
                </a:ext>
              </a:extLst>
            </p:cNvPr>
            <p:cNvSpPr>
              <a:spLocks noChangeArrowheads="1"/>
            </p:cNvSpPr>
            <p:nvPr/>
          </p:nvSpPr>
          <p:spPr bwMode="auto">
            <a:xfrm>
              <a:off x="803" y="232"/>
              <a:ext cx="1" cy="775"/>
            </a:xfrm>
            <a:custGeom>
              <a:avLst/>
              <a:gdLst>
                <a:gd name="T0" fmla="*/ 0 w 1"/>
                <a:gd name="T1" fmla="*/ 775 h 775"/>
                <a:gd name="T2" fmla="*/ 0 w 1"/>
                <a:gd name="T3" fmla="*/ 0 h 775"/>
                <a:gd name="T4" fmla="*/ 0 60000 65536"/>
                <a:gd name="T5" fmla="*/ 0 60000 65536"/>
                <a:gd name="T6" fmla="*/ 0 w 1"/>
                <a:gd name="T7" fmla="*/ 0 h 775"/>
                <a:gd name="T8" fmla="*/ 1 w 1"/>
                <a:gd name="T9" fmla="*/ 775 h 775"/>
              </a:gdLst>
              <a:ahLst/>
              <a:cxnLst>
                <a:cxn ang="T4">
                  <a:pos x="T0" y="T1"/>
                </a:cxn>
                <a:cxn ang="T5">
                  <a:pos x="T2" y="T3"/>
                </a:cxn>
              </a:cxnLst>
              <a:rect l="T6" t="T7" r="T8" b="T9"/>
              <a:pathLst>
                <a:path w="1" h="775">
                  <a:moveTo>
                    <a:pt x="0" y="775"/>
                  </a:moveTo>
                  <a:lnTo>
                    <a:pt x="0"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16" name="Freeform 52">
              <a:extLst>
                <a:ext uri="{FF2B5EF4-FFF2-40B4-BE49-F238E27FC236}">
                  <a16:creationId xmlns:a16="http://schemas.microsoft.com/office/drawing/2014/main" xmlns="" id="{C4D65A9D-9854-44E5-A585-19F78A246D45}"/>
                </a:ext>
              </a:extLst>
            </p:cNvPr>
            <p:cNvSpPr>
              <a:spLocks noChangeArrowheads="1"/>
            </p:cNvSpPr>
            <p:nvPr/>
          </p:nvSpPr>
          <p:spPr bwMode="auto">
            <a:xfrm>
              <a:off x="238" y="216"/>
              <a:ext cx="568" cy="7"/>
            </a:xfrm>
            <a:custGeom>
              <a:avLst/>
              <a:gdLst>
                <a:gd name="T0" fmla="*/ 568 w 568"/>
                <a:gd name="T1" fmla="*/ 7 h 7"/>
                <a:gd name="T2" fmla="*/ 0 w 568"/>
                <a:gd name="T3" fmla="*/ 0 h 7"/>
                <a:gd name="T4" fmla="*/ 0 60000 65536"/>
                <a:gd name="T5" fmla="*/ 0 60000 65536"/>
                <a:gd name="T6" fmla="*/ 0 w 568"/>
                <a:gd name="T7" fmla="*/ 0 h 7"/>
                <a:gd name="T8" fmla="*/ 568 w 568"/>
                <a:gd name="T9" fmla="*/ 7 h 7"/>
              </a:gdLst>
              <a:ahLst/>
              <a:cxnLst>
                <a:cxn ang="T4">
                  <a:pos x="T0" y="T1"/>
                </a:cxn>
                <a:cxn ang="T5">
                  <a:pos x="T2" y="T3"/>
                </a:cxn>
              </a:cxnLst>
              <a:rect l="T6" t="T7" r="T8" b="T9"/>
              <a:pathLst>
                <a:path w="568" h="7">
                  <a:moveTo>
                    <a:pt x="568" y="7"/>
                  </a:moveTo>
                  <a:lnTo>
                    <a:pt x="0"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17" name="Freeform 53">
              <a:extLst>
                <a:ext uri="{FF2B5EF4-FFF2-40B4-BE49-F238E27FC236}">
                  <a16:creationId xmlns:a16="http://schemas.microsoft.com/office/drawing/2014/main" xmlns="" id="{BAB1685B-22C2-4752-8516-6F3193CF4F46}"/>
                </a:ext>
              </a:extLst>
            </p:cNvPr>
            <p:cNvSpPr>
              <a:spLocks noChangeArrowheads="1"/>
            </p:cNvSpPr>
            <p:nvPr/>
          </p:nvSpPr>
          <p:spPr bwMode="auto">
            <a:xfrm>
              <a:off x="27" y="989"/>
              <a:ext cx="213" cy="1"/>
            </a:xfrm>
            <a:custGeom>
              <a:avLst/>
              <a:gdLst>
                <a:gd name="T0" fmla="*/ 213 w 235"/>
                <a:gd name="T1" fmla="*/ 0 h 1"/>
                <a:gd name="T2" fmla="*/ 0 w 235"/>
                <a:gd name="T3" fmla="*/ 0 h 1"/>
                <a:gd name="T4" fmla="*/ 0 60000 65536"/>
                <a:gd name="T5" fmla="*/ 0 60000 65536"/>
                <a:gd name="T6" fmla="*/ 0 w 235"/>
                <a:gd name="T7" fmla="*/ 0 h 1"/>
                <a:gd name="T8" fmla="*/ 235 w 235"/>
                <a:gd name="T9" fmla="*/ 1 h 1"/>
              </a:gdLst>
              <a:ahLst/>
              <a:cxnLst>
                <a:cxn ang="T4">
                  <a:pos x="T0" y="T1"/>
                </a:cxn>
                <a:cxn ang="T5">
                  <a:pos x="T2" y="T3"/>
                </a:cxn>
              </a:cxnLst>
              <a:rect l="T6" t="T7" r="T8" b="T9"/>
              <a:pathLst>
                <a:path w="235" h="1">
                  <a:moveTo>
                    <a:pt x="235" y="0"/>
                  </a:moveTo>
                  <a:lnTo>
                    <a:pt x="0" y="0"/>
                  </a:lnTo>
                </a:path>
              </a:pathLst>
            </a:custGeom>
            <a:noFill/>
            <a:ln w="9525">
              <a:solidFill>
                <a:schemeClr val="tx2"/>
              </a:solidFill>
              <a:prstDash val="lgDashDot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18" name="Freeform 54">
              <a:extLst>
                <a:ext uri="{FF2B5EF4-FFF2-40B4-BE49-F238E27FC236}">
                  <a16:creationId xmlns:a16="http://schemas.microsoft.com/office/drawing/2014/main" xmlns="" id="{7188F57F-B82E-4392-8E0B-88CFA4DA53F9}"/>
                </a:ext>
              </a:extLst>
            </p:cNvPr>
            <p:cNvSpPr>
              <a:spLocks noChangeArrowheads="1"/>
            </p:cNvSpPr>
            <p:nvPr/>
          </p:nvSpPr>
          <p:spPr bwMode="auto">
            <a:xfrm>
              <a:off x="26" y="230"/>
              <a:ext cx="1" cy="763"/>
            </a:xfrm>
            <a:custGeom>
              <a:avLst/>
              <a:gdLst>
                <a:gd name="T0" fmla="*/ 0 w 1"/>
                <a:gd name="T1" fmla="*/ 763 h 763"/>
                <a:gd name="T2" fmla="*/ 0 w 1"/>
                <a:gd name="T3" fmla="*/ 0 h 763"/>
                <a:gd name="T4" fmla="*/ 0 60000 65536"/>
                <a:gd name="T5" fmla="*/ 0 60000 65536"/>
                <a:gd name="T6" fmla="*/ 0 w 1"/>
                <a:gd name="T7" fmla="*/ 0 h 763"/>
                <a:gd name="T8" fmla="*/ 1 w 1"/>
                <a:gd name="T9" fmla="*/ 763 h 763"/>
              </a:gdLst>
              <a:ahLst/>
              <a:cxnLst>
                <a:cxn ang="T4">
                  <a:pos x="T0" y="T1"/>
                </a:cxn>
                <a:cxn ang="T5">
                  <a:pos x="T2" y="T3"/>
                </a:cxn>
              </a:cxnLst>
              <a:rect l="T6" t="T7" r="T8" b="T9"/>
              <a:pathLst>
                <a:path w="1" h="763">
                  <a:moveTo>
                    <a:pt x="0" y="763"/>
                  </a:moveTo>
                  <a:lnTo>
                    <a:pt x="0" y="0"/>
                  </a:lnTo>
                </a:path>
              </a:pathLst>
            </a:custGeom>
            <a:noFill/>
            <a:ln w="9525">
              <a:solidFill>
                <a:schemeClr val="tx2"/>
              </a:solidFill>
              <a:prstDash val="lgDashDot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19" name="Text Box 55">
              <a:extLst>
                <a:ext uri="{FF2B5EF4-FFF2-40B4-BE49-F238E27FC236}">
                  <a16:creationId xmlns:a16="http://schemas.microsoft.com/office/drawing/2014/main" xmlns="" id="{93F07D80-C38A-477A-AAF1-3342AB0E1A4C}"/>
                </a:ext>
              </a:extLst>
            </p:cNvPr>
            <p:cNvSpPr txBox="1">
              <a:spLocks noChangeArrowheads="1"/>
            </p:cNvSpPr>
            <p:nvPr/>
          </p:nvSpPr>
          <p:spPr bwMode="auto">
            <a:xfrm>
              <a:off x="0" y="0"/>
              <a:ext cx="2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000"/>
                <a:t>P</a:t>
              </a:r>
              <a:r>
                <a:rPr lang="en-US" altLang="zh-CN" sz="2000" baseline="-25000"/>
                <a:t>V</a:t>
              </a:r>
              <a:endParaRPr lang="en-US" altLang="zh-CN" sz="1600"/>
            </a:p>
          </p:txBody>
        </p:sp>
        <p:sp>
          <p:nvSpPr>
            <p:cNvPr id="8220" name="Freeform 56">
              <a:extLst>
                <a:ext uri="{FF2B5EF4-FFF2-40B4-BE49-F238E27FC236}">
                  <a16:creationId xmlns:a16="http://schemas.microsoft.com/office/drawing/2014/main" xmlns="" id="{A5C0D59F-A3BD-4E11-BA26-D66A6299EC5D}"/>
                </a:ext>
              </a:extLst>
            </p:cNvPr>
            <p:cNvSpPr>
              <a:spLocks noChangeArrowheads="1"/>
            </p:cNvSpPr>
            <p:nvPr/>
          </p:nvSpPr>
          <p:spPr bwMode="auto">
            <a:xfrm>
              <a:off x="149" y="1193"/>
              <a:ext cx="362" cy="1237"/>
            </a:xfrm>
            <a:custGeom>
              <a:avLst/>
              <a:gdLst>
                <a:gd name="T0" fmla="*/ 0 w 400"/>
                <a:gd name="T1" fmla="*/ 0 h 1480"/>
                <a:gd name="T2" fmla="*/ 362 w 400"/>
                <a:gd name="T3" fmla="*/ 515 h 1480"/>
                <a:gd name="T4" fmla="*/ 362 w 400"/>
                <a:gd name="T5" fmla="*/ 1237 h 1480"/>
                <a:gd name="T6" fmla="*/ 0 w 400"/>
                <a:gd name="T7" fmla="*/ 731 h 1480"/>
                <a:gd name="T8" fmla="*/ 0 w 400"/>
                <a:gd name="T9" fmla="*/ 0 h 1480"/>
                <a:gd name="T10" fmla="*/ 0 60000 65536"/>
                <a:gd name="T11" fmla="*/ 0 60000 65536"/>
                <a:gd name="T12" fmla="*/ 0 60000 65536"/>
                <a:gd name="T13" fmla="*/ 0 60000 65536"/>
                <a:gd name="T14" fmla="*/ 0 60000 65536"/>
                <a:gd name="T15" fmla="*/ 0 w 400"/>
                <a:gd name="T16" fmla="*/ 0 h 1480"/>
                <a:gd name="T17" fmla="*/ 400 w 400"/>
                <a:gd name="T18" fmla="*/ 1480 h 1480"/>
              </a:gdLst>
              <a:ahLst/>
              <a:cxnLst>
                <a:cxn ang="T10">
                  <a:pos x="T0" y="T1"/>
                </a:cxn>
                <a:cxn ang="T11">
                  <a:pos x="T2" y="T3"/>
                </a:cxn>
                <a:cxn ang="T12">
                  <a:pos x="T4" y="T5"/>
                </a:cxn>
                <a:cxn ang="T13">
                  <a:pos x="T6" y="T7"/>
                </a:cxn>
                <a:cxn ang="T14">
                  <a:pos x="T8" y="T9"/>
                </a:cxn>
              </a:cxnLst>
              <a:rect l="T15" t="T16" r="T17" b="T18"/>
              <a:pathLst>
                <a:path w="400" h="1480">
                  <a:moveTo>
                    <a:pt x="0" y="0"/>
                  </a:moveTo>
                  <a:lnTo>
                    <a:pt x="400" y="616"/>
                  </a:lnTo>
                  <a:lnTo>
                    <a:pt x="400" y="1480"/>
                  </a:lnTo>
                  <a:lnTo>
                    <a:pt x="0" y="875"/>
                  </a:lnTo>
                  <a:lnTo>
                    <a:pt x="0" y="0"/>
                  </a:lnTo>
                  <a:close/>
                </a:path>
              </a:pathLst>
            </a:custGeom>
            <a:solidFill>
              <a:srgbClr val="FFFFFF">
                <a:alpha val="50195"/>
              </a:srgbClr>
            </a:solidFill>
            <a:ln w="12700">
              <a:solidFill>
                <a:srgbClr val="003399"/>
              </a:solidFill>
              <a:round/>
              <a:headEnd/>
              <a:tailEnd/>
            </a:ln>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21" name="Text Box 57">
              <a:extLst>
                <a:ext uri="{FF2B5EF4-FFF2-40B4-BE49-F238E27FC236}">
                  <a16:creationId xmlns:a16="http://schemas.microsoft.com/office/drawing/2014/main" xmlns="" id="{79D8C0D4-DEDC-4C07-8520-69B060E0A35F}"/>
                </a:ext>
              </a:extLst>
            </p:cNvPr>
            <p:cNvSpPr txBox="1">
              <a:spLocks noChangeArrowheads="1"/>
            </p:cNvSpPr>
            <p:nvPr/>
          </p:nvSpPr>
          <p:spPr bwMode="auto">
            <a:xfrm>
              <a:off x="393" y="1659"/>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1600"/>
                <a:t>P</a:t>
              </a:r>
            </a:p>
          </p:txBody>
        </p:sp>
        <p:sp>
          <p:nvSpPr>
            <p:cNvPr id="8222" name="Freeform 58">
              <a:extLst>
                <a:ext uri="{FF2B5EF4-FFF2-40B4-BE49-F238E27FC236}">
                  <a16:creationId xmlns:a16="http://schemas.microsoft.com/office/drawing/2014/main" xmlns="" id="{FF99D0B3-D250-43E2-AF71-4EB5FA630765}"/>
                </a:ext>
              </a:extLst>
            </p:cNvPr>
            <p:cNvSpPr>
              <a:spLocks noChangeArrowheads="1"/>
            </p:cNvSpPr>
            <p:nvPr/>
          </p:nvSpPr>
          <p:spPr bwMode="auto">
            <a:xfrm>
              <a:off x="120" y="1507"/>
              <a:ext cx="287" cy="52"/>
            </a:xfrm>
            <a:custGeom>
              <a:avLst/>
              <a:gdLst>
                <a:gd name="T0" fmla="*/ 0 w 287"/>
                <a:gd name="T1" fmla="*/ 0 h 52"/>
                <a:gd name="T2" fmla="*/ 67 w 287"/>
                <a:gd name="T3" fmla="*/ 29 h 52"/>
                <a:gd name="T4" fmla="*/ 174 w 287"/>
                <a:gd name="T5" fmla="*/ 40 h 52"/>
                <a:gd name="T6" fmla="*/ 287 w 287"/>
                <a:gd name="T7" fmla="*/ 52 h 52"/>
                <a:gd name="T8" fmla="*/ 0 60000 65536"/>
                <a:gd name="T9" fmla="*/ 0 60000 65536"/>
                <a:gd name="T10" fmla="*/ 0 60000 65536"/>
                <a:gd name="T11" fmla="*/ 0 60000 65536"/>
                <a:gd name="T12" fmla="*/ 0 w 287"/>
                <a:gd name="T13" fmla="*/ 0 h 52"/>
                <a:gd name="T14" fmla="*/ 287 w 287"/>
                <a:gd name="T15" fmla="*/ 52 h 52"/>
              </a:gdLst>
              <a:ahLst/>
              <a:cxnLst>
                <a:cxn ang="T8">
                  <a:pos x="T0" y="T1"/>
                </a:cxn>
                <a:cxn ang="T9">
                  <a:pos x="T2" y="T3"/>
                </a:cxn>
                <a:cxn ang="T10">
                  <a:pos x="T4" y="T5"/>
                </a:cxn>
                <a:cxn ang="T11">
                  <a:pos x="T6" y="T7"/>
                </a:cxn>
              </a:cxnLst>
              <a:rect l="T12" t="T13" r="T14" b="T15"/>
              <a:pathLst>
                <a:path w="287" h="52">
                  <a:moveTo>
                    <a:pt x="0" y="0"/>
                  </a:moveTo>
                  <a:cubicBezTo>
                    <a:pt x="11" y="5"/>
                    <a:pt x="38" y="22"/>
                    <a:pt x="67" y="29"/>
                  </a:cubicBezTo>
                  <a:cubicBezTo>
                    <a:pt x="96" y="35"/>
                    <a:pt x="137" y="36"/>
                    <a:pt x="174" y="40"/>
                  </a:cubicBezTo>
                  <a:cubicBezTo>
                    <a:pt x="211" y="44"/>
                    <a:pt x="264" y="50"/>
                    <a:pt x="287" y="5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223" name="Freeform 59">
              <a:extLst>
                <a:ext uri="{FF2B5EF4-FFF2-40B4-BE49-F238E27FC236}">
                  <a16:creationId xmlns:a16="http://schemas.microsoft.com/office/drawing/2014/main" xmlns="" id="{8A74DEEC-DF83-4B17-809B-A1C8FBECC76A}"/>
                </a:ext>
              </a:extLst>
            </p:cNvPr>
            <p:cNvSpPr>
              <a:spLocks noChangeArrowheads="1"/>
            </p:cNvSpPr>
            <p:nvPr/>
          </p:nvSpPr>
          <p:spPr bwMode="auto">
            <a:xfrm>
              <a:off x="111" y="1319"/>
              <a:ext cx="184" cy="42"/>
            </a:xfrm>
            <a:custGeom>
              <a:avLst/>
              <a:gdLst>
                <a:gd name="T0" fmla="*/ 0 w 184"/>
                <a:gd name="T1" fmla="*/ 42 h 42"/>
                <a:gd name="T2" fmla="*/ 99 w 184"/>
                <a:gd name="T3" fmla="*/ 14 h 42"/>
                <a:gd name="T4" fmla="*/ 184 w 184"/>
                <a:gd name="T5" fmla="*/ 0 h 42"/>
                <a:gd name="T6" fmla="*/ 0 60000 65536"/>
                <a:gd name="T7" fmla="*/ 0 60000 65536"/>
                <a:gd name="T8" fmla="*/ 0 60000 65536"/>
                <a:gd name="T9" fmla="*/ 0 w 184"/>
                <a:gd name="T10" fmla="*/ 0 h 42"/>
                <a:gd name="T11" fmla="*/ 184 w 184"/>
                <a:gd name="T12" fmla="*/ 42 h 42"/>
              </a:gdLst>
              <a:ahLst/>
              <a:cxnLst>
                <a:cxn ang="T6">
                  <a:pos x="T0" y="T1"/>
                </a:cxn>
                <a:cxn ang="T7">
                  <a:pos x="T2" y="T3"/>
                </a:cxn>
                <a:cxn ang="T8">
                  <a:pos x="T4" y="T5"/>
                </a:cxn>
              </a:cxnLst>
              <a:rect l="T9" t="T10" r="T11" b="T12"/>
              <a:pathLst>
                <a:path w="184" h="42">
                  <a:moveTo>
                    <a:pt x="0" y="42"/>
                  </a:moveTo>
                  <a:cubicBezTo>
                    <a:pt x="14" y="40"/>
                    <a:pt x="68" y="21"/>
                    <a:pt x="99" y="14"/>
                  </a:cubicBezTo>
                  <a:cubicBezTo>
                    <a:pt x="130" y="7"/>
                    <a:pt x="166" y="3"/>
                    <a:pt x="184"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pic>
        <p:nvPicPr>
          <p:cNvPr id="38972" name="Picture 60" descr="010">
            <a:extLst>
              <a:ext uri="{FF2B5EF4-FFF2-40B4-BE49-F238E27FC236}">
                <a16:creationId xmlns:a16="http://schemas.microsoft.com/office/drawing/2014/main" xmlns="" id="{D7984E0F-E5CB-4D40-AAD5-0A6EB01BEC0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4581525"/>
            <a:ext cx="12128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73" name="Picture 61" descr="011">
            <a:extLst>
              <a:ext uri="{FF2B5EF4-FFF2-40B4-BE49-F238E27FC236}">
                <a16:creationId xmlns:a16="http://schemas.microsoft.com/office/drawing/2014/main" xmlns="" id="{566895E1-1FD9-4210-B76F-DC8E0054B2C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27313" y="4724400"/>
            <a:ext cx="12128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74" name="Picture 62" descr="009">
            <a:extLst>
              <a:ext uri="{FF2B5EF4-FFF2-40B4-BE49-F238E27FC236}">
                <a16:creationId xmlns:a16="http://schemas.microsoft.com/office/drawing/2014/main" xmlns="" id="{06DF9759-9A92-4449-A6CA-79D54A43A32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16850" y="4076700"/>
            <a:ext cx="1327150" cy="164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1484227"/>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slide(fromTop)">
                                      <p:cBhvr>
                                        <p:cTn id="7" dur="500"/>
                                        <p:tgtEl>
                                          <p:spTgt spid="38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916">
                                            <p:txEl>
                                              <p:pRg st="0" end="0"/>
                                            </p:txEl>
                                          </p:spTgt>
                                        </p:tgtEl>
                                        <p:attrNameLst>
                                          <p:attrName>style.visibility</p:attrName>
                                        </p:attrNameLst>
                                      </p:cBhvr>
                                      <p:to>
                                        <p:strVal val="visible"/>
                                      </p:to>
                                    </p:set>
                                    <p:animEffect transition="in" filter="wipe(up)">
                                      <p:cBhvr>
                                        <p:cTn id="17" dur="75"/>
                                        <p:tgtEl>
                                          <p:spTgt spid="3891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8917">
                                            <p:txEl>
                                              <p:pRg st="0" end="0"/>
                                            </p:txEl>
                                          </p:spTgt>
                                        </p:tgtEl>
                                        <p:attrNameLst>
                                          <p:attrName>style.visibility</p:attrName>
                                        </p:attrNameLst>
                                      </p:cBhvr>
                                      <p:to>
                                        <p:strVal val="visible"/>
                                      </p:to>
                                    </p:set>
                                    <p:anim calcmode="lin" valueType="num">
                                      <p:cBhvr additive="base">
                                        <p:cTn id="22" dur="500" fill="hold"/>
                                        <p:tgtEl>
                                          <p:spTgt spid="38917">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89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38972"/>
                                        </p:tgtEl>
                                        <p:attrNameLst>
                                          <p:attrName>style.visibility</p:attrName>
                                        </p:attrNameLst>
                                      </p:cBhvr>
                                      <p:to>
                                        <p:strVal val="visible"/>
                                      </p:to>
                                    </p:set>
                                    <p:anim calcmode="lin" valueType="num">
                                      <p:cBhvr>
                                        <p:cTn id="28" dur="500" fill="hold"/>
                                        <p:tgtEl>
                                          <p:spTgt spid="38972"/>
                                        </p:tgtEl>
                                        <p:attrNameLst>
                                          <p:attrName>ppt_w</p:attrName>
                                        </p:attrNameLst>
                                      </p:cBhvr>
                                      <p:tavLst>
                                        <p:tav tm="0">
                                          <p:val>
                                            <p:fltVal val="0"/>
                                          </p:val>
                                        </p:tav>
                                        <p:tav tm="100000">
                                          <p:val>
                                            <p:strVal val="#ppt_w"/>
                                          </p:val>
                                        </p:tav>
                                      </p:tavLst>
                                    </p:anim>
                                    <p:anim calcmode="lin" valueType="num">
                                      <p:cBhvr>
                                        <p:cTn id="29" dur="500" fill="hold"/>
                                        <p:tgtEl>
                                          <p:spTgt spid="38972"/>
                                        </p:tgtEl>
                                        <p:attrNameLst>
                                          <p:attrName>ppt_h</p:attrName>
                                        </p:attrNameLst>
                                      </p:cBhvr>
                                      <p:tavLst>
                                        <p:tav tm="0">
                                          <p:val>
                                            <p:fltVal val="0"/>
                                          </p:val>
                                        </p:tav>
                                        <p:tav tm="100000">
                                          <p:val>
                                            <p:strVal val="#ppt_h"/>
                                          </p:val>
                                        </p:tav>
                                      </p:tavLst>
                                    </p:anim>
                                    <p:animEffect transition="in" filter="fade">
                                      <p:cBhvr>
                                        <p:cTn id="30" dur="500"/>
                                        <p:tgtEl>
                                          <p:spTgt spid="3897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5"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linds(vertical)">
                                      <p:cBhvr>
                                        <p:cTn id="35" dur="500"/>
                                        <p:tgtEl>
                                          <p:spTgt spid="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8921">
                                            <p:txEl>
                                              <p:pRg st="0" end="0"/>
                                            </p:txEl>
                                          </p:spTgt>
                                        </p:tgtEl>
                                        <p:attrNameLst>
                                          <p:attrName>style.visibility</p:attrName>
                                        </p:attrNameLst>
                                      </p:cBhvr>
                                      <p:to>
                                        <p:strVal val="visible"/>
                                      </p:to>
                                    </p:set>
                                    <p:anim calcmode="lin" valueType="num">
                                      <p:cBhvr additive="base">
                                        <p:cTn id="40" dur="500" fill="hold"/>
                                        <p:tgtEl>
                                          <p:spTgt spid="38921">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89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38918"/>
                                        </p:tgtEl>
                                        <p:attrNameLst>
                                          <p:attrName>style.visibility</p:attrName>
                                        </p:attrNameLst>
                                      </p:cBhvr>
                                      <p:to>
                                        <p:strVal val="visible"/>
                                      </p:to>
                                    </p:set>
                                    <p:animEffect transition="in" filter="slide(fromBottom)">
                                      <p:cBhvr>
                                        <p:cTn id="46" dur="500"/>
                                        <p:tgtEl>
                                          <p:spTgt spid="3891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3" presetClass="entr" presetSubtype="16" fill="hold" nodeType="clickEffect">
                                  <p:stCondLst>
                                    <p:cond delay="0"/>
                                  </p:stCondLst>
                                  <p:childTnLst>
                                    <p:set>
                                      <p:cBhvr>
                                        <p:cTn id="50" dur="1" fill="hold">
                                          <p:stCondLst>
                                            <p:cond delay="0"/>
                                          </p:stCondLst>
                                        </p:cTn>
                                        <p:tgtEl>
                                          <p:spTgt spid="38973"/>
                                        </p:tgtEl>
                                        <p:attrNameLst>
                                          <p:attrName>style.visibility</p:attrName>
                                        </p:attrNameLst>
                                      </p:cBhvr>
                                      <p:to>
                                        <p:strVal val="visible"/>
                                      </p:to>
                                    </p:set>
                                    <p:anim calcmode="lin" valueType="num">
                                      <p:cBhvr>
                                        <p:cTn id="51" dur="500" fill="hold"/>
                                        <p:tgtEl>
                                          <p:spTgt spid="38973"/>
                                        </p:tgtEl>
                                        <p:attrNameLst>
                                          <p:attrName>ppt_w</p:attrName>
                                        </p:attrNameLst>
                                      </p:cBhvr>
                                      <p:tavLst>
                                        <p:tav tm="0">
                                          <p:val>
                                            <p:fltVal val="0"/>
                                          </p:val>
                                        </p:tav>
                                        <p:tav tm="100000">
                                          <p:val>
                                            <p:strVal val="#ppt_w"/>
                                          </p:val>
                                        </p:tav>
                                      </p:tavLst>
                                    </p:anim>
                                    <p:anim calcmode="lin" valueType="num">
                                      <p:cBhvr>
                                        <p:cTn id="52" dur="500" fill="hold"/>
                                        <p:tgtEl>
                                          <p:spTgt spid="38973"/>
                                        </p:tgtEl>
                                        <p:attrNameLst>
                                          <p:attrName>ppt_h</p:attrName>
                                        </p:attrNameLst>
                                      </p:cBhvr>
                                      <p:tavLst>
                                        <p:tav tm="0">
                                          <p:val>
                                            <p:fltVal val="0"/>
                                          </p:val>
                                        </p:tav>
                                        <p:tav tm="100000">
                                          <p:val>
                                            <p:strVal val="#ppt_h"/>
                                          </p:val>
                                        </p:tav>
                                      </p:tavLst>
                                    </p:anim>
                                    <p:animEffect transition="in" filter="fade">
                                      <p:cBhvr>
                                        <p:cTn id="53" dur="500"/>
                                        <p:tgtEl>
                                          <p:spTgt spid="3897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 presetClass="entr" presetSubtype="5" fill="hold" nodeType="click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checkerboard(down)">
                                      <p:cBhvr>
                                        <p:cTn id="58" dur="500"/>
                                        <p:tgtEl>
                                          <p:spTgt spid="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38919"/>
                                        </p:tgtEl>
                                        <p:attrNameLst>
                                          <p:attrName>style.visibility</p:attrName>
                                        </p:attrNameLst>
                                      </p:cBhvr>
                                      <p:to>
                                        <p:strVal val="visible"/>
                                      </p:to>
                                    </p:set>
                                    <p:anim calcmode="lin" valueType="num">
                                      <p:cBhvr additive="base">
                                        <p:cTn id="63" dur="500" fill="hold"/>
                                        <p:tgtEl>
                                          <p:spTgt spid="38919"/>
                                        </p:tgtEl>
                                        <p:attrNameLst>
                                          <p:attrName>ppt_x</p:attrName>
                                        </p:attrNameLst>
                                      </p:cBhvr>
                                      <p:tavLst>
                                        <p:tav tm="0">
                                          <p:val>
                                            <p:strVal val="1+#ppt_w/2"/>
                                          </p:val>
                                        </p:tav>
                                        <p:tav tm="100000">
                                          <p:val>
                                            <p:strVal val="#ppt_x"/>
                                          </p:val>
                                        </p:tav>
                                      </p:tavLst>
                                    </p:anim>
                                    <p:anim calcmode="lin" valueType="num">
                                      <p:cBhvr additive="base">
                                        <p:cTn id="64" dur="500" fill="hold"/>
                                        <p:tgtEl>
                                          <p:spTgt spid="38919"/>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7" presetClass="entr" presetSubtype="4" fill="hold" grpId="0" nodeType="clickEffect">
                                  <p:stCondLst>
                                    <p:cond delay="0"/>
                                  </p:stCondLst>
                                  <p:childTnLst>
                                    <p:set>
                                      <p:cBhvr>
                                        <p:cTn id="68" dur="1" fill="hold">
                                          <p:stCondLst>
                                            <p:cond delay="0"/>
                                          </p:stCondLst>
                                        </p:cTn>
                                        <p:tgtEl>
                                          <p:spTgt spid="38920"/>
                                        </p:tgtEl>
                                        <p:attrNameLst>
                                          <p:attrName>style.visibility</p:attrName>
                                        </p:attrNameLst>
                                      </p:cBhvr>
                                      <p:to>
                                        <p:strVal val="visible"/>
                                      </p:to>
                                    </p:set>
                                    <p:anim calcmode="lin" valueType="num">
                                      <p:cBhvr>
                                        <p:cTn id="69" dur="500" fill="hold"/>
                                        <p:tgtEl>
                                          <p:spTgt spid="38920"/>
                                        </p:tgtEl>
                                        <p:attrNameLst>
                                          <p:attrName>ppt_x</p:attrName>
                                        </p:attrNameLst>
                                      </p:cBhvr>
                                      <p:tavLst>
                                        <p:tav tm="0">
                                          <p:val>
                                            <p:strVal val="#ppt_x"/>
                                          </p:val>
                                        </p:tav>
                                        <p:tav tm="100000">
                                          <p:val>
                                            <p:strVal val="#ppt_x"/>
                                          </p:val>
                                        </p:tav>
                                      </p:tavLst>
                                    </p:anim>
                                    <p:anim calcmode="lin" valueType="num">
                                      <p:cBhvr>
                                        <p:cTn id="70" dur="500" fill="hold"/>
                                        <p:tgtEl>
                                          <p:spTgt spid="38920"/>
                                        </p:tgtEl>
                                        <p:attrNameLst>
                                          <p:attrName>ppt_y</p:attrName>
                                        </p:attrNameLst>
                                      </p:cBhvr>
                                      <p:tavLst>
                                        <p:tav tm="0">
                                          <p:val>
                                            <p:strVal val="#ppt_y+#ppt_h/2"/>
                                          </p:val>
                                        </p:tav>
                                        <p:tav tm="100000">
                                          <p:val>
                                            <p:strVal val="#ppt_y"/>
                                          </p:val>
                                        </p:tav>
                                      </p:tavLst>
                                    </p:anim>
                                    <p:anim calcmode="lin" valueType="num">
                                      <p:cBhvr>
                                        <p:cTn id="71" dur="500" fill="hold"/>
                                        <p:tgtEl>
                                          <p:spTgt spid="38920"/>
                                        </p:tgtEl>
                                        <p:attrNameLst>
                                          <p:attrName>ppt_w</p:attrName>
                                        </p:attrNameLst>
                                      </p:cBhvr>
                                      <p:tavLst>
                                        <p:tav tm="0">
                                          <p:val>
                                            <p:strVal val="#ppt_w"/>
                                          </p:val>
                                        </p:tav>
                                        <p:tav tm="100000">
                                          <p:val>
                                            <p:strVal val="#ppt_w"/>
                                          </p:val>
                                        </p:tav>
                                      </p:tavLst>
                                    </p:anim>
                                    <p:anim calcmode="lin" valueType="num">
                                      <p:cBhvr>
                                        <p:cTn id="72" dur="500" fill="hold"/>
                                        <p:tgtEl>
                                          <p:spTgt spid="38920"/>
                                        </p:tgtEl>
                                        <p:attrNameLst>
                                          <p:attrName>ppt_h</p:attrName>
                                        </p:attrNameLst>
                                      </p:cBhvr>
                                      <p:tavLst>
                                        <p:tav tm="0">
                                          <p:val>
                                            <p:fltVal val="0"/>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53" presetClass="entr" presetSubtype="16" fill="hold" nodeType="clickEffect">
                                  <p:stCondLst>
                                    <p:cond delay="0"/>
                                  </p:stCondLst>
                                  <p:childTnLst>
                                    <p:set>
                                      <p:cBhvr>
                                        <p:cTn id="76" dur="1" fill="hold">
                                          <p:stCondLst>
                                            <p:cond delay="0"/>
                                          </p:stCondLst>
                                        </p:cTn>
                                        <p:tgtEl>
                                          <p:spTgt spid="38974"/>
                                        </p:tgtEl>
                                        <p:attrNameLst>
                                          <p:attrName>style.visibility</p:attrName>
                                        </p:attrNameLst>
                                      </p:cBhvr>
                                      <p:to>
                                        <p:strVal val="visible"/>
                                      </p:to>
                                    </p:set>
                                    <p:anim calcmode="lin" valueType="num">
                                      <p:cBhvr>
                                        <p:cTn id="77" dur="500" fill="hold"/>
                                        <p:tgtEl>
                                          <p:spTgt spid="38974"/>
                                        </p:tgtEl>
                                        <p:attrNameLst>
                                          <p:attrName>ppt_w</p:attrName>
                                        </p:attrNameLst>
                                      </p:cBhvr>
                                      <p:tavLst>
                                        <p:tav tm="0">
                                          <p:val>
                                            <p:fltVal val="0"/>
                                          </p:val>
                                        </p:tav>
                                        <p:tav tm="100000">
                                          <p:val>
                                            <p:strVal val="#ppt_w"/>
                                          </p:val>
                                        </p:tav>
                                      </p:tavLst>
                                    </p:anim>
                                    <p:anim calcmode="lin" valueType="num">
                                      <p:cBhvr>
                                        <p:cTn id="78" dur="500" fill="hold"/>
                                        <p:tgtEl>
                                          <p:spTgt spid="38974"/>
                                        </p:tgtEl>
                                        <p:attrNameLst>
                                          <p:attrName>ppt_h</p:attrName>
                                        </p:attrNameLst>
                                      </p:cBhvr>
                                      <p:tavLst>
                                        <p:tav tm="0">
                                          <p:val>
                                            <p:fltVal val="0"/>
                                          </p:val>
                                        </p:tav>
                                        <p:tav tm="100000">
                                          <p:val>
                                            <p:strVal val="#ppt_h"/>
                                          </p:val>
                                        </p:tav>
                                      </p:tavLst>
                                    </p:anim>
                                    <p:animEffect transition="in" filter="fade">
                                      <p:cBhvr>
                                        <p:cTn id="79" dur="500"/>
                                        <p:tgtEl>
                                          <p:spTgt spid="38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P spid="38916" grpId="0" build="p"/>
      <p:bldP spid="38917" grpId="0" build="p"/>
      <p:bldP spid="38918" grpId="0"/>
      <p:bldP spid="38919" grpId="0"/>
      <p:bldP spid="38920" grpId="0"/>
      <p:bldP spid="3892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Line 2"/>
          <p:cNvSpPr>
            <a:spLocks noChangeShapeType="1"/>
          </p:cNvSpPr>
          <p:nvPr/>
        </p:nvSpPr>
        <p:spPr bwMode="auto">
          <a:xfrm>
            <a:off x="4424363" y="1689100"/>
            <a:ext cx="1981200" cy="0"/>
          </a:xfrm>
          <a:prstGeom prst="line">
            <a:avLst/>
          </a:prstGeom>
          <a:noFill/>
          <a:ln w="38100">
            <a:solidFill>
              <a:srgbClr val="6600FF"/>
            </a:solidFill>
            <a:round/>
            <a:headEnd/>
            <a:tailEnd/>
          </a:ln>
        </p:spPr>
        <p:txBody>
          <a:bodyPr wrap="none" anchor="ctr">
            <a:spAutoFit/>
          </a:bodyPr>
          <a:lstStyle/>
          <a:p>
            <a:endParaRPr lang="zh-CN" altLang="en-US"/>
          </a:p>
        </p:txBody>
      </p:sp>
      <p:grpSp>
        <p:nvGrpSpPr>
          <p:cNvPr id="2" name="Group 3"/>
          <p:cNvGrpSpPr>
            <a:grpSpLocks/>
          </p:cNvGrpSpPr>
          <p:nvPr/>
        </p:nvGrpSpPr>
        <p:grpSpPr bwMode="auto">
          <a:xfrm>
            <a:off x="4279900" y="619125"/>
            <a:ext cx="2286000" cy="2209800"/>
            <a:chOff x="3168" y="864"/>
            <a:chExt cx="1440" cy="1392"/>
          </a:xfrm>
        </p:grpSpPr>
        <p:sp>
          <p:nvSpPr>
            <p:cNvPr id="8251" name="Line 4"/>
            <p:cNvSpPr>
              <a:spLocks noChangeShapeType="1"/>
            </p:cNvSpPr>
            <p:nvPr/>
          </p:nvSpPr>
          <p:spPr bwMode="auto">
            <a:xfrm>
              <a:off x="3168" y="864"/>
              <a:ext cx="1440" cy="0"/>
            </a:xfrm>
            <a:prstGeom prst="line">
              <a:avLst/>
            </a:prstGeom>
            <a:noFill/>
            <a:ln w="12700">
              <a:solidFill>
                <a:schemeClr val="tx2"/>
              </a:solidFill>
              <a:round/>
              <a:headEnd/>
              <a:tailEnd/>
            </a:ln>
          </p:spPr>
          <p:txBody>
            <a:bodyPr wrap="none" anchor="ctr">
              <a:spAutoFit/>
            </a:bodyPr>
            <a:lstStyle/>
            <a:p>
              <a:endParaRPr lang="zh-CN" altLang="en-US"/>
            </a:p>
          </p:txBody>
        </p:sp>
        <p:sp>
          <p:nvSpPr>
            <p:cNvPr id="8252" name="Line 5"/>
            <p:cNvSpPr>
              <a:spLocks noChangeShapeType="1"/>
            </p:cNvSpPr>
            <p:nvPr/>
          </p:nvSpPr>
          <p:spPr bwMode="auto">
            <a:xfrm>
              <a:off x="3168" y="2256"/>
              <a:ext cx="1440" cy="0"/>
            </a:xfrm>
            <a:prstGeom prst="line">
              <a:avLst/>
            </a:prstGeom>
            <a:noFill/>
            <a:ln w="12700">
              <a:solidFill>
                <a:schemeClr val="tx2"/>
              </a:solidFill>
              <a:round/>
              <a:headEnd/>
              <a:tailEnd/>
            </a:ln>
          </p:spPr>
          <p:txBody>
            <a:bodyPr wrap="none" anchor="ctr">
              <a:spAutoFit/>
            </a:bodyPr>
            <a:lstStyle/>
            <a:p>
              <a:endParaRPr lang="zh-CN" altLang="en-US"/>
            </a:p>
          </p:txBody>
        </p:sp>
        <p:sp>
          <p:nvSpPr>
            <p:cNvPr id="8253" name="Line 6"/>
            <p:cNvSpPr>
              <a:spLocks noChangeShapeType="1"/>
            </p:cNvSpPr>
            <p:nvPr/>
          </p:nvSpPr>
          <p:spPr bwMode="auto">
            <a:xfrm>
              <a:off x="3168" y="864"/>
              <a:ext cx="0" cy="1392"/>
            </a:xfrm>
            <a:prstGeom prst="line">
              <a:avLst/>
            </a:prstGeom>
            <a:noFill/>
            <a:ln w="12700">
              <a:solidFill>
                <a:schemeClr val="tx2"/>
              </a:solidFill>
              <a:round/>
              <a:headEnd/>
              <a:tailEnd/>
            </a:ln>
          </p:spPr>
          <p:txBody>
            <a:bodyPr wrap="none" anchor="ctr">
              <a:spAutoFit/>
            </a:bodyPr>
            <a:lstStyle/>
            <a:p>
              <a:endParaRPr lang="zh-CN" altLang="en-US"/>
            </a:p>
          </p:txBody>
        </p:sp>
        <p:sp>
          <p:nvSpPr>
            <p:cNvPr id="8254" name="Line 7"/>
            <p:cNvSpPr>
              <a:spLocks noChangeShapeType="1"/>
            </p:cNvSpPr>
            <p:nvPr/>
          </p:nvSpPr>
          <p:spPr bwMode="auto">
            <a:xfrm>
              <a:off x="4608" y="864"/>
              <a:ext cx="0" cy="1392"/>
            </a:xfrm>
            <a:prstGeom prst="line">
              <a:avLst/>
            </a:prstGeom>
            <a:noFill/>
            <a:ln w="12700">
              <a:solidFill>
                <a:schemeClr val="tx2"/>
              </a:solidFill>
              <a:round/>
              <a:headEnd/>
              <a:tailEnd/>
            </a:ln>
          </p:spPr>
          <p:txBody>
            <a:bodyPr wrap="none" anchor="ctr">
              <a:spAutoFit/>
            </a:bodyPr>
            <a:lstStyle/>
            <a:p>
              <a:endParaRPr lang="zh-CN" altLang="en-US"/>
            </a:p>
          </p:txBody>
        </p:sp>
      </p:grpSp>
      <p:sp>
        <p:nvSpPr>
          <p:cNvPr id="33800" name="Line 8"/>
          <p:cNvSpPr>
            <a:spLocks noChangeShapeType="1"/>
          </p:cNvSpPr>
          <p:nvPr/>
        </p:nvSpPr>
        <p:spPr bwMode="auto">
          <a:xfrm>
            <a:off x="1300163" y="1674813"/>
            <a:ext cx="5257800" cy="0"/>
          </a:xfrm>
          <a:prstGeom prst="line">
            <a:avLst/>
          </a:prstGeom>
          <a:noFill/>
          <a:ln w="9525">
            <a:solidFill>
              <a:srgbClr val="6600FF"/>
            </a:solidFill>
            <a:round/>
            <a:headEnd/>
            <a:tailEnd/>
          </a:ln>
        </p:spPr>
        <p:txBody>
          <a:bodyPr wrap="none" anchor="ctr">
            <a:spAutoFit/>
          </a:bodyPr>
          <a:lstStyle/>
          <a:p>
            <a:endParaRPr lang="zh-CN" altLang="en-US"/>
          </a:p>
        </p:txBody>
      </p:sp>
      <p:sp>
        <p:nvSpPr>
          <p:cNvPr id="33801" name="Line 9"/>
          <p:cNvSpPr>
            <a:spLocks noChangeShapeType="1"/>
          </p:cNvSpPr>
          <p:nvPr/>
        </p:nvSpPr>
        <p:spPr bwMode="auto">
          <a:xfrm>
            <a:off x="5414963" y="469900"/>
            <a:ext cx="0" cy="2500313"/>
          </a:xfrm>
          <a:prstGeom prst="line">
            <a:avLst/>
          </a:prstGeom>
          <a:noFill/>
          <a:ln w="9525">
            <a:solidFill>
              <a:schemeClr val="tx2"/>
            </a:solidFill>
            <a:prstDash val="lgDashDot"/>
            <a:round/>
            <a:headEnd/>
            <a:tailEnd/>
          </a:ln>
        </p:spPr>
        <p:txBody>
          <a:bodyPr anchor="ctr">
            <a:spAutoFit/>
          </a:bodyPr>
          <a:lstStyle/>
          <a:p>
            <a:endParaRPr lang="zh-CN" altLang="en-US"/>
          </a:p>
        </p:txBody>
      </p:sp>
      <p:grpSp>
        <p:nvGrpSpPr>
          <p:cNvPr id="3" name="Group 10"/>
          <p:cNvGrpSpPr>
            <a:grpSpLocks/>
          </p:cNvGrpSpPr>
          <p:nvPr/>
        </p:nvGrpSpPr>
        <p:grpSpPr bwMode="auto">
          <a:xfrm>
            <a:off x="4275138" y="619125"/>
            <a:ext cx="2314575" cy="2212975"/>
            <a:chOff x="3170" y="526"/>
            <a:chExt cx="1458" cy="1394"/>
          </a:xfrm>
        </p:grpSpPr>
        <p:sp>
          <p:nvSpPr>
            <p:cNvPr id="8247" name="Line 11"/>
            <p:cNvSpPr>
              <a:spLocks noChangeShapeType="1"/>
            </p:cNvSpPr>
            <p:nvPr/>
          </p:nvSpPr>
          <p:spPr bwMode="auto">
            <a:xfrm>
              <a:off x="3170" y="526"/>
              <a:ext cx="1451" cy="0"/>
            </a:xfrm>
            <a:prstGeom prst="line">
              <a:avLst/>
            </a:prstGeom>
            <a:noFill/>
            <a:ln w="38100">
              <a:solidFill>
                <a:schemeClr val="tx2"/>
              </a:solidFill>
              <a:round/>
              <a:headEnd/>
              <a:tailEnd/>
            </a:ln>
          </p:spPr>
          <p:txBody>
            <a:bodyPr anchor="ctr">
              <a:spAutoFit/>
            </a:bodyPr>
            <a:lstStyle/>
            <a:p>
              <a:endParaRPr lang="zh-CN" altLang="en-US"/>
            </a:p>
          </p:txBody>
        </p:sp>
        <p:sp>
          <p:nvSpPr>
            <p:cNvPr id="8248" name="Line 12"/>
            <p:cNvSpPr>
              <a:spLocks noChangeShapeType="1"/>
            </p:cNvSpPr>
            <p:nvPr/>
          </p:nvSpPr>
          <p:spPr bwMode="auto">
            <a:xfrm>
              <a:off x="3170" y="1920"/>
              <a:ext cx="1458" cy="0"/>
            </a:xfrm>
            <a:prstGeom prst="line">
              <a:avLst/>
            </a:prstGeom>
            <a:noFill/>
            <a:ln w="38100">
              <a:solidFill>
                <a:schemeClr val="tx2"/>
              </a:solidFill>
              <a:round/>
              <a:headEnd/>
              <a:tailEnd/>
            </a:ln>
          </p:spPr>
          <p:txBody>
            <a:bodyPr anchor="ctr">
              <a:spAutoFit/>
            </a:bodyPr>
            <a:lstStyle/>
            <a:p>
              <a:endParaRPr lang="zh-CN" altLang="en-US"/>
            </a:p>
          </p:txBody>
        </p:sp>
        <p:sp>
          <p:nvSpPr>
            <p:cNvPr id="8249" name="Line 13"/>
            <p:cNvSpPr>
              <a:spLocks noChangeShapeType="1"/>
            </p:cNvSpPr>
            <p:nvPr/>
          </p:nvSpPr>
          <p:spPr bwMode="auto">
            <a:xfrm>
              <a:off x="3177" y="526"/>
              <a:ext cx="0" cy="1394"/>
            </a:xfrm>
            <a:prstGeom prst="line">
              <a:avLst/>
            </a:prstGeom>
            <a:noFill/>
            <a:ln w="38100">
              <a:solidFill>
                <a:schemeClr val="tx2"/>
              </a:solidFill>
              <a:round/>
              <a:headEnd/>
              <a:tailEnd/>
            </a:ln>
          </p:spPr>
          <p:txBody>
            <a:bodyPr wrap="none" anchor="ctr">
              <a:spAutoFit/>
            </a:bodyPr>
            <a:lstStyle/>
            <a:p>
              <a:endParaRPr lang="zh-CN" altLang="en-US"/>
            </a:p>
          </p:txBody>
        </p:sp>
        <p:sp>
          <p:nvSpPr>
            <p:cNvPr id="8250" name="Line 14"/>
            <p:cNvSpPr>
              <a:spLocks noChangeShapeType="1"/>
            </p:cNvSpPr>
            <p:nvPr/>
          </p:nvSpPr>
          <p:spPr bwMode="auto">
            <a:xfrm>
              <a:off x="4613" y="526"/>
              <a:ext cx="0" cy="1394"/>
            </a:xfrm>
            <a:prstGeom prst="line">
              <a:avLst/>
            </a:prstGeom>
            <a:noFill/>
            <a:ln w="38100">
              <a:solidFill>
                <a:schemeClr val="tx2"/>
              </a:solidFill>
              <a:round/>
              <a:headEnd/>
              <a:tailEnd/>
            </a:ln>
          </p:spPr>
          <p:txBody>
            <a:bodyPr wrap="none" anchor="ctr">
              <a:spAutoFit/>
            </a:bodyPr>
            <a:lstStyle/>
            <a:p>
              <a:endParaRPr lang="zh-CN" altLang="en-US"/>
            </a:p>
          </p:txBody>
        </p:sp>
      </p:grpSp>
      <p:sp>
        <p:nvSpPr>
          <p:cNvPr id="33807" name="Line 15"/>
          <p:cNvSpPr>
            <a:spLocks noChangeShapeType="1"/>
          </p:cNvSpPr>
          <p:nvPr/>
        </p:nvSpPr>
        <p:spPr bwMode="auto">
          <a:xfrm flipV="1">
            <a:off x="4424363" y="622300"/>
            <a:ext cx="0" cy="1066800"/>
          </a:xfrm>
          <a:prstGeom prst="line">
            <a:avLst/>
          </a:prstGeom>
          <a:noFill/>
          <a:ln w="38100">
            <a:solidFill>
              <a:srgbClr val="FF0000"/>
            </a:solidFill>
            <a:round/>
            <a:headEnd/>
            <a:tailEnd/>
          </a:ln>
        </p:spPr>
        <p:txBody>
          <a:bodyPr wrap="none" anchor="ctr">
            <a:spAutoFit/>
          </a:bodyPr>
          <a:lstStyle/>
          <a:p>
            <a:endParaRPr lang="zh-CN" altLang="en-US"/>
          </a:p>
        </p:txBody>
      </p:sp>
      <p:sp>
        <p:nvSpPr>
          <p:cNvPr id="33808" name="Line 16"/>
          <p:cNvSpPr>
            <a:spLocks noChangeShapeType="1"/>
          </p:cNvSpPr>
          <p:nvPr/>
        </p:nvSpPr>
        <p:spPr bwMode="auto">
          <a:xfrm flipV="1">
            <a:off x="6405563" y="622300"/>
            <a:ext cx="0" cy="1066800"/>
          </a:xfrm>
          <a:prstGeom prst="line">
            <a:avLst/>
          </a:prstGeom>
          <a:noFill/>
          <a:ln w="38100">
            <a:solidFill>
              <a:srgbClr val="FF0000"/>
            </a:solidFill>
            <a:round/>
            <a:headEnd/>
            <a:tailEnd/>
          </a:ln>
        </p:spPr>
        <p:txBody>
          <a:bodyPr wrap="none" anchor="ctr">
            <a:spAutoFit/>
          </a:bodyPr>
          <a:lstStyle/>
          <a:p>
            <a:endParaRPr lang="zh-CN" altLang="en-US"/>
          </a:p>
        </p:txBody>
      </p:sp>
      <p:sp>
        <p:nvSpPr>
          <p:cNvPr id="8201" name="Text Box 17"/>
          <p:cNvSpPr txBox="1">
            <a:spLocks noChangeArrowheads="1"/>
          </p:cNvSpPr>
          <p:nvPr/>
        </p:nvSpPr>
        <p:spPr bwMode="auto">
          <a:xfrm>
            <a:off x="0" y="0"/>
            <a:ext cx="7218363" cy="519113"/>
          </a:xfrm>
          <a:prstGeom prst="rect">
            <a:avLst/>
          </a:prstGeom>
          <a:noFill/>
          <a:ln w="9525">
            <a:noFill/>
            <a:miter lim="800000"/>
            <a:headEnd/>
            <a:tailEnd/>
          </a:ln>
        </p:spPr>
        <p:txBody>
          <a:bodyPr>
            <a:spAutoFit/>
          </a:bodyPr>
          <a:lstStyle/>
          <a:p>
            <a:r>
              <a:rPr lang="zh-CN" altLang="en-US" sz="2800" b="1" dirty="0">
                <a:ea typeface="黑体" pitchFamily="49" charset="-122"/>
              </a:rPr>
              <a:t>例</a:t>
            </a:r>
            <a:r>
              <a:rPr lang="en-US" altLang="zh-CN" sz="2800" b="1" dirty="0">
                <a:ea typeface="黑体" pitchFamily="49" charset="-122"/>
              </a:rPr>
              <a:t>2</a:t>
            </a:r>
            <a:r>
              <a:rPr lang="zh-CN" altLang="en-US" sz="2800" b="1" dirty="0">
                <a:ea typeface="黑体" pitchFamily="49" charset="-122"/>
              </a:rPr>
              <a:t>：求左视图 </a:t>
            </a:r>
            <a:r>
              <a:rPr lang="en-US" altLang="zh-CN" sz="1800" b="1" i="1" dirty="0" smtClean="0">
                <a:ea typeface="黑体" pitchFamily="49" charset="-122"/>
              </a:rPr>
              <a:t> .</a:t>
            </a:r>
            <a:endParaRPr lang="en-US" altLang="zh-CN" sz="1800" b="1" i="1" dirty="0">
              <a:ea typeface="黑体" pitchFamily="49" charset="-122"/>
            </a:endParaRPr>
          </a:p>
        </p:txBody>
      </p:sp>
      <p:sp>
        <p:nvSpPr>
          <p:cNvPr id="8202" name="Oval 18"/>
          <p:cNvSpPr>
            <a:spLocks noChangeArrowheads="1"/>
          </p:cNvSpPr>
          <p:nvPr/>
        </p:nvSpPr>
        <p:spPr bwMode="auto">
          <a:xfrm>
            <a:off x="614363" y="3136900"/>
            <a:ext cx="2286000" cy="2133600"/>
          </a:xfrm>
          <a:prstGeom prst="ellipse">
            <a:avLst/>
          </a:prstGeom>
          <a:noFill/>
          <a:ln w="38100">
            <a:solidFill>
              <a:schemeClr val="tx2"/>
            </a:solidFill>
            <a:round/>
            <a:headEnd/>
            <a:tailEnd/>
          </a:ln>
        </p:spPr>
        <p:txBody>
          <a:bodyPr wrap="none" anchor="ctr">
            <a:spAutoFit/>
          </a:bodyPr>
          <a:lstStyle/>
          <a:p>
            <a:endParaRPr lang="zh-CN" altLang="en-US"/>
          </a:p>
        </p:txBody>
      </p:sp>
      <p:sp>
        <p:nvSpPr>
          <p:cNvPr id="8203" name="Line 19"/>
          <p:cNvSpPr>
            <a:spLocks noChangeShapeType="1"/>
          </p:cNvSpPr>
          <p:nvPr/>
        </p:nvSpPr>
        <p:spPr bwMode="auto">
          <a:xfrm>
            <a:off x="603250" y="2832100"/>
            <a:ext cx="2319338" cy="0"/>
          </a:xfrm>
          <a:prstGeom prst="line">
            <a:avLst/>
          </a:prstGeom>
          <a:noFill/>
          <a:ln w="38100">
            <a:solidFill>
              <a:schemeClr val="tx2"/>
            </a:solidFill>
            <a:round/>
            <a:headEnd/>
            <a:tailEnd/>
          </a:ln>
        </p:spPr>
        <p:txBody>
          <a:bodyPr anchor="ctr">
            <a:spAutoFit/>
          </a:bodyPr>
          <a:lstStyle/>
          <a:p>
            <a:endParaRPr lang="zh-CN" altLang="en-US"/>
          </a:p>
        </p:txBody>
      </p:sp>
      <p:sp>
        <p:nvSpPr>
          <p:cNvPr id="8204" name="Line 20"/>
          <p:cNvSpPr>
            <a:spLocks noChangeShapeType="1"/>
          </p:cNvSpPr>
          <p:nvPr/>
        </p:nvSpPr>
        <p:spPr bwMode="auto">
          <a:xfrm>
            <a:off x="2900363" y="622300"/>
            <a:ext cx="0" cy="2220913"/>
          </a:xfrm>
          <a:prstGeom prst="line">
            <a:avLst/>
          </a:prstGeom>
          <a:noFill/>
          <a:ln w="38100">
            <a:solidFill>
              <a:schemeClr val="tx2"/>
            </a:solidFill>
            <a:round/>
            <a:headEnd/>
            <a:tailEnd/>
          </a:ln>
        </p:spPr>
        <p:txBody>
          <a:bodyPr anchor="ctr">
            <a:spAutoFit/>
          </a:bodyPr>
          <a:lstStyle/>
          <a:p>
            <a:endParaRPr lang="zh-CN" altLang="en-US"/>
          </a:p>
        </p:txBody>
      </p:sp>
      <p:sp>
        <p:nvSpPr>
          <p:cNvPr id="8205" name="Line 21"/>
          <p:cNvSpPr>
            <a:spLocks noChangeShapeType="1"/>
          </p:cNvSpPr>
          <p:nvPr/>
        </p:nvSpPr>
        <p:spPr bwMode="auto">
          <a:xfrm>
            <a:off x="1300163" y="622300"/>
            <a:ext cx="0" cy="1066800"/>
          </a:xfrm>
          <a:prstGeom prst="line">
            <a:avLst/>
          </a:prstGeom>
          <a:noFill/>
          <a:ln w="38100">
            <a:solidFill>
              <a:srgbClr val="FF0000"/>
            </a:solidFill>
            <a:round/>
            <a:headEnd/>
            <a:tailEnd/>
          </a:ln>
        </p:spPr>
        <p:txBody>
          <a:bodyPr wrap="none" anchor="ctr">
            <a:spAutoFit/>
          </a:bodyPr>
          <a:lstStyle/>
          <a:p>
            <a:endParaRPr lang="zh-CN" altLang="en-US"/>
          </a:p>
        </p:txBody>
      </p:sp>
      <p:sp>
        <p:nvSpPr>
          <p:cNvPr id="8206" name="Freeform 22"/>
          <p:cNvSpPr>
            <a:spLocks/>
          </p:cNvSpPr>
          <p:nvPr/>
        </p:nvSpPr>
        <p:spPr bwMode="auto">
          <a:xfrm>
            <a:off x="614363" y="1689100"/>
            <a:ext cx="700087" cy="1588"/>
          </a:xfrm>
          <a:custGeom>
            <a:avLst/>
            <a:gdLst>
              <a:gd name="T0" fmla="*/ 2147483647 w 441"/>
              <a:gd name="T1" fmla="*/ 0 h 1"/>
              <a:gd name="T2" fmla="*/ 0 w 441"/>
              <a:gd name="T3" fmla="*/ 2147483647 h 1"/>
              <a:gd name="T4" fmla="*/ 0 60000 65536"/>
              <a:gd name="T5" fmla="*/ 0 60000 65536"/>
              <a:gd name="T6" fmla="*/ 0 w 441"/>
              <a:gd name="T7" fmla="*/ 0 h 1"/>
              <a:gd name="T8" fmla="*/ 441 w 441"/>
              <a:gd name="T9" fmla="*/ 1 h 1"/>
            </a:gdLst>
            <a:ahLst/>
            <a:cxnLst>
              <a:cxn ang="T4">
                <a:pos x="T0" y="T1"/>
              </a:cxn>
              <a:cxn ang="T5">
                <a:pos x="T2" y="T3"/>
              </a:cxn>
            </a:cxnLst>
            <a:rect l="T6" t="T7" r="T8" b="T9"/>
            <a:pathLst>
              <a:path w="441" h="1">
                <a:moveTo>
                  <a:pt x="441" y="0"/>
                </a:moveTo>
                <a:lnTo>
                  <a:pt x="0" y="1"/>
                </a:lnTo>
              </a:path>
            </a:pathLst>
          </a:custGeom>
          <a:noFill/>
          <a:ln w="38100">
            <a:solidFill>
              <a:schemeClr val="tx2"/>
            </a:solidFill>
            <a:round/>
            <a:headEnd/>
            <a:tailEnd/>
          </a:ln>
        </p:spPr>
        <p:txBody>
          <a:bodyPr wrap="none" anchor="ctr">
            <a:spAutoFit/>
          </a:bodyPr>
          <a:lstStyle/>
          <a:p>
            <a:endParaRPr lang="zh-CN" altLang="en-US"/>
          </a:p>
        </p:txBody>
      </p:sp>
      <p:sp>
        <p:nvSpPr>
          <p:cNvPr id="8207" name="Line 23"/>
          <p:cNvSpPr>
            <a:spLocks noChangeShapeType="1"/>
          </p:cNvSpPr>
          <p:nvPr/>
        </p:nvSpPr>
        <p:spPr bwMode="auto">
          <a:xfrm>
            <a:off x="614363" y="1689100"/>
            <a:ext cx="0" cy="1143000"/>
          </a:xfrm>
          <a:prstGeom prst="line">
            <a:avLst/>
          </a:prstGeom>
          <a:noFill/>
          <a:ln w="38100">
            <a:solidFill>
              <a:schemeClr val="tx2"/>
            </a:solidFill>
            <a:round/>
            <a:headEnd/>
            <a:tailEnd/>
          </a:ln>
        </p:spPr>
        <p:txBody>
          <a:bodyPr wrap="none" anchor="ctr">
            <a:spAutoFit/>
          </a:bodyPr>
          <a:lstStyle/>
          <a:p>
            <a:endParaRPr lang="zh-CN" altLang="en-US"/>
          </a:p>
        </p:txBody>
      </p:sp>
      <p:sp>
        <p:nvSpPr>
          <p:cNvPr id="8208" name="Line 24"/>
          <p:cNvSpPr>
            <a:spLocks noChangeShapeType="1"/>
          </p:cNvSpPr>
          <p:nvPr/>
        </p:nvSpPr>
        <p:spPr bwMode="auto">
          <a:xfrm>
            <a:off x="1300163" y="622300"/>
            <a:ext cx="1600200" cy="0"/>
          </a:xfrm>
          <a:prstGeom prst="line">
            <a:avLst/>
          </a:prstGeom>
          <a:noFill/>
          <a:ln w="38100">
            <a:solidFill>
              <a:schemeClr val="tx2"/>
            </a:solidFill>
            <a:round/>
            <a:headEnd/>
            <a:tailEnd/>
          </a:ln>
        </p:spPr>
        <p:txBody>
          <a:bodyPr anchor="ctr">
            <a:spAutoFit/>
          </a:bodyPr>
          <a:lstStyle/>
          <a:p>
            <a:endParaRPr lang="zh-CN" altLang="en-US"/>
          </a:p>
        </p:txBody>
      </p:sp>
      <p:sp>
        <p:nvSpPr>
          <p:cNvPr id="33825" name="Text Box 33"/>
          <p:cNvSpPr txBox="1">
            <a:spLocks noChangeArrowheads="1"/>
          </p:cNvSpPr>
          <p:nvPr/>
        </p:nvSpPr>
        <p:spPr bwMode="auto">
          <a:xfrm>
            <a:off x="3419475" y="2897188"/>
            <a:ext cx="3744913" cy="461665"/>
          </a:xfrm>
          <a:prstGeom prst="rect">
            <a:avLst/>
          </a:prstGeom>
          <a:noFill/>
          <a:ln w="38100">
            <a:noFill/>
            <a:miter lim="800000"/>
            <a:headEnd/>
            <a:tailEnd/>
          </a:ln>
        </p:spPr>
        <p:txBody>
          <a:bodyPr anchor="ctr">
            <a:spAutoFit/>
          </a:bodyPr>
          <a:lstStyle/>
          <a:p>
            <a:r>
              <a:rPr lang="en-US" altLang="zh-CN" b="1" dirty="0">
                <a:ea typeface="黑体" pitchFamily="49" charset="-122"/>
              </a:rPr>
              <a:t>(1) </a:t>
            </a:r>
            <a:r>
              <a:rPr lang="zh-CN" altLang="en-US" b="1" dirty="0">
                <a:ea typeface="黑体" pitchFamily="49" charset="-122"/>
              </a:rPr>
              <a:t>空间及投影</a:t>
            </a:r>
            <a:r>
              <a:rPr lang="zh-CN" altLang="en-US" b="1" dirty="0" smtClean="0">
                <a:ea typeface="黑体" pitchFamily="49" charset="-122"/>
              </a:rPr>
              <a:t>分析</a:t>
            </a:r>
            <a:r>
              <a:rPr lang="en-US" altLang="zh-CN" b="1" dirty="0" smtClean="0">
                <a:ea typeface="黑体" pitchFamily="49" charset="-122"/>
              </a:rPr>
              <a:t> </a:t>
            </a:r>
            <a:endParaRPr lang="en-US" altLang="zh-CN" sz="1600" b="1" i="1" dirty="0">
              <a:ea typeface="黑体" pitchFamily="49" charset="-122"/>
            </a:endParaRPr>
          </a:p>
        </p:txBody>
      </p:sp>
      <p:sp>
        <p:nvSpPr>
          <p:cNvPr id="33826" name="Text Box 34"/>
          <p:cNvSpPr txBox="1">
            <a:spLocks noChangeArrowheads="1"/>
          </p:cNvSpPr>
          <p:nvPr/>
        </p:nvSpPr>
        <p:spPr bwMode="auto">
          <a:xfrm>
            <a:off x="3492500" y="5084763"/>
            <a:ext cx="5651500" cy="457200"/>
          </a:xfrm>
          <a:prstGeom prst="rect">
            <a:avLst/>
          </a:prstGeom>
          <a:noFill/>
          <a:ln w="38100">
            <a:noFill/>
            <a:miter lim="800000"/>
            <a:headEnd/>
            <a:tailEnd/>
          </a:ln>
        </p:spPr>
        <p:txBody>
          <a:bodyPr anchor="ctr">
            <a:spAutoFit/>
          </a:bodyPr>
          <a:lstStyle/>
          <a:p>
            <a:r>
              <a:rPr lang="en-US" altLang="zh-CN" b="1" dirty="0">
                <a:ea typeface="黑体" pitchFamily="49" charset="-122"/>
              </a:rPr>
              <a:t>(2) </a:t>
            </a:r>
            <a:r>
              <a:rPr lang="zh-CN" altLang="en-US" b="1" dirty="0">
                <a:ea typeface="黑体" pitchFamily="49" charset="-122"/>
              </a:rPr>
              <a:t>求截交线 </a:t>
            </a:r>
            <a:r>
              <a:rPr lang="en-US" altLang="zh-CN" sz="1600" b="1" i="1" dirty="0" smtClean="0">
                <a:ea typeface="黑体" pitchFamily="49" charset="-122"/>
              </a:rPr>
              <a:t> </a:t>
            </a:r>
            <a:endParaRPr lang="en-US" altLang="zh-CN" sz="1600" b="1" i="1" dirty="0">
              <a:ea typeface="黑体" pitchFamily="49" charset="-122"/>
            </a:endParaRPr>
          </a:p>
        </p:txBody>
      </p:sp>
      <p:sp>
        <p:nvSpPr>
          <p:cNvPr id="33827" name="Text Box 35"/>
          <p:cNvSpPr txBox="1">
            <a:spLocks noChangeArrowheads="1"/>
          </p:cNvSpPr>
          <p:nvPr/>
        </p:nvSpPr>
        <p:spPr bwMode="auto">
          <a:xfrm>
            <a:off x="3492500" y="5661025"/>
            <a:ext cx="5438775" cy="461665"/>
          </a:xfrm>
          <a:prstGeom prst="rect">
            <a:avLst/>
          </a:prstGeom>
          <a:noFill/>
          <a:ln w="38100">
            <a:noFill/>
            <a:miter lim="800000"/>
            <a:headEnd/>
            <a:tailEnd/>
          </a:ln>
        </p:spPr>
        <p:txBody>
          <a:bodyPr anchor="ctr">
            <a:spAutoFit/>
          </a:bodyPr>
          <a:lstStyle/>
          <a:p>
            <a:r>
              <a:rPr lang="en-US" altLang="zh-CN" b="1" dirty="0">
                <a:ea typeface="黑体" pitchFamily="49" charset="-122"/>
              </a:rPr>
              <a:t>(3) </a:t>
            </a:r>
            <a:r>
              <a:rPr lang="zh-CN" altLang="en-US" b="1" dirty="0">
                <a:ea typeface="黑体" pitchFamily="49" charset="-122"/>
              </a:rPr>
              <a:t>分析圆柱体轮廓素线的</a:t>
            </a:r>
            <a:r>
              <a:rPr lang="zh-CN" altLang="en-US" b="1" dirty="0" smtClean="0">
                <a:ea typeface="黑体" pitchFamily="49" charset="-122"/>
              </a:rPr>
              <a:t>投影</a:t>
            </a:r>
            <a:r>
              <a:rPr lang="en-US" altLang="zh-CN" b="1" dirty="0" smtClean="0">
                <a:ea typeface="黑体" pitchFamily="49" charset="-122"/>
              </a:rPr>
              <a:t> </a:t>
            </a:r>
            <a:endParaRPr lang="en-US" altLang="zh-CN" sz="1600" b="1" i="1" dirty="0">
              <a:ea typeface="黑体" pitchFamily="49" charset="-122"/>
            </a:endParaRPr>
          </a:p>
        </p:txBody>
      </p:sp>
      <p:sp>
        <p:nvSpPr>
          <p:cNvPr id="33828" name="Text Box 36"/>
          <p:cNvSpPr txBox="1">
            <a:spLocks noChangeArrowheads="1"/>
          </p:cNvSpPr>
          <p:nvPr/>
        </p:nvSpPr>
        <p:spPr bwMode="auto">
          <a:xfrm>
            <a:off x="3846518" y="3667125"/>
            <a:ext cx="4797448" cy="461665"/>
          </a:xfrm>
          <a:prstGeom prst="rect">
            <a:avLst/>
          </a:prstGeom>
          <a:noFill/>
          <a:ln w="38100">
            <a:noFill/>
            <a:miter lim="800000"/>
            <a:headEnd/>
            <a:tailEnd/>
          </a:ln>
        </p:spPr>
        <p:txBody>
          <a:bodyPr wrap="square" anchor="ctr">
            <a:spAutoFit/>
          </a:bodyPr>
          <a:lstStyle/>
          <a:p>
            <a:r>
              <a:rPr lang="zh-CN" altLang="en-US" b="1" dirty="0">
                <a:ea typeface="黑体" pitchFamily="49" charset="-122"/>
              </a:rPr>
              <a:t>截平面与体的相对位置</a:t>
            </a:r>
            <a:r>
              <a:rPr lang="en-US" altLang="zh-CN" b="1" dirty="0" smtClean="0">
                <a:ea typeface="黑体" pitchFamily="49" charset="-122"/>
              </a:rPr>
              <a:t>? </a:t>
            </a:r>
            <a:endParaRPr lang="en-US" altLang="zh-CN" sz="1600" b="1" i="1" dirty="0">
              <a:ea typeface="黑体" pitchFamily="49" charset="-122"/>
            </a:endParaRPr>
          </a:p>
        </p:txBody>
      </p:sp>
      <p:sp>
        <p:nvSpPr>
          <p:cNvPr id="33829" name="Text Box 37"/>
          <p:cNvSpPr txBox="1">
            <a:spLocks noChangeArrowheads="1"/>
          </p:cNvSpPr>
          <p:nvPr/>
        </p:nvSpPr>
        <p:spPr bwMode="auto">
          <a:xfrm>
            <a:off x="3846518" y="4365625"/>
            <a:ext cx="4797448" cy="461665"/>
          </a:xfrm>
          <a:prstGeom prst="rect">
            <a:avLst/>
          </a:prstGeom>
          <a:noFill/>
          <a:ln w="38100">
            <a:noFill/>
            <a:miter lim="800000"/>
            <a:headEnd/>
            <a:tailEnd/>
          </a:ln>
        </p:spPr>
        <p:txBody>
          <a:bodyPr wrap="square" anchor="ctr">
            <a:spAutoFit/>
          </a:bodyPr>
          <a:lstStyle/>
          <a:p>
            <a:r>
              <a:rPr lang="zh-CN" altLang="en-US" b="1" dirty="0">
                <a:ea typeface="黑体" pitchFamily="49" charset="-122"/>
              </a:rPr>
              <a:t>截平面与投影面的相对位置</a:t>
            </a:r>
            <a:r>
              <a:rPr lang="en-US" altLang="zh-CN" b="1" dirty="0" smtClean="0">
                <a:ea typeface="黑体" pitchFamily="49" charset="-122"/>
              </a:rPr>
              <a:t>? </a:t>
            </a:r>
            <a:endParaRPr lang="en-US" altLang="zh-CN" sz="1600" b="1" i="1" dirty="0">
              <a:ea typeface="黑体" pitchFamily="49" charset="-122"/>
            </a:endParaRPr>
          </a:p>
        </p:txBody>
      </p:sp>
      <p:grpSp>
        <p:nvGrpSpPr>
          <p:cNvPr id="6" name="Group 38"/>
          <p:cNvGrpSpPr>
            <a:grpSpLocks/>
          </p:cNvGrpSpPr>
          <p:nvPr/>
        </p:nvGrpSpPr>
        <p:grpSpPr bwMode="auto">
          <a:xfrm>
            <a:off x="1163638" y="3121025"/>
            <a:ext cx="285750" cy="2165350"/>
            <a:chOff x="1210" y="2102"/>
            <a:chExt cx="180" cy="1364"/>
          </a:xfrm>
        </p:grpSpPr>
        <p:sp>
          <p:nvSpPr>
            <p:cNvPr id="8241" name="Text Box 39"/>
            <p:cNvSpPr txBox="1">
              <a:spLocks noChangeArrowheads="1"/>
            </p:cNvSpPr>
            <p:nvPr/>
          </p:nvSpPr>
          <p:spPr bwMode="auto">
            <a:xfrm>
              <a:off x="1210" y="3331"/>
              <a:ext cx="180" cy="135"/>
            </a:xfrm>
            <a:prstGeom prst="rect">
              <a:avLst/>
            </a:prstGeom>
            <a:noFill/>
            <a:ln w="38100">
              <a:noFill/>
              <a:miter lim="800000"/>
              <a:headEnd/>
              <a:tailEnd/>
            </a:ln>
          </p:spPr>
          <p:txBody>
            <a:bodyPr wrap="none" anchor="ctr">
              <a:spAutoFit/>
            </a:bodyPr>
            <a:lstStyle/>
            <a:p>
              <a:pPr algn="ctr"/>
              <a:r>
                <a:rPr lang="en-US" altLang="zh-CN" sz="800" b="1">
                  <a:solidFill>
                    <a:srgbClr val="FF0000"/>
                  </a:solidFill>
                  <a:ea typeface="黑体" pitchFamily="49" charset="-122"/>
                </a:rPr>
                <a:t>●</a:t>
              </a:r>
            </a:p>
          </p:txBody>
        </p:sp>
        <p:sp>
          <p:nvSpPr>
            <p:cNvPr id="8242" name="Text Box 40"/>
            <p:cNvSpPr txBox="1">
              <a:spLocks noChangeArrowheads="1"/>
            </p:cNvSpPr>
            <p:nvPr/>
          </p:nvSpPr>
          <p:spPr bwMode="auto">
            <a:xfrm>
              <a:off x="1210" y="2102"/>
              <a:ext cx="180" cy="135"/>
            </a:xfrm>
            <a:prstGeom prst="rect">
              <a:avLst/>
            </a:prstGeom>
            <a:noFill/>
            <a:ln w="38100">
              <a:noFill/>
              <a:miter lim="800000"/>
              <a:headEnd/>
              <a:tailEnd/>
            </a:ln>
          </p:spPr>
          <p:txBody>
            <a:bodyPr wrap="none" anchor="ctr">
              <a:spAutoFit/>
            </a:bodyPr>
            <a:lstStyle/>
            <a:p>
              <a:pPr algn="ctr"/>
              <a:r>
                <a:rPr lang="en-US" altLang="zh-CN" sz="800" b="1">
                  <a:solidFill>
                    <a:srgbClr val="FF0000"/>
                  </a:solidFill>
                  <a:ea typeface="黑体" pitchFamily="49" charset="-122"/>
                </a:rPr>
                <a:t>●</a:t>
              </a:r>
            </a:p>
          </p:txBody>
        </p:sp>
      </p:grpSp>
      <p:sp>
        <p:nvSpPr>
          <p:cNvPr id="33833" name="Freeform 41"/>
          <p:cNvSpPr>
            <a:spLocks/>
          </p:cNvSpPr>
          <p:nvPr/>
        </p:nvSpPr>
        <p:spPr bwMode="auto">
          <a:xfrm>
            <a:off x="611188" y="1689100"/>
            <a:ext cx="700087" cy="1588"/>
          </a:xfrm>
          <a:custGeom>
            <a:avLst/>
            <a:gdLst>
              <a:gd name="T0" fmla="*/ 2147483647 w 441"/>
              <a:gd name="T1" fmla="*/ 0 h 1"/>
              <a:gd name="T2" fmla="*/ 0 w 441"/>
              <a:gd name="T3" fmla="*/ 2147483647 h 1"/>
              <a:gd name="T4" fmla="*/ 0 60000 65536"/>
              <a:gd name="T5" fmla="*/ 0 60000 65536"/>
              <a:gd name="T6" fmla="*/ 0 w 441"/>
              <a:gd name="T7" fmla="*/ 0 h 1"/>
              <a:gd name="T8" fmla="*/ 441 w 441"/>
              <a:gd name="T9" fmla="*/ 1 h 1"/>
            </a:gdLst>
            <a:ahLst/>
            <a:cxnLst>
              <a:cxn ang="T4">
                <a:pos x="T0" y="T1"/>
              </a:cxn>
              <a:cxn ang="T5">
                <a:pos x="T2" y="T3"/>
              </a:cxn>
            </a:cxnLst>
            <a:rect l="T6" t="T7" r="T8" b="T9"/>
            <a:pathLst>
              <a:path w="441" h="1">
                <a:moveTo>
                  <a:pt x="441" y="0"/>
                </a:moveTo>
                <a:lnTo>
                  <a:pt x="0" y="1"/>
                </a:lnTo>
              </a:path>
            </a:pathLst>
          </a:custGeom>
          <a:noFill/>
          <a:ln w="38100">
            <a:solidFill>
              <a:srgbClr val="6600FF"/>
            </a:solidFill>
            <a:round/>
            <a:headEnd/>
            <a:tailEnd/>
          </a:ln>
        </p:spPr>
        <p:txBody>
          <a:bodyPr wrap="none" anchor="ctr">
            <a:spAutoFit/>
          </a:bodyPr>
          <a:lstStyle/>
          <a:p>
            <a:endParaRPr lang="zh-CN" altLang="en-US"/>
          </a:p>
        </p:txBody>
      </p:sp>
      <p:sp>
        <p:nvSpPr>
          <p:cNvPr id="33834" name="Freeform 42"/>
          <p:cNvSpPr>
            <a:spLocks/>
          </p:cNvSpPr>
          <p:nvPr/>
        </p:nvSpPr>
        <p:spPr bwMode="auto">
          <a:xfrm>
            <a:off x="603250" y="3224213"/>
            <a:ext cx="685800" cy="1958975"/>
          </a:xfrm>
          <a:custGeom>
            <a:avLst/>
            <a:gdLst>
              <a:gd name="T0" fmla="*/ 2147483647 w 432"/>
              <a:gd name="T1" fmla="*/ 0 h 1234"/>
              <a:gd name="T2" fmla="*/ 2147483647 w 432"/>
              <a:gd name="T3" fmla="*/ 2147483647 h 1234"/>
              <a:gd name="T4" fmla="*/ 2147483647 w 432"/>
              <a:gd name="T5" fmla="*/ 2147483647 h 1234"/>
              <a:gd name="T6" fmla="*/ 2147483647 w 432"/>
              <a:gd name="T7" fmla="*/ 2147483647 h 1234"/>
              <a:gd name="T8" fmla="*/ 2147483647 w 432"/>
              <a:gd name="T9" fmla="*/ 2147483647 h 1234"/>
              <a:gd name="T10" fmla="*/ 2147483647 w 432"/>
              <a:gd name="T11" fmla="*/ 2147483647 h 1234"/>
              <a:gd name="T12" fmla="*/ 2147483647 w 432"/>
              <a:gd name="T13" fmla="*/ 2147483647 h 1234"/>
              <a:gd name="T14" fmla="*/ 2147483647 w 432"/>
              <a:gd name="T15" fmla="*/ 2147483647 h 1234"/>
              <a:gd name="T16" fmla="*/ 2147483647 w 432"/>
              <a:gd name="T17" fmla="*/ 2147483647 h 1234"/>
              <a:gd name="T18" fmla="*/ 2147483647 w 432"/>
              <a:gd name="T19" fmla="*/ 2147483647 h 1234"/>
              <a:gd name="T20" fmla="*/ 2147483647 w 432"/>
              <a:gd name="T21" fmla="*/ 2147483647 h 1234"/>
              <a:gd name="T22" fmla="*/ 2147483647 w 432"/>
              <a:gd name="T23" fmla="*/ 2147483647 h 12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2"/>
              <a:gd name="T37" fmla="*/ 0 h 1234"/>
              <a:gd name="T38" fmla="*/ 432 w 432"/>
              <a:gd name="T39" fmla="*/ 1234 h 12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2" h="1234">
                <a:moveTo>
                  <a:pt x="432" y="0"/>
                </a:moveTo>
                <a:cubicBezTo>
                  <a:pt x="412" y="11"/>
                  <a:pt x="348" y="41"/>
                  <a:pt x="309" y="68"/>
                </a:cubicBezTo>
                <a:cubicBezTo>
                  <a:pt x="270" y="95"/>
                  <a:pt x="233" y="127"/>
                  <a:pt x="199" y="164"/>
                </a:cubicBezTo>
                <a:cubicBezTo>
                  <a:pt x="165" y="201"/>
                  <a:pt x="128" y="245"/>
                  <a:pt x="103" y="288"/>
                </a:cubicBezTo>
                <a:cubicBezTo>
                  <a:pt x="78" y="331"/>
                  <a:pt x="62" y="384"/>
                  <a:pt x="48" y="425"/>
                </a:cubicBezTo>
                <a:cubicBezTo>
                  <a:pt x="34" y="466"/>
                  <a:pt x="28" y="489"/>
                  <a:pt x="21" y="535"/>
                </a:cubicBezTo>
                <a:cubicBezTo>
                  <a:pt x="14" y="581"/>
                  <a:pt x="0" y="640"/>
                  <a:pt x="7" y="699"/>
                </a:cubicBezTo>
                <a:cubicBezTo>
                  <a:pt x="14" y="758"/>
                  <a:pt x="42" y="841"/>
                  <a:pt x="62" y="891"/>
                </a:cubicBezTo>
                <a:cubicBezTo>
                  <a:pt x="82" y="941"/>
                  <a:pt x="105" y="967"/>
                  <a:pt x="130" y="1001"/>
                </a:cubicBezTo>
                <a:cubicBezTo>
                  <a:pt x="155" y="1035"/>
                  <a:pt x="183" y="1070"/>
                  <a:pt x="213" y="1097"/>
                </a:cubicBezTo>
                <a:cubicBezTo>
                  <a:pt x="243" y="1124"/>
                  <a:pt x="273" y="1143"/>
                  <a:pt x="309" y="1166"/>
                </a:cubicBezTo>
                <a:cubicBezTo>
                  <a:pt x="345" y="1189"/>
                  <a:pt x="388" y="1211"/>
                  <a:pt x="432" y="1234"/>
                </a:cubicBezTo>
              </a:path>
            </a:pathLst>
          </a:custGeom>
          <a:noFill/>
          <a:ln w="38100" cap="flat" cmpd="sng">
            <a:solidFill>
              <a:srgbClr val="6600FF"/>
            </a:solidFill>
            <a:prstDash val="solid"/>
            <a:round/>
            <a:headEnd/>
            <a:tailEnd/>
          </a:ln>
        </p:spPr>
        <p:txBody>
          <a:bodyPr wrap="none" anchor="ctr">
            <a:spAutoFit/>
          </a:bodyPr>
          <a:lstStyle/>
          <a:p>
            <a:endParaRPr lang="zh-CN" altLang="en-US"/>
          </a:p>
        </p:txBody>
      </p:sp>
      <p:sp>
        <p:nvSpPr>
          <p:cNvPr id="33835" name="Text Box 43"/>
          <p:cNvSpPr txBox="1">
            <a:spLocks noChangeArrowheads="1"/>
          </p:cNvSpPr>
          <p:nvPr/>
        </p:nvSpPr>
        <p:spPr bwMode="auto">
          <a:xfrm>
            <a:off x="4764881" y="134887"/>
            <a:ext cx="4284663" cy="1384995"/>
          </a:xfrm>
          <a:prstGeom prst="rect">
            <a:avLst/>
          </a:prstGeom>
          <a:noFill/>
          <a:ln w="12700">
            <a:noFill/>
            <a:miter lim="800000"/>
            <a:headEnd/>
            <a:tailEnd/>
          </a:ln>
        </p:spPr>
        <p:txBody>
          <a:bodyPr anchor="ctr">
            <a:spAutoFit/>
          </a:bodyPr>
          <a:lstStyle/>
          <a:p>
            <a:r>
              <a:rPr lang="en-US" altLang="zh-CN" sz="2800" b="1" dirty="0">
                <a:solidFill>
                  <a:schemeClr val="accent2"/>
                </a:solidFill>
                <a:ea typeface="黑体" pitchFamily="49" charset="-122"/>
              </a:rPr>
              <a:t>    </a:t>
            </a:r>
            <a:r>
              <a:rPr lang="zh-CN" altLang="en-US" sz="2800" b="1" dirty="0">
                <a:solidFill>
                  <a:schemeClr val="accent2"/>
                </a:solidFill>
                <a:ea typeface="黑体" pitchFamily="49" charset="-122"/>
              </a:rPr>
              <a:t>同一立体被多个平面截切，要逐个截平面进行截交线的分析和作图</a:t>
            </a:r>
            <a:r>
              <a:rPr lang="zh-CN" altLang="en-US" sz="2800" b="1" dirty="0" smtClean="0">
                <a:solidFill>
                  <a:schemeClr val="accent2"/>
                </a:solidFill>
                <a:ea typeface="黑体" pitchFamily="49" charset="-122"/>
              </a:rPr>
              <a:t>。</a:t>
            </a:r>
            <a:r>
              <a:rPr lang="en-US" altLang="zh-CN" sz="2800" b="1" dirty="0" smtClean="0">
                <a:solidFill>
                  <a:schemeClr val="accent2"/>
                </a:solidFill>
                <a:ea typeface="黑体" pitchFamily="49" charset="-122"/>
              </a:rPr>
              <a:t> </a:t>
            </a:r>
            <a:endParaRPr lang="en-US" altLang="zh-CN" sz="1800" b="1" dirty="0">
              <a:solidFill>
                <a:schemeClr val="accent2"/>
              </a:solidFill>
              <a:ea typeface="黑体" pitchFamily="49" charset="-122"/>
            </a:endParaRPr>
          </a:p>
        </p:txBody>
      </p:sp>
      <p:sp>
        <p:nvSpPr>
          <p:cNvPr id="8222" name="Freeform 44"/>
          <p:cNvSpPr>
            <a:spLocks/>
          </p:cNvSpPr>
          <p:nvPr/>
        </p:nvSpPr>
        <p:spPr bwMode="auto">
          <a:xfrm>
            <a:off x="1322388" y="3244850"/>
            <a:ext cx="1587" cy="1957388"/>
          </a:xfrm>
          <a:custGeom>
            <a:avLst/>
            <a:gdLst>
              <a:gd name="T0" fmla="*/ 0 w 1"/>
              <a:gd name="T1" fmla="*/ 0 h 1233"/>
              <a:gd name="T2" fmla="*/ 0 w 1"/>
              <a:gd name="T3" fmla="*/ 2147483647 h 1233"/>
              <a:gd name="T4" fmla="*/ 0 60000 65536"/>
              <a:gd name="T5" fmla="*/ 0 60000 65536"/>
              <a:gd name="T6" fmla="*/ 0 w 1"/>
              <a:gd name="T7" fmla="*/ 0 h 1233"/>
              <a:gd name="T8" fmla="*/ 1 w 1"/>
              <a:gd name="T9" fmla="*/ 1233 h 1233"/>
            </a:gdLst>
            <a:ahLst/>
            <a:cxnLst>
              <a:cxn ang="T4">
                <a:pos x="T0" y="T1"/>
              </a:cxn>
              <a:cxn ang="T5">
                <a:pos x="T2" y="T3"/>
              </a:cxn>
            </a:cxnLst>
            <a:rect l="T6" t="T7" r="T8" b="T9"/>
            <a:pathLst>
              <a:path w="1" h="1233">
                <a:moveTo>
                  <a:pt x="0" y="0"/>
                </a:moveTo>
                <a:lnTo>
                  <a:pt x="0" y="1233"/>
                </a:lnTo>
              </a:path>
            </a:pathLst>
          </a:custGeom>
          <a:noFill/>
          <a:ln w="38100">
            <a:solidFill>
              <a:srgbClr val="FF0000"/>
            </a:solidFill>
            <a:round/>
            <a:headEnd/>
            <a:tailEnd/>
          </a:ln>
        </p:spPr>
        <p:txBody>
          <a:bodyPr wrap="none" anchor="ctr">
            <a:spAutoFit/>
          </a:bodyPr>
          <a:lstStyle/>
          <a:p>
            <a:endParaRPr lang="zh-CN" altLang="en-US"/>
          </a:p>
        </p:txBody>
      </p:sp>
      <p:sp>
        <p:nvSpPr>
          <p:cNvPr id="8224" name="Freeform 46"/>
          <p:cNvSpPr>
            <a:spLocks/>
          </p:cNvSpPr>
          <p:nvPr/>
        </p:nvSpPr>
        <p:spPr bwMode="auto">
          <a:xfrm>
            <a:off x="1743075" y="498475"/>
            <a:ext cx="9525" cy="4981575"/>
          </a:xfrm>
          <a:custGeom>
            <a:avLst/>
            <a:gdLst>
              <a:gd name="T0" fmla="*/ 0 w 6"/>
              <a:gd name="T1" fmla="*/ 0 h 3138"/>
              <a:gd name="T2" fmla="*/ 2147483647 w 6"/>
              <a:gd name="T3" fmla="*/ 2147483647 h 3138"/>
              <a:gd name="T4" fmla="*/ 0 60000 65536"/>
              <a:gd name="T5" fmla="*/ 0 60000 65536"/>
              <a:gd name="T6" fmla="*/ 0 w 6"/>
              <a:gd name="T7" fmla="*/ 0 h 3138"/>
              <a:gd name="T8" fmla="*/ 6 w 6"/>
              <a:gd name="T9" fmla="*/ 3138 h 3138"/>
            </a:gdLst>
            <a:ahLst/>
            <a:cxnLst>
              <a:cxn ang="T4">
                <a:pos x="T0" y="T1"/>
              </a:cxn>
              <a:cxn ang="T5">
                <a:pos x="T2" y="T3"/>
              </a:cxn>
            </a:cxnLst>
            <a:rect l="T6" t="T7" r="T8" b="T9"/>
            <a:pathLst>
              <a:path w="6" h="3138">
                <a:moveTo>
                  <a:pt x="0" y="0"/>
                </a:moveTo>
                <a:lnTo>
                  <a:pt x="6" y="3138"/>
                </a:lnTo>
              </a:path>
            </a:pathLst>
          </a:custGeom>
          <a:noFill/>
          <a:ln w="12700" cmpd="sng">
            <a:solidFill>
              <a:schemeClr val="tx2"/>
            </a:solidFill>
            <a:prstDash val="lgDashDot"/>
            <a:round/>
            <a:headEnd/>
            <a:tailEnd/>
          </a:ln>
        </p:spPr>
        <p:txBody>
          <a:bodyPr wrap="none" anchor="ctr">
            <a:spAutoFit/>
          </a:bodyPr>
          <a:lstStyle/>
          <a:p>
            <a:endParaRPr lang="zh-CN" altLang="en-US"/>
          </a:p>
        </p:txBody>
      </p:sp>
      <p:sp>
        <p:nvSpPr>
          <p:cNvPr id="8225" name="Line 47"/>
          <p:cNvSpPr>
            <a:spLocks noChangeShapeType="1"/>
          </p:cNvSpPr>
          <p:nvPr/>
        </p:nvSpPr>
        <p:spPr bwMode="auto">
          <a:xfrm>
            <a:off x="461963" y="4203700"/>
            <a:ext cx="2667000" cy="0"/>
          </a:xfrm>
          <a:prstGeom prst="line">
            <a:avLst/>
          </a:prstGeom>
          <a:noFill/>
          <a:ln w="9525">
            <a:solidFill>
              <a:schemeClr val="tx2"/>
            </a:solidFill>
            <a:prstDash val="lgDashDot"/>
            <a:round/>
            <a:headEnd/>
            <a:tailEnd/>
          </a:ln>
        </p:spPr>
        <p:txBody>
          <a:bodyPr wrap="none" anchor="ctr">
            <a:spAutoFit/>
          </a:bodyPr>
          <a:lstStyle/>
          <a:p>
            <a:endParaRPr lang="zh-CN" altLang="en-US"/>
          </a:p>
        </p:txBody>
      </p:sp>
    </p:spTree>
    <p:extLst>
      <p:ext uri="{BB962C8B-B14F-4D97-AF65-F5344CB8AC3E}">
        <p14:creationId xmlns:p14="http://schemas.microsoft.com/office/powerpoint/2010/main" val="180164702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33835"/>
                                        </p:tgtEl>
                                        <p:attrNameLst>
                                          <p:attrName>style.visibility</p:attrName>
                                        </p:attrNameLst>
                                      </p:cBhvr>
                                      <p:to>
                                        <p:strVal val="visible"/>
                                      </p:to>
                                    </p:set>
                                    <p:animEffect transition="in" filter="slide(fromRight)">
                                      <p:cBhvr>
                                        <p:cTn id="7" dur="500"/>
                                        <p:tgtEl>
                                          <p:spTgt spid="33835"/>
                                        </p:tgtEl>
                                      </p:cBhvr>
                                    </p:animEffect>
                                  </p:childTnLst>
                                  <p:subTnLst>
                                    <p:set>
                                      <p:cBhvr override="childStyle">
                                        <p:cTn dur="1" fill="hold" display="0" masterRel="nextClick" afterEffect="1"/>
                                        <p:tgtEl>
                                          <p:spTgt spid="3383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3825"/>
                                        </p:tgtEl>
                                        <p:attrNameLst>
                                          <p:attrName>style.visibility</p:attrName>
                                        </p:attrNameLst>
                                      </p:cBhvr>
                                      <p:to>
                                        <p:strVal val="visible"/>
                                      </p:to>
                                    </p:set>
                                    <p:animEffect transition="in" filter="strips(downRight)">
                                      <p:cBhvr>
                                        <p:cTn id="12" dur="500"/>
                                        <p:tgtEl>
                                          <p:spTgt spid="3382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3828"/>
                                        </p:tgtEl>
                                        <p:attrNameLst>
                                          <p:attrName>style.visibility</p:attrName>
                                        </p:attrNameLst>
                                      </p:cBhvr>
                                      <p:to>
                                        <p:strVal val="visible"/>
                                      </p:to>
                                    </p:set>
                                    <p:animEffect transition="in" filter="strips(downRight)">
                                      <p:cBhvr>
                                        <p:cTn id="17" dur="500"/>
                                        <p:tgtEl>
                                          <p:spTgt spid="3382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3829"/>
                                        </p:tgtEl>
                                        <p:attrNameLst>
                                          <p:attrName>style.visibility</p:attrName>
                                        </p:attrNameLst>
                                      </p:cBhvr>
                                      <p:to>
                                        <p:strVal val="visible"/>
                                      </p:to>
                                    </p:set>
                                    <p:animEffect transition="in" filter="strips(downRight)">
                                      <p:cBhvr>
                                        <p:cTn id="22" dur="500"/>
                                        <p:tgtEl>
                                          <p:spTgt spid="3382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38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3834"/>
                                        </p:tgtEl>
                                        <p:attrNameLst>
                                          <p:attrName>style.visibility</p:attrName>
                                        </p:attrNameLst>
                                      </p:cBhvr>
                                      <p:to>
                                        <p:strVal val="visible"/>
                                      </p:to>
                                    </p:set>
                                    <p:animEffect transition="in" filter="wipe(up)">
                                      <p:cBhvr>
                                        <p:cTn id="37" dur="500"/>
                                        <p:tgtEl>
                                          <p:spTgt spid="33834"/>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3826"/>
                                        </p:tgtEl>
                                        <p:attrNameLst>
                                          <p:attrName>style.visibility</p:attrName>
                                        </p:attrNameLst>
                                      </p:cBhvr>
                                      <p:to>
                                        <p:strVal val="visible"/>
                                      </p:to>
                                    </p:set>
                                    <p:animEffect transition="in" filter="strips(downRight)">
                                      <p:cBhvr>
                                        <p:cTn id="42" dur="500"/>
                                        <p:tgtEl>
                                          <p:spTgt spid="3382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3801"/>
                                        </p:tgtEl>
                                        <p:attrNameLst>
                                          <p:attrName>style.visibility</p:attrName>
                                        </p:attrNameLst>
                                      </p:cBhvr>
                                      <p:to>
                                        <p:strVal val="visible"/>
                                      </p:to>
                                    </p:set>
                                    <p:animEffect transition="in" filter="wipe(down)">
                                      <p:cBhvr>
                                        <p:cTn id="47" dur="500"/>
                                        <p:tgtEl>
                                          <p:spTgt spid="33801"/>
                                        </p:tgtEl>
                                      </p:cBhvr>
                                    </p:animEffect>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p:cTn id="52" dur="500" fill="hold"/>
                                        <p:tgtEl>
                                          <p:spTgt spid="2"/>
                                        </p:tgtEl>
                                        <p:attrNameLst>
                                          <p:attrName>ppt_x</p:attrName>
                                        </p:attrNameLst>
                                      </p:cBhvr>
                                      <p:tavLst>
                                        <p:tav tm="0">
                                          <p:val>
                                            <p:strVal val="#ppt_x-#ppt_w/2"/>
                                          </p:val>
                                        </p:tav>
                                        <p:tav tm="100000">
                                          <p:val>
                                            <p:strVal val="#ppt_x"/>
                                          </p:val>
                                        </p:tav>
                                      </p:tavLst>
                                    </p:anim>
                                    <p:anim calcmode="lin" valueType="num">
                                      <p:cBhvr>
                                        <p:cTn id="53" dur="500" fill="hold"/>
                                        <p:tgtEl>
                                          <p:spTgt spid="2"/>
                                        </p:tgtEl>
                                        <p:attrNameLst>
                                          <p:attrName>ppt_y</p:attrName>
                                        </p:attrNameLst>
                                      </p:cBhvr>
                                      <p:tavLst>
                                        <p:tav tm="0">
                                          <p:val>
                                            <p:strVal val="#ppt_y"/>
                                          </p:val>
                                        </p:tav>
                                        <p:tav tm="100000">
                                          <p:val>
                                            <p:strVal val="#ppt_y"/>
                                          </p:val>
                                        </p:tav>
                                      </p:tavLst>
                                    </p:anim>
                                    <p:anim calcmode="lin" valueType="num">
                                      <p:cBhvr>
                                        <p:cTn id="54" dur="500" fill="hold"/>
                                        <p:tgtEl>
                                          <p:spTgt spid="2"/>
                                        </p:tgtEl>
                                        <p:attrNameLst>
                                          <p:attrName>ppt_w</p:attrName>
                                        </p:attrNameLst>
                                      </p:cBhvr>
                                      <p:tavLst>
                                        <p:tav tm="0">
                                          <p:val>
                                            <p:fltVal val="0"/>
                                          </p:val>
                                        </p:tav>
                                        <p:tav tm="100000">
                                          <p:val>
                                            <p:strVal val="#ppt_w"/>
                                          </p:val>
                                        </p:tav>
                                      </p:tavLst>
                                    </p:anim>
                                    <p:anim calcmode="lin" valueType="num">
                                      <p:cBhvr>
                                        <p:cTn id="55"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3800"/>
                                        </p:tgtEl>
                                        <p:attrNameLst>
                                          <p:attrName>style.visibility</p:attrName>
                                        </p:attrNameLst>
                                      </p:cBhvr>
                                      <p:to>
                                        <p:strVal val="visible"/>
                                      </p:to>
                                    </p:set>
                                    <p:animEffect transition="in" filter="wipe(left)">
                                      <p:cBhvr>
                                        <p:cTn id="60" dur="500"/>
                                        <p:tgtEl>
                                          <p:spTgt spid="3380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33807"/>
                                        </p:tgtEl>
                                        <p:attrNameLst>
                                          <p:attrName>style.visibility</p:attrName>
                                        </p:attrNameLst>
                                      </p:cBhvr>
                                      <p:to>
                                        <p:strVal val="visible"/>
                                      </p:to>
                                    </p:set>
                                    <p:animEffect transition="in" filter="wipe(down)">
                                      <p:cBhvr>
                                        <p:cTn id="65" dur="500"/>
                                        <p:tgtEl>
                                          <p:spTgt spid="3380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3808"/>
                                        </p:tgtEl>
                                        <p:attrNameLst>
                                          <p:attrName>style.visibility</p:attrName>
                                        </p:attrNameLst>
                                      </p:cBhvr>
                                      <p:to>
                                        <p:strVal val="visible"/>
                                      </p:to>
                                    </p:set>
                                    <p:animEffect transition="in" filter="wipe(down)">
                                      <p:cBhvr>
                                        <p:cTn id="70" dur="500"/>
                                        <p:tgtEl>
                                          <p:spTgt spid="3380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3794"/>
                                        </p:tgtEl>
                                        <p:attrNameLst>
                                          <p:attrName>style.visibility</p:attrName>
                                        </p:attrNameLst>
                                      </p:cBhvr>
                                      <p:to>
                                        <p:strVal val="visible"/>
                                      </p:to>
                                    </p:set>
                                    <p:animEffect transition="in" filter="wipe(left)">
                                      <p:cBhvr>
                                        <p:cTn id="75" dur="500"/>
                                        <p:tgtEl>
                                          <p:spTgt spid="33794"/>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6" fill="hold" grpId="0" nodeType="clickEffect">
                                  <p:stCondLst>
                                    <p:cond delay="0"/>
                                  </p:stCondLst>
                                  <p:childTnLst>
                                    <p:set>
                                      <p:cBhvr>
                                        <p:cTn id="79" dur="1" fill="hold">
                                          <p:stCondLst>
                                            <p:cond delay="0"/>
                                          </p:stCondLst>
                                        </p:cTn>
                                        <p:tgtEl>
                                          <p:spTgt spid="33827"/>
                                        </p:tgtEl>
                                        <p:attrNameLst>
                                          <p:attrName>style.visibility</p:attrName>
                                        </p:attrNameLst>
                                      </p:cBhvr>
                                      <p:to>
                                        <p:strVal val="visible"/>
                                      </p:to>
                                    </p:set>
                                    <p:animEffect transition="in" filter="strips(downRight)">
                                      <p:cBhvr>
                                        <p:cTn id="80" dur="500"/>
                                        <p:tgtEl>
                                          <p:spTgt spid="33827"/>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3"/>
                                        </p:tgtEl>
                                        <p:attrNameLst>
                                          <p:attrName>style.visibility</p:attrName>
                                        </p:attrNameLst>
                                      </p:cBhvr>
                                      <p:to>
                                        <p:strVal val="visible"/>
                                      </p:to>
                                    </p:set>
                                    <p:animEffect transition="in" filter="dissolve">
                                      <p:cBhvr>
                                        <p:cTn id="8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nimBg="1"/>
      <p:bldP spid="33800" grpId="0" animBg="1"/>
      <p:bldP spid="33801" grpId="0" animBg="1"/>
      <p:bldP spid="33807" grpId="0" animBg="1"/>
      <p:bldP spid="33808" grpId="0" animBg="1"/>
      <p:bldP spid="33825" grpId="0" autoUpdateAnimBg="0"/>
      <p:bldP spid="33826" grpId="0" autoUpdateAnimBg="0"/>
      <p:bldP spid="33827" grpId="0" autoUpdateAnimBg="0"/>
      <p:bldP spid="33828" grpId="0" autoUpdateAnimBg="0"/>
      <p:bldP spid="33829" grpId="0" autoUpdateAnimBg="0"/>
      <p:bldP spid="33833" grpId="0" animBg="1"/>
      <p:bldP spid="33834" grpId="0" animBg="1"/>
      <p:bldP spid="3383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82600" y="204788"/>
            <a:ext cx="5922963" cy="519112"/>
          </a:xfrm>
          <a:prstGeom prst="rect">
            <a:avLst/>
          </a:prstGeom>
          <a:noFill/>
          <a:ln w="9525">
            <a:noFill/>
            <a:miter lim="800000"/>
            <a:headEnd/>
            <a:tailEnd/>
          </a:ln>
        </p:spPr>
        <p:txBody>
          <a:bodyPr>
            <a:spAutoFit/>
          </a:bodyPr>
          <a:lstStyle/>
          <a:p>
            <a:r>
              <a:rPr lang="zh-CN" altLang="en-US" sz="2800" b="1" dirty="0">
                <a:ea typeface="黑体" pitchFamily="49" charset="-122"/>
              </a:rPr>
              <a:t>例</a:t>
            </a:r>
            <a:r>
              <a:rPr lang="en-US" altLang="zh-CN" sz="2800" b="1" dirty="0">
                <a:ea typeface="黑体" pitchFamily="49" charset="-122"/>
              </a:rPr>
              <a:t>2</a:t>
            </a:r>
            <a:r>
              <a:rPr lang="zh-CN" altLang="en-US" sz="2800" b="1" dirty="0">
                <a:ea typeface="黑体" pitchFamily="49" charset="-122"/>
              </a:rPr>
              <a:t>：求</a:t>
            </a:r>
            <a:r>
              <a:rPr lang="zh-CN" altLang="en-US" sz="2800" b="1" dirty="0" smtClean="0">
                <a:ea typeface="黑体" pitchFamily="49" charset="-122"/>
              </a:rPr>
              <a:t>左视图</a:t>
            </a:r>
            <a:r>
              <a:rPr lang="en-US" altLang="zh-CN" sz="2000" b="1" i="1" dirty="0" smtClean="0">
                <a:ea typeface="黑体" pitchFamily="49" charset="-122"/>
              </a:rPr>
              <a:t> .</a:t>
            </a:r>
            <a:endParaRPr lang="en-US" altLang="zh-CN" sz="2800" b="1" dirty="0">
              <a:ea typeface="黑体" pitchFamily="49" charset="-122"/>
            </a:endParaRPr>
          </a:p>
        </p:txBody>
      </p:sp>
      <p:grpSp>
        <p:nvGrpSpPr>
          <p:cNvPr id="9219" name="Group 3"/>
          <p:cNvGrpSpPr>
            <a:grpSpLocks/>
          </p:cNvGrpSpPr>
          <p:nvPr/>
        </p:nvGrpSpPr>
        <p:grpSpPr bwMode="auto">
          <a:xfrm>
            <a:off x="1108075" y="866775"/>
            <a:ext cx="6127750" cy="5010150"/>
            <a:chOff x="768" y="432"/>
            <a:chExt cx="3860" cy="3156"/>
          </a:xfrm>
        </p:grpSpPr>
        <p:grpSp>
          <p:nvGrpSpPr>
            <p:cNvPr id="9220" name="Group 4"/>
            <p:cNvGrpSpPr>
              <a:grpSpLocks/>
            </p:cNvGrpSpPr>
            <p:nvPr/>
          </p:nvGrpSpPr>
          <p:grpSpPr bwMode="auto">
            <a:xfrm>
              <a:off x="768" y="450"/>
              <a:ext cx="1680" cy="3138"/>
              <a:chOff x="768" y="450"/>
              <a:chExt cx="1680" cy="3138"/>
            </a:xfrm>
          </p:grpSpPr>
          <p:sp>
            <p:nvSpPr>
              <p:cNvPr id="9241" name="Freeform 5"/>
              <p:cNvSpPr>
                <a:spLocks/>
              </p:cNvSpPr>
              <p:nvPr/>
            </p:nvSpPr>
            <p:spPr bwMode="auto">
              <a:xfrm>
                <a:off x="1299" y="2167"/>
                <a:ext cx="0" cy="1235"/>
              </a:xfrm>
              <a:custGeom>
                <a:avLst/>
                <a:gdLst>
                  <a:gd name="T0" fmla="*/ 3 w 3"/>
                  <a:gd name="T1" fmla="*/ 0 h 1235"/>
                  <a:gd name="T2" fmla="*/ 0 w 3"/>
                  <a:gd name="T3" fmla="*/ 1235 h 1235"/>
                  <a:gd name="T4" fmla="*/ 0 60000 65536"/>
                  <a:gd name="T5" fmla="*/ 0 60000 65536"/>
                  <a:gd name="T6" fmla="*/ 0 w 3"/>
                  <a:gd name="T7" fmla="*/ 0 h 1235"/>
                  <a:gd name="T8" fmla="*/ 3 w 3"/>
                  <a:gd name="T9" fmla="*/ 1235 h 1235"/>
                </a:gdLst>
                <a:ahLst/>
                <a:cxnLst>
                  <a:cxn ang="T4">
                    <a:pos x="T0" y="T1"/>
                  </a:cxn>
                  <a:cxn ang="T5">
                    <a:pos x="T2" y="T3"/>
                  </a:cxn>
                </a:cxnLst>
                <a:rect l="T6" t="T7" r="T8" b="T9"/>
                <a:pathLst>
                  <a:path w="3" h="1235">
                    <a:moveTo>
                      <a:pt x="3" y="0"/>
                    </a:moveTo>
                    <a:lnTo>
                      <a:pt x="0" y="1235"/>
                    </a:lnTo>
                  </a:path>
                </a:pathLst>
              </a:custGeom>
              <a:noFill/>
              <a:ln w="38100">
                <a:solidFill>
                  <a:schemeClr val="tx2"/>
                </a:solidFill>
                <a:round/>
                <a:headEnd/>
                <a:tailEnd/>
              </a:ln>
            </p:spPr>
            <p:txBody>
              <a:bodyPr wrap="none" anchor="ctr">
                <a:spAutoFit/>
              </a:bodyPr>
              <a:lstStyle/>
              <a:p>
                <a:endParaRPr lang="zh-CN" altLang="en-US"/>
              </a:p>
            </p:txBody>
          </p:sp>
          <p:sp>
            <p:nvSpPr>
              <p:cNvPr id="9243" name="Oval 7"/>
              <p:cNvSpPr>
                <a:spLocks noChangeArrowheads="1"/>
              </p:cNvSpPr>
              <p:nvPr/>
            </p:nvSpPr>
            <p:spPr bwMode="auto">
              <a:xfrm>
                <a:off x="864" y="2112"/>
                <a:ext cx="1440" cy="1344"/>
              </a:xfrm>
              <a:prstGeom prst="ellipse">
                <a:avLst/>
              </a:prstGeom>
              <a:noFill/>
              <a:ln w="38100">
                <a:solidFill>
                  <a:schemeClr val="tx2"/>
                </a:solidFill>
                <a:round/>
                <a:headEnd/>
                <a:tailEnd/>
              </a:ln>
            </p:spPr>
            <p:txBody>
              <a:bodyPr wrap="none" anchor="ctr">
                <a:spAutoFit/>
              </a:bodyPr>
              <a:lstStyle/>
              <a:p>
                <a:endParaRPr lang="zh-CN" altLang="en-US"/>
              </a:p>
            </p:txBody>
          </p:sp>
          <p:sp>
            <p:nvSpPr>
              <p:cNvPr id="9244" name="Line 8"/>
              <p:cNvSpPr>
                <a:spLocks noChangeShapeType="1"/>
              </p:cNvSpPr>
              <p:nvPr/>
            </p:nvSpPr>
            <p:spPr bwMode="auto">
              <a:xfrm>
                <a:off x="857" y="1920"/>
                <a:ext cx="1461" cy="0"/>
              </a:xfrm>
              <a:prstGeom prst="line">
                <a:avLst/>
              </a:prstGeom>
              <a:noFill/>
              <a:ln w="38100">
                <a:solidFill>
                  <a:schemeClr val="tx2"/>
                </a:solidFill>
                <a:round/>
                <a:headEnd/>
                <a:tailEnd/>
              </a:ln>
            </p:spPr>
            <p:txBody>
              <a:bodyPr anchor="ctr">
                <a:spAutoFit/>
              </a:bodyPr>
              <a:lstStyle/>
              <a:p>
                <a:endParaRPr lang="zh-CN" altLang="en-US"/>
              </a:p>
            </p:txBody>
          </p:sp>
          <p:sp>
            <p:nvSpPr>
              <p:cNvPr id="9245" name="Line 9"/>
              <p:cNvSpPr>
                <a:spLocks noChangeShapeType="1"/>
              </p:cNvSpPr>
              <p:nvPr/>
            </p:nvSpPr>
            <p:spPr bwMode="auto">
              <a:xfrm>
                <a:off x="2304" y="528"/>
                <a:ext cx="0" cy="1399"/>
              </a:xfrm>
              <a:prstGeom prst="line">
                <a:avLst/>
              </a:prstGeom>
              <a:noFill/>
              <a:ln w="38100">
                <a:solidFill>
                  <a:schemeClr val="tx2"/>
                </a:solidFill>
                <a:round/>
                <a:headEnd/>
                <a:tailEnd/>
              </a:ln>
            </p:spPr>
            <p:txBody>
              <a:bodyPr anchor="ctr">
                <a:spAutoFit/>
              </a:bodyPr>
              <a:lstStyle/>
              <a:p>
                <a:endParaRPr lang="zh-CN" altLang="en-US"/>
              </a:p>
            </p:txBody>
          </p:sp>
          <p:sp>
            <p:nvSpPr>
              <p:cNvPr id="9246" name="Line 10"/>
              <p:cNvSpPr>
                <a:spLocks noChangeShapeType="1"/>
              </p:cNvSpPr>
              <p:nvPr/>
            </p:nvSpPr>
            <p:spPr bwMode="auto">
              <a:xfrm>
                <a:off x="1296" y="521"/>
                <a:ext cx="0" cy="686"/>
              </a:xfrm>
              <a:prstGeom prst="line">
                <a:avLst/>
              </a:prstGeom>
              <a:noFill/>
              <a:ln w="38100">
                <a:solidFill>
                  <a:schemeClr val="tx2"/>
                </a:solidFill>
                <a:round/>
                <a:headEnd/>
                <a:tailEnd/>
              </a:ln>
            </p:spPr>
            <p:txBody>
              <a:bodyPr anchor="ctr">
                <a:spAutoFit/>
              </a:bodyPr>
              <a:lstStyle/>
              <a:p>
                <a:endParaRPr lang="zh-CN" altLang="en-US"/>
              </a:p>
            </p:txBody>
          </p:sp>
          <p:sp>
            <p:nvSpPr>
              <p:cNvPr id="9247" name="Freeform 11"/>
              <p:cNvSpPr>
                <a:spLocks/>
              </p:cNvSpPr>
              <p:nvPr/>
            </p:nvSpPr>
            <p:spPr bwMode="auto">
              <a:xfrm>
                <a:off x="864" y="1200"/>
                <a:ext cx="441" cy="1"/>
              </a:xfrm>
              <a:custGeom>
                <a:avLst/>
                <a:gdLst>
                  <a:gd name="T0" fmla="*/ 441 w 441"/>
                  <a:gd name="T1" fmla="*/ 0 h 1"/>
                  <a:gd name="T2" fmla="*/ 0 w 441"/>
                  <a:gd name="T3" fmla="*/ 1 h 1"/>
                  <a:gd name="T4" fmla="*/ 0 60000 65536"/>
                  <a:gd name="T5" fmla="*/ 0 60000 65536"/>
                  <a:gd name="T6" fmla="*/ 0 w 441"/>
                  <a:gd name="T7" fmla="*/ 0 h 1"/>
                  <a:gd name="T8" fmla="*/ 441 w 441"/>
                  <a:gd name="T9" fmla="*/ 1 h 1"/>
                </a:gdLst>
                <a:ahLst/>
                <a:cxnLst>
                  <a:cxn ang="T4">
                    <a:pos x="T0" y="T1"/>
                  </a:cxn>
                  <a:cxn ang="T5">
                    <a:pos x="T2" y="T3"/>
                  </a:cxn>
                </a:cxnLst>
                <a:rect l="T6" t="T7" r="T8" b="T9"/>
                <a:pathLst>
                  <a:path w="441" h="1">
                    <a:moveTo>
                      <a:pt x="441" y="0"/>
                    </a:moveTo>
                    <a:lnTo>
                      <a:pt x="0" y="1"/>
                    </a:lnTo>
                  </a:path>
                </a:pathLst>
              </a:custGeom>
              <a:noFill/>
              <a:ln w="38100">
                <a:solidFill>
                  <a:schemeClr val="tx2"/>
                </a:solidFill>
                <a:round/>
                <a:headEnd/>
                <a:tailEnd/>
              </a:ln>
            </p:spPr>
            <p:txBody>
              <a:bodyPr wrap="none" anchor="ctr">
                <a:spAutoFit/>
              </a:bodyPr>
              <a:lstStyle/>
              <a:p>
                <a:endParaRPr lang="zh-CN" altLang="en-US"/>
              </a:p>
            </p:txBody>
          </p:sp>
          <p:sp>
            <p:nvSpPr>
              <p:cNvPr id="9248" name="Line 12"/>
              <p:cNvSpPr>
                <a:spLocks noChangeShapeType="1"/>
              </p:cNvSpPr>
              <p:nvPr/>
            </p:nvSpPr>
            <p:spPr bwMode="auto">
              <a:xfrm>
                <a:off x="864" y="1200"/>
                <a:ext cx="0" cy="720"/>
              </a:xfrm>
              <a:prstGeom prst="line">
                <a:avLst/>
              </a:prstGeom>
              <a:noFill/>
              <a:ln w="38100">
                <a:solidFill>
                  <a:schemeClr val="tx2"/>
                </a:solidFill>
                <a:round/>
                <a:headEnd/>
                <a:tailEnd/>
              </a:ln>
            </p:spPr>
            <p:txBody>
              <a:bodyPr wrap="none" anchor="ctr">
                <a:spAutoFit/>
              </a:bodyPr>
              <a:lstStyle/>
              <a:p>
                <a:endParaRPr lang="zh-CN" altLang="en-US"/>
              </a:p>
            </p:txBody>
          </p:sp>
          <p:sp>
            <p:nvSpPr>
              <p:cNvPr id="9249" name="Line 13"/>
              <p:cNvSpPr>
                <a:spLocks noChangeShapeType="1"/>
              </p:cNvSpPr>
              <p:nvPr/>
            </p:nvSpPr>
            <p:spPr bwMode="auto">
              <a:xfrm>
                <a:off x="1296" y="528"/>
                <a:ext cx="1008" cy="0"/>
              </a:xfrm>
              <a:prstGeom prst="line">
                <a:avLst/>
              </a:prstGeom>
              <a:noFill/>
              <a:ln w="38100">
                <a:solidFill>
                  <a:schemeClr val="tx2"/>
                </a:solidFill>
                <a:round/>
                <a:headEnd/>
                <a:tailEnd/>
              </a:ln>
            </p:spPr>
            <p:txBody>
              <a:bodyPr anchor="ctr">
                <a:spAutoFit/>
              </a:bodyPr>
              <a:lstStyle/>
              <a:p>
                <a:endParaRPr lang="zh-CN" altLang="en-US"/>
              </a:p>
            </p:txBody>
          </p:sp>
          <p:sp>
            <p:nvSpPr>
              <p:cNvPr id="9250" name="Freeform 14"/>
              <p:cNvSpPr>
                <a:spLocks/>
              </p:cNvSpPr>
              <p:nvPr/>
            </p:nvSpPr>
            <p:spPr bwMode="auto">
              <a:xfrm>
                <a:off x="1575" y="450"/>
                <a:ext cx="6" cy="3138"/>
              </a:xfrm>
              <a:custGeom>
                <a:avLst/>
                <a:gdLst>
                  <a:gd name="T0" fmla="*/ 0 w 6"/>
                  <a:gd name="T1" fmla="*/ 0 h 3138"/>
                  <a:gd name="T2" fmla="*/ 6 w 6"/>
                  <a:gd name="T3" fmla="*/ 3138 h 3138"/>
                  <a:gd name="T4" fmla="*/ 0 60000 65536"/>
                  <a:gd name="T5" fmla="*/ 0 60000 65536"/>
                  <a:gd name="T6" fmla="*/ 0 w 6"/>
                  <a:gd name="T7" fmla="*/ 0 h 3138"/>
                  <a:gd name="T8" fmla="*/ 6 w 6"/>
                  <a:gd name="T9" fmla="*/ 3138 h 3138"/>
                </a:gdLst>
                <a:ahLst/>
                <a:cxnLst>
                  <a:cxn ang="T4">
                    <a:pos x="T0" y="T1"/>
                  </a:cxn>
                  <a:cxn ang="T5">
                    <a:pos x="T2" y="T3"/>
                  </a:cxn>
                </a:cxnLst>
                <a:rect l="T6" t="T7" r="T8" b="T9"/>
                <a:pathLst>
                  <a:path w="6" h="3138">
                    <a:moveTo>
                      <a:pt x="0" y="0"/>
                    </a:moveTo>
                    <a:lnTo>
                      <a:pt x="6" y="3138"/>
                    </a:lnTo>
                  </a:path>
                </a:pathLst>
              </a:custGeom>
              <a:noFill/>
              <a:ln w="12700" cmpd="sng">
                <a:solidFill>
                  <a:schemeClr val="tx2"/>
                </a:solidFill>
                <a:prstDash val="lgDashDot"/>
                <a:round/>
                <a:headEnd/>
                <a:tailEnd/>
              </a:ln>
            </p:spPr>
            <p:txBody>
              <a:bodyPr wrap="none" anchor="ctr">
                <a:spAutoFit/>
              </a:bodyPr>
              <a:lstStyle/>
              <a:p>
                <a:endParaRPr lang="zh-CN" altLang="en-US"/>
              </a:p>
            </p:txBody>
          </p:sp>
          <p:sp>
            <p:nvSpPr>
              <p:cNvPr id="9251" name="Line 15"/>
              <p:cNvSpPr>
                <a:spLocks noChangeShapeType="1"/>
              </p:cNvSpPr>
              <p:nvPr/>
            </p:nvSpPr>
            <p:spPr bwMode="auto">
              <a:xfrm>
                <a:off x="768" y="2784"/>
                <a:ext cx="1680" cy="0"/>
              </a:xfrm>
              <a:prstGeom prst="line">
                <a:avLst/>
              </a:prstGeom>
              <a:noFill/>
              <a:ln w="9525">
                <a:solidFill>
                  <a:schemeClr val="tx2"/>
                </a:solidFill>
                <a:prstDash val="lgDashDot"/>
                <a:round/>
                <a:headEnd/>
                <a:tailEnd/>
              </a:ln>
            </p:spPr>
            <p:txBody>
              <a:bodyPr wrap="none" anchor="ctr">
                <a:spAutoFit/>
              </a:bodyPr>
              <a:lstStyle/>
              <a:p>
                <a:endParaRPr lang="zh-CN" altLang="en-US"/>
              </a:p>
            </p:txBody>
          </p:sp>
        </p:grpSp>
        <p:grpSp>
          <p:nvGrpSpPr>
            <p:cNvPr id="9221" name="Group 19"/>
            <p:cNvGrpSpPr>
              <a:grpSpLocks/>
            </p:cNvGrpSpPr>
            <p:nvPr/>
          </p:nvGrpSpPr>
          <p:grpSpPr bwMode="auto">
            <a:xfrm>
              <a:off x="3170" y="432"/>
              <a:ext cx="1458" cy="1575"/>
              <a:chOff x="3170" y="432"/>
              <a:chExt cx="1458" cy="1575"/>
            </a:xfrm>
          </p:grpSpPr>
          <p:sp>
            <p:nvSpPr>
              <p:cNvPr id="9222" name="Line 20"/>
              <p:cNvSpPr>
                <a:spLocks noChangeShapeType="1"/>
              </p:cNvSpPr>
              <p:nvPr/>
            </p:nvSpPr>
            <p:spPr bwMode="auto">
              <a:xfrm>
                <a:off x="3257" y="1200"/>
                <a:ext cx="1269" cy="0"/>
              </a:xfrm>
              <a:prstGeom prst="line">
                <a:avLst/>
              </a:prstGeom>
              <a:noFill/>
              <a:ln w="38100">
                <a:solidFill>
                  <a:schemeClr val="tx2"/>
                </a:solidFill>
                <a:round/>
                <a:headEnd/>
                <a:tailEnd/>
              </a:ln>
            </p:spPr>
            <p:txBody>
              <a:bodyPr anchor="ctr">
                <a:spAutoFit/>
              </a:bodyPr>
              <a:lstStyle/>
              <a:p>
                <a:endParaRPr lang="zh-CN" altLang="en-US"/>
              </a:p>
            </p:txBody>
          </p:sp>
          <p:grpSp>
            <p:nvGrpSpPr>
              <p:cNvPr id="9223" name="Group 21"/>
              <p:cNvGrpSpPr>
                <a:grpSpLocks/>
              </p:cNvGrpSpPr>
              <p:nvPr/>
            </p:nvGrpSpPr>
            <p:grpSpPr bwMode="auto">
              <a:xfrm>
                <a:off x="3173" y="526"/>
                <a:ext cx="1440" cy="1392"/>
                <a:chOff x="3168" y="864"/>
                <a:chExt cx="1440" cy="1392"/>
              </a:xfrm>
            </p:grpSpPr>
            <p:sp>
              <p:nvSpPr>
                <p:cNvPr id="9237" name="Line 22"/>
                <p:cNvSpPr>
                  <a:spLocks noChangeShapeType="1"/>
                </p:cNvSpPr>
                <p:nvPr/>
              </p:nvSpPr>
              <p:spPr bwMode="auto">
                <a:xfrm>
                  <a:off x="3168" y="864"/>
                  <a:ext cx="1440" cy="0"/>
                </a:xfrm>
                <a:prstGeom prst="line">
                  <a:avLst/>
                </a:prstGeom>
                <a:noFill/>
                <a:ln w="12700">
                  <a:solidFill>
                    <a:schemeClr val="tx2"/>
                  </a:solidFill>
                  <a:round/>
                  <a:headEnd/>
                  <a:tailEnd/>
                </a:ln>
              </p:spPr>
              <p:txBody>
                <a:bodyPr wrap="none" anchor="ctr">
                  <a:spAutoFit/>
                </a:bodyPr>
                <a:lstStyle/>
                <a:p>
                  <a:endParaRPr lang="zh-CN" altLang="en-US"/>
                </a:p>
              </p:txBody>
            </p:sp>
            <p:sp>
              <p:nvSpPr>
                <p:cNvPr id="9238" name="Line 23"/>
                <p:cNvSpPr>
                  <a:spLocks noChangeShapeType="1"/>
                </p:cNvSpPr>
                <p:nvPr/>
              </p:nvSpPr>
              <p:spPr bwMode="auto">
                <a:xfrm>
                  <a:off x="3168" y="2256"/>
                  <a:ext cx="1440" cy="0"/>
                </a:xfrm>
                <a:prstGeom prst="line">
                  <a:avLst/>
                </a:prstGeom>
                <a:noFill/>
                <a:ln w="12700">
                  <a:solidFill>
                    <a:schemeClr val="tx2"/>
                  </a:solidFill>
                  <a:round/>
                  <a:headEnd/>
                  <a:tailEnd/>
                </a:ln>
              </p:spPr>
              <p:txBody>
                <a:bodyPr wrap="none" anchor="ctr">
                  <a:spAutoFit/>
                </a:bodyPr>
                <a:lstStyle/>
                <a:p>
                  <a:endParaRPr lang="zh-CN" altLang="en-US"/>
                </a:p>
              </p:txBody>
            </p:sp>
            <p:sp>
              <p:nvSpPr>
                <p:cNvPr id="9239" name="Line 24"/>
                <p:cNvSpPr>
                  <a:spLocks noChangeShapeType="1"/>
                </p:cNvSpPr>
                <p:nvPr/>
              </p:nvSpPr>
              <p:spPr bwMode="auto">
                <a:xfrm>
                  <a:off x="3168" y="864"/>
                  <a:ext cx="0" cy="1392"/>
                </a:xfrm>
                <a:prstGeom prst="line">
                  <a:avLst/>
                </a:prstGeom>
                <a:noFill/>
                <a:ln w="12700">
                  <a:solidFill>
                    <a:schemeClr val="tx2"/>
                  </a:solidFill>
                  <a:round/>
                  <a:headEnd/>
                  <a:tailEnd/>
                </a:ln>
              </p:spPr>
              <p:txBody>
                <a:bodyPr wrap="none" anchor="ctr">
                  <a:spAutoFit/>
                </a:bodyPr>
                <a:lstStyle/>
                <a:p>
                  <a:endParaRPr lang="zh-CN" altLang="en-US"/>
                </a:p>
              </p:txBody>
            </p:sp>
            <p:sp>
              <p:nvSpPr>
                <p:cNvPr id="9240" name="Line 25"/>
                <p:cNvSpPr>
                  <a:spLocks noChangeShapeType="1"/>
                </p:cNvSpPr>
                <p:nvPr/>
              </p:nvSpPr>
              <p:spPr bwMode="auto">
                <a:xfrm>
                  <a:off x="4608" y="864"/>
                  <a:ext cx="0" cy="1392"/>
                </a:xfrm>
                <a:prstGeom prst="line">
                  <a:avLst/>
                </a:prstGeom>
                <a:noFill/>
                <a:ln w="12700">
                  <a:solidFill>
                    <a:schemeClr val="tx2"/>
                  </a:solidFill>
                  <a:round/>
                  <a:headEnd/>
                  <a:tailEnd/>
                </a:ln>
              </p:spPr>
              <p:txBody>
                <a:bodyPr wrap="none" anchor="ctr">
                  <a:spAutoFit/>
                </a:bodyPr>
                <a:lstStyle/>
                <a:p>
                  <a:endParaRPr lang="zh-CN" altLang="en-US"/>
                </a:p>
              </p:txBody>
            </p:sp>
          </p:grpSp>
          <p:sp>
            <p:nvSpPr>
              <p:cNvPr id="9224" name="Line 26"/>
              <p:cNvSpPr>
                <a:spLocks noChangeShapeType="1"/>
              </p:cNvSpPr>
              <p:nvPr/>
            </p:nvSpPr>
            <p:spPr bwMode="auto">
              <a:xfrm>
                <a:off x="3888" y="432"/>
                <a:ext cx="0" cy="1575"/>
              </a:xfrm>
              <a:prstGeom prst="line">
                <a:avLst/>
              </a:prstGeom>
              <a:noFill/>
              <a:ln w="9525">
                <a:solidFill>
                  <a:schemeClr val="tx2"/>
                </a:solidFill>
                <a:prstDash val="lgDashDot"/>
                <a:round/>
                <a:headEnd/>
                <a:tailEnd/>
              </a:ln>
            </p:spPr>
            <p:txBody>
              <a:bodyPr anchor="ctr">
                <a:spAutoFit/>
              </a:bodyPr>
              <a:lstStyle/>
              <a:p>
                <a:endParaRPr lang="zh-CN" altLang="en-US"/>
              </a:p>
            </p:txBody>
          </p:sp>
          <p:grpSp>
            <p:nvGrpSpPr>
              <p:cNvPr id="9225" name="Group 27"/>
              <p:cNvGrpSpPr>
                <a:grpSpLocks/>
              </p:cNvGrpSpPr>
              <p:nvPr/>
            </p:nvGrpSpPr>
            <p:grpSpPr bwMode="auto">
              <a:xfrm>
                <a:off x="3170" y="526"/>
                <a:ext cx="1458" cy="1394"/>
                <a:chOff x="3170" y="526"/>
                <a:chExt cx="1458" cy="1394"/>
              </a:xfrm>
            </p:grpSpPr>
            <p:sp>
              <p:nvSpPr>
                <p:cNvPr id="9233" name="Line 28"/>
                <p:cNvSpPr>
                  <a:spLocks noChangeShapeType="1"/>
                </p:cNvSpPr>
                <p:nvPr/>
              </p:nvSpPr>
              <p:spPr bwMode="auto">
                <a:xfrm>
                  <a:off x="3170" y="526"/>
                  <a:ext cx="1451" cy="0"/>
                </a:xfrm>
                <a:prstGeom prst="line">
                  <a:avLst/>
                </a:prstGeom>
                <a:noFill/>
                <a:ln w="38100">
                  <a:solidFill>
                    <a:schemeClr val="tx2"/>
                  </a:solidFill>
                  <a:round/>
                  <a:headEnd/>
                  <a:tailEnd/>
                </a:ln>
              </p:spPr>
              <p:txBody>
                <a:bodyPr anchor="ctr">
                  <a:spAutoFit/>
                </a:bodyPr>
                <a:lstStyle/>
                <a:p>
                  <a:endParaRPr lang="zh-CN" altLang="en-US"/>
                </a:p>
              </p:txBody>
            </p:sp>
            <p:sp>
              <p:nvSpPr>
                <p:cNvPr id="9234" name="Line 29"/>
                <p:cNvSpPr>
                  <a:spLocks noChangeShapeType="1"/>
                </p:cNvSpPr>
                <p:nvPr/>
              </p:nvSpPr>
              <p:spPr bwMode="auto">
                <a:xfrm>
                  <a:off x="3170" y="1920"/>
                  <a:ext cx="1458" cy="0"/>
                </a:xfrm>
                <a:prstGeom prst="line">
                  <a:avLst/>
                </a:prstGeom>
                <a:noFill/>
                <a:ln w="38100">
                  <a:solidFill>
                    <a:schemeClr val="tx2"/>
                  </a:solidFill>
                  <a:round/>
                  <a:headEnd/>
                  <a:tailEnd/>
                </a:ln>
              </p:spPr>
              <p:txBody>
                <a:bodyPr anchor="ctr">
                  <a:spAutoFit/>
                </a:bodyPr>
                <a:lstStyle/>
                <a:p>
                  <a:endParaRPr lang="zh-CN" altLang="en-US"/>
                </a:p>
              </p:txBody>
            </p:sp>
            <p:sp>
              <p:nvSpPr>
                <p:cNvPr id="9235" name="Line 30"/>
                <p:cNvSpPr>
                  <a:spLocks noChangeShapeType="1"/>
                </p:cNvSpPr>
                <p:nvPr/>
              </p:nvSpPr>
              <p:spPr bwMode="auto">
                <a:xfrm>
                  <a:off x="3177" y="526"/>
                  <a:ext cx="0" cy="1394"/>
                </a:xfrm>
                <a:prstGeom prst="line">
                  <a:avLst/>
                </a:prstGeom>
                <a:noFill/>
                <a:ln w="38100">
                  <a:solidFill>
                    <a:schemeClr val="tx2"/>
                  </a:solidFill>
                  <a:round/>
                  <a:headEnd/>
                  <a:tailEnd/>
                </a:ln>
              </p:spPr>
              <p:txBody>
                <a:bodyPr wrap="none" anchor="ctr">
                  <a:spAutoFit/>
                </a:bodyPr>
                <a:lstStyle/>
                <a:p>
                  <a:endParaRPr lang="zh-CN" altLang="en-US"/>
                </a:p>
              </p:txBody>
            </p:sp>
            <p:sp>
              <p:nvSpPr>
                <p:cNvPr id="9236" name="Line 31"/>
                <p:cNvSpPr>
                  <a:spLocks noChangeShapeType="1"/>
                </p:cNvSpPr>
                <p:nvPr/>
              </p:nvSpPr>
              <p:spPr bwMode="auto">
                <a:xfrm>
                  <a:off x="4613" y="526"/>
                  <a:ext cx="0" cy="1394"/>
                </a:xfrm>
                <a:prstGeom prst="line">
                  <a:avLst/>
                </a:prstGeom>
                <a:noFill/>
                <a:ln w="38100">
                  <a:solidFill>
                    <a:schemeClr val="tx2"/>
                  </a:solidFill>
                  <a:round/>
                  <a:headEnd/>
                  <a:tailEnd/>
                </a:ln>
              </p:spPr>
              <p:txBody>
                <a:bodyPr wrap="none" anchor="ctr">
                  <a:spAutoFit/>
                </a:bodyPr>
                <a:lstStyle/>
                <a:p>
                  <a:endParaRPr lang="zh-CN" altLang="en-US"/>
                </a:p>
              </p:txBody>
            </p:sp>
          </p:grpSp>
          <p:sp>
            <p:nvSpPr>
              <p:cNvPr id="9226" name="Line 32"/>
              <p:cNvSpPr>
                <a:spLocks noChangeShapeType="1"/>
              </p:cNvSpPr>
              <p:nvPr/>
            </p:nvSpPr>
            <p:spPr bwMode="auto">
              <a:xfrm flipV="1">
                <a:off x="3264" y="528"/>
                <a:ext cx="0" cy="672"/>
              </a:xfrm>
              <a:prstGeom prst="line">
                <a:avLst/>
              </a:prstGeom>
              <a:noFill/>
              <a:ln w="38100">
                <a:solidFill>
                  <a:schemeClr val="tx2"/>
                </a:solidFill>
                <a:round/>
                <a:headEnd/>
                <a:tailEnd/>
              </a:ln>
            </p:spPr>
            <p:txBody>
              <a:bodyPr wrap="none" anchor="ctr">
                <a:spAutoFit/>
              </a:bodyPr>
              <a:lstStyle/>
              <a:p>
                <a:endParaRPr lang="zh-CN" altLang="en-US"/>
              </a:p>
            </p:txBody>
          </p:sp>
          <p:sp>
            <p:nvSpPr>
              <p:cNvPr id="9227" name="Line 33"/>
              <p:cNvSpPr>
                <a:spLocks noChangeShapeType="1"/>
              </p:cNvSpPr>
              <p:nvPr/>
            </p:nvSpPr>
            <p:spPr bwMode="auto">
              <a:xfrm flipV="1">
                <a:off x="4512" y="528"/>
                <a:ext cx="0" cy="672"/>
              </a:xfrm>
              <a:prstGeom prst="line">
                <a:avLst/>
              </a:prstGeom>
              <a:noFill/>
              <a:ln w="38100">
                <a:solidFill>
                  <a:schemeClr val="tx2"/>
                </a:solidFill>
                <a:round/>
                <a:headEnd/>
                <a:tailEnd/>
              </a:ln>
            </p:spPr>
            <p:txBody>
              <a:bodyPr wrap="none" anchor="ctr">
                <a:spAutoFit/>
              </a:bodyPr>
              <a:lstStyle/>
              <a:p>
                <a:endParaRPr lang="zh-CN" altLang="en-US"/>
              </a:p>
            </p:txBody>
          </p:sp>
        </p:grpSp>
      </p:grpSp>
    </p:spTree>
    <p:extLst>
      <p:ext uri="{BB962C8B-B14F-4D97-AF65-F5344CB8AC3E}">
        <p14:creationId xmlns:p14="http://schemas.microsoft.com/office/powerpoint/2010/main" val="2149257057"/>
      </p:ext>
    </p:extLst>
  </p:cSld>
  <p:clrMapOvr>
    <a:masterClrMapping/>
  </p:clrMapOvr>
  <p:transition>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reeform 2"/>
          <p:cNvSpPr>
            <a:spLocks/>
          </p:cNvSpPr>
          <p:nvPr/>
        </p:nvSpPr>
        <p:spPr bwMode="auto">
          <a:xfrm>
            <a:off x="2951163" y="3457575"/>
            <a:ext cx="1587" cy="1927225"/>
          </a:xfrm>
          <a:custGeom>
            <a:avLst/>
            <a:gdLst>
              <a:gd name="T0" fmla="*/ 0 w 1"/>
              <a:gd name="T1" fmla="*/ 0 h 1214"/>
              <a:gd name="T2" fmla="*/ 0 w 1"/>
              <a:gd name="T3" fmla="*/ 2147483647 h 1214"/>
              <a:gd name="T4" fmla="*/ 0 60000 65536"/>
              <a:gd name="T5" fmla="*/ 0 60000 65536"/>
              <a:gd name="T6" fmla="*/ 0 w 1"/>
              <a:gd name="T7" fmla="*/ 0 h 1214"/>
              <a:gd name="T8" fmla="*/ 1 w 1"/>
              <a:gd name="T9" fmla="*/ 1214 h 1214"/>
            </a:gdLst>
            <a:ahLst/>
            <a:cxnLst>
              <a:cxn ang="T4">
                <a:pos x="T0" y="T1"/>
              </a:cxn>
              <a:cxn ang="T5">
                <a:pos x="T2" y="T3"/>
              </a:cxn>
            </a:cxnLst>
            <a:rect l="T6" t="T7" r="T8" b="T9"/>
            <a:pathLst>
              <a:path w="1" h="1214">
                <a:moveTo>
                  <a:pt x="0" y="0"/>
                </a:moveTo>
                <a:lnTo>
                  <a:pt x="0" y="1214"/>
                </a:lnTo>
              </a:path>
            </a:pathLst>
          </a:custGeom>
          <a:noFill/>
          <a:ln w="38100">
            <a:solidFill>
              <a:srgbClr val="FF0000"/>
            </a:solidFill>
            <a:round/>
            <a:headEnd/>
            <a:tailEnd/>
          </a:ln>
        </p:spPr>
        <p:txBody>
          <a:bodyPr wrap="none" anchor="ctr">
            <a:spAutoFit/>
          </a:bodyPr>
          <a:lstStyle/>
          <a:p>
            <a:endParaRPr lang="zh-CN" altLang="en-US"/>
          </a:p>
        </p:txBody>
      </p:sp>
      <p:sp>
        <p:nvSpPr>
          <p:cNvPr id="35843" name="Line 3"/>
          <p:cNvSpPr>
            <a:spLocks noChangeShapeType="1"/>
          </p:cNvSpPr>
          <p:nvPr/>
        </p:nvSpPr>
        <p:spPr bwMode="auto">
          <a:xfrm>
            <a:off x="2941638" y="1905000"/>
            <a:ext cx="4373562" cy="0"/>
          </a:xfrm>
          <a:prstGeom prst="line">
            <a:avLst/>
          </a:prstGeom>
          <a:noFill/>
          <a:ln w="9525">
            <a:solidFill>
              <a:srgbClr val="CC00FF"/>
            </a:solidFill>
            <a:round/>
            <a:headEnd/>
            <a:tailEnd/>
          </a:ln>
        </p:spPr>
        <p:txBody>
          <a:bodyPr anchor="ctr">
            <a:spAutoFit/>
          </a:bodyPr>
          <a:lstStyle/>
          <a:p>
            <a:endParaRPr lang="zh-CN" altLang="en-US"/>
          </a:p>
        </p:txBody>
      </p:sp>
      <p:sp>
        <p:nvSpPr>
          <p:cNvPr id="35844" name="Line 4"/>
          <p:cNvSpPr>
            <a:spLocks noChangeShapeType="1"/>
          </p:cNvSpPr>
          <p:nvPr/>
        </p:nvSpPr>
        <p:spPr bwMode="auto">
          <a:xfrm>
            <a:off x="6172200" y="685800"/>
            <a:ext cx="0" cy="2500313"/>
          </a:xfrm>
          <a:prstGeom prst="line">
            <a:avLst/>
          </a:prstGeom>
          <a:noFill/>
          <a:ln w="9525">
            <a:solidFill>
              <a:schemeClr val="tx2"/>
            </a:solidFill>
            <a:prstDash val="lgDashDot"/>
            <a:round/>
            <a:headEnd/>
            <a:tailEnd/>
          </a:ln>
        </p:spPr>
        <p:txBody>
          <a:bodyPr anchor="ctr">
            <a:spAutoFit/>
          </a:bodyPr>
          <a:lstStyle/>
          <a:p>
            <a:endParaRPr lang="zh-CN" altLang="en-US"/>
          </a:p>
        </p:txBody>
      </p:sp>
      <p:sp>
        <p:nvSpPr>
          <p:cNvPr id="35845" name="Freeform 5"/>
          <p:cNvSpPr>
            <a:spLocks/>
          </p:cNvSpPr>
          <p:nvPr/>
        </p:nvSpPr>
        <p:spPr bwMode="auto">
          <a:xfrm>
            <a:off x="5181600" y="822325"/>
            <a:ext cx="1588" cy="1082675"/>
          </a:xfrm>
          <a:custGeom>
            <a:avLst/>
            <a:gdLst>
              <a:gd name="T0" fmla="*/ 0 w 1"/>
              <a:gd name="T1" fmla="*/ 2147483647 h 682"/>
              <a:gd name="T2" fmla="*/ 0 w 1"/>
              <a:gd name="T3" fmla="*/ 0 h 682"/>
              <a:gd name="T4" fmla="*/ 0 60000 65536"/>
              <a:gd name="T5" fmla="*/ 0 60000 65536"/>
              <a:gd name="T6" fmla="*/ 0 w 1"/>
              <a:gd name="T7" fmla="*/ 0 h 682"/>
              <a:gd name="T8" fmla="*/ 1 w 1"/>
              <a:gd name="T9" fmla="*/ 682 h 682"/>
            </a:gdLst>
            <a:ahLst/>
            <a:cxnLst>
              <a:cxn ang="T4">
                <a:pos x="T0" y="T1"/>
              </a:cxn>
              <a:cxn ang="T5">
                <a:pos x="T2" y="T3"/>
              </a:cxn>
            </a:cxnLst>
            <a:rect l="T6" t="T7" r="T8" b="T9"/>
            <a:pathLst>
              <a:path w="1" h="682">
                <a:moveTo>
                  <a:pt x="0" y="682"/>
                </a:moveTo>
                <a:lnTo>
                  <a:pt x="0" y="0"/>
                </a:lnTo>
              </a:path>
            </a:pathLst>
          </a:custGeom>
          <a:noFill/>
          <a:ln w="38100">
            <a:solidFill>
              <a:srgbClr val="FF0000"/>
            </a:solidFill>
            <a:round/>
            <a:headEnd/>
            <a:tailEnd/>
          </a:ln>
        </p:spPr>
        <p:txBody>
          <a:bodyPr wrap="none" anchor="ctr">
            <a:spAutoFit/>
          </a:bodyPr>
          <a:lstStyle/>
          <a:p>
            <a:endParaRPr lang="zh-CN" altLang="en-US"/>
          </a:p>
        </p:txBody>
      </p:sp>
      <p:sp>
        <p:nvSpPr>
          <p:cNvPr id="35846" name="Freeform 6"/>
          <p:cNvSpPr>
            <a:spLocks/>
          </p:cNvSpPr>
          <p:nvPr/>
        </p:nvSpPr>
        <p:spPr bwMode="auto">
          <a:xfrm>
            <a:off x="7162800" y="822325"/>
            <a:ext cx="1588" cy="1082675"/>
          </a:xfrm>
          <a:custGeom>
            <a:avLst/>
            <a:gdLst>
              <a:gd name="T0" fmla="*/ 0 w 1"/>
              <a:gd name="T1" fmla="*/ 2147483647 h 682"/>
              <a:gd name="T2" fmla="*/ 0 w 1"/>
              <a:gd name="T3" fmla="*/ 0 h 682"/>
              <a:gd name="T4" fmla="*/ 0 60000 65536"/>
              <a:gd name="T5" fmla="*/ 0 60000 65536"/>
              <a:gd name="T6" fmla="*/ 0 w 1"/>
              <a:gd name="T7" fmla="*/ 0 h 682"/>
              <a:gd name="T8" fmla="*/ 1 w 1"/>
              <a:gd name="T9" fmla="*/ 682 h 682"/>
            </a:gdLst>
            <a:ahLst/>
            <a:cxnLst>
              <a:cxn ang="T4">
                <a:pos x="T0" y="T1"/>
              </a:cxn>
              <a:cxn ang="T5">
                <a:pos x="T2" y="T3"/>
              </a:cxn>
            </a:cxnLst>
            <a:rect l="T6" t="T7" r="T8" b="T9"/>
            <a:pathLst>
              <a:path w="1" h="682">
                <a:moveTo>
                  <a:pt x="0" y="682"/>
                </a:moveTo>
                <a:lnTo>
                  <a:pt x="0" y="0"/>
                </a:lnTo>
              </a:path>
            </a:pathLst>
          </a:custGeom>
          <a:noFill/>
          <a:ln w="38100">
            <a:solidFill>
              <a:srgbClr val="FF0000"/>
            </a:solidFill>
            <a:round/>
            <a:headEnd/>
            <a:tailEnd/>
          </a:ln>
        </p:spPr>
        <p:txBody>
          <a:bodyPr wrap="none" anchor="ctr">
            <a:spAutoFit/>
          </a:bodyPr>
          <a:lstStyle/>
          <a:p>
            <a:endParaRPr lang="zh-CN" altLang="en-US"/>
          </a:p>
        </p:txBody>
      </p:sp>
      <p:sp>
        <p:nvSpPr>
          <p:cNvPr id="10247" name="Text Box 7"/>
          <p:cNvSpPr txBox="1">
            <a:spLocks noChangeArrowheads="1"/>
          </p:cNvSpPr>
          <p:nvPr/>
        </p:nvSpPr>
        <p:spPr bwMode="auto">
          <a:xfrm>
            <a:off x="593725" y="23813"/>
            <a:ext cx="6642100" cy="579437"/>
          </a:xfrm>
          <a:prstGeom prst="rect">
            <a:avLst/>
          </a:prstGeom>
          <a:noFill/>
          <a:ln w="9525">
            <a:noFill/>
            <a:miter lim="800000"/>
            <a:headEnd/>
            <a:tailEnd/>
          </a:ln>
        </p:spPr>
        <p:txBody>
          <a:bodyPr>
            <a:spAutoFit/>
          </a:bodyPr>
          <a:lstStyle/>
          <a:p>
            <a:r>
              <a:rPr lang="zh-CN" altLang="en-US" sz="3200" b="1">
                <a:ea typeface="黑体" pitchFamily="49" charset="-122"/>
              </a:rPr>
              <a:t>例</a:t>
            </a:r>
            <a:r>
              <a:rPr lang="en-US" altLang="zh-CN" sz="3200" b="1">
                <a:ea typeface="黑体" pitchFamily="49" charset="-122"/>
              </a:rPr>
              <a:t>3</a:t>
            </a:r>
            <a:r>
              <a:rPr lang="zh-CN" altLang="en-US" sz="3200" b="1">
                <a:ea typeface="黑体" pitchFamily="49" charset="-122"/>
              </a:rPr>
              <a:t>：求左视图</a:t>
            </a:r>
            <a:r>
              <a:rPr lang="en-US" altLang="zh-CN" sz="2000" b="1" i="1">
                <a:ea typeface="黑体" pitchFamily="49" charset="-122"/>
              </a:rPr>
              <a:t>Construct the left view.</a:t>
            </a:r>
            <a:endParaRPr lang="en-US" altLang="zh-CN" sz="2800" b="1">
              <a:ea typeface="黑体" pitchFamily="49" charset="-122"/>
            </a:endParaRPr>
          </a:p>
        </p:txBody>
      </p:sp>
      <p:sp>
        <p:nvSpPr>
          <p:cNvPr id="10249" name="Oval 9"/>
          <p:cNvSpPr>
            <a:spLocks noChangeArrowheads="1"/>
          </p:cNvSpPr>
          <p:nvPr/>
        </p:nvSpPr>
        <p:spPr bwMode="auto">
          <a:xfrm>
            <a:off x="1371600" y="3352800"/>
            <a:ext cx="2286000" cy="2133600"/>
          </a:xfrm>
          <a:prstGeom prst="ellipse">
            <a:avLst/>
          </a:prstGeom>
          <a:noFill/>
          <a:ln w="38100">
            <a:solidFill>
              <a:schemeClr val="tx2"/>
            </a:solidFill>
            <a:round/>
            <a:headEnd/>
            <a:tailEnd/>
          </a:ln>
        </p:spPr>
        <p:txBody>
          <a:bodyPr wrap="none" anchor="ctr">
            <a:spAutoFit/>
          </a:bodyPr>
          <a:lstStyle/>
          <a:p>
            <a:endParaRPr lang="zh-CN" altLang="en-US"/>
          </a:p>
        </p:txBody>
      </p:sp>
      <p:sp>
        <p:nvSpPr>
          <p:cNvPr id="10250" name="Freeform 10"/>
          <p:cNvSpPr>
            <a:spLocks/>
          </p:cNvSpPr>
          <p:nvPr/>
        </p:nvSpPr>
        <p:spPr bwMode="auto">
          <a:xfrm>
            <a:off x="1360488" y="3048000"/>
            <a:ext cx="2317750" cy="1588"/>
          </a:xfrm>
          <a:custGeom>
            <a:avLst/>
            <a:gdLst>
              <a:gd name="T0" fmla="*/ 0 w 1460"/>
              <a:gd name="T1" fmla="*/ 0 h 1"/>
              <a:gd name="T2" fmla="*/ 2147483647 w 1460"/>
              <a:gd name="T3" fmla="*/ 0 h 1"/>
              <a:gd name="T4" fmla="*/ 0 60000 65536"/>
              <a:gd name="T5" fmla="*/ 0 60000 65536"/>
              <a:gd name="T6" fmla="*/ 0 w 1460"/>
              <a:gd name="T7" fmla="*/ 0 h 1"/>
              <a:gd name="T8" fmla="*/ 1460 w 1460"/>
              <a:gd name="T9" fmla="*/ 1 h 1"/>
            </a:gdLst>
            <a:ahLst/>
            <a:cxnLst>
              <a:cxn ang="T4">
                <a:pos x="T0" y="T1"/>
              </a:cxn>
              <a:cxn ang="T5">
                <a:pos x="T2" y="T3"/>
              </a:cxn>
            </a:cxnLst>
            <a:rect l="T6" t="T7" r="T8" b="T9"/>
            <a:pathLst>
              <a:path w="1460" h="1">
                <a:moveTo>
                  <a:pt x="0" y="0"/>
                </a:moveTo>
                <a:lnTo>
                  <a:pt x="1460" y="0"/>
                </a:lnTo>
              </a:path>
            </a:pathLst>
          </a:custGeom>
          <a:noFill/>
          <a:ln w="38100">
            <a:solidFill>
              <a:schemeClr val="tx2"/>
            </a:solidFill>
            <a:round/>
            <a:headEnd/>
            <a:tailEnd/>
          </a:ln>
        </p:spPr>
        <p:txBody>
          <a:bodyPr wrap="none" anchor="ctr">
            <a:spAutoFit/>
          </a:bodyPr>
          <a:lstStyle/>
          <a:p>
            <a:endParaRPr lang="zh-CN" altLang="en-US"/>
          </a:p>
        </p:txBody>
      </p:sp>
      <p:sp>
        <p:nvSpPr>
          <p:cNvPr id="10251" name="Line 11"/>
          <p:cNvSpPr>
            <a:spLocks noChangeShapeType="1"/>
          </p:cNvSpPr>
          <p:nvPr/>
        </p:nvSpPr>
        <p:spPr bwMode="auto">
          <a:xfrm flipH="1">
            <a:off x="3657600" y="838200"/>
            <a:ext cx="0" cy="2222500"/>
          </a:xfrm>
          <a:prstGeom prst="line">
            <a:avLst/>
          </a:prstGeom>
          <a:noFill/>
          <a:ln w="38100">
            <a:solidFill>
              <a:schemeClr val="tx2"/>
            </a:solidFill>
            <a:round/>
            <a:headEnd/>
            <a:tailEnd/>
          </a:ln>
        </p:spPr>
        <p:txBody>
          <a:bodyPr anchor="ctr">
            <a:spAutoFit/>
          </a:bodyPr>
          <a:lstStyle/>
          <a:p>
            <a:endParaRPr lang="zh-CN" altLang="en-US"/>
          </a:p>
        </p:txBody>
      </p:sp>
      <p:sp>
        <p:nvSpPr>
          <p:cNvPr id="10252" name="Line 12"/>
          <p:cNvSpPr>
            <a:spLocks noChangeShapeType="1"/>
          </p:cNvSpPr>
          <p:nvPr/>
        </p:nvSpPr>
        <p:spPr bwMode="auto">
          <a:xfrm>
            <a:off x="2962275" y="838200"/>
            <a:ext cx="0" cy="1066800"/>
          </a:xfrm>
          <a:prstGeom prst="line">
            <a:avLst/>
          </a:prstGeom>
          <a:noFill/>
          <a:ln w="38100">
            <a:solidFill>
              <a:srgbClr val="FF0000"/>
            </a:solidFill>
            <a:round/>
            <a:headEnd/>
            <a:tailEnd/>
          </a:ln>
        </p:spPr>
        <p:txBody>
          <a:bodyPr wrap="none" anchor="ctr">
            <a:spAutoFit/>
          </a:bodyPr>
          <a:lstStyle/>
          <a:p>
            <a:endParaRPr lang="zh-CN" altLang="en-US"/>
          </a:p>
        </p:txBody>
      </p:sp>
      <p:sp>
        <p:nvSpPr>
          <p:cNvPr id="10253" name="Freeform 13"/>
          <p:cNvSpPr>
            <a:spLocks/>
          </p:cNvSpPr>
          <p:nvPr/>
        </p:nvSpPr>
        <p:spPr bwMode="auto">
          <a:xfrm>
            <a:off x="1371600" y="1905000"/>
            <a:ext cx="1600200" cy="1588"/>
          </a:xfrm>
          <a:custGeom>
            <a:avLst/>
            <a:gdLst>
              <a:gd name="T0" fmla="*/ 2147483647 w 1008"/>
              <a:gd name="T1" fmla="*/ 0 h 1"/>
              <a:gd name="T2" fmla="*/ 0 w 1008"/>
              <a:gd name="T3" fmla="*/ 2147483647 h 1"/>
              <a:gd name="T4" fmla="*/ 0 60000 65536"/>
              <a:gd name="T5" fmla="*/ 0 60000 65536"/>
              <a:gd name="T6" fmla="*/ 0 w 1008"/>
              <a:gd name="T7" fmla="*/ 0 h 1"/>
              <a:gd name="T8" fmla="*/ 1008 w 1008"/>
              <a:gd name="T9" fmla="*/ 1 h 1"/>
            </a:gdLst>
            <a:ahLst/>
            <a:cxnLst>
              <a:cxn ang="T4">
                <a:pos x="T0" y="T1"/>
              </a:cxn>
              <a:cxn ang="T5">
                <a:pos x="T2" y="T3"/>
              </a:cxn>
            </a:cxnLst>
            <a:rect l="T6" t="T7" r="T8" b="T9"/>
            <a:pathLst>
              <a:path w="1008" h="1">
                <a:moveTo>
                  <a:pt x="1008" y="0"/>
                </a:moveTo>
                <a:lnTo>
                  <a:pt x="0" y="1"/>
                </a:lnTo>
              </a:path>
            </a:pathLst>
          </a:custGeom>
          <a:noFill/>
          <a:ln w="38100">
            <a:solidFill>
              <a:schemeClr val="tx2"/>
            </a:solidFill>
            <a:round/>
            <a:headEnd/>
            <a:tailEnd/>
          </a:ln>
        </p:spPr>
        <p:txBody>
          <a:bodyPr wrap="none" anchor="ctr">
            <a:spAutoFit/>
          </a:bodyPr>
          <a:lstStyle/>
          <a:p>
            <a:endParaRPr lang="zh-CN" altLang="en-US"/>
          </a:p>
        </p:txBody>
      </p:sp>
      <p:sp>
        <p:nvSpPr>
          <p:cNvPr id="10254" name="Line 14"/>
          <p:cNvSpPr>
            <a:spLocks noChangeShapeType="1"/>
          </p:cNvSpPr>
          <p:nvPr/>
        </p:nvSpPr>
        <p:spPr bwMode="auto">
          <a:xfrm>
            <a:off x="1371600" y="1905000"/>
            <a:ext cx="0" cy="1143000"/>
          </a:xfrm>
          <a:prstGeom prst="line">
            <a:avLst/>
          </a:prstGeom>
          <a:noFill/>
          <a:ln w="38100">
            <a:solidFill>
              <a:schemeClr val="tx2"/>
            </a:solidFill>
            <a:round/>
            <a:headEnd/>
            <a:tailEnd/>
          </a:ln>
        </p:spPr>
        <p:txBody>
          <a:bodyPr wrap="none" anchor="ctr">
            <a:spAutoFit/>
          </a:bodyPr>
          <a:lstStyle/>
          <a:p>
            <a:endParaRPr lang="zh-CN" altLang="en-US"/>
          </a:p>
        </p:txBody>
      </p:sp>
      <p:sp>
        <p:nvSpPr>
          <p:cNvPr id="10255" name="Freeform 15"/>
          <p:cNvSpPr>
            <a:spLocks/>
          </p:cNvSpPr>
          <p:nvPr/>
        </p:nvSpPr>
        <p:spPr bwMode="auto">
          <a:xfrm>
            <a:off x="2941638" y="838200"/>
            <a:ext cx="715962" cy="1588"/>
          </a:xfrm>
          <a:custGeom>
            <a:avLst/>
            <a:gdLst>
              <a:gd name="T0" fmla="*/ 0 w 451"/>
              <a:gd name="T1" fmla="*/ 0 h 1"/>
              <a:gd name="T2" fmla="*/ 2147483647 w 451"/>
              <a:gd name="T3" fmla="*/ 2147483647 h 1"/>
              <a:gd name="T4" fmla="*/ 0 60000 65536"/>
              <a:gd name="T5" fmla="*/ 0 60000 65536"/>
              <a:gd name="T6" fmla="*/ 0 w 451"/>
              <a:gd name="T7" fmla="*/ 0 h 1"/>
              <a:gd name="T8" fmla="*/ 451 w 451"/>
              <a:gd name="T9" fmla="*/ 1 h 1"/>
            </a:gdLst>
            <a:ahLst/>
            <a:cxnLst>
              <a:cxn ang="T4">
                <a:pos x="T0" y="T1"/>
              </a:cxn>
              <a:cxn ang="T5">
                <a:pos x="T2" y="T3"/>
              </a:cxn>
            </a:cxnLst>
            <a:rect l="T6" t="T7" r="T8" b="T9"/>
            <a:pathLst>
              <a:path w="451" h="1">
                <a:moveTo>
                  <a:pt x="0" y="0"/>
                </a:moveTo>
                <a:lnTo>
                  <a:pt x="451" y="1"/>
                </a:lnTo>
              </a:path>
            </a:pathLst>
          </a:custGeom>
          <a:noFill/>
          <a:ln w="38100">
            <a:solidFill>
              <a:schemeClr val="tx2"/>
            </a:solidFill>
            <a:round/>
            <a:headEnd/>
            <a:tailEnd/>
          </a:ln>
        </p:spPr>
        <p:txBody>
          <a:bodyPr wrap="none" anchor="ctr">
            <a:spAutoFit/>
          </a:bodyPr>
          <a:lstStyle/>
          <a:p>
            <a:endParaRPr lang="zh-CN" altLang="en-US"/>
          </a:p>
        </p:txBody>
      </p:sp>
      <p:sp>
        <p:nvSpPr>
          <p:cNvPr id="10256" name="Freeform 16"/>
          <p:cNvSpPr>
            <a:spLocks/>
          </p:cNvSpPr>
          <p:nvPr/>
        </p:nvSpPr>
        <p:spPr bwMode="auto">
          <a:xfrm>
            <a:off x="2500313" y="714375"/>
            <a:ext cx="9525" cy="4981575"/>
          </a:xfrm>
          <a:custGeom>
            <a:avLst/>
            <a:gdLst>
              <a:gd name="T0" fmla="*/ 0 w 6"/>
              <a:gd name="T1" fmla="*/ 0 h 3138"/>
              <a:gd name="T2" fmla="*/ 2147483647 w 6"/>
              <a:gd name="T3" fmla="*/ 2147483647 h 3138"/>
              <a:gd name="T4" fmla="*/ 0 60000 65536"/>
              <a:gd name="T5" fmla="*/ 0 60000 65536"/>
              <a:gd name="T6" fmla="*/ 0 w 6"/>
              <a:gd name="T7" fmla="*/ 0 h 3138"/>
              <a:gd name="T8" fmla="*/ 6 w 6"/>
              <a:gd name="T9" fmla="*/ 3138 h 3138"/>
            </a:gdLst>
            <a:ahLst/>
            <a:cxnLst>
              <a:cxn ang="T4">
                <a:pos x="T0" y="T1"/>
              </a:cxn>
              <a:cxn ang="T5">
                <a:pos x="T2" y="T3"/>
              </a:cxn>
            </a:cxnLst>
            <a:rect l="T6" t="T7" r="T8" b="T9"/>
            <a:pathLst>
              <a:path w="6" h="3138">
                <a:moveTo>
                  <a:pt x="0" y="0"/>
                </a:moveTo>
                <a:lnTo>
                  <a:pt x="6" y="3138"/>
                </a:lnTo>
              </a:path>
            </a:pathLst>
          </a:custGeom>
          <a:noFill/>
          <a:ln w="12700" cmpd="sng">
            <a:solidFill>
              <a:schemeClr val="tx2"/>
            </a:solidFill>
            <a:prstDash val="lgDashDot"/>
            <a:round/>
            <a:headEnd/>
            <a:tailEnd/>
          </a:ln>
        </p:spPr>
        <p:txBody>
          <a:bodyPr wrap="none" anchor="ctr">
            <a:spAutoFit/>
          </a:bodyPr>
          <a:lstStyle/>
          <a:p>
            <a:endParaRPr lang="zh-CN" altLang="en-US"/>
          </a:p>
        </p:txBody>
      </p:sp>
      <p:sp>
        <p:nvSpPr>
          <p:cNvPr id="10257" name="Line 17"/>
          <p:cNvSpPr>
            <a:spLocks noChangeShapeType="1"/>
          </p:cNvSpPr>
          <p:nvPr/>
        </p:nvSpPr>
        <p:spPr bwMode="auto">
          <a:xfrm>
            <a:off x="1187450" y="4437063"/>
            <a:ext cx="2667000" cy="0"/>
          </a:xfrm>
          <a:prstGeom prst="line">
            <a:avLst/>
          </a:prstGeom>
          <a:noFill/>
          <a:ln w="9525">
            <a:solidFill>
              <a:schemeClr val="tx2"/>
            </a:solidFill>
            <a:prstDash val="lgDashDot"/>
            <a:round/>
            <a:headEnd/>
            <a:tailEnd/>
          </a:ln>
        </p:spPr>
        <p:txBody>
          <a:bodyPr wrap="none" anchor="ctr">
            <a:spAutoFit/>
          </a:bodyPr>
          <a:lstStyle/>
          <a:p>
            <a:endParaRPr lang="zh-CN" altLang="en-US"/>
          </a:p>
        </p:txBody>
      </p:sp>
      <p:grpSp>
        <p:nvGrpSpPr>
          <p:cNvPr id="10291" name="Group 22"/>
          <p:cNvGrpSpPr>
            <a:grpSpLocks/>
          </p:cNvGrpSpPr>
          <p:nvPr/>
        </p:nvGrpSpPr>
        <p:grpSpPr bwMode="auto">
          <a:xfrm>
            <a:off x="5037138" y="835025"/>
            <a:ext cx="2286000" cy="2209800"/>
            <a:chOff x="3168" y="864"/>
            <a:chExt cx="1440" cy="1392"/>
          </a:xfrm>
        </p:grpSpPr>
        <p:sp>
          <p:nvSpPr>
            <p:cNvPr id="10295" name="Line 23"/>
            <p:cNvSpPr>
              <a:spLocks noChangeShapeType="1"/>
            </p:cNvSpPr>
            <p:nvPr/>
          </p:nvSpPr>
          <p:spPr bwMode="auto">
            <a:xfrm>
              <a:off x="3168" y="864"/>
              <a:ext cx="1440" cy="0"/>
            </a:xfrm>
            <a:prstGeom prst="line">
              <a:avLst/>
            </a:prstGeom>
            <a:noFill/>
            <a:ln w="12700">
              <a:solidFill>
                <a:schemeClr val="tx2"/>
              </a:solidFill>
              <a:round/>
              <a:headEnd/>
              <a:tailEnd/>
            </a:ln>
          </p:spPr>
          <p:txBody>
            <a:bodyPr wrap="none" anchor="ctr">
              <a:spAutoFit/>
            </a:bodyPr>
            <a:lstStyle/>
            <a:p>
              <a:endParaRPr lang="zh-CN" altLang="en-US"/>
            </a:p>
          </p:txBody>
        </p:sp>
        <p:sp>
          <p:nvSpPr>
            <p:cNvPr id="10296" name="Line 24"/>
            <p:cNvSpPr>
              <a:spLocks noChangeShapeType="1"/>
            </p:cNvSpPr>
            <p:nvPr/>
          </p:nvSpPr>
          <p:spPr bwMode="auto">
            <a:xfrm>
              <a:off x="3168" y="2256"/>
              <a:ext cx="1440" cy="0"/>
            </a:xfrm>
            <a:prstGeom prst="line">
              <a:avLst/>
            </a:prstGeom>
            <a:noFill/>
            <a:ln w="12700">
              <a:solidFill>
                <a:schemeClr val="tx2"/>
              </a:solidFill>
              <a:round/>
              <a:headEnd/>
              <a:tailEnd/>
            </a:ln>
          </p:spPr>
          <p:txBody>
            <a:bodyPr wrap="none" anchor="ctr">
              <a:spAutoFit/>
            </a:bodyPr>
            <a:lstStyle/>
            <a:p>
              <a:endParaRPr lang="zh-CN" altLang="en-US"/>
            </a:p>
          </p:txBody>
        </p:sp>
        <p:sp>
          <p:nvSpPr>
            <p:cNvPr id="10297" name="Line 25"/>
            <p:cNvSpPr>
              <a:spLocks noChangeShapeType="1"/>
            </p:cNvSpPr>
            <p:nvPr/>
          </p:nvSpPr>
          <p:spPr bwMode="auto">
            <a:xfrm>
              <a:off x="3168" y="864"/>
              <a:ext cx="0" cy="1392"/>
            </a:xfrm>
            <a:prstGeom prst="line">
              <a:avLst/>
            </a:prstGeom>
            <a:noFill/>
            <a:ln w="12700">
              <a:solidFill>
                <a:schemeClr val="tx2"/>
              </a:solidFill>
              <a:round/>
              <a:headEnd/>
              <a:tailEnd/>
            </a:ln>
          </p:spPr>
          <p:txBody>
            <a:bodyPr wrap="none" anchor="ctr">
              <a:spAutoFit/>
            </a:bodyPr>
            <a:lstStyle/>
            <a:p>
              <a:endParaRPr lang="zh-CN" altLang="en-US"/>
            </a:p>
          </p:txBody>
        </p:sp>
        <p:sp>
          <p:nvSpPr>
            <p:cNvPr id="10298" name="Line 26"/>
            <p:cNvSpPr>
              <a:spLocks noChangeShapeType="1"/>
            </p:cNvSpPr>
            <p:nvPr/>
          </p:nvSpPr>
          <p:spPr bwMode="auto">
            <a:xfrm>
              <a:off x="4608" y="864"/>
              <a:ext cx="0" cy="1392"/>
            </a:xfrm>
            <a:prstGeom prst="line">
              <a:avLst/>
            </a:prstGeom>
            <a:noFill/>
            <a:ln w="12700">
              <a:solidFill>
                <a:schemeClr val="tx2"/>
              </a:solidFill>
              <a:round/>
              <a:headEnd/>
              <a:tailEnd/>
            </a:ln>
          </p:spPr>
          <p:txBody>
            <a:bodyPr wrap="none" anchor="ctr">
              <a:spAutoFit/>
            </a:bodyPr>
            <a:lstStyle/>
            <a:p>
              <a:endParaRPr lang="zh-CN" altLang="en-US"/>
            </a:p>
          </p:txBody>
        </p:sp>
      </p:grpSp>
      <p:grpSp>
        <p:nvGrpSpPr>
          <p:cNvPr id="8" name="Group 38"/>
          <p:cNvGrpSpPr>
            <a:grpSpLocks/>
          </p:cNvGrpSpPr>
          <p:nvPr/>
        </p:nvGrpSpPr>
        <p:grpSpPr bwMode="auto">
          <a:xfrm>
            <a:off x="2801938" y="3336925"/>
            <a:ext cx="285750" cy="2165350"/>
            <a:chOff x="1210" y="2102"/>
            <a:chExt cx="180" cy="1364"/>
          </a:xfrm>
        </p:grpSpPr>
        <p:sp>
          <p:nvSpPr>
            <p:cNvPr id="10285" name="Text Box 39"/>
            <p:cNvSpPr txBox="1">
              <a:spLocks noChangeArrowheads="1"/>
            </p:cNvSpPr>
            <p:nvPr/>
          </p:nvSpPr>
          <p:spPr bwMode="auto">
            <a:xfrm>
              <a:off x="1210" y="3331"/>
              <a:ext cx="180" cy="135"/>
            </a:xfrm>
            <a:prstGeom prst="rect">
              <a:avLst/>
            </a:prstGeom>
            <a:noFill/>
            <a:ln w="38100">
              <a:noFill/>
              <a:miter lim="800000"/>
              <a:headEnd/>
              <a:tailEnd/>
            </a:ln>
          </p:spPr>
          <p:txBody>
            <a:bodyPr wrap="none" anchor="ctr">
              <a:spAutoFit/>
            </a:bodyPr>
            <a:lstStyle/>
            <a:p>
              <a:pPr algn="ctr"/>
              <a:r>
                <a:rPr lang="en-US" altLang="zh-CN" sz="800" b="1">
                  <a:solidFill>
                    <a:srgbClr val="FF0000"/>
                  </a:solidFill>
                  <a:ea typeface="黑体" pitchFamily="49" charset="-122"/>
                </a:rPr>
                <a:t>●</a:t>
              </a:r>
            </a:p>
          </p:txBody>
        </p:sp>
        <p:sp>
          <p:nvSpPr>
            <p:cNvPr id="10286" name="Text Box 40"/>
            <p:cNvSpPr txBox="1">
              <a:spLocks noChangeArrowheads="1"/>
            </p:cNvSpPr>
            <p:nvPr/>
          </p:nvSpPr>
          <p:spPr bwMode="auto">
            <a:xfrm>
              <a:off x="1210" y="2102"/>
              <a:ext cx="180" cy="135"/>
            </a:xfrm>
            <a:prstGeom prst="rect">
              <a:avLst/>
            </a:prstGeom>
            <a:noFill/>
            <a:ln w="38100">
              <a:noFill/>
              <a:miter lim="800000"/>
              <a:headEnd/>
              <a:tailEnd/>
            </a:ln>
          </p:spPr>
          <p:txBody>
            <a:bodyPr wrap="none" anchor="ctr">
              <a:spAutoFit/>
            </a:bodyPr>
            <a:lstStyle/>
            <a:p>
              <a:pPr algn="ctr"/>
              <a:r>
                <a:rPr lang="en-US" altLang="zh-CN" sz="800" b="1">
                  <a:solidFill>
                    <a:srgbClr val="FF0000"/>
                  </a:solidFill>
                  <a:ea typeface="黑体" pitchFamily="49" charset="-122"/>
                </a:rPr>
                <a:t>●</a:t>
              </a:r>
            </a:p>
          </p:txBody>
        </p:sp>
      </p:grpSp>
      <p:sp>
        <p:nvSpPr>
          <p:cNvPr id="35881" name="Line 41"/>
          <p:cNvSpPr>
            <a:spLocks noChangeShapeType="1"/>
          </p:cNvSpPr>
          <p:nvPr/>
        </p:nvSpPr>
        <p:spPr bwMode="auto">
          <a:xfrm>
            <a:off x="5037138" y="1906588"/>
            <a:ext cx="2286000" cy="0"/>
          </a:xfrm>
          <a:prstGeom prst="line">
            <a:avLst/>
          </a:prstGeom>
          <a:noFill/>
          <a:ln w="38100">
            <a:solidFill>
              <a:srgbClr val="9900CC"/>
            </a:solidFill>
            <a:round/>
            <a:headEnd/>
            <a:tailEnd/>
          </a:ln>
        </p:spPr>
        <p:txBody>
          <a:bodyPr wrap="none" anchor="ctr">
            <a:spAutoFit/>
          </a:bodyPr>
          <a:lstStyle/>
          <a:p>
            <a:endParaRPr lang="zh-CN" altLang="en-US"/>
          </a:p>
        </p:txBody>
      </p:sp>
      <p:grpSp>
        <p:nvGrpSpPr>
          <p:cNvPr id="9" name="Group 42"/>
          <p:cNvGrpSpPr>
            <a:grpSpLocks/>
          </p:cNvGrpSpPr>
          <p:nvPr/>
        </p:nvGrpSpPr>
        <p:grpSpPr bwMode="auto">
          <a:xfrm>
            <a:off x="5032375" y="836613"/>
            <a:ext cx="2286000" cy="1069975"/>
            <a:chOff x="3173" y="526"/>
            <a:chExt cx="1440" cy="674"/>
          </a:xfrm>
        </p:grpSpPr>
        <p:sp>
          <p:nvSpPr>
            <p:cNvPr id="10281" name="Line 43"/>
            <p:cNvSpPr>
              <a:spLocks noChangeShapeType="1"/>
            </p:cNvSpPr>
            <p:nvPr/>
          </p:nvSpPr>
          <p:spPr bwMode="auto">
            <a:xfrm>
              <a:off x="3173" y="526"/>
              <a:ext cx="0" cy="674"/>
            </a:xfrm>
            <a:prstGeom prst="line">
              <a:avLst/>
            </a:prstGeom>
            <a:noFill/>
            <a:ln w="38100">
              <a:solidFill>
                <a:srgbClr val="CCFFFF"/>
              </a:solidFill>
              <a:round/>
              <a:headEnd/>
              <a:tailEnd/>
            </a:ln>
          </p:spPr>
          <p:txBody>
            <a:bodyPr wrap="none" anchor="ctr">
              <a:spAutoFit/>
            </a:bodyPr>
            <a:lstStyle/>
            <a:p>
              <a:endParaRPr lang="zh-CN" altLang="en-US"/>
            </a:p>
          </p:txBody>
        </p:sp>
        <p:sp>
          <p:nvSpPr>
            <p:cNvPr id="10282" name="Line 44"/>
            <p:cNvSpPr>
              <a:spLocks noChangeShapeType="1"/>
            </p:cNvSpPr>
            <p:nvPr/>
          </p:nvSpPr>
          <p:spPr bwMode="auto">
            <a:xfrm>
              <a:off x="4613" y="528"/>
              <a:ext cx="0" cy="672"/>
            </a:xfrm>
            <a:prstGeom prst="line">
              <a:avLst/>
            </a:prstGeom>
            <a:noFill/>
            <a:ln w="38100">
              <a:solidFill>
                <a:srgbClr val="CCFFFF"/>
              </a:solidFill>
              <a:round/>
              <a:headEnd/>
              <a:tailEnd/>
            </a:ln>
          </p:spPr>
          <p:txBody>
            <a:bodyPr wrap="none" anchor="ctr">
              <a:spAutoFit/>
            </a:bodyPr>
            <a:lstStyle/>
            <a:p>
              <a:endParaRPr lang="zh-CN" altLang="en-US"/>
            </a:p>
          </p:txBody>
        </p:sp>
        <p:sp>
          <p:nvSpPr>
            <p:cNvPr id="10283" name="Line 45"/>
            <p:cNvSpPr>
              <a:spLocks noChangeShapeType="1"/>
            </p:cNvSpPr>
            <p:nvPr/>
          </p:nvSpPr>
          <p:spPr bwMode="auto">
            <a:xfrm flipH="1">
              <a:off x="3173" y="529"/>
              <a:ext cx="91" cy="0"/>
            </a:xfrm>
            <a:prstGeom prst="line">
              <a:avLst/>
            </a:prstGeom>
            <a:noFill/>
            <a:ln w="38100">
              <a:solidFill>
                <a:srgbClr val="CCFFFF"/>
              </a:solidFill>
              <a:round/>
              <a:headEnd/>
              <a:tailEnd/>
            </a:ln>
          </p:spPr>
          <p:txBody>
            <a:bodyPr wrap="none" anchor="ctr">
              <a:spAutoFit/>
            </a:bodyPr>
            <a:lstStyle/>
            <a:p>
              <a:endParaRPr lang="zh-CN" altLang="en-US"/>
            </a:p>
          </p:txBody>
        </p:sp>
        <p:sp>
          <p:nvSpPr>
            <p:cNvPr id="10284" name="Line 46"/>
            <p:cNvSpPr>
              <a:spLocks noChangeShapeType="1"/>
            </p:cNvSpPr>
            <p:nvPr/>
          </p:nvSpPr>
          <p:spPr bwMode="auto">
            <a:xfrm>
              <a:off x="4512" y="529"/>
              <a:ext cx="96" cy="0"/>
            </a:xfrm>
            <a:prstGeom prst="line">
              <a:avLst/>
            </a:prstGeom>
            <a:noFill/>
            <a:ln w="38100">
              <a:solidFill>
                <a:srgbClr val="CCFFFF"/>
              </a:solidFill>
              <a:round/>
              <a:headEnd/>
              <a:tailEnd/>
            </a:ln>
          </p:spPr>
          <p:txBody>
            <a:bodyPr wrap="none" anchor="ctr">
              <a:spAutoFit/>
            </a:bodyPr>
            <a:lstStyle/>
            <a:p>
              <a:endParaRPr lang="zh-CN" altLang="en-US"/>
            </a:p>
          </p:txBody>
        </p:sp>
      </p:grpSp>
      <p:sp>
        <p:nvSpPr>
          <p:cNvPr id="35893" name="Freeform 53"/>
          <p:cNvSpPr>
            <a:spLocks/>
          </p:cNvSpPr>
          <p:nvPr/>
        </p:nvSpPr>
        <p:spPr bwMode="auto">
          <a:xfrm>
            <a:off x="1368425" y="1905000"/>
            <a:ext cx="1600200" cy="1588"/>
          </a:xfrm>
          <a:custGeom>
            <a:avLst/>
            <a:gdLst>
              <a:gd name="T0" fmla="*/ 2147483647 w 1008"/>
              <a:gd name="T1" fmla="*/ 0 h 1"/>
              <a:gd name="T2" fmla="*/ 0 w 1008"/>
              <a:gd name="T3" fmla="*/ 2147483647 h 1"/>
              <a:gd name="T4" fmla="*/ 0 60000 65536"/>
              <a:gd name="T5" fmla="*/ 0 60000 65536"/>
              <a:gd name="T6" fmla="*/ 0 w 1008"/>
              <a:gd name="T7" fmla="*/ 0 h 1"/>
              <a:gd name="T8" fmla="*/ 1008 w 1008"/>
              <a:gd name="T9" fmla="*/ 1 h 1"/>
            </a:gdLst>
            <a:ahLst/>
            <a:cxnLst>
              <a:cxn ang="T4">
                <a:pos x="T0" y="T1"/>
              </a:cxn>
              <a:cxn ang="T5">
                <a:pos x="T2" y="T3"/>
              </a:cxn>
            </a:cxnLst>
            <a:rect l="T6" t="T7" r="T8" b="T9"/>
            <a:pathLst>
              <a:path w="1008" h="1">
                <a:moveTo>
                  <a:pt x="1008" y="0"/>
                </a:moveTo>
                <a:lnTo>
                  <a:pt x="0" y="1"/>
                </a:lnTo>
              </a:path>
            </a:pathLst>
          </a:custGeom>
          <a:noFill/>
          <a:ln w="38100">
            <a:solidFill>
              <a:srgbClr val="9900CC"/>
            </a:solidFill>
            <a:round/>
            <a:headEnd/>
            <a:tailEnd/>
          </a:ln>
        </p:spPr>
        <p:txBody>
          <a:bodyPr wrap="none" anchor="ctr">
            <a:spAutoFit/>
          </a:bodyPr>
          <a:lstStyle/>
          <a:p>
            <a:endParaRPr lang="zh-CN" altLang="en-US"/>
          </a:p>
        </p:txBody>
      </p:sp>
      <p:sp>
        <p:nvSpPr>
          <p:cNvPr id="35894" name="Freeform 54"/>
          <p:cNvSpPr>
            <a:spLocks/>
          </p:cNvSpPr>
          <p:nvPr/>
        </p:nvSpPr>
        <p:spPr bwMode="auto">
          <a:xfrm>
            <a:off x="1371600" y="3341688"/>
            <a:ext cx="1584325" cy="2146300"/>
          </a:xfrm>
          <a:custGeom>
            <a:avLst/>
            <a:gdLst>
              <a:gd name="T0" fmla="*/ 2147483647 w 998"/>
              <a:gd name="T1" fmla="*/ 2147483647 h 1352"/>
              <a:gd name="T2" fmla="*/ 2147483647 w 998"/>
              <a:gd name="T3" fmla="*/ 2147483647 h 1352"/>
              <a:gd name="T4" fmla="*/ 2147483647 w 998"/>
              <a:gd name="T5" fmla="*/ 2147483647 h 1352"/>
              <a:gd name="T6" fmla="*/ 2147483647 w 998"/>
              <a:gd name="T7" fmla="*/ 2147483647 h 1352"/>
              <a:gd name="T8" fmla="*/ 2147483647 w 998"/>
              <a:gd name="T9" fmla="*/ 2147483647 h 1352"/>
              <a:gd name="T10" fmla="*/ 2147483647 w 998"/>
              <a:gd name="T11" fmla="*/ 2147483647 h 1352"/>
              <a:gd name="T12" fmla="*/ 2147483647 w 998"/>
              <a:gd name="T13" fmla="*/ 2147483647 h 1352"/>
              <a:gd name="T14" fmla="*/ 2147483647 w 998"/>
              <a:gd name="T15" fmla="*/ 2147483647 h 1352"/>
              <a:gd name="T16" fmla="*/ 2147483647 w 998"/>
              <a:gd name="T17" fmla="*/ 2147483647 h 1352"/>
              <a:gd name="T18" fmla="*/ 2147483647 w 998"/>
              <a:gd name="T19" fmla="*/ 2147483647 h 1352"/>
              <a:gd name="T20" fmla="*/ 2147483647 w 998"/>
              <a:gd name="T21" fmla="*/ 2147483647 h 1352"/>
              <a:gd name="T22" fmla="*/ 2147483647 w 998"/>
              <a:gd name="T23" fmla="*/ 2147483647 h 1352"/>
              <a:gd name="T24" fmla="*/ 2147483647 w 998"/>
              <a:gd name="T25" fmla="*/ 2147483647 h 1352"/>
              <a:gd name="T26" fmla="*/ 2147483647 w 998"/>
              <a:gd name="T27" fmla="*/ 2147483647 h 1352"/>
              <a:gd name="T28" fmla="*/ 2147483647 w 998"/>
              <a:gd name="T29" fmla="*/ 2147483647 h 1352"/>
              <a:gd name="T30" fmla="*/ 2147483647 w 998"/>
              <a:gd name="T31" fmla="*/ 2147483647 h 1352"/>
              <a:gd name="T32" fmla="*/ 2147483647 w 998"/>
              <a:gd name="T33" fmla="*/ 2147483647 h 1352"/>
              <a:gd name="T34" fmla="*/ 2147483647 w 998"/>
              <a:gd name="T35" fmla="*/ 2147483647 h 1352"/>
              <a:gd name="T36" fmla="*/ 2147483647 w 998"/>
              <a:gd name="T37" fmla="*/ 2147483647 h 1352"/>
              <a:gd name="T38" fmla="*/ 2147483647 w 998"/>
              <a:gd name="T39" fmla="*/ 2147483647 h 1352"/>
              <a:gd name="T40" fmla="*/ 2147483647 w 998"/>
              <a:gd name="T41" fmla="*/ 2147483647 h 1352"/>
              <a:gd name="T42" fmla="*/ 2147483647 w 998"/>
              <a:gd name="T43" fmla="*/ 2147483647 h 1352"/>
              <a:gd name="T44" fmla="*/ 2147483647 w 998"/>
              <a:gd name="T45" fmla="*/ 2147483647 h 1352"/>
              <a:gd name="T46" fmla="*/ 2147483647 w 998"/>
              <a:gd name="T47" fmla="*/ 2147483647 h 1352"/>
              <a:gd name="T48" fmla="*/ 2147483647 w 998"/>
              <a:gd name="T49" fmla="*/ 2147483647 h 1352"/>
              <a:gd name="T50" fmla="*/ 2147483647 w 998"/>
              <a:gd name="T51" fmla="*/ 2147483647 h 1352"/>
              <a:gd name="T52" fmla="*/ 2147483647 w 998"/>
              <a:gd name="T53" fmla="*/ 2147483647 h 1352"/>
              <a:gd name="T54" fmla="*/ 2147483647 w 998"/>
              <a:gd name="T55" fmla="*/ 2147483647 h 135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98"/>
              <a:gd name="T85" fmla="*/ 0 h 1352"/>
              <a:gd name="T86" fmla="*/ 998 w 998"/>
              <a:gd name="T87" fmla="*/ 1352 h 135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98" h="1352">
                <a:moveTo>
                  <a:pt x="998" y="55"/>
                </a:moveTo>
                <a:cubicBezTo>
                  <a:pt x="967" y="44"/>
                  <a:pt x="936" y="34"/>
                  <a:pt x="903" y="26"/>
                </a:cubicBezTo>
                <a:cubicBezTo>
                  <a:pt x="870" y="18"/>
                  <a:pt x="832" y="8"/>
                  <a:pt x="801" y="4"/>
                </a:cubicBezTo>
                <a:cubicBezTo>
                  <a:pt x="770" y="0"/>
                  <a:pt x="744" y="3"/>
                  <a:pt x="714" y="4"/>
                </a:cubicBezTo>
                <a:cubicBezTo>
                  <a:pt x="684" y="5"/>
                  <a:pt x="652" y="7"/>
                  <a:pt x="619" y="12"/>
                </a:cubicBezTo>
                <a:cubicBezTo>
                  <a:pt x="586" y="17"/>
                  <a:pt x="549" y="25"/>
                  <a:pt x="518" y="33"/>
                </a:cubicBezTo>
                <a:cubicBezTo>
                  <a:pt x="487" y="41"/>
                  <a:pt x="461" y="49"/>
                  <a:pt x="430" y="62"/>
                </a:cubicBezTo>
                <a:cubicBezTo>
                  <a:pt x="399" y="75"/>
                  <a:pt x="359" y="95"/>
                  <a:pt x="329" y="113"/>
                </a:cubicBezTo>
                <a:cubicBezTo>
                  <a:pt x="299" y="131"/>
                  <a:pt x="273" y="151"/>
                  <a:pt x="249" y="172"/>
                </a:cubicBezTo>
                <a:cubicBezTo>
                  <a:pt x="225" y="193"/>
                  <a:pt x="203" y="216"/>
                  <a:pt x="183" y="237"/>
                </a:cubicBezTo>
                <a:cubicBezTo>
                  <a:pt x="163" y="258"/>
                  <a:pt x="142" y="280"/>
                  <a:pt x="125" y="302"/>
                </a:cubicBezTo>
                <a:cubicBezTo>
                  <a:pt x="108" y="324"/>
                  <a:pt x="94" y="341"/>
                  <a:pt x="81" y="368"/>
                </a:cubicBezTo>
                <a:cubicBezTo>
                  <a:pt x="68" y="395"/>
                  <a:pt x="56" y="429"/>
                  <a:pt x="45" y="462"/>
                </a:cubicBezTo>
                <a:cubicBezTo>
                  <a:pt x="34" y="495"/>
                  <a:pt x="23" y="528"/>
                  <a:pt x="16" y="564"/>
                </a:cubicBezTo>
                <a:cubicBezTo>
                  <a:pt x="9" y="600"/>
                  <a:pt x="2" y="645"/>
                  <a:pt x="1" y="681"/>
                </a:cubicBezTo>
                <a:cubicBezTo>
                  <a:pt x="0" y="717"/>
                  <a:pt x="3" y="746"/>
                  <a:pt x="9" y="782"/>
                </a:cubicBezTo>
                <a:cubicBezTo>
                  <a:pt x="15" y="818"/>
                  <a:pt x="27" y="867"/>
                  <a:pt x="38" y="899"/>
                </a:cubicBezTo>
                <a:cubicBezTo>
                  <a:pt x="49" y="931"/>
                  <a:pt x="58" y="944"/>
                  <a:pt x="74" y="972"/>
                </a:cubicBezTo>
                <a:cubicBezTo>
                  <a:pt x="90" y="1000"/>
                  <a:pt x="111" y="1038"/>
                  <a:pt x="132" y="1066"/>
                </a:cubicBezTo>
                <a:cubicBezTo>
                  <a:pt x="153" y="1094"/>
                  <a:pt x="173" y="1114"/>
                  <a:pt x="198" y="1139"/>
                </a:cubicBezTo>
                <a:cubicBezTo>
                  <a:pt x="223" y="1164"/>
                  <a:pt x="252" y="1196"/>
                  <a:pt x="285" y="1219"/>
                </a:cubicBezTo>
                <a:cubicBezTo>
                  <a:pt x="318" y="1242"/>
                  <a:pt x="358" y="1260"/>
                  <a:pt x="394" y="1277"/>
                </a:cubicBezTo>
                <a:cubicBezTo>
                  <a:pt x="430" y="1294"/>
                  <a:pt x="467" y="1310"/>
                  <a:pt x="503" y="1321"/>
                </a:cubicBezTo>
                <a:cubicBezTo>
                  <a:pt x="539" y="1332"/>
                  <a:pt x="577" y="1338"/>
                  <a:pt x="612" y="1343"/>
                </a:cubicBezTo>
                <a:cubicBezTo>
                  <a:pt x="647" y="1348"/>
                  <a:pt x="685" y="1349"/>
                  <a:pt x="714" y="1350"/>
                </a:cubicBezTo>
                <a:cubicBezTo>
                  <a:pt x="743" y="1351"/>
                  <a:pt x="758" y="1352"/>
                  <a:pt x="787" y="1350"/>
                </a:cubicBezTo>
                <a:cubicBezTo>
                  <a:pt x="816" y="1348"/>
                  <a:pt x="854" y="1343"/>
                  <a:pt x="889" y="1335"/>
                </a:cubicBezTo>
                <a:cubicBezTo>
                  <a:pt x="924" y="1327"/>
                  <a:pt x="975" y="1306"/>
                  <a:pt x="998" y="1299"/>
                </a:cubicBezTo>
              </a:path>
            </a:pathLst>
          </a:custGeom>
          <a:noFill/>
          <a:ln w="38100" cap="flat" cmpd="sng">
            <a:solidFill>
              <a:srgbClr val="9900CC"/>
            </a:solidFill>
            <a:prstDash val="solid"/>
            <a:round/>
            <a:headEnd/>
            <a:tailEnd/>
          </a:ln>
        </p:spPr>
        <p:txBody>
          <a:bodyPr wrap="none" anchor="ctr">
            <a:spAutoFit/>
          </a:bodyPr>
          <a:lstStyle/>
          <a:p>
            <a:endParaRPr lang="zh-CN" altLang="en-US"/>
          </a:p>
        </p:txBody>
      </p:sp>
      <p:sp>
        <p:nvSpPr>
          <p:cNvPr id="10273" name="Line 59"/>
          <p:cNvSpPr>
            <a:spLocks noChangeShapeType="1"/>
          </p:cNvSpPr>
          <p:nvPr/>
        </p:nvSpPr>
        <p:spPr bwMode="auto">
          <a:xfrm>
            <a:off x="1860" y="4424367"/>
            <a:ext cx="0" cy="547688"/>
          </a:xfrm>
          <a:prstGeom prst="line">
            <a:avLst/>
          </a:prstGeom>
          <a:noFill/>
          <a:ln w="38100">
            <a:solidFill>
              <a:srgbClr val="FF66FF"/>
            </a:solidFill>
            <a:round/>
            <a:headEnd/>
            <a:tailEnd/>
          </a:ln>
        </p:spPr>
        <p:txBody>
          <a:bodyPr wrap="none" anchor="ctr">
            <a:spAutoFit/>
          </a:bodyPr>
          <a:lstStyle/>
          <a:p>
            <a:endParaRPr lang="zh-CN" altLang="en-US"/>
          </a:p>
        </p:txBody>
      </p:sp>
    </p:spTree>
    <p:extLst>
      <p:ext uri="{BB962C8B-B14F-4D97-AF65-F5344CB8AC3E}">
        <p14:creationId xmlns:p14="http://schemas.microsoft.com/office/powerpoint/2010/main" val="364914355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wipe(down)">
                                      <p:cBhvr>
                                        <p:cTn id="7" dur="500"/>
                                        <p:tgtEl>
                                          <p:spTgt spid="3584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5843"/>
                                        </p:tgtEl>
                                        <p:attrNameLst>
                                          <p:attrName>style.visibility</p:attrName>
                                        </p:attrNameLst>
                                      </p:cBhvr>
                                      <p:to>
                                        <p:strVal val="visible"/>
                                      </p:to>
                                    </p:set>
                                    <p:animEffect transition="in" filter="wipe(left)">
                                      <p:cBhvr>
                                        <p:cTn id="18" dur="500"/>
                                        <p:tgtEl>
                                          <p:spTgt spid="358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5845"/>
                                        </p:tgtEl>
                                        <p:attrNameLst>
                                          <p:attrName>style.visibility</p:attrName>
                                        </p:attrNameLst>
                                      </p:cBhvr>
                                      <p:to>
                                        <p:strVal val="visible"/>
                                      </p:to>
                                    </p:set>
                                    <p:animEffect transition="in" filter="wipe(down)">
                                      <p:cBhvr>
                                        <p:cTn id="23" dur="500"/>
                                        <p:tgtEl>
                                          <p:spTgt spid="3584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5846"/>
                                        </p:tgtEl>
                                        <p:attrNameLst>
                                          <p:attrName>style.visibility</p:attrName>
                                        </p:attrNameLst>
                                      </p:cBhvr>
                                      <p:to>
                                        <p:strVal val="visible"/>
                                      </p:to>
                                    </p:set>
                                    <p:animEffect transition="in" filter="wipe(down)">
                                      <p:cBhvr>
                                        <p:cTn id="28" dur="500"/>
                                        <p:tgtEl>
                                          <p:spTgt spid="3584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5893"/>
                                        </p:tgtEl>
                                        <p:attrNameLst>
                                          <p:attrName>style.visibility</p:attrName>
                                        </p:attrNameLst>
                                      </p:cBhvr>
                                      <p:to>
                                        <p:strVal val="visible"/>
                                      </p:to>
                                    </p:set>
                                    <p:animEffect transition="in" filter="wipe(left)">
                                      <p:cBhvr>
                                        <p:cTn id="33" dur="500"/>
                                        <p:tgtEl>
                                          <p:spTgt spid="3589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5894"/>
                                        </p:tgtEl>
                                        <p:attrNameLst>
                                          <p:attrName>style.visibility</p:attrName>
                                        </p:attrNameLst>
                                      </p:cBhvr>
                                      <p:to>
                                        <p:strVal val="visible"/>
                                      </p:to>
                                    </p:set>
                                    <p:animEffect transition="in" filter="wipe(up)">
                                      <p:cBhvr>
                                        <p:cTn id="38" dur="500"/>
                                        <p:tgtEl>
                                          <p:spTgt spid="3589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5881"/>
                                        </p:tgtEl>
                                        <p:attrNameLst>
                                          <p:attrName>style.visibility</p:attrName>
                                        </p:attrNameLst>
                                      </p:cBhvr>
                                      <p:to>
                                        <p:strVal val="visible"/>
                                      </p:to>
                                    </p:set>
                                    <p:animEffect transition="in" filter="wipe(left)">
                                      <p:cBhvr>
                                        <p:cTn id="43" dur="500"/>
                                        <p:tgtEl>
                                          <p:spTgt spid="3588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down)">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p:bldP spid="35844" grpId="0" animBg="1"/>
      <p:bldP spid="35845" grpId="0" animBg="1"/>
      <p:bldP spid="35846" grpId="0" animBg="1"/>
      <p:bldP spid="35881" grpId="0" animBg="1"/>
      <p:bldP spid="35893" grpId="0" animBg="1"/>
      <p:bldP spid="3589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1219200" y="685800"/>
            <a:ext cx="6122988" cy="4937125"/>
            <a:chOff x="768" y="432"/>
            <a:chExt cx="3857" cy="3110"/>
          </a:xfrm>
        </p:grpSpPr>
        <p:sp>
          <p:nvSpPr>
            <p:cNvPr id="11268" name="Freeform 3"/>
            <p:cNvSpPr>
              <a:spLocks/>
            </p:cNvSpPr>
            <p:nvPr/>
          </p:nvSpPr>
          <p:spPr bwMode="auto">
            <a:xfrm>
              <a:off x="1854" y="2160"/>
              <a:ext cx="0" cy="1251"/>
            </a:xfrm>
            <a:custGeom>
              <a:avLst/>
              <a:gdLst>
                <a:gd name="T0" fmla="*/ 8 w 8"/>
                <a:gd name="T1" fmla="*/ 0 h 1251"/>
                <a:gd name="T2" fmla="*/ 0 w 8"/>
                <a:gd name="T3" fmla="*/ 1251 h 1251"/>
                <a:gd name="T4" fmla="*/ 0 60000 65536"/>
                <a:gd name="T5" fmla="*/ 0 60000 65536"/>
                <a:gd name="T6" fmla="*/ 0 w 8"/>
                <a:gd name="T7" fmla="*/ 0 h 1251"/>
                <a:gd name="T8" fmla="*/ 8 w 8"/>
                <a:gd name="T9" fmla="*/ 1251 h 1251"/>
              </a:gdLst>
              <a:ahLst/>
              <a:cxnLst>
                <a:cxn ang="T4">
                  <a:pos x="T0" y="T1"/>
                </a:cxn>
                <a:cxn ang="T5">
                  <a:pos x="T2" y="T3"/>
                </a:cxn>
              </a:cxnLst>
              <a:rect l="T6" t="T7" r="T8" b="T9"/>
              <a:pathLst>
                <a:path w="8" h="1251">
                  <a:moveTo>
                    <a:pt x="8" y="0"/>
                  </a:moveTo>
                  <a:lnTo>
                    <a:pt x="0" y="1251"/>
                  </a:lnTo>
                </a:path>
              </a:pathLst>
            </a:custGeom>
            <a:noFill/>
            <a:ln w="38100">
              <a:solidFill>
                <a:schemeClr val="tx2"/>
              </a:solidFill>
              <a:round/>
              <a:headEnd/>
              <a:tailEnd/>
            </a:ln>
          </p:spPr>
          <p:txBody>
            <a:bodyPr wrap="none" anchor="ctr">
              <a:spAutoFit/>
            </a:bodyPr>
            <a:lstStyle/>
            <a:p>
              <a:endParaRPr lang="zh-CN" altLang="en-US"/>
            </a:p>
          </p:txBody>
        </p:sp>
        <p:sp>
          <p:nvSpPr>
            <p:cNvPr id="11269" name="Line 4"/>
            <p:cNvSpPr>
              <a:spLocks noChangeShapeType="1"/>
            </p:cNvSpPr>
            <p:nvPr/>
          </p:nvSpPr>
          <p:spPr bwMode="auto">
            <a:xfrm>
              <a:off x="3888" y="432"/>
              <a:ext cx="0" cy="1575"/>
            </a:xfrm>
            <a:prstGeom prst="line">
              <a:avLst/>
            </a:prstGeom>
            <a:noFill/>
            <a:ln w="9525">
              <a:solidFill>
                <a:schemeClr val="tx2"/>
              </a:solidFill>
              <a:prstDash val="lgDashDot"/>
              <a:round/>
              <a:headEnd/>
              <a:tailEnd/>
            </a:ln>
          </p:spPr>
          <p:txBody>
            <a:bodyPr anchor="ctr">
              <a:spAutoFit/>
            </a:bodyPr>
            <a:lstStyle/>
            <a:p>
              <a:endParaRPr lang="zh-CN" altLang="en-US"/>
            </a:p>
          </p:txBody>
        </p:sp>
        <p:sp>
          <p:nvSpPr>
            <p:cNvPr id="11271" name="Oval 6"/>
            <p:cNvSpPr>
              <a:spLocks noChangeArrowheads="1"/>
            </p:cNvSpPr>
            <p:nvPr/>
          </p:nvSpPr>
          <p:spPr bwMode="auto">
            <a:xfrm>
              <a:off x="864" y="2112"/>
              <a:ext cx="1440" cy="1344"/>
            </a:xfrm>
            <a:prstGeom prst="ellipse">
              <a:avLst/>
            </a:prstGeom>
            <a:noFill/>
            <a:ln w="38100">
              <a:solidFill>
                <a:schemeClr val="tx2"/>
              </a:solidFill>
              <a:round/>
              <a:headEnd/>
              <a:tailEnd/>
            </a:ln>
          </p:spPr>
          <p:txBody>
            <a:bodyPr wrap="none" anchor="ctr">
              <a:spAutoFit/>
            </a:bodyPr>
            <a:lstStyle/>
            <a:p>
              <a:endParaRPr lang="zh-CN" altLang="en-US"/>
            </a:p>
          </p:txBody>
        </p:sp>
        <p:sp>
          <p:nvSpPr>
            <p:cNvPr id="11272" name="Freeform 7"/>
            <p:cNvSpPr>
              <a:spLocks/>
            </p:cNvSpPr>
            <p:nvPr/>
          </p:nvSpPr>
          <p:spPr bwMode="auto">
            <a:xfrm>
              <a:off x="857" y="1920"/>
              <a:ext cx="1460" cy="1"/>
            </a:xfrm>
            <a:custGeom>
              <a:avLst/>
              <a:gdLst>
                <a:gd name="T0" fmla="*/ 0 w 1460"/>
                <a:gd name="T1" fmla="*/ 0 h 1"/>
                <a:gd name="T2" fmla="*/ 1460 w 1460"/>
                <a:gd name="T3" fmla="*/ 0 h 1"/>
                <a:gd name="T4" fmla="*/ 0 60000 65536"/>
                <a:gd name="T5" fmla="*/ 0 60000 65536"/>
                <a:gd name="T6" fmla="*/ 0 w 1460"/>
                <a:gd name="T7" fmla="*/ 0 h 1"/>
                <a:gd name="T8" fmla="*/ 1460 w 1460"/>
                <a:gd name="T9" fmla="*/ 1 h 1"/>
              </a:gdLst>
              <a:ahLst/>
              <a:cxnLst>
                <a:cxn ang="T4">
                  <a:pos x="T0" y="T1"/>
                </a:cxn>
                <a:cxn ang="T5">
                  <a:pos x="T2" y="T3"/>
                </a:cxn>
              </a:cxnLst>
              <a:rect l="T6" t="T7" r="T8" b="T9"/>
              <a:pathLst>
                <a:path w="1460" h="1">
                  <a:moveTo>
                    <a:pt x="0" y="0"/>
                  </a:moveTo>
                  <a:lnTo>
                    <a:pt x="1460" y="0"/>
                  </a:lnTo>
                </a:path>
              </a:pathLst>
            </a:custGeom>
            <a:noFill/>
            <a:ln w="38100">
              <a:solidFill>
                <a:schemeClr val="tx2"/>
              </a:solidFill>
              <a:round/>
              <a:headEnd/>
              <a:tailEnd/>
            </a:ln>
          </p:spPr>
          <p:txBody>
            <a:bodyPr wrap="none" anchor="ctr">
              <a:spAutoFit/>
            </a:bodyPr>
            <a:lstStyle/>
            <a:p>
              <a:endParaRPr lang="zh-CN" altLang="en-US"/>
            </a:p>
          </p:txBody>
        </p:sp>
        <p:sp>
          <p:nvSpPr>
            <p:cNvPr id="11273" name="Line 8"/>
            <p:cNvSpPr>
              <a:spLocks noChangeShapeType="1"/>
            </p:cNvSpPr>
            <p:nvPr/>
          </p:nvSpPr>
          <p:spPr bwMode="auto">
            <a:xfrm flipH="1">
              <a:off x="2304" y="528"/>
              <a:ext cx="0" cy="1400"/>
            </a:xfrm>
            <a:prstGeom prst="line">
              <a:avLst/>
            </a:prstGeom>
            <a:noFill/>
            <a:ln w="38100">
              <a:solidFill>
                <a:schemeClr val="tx2"/>
              </a:solidFill>
              <a:round/>
              <a:headEnd/>
              <a:tailEnd/>
            </a:ln>
          </p:spPr>
          <p:txBody>
            <a:bodyPr anchor="ctr">
              <a:spAutoFit/>
            </a:bodyPr>
            <a:lstStyle/>
            <a:p>
              <a:endParaRPr lang="zh-CN" altLang="en-US"/>
            </a:p>
          </p:txBody>
        </p:sp>
        <p:sp>
          <p:nvSpPr>
            <p:cNvPr id="11274" name="Line 9"/>
            <p:cNvSpPr>
              <a:spLocks noChangeShapeType="1"/>
            </p:cNvSpPr>
            <p:nvPr/>
          </p:nvSpPr>
          <p:spPr bwMode="auto">
            <a:xfrm>
              <a:off x="1866" y="528"/>
              <a:ext cx="0" cy="672"/>
            </a:xfrm>
            <a:prstGeom prst="line">
              <a:avLst/>
            </a:prstGeom>
            <a:noFill/>
            <a:ln w="38100">
              <a:solidFill>
                <a:schemeClr val="tx2"/>
              </a:solidFill>
              <a:round/>
              <a:headEnd/>
              <a:tailEnd/>
            </a:ln>
          </p:spPr>
          <p:txBody>
            <a:bodyPr wrap="none" anchor="ctr">
              <a:spAutoFit/>
            </a:bodyPr>
            <a:lstStyle/>
            <a:p>
              <a:endParaRPr lang="zh-CN" altLang="en-US"/>
            </a:p>
          </p:txBody>
        </p:sp>
        <p:sp>
          <p:nvSpPr>
            <p:cNvPr id="11275" name="Freeform 10"/>
            <p:cNvSpPr>
              <a:spLocks/>
            </p:cNvSpPr>
            <p:nvPr/>
          </p:nvSpPr>
          <p:spPr bwMode="auto">
            <a:xfrm>
              <a:off x="857" y="1200"/>
              <a:ext cx="1019" cy="1"/>
            </a:xfrm>
            <a:custGeom>
              <a:avLst/>
              <a:gdLst>
                <a:gd name="T0" fmla="*/ 1019 w 1019"/>
                <a:gd name="T1" fmla="*/ 0 h 1"/>
                <a:gd name="T2" fmla="*/ 0 w 1019"/>
                <a:gd name="T3" fmla="*/ 1 h 1"/>
                <a:gd name="T4" fmla="*/ 0 60000 65536"/>
                <a:gd name="T5" fmla="*/ 0 60000 65536"/>
                <a:gd name="T6" fmla="*/ 0 w 1019"/>
                <a:gd name="T7" fmla="*/ 0 h 1"/>
                <a:gd name="T8" fmla="*/ 1019 w 1019"/>
                <a:gd name="T9" fmla="*/ 1 h 1"/>
              </a:gdLst>
              <a:ahLst/>
              <a:cxnLst>
                <a:cxn ang="T4">
                  <a:pos x="T0" y="T1"/>
                </a:cxn>
                <a:cxn ang="T5">
                  <a:pos x="T2" y="T3"/>
                </a:cxn>
              </a:cxnLst>
              <a:rect l="T6" t="T7" r="T8" b="T9"/>
              <a:pathLst>
                <a:path w="1019" h="1">
                  <a:moveTo>
                    <a:pt x="1019" y="0"/>
                  </a:moveTo>
                  <a:lnTo>
                    <a:pt x="0" y="1"/>
                  </a:lnTo>
                </a:path>
              </a:pathLst>
            </a:custGeom>
            <a:noFill/>
            <a:ln w="38100">
              <a:solidFill>
                <a:schemeClr val="tx2"/>
              </a:solidFill>
              <a:round/>
              <a:headEnd/>
              <a:tailEnd/>
            </a:ln>
          </p:spPr>
          <p:txBody>
            <a:bodyPr wrap="none" anchor="ctr">
              <a:spAutoFit/>
            </a:bodyPr>
            <a:lstStyle/>
            <a:p>
              <a:endParaRPr lang="zh-CN" altLang="en-US"/>
            </a:p>
          </p:txBody>
        </p:sp>
        <p:sp>
          <p:nvSpPr>
            <p:cNvPr id="11276" name="Line 11"/>
            <p:cNvSpPr>
              <a:spLocks noChangeShapeType="1"/>
            </p:cNvSpPr>
            <p:nvPr/>
          </p:nvSpPr>
          <p:spPr bwMode="auto">
            <a:xfrm>
              <a:off x="864" y="1200"/>
              <a:ext cx="0" cy="720"/>
            </a:xfrm>
            <a:prstGeom prst="line">
              <a:avLst/>
            </a:prstGeom>
            <a:noFill/>
            <a:ln w="38100">
              <a:solidFill>
                <a:schemeClr val="tx2"/>
              </a:solidFill>
              <a:round/>
              <a:headEnd/>
              <a:tailEnd/>
            </a:ln>
          </p:spPr>
          <p:txBody>
            <a:bodyPr wrap="none" anchor="ctr">
              <a:spAutoFit/>
            </a:bodyPr>
            <a:lstStyle/>
            <a:p>
              <a:endParaRPr lang="zh-CN" altLang="en-US"/>
            </a:p>
          </p:txBody>
        </p:sp>
        <p:sp>
          <p:nvSpPr>
            <p:cNvPr id="11277" name="Freeform 12"/>
            <p:cNvSpPr>
              <a:spLocks/>
            </p:cNvSpPr>
            <p:nvPr/>
          </p:nvSpPr>
          <p:spPr bwMode="auto">
            <a:xfrm>
              <a:off x="1853" y="528"/>
              <a:ext cx="451" cy="1"/>
            </a:xfrm>
            <a:custGeom>
              <a:avLst/>
              <a:gdLst>
                <a:gd name="T0" fmla="*/ 0 w 451"/>
                <a:gd name="T1" fmla="*/ 0 h 1"/>
                <a:gd name="T2" fmla="*/ 451 w 451"/>
                <a:gd name="T3" fmla="*/ 1 h 1"/>
                <a:gd name="T4" fmla="*/ 0 60000 65536"/>
                <a:gd name="T5" fmla="*/ 0 60000 65536"/>
                <a:gd name="T6" fmla="*/ 0 w 451"/>
                <a:gd name="T7" fmla="*/ 0 h 1"/>
                <a:gd name="T8" fmla="*/ 451 w 451"/>
                <a:gd name="T9" fmla="*/ 1 h 1"/>
              </a:gdLst>
              <a:ahLst/>
              <a:cxnLst>
                <a:cxn ang="T4">
                  <a:pos x="T0" y="T1"/>
                </a:cxn>
                <a:cxn ang="T5">
                  <a:pos x="T2" y="T3"/>
                </a:cxn>
              </a:cxnLst>
              <a:rect l="T6" t="T7" r="T8" b="T9"/>
              <a:pathLst>
                <a:path w="451" h="1">
                  <a:moveTo>
                    <a:pt x="0" y="0"/>
                  </a:moveTo>
                  <a:lnTo>
                    <a:pt x="451" y="1"/>
                  </a:lnTo>
                </a:path>
              </a:pathLst>
            </a:custGeom>
            <a:noFill/>
            <a:ln w="38100">
              <a:solidFill>
                <a:schemeClr val="tx2"/>
              </a:solidFill>
              <a:round/>
              <a:headEnd/>
              <a:tailEnd/>
            </a:ln>
          </p:spPr>
          <p:txBody>
            <a:bodyPr wrap="none" anchor="ctr">
              <a:spAutoFit/>
            </a:bodyPr>
            <a:lstStyle/>
            <a:p>
              <a:endParaRPr lang="zh-CN" altLang="en-US"/>
            </a:p>
          </p:txBody>
        </p:sp>
        <p:sp>
          <p:nvSpPr>
            <p:cNvPr id="11278" name="Freeform 13"/>
            <p:cNvSpPr>
              <a:spLocks/>
            </p:cNvSpPr>
            <p:nvPr/>
          </p:nvSpPr>
          <p:spPr bwMode="auto">
            <a:xfrm>
              <a:off x="1575" y="450"/>
              <a:ext cx="3" cy="3092"/>
            </a:xfrm>
            <a:custGeom>
              <a:avLst/>
              <a:gdLst>
                <a:gd name="T0" fmla="*/ 0 w 3"/>
                <a:gd name="T1" fmla="*/ 0 h 3092"/>
                <a:gd name="T2" fmla="*/ 3 w 3"/>
                <a:gd name="T3" fmla="*/ 3092 h 3092"/>
                <a:gd name="T4" fmla="*/ 0 60000 65536"/>
                <a:gd name="T5" fmla="*/ 0 60000 65536"/>
                <a:gd name="T6" fmla="*/ 0 w 3"/>
                <a:gd name="T7" fmla="*/ 0 h 3092"/>
                <a:gd name="T8" fmla="*/ 3 w 3"/>
                <a:gd name="T9" fmla="*/ 3092 h 3092"/>
              </a:gdLst>
              <a:ahLst/>
              <a:cxnLst>
                <a:cxn ang="T4">
                  <a:pos x="T0" y="T1"/>
                </a:cxn>
                <a:cxn ang="T5">
                  <a:pos x="T2" y="T3"/>
                </a:cxn>
              </a:cxnLst>
              <a:rect l="T6" t="T7" r="T8" b="T9"/>
              <a:pathLst>
                <a:path w="3" h="3092">
                  <a:moveTo>
                    <a:pt x="0" y="0"/>
                  </a:moveTo>
                  <a:lnTo>
                    <a:pt x="3" y="3092"/>
                  </a:lnTo>
                </a:path>
              </a:pathLst>
            </a:custGeom>
            <a:noFill/>
            <a:ln w="12700" cmpd="sng">
              <a:solidFill>
                <a:schemeClr val="tx2"/>
              </a:solidFill>
              <a:prstDash val="lgDashDot"/>
              <a:round/>
              <a:headEnd/>
              <a:tailEnd/>
            </a:ln>
          </p:spPr>
          <p:txBody>
            <a:bodyPr wrap="none" anchor="ctr">
              <a:spAutoFit/>
            </a:bodyPr>
            <a:lstStyle/>
            <a:p>
              <a:endParaRPr lang="zh-CN" altLang="en-US"/>
            </a:p>
          </p:txBody>
        </p:sp>
        <p:sp>
          <p:nvSpPr>
            <p:cNvPr id="11279" name="Line 14"/>
            <p:cNvSpPr>
              <a:spLocks noChangeShapeType="1"/>
            </p:cNvSpPr>
            <p:nvPr/>
          </p:nvSpPr>
          <p:spPr bwMode="auto">
            <a:xfrm>
              <a:off x="768" y="2784"/>
              <a:ext cx="1680" cy="0"/>
            </a:xfrm>
            <a:prstGeom prst="line">
              <a:avLst/>
            </a:prstGeom>
            <a:noFill/>
            <a:ln w="9525">
              <a:solidFill>
                <a:schemeClr val="tx2"/>
              </a:solidFill>
              <a:prstDash val="lgDashDot"/>
              <a:round/>
              <a:headEnd/>
              <a:tailEnd/>
            </a:ln>
          </p:spPr>
          <p:txBody>
            <a:bodyPr wrap="none" anchor="ctr">
              <a:spAutoFit/>
            </a:bodyPr>
            <a:lstStyle/>
            <a:p>
              <a:endParaRPr lang="zh-CN" altLang="en-US"/>
            </a:p>
          </p:txBody>
        </p:sp>
        <p:sp>
          <p:nvSpPr>
            <p:cNvPr id="11281" name="Freeform 18"/>
            <p:cNvSpPr>
              <a:spLocks/>
            </p:cNvSpPr>
            <p:nvPr/>
          </p:nvSpPr>
          <p:spPr bwMode="auto">
            <a:xfrm>
              <a:off x="3163" y="1200"/>
              <a:ext cx="1462" cy="1"/>
            </a:xfrm>
            <a:custGeom>
              <a:avLst/>
              <a:gdLst>
                <a:gd name="T0" fmla="*/ 0 w 1462"/>
                <a:gd name="T1" fmla="*/ 0 h 1"/>
                <a:gd name="T2" fmla="*/ 1462 w 1462"/>
                <a:gd name="T3" fmla="*/ 0 h 1"/>
                <a:gd name="T4" fmla="*/ 0 60000 65536"/>
                <a:gd name="T5" fmla="*/ 0 60000 65536"/>
                <a:gd name="T6" fmla="*/ 0 w 1462"/>
                <a:gd name="T7" fmla="*/ 0 h 1"/>
                <a:gd name="T8" fmla="*/ 1462 w 1462"/>
                <a:gd name="T9" fmla="*/ 1 h 1"/>
              </a:gdLst>
              <a:ahLst/>
              <a:cxnLst>
                <a:cxn ang="T4">
                  <a:pos x="T0" y="T1"/>
                </a:cxn>
                <a:cxn ang="T5">
                  <a:pos x="T2" y="T3"/>
                </a:cxn>
              </a:cxnLst>
              <a:rect l="T6" t="T7" r="T8" b="T9"/>
              <a:pathLst>
                <a:path w="1462" h="1">
                  <a:moveTo>
                    <a:pt x="0" y="0"/>
                  </a:moveTo>
                  <a:lnTo>
                    <a:pt x="1462" y="0"/>
                  </a:lnTo>
                </a:path>
              </a:pathLst>
            </a:custGeom>
            <a:noFill/>
            <a:ln w="38100">
              <a:solidFill>
                <a:schemeClr val="tx2"/>
              </a:solidFill>
              <a:round/>
              <a:headEnd/>
              <a:tailEnd/>
            </a:ln>
          </p:spPr>
          <p:txBody>
            <a:bodyPr wrap="none" anchor="ctr">
              <a:spAutoFit/>
            </a:bodyPr>
            <a:lstStyle/>
            <a:p>
              <a:endParaRPr lang="zh-CN" altLang="en-US"/>
            </a:p>
          </p:txBody>
        </p:sp>
        <p:sp>
          <p:nvSpPr>
            <p:cNvPr id="11282" name="Freeform 19"/>
            <p:cNvSpPr>
              <a:spLocks/>
            </p:cNvSpPr>
            <p:nvPr/>
          </p:nvSpPr>
          <p:spPr bwMode="auto">
            <a:xfrm>
              <a:off x="3161" y="1920"/>
              <a:ext cx="1464" cy="1"/>
            </a:xfrm>
            <a:custGeom>
              <a:avLst/>
              <a:gdLst>
                <a:gd name="T0" fmla="*/ 0 w 1464"/>
                <a:gd name="T1" fmla="*/ 0 h 1"/>
                <a:gd name="T2" fmla="*/ 1464 w 1464"/>
                <a:gd name="T3" fmla="*/ 0 h 1"/>
                <a:gd name="T4" fmla="*/ 0 60000 65536"/>
                <a:gd name="T5" fmla="*/ 0 60000 65536"/>
                <a:gd name="T6" fmla="*/ 0 w 1464"/>
                <a:gd name="T7" fmla="*/ 0 h 1"/>
                <a:gd name="T8" fmla="*/ 1464 w 1464"/>
                <a:gd name="T9" fmla="*/ 1 h 1"/>
              </a:gdLst>
              <a:ahLst/>
              <a:cxnLst>
                <a:cxn ang="T4">
                  <a:pos x="T0" y="T1"/>
                </a:cxn>
                <a:cxn ang="T5">
                  <a:pos x="T2" y="T3"/>
                </a:cxn>
              </a:cxnLst>
              <a:rect l="T6" t="T7" r="T8" b="T9"/>
              <a:pathLst>
                <a:path w="1464" h="1">
                  <a:moveTo>
                    <a:pt x="0" y="0"/>
                  </a:moveTo>
                  <a:lnTo>
                    <a:pt x="1464" y="0"/>
                  </a:lnTo>
                </a:path>
              </a:pathLst>
            </a:custGeom>
            <a:noFill/>
            <a:ln w="38100">
              <a:solidFill>
                <a:schemeClr val="tx2"/>
              </a:solidFill>
              <a:round/>
              <a:headEnd/>
              <a:tailEnd/>
            </a:ln>
          </p:spPr>
          <p:txBody>
            <a:bodyPr wrap="none" anchor="ctr">
              <a:spAutoFit/>
            </a:bodyPr>
            <a:lstStyle/>
            <a:p>
              <a:endParaRPr lang="zh-CN" altLang="en-US"/>
            </a:p>
          </p:txBody>
        </p:sp>
        <p:sp>
          <p:nvSpPr>
            <p:cNvPr id="11283" name="Freeform 20"/>
            <p:cNvSpPr>
              <a:spLocks/>
            </p:cNvSpPr>
            <p:nvPr/>
          </p:nvSpPr>
          <p:spPr bwMode="auto">
            <a:xfrm>
              <a:off x="3168" y="1200"/>
              <a:ext cx="1" cy="720"/>
            </a:xfrm>
            <a:custGeom>
              <a:avLst/>
              <a:gdLst>
                <a:gd name="T0" fmla="*/ 0 w 1"/>
                <a:gd name="T1" fmla="*/ 0 h 720"/>
                <a:gd name="T2" fmla="*/ 0 w 1"/>
                <a:gd name="T3" fmla="*/ 720 h 720"/>
                <a:gd name="T4" fmla="*/ 0 60000 65536"/>
                <a:gd name="T5" fmla="*/ 0 60000 65536"/>
                <a:gd name="T6" fmla="*/ 0 w 1"/>
                <a:gd name="T7" fmla="*/ 0 h 720"/>
                <a:gd name="T8" fmla="*/ 1 w 1"/>
                <a:gd name="T9" fmla="*/ 720 h 720"/>
              </a:gdLst>
              <a:ahLst/>
              <a:cxnLst>
                <a:cxn ang="T4">
                  <a:pos x="T0" y="T1"/>
                </a:cxn>
                <a:cxn ang="T5">
                  <a:pos x="T2" y="T3"/>
                </a:cxn>
              </a:cxnLst>
              <a:rect l="T6" t="T7" r="T8" b="T9"/>
              <a:pathLst>
                <a:path w="1" h="720">
                  <a:moveTo>
                    <a:pt x="0" y="0"/>
                  </a:moveTo>
                  <a:lnTo>
                    <a:pt x="0" y="720"/>
                  </a:lnTo>
                </a:path>
              </a:pathLst>
            </a:custGeom>
            <a:noFill/>
            <a:ln w="38100">
              <a:solidFill>
                <a:schemeClr val="tx2"/>
              </a:solidFill>
              <a:round/>
              <a:headEnd/>
              <a:tailEnd/>
            </a:ln>
          </p:spPr>
          <p:txBody>
            <a:bodyPr wrap="none" anchor="ctr">
              <a:spAutoFit/>
            </a:bodyPr>
            <a:lstStyle/>
            <a:p>
              <a:endParaRPr lang="zh-CN" altLang="en-US"/>
            </a:p>
          </p:txBody>
        </p:sp>
        <p:sp>
          <p:nvSpPr>
            <p:cNvPr id="11284" name="Freeform 21"/>
            <p:cNvSpPr>
              <a:spLocks/>
            </p:cNvSpPr>
            <p:nvPr/>
          </p:nvSpPr>
          <p:spPr bwMode="auto">
            <a:xfrm>
              <a:off x="4608" y="1200"/>
              <a:ext cx="1" cy="720"/>
            </a:xfrm>
            <a:custGeom>
              <a:avLst/>
              <a:gdLst>
                <a:gd name="T0" fmla="*/ 0 w 1"/>
                <a:gd name="T1" fmla="*/ 0 h 720"/>
                <a:gd name="T2" fmla="*/ 0 w 1"/>
                <a:gd name="T3" fmla="*/ 720 h 720"/>
                <a:gd name="T4" fmla="*/ 0 60000 65536"/>
                <a:gd name="T5" fmla="*/ 0 60000 65536"/>
                <a:gd name="T6" fmla="*/ 0 w 1"/>
                <a:gd name="T7" fmla="*/ 0 h 720"/>
                <a:gd name="T8" fmla="*/ 1 w 1"/>
                <a:gd name="T9" fmla="*/ 720 h 720"/>
              </a:gdLst>
              <a:ahLst/>
              <a:cxnLst>
                <a:cxn ang="T4">
                  <a:pos x="T0" y="T1"/>
                </a:cxn>
                <a:cxn ang="T5">
                  <a:pos x="T2" y="T3"/>
                </a:cxn>
              </a:cxnLst>
              <a:rect l="T6" t="T7" r="T8" b="T9"/>
              <a:pathLst>
                <a:path w="1" h="720">
                  <a:moveTo>
                    <a:pt x="0" y="0"/>
                  </a:moveTo>
                  <a:lnTo>
                    <a:pt x="0" y="720"/>
                  </a:lnTo>
                </a:path>
              </a:pathLst>
            </a:custGeom>
            <a:noFill/>
            <a:ln w="38100">
              <a:solidFill>
                <a:schemeClr val="tx2"/>
              </a:solidFill>
              <a:round/>
              <a:headEnd/>
              <a:tailEnd/>
            </a:ln>
          </p:spPr>
          <p:txBody>
            <a:bodyPr anchor="ctr">
              <a:spAutoFit/>
            </a:bodyPr>
            <a:lstStyle/>
            <a:p>
              <a:endParaRPr lang="zh-CN" altLang="en-US"/>
            </a:p>
          </p:txBody>
        </p:sp>
        <p:sp>
          <p:nvSpPr>
            <p:cNvPr id="11285" name="Freeform 22"/>
            <p:cNvSpPr>
              <a:spLocks/>
            </p:cNvSpPr>
            <p:nvPr/>
          </p:nvSpPr>
          <p:spPr bwMode="auto">
            <a:xfrm>
              <a:off x="3254" y="528"/>
              <a:ext cx="1258" cy="2"/>
            </a:xfrm>
            <a:custGeom>
              <a:avLst/>
              <a:gdLst>
                <a:gd name="T0" fmla="*/ 0 w 1258"/>
                <a:gd name="T1" fmla="*/ 0 h 2"/>
                <a:gd name="T2" fmla="*/ 1258 w 1258"/>
                <a:gd name="T3" fmla="*/ 2 h 2"/>
                <a:gd name="T4" fmla="*/ 0 60000 65536"/>
                <a:gd name="T5" fmla="*/ 0 60000 65536"/>
                <a:gd name="T6" fmla="*/ 0 w 1258"/>
                <a:gd name="T7" fmla="*/ 0 h 2"/>
                <a:gd name="T8" fmla="*/ 1258 w 1258"/>
                <a:gd name="T9" fmla="*/ 2 h 2"/>
              </a:gdLst>
              <a:ahLst/>
              <a:cxnLst>
                <a:cxn ang="T4">
                  <a:pos x="T0" y="T1"/>
                </a:cxn>
                <a:cxn ang="T5">
                  <a:pos x="T2" y="T3"/>
                </a:cxn>
              </a:cxnLst>
              <a:rect l="T6" t="T7" r="T8" b="T9"/>
              <a:pathLst>
                <a:path w="1258" h="2">
                  <a:moveTo>
                    <a:pt x="0" y="0"/>
                  </a:moveTo>
                  <a:lnTo>
                    <a:pt x="1258" y="2"/>
                  </a:lnTo>
                </a:path>
              </a:pathLst>
            </a:custGeom>
            <a:noFill/>
            <a:ln w="38100" cap="flat" cmpd="sng">
              <a:solidFill>
                <a:schemeClr val="tx2"/>
              </a:solidFill>
              <a:prstDash val="solid"/>
              <a:round/>
              <a:headEnd type="none" w="med" len="med"/>
              <a:tailEnd type="none" w="med" len="med"/>
            </a:ln>
          </p:spPr>
          <p:txBody>
            <a:bodyPr wrap="none" anchor="ctr">
              <a:spAutoFit/>
            </a:bodyPr>
            <a:lstStyle/>
            <a:p>
              <a:endParaRPr lang="zh-CN" altLang="en-US"/>
            </a:p>
          </p:txBody>
        </p:sp>
        <p:sp>
          <p:nvSpPr>
            <p:cNvPr id="11286" name="Freeform 23"/>
            <p:cNvSpPr>
              <a:spLocks/>
            </p:cNvSpPr>
            <p:nvPr/>
          </p:nvSpPr>
          <p:spPr bwMode="auto">
            <a:xfrm>
              <a:off x="3264" y="528"/>
              <a:ext cx="1" cy="672"/>
            </a:xfrm>
            <a:custGeom>
              <a:avLst/>
              <a:gdLst>
                <a:gd name="T0" fmla="*/ 0 w 1"/>
                <a:gd name="T1" fmla="*/ 0 h 672"/>
                <a:gd name="T2" fmla="*/ 0 w 1"/>
                <a:gd name="T3" fmla="*/ 672 h 672"/>
                <a:gd name="T4" fmla="*/ 0 60000 65536"/>
                <a:gd name="T5" fmla="*/ 0 60000 65536"/>
                <a:gd name="T6" fmla="*/ 0 w 1"/>
                <a:gd name="T7" fmla="*/ 0 h 672"/>
                <a:gd name="T8" fmla="*/ 1 w 1"/>
                <a:gd name="T9" fmla="*/ 672 h 672"/>
              </a:gdLst>
              <a:ahLst/>
              <a:cxnLst>
                <a:cxn ang="T4">
                  <a:pos x="T0" y="T1"/>
                </a:cxn>
                <a:cxn ang="T5">
                  <a:pos x="T2" y="T3"/>
                </a:cxn>
              </a:cxnLst>
              <a:rect l="T6" t="T7" r="T8" b="T9"/>
              <a:pathLst>
                <a:path w="1" h="672">
                  <a:moveTo>
                    <a:pt x="0" y="0"/>
                  </a:moveTo>
                  <a:lnTo>
                    <a:pt x="0" y="672"/>
                  </a:lnTo>
                </a:path>
              </a:pathLst>
            </a:custGeom>
            <a:noFill/>
            <a:ln w="38100" cap="flat" cmpd="sng">
              <a:solidFill>
                <a:schemeClr val="tx2"/>
              </a:solidFill>
              <a:prstDash val="solid"/>
              <a:round/>
              <a:headEnd type="none" w="med" len="med"/>
              <a:tailEnd type="none" w="med" len="med"/>
            </a:ln>
          </p:spPr>
          <p:txBody>
            <a:bodyPr wrap="none" anchor="ctr">
              <a:spAutoFit/>
            </a:bodyPr>
            <a:lstStyle/>
            <a:p>
              <a:endParaRPr lang="zh-CN" altLang="en-US"/>
            </a:p>
          </p:txBody>
        </p:sp>
        <p:sp>
          <p:nvSpPr>
            <p:cNvPr id="11287" name="Freeform 24"/>
            <p:cNvSpPr>
              <a:spLocks/>
            </p:cNvSpPr>
            <p:nvPr/>
          </p:nvSpPr>
          <p:spPr bwMode="auto">
            <a:xfrm>
              <a:off x="4512" y="528"/>
              <a:ext cx="2" cy="672"/>
            </a:xfrm>
            <a:custGeom>
              <a:avLst/>
              <a:gdLst>
                <a:gd name="T0" fmla="*/ 0 w 2"/>
                <a:gd name="T1" fmla="*/ 0 h 672"/>
                <a:gd name="T2" fmla="*/ 2 w 2"/>
                <a:gd name="T3" fmla="*/ 672 h 672"/>
                <a:gd name="T4" fmla="*/ 0 60000 65536"/>
                <a:gd name="T5" fmla="*/ 0 60000 65536"/>
                <a:gd name="T6" fmla="*/ 0 w 2"/>
                <a:gd name="T7" fmla="*/ 0 h 672"/>
                <a:gd name="T8" fmla="*/ 2 w 2"/>
                <a:gd name="T9" fmla="*/ 672 h 672"/>
              </a:gdLst>
              <a:ahLst/>
              <a:cxnLst>
                <a:cxn ang="T4">
                  <a:pos x="T0" y="T1"/>
                </a:cxn>
                <a:cxn ang="T5">
                  <a:pos x="T2" y="T3"/>
                </a:cxn>
              </a:cxnLst>
              <a:rect l="T6" t="T7" r="T8" b="T9"/>
              <a:pathLst>
                <a:path w="2" h="672">
                  <a:moveTo>
                    <a:pt x="0" y="0"/>
                  </a:moveTo>
                  <a:lnTo>
                    <a:pt x="2" y="672"/>
                  </a:lnTo>
                </a:path>
              </a:pathLst>
            </a:custGeom>
            <a:noFill/>
            <a:ln w="38100" cap="flat" cmpd="sng">
              <a:solidFill>
                <a:schemeClr val="tx2"/>
              </a:solidFill>
              <a:prstDash val="solid"/>
              <a:round/>
              <a:headEnd type="none" w="med" len="med"/>
              <a:tailEnd type="none" w="med" len="med"/>
            </a:ln>
          </p:spPr>
          <p:txBody>
            <a:bodyPr wrap="none" anchor="ctr">
              <a:spAutoFit/>
            </a:bodyPr>
            <a:lstStyle/>
            <a:p>
              <a:endParaRPr lang="zh-CN" altLang="en-US"/>
            </a:p>
          </p:txBody>
        </p:sp>
      </p:grpSp>
      <p:sp>
        <p:nvSpPr>
          <p:cNvPr id="11267" name="Text Box 29"/>
          <p:cNvSpPr txBox="1">
            <a:spLocks noChangeArrowheads="1"/>
          </p:cNvSpPr>
          <p:nvPr/>
        </p:nvSpPr>
        <p:spPr bwMode="auto">
          <a:xfrm>
            <a:off x="593725" y="23813"/>
            <a:ext cx="6642100" cy="579437"/>
          </a:xfrm>
          <a:prstGeom prst="rect">
            <a:avLst/>
          </a:prstGeom>
          <a:noFill/>
          <a:ln w="9525">
            <a:noFill/>
            <a:miter lim="800000"/>
            <a:headEnd/>
            <a:tailEnd/>
          </a:ln>
        </p:spPr>
        <p:txBody>
          <a:bodyPr>
            <a:spAutoFit/>
          </a:bodyPr>
          <a:lstStyle/>
          <a:p>
            <a:r>
              <a:rPr lang="zh-CN" altLang="en-US" sz="3200" b="1">
                <a:ea typeface="黑体" pitchFamily="49" charset="-122"/>
              </a:rPr>
              <a:t>例</a:t>
            </a:r>
            <a:r>
              <a:rPr lang="en-US" altLang="zh-CN" sz="3200" b="1">
                <a:ea typeface="黑体" pitchFamily="49" charset="-122"/>
              </a:rPr>
              <a:t>3</a:t>
            </a:r>
            <a:r>
              <a:rPr lang="zh-CN" altLang="en-US" sz="3200" b="1">
                <a:ea typeface="黑体" pitchFamily="49" charset="-122"/>
              </a:rPr>
              <a:t>：求左视图</a:t>
            </a:r>
            <a:r>
              <a:rPr lang="en-US" altLang="zh-CN" sz="2000" b="1" i="1">
                <a:ea typeface="黑体" pitchFamily="49" charset="-122"/>
              </a:rPr>
              <a:t>Construct the left view.</a:t>
            </a:r>
            <a:endParaRPr lang="en-US" altLang="zh-CN" sz="2800" b="1">
              <a:ea typeface="黑体" pitchFamily="49" charset="-122"/>
            </a:endParaRPr>
          </a:p>
        </p:txBody>
      </p:sp>
    </p:spTree>
    <p:extLst>
      <p:ext uri="{BB962C8B-B14F-4D97-AF65-F5344CB8AC3E}">
        <p14:creationId xmlns:p14="http://schemas.microsoft.com/office/powerpoint/2010/main" val="749039879"/>
      </p:ext>
    </p:extLst>
  </p:cSld>
  <p:clrMapOvr>
    <a:masterClrMapping/>
  </p:clrMapOvr>
  <p:transition>
    <p:strips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reeform 2"/>
          <p:cNvSpPr>
            <a:spLocks/>
          </p:cNvSpPr>
          <p:nvPr/>
        </p:nvSpPr>
        <p:spPr bwMode="auto">
          <a:xfrm>
            <a:off x="2143125" y="1881188"/>
            <a:ext cx="3929063" cy="1587"/>
          </a:xfrm>
          <a:custGeom>
            <a:avLst/>
            <a:gdLst>
              <a:gd name="T0" fmla="*/ 0 w 2475"/>
              <a:gd name="T1" fmla="*/ 0 h 1"/>
              <a:gd name="T2" fmla="*/ 2147483647 w 2475"/>
              <a:gd name="T3" fmla="*/ 0 h 1"/>
              <a:gd name="T4" fmla="*/ 0 60000 65536"/>
              <a:gd name="T5" fmla="*/ 0 60000 65536"/>
              <a:gd name="T6" fmla="*/ 0 w 2475"/>
              <a:gd name="T7" fmla="*/ 0 h 1"/>
              <a:gd name="T8" fmla="*/ 2475 w 2475"/>
              <a:gd name="T9" fmla="*/ 1 h 1"/>
            </a:gdLst>
            <a:ahLst/>
            <a:cxnLst>
              <a:cxn ang="T4">
                <a:pos x="T0" y="T1"/>
              </a:cxn>
              <a:cxn ang="T5">
                <a:pos x="T2" y="T3"/>
              </a:cxn>
            </a:cxnLst>
            <a:rect l="T6" t="T7" r="T8" b="T9"/>
            <a:pathLst>
              <a:path w="2475" h="1">
                <a:moveTo>
                  <a:pt x="0" y="0"/>
                </a:moveTo>
                <a:lnTo>
                  <a:pt x="2475" y="0"/>
                </a:lnTo>
              </a:path>
            </a:pathLst>
          </a:custGeom>
          <a:noFill/>
          <a:ln w="12700">
            <a:solidFill>
              <a:srgbClr val="9900FF"/>
            </a:solidFill>
            <a:round/>
            <a:headEnd/>
            <a:tailEnd/>
          </a:ln>
        </p:spPr>
        <p:txBody>
          <a:bodyPr anchor="ctr">
            <a:spAutoFit/>
          </a:bodyPr>
          <a:lstStyle/>
          <a:p>
            <a:endParaRPr lang="zh-CN" altLang="en-US"/>
          </a:p>
        </p:txBody>
      </p:sp>
      <p:grpSp>
        <p:nvGrpSpPr>
          <p:cNvPr id="2" name="Group 3"/>
          <p:cNvGrpSpPr>
            <a:grpSpLocks/>
          </p:cNvGrpSpPr>
          <p:nvPr/>
        </p:nvGrpSpPr>
        <p:grpSpPr bwMode="auto">
          <a:xfrm>
            <a:off x="3962400" y="476250"/>
            <a:ext cx="2028825" cy="3181350"/>
            <a:chOff x="2479" y="311"/>
            <a:chExt cx="1278" cy="2004"/>
          </a:xfrm>
        </p:grpSpPr>
        <p:sp>
          <p:nvSpPr>
            <p:cNvPr id="14408" name="Line 4"/>
            <p:cNvSpPr>
              <a:spLocks noChangeShapeType="1"/>
            </p:cNvSpPr>
            <p:nvPr/>
          </p:nvSpPr>
          <p:spPr bwMode="auto">
            <a:xfrm>
              <a:off x="2492" y="419"/>
              <a:ext cx="1265" cy="0"/>
            </a:xfrm>
            <a:prstGeom prst="line">
              <a:avLst/>
            </a:prstGeom>
            <a:noFill/>
            <a:ln w="12700">
              <a:solidFill>
                <a:schemeClr val="tx1"/>
              </a:solidFill>
              <a:round/>
              <a:headEnd/>
              <a:tailEnd/>
            </a:ln>
          </p:spPr>
          <p:txBody>
            <a:bodyPr anchor="ctr">
              <a:spAutoFit/>
            </a:bodyPr>
            <a:lstStyle/>
            <a:p>
              <a:endParaRPr lang="zh-CN" altLang="en-US"/>
            </a:p>
          </p:txBody>
        </p:sp>
        <p:sp>
          <p:nvSpPr>
            <p:cNvPr id="14409" name="Freeform 5"/>
            <p:cNvSpPr>
              <a:spLocks/>
            </p:cNvSpPr>
            <p:nvPr/>
          </p:nvSpPr>
          <p:spPr bwMode="auto">
            <a:xfrm>
              <a:off x="3121" y="311"/>
              <a:ext cx="1" cy="2004"/>
            </a:xfrm>
            <a:custGeom>
              <a:avLst/>
              <a:gdLst>
                <a:gd name="T0" fmla="*/ 0 w 1"/>
                <a:gd name="T1" fmla="*/ 2004 h 2004"/>
                <a:gd name="T2" fmla="*/ 0 w 1"/>
                <a:gd name="T3" fmla="*/ 0 h 2004"/>
                <a:gd name="T4" fmla="*/ 0 60000 65536"/>
                <a:gd name="T5" fmla="*/ 0 60000 65536"/>
                <a:gd name="T6" fmla="*/ 0 w 1"/>
                <a:gd name="T7" fmla="*/ 0 h 2004"/>
                <a:gd name="T8" fmla="*/ 1 w 1"/>
                <a:gd name="T9" fmla="*/ 2004 h 2004"/>
              </a:gdLst>
              <a:ahLst/>
              <a:cxnLst>
                <a:cxn ang="T4">
                  <a:pos x="T0" y="T1"/>
                </a:cxn>
                <a:cxn ang="T5">
                  <a:pos x="T2" y="T3"/>
                </a:cxn>
              </a:cxnLst>
              <a:rect l="T6" t="T7" r="T8" b="T9"/>
              <a:pathLst>
                <a:path w="1" h="2004">
                  <a:moveTo>
                    <a:pt x="0" y="2004"/>
                  </a:moveTo>
                  <a:lnTo>
                    <a:pt x="0" y="0"/>
                  </a:lnTo>
                </a:path>
              </a:pathLst>
            </a:custGeom>
            <a:noFill/>
            <a:ln w="12700" cmpd="sng">
              <a:solidFill>
                <a:schemeClr val="tx1"/>
              </a:solidFill>
              <a:prstDash val="lgDashDot"/>
              <a:round/>
              <a:headEnd/>
              <a:tailEnd/>
            </a:ln>
          </p:spPr>
          <p:txBody>
            <a:bodyPr wrap="none" anchor="ctr">
              <a:spAutoFit/>
            </a:bodyPr>
            <a:lstStyle/>
            <a:p>
              <a:endParaRPr lang="zh-CN" altLang="en-US"/>
            </a:p>
          </p:txBody>
        </p:sp>
        <p:sp>
          <p:nvSpPr>
            <p:cNvPr id="14410" name="Line 6"/>
            <p:cNvSpPr>
              <a:spLocks noChangeShapeType="1"/>
            </p:cNvSpPr>
            <p:nvPr/>
          </p:nvSpPr>
          <p:spPr bwMode="auto">
            <a:xfrm flipV="1">
              <a:off x="2479" y="419"/>
              <a:ext cx="0" cy="1802"/>
            </a:xfrm>
            <a:prstGeom prst="line">
              <a:avLst/>
            </a:prstGeom>
            <a:noFill/>
            <a:ln w="12700">
              <a:solidFill>
                <a:schemeClr val="tx1"/>
              </a:solidFill>
              <a:round/>
              <a:headEnd/>
              <a:tailEnd/>
            </a:ln>
          </p:spPr>
          <p:txBody>
            <a:bodyPr wrap="none" anchor="ctr">
              <a:spAutoFit/>
            </a:bodyPr>
            <a:lstStyle/>
            <a:p>
              <a:endParaRPr lang="zh-CN" altLang="en-US"/>
            </a:p>
          </p:txBody>
        </p:sp>
        <p:sp>
          <p:nvSpPr>
            <p:cNvPr id="14411" name="Line 7"/>
            <p:cNvSpPr>
              <a:spLocks noChangeShapeType="1"/>
            </p:cNvSpPr>
            <p:nvPr/>
          </p:nvSpPr>
          <p:spPr bwMode="auto">
            <a:xfrm flipV="1">
              <a:off x="3744" y="418"/>
              <a:ext cx="0" cy="1803"/>
            </a:xfrm>
            <a:prstGeom prst="line">
              <a:avLst/>
            </a:prstGeom>
            <a:noFill/>
            <a:ln w="12700">
              <a:solidFill>
                <a:schemeClr val="tx1"/>
              </a:solidFill>
              <a:round/>
              <a:headEnd/>
              <a:tailEnd/>
            </a:ln>
          </p:spPr>
          <p:txBody>
            <a:bodyPr wrap="none" anchor="ctr">
              <a:spAutoFit/>
            </a:bodyPr>
            <a:lstStyle/>
            <a:p>
              <a:endParaRPr lang="zh-CN" altLang="en-US"/>
            </a:p>
          </p:txBody>
        </p:sp>
        <p:sp>
          <p:nvSpPr>
            <p:cNvPr id="14412" name="Line 8"/>
            <p:cNvSpPr>
              <a:spLocks noChangeShapeType="1"/>
            </p:cNvSpPr>
            <p:nvPr/>
          </p:nvSpPr>
          <p:spPr bwMode="auto">
            <a:xfrm>
              <a:off x="2488" y="2221"/>
              <a:ext cx="1256" cy="0"/>
            </a:xfrm>
            <a:prstGeom prst="line">
              <a:avLst/>
            </a:prstGeom>
            <a:noFill/>
            <a:ln w="12700">
              <a:solidFill>
                <a:schemeClr val="tx1"/>
              </a:solidFill>
              <a:round/>
              <a:headEnd/>
              <a:tailEnd/>
            </a:ln>
          </p:spPr>
          <p:txBody>
            <a:bodyPr wrap="none" anchor="ctr">
              <a:spAutoFit/>
            </a:bodyPr>
            <a:lstStyle/>
            <a:p>
              <a:endParaRPr lang="zh-CN" altLang="en-US"/>
            </a:p>
          </p:txBody>
        </p:sp>
      </p:grpSp>
      <p:grpSp>
        <p:nvGrpSpPr>
          <p:cNvPr id="14340" name="Group 9"/>
          <p:cNvGrpSpPr>
            <a:grpSpLocks/>
          </p:cNvGrpSpPr>
          <p:nvPr/>
        </p:nvGrpSpPr>
        <p:grpSpPr bwMode="auto">
          <a:xfrm>
            <a:off x="838200" y="515938"/>
            <a:ext cx="2562225" cy="5870575"/>
            <a:chOff x="528" y="622"/>
            <a:chExt cx="1614" cy="3698"/>
          </a:xfrm>
        </p:grpSpPr>
        <p:sp>
          <p:nvSpPr>
            <p:cNvPr id="14397" name="Oval 10"/>
            <p:cNvSpPr>
              <a:spLocks noChangeArrowheads="1"/>
            </p:cNvSpPr>
            <p:nvPr/>
          </p:nvSpPr>
          <p:spPr bwMode="auto">
            <a:xfrm>
              <a:off x="707" y="2993"/>
              <a:ext cx="1256" cy="1137"/>
            </a:xfrm>
            <a:prstGeom prst="ellipse">
              <a:avLst/>
            </a:prstGeom>
            <a:noFill/>
            <a:ln w="28575">
              <a:solidFill>
                <a:schemeClr val="tx1"/>
              </a:solidFill>
              <a:round/>
              <a:headEnd/>
              <a:tailEnd/>
            </a:ln>
          </p:spPr>
          <p:txBody>
            <a:bodyPr anchor="ctr">
              <a:spAutoFit/>
            </a:bodyPr>
            <a:lstStyle/>
            <a:p>
              <a:endParaRPr lang="zh-CN" altLang="en-US"/>
            </a:p>
          </p:txBody>
        </p:sp>
        <p:sp>
          <p:nvSpPr>
            <p:cNvPr id="14398" name="Line 11"/>
            <p:cNvSpPr>
              <a:spLocks noChangeShapeType="1"/>
            </p:cNvSpPr>
            <p:nvPr/>
          </p:nvSpPr>
          <p:spPr bwMode="auto">
            <a:xfrm>
              <a:off x="528" y="3542"/>
              <a:ext cx="1614" cy="0"/>
            </a:xfrm>
            <a:prstGeom prst="line">
              <a:avLst/>
            </a:prstGeom>
            <a:noFill/>
            <a:ln w="9525">
              <a:solidFill>
                <a:schemeClr val="tx1"/>
              </a:solidFill>
              <a:prstDash val="lgDashDot"/>
              <a:round/>
              <a:headEnd/>
              <a:tailEnd/>
            </a:ln>
          </p:spPr>
          <p:txBody>
            <a:bodyPr anchor="ctr">
              <a:spAutoFit/>
            </a:bodyPr>
            <a:lstStyle/>
            <a:p>
              <a:endParaRPr lang="zh-CN" altLang="en-US"/>
            </a:p>
          </p:txBody>
        </p:sp>
        <p:sp>
          <p:nvSpPr>
            <p:cNvPr id="14399" name="Line 12"/>
            <p:cNvSpPr>
              <a:spLocks noChangeShapeType="1"/>
            </p:cNvSpPr>
            <p:nvPr/>
          </p:nvSpPr>
          <p:spPr bwMode="auto">
            <a:xfrm>
              <a:off x="1335" y="2803"/>
              <a:ext cx="0" cy="1517"/>
            </a:xfrm>
            <a:prstGeom prst="line">
              <a:avLst/>
            </a:prstGeom>
            <a:noFill/>
            <a:ln w="9525">
              <a:solidFill>
                <a:schemeClr val="tx1"/>
              </a:solidFill>
              <a:prstDash val="lgDashDot"/>
              <a:round/>
              <a:headEnd/>
              <a:tailEnd/>
            </a:ln>
          </p:spPr>
          <p:txBody>
            <a:bodyPr anchor="ctr">
              <a:spAutoFit/>
            </a:bodyPr>
            <a:lstStyle/>
            <a:p>
              <a:endParaRPr lang="zh-CN" altLang="en-US"/>
            </a:p>
          </p:txBody>
        </p:sp>
        <p:sp>
          <p:nvSpPr>
            <p:cNvPr id="14400" name="Line 13"/>
            <p:cNvSpPr>
              <a:spLocks noChangeShapeType="1"/>
            </p:cNvSpPr>
            <p:nvPr/>
          </p:nvSpPr>
          <p:spPr bwMode="auto">
            <a:xfrm>
              <a:off x="1335" y="622"/>
              <a:ext cx="0" cy="2086"/>
            </a:xfrm>
            <a:prstGeom prst="line">
              <a:avLst/>
            </a:prstGeom>
            <a:noFill/>
            <a:ln w="9525">
              <a:solidFill>
                <a:schemeClr val="tx1"/>
              </a:solidFill>
              <a:prstDash val="lgDashDot"/>
              <a:round/>
              <a:headEnd/>
              <a:tailEnd/>
            </a:ln>
          </p:spPr>
          <p:txBody>
            <a:bodyPr anchor="ctr">
              <a:spAutoFit/>
            </a:bodyPr>
            <a:lstStyle/>
            <a:p>
              <a:endParaRPr lang="zh-CN" altLang="en-US"/>
            </a:p>
          </p:txBody>
        </p:sp>
        <p:sp>
          <p:nvSpPr>
            <p:cNvPr id="14401" name="Line 14"/>
            <p:cNvSpPr>
              <a:spLocks noChangeShapeType="1"/>
            </p:cNvSpPr>
            <p:nvPr/>
          </p:nvSpPr>
          <p:spPr bwMode="auto">
            <a:xfrm>
              <a:off x="707" y="2518"/>
              <a:ext cx="1256" cy="0"/>
            </a:xfrm>
            <a:prstGeom prst="line">
              <a:avLst/>
            </a:prstGeom>
            <a:noFill/>
            <a:ln w="28575">
              <a:solidFill>
                <a:schemeClr val="tx1"/>
              </a:solidFill>
              <a:round/>
              <a:headEnd/>
              <a:tailEnd/>
            </a:ln>
          </p:spPr>
          <p:txBody>
            <a:bodyPr anchor="ctr">
              <a:spAutoFit/>
            </a:bodyPr>
            <a:lstStyle/>
            <a:p>
              <a:endParaRPr lang="zh-CN" altLang="en-US"/>
            </a:p>
          </p:txBody>
        </p:sp>
        <p:sp>
          <p:nvSpPr>
            <p:cNvPr id="14402" name="Line 15"/>
            <p:cNvSpPr>
              <a:spLocks noChangeShapeType="1"/>
            </p:cNvSpPr>
            <p:nvPr/>
          </p:nvSpPr>
          <p:spPr bwMode="auto">
            <a:xfrm flipV="1">
              <a:off x="707" y="717"/>
              <a:ext cx="0" cy="1801"/>
            </a:xfrm>
            <a:prstGeom prst="line">
              <a:avLst/>
            </a:prstGeom>
            <a:noFill/>
            <a:ln w="28575">
              <a:solidFill>
                <a:schemeClr val="tx1"/>
              </a:solidFill>
              <a:round/>
              <a:headEnd/>
              <a:tailEnd/>
            </a:ln>
          </p:spPr>
          <p:txBody>
            <a:bodyPr anchor="ctr">
              <a:spAutoFit/>
            </a:bodyPr>
            <a:lstStyle/>
            <a:p>
              <a:endParaRPr lang="zh-CN" altLang="en-US"/>
            </a:p>
          </p:txBody>
        </p:sp>
        <p:sp>
          <p:nvSpPr>
            <p:cNvPr id="14403" name="Line 16"/>
            <p:cNvSpPr>
              <a:spLocks noChangeShapeType="1"/>
            </p:cNvSpPr>
            <p:nvPr/>
          </p:nvSpPr>
          <p:spPr bwMode="auto">
            <a:xfrm>
              <a:off x="707" y="717"/>
              <a:ext cx="269" cy="0"/>
            </a:xfrm>
            <a:prstGeom prst="line">
              <a:avLst/>
            </a:prstGeom>
            <a:noFill/>
            <a:ln w="28575">
              <a:solidFill>
                <a:schemeClr val="tx1"/>
              </a:solidFill>
              <a:round/>
              <a:headEnd/>
              <a:tailEnd/>
            </a:ln>
          </p:spPr>
          <p:txBody>
            <a:bodyPr anchor="ctr">
              <a:spAutoFit/>
            </a:bodyPr>
            <a:lstStyle/>
            <a:p>
              <a:endParaRPr lang="zh-CN" altLang="en-US"/>
            </a:p>
          </p:txBody>
        </p:sp>
        <p:sp>
          <p:nvSpPr>
            <p:cNvPr id="14404" name="Line 17"/>
            <p:cNvSpPr>
              <a:spLocks noChangeShapeType="1"/>
            </p:cNvSpPr>
            <p:nvPr/>
          </p:nvSpPr>
          <p:spPr bwMode="auto">
            <a:xfrm flipV="1">
              <a:off x="1963" y="2139"/>
              <a:ext cx="0" cy="379"/>
            </a:xfrm>
            <a:prstGeom prst="line">
              <a:avLst/>
            </a:prstGeom>
            <a:noFill/>
            <a:ln w="28575">
              <a:solidFill>
                <a:schemeClr val="tx1"/>
              </a:solidFill>
              <a:round/>
              <a:headEnd/>
              <a:tailEnd/>
            </a:ln>
          </p:spPr>
          <p:txBody>
            <a:bodyPr anchor="ctr">
              <a:spAutoFit/>
            </a:bodyPr>
            <a:lstStyle/>
            <a:p>
              <a:endParaRPr lang="zh-CN" altLang="en-US"/>
            </a:p>
          </p:txBody>
        </p:sp>
        <p:sp>
          <p:nvSpPr>
            <p:cNvPr id="14405" name="Freeform 18"/>
            <p:cNvSpPr>
              <a:spLocks/>
            </p:cNvSpPr>
            <p:nvPr/>
          </p:nvSpPr>
          <p:spPr bwMode="auto">
            <a:xfrm>
              <a:off x="974" y="3105"/>
              <a:ext cx="2" cy="931"/>
            </a:xfrm>
            <a:custGeom>
              <a:avLst/>
              <a:gdLst>
                <a:gd name="T0" fmla="*/ 2 w 2"/>
                <a:gd name="T1" fmla="*/ 931 h 931"/>
                <a:gd name="T2" fmla="*/ 0 w 2"/>
                <a:gd name="T3" fmla="*/ 0 h 931"/>
                <a:gd name="T4" fmla="*/ 0 60000 65536"/>
                <a:gd name="T5" fmla="*/ 0 60000 65536"/>
                <a:gd name="T6" fmla="*/ 0 w 2"/>
                <a:gd name="T7" fmla="*/ 0 h 931"/>
                <a:gd name="T8" fmla="*/ 2 w 2"/>
                <a:gd name="T9" fmla="*/ 931 h 931"/>
              </a:gdLst>
              <a:ahLst/>
              <a:cxnLst>
                <a:cxn ang="T4">
                  <a:pos x="T0" y="T1"/>
                </a:cxn>
                <a:cxn ang="T5">
                  <a:pos x="T2" y="T3"/>
                </a:cxn>
              </a:cxnLst>
              <a:rect l="T6" t="T7" r="T8" b="T9"/>
              <a:pathLst>
                <a:path w="2" h="931">
                  <a:moveTo>
                    <a:pt x="2" y="931"/>
                  </a:moveTo>
                  <a:lnTo>
                    <a:pt x="0" y="0"/>
                  </a:lnTo>
                </a:path>
              </a:pathLst>
            </a:custGeom>
            <a:noFill/>
            <a:ln w="28575"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14406" name="Line 19"/>
            <p:cNvSpPr>
              <a:spLocks noChangeShapeType="1"/>
            </p:cNvSpPr>
            <p:nvPr/>
          </p:nvSpPr>
          <p:spPr bwMode="auto">
            <a:xfrm flipV="1">
              <a:off x="976" y="717"/>
              <a:ext cx="0" cy="379"/>
            </a:xfrm>
            <a:prstGeom prst="line">
              <a:avLst/>
            </a:prstGeom>
            <a:noFill/>
            <a:ln w="28575">
              <a:solidFill>
                <a:schemeClr val="tx1"/>
              </a:solidFill>
              <a:round/>
              <a:headEnd/>
              <a:tailEnd/>
            </a:ln>
          </p:spPr>
          <p:txBody>
            <a:bodyPr anchor="ctr">
              <a:spAutoFit/>
            </a:bodyPr>
            <a:lstStyle/>
            <a:p>
              <a:endParaRPr lang="zh-CN" altLang="en-US"/>
            </a:p>
          </p:txBody>
        </p:sp>
        <p:sp>
          <p:nvSpPr>
            <p:cNvPr id="14407" name="Line 20"/>
            <p:cNvSpPr>
              <a:spLocks noChangeShapeType="1"/>
            </p:cNvSpPr>
            <p:nvPr/>
          </p:nvSpPr>
          <p:spPr bwMode="auto">
            <a:xfrm>
              <a:off x="976" y="1096"/>
              <a:ext cx="987" cy="1043"/>
            </a:xfrm>
            <a:prstGeom prst="line">
              <a:avLst/>
            </a:prstGeom>
            <a:noFill/>
            <a:ln w="28575">
              <a:solidFill>
                <a:schemeClr val="tx1"/>
              </a:solidFill>
              <a:round/>
              <a:headEnd/>
              <a:tailEnd/>
            </a:ln>
          </p:spPr>
          <p:txBody>
            <a:bodyPr wrap="none" anchor="ctr">
              <a:spAutoFit/>
            </a:bodyPr>
            <a:lstStyle/>
            <a:p>
              <a:endParaRPr lang="zh-CN" altLang="en-US"/>
            </a:p>
          </p:txBody>
        </p:sp>
      </p:grpSp>
      <p:sp>
        <p:nvSpPr>
          <p:cNvPr id="15381" name="Freeform 21"/>
          <p:cNvSpPr>
            <a:spLocks/>
          </p:cNvSpPr>
          <p:nvPr/>
        </p:nvSpPr>
        <p:spPr bwMode="auto">
          <a:xfrm>
            <a:off x="3967163" y="1882775"/>
            <a:ext cx="1587" cy="1635125"/>
          </a:xfrm>
          <a:custGeom>
            <a:avLst/>
            <a:gdLst>
              <a:gd name="T0" fmla="*/ 0 w 1"/>
              <a:gd name="T1" fmla="*/ 2147483647 h 1030"/>
              <a:gd name="T2" fmla="*/ 0 w 1"/>
              <a:gd name="T3" fmla="*/ 0 h 1030"/>
              <a:gd name="T4" fmla="*/ 0 60000 65536"/>
              <a:gd name="T5" fmla="*/ 0 60000 65536"/>
              <a:gd name="T6" fmla="*/ 0 w 1"/>
              <a:gd name="T7" fmla="*/ 0 h 1030"/>
              <a:gd name="T8" fmla="*/ 1 w 1"/>
              <a:gd name="T9" fmla="*/ 1030 h 1030"/>
            </a:gdLst>
            <a:ahLst/>
            <a:cxnLst>
              <a:cxn ang="T4">
                <a:pos x="T0" y="T1"/>
              </a:cxn>
              <a:cxn ang="T5">
                <a:pos x="T2" y="T3"/>
              </a:cxn>
            </a:cxnLst>
            <a:rect l="T6" t="T7" r="T8" b="T9"/>
            <a:pathLst>
              <a:path w="1" h="1030">
                <a:moveTo>
                  <a:pt x="0" y="1030"/>
                </a:moveTo>
                <a:lnTo>
                  <a:pt x="0" y="0"/>
                </a:lnTo>
              </a:path>
            </a:pathLst>
          </a:custGeom>
          <a:noFill/>
          <a:ln w="28575">
            <a:solidFill>
              <a:schemeClr val="tx1"/>
            </a:solidFill>
            <a:round/>
            <a:headEnd/>
            <a:tailEnd/>
          </a:ln>
        </p:spPr>
        <p:txBody>
          <a:bodyPr wrap="none" anchor="ctr">
            <a:spAutoFit/>
          </a:bodyPr>
          <a:lstStyle/>
          <a:p>
            <a:endParaRPr lang="zh-CN" altLang="en-US"/>
          </a:p>
        </p:txBody>
      </p:sp>
      <p:sp>
        <p:nvSpPr>
          <p:cNvPr id="15382" name="Freeform 22"/>
          <p:cNvSpPr>
            <a:spLocks/>
          </p:cNvSpPr>
          <p:nvPr/>
        </p:nvSpPr>
        <p:spPr bwMode="auto">
          <a:xfrm>
            <a:off x="5980113" y="1905000"/>
            <a:ext cx="1587" cy="1616075"/>
          </a:xfrm>
          <a:custGeom>
            <a:avLst/>
            <a:gdLst>
              <a:gd name="T0" fmla="*/ 0 w 1"/>
              <a:gd name="T1" fmla="*/ 2147483647 h 1018"/>
              <a:gd name="T2" fmla="*/ 0 w 1"/>
              <a:gd name="T3" fmla="*/ 0 h 1018"/>
              <a:gd name="T4" fmla="*/ 0 60000 65536"/>
              <a:gd name="T5" fmla="*/ 0 60000 65536"/>
              <a:gd name="T6" fmla="*/ 0 w 1"/>
              <a:gd name="T7" fmla="*/ 0 h 1018"/>
              <a:gd name="T8" fmla="*/ 1 w 1"/>
              <a:gd name="T9" fmla="*/ 1018 h 1018"/>
            </a:gdLst>
            <a:ahLst/>
            <a:cxnLst>
              <a:cxn ang="T4">
                <a:pos x="T0" y="T1"/>
              </a:cxn>
              <a:cxn ang="T5">
                <a:pos x="T2" y="T3"/>
              </a:cxn>
            </a:cxnLst>
            <a:rect l="T6" t="T7" r="T8" b="T9"/>
            <a:pathLst>
              <a:path w="1" h="1018">
                <a:moveTo>
                  <a:pt x="0" y="1018"/>
                </a:moveTo>
                <a:lnTo>
                  <a:pt x="0" y="0"/>
                </a:lnTo>
              </a:path>
            </a:pathLst>
          </a:custGeom>
          <a:noFill/>
          <a:ln w="28575">
            <a:solidFill>
              <a:schemeClr val="tx1"/>
            </a:solidFill>
            <a:round/>
            <a:headEnd/>
            <a:tailEnd/>
          </a:ln>
        </p:spPr>
        <p:txBody>
          <a:bodyPr wrap="none" anchor="ctr">
            <a:spAutoFit/>
          </a:bodyPr>
          <a:lstStyle/>
          <a:p>
            <a:endParaRPr lang="zh-CN" altLang="en-US"/>
          </a:p>
        </p:txBody>
      </p:sp>
      <p:grpSp>
        <p:nvGrpSpPr>
          <p:cNvPr id="4" name="Group 23"/>
          <p:cNvGrpSpPr>
            <a:grpSpLocks/>
          </p:cNvGrpSpPr>
          <p:nvPr/>
        </p:nvGrpSpPr>
        <p:grpSpPr bwMode="auto">
          <a:xfrm>
            <a:off x="4254500" y="665163"/>
            <a:ext cx="1423988" cy="603250"/>
            <a:chOff x="2680" y="716"/>
            <a:chExt cx="897" cy="380"/>
          </a:xfrm>
        </p:grpSpPr>
        <p:sp>
          <p:nvSpPr>
            <p:cNvPr id="14395" name="Line 24"/>
            <p:cNvSpPr>
              <a:spLocks noChangeShapeType="1"/>
            </p:cNvSpPr>
            <p:nvPr/>
          </p:nvSpPr>
          <p:spPr bwMode="auto">
            <a:xfrm>
              <a:off x="2680" y="716"/>
              <a:ext cx="0" cy="380"/>
            </a:xfrm>
            <a:prstGeom prst="line">
              <a:avLst/>
            </a:prstGeom>
            <a:noFill/>
            <a:ln w="28575">
              <a:solidFill>
                <a:schemeClr val="tx1"/>
              </a:solidFill>
              <a:round/>
              <a:headEnd/>
              <a:tailEnd/>
            </a:ln>
          </p:spPr>
          <p:txBody>
            <a:bodyPr wrap="none" anchor="ctr">
              <a:spAutoFit/>
            </a:bodyPr>
            <a:lstStyle/>
            <a:p>
              <a:endParaRPr lang="zh-CN" altLang="en-US"/>
            </a:p>
          </p:txBody>
        </p:sp>
        <p:sp>
          <p:nvSpPr>
            <p:cNvPr id="14396" name="Line 25"/>
            <p:cNvSpPr>
              <a:spLocks noChangeShapeType="1"/>
            </p:cNvSpPr>
            <p:nvPr/>
          </p:nvSpPr>
          <p:spPr bwMode="auto">
            <a:xfrm>
              <a:off x="3577" y="716"/>
              <a:ext cx="0" cy="380"/>
            </a:xfrm>
            <a:prstGeom prst="line">
              <a:avLst/>
            </a:prstGeom>
            <a:noFill/>
            <a:ln w="28575">
              <a:solidFill>
                <a:schemeClr val="tx1"/>
              </a:solidFill>
              <a:round/>
              <a:headEnd/>
              <a:tailEnd/>
            </a:ln>
          </p:spPr>
          <p:txBody>
            <a:bodyPr wrap="none" anchor="ctr">
              <a:spAutoFit/>
            </a:bodyPr>
            <a:lstStyle/>
            <a:p>
              <a:endParaRPr lang="zh-CN" altLang="en-US"/>
            </a:p>
          </p:txBody>
        </p:sp>
      </p:grpSp>
      <p:sp>
        <p:nvSpPr>
          <p:cNvPr id="15386" name="Line 26"/>
          <p:cNvSpPr>
            <a:spLocks noChangeShapeType="1"/>
          </p:cNvSpPr>
          <p:nvPr/>
        </p:nvSpPr>
        <p:spPr bwMode="auto">
          <a:xfrm>
            <a:off x="1549400" y="1268413"/>
            <a:ext cx="2705100" cy="0"/>
          </a:xfrm>
          <a:prstGeom prst="line">
            <a:avLst/>
          </a:prstGeom>
          <a:noFill/>
          <a:ln w="12700">
            <a:solidFill>
              <a:srgbClr val="9900FF"/>
            </a:solidFill>
            <a:round/>
            <a:headEnd/>
            <a:tailEnd/>
          </a:ln>
        </p:spPr>
        <p:txBody>
          <a:bodyPr anchor="ctr">
            <a:spAutoFit/>
          </a:bodyPr>
          <a:lstStyle/>
          <a:p>
            <a:endParaRPr lang="zh-CN" altLang="en-US"/>
          </a:p>
        </p:txBody>
      </p:sp>
      <p:sp>
        <p:nvSpPr>
          <p:cNvPr id="15387" name="Line 27"/>
          <p:cNvSpPr>
            <a:spLocks noChangeShapeType="1"/>
          </p:cNvSpPr>
          <p:nvPr/>
        </p:nvSpPr>
        <p:spPr bwMode="auto">
          <a:xfrm>
            <a:off x="4254500" y="1268413"/>
            <a:ext cx="1454150" cy="0"/>
          </a:xfrm>
          <a:prstGeom prst="line">
            <a:avLst/>
          </a:prstGeom>
          <a:noFill/>
          <a:ln w="12700">
            <a:solidFill>
              <a:srgbClr val="FF3300"/>
            </a:solidFill>
            <a:prstDash val="dash"/>
            <a:round/>
            <a:headEnd/>
            <a:tailEnd/>
          </a:ln>
        </p:spPr>
        <p:txBody>
          <a:bodyPr wrap="none" anchor="ctr">
            <a:spAutoFit/>
          </a:bodyPr>
          <a:lstStyle/>
          <a:p>
            <a:endParaRPr lang="zh-CN" altLang="en-US"/>
          </a:p>
        </p:txBody>
      </p:sp>
      <p:sp>
        <p:nvSpPr>
          <p:cNvPr id="15388" name="Line 28"/>
          <p:cNvSpPr>
            <a:spLocks noChangeShapeType="1"/>
          </p:cNvSpPr>
          <p:nvPr/>
        </p:nvSpPr>
        <p:spPr bwMode="auto">
          <a:xfrm>
            <a:off x="3116263" y="2924175"/>
            <a:ext cx="1851025" cy="0"/>
          </a:xfrm>
          <a:prstGeom prst="line">
            <a:avLst/>
          </a:prstGeom>
          <a:noFill/>
          <a:ln w="12700">
            <a:solidFill>
              <a:srgbClr val="9900FF"/>
            </a:solidFill>
            <a:round/>
            <a:headEnd/>
            <a:tailEnd type="oval" w="sm" len="sm"/>
          </a:ln>
        </p:spPr>
        <p:txBody>
          <a:bodyPr wrap="none" anchor="ctr">
            <a:spAutoFit/>
          </a:bodyPr>
          <a:lstStyle/>
          <a:p>
            <a:endParaRPr lang="zh-CN" altLang="en-US"/>
          </a:p>
        </p:txBody>
      </p:sp>
      <p:sp>
        <p:nvSpPr>
          <p:cNvPr id="15389" name="Line 29"/>
          <p:cNvSpPr>
            <a:spLocks noChangeShapeType="1"/>
          </p:cNvSpPr>
          <p:nvPr/>
        </p:nvSpPr>
        <p:spPr bwMode="auto">
          <a:xfrm>
            <a:off x="1457325" y="1568450"/>
            <a:ext cx="4791075" cy="0"/>
          </a:xfrm>
          <a:prstGeom prst="line">
            <a:avLst/>
          </a:prstGeom>
          <a:noFill/>
          <a:ln w="12700">
            <a:solidFill>
              <a:srgbClr val="9900FF"/>
            </a:solidFill>
            <a:round/>
            <a:headEnd/>
            <a:tailEnd/>
          </a:ln>
        </p:spPr>
        <p:txBody>
          <a:bodyPr anchor="ctr">
            <a:spAutoFit/>
          </a:bodyPr>
          <a:lstStyle/>
          <a:p>
            <a:endParaRPr lang="zh-CN" altLang="en-US"/>
          </a:p>
        </p:txBody>
      </p:sp>
      <p:sp>
        <p:nvSpPr>
          <p:cNvPr id="15390" name="Line 30"/>
          <p:cNvSpPr>
            <a:spLocks noChangeShapeType="1"/>
          </p:cNvSpPr>
          <p:nvPr/>
        </p:nvSpPr>
        <p:spPr bwMode="auto">
          <a:xfrm flipH="1">
            <a:off x="1835150" y="1568450"/>
            <a:ext cx="0" cy="4579938"/>
          </a:xfrm>
          <a:prstGeom prst="line">
            <a:avLst/>
          </a:prstGeom>
          <a:noFill/>
          <a:ln w="12700">
            <a:solidFill>
              <a:srgbClr val="9900FF"/>
            </a:solidFill>
            <a:round/>
            <a:headEnd/>
            <a:tailEnd/>
          </a:ln>
        </p:spPr>
        <p:txBody>
          <a:bodyPr anchor="ctr">
            <a:spAutoFit/>
          </a:bodyPr>
          <a:lstStyle/>
          <a:p>
            <a:endParaRPr lang="zh-CN" altLang="en-US"/>
          </a:p>
        </p:txBody>
      </p:sp>
      <p:sp>
        <p:nvSpPr>
          <p:cNvPr id="15391" name="Freeform 31"/>
          <p:cNvSpPr>
            <a:spLocks/>
          </p:cNvSpPr>
          <p:nvPr/>
        </p:nvSpPr>
        <p:spPr bwMode="auto">
          <a:xfrm>
            <a:off x="1835150" y="4318000"/>
            <a:ext cx="1588" cy="1731963"/>
          </a:xfrm>
          <a:custGeom>
            <a:avLst/>
            <a:gdLst>
              <a:gd name="T0" fmla="*/ 0 w 1"/>
              <a:gd name="T1" fmla="*/ 0 h 1091"/>
              <a:gd name="T2" fmla="*/ 0 w 1"/>
              <a:gd name="T3" fmla="*/ 2147483647 h 1091"/>
              <a:gd name="T4" fmla="*/ 0 60000 65536"/>
              <a:gd name="T5" fmla="*/ 0 60000 65536"/>
              <a:gd name="T6" fmla="*/ 0 w 1"/>
              <a:gd name="T7" fmla="*/ 0 h 1091"/>
              <a:gd name="T8" fmla="*/ 1 w 1"/>
              <a:gd name="T9" fmla="*/ 1091 h 1091"/>
            </a:gdLst>
            <a:ahLst/>
            <a:cxnLst>
              <a:cxn ang="T4">
                <a:pos x="T0" y="T1"/>
              </a:cxn>
              <a:cxn ang="T5">
                <a:pos x="T2" y="T3"/>
              </a:cxn>
            </a:cxnLst>
            <a:rect l="T6" t="T7" r="T8" b="T9"/>
            <a:pathLst>
              <a:path w="1" h="1091">
                <a:moveTo>
                  <a:pt x="0" y="0"/>
                </a:moveTo>
                <a:lnTo>
                  <a:pt x="0" y="1091"/>
                </a:lnTo>
              </a:path>
            </a:pathLst>
          </a:custGeom>
          <a:noFill/>
          <a:ln w="12700" cap="flat" cmpd="sng">
            <a:solidFill>
              <a:srgbClr val="FF0000"/>
            </a:solidFill>
            <a:prstDash val="solid"/>
            <a:round/>
            <a:headEnd type="oval" w="sm" len="sm"/>
            <a:tailEnd type="oval" w="sm" len="sm"/>
          </a:ln>
        </p:spPr>
        <p:txBody>
          <a:bodyPr wrap="none" anchor="ctr">
            <a:spAutoFit/>
          </a:bodyPr>
          <a:lstStyle/>
          <a:p>
            <a:endParaRPr lang="zh-CN" altLang="en-US"/>
          </a:p>
        </p:txBody>
      </p:sp>
      <p:sp>
        <p:nvSpPr>
          <p:cNvPr id="15392" name="Freeform 32"/>
          <p:cNvSpPr>
            <a:spLocks/>
          </p:cNvSpPr>
          <p:nvPr/>
        </p:nvSpPr>
        <p:spPr bwMode="auto">
          <a:xfrm>
            <a:off x="4029075" y="1568450"/>
            <a:ext cx="1866900" cy="1588"/>
          </a:xfrm>
          <a:custGeom>
            <a:avLst/>
            <a:gdLst>
              <a:gd name="T0" fmla="*/ 2147483647 w 1176"/>
              <a:gd name="T1" fmla="*/ 0 h 1"/>
              <a:gd name="T2" fmla="*/ 0 w 1176"/>
              <a:gd name="T3" fmla="*/ 2147483647 h 1"/>
              <a:gd name="T4" fmla="*/ 0 60000 65536"/>
              <a:gd name="T5" fmla="*/ 0 60000 65536"/>
              <a:gd name="T6" fmla="*/ 0 w 1176"/>
              <a:gd name="T7" fmla="*/ 0 h 1"/>
              <a:gd name="T8" fmla="*/ 1176 w 1176"/>
              <a:gd name="T9" fmla="*/ 1 h 1"/>
            </a:gdLst>
            <a:ahLst/>
            <a:cxnLst>
              <a:cxn ang="T4">
                <a:pos x="T0" y="T1"/>
              </a:cxn>
              <a:cxn ang="T5">
                <a:pos x="T2" y="T3"/>
              </a:cxn>
            </a:cxnLst>
            <a:rect l="T6" t="T7" r="T8" b="T9"/>
            <a:pathLst>
              <a:path w="1176" h="1">
                <a:moveTo>
                  <a:pt x="1176" y="0"/>
                </a:moveTo>
                <a:lnTo>
                  <a:pt x="0" y="1"/>
                </a:lnTo>
              </a:path>
            </a:pathLst>
          </a:custGeom>
          <a:noFill/>
          <a:ln w="12700" cap="flat" cmpd="sng">
            <a:solidFill>
              <a:srgbClr val="FF0000"/>
            </a:solidFill>
            <a:prstDash val="solid"/>
            <a:round/>
            <a:headEnd type="oval" w="sm" len="sm"/>
            <a:tailEnd type="oval" w="sm" len="sm"/>
          </a:ln>
        </p:spPr>
        <p:txBody>
          <a:bodyPr wrap="none" anchor="ctr">
            <a:spAutoFit/>
          </a:bodyPr>
          <a:lstStyle/>
          <a:p>
            <a:endParaRPr lang="zh-CN" altLang="en-US"/>
          </a:p>
        </p:txBody>
      </p:sp>
      <p:sp>
        <p:nvSpPr>
          <p:cNvPr id="15393" name="Line 33"/>
          <p:cNvSpPr>
            <a:spLocks noChangeShapeType="1"/>
          </p:cNvSpPr>
          <p:nvPr/>
        </p:nvSpPr>
        <p:spPr bwMode="auto">
          <a:xfrm>
            <a:off x="2052638" y="2171700"/>
            <a:ext cx="4195762" cy="0"/>
          </a:xfrm>
          <a:prstGeom prst="line">
            <a:avLst/>
          </a:prstGeom>
          <a:noFill/>
          <a:ln w="12700">
            <a:solidFill>
              <a:srgbClr val="9900FF"/>
            </a:solidFill>
            <a:round/>
            <a:headEnd/>
            <a:tailEnd/>
          </a:ln>
        </p:spPr>
        <p:txBody>
          <a:bodyPr anchor="ctr">
            <a:spAutoFit/>
          </a:bodyPr>
          <a:lstStyle/>
          <a:p>
            <a:endParaRPr lang="zh-CN" altLang="en-US"/>
          </a:p>
        </p:txBody>
      </p:sp>
      <p:sp>
        <p:nvSpPr>
          <p:cNvPr id="15394" name="Line 34"/>
          <p:cNvSpPr>
            <a:spLocks noChangeShapeType="1"/>
          </p:cNvSpPr>
          <p:nvPr/>
        </p:nvSpPr>
        <p:spPr bwMode="auto">
          <a:xfrm>
            <a:off x="2528888" y="2622550"/>
            <a:ext cx="3719512" cy="0"/>
          </a:xfrm>
          <a:prstGeom prst="line">
            <a:avLst/>
          </a:prstGeom>
          <a:noFill/>
          <a:ln w="12700">
            <a:solidFill>
              <a:srgbClr val="9900FF"/>
            </a:solidFill>
            <a:round/>
            <a:headEnd/>
            <a:tailEnd/>
          </a:ln>
        </p:spPr>
        <p:txBody>
          <a:bodyPr anchor="ctr">
            <a:spAutoFit/>
          </a:bodyPr>
          <a:lstStyle/>
          <a:p>
            <a:endParaRPr lang="zh-CN" altLang="en-US"/>
          </a:p>
        </p:txBody>
      </p:sp>
      <p:sp>
        <p:nvSpPr>
          <p:cNvPr id="15395" name="Line 35"/>
          <p:cNvSpPr>
            <a:spLocks noChangeShapeType="1"/>
          </p:cNvSpPr>
          <p:nvPr/>
        </p:nvSpPr>
        <p:spPr bwMode="auto">
          <a:xfrm>
            <a:off x="2405063" y="2171700"/>
            <a:ext cx="0" cy="4048125"/>
          </a:xfrm>
          <a:prstGeom prst="line">
            <a:avLst/>
          </a:prstGeom>
          <a:noFill/>
          <a:ln w="12700">
            <a:solidFill>
              <a:srgbClr val="9900FF"/>
            </a:solidFill>
            <a:round/>
            <a:headEnd/>
            <a:tailEnd/>
          </a:ln>
        </p:spPr>
        <p:txBody>
          <a:bodyPr anchor="ctr">
            <a:spAutoFit/>
          </a:bodyPr>
          <a:lstStyle/>
          <a:p>
            <a:endParaRPr lang="zh-CN" altLang="en-US"/>
          </a:p>
        </p:txBody>
      </p:sp>
      <p:sp>
        <p:nvSpPr>
          <p:cNvPr id="15396" name="Freeform 36"/>
          <p:cNvSpPr>
            <a:spLocks/>
          </p:cNvSpPr>
          <p:nvPr/>
        </p:nvSpPr>
        <p:spPr bwMode="auto">
          <a:xfrm>
            <a:off x="2401888" y="4335463"/>
            <a:ext cx="3175" cy="1703387"/>
          </a:xfrm>
          <a:custGeom>
            <a:avLst/>
            <a:gdLst>
              <a:gd name="T0" fmla="*/ 2147483647 w 2"/>
              <a:gd name="T1" fmla="*/ 0 h 1073"/>
              <a:gd name="T2" fmla="*/ 0 w 2"/>
              <a:gd name="T3" fmla="*/ 2147483647 h 1073"/>
              <a:gd name="T4" fmla="*/ 0 60000 65536"/>
              <a:gd name="T5" fmla="*/ 0 60000 65536"/>
              <a:gd name="T6" fmla="*/ 0 w 2"/>
              <a:gd name="T7" fmla="*/ 0 h 1073"/>
              <a:gd name="T8" fmla="*/ 2 w 2"/>
              <a:gd name="T9" fmla="*/ 1073 h 1073"/>
            </a:gdLst>
            <a:ahLst/>
            <a:cxnLst>
              <a:cxn ang="T4">
                <a:pos x="T0" y="T1"/>
              </a:cxn>
              <a:cxn ang="T5">
                <a:pos x="T2" y="T3"/>
              </a:cxn>
            </a:cxnLst>
            <a:rect l="T6" t="T7" r="T8" b="T9"/>
            <a:pathLst>
              <a:path w="2" h="1073">
                <a:moveTo>
                  <a:pt x="2" y="0"/>
                </a:moveTo>
                <a:lnTo>
                  <a:pt x="0" y="1073"/>
                </a:lnTo>
              </a:path>
            </a:pathLst>
          </a:custGeom>
          <a:noFill/>
          <a:ln w="12700" cmpd="sng">
            <a:solidFill>
              <a:srgbClr val="FF0000"/>
            </a:solidFill>
            <a:round/>
            <a:headEnd type="oval" w="sm" len="sm"/>
            <a:tailEnd type="oval" w="sm" len="sm"/>
          </a:ln>
        </p:spPr>
        <p:txBody>
          <a:bodyPr anchor="ctr">
            <a:spAutoFit/>
          </a:bodyPr>
          <a:lstStyle/>
          <a:p>
            <a:endParaRPr lang="zh-CN" altLang="en-US"/>
          </a:p>
        </p:txBody>
      </p:sp>
      <p:sp>
        <p:nvSpPr>
          <p:cNvPr id="15397" name="Freeform 37"/>
          <p:cNvSpPr>
            <a:spLocks/>
          </p:cNvSpPr>
          <p:nvPr/>
        </p:nvSpPr>
        <p:spPr bwMode="auto">
          <a:xfrm>
            <a:off x="4059238" y="2173288"/>
            <a:ext cx="1838325" cy="1587"/>
          </a:xfrm>
          <a:custGeom>
            <a:avLst/>
            <a:gdLst>
              <a:gd name="T0" fmla="*/ 2147483647 w 1158"/>
              <a:gd name="T1" fmla="*/ 0 h 1"/>
              <a:gd name="T2" fmla="*/ 0 w 1158"/>
              <a:gd name="T3" fmla="*/ 0 h 1"/>
              <a:gd name="T4" fmla="*/ 0 60000 65536"/>
              <a:gd name="T5" fmla="*/ 0 60000 65536"/>
              <a:gd name="T6" fmla="*/ 0 w 1158"/>
              <a:gd name="T7" fmla="*/ 0 h 1"/>
              <a:gd name="T8" fmla="*/ 1158 w 1158"/>
              <a:gd name="T9" fmla="*/ 1 h 1"/>
            </a:gdLst>
            <a:ahLst/>
            <a:cxnLst>
              <a:cxn ang="T4">
                <a:pos x="T0" y="T1"/>
              </a:cxn>
              <a:cxn ang="T5">
                <a:pos x="T2" y="T3"/>
              </a:cxn>
            </a:cxnLst>
            <a:rect l="T6" t="T7" r="T8" b="T9"/>
            <a:pathLst>
              <a:path w="1158" h="1">
                <a:moveTo>
                  <a:pt x="1158" y="0"/>
                </a:moveTo>
                <a:lnTo>
                  <a:pt x="0" y="0"/>
                </a:lnTo>
              </a:path>
            </a:pathLst>
          </a:custGeom>
          <a:noFill/>
          <a:ln w="12700" cap="flat" cmpd="sng">
            <a:solidFill>
              <a:srgbClr val="FF0000"/>
            </a:solidFill>
            <a:prstDash val="solid"/>
            <a:round/>
            <a:headEnd type="oval" w="sm" len="sm"/>
            <a:tailEnd type="oval" w="sm" len="sm"/>
          </a:ln>
        </p:spPr>
        <p:txBody>
          <a:bodyPr anchor="ctr">
            <a:spAutoFit/>
          </a:bodyPr>
          <a:lstStyle/>
          <a:p>
            <a:endParaRPr lang="zh-CN" altLang="en-US"/>
          </a:p>
        </p:txBody>
      </p:sp>
      <p:sp>
        <p:nvSpPr>
          <p:cNvPr id="15398" name="Line 38"/>
          <p:cNvSpPr>
            <a:spLocks noChangeShapeType="1"/>
          </p:cNvSpPr>
          <p:nvPr/>
        </p:nvSpPr>
        <p:spPr bwMode="auto">
          <a:xfrm>
            <a:off x="2832100" y="2622550"/>
            <a:ext cx="0" cy="3462338"/>
          </a:xfrm>
          <a:prstGeom prst="line">
            <a:avLst/>
          </a:prstGeom>
          <a:noFill/>
          <a:ln w="12700">
            <a:solidFill>
              <a:srgbClr val="9900FF"/>
            </a:solidFill>
            <a:round/>
            <a:headEnd/>
            <a:tailEnd/>
          </a:ln>
        </p:spPr>
        <p:txBody>
          <a:bodyPr wrap="none" anchor="ctr">
            <a:spAutoFit/>
          </a:bodyPr>
          <a:lstStyle/>
          <a:p>
            <a:endParaRPr lang="zh-CN" altLang="en-US"/>
          </a:p>
        </p:txBody>
      </p:sp>
      <p:sp>
        <p:nvSpPr>
          <p:cNvPr id="15399" name="Freeform 39"/>
          <p:cNvSpPr>
            <a:spLocks/>
          </p:cNvSpPr>
          <p:nvPr/>
        </p:nvSpPr>
        <p:spPr bwMode="auto">
          <a:xfrm>
            <a:off x="2828925" y="4549775"/>
            <a:ext cx="1588" cy="1270000"/>
          </a:xfrm>
          <a:custGeom>
            <a:avLst/>
            <a:gdLst>
              <a:gd name="T0" fmla="*/ 0 w 1"/>
              <a:gd name="T1" fmla="*/ 0 h 800"/>
              <a:gd name="T2" fmla="*/ 0 w 1"/>
              <a:gd name="T3" fmla="*/ 2147483647 h 800"/>
              <a:gd name="T4" fmla="*/ 0 60000 65536"/>
              <a:gd name="T5" fmla="*/ 0 60000 65536"/>
              <a:gd name="T6" fmla="*/ 0 w 1"/>
              <a:gd name="T7" fmla="*/ 0 h 800"/>
              <a:gd name="T8" fmla="*/ 1 w 1"/>
              <a:gd name="T9" fmla="*/ 800 h 800"/>
            </a:gdLst>
            <a:ahLst/>
            <a:cxnLst>
              <a:cxn ang="T4">
                <a:pos x="T0" y="T1"/>
              </a:cxn>
              <a:cxn ang="T5">
                <a:pos x="T2" y="T3"/>
              </a:cxn>
            </a:cxnLst>
            <a:rect l="T6" t="T7" r="T8" b="T9"/>
            <a:pathLst>
              <a:path w="1" h="800">
                <a:moveTo>
                  <a:pt x="0" y="0"/>
                </a:moveTo>
                <a:lnTo>
                  <a:pt x="0" y="800"/>
                </a:lnTo>
              </a:path>
            </a:pathLst>
          </a:custGeom>
          <a:noFill/>
          <a:ln w="12700" cap="flat" cmpd="sng">
            <a:solidFill>
              <a:srgbClr val="FF0000"/>
            </a:solidFill>
            <a:prstDash val="solid"/>
            <a:round/>
            <a:headEnd type="oval" w="sm" len="sm"/>
            <a:tailEnd type="oval" w="sm" len="sm"/>
          </a:ln>
        </p:spPr>
        <p:txBody>
          <a:bodyPr anchor="ctr">
            <a:spAutoFit/>
          </a:bodyPr>
          <a:lstStyle/>
          <a:p>
            <a:endParaRPr lang="zh-CN" altLang="en-US"/>
          </a:p>
        </p:txBody>
      </p:sp>
      <p:sp>
        <p:nvSpPr>
          <p:cNvPr id="15400" name="Freeform 40"/>
          <p:cNvSpPr>
            <a:spLocks/>
          </p:cNvSpPr>
          <p:nvPr/>
        </p:nvSpPr>
        <p:spPr bwMode="auto">
          <a:xfrm>
            <a:off x="4364038" y="2620963"/>
            <a:ext cx="1235075" cy="1587"/>
          </a:xfrm>
          <a:custGeom>
            <a:avLst/>
            <a:gdLst>
              <a:gd name="T0" fmla="*/ 2147483647 w 778"/>
              <a:gd name="T1" fmla="*/ 0 h 1"/>
              <a:gd name="T2" fmla="*/ 0 w 778"/>
              <a:gd name="T3" fmla="*/ 0 h 1"/>
              <a:gd name="T4" fmla="*/ 0 60000 65536"/>
              <a:gd name="T5" fmla="*/ 0 60000 65536"/>
              <a:gd name="T6" fmla="*/ 0 w 778"/>
              <a:gd name="T7" fmla="*/ 0 h 1"/>
              <a:gd name="T8" fmla="*/ 778 w 778"/>
              <a:gd name="T9" fmla="*/ 1 h 1"/>
            </a:gdLst>
            <a:ahLst/>
            <a:cxnLst>
              <a:cxn ang="T4">
                <a:pos x="T0" y="T1"/>
              </a:cxn>
              <a:cxn ang="T5">
                <a:pos x="T2" y="T3"/>
              </a:cxn>
            </a:cxnLst>
            <a:rect l="T6" t="T7" r="T8" b="T9"/>
            <a:pathLst>
              <a:path w="778" h="1">
                <a:moveTo>
                  <a:pt x="778" y="0"/>
                </a:moveTo>
                <a:lnTo>
                  <a:pt x="0" y="0"/>
                </a:lnTo>
              </a:path>
            </a:pathLst>
          </a:custGeom>
          <a:noFill/>
          <a:ln w="12700" cap="flat" cmpd="sng">
            <a:solidFill>
              <a:srgbClr val="FF0000"/>
            </a:solidFill>
            <a:prstDash val="solid"/>
            <a:round/>
            <a:headEnd type="oval" w="sm" len="sm"/>
            <a:tailEnd type="oval" w="sm" len="sm"/>
          </a:ln>
        </p:spPr>
        <p:txBody>
          <a:bodyPr anchor="ctr">
            <a:spAutoFit/>
          </a:bodyPr>
          <a:lstStyle/>
          <a:p>
            <a:endParaRPr lang="zh-CN" altLang="en-US"/>
          </a:p>
        </p:txBody>
      </p:sp>
      <p:sp>
        <p:nvSpPr>
          <p:cNvPr id="15401" name="Freeform 41"/>
          <p:cNvSpPr>
            <a:spLocks/>
          </p:cNvSpPr>
          <p:nvPr/>
        </p:nvSpPr>
        <p:spPr bwMode="auto">
          <a:xfrm>
            <a:off x="3975100" y="1814513"/>
            <a:ext cx="2009775" cy="1112837"/>
          </a:xfrm>
          <a:custGeom>
            <a:avLst/>
            <a:gdLst>
              <a:gd name="T0" fmla="*/ 2147483647 w 1266"/>
              <a:gd name="T1" fmla="*/ 2147483647 h 701"/>
              <a:gd name="T2" fmla="*/ 2147483647 w 1266"/>
              <a:gd name="T3" fmla="*/ 2147483647 h 701"/>
              <a:gd name="T4" fmla="*/ 2147483647 w 1266"/>
              <a:gd name="T5" fmla="*/ 2147483647 h 701"/>
              <a:gd name="T6" fmla="*/ 2147483647 w 1266"/>
              <a:gd name="T7" fmla="*/ 2147483647 h 701"/>
              <a:gd name="T8" fmla="*/ 2147483647 w 1266"/>
              <a:gd name="T9" fmla="*/ 2147483647 h 701"/>
              <a:gd name="T10" fmla="*/ 2147483647 w 1266"/>
              <a:gd name="T11" fmla="*/ 2147483647 h 701"/>
              <a:gd name="T12" fmla="*/ 2147483647 w 1266"/>
              <a:gd name="T13" fmla="*/ 2147483647 h 701"/>
              <a:gd name="T14" fmla="*/ 2147483647 w 1266"/>
              <a:gd name="T15" fmla="*/ 2147483647 h 701"/>
              <a:gd name="T16" fmla="*/ 2147483647 w 1266"/>
              <a:gd name="T17" fmla="*/ 2147483647 h 701"/>
              <a:gd name="T18" fmla="*/ 2147483647 w 1266"/>
              <a:gd name="T19" fmla="*/ 2147483647 h 701"/>
              <a:gd name="T20" fmla="*/ 2147483647 w 1266"/>
              <a:gd name="T21" fmla="*/ 2147483647 h 701"/>
              <a:gd name="T22" fmla="*/ 2147483647 w 1266"/>
              <a:gd name="T23" fmla="*/ 2147483647 h 701"/>
              <a:gd name="T24" fmla="*/ 2147483647 w 1266"/>
              <a:gd name="T25" fmla="*/ 2147483647 h 701"/>
              <a:gd name="T26" fmla="*/ 2147483647 w 1266"/>
              <a:gd name="T27" fmla="*/ 2147483647 h 701"/>
              <a:gd name="T28" fmla="*/ 2147483647 w 1266"/>
              <a:gd name="T29" fmla="*/ 2147483647 h 701"/>
              <a:gd name="T30" fmla="*/ 2147483647 w 1266"/>
              <a:gd name="T31" fmla="*/ 2147483647 h 70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66"/>
              <a:gd name="T49" fmla="*/ 0 h 701"/>
              <a:gd name="T50" fmla="*/ 1266 w 1266"/>
              <a:gd name="T51" fmla="*/ 701 h 70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66" h="701">
                <a:moveTo>
                  <a:pt x="24" y="127"/>
                </a:moveTo>
                <a:cubicBezTo>
                  <a:pt x="21" y="113"/>
                  <a:pt x="10" y="41"/>
                  <a:pt x="7" y="26"/>
                </a:cubicBezTo>
                <a:cubicBezTo>
                  <a:pt x="4" y="11"/>
                  <a:pt x="0" y="2"/>
                  <a:pt x="7" y="35"/>
                </a:cubicBezTo>
                <a:cubicBezTo>
                  <a:pt x="14" y="68"/>
                  <a:pt x="33" y="171"/>
                  <a:pt x="52" y="226"/>
                </a:cubicBezTo>
                <a:cubicBezTo>
                  <a:pt x="71" y="281"/>
                  <a:pt x="91" y="320"/>
                  <a:pt x="122" y="367"/>
                </a:cubicBezTo>
                <a:cubicBezTo>
                  <a:pt x="153" y="414"/>
                  <a:pt x="197" y="466"/>
                  <a:pt x="240" y="509"/>
                </a:cubicBezTo>
                <a:cubicBezTo>
                  <a:pt x="283" y="553"/>
                  <a:pt x="319" y="592"/>
                  <a:pt x="382" y="624"/>
                </a:cubicBezTo>
                <a:cubicBezTo>
                  <a:pt x="446" y="656"/>
                  <a:pt x="545" y="697"/>
                  <a:pt x="625" y="699"/>
                </a:cubicBezTo>
                <a:cubicBezTo>
                  <a:pt x="705" y="701"/>
                  <a:pt x="801" y="664"/>
                  <a:pt x="868" y="632"/>
                </a:cubicBezTo>
                <a:cubicBezTo>
                  <a:pt x="935" y="600"/>
                  <a:pt x="986" y="546"/>
                  <a:pt x="1026" y="509"/>
                </a:cubicBezTo>
                <a:cubicBezTo>
                  <a:pt x="1066" y="472"/>
                  <a:pt x="1087" y="442"/>
                  <a:pt x="1111" y="409"/>
                </a:cubicBezTo>
                <a:cubicBezTo>
                  <a:pt x="1135" y="376"/>
                  <a:pt x="1154" y="346"/>
                  <a:pt x="1171" y="312"/>
                </a:cubicBezTo>
                <a:cubicBezTo>
                  <a:pt x="1188" y="278"/>
                  <a:pt x="1201" y="254"/>
                  <a:pt x="1216" y="207"/>
                </a:cubicBezTo>
                <a:cubicBezTo>
                  <a:pt x="1231" y="160"/>
                  <a:pt x="1256" y="54"/>
                  <a:pt x="1261" y="27"/>
                </a:cubicBezTo>
                <a:cubicBezTo>
                  <a:pt x="1266" y="0"/>
                  <a:pt x="1246" y="44"/>
                  <a:pt x="1243" y="45"/>
                </a:cubicBezTo>
                <a:cubicBezTo>
                  <a:pt x="1240" y="46"/>
                  <a:pt x="1243" y="37"/>
                  <a:pt x="1243" y="35"/>
                </a:cubicBezTo>
              </a:path>
            </a:pathLst>
          </a:custGeom>
          <a:noFill/>
          <a:ln w="12700" cap="flat" cmpd="sng">
            <a:solidFill>
              <a:srgbClr val="FF3300"/>
            </a:solidFill>
            <a:prstDash val="dash"/>
            <a:round/>
            <a:headEnd type="none" w="med" len="med"/>
            <a:tailEnd type="none" w="med" len="med"/>
          </a:ln>
        </p:spPr>
        <p:txBody>
          <a:bodyPr wrap="none" anchor="ctr">
            <a:spAutoFit/>
          </a:bodyPr>
          <a:lstStyle/>
          <a:p>
            <a:endParaRPr lang="zh-CN" altLang="en-US"/>
          </a:p>
        </p:txBody>
      </p:sp>
      <p:sp>
        <p:nvSpPr>
          <p:cNvPr id="15402" name="Freeform 42"/>
          <p:cNvSpPr>
            <a:spLocks/>
          </p:cNvSpPr>
          <p:nvPr/>
        </p:nvSpPr>
        <p:spPr bwMode="auto">
          <a:xfrm>
            <a:off x="5678488" y="1268413"/>
            <a:ext cx="285750" cy="601662"/>
          </a:xfrm>
          <a:custGeom>
            <a:avLst/>
            <a:gdLst>
              <a:gd name="T0" fmla="*/ 0 w 180"/>
              <a:gd name="T1" fmla="*/ 0 h 379"/>
              <a:gd name="T2" fmla="*/ 2147483647 w 180"/>
              <a:gd name="T3" fmla="*/ 2147483647 h 379"/>
              <a:gd name="T4" fmla="*/ 2147483647 w 180"/>
              <a:gd name="T5" fmla="*/ 2147483647 h 379"/>
              <a:gd name="T6" fmla="*/ 2147483647 w 180"/>
              <a:gd name="T7" fmla="*/ 2147483647 h 379"/>
              <a:gd name="T8" fmla="*/ 2147483647 w 180"/>
              <a:gd name="T9" fmla="*/ 2147483647 h 379"/>
              <a:gd name="T10" fmla="*/ 0 60000 65536"/>
              <a:gd name="T11" fmla="*/ 0 60000 65536"/>
              <a:gd name="T12" fmla="*/ 0 60000 65536"/>
              <a:gd name="T13" fmla="*/ 0 60000 65536"/>
              <a:gd name="T14" fmla="*/ 0 60000 65536"/>
              <a:gd name="T15" fmla="*/ 0 w 180"/>
              <a:gd name="T16" fmla="*/ 0 h 379"/>
              <a:gd name="T17" fmla="*/ 180 w 180"/>
              <a:gd name="T18" fmla="*/ 379 h 379"/>
            </a:gdLst>
            <a:ahLst/>
            <a:cxnLst>
              <a:cxn ang="T10">
                <a:pos x="T0" y="T1"/>
              </a:cxn>
              <a:cxn ang="T11">
                <a:pos x="T2" y="T3"/>
              </a:cxn>
              <a:cxn ang="T12">
                <a:pos x="T4" y="T5"/>
              </a:cxn>
              <a:cxn ang="T13">
                <a:pos x="T6" y="T7"/>
              </a:cxn>
              <a:cxn ang="T14">
                <a:pos x="T8" y="T9"/>
              </a:cxn>
            </a:cxnLst>
            <a:rect l="T15" t="T16" r="T17" b="T18"/>
            <a:pathLst>
              <a:path w="180" h="379">
                <a:moveTo>
                  <a:pt x="0" y="0"/>
                </a:moveTo>
                <a:cubicBezTo>
                  <a:pt x="13" y="14"/>
                  <a:pt x="58" y="53"/>
                  <a:pt x="81" y="85"/>
                </a:cubicBezTo>
                <a:cubicBezTo>
                  <a:pt x="104" y="117"/>
                  <a:pt x="126" y="157"/>
                  <a:pt x="139" y="190"/>
                </a:cubicBezTo>
                <a:cubicBezTo>
                  <a:pt x="152" y="223"/>
                  <a:pt x="154" y="253"/>
                  <a:pt x="161" y="284"/>
                </a:cubicBezTo>
                <a:cubicBezTo>
                  <a:pt x="168" y="315"/>
                  <a:pt x="176" y="359"/>
                  <a:pt x="180" y="379"/>
                </a:cubicBezTo>
              </a:path>
            </a:pathLst>
          </a:custGeom>
          <a:noFill/>
          <a:ln w="28575" cap="flat" cmpd="sng">
            <a:solidFill>
              <a:srgbClr val="FF3300"/>
            </a:solidFill>
            <a:prstDash val="solid"/>
            <a:round/>
            <a:headEnd type="none" w="med" len="med"/>
            <a:tailEnd type="none" w="med" len="med"/>
          </a:ln>
        </p:spPr>
        <p:txBody>
          <a:bodyPr wrap="none" anchor="ctr">
            <a:spAutoFit/>
          </a:bodyPr>
          <a:lstStyle/>
          <a:p>
            <a:endParaRPr lang="zh-CN" altLang="en-US"/>
          </a:p>
        </p:txBody>
      </p:sp>
      <p:sp>
        <p:nvSpPr>
          <p:cNvPr id="15403" name="Freeform 43"/>
          <p:cNvSpPr>
            <a:spLocks/>
          </p:cNvSpPr>
          <p:nvPr/>
        </p:nvSpPr>
        <p:spPr bwMode="auto">
          <a:xfrm>
            <a:off x="3984625" y="1268413"/>
            <a:ext cx="269875" cy="585787"/>
          </a:xfrm>
          <a:custGeom>
            <a:avLst/>
            <a:gdLst>
              <a:gd name="T0" fmla="*/ 2147483647 w 91"/>
              <a:gd name="T1" fmla="*/ 0 h 187"/>
              <a:gd name="T2" fmla="*/ 2147483647 w 91"/>
              <a:gd name="T3" fmla="*/ 2147483647 h 187"/>
              <a:gd name="T4" fmla="*/ 2147483647 w 91"/>
              <a:gd name="T5" fmla="*/ 2147483647 h 187"/>
              <a:gd name="T6" fmla="*/ 2147483647 w 91"/>
              <a:gd name="T7" fmla="*/ 2147483647 h 187"/>
              <a:gd name="T8" fmla="*/ 0 w 91"/>
              <a:gd name="T9" fmla="*/ 2147483647 h 187"/>
              <a:gd name="T10" fmla="*/ 0 60000 65536"/>
              <a:gd name="T11" fmla="*/ 0 60000 65536"/>
              <a:gd name="T12" fmla="*/ 0 60000 65536"/>
              <a:gd name="T13" fmla="*/ 0 60000 65536"/>
              <a:gd name="T14" fmla="*/ 0 60000 65536"/>
              <a:gd name="T15" fmla="*/ 0 w 91"/>
              <a:gd name="T16" fmla="*/ 0 h 187"/>
              <a:gd name="T17" fmla="*/ 91 w 91"/>
              <a:gd name="T18" fmla="*/ 187 h 187"/>
            </a:gdLst>
            <a:ahLst/>
            <a:cxnLst>
              <a:cxn ang="T10">
                <a:pos x="T0" y="T1"/>
              </a:cxn>
              <a:cxn ang="T11">
                <a:pos x="T2" y="T3"/>
              </a:cxn>
              <a:cxn ang="T12">
                <a:pos x="T4" y="T5"/>
              </a:cxn>
              <a:cxn ang="T13">
                <a:pos x="T6" y="T7"/>
              </a:cxn>
              <a:cxn ang="T14">
                <a:pos x="T8" y="T9"/>
              </a:cxn>
            </a:cxnLst>
            <a:rect l="T15" t="T16" r="T17" b="T18"/>
            <a:pathLst>
              <a:path w="91" h="187">
                <a:moveTo>
                  <a:pt x="91" y="0"/>
                </a:moveTo>
                <a:cubicBezTo>
                  <a:pt x="85" y="6"/>
                  <a:pt x="65" y="23"/>
                  <a:pt x="53" y="38"/>
                </a:cubicBezTo>
                <a:cubicBezTo>
                  <a:pt x="41" y="53"/>
                  <a:pt x="27" y="74"/>
                  <a:pt x="19" y="91"/>
                </a:cubicBezTo>
                <a:cubicBezTo>
                  <a:pt x="11" y="108"/>
                  <a:pt x="8" y="123"/>
                  <a:pt x="5" y="139"/>
                </a:cubicBezTo>
                <a:cubicBezTo>
                  <a:pt x="2" y="155"/>
                  <a:pt x="1" y="177"/>
                  <a:pt x="0" y="187"/>
                </a:cubicBezTo>
              </a:path>
            </a:pathLst>
          </a:custGeom>
          <a:noFill/>
          <a:ln w="28575" cap="flat" cmpd="sng">
            <a:solidFill>
              <a:srgbClr val="FF3300"/>
            </a:solidFill>
            <a:prstDash val="solid"/>
            <a:round/>
            <a:headEnd type="none" w="med" len="med"/>
            <a:tailEnd type="none" w="med" len="med"/>
          </a:ln>
        </p:spPr>
        <p:txBody>
          <a:bodyPr wrap="none" anchor="ctr">
            <a:spAutoFit/>
          </a:bodyPr>
          <a:lstStyle/>
          <a:p>
            <a:endParaRPr lang="zh-CN" altLang="en-US"/>
          </a:p>
        </p:txBody>
      </p:sp>
      <p:sp>
        <p:nvSpPr>
          <p:cNvPr id="15404" name="Freeform 44"/>
          <p:cNvSpPr>
            <a:spLocks/>
          </p:cNvSpPr>
          <p:nvPr/>
        </p:nvSpPr>
        <p:spPr bwMode="auto">
          <a:xfrm>
            <a:off x="3976688" y="1881188"/>
            <a:ext cx="2000250" cy="1587"/>
          </a:xfrm>
          <a:custGeom>
            <a:avLst/>
            <a:gdLst>
              <a:gd name="T0" fmla="*/ 0 w 1260"/>
              <a:gd name="T1" fmla="*/ 0 h 1"/>
              <a:gd name="T2" fmla="*/ 2147483647 w 1260"/>
              <a:gd name="T3" fmla="*/ 0 h 1"/>
              <a:gd name="T4" fmla="*/ 0 60000 65536"/>
              <a:gd name="T5" fmla="*/ 0 60000 65536"/>
              <a:gd name="T6" fmla="*/ 0 w 1260"/>
              <a:gd name="T7" fmla="*/ 0 h 1"/>
              <a:gd name="T8" fmla="*/ 1260 w 1260"/>
              <a:gd name="T9" fmla="*/ 1 h 1"/>
            </a:gdLst>
            <a:ahLst/>
            <a:cxnLst>
              <a:cxn ang="T4">
                <a:pos x="T0" y="T1"/>
              </a:cxn>
              <a:cxn ang="T5">
                <a:pos x="T2" y="T3"/>
              </a:cxn>
            </a:cxnLst>
            <a:rect l="T6" t="T7" r="T8" b="T9"/>
            <a:pathLst>
              <a:path w="1260" h="1">
                <a:moveTo>
                  <a:pt x="0" y="0"/>
                </a:moveTo>
                <a:lnTo>
                  <a:pt x="1260" y="0"/>
                </a:lnTo>
              </a:path>
            </a:pathLst>
          </a:custGeom>
          <a:noFill/>
          <a:ln w="12700">
            <a:solidFill>
              <a:srgbClr val="FF0000"/>
            </a:solidFill>
            <a:round/>
            <a:headEnd type="oval" w="sm" len="sm"/>
            <a:tailEnd type="oval" w="sm" len="sm"/>
          </a:ln>
        </p:spPr>
        <p:txBody>
          <a:bodyPr anchor="ctr">
            <a:spAutoFit/>
          </a:bodyPr>
          <a:lstStyle/>
          <a:p>
            <a:endParaRPr lang="zh-CN" altLang="en-US"/>
          </a:p>
        </p:txBody>
      </p:sp>
      <p:pic>
        <p:nvPicPr>
          <p:cNvPr id="15405" name="Picture 45"/>
          <p:cNvPicPr>
            <a:picLocks noChangeAspect="1" noChangeArrowheads="1"/>
          </p:cNvPicPr>
          <p:nvPr/>
        </p:nvPicPr>
        <p:blipFill>
          <a:blip r:embed="rId2" cstate="print">
            <a:clrChange>
              <a:clrFrom>
                <a:srgbClr val="FFFFFF"/>
              </a:clrFrom>
              <a:clrTo>
                <a:srgbClr val="FFFFFF">
                  <a:alpha val="0"/>
                </a:srgbClr>
              </a:clrTo>
            </a:clrChange>
            <a:lum contrast="12000"/>
          </a:blip>
          <a:srcRect/>
          <a:stretch>
            <a:fillRect/>
          </a:stretch>
        </p:blipFill>
        <p:spPr bwMode="auto">
          <a:xfrm>
            <a:off x="6378575" y="2781300"/>
            <a:ext cx="2308225" cy="3314700"/>
          </a:xfrm>
          <a:prstGeom prst="rect">
            <a:avLst/>
          </a:prstGeom>
          <a:noFill/>
          <a:ln w="9525">
            <a:noFill/>
            <a:miter lim="800000"/>
            <a:headEnd/>
            <a:tailEnd/>
          </a:ln>
        </p:spPr>
      </p:pic>
      <p:grpSp>
        <p:nvGrpSpPr>
          <p:cNvPr id="5" name="Group 46"/>
          <p:cNvGrpSpPr>
            <a:grpSpLocks/>
          </p:cNvGrpSpPr>
          <p:nvPr/>
        </p:nvGrpSpPr>
        <p:grpSpPr bwMode="auto">
          <a:xfrm>
            <a:off x="1546225" y="1274763"/>
            <a:ext cx="4168775" cy="4640262"/>
            <a:chOff x="974" y="816"/>
            <a:chExt cx="2626" cy="2923"/>
          </a:xfrm>
        </p:grpSpPr>
        <p:sp>
          <p:nvSpPr>
            <p:cNvPr id="14393" name="Line 47"/>
            <p:cNvSpPr>
              <a:spLocks noChangeShapeType="1"/>
            </p:cNvSpPr>
            <p:nvPr/>
          </p:nvSpPr>
          <p:spPr bwMode="auto">
            <a:xfrm>
              <a:off x="974" y="2808"/>
              <a:ext cx="0" cy="931"/>
            </a:xfrm>
            <a:prstGeom prst="line">
              <a:avLst/>
            </a:prstGeom>
            <a:noFill/>
            <a:ln w="38100">
              <a:solidFill>
                <a:srgbClr val="FF0000"/>
              </a:solidFill>
              <a:round/>
              <a:headEnd/>
              <a:tailEnd/>
            </a:ln>
          </p:spPr>
          <p:txBody>
            <a:bodyPr wrap="none" anchor="ctr">
              <a:spAutoFit/>
            </a:bodyPr>
            <a:lstStyle/>
            <a:p>
              <a:endParaRPr lang="zh-CN" altLang="en-US"/>
            </a:p>
          </p:txBody>
        </p:sp>
        <p:sp>
          <p:nvSpPr>
            <p:cNvPr id="14394" name="Line 48"/>
            <p:cNvSpPr>
              <a:spLocks noChangeShapeType="1"/>
            </p:cNvSpPr>
            <p:nvPr/>
          </p:nvSpPr>
          <p:spPr bwMode="auto">
            <a:xfrm rot="5400000">
              <a:off x="3135" y="350"/>
              <a:ext cx="0" cy="931"/>
            </a:xfrm>
            <a:prstGeom prst="line">
              <a:avLst/>
            </a:prstGeom>
            <a:noFill/>
            <a:ln w="38100">
              <a:solidFill>
                <a:srgbClr val="FF0000"/>
              </a:solidFill>
              <a:round/>
              <a:headEnd/>
              <a:tailEnd/>
            </a:ln>
          </p:spPr>
          <p:txBody>
            <a:bodyPr wrap="none" anchor="ctr">
              <a:spAutoFit/>
            </a:bodyPr>
            <a:lstStyle/>
            <a:p>
              <a:endParaRPr lang="zh-CN" altLang="en-US"/>
            </a:p>
          </p:txBody>
        </p:sp>
      </p:grpSp>
      <p:sp>
        <p:nvSpPr>
          <p:cNvPr id="14365" name="Text Box 49"/>
          <p:cNvSpPr txBox="1">
            <a:spLocks noChangeArrowheads="1"/>
          </p:cNvSpPr>
          <p:nvPr/>
        </p:nvSpPr>
        <p:spPr bwMode="auto">
          <a:xfrm>
            <a:off x="593725" y="-25400"/>
            <a:ext cx="2835275" cy="579438"/>
          </a:xfrm>
          <a:prstGeom prst="rect">
            <a:avLst/>
          </a:prstGeom>
          <a:noFill/>
          <a:ln w="9525">
            <a:noFill/>
            <a:miter lim="800000"/>
            <a:headEnd/>
            <a:tailEnd/>
          </a:ln>
        </p:spPr>
        <p:txBody>
          <a:bodyPr wrap="none">
            <a:spAutoFit/>
          </a:bodyPr>
          <a:lstStyle/>
          <a:p>
            <a:r>
              <a:rPr lang="zh-CN" altLang="en-US" sz="3200" b="1">
                <a:ea typeface="黑体" pitchFamily="49" charset="-122"/>
              </a:rPr>
              <a:t>例</a:t>
            </a:r>
            <a:r>
              <a:rPr lang="en-US" altLang="zh-CN" sz="3200" b="1">
                <a:ea typeface="黑体" pitchFamily="49" charset="-122"/>
              </a:rPr>
              <a:t>5</a:t>
            </a:r>
            <a:r>
              <a:rPr lang="zh-CN" altLang="en-US" sz="3200" b="1">
                <a:ea typeface="黑体" pitchFamily="49" charset="-122"/>
              </a:rPr>
              <a:t>：求左视图</a:t>
            </a:r>
          </a:p>
        </p:txBody>
      </p:sp>
      <p:grpSp>
        <p:nvGrpSpPr>
          <p:cNvPr id="6" name="Group 50"/>
          <p:cNvGrpSpPr>
            <a:grpSpLocks/>
          </p:cNvGrpSpPr>
          <p:nvPr/>
        </p:nvGrpSpPr>
        <p:grpSpPr bwMode="auto">
          <a:xfrm>
            <a:off x="555625" y="6350"/>
            <a:ext cx="5715000" cy="6410325"/>
            <a:chOff x="350" y="4"/>
            <a:chExt cx="3600" cy="4038"/>
          </a:xfrm>
        </p:grpSpPr>
        <p:sp>
          <p:nvSpPr>
            <p:cNvPr id="14368" name="Rectangle 51"/>
            <p:cNvSpPr>
              <a:spLocks noChangeArrowheads="1"/>
            </p:cNvSpPr>
            <p:nvPr/>
          </p:nvSpPr>
          <p:spPr bwMode="auto">
            <a:xfrm>
              <a:off x="350" y="11"/>
              <a:ext cx="3600" cy="4031"/>
            </a:xfrm>
            <a:prstGeom prst="rect">
              <a:avLst/>
            </a:prstGeom>
            <a:solidFill>
              <a:srgbClr val="CCFFFF"/>
            </a:solidFill>
            <a:ln w="9525">
              <a:noFill/>
              <a:miter lim="800000"/>
              <a:headEnd/>
              <a:tailEnd/>
            </a:ln>
          </p:spPr>
          <p:txBody>
            <a:bodyPr anchor="ctr">
              <a:spAutoFit/>
            </a:bodyPr>
            <a:lstStyle/>
            <a:p>
              <a:endParaRPr lang="zh-CN" altLang="en-US"/>
            </a:p>
          </p:txBody>
        </p:sp>
        <p:sp>
          <p:nvSpPr>
            <p:cNvPr id="14369" name="Oval 52"/>
            <p:cNvSpPr>
              <a:spLocks noChangeArrowheads="1"/>
            </p:cNvSpPr>
            <p:nvPr/>
          </p:nvSpPr>
          <p:spPr bwMode="auto">
            <a:xfrm>
              <a:off x="721" y="2730"/>
              <a:ext cx="1251" cy="1125"/>
            </a:xfrm>
            <a:prstGeom prst="ellipse">
              <a:avLst/>
            </a:prstGeom>
            <a:noFill/>
            <a:ln w="38100">
              <a:solidFill>
                <a:schemeClr val="tx1"/>
              </a:solidFill>
              <a:round/>
              <a:headEnd/>
              <a:tailEnd/>
            </a:ln>
          </p:spPr>
          <p:txBody>
            <a:bodyPr anchor="ctr">
              <a:spAutoFit/>
            </a:bodyPr>
            <a:lstStyle/>
            <a:p>
              <a:endParaRPr lang="zh-CN" altLang="en-US"/>
            </a:p>
          </p:txBody>
        </p:sp>
        <p:sp>
          <p:nvSpPr>
            <p:cNvPr id="14370" name="Line 53"/>
            <p:cNvSpPr>
              <a:spLocks noChangeShapeType="1"/>
            </p:cNvSpPr>
            <p:nvPr/>
          </p:nvSpPr>
          <p:spPr bwMode="auto">
            <a:xfrm>
              <a:off x="542" y="3273"/>
              <a:ext cx="1609" cy="0"/>
            </a:xfrm>
            <a:prstGeom prst="line">
              <a:avLst/>
            </a:prstGeom>
            <a:noFill/>
            <a:ln w="12700">
              <a:solidFill>
                <a:schemeClr val="tx1"/>
              </a:solidFill>
              <a:prstDash val="lgDashDot"/>
              <a:round/>
              <a:headEnd/>
              <a:tailEnd/>
            </a:ln>
          </p:spPr>
          <p:txBody>
            <a:bodyPr anchor="ctr">
              <a:spAutoFit/>
            </a:bodyPr>
            <a:lstStyle/>
            <a:p>
              <a:endParaRPr lang="zh-CN" altLang="en-US"/>
            </a:p>
          </p:txBody>
        </p:sp>
        <p:sp>
          <p:nvSpPr>
            <p:cNvPr id="14371" name="Line 54"/>
            <p:cNvSpPr>
              <a:spLocks noChangeShapeType="1"/>
            </p:cNvSpPr>
            <p:nvPr/>
          </p:nvSpPr>
          <p:spPr bwMode="auto">
            <a:xfrm>
              <a:off x="1347" y="2544"/>
              <a:ext cx="0" cy="1498"/>
            </a:xfrm>
            <a:prstGeom prst="line">
              <a:avLst/>
            </a:prstGeom>
            <a:noFill/>
            <a:ln w="12700">
              <a:solidFill>
                <a:schemeClr val="tx1"/>
              </a:solidFill>
              <a:prstDash val="lgDashDot"/>
              <a:round/>
              <a:headEnd/>
              <a:tailEnd/>
            </a:ln>
          </p:spPr>
          <p:txBody>
            <a:bodyPr anchor="ctr">
              <a:spAutoFit/>
            </a:bodyPr>
            <a:lstStyle/>
            <a:p>
              <a:endParaRPr lang="zh-CN" altLang="en-US"/>
            </a:p>
          </p:txBody>
        </p:sp>
        <p:sp>
          <p:nvSpPr>
            <p:cNvPr id="14372" name="Line 55"/>
            <p:cNvSpPr>
              <a:spLocks noChangeShapeType="1"/>
            </p:cNvSpPr>
            <p:nvPr/>
          </p:nvSpPr>
          <p:spPr bwMode="auto">
            <a:xfrm>
              <a:off x="1347" y="389"/>
              <a:ext cx="0" cy="2060"/>
            </a:xfrm>
            <a:prstGeom prst="line">
              <a:avLst/>
            </a:prstGeom>
            <a:noFill/>
            <a:ln w="12700">
              <a:solidFill>
                <a:schemeClr val="tx1"/>
              </a:solidFill>
              <a:prstDash val="lgDashDot"/>
              <a:round/>
              <a:headEnd/>
              <a:tailEnd/>
            </a:ln>
          </p:spPr>
          <p:txBody>
            <a:bodyPr anchor="ctr">
              <a:spAutoFit/>
            </a:bodyPr>
            <a:lstStyle/>
            <a:p>
              <a:endParaRPr lang="zh-CN" altLang="en-US"/>
            </a:p>
          </p:txBody>
        </p:sp>
        <p:sp>
          <p:nvSpPr>
            <p:cNvPr id="14373" name="Freeform 56"/>
            <p:cNvSpPr>
              <a:spLocks/>
            </p:cNvSpPr>
            <p:nvPr/>
          </p:nvSpPr>
          <p:spPr bwMode="auto">
            <a:xfrm>
              <a:off x="721" y="2255"/>
              <a:ext cx="1257" cy="1"/>
            </a:xfrm>
            <a:custGeom>
              <a:avLst/>
              <a:gdLst>
                <a:gd name="T0" fmla="*/ 0 w 1257"/>
                <a:gd name="T1" fmla="*/ 1 h 1"/>
                <a:gd name="T2" fmla="*/ 1257 w 1257"/>
                <a:gd name="T3" fmla="*/ 0 h 1"/>
                <a:gd name="T4" fmla="*/ 0 60000 65536"/>
                <a:gd name="T5" fmla="*/ 0 60000 65536"/>
                <a:gd name="T6" fmla="*/ 0 w 1257"/>
                <a:gd name="T7" fmla="*/ 0 h 1"/>
                <a:gd name="T8" fmla="*/ 1257 w 1257"/>
                <a:gd name="T9" fmla="*/ 1 h 1"/>
              </a:gdLst>
              <a:ahLst/>
              <a:cxnLst>
                <a:cxn ang="T4">
                  <a:pos x="T0" y="T1"/>
                </a:cxn>
                <a:cxn ang="T5">
                  <a:pos x="T2" y="T3"/>
                </a:cxn>
              </a:cxnLst>
              <a:rect l="T6" t="T7" r="T8" b="T9"/>
              <a:pathLst>
                <a:path w="1257" h="1">
                  <a:moveTo>
                    <a:pt x="0" y="1"/>
                  </a:moveTo>
                  <a:lnTo>
                    <a:pt x="1257" y="0"/>
                  </a:lnTo>
                </a:path>
              </a:pathLst>
            </a:custGeom>
            <a:noFill/>
            <a:ln w="38100">
              <a:solidFill>
                <a:schemeClr val="tx1"/>
              </a:solidFill>
              <a:round/>
              <a:headEnd/>
              <a:tailEnd/>
            </a:ln>
          </p:spPr>
          <p:txBody>
            <a:bodyPr anchor="ctr">
              <a:spAutoFit/>
            </a:bodyPr>
            <a:lstStyle/>
            <a:p>
              <a:endParaRPr lang="zh-CN" altLang="en-US"/>
            </a:p>
          </p:txBody>
        </p:sp>
        <p:sp>
          <p:nvSpPr>
            <p:cNvPr id="14374" name="Line 57"/>
            <p:cNvSpPr>
              <a:spLocks noChangeShapeType="1"/>
            </p:cNvSpPr>
            <p:nvPr/>
          </p:nvSpPr>
          <p:spPr bwMode="auto">
            <a:xfrm flipV="1">
              <a:off x="721" y="483"/>
              <a:ext cx="0" cy="1780"/>
            </a:xfrm>
            <a:prstGeom prst="line">
              <a:avLst/>
            </a:prstGeom>
            <a:noFill/>
            <a:ln w="38100">
              <a:solidFill>
                <a:schemeClr val="tx1"/>
              </a:solidFill>
              <a:round/>
              <a:headEnd/>
              <a:tailEnd/>
            </a:ln>
          </p:spPr>
          <p:txBody>
            <a:bodyPr anchor="ctr">
              <a:spAutoFit/>
            </a:bodyPr>
            <a:lstStyle/>
            <a:p>
              <a:endParaRPr lang="zh-CN" altLang="en-US"/>
            </a:p>
          </p:txBody>
        </p:sp>
        <p:sp>
          <p:nvSpPr>
            <p:cNvPr id="14375" name="Line 58"/>
            <p:cNvSpPr>
              <a:spLocks noChangeShapeType="1"/>
            </p:cNvSpPr>
            <p:nvPr/>
          </p:nvSpPr>
          <p:spPr bwMode="auto">
            <a:xfrm>
              <a:off x="721" y="483"/>
              <a:ext cx="268" cy="0"/>
            </a:xfrm>
            <a:prstGeom prst="line">
              <a:avLst/>
            </a:prstGeom>
            <a:noFill/>
            <a:ln w="38100">
              <a:solidFill>
                <a:schemeClr val="tx1"/>
              </a:solidFill>
              <a:round/>
              <a:headEnd/>
              <a:tailEnd/>
            </a:ln>
          </p:spPr>
          <p:txBody>
            <a:bodyPr anchor="ctr">
              <a:spAutoFit/>
            </a:bodyPr>
            <a:lstStyle/>
            <a:p>
              <a:endParaRPr lang="zh-CN" altLang="en-US"/>
            </a:p>
          </p:txBody>
        </p:sp>
        <p:sp>
          <p:nvSpPr>
            <p:cNvPr id="14376" name="Freeform 59"/>
            <p:cNvSpPr>
              <a:spLocks/>
            </p:cNvSpPr>
            <p:nvPr/>
          </p:nvSpPr>
          <p:spPr bwMode="auto">
            <a:xfrm>
              <a:off x="1971" y="1887"/>
              <a:ext cx="2" cy="382"/>
            </a:xfrm>
            <a:custGeom>
              <a:avLst/>
              <a:gdLst>
                <a:gd name="T0" fmla="*/ 0 w 2"/>
                <a:gd name="T1" fmla="*/ 382 h 382"/>
                <a:gd name="T2" fmla="*/ 2 w 2"/>
                <a:gd name="T3" fmla="*/ 0 h 382"/>
                <a:gd name="T4" fmla="*/ 0 60000 65536"/>
                <a:gd name="T5" fmla="*/ 0 60000 65536"/>
                <a:gd name="T6" fmla="*/ 0 w 2"/>
                <a:gd name="T7" fmla="*/ 0 h 382"/>
                <a:gd name="T8" fmla="*/ 2 w 2"/>
                <a:gd name="T9" fmla="*/ 382 h 382"/>
              </a:gdLst>
              <a:ahLst/>
              <a:cxnLst>
                <a:cxn ang="T4">
                  <a:pos x="T0" y="T1"/>
                </a:cxn>
                <a:cxn ang="T5">
                  <a:pos x="T2" y="T3"/>
                </a:cxn>
              </a:cxnLst>
              <a:rect l="T6" t="T7" r="T8" b="T9"/>
              <a:pathLst>
                <a:path w="2" h="382">
                  <a:moveTo>
                    <a:pt x="0" y="382"/>
                  </a:moveTo>
                  <a:lnTo>
                    <a:pt x="2" y="0"/>
                  </a:lnTo>
                </a:path>
              </a:pathLst>
            </a:custGeom>
            <a:noFill/>
            <a:ln w="38100">
              <a:solidFill>
                <a:schemeClr val="tx1"/>
              </a:solidFill>
              <a:round/>
              <a:headEnd/>
              <a:tailEnd/>
            </a:ln>
          </p:spPr>
          <p:txBody>
            <a:bodyPr anchor="ctr">
              <a:spAutoFit/>
            </a:bodyPr>
            <a:lstStyle/>
            <a:p>
              <a:endParaRPr lang="zh-CN" altLang="en-US"/>
            </a:p>
          </p:txBody>
        </p:sp>
        <p:sp>
          <p:nvSpPr>
            <p:cNvPr id="14377" name="Freeform 60"/>
            <p:cNvSpPr>
              <a:spLocks/>
            </p:cNvSpPr>
            <p:nvPr/>
          </p:nvSpPr>
          <p:spPr bwMode="auto">
            <a:xfrm>
              <a:off x="988" y="2827"/>
              <a:ext cx="1" cy="934"/>
            </a:xfrm>
            <a:custGeom>
              <a:avLst/>
              <a:gdLst>
                <a:gd name="T0" fmla="*/ 1 w 1"/>
                <a:gd name="T1" fmla="*/ 934 h 934"/>
                <a:gd name="T2" fmla="*/ 0 w 1"/>
                <a:gd name="T3" fmla="*/ 0 h 934"/>
                <a:gd name="T4" fmla="*/ 0 60000 65536"/>
                <a:gd name="T5" fmla="*/ 0 60000 65536"/>
                <a:gd name="T6" fmla="*/ 0 w 1"/>
                <a:gd name="T7" fmla="*/ 0 h 934"/>
                <a:gd name="T8" fmla="*/ 1 w 1"/>
                <a:gd name="T9" fmla="*/ 934 h 934"/>
              </a:gdLst>
              <a:ahLst/>
              <a:cxnLst>
                <a:cxn ang="T4">
                  <a:pos x="T0" y="T1"/>
                </a:cxn>
                <a:cxn ang="T5">
                  <a:pos x="T2" y="T3"/>
                </a:cxn>
              </a:cxnLst>
              <a:rect l="T6" t="T7" r="T8" b="T9"/>
              <a:pathLst>
                <a:path w="1" h="934">
                  <a:moveTo>
                    <a:pt x="1" y="934"/>
                  </a:moveTo>
                  <a:lnTo>
                    <a:pt x="0" y="0"/>
                  </a:lnTo>
                </a:path>
              </a:pathLst>
            </a:custGeom>
            <a:noFill/>
            <a:ln w="38100"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14378" name="Line 61"/>
            <p:cNvSpPr>
              <a:spLocks noChangeShapeType="1"/>
            </p:cNvSpPr>
            <p:nvPr/>
          </p:nvSpPr>
          <p:spPr bwMode="auto">
            <a:xfrm flipV="1">
              <a:off x="989" y="483"/>
              <a:ext cx="0" cy="375"/>
            </a:xfrm>
            <a:prstGeom prst="line">
              <a:avLst/>
            </a:prstGeom>
            <a:noFill/>
            <a:ln w="38100">
              <a:solidFill>
                <a:schemeClr val="tx1"/>
              </a:solidFill>
              <a:round/>
              <a:headEnd/>
              <a:tailEnd/>
            </a:ln>
          </p:spPr>
          <p:txBody>
            <a:bodyPr anchor="ctr">
              <a:spAutoFit/>
            </a:bodyPr>
            <a:lstStyle/>
            <a:p>
              <a:endParaRPr lang="zh-CN" altLang="en-US"/>
            </a:p>
          </p:txBody>
        </p:sp>
        <p:sp>
          <p:nvSpPr>
            <p:cNvPr id="14379" name="Line 62"/>
            <p:cNvSpPr>
              <a:spLocks noChangeShapeType="1"/>
            </p:cNvSpPr>
            <p:nvPr/>
          </p:nvSpPr>
          <p:spPr bwMode="auto">
            <a:xfrm>
              <a:off x="989" y="858"/>
              <a:ext cx="983" cy="1029"/>
            </a:xfrm>
            <a:prstGeom prst="line">
              <a:avLst/>
            </a:prstGeom>
            <a:noFill/>
            <a:ln w="38100">
              <a:solidFill>
                <a:schemeClr val="tx1"/>
              </a:solidFill>
              <a:round/>
              <a:headEnd/>
              <a:tailEnd/>
            </a:ln>
          </p:spPr>
          <p:txBody>
            <a:bodyPr wrap="none" anchor="ctr">
              <a:spAutoFit/>
            </a:bodyPr>
            <a:lstStyle/>
            <a:p>
              <a:endParaRPr lang="zh-CN" altLang="en-US"/>
            </a:p>
          </p:txBody>
        </p:sp>
        <p:sp>
          <p:nvSpPr>
            <p:cNvPr id="14380" name="Line 63"/>
            <p:cNvSpPr>
              <a:spLocks noChangeShapeType="1"/>
            </p:cNvSpPr>
            <p:nvPr/>
          </p:nvSpPr>
          <p:spPr bwMode="auto">
            <a:xfrm>
              <a:off x="2509" y="2263"/>
              <a:ext cx="1252" cy="1"/>
            </a:xfrm>
            <a:prstGeom prst="line">
              <a:avLst/>
            </a:prstGeom>
            <a:noFill/>
            <a:ln w="28575">
              <a:solidFill>
                <a:schemeClr val="tx1"/>
              </a:solidFill>
              <a:round/>
              <a:headEnd/>
              <a:tailEnd/>
            </a:ln>
          </p:spPr>
          <p:txBody>
            <a:bodyPr anchor="ctr">
              <a:spAutoFit/>
            </a:bodyPr>
            <a:lstStyle/>
            <a:p>
              <a:endParaRPr lang="zh-CN" altLang="en-US"/>
            </a:p>
          </p:txBody>
        </p:sp>
        <p:sp>
          <p:nvSpPr>
            <p:cNvPr id="14381" name="Freeform 64"/>
            <p:cNvSpPr>
              <a:spLocks/>
            </p:cNvSpPr>
            <p:nvPr/>
          </p:nvSpPr>
          <p:spPr bwMode="auto">
            <a:xfrm>
              <a:off x="3135" y="322"/>
              <a:ext cx="1" cy="2075"/>
            </a:xfrm>
            <a:custGeom>
              <a:avLst/>
              <a:gdLst>
                <a:gd name="T0" fmla="*/ 0 w 1"/>
                <a:gd name="T1" fmla="*/ 2075 h 2075"/>
                <a:gd name="T2" fmla="*/ 0 w 1"/>
                <a:gd name="T3" fmla="*/ 0 h 2075"/>
                <a:gd name="T4" fmla="*/ 0 60000 65536"/>
                <a:gd name="T5" fmla="*/ 0 60000 65536"/>
                <a:gd name="T6" fmla="*/ 0 w 1"/>
                <a:gd name="T7" fmla="*/ 0 h 2075"/>
                <a:gd name="T8" fmla="*/ 1 w 1"/>
                <a:gd name="T9" fmla="*/ 2075 h 2075"/>
              </a:gdLst>
              <a:ahLst/>
              <a:cxnLst>
                <a:cxn ang="T4">
                  <a:pos x="T0" y="T1"/>
                </a:cxn>
                <a:cxn ang="T5">
                  <a:pos x="T2" y="T3"/>
                </a:cxn>
              </a:cxnLst>
              <a:rect l="T6" t="T7" r="T8" b="T9"/>
              <a:pathLst>
                <a:path w="1" h="2075">
                  <a:moveTo>
                    <a:pt x="0" y="2075"/>
                  </a:moveTo>
                  <a:lnTo>
                    <a:pt x="0" y="0"/>
                  </a:lnTo>
                </a:path>
              </a:pathLst>
            </a:custGeom>
            <a:noFill/>
            <a:ln w="12700">
              <a:solidFill>
                <a:schemeClr val="tx1"/>
              </a:solidFill>
              <a:prstDash val="lgDashDot"/>
              <a:round/>
              <a:headEnd/>
              <a:tailEnd/>
            </a:ln>
          </p:spPr>
          <p:txBody>
            <a:bodyPr anchor="ctr">
              <a:spAutoFit/>
            </a:bodyPr>
            <a:lstStyle/>
            <a:p>
              <a:endParaRPr lang="zh-CN" altLang="en-US"/>
            </a:p>
          </p:txBody>
        </p:sp>
        <p:sp>
          <p:nvSpPr>
            <p:cNvPr id="14382" name="Freeform 65"/>
            <p:cNvSpPr>
              <a:spLocks/>
            </p:cNvSpPr>
            <p:nvPr/>
          </p:nvSpPr>
          <p:spPr bwMode="auto">
            <a:xfrm>
              <a:off x="2513" y="1222"/>
              <a:ext cx="3" cy="1048"/>
            </a:xfrm>
            <a:custGeom>
              <a:avLst/>
              <a:gdLst>
                <a:gd name="T0" fmla="*/ 0 w 3"/>
                <a:gd name="T1" fmla="*/ 1048 h 1048"/>
                <a:gd name="T2" fmla="*/ 3 w 3"/>
                <a:gd name="T3" fmla="*/ 0 h 1048"/>
                <a:gd name="T4" fmla="*/ 0 60000 65536"/>
                <a:gd name="T5" fmla="*/ 0 60000 65536"/>
                <a:gd name="T6" fmla="*/ 0 w 3"/>
                <a:gd name="T7" fmla="*/ 0 h 1048"/>
                <a:gd name="T8" fmla="*/ 3 w 3"/>
                <a:gd name="T9" fmla="*/ 1048 h 1048"/>
              </a:gdLst>
              <a:ahLst/>
              <a:cxnLst>
                <a:cxn ang="T4">
                  <a:pos x="T0" y="T1"/>
                </a:cxn>
                <a:cxn ang="T5">
                  <a:pos x="T2" y="T3"/>
                </a:cxn>
              </a:cxnLst>
              <a:rect l="T6" t="T7" r="T8" b="T9"/>
              <a:pathLst>
                <a:path w="3" h="1048">
                  <a:moveTo>
                    <a:pt x="0" y="1048"/>
                  </a:moveTo>
                  <a:lnTo>
                    <a:pt x="3" y="0"/>
                  </a:lnTo>
                </a:path>
              </a:pathLst>
            </a:custGeom>
            <a:noFill/>
            <a:ln w="38100">
              <a:solidFill>
                <a:schemeClr val="tx1"/>
              </a:solidFill>
              <a:round/>
              <a:headEnd/>
              <a:tailEnd/>
            </a:ln>
          </p:spPr>
          <p:txBody>
            <a:bodyPr anchor="ctr">
              <a:spAutoFit/>
            </a:bodyPr>
            <a:lstStyle/>
            <a:p>
              <a:endParaRPr lang="zh-CN" altLang="en-US"/>
            </a:p>
          </p:txBody>
        </p:sp>
        <p:sp>
          <p:nvSpPr>
            <p:cNvPr id="14383" name="Line 66"/>
            <p:cNvSpPr>
              <a:spLocks noChangeShapeType="1"/>
            </p:cNvSpPr>
            <p:nvPr/>
          </p:nvSpPr>
          <p:spPr bwMode="auto">
            <a:xfrm flipV="1">
              <a:off x="3761" y="1232"/>
              <a:ext cx="1" cy="1031"/>
            </a:xfrm>
            <a:prstGeom prst="line">
              <a:avLst/>
            </a:prstGeom>
            <a:noFill/>
            <a:ln w="38100">
              <a:solidFill>
                <a:schemeClr val="tx1"/>
              </a:solidFill>
              <a:round/>
              <a:headEnd/>
              <a:tailEnd/>
            </a:ln>
          </p:spPr>
          <p:txBody>
            <a:bodyPr anchor="ctr">
              <a:spAutoFit/>
            </a:bodyPr>
            <a:lstStyle/>
            <a:p>
              <a:endParaRPr lang="zh-CN" altLang="en-US"/>
            </a:p>
          </p:txBody>
        </p:sp>
        <p:sp>
          <p:nvSpPr>
            <p:cNvPr id="14384" name="Freeform 67"/>
            <p:cNvSpPr>
              <a:spLocks/>
            </p:cNvSpPr>
            <p:nvPr/>
          </p:nvSpPr>
          <p:spPr bwMode="auto">
            <a:xfrm rot="5400000">
              <a:off x="3116" y="54"/>
              <a:ext cx="55" cy="912"/>
            </a:xfrm>
            <a:custGeom>
              <a:avLst/>
              <a:gdLst>
                <a:gd name="T0" fmla="*/ 0 w 1"/>
                <a:gd name="T1" fmla="*/ 3158 h 490"/>
                <a:gd name="T2" fmla="*/ 0 w 1"/>
                <a:gd name="T3" fmla="*/ 0 h 490"/>
                <a:gd name="T4" fmla="*/ 0 60000 65536"/>
                <a:gd name="T5" fmla="*/ 0 60000 65536"/>
                <a:gd name="T6" fmla="*/ 0 w 1"/>
                <a:gd name="T7" fmla="*/ 0 h 490"/>
                <a:gd name="T8" fmla="*/ 1 w 1"/>
                <a:gd name="T9" fmla="*/ 490 h 490"/>
              </a:gdLst>
              <a:ahLst/>
              <a:cxnLst>
                <a:cxn ang="T4">
                  <a:pos x="T0" y="T1"/>
                </a:cxn>
                <a:cxn ang="T5">
                  <a:pos x="T2" y="T3"/>
                </a:cxn>
              </a:cxnLst>
              <a:rect l="T6" t="T7" r="T8" b="T9"/>
              <a:pathLst>
                <a:path w="1" h="490">
                  <a:moveTo>
                    <a:pt x="0" y="490"/>
                  </a:moveTo>
                  <a:lnTo>
                    <a:pt x="0" y="0"/>
                  </a:lnTo>
                </a:path>
              </a:pathLst>
            </a:custGeom>
            <a:noFill/>
            <a:ln w="38100"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14385" name="Line 68"/>
            <p:cNvSpPr>
              <a:spLocks noChangeShapeType="1"/>
            </p:cNvSpPr>
            <p:nvPr/>
          </p:nvSpPr>
          <p:spPr bwMode="auto">
            <a:xfrm>
              <a:off x="2688" y="484"/>
              <a:ext cx="1" cy="374"/>
            </a:xfrm>
            <a:prstGeom prst="line">
              <a:avLst/>
            </a:prstGeom>
            <a:noFill/>
            <a:ln w="38100">
              <a:solidFill>
                <a:schemeClr val="tx1"/>
              </a:solidFill>
              <a:round/>
              <a:headEnd/>
              <a:tailEnd/>
            </a:ln>
          </p:spPr>
          <p:txBody>
            <a:bodyPr anchor="ctr">
              <a:spAutoFit/>
            </a:bodyPr>
            <a:lstStyle/>
            <a:p>
              <a:endParaRPr lang="zh-CN" altLang="en-US"/>
            </a:p>
          </p:txBody>
        </p:sp>
        <p:sp>
          <p:nvSpPr>
            <p:cNvPr id="14386" name="Freeform 69"/>
            <p:cNvSpPr>
              <a:spLocks/>
            </p:cNvSpPr>
            <p:nvPr/>
          </p:nvSpPr>
          <p:spPr bwMode="auto">
            <a:xfrm>
              <a:off x="3583" y="487"/>
              <a:ext cx="2" cy="371"/>
            </a:xfrm>
            <a:custGeom>
              <a:avLst/>
              <a:gdLst>
                <a:gd name="T0" fmla="*/ 2 w 2"/>
                <a:gd name="T1" fmla="*/ 0 h 371"/>
                <a:gd name="T2" fmla="*/ 0 w 2"/>
                <a:gd name="T3" fmla="*/ 371 h 371"/>
                <a:gd name="T4" fmla="*/ 0 60000 65536"/>
                <a:gd name="T5" fmla="*/ 0 60000 65536"/>
                <a:gd name="T6" fmla="*/ 0 w 2"/>
                <a:gd name="T7" fmla="*/ 0 h 371"/>
                <a:gd name="T8" fmla="*/ 2 w 2"/>
                <a:gd name="T9" fmla="*/ 371 h 371"/>
              </a:gdLst>
              <a:ahLst/>
              <a:cxnLst>
                <a:cxn ang="T4">
                  <a:pos x="T0" y="T1"/>
                </a:cxn>
                <a:cxn ang="T5">
                  <a:pos x="T2" y="T3"/>
                </a:cxn>
              </a:cxnLst>
              <a:rect l="T6" t="T7" r="T8" b="T9"/>
              <a:pathLst>
                <a:path w="2" h="371">
                  <a:moveTo>
                    <a:pt x="2" y="0"/>
                  </a:moveTo>
                  <a:lnTo>
                    <a:pt x="0" y="371"/>
                  </a:lnTo>
                </a:path>
              </a:pathLst>
            </a:custGeom>
            <a:noFill/>
            <a:ln w="38100">
              <a:solidFill>
                <a:schemeClr val="tx1"/>
              </a:solidFill>
              <a:round/>
              <a:headEnd/>
              <a:tailEnd/>
            </a:ln>
          </p:spPr>
          <p:txBody>
            <a:bodyPr anchor="ctr">
              <a:spAutoFit/>
            </a:bodyPr>
            <a:lstStyle/>
            <a:p>
              <a:endParaRPr lang="zh-CN" altLang="en-US"/>
            </a:p>
          </p:txBody>
        </p:sp>
        <p:sp>
          <p:nvSpPr>
            <p:cNvPr id="14387" name="Line 70"/>
            <p:cNvSpPr>
              <a:spLocks noChangeShapeType="1"/>
            </p:cNvSpPr>
            <p:nvPr/>
          </p:nvSpPr>
          <p:spPr bwMode="auto">
            <a:xfrm>
              <a:off x="2688" y="858"/>
              <a:ext cx="912" cy="1"/>
            </a:xfrm>
            <a:prstGeom prst="line">
              <a:avLst/>
            </a:prstGeom>
            <a:noFill/>
            <a:ln w="12700">
              <a:solidFill>
                <a:schemeClr val="tx1"/>
              </a:solidFill>
              <a:prstDash val="dash"/>
              <a:round/>
              <a:headEnd/>
              <a:tailEnd/>
            </a:ln>
          </p:spPr>
          <p:txBody>
            <a:bodyPr anchor="ctr">
              <a:spAutoFit/>
            </a:bodyPr>
            <a:lstStyle/>
            <a:p>
              <a:endParaRPr lang="zh-CN" altLang="en-US"/>
            </a:p>
          </p:txBody>
        </p:sp>
        <p:sp>
          <p:nvSpPr>
            <p:cNvPr id="14388" name="Freeform 71"/>
            <p:cNvSpPr>
              <a:spLocks/>
            </p:cNvSpPr>
            <p:nvPr/>
          </p:nvSpPr>
          <p:spPr bwMode="auto">
            <a:xfrm>
              <a:off x="2499" y="1197"/>
              <a:ext cx="1254" cy="692"/>
            </a:xfrm>
            <a:custGeom>
              <a:avLst/>
              <a:gdLst>
                <a:gd name="T0" fmla="*/ 0 w 1254"/>
                <a:gd name="T1" fmla="*/ 36 h 692"/>
                <a:gd name="T2" fmla="*/ 19 w 1254"/>
                <a:gd name="T3" fmla="*/ 27 h 692"/>
                <a:gd name="T4" fmla="*/ 19 w 1254"/>
                <a:gd name="T5" fmla="*/ 36 h 692"/>
                <a:gd name="T6" fmla="*/ 80 w 1254"/>
                <a:gd name="T7" fmla="*/ 232 h 692"/>
                <a:gd name="T8" fmla="*/ 156 w 1254"/>
                <a:gd name="T9" fmla="*/ 381 h 692"/>
                <a:gd name="T10" fmla="*/ 252 w 1254"/>
                <a:gd name="T11" fmla="*/ 504 h 692"/>
                <a:gd name="T12" fmla="*/ 393 w 1254"/>
                <a:gd name="T13" fmla="*/ 616 h 692"/>
                <a:gd name="T14" fmla="*/ 635 w 1254"/>
                <a:gd name="T15" fmla="*/ 690 h 692"/>
                <a:gd name="T16" fmla="*/ 878 w 1254"/>
                <a:gd name="T17" fmla="*/ 623 h 692"/>
                <a:gd name="T18" fmla="*/ 1031 w 1254"/>
                <a:gd name="T19" fmla="*/ 508 h 692"/>
                <a:gd name="T20" fmla="*/ 1146 w 1254"/>
                <a:gd name="T21" fmla="*/ 373 h 692"/>
                <a:gd name="T22" fmla="*/ 1215 w 1254"/>
                <a:gd name="T23" fmla="*/ 211 h 692"/>
                <a:gd name="T24" fmla="*/ 1243 w 1254"/>
                <a:gd name="T25" fmla="*/ 27 h 692"/>
                <a:gd name="T26" fmla="*/ 1252 w 1254"/>
                <a:gd name="T27" fmla="*/ 46 h 692"/>
                <a:gd name="T28" fmla="*/ 1252 w 1254"/>
                <a:gd name="T29" fmla="*/ 36 h 6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54"/>
                <a:gd name="T46" fmla="*/ 0 h 692"/>
                <a:gd name="T47" fmla="*/ 1254 w 1254"/>
                <a:gd name="T48" fmla="*/ 692 h 69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54" h="692">
                  <a:moveTo>
                    <a:pt x="0" y="36"/>
                  </a:moveTo>
                  <a:cubicBezTo>
                    <a:pt x="4" y="34"/>
                    <a:pt x="15" y="27"/>
                    <a:pt x="19" y="27"/>
                  </a:cubicBezTo>
                  <a:cubicBezTo>
                    <a:pt x="22" y="27"/>
                    <a:pt x="9" y="1"/>
                    <a:pt x="19" y="36"/>
                  </a:cubicBezTo>
                  <a:cubicBezTo>
                    <a:pt x="28" y="71"/>
                    <a:pt x="57" y="175"/>
                    <a:pt x="80" y="232"/>
                  </a:cubicBezTo>
                  <a:cubicBezTo>
                    <a:pt x="103" y="289"/>
                    <a:pt x="127" y="336"/>
                    <a:pt x="156" y="381"/>
                  </a:cubicBezTo>
                  <a:cubicBezTo>
                    <a:pt x="185" y="426"/>
                    <a:pt x="213" y="465"/>
                    <a:pt x="252" y="504"/>
                  </a:cubicBezTo>
                  <a:cubicBezTo>
                    <a:pt x="291" y="543"/>
                    <a:pt x="330" y="585"/>
                    <a:pt x="393" y="616"/>
                  </a:cubicBezTo>
                  <a:cubicBezTo>
                    <a:pt x="457" y="647"/>
                    <a:pt x="555" y="688"/>
                    <a:pt x="635" y="690"/>
                  </a:cubicBezTo>
                  <a:cubicBezTo>
                    <a:pt x="716" y="692"/>
                    <a:pt x="812" y="653"/>
                    <a:pt x="878" y="623"/>
                  </a:cubicBezTo>
                  <a:cubicBezTo>
                    <a:pt x="944" y="593"/>
                    <a:pt x="986" y="550"/>
                    <a:pt x="1031" y="508"/>
                  </a:cubicBezTo>
                  <a:cubicBezTo>
                    <a:pt x="1076" y="466"/>
                    <a:pt x="1115" y="422"/>
                    <a:pt x="1146" y="373"/>
                  </a:cubicBezTo>
                  <a:cubicBezTo>
                    <a:pt x="1177" y="324"/>
                    <a:pt x="1199" y="269"/>
                    <a:pt x="1215" y="211"/>
                  </a:cubicBezTo>
                  <a:cubicBezTo>
                    <a:pt x="1231" y="153"/>
                    <a:pt x="1237" y="54"/>
                    <a:pt x="1243" y="27"/>
                  </a:cubicBezTo>
                  <a:cubicBezTo>
                    <a:pt x="1249" y="0"/>
                    <a:pt x="1250" y="44"/>
                    <a:pt x="1252" y="46"/>
                  </a:cubicBezTo>
                  <a:cubicBezTo>
                    <a:pt x="1254" y="47"/>
                    <a:pt x="1252" y="38"/>
                    <a:pt x="1252" y="36"/>
                  </a:cubicBezTo>
                </a:path>
              </a:pathLst>
            </a:custGeom>
            <a:noFill/>
            <a:ln w="12700" cap="flat" cmpd="sng">
              <a:solidFill>
                <a:schemeClr val="tx1"/>
              </a:solidFill>
              <a:prstDash val="dash"/>
              <a:round/>
              <a:headEnd type="none" w="med" len="med"/>
              <a:tailEnd type="none" w="med" len="med"/>
            </a:ln>
          </p:spPr>
          <p:txBody>
            <a:bodyPr anchor="ctr">
              <a:spAutoFit/>
            </a:bodyPr>
            <a:lstStyle/>
            <a:p>
              <a:endParaRPr lang="zh-CN" altLang="en-US"/>
            </a:p>
          </p:txBody>
        </p:sp>
        <p:sp>
          <p:nvSpPr>
            <p:cNvPr id="14389" name="Freeform 72"/>
            <p:cNvSpPr>
              <a:spLocks/>
            </p:cNvSpPr>
            <p:nvPr/>
          </p:nvSpPr>
          <p:spPr bwMode="auto">
            <a:xfrm>
              <a:off x="3582" y="858"/>
              <a:ext cx="179" cy="374"/>
            </a:xfrm>
            <a:custGeom>
              <a:avLst/>
              <a:gdLst>
                <a:gd name="T0" fmla="*/ 0 w 96"/>
                <a:gd name="T1" fmla="*/ 0 h 192"/>
                <a:gd name="T2" fmla="*/ 278 w 96"/>
                <a:gd name="T3" fmla="*/ 319 h 192"/>
                <a:gd name="T4" fmla="*/ 466 w 96"/>
                <a:gd name="T5" fmla="*/ 672 h 192"/>
                <a:gd name="T6" fmla="*/ 556 w 96"/>
                <a:gd name="T7" fmla="*/ 1066 h 192"/>
                <a:gd name="T8" fmla="*/ 623 w 96"/>
                <a:gd name="T9" fmla="*/ 1420 h 192"/>
                <a:gd name="T10" fmla="*/ 0 60000 65536"/>
                <a:gd name="T11" fmla="*/ 0 60000 65536"/>
                <a:gd name="T12" fmla="*/ 0 60000 65536"/>
                <a:gd name="T13" fmla="*/ 0 60000 65536"/>
                <a:gd name="T14" fmla="*/ 0 60000 65536"/>
                <a:gd name="T15" fmla="*/ 0 w 96"/>
                <a:gd name="T16" fmla="*/ 0 h 192"/>
                <a:gd name="T17" fmla="*/ 96 w 96"/>
                <a:gd name="T18" fmla="*/ 192 h 192"/>
              </a:gdLst>
              <a:ahLst/>
              <a:cxnLst>
                <a:cxn ang="T10">
                  <a:pos x="T0" y="T1"/>
                </a:cxn>
                <a:cxn ang="T11">
                  <a:pos x="T2" y="T3"/>
                </a:cxn>
                <a:cxn ang="T12">
                  <a:pos x="T4" y="T5"/>
                </a:cxn>
                <a:cxn ang="T13">
                  <a:pos x="T6" y="T7"/>
                </a:cxn>
                <a:cxn ang="T14">
                  <a:pos x="T8" y="T9"/>
                </a:cxn>
              </a:cxnLst>
              <a:rect l="T15" t="T16" r="T17" b="T18"/>
              <a:pathLst>
                <a:path w="96" h="192">
                  <a:moveTo>
                    <a:pt x="0" y="0"/>
                  </a:moveTo>
                  <a:cubicBezTo>
                    <a:pt x="7" y="7"/>
                    <a:pt x="31" y="28"/>
                    <a:pt x="43" y="43"/>
                  </a:cubicBezTo>
                  <a:cubicBezTo>
                    <a:pt x="55" y="58"/>
                    <a:pt x="65" y="74"/>
                    <a:pt x="72" y="91"/>
                  </a:cubicBezTo>
                  <a:cubicBezTo>
                    <a:pt x="79" y="108"/>
                    <a:pt x="82" y="127"/>
                    <a:pt x="86" y="144"/>
                  </a:cubicBezTo>
                  <a:cubicBezTo>
                    <a:pt x="90" y="161"/>
                    <a:pt x="94" y="182"/>
                    <a:pt x="96" y="192"/>
                  </a:cubicBezTo>
                </a:path>
              </a:pathLst>
            </a:custGeom>
            <a:noFill/>
            <a:ln w="38100"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14390" name="Freeform 73"/>
            <p:cNvSpPr>
              <a:spLocks/>
            </p:cNvSpPr>
            <p:nvPr/>
          </p:nvSpPr>
          <p:spPr bwMode="auto">
            <a:xfrm>
              <a:off x="2517" y="858"/>
              <a:ext cx="171" cy="365"/>
            </a:xfrm>
            <a:custGeom>
              <a:avLst/>
              <a:gdLst>
                <a:gd name="T0" fmla="*/ 171 w 171"/>
                <a:gd name="T1" fmla="*/ 0 h 365"/>
                <a:gd name="T2" fmla="*/ 100 w 171"/>
                <a:gd name="T3" fmla="*/ 74 h 365"/>
                <a:gd name="T4" fmla="*/ 37 w 171"/>
                <a:gd name="T5" fmla="*/ 178 h 365"/>
                <a:gd name="T6" fmla="*/ 6 w 171"/>
                <a:gd name="T7" fmla="*/ 269 h 365"/>
                <a:gd name="T8" fmla="*/ 2 w 171"/>
                <a:gd name="T9" fmla="*/ 365 h 365"/>
                <a:gd name="T10" fmla="*/ 0 60000 65536"/>
                <a:gd name="T11" fmla="*/ 0 60000 65536"/>
                <a:gd name="T12" fmla="*/ 0 60000 65536"/>
                <a:gd name="T13" fmla="*/ 0 60000 65536"/>
                <a:gd name="T14" fmla="*/ 0 60000 65536"/>
                <a:gd name="T15" fmla="*/ 0 w 171"/>
                <a:gd name="T16" fmla="*/ 0 h 365"/>
                <a:gd name="T17" fmla="*/ 171 w 171"/>
                <a:gd name="T18" fmla="*/ 365 h 365"/>
              </a:gdLst>
              <a:ahLst/>
              <a:cxnLst>
                <a:cxn ang="T10">
                  <a:pos x="T0" y="T1"/>
                </a:cxn>
                <a:cxn ang="T11">
                  <a:pos x="T2" y="T3"/>
                </a:cxn>
                <a:cxn ang="T12">
                  <a:pos x="T4" y="T5"/>
                </a:cxn>
                <a:cxn ang="T13">
                  <a:pos x="T6" y="T7"/>
                </a:cxn>
                <a:cxn ang="T14">
                  <a:pos x="T8" y="T9"/>
                </a:cxn>
              </a:cxnLst>
              <a:rect l="T15" t="T16" r="T17" b="T18"/>
              <a:pathLst>
                <a:path w="171" h="365">
                  <a:moveTo>
                    <a:pt x="171" y="0"/>
                  </a:moveTo>
                  <a:cubicBezTo>
                    <a:pt x="160" y="12"/>
                    <a:pt x="123" y="45"/>
                    <a:pt x="100" y="74"/>
                  </a:cubicBezTo>
                  <a:cubicBezTo>
                    <a:pt x="78" y="103"/>
                    <a:pt x="53" y="146"/>
                    <a:pt x="37" y="178"/>
                  </a:cubicBezTo>
                  <a:cubicBezTo>
                    <a:pt x="21" y="210"/>
                    <a:pt x="12" y="238"/>
                    <a:pt x="6" y="269"/>
                  </a:cubicBezTo>
                  <a:cubicBezTo>
                    <a:pt x="0" y="300"/>
                    <a:pt x="3" y="345"/>
                    <a:pt x="2" y="365"/>
                  </a:cubicBezTo>
                </a:path>
              </a:pathLst>
            </a:custGeom>
            <a:noFill/>
            <a:ln w="38100" cap="flat" cmpd="sng">
              <a:solidFill>
                <a:schemeClr val="tx1"/>
              </a:solidFill>
              <a:prstDash val="solid"/>
              <a:round/>
              <a:headEnd type="none" w="med" len="med"/>
              <a:tailEnd type="none" w="med" len="med"/>
            </a:ln>
          </p:spPr>
          <p:txBody>
            <a:bodyPr anchor="ctr">
              <a:spAutoFit/>
            </a:bodyPr>
            <a:lstStyle/>
            <a:p>
              <a:endParaRPr lang="zh-CN" altLang="en-US"/>
            </a:p>
          </p:txBody>
        </p:sp>
        <p:sp>
          <p:nvSpPr>
            <p:cNvPr id="14391" name="Line 74"/>
            <p:cNvSpPr>
              <a:spLocks noChangeShapeType="1"/>
            </p:cNvSpPr>
            <p:nvPr/>
          </p:nvSpPr>
          <p:spPr bwMode="auto">
            <a:xfrm>
              <a:off x="2509" y="2256"/>
              <a:ext cx="1252" cy="1"/>
            </a:xfrm>
            <a:prstGeom prst="line">
              <a:avLst/>
            </a:prstGeom>
            <a:noFill/>
            <a:ln w="38100">
              <a:solidFill>
                <a:schemeClr val="tx1"/>
              </a:solidFill>
              <a:round/>
              <a:headEnd/>
              <a:tailEnd/>
            </a:ln>
          </p:spPr>
          <p:txBody>
            <a:bodyPr anchor="ctr">
              <a:spAutoFit/>
            </a:bodyPr>
            <a:lstStyle/>
            <a:p>
              <a:endParaRPr lang="zh-CN" altLang="en-US"/>
            </a:p>
          </p:txBody>
        </p:sp>
        <p:sp>
          <p:nvSpPr>
            <p:cNvPr id="14392" name="Text Box 75"/>
            <p:cNvSpPr txBox="1">
              <a:spLocks noChangeArrowheads="1"/>
            </p:cNvSpPr>
            <p:nvPr/>
          </p:nvSpPr>
          <p:spPr bwMode="auto">
            <a:xfrm>
              <a:off x="388" y="4"/>
              <a:ext cx="1843" cy="368"/>
            </a:xfrm>
            <a:prstGeom prst="rect">
              <a:avLst/>
            </a:prstGeom>
            <a:solidFill>
              <a:schemeClr val="hlink"/>
            </a:solidFill>
            <a:ln w="9525">
              <a:noFill/>
              <a:miter lim="800000"/>
              <a:headEnd/>
              <a:tailEnd/>
            </a:ln>
          </p:spPr>
          <p:txBody>
            <a:bodyPr wrap="none">
              <a:spAutoFit/>
            </a:bodyPr>
            <a:lstStyle/>
            <a:p>
              <a:r>
                <a:rPr lang="zh-CN" altLang="en-US" sz="3200" b="1" dirty="0" smtClean="0">
                  <a:ea typeface="黑体" pitchFamily="49" charset="-122"/>
                </a:rPr>
                <a:t>例</a:t>
              </a:r>
              <a:r>
                <a:rPr lang="en-US" altLang="zh-CN" sz="3200" b="1" dirty="0" smtClean="0">
                  <a:ea typeface="黑体" pitchFamily="49" charset="-122"/>
                </a:rPr>
                <a:t>4</a:t>
              </a:r>
              <a:r>
                <a:rPr lang="zh-CN" altLang="en-US" sz="3200" b="1" dirty="0" smtClean="0">
                  <a:ea typeface="黑体" pitchFamily="49" charset="-122"/>
                </a:rPr>
                <a:t>：</a:t>
              </a:r>
              <a:r>
                <a:rPr lang="zh-CN" altLang="en-US" sz="3200" b="1" dirty="0">
                  <a:ea typeface="黑体" pitchFamily="49" charset="-122"/>
                </a:rPr>
                <a:t>求</a:t>
              </a:r>
              <a:r>
                <a:rPr lang="zh-CN" altLang="en-US" sz="3200" b="1" dirty="0" smtClean="0">
                  <a:ea typeface="黑体" pitchFamily="49" charset="-122"/>
                </a:rPr>
                <a:t>左视图</a:t>
              </a:r>
              <a:r>
                <a:rPr lang="en-US" altLang="zh-CN" sz="2000" b="1" i="1" dirty="0" smtClean="0">
                  <a:ea typeface="黑体" pitchFamily="49" charset="-122"/>
                </a:rPr>
                <a:t> </a:t>
              </a:r>
              <a:endParaRPr lang="en-US" altLang="zh-CN" b="1" dirty="0">
                <a:ea typeface="黑体" pitchFamily="49" charset="-122"/>
              </a:endParaRPr>
            </a:p>
          </p:txBody>
        </p:sp>
      </p:grpSp>
      <p:sp>
        <p:nvSpPr>
          <p:cNvPr id="15436" name="AutoShape 76"/>
          <p:cNvSpPr>
            <a:spLocks noChangeArrowheads="1"/>
          </p:cNvSpPr>
          <p:nvPr/>
        </p:nvSpPr>
        <p:spPr bwMode="auto">
          <a:xfrm>
            <a:off x="6410325" y="752475"/>
            <a:ext cx="2386013" cy="768350"/>
          </a:xfrm>
          <a:prstGeom prst="wedgeRoundRectCallout">
            <a:avLst>
              <a:gd name="adj1" fmla="val -68431"/>
              <a:gd name="adj2" fmla="val 97315"/>
              <a:gd name="adj3" fmla="val 16667"/>
            </a:avLst>
          </a:prstGeom>
          <a:solidFill>
            <a:srgbClr val="FFFF00"/>
          </a:solidFill>
          <a:ln w="19050">
            <a:solidFill>
              <a:srgbClr val="FF3300"/>
            </a:solidFill>
            <a:miter lim="800000"/>
            <a:headEnd/>
            <a:tailEnd/>
          </a:ln>
        </p:spPr>
        <p:txBody>
          <a:bodyPr wrap="none" anchor="ctr">
            <a:spAutoFit/>
          </a:bodyPr>
          <a:lstStyle/>
          <a:p>
            <a:pPr algn="ctr"/>
            <a:r>
              <a:rPr lang="zh-CN" altLang="en-US" b="1" dirty="0">
                <a:ea typeface="黑体" pitchFamily="49" charset="-122"/>
              </a:rPr>
              <a:t>虚实分界点</a:t>
            </a:r>
          </a:p>
          <a:p>
            <a:pPr algn="ctr"/>
            <a:r>
              <a:rPr lang="en-US" altLang="zh-CN" sz="1600" b="1" i="1" dirty="0">
                <a:ea typeface="黑体" pitchFamily="49" charset="-122"/>
              </a:rPr>
              <a:t>Switch point of visibility</a:t>
            </a:r>
          </a:p>
        </p:txBody>
      </p:sp>
    </p:spTree>
    <p:extLst>
      <p:ext uri="{BB962C8B-B14F-4D97-AF65-F5344CB8AC3E}">
        <p14:creationId xmlns:p14="http://schemas.microsoft.com/office/powerpoint/2010/main" val="1156092973"/>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405"/>
                                        </p:tgtEl>
                                        <p:attrNameLst>
                                          <p:attrName>style.visibility</p:attrName>
                                        </p:attrNameLst>
                                      </p:cBhvr>
                                      <p:to>
                                        <p:strVal val="visible"/>
                                      </p:to>
                                    </p:set>
                                    <p:animEffect transition="in" filter="blinds(horizontal)">
                                      <p:cBhvr>
                                        <p:cTn id="7" dur="500"/>
                                        <p:tgtEl>
                                          <p:spTgt spid="1540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386"/>
                                        </p:tgtEl>
                                        <p:attrNameLst>
                                          <p:attrName>style.visibility</p:attrName>
                                        </p:attrNameLst>
                                      </p:cBhvr>
                                      <p:to>
                                        <p:strVal val="visible"/>
                                      </p:to>
                                    </p:set>
                                    <p:animEffect transition="in" filter="wipe(left)">
                                      <p:cBhvr>
                                        <p:cTn id="18" dur="500"/>
                                        <p:tgtEl>
                                          <p:spTgt spid="1538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387"/>
                                        </p:tgtEl>
                                        <p:attrNameLst>
                                          <p:attrName>style.visibility</p:attrName>
                                        </p:attrNameLst>
                                      </p:cBhvr>
                                      <p:to>
                                        <p:strVal val="visible"/>
                                      </p:to>
                                    </p:set>
                                    <p:animEffect transition="in" filter="wipe(left)">
                                      <p:cBhvr>
                                        <p:cTn id="32" dur="500"/>
                                        <p:tgtEl>
                                          <p:spTgt spid="1538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362"/>
                                        </p:tgtEl>
                                        <p:attrNameLst>
                                          <p:attrName>style.visibility</p:attrName>
                                        </p:attrNameLst>
                                      </p:cBhvr>
                                      <p:to>
                                        <p:strVal val="visible"/>
                                      </p:to>
                                    </p:set>
                                    <p:animEffect transition="in" filter="wipe(left)">
                                      <p:cBhvr>
                                        <p:cTn id="37" dur="500"/>
                                        <p:tgtEl>
                                          <p:spTgt spid="15362"/>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540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5388"/>
                                        </p:tgtEl>
                                        <p:attrNameLst>
                                          <p:attrName>style.visibility</p:attrName>
                                        </p:attrNameLst>
                                      </p:cBhvr>
                                      <p:to>
                                        <p:strVal val="visible"/>
                                      </p:to>
                                    </p:set>
                                    <p:animEffect transition="in" filter="wipe(left)">
                                      <p:cBhvr>
                                        <p:cTn id="46" dur="500"/>
                                        <p:tgtEl>
                                          <p:spTgt spid="1538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5389"/>
                                        </p:tgtEl>
                                        <p:attrNameLst>
                                          <p:attrName>style.visibility</p:attrName>
                                        </p:attrNameLst>
                                      </p:cBhvr>
                                      <p:to>
                                        <p:strVal val="visible"/>
                                      </p:to>
                                    </p:set>
                                    <p:animEffect transition="in" filter="wipe(left)">
                                      <p:cBhvr>
                                        <p:cTn id="51" dur="500"/>
                                        <p:tgtEl>
                                          <p:spTgt spid="1538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5390"/>
                                        </p:tgtEl>
                                        <p:attrNameLst>
                                          <p:attrName>style.visibility</p:attrName>
                                        </p:attrNameLst>
                                      </p:cBhvr>
                                      <p:to>
                                        <p:strVal val="visible"/>
                                      </p:to>
                                    </p:set>
                                    <p:animEffect transition="in" filter="wipe(up)">
                                      <p:cBhvr>
                                        <p:cTn id="56" dur="500"/>
                                        <p:tgtEl>
                                          <p:spTgt spid="1539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5391"/>
                                        </p:tgtEl>
                                        <p:attrNameLst>
                                          <p:attrName>style.visibility</p:attrName>
                                        </p:attrNameLst>
                                      </p:cBhvr>
                                      <p:to>
                                        <p:strVal val="visible"/>
                                      </p:to>
                                    </p:set>
                                  </p:childTnLst>
                                  <p:subTnLst>
                                    <p:set>
                                      <p:cBhvr override="childStyle">
                                        <p:cTn dur="1" fill="hold" display="0" masterRel="nextClick" afterEffect="1"/>
                                        <p:tgtEl>
                                          <p:spTgt spid="15391"/>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2" presetClass="entr" presetSubtype="12" fill="hold" grpId="0" nodeType="clickEffect">
                                  <p:stCondLst>
                                    <p:cond delay="0"/>
                                  </p:stCondLst>
                                  <p:childTnLst>
                                    <p:set>
                                      <p:cBhvr>
                                        <p:cTn id="64" dur="1" fill="hold">
                                          <p:stCondLst>
                                            <p:cond delay="0"/>
                                          </p:stCondLst>
                                        </p:cTn>
                                        <p:tgtEl>
                                          <p:spTgt spid="15392"/>
                                        </p:tgtEl>
                                        <p:attrNameLst>
                                          <p:attrName>style.visibility</p:attrName>
                                        </p:attrNameLst>
                                      </p:cBhvr>
                                      <p:to>
                                        <p:strVal val="visible"/>
                                      </p:to>
                                    </p:set>
                                    <p:anim calcmode="lin" valueType="num">
                                      <p:cBhvr additive="base">
                                        <p:cTn id="65" dur="500" fill="hold"/>
                                        <p:tgtEl>
                                          <p:spTgt spid="15392"/>
                                        </p:tgtEl>
                                        <p:attrNameLst>
                                          <p:attrName>ppt_x</p:attrName>
                                        </p:attrNameLst>
                                      </p:cBhvr>
                                      <p:tavLst>
                                        <p:tav tm="0">
                                          <p:val>
                                            <p:strVal val="0-#ppt_w/2"/>
                                          </p:val>
                                        </p:tav>
                                        <p:tav tm="100000">
                                          <p:val>
                                            <p:strVal val="#ppt_x"/>
                                          </p:val>
                                        </p:tav>
                                      </p:tavLst>
                                    </p:anim>
                                    <p:anim calcmode="lin" valueType="num">
                                      <p:cBhvr additive="base">
                                        <p:cTn id="66" dur="500" fill="hold"/>
                                        <p:tgtEl>
                                          <p:spTgt spid="1539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5393"/>
                                        </p:tgtEl>
                                        <p:attrNameLst>
                                          <p:attrName>style.visibility</p:attrName>
                                        </p:attrNameLst>
                                      </p:cBhvr>
                                      <p:to>
                                        <p:strVal val="visible"/>
                                      </p:to>
                                    </p:set>
                                    <p:animEffect transition="in" filter="wipe(left)">
                                      <p:cBhvr>
                                        <p:cTn id="71" dur="500"/>
                                        <p:tgtEl>
                                          <p:spTgt spid="1539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5395"/>
                                        </p:tgtEl>
                                        <p:attrNameLst>
                                          <p:attrName>style.visibility</p:attrName>
                                        </p:attrNameLst>
                                      </p:cBhvr>
                                      <p:to>
                                        <p:strVal val="visible"/>
                                      </p:to>
                                    </p:set>
                                    <p:animEffect transition="in" filter="wipe(up)">
                                      <p:cBhvr>
                                        <p:cTn id="76" dur="500"/>
                                        <p:tgtEl>
                                          <p:spTgt spid="15395"/>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15396"/>
                                        </p:tgtEl>
                                        <p:attrNameLst>
                                          <p:attrName>style.visibility</p:attrName>
                                        </p:attrNameLst>
                                      </p:cBhvr>
                                      <p:to>
                                        <p:strVal val="visible"/>
                                      </p:to>
                                    </p:set>
                                  </p:childTnLst>
                                  <p:subTnLst>
                                    <p:set>
                                      <p:cBhvr override="childStyle">
                                        <p:cTn dur="1" fill="hold" display="0" masterRel="nextClick" afterEffect="1"/>
                                        <p:tgtEl>
                                          <p:spTgt spid="15396"/>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2" presetClass="entr" presetSubtype="12" fill="hold" grpId="0" nodeType="clickEffect">
                                  <p:stCondLst>
                                    <p:cond delay="0"/>
                                  </p:stCondLst>
                                  <p:childTnLst>
                                    <p:set>
                                      <p:cBhvr>
                                        <p:cTn id="84" dur="1" fill="hold">
                                          <p:stCondLst>
                                            <p:cond delay="0"/>
                                          </p:stCondLst>
                                        </p:cTn>
                                        <p:tgtEl>
                                          <p:spTgt spid="15397"/>
                                        </p:tgtEl>
                                        <p:attrNameLst>
                                          <p:attrName>style.visibility</p:attrName>
                                        </p:attrNameLst>
                                      </p:cBhvr>
                                      <p:to>
                                        <p:strVal val="visible"/>
                                      </p:to>
                                    </p:set>
                                    <p:anim calcmode="lin" valueType="num">
                                      <p:cBhvr additive="base">
                                        <p:cTn id="85" dur="500" fill="hold"/>
                                        <p:tgtEl>
                                          <p:spTgt spid="15397"/>
                                        </p:tgtEl>
                                        <p:attrNameLst>
                                          <p:attrName>ppt_x</p:attrName>
                                        </p:attrNameLst>
                                      </p:cBhvr>
                                      <p:tavLst>
                                        <p:tav tm="0">
                                          <p:val>
                                            <p:strVal val="0-#ppt_w/2"/>
                                          </p:val>
                                        </p:tav>
                                        <p:tav tm="100000">
                                          <p:val>
                                            <p:strVal val="#ppt_x"/>
                                          </p:val>
                                        </p:tav>
                                      </p:tavLst>
                                    </p:anim>
                                    <p:anim calcmode="lin" valueType="num">
                                      <p:cBhvr additive="base">
                                        <p:cTn id="86" dur="500" fill="hold"/>
                                        <p:tgtEl>
                                          <p:spTgt spid="1539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5394"/>
                                        </p:tgtEl>
                                        <p:attrNameLst>
                                          <p:attrName>style.visibility</p:attrName>
                                        </p:attrNameLst>
                                      </p:cBhvr>
                                      <p:to>
                                        <p:strVal val="visible"/>
                                      </p:to>
                                    </p:set>
                                    <p:animEffect transition="in" filter="wipe(left)">
                                      <p:cBhvr>
                                        <p:cTn id="91" dur="500"/>
                                        <p:tgtEl>
                                          <p:spTgt spid="1539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15398"/>
                                        </p:tgtEl>
                                        <p:attrNameLst>
                                          <p:attrName>style.visibility</p:attrName>
                                        </p:attrNameLst>
                                      </p:cBhvr>
                                      <p:to>
                                        <p:strVal val="visible"/>
                                      </p:to>
                                    </p:set>
                                    <p:animEffect transition="in" filter="wipe(up)">
                                      <p:cBhvr>
                                        <p:cTn id="96" dur="500"/>
                                        <p:tgtEl>
                                          <p:spTgt spid="15398"/>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15399"/>
                                        </p:tgtEl>
                                        <p:attrNameLst>
                                          <p:attrName>style.visibility</p:attrName>
                                        </p:attrNameLst>
                                      </p:cBhvr>
                                      <p:to>
                                        <p:strVal val="visible"/>
                                      </p:to>
                                    </p:set>
                                  </p:childTnLst>
                                  <p:subTnLst>
                                    <p:set>
                                      <p:cBhvr override="childStyle">
                                        <p:cTn dur="1" fill="hold" display="0" masterRel="nextClick" afterEffect="1"/>
                                        <p:tgtEl>
                                          <p:spTgt spid="15399"/>
                                        </p:tgtEl>
                                        <p:attrNameLst>
                                          <p:attrName>style.visibility</p:attrName>
                                        </p:attrNameLst>
                                      </p:cBhvr>
                                      <p:to>
                                        <p:strVal val="hidden"/>
                                      </p:to>
                                    </p:set>
                                  </p:subTnLst>
                                </p:cTn>
                              </p:par>
                            </p:childTnLst>
                          </p:cTn>
                        </p:par>
                      </p:childTnLst>
                    </p:cTn>
                  </p:par>
                  <p:par>
                    <p:cTn id="101" fill="hold">
                      <p:stCondLst>
                        <p:cond delay="indefinite"/>
                      </p:stCondLst>
                      <p:childTnLst>
                        <p:par>
                          <p:cTn id="102" fill="hold">
                            <p:stCondLst>
                              <p:cond delay="0"/>
                            </p:stCondLst>
                            <p:childTnLst>
                              <p:par>
                                <p:cTn id="103" presetID="2" presetClass="entr" presetSubtype="12" fill="hold" grpId="0" nodeType="clickEffect">
                                  <p:stCondLst>
                                    <p:cond delay="0"/>
                                  </p:stCondLst>
                                  <p:childTnLst>
                                    <p:set>
                                      <p:cBhvr>
                                        <p:cTn id="104" dur="1" fill="hold">
                                          <p:stCondLst>
                                            <p:cond delay="0"/>
                                          </p:stCondLst>
                                        </p:cTn>
                                        <p:tgtEl>
                                          <p:spTgt spid="15400"/>
                                        </p:tgtEl>
                                        <p:attrNameLst>
                                          <p:attrName>style.visibility</p:attrName>
                                        </p:attrNameLst>
                                      </p:cBhvr>
                                      <p:to>
                                        <p:strVal val="visible"/>
                                      </p:to>
                                    </p:set>
                                    <p:anim calcmode="lin" valueType="num">
                                      <p:cBhvr additive="base">
                                        <p:cTn id="105" dur="500" fill="hold"/>
                                        <p:tgtEl>
                                          <p:spTgt spid="15400"/>
                                        </p:tgtEl>
                                        <p:attrNameLst>
                                          <p:attrName>ppt_x</p:attrName>
                                        </p:attrNameLst>
                                      </p:cBhvr>
                                      <p:tavLst>
                                        <p:tav tm="0">
                                          <p:val>
                                            <p:strVal val="0-#ppt_w/2"/>
                                          </p:val>
                                        </p:tav>
                                        <p:tav tm="100000">
                                          <p:val>
                                            <p:strVal val="#ppt_x"/>
                                          </p:val>
                                        </p:tav>
                                      </p:tavLst>
                                    </p:anim>
                                    <p:anim calcmode="lin" valueType="num">
                                      <p:cBhvr additive="base">
                                        <p:cTn id="106" dur="500" fill="hold"/>
                                        <p:tgtEl>
                                          <p:spTgt spid="15400"/>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15381"/>
                                        </p:tgtEl>
                                        <p:attrNameLst>
                                          <p:attrName>style.visibility</p:attrName>
                                        </p:attrNameLst>
                                      </p:cBhvr>
                                      <p:to>
                                        <p:strVal val="visible"/>
                                      </p:to>
                                    </p:set>
                                    <p:animEffect transition="in" filter="wipe(up)">
                                      <p:cBhvr>
                                        <p:cTn id="111" dur="500"/>
                                        <p:tgtEl>
                                          <p:spTgt spid="15381"/>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15382"/>
                                        </p:tgtEl>
                                        <p:attrNameLst>
                                          <p:attrName>style.visibility</p:attrName>
                                        </p:attrNameLst>
                                      </p:cBhvr>
                                      <p:to>
                                        <p:strVal val="visible"/>
                                      </p:to>
                                    </p:set>
                                    <p:animEffect transition="in" filter="wipe(up)">
                                      <p:cBhvr>
                                        <p:cTn id="116" dur="500"/>
                                        <p:tgtEl>
                                          <p:spTgt spid="15382"/>
                                        </p:tgtEl>
                                      </p:cBhvr>
                                    </p:animEffect>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15436"/>
                                        </p:tgtEl>
                                        <p:attrNameLst>
                                          <p:attrName>style.visibility</p:attrName>
                                        </p:attrNameLst>
                                      </p:cBhvr>
                                      <p:to>
                                        <p:strVal val="visible"/>
                                      </p:to>
                                    </p:set>
                                    <p:anim calcmode="lin" valueType="num">
                                      <p:cBhvr additive="base">
                                        <p:cTn id="121" dur="500" fill="hold"/>
                                        <p:tgtEl>
                                          <p:spTgt spid="15436"/>
                                        </p:tgtEl>
                                        <p:attrNameLst>
                                          <p:attrName>ppt_x</p:attrName>
                                        </p:attrNameLst>
                                      </p:cBhvr>
                                      <p:tavLst>
                                        <p:tav tm="0">
                                          <p:val>
                                            <p:strVal val="1+#ppt_w/2"/>
                                          </p:val>
                                        </p:tav>
                                        <p:tav tm="100000">
                                          <p:val>
                                            <p:strVal val="#ppt_x"/>
                                          </p:val>
                                        </p:tav>
                                      </p:tavLst>
                                    </p:anim>
                                    <p:anim calcmode="lin" valueType="num">
                                      <p:cBhvr additive="base">
                                        <p:cTn id="122" dur="500" fill="hold"/>
                                        <p:tgtEl>
                                          <p:spTgt spid="15436"/>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15403"/>
                                        </p:tgtEl>
                                        <p:attrNameLst>
                                          <p:attrName>style.visibility</p:attrName>
                                        </p:attrNameLst>
                                      </p:cBhvr>
                                      <p:to>
                                        <p:strVal val="visible"/>
                                      </p:to>
                                    </p:set>
                                    <p:animEffect transition="in" filter="wipe(up)">
                                      <p:cBhvr>
                                        <p:cTn id="127" dur="500"/>
                                        <p:tgtEl>
                                          <p:spTgt spid="15403"/>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15402"/>
                                        </p:tgtEl>
                                        <p:attrNameLst>
                                          <p:attrName>style.visibility</p:attrName>
                                        </p:attrNameLst>
                                      </p:cBhvr>
                                      <p:to>
                                        <p:strVal val="visible"/>
                                      </p:to>
                                    </p:set>
                                    <p:animEffect transition="in" filter="wipe(up)">
                                      <p:cBhvr>
                                        <p:cTn id="132" dur="500"/>
                                        <p:tgtEl>
                                          <p:spTgt spid="15402"/>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15401"/>
                                        </p:tgtEl>
                                        <p:attrNameLst>
                                          <p:attrName>style.visibility</p:attrName>
                                        </p:attrNameLst>
                                      </p:cBhvr>
                                      <p:to>
                                        <p:strVal val="visible"/>
                                      </p:to>
                                    </p:set>
                                    <p:animEffect transition="in" filter="wipe(left)">
                                      <p:cBhvr>
                                        <p:cTn id="137" dur="500"/>
                                        <p:tgtEl>
                                          <p:spTgt spid="15401"/>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nodeType="clickEffect">
                                  <p:stCondLst>
                                    <p:cond delay="0"/>
                                  </p:stCondLst>
                                  <p:childTnLst>
                                    <p:set>
                                      <p:cBhvr>
                                        <p:cTn id="141" dur="1" fill="hold">
                                          <p:stCondLst>
                                            <p:cond delay="0"/>
                                          </p:stCondLst>
                                        </p:cTn>
                                        <p:tgtEl>
                                          <p:spTgt spid="6"/>
                                        </p:tgtEl>
                                        <p:attrNameLst>
                                          <p:attrName>style.visibility</p:attrName>
                                        </p:attrNameLst>
                                      </p:cBhvr>
                                      <p:to>
                                        <p:strVal val="visible"/>
                                      </p:to>
                                    </p:set>
                                    <p:animEffect transition="in" filter="dissolve">
                                      <p:cBhvr>
                                        <p:cTn id="1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15381" grpId="0" animBg="1"/>
      <p:bldP spid="15382" grpId="0" animBg="1"/>
      <p:bldP spid="15386" grpId="0" animBg="1"/>
      <p:bldP spid="15387" grpId="0" animBg="1"/>
      <p:bldP spid="15388" grpId="0" animBg="1"/>
      <p:bldP spid="15389" grpId="0" animBg="1"/>
      <p:bldP spid="15390" grpId="0" animBg="1"/>
      <p:bldP spid="15391" grpId="0" animBg="1"/>
      <p:bldP spid="15392" grpId="0" animBg="1"/>
      <p:bldP spid="15393" grpId="0" animBg="1"/>
      <p:bldP spid="15394" grpId="0" animBg="1"/>
      <p:bldP spid="15395" grpId="0" animBg="1"/>
      <p:bldP spid="15396" grpId="0" animBg="1"/>
      <p:bldP spid="15397" grpId="0" animBg="1"/>
      <p:bldP spid="15398" grpId="0" animBg="1"/>
      <p:bldP spid="15399" grpId="0" animBg="1"/>
      <p:bldP spid="15400" grpId="0" animBg="1"/>
      <p:bldP spid="15401" grpId="0" animBg="1"/>
      <p:bldP spid="15402" grpId="0" animBg="1"/>
      <p:bldP spid="15403" grpId="0" animBg="1"/>
      <p:bldP spid="15404" grpId="0" animBg="1"/>
      <p:bldP spid="15436"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xmlns="" id="{4B59318B-15F0-45B3-A96D-F89A65207E2A}"/>
              </a:ext>
            </a:extLst>
          </p:cNvPr>
          <p:cNvSpPr txBox="1">
            <a:spLocks noChangeArrowheads="1"/>
          </p:cNvSpPr>
          <p:nvPr/>
        </p:nvSpPr>
        <p:spPr bwMode="auto">
          <a:xfrm>
            <a:off x="3348038" y="765175"/>
            <a:ext cx="4383087"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zh-CN" altLang="en-US" sz="2800">
                <a:solidFill>
                  <a:schemeClr val="accent2"/>
                </a:solidFill>
              </a:rPr>
              <a:t>截交线的已知投影？</a:t>
            </a:r>
          </a:p>
          <a:p>
            <a:pPr eaLnBrk="1" hangingPunct="1"/>
            <a:r>
              <a:rPr lang="zh-CN" altLang="en-US" sz="2000" i="1">
                <a:solidFill>
                  <a:schemeClr val="accent2"/>
                </a:solidFill>
              </a:rPr>
              <a:t>    </a:t>
            </a:r>
            <a:r>
              <a:rPr lang="en-US" altLang="zh-CN" sz="2000" i="1">
                <a:solidFill>
                  <a:schemeClr val="accent2"/>
                </a:solidFill>
              </a:rPr>
              <a:t>What is the given projection of the intersection?</a:t>
            </a:r>
          </a:p>
        </p:txBody>
      </p:sp>
      <p:grpSp>
        <p:nvGrpSpPr>
          <p:cNvPr id="2" name="Group 3">
            <a:extLst>
              <a:ext uri="{FF2B5EF4-FFF2-40B4-BE49-F238E27FC236}">
                <a16:creationId xmlns:a16="http://schemas.microsoft.com/office/drawing/2014/main" xmlns="" id="{1F76743D-8124-431B-AA7E-31384B26C03D}"/>
              </a:ext>
            </a:extLst>
          </p:cNvPr>
          <p:cNvGrpSpPr>
            <a:grpSpLocks/>
          </p:cNvGrpSpPr>
          <p:nvPr/>
        </p:nvGrpSpPr>
        <p:grpSpPr bwMode="auto">
          <a:xfrm>
            <a:off x="3916363" y="595313"/>
            <a:ext cx="2209800" cy="2605087"/>
            <a:chOff x="0" y="0"/>
            <a:chExt cx="1392" cy="1641"/>
          </a:xfrm>
        </p:grpSpPr>
        <p:sp>
          <p:nvSpPr>
            <p:cNvPr id="9273" name="Rectangle 4">
              <a:extLst>
                <a:ext uri="{FF2B5EF4-FFF2-40B4-BE49-F238E27FC236}">
                  <a16:creationId xmlns:a16="http://schemas.microsoft.com/office/drawing/2014/main" xmlns="" id="{3C0CECA4-6517-44B8-BFFB-FDF8220924EF}"/>
                </a:ext>
              </a:extLst>
            </p:cNvPr>
            <p:cNvSpPr>
              <a:spLocks noChangeArrowheads="1"/>
            </p:cNvSpPr>
            <p:nvPr/>
          </p:nvSpPr>
          <p:spPr bwMode="auto">
            <a:xfrm>
              <a:off x="0" y="96"/>
              <a:ext cx="1392" cy="144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sp>
          <p:nvSpPr>
            <p:cNvPr id="9274" name="Line 5">
              <a:extLst>
                <a:ext uri="{FF2B5EF4-FFF2-40B4-BE49-F238E27FC236}">
                  <a16:creationId xmlns:a16="http://schemas.microsoft.com/office/drawing/2014/main" xmlns="" id="{1A164122-9B19-4B28-A67E-93D2F8EF6969}"/>
                </a:ext>
              </a:extLst>
            </p:cNvPr>
            <p:cNvSpPr>
              <a:spLocks noChangeShapeType="1"/>
            </p:cNvSpPr>
            <p:nvPr/>
          </p:nvSpPr>
          <p:spPr bwMode="auto">
            <a:xfrm flipV="1">
              <a:off x="701" y="0"/>
              <a:ext cx="0" cy="1641"/>
            </a:xfrm>
            <a:prstGeom prst="line">
              <a:avLst/>
            </a:prstGeom>
            <a:noFill/>
            <a:ln w="9525">
              <a:solidFill>
                <a:schemeClr val="tx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942" name="Freeform 6">
            <a:extLst>
              <a:ext uri="{FF2B5EF4-FFF2-40B4-BE49-F238E27FC236}">
                <a16:creationId xmlns:a16="http://schemas.microsoft.com/office/drawing/2014/main" xmlns="" id="{C2AB1FB8-F5A5-4372-B887-74D1CCA9D97F}"/>
              </a:ext>
            </a:extLst>
          </p:cNvPr>
          <p:cNvSpPr>
            <a:spLocks noChangeArrowheads="1"/>
          </p:cNvSpPr>
          <p:nvPr/>
        </p:nvSpPr>
        <p:spPr bwMode="auto">
          <a:xfrm>
            <a:off x="1433513" y="1541463"/>
            <a:ext cx="4841875" cy="1587"/>
          </a:xfrm>
          <a:custGeom>
            <a:avLst/>
            <a:gdLst>
              <a:gd name="T0" fmla="*/ 0 w 3050"/>
              <a:gd name="T1" fmla="*/ 0 h 1"/>
              <a:gd name="T2" fmla="*/ 4841875 w 3050"/>
              <a:gd name="T3" fmla="*/ 0 h 1"/>
              <a:gd name="T4" fmla="*/ 0 60000 65536"/>
              <a:gd name="T5" fmla="*/ 0 60000 65536"/>
              <a:gd name="T6" fmla="*/ 0 w 3050"/>
              <a:gd name="T7" fmla="*/ 0 h 1"/>
              <a:gd name="T8" fmla="*/ 3050 w 3050"/>
              <a:gd name="T9" fmla="*/ 1 h 1"/>
            </a:gdLst>
            <a:ahLst/>
            <a:cxnLst>
              <a:cxn ang="T4">
                <a:pos x="T0" y="T1"/>
              </a:cxn>
              <a:cxn ang="T5">
                <a:pos x="T2" y="T3"/>
              </a:cxn>
            </a:cxnLst>
            <a:rect l="T6" t="T7" r="T8" b="T9"/>
            <a:pathLst>
              <a:path w="3050" h="1">
                <a:moveTo>
                  <a:pt x="0" y="0"/>
                </a:moveTo>
                <a:lnTo>
                  <a:pt x="3050" y="0"/>
                </a:lnTo>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39943" name="Freeform 7">
            <a:extLst>
              <a:ext uri="{FF2B5EF4-FFF2-40B4-BE49-F238E27FC236}">
                <a16:creationId xmlns:a16="http://schemas.microsoft.com/office/drawing/2014/main" xmlns="" id="{8A261C6A-B439-499A-A8FB-8C263EA5889E}"/>
              </a:ext>
            </a:extLst>
          </p:cNvPr>
          <p:cNvSpPr>
            <a:spLocks noChangeArrowheads="1"/>
          </p:cNvSpPr>
          <p:nvPr/>
        </p:nvSpPr>
        <p:spPr bwMode="auto">
          <a:xfrm>
            <a:off x="1389063" y="1495425"/>
            <a:ext cx="1587" cy="4325938"/>
          </a:xfrm>
          <a:custGeom>
            <a:avLst/>
            <a:gdLst>
              <a:gd name="T0" fmla="*/ 0 w 1"/>
              <a:gd name="T1" fmla="*/ 0 h 2725"/>
              <a:gd name="T2" fmla="*/ 0 w 1"/>
              <a:gd name="T3" fmla="*/ 4325938 h 2725"/>
              <a:gd name="T4" fmla="*/ 0 60000 65536"/>
              <a:gd name="T5" fmla="*/ 0 60000 65536"/>
              <a:gd name="T6" fmla="*/ 0 w 1"/>
              <a:gd name="T7" fmla="*/ 0 h 2725"/>
              <a:gd name="T8" fmla="*/ 1 w 1"/>
              <a:gd name="T9" fmla="*/ 2725 h 2725"/>
            </a:gdLst>
            <a:ahLst/>
            <a:cxnLst>
              <a:cxn ang="T4">
                <a:pos x="T0" y="T1"/>
              </a:cxn>
              <a:cxn ang="T5">
                <a:pos x="T2" y="T3"/>
              </a:cxn>
            </a:cxnLst>
            <a:rect l="T6" t="T7" r="T8" b="T9"/>
            <a:pathLst>
              <a:path w="1" h="2725">
                <a:moveTo>
                  <a:pt x="0" y="0"/>
                </a:moveTo>
                <a:lnTo>
                  <a:pt x="0" y="2725"/>
                </a:lnTo>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nvGrpSpPr>
          <p:cNvPr id="3" name="Group 8">
            <a:extLst>
              <a:ext uri="{FF2B5EF4-FFF2-40B4-BE49-F238E27FC236}">
                <a16:creationId xmlns:a16="http://schemas.microsoft.com/office/drawing/2014/main" xmlns="" id="{621BEE16-1789-4D51-926B-DD060CC340C7}"/>
              </a:ext>
            </a:extLst>
          </p:cNvPr>
          <p:cNvGrpSpPr>
            <a:grpSpLocks/>
          </p:cNvGrpSpPr>
          <p:nvPr/>
        </p:nvGrpSpPr>
        <p:grpSpPr bwMode="auto">
          <a:xfrm>
            <a:off x="1389063" y="1541463"/>
            <a:ext cx="4572000" cy="4086225"/>
            <a:chOff x="0" y="0"/>
            <a:chExt cx="2880" cy="2574"/>
          </a:xfrm>
        </p:grpSpPr>
        <p:sp>
          <p:nvSpPr>
            <p:cNvPr id="9271" name="Freeform 9">
              <a:extLst>
                <a:ext uri="{FF2B5EF4-FFF2-40B4-BE49-F238E27FC236}">
                  <a16:creationId xmlns:a16="http://schemas.microsoft.com/office/drawing/2014/main" xmlns="" id="{11EC5A1A-5B50-4423-80CA-1B877CAAE0B4}"/>
                </a:ext>
              </a:extLst>
            </p:cNvPr>
            <p:cNvSpPr>
              <a:spLocks noChangeArrowheads="1"/>
            </p:cNvSpPr>
            <p:nvPr/>
          </p:nvSpPr>
          <p:spPr bwMode="auto">
            <a:xfrm>
              <a:off x="2302" y="0"/>
              <a:ext cx="578" cy="1"/>
            </a:xfrm>
            <a:custGeom>
              <a:avLst/>
              <a:gdLst>
                <a:gd name="T0" fmla="*/ 0 w 578"/>
                <a:gd name="T1" fmla="*/ 0 h 1"/>
                <a:gd name="T2" fmla="*/ 578 w 578"/>
                <a:gd name="T3" fmla="*/ 0 h 1"/>
                <a:gd name="T4" fmla="*/ 0 60000 65536"/>
                <a:gd name="T5" fmla="*/ 0 60000 65536"/>
                <a:gd name="T6" fmla="*/ 0 w 578"/>
                <a:gd name="T7" fmla="*/ 0 h 1"/>
                <a:gd name="T8" fmla="*/ 578 w 578"/>
                <a:gd name="T9" fmla="*/ 1 h 1"/>
              </a:gdLst>
              <a:ahLst/>
              <a:cxnLst>
                <a:cxn ang="T4">
                  <a:pos x="T0" y="T1"/>
                </a:cxn>
                <a:cxn ang="T5">
                  <a:pos x="T2" y="T3"/>
                </a:cxn>
              </a:cxnLst>
              <a:rect l="T6" t="T7" r="T8" b="T9"/>
              <a:pathLst>
                <a:path w="578" h="1">
                  <a:moveTo>
                    <a:pt x="0" y="0"/>
                  </a:moveTo>
                  <a:lnTo>
                    <a:pt x="578" y="0"/>
                  </a:lnTo>
                </a:path>
              </a:pathLst>
            </a:custGeom>
            <a:noFill/>
            <a:ln w="38100">
              <a:solidFill>
                <a:srgbClr val="9933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72" name="Line 10">
              <a:extLst>
                <a:ext uri="{FF2B5EF4-FFF2-40B4-BE49-F238E27FC236}">
                  <a16:creationId xmlns:a16="http://schemas.microsoft.com/office/drawing/2014/main" xmlns="" id="{9B913AA7-A973-4A9E-8021-5845CD57F5C6}"/>
                </a:ext>
              </a:extLst>
            </p:cNvPr>
            <p:cNvSpPr>
              <a:spLocks noChangeShapeType="1"/>
            </p:cNvSpPr>
            <p:nvPr/>
          </p:nvSpPr>
          <p:spPr bwMode="auto">
            <a:xfrm>
              <a:off x="0" y="2011"/>
              <a:ext cx="0" cy="563"/>
            </a:xfrm>
            <a:prstGeom prst="line">
              <a:avLst/>
            </a:prstGeom>
            <a:noFill/>
            <a:ln w="38100">
              <a:solidFill>
                <a:srgbClr val="99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1">
            <a:extLst>
              <a:ext uri="{FF2B5EF4-FFF2-40B4-BE49-F238E27FC236}">
                <a16:creationId xmlns:a16="http://schemas.microsoft.com/office/drawing/2014/main" xmlns="" id="{E5D24FFB-09F6-489E-9D8C-559DAACA03F3}"/>
              </a:ext>
            </a:extLst>
          </p:cNvPr>
          <p:cNvGrpSpPr>
            <a:grpSpLocks/>
          </p:cNvGrpSpPr>
          <p:nvPr/>
        </p:nvGrpSpPr>
        <p:grpSpPr bwMode="auto">
          <a:xfrm>
            <a:off x="1389063" y="1541463"/>
            <a:ext cx="3630612" cy="3181350"/>
            <a:chOff x="0" y="0"/>
            <a:chExt cx="2287" cy="2004"/>
          </a:xfrm>
        </p:grpSpPr>
        <p:sp>
          <p:nvSpPr>
            <p:cNvPr id="9269" name="Freeform 12">
              <a:extLst>
                <a:ext uri="{FF2B5EF4-FFF2-40B4-BE49-F238E27FC236}">
                  <a16:creationId xmlns:a16="http://schemas.microsoft.com/office/drawing/2014/main" xmlns="" id="{4EB71608-D84D-45F7-B2A8-238750508073}"/>
                </a:ext>
              </a:extLst>
            </p:cNvPr>
            <p:cNvSpPr>
              <a:spLocks noChangeArrowheads="1"/>
            </p:cNvSpPr>
            <p:nvPr/>
          </p:nvSpPr>
          <p:spPr bwMode="auto">
            <a:xfrm>
              <a:off x="0" y="1453"/>
              <a:ext cx="1" cy="551"/>
            </a:xfrm>
            <a:custGeom>
              <a:avLst/>
              <a:gdLst>
                <a:gd name="T0" fmla="*/ 0 w 1"/>
                <a:gd name="T1" fmla="*/ 0 h 551"/>
                <a:gd name="T2" fmla="*/ 1 w 1"/>
                <a:gd name="T3" fmla="*/ 551 h 551"/>
                <a:gd name="T4" fmla="*/ 0 60000 65536"/>
                <a:gd name="T5" fmla="*/ 0 60000 65536"/>
                <a:gd name="T6" fmla="*/ 0 w 1"/>
                <a:gd name="T7" fmla="*/ 0 h 551"/>
                <a:gd name="T8" fmla="*/ 1 w 1"/>
                <a:gd name="T9" fmla="*/ 551 h 551"/>
              </a:gdLst>
              <a:ahLst/>
              <a:cxnLst>
                <a:cxn ang="T4">
                  <a:pos x="T0" y="T1"/>
                </a:cxn>
                <a:cxn ang="T5">
                  <a:pos x="T2" y="T3"/>
                </a:cxn>
              </a:cxnLst>
              <a:rect l="T6" t="T7" r="T8" b="T9"/>
              <a:pathLst>
                <a:path w="1" h="551">
                  <a:moveTo>
                    <a:pt x="0" y="0"/>
                  </a:moveTo>
                  <a:lnTo>
                    <a:pt x="1" y="551"/>
                  </a:lnTo>
                </a:path>
              </a:pathLst>
            </a:custGeom>
            <a:noFill/>
            <a:ln w="38100">
              <a:solidFill>
                <a:srgbClr val="9933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70" name="Freeform 13">
              <a:extLst>
                <a:ext uri="{FF2B5EF4-FFF2-40B4-BE49-F238E27FC236}">
                  <a16:creationId xmlns:a16="http://schemas.microsoft.com/office/drawing/2014/main" xmlns="" id="{7030AE8E-F58D-484C-BDB9-894DDC9658A6}"/>
                </a:ext>
              </a:extLst>
            </p:cNvPr>
            <p:cNvSpPr>
              <a:spLocks noChangeArrowheads="1"/>
            </p:cNvSpPr>
            <p:nvPr/>
          </p:nvSpPr>
          <p:spPr bwMode="auto">
            <a:xfrm>
              <a:off x="1723" y="0"/>
              <a:ext cx="564" cy="1"/>
            </a:xfrm>
            <a:custGeom>
              <a:avLst/>
              <a:gdLst>
                <a:gd name="T0" fmla="*/ 0 w 564"/>
                <a:gd name="T1" fmla="*/ 0 h 1"/>
                <a:gd name="T2" fmla="*/ 564 w 564"/>
                <a:gd name="T3" fmla="*/ 0 h 1"/>
                <a:gd name="T4" fmla="*/ 0 60000 65536"/>
                <a:gd name="T5" fmla="*/ 0 60000 65536"/>
                <a:gd name="T6" fmla="*/ 0 w 564"/>
                <a:gd name="T7" fmla="*/ 0 h 1"/>
                <a:gd name="T8" fmla="*/ 564 w 564"/>
                <a:gd name="T9" fmla="*/ 1 h 1"/>
              </a:gdLst>
              <a:ahLst/>
              <a:cxnLst>
                <a:cxn ang="T4">
                  <a:pos x="T0" y="T1"/>
                </a:cxn>
                <a:cxn ang="T5">
                  <a:pos x="T2" y="T3"/>
                </a:cxn>
              </a:cxnLst>
              <a:rect l="T6" t="T7" r="T8" b="T9"/>
              <a:pathLst>
                <a:path w="564" h="1">
                  <a:moveTo>
                    <a:pt x="0" y="0"/>
                  </a:moveTo>
                  <a:lnTo>
                    <a:pt x="564" y="0"/>
                  </a:lnTo>
                </a:path>
              </a:pathLst>
            </a:custGeom>
            <a:noFill/>
            <a:ln w="38100">
              <a:solidFill>
                <a:srgbClr val="9933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39950" name="Line 14">
            <a:extLst>
              <a:ext uri="{FF2B5EF4-FFF2-40B4-BE49-F238E27FC236}">
                <a16:creationId xmlns:a16="http://schemas.microsoft.com/office/drawing/2014/main" xmlns="" id="{2095B5B0-70EC-417B-87D3-815145DEE47B}"/>
              </a:ext>
            </a:extLst>
          </p:cNvPr>
          <p:cNvSpPr>
            <a:spLocks noChangeShapeType="1"/>
          </p:cNvSpPr>
          <p:nvPr/>
        </p:nvSpPr>
        <p:spPr bwMode="auto">
          <a:xfrm>
            <a:off x="1905000" y="1295400"/>
            <a:ext cx="4221163"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 name="Oval 15">
            <a:extLst>
              <a:ext uri="{FF2B5EF4-FFF2-40B4-BE49-F238E27FC236}">
                <a16:creationId xmlns:a16="http://schemas.microsoft.com/office/drawing/2014/main" xmlns="" id="{240FF3C3-A638-4968-8FD1-A37F59437B89}"/>
              </a:ext>
            </a:extLst>
          </p:cNvPr>
          <p:cNvSpPr>
            <a:spLocks noChangeArrowheads="1"/>
          </p:cNvSpPr>
          <p:nvPr/>
        </p:nvSpPr>
        <p:spPr bwMode="auto">
          <a:xfrm>
            <a:off x="3916363" y="747713"/>
            <a:ext cx="2216150" cy="106680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grpSp>
        <p:nvGrpSpPr>
          <p:cNvPr id="5" name="Group 16">
            <a:extLst>
              <a:ext uri="{FF2B5EF4-FFF2-40B4-BE49-F238E27FC236}">
                <a16:creationId xmlns:a16="http://schemas.microsoft.com/office/drawing/2014/main" xmlns="" id="{013D6648-68D4-4C42-A117-E3E4AF59D513}"/>
              </a:ext>
            </a:extLst>
          </p:cNvPr>
          <p:cNvGrpSpPr>
            <a:grpSpLocks/>
          </p:cNvGrpSpPr>
          <p:nvPr/>
        </p:nvGrpSpPr>
        <p:grpSpPr bwMode="auto">
          <a:xfrm>
            <a:off x="3905250" y="1249363"/>
            <a:ext cx="2255838" cy="1814512"/>
            <a:chOff x="0" y="0"/>
            <a:chExt cx="1421" cy="1143"/>
          </a:xfrm>
        </p:grpSpPr>
        <p:sp>
          <p:nvSpPr>
            <p:cNvPr id="9266" name="Line 17">
              <a:extLst>
                <a:ext uri="{FF2B5EF4-FFF2-40B4-BE49-F238E27FC236}">
                  <a16:creationId xmlns:a16="http://schemas.microsoft.com/office/drawing/2014/main" xmlns="" id="{C1902BB9-1B45-4D8D-B721-66F5C06FFADA}"/>
                </a:ext>
              </a:extLst>
            </p:cNvPr>
            <p:cNvSpPr>
              <a:spLocks noChangeShapeType="1"/>
            </p:cNvSpPr>
            <p:nvPr/>
          </p:nvSpPr>
          <p:spPr bwMode="auto">
            <a:xfrm>
              <a:off x="7" y="20"/>
              <a:ext cx="0" cy="111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7" name="Line 18">
              <a:extLst>
                <a:ext uri="{FF2B5EF4-FFF2-40B4-BE49-F238E27FC236}">
                  <a16:creationId xmlns:a16="http://schemas.microsoft.com/office/drawing/2014/main" xmlns="" id="{B414C8BD-6FAE-4EB0-B50B-26640AF86D31}"/>
                </a:ext>
              </a:extLst>
            </p:cNvPr>
            <p:cNvSpPr>
              <a:spLocks noChangeShapeType="1"/>
            </p:cNvSpPr>
            <p:nvPr/>
          </p:nvSpPr>
          <p:spPr bwMode="auto">
            <a:xfrm>
              <a:off x="0" y="1133"/>
              <a:ext cx="1421"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8" name="Freeform 19">
              <a:extLst>
                <a:ext uri="{FF2B5EF4-FFF2-40B4-BE49-F238E27FC236}">
                  <a16:creationId xmlns:a16="http://schemas.microsoft.com/office/drawing/2014/main" xmlns="" id="{E5C1B57E-23BB-4913-B2CC-DD3482F9B93F}"/>
                </a:ext>
              </a:extLst>
            </p:cNvPr>
            <p:cNvSpPr>
              <a:spLocks noChangeArrowheads="1"/>
            </p:cNvSpPr>
            <p:nvPr/>
          </p:nvSpPr>
          <p:spPr bwMode="auto">
            <a:xfrm>
              <a:off x="1408" y="0"/>
              <a:ext cx="1" cy="1143"/>
            </a:xfrm>
            <a:custGeom>
              <a:avLst/>
              <a:gdLst>
                <a:gd name="T0" fmla="*/ 0 w 1"/>
                <a:gd name="T1" fmla="*/ 1143 h 1143"/>
                <a:gd name="T2" fmla="*/ 0 w 1"/>
                <a:gd name="T3" fmla="*/ 0 h 1143"/>
                <a:gd name="T4" fmla="*/ 0 60000 65536"/>
                <a:gd name="T5" fmla="*/ 0 60000 65536"/>
                <a:gd name="T6" fmla="*/ 0 w 1"/>
                <a:gd name="T7" fmla="*/ 0 h 1143"/>
                <a:gd name="T8" fmla="*/ 1 w 1"/>
                <a:gd name="T9" fmla="*/ 1143 h 1143"/>
              </a:gdLst>
              <a:ahLst/>
              <a:cxnLst>
                <a:cxn ang="T4">
                  <a:pos x="T0" y="T1"/>
                </a:cxn>
                <a:cxn ang="T5">
                  <a:pos x="T2" y="T3"/>
                </a:cxn>
              </a:cxnLst>
              <a:rect l="T6" t="T7" r="T8" b="T9"/>
              <a:pathLst>
                <a:path w="1" h="1143">
                  <a:moveTo>
                    <a:pt x="0" y="1143"/>
                  </a:moveTo>
                  <a:lnTo>
                    <a:pt x="0"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9227" name="Freeform 20">
            <a:extLst>
              <a:ext uri="{FF2B5EF4-FFF2-40B4-BE49-F238E27FC236}">
                <a16:creationId xmlns:a16="http://schemas.microsoft.com/office/drawing/2014/main" xmlns="" id="{6E29558F-ACC8-4B3F-A116-3909607B0386}"/>
              </a:ext>
            </a:extLst>
          </p:cNvPr>
          <p:cNvSpPr>
            <a:spLocks noChangeArrowheads="1"/>
          </p:cNvSpPr>
          <p:nvPr/>
        </p:nvSpPr>
        <p:spPr bwMode="auto">
          <a:xfrm>
            <a:off x="596900" y="4716463"/>
            <a:ext cx="2608263" cy="6350"/>
          </a:xfrm>
          <a:custGeom>
            <a:avLst/>
            <a:gdLst>
              <a:gd name="T0" fmla="*/ 0 w 1643"/>
              <a:gd name="T1" fmla="*/ 0 h 4"/>
              <a:gd name="T2" fmla="*/ 2608263 w 1643"/>
              <a:gd name="T3" fmla="*/ 6350 h 4"/>
              <a:gd name="T4" fmla="*/ 0 60000 65536"/>
              <a:gd name="T5" fmla="*/ 0 60000 65536"/>
              <a:gd name="T6" fmla="*/ 0 w 1643"/>
              <a:gd name="T7" fmla="*/ 0 h 4"/>
              <a:gd name="T8" fmla="*/ 1643 w 1643"/>
              <a:gd name="T9" fmla="*/ 4 h 4"/>
            </a:gdLst>
            <a:ahLst/>
            <a:cxnLst>
              <a:cxn ang="T4">
                <a:pos x="T0" y="T1"/>
              </a:cxn>
              <a:cxn ang="T5">
                <a:pos x="T2" y="T3"/>
              </a:cxn>
            </a:cxnLst>
            <a:rect l="T6" t="T7" r="T8" b="T9"/>
            <a:pathLst>
              <a:path w="1643" h="4">
                <a:moveTo>
                  <a:pt x="0" y="0"/>
                </a:moveTo>
                <a:lnTo>
                  <a:pt x="1643" y="4"/>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28" name="Freeform 21">
            <a:extLst>
              <a:ext uri="{FF2B5EF4-FFF2-40B4-BE49-F238E27FC236}">
                <a16:creationId xmlns:a16="http://schemas.microsoft.com/office/drawing/2014/main" xmlns="" id="{D700C397-0647-48EE-967D-C26265230BFF}"/>
              </a:ext>
            </a:extLst>
          </p:cNvPr>
          <p:cNvSpPr>
            <a:spLocks noChangeArrowheads="1"/>
          </p:cNvSpPr>
          <p:nvPr/>
        </p:nvSpPr>
        <p:spPr bwMode="auto">
          <a:xfrm>
            <a:off x="1905000" y="3495675"/>
            <a:ext cx="1588" cy="2411413"/>
          </a:xfrm>
          <a:custGeom>
            <a:avLst/>
            <a:gdLst>
              <a:gd name="T0" fmla="*/ 0 w 1"/>
              <a:gd name="T1" fmla="*/ 0 h 1519"/>
              <a:gd name="T2" fmla="*/ 1588 w 1"/>
              <a:gd name="T3" fmla="*/ 2411413 h 1519"/>
              <a:gd name="T4" fmla="*/ 0 60000 65536"/>
              <a:gd name="T5" fmla="*/ 0 60000 65536"/>
              <a:gd name="T6" fmla="*/ 0 w 1"/>
              <a:gd name="T7" fmla="*/ 0 h 1519"/>
              <a:gd name="T8" fmla="*/ 1 w 1"/>
              <a:gd name="T9" fmla="*/ 1519 h 1519"/>
            </a:gdLst>
            <a:ahLst/>
            <a:cxnLst>
              <a:cxn ang="T4">
                <a:pos x="T0" y="T1"/>
              </a:cxn>
              <a:cxn ang="T5">
                <a:pos x="T2" y="T3"/>
              </a:cxn>
            </a:cxnLst>
            <a:rect l="T6" t="T7" r="T8" b="T9"/>
            <a:pathLst>
              <a:path w="1" h="1519">
                <a:moveTo>
                  <a:pt x="0" y="0"/>
                </a:moveTo>
                <a:lnTo>
                  <a:pt x="1" y="1519"/>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29" name="Oval 22">
            <a:extLst>
              <a:ext uri="{FF2B5EF4-FFF2-40B4-BE49-F238E27FC236}">
                <a16:creationId xmlns:a16="http://schemas.microsoft.com/office/drawing/2014/main" xmlns="" id="{DDF5FFE4-5EC9-447B-8002-53D02F4ABF3D}"/>
              </a:ext>
            </a:extLst>
          </p:cNvPr>
          <p:cNvSpPr>
            <a:spLocks noChangeArrowheads="1"/>
          </p:cNvSpPr>
          <p:nvPr/>
        </p:nvSpPr>
        <p:spPr bwMode="auto">
          <a:xfrm>
            <a:off x="792163" y="3733800"/>
            <a:ext cx="2209800" cy="1981200"/>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sp>
        <p:nvSpPr>
          <p:cNvPr id="9230" name="Line 23">
            <a:extLst>
              <a:ext uri="{FF2B5EF4-FFF2-40B4-BE49-F238E27FC236}">
                <a16:creationId xmlns:a16="http://schemas.microsoft.com/office/drawing/2014/main" xmlns="" id="{87472EED-1F4E-4A8B-A14D-AAF3D811E865}"/>
              </a:ext>
            </a:extLst>
          </p:cNvPr>
          <p:cNvSpPr>
            <a:spLocks noChangeShapeType="1"/>
          </p:cNvSpPr>
          <p:nvPr/>
        </p:nvSpPr>
        <p:spPr bwMode="auto">
          <a:xfrm flipV="1">
            <a:off x="1905000" y="595313"/>
            <a:ext cx="0" cy="2605087"/>
          </a:xfrm>
          <a:prstGeom prst="line">
            <a:avLst/>
          </a:prstGeom>
          <a:noFill/>
          <a:ln w="9525">
            <a:solidFill>
              <a:schemeClr val="tx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1" name="Line 24">
            <a:extLst>
              <a:ext uri="{FF2B5EF4-FFF2-40B4-BE49-F238E27FC236}">
                <a16:creationId xmlns:a16="http://schemas.microsoft.com/office/drawing/2014/main" xmlns="" id="{E519B18E-560F-4BCC-A499-31A9CDC7D4FD}"/>
              </a:ext>
            </a:extLst>
          </p:cNvPr>
          <p:cNvSpPr>
            <a:spLocks noChangeShapeType="1"/>
          </p:cNvSpPr>
          <p:nvPr/>
        </p:nvSpPr>
        <p:spPr bwMode="auto">
          <a:xfrm>
            <a:off x="792163" y="1814513"/>
            <a:ext cx="0" cy="123348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2" name="Line 25">
            <a:extLst>
              <a:ext uri="{FF2B5EF4-FFF2-40B4-BE49-F238E27FC236}">
                <a16:creationId xmlns:a16="http://schemas.microsoft.com/office/drawing/2014/main" xmlns="" id="{FF5481BA-D2A9-4091-B1D0-E9F54D4B3A20}"/>
              </a:ext>
            </a:extLst>
          </p:cNvPr>
          <p:cNvSpPr>
            <a:spLocks noChangeShapeType="1"/>
          </p:cNvSpPr>
          <p:nvPr/>
        </p:nvSpPr>
        <p:spPr bwMode="auto">
          <a:xfrm>
            <a:off x="781050" y="3048000"/>
            <a:ext cx="223043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3" name="Line 26">
            <a:extLst>
              <a:ext uri="{FF2B5EF4-FFF2-40B4-BE49-F238E27FC236}">
                <a16:creationId xmlns:a16="http://schemas.microsoft.com/office/drawing/2014/main" xmlns="" id="{F1FF4CDE-13BB-4B35-B5B7-B54470D49357}"/>
              </a:ext>
            </a:extLst>
          </p:cNvPr>
          <p:cNvSpPr>
            <a:spLocks noChangeShapeType="1"/>
          </p:cNvSpPr>
          <p:nvPr/>
        </p:nvSpPr>
        <p:spPr bwMode="auto">
          <a:xfrm flipV="1">
            <a:off x="3001963" y="736600"/>
            <a:ext cx="0" cy="23241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 name="Line 27">
            <a:extLst>
              <a:ext uri="{FF2B5EF4-FFF2-40B4-BE49-F238E27FC236}">
                <a16:creationId xmlns:a16="http://schemas.microsoft.com/office/drawing/2014/main" xmlns="" id="{623EA808-966A-4D77-B6F0-3996E390C2C6}"/>
              </a:ext>
            </a:extLst>
          </p:cNvPr>
          <p:cNvSpPr>
            <a:spLocks noChangeShapeType="1"/>
          </p:cNvSpPr>
          <p:nvPr/>
        </p:nvSpPr>
        <p:spPr bwMode="auto">
          <a:xfrm flipV="1">
            <a:off x="792163" y="747713"/>
            <a:ext cx="2209800" cy="10668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4" name="Line 28">
            <a:extLst>
              <a:ext uri="{FF2B5EF4-FFF2-40B4-BE49-F238E27FC236}">
                <a16:creationId xmlns:a16="http://schemas.microsoft.com/office/drawing/2014/main" xmlns="" id="{6B1CE3FF-664A-41AC-A4D1-606DAFDB9DFE}"/>
              </a:ext>
            </a:extLst>
          </p:cNvPr>
          <p:cNvSpPr>
            <a:spLocks noChangeShapeType="1"/>
          </p:cNvSpPr>
          <p:nvPr/>
        </p:nvSpPr>
        <p:spPr bwMode="auto">
          <a:xfrm>
            <a:off x="792163" y="1814513"/>
            <a:ext cx="4237037"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5" name="Text Box 29">
            <a:extLst>
              <a:ext uri="{FF2B5EF4-FFF2-40B4-BE49-F238E27FC236}">
                <a16:creationId xmlns:a16="http://schemas.microsoft.com/office/drawing/2014/main" xmlns="" id="{8D1515E7-C1E2-47F1-A43A-5B0C6B34C9E1}"/>
              </a:ext>
            </a:extLst>
          </p:cNvPr>
          <p:cNvSpPr txBox="1">
            <a:spLocks noChangeArrowheads="1"/>
          </p:cNvSpPr>
          <p:nvPr/>
        </p:nvSpPr>
        <p:spPr bwMode="auto">
          <a:xfrm>
            <a:off x="4687888" y="609600"/>
            <a:ext cx="723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en-US" altLang="zh-CN" sz="1000" b="0">
                <a:solidFill>
                  <a:srgbClr val="FF0000"/>
                </a:solidFill>
              </a:rPr>
              <a:t>●</a:t>
            </a:r>
          </a:p>
        </p:txBody>
      </p:sp>
      <p:grpSp>
        <p:nvGrpSpPr>
          <p:cNvPr id="6" name="Group 30">
            <a:extLst>
              <a:ext uri="{FF2B5EF4-FFF2-40B4-BE49-F238E27FC236}">
                <a16:creationId xmlns:a16="http://schemas.microsoft.com/office/drawing/2014/main" xmlns="" id="{750872FF-FD77-4002-A90D-616615376824}"/>
              </a:ext>
            </a:extLst>
          </p:cNvPr>
          <p:cNvGrpSpPr>
            <a:grpSpLocks/>
          </p:cNvGrpSpPr>
          <p:nvPr/>
        </p:nvGrpSpPr>
        <p:grpSpPr bwMode="auto">
          <a:xfrm>
            <a:off x="3763963" y="1174750"/>
            <a:ext cx="2514600" cy="228600"/>
            <a:chOff x="0" y="0"/>
            <a:chExt cx="1584" cy="144"/>
          </a:xfrm>
        </p:grpSpPr>
        <p:sp>
          <p:nvSpPr>
            <p:cNvPr id="9264" name="Text Box 31">
              <a:extLst>
                <a:ext uri="{FF2B5EF4-FFF2-40B4-BE49-F238E27FC236}">
                  <a16:creationId xmlns:a16="http://schemas.microsoft.com/office/drawing/2014/main" xmlns="" id="{56F62CB4-886E-4359-839D-5A3219CB7FB6}"/>
                </a:ext>
              </a:extLst>
            </p:cNvPr>
            <p:cNvSpPr txBox="1">
              <a:spLocks noChangeArrowheads="1"/>
            </p:cNvSpPr>
            <p:nvPr/>
          </p:nvSpPr>
          <p:spPr bwMode="auto">
            <a:xfrm>
              <a:off x="1396" y="0"/>
              <a:ext cx="1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900" b="0">
                  <a:solidFill>
                    <a:srgbClr val="FF0000"/>
                  </a:solidFill>
                </a:rPr>
                <a:t>●</a:t>
              </a:r>
              <a:endParaRPr lang="en-US" altLang="zh-CN" sz="1600" b="0"/>
            </a:p>
          </p:txBody>
        </p:sp>
        <p:sp>
          <p:nvSpPr>
            <p:cNvPr id="9265" name="Text Box 32">
              <a:extLst>
                <a:ext uri="{FF2B5EF4-FFF2-40B4-BE49-F238E27FC236}">
                  <a16:creationId xmlns:a16="http://schemas.microsoft.com/office/drawing/2014/main" xmlns="" id="{E9002755-16A6-4E4F-B956-C2B5B4311CE8}"/>
                </a:ext>
              </a:extLst>
            </p:cNvPr>
            <p:cNvSpPr txBox="1">
              <a:spLocks noChangeArrowheads="1"/>
            </p:cNvSpPr>
            <p:nvPr/>
          </p:nvSpPr>
          <p:spPr bwMode="auto">
            <a:xfrm>
              <a:off x="0" y="0"/>
              <a:ext cx="1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900" b="0">
                  <a:solidFill>
                    <a:srgbClr val="FF0000"/>
                  </a:solidFill>
                </a:rPr>
                <a:t>●</a:t>
              </a:r>
              <a:endParaRPr lang="en-US" altLang="zh-CN" sz="1600" b="0"/>
            </a:p>
          </p:txBody>
        </p:sp>
      </p:grpSp>
      <p:sp>
        <p:nvSpPr>
          <p:cNvPr id="39969" name="Text Box 33">
            <a:extLst>
              <a:ext uri="{FF2B5EF4-FFF2-40B4-BE49-F238E27FC236}">
                <a16:creationId xmlns:a16="http://schemas.microsoft.com/office/drawing/2014/main" xmlns="" id="{943DCDB2-3679-4FDF-8829-8BABDCB103E3}"/>
              </a:ext>
            </a:extLst>
          </p:cNvPr>
          <p:cNvSpPr txBox="1">
            <a:spLocks noChangeArrowheads="1"/>
          </p:cNvSpPr>
          <p:nvPr/>
        </p:nvSpPr>
        <p:spPr bwMode="auto">
          <a:xfrm>
            <a:off x="4889500" y="1698625"/>
            <a:ext cx="3651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900" b="0">
                <a:solidFill>
                  <a:srgbClr val="FF0000"/>
                </a:solidFill>
              </a:rPr>
              <a:t>●</a:t>
            </a:r>
            <a:endParaRPr lang="en-US" altLang="zh-CN" sz="1600" b="0"/>
          </a:p>
        </p:txBody>
      </p:sp>
      <p:sp>
        <p:nvSpPr>
          <p:cNvPr id="39970" name="Text Box 34">
            <a:extLst>
              <a:ext uri="{FF2B5EF4-FFF2-40B4-BE49-F238E27FC236}">
                <a16:creationId xmlns:a16="http://schemas.microsoft.com/office/drawing/2014/main" xmlns="" id="{99687801-FF2C-415C-9741-55DFA76EA25D}"/>
              </a:ext>
            </a:extLst>
          </p:cNvPr>
          <p:cNvSpPr txBox="1">
            <a:spLocks noChangeArrowheads="1"/>
          </p:cNvSpPr>
          <p:nvPr/>
        </p:nvSpPr>
        <p:spPr bwMode="auto">
          <a:xfrm>
            <a:off x="3916363" y="1433513"/>
            <a:ext cx="298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900" b="0">
                <a:solidFill>
                  <a:srgbClr val="FF0000"/>
                </a:solidFill>
              </a:rPr>
              <a:t>●</a:t>
            </a:r>
            <a:endParaRPr lang="en-US" altLang="zh-CN" sz="1600" b="0"/>
          </a:p>
        </p:txBody>
      </p:sp>
      <p:sp>
        <p:nvSpPr>
          <p:cNvPr id="39971" name="Text Box 35">
            <a:extLst>
              <a:ext uri="{FF2B5EF4-FFF2-40B4-BE49-F238E27FC236}">
                <a16:creationId xmlns:a16="http://schemas.microsoft.com/office/drawing/2014/main" xmlns="" id="{D97E7CD9-9E3B-4E12-9C1A-74228C82942E}"/>
              </a:ext>
            </a:extLst>
          </p:cNvPr>
          <p:cNvSpPr txBox="1">
            <a:spLocks noChangeArrowheads="1"/>
          </p:cNvSpPr>
          <p:nvPr/>
        </p:nvSpPr>
        <p:spPr bwMode="auto">
          <a:xfrm>
            <a:off x="5834063" y="1433513"/>
            <a:ext cx="298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900" b="0">
                <a:solidFill>
                  <a:srgbClr val="FF0000"/>
                </a:solidFill>
              </a:rPr>
              <a:t>●</a:t>
            </a:r>
            <a:endParaRPr lang="en-US" altLang="zh-CN" sz="1600" b="0"/>
          </a:p>
        </p:txBody>
      </p:sp>
      <p:grpSp>
        <p:nvGrpSpPr>
          <p:cNvPr id="7" name="Group 36">
            <a:extLst>
              <a:ext uri="{FF2B5EF4-FFF2-40B4-BE49-F238E27FC236}">
                <a16:creationId xmlns:a16="http://schemas.microsoft.com/office/drawing/2014/main" xmlns="" id="{3E6931E8-8EC9-44D8-BF85-318C396291B8}"/>
              </a:ext>
            </a:extLst>
          </p:cNvPr>
          <p:cNvGrpSpPr>
            <a:grpSpLocks/>
          </p:cNvGrpSpPr>
          <p:nvPr/>
        </p:nvGrpSpPr>
        <p:grpSpPr bwMode="auto">
          <a:xfrm>
            <a:off x="1249363" y="3719513"/>
            <a:ext cx="298450" cy="1995487"/>
            <a:chOff x="0" y="0"/>
            <a:chExt cx="188" cy="1257"/>
          </a:xfrm>
        </p:grpSpPr>
        <p:sp>
          <p:nvSpPr>
            <p:cNvPr id="9262" name="Text Box 37">
              <a:extLst>
                <a:ext uri="{FF2B5EF4-FFF2-40B4-BE49-F238E27FC236}">
                  <a16:creationId xmlns:a16="http://schemas.microsoft.com/office/drawing/2014/main" xmlns="" id="{A623A99A-979A-423A-B96E-E7260BCCCB23}"/>
                </a:ext>
              </a:extLst>
            </p:cNvPr>
            <p:cNvSpPr txBox="1">
              <a:spLocks noChangeArrowheads="1"/>
            </p:cNvSpPr>
            <p:nvPr/>
          </p:nvSpPr>
          <p:spPr bwMode="auto">
            <a:xfrm>
              <a:off x="0" y="0"/>
              <a:ext cx="1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900" b="0">
                  <a:solidFill>
                    <a:srgbClr val="FF0000"/>
                  </a:solidFill>
                </a:rPr>
                <a:t>●</a:t>
              </a:r>
              <a:endParaRPr lang="en-US" altLang="zh-CN" sz="1600" b="0">
                <a:solidFill>
                  <a:srgbClr val="FF0000"/>
                </a:solidFill>
              </a:endParaRPr>
            </a:p>
          </p:txBody>
        </p:sp>
        <p:sp>
          <p:nvSpPr>
            <p:cNvPr id="9263" name="Text Box 38">
              <a:extLst>
                <a:ext uri="{FF2B5EF4-FFF2-40B4-BE49-F238E27FC236}">
                  <a16:creationId xmlns:a16="http://schemas.microsoft.com/office/drawing/2014/main" xmlns="" id="{946A3DF6-4EE7-482E-BF75-3CB2C99531F9}"/>
                </a:ext>
              </a:extLst>
            </p:cNvPr>
            <p:cNvSpPr txBox="1">
              <a:spLocks noChangeArrowheads="1"/>
            </p:cNvSpPr>
            <p:nvPr/>
          </p:nvSpPr>
          <p:spPr bwMode="auto">
            <a:xfrm>
              <a:off x="0" y="1113"/>
              <a:ext cx="1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900" b="0">
                  <a:solidFill>
                    <a:srgbClr val="FF0000"/>
                  </a:solidFill>
                </a:rPr>
                <a:t>●</a:t>
              </a:r>
              <a:endParaRPr lang="en-US" altLang="zh-CN" sz="1600" b="0">
                <a:solidFill>
                  <a:srgbClr val="FF0000"/>
                </a:solidFill>
              </a:endParaRPr>
            </a:p>
          </p:txBody>
        </p:sp>
      </p:grpSp>
      <p:sp>
        <p:nvSpPr>
          <p:cNvPr id="39975" name="Freeform 39">
            <a:extLst>
              <a:ext uri="{FF2B5EF4-FFF2-40B4-BE49-F238E27FC236}">
                <a16:creationId xmlns:a16="http://schemas.microsoft.com/office/drawing/2014/main" xmlns="" id="{EEF5DA5C-34FB-4794-A989-C32BBCE5C971}"/>
              </a:ext>
            </a:extLst>
          </p:cNvPr>
          <p:cNvSpPr>
            <a:spLocks noChangeArrowheads="1"/>
          </p:cNvSpPr>
          <p:nvPr/>
        </p:nvSpPr>
        <p:spPr bwMode="auto">
          <a:xfrm>
            <a:off x="2443163" y="846138"/>
            <a:ext cx="1587" cy="4840287"/>
          </a:xfrm>
          <a:custGeom>
            <a:avLst/>
            <a:gdLst>
              <a:gd name="T0" fmla="*/ 0 w 1"/>
              <a:gd name="T1" fmla="*/ 0 h 3049"/>
              <a:gd name="T2" fmla="*/ 0 w 1"/>
              <a:gd name="T3" fmla="*/ 4840287 h 3049"/>
              <a:gd name="T4" fmla="*/ 0 60000 65536"/>
              <a:gd name="T5" fmla="*/ 0 60000 65536"/>
              <a:gd name="T6" fmla="*/ 0 w 1"/>
              <a:gd name="T7" fmla="*/ 0 h 3049"/>
              <a:gd name="T8" fmla="*/ 1 w 1"/>
              <a:gd name="T9" fmla="*/ 3049 h 3049"/>
            </a:gdLst>
            <a:ahLst/>
            <a:cxnLst>
              <a:cxn ang="T4">
                <a:pos x="T0" y="T1"/>
              </a:cxn>
              <a:cxn ang="T5">
                <a:pos x="T2" y="T3"/>
              </a:cxn>
            </a:cxnLst>
            <a:rect l="T6" t="T7" r="T8" b="T9"/>
            <a:pathLst>
              <a:path w="1" h="3049">
                <a:moveTo>
                  <a:pt x="0" y="0"/>
                </a:moveTo>
                <a:lnTo>
                  <a:pt x="0" y="3049"/>
                </a:lnTo>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nvGrpSpPr>
          <p:cNvPr id="8" name="Group 40">
            <a:extLst>
              <a:ext uri="{FF2B5EF4-FFF2-40B4-BE49-F238E27FC236}">
                <a16:creationId xmlns:a16="http://schemas.microsoft.com/office/drawing/2014/main" xmlns="" id="{1AE009A5-7CE5-4BDF-8AF2-3FFAEBDAA9C1}"/>
              </a:ext>
            </a:extLst>
          </p:cNvPr>
          <p:cNvGrpSpPr>
            <a:grpSpLocks/>
          </p:cNvGrpSpPr>
          <p:nvPr/>
        </p:nvGrpSpPr>
        <p:grpSpPr bwMode="auto">
          <a:xfrm>
            <a:off x="2292350" y="3757613"/>
            <a:ext cx="298450" cy="1952625"/>
            <a:chOff x="0" y="0"/>
            <a:chExt cx="188" cy="1230"/>
          </a:xfrm>
        </p:grpSpPr>
        <p:sp>
          <p:nvSpPr>
            <p:cNvPr id="9260" name="Text Box 41">
              <a:extLst>
                <a:ext uri="{FF2B5EF4-FFF2-40B4-BE49-F238E27FC236}">
                  <a16:creationId xmlns:a16="http://schemas.microsoft.com/office/drawing/2014/main" xmlns="" id="{1FDCF98F-8424-4FEC-BA32-C8AB169F61E4}"/>
                </a:ext>
              </a:extLst>
            </p:cNvPr>
            <p:cNvSpPr txBox="1">
              <a:spLocks noChangeArrowheads="1"/>
            </p:cNvSpPr>
            <p:nvPr/>
          </p:nvSpPr>
          <p:spPr bwMode="auto">
            <a:xfrm>
              <a:off x="0" y="0"/>
              <a:ext cx="1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900" b="0">
                  <a:solidFill>
                    <a:srgbClr val="FF0000"/>
                  </a:solidFill>
                </a:rPr>
                <a:t>●</a:t>
              </a:r>
              <a:endParaRPr lang="en-US" altLang="zh-CN" sz="1600" b="0"/>
            </a:p>
          </p:txBody>
        </p:sp>
        <p:sp>
          <p:nvSpPr>
            <p:cNvPr id="9261" name="Text Box 42">
              <a:extLst>
                <a:ext uri="{FF2B5EF4-FFF2-40B4-BE49-F238E27FC236}">
                  <a16:creationId xmlns:a16="http://schemas.microsoft.com/office/drawing/2014/main" xmlns="" id="{6D8D3AD8-8516-4824-BB28-D9CEEB6A5EA3}"/>
                </a:ext>
              </a:extLst>
            </p:cNvPr>
            <p:cNvSpPr txBox="1">
              <a:spLocks noChangeArrowheads="1"/>
            </p:cNvSpPr>
            <p:nvPr/>
          </p:nvSpPr>
          <p:spPr bwMode="auto">
            <a:xfrm>
              <a:off x="0" y="1086"/>
              <a:ext cx="1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900" b="0">
                  <a:solidFill>
                    <a:srgbClr val="FF0000"/>
                  </a:solidFill>
                </a:rPr>
                <a:t>●</a:t>
              </a:r>
              <a:endParaRPr lang="en-US" altLang="zh-CN" sz="1600" b="0"/>
            </a:p>
          </p:txBody>
        </p:sp>
      </p:grpSp>
      <p:sp>
        <p:nvSpPr>
          <p:cNvPr id="39979" name="Freeform 43">
            <a:extLst>
              <a:ext uri="{FF2B5EF4-FFF2-40B4-BE49-F238E27FC236}">
                <a16:creationId xmlns:a16="http://schemas.microsoft.com/office/drawing/2014/main" xmlns="" id="{FFFBD4F2-66ED-435A-A96D-4332E86AADA4}"/>
              </a:ext>
            </a:extLst>
          </p:cNvPr>
          <p:cNvSpPr>
            <a:spLocks noChangeArrowheads="1"/>
          </p:cNvSpPr>
          <p:nvPr/>
        </p:nvSpPr>
        <p:spPr bwMode="auto">
          <a:xfrm>
            <a:off x="2330450" y="1027113"/>
            <a:ext cx="3989388" cy="1587"/>
          </a:xfrm>
          <a:custGeom>
            <a:avLst/>
            <a:gdLst>
              <a:gd name="T0" fmla="*/ 0 w 2513"/>
              <a:gd name="T1" fmla="*/ 0 h 1"/>
              <a:gd name="T2" fmla="*/ 3989388 w 2513"/>
              <a:gd name="T3" fmla="*/ 0 h 1"/>
              <a:gd name="T4" fmla="*/ 0 60000 65536"/>
              <a:gd name="T5" fmla="*/ 0 60000 65536"/>
              <a:gd name="T6" fmla="*/ 0 w 2513"/>
              <a:gd name="T7" fmla="*/ 0 h 1"/>
              <a:gd name="T8" fmla="*/ 2513 w 2513"/>
              <a:gd name="T9" fmla="*/ 1 h 1"/>
            </a:gdLst>
            <a:ahLst/>
            <a:cxnLst>
              <a:cxn ang="T4">
                <a:pos x="T0" y="T1"/>
              </a:cxn>
              <a:cxn ang="T5">
                <a:pos x="T2" y="T3"/>
              </a:cxn>
            </a:cxnLst>
            <a:rect l="T6" t="T7" r="T8" b="T9"/>
            <a:pathLst>
              <a:path w="2513" h="1">
                <a:moveTo>
                  <a:pt x="0" y="0"/>
                </a:moveTo>
                <a:lnTo>
                  <a:pt x="2513" y="0"/>
                </a:lnTo>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nvGrpSpPr>
          <p:cNvPr id="9" name="Group 44">
            <a:extLst>
              <a:ext uri="{FF2B5EF4-FFF2-40B4-BE49-F238E27FC236}">
                <a16:creationId xmlns:a16="http://schemas.microsoft.com/office/drawing/2014/main" xmlns="" id="{597F23D2-14D6-4D9B-B045-20158B942FCA}"/>
              </a:ext>
            </a:extLst>
          </p:cNvPr>
          <p:cNvGrpSpPr>
            <a:grpSpLocks/>
          </p:cNvGrpSpPr>
          <p:nvPr/>
        </p:nvGrpSpPr>
        <p:grpSpPr bwMode="auto">
          <a:xfrm>
            <a:off x="3916363" y="900113"/>
            <a:ext cx="2216150" cy="228600"/>
            <a:chOff x="0" y="0"/>
            <a:chExt cx="1396" cy="144"/>
          </a:xfrm>
        </p:grpSpPr>
        <p:sp>
          <p:nvSpPr>
            <p:cNvPr id="9258" name="Text Box 45">
              <a:extLst>
                <a:ext uri="{FF2B5EF4-FFF2-40B4-BE49-F238E27FC236}">
                  <a16:creationId xmlns:a16="http://schemas.microsoft.com/office/drawing/2014/main" xmlns="" id="{54534438-1E3B-495B-BD62-196326281267}"/>
                </a:ext>
              </a:extLst>
            </p:cNvPr>
            <p:cNvSpPr txBox="1">
              <a:spLocks noChangeArrowheads="1"/>
            </p:cNvSpPr>
            <p:nvPr/>
          </p:nvSpPr>
          <p:spPr bwMode="auto">
            <a:xfrm>
              <a:off x="1208" y="0"/>
              <a:ext cx="1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900" b="0">
                  <a:solidFill>
                    <a:srgbClr val="FF0000"/>
                  </a:solidFill>
                </a:rPr>
                <a:t>●</a:t>
              </a:r>
              <a:endParaRPr lang="en-US" altLang="zh-CN" sz="1600" b="0"/>
            </a:p>
          </p:txBody>
        </p:sp>
        <p:sp>
          <p:nvSpPr>
            <p:cNvPr id="9259" name="Text Box 46">
              <a:extLst>
                <a:ext uri="{FF2B5EF4-FFF2-40B4-BE49-F238E27FC236}">
                  <a16:creationId xmlns:a16="http://schemas.microsoft.com/office/drawing/2014/main" xmlns="" id="{886D495D-2E98-4D4A-85D4-D9A21EBA43C5}"/>
                </a:ext>
              </a:extLst>
            </p:cNvPr>
            <p:cNvSpPr txBox="1">
              <a:spLocks noChangeArrowheads="1"/>
            </p:cNvSpPr>
            <p:nvPr/>
          </p:nvSpPr>
          <p:spPr bwMode="auto">
            <a:xfrm>
              <a:off x="0" y="0"/>
              <a:ext cx="1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900" b="0">
                  <a:solidFill>
                    <a:srgbClr val="FF0000"/>
                  </a:solidFill>
                </a:rPr>
                <a:t>●</a:t>
              </a:r>
              <a:endParaRPr lang="en-US" altLang="zh-CN" sz="1600" b="0"/>
            </a:p>
          </p:txBody>
        </p:sp>
      </p:grpSp>
      <p:sp>
        <p:nvSpPr>
          <p:cNvPr id="39983" name="Freeform 48">
            <a:extLst>
              <a:ext uri="{FF2B5EF4-FFF2-40B4-BE49-F238E27FC236}">
                <a16:creationId xmlns:a16="http://schemas.microsoft.com/office/drawing/2014/main" xmlns="" id="{B0334C39-EF6E-44E8-88A0-A429EC32E72C}"/>
              </a:ext>
            </a:extLst>
          </p:cNvPr>
          <p:cNvSpPr>
            <a:spLocks noChangeArrowheads="1"/>
          </p:cNvSpPr>
          <p:nvPr/>
        </p:nvSpPr>
        <p:spPr bwMode="auto">
          <a:xfrm>
            <a:off x="3687763" y="1295400"/>
            <a:ext cx="2654300" cy="9525"/>
          </a:xfrm>
          <a:custGeom>
            <a:avLst/>
            <a:gdLst>
              <a:gd name="T0" fmla="*/ 0 w 1672"/>
              <a:gd name="T1" fmla="*/ 9525 h 6"/>
              <a:gd name="T2" fmla="*/ 2654300 w 1672"/>
              <a:gd name="T3" fmla="*/ 0 h 6"/>
              <a:gd name="T4" fmla="*/ 0 60000 65536"/>
              <a:gd name="T5" fmla="*/ 0 60000 65536"/>
              <a:gd name="T6" fmla="*/ 0 w 1672"/>
              <a:gd name="T7" fmla="*/ 0 h 6"/>
              <a:gd name="T8" fmla="*/ 1672 w 1672"/>
              <a:gd name="T9" fmla="*/ 6 h 6"/>
            </a:gdLst>
            <a:ahLst/>
            <a:cxnLst>
              <a:cxn ang="T4">
                <a:pos x="T0" y="T1"/>
              </a:cxn>
              <a:cxn ang="T5">
                <a:pos x="T2" y="T3"/>
              </a:cxn>
            </a:cxnLst>
            <a:rect l="T6" t="T7" r="T8" b="T9"/>
            <a:pathLst>
              <a:path w="1672" h="6">
                <a:moveTo>
                  <a:pt x="0" y="6"/>
                </a:moveTo>
                <a:lnTo>
                  <a:pt x="1672" y="0"/>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39984" name="Text Box 49">
            <a:extLst>
              <a:ext uri="{FF2B5EF4-FFF2-40B4-BE49-F238E27FC236}">
                <a16:creationId xmlns:a16="http://schemas.microsoft.com/office/drawing/2014/main" xmlns="" id="{29054CE2-F9AF-4DFF-8A27-AA7F9850AC9A}"/>
              </a:ext>
            </a:extLst>
          </p:cNvPr>
          <p:cNvSpPr txBox="1">
            <a:spLocks noChangeArrowheads="1"/>
          </p:cNvSpPr>
          <p:nvPr/>
        </p:nvSpPr>
        <p:spPr bwMode="auto">
          <a:xfrm>
            <a:off x="3311525" y="3313113"/>
            <a:ext cx="58324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t>(1) </a:t>
            </a:r>
            <a:r>
              <a:rPr lang="zh-CN" altLang="en-US" sz="2800"/>
              <a:t>找特殊点 </a:t>
            </a:r>
            <a:r>
              <a:rPr lang="en-US" altLang="zh-CN" i="1"/>
              <a:t>Find the special points</a:t>
            </a:r>
          </a:p>
        </p:txBody>
      </p:sp>
      <p:sp>
        <p:nvSpPr>
          <p:cNvPr id="39985" name="Text Box 50">
            <a:extLst>
              <a:ext uri="{FF2B5EF4-FFF2-40B4-BE49-F238E27FC236}">
                <a16:creationId xmlns:a16="http://schemas.microsoft.com/office/drawing/2014/main" xmlns="" id="{CB931AB9-E671-42EE-BFC6-A6DA2B39D5D3}"/>
              </a:ext>
            </a:extLst>
          </p:cNvPr>
          <p:cNvSpPr txBox="1">
            <a:spLocks noChangeArrowheads="1"/>
          </p:cNvSpPr>
          <p:nvPr/>
        </p:nvSpPr>
        <p:spPr bwMode="auto">
          <a:xfrm>
            <a:off x="3311525" y="3844925"/>
            <a:ext cx="58324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t>(2) </a:t>
            </a:r>
            <a:r>
              <a:rPr lang="zh-CN" altLang="en-US" sz="2800"/>
              <a:t>补充中间点 </a:t>
            </a:r>
            <a:r>
              <a:rPr lang="en-US" altLang="zh-CN" i="1"/>
              <a:t>Add middle points</a:t>
            </a:r>
          </a:p>
        </p:txBody>
      </p:sp>
      <p:sp>
        <p:nvSpPr>
          <p:cNvPr id="39986" name="Text Box 51">
            <a:extLst>
              <a:ext uri="{FF2B5EF4-FFF2-40B4-BE49-F238E27FC236}">
                <a16:creationId xmlns:a16="http://schemas.microsoft.com/office/drawing/2014/main" xmlns="" id="{AE282D88-F843-4BC5-881C-B9370E744583}"/>
              </a:ext>
            </a:extLst>
          </p:cNvPr>
          <p:cNvSpPr txBox="1">
            <a:spLocks noChangeArrowheads="1"/>
          </p:cNvSpPr>
          <p:nvPr/>
        </p:nvSpPr>
        <p:spPr bwMode="auto">
          <a:xfrm>
            <a:off x="3311525" y="4392613"/>
            <a:ext cx="58324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t>(3) </a:t>
            </a:r>
            <a:r>
              <a:rPr lang="zh-CN" altLang="en-US" sz="2800"/>
              <a:t>光滑连接各点 </a:t>
            </a:r>
          </a:p>
          <a:p>
            <a:pPr eaLnBrk="1" hangingPunct="1"/>
            <a:r>
              <a:rPr lang="en-US" altLang="zh-CN" i="1"/>
              <a:t>Connect all points smoothly</a:t>
            </a:r>
          </a:p>
        </p:txBody>
      </p:sp>
      <p:sp>
        <p:nvSpPr>
          <p:cNvPr id="39987" name="Text Box 52">
            <a:extLst>
              <a:ext uri="{FF2B5EF4-FFF2-40B4-BE49-F238E27FC236}">
                <a16:creationId xmlns:a16="http://schemas.microsoft.com/office/drawing/2014/main" xmlns="" id="{887506DE-B3F5-466F-842D-50E1892AEA7A}"/>
              </a:ext>
            </a:extLst>
          </p:cNvPr>
          <p:cNvSpPr txBox="1">
            <a:spLocks noChangeArrowheads="1"/>
          </p:cNvSpPr>
          <p:nvPr/>
        </p:nvSpPr>
        <p:spPr bwMode="auto">
          <a:xfrm>
            <a:off x="3319463" y="5184775"/>
            <a:ext cx="52562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t>(4) </a:t>
            </a:r>
            <a:r>
              <a:rPr lang="zh-CN" altLang="en-US" sz="2800"/>
              <a:t>分析轮廓素线的投影 </a:t>
            </a:r>
          </a:p>
          <a:p>
            <a:pPr eaLnBrk="1" hangingPunct="1"/>
            <a:r>
              <a:rPr lang="en-US" altLang="zh-CN" i="1"/>
              <a:t>Analyze the projection of the contour elements</a:t>
            </a:r>
          </a:p>
        </p:txBody>
      </p:sp>
      <p:sp>
        <p:nvSpPr>
          <p:cNvPr id="39988" name="Text Box 53">
            <a:extLst>
              <a:ext uri="{FF2B5EF4-FFF2-40B4-BE49-F238E27FC236}">
                <a16:creationId xmlns:a16="http://schemas.microsoft.com/office/drawing/2014/main" xmlns="" id="{78C79C44-ABC6-428F-A438-EC65D08659AB}"/>
              </a:ext>
            </a:extLst>
          </p:cNvPr>
          <p:cNvSpPr txBox="1">
            <a:spLocks noChangeArrowheads="1"/>
          </p:cNvSpPr>
          <p:nvPr/>
        </p:nvSpPr>
        <p:spPr bwMode="auto">
          <a:xfrm>
            <a:off x="3779838" y="1916113"/>
            <a:ext cx="5364162"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a:solidFill>
                  <a:schemeClr val="accent2"/>
                </a:solidFill>
              </a:rPr>
              <a:t>截交线的侧面投影是什么形状？</a:t>
            </a:r>
          </a:p>
          <a:p>
            <a:pPr eaLnBrk="1" hangingPunct="1"/>
            <a:r>
              <a:rPr lang="en-US" altLang="zh-CN" sz="2000" i="1">
                <a:solidFill>
                  <a:schemeClr val="accent2"/>
                </a:solidFill>
              </a:rPr>
              <a:t>What shape is the left view of the intersection?</a:t>
            </a:r>
          </a:p>
        </p:txBody>
      </p:sp>
      <p:sp>
        <p:nvSpPr>
          <p:cNvPr id="9252" name="Text Box 63">
            <a:extLst>
              <a:ext uri="{FF2B5EF4-FFF2-40B4-BE49-F238E27FC236}">
                <a16:creationId xmlns:a16="http://schemas.microsoft.com/office/drawing/2014/main" xmlns="" id="{EEE86CC6-B5E2-4B1B-A97F-7435046F1322}"/>
              </a:ext>
            </a:extLst>
          </p:cNvPr>
          <p:cNvSpPr txBox="1">
            <a:spLocks noChangeArrowheads="1"/>
          </p:cNvSpPr>
          <p:nvPr/>
        </p:nvSpPr>
        <p:spPr bwMode="auto">
          <a:xfrm>
            <a:off x="0" y="0"/>
            <a:ext cx="8226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3200"/>
              <a:t>例</a:t>
            </a:r>
            <a:r>
              <a:rPr lang="en-US" altLang="zh-CN" sz="3200"/>
              <a:t>1</a:t>
            </a:r>
            <a:r>
              <a:rPr lang="zh-CN" altLang="en-US" sz="3200"/>
              <a:t>：求左视图 </a:t>
            </a:r>
            <a:r>
              <a:rPr lang="en-US" altLang="zh-CN" sz="2000" i="1"/>
              <a:t>Construct the left view</a:t>
            </a:r>
          </a:p>
        </p:txBody>
      </p:sp>
      <p:sp>
        <p:nvSpPr>
          <p:cNvPr id="39990" name="Text Box 64">
            <a:extLst>
              <a:ext uri="{FF2B5EF4-FFF2-40B4-BE49-F238E27FC236}">
                <a16:creationId xmlns:a16="http://schemas.microsoft.com/office/drawing/2014/main" xmlns="" id="{277B6154-4F04-469D-A2B9-F423F270604F}"/>
              </a:ext>
            </a:extLst>
          </p:cNvPr>
          <p:cNvSpPr txBox="1">
            <a:spLocks noChangeArrowheads="1"/>
          </p:cNvSpPr>
          <p:nvPr/>
        </p:nvSpPr>
        <p:spPr bwMode="auto">
          <a:xfrm>
            <a:off x="7524750" y="333375"/>
            <a:ext cx="1079500" cy="11271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altLang="en-US" sz="3200">
                <a:solidFill>
                  <a:srgbClr val="FF0000"/>
                </a:solidFill>
              </a:rPr>
              <a:t>椭圆</a:t>
            </a:r>
          </a:p>
          <a:p>
            <a:pPr algn="ctr" eaLnBrk="1" hangingPunct="1">
              <a:spcBef>
                <a:spcPct val="50000"/>
              </a:spcBef>
            </a:pPr>
            <a:r>
              <a:rPr lang="en-US" altLang="zh-CN" sz="2400" i="1">
                <a:solidFill>
                  <a:srgbClr val="FF0000"/>
                </a:solidFill>
              </a:rPr>
              <a:t>Ellipse</a:t>
            </a:r>
          </a:p>
        </p:txBody>
      </p:sp>
      <p:sp>
        <p:nvSpPr>
          <p:cNvPr id="39991" name="Line 65">
            <a:extLst>
              <a:ext uri="{FF2B5EF4-FFF2-40B4-BE49-F238E27FC236}">
                <a16:creationId xmlns:a16="http://schemas.microsoft.com/office/drawing/2014/main" xmlns="" id="{F45AD683-91CF-484B-B664-4EEEF0719355}"/>
              </a:ext>
            </a:extLst>
          </p:cNvPr>
          <p:cNvSpPr>
            <a:spLocks noChangeShapeType="1"/>
          </p:cNvSpPr>
          <p:nvPr/>
        </p:nvSpPr>
        <p:spPr bwMode="auto">
          <a:xfrm flipV="1">
            <a:off x="777875" y="765175"/>
            <a:ext cx="2209800" cy="10668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2" name="Oval 66">
            <a:extLst>
              <a:ext uri="{FF2B5EF4-FFF2-40B4-BE49-F238E27FC236}">
                <a16:creationId xmlns:a16="http://schemas.microsoft.com/office/drawing/2014/main" xmlns="" id="{BED479C0-C81F-40D0-AB64-D28D8A0B5AB2}"/>
              </a:ext>
            </a:extLst>
          </p:cNvPr>
          <p:cNvSpPr>
            <a:spLocks noChangeArrowheads="1"/>
          </p:cNvSpPr>
          <p:nvPr/>
        </p:nvSpPr>
        <p:spPr bwMode="auto">
          <a:xfrm>
            <a:off x="790575" y="3741738"/>
            <a:ext cx="2209800" cy="19812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pic>
        <p:nvPicPr>
          <p:cNvPr id="57" name="Picture 57">
            <a:extLst>
              <a:ext uri="{FF2B5EF4-FFF2-40B4-BE49-F238E27FC236}">
                <a16:creationId xmlns:a16="http://schemas.microsoft.com/office/drawing/2014/main" xmlns="" id="{DE4AF1A9-4EF6-49E1-AE15-5A11DDBF162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77150" y="3649663"/>
            <a:ext cx="1468438"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椭圆 57">
            <a:extLst>
              <a:ext uri="{FF2B5EF4-FFF2-40B4-BE49-F238E27FC236}">
                <a16:creationId xmlns:a16="http://schemas.microsoft.com/office/drawing/2014/main" xmlns="" id="{CC04A9CC-6621-4D09-87D3-7CD34E6FFBDE}"/>
              </a:ext>
            </a:extLst>
          </p:cNvPr>
          <p:cNvSpPr>
            <a:spLocks noChangeArrowheads="1"/>
          </p:cNvSpPr>
          <p:nvPr/>
        </p:nvSpPr>
        <p:spPr bwMode="auto">
          <a:xfrm rot="-2884374">
            <a:off x="7649369" y="3937794"/>
            <a:ext cx="1506537" cy="917575"/>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Tree>
    <p:extLst>
      <p:ext uri="{BB962C8B-B14F-4D97-AF65-F5344CB8AC3E}">
        <p14:creationId xmlns:p14="http://schemas.microsoft.com/office/powerpoint/2010/main" val="117046629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39938"/>
                                        </p:tgtEl>
                                        <p:attrNameLst>
                                          <p:attrName>style.visibility</p:attrName>
                                        </p:attrNameLst>
                                      </p:cBhvr>
                                      <p:to>
                                        <p:strVal val="visible"/>
                                      </p:to>
                                    </p:set>
                                    <p:animEffect transition="in" filter="dissolve">
                                      <p:cBhvr>
                                        <p:cTn id="14" dur="500"/>
                                        <p:tgtEl>
                                          <p:spTgt spid="3993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wipe(down)">
                                      <p:cBhvr>
                                        <p:cTn id="19" dur="500"/>
                                        <p:tgtEl>
                                          <p:spTgt spid="5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nodeType="clickEffect">
                                  <p:stCondLst>
                                    <p:cond delay="0"/>
                                  </p:stCondLst>
                                  <p:childTnLst>
                                    <p:set>
                                      <p:cBhvr>
                                        <p:cTn id="23" dur="1" fill="hold">
                                          <p:stCondLst>
                                            <p:cond delay="0"/>
                                          </p:stCondLst>
                                        </p:cTn>
                                        <p:tgtEl>
                                          <p:spTgt spid="39991"/>
                                        </p:tgtEl>
                                        <p:attrNameLst>
                                          <p:attrName>style.visibility</p:attrName>
                                        </p:attrNameLst>
                                      </p:cBhvr>
                                      <p:to>
                                        <p:strVal val="visible"/>
                                      </p:to>
                                    </p:set>
                                    <p:animEffect transition="in" filter="diamond(in)">
                                      <p:cBhvr>
                                        <p:cTn id="24" dur="2000"/>
                                        <p:tgtEl>
                                          <p:spTgt spid="3999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39992"/>
                                        </p:tgtEl>
                                        <p:attrNameLst>
                                          <p:attrName>style.visibility</p:attrName>
                                        </p:attrNameLst>
                                      </p:cBhvr>
                                      <p:to>
                                        <p:strVal val="visible"/>
                                      </p:to>
                                    </p:set>
                                    <p:animEffect transition="in" filter="diamond(in)">
                                      <p:cBhvr>
                                        <p:cTn id="29" dur="2000"/>
                                        <p:tgtEl>
                                          <p:spTgt spid="3999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xit" presetSubtype="10" fill="hold" grpId="1" nodeType="clickEffect">
                                  <p:stCondLst>
                                    <p:cond delay="0"/>
                                  </p:stCondLst>
                                  <p:childTnLst>
                                    <p:animEffect transition="out" filter="blinds(horizontal)">
                                      <p:cBhvr>
                                        <p:cTn id="33" dur="500"/>
                                        <p:tgtEl>
                                          <p:spTgt spid="39938"/>
                                        </p:tgtEl>
                                      </p:cBhvr>
                                    </p:animEffect>
                                    <p:set>
                                      <p:cBhvr>
                                        <p:cTn id="34" dur="1" fill="hold">
                                          <p:stCondLst>
                                            <p:cond delay="499"/>
                                          </p:stCondLst>
                                        </p:cTn>
                                        <p:tgtEl>
                                          <p:spTgt spid="39938"/>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9988"/>
                                        </p:tgtEl>
                                        <p:attrNameLst>
                                          <p:attrName>style.visibility</p:attrName>
                                        </p:attrNameLst>
                                      </p:cBhvr>
                                      <p:to>
                                        <p:strVal val="visible"/>
                                      </p:to>
                                    </p:set>
                                    <p:anim calcmode="lin" valueType="num">
                                      <p:cBhvr additive="base">
                                        <p:cTn id="39" dur="500" fill="hold"/>
                                        <p:tgtEl>
                                          <p:spTgt spid="39988"/>
                                        </p:tgtEl>
                                        <p:attrNameLst>
                                          <p:attrName>ppt_x</p:attrName>
                                        </p:attrNameLst>
                                      </p:cBhvr>
                                      <p:tavLst>
                                        <p:tav tm="0">
                                          <p:val>
                                            <p:strVal val="#ppt_x"/>
                                          </p:val>
                                        </p:tav>
                                        <p:tav tm="100000">
                                          <p:val>
                                            <p:strVal val="#ppt_x"/>
                                          </p:val>
                                        </p:tav>
                                      </p:tavLst>
                                    </p:anim>
                                    <p:anim calcmode="lin" valueType="num">
                                      <p:cBhvr additive="base">
                                        <p:cTn id="40" dur="500" fill="hold"/>
                                        <p:tgtEl>
                                          <p:spTgt spid="3998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9988"/>
                                        </p:tgtEl>
                                        <p:attrNameLst>
                                          <p:attrName>style.visibility</p:attrName>
                                        </p:attrNameLst>
                                      </p:cBhvr>
                                      <p:to>
                                        <p:strVal val="hidden"/>
                                      </p:to>
                                    </p:set>
                                  </p:sub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up)">
                                      <p:cBhvr>
                                        <p:cTn id="45" dur="500"/>
                                        <p:tgtEl>
                                          <p:spTgt spid="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iterate type="wd">
                                    <p:tmPct val="10000"/>
                                  </p:iterate>
                                  <p:childTnLst>
                                    <p:set>
                                      <p:cBhvr>
                                        <p:cTn id="49" dur="1" fill="hold">
                                          <p:stCondLst>
                                            <p:cond delay="0"/>
                                          </p:stCondLst>
                                        </p:cTn>
                                        <p:tgtEl>
                                          <p:spTgt spid="39984"/>
                                        </p:tgtEl>
                                        <p:attrNameLst>
                                          <p:attrName>style.visibility</p:attrName>
                                        </p:attrNameLst>
                                      </p:cBhvr>
                                      <p:to>
                                        <p:strVal val="visible"/>
                                      </p:to>
                                    </p:set>
                                    <p:animEffect transition="in" filter="blinds(horizontal)">
                                      <p:cBhvr>
                                        <p:cTn id="50" dur="75"/>
                                        <p:tgtEl>
                                          <p:spTgt spid="3998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39964"/>
                                        </p:tgtEl>
                                        <p:attrNameLst>
                                          <p:attrName>style.visibility</p:attrName>
                                        </p:attrNameLst>
                                      </p:cBhvr>
                                      <p:to>
                                        <p:strVal val="visible"/>
                                      </p:to>
                                    </p:set>
                                    <p:animEffect transition="in" filter="wipe(left)">
                                      <p:cBhvr>
                                        <p:cTn id="55" dur="500"/>
                                        <p:tgtEl>
                                          <p:spTgt spid="3996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32" fill="hold" grpId="0" nodeType="clickEffect">
                                  <p:stCondLst>
                                    <p:cond delay="0"/>
                                  </p:stCondLst>
                                  <p:childTnLst>
                                    <p:set>
                                      <p:cBhvr>
                                        <p:cTn id="59" dur="1" fill="hold">
                                          <p:stCondLst>
                                            <p:cond delay="0"/>
                                          </p:stCondLst>
                                        </p:cTn>
                                        <p:tgtEl>
                                          <p:spTgt spid="39969"/>
                                        </p:tgtEl>
                                        <p:attrNameLst>
                                          <p:attrName>style.visibility</p:attrName>
                                        </p:attrNameLst>
                                      </p:cBhvr>
                                      <p:to>
                                        <p:strVal val="visible"/>
                                      </p:to>
                                    </p:set>
                                    <p:anim calcmode="lin" valueType="num">
                                      <p:cBhvr>
                                        <p:cTn id="60" dur="500" fill="hold"/>
                                        <p:tgtEl>
                                          <p:spTgt spid="39969"/>
                                        </p:tgtEl>
                                        <p:attrNameLst>
                                          <p:attrName>ppt_w</p:attrName>
                                        </p:attrNameLst>
                                      </p:cBhvr>
                                      <p:tavLst>
                                        <p:tav tm="0">
                                          <p:val>
                                            <p:strVal val="4*#ppt_w"/>
                                          </p:val>
                                        </p:tav>
                                        <p:tav tm="100000">
                                          <p:val>
                                            <p:strVal val="#ppt_w"/>
                                          </p:val>
                                        </p:tav>
                                      </p:tavLst>
                                    </p:anim>
                                    <p:anim calcmode="lin" valueType="num">
                                      <p:cBhvr>
                                        <p:cTn id="61" dur="500" fill="hold"/>
                                        <p:tgtEl>
                                          <p:spTgt spid="39969"/>
                                        </p:tgtEl>
                                        <p:attrNameLst>
                                          <p:attrName>ppt_h</p:attrName>
                                        </p:attrNameLst>
                                      </p:cBhvr>
                                      <p:tavLst>
                                        <p:tav tm="0">
                                          <p:val>
                                            <p:strVal val="4*#ppt_h"/>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3" presetClass="entr" presetSubtype="16" fill="hold" grpId="0" nodeType="clickEffect">
                                  <p:stCondLst>
                                    <p:cond delay="0"/>
                                  </p:stCondLst>
                                  <p:childTnLst>
                                    <p:set>
                                      <p:cBhvr>
                                        <p:cTn id="65" dur="1" fill="hold">
                                          <p:stCondLst>
                                            <p:cond delay="0"/>
                                          </p:stCondLst>
                                        </p:cTn>
                                        <p:tgtEl>
                                          <p:spTgt spid="39965"/>
                                        </p:tgtEl>
                                        <p:attrNameLst>
                                          <p:attrName>style.visibility</p:attrName>
                                        </p:attrNameLst>
                                      </p:cBhvr>
                                      <p:to>
                                        <p:strVal val="visible"/>
                                      </p:to>
                                    </p:set>
                                    <p:anim calcmode="lin" valueType="num">
                                      <p:cBhvr>
                                        <p:cTn id="66" dur="500" fill="hold"/>
                                        <p:tgtEl>
                                          <p:spTgt spid="39965"/>
                                        </p:tgtEl>
                                        <p:attrNameLst>
                                          <p:attrName>ppt_w</p:attrName>
                                        </p:attrNameLst>
                                      </p:cBhvr>
                                      <p:tavLst>
                                        <p:tav tm="0">
                                          <p:val>
                                            <p:fltVal val="0"/>
                                          </p:val>
                                        </p:tav>
                                        <p:tav tm="100000">
                                          <p:val>
                                            <p:strVal val="#ppt_w"/>
                                          </p:val>
                                        </p:tav>
                                      </p:tavLst>
                                    </p:anim>
                                    <p:anim calcmode="lin" valueType="num">
                                      <p:cBhvr>
                                        <p:cTn id="67" dur="500" fill="hold"/>
                                        <p:tgtEl>
                                          <p:spTgt spid="39965"/>
                                        </p:tgtEl>
                                        <p:attrNameLst>
                                          <p:attrName>ppt_h</p:attrName>
                                        </p:attrNameLst>
                                      </p:cBhvr>
                                      <p:tavLst>
                                        <p:tav tm="0">
                                          <p:val>
                                            <p:fltVal val="0"/>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39950"/>
                                        </p:tgtEl>
                                        <p:attrNameLst>
                                          <p:attrName>style.visibility</p:attrName>
                                        </p:attrNameLst>
                                      </p:cBhvr>
                                      <p:to>
                                        <p:strVal val="visible"/>
                                      </p:to>
                                    </p:set>
                                    <p:animEffect transition="in" filter="wipe(left)">
                                      <p:cBhvr>
                                        <p:cTn id="72" dur="500"/>
                                        <p:tgtEl>
                                          <p:spTgt spid="3995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8"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additive="base">
                                        <p:cTn id="77" dur="500" fill="hold"/>
                                        <p:tgtEl>
                                          <p:spTgt spid="6"/>
                                        </p:tgtEl>
                                        <p:attrNameLst>
                                          <p:attrName>ppt_x</p:attrName>
                                        </p:attrNameLst>
                                      </p:cBhvr>
                                      <p:tavLst>
                                        <p:tav tm="0">
                                          <p:val>
                                            <p:strVal val="0-#ppt_w/2"/>
                                          </p:val>
                                        </p:tav>
                                        <p:tav tm="100000">
                                          <p:val>
                                            <p:strVal val="#ppt_x"/>
                                          </p:val>
                                        </p:tav>
                                      </p:tavLst>
                                    </p:anim>
                                    <p:anim calcmode="lin" valueType="num">
                                      <p:cBhvr additive="base">
                                        <p:cTn id="7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39983"/>
                                        </p:tgtEl>
                                        <p:attrNameLst>
                                          <p:attrName>style.visibility</p:attrName>
                                        </p:attrNameLst>
                                      </p:cBhvr>
                                      <p:to>
                                        <p:strVal val="visible"/>
                                      </p:to>
                                    </p:set>
                                    <p:animEffect transition="in" filter="wipe(left)">
                                      <p:cBhvr>
                                        <p:cTn id="83" dur="500"/>
                                        <p:tgtEl>
                                          <p:spTgt spid="39983"/>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iterate type="wd">
                                    <p:tmPct val="10000"/>
                                  </p:iterate>
                                  <p:childTnLst>
                                    <p:set>
                                      <p:cBhvr>
                                        <p:cTn id="87" dur="1" fill="hold">
                                          <p:stCondLst>
                                            <p:cond delay="0"/>
                                          </p:stCondLst>
                                        </p:cTn>
                                        <p:tgtEl>
                                          <p:spTgt spid="39985"/>
                                        </p:tgtEl>
                                        <p:attrNameLst>
                                          <p:attrName>style.visibility</p:attrName>
                                        </p:attrNameLst>
                                      </p:cBhvr>
                                      <p:to>
                                        <p:strVal val="visible"/>
                                      </p:to>
                                    </p:set>
                                    <p:animEffect transition="in" filter="blinds(horizontal)">
                                      <p:cBhvr>
                                        <p:cTn id="88" dur="75"/>
                                        <p:tgtEl>
                                          <p:spTgt spid="39985"/>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nodeType="clickEffect">
                                  <p:stCondLst>
                                    <p:cond delay="0"/>
                                  </p:stCondLst>
                                  <p:childTnLst>
                                    <p:set>
                                      <p:cBhvr>
                                        <p:cTn id="92" dur="1" fill="hold">
                                          <p:stCondLst>
                                            <p:cond delay="0"/>
                                          </p:stCondLst>
                                        </p:cTn>
                                        <p:tgtEl>
                                          <p:spTgt spid="39943"/>
                                        </p:tgtEl>
                                        <p:attrNameLst>
                                          <p:attrName>style.visibility</p:attrName>
                                        </p:attrNameLst>
                                      </p:cBhvr>
                                      <p:to>
                                        <p:strVal val="visible"/>
                                      </p:to>
                                    </p:set>
                                    <p:animEffect transition="in" filter="wipe(up)">
                                      <p:cBhvr>
                                        <p:cTn id="93" dur="500"/>
                                        <p:tgtEl>
                                          <p:spTgt spid="39943"/>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8" fill="hold" nodeType="clickEffect">
                                  <p:stCondLst>
                                    <p:cond delay="0"/>
                                  </p:stCondLst>
                                  <p:childTnLst>
                                    <p:set>
                                      <p:cBhvr>
                                        <p:cTn id="97" dur="1" fill="hold">
                                          <p:stCondLst>
                                            <p:cond delay="0"/>
                                          </p:stCondLst>
                                        </p:cTn>
                                        <p:tgtEl>
                                          <p:spTgt spid="7"/>
                                        </p:tgtEl>
                                        <p:attrNameLst>
                                          <p:attrName>style.visibility</p:attrName>
                                        </p:attrNameLst>
                                      </p:cBhvr>
                                      <p:to>
                                        <p:strVal val="visible"/>
                                      </p:to>
                                    </p:set>
                                    <p:anim calcmode="lin" valueType="num">
                                      <p:cBhvr additive="base">
                                        <p:cTn id="98" dur="500" fill="hold"/>
                                        <p:tgtEl>
                                          <p:spTgt spid="7"/>
                                        </p:tgtEl>
                                        <p:attrNameLst>
                                          <p:attrName>ppt_x</p:attrName>
                                        </p:attrNameLst>
                                      </p:cBhvr>
                                      <p:tavLst>
                                        <p:tav tm="0">
                                          <p:val>
                                            <p:strVal val="0-#ppt_w/2"/>
                                          </p:val>
                                        </p:tav>
                                        <p:tav tm="100000">
                                          <p:val>
                                            <p:strVal val="#ppt_x"/>
                                          </p:val>
                                        </p:tav>
                                      </p:tavLst>
                                    </p:anim>
                                    <p:anim calcmode="lin" valueType="num">
                                      <p:cBhvr additive="base">
                                        <p:cTn id="9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nodeType="clickEffect">
                                  <p:stCondLst>
                                    <p:cond delay="0"/>
                                  </p:stCondLst>
                                  <p:childTnLst>
                                    <p:set>
                                      <p:cBhvr>
                                        <p:cTn id="103" dur="1" fill="hold">
                                          <p:stCondLst>
                                            <p:cond delay="0"/>
                                          </p:stCondLst>
                                        </p:cTn>
                                        <p:tgtEl>
                                          <p:spTgt spid="39942"/>
                                        </p:tgtEl>
                                        <p:attrNameLst>
                                          <p:attrName>style.visibility</p:attrName>
                                        </p:attrNameLst>
                                      </p:cBhvr>
                                      <p:to>
                                        <p:strVal val="visible"/>
                                      </p:to>
                                    </p:set>
                                    <p:animEffect transition="in" filter="wipe(left)">
                                      <p:cBhvr>
                                        <p:cTn id="104" dur="500"/>
                                        <p:tgtEl>
                                          <p:spTgt spid="39942"/>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09" fill="hold" nodeType="clickPar">
                      <p:stCondLst>
                        <p:cond delay="indefinite"/>
                      </p:stCondLst>
                      <p:childTnLst>
                        <p:par>
                          <p:cTn id="110" fill="hold" nodeType="withGroup">
                            <p:stCondLst>
                              <p:cond delay="0"/>
                            </p:stCondLst>
                            <p:childTnLst>
                              <p:par>
                                <p:cTn id="111" presetID="23" presetClass="entr" presetSubtype="32" fill="hold" grpId="0" nodeType="clickEffect">
                                  <p:stCondLst>
                                    <p:cond delay="0"/>
                                  </p:stCondLst>
                                  <p:childTnLst>
                                    <p:set>
                                      <p:cBhvr>
                                        <p:cTn id="112" dur="1" fill="hold">
                                          <p:stCondLst>
                                            <p:cond delay="0"/>
                                          </p:stCondLst>
                                        </p:cTn>
                                        <p:tgtEl>
                                          <p:spTgt spid="39970"/>
                                        </p:tgtEl>
                                        <p:attrNameLst>
                                          <p:attrName>style.visibility</p:attrName>
                                        </p:attrNameLst>
                                      </p:cBhvr>
                                      <p:to>
                                        <p:strVal val="visible"/>
                                      </p:to>
                                    </p:set>
                                    <p:anim calcmode="lin" valueType="num">
                                      <p:cBhvr>
                                        <p:cTn id="113" dur="500" fill="hold"/>
                                        <p:tgtEl>
                                          <p:spTgt spid="39970"/>
                                        </p:tgtEl>
                                        <p:attrNameLst>
                                          <p:attrName>ppt_w</p:attrName>
                                        </p:attrNameLst>
                                      </p:cBhvr>
                                      <p:tavLst>
                                        <p:tav tm="0">
                                          <p:val>
                                            <p:strVal val="4*#ppt_w"/>
                                          </p:val>
                                        </p:tav>
                                        <p:tav tm="100000">
                                          <p:val>
                                            <p:strVal val="#ppt_w"/>
                                          </p:val>
                                        </p:tav>
                                      </p:tavLst>
                                    </p:anim>
                                    <p:anim calcmode="lin" valueType="num">
                                      <p:cBhvr>
                                        <p:cTn id="114" dur="500" fill="hold"/>
                                        <p:tgtEl>
                                          <p:spTgt spid="39970"/>
                                        </p:tgtEl>
                                        <p:attrNameLst>
                                          <p:attrName>ppt_h</p:attrName>
                                        </p:attrNameLst>
                                      </p:cBhvr>
                                      <p:tavLst>
                                        <p:tav tm="0">
                                          <p:val>
                                            <p:strVal val="4*#ppt_h"/>
                                          </p:val>
                                        </p:tav>
                                        <p:tav tm="100000">
                                          <p:val>
                                            <p:strVal val="#ppt_h"/>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9" fill="hold" nodeType="clickPar">
                      <p:stCondLst>
                        <p:cond delay="indefinite"/>
                      </p:stCondLst>
                      <p:childTnLst>
                        <p:par>
                          <p:cTn id="120" fill="hold" nodeType="withGroup">
                            <p:stCondLst>
                              <p:cond delay="0"/>
                            </p:stCondLst>
                            <p:childTnLst>
                              <p:par>
                                <p:cTn id="121" presetID="23" presetClass="entr" presetSubtype="32" fill="hold" grpId="0" nodeType="clickEffect">
                                  <p:stCondLst>
                                    <p:cond delay="0"/>
                                  </p:stCondLst>
                                  <p:childTnLst>
                                    <p:set>
                                      <p:cBhvr>
                                        <p:cTn id="122" dur="1" fill="hold">
                                          <p:stCondLst>
                                            <p:cond delay="0"/>
                                          </p:stCondLst>
                                        </p:cTn>
                                        <p:tgtEl>
                                          <p:spTgt spid="39971"/>
                                        </p:tgtEl>
                                        <p:attrNameLst>
                                          <p:attrName>style.visibility</p:attrName>
                                        </p:attrNameLst>
                                      </p:cBhvr>
                                      <p:to>
                                        <p:strVal val="visible"/>
                                      </p:to>
                                    </p:set>
                                    <p:anim calcmode="lin" valueType="num">
                                      <p:cBhvr>
                                        <p:cTn id="123" dur="500" fill="hold"/>
                                        <p:tgtEl>
                                          <p:spTgt spid="39971"/>
                                        </p:tgtEl>
                                        <p:attrNameLst>
                                          <p:attrName>ppt_w</p:attrName>
                                        </p:attrNameLst>
                                      </p:cBhvr>
                                      <p:tavLst>
                                        <p:tav tm="0">
                                          <p:val>
                                            <p:strVal val="4*#ppt_w"/>
                                          </p:val>
                                        </p:tav>
                                        <p:tav tm="100000">
                                          <p:val>
                                            <p:strVal val="#ppt_w"/>
                                          </p:val>
                                        </p:tav>
                                      </p:tavLst>
                                    </p:anim>
                                    <p:anim calcmode="lin" valueType="num">
                                      <p:cBhvr>
                                        <p:cTn id="124" dur="500" fill="hold"/>
                                        <p:tgtEl>
                                          <p:spTgt spid="39971"/>
                                        </p:tgtEl>
                                        <p:attrNameLst>
                                          <p:attrName>ppt_h</p:attrName>
                                        </p:attrNameLst>
                                      </p:cBhvr>
                                      <p:tavLst>
                                        <p:tav tm="0">
                                          <p:val>
                                            <p:strVal val="4*#ppt_h"/>
                                          </p:val>
                                        </p:tav>
                                        <p:tav tm="100000">
                                          <p:val>
                                            <p:strVal val="#ppt_h"/>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1" fill="hold" nodeType="clickEffect">
                                  <p:stCondLst>
                                    <p:cond delay="0"/>
                                  </p:stCondLst>
                                  <p:childTnLst>
                                    <p:set>
                                      <p:cBhvr>
                                        <p:cTn id="128" dur="1" fill="hold">
                                          <p:stCondLst>
                                            <p:cond delay="0"/>
                                          </p:stCondLst>
                                        </p:cTn>
                                        <p:tgtEl>
                                          <p:spTgt spid="39975"/>
                                        </p:tgtEl>
                                        <p:attrNameLst>
                                          <p:attrName>style.visibility</p:attrName>
                                        </p:attrNameLst>
                                      </p:cBhvr>
                                      <p:to>
                                        <p:strVal val="visible"/>
                                      </p:to>
                                    </p:set>
                                    <p:animEffect transition="in" filter="wipe(up)">
                                      <p:cBhvr>
                                        <p:cTn id="129" dur="500"/>
                                        <p:tgtEl>
                                          <p:spTgt spid="39975"/>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 presetClass="entr" presetSubtype="8" fill="hold" nodeType="clickEffect">
                                  <p:stCondLst>
                                    <p:cond delay="0"/>
                                  </p:stCondLst>
                                  <p:childTnLst>
                                    <p:set>
                                      <p:cBhvr>
                                        <p:cTn id="133" dur="1" fill="hold">
                                          <p:stCondLst>
                                            <p:cond delay="0"/>
                                          </p:stCondLst>
                                        </p:cTn>
                                        <p:tgtEl>
                                          <p:spTgt spid="8"/>
                                        </p:tgtEl>
                                        <p:attrNameLst>
                                          <p:attrName>style.visibility</p:attrName>
                                        </p:attrNameLst>
                                      </p:cBhvr>
                                      <p:to>
                                        <p:strVal val="visible"/>
                                      </p:to>
                                    </p:set>
                                    <p:anim calcmode="lin" valueType="num">
                                      <p:cBhvr additive="base">
                                        <p:cTn id="134" dur="500" fill="hold"/>
                                        <p:tgtEl>
                                          <p:spTgt spid="8"/>
                                        </p:tgtEl>
                                        <p:attrNameLst>
                                          <p:attrName>ppt_x</p:attrName>
                                        </p:attrNameLst>
                                      </p:cBhvr>
                                      <p:tavLst>
                                        <p:tav tm="0">
                                          <p:val>
                                            <p:strVal val="0-#ppt_w/2"/>
                                          </p:val>
                                        </p:tav>
                                        <p:tav tm="100000">
                                          <p:val>
                                            <p:strVal val="#ppt_x"/>
                                          </p:val>
                                        </p:tav>
                                      </p:tavLst>
                                    </p:anim>
                                    <p:anim calcmode="lin" valueType="num">
                                      <p:cBhvr additive="base">
                                        <p:cTn id="135"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8" fill="hold" nodeType="clickEffect">
                                  <p:stCondLst>
                                    <p:cond delay="0"/>
                                  </p:stCondLst>
                                  <p:childTnLst>
                                    <p:set>
                                      <p:cBhvr>
                                        <p:cTn id="139" dur="1" fill="hold">
                                          <p:stCondLst>
                                            <p:cond delay="0"/>
                                          </p:stCondLst>
                                        </p:cTn>
                                        <p:tgtEl>
                                          <p:spTgt spid="39979"/>
                                        </p:tgtEl>
                                        <p:attrNameLst>
                                          <p:attrName>style.visibility</p:attrName>
                                        </p:attrNameLst>
                                      </p:cBhvr>
                                      <p:to>
                                        <p:strVal val="visible"/>
                                      </p:to>
                                    </p:set>
                                    <p:animEffect transition="in" filter="wipe(left)">
                                      <p:cBhvr>
                                        <p:cTn id="140" dur="500"/>
                                        <p:tgtEl>
                                          <p:spTgt spid="39979"/>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1" fill="hold" nodeType="clickEffect">
                                  <p:stCondLst>
                                    <p:cond delay="0"/>
                                  </p:stCondLst>
                                  <p:childTnLst>
                                    <p:set>
                                      <p:cBhvr>
                                        <p:cTn id="144" dur="1" fill="hold">
                                          <p:stCondLst>
                                            <p:cond delay="0"/>
                                          </p:stCondLst>
                                        </p:cTn>
                                        <p:tgtEl>
                                          <p:spTgt spid="9"/>
                                        </p:tgtEl>
                                        <p:attrNameLst>
                                          <p:attrName>style.visibility</p:attrName>
                                        </p:attrNameLst>
                                      </p:cBhvr>
                                      <p:to>
                                        <p:strVal val="visible"/>
                                      </p:to>
                                    </p:set>
                                    <p:anim calcmode="lin" valueType="num">
                                      <p:cBhvr additive="base">
                                        <p:cTn id="145" dur="500" fill="hold"/>
                                        <p:tgtEl>
                                          <p:spTgt spid="9"/>
                                        </p:tgtEl>
                                        <p:attrNameLst>
                                          <p:attrName>ppt_x</p:attrName>
                                        </p:attrNameLst>
                                      </p:cBhvr>
                                      <p:tavLst>
                                        <p:tav tm="0">
                                          <p:val>
                                            <p:strVal val="#ppt_x"/>
                                          </p:val>
                                        </p:tav>
                                        <p:tav tm="100000">
                                          <p:val>
                                            <p:strVal val="#ppt_x"/>
                                          </p:val>
                                        </p:tav>
                                      </p:tavLst>
                                    </p:anim>
                                    <p:anim calcmode="lin" valueType="num">
                                      <p:cBhvr additive="base">
                                        <p:cTn id="146"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3" presetClass="entr" presetSubtype="10" fill="hold" grpId="0" nodeType="clickEffect">
                                  <p:stCondLst>
                                    <p:cond delay="0"/>
                                  </p:stCondLst>
                                  <p:iterate type="wd">
                                    <p:tmPct val="10000"/>
                                  </p:iterate>
                                  <p:childTnLst>
                                    <p:set>
                                      <p:cBhvr>
                                        <p:cTn id="150" dur="1" fill="hold">
                                          <p:stCondLst>
                                            <p:cond delay="0"/>
                                          </p:stCondLst>
                                        </p:cTn>
                                        <p:tgtEl>
                                          <p:spTgt spid="39986"/>
                                        </p:tgtEl>
                                        <p:attrNameLst>
                                          <p:attrName>style.visibility</p:attrName>
                                        </p:attrNameLst>
                                      </p:cBhvr>
                                      <p:to>
                                        <p:strVal val="visible"/>
                                      </p:to>
                                    </p:set>
                                    <p:animEffect transition="in" filter="blinds(horizontal)">
                                      <p:cBhvr>
                                        <p:cTn id="151" dur="75"/>
                                        <p:tgtEl>
                                          <p:spTgt spid="39986"/>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1" fill="hold" grpId="0" nodeType="clickEffect">
                                  <p:stCondLst>
                                    <p:cond delay="0"/>
                                  </p:stCondLst>
                                  <p:childTnLst>
                                    <p:set>
                                      <p:cBhvr>
                                        <p:cTn id="155" dur="1" fill="hold">
                                          <p:stCondLst>
                                            <p:cond delay="0"/>
                                          </p:stCondLst>
                                        </p:cTn>
                                        <p:tgtEl>
                                          <p:spTgt spid="39951"/>
                                        </p:tgtEl>
                                        <p:attrNameLst>
                                          <p:attrName>style.visibility</p:attrName>
                                        </p:attrNameLst>
                                      </p:cBhvr>
                                      <p:to>
                                        <p:strVal val="visible"/>
                                      </p:to>
                                    </p:set>
                                    <p:animEffect transition="in" filter="wipe(up)">
                                      <p:cBhvr>
                                        <p:cTn id="156" dur="500"/>
                                        <p:tgtEl>
                                          <p:spTgt spid="39951"/>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3" presetClass="entr" presetSubtype="10" fill="hold" grpId="0" nodeType="clickEffect">
                                  <p:stCondLst>
                                    <p:cond delay="0"/>
                                  </p:stCondLst>
                                  <p:iterate type="wd">
                                    <p:tmPct val="10000"/>
                                  </p:iterate>
                                  <p:childTnLst>
                                    <p:set>
                                      <p:cBhvr>
                                        <p:cTn id="160" dur="1" fill="hold">
                                          <p:stCondLst>
                                            <p:cond delay="0"/>
                                          </p:stCondLst>
                                        </p:cTn>
                                        <p:tgtEl>
                                          <p:spTgt spid="39987"/>
                                        </p:tgtEl>
                                        <p:attrNameLst>
                                          <p:attrName>style.visibility</p:attrName>
                                        </p:attrNameLst>
                                      </p:cBhvr>
                                      <p:to>
                                        <p:strVal val="visible"/>
                                      </p:to>
                                    </p:set>
                                    <p:animEffect transition="in" filter="blinds(horizontal)">
                                      <p:cBhvr>
                                        <p:cTn id="161" dur="75"/>
                                        <p:tgtEl>
                                          <p:spTgt spid="39987"/>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7" presetClass="entr" presetSubtype="1" fill="hold" nodeType="clickEffect">
                                  <p:stCondLst>
                                    <p:cond delay="0"/>
                                  </p:stCondLst>
                                  <p:childTnLst>
                                    <p:set>
                                      <p:cBhvr>
                                        <p:cTn id="165" dur="1" fill="hold">
                                          <p:stCondLst>
                                            <p:cond delay="0"/>
                                          </p:stCondLst>
                                        </p:cTn>
                                        <p:tgtEl>
                                          <p:spTgt spid="5"/>
                                        </p:tgtEl>
                                        <p:attrNameLst>
                                          <p:attrName>style.visibility</p:attrName>
                                        </p:attrNameLst>
                                      </p:cBhvr>
                                      <p:to>
                                        <p:strVal val="visible"/>
                                      </p:to>
                                    </p:set>
                                    <p:anim calcmode="lin" valueType="num">
                                      <p:cBhvr>
                                        <p:cTn id="166" dur="500" fill="hold"/>
                                        <p:tgtEl>
                                          <p:spTgt spid="5"/>
                                        </p:tgtEl>
                                        <p:attrNameLst>
                                          <p:attrName>ppt_x</p:attrName>
                                        </p:attrNameLst>
                                      </p:cBhvr>
                                      <p:tavLst>
                                        <p:tav tm="0">
                                          <p:val>
                                            <p:strVal val="#ppt_x"/>
                                          </p:val>
                                        </p:tav>
                                        <p:tav tm="100000">
                                          <p:val>
                                            <p:strVal val="#ppt_x"/>
                                          </p:val>
                                        </p:tav>
                                      </p:tavLst>
                                    </p:anim>
                                    <p:anim calcmode="lin" valueType="num">
                                      <p:cBhvr>
                                        <p:cTn id="167" dur="500" fill="hold"/>
                                        <p:tgtEl>
                                          <p:spTgt spid="5"/>
                                        </p:tgtEl>
                                        <p:attrNameLst>
                                          <p:attrName>ppt_y</p:attrName>
                                        </p:attrNameLst>
                                      </p:cBhvr>
                                      <p:tavLst>
                                        <p:tav tm="0">
                                          <p:val>
                                            <p:strVal val="#ppt_y-#ppt_h/2"/>
                                          </p:val>
                                        </p:tav>
                                        <p:tav tm="100000">
                                          <p:val>
                                            <p:strVal val="#ppt_y"/>
                                          </p:val>
                                        </p:tav>
                                      </p:tavLst>
                                    </p:anim>
                                    <p:anim calcmode="lin" valueType="num">
                                      <p:cBhvr>
                                        <p:cTn id="168" dur="500" fill="hold"/>
                                        <p:tgtEl>
                                          <p:spTgt spid="5"/>
                                        </p:tgtEl>
                                        <p:attrNameLst>
                                          <p:attrName>ppt_w</p:attrName>
                                        </p:attrNameLst>
                                      </p:cBhvr>
                                      <p:tavLst>
                                        <p:tav tm="0">
                                          <p:val>
                                            <p:strVal val="#ppt_w"/>
                                          </p:val>
                                        </p:tav>
                                        <p:tav tm="100000">
                                          <p:val>
                                            <p:strVal val="#ppt_w"/>
                                          </p:val>
                                        </p:tav>
                                      </p:tavLst>
                                    </p:anim>
                                    <p:anim calcmode="lin" valueType="num">
                                      <p:cBhvr>
                                        <p:cTn id="169"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70" fill="hold" nodeType="clickPar">
                      <p:stCondLst>
                        <p:cond delay="indefinite"/>
                      </p:stCondLst>
                      <p:childTnLst>
                        <p:par>
                          <p:cTn id="171" fill="hold" nodeType="withGroup">
                            <p:stCondLst>
                              <p:cond delay="0"/>
                            </p:stCondLst>
                            <p:childTnLst>
                              <p:par>
                                <p:cTn id="172" presetID="53" presetClass="entr" presetSubtype="16" fill="hold" grpId="0" nodeType="clickEffect">
                                  <p:stCondLst>
                                    <p:cond delay="0"/>
                                  </p:stCondLst>
                                  <p:childTnLst>
                                    <p:set>
                                      <p:cBhvr>
                                        <p:cTn id="173" dur="1" fill="hold">
                                          <p:stCondLst>
                                            <p:cond delay="0"/>
                                          </p:stCondLst>
                                        </p:cTn>
                                        <p:tgtEl>
                                          <p:spTgt spid="39990"/>
                                        </p:tgtEl>
                                        <p:attrNameLst>
                                          <p:attrName>style.visibility</p:attrName>
                                        </p:attrNameLst>
                                      </p:cBhvr>
                                      <p:to>
                                        <p:strVal val="visible"/>
                                      </p:to>
                                    </p:set>
                                    <p:anim calcmode="lin" valueType="num">
                                      <p:cBhvr>
                                        <p:cTn id="174" dur="500" fill="hold"/>
                                        <p:tgtEl>
                                          <p:spTgt spid="39990"/>
                                        </p:tgtEl>
                                        <p:attrNameLst>
                                          <p:attrName>ppt_w</p:attrName>
                                        </p:attrNameLst>
                                      </p:cBhvr>
                                      <p:tavLst>
                                        <p:tav tm="0">
                                          <p:val>
                                            <p:fltVal val="0"/>
                                          </p:val>
                                        </p:tav>
                                        <p:tav tm="100000">
                                          <p:val>
                                            <p:strVal val="#ppt_w"/>
                                          </p:val>
                                        </p:tav>
                                      </p:tavLst>
                                    </p:anim>
                                    <p:anim calcmode="lin" valueType="num">
                                      <p:cBhvr>
                                        <p:cTn id="175" dur="500" fill="hold"/>
                                        <p:tgtEl>
                                          <p:spTgt spid="39990"/>
                                        </p:tgtEl>
                                        <p:attrNameLst>
                                          <p:attrName>ppt_h</p:attrName>
                                        </p:attrNameLst>
                                      </p:cBhvr>
                                      <p:tavLst>
                                        <p:tav tm="0">
                                          <p:val>
                                            <p:fltVal val="0"/>
                                          </p:val>
                                        </p:tav>
                                        <p:tav tm="100000">
                                          <p:val>
                                            <p:strVal val="#ppt_h"/>
                                          </p:val>
                                        </p:tav>
                                      </p:tavLst>
                                    </p:anim>
                                    <p:animEffect transition="in" filter="fade">
                                      <p:cBhvr>
                                        <p:cTn id="176" dur="500"/>
                                        <p:tgtEl>
                                          <p:spTgt spid="39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P spid="39938" grpId="1"/>
      <p:bldP spid="39951" grpId="0" animBg="1"/>
      <p:bldP spid="39965" grpId="0"/>
      <p:bldP spid="39969" grpId="0"/>
      <p:bldP spid="39970" grpId="0"/>
      <p:bldP spid="39971" grpId="0"/>
      <p:bldP spid="39985" grpId="0"/>
      <p:bldP spid="39986" grpId="0"/>
      <p:bldP spid="39987" grpId="0"/>
      <p:bldP spid="39988" grpId="0"/>
      <p:bldP spid="39990" grpId="0" animBg="1"/>
      <p:bldP spid="39992" grpId="0" animBg="1"/>
      <p:bldP spid="5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53">
            <a:extLst>
              <a:ext uri="{FF2B5EF4-FFF2-40B4-BE49-F238E27FC236}">
                <a16:creationId xmlns:a16="http://schemas.microsoft.com/office/drawing/2014/main" xmlns="" id="{C5522E23-0856-40F0-8419-1513C742A544}"/>
              </a:ext>
            </a:extLst>
          </p:cNvPr>
          <p:cNvSpPr txBox="1">
            <a:spLocks noChangeArrowheads="1"/>
          </p:cNvSpPr>
          <p:nvPr/>
        </p:nvSpPr>
        <p:spPr bwMode="auto">
          <a:xfrm>
            <a:off x="0" y="0"/>
            <a:ext cx="8226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3200"/>
              <a:t>例</a:t>
            </a:r>
            <a:r>
              <a:rPr lang="en-US" altLang="zh-CN" sz="3200"/>
              <a:t>1</a:t>
            </a:r>
            <a:r>
              <a:rPr lang="zh-CN" altLang="en-US" sz="3200"/>
              <a:t>：求左视图 </a:t>
            </a:r>
            <a:r>
              <a:rPr lang="en-US" altLang="zh-CN" sz="2000" i="1"/>
              <a:t>Construct the left view</a:t>
            </a:r>
          </a:p>
        </p:txBody>
      </p:sp>
      <p:grpSp>
        <p:nvGrpSpPr>
          <p:cNvPr id="10243" name="Group 3">
            <a:extLst>
              <a:ext uri="{FF2B5EF4-FFF2-40B4-BE49-F238E27FC236}">
                <a16:creationId xmlns:a16="http://schemas.microsoft.com/office/drawing/2014/main" xmlns="" id="{3691971C-2E03-4C46-8951-0CF38440AB27}"/>
              </a:ext>
            </a:extLst>
          </p:cNvPr>
          <p:cNvGrpSpPr>
            <a:grpSpLocks/>
          </p:cNvGrpSpPr>
          <p:nvPr/>
        </p:nvGrpSpPr>
        <p:grpSpPr bwMode="auto">
          <a:xfrm>
            <a:off x="496888" y="577850"/>
            <a:ext cx="5854700" cy="5410200"/>
            <a:chOff x="0" y="0"/>
            <a:chExt cx="3688" cy="3408"/>
          </a:xfrm>
        </p:grpSpPr>
        <p:sp>
          <p:nvSpPr>
            <p:cNvPr id="10244" name="Freeform 58">
              <a:extLst>
                <a:ext uri="{FF2B5EF4-FFF2-40B4-BE49-F238E27FC236}">
                  <a16:creationId xmlns:a16="http://schemas.microsoft.com/office/drawing/2014/main" xmlns="" id="{981A74C0-F89A-4214-B55C-D4140F55FC43}"/>
                </a:ext>
              </a:extLst>
            </p:cNvPr>
            <p:cNvSpPr>
              <a:spLocks noChangeArrowheads="1"/>
            </p:cNvSpPr>
            <p:nvPr/>
          </p:nvSpPr>
          <p:spPr bwMode="auto">
            <a:xfrm>
              <a:off x="0" y="2600"/>
              <a:ext cx="1712" cy="1"/>
            </a:xfrm>
            <a:custGeom>
              <a:avLst/>
              <a:gdLst>
                <a:gd name="T0" fmla="*/ 0 w 1712"/>
                <a:gd name="T1" fmla="*/ 1 h 1"/>
                <a:gd name="T2" fmla="*/ 1712 w 1712"/>
                <a:gd name="T3" fmla="*/ 0 h 1"/>
                <a:gd name="T4" fmla="*/ 0 60000 65536"/>
                <a:gd name="T5" fmla="*/ 0 60000 65536"/>
                <a:gd name="T6" fmla="*/ 0 w 1712"/>
                <a:gd name="T7" fmla="*/ 0 h 1"/>
                <a:gd name="T8" fmla="*/ 1712 w 1712"/>
                <a:gd name="T9" fmla="*/ 1 h 1"/>
              </a:gdLst>
              <a:ahLst/>
              <a:cxnLst>
                <a:cxn ang="T4">
                  <a:pos x="T0" y="T1"/>
                </a:cxn>
                <a:cxn ang="T5">
                  <a:pos x="T2" y="T3"/>
                </a:cxn>
              </a:cxnLst>
              <a:rect l="T6" t="T7" r="T8" b="T9"/>
              <a:pathLst>
                <a:path w="1712" h="1">
                  <a:moveTo>
                    <a:pt x="0" y="1"/>
                  </a:moveTo>
                  <a:lnTo>
                    <a:pt x="1712" y="0"/>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0245" name="Freeform 59">
              <a:extLst>
                <a:ext uri="{FF2B5EF4-FFF2-40B4-BE49-F238E27FC236}">
                  <a16:creationId xmlns:a16="http://schemas.microsoft.com/office/drawing/2014/main" xmlns="" id="{B77EAD88-0A2B-462F-940A-C66163C95171}"/>
                </a:ext>
              </a:extLst>
            </p:cNvPr>
            <p:cNvSpPr>
              <a:spLocks noChangeArrowheads="1"/>
            </p:cNvSpPr>
            <p:nvPr/>
          </p:nvSpPr>
          <p:spPr bwMode="auto">
            <a:xfrm>
              <a:off x="893" y="1827"/>
              <a:ext cx="0" cy="1581"/>
            </a:xfrm>
            <a:custGeom>
              <a:avLst/>
              <a:gdLst>
                <a:gd name="T0" fmla="*/ 0 w 14"/>
                <a:gd name="T1" fmla="*/ 0 h 1581"/>
                <a:gd name="T2" fmla="*/ 14 w 14"/>
                <a:gd name="T3" fmla="*/ 1581 h 1581"/>
                <a:gd name="T4" fmla="*/ 0 60000 65536"/>
                <a:gd name="T5" fmla="*/ 0 60000 65536"/>
                <a:gd name="T6" fmla="*/ 0 w 14"/>
                <a:gd name="T7" fmla="*/ 0 h 1581"/>
                <a:gd name="T8" fmla="*/ 14 w 14"/>
                <a:gd name="T9" fmla="*/ 1581 h 1581"/>
              </a:gdLst>
              <a:ahLst/>
              <a:cxnLst>
                <a:cxn ang="T4">
                  <a:pos x="T0" y="T1"/>
                </a:cxn>
                <a:cxn ang="T5">
                  <a:pos x="T2" y="T3"/>
                </a:cxn>
              </a:cxnLst>
              <a:rect l="T6" t="T7" r="T8" b="T9"/>
              <a:pathLst>
                <a:path w="14" h="1581">
                  <a:moveTo>
                    <a:pt x="0" y="0"/>
                  </a:moveTo>
                  <a:lnTo>
                    <a:pt x="14" y="1581"/>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0246" name="Oval 60">
              <a:extLst>
                <a:ext uri="{FF2B5EF4-FFF2-40B4-BE49-F238E27FC236}">
                  <a16:creationId xmlns:a16="http://schemas.microsoft.com/office/drawing/2014/main" xmlns="" id="{559F7726-687E-4698-9DFA-54E9E5CABE58}"/>
                </a:ext>
              </a:extLst>
            </p:cNvPr>
            <p:cNvSpPr>
              <a:spLocks noChangeArrowheads="1"/>
            </p:cNvSpPr>
            <p:nvPr/>
          </p:nvSpPr>
          <p:spPr bwMode="auto">
            <a:xfrm>
              <a:off x="192" y="1977"/>
              <a:ext cx="1392" cy="1248"/>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sp>
          <p:nvSpPr>
            <p:cNvPr id="10247" name="Line 61">
              <a:extLst>
                <a:ext uri="{FF2B5EF4-FFF2-40B4-BE49-F238E27FC236}">
                  <a16:creationId xmlns:a16="http://schemas.microsoft.com/office/drawing/2014/main" xmlns="" id="{A0F5D6D2-BAAD-46F3-A4D6-2D0AC306A59A}"/>
                </a:ext>
              </a:extLst>
            </p:cNvPr>
            <p:cNvSpPr>
              <a:spLocks noChangeShapeType="1"/>
            </p:cNvSpPr>
            <p:nvPr/>
          </p:nvSpPr>
          <p:spPr bwMode="auto">
            <a:xfrm flipV="1">
              <a:off x="893" y="0"/>
              <a:ext cx="0" cy="1641"/>
            </a:xfrm>
            <a:prstGeom prst="line">
              <a:avLst/>
            </a:prstGeom>
            <a:noFill/>
            <a:ln w="9525">
              <a:solidFill>
                <a:schemeClr val="tx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8" name="Line 62">
              <a:extLst>
                <a:ext uri="{FF2B5EF4-FFF2-40B4-BE49-F238E27FC236}">
                  <a16:creationId xmlns:a16="http://schemas.microsoft.com/office/drawing/2014/main" xmlns="" id="{C23327F9-E312-4A05-ADCB-40CD847B1447}"/>
                </a:ext>
              </a:extLst>
            </p:cNvPr>
            <p:cNvSpPr>
              <a:spLocks noChangeShapeType="1"/>
            </p:cNvSpPr>
            <p:nvPr/>
          </p:nvSpPr>
          <p:spPr bwMode="auto">
            <a:xfrm>
              <a:off x="192" y="768"/>
              <a:ext cx="0" cy="77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9" name="Line 63">
              <a:extLst>
                <a:ext uri="{FF2B5EF4-FFF2-40B4-BE49-F238E27FC236}">
                  <a16:creationId xmlns:a16="http://schemas.microsoft.com/office/drawing/2014/main" xmlns="" id="{25B84623-58D3-4720-B75C-8A568B6B3CF0}"/>
                </a:ext>
              </a:extLst>
            </p:cNvPr>
            <p:cNvSpPr>
              <a:spLocks noChangeShapeType="1"/>
            </p:cNvSpPr>
            <p:nvPr/>
          </p:nvSpPr>
          <p:spPr bwMode="auto">
            <a:xfrm>
              <a:off x="185" y="1545"/>
              <a:ext cx="1406"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0" name="Line 64">
              <a:extLst>
                <a:ext uri="{FF2B5EF4-FFF2-40B4-BE49-F238E27FC236}">
                  <a16:creationId xmlns:a16="http://schemas.microsoft.com/office/drawing/2014/main" xmlns="" id="{8A600E5F-74CA-40D7-AB8E-A380E5CA4453}"/>
                </a:ext>
              </a:extLst>
            </p:cNvPr>
            <p:cNvSpPr>
              <a:spLocks noChangeShapeType="1"/>
            </p:cNvSpPr>
            <p:nvPr/>
          </p:nvSpPr>
          <p:spPr bwMode="auto">
            <a:xfrm flipV="1">
              <a:off x="1584" y="89"/>
              <a:ext cx="0" cy="146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 name="Line 65">
              <a:extLst>
                <a:ext uri="{FF2B5EF4-FFF2-40B4-BE49-F238E27FC236}">
                  <a16:creationId xmlns:a16="http://schemas.microsoft.com/office/drawing/2014/main" xmlns="" id="{78FACCAA-0176-4DE3-A335-9B738E5AF785}"/>
                </a:ext>
              </a:extLst>
            </p:cNvPr>
            <p:cNvSpPr>
              <a:spLocks noChangeShapeType="1"/>
            </p:cNvSpPr>
            <p:nvPr/>
          </p:nvSpPr>
          <p:spPr bwMode="auto">
            <a:xfrm flipV="1">
              <a:off x="192" y="96"/>
              <a:ext cx="1392" cy="67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2" name="Line 66">
              <a:extLst>
                <a:ext uri="{FF2B5EF4-FFF2-40B4-BE49-F238E27FC236}">
                  <a16:creationId xmlns:a16="http://schemas.microsoft.com/office/drawing/2014/main" xmlns="" id="{75BD6815-AE6D-4F86-A51D-5BEAA88218E9}"/>
                </a:ext>
              </a:extLst>
            </p:cNvPr>
            <p:cNvSpPr>
              <a:spLocks noChangeShapeType="1"/>
            </p:cNvSpPr>
            <p:nvPr/>
          </p:nvSpPr>
          <p:spPr bwMode="auto">
            <a:xfrm flipV="1">
              <a:off x="2861" y="0"/>
              <a:ext cx="0" cy="1641"/>
            </a:xfrm>
            <a:prstGeom prst="line">
              <a:avLst/>
            </a:prstGeom>
            <a:noFill/>
            <a:ln w="9525">
              <a:solidFill>
                <a:schemeClr val="tx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3" name="Oval 67">
              <a:extLst>
                <a:ext uri="{FF2B5EF4-FFF2-40B4-BE49-F238E27FC236}">
                  <a16:creationId xmlns:a16="http://schemas.microsoft.com/office/drawing/2014/main" xmlns="" id="{5F77294F-A54D-491A-85D8-FDF707FDDC07}"/>
                </a:ext>
              </a:extLst>
            </p:cNvPr>
            <p:cNvSpPr>
              <a:spLocks noChangeArrowheads="1"/>
            </p:cNvSpPr>
            <p:nvPr/>
          </p:nvSpPr>
          <p:spPr bwMode="auto">
            <a:xfrm>
              <a:off x="2160" y="96"/>
              <a:ext cx="1396" cy="672"/>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sp>
          <p:nvSpPr>
            <p:cNvPr id="10254" name="Line 68">
              <a:extLst>
                <a:ext uri="{FF2B5EF4-FFF2-40B4-BE49-F238E27FC236}">
                  <a16:creationId xmlns:a16="http://schemas.microsoft.com/office/drawing/2014/main" xmlns="" id="{49F2A4ED-6E58-4010-A0B9-C99908D940FD}"/>
                </a:ext>
              </a:extLst>
            </p:cNvPr>
            <p:cNvSpPr>
              <a:spLocks noChangeShapeType="1"/>
            </p:cNvSpPr>
            <p:nvPr/>
          </p:nvSpPr>
          <p:spPr bwMode="auto">
            <a:xfrm>
              <a:off x="2160" y="432"/>
              <a:ext cx="0" cy="111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5" name="Freeform 69">
              <a:extLst>
                <a:ext uri="{FF2B5EF4-FFF2-40B4-BE49-F238E27FC236}">
                  <a16:creationId xmlns:a16="http://schemas.microsoft.com/office/drawing/2014/main" xmlns="" id="{A2F756F1-C27B-44C3-8F14-924AFC25C7E0}"/>
                </a:ext>
              </a:extLst>
            </p:cNvPr>
            <p:cNvSpPr>
              <a:spLocks noChangeArrowheads="1"/>
            </p:cNvSpPr>
            <p:nvPr/>
          </p:nvSpPr>
          <p:spPr bwMode="auto">
            <a:xfrm>
              <a:off x="2153" y="1542"/>
              <a:ext cx="1423" cy="3"/>
            </a:xfrm>
            <a:custGeom>
              <a:avLst/>
              <a:gdLst>
                <a:gd name="T0" fmla="*/ 0 w 1423"/>
                <a:gd name="T1" fmla="*/ 3 h 3"/>
                <a:gd name="T2" fmla="*/ 1423 w 1423"/>
                <a:gd name="T3" fmla="*/ 0 h 3"/>
                <a:gd name="T4" fmla="*/ 0 60000 65536"/>
                <a:gd name="T5" fmla="*/ 0 60000 65536"/>
                <a:gd name="T6" fmla="*/ 0 w 1423"/>
                <a:gd name="T7" fmla="*/ 0 h 3"/>
                <a:gd name="T8" fmla="*/ 1423 w 1423"/>
                <a:gd name="T9" fmla="*/ 3 h 3"/>
              </a:gdLst>
              <a:ahLst/>
              <a:cxnLst>
                <a:cxn ang="T4">
                  <a:pos x="T0" y="T1"/>
                </a:cxn>
                <a:cxn ang="T5">
                  <a:pos x="T2" y="T3"/>
                </a:cxn>
              </a:cxnLst>
              <a:rect l="T6" t="T7" r="T8" b="T9"/>
              <a:pathLst>
                <a:path w="1423" h="3">
                  <a:moveTo>
                    <a:pt x="0" y="3"/>
                  </a:moveTo>
                  <a:lnTo>
                    <a:pt x="1423"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0256" name="Freeform 70">
              <a:extLst>
                <a:ext uri="{FF2B5EF4-FFF2-40B4-BE49-F238E27FC236}">
                  <a16:creationId xmlns:a16="http://schemas.microsoft.com/office/drawing/2014/main" xmlns="" id="{374037C0-F4B4-4071-B0E6-82574D81C17C}"/>
                </a:ext>
              </a:extLst>
            </p:cNvPr>
            <p:cNvSpPr>
              <a:spLocks noChangeArrowheads="1"/>
            </p:cNvSpPr>
            <p:nvPr/>
          </p:nvSpPr>
          <p:spPr bwMode="auto">
            <a:xfrm>
              <a:off x="3555" y="429"/>
              <a:ext cx="1" cy="1120"/>
            </a:xfrm>
            <a:custGeom>
              <a:avLst/>
              <a:gdLst>
                <a:gd name="T0" fmla="*/ 0 w 1"/>
                <a:gd name="T1" fmla="*/ 1120 h 1120"/>
                <a:gd name="T2" fmla="*/ 0 w 1"/>
                <a:gd name="T3" fmla="*/ 0 h 1120"/>
                <a:gd name="T4" fmla="*/ 0 60000 65536"/>
                <a:gd name="T5" fmla="*/ 0 60000 65536"/>
                <a:gd name="T6" fmla="*/ 0 w 1"/>
                <a:gd name="T7" fmla="*/ 0 h 1120"/>
                <a:gd name="T8" fmla="*/ 1 w 1"/>
                <a:gd name="T9" fmla="*/ 1120 h 1120"/>
              </a:gdLst>
              <a:ahLst/>
              <a:cxnLst>
                <a:cxn ang="T4">
                  <a:pos x="T0" y="T1"/>
                </a:cxn>
                <a:cxn ang="T5">
                  <a:pos x="T2" y="T3"/>
                </a:cxn>
              </a:cxnLst>
              <a:rect l="T6" t="T7" r="T8" b="T9"/>
              <a:pathLst>
                <a:path w="1" h="1120">
                  <a:moveTo>
                    <a:pt x="0" y="1120"/>
                  </a:moveTo>
                  <a:lnTo>
                    <a:pt x="0"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0257" name="Freeform 71">
              <a:extLst>
                <a:ext uri="{FF2B5EF4-FFF2-40B4-BE49-F238E27FC236}">
                  <a16:creationId xmlns:a16="http://schemas.microsoft.com/office/drawing/2014/main" xmlns="" id="{48B5B3C5-D558-4A57-B449-6DC9C6180E77}"/>
                </a:ext>
              </a:extLst>
            </p:cNvPr>
            <p:cNvSpPr>
              <a:spLocks noChangeArrowheads="1"/>
            </p:cNvSpPr>
            <p:nvPr/>
          </p:nvSpPr>
          <p:spPr bwMode="auto">
            <a:xfrm>
              <a:off x="2016" y="426"/>
              <a:ext cx="1672" cy="0"/>
            </a:xfrm>
            <a:custGeom>
              <a:avLst/>
              <a:gdLst>
                <a:gd name="T0" fmla="*/ 0 w 1672"/>
                <a:gd name="T1" fmla="*/ 6 h 6"/>
                <a:gd name="T2" fmla="*/ 1672 w 1672"/>
                <a:gd name="T3" fmla="*/ 0 h 6"/>
                <a:gd name="T4" fmla="*/ 0 60000 65536"/>
                <a:gd name="T5" fmla="*/ 0 60000 65536"/>
                <a:gd name="T6" fmla="*/ 0 w 1672"/>
                <a:gd name="T7" fmla="*/ 0 h 6"/>
                <a:gd name="T8" fmla="*/ 1672 w 1672"/>
                <a:gd name="T9" fmla="*/ 6 h 6"/>
              </a:gdLst>
              <a:ahLst/>
              <a:cxnLst>
                <a:cxn ang="T4">
                  <a:pos x="T0" y="T1"/>
                </a:cxn>
                <a:cxn ang="T5">
                  <a:pos x="T2" y="T3"/>
                </a:cxn>
              </a:cxnLst>
              <a:rect l="T6" t="T7" r="T8" b="T9"/>
              <a:pathLst>
                <a:path w="1672" h="6">
                  <a:moveTo>
                    <a:pt x="0" y="6"/>
                  </a:moveTo>
                  <a:lnTo>
                    <a:pt x="1672" y="0"/>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Tree>
    <p:extLst>
      <p:ext uri="{BB962C8B-B14F-4D97-AF65-F5344CB8AC3E}">
        <p14:creationId xmlns:p14="http://schemas.microsoft.com/office/powerpoint/2010/main" val="3586943083"/>
      </p:ext>
    </p:extLst>
  </p:cSld>
  <p:clrMapOvr>
    <a:masterClrMapping/>
  </p:clrMapOvr>
  <p:transition>
    <p:strips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a:extLst>
              <a:ext uri="{FF2B5EF4-FFF2-40B4-BE49-F238E27FC236}">
                <a16:creationId xmlns:a16="http://schemas.microsoft.com/office/drawing/2014/main" xmlns="" id="{FB45C0F5-FB78-4F11-8584-7F2A3F2A01E8}"/>
              </a:ext>
            </a:extLst>
          </p:cNvPr>
          <p:cNvGrpSpPr>
            <a:grpSpLocks/>
          </p:cNvGrpSpPr>
          <p:nvPr/>
        </p:nvGrpSpPr>
        <p:grpSpPr bwMode="auto">
          <a:xfrm>
            <a:off x="768350" y="314325"/>
            <a:ext cx="3333750" cy="3136900"/>
            <a:chOff x="0" y="0"/>
            <a:chExt cx="2100" cy="1976"/>
          </a:xfrm>
        </p:grpSpPr>
        <p:sp>
          <p:nvSpPr>
            <p:cNvPr id="11303" name="Line 3">
              <a:extLst>
                <a:ext uri="{FF2B5EF4-FFF2-40B4-BE49-F238E27FC236}">
                  <a16:creationId xmlns:a16="http://schemas.microsoft.com/office/drawing/2014/main" xmlns="" id="{63C3824F-6E50-43CB-A4DB-24A2F10DC9B9}"/>
                </a:ext>
              </a:extLst>
            </p:cNvPr>
            <p:cNvSpPr>
              <a:spLocks noChangeShapeType="1"/>
            </p:cNvSpPr>
            <p:nvPr/>
          </p:nvSpPr>
          <p:spPr bwMode="auto">
            <a:xfrm>
              <a:off x="1212" y="902"/>
              <a:ext cx="80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4" name="Oval 4">
              <a:extLst>
                <a:ext uri="{FF2B5EF4-FFF2-40B4-BE49-F238E27FC236}">
                  <a16:creationId xmlns:a16="http://schemas.microsoft.com/office/drawing/2014/main" xmlns="" id="{20885493-F5BB-48AE-8B0A-BD6F1B61866E}"/>
                </a:ext>
              </a:extLst>
            </p:cNvPr>
            <p:cNvSpPr>
              <a:spLocks noChangeArrowheads="1"/>
            </p:cNvSpPr>
            <p:nvPr/>
          </p:nvSpPr>
          <p:spPr bwMode="auto">
            <a:xfrm>
              <a:off x="1219" y="56"/>
              <a:ext cx="788" cy="392"/>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sp>
          <p:nvSpPr>
            <p:cNvPr id="11305" name="Freeform 5">
              <a:extLst>
                <a:ext uri="{FF2B5EF4-FFF2-40B4-BE49-F238E27FC236}">
                  <a16:creationId xmlns:a16="http://schemas.microsoft.com/office/drawing/2014/main" xmlns="" id="{B2005C33-7ECF-4F97-A216-6F3008E0CAA7}"/>
                </a:ext>
              </a:extLst>
            </p:cNvPr>
            <p:cNvSpPr>
              <a:spLocks noChangeArrowheads="1"/>
            </p:cNvSpPr>
            <p:nvPr/>
          </p:nvSpPr>
          <p:spPr bwMode="auto">
            <a:xfrm>
              <a:off x="0" y="1518"/>
              <a:ext cx="966" cy="1"/>
            </a:xfrm>
            <a:custGeom>
              <a:avLst/>
              <a:gdLst>
                <a:gd name="T0" fmla="*/ 0 w 1712"/>
                <a:gd name="T1" fmla="*/ 1 h 1"/>
                <a:gd name="T2" fmla="*/ 966 w 1712"/>
                <a:gd name="T3" fmla="*/ 0 h 1"/>
                <a:gd name="T4" fmla="*/ 0 60000 65536"/>
                <a:gd name="T5" fmla="*/ 0 60000 65536"/>
                <a:gd name="T6" fmla="*/ 0 w 1712"/>
                <a:gd name="T7" fmla="*/ 0 h 1"/>
                <a:gd name="T8" fmla="*/ 1712 w 1712"/>
                <a:gd name="T9" fmla="*/ 1 h 1"/>
              </a:gdLst>
              <a:ahLst/>
              <a:cxnLst>
                <a:cxn ang="T4">
                  <a:pos x="T0" y="T1"/>
                </a:cxn>
                <a:cxn ang="T5">
                  <a:pos x="T2" y="T3"/>
                </a:cxn>
              </a:cxnLst>
              <a:rect l="T6" t="T7" r="T8" b="T9"/>
              <a:pathLst>
                <a:path w="1712" h="1">
                  <a:moveTo>
                    <a:pt x="0" y="1"/>
                  </a:moveTo>
                  <a:lnTo>
                    <a:pt x="1712" y="0"/>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306" name="Freeform 6">
              <a:extLst>
                <a:ext uri="{FF2B5EF4-FFF2-40B4-BE49-F238E27FC236}">
                  <a16:creationId xmlns:a16="http://schemas.microsoft.com/office/drawing/2014/main" xmlns="" id="{A7E7AB32-AEFE-49E3-AC62-6B221D1CAC19}"/>
                </a:ext>
              </a:extLst>
            </p:cNvPr>
            <p:cNvSpPr>
              <a:spLocks noChangeArrowheads="1"/>
            </p:cNvSpPr>
            <p:nvPr/>
          </p:nvSpPr>
          <p:spPr bwMode="auto">
            <a:xfrm>
              <a:off x="504" y="1067"/>
              <a:ext cx="1" cy="909"/>
            </a:xfrm>
            <a:custGeom>
              <a:avLst/>
              <a:gdLst>
                <a:gd name="T0" fmla="*/ 0 w 1"/>
                <a:gd name="T1" fmla="*/ 0 h 909"/>
                <a:gd name="T2" fmla="*/ 0 w 1"/>
                <a:gd name="T3" fmla="*/ 909 h 909"/>
                <a:gd name="T4" fmla="*/ 0 60000 65536"/>
                <a:gd name="T5" fmla="*/ 0 60000 65536"/>
                <a:gd name="T6" fmla="*/ 0 w 1"/>
                <a:gd name="T7" fmla="*/ 0 h 909"/>
                <a:gd name="T8" fmla="*/ 1 w 1"/>
                <a:gd name="T9" fmla="*/ 909 h 909"/>
              </a:gdLst>
              <a:ahLst/>
              <a:cxnLst>
                <a:cxn ang="T4">
                  <a:pos x="T0" y="T1"/>
                </a:cxn>
                <a:cxn ang="T5">
                  <a:pos x="T2" y="T3"/>
                </a:cxn>
              </a:cxnLst>
              <a:rect l="T6" t="T7" r="T8" b="T9"/>
              <a:pathLst>
                <a:path w="1" h="909">
                  <a:moveTo>
                    <a:pt x="0" y="0"/>
                  </a:moveTo>
                  <a:lnTo>
                    <a:pt x="0" y="909"/>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307" name="Oval 7">
              <a:extLst>
                <a:ext uri="{FF2B5EF4-FFF2-40B4-BE49-F238E27FC236}">
                  <a16:creationId xmlns:a16="http://schemas.microsoft.com/office/drawing/2014/main" xmlns="" id="{11CD8912-BEC5-47A8-AB04-715F6DD707E2}"/>
                </a:ext>
              </a:extLst>
            </p:cNvPr>
            <p:cNvSpPr>
              <a:spLocks noChangeArrowheads="1"/>
            </p:cNvSpPr>
            <p:nvPr/>
          </p:nvSpPr>
          <p:spPr bwMode="auto">
            <a:xfrm>
              <a:off x="108" y="1154"/>
              <a:ext cx="786" cy="729"/>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sp>
          <p:nvSpPr>
            <p:cNvPr id="11308" name="Line 8">
              <a:extLst>
                <a:ext uri="{FF2B5EF4-FFF2-40B4-BE49-F238E27FC236}">
                  <a16:creationId xmlns:a16="http://schemas.microsoft.com/office/drawing/2014/main" xmlns="" id="{91AFEC99-6322-4422-B779-E41D2EFDBEDF}"/>
                </a:ext>
              </a:extLst>
            </p:cNvPr>
            <p:cNvSpPr>
              <a:spLocks noChangeShapeType="1"/>
            </p:cNvSpPr>
            <p:nvPr/>
          </p:nvSpPr>
          <p:spPr bwMode="auto">
            <a:xfrm flipV="1">
              <a:off x="504" y="0"/>
              <a:ext cx="0" cy="958"/>
            </a:xfrm>
            <a:prstGeom prst="line">
              <a:avLst/>
            </a:prstGeom>
            <a:noFill/>
            <a:ln w="9525">
              <a:solidFill>
                <a:schemeClr val="tx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9" name="Line 9">
              <a:extLst>
                <a:ext uri="{FF2B5EF4-FFF2-40B4-BE49-F238E27FC236}">
                  <a16:creationId xmlns:a16="http://schemas.microsoft.com/office/drawing/2014/main" xmlns="" id="{58EC9C61-4A63-425B-91F8-D2DF7D56164B}"/>
                </a:ext>
              </a:extLst>
            </p:cNvPr>
            <p:cNvSpPr>
              <a:spLocks noChangeShapeType="1"/>
            </p:cNvSpPr>
            <p:nvPr/>
          </p:nvSpPr>
          <p:spPr bwMode="auto">
            <a:xfrm>
              <a:off x="108" y="448"/>
              <a:ext cx="0" cy="45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0" name="Line 10">
              <a:extLst>
                <a:ext uri="{FF2B5EF4-FFF2-40B4-BE49-F238E27FC236}">
                  <a16:creationId xmlns:a16="http://schemas.microsoft.com/office/drawing/2014/main" xmlns="" id="{E0369EFB-064D-46E9-AD4B-CBA2B3493B9B}"/>
                </a:ext>
              </a:extLst>
            </p:cNvPr>
            <p:cNvSpPr>
              <a:spLocks noChangeShapeType="1"/>
            </p:cNvSpPr>
            <p:nvPr/>
          </p:nvSpPr>
          <p:spPr bwMode="auto">
            <a:xfrm>
              <a:off x="101" y="902"/>
              <a:ext cx="80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1" name="Line 11">
              <a:extLst>
                <a:ext uri="{FF2B5EF4-FFF2-40B4-BE49-F238E27FC236}">
                  <a16:creationId xmlns:a16="http://schemas.microsoft.com/office/drawing/2014/main" xmlns="" id="{EE812A1B-C4BD-4823-8330-D3B32029609F}"/>
                </a:ext>
              </a:extLst>
            </p:cNvPr>
            <p:cNvSpPr>
              <a:spLocks noChangeShapeType="1"/>
            </p:cNvSpPr>
            <p:nvPr/>
          </p:nvSpPr>
          <p:spPr bwMode="auto">
            <a:xfrm flipV="1">
              <a:off x="894" y="56"/>
              <a:ext cx="0" cy="84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2" name="Line 12">
              <a:extLst>
                <a:ext uri="{FF2B5EF4-FFF2-40B4-BE49-F238E27FC236}">
                  <a16:creationId xmlns:a16="http://schemas.microsoft.com/office/drawing/2014/main" xmlns="" id="{41F7D3E3-5C00-4D7F-ADC7-E95543E21533}"/>
                </a:ext>
              </a:extLst>
            </p:cNvPr>
            <p:cNvSpPr>
              <a:spLocks noChangeShapeType="1"/>
            </p:cNvSpPr>
            <p:nvPr/>
          </p:nvSpPr>
          <p:spPr bwMode="auto">
            <a:xfrm flipV="1">
              <a:off x="108" y="56"/>
              <a:ext cx="786" cy="3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3" name="Line 13">
              <a:extLst>
                <a:ext uri="{FF2B5EF4-FFF2-40B4-BE49-F238E27FC236}">
                  <a16:creationId xmlns:a16="http://schemas.microsoft.com/office/drawing/2014/main" xmlns="" id="{60AA1BCD-CB2B-4BAA-A5FF-8FA3D99366E8}"/>
                </a:ext>
              </a:extLst>
            </p:cNvPr>
            <p:cNvSpPr>
              <a:spLocks noChangeShapeType="1"/>
            </p:cNvSpPr>
            <p:nvPr/>
          </p:nvSpPr>
          <p:spPr bwMode="auto">
            <a:xfrm flipV="1">
              <a:off x="1615" y="0"/>
              <a:ext cx="0" cy="958"/>
            </a:xfrm>
            <a:prstGeom prst="line">
              <a:avLst/>
            </a:prstGeom>
            <a:noFill/>
            <a:ln w="9525">
              <a:solidFill>
                <a:schemeClr val="tx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4" name="Line 14">
              <a:extLst>
                <a:ext uri="{FF2B5EF4-FFF2-40B4-BE49-F238E27FC236}">
                  <a16:creationId xmlns:a16="http://schemas.microsoft.com/office/drawing/2014/main" xmlns="" id="{9598EB5C-47FD-426A-A467-5BCD46B7E9C1}"/>
                </a:ext>
              </a:extLst>
            </p:cNvPr>
            <p:cNvSpPr>
              <a:spLocks noChangeShapeType="1"/>
            </p:cNvSpPr>
            <p:nvPr/>
          </p:nvSpPr>
          <p:spPr bwMode="auto">
            <a:xfrm>
              <a:off x="1219" y="252"/>
              <a:ext cx="0" cy="65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5" name="Line 15">
              <a:extLst>
                <a:ext uri="{FF2B5EF4-FFF2-40B4-BE49-F238E27FC236}">
                  <a16:creationId xmlns:a16="http://schemas.microsoft.com/office/drawing/2014/main" xmlns="" id="{AE558D84-FEE0-4A33-BBE7-488ECE3B9F32}"/>
                </a:ext>
              </a:extLst>
            </p:cNvPr>
            <p:cNvSpPr>
              <a:spLocks noChangeShapeType="1"/>
            </p:cNvSpPr>
            <p:nvPr/>
          </p:nvSpPr>
          <p:spPr bwMode="auto">
            <a:xfrm flipV="1">
              <a:off x="2005" y="252"/>
              <a:ext cx="0" cy="65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6" name="Line 16">
              <a:extLst>
                <a:ext uri="{FF2B5EF4-FFF2-40B4-BE49-F238E27FC236}">
                  <a16:creationId xmlns:a16="http://schemas.microsoft.com/office/drawing/2014/main" xmlns="" id="{93EA8CE5-F654-46DA-B846-5A14978C815C}"/>
                </a:ext>
              </a:extLst>
            </p:cNvPr>
            <p:cNvSpPr>
              <a:spLocks noChangeShapeType="1"/>
            </p:cNvSpPr>
            <p:nvPr/>
          </p:nvSpPr>
          <p:spPr bwMode="auto">
            <a:xfrm>
              <a:off x="1134" y="252"/>
              <a:ext cx="966" cy="0"/>
            </a:xfrm>
            <a:prstGeom prst="line">
              <a:avLst/>
            </a:prstGeom>
            <a:noFill/>
            <a:ln w="9525">
              <a:solidFill>
                <a:schemeClr val="tx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001" name="AutoShape 17">
            <a:extLst>
              <a:ext uri="{FF2B5EF4-FFF2-40B4-BE49-F238E27FC236}">
                <a16:creationId xmlns:a16="http://schemas.microsoft.com/office/drawing/2014/main" xmlns="" id="{2C09C389-73EB-49FA-A2BB-FEAAEEC7B2BC}"/>
              </a:ext>
            </a:extLst>
          </p:cNvPr>
          <p:cNvSpPr>
            <a:spLocks noChangeArrowheads="1"/>
          </p:cNvSpPr>
          <p:nvPr/>
        </p:nvSpPr>
        <p:spPr bwMode="auto">
          <a:xfrm>
            <a:off x="5867400" y="2276475"/>
            <a:ext cx="3276600" cy="2487613"/>
          </a:xfrm>
          <a:prstGeom prst="wedgeRoundRectCallout">
            <a:avLst>
              <a:gd name="adj1" fmla="val -33819"/>
              <a:gd name="adj2" fmla="val -83630"/>
              <a:gd name="adj3" fmla="val 16667"/>
            </a:avLst>
          </a:prstGeom>
          <a:solidFill>
            <a:srgbClr val="FFFF00"/>
          </a:solidFill>
          <a:ln w="28575">
            <a:solidFill>
              <a:srgbClr val="FF0000"/>
            </a:solidFill>
            <a:miter lim="800000"/>
            <a:headEnd/>
            <a:tailEnd/>
          </a:ln>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400"/>
              <a:t>    </a:t>
            </a:r>
            <a:r>
              <a:rPr lang="zh-CN" altLang="en-US" sz="2400"/>
              <a:t>椭圆的长、短轴随截平面与圆柱轴线夹角的变化而改变。</a:t>
            </a:r>
            <a:r>
              <a:rPr lang="en-US" altLang="zh-CN" i="1"/>
              <a:t>The major axis and minor axis of the ellipse varies with the angle between the cutting plane and axis of the cylinder.</a:t>
            </a:r>
          </a:p>
        </p:txBody>
      </p:sp>
      <p:grpSp>
        <p:nvGrpSpPr>
          <p:cNvPr id="3" name="Group 18">
            <a:extLst>
              <a:ext uri="{FF2B5EF4-FFF2-40B4-BE49-F238E27FC236}">
                <a16:creationId xmlns:a16="http://schemas.microsoft.com/office/drawing/2014/main" xmlns="" id="{B680355A-603B-4FE2-9A43-3A225CE685E0}"/>
              </a:ext>
            </a:extLst>
          </p:cNvPr>
          <p:cNvGrpSpPr>
            <a:grpSpLocks/>
          </p:cNvGrpSpPr>
          <p:nvPr/>
        </p:nvGrpSpPr>
        <p:grpSpPr bwMode="auto">
          <a:xfrm>
            <a:off x="823913" y="3340100"/>
            <a:ext cx="3179762" cy="3160713"/>
            <a:chOff x="0" y="0"/>
            <a:chExt cx="2003" cy="1991"/>
          </a:xfrm>
        </p:grpSpPr>
        <p:sp>
          <p:nvSpPr>
            <p:cNvPr id="11286" name="Text Box 19">
              <a:extLst>
                <a:ext uri="{FF2B5EF4-FFF2-40B4-BE49-F238E27FC236}">
                  <a16:creationId xmlns:a16="http://schemas.microsoft.com/office/drawing/2014/main" xmlns="" id="{756CD3C2-95A6-452C-BA55-EFDFD55E3064}"/>
                </a:ext>
              </a:extLst>
            </p:cNvPr>
            <p:cNvSpPr txBox="1">
              <a:spLocks noChangeArrowheads="1"/>
            </p:cNvSpPr>
            <p:nvPr/>
          </p:nvSpPr>
          <p:spPr bwMode="auto">
            <a:xfrm>
              <a:off x="153" y="679"/>
              <a:ext cx="3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en-US" altLang="zh-CN" sz="1600"/>
                <a:t>45°</a:t>
              </a:r>
              <a:endParaRPr lang="en-US" altLang="zh-CN" sz="1600" b="0"/>
            </a:p>
          </p:txBody>
        </p:sp>
        <p:sp>
          <p:nvSpPr>
            <p:cNvPr id="11287" name="Freeform 20">
              <a:extLst>
                <a:ext uri="{FF2B5EF4-FFF2-40B4-BE49-F238E27FC236}">
                  <a16:creationId xmlns:a16="http://schemas.microsoft.com/office/drawing/2014/main" xmlns="" id="{EFCAAE42-E8F8-44C0-9D78-0BD205F635F8}"/>
                </a:ext>
              </a:extLst>
            </p:cNvPr>
            <p:cNvSpPr>
              <a:spLocks noChangeArrowheads="1"/>
            </p:cNvSpPr>
            <p:nvPr/>
          </p:nvSpPr>
          <p:spPr bwMode="auto">
            <a:xfrm>
              <a:off x="1168" y="1023"/>
              <a:ext cx="771" cy="4"/>
            </a:xfrm>
            <a:custGeom>
              <a:avLst/>
              <a:gdLst>
                <a:gd name="T0" fmla="*/ 0 w 771"/>
                <a:gd name="T1" fmla="*/ 4 h 4"/>
                <a:gd name="T2" fmla="*/ 771 w 771"/>
                <a:gd name="T3" fmla="*/ 0 h 4"/>
                <a:gd name="T4" fmla="*/ 0 60000 65536"/>
                <a:gd name="T5" fmla="*/ 0 60000 65536"/>
                <a:gd name="T6" fmla="*/ 0 w 771"/>
                <a:gd name="T7" fmla="*/ 0 h 4"/>
                <a:gd name="T8" fmla="*/ 771 w 771"/>
                <a:gd name="T9" fmla="*/ 4 h 4"/>
              </a:gdLst>
              <a:ahLst/>
              <a:cxnLst>
                <a:cxn ang="T4">
                  <a:pos x="T0" y="T1"/>
                </a:cxn>
                <a:cxn ang="T5">
                  <a:pos x="T2" y="T3"/>
                </a:cxn>
              </a:cxnLst>
              <a:rect l="T6" t="T7" r="T8" b="T9"/>
              <a:pathLst>
                <a:path w="771" h="4">
                  <a:moveTo>
                    <a:pt x="0" y="4"/>
                  </a:moveTo>
                  <a:lnTo>
                    <a:pt x="771"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288" name="Oval 21">
              <a:extLst>
                <a:ext uri="{FF2B5EF4-FFF2-40B4-BE49-F238E27FC236}">
                  <a16:creationId xmlns:a16="http://schemas.microsoft.com/office/drawing/2014/main" xmlns="" id="{B148433E-CF54-4B3C-8160-F0E5B5C7AB25}"/>
                </a:ext>
              </a:extLst>
            </p:cNvPr>
            <p:cNvSpPr>
              <a:spLocks noChangeArrowheads="1"/>
            </p:cNvSpPr>
            <p:nvPr/>
          </p:nvSpPr>
          <p:spPr bwMode="auto">
            <a:xfrm>
              <a:off x="1168" y="119"/>
              <a:ext cx="754" cy="717"/>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grpSp>
          <p:nvGrpSpPr>
            <p:cNvPr id="11289" name="Group 22">
              <a:extLst>
                <a:ext uri="{FF2B5EF4-FFF2-40B4-BE49-F238E27FC236}">
                  <a16:creationId xmlns:a16="http://schemas.microsoft.com/office/drawing/2014/main" xmlns="" id="{157F0D57-B99A-4BC7-853A-9F3F7EECEBBB}"/>
                </a:ext>
              </a:extLst>
            </p:cNvPr>
            <p:cNvGrpSpPr>
              <a:grpSpLocks/>
            </p:cNvGrpSpPr>
            <p:nvPr/>
          </p:nvGrpSpPr>
          <p:grpSpPr bwMode="auto">
            <a:xfrm>
              <a:off x="0" y="1131"/>
              <a:ext cx="926" cy="860"/>
              <a:chOff x="0" y="0"/>
              <a:chExt cx="926" cy="860"/>
            </a:xfrm>
          </p:grpSpPr>
          <p:sp>
            <p:nvSpPr>
              <p:cNvPr id="11300" name="Freeform 23">
                <a:extLst>
                  <a:ext uri="{FF2B5EF4-FFF2-40B4-BE49-F238E27FC236}">
                    <a16:creationId xmlns:a16="http://schemas.microsoft.com/office/drawing/2014/main" xmlns="" id="{B5A2BF91-6A47-4FE5-BCA9-B54B9437281B}"/>
                  </a:ext>
                </a:extLst>
              </p:cNvPr>
              <p:cNvSpPr>
                <a:spLocks noChangeArrowheads="1"/>
              </p:cNvSpPr>
              <p:nvPr/>
            </p:nvSpPr>
            <p:spPr bwMode="auto">
              <a:xfrm>
                <a:off x="0" y="436"/>
                <a:ext cx="926" cy="0"/>
              </a:xfrm>
              <a:custGeom>
                <a:avLst/>
                <a:gdLst>
                  <a:gd name="T0" fmla="*/ 0 w 1712"/>
                  <a:gd name="T1" fmla="*/ 0 h 1"/>
                  <a:gd name="T2" fmla="*/ 926 w 1712"/>
                  <a:gd name="T3" fmla="*/ 0 h 1"/>
                  <a:gd name="T4" fmla="*/ 0 60000 65536"/>
                  <a:gd name="T5" fmla="*/ 0 60000 65536"/>
                  <a:gd name="T6" fmla="*/ 0 w 1712"/>
                  <a:gd name="T7" fmla="*/ 0 h 1"/>
                  <a:gd name="T8" fmla="*/ 1712 w 1712"/>
                  <a:gd name="T9" fmla="*/ 0 h 1"/>
                </a:gdLst>
                <a:ahLst/>
                <a:cxnLst>
                  <a:cxn ang="T4">
                    <a:pos x="T0" y="T1"/>
                  </a:cxn>
                  <a:cxn ang="T5">
                    <a:pos x="T2" y="T3"/>
                  </a:cxn>
                </a:cxnLst>
                <a:rect l="T6" t="T7" r="T8" b="T9"/>
                <a:pathLst>
                  <a:path w="1712" h="1">
                    <a:moveTo>
                      <a:pt x="0" y="1"/>
                    </a:moveTo>
                    <a:lnTo>
                      <a:pt x="1712" y="0"/>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301" name="Freeform 24">
                <a:extLst>
                  <a:ext uri="{FF2B5EF4-FFF2-40B4-BE49-F238E27FC236}">
                    <a16:creationId xmlns:a16="http://schemas.microsoft.com/office/drawing/2014/main" xmlns="" id="{AD971FAD-8DB2-4854-BB0A-626FADFEB0D3}"/>
                  </a:ext>
                </a:extLst>
              </p:cNvPr>
              <p:cNvSpPr>
                <a:spLocks noChangeArrowheads="1"/>
              </p:cNvSpPr>
              <p:nvPr/>
            </p:nvSpPr>
            <p:spPr bwMode="auto">
              <a:xfrm>
                <a:off x="483" y="0"/>
                <a:ext cx="2" cy="860"/>
              </a:xfrm>
              <a:custGeom>
                <a:avLst/>
                <a:gdLst>
                  <a:gd name="T0" fmla="*/ 0 w 2"/>
                  <a:gd name="T1" fmla="*/ 0 h 860"/>
                  <a:gd name="T2" fmla="*/ 2 w 2"/>
                  <a:gd name="T3" fmla="*/ 860 h 860"/>
                  <a:gd name="T4" fmla="*/ 0 60000 65536"/>
                  <a:gd name="T5" fmla="*/ 0 60000 65536"/>
                  <a:gd name="T6" fmla="*/ 0 w 2"/>
                  <a:gd name="T7" fmla="*/ 0 h 860"/>
                  <a:gd name="T8" fmla="*/ 2 w 2"/>
                  <a:gd name="T9" fmla="*/ 860 h 860"/>
                </a:gdLst>
                <a:ahLst/>
                <a:cxnLst>
                  <a:cxn ang="T4">
                    <a:pos x="T0" y="T1"/>
                  </a:cxn>
                  <a:cxn ang="T5">
                    <a:pos x="T2" y="T3"/>
                  </a:cxn>
                </a:cxnLst>
                <a:rect l="T6" t="T7" r="T8" b="T9"/>
                <a:pathLst>
                  <a:path w="2" h="860">
                    <a:moveTo>
                      <a:pt x="0" y="0"/>
                    </a:moveTo>
                    <a:lnTo>
                      <a:pt x="2" y="860"/>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302" name="Oval 25">
                <a:extLst>
                  <a:ext uri="{FF2B5EF4-FFF2-40B4-BE49-F238E27FC236}">
                    <a16:creationId xmlns:a16="http://schemas.microsoft.com/office/drawing/2014/main" xmlns="" id="{67188A64-16C7-4897-8D3F-8168FD0FF01B}"/>
                  </a:ext>
                </a:extLst>
              </p:cNvPr>
              <p:cNvSpPr>
                <a:spLocks noChangeArrowheads="1"/>
              </p:cNvSpPr>
              <p:nvPr/>
            </p:nvSpPr>
            <p:spPr bwMode="auto">
              <a:xfrm>
                <a:off x="112" y="85"/>
                <a:ext cx="745" cy="695"/>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grpSp>
        <p:sp>
          <p:nvSpPr>
            <p:cNvPr id="11290" name="Freeform 26">
              <a:extLst>
                <a:ext uri="{FF2B5EF4-FFF2-40B4-BE49-F238E27FC236}">
                  <a16:creationId xmlns:a16="http://schemas.microsoft.com/office/drawing/2014/main" xmlns="" id="{B5C65086-DA79-42ED-A042-ED05CC027BAD}"/>
                </a:ext>
              </a:extLst>
            </p:cNvPr>
            <p:cNvSpPr>
              <a:spLocks noChangeArrowheads="1"/>
            </p:cNvSpPr>
            <p:nvPr/>
          </p:nvSpPr>
          <p:spPr bwMode="auto">
            <a:xfrm>
              <a:off x="478" y="242"/>
              <a:ext cx="8" cy="858"/>
            </a:xfrm>
            <a:custGeom>
              <a:avLst/>
              <a:gdLst>
                <a:gd name="T0" fmla="*/ 0 w 8"/>
                <a:gd name="T1" fmla="*/ 858 h 858"/>
                <a:gd name="T2" fmla="*/ 8 w 8"/>
                <a:gd name="T3" fmla="*/ 0 h 858"/>
                <a:gd name="T4" fmla="*/ 0 60000 65536"/>
                <a:gd name="T5" fmla="*/ 0 60000 65536"/>
                <a:gd name="T6" fmla="*/ 0 w 8"/>
                <a:gd name="T7" fmla="*/ 0 h 858"/>
                <a:gd name="T8" fmla="*/ 8 w 8"/>
                <a:gd name="T9" fmla="*/ 858 h 858"/>
              </a:gdLst>
              <a:ahLst/>
              <a:cxnLst>
                <a:cxn ang="T4">
                  <a:pos x="T0" y="T1"/>
                </a:cxn>
                <a:cxn ang="T5">
                  <a:pos x="T2" y="T3"/>
                </a:cxn>
              </a:cxnLst>
              <a:rect l="T6" t="T7" r="T8" b="T9"/>
              <a:pathLst>
                <a:path w="8" h="858">
                  <a:moveTo>
                    <a:pt x="0" y="858"/>
                  </a:moveTo>
                  <a:lnTo>
                    <a:pt x="8" y="0"/>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291" name="Freeform 27">
              <a:extLst>
                <a:ext uri="{FF2B5EF4-FFF2-40B4-BE49-F238E27FC236}">
                  <a16:creationId xmlns:a16="http://schemas.microsoft.com/office/drawing/2014/main" xmlns="" id="{D6B181F8-DBFB-4CE2-8C97-EAF2D44D2E54}"/>
                </a:ext>
              </a:extLst>
            </p:cNvPr>
            <p:cNvSpPr>
              <a:spLocks noChangeArrowheads="1"/>
            </p:cNvSpPr>
            <p:nvPr/>
          </p:nvSpPr>
          <p:spPr bwMode="auto">
            <a:xfrm>
              <a:off x="106" y="842"/>
              <a:ext cx="2" cy="193"/>
            </a:xfrm>
            <a:custGeom>
              <a:avLst/>
              <a:gdLst>
                <a:gd name="T0" fmla="*/ 0 w 2"/>
                <a:gd name="T1" fmla="*/ 0 h 193"/>
                <a:gd name="T2" fmla="*/ 2 w 2"/>
                <a:gd name="T3" fmla="*/ 193 h 193"/>
                <a:gd name="T4" fmla="*/ 0 60000 65536"/>
                <a:gd name="T5" fmla="*/ 0 60000 65536"/>
                <a:gd name="T6" fmla="*/ 0 w 2"/>
                <a:gd name="T7" fmla="*/ 0 h 193"/>
                <a:gd name="T8" fmla="*/ 2 w 2"/>
                <a:gd name="T9" fmla="*/ 193 h 193"/>
              </a:gdLst>
              <a:ahLst/>
              <a:cxnLst>
                <a:cxn ang="T4">
                  <a:pos x="T0" y="T1"/>
                </a:cxn>
                <a:cxn ang="T5">
                  <a:pos x="T2" y="T3"/>
                </a:cxn>
              </a:cxnLst>
              <a:rect l="T6" t="T7" r="T8" b="T9"/>
              <a:pathLst>
                <a:path w="2" h="193">
                  <a:moveTo>
                    <a:pt x="0" y="0"/>
                  </a:moveTo>
                  <a:lnTo>
                    <a:pt x="2" y="193"/>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292" name="Line 28">
              <a:extLst>
                <a:ext uri="{FF2B5EF4-FFF2-40B4-BE49-F238E27FC236}">
                  <a16:creationId xmlns:a16="http://schemas.microsoft.com/office/drawing/2014/main" xmlns="" id="{9ECA7B40-28F0-4B79-88B2-14387A20D3DC}"/>
                </a:ext>
              </a:extLst>
            </p:cNvPr>
            <p:cNvSpPr>
              <a:spLocks noChangeShapeType="1"/>
            </p:cNvSpPr>
            <p:nvPr/>
          </p:nvSpPr>
          <p:spPr bwMode="auto">
            <a:xfrm>
              <a:off x="104" y="1027"/>
              <a:ext cx="761"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3" name="Freeform 29">
              <a:extLst>
                <a:ext uri="{FF2B5EF4-FFF2-40B4-BE49-F238E27FC236}">
                  <a16:creationId xmlns:a16="http://schemas.microsoft.com/office/drawing/2014/main" xmlns="" id="{AFE4470B-9630-4EAA-ABE3-A62419C3DBB3}"/>
                </a:ext>
              </a:extLst>
            </p:cNvPr>
            <p:cNvSpPr>
              <a:spLocks noChangeArrowheads="1"/>
            </p:cNvSpPr>
            <p:nvPr/>
          </p:nvSpPr>
          <p:spPr bwMode="auto">
            <a:xfrm>
              <a:off x="114" y="104"/>
              <a:ext cx="735" cy="735"/>
            </a:xfrm>
            <a:custGeom>
              <a:avLst/>
              <a:gdLst>
                <a:gd name="T0" fmla="*/ 0 w 735"/>
                <a:gd name="T1" fmla="*/ 735 h 735"/>
                <a:gd name="T2" fmla="*/ 735 w 735"/>
                <a:gd name="T3" fmla="*/ 0 h 735"/>
                <a:gd name="T4" fmla="*/ 0 60000 65536"/>
                <a:gd name="T5" fmla="*/ 0 60000 65536"/>
                <a:gd name="T6" fmla="*/ 0 w 735"/>
                <a:gd name="T7" fmla="*/ 0 h 735"/>
                <a:gd name="T8" fmla="*/ 735 w 735"/>
                <a:gd name="T9" fmla="*/ 735 h 735"/>
              </a:gdLst>
              <a:ahLst/>
              <a:cxnLst>
                <a:cxn ang="T4">
                  <a:pos x="T0" y="T1"/>
                </a:cxn>
                <a:cxn ang="T5">
                  <a:pos x="T2" y="T3"/>
                </a:cxn>
              </a:cxnLst>
              <a:rect l="T6" t="T7" r="T8" b="T9"/>
              <a:pathLst>
                <a:path w="735" h="735">
                  <a:moveTo>
                    <a:pt x="0" y="735"/>
                  </a:moveTo>
                  <a:lnTo>
                    <a:pt x="735"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294" name="Freeform 30">
              <a:extLst>
                <a:ext uri="{FF2B5EF4-FFF2-40B4-BE49-F238E27FC236}">
                  <a16:creationId xmlns:a16="http://schemas.microsoft.com/office/drawing/2014/main" xmlns="" id="{2A7A7BE0-4127-4AB9-8D11-2E9A82DFB320}"/>
                </a:ext>
              </a:extLst>
            </p:cNvPr>
            <p:cNvSpPr>
              <a:spLocks noChangeArrowheads="1"/>
            </p:cNvSpPr>
            <p:nvPr/>
          </p:nvSpPr>
          <p:spPr bwMode="auto">
            <a:xfrm>
              <a:off x="1544" y="0"/>
              <a:ext cx="4" cy="1181"/>
            </a:xfrm>
            <a:custGeom>
              <a:avLst/>
              <a:gdLst>
                <a:gd name="T0" fmla="*/ 0 w 5"/>
                <a:gd name="T1" fmla="*/ 1181 h 1213"/>
                <a:gd name="T2" fmla="*/ 4 w 5"/>
                <a:gd name="T3" fmla="*/ 0 h 1213"/>
                <a:gd name="T4" fmla="*/ 0 60000 65536"/>
                <a:gd name="T5" fmla="*/ 0 60000 65536"/>
                <a:gd name="T6" fmla="*/ 0 w 5"/>
                <a:gd name="T7" fmla="*/ 0 h 1213"/>
                <a:gd name="T8" fmla="*/ 5 w 5"/>
                <a:gd name="T9" fmla="*/ 1213 h 1213"/>
              </a:gdLst>
              <a:ahLst/>
              <a:cxnLst>
                <a:cxn ang="T4">
                  <a:pos x="T0" y="T1"/>
                </a:cxn>
                <a:cxn ang="T5">
                  <a:pos x="T2" y="T3"/>
                </a:cxn>
              </a:cxnLst>
              <a:rect l="T6" t="T7" r="T8" b="T9"/>
              <a:pathLst>
                <a:path w="5" h="1213">
                  <a:moveTo>
                    <a:pt x="0" y="1213"/>
                  </a:moveTo>
                  <a:lnTo>
                    <a:pt x="5" y="0"/>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295" name="Freeform 31">
              <a:extLst>
                <a:ext uri="{FF2B5EF4-FFF2-40B4-BE49-F238E27FC236}">
                  <a16:creationId xmlns:a16="http://schemas.microsoft.com/office/drawing/2014/main" xmlns="" id="{873CD902-E6D6-4C1E-8312-A893186B05F9}"/>
                </a:ext>
              </a:extLst>
            </p:cNvPr>
            <p:cNvSpPr>
              <a:spLocks noChangeArrowheads="1"/>
            </p:cNvSpPr>
            <p:nvPr/>
          </p:nvSpPr>
          <p:spPr bwMode="auto">
            <a:xfrm>
              <a:off x="1168" y="478"/>
              <a:ext cx="1" cy="560"/>
            </a:xfrm>
            <a:custGeom>
              <a:avLst/>
              <a:gdLst>
                <a:gd name="T0" fmla="*/ 1 w 1"/>
                <a:gd name="T1" fmla="*/ 0 h 560"/>
                <a:gd name="T2" fmla="*/ 0 w 1"/>
                <a:gd name="T3" fmla="*/ 560 h 560"/>
                <a:gd name="T4" fmla="*/ 0 60000 65536"/>
                <a:gd name="T5" fmla="*/ 0 60000 65536"/>
                <a:gd name="T6" fmla="*/ 0 w 1"/>
                <a:gd name="T7" fmla="*/ 0 h 560"/>
                <a:gd name="T8" fmla="*/ 1 w 1"/>
                <a:gd name="T9" fmla="*/ 560 h 560"/>
              </a:gdLst>
              <a:ahLst/>
              <a:cxnLst>
                <a:cxn ang="T4">
                  <a:pos x="T0" y="T1"/>
                </a:cxn>
                <a:cxn ang="T5">
                  <a:pos x="T2" y="T3"/>
                </a:cxn>
              </a:cxnLst>
              <a:rect l="T6" t="T7" r="T8" b="T9"/>
              <a:pathLst>
                <a:path w="1" h="560">
                  <a:moveTo>
                    <a:pt x="1" y="0"/>
                  </a:moveTo>
                  <a:lnTo>
                    <a:pt x="0" y="56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296" name="Line 32">
              <a:extLst>
                <a:ext uri="{FF2B5EF4-FFF2-40B4-BE49-F238E27FC236}">
                  <a16:creationId xmlns:a16="http://schemas.microsoft.com/office/drawing/2014/main" xmlns="" id="{E9C96819-7BA9-4BB1-B083-BED19245CAB1}"/>
                </a:ext>
              </a:extLst>
            </p:cNvPr>
            <p:cNvSpPr>
              <a:spLocks noChangeShapeType="1"/>
            </p:cNvSpPr>
            <p:nvPr/>
          </p:nvSpPr>
          <p:spPr bwMode="auto">
            <a:xfrm>
              <a:off x="1071" y="470"/>
              <a:ext cx="932" cy="0"/>
            </a:xfrm>
            <a:prstGeom prst="line">
              <a:avLst/>
            </a:prstGeom>
            <a:noFill/>
            <a:ln w="9525">
              <a:solidFill>
                <a:schemeClr val="tx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7" name="Line 33">
              <a:extLst>
                <a:ext uri="{FF2B5EF4-FFF2-40B4-BE49-F238E27FC236}">
                  <a16:creationId xmlns:a16="http://schemas.microsoft.com/office/drawing/2014/main" xmlns="" id="{A5CFF79A-1E87-4933-8BED-75DF48A50163}"/>
                </a:ext>
              </a:extLst>
            </p:cNvPr>
            <p:cNvSpPr>
              <a:spLocks noChangeShapeType="1"/>
            </p:cNvSpPr>
            <p:nvPr/>
          </p:nvSpPr>
          <p:spPr bwMode="auto">
            <a:xfrm>
              <a:off x="850" y="104"/>
              <a:ext cx="0" cy="92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8" name="Line 34">
              <a:extLst>
                <a:ext uri="{FF2B5EF4-FFF2-40B4-BE49-F238E27FC236}">
                  <a16:creationId xmlns:a16="http://schemas.microsoft.com/office/drawing/2014/main" xmlns="" id="{2370741E-30AF-4878-A5BE-E32824888EC1}"/>
                </a:ext>
              </a:extLst>
            </p:cNvPr>
            <p:cNvSpPr>
              <a:spLocks noChangeShapeType="1"/>
            </p:cNvSpPr>
            <p:nvPr/>
          </p:nvSpPr>
          <p:spPr bwMode="auto">
            <a:xfrm>
              <a:off x="1922" y="470"/>
              <a:ext cx="0" cy="55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9" name="Freeform 35">
              <a:extLst>
                <a:ext uri="{FF2B5EF4-FFF2-40B4-BE49-F238E27FC236}">
                  <a16:creationId xmlns:a16="http://schemas.microsoft.com/office/drawing/2014/main" xmlns="" id="{6D619061-C6A8-4577-A707-AFD1C42DA8F9}"/>
                </a:ext>
              </a:extLst>
            </p:cNvPr>
            <p:cNvSpPr>
              <a:spLocks noChangeArrowheads="1"/>
            </p:cNvSpPr>
            <p:nvPr/>
          </p:nvSpPr>
          <p:spPr bwMode="auto">
            <a:xfrm>
              <a:off x="115" y="846"/>
              <a:ext cx="312" cy="1"/>
            </a:xfrm>
            <a:custGeom>
              <a:avLst/>
              <a:gdLst>
                <a:gd name="T0" fmla="*/ 0 w 312"/>
                <a:gd name="T1" fmla="*/ 0 h 1"/>
                <a:gd name="T2" fmla="*/ 312 w 312"/>
                <a:gd name="T3" fmla="*/ 0 h 1"/>
                <a:gd name="T4" fmla="*/ 0 60000 65536"/>
                <a:gd name="T5" fmla="*/ 0 60000 65536"/>
                <a:gd name="T6" fmla="*/ 0 w 312"/>
                <a:gd name="T7" fmla="*/ 0 h 1"/>
                <a:gd name="T8" fmla="*/ 312 w 312"/>
                <a:gd name="T9" fmla="*/ 1 h 1"/>
              </a:gdLst>
              <a:ahLst/>
              <a:cxnLst>
                <a:cxn ang="T4">
                  <a:pos x="T0" y="T1"/>
                </a:cxn>
                <a:cxn ang="T5">
                  <a:pos x="T2" y="T3"/>
                </a:cxn>
              </a:cxnLst>
              <a:rect l="T6" t="T7" r="T8" b="T9"/>
              <a:pathLst>
                <a:path w="312" h="1">
                  <a:moveTo>
                    <a:pt x="0" y="0"/>
                  </a:moveTo>
                  <a:lnTo>
                    <a:pt x="312" y="0"/>
                  </a:lnTo>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42020" name="AutoShape 45">
            <a:extLst>
              <a:ext uri="{FF2B5EF4-FFF2-40B4-BE49-F238E27FC236}">
                <a16:creationId xmlns:a16="http://schemas.microsoft.com/office/drawing/2014/main" xmlns="" id="{06ED7906-CE96-466B-B426-CFF1A9A6DF8B}"/>
              </a:ext>
            </a:extLst>
          </p:cNvPr>
          <p:cNvSpPr>
            <a:spLocks noChangeArrowheads="1"/>
          </p:cNvSpPr>
          <p:nvPr/>
        </p:nvSpPr>
        <p:spPr bwMode="auto">
          <a:xfrm>
            <a:off x="3995738" y="4868863"/>
            <a:ext cx="4319587" cy="1719262"/>
          </a:xfrm>
          <a:prstGeom prst="cloudCallout">
            <a:avLst>
              <a:gd name="adj1" fmla="val -48310"/>
              <a:gd name="adj2" fmla="val -73731"/>
            </a:avLst>
          </a:prstGeom>
          <a:gradFill rotWithShape="0">
            <a:gsLst>
              <a:gs pos="0">
                <a:srgbClr val="FFFF00"/>
              </a:gs>
              <a:gs pos="50000">
                <a:srgbClr val="FF99FF"/>
              </a:gs>
              <a:gs pos="100000">
                <a:srgbClr val="FFFF00"/>
              </a:gs>
            </a:gsLst>
            <a:lin ang="2700000" scaled="1"/>
          </a:gradFill>
          <a:ln w="38100">
            <a:solidFill>
              <a:srgbClr val="FF3300"/>
            </a:solidFill>
            <a:round/>
            <a:headEnd/>
            <a:tailEnd/>
          </a:ln>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r>
              <a:rPr lang="zh-CN" altLang="en-US" sz="2400"/>
              <a:t>截平面与圆柱轴线成</a:t>
            </a:r>
            <a:r>
              <a:rPr lang="en-US" altLang="zh-CN" sz="2400"/>
              <a:t>45°</a:t>
            </a:r>
            <a:r>
              <a:rPr lang="zh-CN" altLang="en-US" sz="2400"/>
              <a:t>时</a:t>
            </a:r>
            <a:r>
              <a:rPr lang="en-US" altLang="zh-CN" sz="2400"/>
              <a:t>……</a:t>
            </a:r>
          </a:p>
          <a:p>
            <a:pPr eaLnBrk="1" hangingPunct="1"/>
            <a:r>
              <a:rPr lang="en-US" altLang="zh-CN" sz="2000" i="1"/>
              <a:t>When the angle is 45 °...</a:t>
            </a:r>
          </a:p>
        </p:txBody>
      </p:sp>
      <p:grpSp>
        <p:nvGrpSpPr>
          <p:cNvPr id="5" name="Group 37">
            <a:extLst>
              <a:ext uri="{FF2B5EF4-FFF2-40B4-BE49-F238E27FC236}">
                <a16:creationId xmlns:a16="http://schemas.microsoft.com/office/drawing/2014/main" xmlns="" id="{BBE08489-3223-476F-B318-A9DD7222340E}"/>
              </a:ext>
            </a:extLst>
          </p:cNvPr>
          <p:cNvGrpSpPr>
            <a:grpSpLocks/>
          </p:cNvGrpSpPr>
          <p:nvPr/>
        </p:nvGrpSpPr>
        <p:grpSpPr bwMode="auto">
          <a:xfrm>
            <a:off x="4279900" y="203200"/>
            <a:ext cx="3251200" cy="3203575"/>
            <a:chOff x="0" y="0"/>
            <a:chExt cx="2048" cy="2018"/>
          </a:xfrm>
        </p:grpSpPr>
        <p:sp>
          <p:nvSpPr>
            <p:cNvPr id="11271" name="Line 47">
              <a:extLst>
                <a:ext uri="{FF2B5EF4-FFF2-40B4-BE49-F238E27FC236}">
                  <a16:creationId xmlns:a16="http://schemas.microsoft.com/office/drawing/2014/main" xmlns="" id="{B441B219-ED69-4CE0-B91A-30F66B9B6DDB}"/>
                </a:ext>
              </a:extLst>
            </p:cNvPr>
            <p:cNvSpPr>
              <a:spLocks noChangeShapeType="1"/>
            </p:cNvSpPr>
            <p:nvPr/>
          </p:nvSpPr>
          <p:spPr bwMode="auto">
            <a:xfrm>
              <a:off x="1207" y="1028"/>
              <a:ext cx="784"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2" name="Oval 48">
              <a:extLst>
                <a:ext uri="{FF2B5EF4-FFF2-40B4-BE49-F238E27FC236}">
                  <a16:creationId xmlns:a16="http://schemas.microsoft.com/office/drawing/2014/main" xmlns="" id="{5868B5D9-EE83-44DA-9209-2D527F8DF06E}"/>
                </a:ext>
              </a:extLst>
            </p:cNvPr>
            <p:cNvSpPr>
              <a:spLocks noChangeArrowheads="1"/>
            </p:cNvSpPr>
            <p:nvPr/>
          </p:nvSpPr>
          <p:spPr bwMode="auto">
            <a:xfrm>
              <a:off x="1207" y="61"/>
              <a:ext cx="779" cy="812"/>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grpSp>
          <p:nvGrpSpPr>
            <p:cNvPr id="11273" name="Group 40">
              <a:extLst>
                <a:ext uri="{FF2B5EF4-FFF2-40B4-BE49-F238E27FC236}">
                  <a16:creationId xmlns:a16="http://schemas.microsoft.com/office/drawing/2014/main" xmlns="" id="{0FFB6DCF-81DD-4DF3-9DD5-B10E141969EB}"/>
                </a:ext>
              </a:extLst>
            </p:cNvPr>
            <p:cNvGrpSpPr>
              <a:grpSpLocks/>
            </p:cNvGrpSpPr>
            <p:nvPr/>
          </p:nvGrpSpPr>
          <p:grpSpPr bwMode="auto">
            <a:xfrm>
              <a:off x="0" y="1158"/>
              <a:ext cx="956" cy="860"/>
              <a:chOff x="0" y="0"/>
              <a:chExt cx="968" cy="860"/>
            </a:xfrm>
          </p:grpSpPr>
          <p:sp>
            <p:nvSpPr>
              <p:cNvPr id="11283" name="Freeform 50">
                <a:extLst>
                  <a:ext uri="{FF2B5EF4-FFF2-40B4-BE49-F238E27FC236}">
                    <a16:creationId xmlns:a16="http://schemas.microsoft.com/office/drawing/2014/main" xmlns="" id="{6293B547-5A83-46DE-8D68-2A7EBA1F782A}"/>
                  </a:ext>
                </a:extLst>
              </p:cNvPr>
              <p:cNvSpPr>
                <a:spLocks noChangeArrowheads="1"/>
              </p:cNvSpPr>
              <p:nvPr/>
            </p:nvSpPr>
            <p:spPr bwMode="auto">
              <a:xfrm>
                <a:off x="0" y="442"/>
                <a:ext cx="968" cy="0"/>
              </a:xfrm>
              <a:custGeom>
                <a:avLst/>
                <a:gdLst>
                  <a:gd name="T0" fmla="*/ 0 w 1712"/>
                  <a:gd name="T1" fmla="*/ 0 h 1"/>
                  <a:gd name="T2" fmla="*/ 968 w 1712"/>
                  <a:gd name="T3" fmla="*/ 0 h 1"/>
                  <a:gd name="T4" fmla="*/ 0 60000 65536"/>
                  <a:gd name="T5" fmla="*/ 0 60000 65536"/>
                  <a:gd name="T6" fmla="*/ 0 w 1712"/>
                  <a:gd name="T7" fmla="*/ 0 h 1"/>
                  <a:gd name="T8" fmla="*/ 1712 w 1712"/>
                  <a:gd name="T9" fmla="*/ 0 h 1"/>
                </a:gdLst>
                <a:ahLst/>
                <a:cxnLst>
                  <a:cxn ang="T4">
                    <a:pos x="T0" y="T1"/>
                  </a:cxn>
                  <a:cxn ang="T5">
                    <a:pos x="T2" y="T3"/>
                  </a:cxn>
                </a:cxnLst>
                <a:rect l="T6" t="T7" r="T8" b="T9"/>
                <a:pathLst>
                  <a:path w="1712" h="1">
                    <a:moveTo>
                      <a:pt x="0" y="1"/>
                    </a:moveTo>
                    <a:lnTo>
                      <a:pt x="1712" y="0"/>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284" name="Freeform 51">
                <a:extLst>
                  <a:ext uri="{FF2B5EF4-FFF2-40B4-BE49-F238E27FC236}">
                    <a16:creationId xmlns:a16="http://schemas.microsoft.com/office/drawing/2014/main" xmlns="" id="{4103171D-9259-4109-8A77-C19DF5F4C9C5}"/>
                  </a:ext>
                </a:extLst>
              </p:cNvPr>
              <p:cNvSpPr>
                <a:spLocks noChangeArrowheads="1"/>
              </p:cNvSpPr>
              <p:nvPr/>
            </p:nvSpPr>
            <p:spPr bwMode="auto">
              <a:xfrm>
                <a:off x="503" y="0"/>
                <a:ext cx="3" cy="860"/>
              </a:xfrm>
              <a:custGeom>
                <a:avLst/>
                <a:gdLst>
                  <a:gd name="T0" fmla="*/ 3 w 3"/>
                  <a:gd name="T1" fmla="*/ 0 h 860"/>
                  <a:gd name="T2" fmla="*/ 0 w 3"/>
                  <a:gd name="T3" fmla="*/ 860 h 860"/>
                  <a:gd name="T4" fmla="*/ 0 60000 65536"/>
                  <a:gd name="T5" fmla="*/ 0 60000 65536"/>
                  <a:gd name="T6" fmla="*/ 0 w 3"/>
                  <a:gd name="T7" fmla="*/ 0 h 860"/>
                  <a:gd name="T8" fmla="*/ 3 w 3"/>
                  <a:gd name="T9" fmla="*/ 860 h 860"/>
                </a:gdLst>
                <a:ahLst/>
                <a:cxnLst>
                  <a:cxn ang="T4">
                    <a:pos x="T0" y="T1"/>
                  </a:cxn>
                  <a:cxn ang="T5">
                    <a:pos x="T2" y="T3"/>
                  </a:cxn>
                </a:cxnLst>
                <a:rect l="T6" t="T7" r="T8" b="T9"/>
                <a:pathLst>
                  <a:path w="3" h="860">
                    <a:moveTo>
                      <a:pt x="3" y="0"/>
                    </a:moveTo>
                    <a:lnTo>
                      <a:pt x="0" y="860"/>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285" name="Oval 52">
                <a:extLst>
                  <a:ext uri="{FF2B5EF4-FFF2-40B4-BE49-F238E27FC236}">
                    <a16:creationId xmlns:a16="http://schemas.microsoft.com/office/drawing/2014/main" xmlns="" id="{390D7313-46D6-4C4C-8DBA-8DED81AE5A62}"/>
                  </a:ext>
                </a:extLst>
              </p:cNvPr>
              <p:cNvSpPr>
                <a:spLocks noChangeArrowheads="1"/>
              </p:cNvSpPr>
              <p:nvPr/>
            </p:nvSpPr>
            <p:spPr bwMode="auto">
              <a:xfrm>
                <a:off x="108" y="85"/>
                <a:ext cx="787" cy="714"/>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p>
            </p:txBody>
          </p:sp>
        </p:grpSp>
        <p:sp>
          <p:nvSpPr>
            <p:cNvPr id="11274" name="Freeform 53">
              <a:extLst>
                <a:ext uri="{FF2B5EF4-FFF2-40B4-BE49-F238E27FC236}">
                  <a16:creationId xmlns:a16="http://schemas.microsoft.com/office/drawing/2014/main" xmlns="" id="{CD4481EC-8758-4B92-B4F4-C5C5E04E1497}"/>
                </a:ext>
              </a:extLst>
            </p:cNvPr>
            <p:cNvSpPr>
              <a:spLocks noChangeArrowheads="1"/>
            </p:cNvSpPr>
            <p:nvPr/>
          </p:nvSpPr>
          <p:spPr bwMode="auto">
            <a:xfrm>
              <a:off x="496" y="87"/>
              <a:ext cx="4" cy="1000"/>
            </a:xfrm>
            <a:custGeom>
              <a:avLst/>
              <a:gdLst>
                <a:gd name="T0" fmla="*/ 0 w 4"/>
                <a:gd name="T1" fmla="*/ 1000 h 1000"/>
                <a:gd name="T2" fmla="*/ 4 w 4"/>
                <a:gd name="T3" fmla="*/ 0 h 1000"/>
                <a:gd name="T4" fmla="*/ 0 60000 65536"/>
                <a:gd name="T5" fmla="*/ 0 60000 65536"/>
                <a:gd name="T6" fmla="*/ 0 w 4"/>
                <a:gd name="T7" fmla="*/ 0 h 1000"/>
                <a:gd name="T8" fmla="*/ 4 w 4"/>
                <a:gd name="T9" fmla="*/ 1000 h 1000"/>
              </a:gdLst>
              <a:ahLst/>
              <a:cxnLst>
                <a:cxn ang="T4">
                  <a:pos x="T0" y="T1"/>
                </a:cxn>
                <a:cxn ang="T5">
                  <a:pos x="T2" y="T3"/>
                </a:cxn>
              </a:cxnLst>
              <a:rect l="T6" t="T7" r="T8" b="T9"/>
              <a:pathLst>
                <a:path w="4" h="1000">
                  <a:moveTo>
                    <a:pt x="0" y="1000"/>
                  </a:moveTo>
                  <a:lnTo>
                    <a:pt x="4" y="0"/>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275" name="Line 54">
              <a:extLst>
                <a:ext uri="{FF2B5EF4-FFF2-40B4-BE49-F238E27FC236}">
                  <a16:creationId xmlns:a16="http://schemas.microsoft.com/office/drawing/2014/main" xmlns="" id="{13E18E12-9C49-4F7A-954F-A8286E49753A}"/>
                </a:ext>
              </a:extLst>
            </p:cNvPr>
            <p:cNvSpPr>
              <a:spLocks noChangeShapeType="1"/>
            </p:cNvSpPr>
            <p:nvPr/>
          </p:nvSpPr>
          <p:spPr bwMode="auto">
            <a:xfrm>
              <a:off x="100" y="1028"/>
              <a:ext cx="799"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6" name="Line 55">
              <a:extLst>
                <a:ext uri="{FF2B5EF4-FFF2-40B4-BE49-F238E27FC236}">
                  <a16:creationId xmlns:a16="http://schemas.microsoft.com/office/drawing/2014/main" xmlns="" id="{EDD12B19-AAEA-4544-A39C-8D79052EAB49}"/>
                </a:ext>
              </a:extLst>
            </p:cNvPr>
            <p:cNvSpPr>
              <a:spLocks noChangeShapeType="1"/>
            </p:cNvSpPr>
            <p:nvPr/>
          </p:nvSpPr>
          <p:spPr bwMode="auto">
            <a:xfrm flipV="1">
              <a:off x="107" y="61"/>
              <a:ext cx="777" cy="81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7" name="Freeform 56">
              <a:extLst>
                <a:ext uri="{FF2B5EF4-FFF2-40B4-BE49-F238E27FC236}">
                  <a16:creationId xmlns:a16="http://schemas.microsoft.com/office/drawing/2014/main" xmlns="" id="{B4D761BC-D273-44EC-8AFA-E2E6CED7F17A}"/>
                </a:ext>
              </a:extLst>
            </p:cNvPr>
            <p:cNvSpPr>
              <a:spLocks noChangeArrowheads="1"/>
            </p:cNvSpPr>
            <p:nvPr/>
          </p:nvSpPr>
          <p:spPr bwMode="auto">
            <a:xfrm>
              <a:off x="1595" y="0"/>
              <a:ext cx="4" cy="1079"/>
            </a:xfrm>
            <a:custGeom>
              <a:avLst/>
              <a:gdLst>
                <a:gd name="T0" fmla="*/ 0 w 4"/>
                <a:gd name="T1" fmla="*/ 1079 h 1079"/>
                <a:gd name="T2" fmla="*/ 4 w 4"/>
                <a:gd name="T3" fmla="*/ 0 h 1079"/>
                <a:gd name="T4" fmla="*/ 0 60000 65536"/>
                <a:gd name="T5" fmla="*/ 0 60000 65536"/>
                <a:gd name="T6" fmla="*/ 0 w 4"/>
                <a:gd name="T7" fmla="*/ 0 h 1079"/>
                <a:gd name="T8" fmla="*/ 4 w 4"/>
                <a:gd name="T9" fmla="*/ 1079 h 1079"/>
              </a:gdLst>
              <a:ahLst/>
              <a:cxnLst>
                <a:cxn ang="T4">
                  <a:pos x="T0" y="T1"/>
                </a:cxn>
                <a:cxn ang="T5">
                  <a:pos x="T2" y="T3"/>
                </a:cxn>
              </a:cxnLst>
              <a:rect l="T6" t="T7" r="T8" b="T9"/>
              <a:pathLst>
                <a:path w="4" h="1079">
                  <a:moveTo>
                    <a:pt x="0" y="1079"/>
                  </a:moveTo>
                  <a:lnTo>
                    <a:pt x="4" y="0"/>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278" name="Freeform 57">
              <a:extLst>
                <a:ext uri="{FF2B5EF4-FFF2-40B4-BE49-F238E27FC236}">
                  <a16:creationId xmlns:a16="http://schemas.microsoft.com/office/drawing/2014/main" xmlns="" id="{E193F72F-AD20-416E-AADC-446EE8378380}"/>
                </a:ext>
              </a:extLst>
            </p:cNvPr>
            <p:cNvSpPr>
              <a:spLocks noChangeArrowheads="1"/>
            </p:cNvSpPr>
            <p:nvPr/>
          </p:nvSpPr>
          <p:spPr bwMode="auto">
            <a:xfrm>
              <a:off x="1207" y="467"/>
              <a:ext cx="2" cy="576"/>
            </a:xfrm>
            <a:custGeom>
              <a:avLst/>
              <a:gdLst>
                <a:gd name="T0" fmla="*/ 0 w 2"/>
                <a:gd name="T1" fmla="*/ 0 h 576"/>
                <a:gd name="T2" fmla="*/ 2 w 2"/>
                <a:gd name="T3" fmla="*/ 576 h 576"/>
                <a:gd name="T4" fmla="*/ 0 60000 65536"/>
                <a:gd name="T5" fmla="*/ 0 60000 65536"/>
                <a:gd name="T6" fmla="*/ 0 w 2"/>
                <a:gd name="T7" fmla="*/ 0 h 576"/>
                <a:gd name="T8" fmla="*/ 2 w 2"/>
                <a:gd name="T9" fmla="*/ 576 h 576"/>
              </a:gdLst>
              <a:ahLst/>
              <a:cxnLst>
                <a:cxn ang="T4">
                  <a:pos x="T0" y="T1"/>
                </a:cxn>
                <a:cxn ang="T5">
                  <a:pos x="T2" y="T3"/>
                </a:cxn>
              </a:cxnLst>
              <a:rect l="T6" t="T7" r="T8" b="T9"/>
              <a:pathLst>
                <a:path w="2" h="576">
                  <a:moveTo>
                    <a:pt x="0" y="0"/>
                  </a:moveTo>
                  <a:lnTo>
                    <a:pt x="2" y="576"/>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279" name="Freeform 58">
              <a:extLst>
                <a:ext uri="{FF2B5EF4-FFF2-40B4-BE49-F238E27FC236}">
                  <a16:creationId xmlns:a16="http://schemas.microsoft.com/office/drawing/2014/main" xmlns="" id="{98D703E8-D0D5-4F05-9FE8-CD8C98A80AA5}"/>
                </a:ext>
              </a:extLst>
            </p:cNvPr>
            <p:cNvSpPr>
              <a:spLocks noChangeArrowheads="1"/>
            </p:cNvSpPr>
            <p:nvPr/>
          </p:nvSpPr>
          <p:spPr bwMode="auto">
            <a:xfrm>
              <a:off x="104" y="873"/>
              <a:ext cx="3" cy="163"/>
            </a:xfrm>
            <a:custGeom>
              <a:avLst/>
              <a:gdLst>
                <a:gd name="T0" fmla="*/ 3 w 3"/>
                <a:gd name="T1" fmla="*/ 0 h 163"/>
                <a:gd name="T2" fmla="*/ 0 w 3"/>
                <a:gd name="T3" fmla="*/ 163 h 163"/>
                <a:gd name="T4" fmla="*/ 0 60000 65536"/>
                <a:gd name="T5" fmla="*/ 0 60000 65536"/>
                <a:gd name="T6" fmla="*/ 0 w 3"/>
                <a:gd name="T7" fmla="*/ 0 h 163"/>
                <a:gd name="T8" fmla="*/ 3 w 3"/>
                <a:gd name="T9" fmla="*/ 163 h 163"/>
              </a:gdLst>
              <a:ahLst/>
              <a:cxnLst>
                <a:cxn ang="T4">
                  <a:pos x="T0" y="T1"/>
                </a:cxn>
                <a:cxn ang="T5">
                  <a:pos x="T2" y="T3"/>
                </a:cxn>
              </a:cxnLst>
              <a:rect l="T6" t="T7" r="T8" b="T9"/>
              <a:pathLst>
                <a:path w="3" h="163">
                  <a:moveTo>
                    <a:pt x="3" y="0"/>
                  </a:moveTo>
                  <a:lnTo>
                    <a:pt x="0" y="163"/>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280" name="Freeform 59">
              <a:extLst>
                <a:ext uri="{FF2B5EF4-FFF2-40B4-BE49-F238E27FC236}">
                  <a16:creationId xmlns:a16="http://schemas.microsoft.com/office/drawing/2014/main" xmlns="" id="{BDEF0D36-04A1-44FF-ACDA-5DA5702C0C92}"/>
                </a:ext>
              </a:extLst>
            </p:cNvPr>
            <p:cNvSpPr>
              <a:spLocks noChangeArrowheads="1"/>
            </p:cNvSpPr>
            <p:nvPr/>
          </p:nvSpPr>
          <p:spPr bwMode="auto">
            <a:xfrm>
              <a:off x="1984" y="465"/>
              <a:ext cx="4" cy="574"/>
            </a:xfrm>
            <a:custGeom>
              <a:avLst/>
              <a:gdLst>
                <a:gd name="T0" fmla="*/ 4 w 4"/>
                <a:gd name="T1" fmla="*/ 0 h 636"/>
                <a:gd name="T2" fmla="*/ 0 w 4"/>
                <a:gd name="T3" fmla="*/ 574 h 636"/>
                <a:gd name="T4" fmla="*/ 0 60000 65536"/>
                <a:gd name="T5" fmla="*/ 0 60000 65536"/>
                <a:gd name="T6" fmla="*/ 0 w 4"/>
                <a:gd name="T7" fmla="*/ 0 h 636"/>
                <a:gd name="T8" fmla="*/ 4 w 4"/>
                <a:gd name="T9" fmla="*/ 636 h 636"/>
              </a:gdLst>
              <a:ahLst/>
              <a:cxnLst>
                <a:cxn ang="T4">
                  <a:pos x="T0" y="T1"/>
                </a:cxn>
                <a:cxn ang="T5">
                  <a:pos x="T2" y="T3"/>
                </a:cxn>
              </a:cxnLst>
              <a:rect l="T6" t="T7" r="T8" b="T9"/>
              <a:pathLst>
                <a:path w="4" h="636">
                  <a:moveTo>
                    <a:pt x="4" y="0"/>
                  </a:moveTo>
                  <a:lnTo>
                    <a:pt x="0" y="636"/>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1281" name="Line 60">
              <a:extLst>
                <a:ext uri="{FF2B5EF4-FFF2-40B4-BE49-F238E27FC236}">
                  <a16:creationId xmlns:a16="http://schemas.microsoft.com/office/drawing/2014/main" xmlns="" id="{80EF86C9-1844-4913-8F3D-8B14CBB050B5}"/>
                </a:ext>
              </a:extLst>
            </p:cNvPr>
            <p:cNvSpPr>
              <a:spLocks noChangeShapeType="1"/>
            </p:cNvSpPr>
            <p:nvPr/>
          </p:nvSpPr>
          <p:spPr bwMode="auto">
            <a:xfrm>
              <a:off x="884" y="61"/>
              <a:ext cx="0" cy="96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2" name="Freeform 61">
              <a:extLst>
                <a:ext uri="{FF2B5EF4-FFF2-40B4-BE49-F238E27FC236}">
                  <a16:creationId xmlns:a16="http://schemas.microsoft.com/office/drawing/2014/main" xmlns="" id="{8CA6BE9F-5E47-40F3-84B9-DCDD21CBC4FD}"/>
                </a:ext>
              </a:extLst>
            </p:cNvPr>
            <p:cNvSpPr>
              <a:spLocks noChangeArrowheads="1"/>
            </p:cNvSpPr>
            <p:nvPr/>
          </p:nvSpPr>
          <p:spPr bwMode="auto">
            <a:xfrm>
              <a:off x="1136" y="468"/>
              <a:ext cx="912" cy="1"/>
            </a:xfrm>
            <a:custGeom>
              <a:avLst/>
              <a:gdLst>
                <a:gd name="T0" fmla="*/ 0 w 924"/>
                <a:gd name="T1" fmla="*/ 0 h 1"/>
                <a:gd name="T2" fmla="*/ 912 w 924"/>
                <a:gd name="T3" fmla="*/ 0 h 1"/>
                <a:gd name="T4" fmla="*/ 0 60000 65536"/>
                <a:gd name="T5" fmla="*/ 0 60000 65536"/>
                <a:gd name="T6" fmla="*/ 0 w 924"/>
                <a:gd name="T7" fmla="*/ 0 h 1"/>
                <a:gd name="T8" fmla="*/ 924 w 924"/>
                <a:gd name="T9" fmla="*/ 1 h 1"/>
              </a:gdLst>
              <a:ahLst/>
              <a:cxnLst>
                <a:cxn ang="T4">
                  <a:pos x="T0" y="T1"/>
                </a:cxn>
                <a:cxn ang="T5">
                  <a:pos x="T2" y="T3"/>
                </a:cxn>
              </a:cxnLst>
              <a:rect l="T6" t="T7" r="T8" b="T9"/>
              <a:pathLst>
                <a:path w="924" h="1">
                  <a:moveTo>
                    <a:pt x="0" y="0"/>
                  </a:moveTo>
                  <a:lnTo>
                    <a:pt x="924" y="0"/>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Tree>
    <p:extLst>
      <p:ext uri="{BB962C8B-B14F-4D97-AF65-F5344CB8AC3E}">
        <p14:creationId xmlns:p14="http://schemas.microsoft.com/office/powerpoint/2010/main" val="2778151545"/>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2001"/>
                                        </p:tgtEl>
                                        <p:attrNameLst>
                                          <p:attrName>style.visibility</p:attrName>
                                        </p:attrNameLst>
                                      </p:cBhvr>
                                      <p:to>
                                        <p:strVal val="visible"/>
                                      </p:to>
                                    </p:set>
                                    <p:anim calcmode="lin" valueType="num">
                                      <p:cBhvr additive="base">
                                        <p:cTn id="12" dur="500" fill="hold"/>
                                        <p:tgtEl>
                                          <p:spTgt spid="42001"/>
                                        </p:tgtEl>
                                        <p:attrNameLst>
                                          <p:attrName>ppt_x</p:attrName>
                                        </p:attrNameLst>
                                      </p:cBhvr>
                                      <p:tavLst>
                                        <p:tav tm="0">
                                          <p:val>
                                            <p:strVal val="1+#ppt_w/2"/>
                                          </p:val>
                                        </p:tav>
                                        <p:tav tm="100000">
                                          <p:val>
                                            <p:strVal val="#ppt_x"/>
                                          </p:val>
                                        </p:tav>
                                      </p:tavLst>
                                    </p:anim>
                                    <p:anim calcmode="lin" valueType="num">
                                      <p:cBhvr additive="base">
                                        <p:cTn id="13" dur="500" fill="hold"/>
                                        <p:tgtEl>
                                          <p:spTgt spid="4200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ox(ou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9" fill="hold" grpId="0" nodeType="clickEffect">
                                  <p:stCondLst>
                                    <p:cond delay="0"/>
                                  </p:stCondLst>
                                  <p:childTnLst>
                                    <p:set>
                                      <p:cBhvr>
                                        <p:cTn id="22" dur="1" fill="hold">
                                          <p:stCondLst>
                                            <p:cond delay="0"/>
                                          </p:stCondLst>
                                        </p:cTn>
                                        <p:tgtEl>
                                          <p:spTgt spid="42020"/>
                                        </p:tgtEl>
                                        <p:attrNameLst>
                                          <p:attrName>style.visibility</p:attrName>
                                        </p:attrNameLst>
                                      </p:cBhvr>
                                      <p:to>
                                        <p:strVal val="visible"/>
                                      </p:to>
                                    </p:set>
                                    <p:animEffect transition="in" filter="strips(upLeft)">
                                      <p:cBhvr>
                                        <p:cTn id="23" dur="500"/>
                                        <p:tgtEl>
                                          <p:spTgt spid="42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1" grpId="0" animBg="1"/>
      <p:bldP spid="420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xmlns="" id="{5946AE9A-A891-4340-96F3-BA327C59E5C5}"/>
              </a:ext>
            </a:extLst>
          </p:cNvPr>
          <p:cNvPicPr>
            <a:picLocks noChangeAspect="1" noChangeArrowheads="1"/>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0" y="0"/>
            <a:ext cx="520065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3">
            <a:extLst>
              <a:ext uri="{FF2B5EF4-FFF2-40B4-BE49-F238E27FC236}">
                <a16:creationId xmlns:a16="http://schemas.microsoft.com/office/drawing/2014/main" xmlns="" id="{F09D4926-AFA1-4B06-AF36-0ADD13086286}"/>
              </a:ext>
            </a:extLst>
          </p:cNvPr>
          <p:cNvPicPr>
            <a:picLocks noChangeAspect="1" noChangeArrowheads="1"/>
          </p:cNvPicPr>
          <p:nvPr/>
        </p:nvPicPr>
        <p:blipFill>
          <a:blip r:embed="rId3">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4071203" y="1916832"/>
            <a:ext cx="5072797" cy="494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0669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xmlns="" id="{62B9B8F3-8304-49B5-A6BC-196040E59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676650" cy="5980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3">
            <a:extLst>
              <a:ext uri="{FF2B5EF4-FFF2-40B4-BE49-F238E27FC236}">
                <a16:creationId xmlns:a16="http://schemas.microsoft.com/office/drawing/2014/main" xmlns="" id="{83070691-FE0D-414D-B4B6-B43CDFFC09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6650" y="2076450"/>
            <a:ext cx="546735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3786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a:extLst>
              <a:ext uri="{FF2B5EF4-FFF2-40B4-BE49-F238E27FC236}">
                <a16:creationId xmlns:a16="http://schemas.microsoft.com/office/drawing/2014/main" xmlns="" id="{DCAEED5D-C6B2-4E83-8447-7EE2A78C2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259" t="2876" r="16530" b="5034"/>
          <a:stretch>
            <a:fillRect/>
          </a:stretch>
        </p:blipFill>
        <p:spPr bwMode="auto">
          <a:xfrm>
            <a:off x="4889500" y="0"/>
            <a:ext cx="4254500" cy="4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6">
            <a:extLst>
              <a:ext uri="{FF2B5EF4-FFF2-40B4-BE49-F238E27FC236}">
                <a16:creationId xmlns:a16="http://schemas.microsoft.com/office/drawing/2014/main" xmlns="" id="{BBADFD06-9024-4F89-ABE0-9FF2EFF951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774" t="9602" r="7899" b="9814"/>
          <a:stretch>
            <a:fillRect/>
          </a:stretch>
        </p:blipFill>
        <p:spPr bwMode="auto">
          <a:xfrm>
            <a:off x="0" y="0"/>
            <a:ext cx="4319588"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7">
            <a:extLst>
              <a:ext uri="{FF2B5EF4-FFF2-40B4-BE49-F238E27FC236}">
                <a16:creationId xmlns:a16="http://schemas.microsoft.com/office/drawing/2014/main" xmlns="" id="{69FD87A5-835F-4E45-B871-2F6BBD2738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215" t="15338" r="4333" b="5829"/>
          <a:stretch>
            <a:fillRect/>
          </a:stretch>
        </p:blipFill>
        <p:spPr bwMode="auto">
          <a:xfrm>
            <a:off x="0" y="3587750"/>
            <a:ext cx="500380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xmlns="" id="{E2CC2716-98E3-4CC3-87F0-7DA3E91232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263" y="2924175"/>
            <a:ext cx="366712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6425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5182F6DB-EBEA-4093-B2D4-BBA5958D9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2924175"/>
            <a:ext cx="366712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3">
            <a:extLst>
              <a:ext uri="{FF2B5EF4-FFF2-40B4-BE49-F238E27FC236}">
                <a16:creationId xmlns:a16="http://schemas.microsoft.com/office/drawing/2014/main" xmlns="" id="{E8AF56A0-3CE1-40F9-9E72-9A246332CB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404813"/>
            <a:ext cx="4500563" cy="415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023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TotalTime>
  <Words>1000</Words>
  <Application>Microsoft Office PowerPoint</Application>
  <PresentationFormat>全屏显示(4:3)</PresentationFormat>
  <Paragraphs>156</Paragraphs>
  <Slides>24</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24</vt:i4>
      </vt:variant>
    </vt:vector>
  </HeadingPairs>
  <TitlesOfParts>
    <vt:vector size="31" baseType="lpstr">
      <vt:lpstr>黑体</vt:lpstr>
      <vt:lpstr>宋体</vt:lpstr>
      <vt:lpstr>微软雅黑</vt:lpstr>
      <vt:lpstr>Arial</vt:lpstr>
      <vt:lpstr>Times New Roman</vt:lpstr>
      <vt:lpstr>默认设计模板</vt:lpstr>
      <vt:lpstr>默认设计模板_2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bpec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bojm</dc:creator>
  <cp:lastModifiedBy>Microsoft 帐户</cp:lastModifiedBy>
  <cp:revision>116</cp:revision>
  <dcterms:created xsi:type="dcterms:W3CDTF">2001-09-17T13:13:00Z</dcterms:created>
  <dcterms:modified xsi:type="dcterms:W3CDTF">2021-10-16T02:53:28Z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