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ink/ink1.xml" ContentType="application/inkml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5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10-27T02:27:20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1786 4390 0,'25'0'16,"-25"25"15,25 0-15,-25 0-16,25 0 15,0-25-15,24 24 16,1 1-16,-25 25 16,49-25-16,-24 24 15,-1-24-15,-24 25 16,25-50-1,-26 24-15,26-24 0,-25 25 16,0-25 0,24 0-1,-24 0 1,25 0-16,24-49 16,0-26-16,1 26 15,-26-26-15,51 1 16,-51-1-16,26 26 15,-26-1-15,1 1 16,24-1-16,-24 0 16,0-24-1,-1 49-15,-24 0 16,0 25-16</inkml:trace>
  <inkml:trace contextRef="#ctx0" brushRef="#br0" timeOffset="1231.1216">13320 4217 0,'25'25'0,"0"-25"16,0 24-16,0 1 15,24 0 1,-24 0-16,50 24 16,-51-24-16,1 0 15,25 25-15,-25-26 16,-1-24-16,1 25 15,0-25 17,0 0-32,0 0 15,-1 0-15,51 0 16,-1-25-16,1 1 16,49-1-16,-25-25 15,0-24-15,-49 49 16,-1-25-16,1 1 15,-50 24-15,25 0 16,0 0-16,-25 1 16</inkml:trace>
  <inkml:trace contextRef="#ctx0" brushRef="#br0" timeOffset="2617.1572">2307 10914 0,'25'0'0,"0"0"15,0 25 1,24 0-1,-49-1-15,50 1 16,-50 0-16,25 0 16,-25 0-16,24-1 15,1-24-15,0 25 16,0 0-16,24 0 16,-49 0-16,25-25 15,-25 25-15,25-25 16,0 0 46,0 0-46,-1 0 0,26 0-1,0-50-15,-26 25 16,51-49-16,-25 49 15,-26-25-15,1 25 16,0 1 0,-25-1 77,0 0-61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AB2C6-B1F8-420D-BEA2-D645328C62DB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20182D-AE6E-42B7-A428-66A8C1AE55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85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defTabSz="949325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508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8CA322-AA53-48D7-9E68-ECDDD7933432}" type="slidenum">
              <a:rPr lang="en-US" altLang="zh-CN" smtClean="0">
                <a:ea typeface="宋体" charset="-122"/>
              </a:rPr>
              <a:pPr/>
              <a:t>29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188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6CF5-457A-4471-B82B-38958E057688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204E-2563-4636-81B0-093B5CAD0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03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6CF5-457A-4471-B82B-38958E057688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204E-2563-4636-81B0-093B5CAD0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327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6CF5-457A-4471-B82B-38958E057688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204E-2563-4636-81B0-093B5CAD0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0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6CF5-457A-4471-B82B-38958E057688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204E-2563-4636-81B0-093B5CAD0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67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6CF5-457A-4471-B82B-38958E057688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204E-2563-4636-81B0-093B5CAD0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71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6CF5-457A-4471-B82B-38958E057688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204E-2563-4636-81B0-093B5CAD0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02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6CF5-457A-4471-B82B-38958E057688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204E-2563-4636-81B0-093B5CAD0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41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6CF5-457A-4471-B82B-38958E057688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204E-2563-4636-81B0-093B5CAD0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8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6CF5-457A-4471-B82B-38958E057688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204E-2563-4636-81B0-093B5CAD0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46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6CF5-457A-4471-B82B-38958E057688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204E-2563-4636-81B0-093B5CAD0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47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D6CF5-457A-4471-B82B-38958E057688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8204E-2563-4636-81B0-093B5CAD0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91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D6CF5-457A-4471-B82B-38958E057688}" type="datetimeFigureOut">
              <a:rPr lang="zh-CN" altLang="en-US" smtClean="0"/>
              <a:t>2021/10/23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8204E-2563-4636-81B0-093B5CAD0C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13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5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1524000" y="476251"/>
            <a:ext cx="91440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/>
              <a:t>第三章 立体及其交线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Chapter 3 Solids and Their Intersections</a:t>
            </a:r>
            <a:endParaRPr lang="zh-CN" altLang="en-US" sz="2400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2208213" y="1700214"/>
            <a:ext cx="8280400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000">
                <a:ea typeface="黑体" panose="02010609060101010101" pitchFamily="49" charset="-122"/>
              </a:rPr>
              <a:t>棱柱的投影</a:t>
            </a:r>
            <a:r>
              <a:rPr lang="en-US" altLang="zh-CN" sz="2000">
                <a:ea typeface="黑体" panose="02010609060101010101" pitchFamily="49" charset="-122"/>
              </a:rPr>
              <a:t>Projection of  Prism</a:t>
            </a:r>
            <a:endParaRPr lang="zh-CN" altLang="en-US" sz="2000">
              <a:ea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000">
                <a:ea typeface="黑体" panose="02010609060101010101" pitchFamily="49" charset="-122"/>
              </a:rPr>
              <a:t>棱锥的投影</a:t>
            </a:r>
            <a:r>
              <a:rPr lang="en-US" altLang="zh-CN" sz="2000">
                <a:ea typeface="黑体" panose="02010609060101010101" pitchFamily="49" charset="-122"/>
              </a:rPr>
              <a:t>Projection of  Pyramid</a:t>
            </a:r>
            <a:endParaRPr lang="zh-CN" altLang="en-US" sz="2000">
              <a:ea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000">
                <a:ea typeface="黑体" panose="02010609060101010101" pitchFamily="49" charset="-122"/>
              </a:rPr>
              <a:t>圆柱的投影</a:t>
            </a:r>
            <a:r>
              <a:rPr lang="en-US" altLang="zh-CN" sz="2000">
                <a:ea typeface="黑体" panose="02010609060101010101" pitchFamily="49" charset="-122"/>
              </a:rPr>
              <a:t>Projection of  Cylinder</a:t>
            </a:r>
            <a:endParaRPr lang="zh-CN" altLang="en-US" sz="2000">
              <a:ea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000">
                <a:ea typeface="黑体" panose="02010609060101010101" pitchFamily="49" charset="-122"/>
              </a:rPr>
              <a:t>圆锥的投影</a:t>
            </a:r>
            <a:r>
              <a:rPr lang="en-US" altLang="zh-CN" sz="2000">
                <a:ea typeface="黑体" panose="02010609060101010101" pitchFamily="49" charset="-122"/>
              </a:rPr>
              <a:t>Projection of  Cone</a:t>
            </a:r>
            <a:endParaRPr lang="zh-CN" altLang="en-US" sz="2000">
              <a:ea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000">
                <a:ea typeface="黑体" panose="02010609060101010101" pitchFamily="49" charset="-122"/>
              </a:rPr>
              <a:t>平面与平面立体相交 </a:t>
            </a:r>
            <a:r>
              <a:rPr lang="en-US" altLang="zh-CN" sz="2000">
                <a:ea typeface="黑体" panose="02010609060101010101" pitchFamily="49" charset="-122"/>
              </a:rPr>
              <a:t>Intersection of Plane and Polyhedral Solid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000">
                <a:ea typeface="黑体" panose="02010609060101010101" pitchFamily="49" charset="-122"/>
              </a:rPr>
              <a:t>平面与圆柱相交 </a:t>
            </a:r>
            <a:r>
              <a:rPr lang="en-US" altLang="zh-CN" sz="2000">
                <a:ea typeface="黑体" panose="02010609060101010101" pitchFamily="49" charset="-122"/>
              </a:rPr>
              <a:t>Intersection of plane and Cylinder</a:t>
            </a:r>
            <a:endParaRPr lang="zh-CN" altLang="en-US" sz="2000">
              <a:ea typeface="黑体" panose="02010609060101010101" pitchFamily="49" charset="-122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000">
                <a:ea typeface="黑体" panose="02010609060101010101" pitchFamily="49" charset="-122"/>
              </a:rPr>
              <a:t>平面与圆锥相交 </a:t>
            </a:r>
            <a:r>
              <a:rPr lang="en-US" altLang="zh-CN" sz="2000">
                <a:ea typeface="黑体" panose="02010609060101010101" pitchFamily="49" charset="-122"/>
              </a:rPr>
              <a:t>Intersection of plane and Cone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1800">
                <a:ea typeface="黑体" panose="02010609060101010101" pitchFamily="49" charset="-122"/>
              </a:rPr>
              <a:t>平面与圆球相交 </a:t>
            </a:r>
            <a:r>
              <a:rPr lang="en-US" altLang="zh-CN" sz="1800">
                <a:ea typeface="黑体" panose="02010609060101010101" pitchFamily="49" charset="-122"/>
              </a:rPr>
              <a:t>Intersection of plane and Sphere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sz="2400">
                <a:solidFill>
                  <a:schemeClr val="accent2"/>
                </a:solidFill>
                <a:ea typeface="黑体" panose="02010609060101010101" pitchFamily="49" charset="-122"/>
              </a:rPr>
              <a:t>立体相交</a:t>
            </a:r>
            <a:r>
              <a:rPr lang="en-US" altLang="zh-CN" sz="2400">
                <a:solidFill>
                  <a:schemeClr val="accent2"/>
                </a:solidFill>
                <a:ea typeface="黑体" panose="02010609060101010101" pitchFamily="49" charset="-122"/>
              </a:rPr>
              <a:t>Intersection of slides</a:t>
            </a:r>
            <a:endParaRPr lang="zh-CN" altLang="en-US" sz="240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8518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rc 2"/>
          <p:cNvSpPr>
            <a:spLocks/>
          </p:cNvSpPr>
          <p:nvPr/>
        </p:nvSpPr>
        <p:spPr bwMode="auto">
          <a:xfrm>
            <a:off x="2816225" y="793124"/>
            <a:ext cx="1092200" cy="648000"/>
          </a:xfrm>
          <a:custGeom>
            <a:avLst/>
            <a:gdLst>
              <a:gd name="T0" fmla="*/ 0 w 19245"/>
              <a:gd name="T1" fmla="*/ 2147483646 h 21600"/>
              <a:gd name="T2" fmla="*/ 2147483646 w 19245"/>
              <a:gd name="T3" fmla="*/ 2147483646 h 21600"/>
              <a:gd name="T4" fmla="*/ 2147483646 w 19245"/>
              <a:gd name="T5" fmla="*/ 2147483646 h 21600"/>
              <a:gd name="T6" fmla="*/ 0 60000 65536"/>
              <a:gd name="T7" fmla="*/ 0 60000 65536"/>
              <a:gd name="T8" fmla="*/ 0 60000 65536"/>
              <a:gd name="T9" fmla="*/ 0 w 19245"/>
              <a:gd name="T10" fmla="*/ 0 h 21600"/>
              <a:gd name="T11" fmla="*/ 19245 w 1924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45" h="21600" fill="none" extrusionOk="0">
                <a:moveTo>
                  <a:pt x="-1" y="11424"/>
                </a:moveTo>
                <a:cubicBezTo>
                  <a:pt x="3755" y="4392"/>
                  <a:pt x="11080" y="-1"/>
                  <a:pt x="19053" y="0"/>
                </a:cubicBezTo>
                <a:cubicBezTo>
                  <a:pt x="19117" y="0"/>
                  <a:pt x="19181" y="0"/>
                  <a:pt x="19245" y="0"/>
                </a:cubicBezTo>
              </a:path>
              <a:path w="19245" h="21600" stroke="0" extrusionOk="0">
                <a:moveTo>
                  <a:pt x="-1" y="11424"/>
                </a:moveTo>
                <a:cubicBezTo>
                  <a:pt x="3755" y="4392"/>
                  <a:pt x="11080" y="-1"/>
                  <a:pt x="19053" y="0"/>
                </a:cubicBezTo>
                <a:cubicBezTo>
                  <a:pt x="19117" y="0"/>
                  <a:pt x="19181" y="0"/>
                  <a:pt x="19245" y="0"/>
                </a:cubicBezTo>
                <a:lnTo>
                  <a:pt x="19053" y="21600"/>
                </a:lnTo>
                <a:lnTo>
                  <a:pt x="-1" y="11424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39" name="Line 3"/>
          <p:cNvSpPr>
            <a:spLocks noChangeAspect="1" noChangeShapeType="1"/>
          </p:cNvSpPr>
          <p:nvPr/>
        </p:nvSpPr>
        <p:spPr bwMode="auto">
          <a:xfrm>
            <a:off x="2809875" y="1149351"/>
            <a:ext cx="2166938" cy="3175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0" name="Line 4"/>
          <p:cNvSpPr>
            <a:spLocks noChangeAspect="1" noChangeShapeType="1"/>
          </p:cNvSpPr>
          <p:nvPr/>
        </p:nvSpPr>
        <p:spPr bwMode="auto">
          <a:xfrm>
            <a:off x="7621589" y="576263"/>
            <a:ext cx="3175" cy="165735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41" name="Arc 5"/>
          <p:cNvSpPr>
            <a:spLocks/>
          </p:cNvSpPr>
          <p:nvPr/>
        </p:nvSpPr>
        <p:spPr bwMode="auto">
          <a:xfrm>
            <a:off x="6311900" y="795339"/>
            <a:ext cx="2592388" cy="1303337"/>
          </a:xfrm>
          <a:custGeom>
            <a:avLst/>
            <a:gdLst>
              <a:gd name="T0" fmla="*/ 0 w 43200"/>
              <a:gd name="T1" fmla="*/ 2147483646 h 21697"/>
              <a:gd name="T2" fmla="*/ 2147483646 w 43200"/>
              <a:gd name="T3" fmla="*/ 2147483646 h 21697"/>
              <a:gd name="T4" fmla="*/ 2147483646 w 43200"/>
              <a:gd name="T5" fmla="*/ 2147483646 h 21697"/>
              <a:gd name="T6" fmla="*/ 0 60000 65536"/>
              <a:gd name="T7" fmla="*/ 0 60000 65536"/>
              <a:gd name="T8" fmla="*/ 0 60000 65536"/>
              <a:gd name="T9" fmla="*/ 0 w 43200"/>
              <a:gd name="T10" fmla="*/ 0 h 21697"/>
              <a:gd name="T11" fmla="*/ 43200 w 43200"/>
              <a:gd name="T12" fmla="*/ 21697 h 216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1697" fill="none" extrusionOk="0">
                <a:moveTo>
                  <a:pt x="0" y="21696"/>
                </a:moveTo>
                <a:cubicBezTo>
                  <a:pt x="0" y="21664"/>
                  <a:pt x="0" y="2163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493" y="-1"/>
                  <a:pt x="43149" y="9614"/>
                  <a:pt x="43199" y="21508"/>
                </a:cubicBezTo>
              </a:path>
              <a:path w="43200" h="21697" stroke="0" extrusionOk="0">
                <a:moveTo>
                  <a:pt x="0" y="21696"/>
                </a:moveTo>
                <a:cubicBezTo>
                  <a:pt x="0" y="21664"/>
                  <a:pt x="0" y="2163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493" y="-1"/>
                  <a:pt x="43149" y="9614"/>
                  <a:pt x="43199" y="21508"/>
                </a:cubicBezTo>
                <a:lnTo>
                  <a:pt x="21600" y="21600"/>
                </a:lnTo>
                <a:lnTo>
                  <a:pt x="0" y="21696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4342" name="Line 6"/>
          <p:cNvSpPr>
            <a:spLocks noChangeAspect="1" noChangeShapeType="1"/>
          </p:cNvSpPr>
          <p:nvPr/>
        </p:nvSpPr>
        <p:spPr bwMode="auto">
          <a:xfrm>
            <a:off x="1847850" y="4003676"/>
            <a:ext cx="4254500" cy="3175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43" name="Freeform 7"/>
          <p:cNvSpPr>
            <a:spLocks/>
          </p:cNvSpPr>
          <p:nvPr/>
        </p:nvSpPr>
        <p:spPr bwMode="auto">
          <a:xfrm>
            <a:off x="1992315" y="2694666"/>
            <a:ext cx="3959223" cy="2599200"/>
          </a:xfrm>
          <a:custGeom>
            <a:avLst/>
            <a:gdLst>
              <a:gd name="T0" fmla="*/ 0 w 1423"/>
              <a:gd name="T1" fmla="*/ 2147483646 h 922"/>
              <a:gd name="T2" fmla="*/ 0 w 1423"/>
              <a:gd name="T3" fmla="*/ 0 h 922"/>
              <a:gd name="T4" fmla="*/ 2147483646 w 1423"/>
              <a:gd name="T5" fmla="*/ 0 h 922"/>
              <a:gd name="T6" fmla="*/ 2147483646 w 1423"/>
              <a:gd name="T7" fmla="*/ 2147483646 h 922"/>
              <a:gd name="T8" fmla="*/ 0 w 1423"/>
              <a:gd name="T9" fmla="*/ 2147483646 h 9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3"/>
              <a:gd name="T16" fmla="*/ 0 h 922"/>
              <a:gd name="T17" fmla="*/ 1423 w 1423"/>
              <a:gd name="T18" fmla="*/ 922 h 9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3" h="922">
                <a:moveTo>
                  <a:pt x="0" y="922"/>
                </a:moveTo>
                <a:lnTo>
                  <a:pt x="0" y="0"/>
                </a:lnTo>
                <a:lnTo>
                  <a:pt x="1423" y="0"/>
                </a:lnTo>
                <a:lnTo>
                  <a:pt x="1423" y="922"/>
                </a:lnTo>
                <a:lnTo>
                  <a:pt x="0" y="92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4344" name="Freeform 8"/>
          <p:cNvSpPr>
            <a:spLocks/>
          </p:cNvSpPr>
          <p:nvPr/>
        </p:nvSpPr>
        <p:spPr bwMode="auto">
          <a:xfrm>
            <a:off x="2824163" y="3102771"/>
            <a:ext cx="2176463" cy="1781968"/>
          </a:xfrm>
          <a:custGeom>
            <a:avLst/>
            <a:gdLst>
              <a:gd name="T0" fmla="*/ 0 w 778"/>
              <a:gd name="T1" fmla="*/ 2147483646 h 445"/>
              <a:gd name="T2" fmla="*/ 0 w 778"/>
              <a:gd name="T3" fmla="*/ 0 h 445"/>
              <a:gd name="T4" fmla="*/ 2147483646 w 778"/>
              <a:gd name="T5" fmla="*/ 0 h 445"/>
              <a:gd name="T6" fmla="*/ 0 w 778"/>
              <a:gd name="T7" fmla="*/ 2147483646 h 445"/>
              <a:gd name="T8" fmla="*/ 0 60000 65536"/>
              <a:gd name="T9" fmla="*/ 0 60000 65536"/>
              <a:gd name="T10" fmla="*/ 0 60000 65536"/>
              <a:gd name="T11" fmla="*/ 0 60000 65536"/>
              <a:gd name="T12" fmla="*/ 0 w 778"/>
              <a:gd name="T13" fmla="*/ 0 h 445"/>
              <a:gd name="T14" fmla="*/ 778 w 778"/>
              <a:gd name="T15" fmla="*/ 445 h 4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8" h="445">
                <a:moveTo>
                  <a:pt x="0" y="445"/>
                </a:moveTo>
                <a:lnTo>
                  <a:pt x="0" y="0"/>
                </a:lnTo>
                <a:lnTo>
                  <a:pt x="778" y="0"/>
                </a:lnTo>
                <a:lnTo>
                  <a:pt x="0" y="44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4345" name="Line 9"/>
          <p:cNvSpPr>
            <a:spLocks noChangeAspect="1" noChangeShapeType="1"/>
          </p:cNvSpPr>
          <p:nvPr/>
        </p:nvSpPr>
        <p:spPr bwMode="auto">
          <a:xfrm>
            <a:off x="6311901" y="2092326"/>
            <a:ext cx="2600325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6" name="Freeform 10"/>
          <p:cNvSpPr>
            <a:spLocks/>
          </p:cNvSpPr>
          <p:nvPr/>
        </p:nvSpPr>
        <p:spPr bwMode="auto">
          <a:xfrm>
            <a:off x="1998435" y="290682"/>
            <a:ext cx="3953669" cy="1787131"/>
          </a:xfrm>
          <a:custGeom>
            <a:avLst/>
            <a:gdLst>
              <a:gd name="T0" fmla="*/ 0 w 1422"/>
              <a:gd name="T1" fmla="*/ 2147483646 h 660"/>
              <a:gd name="T2" fmla="*/ 0 w 1422"/>
              <a:gd name="T3" fmla="*/ 2147483646 h 660"/>
              <a:gd name="T4" fmla="*/ 2147483646 w 1422"/>
              <a:gd name="T5" fmla="*/ 2147483646 h 660"/>
              <a:gd name="T6" fmla="*/ 2147483646 w 1422"/>
              <a:gd name="T7" fmla="*/ 0 h 660"/>
              <a:gd name="T8" fmla="*/ 2147483646 w 1422"/>
              <a:gd name="T9" fmla="*/ 0 h 660"/>
              <a:gd name="T10" fmla="*/ 2147483646 w 1422"/>
              <a:gd name="T11" fmla="*/ 2147483646 h 660"/>
              <a:gd name="T12" fmla="*/ 2147483646 w 1422"/>
              <a:gd name="T13" fmla="*/ 2147483646 h 660"/>
              <a:gd name="T14" fmla="*/ 2147483646 w 1422"/>
              <a:gd name="T15" fmla="*/ 2147483646 h 660"/>
              <a:gd name="T16" fmla="*/ 0 w 1422"/>
              <a:gd name="T17" fmla="*/ 2147483646 h 6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22"/>
              <a:gd name="T28" fmla="*/ 0 h 660"/>
              <a:gd name="T29" fmla="*/ 1422 w 1422"/>
              <a:gd name="T30" fmla="*/ 660 h 66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22" h="660">
                <a:moveTo>
                  <a:pt x="0" y="660"/>
                </a:moveTo>
                <a:lnTo>
                  <a:pt x="0" y="192"/>
                </a:lnTo>
                <a:lnTo>
                  <a:pt x="300" y="192"/>
                </a:lnTo>
                <a:lnTo>
                  <a:pt x="300" y="0"/>
                </a:lnTo>
                <a:lnTo>
                  <a:pt x="1080" y="0"/>
                </a:lnTo>
                <a:lnTo>
                  <a:pt x="1080" y="192"/>
                </a:lnTo>
                <a:lnTo>
                  <a:pt x="1422" y="192"/>
                </a:lnTo>
                <a:lnTo>
                  <a:pt x="1422" y="660"/>
                </a:lnTo>
                <a:lnTo>
                  <a:pt x="0" y="66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4347" name="Freeform 11"/>
          <p:cNvSpPr>
            <a:spLocks/>
          </p:cNvSpPr>
          <p:nvPr/>
        </p:nvSpPr>
        <p:spPr bwMode="auto">
          <a:xfrm>
            <a:off x="6684964" y="305196"/>
            <a:ext cx="1838325" cy="864000"/>
          </a:xfrm>
          <a:custGeom>
            <a:avLst/>
            <a:gdLst>
              <a:gd name="T0" fmla="*/ 0 w 450"/>
              <a:gd name="T1" fmla="*/ 2147483646 h 252"/>
              <a:gd name="T2" fmla="*/ 0 w 450"/>
              <a:gd name="T3" fmla="*/ 0 h 252"/>
              <a:gd name="T4" fmla="*/ 2147483646 w 450"/>
              <a:gd name="T5" fmla="*/ 0 h 252"/>
              <a:gd name="T6" fmla="*/ 2147483646 w 450"/>
              <a:gd name="T7" fmla="*/ 2147483646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450"/>
              <a:gd name="T13" fmla="*/ 0 h 252"/>
              <a:gd name="T14" fmla="*/ 450 w 450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0" h="252">
                <a:moveTo>
                  <a:pt x="0" y="252"/>
                </a:moveTo>
                <a:lnTo>
                  <a:pt x="0" y="0"/>
                </a:lnTo>
                <a:lnTo>
                  <a:pt x="450" y="0"/>
                </a:lnTo>
                <a:lnTo>
                  <a:pt x="450" y="25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48" name="Arc 12"/>
          <p:cNvSpPr>
            <a:spLocks/>
          </p:cNvSpPr>
          <p:nvPr/>
        </p:nvSpPr>
        <p:spPr bwMode="auto">
          <a:xfrm>
            <a:off x="3905250" y="796866"/>
            <a:ext cx="1081088" cy="648000"/>
          </a:xfrm>
          <a:custGeom>
            <a:avLst/>
            <a:gdLst>
              <a:gd name="T0" fmla="*/ 0 w 18694"/>
              <a:gd name="T1" fmla="*/ 2147483646 h 21600"/>
              <a:gd name="T2" fmla="*/ 2147483646 w 18694"/>
              <a:gd name="T3" fmla="*/ 2147483646 h 21600"/>
              <a:gd name="T4" fmla="*/ 2147483646 w 18694"/>
              <a:gd name="T5" fmla="*/ 2147483646 h 21600"/>
              <a:gd name="T6" fmla="*/ 0 60000 65536"/>
              <a:gd name="T7" fmla="*/ 0 60000 65536"/>
              <a:gd name="T8" fmla="*/ 0 60000 65536"/>
              <a:gd name="T9" fmla="*/ 0 w 18694"/>
              <a:gd name="T10" fmla="*/ 0 h 21600"/>
              <a:gd name="T11" fmla="*/ 18694 w 1869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94" h="21600" fill="none" extrusionOk="0">
                <a:moveTo>
                  <a:pt x="-1" y="0"/>
                </a:moveTo>
                <a:cubicBezTo>
                  <a:pt x="55" y="0"/>
                  <a:pt x="110" y="-1"/>
                  <a:pt x="166" y="0"/>
                </a:cubicBezTo>
                <a:cubicBezTo>
                  <a:pt x="7757" y="0"/>
                  <a:pt x="14791" y="3985"/>
                  <a:pt x="18693" y="10497"/>
                </a:cubicBezTo>
              </a:path>
              <a:path w="18694" h="21600" stroke="0" extrusionOk="0">
                <a:moveTo>
                  <a:pt x="-1" y="0"/>
                </a:moveTo>
                <a:cubicBezTo>
                  <a:pt x="55" y="0"/>
                  <a:pt x="110" y="-1"/>
                  <a:pt x="166" y="0"/>
                </a:cubicBezTo>
                <a:cubicBezTo>
                  <a:pt x="7757" y="0"/>
                  <a:pt x="14791" y="3985"/>
                  <a:pt x="18693" y="10497"/>
                </a:cubicBezTo>
                <a:lnTo>
                  <a:pt x="166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4349" name="Line 13"/>
          <p:cNvSpPr>
            <a:spLocks noChangeAspect="1" noChangeShapeType="1"/>
          </p:cNvSpPr>
          <p:nvPr/>
        </p:nvSpPr>
        <p:spPr bwMode="auto">
          <a:xfrm>
            <a:off x="2824163" y="78898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0" name="AutoShape 14"/>
          <p:cNvSpPr>
            <a:spLocks noChangeArrowheads="1"/>
          </p:cNvSpPr>
          <p:nvPr/>
        </p:nvSpPr>
        <p:spPr bwMode="auto">
          <a:xfrm flipV="1">
            <a:off x="2840039" y="3084514"/>
            <a:ext cx="2160587" cy="1800225"/>
          </a:xfrm>
          <a:prstGeom prst="rtTriangl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H="1">
            <a:off x="3911600" y="79216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4987925" y="790576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354" name="Picture 18" descr="eg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9" r="18683"/>
          <a:stretch>
            <a:fillRect/>
          </a:stretch>
        </p:blipFill>
        <p:spPr bwMode="auto">
          <a:xfrm>
            <a:off x="5951538" y="2420939"/>
            <a:ext cx="4716462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2012950" y="5508625"/>
            <a:ext cx="3938588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dirty="0">
                <a:ea typeface="微软雅黑" panose="020B0503020204020204" pitchFamily="34" charset="-122"/>
              </a:rPr>
              <a:t>如果把三棱柱换成一个三角形的孔呢？</a:t>
            </a:r>
            <a:r>
              <a:rPr kumimoji="1" lang="en-US" altLang="zh-CN" sz="1600" dirty="0">
                <a:ea typeface="微软雅黑" panose="020B0503020204020204" pitchFamily="34" charset="-122"/>
              </a:rPr>
              <a:t>If change the triangle-prism to a through hole?</a:t>
            </a:r>
            <a:endParaRPr kumimoji="1" lang="zh-CN" altLang="en-US" sz="1600" dirty="0"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4332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524001" y="765176"/>
            <a:ext cx="6443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（</a:t>
            </a:r>
            <a:r>
              <a:rPr lang="en-US" altLang="zh-CN" sz="2800">
                <a:ea typeface="黑体" panose="02010609060101010101" pitchFamily="49" charset="-122"/>
              </a:rPr>
              <a:t>1</a:t>
            </a:r>
            <a:r>
              <a:rPr lang="zh-CN" altLang="en-US" sz="2800">
                <a:ea typeface="黑体" panose="02010609060101010101" pitchFamily="49" charset="-122"/>
              </a:rPr>
              <a:t>）相贯线的性质 </a:t>
            </a:r>
            <a:r>
              <a:rPr lang="en-US" altLang="zh-CN" sz="1800" i="1">
                <a:ea typeface="黑体" panose="02010609060101010101" pitchFamily="49" charset="-122"/>
              </a:rPr>
              <a:t>The intersection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524001" y="1341438"/>
            <a:ext cx="6588125" cy="96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        </a:t>
            </a:r>
            <a:r>
              <a:rPr lang="zh-CN" altLang="en-US" sz="2400">
                <a:ea typeface="黑体" panose="02010609060101010101" pitchFamily="49" charset="-122"/>
              </a:rPr>
              <a:t>相贯线一般为</a:t>
            </a:r>
            <a:r>
              <a:rPr lang="zh-CN" altLang="en-US" sz="2400">
                <a:solidFill>
                  <a:srgbClr val="FF0000"/>
                </a:solidFill>
                <a:ea typeface="黑体" panose="02010609060101010101" pitchFamily="49" charset="-122"/>
              </a:rPr>
              <a:t>光滑封闭</a:t>
            </a:r>
            <a:r>
              <a:rPr lang="zh-CN" altLang="en-US" sz="2400">
                <a:ea typeface="黑体" panose="02010609060101010101" pitchFamily="49" charset="-122"/>
              </a:rPr>
              <a:t>的空间曲线，它是两回转体表面的共有线。</a:t>
            </a:r>
            <a:r>
              <a:rPr lang="en-US" altLang="zh-CN" sz="1600" i="1">
                <a:solidFill>
                  <a:schemeClr val="tx2"/>
                </a:solidFill>
                <a:ea typeface="黑体" panose="02010609060101010101" pitchFamily="49" charset="-122"/>
              </a:rPr>
              <a:t>The intersection usually is </a:t>
            </a:r>
            <a:r>
              <a:rPr lang="en-US" altLang="zh-CN" sz="1600" i="1">
                <a:solidFill>
                  <a:srgbClr val="FF3300"/>
                </a:solidFill>
                <a:ea typeface="黑体" panose="02010609060101010101" pitchFamily="49" charset="-122"/>
              </a:rPr>
              <a:t>smooth and close</a:t>
            </a:r>
            <a:r>
              <a:rPr lang="en-US" altLang="zh-CN" sz="1600" i="1">
                <a:solidFill>
                  <a:schemeClr val="tx2"/>
                </a:solidFill>
                <a:ea typeface="黑体" panose="02010609060101010101" pitchFamily="49" charset="-122"/>
              </a:rPr>
              <a:t> spatial curve which is the common of the surfaces of two solids.</a:t>
            </a:r>
            <a:endParaRPr lang="en-US" altLang="zh-CN" sz="1600" i="1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1524000" y="0"/>
            <a:ext cx="58674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ea typeface="黑体" panose="02010609060101010101" pitchFamily="49" charset="-122"/>
              </a:rPr>
              <a:t>4. </a:t>
            </a:r>
            <a:r>
              <a:rPr lang="zh-CN" altLang="en-US">
                <a:solidFill>
                  <a:srgbClr val="FF0000"/>
                </a:solidFill>
                <a:ea typeface="黑体" panose="02010609060101010101" pitchFamily="49" charset="-122"/>
              </a:rPr>
              <a:t>回转体与回转体相贯 </a:t>
            </a:r>
            <a:r>
              <a:rPr lang="en-US" altLang="zh-CN" sz="2000" i="1">
                <a:solidFill>
                  <a:srgbClr val="FF0000"/>
                </a:solidFill>
                <a:ea typeface="黑体" panose="02010609060101010101" pitchFamily="49" charset="-122"/>
              </a:rPr>
              <a:t>Intersection of two revolved solids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524001" y="2298701"/>
            <a:ext cx="363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（</a:t>
            </a:r>
            <a:r>
              <a:rPr lang="en-US" altLang="zh-CN" sz="2800">
                <a:ea typeface="黑体" panose="02010609060101010101" pitchFamily="49" charset="-122"/>
              </a:rPr>
              <a:t>2</a:t>
            </a:r>
            <a:r>
              <a:rPr lang="zh-CN" altLang="en-US" sz="2800">
                <a:ea typeface="黑体" panose="02010609060101010101" pitchFamily="49" charset="-122"/>
              </a:rPr>
              <a:t>）作图方法</a:t>
            </a:r>
            <a:r>
              <a:rPr lang="en-US" altLang="zh-CN" sz="1800">
                <a:ea typeface="黑体" panose="02010609060101010101" pitchFamily="49" charset="-122"/>
              </a:rPr>
              <a:t>Method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524001" y="2852738"/>
            <a:ext cx="8893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利用投影的积聚性直接找点</a:t>
            </a:r>
            <a:r>
              <a:rPr lang="zh-CN" altLang="en-US" sz="2800"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  <a:r>
              <a:rPr lang="en-US" altLang="zh-CN" sz="1600" i="1">
                <a:ea typeface="黑体" panose="02010609060101010101" pitchFamily="49" charset="-122"/>
                <a:sym typeface="Symbol" panose="05050102010706020507" pitchFamily="18" charset="2"/>
              </a:rPr>
              <a:t>Finding common points by concentrative projection.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1524001" y="3284538"/>
            <a:ext cx="5508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用辅助平面法。</a:t>
            </a:r>
            <a:r>
              <a:rPr lang="en-US" altLang="zh-CN" sz="1600" i="1">
                <a:ea typeface="黑体" panose="02010609060101010101" pitchFamily="49" charset="-122"/>
                <a:sym typeface="Symbol" panose="05050102010706020507" pitchFamily="18" charset="2"/>
              </a:rPr>
              <a:t>By auxiliary plane method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1703388" y="4460875"/>
            <a:ext cx="483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先找特殊点。</a:t>
            </a:r>
            <a:r>
              <a:rPr lang="en-US" altLang="zh-CN" sz="1600">
                <a:ea typeface="黑体" panose="02010609060101010101" pitchFamily="49" charset="-122"/>
                <a:sym typeface="Symbol" panose="05050102010706020507" pitchFamily="18" charset="2"/>
              </a:rPr>
              <a:t>Find special points fisst.</a:t>
            </a:r>
            <a:endParaRPr lang="en-US" altLang="zh-CN" sz="1600">
              <a:ea typeface="黑体" panose="02010609060101010101" pitchFamily="49" charset="-122"/>
            </a:endParaRP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1524000" y="3860801"/>
            <a:ext cx="3708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（</a:t>
            </a:r>
            <a:r>
              <a:rPr lang="en-US" altLang="zh-CN" sz="2800">
                <a:ea typeface="黑体" panose="02010609060101010101" pitchFamily="49" charset="-122"/>
              </a:rPr>
              <a:t>3</a:t>
            </a:r>
            <a:r>
              <a:rPr lang="zh-CN" altLang="en-US" sz="2800">
                <a:ea typeface="黑体" panose="02010609060101010101" pitchFamily="49" charset="-122"/>
              </a:rPr>
              <a:t>）作图过程</a:t>
            </a:r>
            <a:r>
              <a:rPr lang="en-US" altLang="zh-CN" sz="1800">
                <a:ea typeface="黑体" panose="02010609060101010101" pitchFamily="49" charset="-122"/>
              </a:rPr>
              <a:t>Steps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1703389" y="4997450"/>
            <a:ext cx="5481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  <a:sym typeface="Symbol" panose="05050102010706020507" pitchFamily="18" charset="2"/>
              </a:rPr>
              <a:t> </a:t>
            </a:r>
            <a:r>
              <a:rPr lang="zh-CN" altLang="en-US" sz="2400">
                <a:ea typeface="黑体" panose="02010609060101010101" pitchFamily="49" charset="-122"/>
                <a:sym typeface="Symbol" panose="05050102010706020507" pitchFamily="18" charset="2"/>
              </a:rPr>
              <a:t>补充中间点。</a:t>
            </a:r>
            <a:r>
              <a:rPr lang="en-US" altLang="zh-CN" sz="1600">
                <a:ea typeface="黑体" panose="02010609060101010101" pitchFamily="49" charset="-122"/>
                <a:sym typeface="Symbol" panose="05050102010706020507" pitchFamily="18" charset="2"/>
              </a:rPr>
              <a:t>Add some in-between points.</a:t>
            </a:r>
          </a:p>
        </p:txBody>
      </p:sp>
      <p:sp>
        <p:nvSpPr>
          <p:cNvPr id="11276" name="AutoShape 12"/>
          <p:cNvSpPr>
            <a:spLocks noChangeArrowheads="1"/>
          </p:cNvSpPr>
          <p:nvPr/>
        </p:nvSpPr>
        <p:spPr bwMode="auto">
          <a:xfrm>
            <a:off x="7138988" y="4724401"/>
            <a:ext cx="3529012" cy="1133475"/>
          </a:xfrm>
          <a:prstGeom prst="wedgeEllipseCallout">
            <a:avLst>
              <a:gd name="adj1" fmla="val -70019"/>
              <a:gd name="adj2" fmla="val -7282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确定交线的弯曲趋势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1">
                <a:ea typeface="黑体" panose="02010609060101010101" pitchFamily="49" charset="-122"/>
              </a:rPr>
              <a:t>Define the trend of the curving intersection</a:t>
            </a:r>
          </a:p>
        </p:txBody>
      </p:sp>
      <p:sp>
        <p:nvSpPr>
          <p:cNvPr id="11277" name="AutoShape 13"/>
          <p:cNvSpPr>
            <a:spLocks noChangeArrowheads="1"/>
          </p:cNvSpPr>
          <p:nvPr/>
        </p:nvSpPr>
        <p:spPr bwMode="auto">
          <a:xfrm>
            <a:off x="7140576" y="3429001"/>
            <a:ext cx="3527425" cy="1133475"/>
          </a:xfrm>
          <a:prstGeom prst="cloudCallout">
            <a:avLst>
              <a:gd name="adj1" fmla="val -79926"/>
              <a:gd name="adj2" fmla="val 64144"/>
            </a:avLst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确定交线的范围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400" i="1">
                <a:ea typeface="黑体" panose="02010609060101010101" pitchFamily="49" charset="-122"/>
              </a:rPr>
              <a:t>Define the limits of the intersection</a:t>
            </a:r>
          </a:p>
        </p:txBody>
      </p:sp>
      <p:pic>
        <p:nvPicPr>
          <p:cNvPr id="15373" name="Picture 1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664" y="1"/>
            <a:ext cx="2700337" cy="263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6757885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/>
      <p:bldP spid="11270" grpId="0"/>
      <p:bldP spid="11271" grpId="0"/>
      <p:bldP spid="11272" grpId="0"/>
      <p:bldP spid="11273" grpId="0"/>
      <p:bldP spid="11274" grpId="0"/>
      <p:bldP spid="11275" grpId="0"/>
      <p:bldP spid="11276" grpId="0" animBg="1"/>
      <p:bldP spid="1127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6" y="1052513"/>
            <a:ext cx="2555875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Oval 2"/>
          <p:cNvSpPr>
            <a:spLocks noChangeArrowheads="1"/>
          </p:cNvSpPr>
          <p:nvPr/>
        </p:nvSpPr>
        <p:spPr bwMode="auto">
          <a:xfrm>
            <a:off x="5810250" y="1409701"/>
            <a:ext cx="2001838" cy="18335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6388" name="Oval 3"/>
          <p:cNvSpPr>
            <a:spLocks noChangeArrowheads="1"/>
          </p:cNvSpPr>
          <p:nvPr/>
        </p:nvSpPr>
        <p:spPr bwMode="auto">
          <a:xfrm>
            <a:off x="3251201" y="3902076"/>
            <a:ext cx="1577975" cy="1419225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6389" name="Freeform 4"/>
          <p:cNvSpPr>
            <a:spLocks noChangeArrowheads="1"/>
          </p:cNvSpPr>
          <p:nvPr/>
        </p:nvSpPr>
        <p:spPr bwMode="auto">
          <a:xfrm>
            <a:off x="3241676" y="1052514"/>
            <a:ext cx="1554163" cy="1587"/>
          </a:xfrm>
          <a:custGeom>
            <a:avLst/>
            <a:gdLst>
              <a:gd name="T0" fmla="*/ 0 w 979"/>
              <a:gd name="T1" fmla="*/ 1587 h 1"/>
              <a:gd name="T2" fmla="*/ 1554163 w 979"/>
              <a:gd name="T3" fmla="*/ 0 h 1"/>
              <a:gd name="T4" fmla="*/ 0 60000 65536"/>
              <a:gd name="T5" fmla="*/ 0 60000 65536"/>
              <a:gd name="T6" fmla="*/ 0 w 979"/>
              <a:gd name="T7" fmla="*/ 0 h 1"/>
              <a:gd name="T8" fmla="*/ 979 w 97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79" h="1">
                <a:moveTo>
                  <a:pt x="0" y="1"/>
                </a:moveTo>
                <a:lnTo>
                  <a:pt x="97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" name="Freeform 5"/>
          <p:cNvSpPr>
            <a:spLocks noChangeArrowheads="1"/>
          </p:cNvSpPr>
          <p:nvPr/>
        </p:nvSpPr>
        <p:spPr bwMode="auto">
          <a:xfrm>
            <a:off x="2824163" y="1411289"/>
            <a:ext cx="430212" cy="9525"/>
          </a:xfrm>
          <a:custGeom>
            <a:avLst/>
            <a:gdLst>
              <a:gd name="T0" fmla="*/ 430212 w 271"/>
              <a:gd name="T1" fmla="*/ 9525 h 6"/>
              <a:gd name="T2" fmla="*/ 0 w 271"/>
              <a:gd name="T3" fmla="*/ 0 h 6"/>
              <a:gd name="T4" fmla="*/ 0 60000 65536"/>
              <a:gd name="T5" fmla="*/ 0 60000 65536"/>
              <a:gd name="T6" fmla="*/ 0 w 271"/>
              <a:gd name="T7" fmla="*/ 0 h 6"/>
              <a:gd name="T8" fmla="*/ 271 w 271"/>
              <a:gd name="T9" fmla="*/ 6 h 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1" h="6">
                <a:moveTo>
                  <a:pt x="271" y="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Freeform 6"/>
          <p:cNvSpPr>
            <a:spLocks noChangeArrowheads="1"/>
          </p:cNvSpPr>
          <p:nvPr/>
        </p:nvSpPr>
        <p:spPr bwMode="auto">
          <a:xfrm>
            <a:off x="2820989" y="1420814"/>
            <a:ext cx="1587" cy="1874837"/>
          </a:xfrm>
          <a:custGeom>
            <a:avLst/>
            <a:gdLst>
              <a:gd name="T0" fmla="*/ 0 w 1"/>
              <a:gd name="T1" fmla="*/ 0 h 1181"/>
              <a:gd name="T2" fmla="*/ 0 w 1"/>
              <a:gd name="T3" fmla="*/ 1874837 h 1181"/>
              <a:gd name="T4" fmla="*/ 0 60000 65536"/>
              <a:gd name="T5" fmla="*/ 0 60000 65536"/>
              <a:gd name="T6" fmla="*/ 0 w 1"/>
              <a:gd name="T7" fmla="*/ 0 h 1181"/>
              <a:gd name="T8" fmla="*/ 1 w 1"/>
              <a:gd name="T9" fmla="*/ 1181 h 118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81">
                <a:moveTo>
                  <a:pt x="0" y="0"/>
                </a:moveTo>
                <a:lnTo>
                  <a:pt x="0" y="1181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" name="Freeform 7"/>
          <p:cNvSpPr>
            <a:spLocks noChangeArrowheads="1"/>
          </p:cNvSpPr>
          <p:nvPr/>
        </p:nvSpPr>
        <p:spPr bwMode="auto">
          <a:xfrm>
            <a:off x="2811463" y="3276601"/>
            <a:ext cx="2455862" cy="3175"/>
          </a:xfrm>
          <a:custGeom>
            <a:avLst/>
            <a:gdLst>
              <a:gd name="T0" fmla="*/ 0 w 1547"/>
              <a:gd name="T1" fmla="*/ 0 h 2"/>
              <a:gd name="T2" fmla="*/ 2455862 w 1547"/>
              <a:gd name="T3" fmla="*/ 3175 h 2"/>
              <a:gd name="T4" fmla="*/ 0 60000 65536"/>
              <a:gd name="T5" fmla="*/ 0 60000 65536"/>
              <a:gd name="T6" fmla="*/ 0 w 1547"/>
              <a:gd name="T7" fmla="*/ 0 h 2"/>
              <a:gd name="T8" fmla="*/ 1547 w 1547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47" h="2">
                <a:moveTo>
                  <a:pt x="0" y="0"/>
                </a:moveTo>
                <a:lnTo>
                  <a:pt x="1547" y="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" name="Freeform 8"/>
          <p:cNvSpPr>
            <a:spLocks noChangeArrowheads="1"/>
          </p:cNvSpPr>
          <p:nvPr/>
        </p:nvSpPr>
        <p:spPr bwMode="auto">
          <a:xfrm>
            <a:off x="5245100" y="1411288"/>
            <a:ext cx="1588" cy="1860550"/>
          </a:xfrm>
          <a:custGeom>
            <a:avLst/>
            <a:gdLst>
              <a:gd name="T0" fmla="*/ 0 w 1"/>
              <a:gd name="T1" fmla="*/ 1860550 h 1172"/>
              <a:gd name="T2" fmla="*/ 0 w 1"/>
              <a:gd name="T3" fmla="*/ 0 h 1172"/>
              <a:gd name="T4" fmla="*/ 0 60000 65536"/>
              <a:gd name="T5" fmla="*/ 0 60000 65536"/>
              <a:gd name="T6" fmla="*/ 0 w 1"/>
              <a:gd name="T7" fmla="*/ 0 h 1172"/>
              <a:gd name="T8" fmla="*/ 1 w 1"/>
              <a:gd name="T9" fmla="*/ 1172 h 117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72">
                <a:moveTo>
                  <a:pt x="0" y="1172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Freeform 9"/>
          <p:cNvSpPr>
            <a:spLocks noChangeArrowheads="1"/>
          </p:cNvSpPr>
          <p:nvPr/>
        </p:nvSpPr>
        <p:spPr bwMode="auto">
          <a:xfrm>
            <a:off x="4795838" y="1411289"/>
            <a:ext cx="449262" cy="1587"/>
          </a:xfrm>
          <a:custGeom>
            <a:avLst/>
            <a:gdLst>
              <a:gd name="T0" fmla="*/ 0 w 283"/>
              <a:gd name="T1" fmla="*/ 0 h 1"/>
              <a:gd name="T2" fmla="*/ 449262 w 283"/>
              <a:gd name="T3" fmla="*/ 0 h 1"/>
              <a:gd name="T4" fmla="*/ 0 60000 65536"/>
              <a:gd name="T5" fmla="*/ 0 60000 65536"/>
              <a:gd name="T6" fmla="*/ 0 w 283"/>
              <a:gd name="T7" fmla="*/ 0 h 1"/>
              <a:gd name="T8" fmla="*/ 283 w 28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" h="1">
                <a:moveTo>
                  <a:pt x="0" y="0"/>
                </a:moveTo>
                <a:lnTo>
                  <a:pt x="283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5" name="Freeform 10"/>
          <p:cNvSpPr>
            <a:spLocks noChangeArrowheads="1"/>
          </p:cNvSpPr>
          <p:nvPr/>
        </p:nvSpPr>
        <p:spPr bwMode="auto">
          <a:xfrm>
            <a:off x="3246439" y="1047750"/>
            <a:ext cx="7937" cy="393700"/>
          </a:xfrm>
          <a:custGeom>
            <a:avLst/>
            <a:gdLst>
              <a:gd name="T0" fmla="*/ 0 w 5"/>
              <a:gd name="T1" fmla="*/ 0 h 248"/>
              <a:gd name="T2" fmla="*/ 7937 w 5"/>
              <a:gd name="T3" fmla="*/ 393700 h 248"/>
              <a:gd name="T4" fmla="*/ 0 60000 65536"/>
              <a:gd name="T5" fmla="*/ 0 60000 65536"/>
              <a:gd name="T6" fmla="*/ 0 w 5"/>
              <a:gd name="T7" fmla="*/ 0 h 248"/>
              <a:gd name="T8" fmla="*/ 5 w 5"/>
              <a:gd name="T9" fmla="*/ 248 h 2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" h="248">
                <a:moveTo>
                  <a:pt x="0" y="0"/>
                </a:moveTo>
                <a:lnTo>
                  <a:pt x="5" y="248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6" name="Freeform 11"/>
          <p:cNvSpPr>
            <a:spLocks noChangeArrowheads="1"/>
          </p:cNvSpPr>
          <p:nvPr/>
        </p:nvSpPr>
        <p:spPr bwMode="auto">
          <a:xfrm>
            <a:off x="3255964" y="1042989"/>
            <a:ext cx="1539875" cy="9525"/>
          </a:xfrm>
          <a:custGeom>
            <a:avLst/>
            <a:gdLst>
              <a:gd name="T0" fmla="*/ 0 w 970"/>
              <a:gd name="T1" fmla="*/ 0 h 6"/>
              <a:gd name="T2" fmla="*/ 1539875 w 970"/>
              <a:gd name="T3" fmla="*/ 9525 h 6"/>
              <a:gd name="T4" fmla="*/ 0 60000 65536"/>
              <a:gd name="T5" fmla="*/ 0 60000 65536"/>
              <a:gd name="T6" fmla="*/ 0 w 970"/>
              <a:gd name="T7" fmla="*/ 0 h 6"/>
              <a:gd name="T8" fmla="*/ 970 w 970"/>
              <a:gd name="T9" fmla="*/ 6 h 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70" h="6">
                <a:moveTo>
                  <a:pt x="0" y="0"/>
                </a:moveTo>
                <a:lnTo>
                  <a:pt x="970" y="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" name="Freeform 12"/>
          <p:cNvSpPr>
            <a:spLocks noChangeArrowheads="1"/>
          </p:cNvSpPr>
          <p:nvPr/>
        </p:nvSpPr>
        <p:spPr bwMode="auto">
          <a:xfrm>
            <a:off x="4794250" y="1047750"/>
            <a:ext cx="7938" cy="388938"/>
          </a:xfrm>
          <a:custGeom>
            <a:avLst/>
            <a:gdLst>
              <a:gd name="T0" fmla="*/ 0 w 5"/>
              <a:gd name="T1" fmla="*/ 0 h 245"/>
              <a:gd name="T2" fmla="*/ 7938 w 5"/>
              <a:gd name="T3" fmla="*/ 388938 h 245"/>
              <a:gd name="T4" fmla="*/ 0 60000 65536"/>
              <a:gd name="T5" fmla="*/ 0 60000 65536"/>
              <a:gd name="T6" fmla="*/ 0 w 5"/>
              <a:gd name="T7" fmla="*/ 0 h 245"/>
              <a:gd name="T8" fmla="*/ 5 w 5"/>
              <a:gd name="T9" fmla="*/ 245 h 2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" h="245">
                <a:moveTo>
                  <a:pt x="0" y="0"/>
                </a:moveTo>
                <a:lnTo>
                  <a:pt x="5" y="245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8" name="Line 13"/>
          <p:cNvSpPr>
            <a:spLocks noChangeShapeType="1"/>
          </p:cNvSpPr>
          <p:nvPr/>
        </p:nvSpPr>
        <p:spPr bwMode="auto">
          <a:xfrm flipV="1">
            <a:off x="6821488" y="935038"/>
            <a:ext cx="0" cy="24257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9" name="Text Box 14"/>
          <p:cNvSpPr txBox="1">
            <a:spLocks noChangeArrowheads="1"/>
          </p:cNvSpPr>
          <p:nvPr/>
        </p:nvSpPr>
        <p:spPr bwMode="auto">
          <a:xfrm>
            <a:off x="1524001" y="0"/>
            <a:ext cx="93249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例</a:t>
            </a:r>
            <a:r>
              <a:rPr lang="en-US" altLang="zh-CN" sz="2400">
                <a:ea typeface="黑体" panose="02010609060101010101" pitchFamily="49" charset="-122"/>
              </a:rPr>
              <a:t>1 </a:t>
            </a:r>
            <a:r>
              <a:rPr lang="zh-CN" altLang="en-US" sz="2400">
                <a:ea typeface="黑体" panose="02010609060101010101" pitchFamily="49" charset="-122"/>
              </a:rPr>
              <a:t>：圆柱与圆柱相贯</a:t>
            </a:r>
            <a:r>
              <a:rPr lang="en-US" altLang="zh-CN" sz="2400">
                <a:ea typeface="黑体" panose="02010609060101010101" pitchFamily="49" charset="-122"/>
              </a:rPr>
              <a:t>(</a:t>
            </a:r>
            <a:r>
              <a:rPr lang="zh-CN" altLang="en-US" sz="2400">
                <a:ea typeface="黑体" panose="02010609060101010101" pitchFamily="49" charset="-122"/>
              </a:rPr>
              <a:t>正交相贯</a:t>
            </a:r>
            <a:r>
              <a:rPr lang="en-US" altLang="zh-CN" sz="2400">
                <a:ea typeface="黑体" panose="02010609060101010101" pitchFamily="49" charset="-122"/>
              </a:rPr>
              <a:t>)</a:t>
            </a:r>
            <a:r>
              <a:rPr lang="zh-CN" altLang="en-US" sz="2400">
                <a:ea typeface="黑体" panose="02010609060101010101" pitchFamily="49" charset="-122"/>
              </a:rPr>
              <a:t>，求其相贯线。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i="1">
                <a:ea typeface="黑体" panose="02010609060101010101" pitchFamily="49" charset="-122"/>
              </a:rPr>
              <a:t>Finding the intersection of two cylinders</a:t>
            </a:r>
          </a:p>
        </p:txBody>
      </p:sp>
      <p:sp>
        <p:nvSpPr>
          <p:cNvPr id="16400" name="Freeform 15"/>
          <p:cNvSpPr>
            <a:spLocks noChangeArrowheads="1"/>
          </p:cNvSpPr>
          <p:nvPr/>
        </p:nvSpPr>
        <p:spPr bwMode="auto">
          <a:xfrm>
            <a:off x="5597525" y="2327276"/>
            <a:ext cx="2471738" cy="3175"/>
          </a:xfrm>
          <a:custGeom>
            <a:avLst/>
            <a:gdLst>
              <a:gd name="T0" fmla="*/ 0 w 1557"/>
              <a:gd name="T1" fmla="*/ 0 h 2"/>
              <a:gd name="T2" fmla="*/ 2471738 w 1557"/>
              <a:gd name="T3" fmla="*/ 3175 h 2"/>
              <a:gd name="T4" fmla="*/ 0 60000 65536"/>
              <a:gd name="T5" fmla="*/ 0 60000 65536"/>
              <a:gd name="T6" fmla="*/ 0 w 1557"/>
              <a:gd name="T7" fmla="*/ 0 h 2"/>
              <a:gd name="T8" fmla="*/ 1557 w 1557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57" h="2">
                <a:moveTo>
                  <a:pt x="0" y="0"/>
                </a:moveTo>
                <a:lnTo>
                  <a:pt x="1557" y="2"/>
                </a:lnTo>
              </a:path>
            </a:pathLst>
          </a:cu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1" name="Freeform 16"/>
          <p:cNvSpPr>
            <a:spLocks noChangeArrowheads="1"/>
          </p:cNvSpPr>
          <p:nvPr/>
        </p:nvSpPr>
        <p:spPr bwMode="auto">
          <a:xfrm>
            <a:off x="2670175" y="2327275"/>
            <a:ext cx="2732088" cy="0"/>
          </a:xfrm>
          <a:custGeom>
            <a:avLst/>
            <a:gdLst>
              <a:gd name="T0" fmla="*/ 2732088 w 2161"/>
              <a:gd name="T1" fmla="*/ 0 h 1"/>
              <a:gd name="T2" fmla="*/ 0 w 2161"/>
              <a:gd name="T3" fmla="*/ 0 h 1"/>
              <a:gd name="T4" fmla="*/ 0 60000 65536"/>
              <a:gd name="T5" fmla="*/ 0 60000 65536"/>
              <a:gd name="T6" fmla="*/ 0 w 2161"/>
              <a:gd name="T7" fmla="*/ 0 h 1"/>
              <a:gd name="T8" fmla="*/ 2161 w 2161"/>
              <a:gd name="T9" fmla="*/ 0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1" h="1">
                <a:moveTo>
                  <a:pt x="2161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2" name="Line 17"/>
          <p:cNvSpPr>
            <a:spLocks noChangeShapeType="1"/>
          </p:cNvSpPr>
          <p:nvPr/>
        </p:nvSpPr>
        <p:spPr bwMode="auto">
          <a:xfrm flipH="1">
            <a:off x="2695575" y="4602163"/>
            <a:ext cx="27305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3" name="Rectangle 18"/>
          <p:cNvSpPr>
            <a:spLocks noChangeArrowheads="1"/>
          </p:cNvSpPr>
          <p:nvPr/>
        </p:nvSpPr>
        <p:spPr bwMode="auto">
          <a:xfrm>
            <a:off x="2817813" y="3656013"/>
            <a:ext cx="2425700" cy="1892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6404" name="Line 19"/>
          <p:cNvSpPr>
            <a:spLocks noChangeShapeType="1"/>
          </p:cNvSpPr>
          <p:nvPr/>
        </p:nvSpPr>
        <p:spPr bwMode="auto">
          <a:xfrm>
            <a:off x="4030663" y="3832226"/>
            <a:ext cx="0" cy="159861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5" name="Freeform 20"/>
          <p:cNvSpPr>
            <a:spLocks noChangeArrowheads="1"/>
          </p:cNvSpPr>
          <p:nvPr/>
        </p:nvSpPr>
        <p:spPr bwMode="auto">
          <a:xfrm>
            <a:off x="4011614" y="850900"/>
            <a:ext cx="1587" cy="1189038"/>
          </a:xfrm>
          <a:custGeom>
            <a:avLst/>
            <a:gdLst>
              <a:gd name="T0" fmla="*/ 0 w 1"/>
              <a:gd name="T1" fmla="*/ 1189038 h 749"/>
              <a:gd name="T2" fmla="*/ 0 w 1"/>
              <a:gd name="T3" fmla="*/ 0 h 749"/>
              <a:gd name="T4" fmla="*/ 0 60000 65536"/>
              <a:gd name="T5" fmla="*/ 0 60000 65536"/>
              <a:gd name="T6" fmla="*/ 0 w 1"/>
              <a:gd name="T7" fmla="*/ 0 h 749"/>
              <a:gd name="T8" fmla="*/ 1 w 1"/>
              <a:gd name="T9" fmla="*/ 749 h 74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749">
                <a:moveTo>
                  <a:pt x="0" y="749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6" name="Freeform 21"/>
          <p:cNvSpPr>
            <a:spLocks noChangeArrowheads="1"/>
          </p:cNvSpPr>
          <p:nvPr/>
        </p:nvSpPr>
        <p:spPr bwMode="auto">
          <a:xfrm>
            <a:off x="3235325" y="1044575"/>
            <a:ext cx="1588" cy="374650"/>
          </a:xfrm>
          <a:custGeom>
            <a:avLst/>
            <a:gdLst>
              <a:gd name="T0" fmla="*/ 0 w 1"/>
              <a:gd name="T1" fmla="*/ 374650 h 269"/>
              <a:gd name="T2" fmla="*/ 0 w 1"/>
              <a:gd name="T3" fmla="*/ 0 h 269"/>
              <a:gd name="T4" fmla="*/ 0 60000 65536"/>
              <a:gd name="T5" fmla="*/ 0 60000 65536"/>
              <a:gd name="T6" fmla="*/ 0 w 1"/>
              <a:gd name="T7" fmla="*/ 0 h 269"/>
              <a:gd name="T8" fmla="*/ 1 w 1"/>
              <a:gd name="T9" fmla="*/ 269 h 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69">
                <a:moveTo>
                  <a:pt x="0" y="269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7" name="Freeform 22"/>
          <p:cNvSpPr>
            <a:spLocks noChangeArrowheads="1"/>
          </p:cNvSpPr>
          <p:nvPr/>
        </p:nvSpPr>
        <p:spPr bwMode="auto">
          <a:xfrm>
            <a:off x="4795839" y="1052514"/>
            <a:ext cx="1587" cy="358775"/>
          </a:xfrm>
          <a:custGeom>
            <a:avLst/>
            <a:gdLst>
              <a:gd name="T0" fmla="*/ 0 w 1"/>
              <a:gd name="T1" fmla="*/ 358775 h 226"/>
              <a:gd name="T2" fmla="*/ 0 w 1"/>
              <a:gd name="T3" fmla="*/ 0 h 226"/>
              <a:gd name="T4" fmla="*/ 0 60000 65536"/>
              <a:gd name="T5" fmla="*/ 0 60000 65536"/>
              <a:gd name="T6" fmla="*/ 0 w 1"/>
              <a:gd name="T7" fmla="*/ 0 h 226"/>
              <a:gd name="T8" fmla="*/ 1 w 1"/>
              <a:gd name="T9" fmla="*/ 226 h 2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26">
                <a:moveTo>
                  <a:pt x="0" y="226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8" name="Line 23"/>
          <p:cNvSpPr>
            <a:spLocks noChangeShapeType="1"/>
          </p:cNvSpPr>
          <p:nvPr/>
        </p:nvSpPr>
        <p:spPr bwMode="auto">
          <a:xfrm>
            <a:off x="6032501" y="1054100"/>
            <a:ext cx="1577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9" name="Line 24"/>
          <p:cNvSpPr>
            <a:spLocks noChangeShapeType="1"/>
          </p:cNvSpPr>
          <p:nvPr/>
        </p:nvSpPr>
        <p:spPr bwMode="auto">
          <a:xfrm>
            <a:off x="6032500" y="1054101"/>
            <a:ext cx="0" cy="709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0" name="Line 25"/>
          <p:cNvSpPr>
            <a:spLocks noChangeShapeType="1"/>
          </p:cNvSpPr>
          <p:nvPr/>
        </p:nvSpPr>
        <p:spPr bwMode="auto">
          <a:xfrm>
            <a:off x="7610475" y="1054101"/>
            <a:ext cx="0" cy="709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4" name="Freeform 26"/>
          <p:cNvSpPr>
            <a:spLocks noChangeArrowheads="1"/>
          </p:cNvSpPr>
          <p:nvPr/>
        </p:nvSpPr>
        <p:spPr bwMode="auto">
          <a:xfrm>
            <a:off x="3922714" y="1725614"/>
            <a:ext cx="3698875" cy="1587"/>
          </a:xfrm>
          <a:custGeom>
            <a:avLst/>
            <a:gdLst>
              <a:gd name="T0" fmla="*/ 3698875 w 2330"/>
              <a:gd name="T1" fmla="*/ 0 h 1"/>
              <a:gd name="T2" fmla="*/ 0 w 2330"/>
              <a:gd name="T3" fmla="*/ 0 h 1"/>
              <a:gd name="T4" fmla="*/ 0 60000 65536"/>
              <a:gd name="T5" fmla="*/ 0 60000 65536"/>
              <a:gd name="T6" fmla="*/ 0 w 2330"/>
              <a:gd name="T7" fmla="*/ 0 h 1"/>
              <a:gd name="T8" fmla="*/ 2330 w 233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330" h="1">
                <a:moveTo>
                  <a:pt x="2330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3806825" y="1600200"/>
            <a:ext cx="401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accent2"/>
                </a:solidFill>
                <a:ea typeface="黑体" panose="02010609060101010101" pitchFamily="49" charset="-122"/>
              </a:rPr>
              <a:t>●</a:t>
            </a:r>
            <a:endParaRPr lang="en-US" altLang="zh-CN" sz="240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sp>
        <p:nvSpPr>
          <p:cNvPr id="12316" name="Freeform 28"/>
          <p:cNvSpPr>
            <a:spLocks noChangeArrowheads="1"/>
          </p:cNvSpPr>
          <p:nvPr/>
        </p:nvSpPr>
        <p:spPr bwMode="auto">
          <a:xfrm>
            <a:off x="3114675" y="1612900"/>
            <a:ext cx="4730750" cy="1588"/>
          </a:xfrm>
          <a:custGeom>
            <a:avLst/>
            <a:gdLst>
              <a:gd name="T0" fmla="*/ 0 w 2980"/>
              <a:gd name="T1" fmla="*/ 0 h 1"/>
              <a:gd name="T2" fmla="*/ 4730750 w 2980"/>
              <a:gd name="T3" fmla="*/ 0 h 1"/>
              <a:gd name="T4" fmla="*/ 0 60000 65536"/>
              <a:gd name="T5" fmla="*/ 0 60000 65536"/>
              <a:gd name="T6" fmla="*/ 0 w 2980"/>
              <a:gd name="T7" fmla="*/ 0 h 1"/>
              <a:gd name="T8" fmla="*/ 2980 w 2980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80" h="1">
                <a:moveTo>
                  <a:pt x="0" y="0"/>
                </a:moveTo>
                <a:lnTo>
                  <a:pt x="2980" y="0"/>
                </a:lnTo>
              </a:path>
            </a:pathLst>
          </a:custGeom>
          <a:noFill/>
          <a:ln w="127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4024314" y="1614489"/>
            <a:ext cx="3455987" cy="3646487"/>
            <a:chOff x="1900" y="1017"/>
            <a:chExt cx="2177" cy="2297"/>
          </a:xfrm>
        </p:grpSpPr>
        <p:sp>
          <p:nvSpPr>
            <p:cNvPr id="16458" name="Line 30"/>
            <p:cNvSpPr>
              <a:spLocks noChangeShapeType="1"/>
            </p:cNvSpPr>
            <p:nvPr/>
          </p:nvSpPr>
          <p:spPr bwMode="auto">
            <a:xfrm>
              <a:off x="3655" y="1017"/>
              <a:ext cx="42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9" name="Freeform 31"/>
            <p:cNvSpPr>
              <a:spLocks noChangeArrowheads="1"/>
            </p:cNvSpPr>
            <p:nvPr/>
          </p:nvSpPr>
          <p:spPr bwMode="auto">
            <a:xfrm>
              <a:off x="1900" y="2894"/>
              <a:ext cx="1" cy="420"/>
            </a:xfrm>
            <a:custGeom>
              <a:avLst/>
              <a:gdLst>
                <a:gd name="T0" fmla="*/ 0 w 1"/>
                <a:gd name="T1" fmla="*/ 420 h 480"/>
                <a:gd name="T2" fmla="*/ 0 w 1"/>
                <a:gd name="T3" fmla="*/ 0 h 480"/>
                <a:gd name="T4" fmla="*/ 0 60000 65536"/>
                <a:gd name="T5" fmla="*/ 0 60000 65536"/>
                <a:gd name="T6" fmla="*/ 0 w 1"/>
                <a:gd name="T7" fmla="*/ 0 h 480"/>
                <a:gd name="T8" fmla="*/ 1 w 1"/>
                <a:gd name="T9" fmla="*/ 480 h 4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80">
                  <a:moveTo>
                    <a:pt x="0" y="48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20" name="Freeform 32"/>
          <p:cNvSpPr>
            <a:spLocks noChangeArrowheads="1"/>
          </p:cNvSpPr>
          <p:nvPr/>
        </p:nvSpPr>
        <p:spPr bwMode="auto">
          <a:xfrm>
            <a:off x="3384550" y="5243514"/>
            <a:ext cx="1231900" cy="1587"/>
          </a:xfrm>
          <a:custGeom>
            <a:avLst/>
            <a:gdLst>
              <a:gd name="T0" fmla="*/ 0 w 776"/>
              <a:gd name="T1" fmla="*/ 0 h 1"/>
              <a:gd name="T2" fmla="*/ 1231900 w 776"/>
              <a:gd name="T3" fmla="*/ 0 h 1"/>
              <a:gd name="T4" fmla="*/ 0 60000 65536"/>
              <a:gd name="T5" fmla="*/ 0 60000 65536"/>
              <a:gd name="T6" fmla="*/ 0 w 776"/>
              <a:gd name="T7" fmla="*/ 0 h 1"/>
              <a:gd name="T8" fmla="*/ 776 w 77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76" h="1">
                <a:moveTo>
                  <a:pt x="0" y="0"/>
                </a:moveTo>
                <a:lnTo>
                  <a:pt x="776" y="0"/>
                </a:lnTo>
              </a:path>
            </a:pathLst>
          </a:custGeom>
          <a:noFill/>
          <a:ln w="127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3675063" y="1546226"/>
            <a:ext cx="698500" cy="3757613"/>
            <a:chOff x="1680" y="974"/>
            <a:chExt cx="440" cy="2367"/>
          </a:xfrm>
        </p:grpSpPr>
        <p:sp>
          <p:nvSpPr>
            <p:cNvPr id="16456" name="Freeform 34"/>
            <p:cNvSpPr>
              <a:spLocks noChangeArrowheads="1"/>
            </p:cNvSpPr>
            <p:nvPr/>
          </p:nvSpPr>
          <p:spPr bwMode="auto">
            <a:xfrm>
              <a:off x="2119" y="974"/>
              <a:ext cx="1" cy="2357"/>
            </a:xfrm>
            <a:custGeom>
              <a:avLst/>
              <a:gdLst>
                <a:gd name="T0" fmla="*/ 0 w 1"/>
                <a:gd name="T1" fmla="*/ 2357 h 2357"/>
                <a:gd name="T2" fmla="*/ 0 w 1"/>
                <a:gd name="T3" fmla="*/ 0 h 2357"/>
                <a:gd name="T4" fmla="*/ 0 60000 65536"/>
                <a:gd name="T5" fmla="*/ 0 60000 65536"/>
                <a:gd name="T6" fmla="*/ 0 w 1"/>
                <a:gd name="T7" fmla="*/ 0 h 2357"/>
                <a:gd name="T8" fmla="*/ 1 w 1"/>
                <a:gd name="T9" fmla="*/ 2357 h 235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57">
                  <a:moveTo>
                    <a:pt x="0" y="235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7" name="Freeform 35"/>
            <p:cNvSpPr>
              <a:spLocks noChangeArrowheads="1"/>
            </p:cNvSpPr>
            <p:nvPr/>
          </p:nvSpPr>
          <p:spPr bwMode="auto">
            <a:xfrm>
              <a:off x="1680" y="979"/>
              <a:ext cx="1" cy="2362"/>
            </a:xfrm>
            <a:custGeom>
              <a:avLst/>
              <a:gdLst>
                <a:gd name="T0" fmla="*/ 0 w 1"/>
                <a:gd name="T1" fmla="*/ 2362 h 2362"/>
                <a:gd name="T2" fmla="*/ 0 w 1"/>
                <a:gd name="T3" fmla="*/ 0 h 2362"/>
                <a:gd name="T4" fmla="*/ 0 60000 65536"/>
                <a:gd name="T5" fmla="*/ 0 60000 65536"/>
                <a:gd name="T6" fmla="*/ 0 w 1"/>
                <a:gd name="T7" fmla="*/ 0 h 2362"/>
                <a:gd name="T8" fmla="*/ 1 w 1"/>
                <a:gd name="T9" fmla="*/ 2362 h 23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362">
                  <a:moveTo>
                    <a:pt x="0" y="236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079751" y="1295401"/>
            <a:ext cx="1870075" cy="238125"/>
            <a:chOff x="1292" y="816"/>
            <a:chExt cx="1204" cy="150"/>
          </a:xfrm>
        </p:grpSpPr>
        <p:sp>
          <p:nvSpPr>
            <p:cNvPr id="16454" name="Text Box 37"/>
            <p:cNvSpPr txBox="1">
              <a:spLocks noChangeArrowheads="1"/>
            </p:cNvSpPr>
            <p:nvPr/>
          </p:nvSpPr>
          <p:spPr bwMode="auto">
            <a:xfrm>
              <a:off x="2296" y="822"/>
              <a:ext cx="2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chemeClr val="accent2"/>
                  </a:solidFill>
                  <a:ea typeface="黑体" panose="02010609060101010101" pitchFamily="49" charset="-122"/>
                </a:rPr>
                <a:t>●</a:t>
              </a:r>
              <a:endParaRPr lang="en-US" altLang="zh-CN" sz="2400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6455" name="Text Box 38"/>
            <p:cNvSpPr txBox="1">
              <a:spLocks noChangeArrowheads="1"/>
            </p:cNvSpPr>
            <p:nvPr/>
          </p:nvSpPr>
          <p:spPr bwMode="auto">
            <a:xfrm>
              <a:off x="1292" y="816"/>
              <a:ext cx="19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chemeClr val="accent2"/>
                  </a:solidFill>
                  <a:ea typeface="黑体" panose="02010609060101010101" pitchFamily="49" charset="-122"/>
                </a:rPr>
                <a:t>●</a:t>
              </a:r>
              <a:endParaRPr lang="en-US" altLang="zh-CN" sz="2400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3484564" y="1501775"/>
            <a:ext cx="1127125" cy="228600"/>
            <a:chOff x="1560" y="946"/>
            <a:chExt cx="710" cy="144"/>
          </a:xfrm>
        </p:grpSpPr>
        <p:sp>
          <p:nvSpPr>
            <p:cNvPr id="16452" name="Text Box 40"/>
            <p:cNvSpPr txBox="1">
              <a:spLocks noChangeArrowheads="1"/>
            </p:cNvSpPr>
            <p:nvPr/>
          </p:nvSpPr>
          <p:spPr bwMode="auto">
            <a:xfrm>
              <a:off x="1560" y="946"/>
              <a:ext cx="25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chemeClr val="accent2"/>
                  </a:solidFill>
                  <a:ea typeface="黑体" panose="02010609060101010101" pitchFamily="49" charset="-122"/>
                </a:rPr>
                <a:t>●</a:t>
              </a:r>
              <a:endParaRPr lang="en-US" altLang="zh-CN" sz="2400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6453" name="Text Box 41"/>
            <p:cNvSpPr txBox="1">
              <a:spLocks noChangeArrowheads="1"/>
            </p:cNvSpPr>
            <p:nvPr/>
          </p:nvSpPr>
          <p:spPr bwMode="auto">
            <a:xfrm>
              <a:off x="1975" y="946"/>
              <a:ext cx="295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chemeClr val="accent2"/>
                  </a:solidFill>
                  <a:ea typeface="黑体" panose="02010609060101010101" pitchFamily="49" charset="-122"/>
                </a:rPr>
                <a:t>●</a:t>
              </a:r>
              <a:endParaRPr lang="en-US" altLang="zh-CN" sz="2400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12330" name="Oval 42"/>
          <p:cNvSpPr>
            <a:spLocks noChangeArrowheads="1"/>
          </p:cNvSpPr>
          <p:nvPr/>
        </p:nvSpPr>
        <p:spPr bwMode="auto">
          <a:xfrm>
            <a:off x="3246439" y="3902075"/>
            <a:ext cx="1582737" cy="1409700"/>
          </a:xfrm>
          <a:prstGeom prst="ellipse">
            <a:avLst/>
          </a:pr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2331" name="Freeform 43"/>
          <p:cNvSpPr>
            <a:spLocks noChangeArrowheads="1"/>
          </p:cNvSpPr>
          <p:nvPr/>
        </p:nvSpPr>
        <p:spPr bwMode="auto">
          <a:xfrm>
            <a:off x="6056313" y="1401763"/>
            <a:ext cx="1535112" cy="304800"/>
          </a:xfrm>
          <a:custGeom>
            <a:avLst/>
            <a:gdLst>
              <a:gd name="T0" fmla="*/ 0 w 967"/>
              <a:gd name="T1" fmla="*/ 288925 h 192"/>
              <a:gd name="T2" fmla="*/ 239712 w 967"/>
              <a:gd name="T3" fmla="*/ 122238 h 192"/>
              <a:gd name="T4" fmla="*/ 500062 w 967"/>
              <a:gd name="T5" fmla="*/ 26988 h 192"/>
              <a:gd name="T6" fmla="*/ 788987 w 967"/>
              <a:gd name="T7" fmla="*/ 0 h 192"/>
              <a:gd name="T8" fmla="*/ 1017587 w 967"/>
              <a:gd name="T9" fmla="*/ 30163 h 192"/>
              <a:gd name="T10" fmla="*/ 1292225 w 967"/>
              <a:gd name="T11" fmla="*/ 138113 h 192"/>
              <a:gd name="T12" fmla="*/ 1535112 w 967"/>
              <a:gd name="T13" fmla="*/ 304800 h 1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67"/>
              <a:gd name="T22" fmla="*/ 0 h 192"/>
              <a:gd name="T23" fmla="*/ 967 w 967"/>
              <a:gd name="T24" fmla="*/ 192 h 19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67" h="192">
                <a:moveTo>
                  <a:pt x="0" y="182"/>
                </a:moveTo>
                <a:cubicBezTo>
                  <a:pt x="25" y="165"/>
                  <a:pt x="99" y="104"/>
                  <a:pt x="151" y="77"/>
                </a:cubicBezTo>
                <a:cubicBezTo>
                  <a:pt x="203" y="50"/>
                  <a:pt x="257" y="30"/>
                  <a:pt x="315" y="17"/>
                </a:cubicBezTo>
                <a:cubicBezTo>
                  <a:pt x="373" y="4"/>
                  <a:pt x="443" y="0"/>
                  <a:pt x="497" y="0"/>
                </a:cubicBezTo>
                <a:cubicBezTo>
                  <a:pt x="551" y="0"/>
                  <a:pt x="588" y="5"/>
                  <a:pt x="641" y="19"/>
                </a:cubicBezTo>
                <a:cubicBezTo>
                  <a:pt x="694" y="33"/>
                  <a:pt x="760" y="58"/>
                  <a:pt x="814" y="87"/>
                </a:cubicBezTo>
                <a:cubicBezTo>
                  <a:pt x="868" y="116"/>
                  <a:pt x="935" y="170"/>
                  <a:pt x="967" y="192"/>
                </a:cubicBezTo>
              </a:path>
            </a:pathLst>
          </a:custGeom>
          <a:noFill/>
          <a:ln w="38100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6024563" y="1484313"/>
            <a:ext cx="1606550" cy="246062"/>
            <a:chOff x="3160" y="935"/>
            <a:chExt cx="1012" cy="155"/>
          </a:xfrm>
        </p:grpSpPr>
        <p:sp>
          <p:nvSpPr>
            <p:cNvPr id="16450" name="Text Box 45"/>
            <p:cNvSpPr txBox="1">
              <a:spLocks noChangeArrowheads="1"/>
            </p:cNvSpPr>
            <p:nvPr/>
          </p:nvSpPr>
          <p:spPr bwMode="auto">
            <a:xfrm>
              <a:off x="3160" y="936"/>
              <a:ext cx="1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chemeClr val="accent2"/>
                  </a:solidFill>
                  <a:ea typeface="黑体" panose="02010609060101010101" pitchFamily="49" charset="-122"/>
                </a:rPr>
                <a:t>●</a:t>
              </a:r>
            </a:p>
          </p:txBody>
        </p:sp>
        <p:sp>
          <p:nvSpPr>
            <p:cNvPr id="16451" name="Text Box 46"/>
            <p:cNvSpPr txBox="1">
              <a:spLocks noChangeArrowheads="1"/>
            </p:cNvSpPr>
            <p:nvPr/>
          </p:nvSpPr>
          <p:spPr bwMode="auto">
            <a:xfrm>
              <a:off x="3976" y="935"/>
              <a:ext cx="1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chemeClr val="accent2"/>
                  </a:solidFill>
                  <a:ea typeface="黑体" panose="02010609060101010101" pitchFamily="49" charset="-122"/>
                </a:rPr>
                <a:t>●</a:t>
              </a:r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3527426" y="5121276"/>
            <a:ext cx="1001713" cy="246063"/>
            <a:chOff x="1587" y="3226"/>
            <a:chExt cx="631" cy="155"/>
          </a:xfrm>
        </p:grpSpPr>
        <p:sp>
          <p:nvSpPr>
            <p:cNvPr id="16448" name="Text Box 48"/>
            <p:cNvSpPr txBox="1">
              <a:spLocks noChangeArrowheads="1"/>
            </p:cNvSpPr>
            <p:nvPr/>
          </p:nvSpPr>
          <p:spPr bwMode="auto">
            <a:xfrm>
              <a:off x="1587" y="3227"/>
              <a:ext cx="1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chemeClr val="accent2"/>
                  </a:solidFill>
                  <a:ea typeface="黑体" panose="02010609060101010101" pitchFamily="49" charset="-122"/>
                </a:rPr>
                <a:t>●</a:t>
              </a:r>
            </a:p>
          </p:txBody>
        </p:sp>
        <p:sp>
          <p:nvSpPr>
            <p:cNvPr id="16449" name="Text Box 49"/>
            <p:cNvSpPr txBox="1">
              <a:spLocks noChangeArrowheads="1"/>
            </p:cNvSpPr>
            <p:nvPr/>
          </p:nvSpPr>
          <p:spPr bwMode="auto">
            <a:xfrm>
              <a:off x="2022" y="3226"/>
              <a:ext cx="19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chemeClr val="accent2"/>
                  </a:solidFill>
                  <a:ea typeface="黑体" panose="02010609060101010101" pitchFamily="49" charset="-122"/>
                </a:rPr>
                <a:t>●</a:t>
              </a:r>
            </a:p>
          </p:txBody>
        </p:sp>
      </p:grpSp>
      <p:sp>
        <p:nvSpPr>
          <p:cNvPr id="12338" name="Freeform 50"/>
          <p:cNvSpPr>
            <a:spLocks noChangeArrowheads="1"/>
          </p:cNvSpPr>
          <p:nvPr/>
        </p:nvSpPr>
        <p:spPr bwMode="auto">
          <a:xfrm>
            <a:off x="3259139" y="1414464"/>
            <a:ext cx="1514475" cy="300037"/>
          </a:xfrm>
          <a:custGeom>
            <a:avLst/>
            <a:gdLst>
              <a:gd name="T0" fmla="*/ 0 w 954"/>
              <a:gd name="T1" fmla="*/ 0 h 189"/>
              <a:gd name="T2" fmla="*/ 173038 w 954"/>
              <a:gd name="T3" fmla="*/ 120650 h 189"/>
              <a:gd name="T4" fmla="*/ 411163 w 954"/>
              <a:gd name="T5" fmla="*/ 219075 h 189"/>
              <a:gd name="T6" fmla="*/ 390525 w 954"/>
              <a:gd name="T7" fmla="*/ 219075 h 189"/>
              <a:gd name="T8" fmla="*/ 587375 w 954"/>
              <a:gd name="T9" fmla="*/ 277812 h 189"/>
              <a:gd name="T10" fmla="*/ 765175 w 954"/>
              <a:gd name="T11" fmla="*/ 296862 h 189"/>
              <a:gd name="T12" fmla="*/ 942975 w 954"/>
              <a:gd name="T13" fmla="*/ 258762 h 189"/>
              <a:gd name="T14" fmla="*/ 1111250 w 954"/>
              <a:gd name="T15" fmla="*/ 220662 h 189"/>
              <a:gd name="T16" fmla="*/ 1246188 w 954"/>
              <a:gd name="T17" fmla="*/ 153987 h 189"/>
              <a:gd name="T18" fmla="*/ 1381125 w 954"/>
              <a:gd name="T19" fmla="*/ 87312 h 189"/>
              <a:gd name="T20" fmla="*/ 1514475 w 954"/>
              <a:gd name="T21" fmla="*/ 19050 h 18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4"/>
              <a:gd name="T34" fmla="*/ 0 h 189"/>
              <a:gd name="T35" fmla="*/ 954 w 954"/>
              <a:gd name="T36" fmla="*/ 189 h 18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4" h="189">
                <a:moveTo>
                  <a:pt x="0" y="0"/>
                </a:moveTo>
                <a:cubicBezTo>
                  <a:pt x="18" y="12"/>
                  <a:pt x="66" y="53"/>
                  <a:pt x="109" y="76"/>
                </a:cubicBezTo>
                <a:cubicBezTo>
                  <a:pt x="152" y="99"/>
                  <a:pt x="236" y="128"/>
                  <a:pt x="259" y="138"/>
                </a:cubicBezTo>
                <a:cubicBezTo>
                  <a:pt x="281" y="149"/>
                  <a:pt x="228" y="132"/>
                  <a:pt x="246" y="138"/>
                </a:cubicBezTo>
                <a:cubicBezTo>
                  <a:pt x="265" y="144"/>
                  <a:pt x="331" y="167"/>
                  <a:pt x="370" y="175"/>
                </a:cubicBezTo>
                <a:cubicBezTo>
                  <a:pt x="410" y="183"/>
                  <a:pt x="445" y="189"/>
                  <a:pt x="482" y="187"/>
                </a:cubicBezTo>
                <a:cubicBezTo>
                  <a:pt x="519" y="186"/>
                  <a:pt x="558" y="171"/>
                  <a:pt x="594" y="163"/>
                </a:cubicBezTo>
                <a:cubicBezTo>
                  <a:pt x="630" y="155"/>
                  <a:pt x="668" y="150"/>
                  <a:pt x="700" y="139"/>
                </a:cubicBezTo>
                <a:cubicBezTo>
                  <a:pt x="732" y="128"/>
                  <a:pt x="757" y="111"/>
                  <a:pt x="785" y="97"/>
                </a:cubicBezTo>
                <a:cubicBezTo>
                  <a:pt x="813" y="83"/>
                  <a:pt x="842" y="69"/>
                  <a:pt x="870" y="55"/>
                </a:cubicBezTo>
                <a:cubicBezTo>
                  <a:pt x="898" y="41"/>
                  <a:pt x="937" y="21"/>
                  <a:pt x="954" y="12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41" name="Text Box 53"/>
          <p:cNvSpPr txBox="1">
            <a:spLocks noChangeArrowheads="1"/>
          </p:cNvSpPr>
          <p:nvPr/>
        </p:nvSpPr>
        <p:spPr bwMode="auto">
          <a:xfrm>
            <a:off x="6129338" y="3248025"/>
            <a:ext cx="34544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</a:rPr>
              <a:t>相贯线的已知投影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FF0000"/>
                </a:solidFill>
                <a:ea typeface="黑体" panose="02010609060101010101" pitchFamily="49" charset="-122"/>
              </a:rPr>
              <a:t>find the given views of intersection</a:t>
            </a:r>
          </a:p>
        </p:txBody>
      </p:sp>
      <p:sp>
        <p:nvSpPr>
          <p:cNvPr id="12342" name="Text Box 54"/>
          <p:cNvSpPr txBox="1">
            <a:spLocks noChangeArrowheads="1"/>
          </p:cNvSpPr>
          <p:nvPr/>
        </p:nvSpPr>
        <p:spPr bwMode="auto">
          <a:xfrm>
            <a:off x="5664200" y="4076701"/>
            <a:ext cx="4859338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利用积聚性，采用表面取点法。</a:t>
            </a:r>
            <a:r>
              <a:rPr lang="en-US" altLang="zh-CN" sz="1800">
                <a:ea typeface="黑体" panose="02010609060101010101" pitchFamily="49" charset="-122"/>
              </a:rPr>
              <a:t>By</a:t>
            </a:r>
            <a:r>
              <a:rPr lang="en-US" altLang="zh-CN" sz="2800">
                <a:ea typeface="黑体" panose="02010609060101010101" pitchFamily="49" charset="-122"/>
              </a:rPr>
              <a:t> </a:t>
            </a:r>
            <a:r>
              <a:rPr lang="en-US" altLang="zh-CN" sz="1800" i="1">
                <a:ea typeface="黑体" panose="02010609060101010101" pitchFamily="49" charset="-122"/>
              </a:rPr>
              <a:t>Concentrative projections</a:t>
            </a:r>
          </a:p>
        </p:txBody>
      </p:sp>
      <p:sp>
        <p:nvSpPr>
          <p:cNvPr id="12343" name="Text Box 55"/>
          <p:cNvSpPr txBox="1">
            <a:spLocks noChangeArrowheads="1"/>
          </p:cNvSpPr>
          <p:nvPr/>
        </p:nvSpPr>
        <p:spPr bwMode="auto">
          <a:xfrm>
            <a:off x="5808664" y="4797426"/>
            <a:ext cx="4232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ea typeface="黑体" panose="02010609060101010101" pitchFamily="49" charset="-122"/>
              </a:rPr>
              <a:t>☆ </a:t>
            </a: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找特殊点 </a:t>
            </a:r>
            <a:r>
              <a:rPr lang="en-US" altLang="zh-CN" sz="1800" i="1">
                <a:solidFill>
                  <a:schemeClr val="accent2"/>
                </a:solidFill>
                <a:ea typeface="黑体" panose="02010609060101010101" pitchFamily="49" charset="-122"/>
              </a:rPr>
              <a:t>Special points</a:t>
            </a:r>
          </a:p>
        </p:txBody>
      </p:sp>
      <p:sp>
        <p:nvSpPr>
          <p:cNvPr id="12344" name="Text Box 56"/>
          <p:cNvSpPr txBox="1">
            <a:spLocks noChangeArrowheads="1"/>
          </p:cNvSpPr>
          <p:nvPr/>
        </p:nvSpPr>
        <p:spPr bwMode="auto">
          <a:xfrm>
            <a:off x="5808664" y="5262563"/>
            <a:ext cx="3590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ea typeface="黑体" panose="02010609060101010101" pitchFamily="49" charset="-122"/>
              </a:rPr>
              <a:t>☆ </a:t>
            </a: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补充中间点</a:t>
            </a:r>
            <a:r>
              <a:rPr lang="en-US" altLang="zh-CN" sz="1800" i="1">
                <a:solidFill>
                  <a:schemeClr val="accent2"/>
                </a:solidFill>
                <a:ea typeface="黑体" panose="02010609060101010101" pitchFamily="49" charset="-122"/>
              </a:rPr>
              <a:t>Other points</a:t>
            </a:r>
          </a:p>
        </p:txBody>
      </p:sp>
      <p:sp>
        <p:nvSpPr>
          <p:cNvPr id="12345" name="Text Box 57"/>
          <p:cNvSpPr txBox="1">
            <a:spLocks noChangeArrowheads="1"/>
          </p:cNvSpPr>
          <p:nvPr/>
        </p:nvSpPr>
        <p:spPr bwMode="auto">
          <a:xfrm>
            <a:off x="5808663" y="5789613"/>
            <a:ext cx="415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ea typeface="黑体" panose="02010609060101010101" pitchFamily="49" charset="-122"/>
              </a:rPr>
              <a:t>☆ </a:t>
            </a:r>
            <a:r>
              <a:rPr lang="zh-CN" altLang="en-US" sz="2800">
                <a:solidFill>
                  <a:schemeClr val="accent2"/>
                </a:solidFill>
                <a:ea typeface="黑体" panose="02010609060101010101" pitchFamily="49" charset="-122"/>
              </a:rPr>
              <a:t>光滑连接</a:t>
            </a:r>
            <a:r>
              <a:rPr lang="en-US" altLang="zh-CN" sz="1800" i="1">
                <a:solidFill>
                  <a:schemeClr val="accent2"/>
                </a:solidFill>
                <a:ea typeface="黑体" panose="02010609060101010101" pitchFamily="49" charset="-122"/>
              </a:rPr>
              <a:t>Connecting smoothly</a:t>
            </a:r>
          </a:p>
        </p:txBody>
      </p: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3105151" y="4475164"/>
            <a:ext cx="1870075" cy="238125"/>
            <a:chOff x="1292" y="816"/>
            <a:chExt cx="1204" cy="150"/>
          </a:xfrm>
        </p:grpSpPr>
        <p:sp>
          <p:nvSpPr>
            <p:cNvPr id="16446" name="Text Box 60"/>
            <p:cNvSpPr txBox="1">
              <a:spLocks noChangeArrowheads="1"/>
            </p:cNvSpPr>
            <p:nvPr/>
          </p:nvSpPr>
          <p:spPr bwMode="auto">
            <a:xfrm>
              <a:off x="2296" y="822"/>
              <a:ext cx="20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chemeClr val="accent2"/>
                  </a:solidFill>
                  <a:ea typeface="黑体" panose="02010609060101010101" pitchFamily="49" charset="-122"/>
                </a:rPr>
                <a:t>●</a:t>
              </a:r>
              <a:endParaRPr lang="en-US" altLang="zh-CN" sz="2400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6447" name="Text Box 61"/>
            <p:cNvSpPr txBox="1">
              <a:spLocks noChangeArrowheads="1"/>
            </p:cNvSpPr>
            <p:nvPr/>
          </p:nvSpPr>
          <p:spPr bwMode="auto">
            <a:xfrm>
              <a:off x="1292" y="816"/>
              <a:ext cx="19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chemeClr val="accent2"/>
                  </a:solidFill>
                  <a:ea typeface="黑体" panose="02010609060101010101" pitchFamily="49" charset="-122"/>
                </a:rPr>
                <a:t>●</a:t>
              </a:r>
              <a:endParaRPr lang="en-US" altLang="zh-CN" sz="2400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12350" name="Text Box 62"/>
          <p:cNvSpPr txBox="1">
            <a:spLocks noChangeArrowheads="1"/>
          </p:cNvSpPr>
          <p:nvPr/>
        </p:nvSpPr>
        <p:spPr bwMode="auto">
          <a:xfrm>
            <a:off x="6618289" y="1293813"/>
            <a:ext cx="4016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accent2"/>
                </a:solidFill>
                <a:ea typeface="黑体" panose="02010609060101010101" pitchFamily="49" charset="-122"/>
              </a:rPr>
              <a:t>●</a:t>
            </a:r>
            <a:endParaRPr lang="en-US" altLang="zh-CN" sz="240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2782888" y="981076"/>
            <a:ext cx="2519362" cy="923925"/>
            <a:chOff x="884" y="2750"/>
            <a:chExt cx="1452" cy="582"/>
          </a:xfrm>
        </p:grpSpPr>
        <p:sp>
          <p:nvSpPr>
            <p:cNvPr id="16444" name="Text Box 63"/>
            <p:cNvSpPr txBox="1">
              <a:spLocks noChangeArrowheads="1"/>
            </p:cNvSpPr>
            <p:nvPr/>
          </p:nvSpPr>
          <p:spPr bwMode="auto">
            <a:xfrm>
              <a:off x="884" y="2750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ea typeface="黑体" panose="02010609060101010101" pitchFamily="49" charset="-122"/>
                </a:rPr>
                <a:t>1'</a:t>
              </a:r>
            </a:p>
          </p:txBody>
        </p:sp>
        <p:sp>
          <p:nvSpPr>
            <p:cNvPr id="16445" name="Text Box 64"/>
            <p:cNvSpPr txBox="1">
              <a:spLocks noChangeArrowheads="1"/>
            </p:cNvSpPr>
            <p:nvPr/>
          </p:nvSpPr>
          <p:spPr bwMode="auto">
            <a:xfrm>
              <a:off x="2109" y="2750"/>
              <a:ext cx="227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ea typeface="黑体" panose="02010609060101010101" pitchFamily="49" charset="-122"/>
                </a:rPr>
                <a:t>2</a:t>
              </a:r>
              <a:r>
                <a:rPr lang="en-US" altLang="zh-CN" sz="2400" i="1">
                  <a:ea typeface="黑体" panose="02010609060101010101" pitchFamily="49" charset="-122"/>
                </a:rPr>
                <a:t>'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zh-CN" sz="2000" i="1">
                <a:ea typeface="黑体" panose="02010609060101010101" pitchFamily="49" charset="-122"/>
              </a:endParaRPr>
            </a:p>
          </p:txBody>
        </p:sp>
      </p:grpSp>
      <p:sp>
        <p:nvSpPr>
          <p:cNvPr id="12354" name="Text Box 66"/>
          <p:cNvSpPr txBox="1">
            <a:spLocks noChangeArrowheads="1"/>
          </p:cNvSpPr>
          <p:nvPr/>
        </p:nvSpPr>
        <p:spPr bwMode="auto">
          <a:xfrm>
            <a:off x="6672264" y="981075"/>
            <a:ext cx="93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i="1">
                <a:ea typeface="黑体" panose="02010609060101010101" pitchFamily="49" charset="-122"/>
              </a:rPr>
              <a:t>1”,2</a:t>
            </a:r>
            <a:r>
              <a:rPr lang="en-US" altLang="zh-CN" sz="2400" i="1">
                <a:ea typeface="黑体" panose="02010609060101010101" pitchFamily="49" charset="-122"/>
              </a:rPr>
              <a:t>”</a:t>
            </a:r>
          </a:p>
        </p:txBody>
      </p: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2782888" y="4221164"/>
            <a:ext cx="2519362" cy="854075"/>
            <a:chOff x="884" y="2750"/>
            <a:chExt cx="1452" cy="538"/>
          </a:xfrm>
        </p:grpSpPr>
        <p:sp>
          <p:nvSpPr>
            <p:cNvPr id="16442" name="Text Box 68"/>
            <p:cNvSpPr txBox="1">
              <a:spLocks noChangeArrowheads="1"/>
            </p:cNvSpPr>
            <p:nvPr/>
          </p:nvSpPr>
          <p:spPr bwMode="auto">
            <a:xfrm>
              <a:off x="884" y="2750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16443" name="Text Box 69"/>
            <p:cNvSpPr txBox="1">
              <a:spLocks noChangeArrowheads="1"/>
            </p:cNvSpPr>
            <p:nvPr/>
          </p:nvSpPr>
          <p:spPr bwMode="auto">
            <a:xfrm>
              <a:off x="2109" y="2750"/>
              <a:ext cx="227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i="1">
                  <a:ea typeface="黑体" panose="02010609060101010101" pitchFamily="49" charset="-122"/>
                </a:rPr>
                <a:t>2</a:t>
              </a:r>
              <a:endParaRPr lang="en-US" altLang="zh-CN" sz="2400" i="1">
                <a:ea typeface="黑体" panose="02010609060101010101" pitchFamily="49" charset="-12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zh-CN" sz="2000" i="1">
                <a:ea typeface="黑体" panose="02010609060101010101" pitchFamily="49" charset="-122"/>
              </a:endParaRPr>
            </a:p>
          </p:txBody>
        </p:sp>
      </p:grpSp>
      <p:sp>
        <p:nvSpPr>
          <p:cNvPr id="12358" name="Text Box 70"/>
          <p:cNvSpPr txBox="1">
            <a:spLocks noChangeArrowheads="1"/>
          </p:cNvSpPr>
          <p:nvPr/>
        </p:nvSpPr>
        <p:spPr bwMode="auto">
          <a:xfrm>
            <a:off x="7751763" y="1557339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i="1">
                <a:ea typeface="黑体" panose="02010609060101010101" pitchFamily="49" charset="-122"/>
              </a:rPr>
              <a:t>3”</a:t>
            </a:r>
          </a:p>
        </p:txBody>
      </p:sp>
      <p:sp>
        <p:nvSpPr>
          <p:cNvPr id="12359" name="Text Box 71"/>
          <p:cNvSpPr txBox="1">
            <a:spLocks noChangeArrowheads="1"/>
          </p:cNvSpPr>
          <p:nvPr/>
        </p:nvSpPr>
        <p:spPr bwMode="auto">
          <a:xfrm>
            <a:off x="7400925" y="1628775"/>
            <a:ext cx="401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accent2"/>
                </a:solidFill>
                <a:ea typeface="黑体" panose="02010609060101010101" pitchFamily="49" charset="-122"/>
              </a:rPr>
              <a:t>●</a:t>
            </a:r>
            <a:endParaRPr lang="en-US" altLang="zh-CN" sz="240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sp>
        <p:nvSpPr>
          <p:cNvPr id="12360" name="Text Box 72"/>
          <p:cNvSpPr txBox="1">
            <a:spLocks noChangeArrowheads="1"/>
          </p:cNvSpPr>
          <p:nvPr/>
        </p:nvSpPr>
        <p:spPr bwMode="auto">
          <a:xfrm>
            <a:off x="3863976" y="5300664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i="1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12361" name="Text Box 73"/>
          <p:cNvSpPr txBox="1">
            <a:spLocks noChangeArrowheads="1"/>
          </p:cNvSpPr>
          <p:nvPr/>
        </p:nvSpPr>
        <p:spPr bwMode="auto">
          <a:xfrm>
            <a:off x="3825875" y="5216525"/>
            <a:ext cx="4016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accent2"/>
                </a:solidFill>
                <a:ea typeface="黑体" panose="02010609060101010101" pitchFamily="49" charset="-122"/>
              </a:rPr>
              <a:t>●</a:t>
            </a:r>
            <a:endParaRPr lang="en-US" altLang="zh-CN" sz="240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sp>
        <p:nvSpPr>
          <p:cNvPr id="12362" name="Text Box 74"/>
          <p:cNvSpPr txBox="1">
            <a:spLocks noChangeArrowheads="1"/>
          </p:cNvSpPr>
          <p:nvPr/>
        </p:nvSpPr>
        <p:spPr bwMode="auto">
          <a:xfrm>
            <a:off x="3935413" y="1700213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i="1">
                <a:ea typeface="黑体" panose="02010609060101010101" pitchFamily="49" charset="-122"/>
              </a:rPr>
              <a:t>3</a:t>
            </a:r>
            <a:r>
              <a:rPr lang="en-US" altLang="zh-CN" sz="2400" i="1">
                <a:ea typeface="黑体" panose="02010609060101010101" pitchFamily="49" charset="-122"/>
              </a:rPr>
              <a:t>'</a:t>
            </a:r>
          </a:p>
        </p:txBody>
      </p:sp>
      <p:sp>
        <p:nvSpPr>
          <p:cNvPr id="12363" name="Text Box 75"/>
          <p:cNvSpPr txBox="1">
            <a:spLocks noChangeArrowheads="1"/>
          </p:cNvSpPr>
          <p:nvPr/>
        </p:nvSpPr>
        <p:spPr bwMode="auto">
          <a:xfrm>
            <a:off x="7239000" y="1204914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i="1">
                <a:ea typeface="黑体" panose="02010609060101010101" pitchFamily="49" charset="-122"/>
              </a:rPr>
              <a:t>a”</a:t>
            </a:r>
          </a:p>
        </p:txBody>
      </p:sp>
      <p:sp>
        <p:nvSpPr>
          <p:cNvPr id="12365" name="Text Box 77"/>
          <p:cNvSpPr txBox="1">
            <a:spLocks noChangeArrowheads="1"/>
          </p:cNvSpPr>
          <p:nvPr/>
        </p:nvSpPr>
        <p:spPr bwMode="auto">
          <a:xfrm>
            <a:off x="3432175" y="5157789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i="1">
                <a:ea typeface="黑体" panose="02010609060101010101" pitchFamily="49" charset="-122"/>
              </a:rPr>
              <a:t>a</a:t>
            </a:r>
            <a:endParaRPr lang="en-US" altLang="zh-CN" sz="2000" i="1" baseline="-25000">
              <a:ea typeface="黑体" panose="02010609060101010101" pitchFamily="49" charset="-122"/>
            </a:endParaRPr>
          </a:p>
        </p:txBody>
      </p:sp>
      <p:sp>
        <p:nvSpPr>
          <p:cNvPr id="12367" name="Text Box 79"/>
          <p:cNvSpPr txBox="1">
            <a:spLocks noChangeArrowheads="1"/>
          </p:cNvSpPr>
          <p:nvPr/>
        </p:nvSpPr>
        <p:spPr bwMode="auto">
          <a:xfrm>
            <a:off x="3287713" y="1484313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i="1">
                <a:ea typeface="黑体" panose="02010609060101010101" pitchFamily="49" charset="-122"/>
              </a:rPr>
              <a:t>a</a:t>
            </a:r>
            <a:r>
              <a:rPr lang="en-US" altLang="zh-CN" sz="2400" i="1">
                <a:ea typeface="黑体" panose="02010609060101010101" pitchFamily="49" charset="-122"/>
              </a:rPr>
              <a:t>'</a:t>
            </a:r>
            <a:endParaRPr lang="en-US" altLang="zh-CN" sz="2000" i="1" baseline="-25000">
              <a:ea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397815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3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3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3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2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2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500"/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2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2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2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2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2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2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2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2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4" grpId="0" animBg="1"/>
      <p:bldP spid="12315" grpId="0"/>
      <p:bldP spid="12316" grpId="0" animBg="1"/>
      <p:bldP spid="12320" grpId="0" animBg="1"/>
      <p:bldP spid="12330" grpId="0" animBg="1"/>
      <p:bldP spid="12331" grpId="0" animBg="1"/>
      <p:bldP spid="12338" grpId="0" animBg="1"/>
      <p:bldP spid="12341" grpId="0"/>
      <p:bldP spid="12342" grpId="0"/>
      <p:bldP spid="12343" grpId="0"/>
      <p:bldP spid="12344" grpId="0"/>
      <p:bldP spid="12345" grpId="0"/>
      <p:bldP spid="12350" grpId="0"/>
      <p:bldP spid="12354" grpId="0"/>
      <p:bldP spid="12358" grpId="0"/>
      <p:bldP spid="12359" grpId="0"/>
      <p:bldP spid="12360" grpId="0"/>
      <p:bldP spid="12361" grpId="0"/>
      <p:bldP spid="12362" grpId="0"/>
      <p:bldP spid="12363" grpId="0"/>
      <p:bldP spid="12365" grpId="0"/>
      <p:bldP spid="123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Oval 2"/>
          <p:cNvSpPr>
            <a:spLocks noChangeArrowheads="1"/>
          </p:cNvSpPr>
          <p:nvPr/>
        </p:nvSpPr>
        <p:spPr bwMode="auto">
          <a:xfrm>
            <a:off x="3767139" y="3902076"/>
            <a:ext cx="1577975" cy="1419225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7411" name="Freeform 3"/>
          <p:cNvSpPr>
            <a:spLocks noChangeArrowheads="1"/>
          </p:cNvSpPr>
          <p:nvPr/>
        </p:nvSpPr>
        <p:spPr bwMode="auto">
          <a:xfrm>
            <a:off x="3757613" y="1052514"/>
            <a:ext cx="1554162" cy="1587"/>
          </a:xfrm>
          <a:custGeom>
            <a:avLst/>
            <a:gdLst>
              <a:gd name="T0" fmla="*/ 0 w 979"/>
              <a:gd name="T1" fmla="*/ 1587 h 1"/>
              <a:gd name="T2" fmla="*/ 1554162 w 979"/>
              <a:gd name="T3" fmla="*/ 0 h 1"/>
              <a:gd name="T4" fmla="*/ 0 60000 65536"/>
              <a:gd name="T5" fmla="*/ 0 60000 65536"/>
              <a:gd name="T6" fmla="*/ 0 w 979"/>
              <a:gd name="T7" fmla="*/ 0 h 1"/>
              <a:gd name="T8" fmla="*/ 979 w 97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79" h="1">
                <a:moveTo>
                  <a:pt x="0" y="1"/>
                </a:moveTo>
                <a:lnTo>
                  <a:pt x="979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Freeform 4"/>
          <p:cNvSpPr>
            <a:spLocks noChangeArrowheads="1"/>
          </p:cNvSpPr>
          <p:nvPr/>
        </p:nvSpPr>
        <p:spPr bwMode="auto">
          <a:xfrm>
            <a:off x="3336925" y="1408114"/>
            <a:ext cx="438150" cy="1587"/>
          </a:xfrm>
          <a:custGeom>
            <a:avLst/>
            <a:gdLst>
              <a:gd name="T0" fmla="*/ 438150 w 276"/>
              <a:gd name="T1" fmla="*/ 0 h 1"/>
              <a:gd name="T2" fmla="*/ 0 w 276"/>
              <a:gd name="T3" fmla="*/ 0 h 1"/>
              <a:gd name="T4" fmla="*/ 0 60000 65536"/>
              <a:gd name="T5" fmla="*/ 0 60000 65536"/>
              <a:gd name="T6" fmla="*/ 0 w 276"/>
              <a:gd name="T7" fmla="*/ 0 h 1"/>
              <a:gd name="T8" fmla="*/ 276 w 27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1">
                <a:moveTo>
                  <a:pt x="276" y="0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3" name="Freeform 5"/>
          <p:cNvSpPr>
            <a:spLocks noChangeArrowheads="1"/>
          </p:cNvSpPr>
          <p:nvPr/>
        </p:nvSpPr>
        <p:spPr bwMode="auto">
          <a:xfrm>
            <a:off x="3336925" y="1408114"/>
            <a:ext cx="1588" cy="1893887"/>
          </a:xfrm>
          <a:custGeom>
            <a:avLst/>
            <a:gdLst>
              <a:gd name="T0" fmla="*/ 0 w 1"/>
              <a:gd name="T1" fmla="*/ 0 h 1193"/>
              <a:gd name="T2" fmla="*/ 0 w 1"/>
              <a:gd name="T3" fmla="*/ 1893887 h 1193"/>
              <a:gd name="T4" fmla="*/ 0 60000 65536"/>
              <a:gd name="T5" fmla="*/ 0 60000 65536"/>
              <a:gd name="T6" fmla="*/ 0 w 1"/>
              <a:gd name="T7" fmla="*/ 0 h 1193"/>
              <a:gd name="T8" fmla="*/ 1 w 1"/>
              <a:gd name="T9" fmla="*/ 1193 h 119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93">
                <a:moveTo>
                  <a:pt x="0" y="0"/>
                </a:moveTo>
                <a:lnTo>
                  <a:pt x="0" y="1193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4" name="Freeform 6"/>
          <p:cNvSpPr>
            <a:spLocks noChangeArrowheads="1"/>
          </p:cNvSpPr>
          <p:nvPr/>
        </p:nvSpPr>
        <p:spPr bwMode="auto">
          <a:xfrm>
            <a:off x="3327400" y="3276601"/>
            <a:ext cx="2444750" cy="3175"/>
          </a:xfrm>
          <a:custGeom>
            <a:avLst/>
            <a:gdLst>
              <a:gd name="T0" fmla="*/ 0 w 1540"/>
              <a:gd name="T1" fmla="*/ 0 h 2"/>
              <a:gd name="T2" fmla="*/ 2444750 w 1540"/>
              <a:gd name="T3" fmla="*/ 3175 h 2"/>
              <a:gd name="T4" fmla="*/ 0 60000 65536"/>
              <a:gd name="T5" fmla="*/ 0 60000 65536"/>
              <a:gd name="T6" fmla="*/ 0 w 1540"/>
              <a:gd name="T7" fmla="*/ 0 h 2"/>
              <a:gd name="T8" fmla="*/ 1540 w 1540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40" h="2">
                <a:moveTo>
                  <a:pt x="0" y="0"/>
                </a:moveTo>
                <a:lnTo>
                  <a:pt x="1540" y="2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Freeform 7"/>
          <p:cNvSpPr>
            <a:spLocks noChangeArrowheads="1"/>
          </p:cNvSpPr>
          <p:nvPr/>
        </p:nvSpPr>
        <p:spPr bwMode="auto">
          <a:xfrm>
            <a:off x="5761039" y="1400176"/>
            <a:ext cx="1587" cy="1901825"/>
          </a:xfrm>
          <a:custGeom>
            <a:avLst/>
            <a:gdLst>
              <a:gd name="T0" fmla="*/ 0 w 1"/>
              <a:gd name="T1" fmla="*/ 1901825 h 1198"/>
              <a:gd name="T2" fmla="*/ 0 w 1"/>
              <a:gd name="T3" fmla="*/ 0 h 1198"/>
              <a:gd name="T4" fmla="*/ 0 60000 65536"/>
              <a:gd name="T5" fmla="*/ 0 60000 65536"/>
              <a:gd name="T6" fmla="*/ 0 w 1"/>
              <a:gd name="T7" fmla="*/ 0 h 1198"/>
              <a:gd name="T8" fmla="*/ 1 w 1"/>
              <a:gd name="T9" fmla="*/ 1198 h 119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198">
                <a:moveTo>
                  <a:pt x="0" y="1198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6" name="Freeform 8"/>
          <p:cNvSpPr>
            <a:spLocks noChangeArrowheads="1"/>
          </p:cNvSpPr>
          <p:nvPr/>
        </p:nvSpPr>
        <p:spPr bwMode="auto">
          <a:xfrm>
            <a:off x="5311776" y="1411289"/>
            <a:ext cx="449263" cy="1587"/>
          </a:xfrm>
          <a:custGeom>
            <a:avLst/>
            <a:gdLst>
              <a:gd name="T0" fmla="*/ 0 w 283"/>
              <a:gd name="T1" fmla="*/ 0 h 1"/>
              <a:gd name="T2" fmla="*/ 449263 w 283"/>
              <a:gd name="T3" fmla="*/ 0 h 1"/>
              <a:gd name="T4" fmla="*/ 0 60000 65536"/>
              <a:gd name="T5" fmla="*/ 0 60000 65536"/>
              <a:gd name="T6" fmla="*/ 0 w 283"/>
              <a:gd name="T7" fmla="*/ 0 h 1"/>
              <a:gd name="T8" fmla="*/ 283 w 28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" h="1">
                <a:moveTo>
                  <a:pt x="0" y="0"/>
                </a:moveTo>
                <a:lnTo>
                  <a:pt x="283" y="0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7" name="Freeform 9"/>
          <p:cNvSpPr>
            <a:spLocks noChangeArrowheads="1"/>
          </p:cNvSpPr>
          <p:nvPr/>
        </p:nvSpPr>
        <p:spPr bwMode="auto">
          <a:xfrm>
            <a:off x="3762375" y="1047750"/>
            <a:ext cx="1588" cy="357188"/>
          </a:xfrm>
          <a:custGeom>
            <a:avLst/>
            <a:gdLst>
              <a:gd name="T0" fmla="*/ 0 w 1"/>
              <a:gd name="T1" fmla="*/ 0 h 225"/>
              <a:gd name="T2" fmla="*/ 0 w 1"/>
              <a:gd name="T3" fmla="*/ 357188 h 225"/>
              <a:gd name="T4" fmla="*/ 0 60000 65536"/>
              <a:gd name="T5" fmla="*/ 0 60000 65536"/>
              <a:gd name="T6" fmla="*/ 0 w 1"/>
              <a:gd name="T7" fmla="*/ 0 h 225"/>
              <a:gd name="T8" fmla="*/ 1 w 1"/>
              <a:gd name="T9" fmla="*/ 225 h 2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25">
                <a:moveTo>
                  <a:pt x="0" y="0"/>
                </a:moveTo>
                <a:lnTo>
                  <a:pt x="0" y="225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8" name="Freeform 10"/>
          <p:cNvSpPr>
            <a:spLocks noChangeArrowheads="1"/>
          </p:cNvSpPr>
          <p:nvPr/>
        </p:nvSpPr>
        <p:spPr bwMode="auto">
          <a:xfrm>
            <a:off x="3771901" y="1042989"/>
            <a:ext cx="1539875" cy="9525"/>
          </a:xfrm>
          <a:custGeom>
            <a:avLst/>
            <a:gdLst>
              <a:gd name="T0" fmla="*/ 0 w 970"/>
              <a:gd name="T1" fmla="*/ 0 h 6"/>
              <a:gd name="T2" fmla="*/ 1539875 w 970"/>
              <a:gd name="T3" fmla="*/ 9525 h 6"/>
              <a:gd name="T4" fmla="*/ 0 60000 65536"/>
              <a:gd name="T5" fmla="*/ 0 60000 65536"/>
              <a:gd name="T6" fmla="*/ 0 w 970"/>
              <a:gd name="T7" fmla="*/ 0 h 6"/>
              <a:gd name="T8" fmla="*/ 970 w 970"/>
              <a:gd name="T9" fmla="*/ 6 h 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70" h="6">
                <a:moveTo>
                  <a:pt x="0" y="0"/>
                </a:moveTo>
                <a:lnTo>
                  <a:pt x="970" y="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9" name="Freeform 11"/>
          <p:cNvSpPr>
            <a:spLocks noChangeArrowheads="1"/>
          </p:cNvSpPr>
          <p:nvPr/>
        </p:nvSpPr>
        <p:spPr bwMode="auto">
          <a:xfrm>
            <a:off x="5310189" y="1047750"/>
            <a:ext cx="7937" cy="388938"/>
          </a:xfrm>
          <a:custGeom>
            <a:avLst/>
            <a:gdLst>
              <a:gd name="T0" fmla="*/ 0 w 5"/>
              <a:gd name="T1" fmla="*/ 0 h 245"/>
              <a:gd name="T2" fmla="*/ 7937 w 5"/>
              <a:gd name="T3" fmla="*/ 388938 h 245"/>
              <a:gd name="T4" fmla="*/ 0 60000 65536"/>
              <a:gd name="T5" fmla="*/ 0 60000 65536"/>
              <a:gd name="T6" fmla="*/ 0 w 5"/>
              <a:gd name="T7" fmla="*/ 0 h 245"/>
              <a:gd name="T8" fmla="*/ 5 w 5"/>
              <a:gd name="T9" fmla="*/ 245 h 2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" h="245">
                <a:moveTo>
                  <a:pt x="0" y="0"/>
                </a:moveTo>
                <a:lnTo>
                  <a:pt x="5" y="245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V="1">
            <a:off x="7337425" y="935038"/>
            <a:ext cx="0" cy="24257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152400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例 </a:t>
            </a:r>
            <a:r>
              <a:rPr lang="en-US" altLang="zh-CN" sz="2400">
                <a:ea typeface="黑体" panose="02010609060101010101" pitchFamily="49" charset="-122"/>
              </a:rPr>
              <a:t>1</a:t>
            </a:r>
            <a:r>
              <a:rPr lang="zh-CN" altLang="en-US" sz="2400">
                <a:ea typeface="黑体" panose="02010609060101010101" pitchFamily="49" charset="-122"/>
              </a:rPr>
              <a:t>：圆柱与圆柱相贯，求其相贯线。</a:t>
            </a:r>
            <a:r>
              <a:rPr lang="en-US" altLang="zh-CN" sz="1800" i="1">
                <a:ea typeface="黑体" panose="02010609060101010101" pitchFamily="49" charset="-122"/>
              </a:rPr>
              <a:t>Finding the intersection of two cylinders</a:t>
            </a:r>
            <a:endParaRPr lang="en-US" altLang="zh-CN" sz="2400">
              <a:ea typeface="黑体" panose="02010609060101010101" pitchFamily="49" charset="-122"/>
            </a:endParaRPr>
          </a:p>
        </p:txBody>
      </p:sp>
      <p:sp>
        <p:nvSpPr>
          <p:cNvPr id="17422" name="Freeform 14"/>
          <p:cNvSpPr>
            <a:spLocks noChangeArrowheads="1"/>
          </p:cNvSpPr>
          <p:nvPr/>
        </p:nvSpPr>
        <p:spPr bwMode="auto">
          <a:xfrm>
            <a:off x="6113464" y="2327276"/>
            <a:ext cx="2471737" cy="3175"/>
          </a:xfrm>
          <a:custGeom>
            <a:avLst/>
            <a:gdLst>
              <a:gd name="T0" fmla="*/ 0 w 1557"/>
              <a:gd name="T1" fmla="*/ 0 h 2"/>
              <a:gd name="T2" fmla="*/ 2471737 w 1557"/>
              <a:gd name="T3" fmla="*/ 3175 h 2"/>
              <a:gd name="T4" fmla="*/ 0 60000 65536"/>
              <a:gd name="T5" fmla="*/ 0 60000 65536"/>
              <a:gd name="T6" fmla="*/ 0 w 1557"/>
              <a:gd name="T7" fmla="*/ 0 h 2"/>
              <a:gd name="T8" fmla="*/ 1557 w 1557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57" h="2">
                <a:moveTo>
                  <a:pt x="0" y="0"/>
                </a:moveTo>
                <a:lnTo>
                  <a:pt x="1557" y="2"/>
                </a:lnTo>
              </a:path>
            </a:pathLst>
          </a:cu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3" name="Freeform 15"/>
          <p:cNvSpPr>
            <a:spLocks noChangeArrowheads="1"/>
          </p:cNvSpPr>
          <p:nvPr/>
        </p:nvSpPr>
        <p:spPr bwMode="auto">
          <a:xfrm>
            <a:off x="3186114" y="2327275"/>
            <a:ext cx="2732087" cy="0"/>
          </a:xfrm>
          <a:custGeom>
            <a:avLst/>
            <a:gdLst>
              <a:gd name="T0" fmla="*/ 2732087 w 2161"/>
              <a:gd name="T1" fmla="*/ 0 h 1"/>
              <a:gd name="T2" fmla="*/ 0 w 2161"/>
              <a:gd name="T3" fmla="*/ 0 h 1"/>
              <a:gd name="T4" fmla="*/ 0 60000 65536"/>
              <a:gd name="T5" fmla="*/ 0 60000 65536"/>
              <a:gd name="T6" fmla="*/ 0 w 2161"/>
              <a:gd name="T7" fmla="*/ 0 h 1"/>
              <a:gd name="T8" fmla="*/ 2161 w 2161"/>
              <a:gd name="T9" fmla="*/ 0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161" h="1">
                <a:moveTo>
                  <a:pt x="2161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H="1">
            <a:off x="3211513" y="4602163"/>
            <a:ext cx="27305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5" name="Oval 17"/>
          <p:cNvSpPr>
            <a:spLocks noChangeArrowheads="1"/>
          </p:cNvSpPr>
          <p:nvPr/>
        </p:nvSpPr>
        <p:spPr bwMode="auto">
          <a:xfrm>
            <a:off x="6305550" y="1409701"/>
            <a:ext cx="2063750" cy="18335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7426" name="Rectangle 18"/>
          <p:cNvSpPr>
            <a:spLocks noChangeArrowheads="1"/>
          </p:cNvSpPr>
          <p:nvPr/>
        </p:nvSpPr>
        <p:spPr bwMode="auto">
          <a:xfrm>
            <a:off x="3333750" y="3656013"/>
            <a:ext cx="2425700" cy="1892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>
            <a:off x="4546600" y="3832226"/>
            <a:ext cx="0" cy="159861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8" name="Freeform 20"/>
          <p:cNvSpPr>
            <a:spLocks noChangeArrowheads="1"/>
          </p:cNvSpPr>
          <p:nvPr/>
        </p:nvSpPr>
        <p:spPr bwMode="auto">
          <a:xfrm>
            <a:off x="4527550" y="850900"/>
            <a:ext cx="1588" cy="1189038"/>
          </a:xfrm>
          <a:custGeom>
            <a:avLst/>
            <a:gdLst>
              <a:gd name="T0" fmla="*/ 0 w 1"/>
              <a:gd name="T1" fmla="*/ 1189038 h 749"/>
              <a:gd name="T2" fmla="*/ 0 w 1"/>
              <a:gd name="T3" fmla="*/ 0 h 749"/>
              <a:gd name="T4" fmla="*/ 0 60000 65536"/>
              <a:gd name="T5" fmla="*/ 0 60000 65536"/>
              <a:gd name="T6" fmla="*/ 0 w 1"/>
              <a:gd name="T7" fmla="*/ 0 h 749"/>
              <a:gd name="T8" fmla="*/ 1 w 1"/>
              <a:gd name="T9" fmla="*/ 749 h 74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749">
                <a:moveTo>
                  <a:pt x="0" y="749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9" name="Freeform 21"/>
          <p:cNvSpPr>
            <a:spLocks noChangeArrowheads="1"/>
          </p:cNvSpPr>
          <p:nvPr/>
        </p:nvSpPr>
        <p:spPr bwMode="auto">
          <a:xfrm>
            <a:off x="3751264" y="1044575"/>
            <a:ext cx="1587" cy="374650"/>
          </a:xfrm>
          <a:custGeom>
            <a:avLst/>
            <a:gdLst>
              <a:gd name="T0" fmla="*/ 0 w 1"/>
              <a:gd name="T1" fmla="*/ 374650 h 269"/>
              <a:gd name="T2" fmla="*/ 0 w 1"/>
              <a:gd name="T3" fmla="*/ 0 h 269"/>
              <a:gd name="T4" fmla="*/ 0 60000 65536"/>
              <a:gd name="T5" fmla="*/ 0 60000 65536"/>
              <a:gd name="T6" fmla="*/ 0 w 1"/>
              <a:gd name="T7" fmla="*/ 0 h 269"/>
              <a:gd name="T8" fmla="*/ 1 w 1"/>
              <a:gd name="T9" fmla="*/ 269 h 2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69">
                <a:moveTo>
                  <a:pt x="0" y="269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0" name="Freeform 22"/>
          <p:cNvSpPr>
            <a:spLocks noChangeArrowheads="1"/>
          </p:cNvSpPr>
          <p:nvPr/>
        </p:nvSpPr>
        <p:spPr bwMode="auto">
          <a:xfrm>
            <a:off x="5311775" y="1052514"/>
            <a:ext cx="1588" cy="358775"/>
          </a:xfrm>
          <a:custGeom>
            <a:avLst/>
            <a:gdLst>
              <a:gd name="T0" fmla="*/ 0 w 1"/>
              <a:gd name="T1" fmla="*/ 358775 h 226"/>
              <a:gd name="T2" fmla="*/ 0 w 1"/>
              <a:gd name="T3" fmla="*/ 0 h 226"/>
              <a:gd name="T4" fmla="*/ 0 60000 65536"/>
              <a:gd name="T5" fmla="*/ 0 60000 65536"/>
              <a:gd name="T6" fmla="*/ 0 w 1"/>
              <a:gd name="T7" fmla="*/ 0 h 226"/>
              <a:gd name="T8" fmla="*/ 1 w 1"/>
              <a:gd name="T9" fmla="*/ 226 h 22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226">
                <a:moveTo>
                  <a:pt x="0" y="226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>
            <a:off x="6548439" y="1054100"/>
            <a:ext cx="15779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6548438" y="1054101"/>
            <a:ext cx="0" cy="709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>
            <a:off x="8126413" y="1054101"/>
            <a:ext cx="0" cy="709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4" name="Freeform 26"/>
          <p:cNvSpPr>
            <a:spLocks noChangeArrowheads="1"/>
          </p:cNvSpPr>
          <p:nvPr/>
        </p:nvSpPr>
        <p:spPr bwMode="auto">
          <a:xfrm>
            <a:off x="3775076" y="1397001"/>
            <a:ext cx="1535113" cy="314325"/>
          </a:xfrm>
          <a:custGeom>
            <a:avLst/>
            <a:gdLst>
              <a:gd name="T0" fmla="*/ 0 w 967"/>
              <a:gd name="T1" fmla="*/ 17463 h 198"/>
              <a:gd name="T2" fmla="*/ 173038 w 967"/>
              <a:gd name="T3" fmla="*/ 138113 h 198"/>
              <a:gd name="T4" fmla="*/ 311150 w 967"/>
              <a:gd name="T5" fmla="*/ 207963 h 198"/>
              <a:gd name="T6" fmla="*/ 427038 w 967"/>
              <a:gd name="T7" fmla="*/ 265113 h 198"/>
              <a:gd name="T8" fmla="*/ 565150 w 967"/>
              <a:gd name="T9" fmla="*/ 300038 h 198"/>
              <a:gd name="T10" fmla="*/ 765175 w 967"/>
              <a:gd name="T11" fmla="*/ 314325 h 198"/>
              <a:gd name="T12" fmla="*/ 935038 w 967"/>
              <a:gd name="T13" fmla="*/ 300038 h 198"/>
              <a:gd name="T14" fmla="*/ 1143000 w 967"/>
              <a:gd name="T15" fmla="*/ 254000 h 198"/>
              <a:gd name="T16" fmla="*/ 1292225 w 967"/>
              <a:gd name="T17" fmla="*/ 184150 h 198"/>
              <a:gd name="T18" fmla="*/ 1419225 w 967"/>
              <a:gd name="T19" fmla="*/ 104775 h 198"/>
              <a:gd name="T20" fmla="*/ 1535113 w 967"/>
              <a:gd name="T21" fmla="*/ 0 h 19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67"/>
              <a:gd name="T34" fmla="*/ 0 h 198"/>
              <a:gd name="T35" fmla="*/ 967 w 967"/>
              <a:gd name="T36" fmla="*/ 198 h 19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67" h="198">
                <a:moveTo>
                  <a:pt x="0" y="11"/>
                </a:moveTo>
                <a:cubicBezTo>
                  <a:pt x="18" y="23"/>
                  <a:pt x="76" y="67"/>
                  <a:pt x="109" y="87"/>
                </a:cubicBezTo>
                <a:cubicBezTo>
                  <a:pt x="142" y="107"/>
                  <a:pt x="169" y="118"/>
                  <a:pt x="196" y="131"/>
                </a:cubicBezTo>
                <a:cubicBezTo>
                  <a:pt x="223" y="144"/>
                  <a:pt x="242" y="157"/>
                  <a:pt x="269" y="167"/>
                </a:cubicBezTo>
                <a:cubicBezTo>
                  <a:pt x="296" y="177"/>
                  <a:pt x="321" y="184"/>
                  <a:pt x="356" y="189"/>
                </a:cubicBezTo>
                <a:cubicBezTo>
                  <a:pt x="391" y="194"/>
                  <a:pt x="443" y="198"/>
                  <a:pt x="482" y="198"/>
                </a:cubicBezTo>
                <a:cubicBezTo>
                  <a:pt x="521" y="198"/>
                  <a:pt x="549" y="195"/>
                  <a:pt x="589" y="189"/>
                </a:cubicBezTo>
                <a:cubicBezTo>
                  <a:pt x="629" y="183"/>
                  <a:pt x="682" y="172"/>
                  <a:pt x="720" y="160"/>
                </a:cubicBezTo>
                <a:cubicBezTo>
                  <a:pt x="758" y="148"/>
                  <a:pt x="785" y="132"/>
                  <a:pt x="814" y="116"/>
                </a:cubicBezTo>
                <a:cubicBezTo>
                  <a:pt x="843" y="100"/>
                  <a:pt x="869" y="85"/>
                  <a:pt x="894" y="66"/>
                </a:cubicBezTo>
                <a:cubicBezTo>
                  <a:pt x="919" y="47"/>
                  <a:pt x="952" y="14"/>
                  <a:pt x="967" y="0"/>
                </a:cubicBezTo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7435" name="Picture 28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2852738"/>
            <a:ext cx="3816350" cy="299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100637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 flipH="1">
            <a:off x="5462588" y="1820863"/>
            <a:ext cx="2449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3" t="21355" r="20996" b="21484"/>
          <a:stretch>
            <a:fillRect/>
          </a:stretch>
        </p:blipFill>
        <p:spPr bwMode="auto">
          <a:xfrm>
            <a:off x="7543800" y="4038601"/>
            <a:ext cx="229235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Line 5"/>
          <p:cNvSpPr>
            <a:spLocks noChangeShapeType="1"/>
          </p:cNvSpPr>
          <p:nvPr/>
        </p:nvSpPr>
        <p:spPr bwMode="auto">
          <a:xfrm flipH="1">
            <a:off x="4354514" y="1582739"/>
            <a:ext cx="2224087" cy="3175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 flipH="1" flipV="1">
            <a:off x="4864101" y="949326"/>
            <a:ext cx="3175" cy="625475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38" name="Group 7"/>
          <p:cNvGrpSpPr>
            <a:grpSpLocks/>
          </p:cNvGrpSpPr>
          <p:nvPr/>
        </p:nvGrpSpPr>
        <p:grpSpPr bwMode="auto">
          <a:xfrm>
            <a:off x="4140201" y="798513"/>
            <a:ext cx="5561013" cy="5340350"/>
            <a:chOff x="1648" y="503"/>
            <a:chExt cx="3503" cy="3364"/>
          </a:xfrm>
        </p:grpSpPr>
        <p:grpSp>
          <p:nvGrpSpPr>
            <p:cNvPr id="18479" name="Group 8"/>
            <p:cNvGrpSpPr>
              <a:grpSpLocks/>
            </p:cNvGrpSpPr>
            <p:nvPr/>
          </p:nvGrpSpPr>
          <p:grpSpPr bwMode="auto">
            <a:xfrm>
              <a:off x="3696" y="1599"/>
              <a:ext cx="1455" cy="2"/>
              <a:chOff x="3696" y="1599"/>
              <a:chExt cx="1455" cy="2"/>
            </a:xfrm>
          </p:grpSpPr>
          <p:sp>
            <p:nvSpPr>
              <p:cNvPr id="18546" name="Line 9"/>
              <p:cNvSpPr>
                <a:spLocks noChangeShapeType="1"/>
              </p:cNvSpPr>
              <p:nvPr/>
            </p:nvSpPr>
            <p:spPr bwMode="auto">
              <a:xfrm flipH="1">
                <a:off x="4963" y="1599"/>
                <a:ext cx="188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7" name="Line 10"/>
              <p:cNvSpPr>
                <a:spLocks noChangeShapeType="1"/>
              </p:cNvSpPr>
              <p:nvPr/>
            </p:nvSpPr>
            <p:spPr bwMode="auto">
              <a:xfrm flipH="1">
                <a:off x="4891" y="1599"/>
                <a:ext cx="37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8" name="Line 11"/>
              <p:cNvSpPr>
                <a:spLocks noChangeShapeType="1"/>
              </p:cNvSpPr>
              <p:nvPr/>
            </p:nvSpPr>
            <p:spPr bwMode="auto">
              <a:xfrm flipH="1">
                <a:off x="4640" y="1599"/>
                <a:ext cx="216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9" name="Line 12"/>
              <p:cNvSpPr>
                <a:spLocks noChangeShapeType="1"/>
              </p:cNvSpPr>
              <p:nvPr/>
            </p:nvSpPr>
            <p:spPr bwMode="auto">
              <a:xfrm flipH="1">
                <a:off x="4568" y="1599"/>
                <a:ext cx="35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50" name="Line 13"/>
              <p:cNvSpPr>
                <a:spLocks noChangeShapeType="1"/>
              </p:cNvSpPr>
              <p:nvPr/>
            </p:nvSpPr>
            <p:spPr bwMode="auto">
              <a:xfrm flipH="1">
                <a:off x="4317" y="1599"/>
                <a:ext cx="214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51" name="Line 14"/>
              <p:cNvSpPr>
                <a:spLocks noChangeShapeType="1"/>
              </p:cNvSpPr>
              <p:nvPr/>
            </p:nvSpPr>
            <p:spPr bwMode="auto">
              <a:xfrm flipH="1">
                <a:off x="4245" y="1599"/>
                <a:ext cx="35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52" name="Line 15"/>
              <p:cNvSpPr>
                <a:spLocks noChangeShapeType="1"/>
              </p:cNvSpPr>
              <p:nvPr/>
            </p:nvSpPr>
            <p:spPr bwMode="auto">
              <a:xfrm flipH="1">
                <a:off x="3992" y="1599"/>
                <a:ext cx="216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53" name="Line 16"/>
              <p:cNvSpPr>
                <a:spLocks noChangeShapeType="1"/>
              </p:cNvSpPr>
              <p:nvPr/>
            </p:nvSpPr>
            <p:spPr bwMode="auto">
              <a:xfrm flipH="1">
                <a:off x="3920" y="1599"/>
                <a:ext cx="37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54" name="Line 17"/>
              <p:cNvSpPr>
                <a:spLocks noChangeShapeType="1"/>
              </p:cNvSpPr>
              <p:nvPr/>
            </p:nvSpPr>
            <p:spPr bwMode="auto">
              <a:xfrm flipH="1">
                <a:off x="3696" y="1599"/>
                <a:ext cx="189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80" name="Line 18"/>
            <p:cNvSpPr>
              <a:spLocks noChangeShapeType="1"/>
            </p:cNvSpPr>
            <p:nvPr/>
          </p:nvSpPr>
          <p:spPr bwMode="auto">
            <a:xfrm>
              <a:off x="3184" y="1003"/>
              <a:ext cx="2" cy="596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1" name="Line 19"/>
            <p:cNvSpPr>
              <a:spLocks noChangeShapeType="1"/>
            </p:cNvSpPr>
            <p:nvPr/>
          </p:nvSpPr>
          <p:spPr bwMode="auto">
            <a:xfrm flipV="1">
              <a:off x="1783" y="1003"/>
              <a:ext cx="2" cy="596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82" name="Group 20"/>
            <p:cNvGrpSpPr>
              <a:grpSpLocks/>
            </p:cNvGrpSpPr>
            <p:nvPr/>
          </p:nvGrpSpPr>
          <p:grpSpPr bwMode="auto">
            <a:xfrm>
              <a:off x="1654" y="1599"/>
              <a:ext cx="1626" cy="2"/>
              <a:chOff x="1654" y="1599"/>
              <a:chExt cx="1626" cy="2"/>
            </a:xfrm>
          </p:grpSpPr>
          <p:sp>
            <p:nvSpPr>
              <p:cNvPr id="18539" name="Line 21"/>
              <p:cNvSpPr>
                <a:spLocks noChangeShapeType="1"/>
              </p:cNvSpPr>
              <p:nvPr/>
            </p:nvSpPr>
            <p:spPr bwMode="auto">
              <a:xfrm flipH="1">
                <a:off x="3007" y="1599"/>
                <a:ext cx="273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0" name="Line 22"/>
              <p:cNvSpPr>
                <a:spLocks noChangeShapeType="1"/>
              </p:cNvSpPr>
              <p:nvPr/>
            </p:nvSpPr>
            <p:spPr bwMode="auto">
              <a:xfrm flipH="1">
                <a:off x="2904" y="1599"/>
                <a:ext cx="52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1" name="Line 23"/>
              <p:cNvSpPr>
                <a:spLocks noChangeShapeType="1"/>
              </p:cNvSpPr>
              <p:nvPr/>
            </p:nvSpPr>
            <p:spPr bwMode="auto">
              <a:xfrm flipH="1">
                <a:off x="2544" y="1599"/>
                <a:ext cx="308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2" name="Line 24"/>
              <p:cNvSpPr>
                <a:spLocks noChangeShapeType="1"/>
              </p:cNvSpPr>
              <p:nvPr/>
            </p:nvSpPr>
            <p:spPr bwMode="auto">
              <a:xfrm flipH="1">
                <a:off x="2442" y="1599"/>
                <a:ext cx="50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3" name="Line 25"/>
              <p:cNvSpPr>
                <a:spLocks noChangeShapeType="1"/>
              </p:cNvSpPr>
              <p:nvPr/>
            </p:nvSpPr>
            <p:spPr bwMode="auto">
              <a:xfrm flipH="1">
                <a:off x="2082" y="1599"/>
                <a:ext cx="309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4" name="Line 26"/>
              <p:cNvSpPr>
                <a:spLocks noChangeShapeType="1"/>
              </p:cNvSpPr>
              <p:nvPr/>
            </p:nvSpPr>
            <p:spPr bwMode="auto">
              <a:xfrm flipH="1">
                <a:off x="1979" y="1599"/>
                <a:ext cx="52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5" name="Line 27"/>
              <p:cNvSpPr>
                <a:spLocks noChangeShapeType="1"/>
              </p:cNvSpPr>
              <p:nvPr/>
            </p:nvSpPr>
            <p:spPr bwMode="auto">
              <a:xfrm flipH="1">
                <a:off x="1654" y="1599"/>
                <a:ext cx="273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83" name="Line 28"/>
            <p:cNvSpPr>
              <a:spLocks noChangeShapeType="1"/>
            </p:cNvSpPr>
            <p:nvPr/>
          </p:nvSpPr>
          <p:spPr bwMode="auto">
            <a:xfrm flipH="1">
              <a:off x="1783" y="3865"/>
              <a:ext cx="1401" cy="2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4" name="Line 29"/>
            <p:cNvSpPr>
              <a:spLocks noChangeShapeType="1"/>
            </p:cNvSpPr>
            <p:nvPr/>
          </p:nvSpPr>
          <p:spPr bwMode="auto">
            <a:xfrm flipH="1">
              <a:off x="1783" y="2675"/>
              <a:ext cx="1401" cy="2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5" name="Line 30"/>
            <p:cNvSpPr>
              <a:spLocks noChangeShapeType="1"/>
            </p:cNvSpPr>
            <p:nvPr/>
          </p:nvSpPr>
          <p:spPr bwMode="auto">
            <a:xfrm flipV="1">
              <a:off x="1783" y="2675"/>
              <a:ext cx="2" cy="1190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6" name="Line 31"/>
            <p:cNvSpPr>
              <a:spLocks noChangeShapeType="1"/>
            </p:cNvSpPr>
            <p:nvPr/>
          </p:nvSpPr>
          <p:spPr bwMode="auto">
            <a:xfrm flipV="1">
              <a:off x="1783" y="1599"/>
              <a:ext cx="2" cy="595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7" name="Line 32"/>
            <p:cNvSpPr>
              <a:spLocks noChangeShapeType="1"/>
            </p:cNvSpPr>
            <p:nvPr/>
          </p:nvSpPr>
          <p:spPr bwMode="auto">
            <a:xfrm>
              <a:off x="3184" y="2675"/>
              <a:ext cx="2" cy="1190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88" name="Group 33"/>
            <p:cNvGrpSpPr>
              <a:grpSpLocks/>
            </p:cNvGrpSpPr>
            <p:nvPr/>
          </p:nvGrpSpPr>
          <p:grpSpPr bwMode="auto">
            <a:xfrm>
              <a:off x="2483" y="2768"/>
              <a:ext cx="2" cy="1006"/>
              <a:chOff x="2483" y="2768"/>
              <a:chExt cx="2" cy="1006"/>
            </a:xfrm>
          </p:grpSpPr>
          <p:sp>
            <p:nvSpPr>
              <p:cNvPr id="18533" name="Line 34"/>
              <p:cNvSpPr>
                <a:spLocks noChangeShapeType="1"/>
              </p:cNvSpPr>
              <p:nvPr/>
            </p:nvSpPr>
            <p:spPr bwMode="auto">
              <a:xfrm flipV="1">
                <a:off x="2483" y="3433"/>
                <a:ext cx="2" cy="211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4" name="Line 35"/>
              <p:cNvSpPr>
                <a:spLocks noChangeShapeType="1"/>
              </p:cNvSpPr>
              <p:nvPr/>
            </p:nvSpPr>
            <p:spPr bwMode="auto">
              <a:xfrm flipV="1">
                <a:off x="2483" y="3357"/>
                <a:ext cx="2" cy="37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5" name="Line 36"/>
              <p:cNvSpPr>
                <a:spLocks noChangeShapeType="1"/>
              </p:cNvSpPr>
              <p:nvPr/>
            </p:nvSpPr>
            <p:spPr bwMode="auto">
              <a:xfrm flipV="1">
                <a:off x="2483" y="3092"/>
                <a:ext cx="2" cy="226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6" name="Line 37"/>
              <p:cNvSpPr>
                <a:spLocks noChangeShapeType="1"/>
              </p:cNvSpPr>
              <p:nvPr/>
            </p:nvSpPr>
            <p:spPr bwMode="auto">
              <a:xfrm flipV="1">
                <a:off x="2483" y="3016"/>
                <a:ext cx="2" cy="39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" name="Line 38"/>
              <p:cNvSpPr>
                <a:spLocks noChangeShapeType="1"/>
              </p:cNvSpPr>
              <p:nvPr/>
            </p:nvSpPr>
            <p:spPr bwMode="auto">
              <a:xfrm flipV="1">
                <a:off x="2483" y="2768"/>
                <a:ext cx="2" cy="211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8" name="Line 39"/>
              <p:cNvSpPr>
                <a:spLocks noChangeShapeType="1"/>
              </p:cNvSpPr>
              <p:nvPr/>
            </p:nvSpPr>
            <p:spPr bwMode="auto">
              <a:xfrm flipV="1">
                <a:off x="2483" y="3689"/>
                <a:ext cx="2" cy="85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89" name="Line 40"/>
            <p:cNvSpPr>
              <a:spLocks noChangeShapeType="1"/>
            </p:cNvSpPr>
            <p:nvPr/>
          </p:nvSpPr>
          <p:spPr bwMode="auto">
            <a:xfrm>
              <a:off x="3184" y="1599"/>
              <a:ext cx="2" cy="595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0" name="Line 41"/>
            <p:cNvSpPr>
              <a:spLocks noChangeShapeType="1"/>
            </p:cNvSpPr>
            <p:nvPr/>
          </p:nvSpPr>
          <p:spPr bwMode="auto">
            <a:xfrm>
              <a:off x="2106" y="606"/>
              <a:ext cx="755" cy="2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91" name="Group 42"/>
            <p:cNvGrpSpPr>
              <a:grpSpLocks/>
            </p:cNvGrpSpPr>
            <p:nvPr/>
          </p:nvGrpSpPr>
          <p:grpSpPr bwMode="auto">
            <a:xfrm>
              <a:off x="2483" y="565"/>
              <a:ext cx="2" cy="651"/>
              <a:chOff x="2483" y="480"/>
              <a:chExt cx="2" cy="651"/>
            </a:xfrm>
          </p:grpSpPr>
          <p:sp>
            <p:nvSpPr>
              <p:cNvPr id="18530" name="Line 43"/>
              <p:cNvSpPr>
                <a:spLocks noChangeShapeType="1"/>
              </p:cNvSpPr>
              <p:nvPr/>
            </p:nvSpPr>
            <p:spPr bwMode="auto">
              <a:xfrm flipV="1">
                <a:off x="2483" y="887"/>
                <a:ext cx="2" cy="244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1" name="Line 44"/>
              <p:cNvSpPr>
                <a:spLocks noChangeShapeType="1"/>
              </p:cNvSpPr>
              <p:nvPr/>
            </p:nvSpPr>
            <p:spPr bwMode="auto">
              <a:xfrm flipV="1">
                <a:off x="2483" y="781"/>
                <a:ext cx="2" cy="5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2" name="Line 45"/>
              <p:cNvSpPr>
                <a:spLocks noChangeShapeType="1"/>
              </p:cNvSpPr>
              <p:nvPr/>
            </p:nvSpPr>
            <p:spPr bwMode="auto">
              <a:xfrm flipV="1">
                <a:off x="2483" y="480"/>
                <a:ext cx="2" cy="246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92" name="Group 46"/>
            <p:cNvGrpSpPr>
              <a:grpSpLocks/>
            </p:cNvGrpSpPr>
            <p:nvPr/>
          </p:nvGrpSpPr>
          <p:grpSpPr bwMode="auto">
            <a:xfrm>
              <a:off x="4396" y="503"/>
              <a:ext cx="2" cy="1819"/>
              <a:chOff x="4396" y="503"/>
              <a:chExt cx="2" cy="1819"/>
            </a:xfrm>
          </p:grpSpPr>
          <p:sp>
            <p:nvSpPr>
              <p:cNvPr id="18520" name="Line 47"/>
              <p:cNvSpPr>
                <a:spLocks noChangeShapeType="1"/>
              </p:cNvSpPr>
              <p:nvPr/>
            </p:nvSpPr>
            <p:spPr bwMode="auto">
              <a:xfrm flipV="1">
                <a:off x="4396" y="2072"/>
                <a:ext cx="2" cy="250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1" name="Line 48"/>
              <p:cNvSpPr>
                <a:spLocks noChangeShapeType="1"/>
              </p:cNvSpPr>
              <p:nvPr/>
            </p:nvSpPr>
            <p:spPr bwMode="auto">
              <a:xfrm flipV="1">
                <a:off x="4396" y="1996"/>
                <a:ext cx="2" cy="37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2" name="Line 49"/>
              <p:cNvSpPr>
                <a:spLocks noChangeShapeType="1"/>
              </p:cNvSpPr>
              <p:nvPr/>
            </p:nvSpPr>
            <p:spPr bwMode="auto">
              <a:xfrm flipV="1">
                <a:off x="4396" y="1731"/>
                <a:ext cx="2" cy="226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3" name="Line 50"/>
              <p:cNvSpPr>
                <a:spLocks noChangeShapeType="1"/>
              </p:cNvSpPr>
              <p:nvPr/>
            </p:nvSpPr>
            <p:spPr bwMode="auto">
              <a:xfrm flipV="1">
                <a:off x="4396" y="1655"/>
                <a:ext cx="2" cy="39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4" name="Line 51"/>
              <p:cNvSpPr>
                <a:spLocks noChangeShapeType="1"/>
              </p:cNvSpPr>
              <p:nvPr/>
            </p:nvSpPr>
            <p:spPr bwMode="auto">
              <a:xfrm flipV="1">
                <a:off x="4396" y="1391"/>
                <a:ext cx="2" cy="227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5" name="Line 52"/>
              <p:cNvSpPr>
                <a:spLocks noChangeShapeType="1"/>
              </p:cNvSpPr>
              <p:nvPr/>
            </p:nvSpPr>
            <p:spPr bwMode="auto">
              <a:xfrm flipV="1">
                <a:off x="4396" y="1316"/>
                <a:ext cx="2" cy="38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6" name="Line 53"/>
              <p:cNvSpPr>
                <a:spLocks noChangeShapeType="1"/>
              </p:cNvSpPr>
              <p:nvPr/>
            </p:nvSpPr>
            <p:spPr bwMode="auto">
              <a:xfrm flipV="1">
                <a:off x="4396" y="1027"/>
                <a:ext cx="2" cy="25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7" name="Line 54"/>
              <p:cNvSpPr>
                <a:spLocks noChangeShapeType="1"/>
              </p:cNvSpPr>
              <p:nvPr/>
            </p:nvSpPr>
            <p:spPr bwMode="auto">
              <a:xfrm flipV="1">
                <a:off x="4396" y="798"/>
                <a:ext cx="2" cy="18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8" name="Line 55"/>
              <p:cNvSpPr>
                <a:spLocks noChangeShapeType="1"/>
              </p:cNvSpPr>
              <p:nvPr/>
            </p:nvSpPr>
            <p:spPr bwMode="auto">
              <a:xfrm flipV="1">
                <a:off x="4396" y="722"/>
                <a:ext cx="2" cy="39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9" name="Line 56"/>
              <p:cNvSpPr>
                <a:spLocks noChangeShapeType="1"/>
              </p:cNvSpPr>
              <p:nvPr/>
            </p:nvSpPr>
            <p:spPr bwMode="auto">
              <a:xfrm flipV="1">
                <a:off x="4396" y="503"/>
                <a:ext cx="2" cy="183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93" name="Line 57"/>
            <p:cNvSpPr>
              <a:spLocks noChangeShapeType="1"/>
            </p:cNvSpPr>
            <p:nvPr/>
          </p:nvSpPr>
          <p:spPr bwMode="auto">
            <a:xfrm>
              <a:off x="4019" y="606"/>
              <a:ext cx="755" cy="2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4" name="Line 58"/>
            <p:cNvSpPr>
              <a:spLocks noChangeShapeType="1"/>
            </p:cNvSpPr>
            <p:nvPr/>
          </p:nvSpPr>
          <p:spPr bwMode="auto">
            <a:xfrm flipV="1">
              <a:off x="4019" y="606"/>
              <a:ext cx="2" cy="525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5" name="Line 59"/>
            <p:cNvSpPr>
              <a:spLocks noChangeShapeType="1"/>
            </p:cNvSpPr>
            <p:nvPr/>
          </p:nvSpPr>
          <p:spPr bwMode="auto">
            <a:xfrm flipV="1">
              <a:off x="4772" y="606"/>
              <a:ext cx="4" cy="527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6" name="Oval 60"/>
            <p:cNvSpPr>
              <a:spLocks noChangeArrowheads="1"/>
            </p:cNvSpPr>
            <p:nvPr/>
          </p:nvSpPr>
          <p:spPr bwMode="auto">
            <a:xfrm>
              <a:off x="3810" y="1000"/>
              <a:ext cx="1175" cy="1175"/>
            </a:xfrm>
            <a:prstGeom prst="ellips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8497" name="Oval 61"/>
            <p:cNvSpPr>
              <a:spLocks noChangeArrowheads="1"/>
            </p:cNvSpPr>
            <p:nvPr/>
          </p:nvSpPr>
          <p:spPr bwMode="auto">
            <a:xfrm>
              <a:off x="2097" y="2880"/>
              <a:ext cx="776" cy="776"/>
            </a:xfrm>
            <a:prstGeom prst="ellips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18498" name="Group 62"/>
            <p:cNvGrpSpPr>
              <a:grpSpLocks/>
            </p:cNvGrpSpPr>
            <p:nvPr/>
          </p:nvGrpSpPr>
          <p:grpSpPr bwMode="auto">
            <a:xfrm>
              <a:off x="2096" y="3258"/>
              <a:ext cx="784" cy="395"/>
              <a:chOff x="2272" y="3128"/>
              <a:chExt cx="1048" cy="528"/>
            </a:xfrm>
          </p:grpSpPr>
          <p:sp>
            <p:nvSpPr>
              <p:cNvPr id="18518" name="Arc 63"/>
              <p:cNvSpPr>
                <a:spLocks noChangeArrowheads="1"/>
              </p:cNvSpPr>
              <p:nvPr/>
            </p:nvSpPr>
            <p:spPr bwMode="auto">
              <a:xfrm flipH="1" flipV="1">
                <a:off x="2272" y="3128"/>
                <a:ext cx="528" cy="528"/>
              </a:xfrm>
              <a:custGeom>
                <a:avLst/>
                <a:gdLst>
                  <a:gd name="T0" fmla="*/ 0 w 21600"/>
                  <a:gd name="T1" fmla="*/ 0 h 21600"/>
                  <a:gd name="T2" fmla="*/ 528 w 21600"/>
                  <a:gd name="T3" fmla="*/ 528 h 21600"/>
                  <a:gd name="T4" fmla="*/ 0 w 21600"/>
                  <a:gd name="T5" fmla="*/ 0 h 21600"/>
                  <a:gd name="T6" fmla="*/ 528 w 21600"/>
                  <a:gd name="T7" fmla="*/ 528 h 21600"/>
                  <a:gd name="T8" fmla="*/ 0 w 21600"/>
                  <a:gd name="T9" fmla="*/ 528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0 h 21600"/>
                  <a:gd name="T20" fmla="*/ 21600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9" name="Arc 64"/>
              <p:cNvSpPr>
                <a:spLocks noChangeArrowheads="1"/>
              </p:cNvSpPr>
              <p:nvPr/>
            </p:nvSpPr>
            <p:spPr bwMode="auto">
              <a:xfrm flipV="1">
                <a:off x="2792" y="3128"/>
                <a:ext cx="528" cy="528"/>
              </a:xfrm>
              <a:custGeom>
                <a:avLst/>
                <a:gdLst>
                  <a:gd name="T0" fmla="*/ 0 w 21600"/>
                  <a:gd name="T1" fmla="*/ 0 h 21600"/>
                  <a:gd name="T2" fmla="*/ 528 w 21600"/>
                  <a:gd name="T3" fmla="*/ 528 h 21600"/>
                  <a:gd name="T4" fmla="*/ 0 w 21600"/>
                  <a:gd name="T5" fmla="*/ 0 h 21600"/>
                  <a:gd name="T6" fmla="*/ 528 w 21600"/>
                  <a:gd name="T7" fmla="*/ 528 h 21600"/>
                  <a:gd name="T8" fmla="*/ 0 w 21600"/>
                  <a:gd name="T9" fmla="*/ 528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0 h 21600"/>
                  <a:gd name="T20" fmla="*/ 21600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99" name="Group 65"/>
            <p:cNvGrpSpPr>
              <a:grpSpLocks/>
            </p:cNvGrpSpPr>
            <p:nvPr/>
          </p:nvGrpSpPr>
          <p:grpSpPr bwMode="auto">
            <a:xfrm flipV="1">
              <a:off x="2096" y="2880"/>
              <a:ext cx="784" cy="395"/>
              <a:chOff x="2272" y="3128"/>
              <a:chExt cx="1048" cy="528"/>
            </a:xfrm>
          </p:grpSpPr>
          <p:sp>
            <p:nvSpPr>
              <p:cNvPr id="18516" name="Arc 66"/>
              <p:cNvSpPr>
                <a:spLocks noChangeArrowheads="1"/>
              </p:cNvSpPr>
              <p:nvPr/>
            </p:nvSpPr>
            <p:spPr bwMode="auto">
              <a:xfrm flipH="1" flipV="1">
                <a:off x="2272" y="3128"/>
                <a:ext cx="528" cy="528"/>
              </a:xfrm>
              <a:custGeom>
                <a:avLst/>
                <a:gdLst>
                  <a:gd name="T0" fmla="*/ 0 w 21600"/>
                  <a:gd name="T1" fmla="*/ 0 h 21600"/>
                  <a:gd name="T2" fmla="*/ 528 w 21600"/>
                  <a:gd name="T3" fmla="*/ 528 h 21600"/>
                  <a:gd name="T4" fmla="*/ 0 w 21600"/>
                  <a:gd name="T5" fmla="*/ 0 h 21600"/>
                  <a:gd name="T6" fmla="*/ 528 w 21600"/>
                  <a:gd name="T7" fmla="*/ 528 h 21600"/>
                  <a:gd name="T8" fmla="*/ 0 w 21600"/>
                  <a:gd name="T9" fmla="*/ 528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0 h 21600"/>
                  <a:gd name="T20" fmla="*/ 21600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7" name="Arc 67"/>
              <p:cNvSpPr>
                <a:spLocks noChangeArrowheads="1"/>
              </p:cNvSpPr>
              <p:nvPr/>
            </p:nvSpPr>
            <p:spPr bwMode="auto">
              <a:xfrm flipV="1">
                <a:off x="2792" y="3128"/>
                <a:ext cx="528" cy="528"/>
              </a:xfrm>
              <a:custGeom>
                <a:avLst/>
                <a:gdLst>
                  <a:gd name="T0" fmla="*/ 0 w 21600"/>
                  <a:gd name="T1" fmla="*/ 0 h 21600"/>
                  <a:gd name="T2" fmla="*/ 528 w 21600"/>
                  <a:gd name="T3" fmla="*/ 528 h 21600"/>
                  <a:gd name="T4" fmla="*/ 0 w 21600"/>
                  <a:gd name="T5" fmla="*/ 0 h 21600"/>
                  <a:gd name="T6" fmla="*/ 528 w 21600"/>
                  <a:gd name="T7" fmla="*/ 528 h 21600"/>
                  <a:gd name="T8" fmla="*/ 0 w 21600"/>
                  <a:gd name="T9" fmla="*/ 528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0 h 21600"/>
                  <a:gd name="T20" fmla="*/ 21600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00" name="Arc 68"/>
            <p:cNvSpPr>
              <a:spLocks noChangeArrowheads="1"/>
            </p:cNvSpPr>
            <p:nvPr/>
          </p:nvSpPr>
          <p:spPr bwMode="auto">
            <a:xfrm rot="-2355119">
              <a:off x="4117" y="892"/>
              <a:ext cx="580" cy="536"/>
            </a:xfrm>
            <a:custGeom>
              <a:avLst/>
              <a:gdLst>
                <a:gd name="T0" fmla="*/ 0 w 21495"/>
                <a:gd name="T1" fmla="*/ 0 h 21600"/>
                <a:gd name="T2" fmla="*/ 580 w 21495"/>
                <a:gd name="T3" fmla="*/ 483 h 21600"/>
                <a:gd name="T4" fmla="*/ 0 w 21495"/>
                <a:gd name="T5" fmla="*/ 0 h 21600"/>
                <a:gd name="T6" fmla="*/ 580 w 21495"/>
                <a:gd name="T7" fmla="*/ 483 h 21600"/>
                <a:gd name="T8" fmla="*/ 0 w 21495"/>
                <a:gd name="T9" fmla="*/ 536 h 21600"/>
                <a:gd name="T10" fmla="*/ 0 w 21495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495"/>
                <a:gd name="T19" fmla="*/ 0 h 21600"/>
                <a:gd name="T20" fmla="*/ 21495 w 21495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495" h="21600" fill="none">
                  <a:moveTo>
                    <a:pt x="-1" y="0"/>
                  </a:moveTo>
                  <a:cubicBezTo>
                    <a:pt x="11105" y="0"/>
                    <a:pt x="20401" y="8421"/>
                    <a:pt x="21495" y="19473"/>
                  </a:cubicBezTo>
                </a:path>
                <a:path w="21495" h="21600" stroke="0">
                  <a:moveTo>
                    <a:pt x="-1" y="0"/>
                  </a:moveTo>
                  <a:cubicBezTo>
                    <a:pt x="11105" y="0"/>
                    <a:pt x="20401" y="8421"/>
                    <a:pt x="21495" y="1947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7620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1" name="Oval 69"/>
            <p:cNvSpPr>
              <a:spLocks noChangeArrowheads="1"/>
            </p:cNvSpPr>
            <p:nvPr/>
          </p:nvSpPr>
          <p:spPr bwMode="auto">
            <a:xfrm>
              <a:off x="2458" y="3634"/>
              <a:ext cx="62" cy="6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66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8502" name="Oval 70"/>
            <p:cNvSpPr>
              <a:spLocks noChangeArrowheads="1"/>
            </p:cNvSpPr>
            <p:nvPr/>
          </p:nvSpPr>
          <p:spPr bwMode="auto">
            <a:xfrm>
              <a:off x="2458" y="2848"/>
              <a:ext cx="62" cy="6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66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8503" name="Oval 71"/>
            <p:cNvSpPr>
              <a:spLocks noChangeArrowheads="1"/>
            </p:cNvSpPr>
            <p:nvPr/>
          </p:nvSpPr>
          <p:spPr bwMode="auto">
            <a:xfrm>
              <a:off x="3994" y="1104"/>
              <a:ext cx="62" cy="6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66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8504" name="Oval 72"/>
            <p:cNvSpPr>
              <a:spLocks noChangeArrowheads="1"/>
            </p:cNvSpPr>
            <p:nvPr/>
          </p:nvSpPr>
          <p:spPr bwMode="auto">
            <a:xfrm>
              <a:off x="4738" y="1104"/>
              <a:ext cx="62" cy="6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66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8505" name="Oval 73"/>
            <p:cNvSpPr>
              <a:spLocks noChangeArrowheads="1"/>
            </p:cNvSpPr>
            <p:nvPr/>
          </p:nvSpPr>
          <p:spPr bwMode="auto">
            <a:xfrm>
              <a:off x="4370" y="968"/>
              <a:ext cx="62" cy="6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66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18506" name="Group 74"/>
            <p:cNvGrpSpPr>
              <a:grpSpLocks/>
            </p:cNvGrpSpPr>
            <p:nvPr/>
          </p:nvGrpSpPr>
          <p:grpSpPr bwMode="auto">
            <a:xfrm>
              <a:off x="1648" y="3270"/>
              <a:ext cx="1626" cy="2"/>
              <a:chOff x="1654" y="1599"/>
              <a:chExt cx="1626" cy="2"/>
            </a:xfrm>
          </p:grpSpPr>
          <p:sp>
            <p:nvSpPr>
              <p:cNvPr id="18509" name="Line 75"/>
              <p:cNvSpPr>
                <a:spLocks noChangeShapeType="1"/>
              </p:cNvSpPr>
              <p:nvPr/>
            </p:nvSpPr>
            <p:spPr bwMode="auto">
              <a:xfrm flipH="1">
                <a:off x="3007" y="1599"/>
                <a:ext cx="273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0" name="Line 76"/>
              <p:cNvSpPr>
                <a:spLocks noChangeShapeType="1"/>
              </p:cNvSpPr>
              <p:nvPr/>
            </p:nvSpPr>
            <p:spPr bwMode="auto">
              <a:xfrm flipH="1">
                <a:off x="2904" y="1599"/>
                <a:ext cx="52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1" name="Line 77"/>
              <p:cNvSpPr>
                <a:spLocks noChangeShapeType="1"/>
              </p:cNvSpPr>
              <p:nvPr/>
            </p:nvSpPr>
            <p:spPr bwMode="auto">
              <a:xfrm flipH="1">
                <a:off x="2544" y="1599"/>
                <a:ext cx="308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2" name="Line 78"/>
              <p:cNvSpPr>
                <a:spLocks noChangeShapeType="1"/>
              </p:cNvSpPr>
              <p:nvPr/>
            </p:nvSpPr>
            <p:spPr bwMode="auto">
              <a:xfrm flipH="1">
                <a:off x="2442" y="1599"/>
                <a:ext cx="50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3" name="Line 79"/>
              <p:cNvSpPr>
                <a:spLocks noChangeShapeType="1"/>
              </p:cNvSpPr>
              <p:nvPr/>
            </p:nvSpPr>
            <p:spPr bwMode="auto">
              <a:xfrm flipH="1">
                <a:off x="2082" y="1599"/>
                <a:ext cx="309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4" name="Line 80"/>
              <p:cNvSpPr>
                <a:spLocks noChangeShapeType="1"/>
              </p:cNvSpPr>
              <p:nvPr/>
            </p:nvSpPr>
            <p:spPr bwMode="auto">
              <a:xfrm flipH="1">
                <a:off x="1979" y="1599"/>
                <a:ext cx="52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5" name="Line 81"/>
              <p:cNvSpPr>
                <a:spLocks noChangeShapeType="1"/>
              </p:cNvSpPr>
              <p:nvPr/>
            </p:nvSpPr>
            <p:spPr bwMode="auto">
              <a:xfrm flipH="1">
                <a:off x="1654" y="1599"/>
                <a:ext cx="273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07" name="Oval 82"/>
            <p:cNvSpPr>
              <a:spLocks noChangeArrowheads="1"/>
            </p:cNvSpPr>
            <p:nvPr/>
          </p:nvSpPr>
          <p:spPr bwMode="auto">
            <a:xfrm>
              <a:off x="2066" y="3232"/>
              <a:ext cx="62" cy="6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66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8508" name="Oval 83"/>
            <p:cNvSpPr>
              <a:spLocks noChangeArrowheads="1"/>
            </p:cNvSpPr>
            <p:nvPr/>
          </p:nvSpPr>
          <p:spPr bwMode="auto">
            <a:xfrm>
              <a:off x="2850" y="3240"/>
              <a:ext cx="62" cy="6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66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11" name="Group 84"/>
          <p:cNvGrpSpPr>
            <a:grpSpLocks/>
          </p:cNvGrpSpPr>
          <p:nvPr/>
        </p:nvGrpSpPr>
        <p:grpSpPr bwMode="auto">
          <a:xfrm>
            <a:off x="5257800" y="1527175"/>
            <a:ext cx="152400" cy="152400"/>
            <a:chOff x="1872" y="480"/>
            <a:chExt cx="96" cy="96"/>
          </a:xfrm>
        </p:grpSpPr>
        <p:sp>
          <p:nvSpPr>
            <p:cNvPr id="18477" name="Line 85"/>
            <p:cNvSpPr>
              <a:spLocks noChangeShapeType="1"/>
            </p:cNvSpPr>
            <p:nvPr/>
          </p:nvSpPr>
          <p:spPr bwMode="auto">
            <a:xfrm flipH="1">
              <a:off x="1872" y="480"/>
              <a:ext cx="96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8" name="Line 86"/>
            <p:cNvSpPr>
              <a:spLocks noChangeShapeType="1"/>
            </p:cNvSpPr>
            <p:nvPr/>
          </p:nvSpPr>
          <p:spPr bwMode="auto">
            <a:xfrm>
              <a:off x="1872" y="480"/>
              <a:ext cx="96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67" name="Line 87"/>
          <p:cNvSpPr>
            <a:spLocks noChangeShapeType="1"/>
          </p:cNvSpPr>
          <p:nvPr/>
        </p:nvSpPr>
        <p:spPr bwMode="auto">
          <a:xfrm>
            <a:off x="4864100" y="1587500"/>
            <a:ext cx="1208088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88"/>
          <p:cNvGrpSpPr>
            <a:grpSpLocks/>
          </p:cNvGrpSpPr>
          <p:nvPr/>
        </p:nvGrpSpPr>
        <p:grpSpPr bwMode="auto">
          <a:xfrm>
            <a:off x="4897439" y="1614489"/>
            <a:ext cx="1139825" cy="230187"/>
            <a:chOff x="2125" y="1017"/>
            <a:chExt cx="718" cy="145"/>
          </a:xfrm>
        </p:grpSpPr>
        <p:sp>
          <p:nvSpPr>
            <p:cNvPr id="18473" name="Freeform 89"/>
            <p:cNvSpPr>
              <a:spLocks noChangeArrowheads="1"/>
            </p:cNvSpPr>
            <p:nvPr/>
          </p:nvSpPr>
          <p:spPr bwMode="auto">
            <a:xfrm>
              <a:off x="2219" y="1084"/>
              <a:ext cx="244" cy="78"/>
            </a:xfrm>
            <a:custGeom>
              <a:avLst/>
              <a:gdLst>
                <a:gd name="T0" fmla="*/ 0 w 847"/>
                <a:gd name="T1" fmla="*/ 0 h 249"/>
                <a:gd name="T2" fmla="*/ 113 w 847"/>
                <a:gd name="T3" fmla="*/ 51 h 249"/>
                <a:gd name="T4" fmla="*/ 244 w 847"/>
                <a:gd name="T5" fmla="*/ 78 h 249"/>
                <a:gd name="T6" fmla="*/ 0 60000 65536"/>
                <a:gd name="T7" fmla="*/ 0 60000 65536"/>
                <a:gd name="T8" fmla="*/ 0 60000 65536"/>
                <a:gd name="T9" fmla="*/ 0 w 847"/>
                <a:gd name="T10" fmla="*/ 0 h 249"/>
                <a:gd name="T11" fmla="*/ 847 w 847"/>
                <a:gd name="T12" fmla="*/ 249 h 2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7" h="249">
                  <a:moveTo>
                    <a:pt x="0" y="0"/>
                  </a:moveTo>
                  <a:lnTo>
                    <a:pt x="391" y="163"/>
                  </a:lnTo>
                  <a:lnTo>
                    <a:pt x="847" y="249"/>
                  </a:lnTo>
                </a:path>
              </a:pathLst>
            </a:custGeom>
            <a:noFill/>
            <a:ln w="57150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Freeform 90"/>
            <p:cNvSpPr>
              <a:spLocks noChangeArrowheads="1"/>
            </p:cNvSpPr>
            <p:nvPr/>
          </p:nvSpPr>
          <p:spPr bwMode="auto">
            <a:xfrm>
              <a:off x="2125" y="1017"/>
              <a:ext cx="106" cy="66"/>
            </a:xfrm>
            <a:custGeom>
              <a:avLst/>
              <a:gdLst>
                <a:gd name="T0" fmla="*/ 0 w 289"/>
                <a:gd name="T1" fmla="*/ 0 h 176"/>
                <a:gd name="T2" fmla="*/ 44 w 289"/>
                <a:gd name="T3" fmla="*/ 29 h 176"/>
                <a:gd name="T4" fmla="*/ 106 w 289"/>
                <a:gd name="T5" fmla="*/ 66 h 176"/>
                <a:gd name="T6" fmla="*/ 0 60000 65536"/>
                <a:gd name="T7" fmla="*/ 0 60000 65536"/>
                <a:gd name="T8" fmla="*/ 0 60000 65536"/>
                <a:gd name="T9" fmla="*/ 0 w 289"/>
                <a:gd name="T10" fmla="*/ 0 h 176"/>
                <a:gd name="T11" fmla="*/ 289 w 289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9" h="176">
                  <a:moveTo>
                    <a:pt x="0" y="0"/>
                  </a:moveTo>
                  <a:lnTo>
                    <a:pt x="121" y="77"/>
                  </a:lnTo>
                  <a:lnTo>
                    <a:pt x="289" y="176"/>
                  </a:lnTo>
                </a:path>
              </a:pathLst>
            </a:custGeom>
            <a:noFill/>
            <a:ln w="57150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Freeform 91"/>
            <p:cNvSpPr>
              <a:spLocks noChangeArrowheads="1"/>
            </p:cNvSpPr>
            <p:nvPr/>
          </p:nvSpPr>
          <p:spPr bwMode="auto">
            <a:xfrm>
              <a:off x="2727" y="1017"/>
              <a:ext cx="116" cy="71"/>
            </a:xfrm>
            <a:custGeom>
              <a:avLst/>
              <a:gdLst>
                <a:gd name="T0" fmla="*/ 0 w 290"/>
                <a:gd name="T1" fmla="*/ 71 h 176"/>
                <a:gd name="T2" fmla="*/ 68 w 290"/>
                <a:gd name="T3" fmla="*/ 31 h 176"/>
                <a:gd name="T4" fmla="*/ 116 w 290"/>
                <a:gd name="T5" fmla="*/ 0 h 176"/>
                <a:gd name="T6" fmla="*/ 0 60000 65536"/>
                <a:gd name="T7" fmla="*/ 0 60000 65536"/>
                <a:gd name="T8" fmla="*/ 0 60000 65536"/>
                <a:gd name="T9" fmla="*/ 0 w 290"/>
                <a:gd name="T10" fmla="*/ 0 h 176"/>
                <a:gd name="T11" fmla="*/ 290 w 290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0" h="176">
                  <a:moveTo>
                    <a:pt x="0" y="176"/>
                  </a:moveTo>
                  <a:lnTo>
                    <a:pt x="169" y="77"/>
                  </a:lnTo>
                  <a:lnTo>
                    <a:pt x="290" y="0"/>
                  </a:lnTo>
                </a:path>
              </a:pathLst>
            </a:custGeom>
            <a:noFill/>
            <a:ln w="57150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Freeform 92"/>
            <p:cNvSpPr>
              <a:spLocks noChangeArrowheads="1"/>
            </p:cNvSpPr>
            <p:nvPr/>
          </p:nvSpPr>
          <p:spPr bwMode="auto">
            <a:xfrm>
              <a:off x="2505" y="1087"/>
              <a:ext cx="227" cy="70"/>
            </a:xfrm>
            <a:custGeom>
              <a:avLst/>
              <a:gdLst>
                <a:gd name="T0" fmla="*/ 0 w 848"/>
                <a:gd name="T1" fmla="*/ 70 h 249"/>
                <a:gd name="T2" fmla="*/ 122 w 848"/>
                <a:gd name="T3" fmla="*/ 46 h 249"/>
                <a:gd name="T4" fmla="*/ 227 w 848"/>
                <a:gd name="T5" fmla="*/ 0 h 249"/>
                <a:gd name="T6" fmla="*/ 0 60000 65536"/>
                <a:gd name="T7" fmla="*/ 0 60000 65536"/>
                <a:gd name="T8" fmla="*/ 0 60000 65536"/>
                <a:gd name="T9" fmla="*/ 0 w 848"/>
                <a:gd name="T10" fmla="*/ 0 h 249"/>
                <a:gd name="T11" fmla="*/ 848 w 848"/>
                <a:gd name="T12" fmla="*/ 249 h 2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8" h="249">
                  <a:moveTo>
                    <a:pt x="0" y="249"/>
                  </a:moveTo>
                  <a:lnTo>
                    <a:pt x="456" y="163"/>
                  </a:lnTo>
                  <a:lnTo>
                    <a:pt x="848" y="0"/>
                  </a:lnTo>
                </a:path>
              </a:pathLst>
            </a:custGeom>
            <a:noFill/>
            <a:ln w="57150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73" name="Oval 93"/>
          <p:cNvSpPr>
            <a:spLocks noChangeArrowheads="1"/>
          </p:cNvSpPr>
          <p:nvPr/>
        </p:nvSpPr>
        <p:spPr bwMode="auto">
          <a:xfrm>
            <a:off x="4813301" y="1552576"/>
            <a:ext cx="98425" cy="98425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6174" name="Oval 94"/>
          <p:cNvSpPr>
            <a:spLocks noChangeArrowheads="1"/>
          </p:cNvSpPr>
          <p:nvPr/>
        </p:nvSpPr>
        <p:spPr bwMode="auto">
          <a:xfrm>
            <a:off x="6022976" y="1552576"/>
            <a:ext cx="98425" cy="98425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6175" name="Oval 95"/>
          <p:cNvSpPr>
            <a:spLocks noChangeArrowheads="1"/>
          </p:cNvSpPr>
          <p:nvPr/>
        </p:nvSpPr>
        <p:spPr bwMode="auto">
          <a:xfrm>
            <a:off x="5413376" y="1781176"/>
            <a:ext cx="98425" cy="98425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8445" name="Line 96"/>
          <p:cNvSpPr>
            <a:spLocks noChangeShapeType="1"/>
          </p:cNvSpPr>
          <p:nvPr/>
        </p:nvSpPr>
        <p:spPr bwMode="auto">
          <a:xfrm flipH="1">
            <a:off x="4354514" y="3482976"/>
            <a:ext cx="2224087" cy="3175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Line 97"/>
          <p:cNvSpPr>
            <a:spLocks noChangeShapeType="1"/>
          </p:cNvSpPr>
          <p:nvPr/>
        </p:nvSpPr>
        <p:spPr bwMode="auto">
          <a:xfrm flipH="1" flipV="1">
            <a:off x="6069014" y="949326"/>
            <a:ext cx="3175" cy="625475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7" name="Rectangle 98"/>
          <p:cNvSpPr>
            <a:spLocks noChangeArrowheads="1"/>
          </p:cNvSpPr>
          <p:nvPr/>
        </p:nvSpPr>
        <p:spPr bwMode="auto">
          <a:xfrm>
            <a:off x="2362200" y="228600"/>
            <a:ext cx="6781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两正交圆柱相贯线的近似画法</a:t>
            </a:r>
            <a:r>
              <a:rPr lang="en-US" altLang="zh-CN" sz="2800"/>
              <a:t>——</a:t>
            </a:r>
            <a:r>
              <a:rPr lang="zh-CN" altLang="en-US" sz="2800">
                <a:latin typeface="宋体" panose="02010600030101010101" pitchFamily="2" charset="-122"/>
              </a:rPr>
              <a:t>三点法</a:t>
            </a:r>
          </a:p>
        </p:txBody>
      </p:sp>
      <p:grpSp>
        <p:nvGrpSpPr>
          <p:cNvPr id="13" name="Group 99"/>
          <p:cNvGrpSpPr>
            <a:grpSpLocks/>
          </p:cNvGrpSpPr>
          <p:nvPr/>
        </p:nvGrpSpPr>
        <p:grpSpPr bwMode="auto">
          <a:xfrm>
            <a:off x="4332288" y="1954214"/>
            <a:ext cx="2278062" cy="1157287"/>
            <a:chOff x="1769" y="1239"/>
            <a:chExt cx="1435" cy="729"/>
          </a:xfrm>
        </p:grpSpPr>
        <p:sp>
          <p:nvSpPr>
            <p:cNvPr id="18471" name="Line 100"/>
            <p:cNvSpPr>
              <a:spLocks noChangeShapeType="1"/>
            </p:cNvSpPr>
            <p:nvPr/>
          </p:nvSpPr>
          <p:spPr bwMode="auto">
            <a:xfrm flipH="1">
              <a:off x="1769" y="1239"/>
              <a:ext cx="1428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Line 101"/>
            <p:cNvSpPr>
              <a:spLocks noChangeShapeType="1"/>
            </p:cNvSpPr>
            <p:nvPr/>
          </p:nvSpPr>
          <p:spPr bwMode="auto">
            <a:xfrm flipH="1">
              <a:off x="1776" y="1968"/>
              <a:ext cx="1428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102"/>
          <p:cNvGrpSpPr>
            <a:grpSpLocks/>
          </p:cNvGrpSpPr>
          <p:nvPr/>
        </p:nvGrpSpPr>
        <p:grpSpPr bwMode="auto">
          <a:xfrm>
            <a:off x="5064125" y="1952626"/>
            <a:ext cx="808038" cy="169863"/>
            <a:chOff x="2104" y="1006"/>
            <a:chExt cx="757" cy="159"/>
          </a:xfrm>
        </p:grpSpPr>
        <p:sp>
          <p:nvSpPr>
            <p:cNvPr id="18467" name="Freeform 103"/>
            <p:cNvSpPr>
              <a:spLocks noChangeArrowheads="1"/>
            </p:cNvSpPr>
            <p:nvPr/>
          </p:nvSpPr>
          <p:spPr bwMode="auto">
            <a:xfrm>
              <a:off x="2211" y="1074"/>
              <a:ext cx="277" cy="91"/>
            </a:xfrm>
            <a:custGeom>
              <a:avLst/>
              <a:gdLst>
                <a:gd name="T0" fmla="*/ 0 w 847"/>
                <a:gd name="T1" fmla="*/ 0 h 249"/>
                <a:gd name="T2" fmla="*/ 128 w 847"/>
                <a:gd name="T3" fmla="*/ 60 h 249"/>
                <a:gd name="T4" fmla="*/ 277 w 847"/>
                <a:gd name="T5" fmla="*/ 91 h 249"/>
                <a:gd name="T6" fmla="*/ 0 60000 65536"/>
                <a:gd name="T7" fmla="*/ 0 60000 65536"/>
                <a:gd name="T8" fmla="*/ 0 60000 65536"/>
                <a:gd name="T9" fmla="*/ 0 w 847"/>
                <a:gd name="T10" fmla="*/ 0 h 249"/>
                <a:gd name="T11" fmla="*/ 847 w 847"/>
                <a:gd name="T12" fmla="*/ 249 h 2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7" h="249">
                  <a:moveTo>
                    <a:pt x="0" y="0"/>
                  </a:moveTo>
                  <a:lnTo>
                    <a:pt x="391" y="163"/>
                  </a:lnTo>
                  <a:lnTo>
                    <a:pt x="847" y="249"/>
                  </a:lnTo>
                </a:path>
              </a:pathLst>
            </a:custGeom>
            <a:noFill/>
            <a:ln w="19050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Freeform 104"/>
            <p:cNvSpPr>
              <a:spLocks noChangeArrowheads="1"/>
            </p:cNvSpPr>
            <p:nvPr/>
          </p:nvSpPr>
          <p:spPr bwMode="auto">
            <a:xfrm>
              <a:off x="2104" y="1006"/>
              <a:ext cx="112" cy="71"/>
            </a:xfrm>
            <a:custGeom>
              <a:avLst/>
              <a:gdLst>
                <a:gd name="T0" fmla="*/ 0 w 289"/>
                <a:gd name="T1" fmla="*/ 0 h 176"/>
                <a:gd name="T2" fmla="*/ 47 w 289"/>
                <a:gd name="T3" fmla="*/ 31 h 176"/>
                <a:gd name="T4" fmla="*/ 112 w 289"/>
                <a:gd name="T5" fmla="*/ 71 h 176"/>
                <a:gd name="T6" fmla="*/ 0 60000 65536"/>
                <a:gd name="T7" fmla="*/ 0 60000 65536"/>
                <a:gd name="T8" fmla="*/ 0 60000 65536"/>
                <a:gd name="T9" fmla="*/ 0 w 289"/>
                <a:gd name="T10" fmla="*/ 0 h 176"/>
                <a:gd name="T11" fmla="*/ 289 w 289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9" h="176">
                  <a:moveTo>
                    <a:pt x="0" y="0"/>
                  </a:moveTo>
                  <a:lnTo>
                    <a:pt x="121" y="77"/>
                  </a:lnTo>
                  <a:lnTo>
                    <a:pt x="289" y="176"/>
                  </a:lnTo>
                </a:path>
              </a:pathLst>
            </a:custGeom>
            <a:noFill/>
            <a:ln w="19050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Freeform 105"/>
            <p:cNvSpPr>
              <a:spLocks noChangeArrowheads="1"/>
            </p:cNvSpPr>
            <p:nvPr/>
          </p:nvSpPr>
          <p:spPr bwMode="auto">
            <a:xfrm>
              <a:off x="2739" y="1006"/>
              <a:ext cx="122" cy="76"/>
            </a:xfrm>
            <a:custGeom>
              <a:avLst/>
              <a:gdLst>
                <a:gd name="T0" fmla="*/ 0 w 290"/>
                <a:gd name="T1" fmla="*/ 76 h 176"/>
                <a:gd name="T2" fmla="*/ 71 w 290"/>
                <a:gd name="T3" fmla="*/ 33 h 176"/>
                <a:gd name="T4" fmla="*/ 122 w 290"/>
                <a:gd name="T5" fmla="*/ 0 h 176"/>
                <a:gd name="T6" fmla="*/ 0 60000 65536"/>
                <a:gd name="T7" fmla="*/ 0 60000 65536"/>
                <a:gd name="T8" fmla="*/ 0 60000 65536"/>
                <a:gd name="T9" fmla="*/ 0 w 290"/>
                <a:gd name="T10" fmla="*/ 0 h 176"/>
                <a:gd name="T11" fmla="*/ 290 w 290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0" h="176">
                  <a:moveTo>
                    <a:pt x="0" y="176"/>
                  </a:moveTo>
                  <a:lnTo>
                    <a:pt x="169" y="77"/>
                  </a:lnTo>
                  <a:lnTo>
                    <a:pt x="290" y="0"/>
                  </a:lnTo>
                </a:path>
              </a:pathLst>
            </a:custGeom>
            <a:noFill/>
            <a:ln w="19050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0" name="Freeform 106"/>
            <p:cNvSpPr>
              <a:spLocks noChangeArrowheads="1"/>
            </p:cNvSpPr>
            <p:nvPr/>
          </p:nvSpPr>
          <p:spPr bwMode="auto">
            <a:xfrm>
              <a:off x="2477" y="1081"/>
              <a:ext cx="267" cy="84"/>
            </a:xfrm>
            <a:custGeom>
              <a:avLst/>
              <a:gdLst>
                <a:gd name="T0" fmla="*/ 0 w 848"/>
                <a:gd name="T1" fmla="*/ 84 h 249"/>
                <a:gd name="T2" fmla="*/ 144 w 848"/>
                <a:gd name="T3" fmla="*/ 55 h 249"/>
                <a:gd name="T4" fmla="*/ 267 w 848"/>
                <a:gd name="T5" fmla="*/ 0 h 249"/>
                <a:gd name="T6" fmla="*/ 0 60000 65536"/>
                <a:gd name="T7" fmla="*/ 0 60000 65536"/>
                <a:gd name="T8" fmla="*/ 0 60000 65536"/>
                <a:gd name="T9" fmla="*/ 0 w 848"/>
                <a:gd name="T10" fmla="*/ 0 h 249"/>
                <a:gd name="T11" fmla="*/ 848 w 848"/>
                <a:gd name="T12" fmla="*/ 249 h 2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8" h="249">
                  <a:moveTo>
                    <a:pt x="0" y="249"/>
                  </a:moveTo>
                  <a:lnTo>
                    <a:pt x="456" y="163"/>
                  </a:lnTo>
                  <a:lnTo>
                    <a:pt x="848" y="0"/>
                  </a:lnTo>
                </a:path>
              </a:pathLst>
            </a:custGeom>
            <a:noFill/>
            <a:ln w="19050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107"/>
          <p:cNvGrpSpPr>
            <a:grpSpLocks/>
          </p:cNvGrpSpPr>
          <p:nvPr/>
        </p:nvGrpSpPr>
        <p:grpSpPr bwMode="auto">
          <a:xfrm>
            <a:off x="5057776" y="965201"/>
            <a:ext cx="803275" cy="1001713"/>
            <a:chOff x="2230" y="616"/>
            <a:chExt cx="506" cy="631"/>
          </a:xfrm>
        </p:grpSpPr>
        <p:sp>
          <p:nvSpPr>
            <p:cNvPr id="18465" name="Line 108"/>
            <p:cNvSpPr>
              <a:spLocks noChangeShapeType="1"/>
            </p:cNvSpPr>
            <p:nvPr/>
          </p:nvSpPr>
          <p:spPr bwMode="auto">
            <a:xfrm>
              <a:off x="2230" y="624"/>
              <a:ext cx="0" cy="616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Line 109"/>
            <p:cNvSpPr>
              <a:spLocks noChangeShapeType="1"/>
            </p:cNvSpPr>
            <p:nvPr/>
          </p:nvSpPr>
          <p:spPr bwMode="auto">
            <a:xfrm>
              <a:off x="2736" y="616"/>
              <a:ext cx="0" cy="63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110"/>
          <p:cNvGrpSpPr>
            <a:grpSpLocks/>
          </p:cNvGrpSpPr>
          <p:nvPr/>
        </p:nvGrpSpPr>
        <p:grpSpPr bwMode="auto">
          <a:xfrm>
            <a:off x="8112126" y="939801"/>
            <a:ext cx="803275" cy="1152525"/>
            <a:chOff x="4150" y="600"/>
            <a:chExt cx="506" cy="726"/>
          </a:xfrm>
        </p:grpSpPr>
        <p:sp>
          <p:nvSpPr>
            <p:cNvPr id="18463" name="Line 111"/>
            <p:cNvSpPr>
              <a:spLocks noChangeShapeType="1"/>
            </p:cNvSpPr>
            <p:nvPr/>
          </p:nvSpPr>
          <p:spPr bwMode="auto">
            <a:xfrm>
              <a:off x="4150" y="608"/>
              <a:ext cx="0" cy="718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Line 112"/>
            <p:cNvSpPr>
              <a:spLocks noChangeShapeType="1"/>
            </p:cNvSpPr>
            <p:nvPr/>
          </p:nvSpPr>
          <p:spPr bwMode="auto">
            <a:xfrm>
              <a:off x="4656" y="600"/>
              <a:ext cx="0" cy="718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93" name="Oval 113"/>
          <p:cNvSpPr>
            <a:spLocks noChangeArrowheads="1"/>
          </p:cNvSpPr>
          <p:nvPr/>
        </p:nvSpPr>
        <p:spPr bwMode="auto">
          <a:xfrm>
            <a:off x="7924801" y="1952626"/>
            <a:ext cx="1139825" cy="1139825"/>
          </a:xfrm>
          <a:prstGeom prst="ellips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17" name="Group 114"/>
          <p:cNvGrpSpPr>
            <a:grpSpLocks/>
          </p:cNvGrpSpPr>
          <p:nvPr/>
        </p:nvGrpSpPr>
        <p:grpSpPr bwMode="auto">
          <a:xfrm>
            <a:off x="4343401" y="4608514"/>
            <a:ext cx="2278063" cy="1157287"/>
            <a:chOff x="1769" y="1239"/>
            <a:chExt cx="1435" cy="729"/>
          </a:xfrm>
        </p:grpSpPr>
        <p:sp>
          <p:nvSpPr>
            <p:cNvPr id="18461" name="Line 115"/>
            <p:cNvSpPr>
              <a:spLocks noChangeShapeType="1"/>
            </p:cNvSpPr>
            <p:nvPr/>
          </p:nvSpPr>
          <p:spPr bwMode="auto">
            <a:xfrm flipH="1">
              <a:off x="1769" y="1239"/>
              <a:ext cx="1428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Line 116"/>
            <p:cNvSpPr>
              <a:spLocks noChangeShapeType="1"/>
            </p:cNvSpPr>
            <p:nvPr/>
          </p:nvSpPr>
          <p:spPr bwMode="auto">
            <a:xfrm flipH="1">
              <a:off x="1776" y="1968"/>
              <a:ext cx="1428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97" name="Oval 117"/>
          <p:cNvSpPr>
            <a:spLocks noChangeArrowheads="1"/>
          </p:cNvSpPr>
          <p:nvPr/>
        </p:nvSpPr>
        <p:spPr bwMode="auto">
          <a:xfrm>
            <a:off x="5081589" y="4784725"/>
            <a:ext cx="763587" cy="763588"/>
          </a:xfrm>
          <a:prstGeom prst="ellips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6198" name="Oval 118"/>
          <p:cNvSpPr>
            <a:spLocks noChangeArrowheads="1"/>
          </p:cNvSpPr>
          <p:nvPr/>
        </p:nvSpPr>
        <p:spPr bwMode="auto">
          <a:xfrm>
            <a:off x="5013326" y="1901826"/>
            <a:ext cx="98425" cy="98425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6199" name="Oval 119"/>
          <p:cNvSpPr>
            <a:spLocks noChangeArrowheads="1"/>
          </p:cNvSpPr>
          <p:nvPr/>
        </p:nvSpPr>
        <p:spPr bwMode="auto">
          <a:xfrm>
            <a:off x="5816601" y="1905001"/>
            <a:ext cx="98425" cy="98425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6200" name="Line 120"/>
          <p:cNvSpPr>
            <a:spLocks noChangeShapeType="1"/>
          </p:cNvSpPr>
          <p:nvPr/>
        </p:nvSpPr>
        <p:spPr bwMode="auto">
          <a:xfrm flipH="1">
            <a:off x="5448300" y="2120900"/>
            <a:ext cx="2660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01" name="Oval 121"/>
          <p:cNvSpPr>
            <a:spLocks noChangeArrowheads="1"/>
          </p:cNvSpPr>
          <p:nvPr/>
        </p:nvSpPr>
        <p:spPr bwMode="auto">
          <a:xfrm>
            <a:off x="5407026" y="2057401"/>
            <a:ext cx="98425" cy="98425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6202" name="Line 122"/>
          <p:cNvSpPr>
            <a:spLocks noChangeShapeType="1"/>
          </p:cNvSpPr>
          <p:nvPr/>
        </p:nvSpPr>
        <p:spPr bwMode="auto">
          <a:xfrm flipV="1">
            <a:off x="5105401" y="1941513"/>
            <a:ext cx="684213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6203" name="Picture 1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7" t="27908" r="25471" b="26714"/>
          <a:stretch>
            <a:fillRect/>
          </a:stretch>
        </p:blipFill>
        <p:spPr bwMode="auto">
          <a:xfrm>
            <a:off x="7562851" y="4038601"/>
            <a:ext cx="2295525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1352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6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500"/>
                                        <p:tgtEl>
                                          <p:spTgt spid="4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4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62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2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4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4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nimBg="1"/>
      <p:bldP spid="46167" grpId="0" animBg="1"/>
      <p:bldP spid="46173" grpId="0" animBg="1"/>
      <p:bldP spid="46174" grpId="0" animBg="1"/>
      <p:bldP spid="46175" grpId="0" animBg="1"/>
      <p:bldP spid="46193" grpId="0" animBg="1"/>
      <p:bldP spid="46197" grpId="0" animBg="1"/>
      <p:bldP spid="46198" grpId="0" animBg="1"/>
      <p:bldP spid="46199" grpId="0" animBg="1"/>
      <p:bldP spid="46200" grpId="0" animBg="1"/>
      <p:bldP spid="46201" grpId="0" animBg="1"/>
      <p:bldP spid="4620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 flipH="1">
            <a:off x="5462588" y="1820863"/>
            <a:ext cx="2449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63" t="21355" r="20996" b="21484"/>
          <a:stretch>
            <a:fillRect/>
          </a:stretch>
        </p:blipFill>
        <p:spPr bwMode="auto">
          <a:xfrm>
            <a:off x="7543800" y="4038601"/>
            <a:ext cx="229235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Line 5"/>
          <p:cNvSpPr>
            <a:spLocks noChangeShapeType="1"/>
          </p:cNvSpPr>
          <p:nvPr/>
        </p:nvSpPr>
        <p:spPr bwMode="auto">
          <a:xfrm flipH="1">
            <a:off x="4354514" y="1582739"/>
            <a:ext cx="2224087" cy="3175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7" name="Line 6"/>
          <p:cNvSpPr>
            <a:spLocks noChangeShapeType="1"/>
          </p:cNvSpPr>
          <p:nvPr/>
        </p:nvSpPr>
        <p:spPr bwMode="auto">
          <a:xfrm flipH="1" flipV="1">
            <a:off x="4864101" y="949326"/>
            <a:ext cx="3175" cy="625475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8438" name="Group 7"/>
          <p:cNvGrpSpPr>
            <a:grpSpLocks/>
          </p:cNvGrpSpPr>
          <p:nvPr/>
        </p:nvGrpSpPr>
        <p:grpSpPr bwMode="auto">
          <a:xfrm>
            <a:off x="4140201" y="798513"/>
            <a:ext cx="5561013" cy="5340350"/>
            <a:chOff x="1648" y="503"/>
            <a:chExt cx="3503" cy="3364"/>
          </a:xfrm>
        </p:grpSpPr>
        <p:grpSp>
          <p:nvGrpSpPr>
            <p:cNvPr id="18479" name="Group 8"/>
            <p:cNvGrpSpPr>
              <a:grpSpLocks/>
            </p:cNvGrpSpPr>
            <p:nvPr/>
          </p:nvGrpSpPr>
          <p:grpSpPr bwMode="auto">
            <a:xfrm>
              <a:off x="3696" y="1599"/>
              <a:ext cx="1455" cy="2"/>
              <a:chOff x="3696" y="1599"/>
              <a:chExt cx="1455" cy="2"/>
            </a:xfrm>
          </p:grpSpPr>
          <p:sp>
            <p:nvSpPr>
              <p:cNvPr id="18546" name="Line 9"/>
              <p:cNvSpPr>
                <a:spLocks noChangeShapeType="1"/>
              </p:cNvSpPr>
              <p:nvPr/>
            </p:nvSpPr>
            <p:spPr bwMode="auto">
              <a:xfrm flipH="1">
                <a:off x="4963" y="1599"/>
                <a:ext cx="188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7" name="Line 10"/>
              <p:cNvSpPr>
                <a:spLocks noChangeShapeType="1"/>
              </p:cNvSpPr>
              <p:nvPr/>
            </p:nvSpPr>
            <p:spPr bwMode="auto">
              <a:xfrm flipH="1">
                <a:off x="4891" y="1599"/>
                <a:ext cx="37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8" name="Line 11"/>
              <p:cNvSpPr>
                <a:spLocks noChangeShapeType="1"/>
              </p:cNvSpPr>
              <p:nvPr/>
            </p:nvSpPr>
            <p:spPr bwMode="auto">
              <a:xfrm flipH="1">
                <a:off x="4640" y="1599"/>
                <a:ext cx="216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9" name="Line 12"/>
              <p:cNvSpPr>
                <a:spLocks noChangeShapeType="1"/>
              </p:cNvSpPr>
              <p:nvPr/>
            </p:nvSpPr>
            <p:spPr bwMode="auto">
              <a:xfrm flipH="1">
                <a:off x="4568" y="1599"/>
                <a:ext cx="35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50" name="Line 13"/>
              <p:cNvSpPr>
                <a:spLocks noChangeShapeType="1"/>
              </p:cNvSpPr>
              <p:nvPr/>
            </p:nvSpPr>
            <p:spPr bwMode="auto">
              <a:xfrm flipH="1">
                <a:off x="4317" y="1599"/>
                <a:ext cx="214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51" name="Line 14"/>
              <p:cNvSpPr>
                <a:spLocks noChangeShapeType="1"/>
              </p:cNvSpPr>
              <p:nvPr/>
            </p:nvSpPr>
            <p:spPr bwMode="auto">
              <a:xfrm flipH="1">
                <a:off x="4245" y="1599"/>
                <a:ext cx="35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52" name="Line 15"/>
              <p:cNvSpPr>
                <a:spLocks noChangeShapeType="1"/>
              </p:cNvSpPr>
              <p:nvPr/>
            </p:nvSpPr>
            <p:spPr bwMode="auto">
              <a:xfrm flipH="1">
                <a:off x="3992" y="1599"/>
                <a:ext cx="216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53" name="Line 16"/>
              <p:cNvSpPr>
                <a:spLocks noChangeShapeType="1"/>
              </p:cNvSpPr>
              <p:nvPr/>
            </p:nvSpPr>
            <p:spPr bwMode="auto">
              <a:xfrm flipH="1">
                <a:off x="3920" y="1599"/>
                <a:ext cx="37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54" name="Line 17"/>
              <p:cNvSpPr>
                <a:spLocks noChangeShapeType="1"/>
              </p:cNvSpPr>
              <p:nvPr/>
            </p:nvSpPr>
            <p:spPr bwMode="auto">
              <a:xfrm flipH="1">
                <a:off x="3696" y="1599"/>
                <a:ext cx="189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80" name="Line 18"/>
            <p:cNvSpPr>
              <a:spLocks noChangeShapeType="1"/>
            </p:cNvSpPr>
            <p:nvPr/>
          </p:nvSpPr>
          <p:spPr bwMode="auto">
            <a:xfrm>
              <a:off x="3184" y="1003"/>
              <a:ext cx="2" cy="596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1" name="Line 19"/>
            <p:cNvSpPr>
              <a:spLocks noChangeShapeType="1"/>
            </p:cNvSpPr>
            <p:nvPr/>
          </p:nvSpPr>
          <p:spPr bwMode="auto">
            <a:xfrm flipV="1">
              <a:off x="1783" y="1003"/>
              <a:ext cx="2" cy="596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82" name="Group 20"/>
            <p:cNvGrpSpPr>
              <a:grpSpLocks/>
            </p:cNvGrpSpPr>
            <p:nvPr/>
          </p:nvGrpSpPr>
          <p:grpSpPr bwMode="auto">
            <a:xfrm>
              <a:off x="1654" y="1599"/>
              <a:ext cx="1626" cy="2"/>
              <a:chOff x="1654" y="1599"/>
              <a:chExt cx="1626" cy="2"/>
            </a:xfrm>
          </p:grpSpPr>
          <p:sp>
            <p:nvSpPr>
              <p:cNvPr id="18539" name="Line 21"/>
              <p:cNvSpPr>
                <a:spLocks noChangeShapeType="1"/>
              </p:cNvSpPr>
              <p:nvPr/>
            </p:nvSpPr>
            <p:spPr bwMode="auto">
              <a:xfrm flipH="1">
                <a:off x="3007" y="1599"/>
                <a:ext cx="273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0" name="Line 22"/>
              <p:cNvSpPr>
                <a:spLocks noChangeShapeType="1"/>
              </p:cNvSpPr>
              <p:nvPr/>
            </p:nvSpPr>
            <p:spPr bwMode="auto">
              <a:xfrm flipH="1">
                <a:off x="2904" y="1599"/>
                <a:ext cx="52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1" name="Line 23"/>
              <p:cNvSpPr>
                <a:spLocks noChangeShapeType="1"/>
              </p:cNvSpPr>
              <p:nvPr/>
            </p:nvSpPr>
            <p:spPr bwMode="auto">
              <a:xfrm flipH="1">
                <a:off x="2544" y="1599"/>
                <a:ext cx="308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2" name="Line 24"/>
              <p:cNvSpPr>
                <a:spLocks noChangeShapeType="1"/>
              </p:cNvSpPr>
              <p:nvPr/>
            </p:nvSpPr>
            <p:spPr bwMode="auto">
              <a:xfrm flipH="1">
                <a:off x="2442" y="1599"/>
                <a:ext cx="50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3" name="Line 25"/>
              <p:cNvSpPr>
                <a:spLocks noChangeShapeType="1"/>
              </p:cNvSpPr>
              <p:nvPr/>
            </p:nvSpPr>
            <p:spPr bwMode="auto">
              <a:xfrm flipH="1">
                <a:off x="2082" y="1599"/>
                <a:ext cx="309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4" name="Line 26"/>
              <p:cNvSpPr>
                <a:spLocks noChangeShapeType="1"/>
              </p:cNvSpPr>
              <p:nvPr/>
            </p:nvSpPr>
            <p:spPr bwMode="auto">
              <a:xfrm flipH="1">
                <a:off x="1979" y="1599"/>
                <a:ext cx="52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45" name="Line 27"/>
              <p:cNvSpPr>
                <a:spLocks noChangeShapeType="1"/>
              </p:cNvSpPr>
              <p:nvPr/>
            </p:nvSpPr>
            <p:spPr bwMode="auto">
              <a:xfrm flipH="1">
                <a:off x="1654" y="1599"/>
                <a:ext cx="273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83" name="Line 28"/>
            <p:cNvSpPr>
              <a:spLocks noChangeShapeType="1"/>
            </p:cNvSpPr>
            <p:nvPr/>
          </p:nvSpPr>
          <p:spPr bwMode="auto">
            <a:xfrm flipH="1">
              <a:off x="1783" y="3865"/>
              <a:ext cx="1401" cy="2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4" name="Line 29"/>
            <p:cNvSpPr>
              <a:spLocks noChangeShapeType="1"/>
            </p:cNvSpPr>
            <p:nvPr/>
          </p:nvSpPr>
          <p:spPr bwMode="auto">
            <a:xfrm flipH="1">
              <a:off x="1783" y="2675"/>
              <a:ext cx="1401" cy="2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5" name="Line 30"/>
            <p:cNvSpPr>
              <a:spLocks noChangeShapeType="1"/>
            </p:cNvSpPr>
            <p:nvPr/>
          </p:nvSpPr>
          <p:spPr bwMode="auto">
            <a:xfrm flipV="1">
              <a:off x="1783" y="2675"/>
              <a:ext cx="2" cy="1190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6" name="Line 31"/>
            <p:cNvSpPr>
              <a:spLocks noChangeShapeType="1"/>
            </p:cNvSpPr>
            <p:nvPr/>
          </p:nvSpPr>
          <p:spPr bwMode="auto">
            <a:xfrm flipV="1">
              <a:off x="1783" y="1599"/>
              <a:ext cx="2" cy="595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7" name="Line 32"/>
            <p:cNvSpPr>
              <a:spLocks noChangeShapeType="1"/>
            </p:cNvSpPr>
            <p:nvPr/>
          </p:nvSpPr>
          <p:spPr bwMode="auto">
            <a:xfrm>
              <a:off x="3184" y="2675"/>
              <a:ext cx="2" cy="1190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88" name="Group 33"/>
            <p:cNvGrpSpPr>
              <a:grpSpLocks/>
            </p:cNvGrpSpPr>
            <p:nvPr/>
          </p:nvGrpSpPr>
          <p:grpSpPr bwMode="auto">
            <a:xfrm>
              <a:off x="2483" y="2768"/>
              <a:ext cx="2" cy="1006"/>
              <a:chOff x="2483" y="2768"/>
              <a:chExt cx="2" cy="1006"/>
            </a:xfrm>
          </p:grpSpPr>
          <p:sp>
            <p:nvSpPr>
              <p:cNvPr id="18533" name="Line 34"/>
              <p:cNvSpPr>
                <a:spLocks noChangeShapeType="1"/>
              </p:cNvSpPr>
              <p:nvPr/>
            </p:nvSpPr>
            <p:spPr bwMode="auto">
              <a:xfrm flipV="1">
                <a:off x="2483" y="3433"/>
                <a:ext cx="2" cy="211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4" name="Line 35"/>
              <p:cNvSpPr>
                <a:spLocks noChangeShapeType="1"/>
              </p:cNvSpPr>
              <p:nvPr/>
            </p:nvSpPr>
            <p:spPr bwMode="auto">
              <a:xfrm flipV="1">
                <a:off x="2483" y="3357"/>
                <a:ext cx="2" cy="37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5" name="Line 36"/>
              <p:cNvSpPr>
                <a:spLocks noChangeShapeType="1"/>
              </p:cNvSpPr>
              <p:nvPr/>
            </p:nvSpPr>
            <p:spPr bwMode="auto">
              <a:xfrm flipV="1">
                <a:off x="2483" y="3092"/>
                <a:ext cx="2" cy="226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6" name="Line 37"/>
              <p:cNvSpPr>
                <a:spLocks noChangeShapeType="1"/>
              </p:cNvSpPr>
              <p:nvPr/>
            </p:nvSpPr>
            <p:spPr bwMode="auto">
              <a:xfrm flipV="1">
                <a:off x="2483" y="3016"/>
                <a:ext cx="2" cy="39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7" name="Line 38"/>
              <p:cNvSpPr>
                <a:spLocks noChangeShapeType="1"/>
              </p:cNvSpPr>
              <p:nvPr/>
            </p:nvSpPr>
            <p:spPr bwMode="auto">
              <a:xfrm flipV="1">
                <a:off x="2483" y="2768"/>
                <a:ext cx="2" cy="211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8" name="Line 39"/>
              <p:cNvSpPr>
                <a:spLocks noChangeShapeType="1"/>
              </p:cNvSpPr>
              <p:nvPr/>
            </p:nvSpPr>
            <p:spPr bwMode="auto">
              <a:xfrm flipV="1">
                <a:off x="2483" y="3689"/>
                <a:ext cx="2" cy="85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89" name="Line 40"/>
            <p:cNvSpPr>
              <a:spLocks noChangeShapeType="1"/>
            </p:cNvSpPr>
            <p:nvPr/>
          </p:nvSpPr>
          <p:spPr bwMode="auto">
            <a:xfrm>
              <a:off x="3184" y="1599"/>
              <a:ext cx="2" cy="595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0" name="Line 41"/>
            <p:cNvSpPr>
              <a:spLocks noChangeShapeType="1"/>
            </p:cNvSpPr>
            <p:nvPr/>
          </p:nvSpPr>
          <p:spPr bwMode="auto">
            <a:xfrm>
              <a:off x="2106" y="606"/>
              <a:ext cx="755" cy="2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91" name="Group 42"/>
            <p:cNvGrpSpPr>
              <a:grpSpLocks/>
            </p:cNvGrpSpPr>
            <p:nvPr/>
          </p:nvGrpSpPr>
          <p:grpSpPr bwMode="auto">
            <a:xfrm>
              <a:off x="2483" y="565"/>
              <a:ext cx="2" cy="651"/>
              <a:chOff x="2483" y="480"/>
              <a:chExt cx="2" cy="651"/>
            </a:xfrm>
          </p:grpSpPr>
          <p:sp>
            <p:nvSpPr>
              <p:cNvPr id="18530" name="Line 43"/>
              <p:cNvSpPr>
                <a:spLocks noChangeShapeType="1"/>
              </p:cNvSpPr>
              <p:nvPr/>
            </p:nvSpPr>
            <p:spPr bwMode="auto">
              <a:xfrm flipV="1">
                <a:off x="2483" y="887"/>
                <a:ext cx="2" cy="244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1" name="Line 44"/>
              <p:cNvSpPr>
                <a:spLocks noChangeShapeType="1"/>
              </p:cNvSpPr>
              <p:nvPr/>
            </p:nvSpPr>
            <p:spPr bwMode="auto">
              <a:xfrm flipV="1">
                <a:off x="2483" y="781"/>
                <a:ext cx="2" cy="5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32" name="Line 45"/>
              <p:cNvSpPr>
                <a:spLocks noChangeShapeType="1"/>
              </p:cNvSpPr>
              <p:nvPr/>
            </p:nvSpPr>
            <p:spPr bwMode="auto">
              <a:xfrm flipV="1">
                <a:off x="2483" y="480"/>
                <a:ext cx="2" cy="246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92" name="Group 46"/>
            <p:cNvGrpSpPr>
              <a:grpSpLocks/>
            </p:cNvGrpSpPr>
            <p:nvPr/>
          </p:nvGrpSpPr>
          <p:grpSpPr bwMode="auto">
            <a:xfrm>
              <a:off x="4396" y="503"/>
              <a:ext cx="2" cy="1819"/>
              <a:chOff x="4396" y="503"/>
              <a:chExt cx="2" cy="1819"/>
            </a:xfrm>
          </p:grpSpPr>
          <p:sp>
            <p:nvSpPr>
              <p:cNvPr id="18520" name="Line 47"/>
              <p:cNvSpPr>
                <a:spLocks noChangeShapeType="1"/>
              </p:cNvSpPr>
              <p:nvPr/>
            </p:nvSpPr>
            <p:spPr bwMode="auto">
              <a:xfrm flipV="1">
                <a:off x="4396" y="2072"/>
                <a:ext cx="2" cy="250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1" name="Line 48"/>
              <p:cNvSpPr>
                <a:spLocks noChangeShapeType="1"/>
              </p:cNvSpPr>
              <p:nvPr/>
            </p:nvSpPr>
            <p:spPr bwMode="auto">
              <a:xfrm flipV="1">
                <a:off x="4396" y="1996"/>
                <a:ext cx="2" cy="37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2" name="Line 49"/>
              <p:cNvSpPr>
                <a:spLocks noChangeShapeType="1"/>
              </p:cNvSpPr>
              <p:nvPr/>
            </p:nvSpPr>
            <p:spPr bwMode="auto">
              <a:xfrm flipV="1">
                <a:off x="4396" y="1731"/>
                <a:ext cx="2" cy="226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3" name="Line 50"/>
              <p:cNvSpPr>
                <a:spLocks noChangeShapeType="1"/>
              </p:cNvSpPr>
              <p:nvPr/>
            </p:nvSpPr>
            <p:spPr bwMode="auto">
              <a:xfrm flipV="1">
                <a:off x="4396" y="1655"/>
                <a:ext cx="2" cy="39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4" name="Line 51"/>
              <p:cNvSpPr>
                <a:spLocks noChangeShapeType="1"/>
              </p:cNvSpPr>
              <p:nvPr/>
            </p:nvSpPr>
            <p:spPr bwMode="auto">
              <a:xfrm flipV="1">
                <a:off x="4396" y="1391"/>
                <a:ext cx="2" cy="227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5" name="Line 52"/>
              <p:cNvSpPr>
                <a:spLocks noChangeShapeType="1"/>
              </p:cNvSpPr>
              <p:nvPr/>
            </p:nvSpPr>
            <p:spPr bwMode="auto">
              <a:xfrm flipV="1">
                <a:off x="4396" y="1316"/>
                <a:ext cx="2" cy="38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6" name="Line 53"/>
              <p:cNvSpPr>
                <a:spLocks noChangeShapeType="1"/>
              </p:cNvSpPr>
              <p:nvPr/>
            </p:nvSpPr>
            <p:spPr bwMode="auto">
              <a:xfrm flipV="1">
                <a:off x="4396" y="1027"/>
                <a:ext cx="2" cy="25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7" name="Line 54"/>
              <p:cNvSpPr>
                <a:spLocks noChangeShapeType="1"/>
              </p:cNvSpPr>
              <p:nvPr/>
            </p:nvSpPr>
            <p:spPr bwMode="auto">
              <a:xfrm flipV="1">
                <a:off x="4396" y="798"/>
                <a:ext cx="2" cy="18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8" name="Line 55"/>
              <p:cNvSpPr>
                <a:spLocks noChangeShapeType="1"/>
              </p:cNvSpPr>
              <p:nvPr/>
            </p:nvSpPr>
            <p:spPr bwMode="auto">
              <a:xfrm flipV="1">
                <a:off x="4396" y="722"/>
                <a:ext cx="2" cy="39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29" name="Line 56"/>
              <p:cNvSpPr>
                <a:spLocks noChangeShapeType="1"/>
              </p:cNvSpPr>
              <p:nvPr/>
            </p:nvSpPr>
            <p:spPr bwMode="auto">
              <a:xfrm flipV="1">
                <a:off x="4396" y="503"/>
                <a:ext cx="2" cy="183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93" name="Line 57"/>
            <p:cNvSpPr>
              <a:spLocks noChangeShapeType="1"/>
            </p:cNvSpPr>
            <p:nvPr/>
          </p:nvSpPr>
          <p:spPr bwMode="auto">
            <a:xfrm>
              <a:off x="4019" y="606"/>
              <a:ext cx="755" cy="2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4" name="Line 58"/>
            <p:cNvSpPr>
              <a:spLocks noChangeShapeType="1"/>
            </p:cNvSpPr>
            <p:nvPr/>
          </p:nvSpPr>
          <p:spPr bwMode="auto">
            <a:xfrm flipV="1">
              <a:off x="4019" y="606"/>
              <a:ext cx="2" cy="525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5" name="Line 59"/>
            <p:cNvSpPr>
              <a:spLocks noChangeShapeType="1"/>
            </p:cNvSpPr>
            <p:nvPr/>
          </p:nvSpPr>
          <p:spPr bwMode="auto">
            <a:xfrm flipV="1">
              <a:off x="4772" y="606"/>
              <a:ext cx="4" cy="527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6" name="Oval 60"/>
            <p:cNvSpPr>
              <a:spLocks noChangeArrowheads="1"/>
            </p:cNvSpPr>
            <p:nvPr/>
          </p:nvSpPr>
          <p:spPr bwMode="auto">
            <a:xfrm>
              <a:off x="3810" y="1000"/>
              <a:ext cx="1175" cy="1175"/>
            </a:xfrm>
            <a:prstGeom prst="ellips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8497" name="Oval 61"/>
            <p:cNvSpPr>
              <a:spLocks noChangeArrowheads="1"/>
            </p:cNvSpPr>
            <p:nvPr/>
          </p:nvSpPr>
          <p:spPr bwMode="auto">
            <a:xfrm>
              <a:off x="2097" y="2880"/>
              <a:ext cx="776" cy="776"/>
            </a:xfrm>
            <a:prstGeom prst="ellips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18498" name="Group 62"/>
            <p:cNvGrpSpPr>
              <a:grpSpLocks/>
            </p:cNvGrpSpPr>
            <p:nvPr/>
          </p:nvGrpSpPr>
          <p:grpSpPr bwMode="auto">
            <a:xfrm>
              <a:off x="2096" y="3258"/>
              <a:ext cx="784" cy="395"/>
              <a:chOff x="2272" y="3128"/>
              <a:chExt cx="1048" cy="528"/>
            </a:xfrm>
          </p:grpSpPr>
          <p:sp>
            <p:nvSpPr>
              <p:cNvPr id="18518" name="Arc 63"/>
              <p:cNvSpPr>
                <a:spLocks noChangeArrowheads="1"/>
              </p:cNvSpPr>
              <p:nvPr/>
            </p:nvSpPr>
            <p:spPr bwMode="auto">
              <a:xfrm flipH="1" flipV="1">
                <a:off x="2272" y="3128"/>
                <a:ext cx="528" cy="528"/>
              </a:xfrm>
              <a:custGeom>
                <a:avLst/>
                <a:gdLst>
                  <a:gd name="T0" fmla="*/ 0 w 21600"/>
                  <a:gd name="T1" fmla="*/ 0 h 21600"/>
                  <a:gd name="T2" fmla="*/ 528 w 21600"/>
                  <a:gd name="T3" fmla="*/ 528 h 21600"/>
                  <a:gd name="T4" fmla="*/ 0 w 21600"/>
                  <a:gd name="T5" fmla="*/ 0 h 21600"/>
                  <a:gd name="T6" fmla="*/ 528 w 21600"/>
                  <a:gd name="T7" fmla="*/ 528 h 21600"/>
                  <a:gd name="T8" fmla="*/ 0 w 21600"/>
                  <a:gd name="T9" fmla="*/ 528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0 h 21600"/>
                  <a:gd name="T20" fmla="*/ 21600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9" name="Arc 64"/>
              <p:cNvSpPr>
                <a:spLocks noChangeArrowheads="1"/>
              </p:cNvSpPr>
              <p:nvPr/>
            </p:nvSpPr>
            <p:spPr bwMode="auto">
              <a:xfrm flipV="1">
                <a:off x="2792" y="3128"/>
                <a:ext cx="528" cy="528"/>
              </a:xfrm>
              <a:custGeom>
                <a:avLst/>
                <a:gdLst>
                  <a:gd name="T0" fmla="*/ 0 w 21600"/>
                  <a:gd name="T1" fmla="*/ 0 h 21600"/>
                  <a:gd name="T2" fmla="*/ 528 w 21600"/>
                  <a:gd name="T3" fmla="*/ 528 h 21600"/>
                  <a:gd name="T4" fmla="*/ 0 w 21600"/>
                  <a:gd name="T5" fmla="*/ 0 h 21600"/>
                  <a:gd name="T6" fmla="*/ 528 w 21600"/>
                  <a:gd name="T7" fmla="*/ 528 h 21600"/>
                  <a:gd name="T8" fmla="*/ 0 w 21600"/>
                  <a:gd name="T9" fmla="*/ 528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0 h 21600"/>
                  <a:gd name="T20" fmla="*/ 21600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499" name="Group 65"/>
            <p:cNvGrpSpPr>
              <a:grpSpLocks/>
            </p:cNvGrpSpPr>
            <p:nvPr/>
          </p:nvGrpSpPr>
          <p:grpSpPr bwMode="auto">
            <a:xfrm flipV="1">
              <a:off x="2096" y="2880"/>
              <a:ext cx="784" cy="395"/>
              <a:chOff x="2272" y="3128"/>
              <a:chExt cx="1048" cy="528"/>
            </a:xfrm>
          </p:grpSpPr>
          <p:sp>
            <p:nvSpPr>
              <p:cNvPr id="18516" name="Arc 66"/>
              <p:cNvSpPr>
                <a:spLocks noChangeArrowheads="1"/>
              </p:cNvSpPr>
              <p:nvPr/>
            </p:nvSpPr>
            <p:spPr bwMode="auto">
              <a:xfrm flipH="1" flipV="1">
                <a:off x="2272" y="3128"/>
                <a:ext cx="528" cy="528"/>
              </a:xfrm>
              <a:custGeom>
                <a:avLst/>
                <a:gdLst>
                  <a:gd name="T0" fmla="*/ 0 w 21600"/>
                  <a:gd name="T1" fmla="*/ 0 h 21600"/>
                  <a:gd name="T2" fmla="*/ 528 w 21600"/>
                  <a:gd name="T3" fmla="*/ 528 h 21600"/>
                  <a:gd name="T4" fmla="*/ 0 w 21600"/>
                  <a:gd name="T5" fmla="*/ 0 h 21600"/>
                  <a:gd name="T6" fmla="*/ 528 w 21600"/>
                  <a:gd name="T7" fmla="*/ 528 h 21600"/>
                  <a:gd name="T8" fmla="*/ 0 w 21600"/>
                  <a:gd name="T9" fmla="*/ 528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0 h 21600"/>
                  <a:gd name="T20" fmla="*/ 21600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7" name="Arc 67"/>
              <p:cNvSpPr>
                <a:spLocks noChangeArrowheads="1"/>
              </p:cNvSpPr>
              <p:nvPr/>
            </p:nvSpPr>
            <p:spPr bwMode="auto">
              <a:xfrm flipV="1">
                <a:off x="2792" y="3128"/>
                <a:ext cx="528" cy="528"/>
              </a:xfrm>
              <a:custGeom>
                <a:avLst/>
                <a:gdLst>
                  <a:gd name="T0" fmla="*/ 0 w 21600"/>
                  <a:gd name="T1" fmla="*/ 0 h 21600"/>
                  <a:gd name="T2" fmla="*/ 528 w 21600"/>
                  <a:gd name="T3" fmla="*/ 528 h 21600"/>
                  <a:gd name="T4" fmla="*/ 0 w 21600"/>
                  <a:gd name="T5" fmla="*/ 0 h 21600"/>
                  <a:gd name="T6" fmla="*/ 528 w 21600"/>
                  <a:gd name="T7" fmla="*/ 528 h 21600"/>
                  <a:gd name="T8" fmla="*/ 0 w 21600"/>
                  <a:gd name="T9" fmla="*/ 528 h 21600"/>
                  <a:gd name="T10" fmla="*/ 0 w 21600"/>
                  <a:gd name="T11" fmla="*/ 0 h 216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1600"/>
                  <a:gd name="T19" fmla="*/ 0 h 21600"/>
                  <a:gd name="T20" fmla="*/ 21600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571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00" name="Arc 68"/>
            <p:cNvSpPr>
              <a:spLocks noChangeArrowheads="1"/>
            </p:cNvSpPr>
            <p:nvPr/>
          </p:nvSpPr>
          <p:spPr bwMode="auto">
            <a:xfrm rot="-2355119">
              <a:off x="4117" y="892"/>
              <a:ext cx="580" cy="536"/>
            </a:xfrm>
            <a:custGeom>
              <a:avLst/>
              <a:gdLst>
                <a:gd name="T0" fmla="*/ 0 w 21495"/>
                <a:gd name="T1" fmla="*/ 0 h 21600"/>
                <a:gd name="T2" fmla="*/ 580 w 21495"/>
                <a:gd name="T3" fmla="*/ 483 h 21600"/>
                <a:gd name="T4" fmla="*/ 0 w 21495"/>
                <a:gd name="T5" fmla="*/ 0 h 21600"/>
                <a:gd name="T6" fmla="*/ 580 w 21495"/>
                <a:gd name="T7" fmla="*/ 483 h 21600"/>
                <a:gd name="T8" fmla="*/ 0 w 21495"/>
                <a:gd name="T9" fmla="*/ 536 h 21600"/>
                <a:gd name="T10" fmla="*/ 0 w 21495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495"/>
                <a:gd name="T19" fmla="*/ 0 h 21600"/>
                <a:gd name="T20" fmla="*/ 21495 w 21495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495" h="21600" fill="none">
                  <a:moveTo>
                    <a:pt x="-1" y="0"/>
                  </a:moveTo>
                  <a:cubicBezTo>
                    <a:pt x="11105" y="0"/>
                    <a:pt x="20401" y="8421"/>
                    <a:pt x="21495" y="19473"/>
                  </a:cubicBezTo>
                </a:path>
                <a:path w="21495" h="21600" stroke="0">
                  <a:moveTo>
                    <a:pt x="-1" y="0"/>
                  </a:moveTo>
                  <a:cubicBezTo>
                    <a:pt x="11105" y="0"/>
                    <a:pt x="20401" y="8421"/>
                    <a:pt x="21495" y="19473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7620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1" name="Oval 69"/>
            <p:cNvSpPr>
              <a:spLocks noChangeArrowheads="1"/>
            </p:cNvSpPr>
            <p:nvPr/>
          </p:nvSpPr>
          <p:spPr bwMode="auto">
            <a:xfrm>
              <a:off x="2458" y="3634"/>
              <a:ext cx="62" cy="6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66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8502" name="Oval 70"/>
            <p:cNvSpPr>
              <a:spLocks noChangeArrowheads="1"/>
            </p:cNvSpPr>
            <p:nvPr/>
          </p:nvSpPr>
          <p:spPr bwMode="auto">
            <a:xfrm>
              <a:off x="2458" y="2848"/>
              <a:ext cx="62" cy="6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66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8503" name="Oval 71"/>
            <p:cNvSpPr>
              <a:spLocks noChangeArrowheads="1"/>
            </p:cNvSpPr>
            <p:nvPr/>
          </p:nvSpPr>
          <p:spPr bwMode="auto">
            <a:xfrm>
              <a:off x="3994" y="1104"/>
              <a:ext cx="62" cy="6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66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8504" name="Oval 72"/>
            <p:cNvSpPr>
              <a:spLocks noChangeArrowheads="1"/>
            </p:cNvSpPr>
            <p:nvPr/>
          </p:nvSpPr>
          <p:spPr bwMode="auto">
            <a:xfrm>
              <a:off x="4738" y="1104"/>
              <a:ext cx="62" cy="6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66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8505" name="Oval 73"/>
            <p:cNvSpPr>
              <a:spLocks noChangeArrowheads="1"/>
            </p:cNvSpPr>
            <p:nvPr/>
          </p:nvSpPr>
          <p:spPr bwMode="auto">
            <a:xfrm>
              <a:off x="4370" y="968"/>
              <a:ext cx="62" cy="6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66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18506" name="Group 74"/>
            <p:cNvGrpSpPr>
              <a:grpSpLocks/>
            </p:cNvGrpSpPr>
            <p:nvPr/>
          </p:nvGrpSpPr>
          <p:grpSpPr bwMode="auto">
            <a:xfrm>
              <a:off x="1648" y="3270"/>
              <a:ext cx="1626" cy="2"/>
              <a:chOff x="1654" y="1599"/>
              <a:chExt cx="1626" cy="2"/>
            </a:xfrm>
          </p:grpSpPr>
          <p:sp>
            <p:nvSpPr>
              <p:cNvPr id="18509" name="Line 75"/>
              <p:cNvSpPr>
                <a:spLocks noChangeShapeType="1"/>
              </p:cNvSpPr>
              <p:nvPr/>
            </p:nvSpPr>
            <p:spPr bwMode="auto">
              <a:xfrm flipH="1">
                <a:off x="3007" y="1599"/>
                <a:ext cx="273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0" name="Line 76"/>
              <p:cNvSpPr>
                <a:spLocks noChangeShapeType="1"/>
              </p:cNvSpPr>
              <p:nvPr/>
            </p:nvSpPr>
            <p:spPr bwMode="auto">
              <a:xfrm flipH="1">
                <a:off x="2904" y="1599"/>
                <a:ext cx="52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1" name="Line 77"/>
              <p:cNvSpPr>
                <a:spLocks noChangeShapeType="1"/>
              </p:cNvSpPr>
              <p:nvPr/>
            </p:nvSpPr>
            <p:spPr bwMode="auto">
              <a:xfrm flipH="1">
                <a:off x="2544" y="1599"/>
                <a:ext cx="308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2" name="Line 78"/>
              <p:cNvSpPr>
                <a:spLocks noChangeShapeType="1"/>
              </p:cNvSpPr>
              <p:nvPr/>
            </p:nvSpPr>
            <p:spPr bwMode="auto">
              <a:xfrm flipH="1">
                <a:off x="2442" y="1599"/>
                <a:ext cx="50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3" name="Line 79"/>
              <p:cNvSpPr>
                <a:spLocks noChangeShapeType="1"/>
              </p:cNvSpPr>
              <p:nvPr/>
            </p:nvSpPr>
            <p:spPr bwMode="auto">
              <a:xfrm flipH="1">
                <a:off x="2082" y="1599"/>
                <a:ext cx="309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4" name="Line 80"/>
              <p:cNvSpPr>
                <a:spLocks noChangeShapeType="1"/>
              </p:cNvSpPr>
              <p:nvPr/>
            </p:nvSpPr>
            <p:spPr bwMode="auto">
              <a:xfrm flipH="1">
                <a:off x="1979" y="1599"/>
                <a:ext cx="52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5" name="Line 81"/>
              <p:cNvSpPr>
                <a:spLocks noChangeShapeType="1"/>
              </p:cNvSpPr>
              <p:nvPr/>
            </p:nvSpPr>
            <p:spPr bwMode="auto">
              <a:xfrm flipH="1">
                <a:off x="1654" y="1599"/>
                <a:ext cx="273" cy="2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07" name="Oval 82"/>
            <p:cNvSpPr>
              <a:spLocks noChangeArrowheads="1"/>
            </p:cNvSpPr>
            <p:nvPr/>
          </p:nvSpPr>
          <p:spPr bwMode="auto">
            <a:xfrm>
              <a:off x="2066" y="3232"/>
              <a:ext cx="62" cy="6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66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8508" name="Oval 83"/>
            <p:cNvSpPr>
              <a:spLocks noChangeArrowheads="1"/>
            </p:cNvSpPr>
            <p:nvPr/>
          </p:nvSpPr>
          <p:spPr bwMode="auto">
            <a:xfrm>
              <a:off x="2850" y="3240"/>
              <a:ext cx="62" cy="62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rgbClr val="0066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46167" name="Line 87"/>
          <p:cNvSpPr>
            <a:spLocks noChangeShapeType="1"/>
          </p:cNvSpPr>
          <p:nvPr/>
        </p:nvSpPr>
        <p:spPr bwMode="auto">
          <a:xfrm>
            <a:off x="4864100" y="1587500"/>
            <a:ext cx="1208088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88"/>
          <p:cNvGrpSpPr>
            <a:grpSpLocks/>
          </p:cNvGrpSpPr>
          <p:nvPr/>
        </p:nvGrpSpPr>
        <p:grpSpPr bwMode="auto">
          <a:xfrm>
            <a:off x="4897439" y="1614489"/>
            <a:ext cx="1139825" cy="230187"/>
            <a:chOff x="2125" y="1017"/>
            <a:chExt cx="718" cy="145"/>
          </a:xfrm>
        </p:grpSpPr>
        <p:sp>
          <p:nvSpPr>
            <p:cNvPr id="18473" name="Freeform 89"/>
            <p:cNvSpPr>
              <a:spLocks noChangeArrowheads="1"/>
            </p:cNvSpPr>
            <p:nvPr/>
          </p:nvSpPr>
          <p:spPr bwMode="auto">
            <a:xfrm>
              <a:off x="2219" y="1084"/>
              <a:ext cx="244" cy="78"/>
            </a:xfrm>
            <a:custGeom>
              <a:avLst/>
              <a:gdLst>
                <a:gd name="T0" fmla="*/ 0 w 847"/>
                <a:gd name="T1" fmla="*/ 0 h 249"/>
                <a:gd name="T2" fmla="*/ 113 w 847"/>
                <a:gd name="T3" fmla="*/ 51 h 249"/>
                <a:gd name="T4" fmla="*/ 244 w 847"/>
                <a:gd name="T5" fmla="*/ 78 h 249"/>
                <a:gd name="T6" fmla="*/ 0 60000 65536"/>
                <a:gd name="T7" fmla="*/ 0 60000 65536"/>
                <a:gd name="T8" fmla="*/ 0 60000 65536"/>
                <a:gd name="T9" fmla="*/ 0 w 847"/>
                <a:gd name="T10" fmla="*/ 0 h 249"/>
                <a:gd name="T11" fmla="*/ 847 w 847"/>
                <a:gd name="T12" fmla="*/ 249 h 2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7" h="249">
                  <a:moveTo>
                    <a:pt x="0" y="0"/>
                  </a:moveTo>
                  <a:lnTo>
                    <a:pt x="391" y="163"/>
                  </a:lnTo>
                  <a:lnTo>
                    <a:pt x="847" y="249"/>
                  </a:lnTo>
                </a:path>
              </a:pathLst>
            </a:custGeom>
            <a:noFill/>
            <a:ln w="57150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4" name="Freeform 90"/>
            <p:cNvSpPr>
              <a:spLocks noChangeArrowheads="1"/>
            </p:cNvSpPr>
            <p:nvPr/>
          </p:nvSpPr>
          <p:spPr bwMode="auto">
            <a:xfrm>
              <a:off x="2125" y="1017"/>
              <a:ext cx="106" cy="66"/>
            </a:xfrm>
            <a:custGeom>
              <a:avLst/>
              <a:gdLst>
                <a:gd name="T0" fmla="*/ 0 w 289"/>
                <a:gd name="T1" fmla="*/ 0 h 176"/>
                <a:gd name="T2" fmla="*/ 44 w 289"/>
                <a:gd name="T3" fmla="*/ 29 h 176"/>
                <a:gd name="T4" fmla="*/ 106 w 289"/>
                <a:gd name="T5" fmla="*/ 66 h 176"/>
                <a:gd name="T6" fmla="*/ 0 60000 65536"/>
                <a:gd name="T7" fmla="*/ 0 60000 65536"/>
                <a:gd name="T8" fmla="*/ 0 60000 65536"/>
                <a:gd name="T9" fmla="*/ 0 w 289"/>
                <a:gd name="T10" fmla="*/ 0 h 176"/>
                <a:gd name="T11" fmla="*/ 289 w 289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9" h="176">
                  <a:moveTo>
                    <a:pt x="0" y="0"/>
                  </a:moveTo>
                  <a:lnTo>
                    <a:pt x="121" y="77"/>
                  </a:lnTo>
                  <a:lnTo>
                    <a:pt x="289" y="176"/>
                  </a:lnTo>
                </a:path>
              </a:pathLst>
            </a:custGeom>
            <a:noFill/>
            <a:ln w="57150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Freeform 91"/>
            <p:cNvSpPr>
              <a:spLocks noChangeArrowheads="1"/>
            </p:cNvSpPr>
            <p:nvPr/>
          </p:nvSpPr>
          <p:spPr bwMode="auto">
            <a:xfrm>
              <a:off x="2727" y="1017"/>
              <a:ext cx="116" cy="71"/>
            </a:xfrm>
            <a:custGeom>
              <a:avLst/>
              <a:gdLst>
                <a:gd name="T0" fmla="*/ 0 w 290"/>
                <a:gd name="T1" fmla="*/ 71 h 176"/>
                <a:gd name="T2" fmla="*/ 68 w 290"/>
                <a:gd name="T3" fmla="*/ 31 h 176"/>
                <a:gd name="T4" fmla="*/ 116 w 290"/>
                <a:gd name="T5" fmla="*/ 0 h 176"/>
                <a:gd name="T6" fmla="*/ 0 60000 65536"/>
                <a:gd name="T7" fmla="*/ 0 60000 65536"/>
                <a:gd name="T8" fmla="*/ 0 60000 65536"/>
                <a:gd name="T9" fmla="*/ 0 w 290"/>
                <a:gd name="T10" fmla="*/ 0 h 176"/>
                <a:gd name="T11" fmla="*/ 290 w 290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0" h="176">
                  <a:moveTo>
                    <a:pt x="0" y="176"/>
                  </a:moveTo>
                  <a:lnTo>
                    <a:pt x="169" y="77"/>
                  </a:lnTo>
                  <a:lnTo>
                    <a:pt x="290" y="0"/>
                  </a:lnTo>
                </a:path>
              </a:pathLst>
            </a:custGeom>
            <a:noFill/>
            <a:ln w="57150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Freeform 92"/>
            <p:cNvSpPr>
              <a:spLocks noChangeArrowheads="1"/>
            </p:cNvSpPr>
            <p:nvPr/>
          </p:nvSpPr>
          <p:spPr bwMode="auto">
            <a:xfrm>
              <a:off x="2505" y="1087"/>
              <a:ext cx="227" cy="70"/>
            </a:xfrm>
            <a:custGeom>
              <a:avLst/>
              <a:gdLst>
                <a:gd name="T0" fmla="*/ 0 w 848"/>
                <a:gd name="T1" fmla="*/ 70 h 249"/>
                <a:gd name="T2" fmla="*/ 122 w 848"/>
                <a:gd name="T3" fmla="*/ 46 h 249"/>
                <a:gd name="T4" fmla="*/ 227 w 848"/>
                <a:gd name="T5" fmla="*/ 0 h 249"/>
                <a:gd name="T6" fmla="*/ 0 60000 65536"/>
                <a:gd name="T7" fmla="*/ 0 60000 65536"/>
                <a:gd name="T8" fmla="*/ 0 60000 65536"/>
                <a:gd name="T9" fmla="*/ 0 w 848"/>
                <a:gd name="T10" fmla="*/ 0 h 249"/>
                <a:gd name="T11" fmla="*/ 848 w 848"/>
                <a:gd name="T12" fmla="*/ 249 h 2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8" h="249">
                  <a:moveTo>
                    <a:pt x="0" y="249"/>
                  </a:moveTo>
                  <a:lnTo>
                    <a:pt x="456" y="163"/>
                  </a:lnTo>
                  <a:lnTo>
                    <a:pt x="848" y="0"/>
                  </a:lnTo>
                </a:path>
              </a:pathLst>
            </a:custGeom>
            <a:noFill/>
            <a:ln w="57150">
              <a:solidFill>
                <a:srgbClr val="FF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73" name="Oval 93"/>
          <p:cNvSpPr>
            <a:spLocks noChangeArrowheads="1"/>
          </p:cNvSpPr>
          <p:nvPr/>
        </p:nvSpPr>
        <p:spPr bwMode="auto">
          <a:xfrm>
            <a:off x="4813301" y="1552576"/>
            <a:ext cx="98425" cy="98425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6174" name="Oval 94"/>
          <p:cNvSpPr>
            <a:spLocks noChangeArrowheads="1"/>
          </p:cNvSpPr>
          <p:nvPr/>
        </p:nvSpPr>
        <p:spPr bwMode="auto">
          <a:xfrm>
            <a:off x="6022976" y="1552576"/>
            <a:ext cx="98425" cy="98425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6175" name="Oval 95"/>
          <p:cNvSpPr>
            <a:spLocks noChangeArrowheads="1"/>
          </p:cNvSpPr>
          <p:nvPr/>
        </p:nvSpPr>
        <p:spPr bwMode="auto">
          <a:xfrm>
            <a:off x="5413376" y="1781176"/>
            <a:ext cx="98425" cy="98425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8445" name="Line 96"/>
          <p:cNvSpPr>
            <a:spLocks noChangeShapeType="1"/>
          </p:cNvSpPr>
          <p:nvPr/>
        </p:nvSpPr>
        <p:spPr bwMode="auto">
          <a:xfrm flipH="1">
            <a:off x="4354514" y="3482976"/>
            <a:ext cx="2224087" cy="3175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Line 97"/>
          <p:cNvSpPr>
            <a:spLocks noChangeShapeType="1"/>
          </p:cNvSpPr>
          <p:nvPr/>
        </p:nvSpPr>
        <p:spPr bwMode="auto">
          <a:xfrm flipH="1" flipV="1">
            <a:off x="6069014" y="949326"/>
            <a:ext cx="3175" cy="625475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7" name="Rectangle 98"/>
          <p:cNvSpPr>
            <a:spLocks noChangeArrowheads="1"/>
          </p:cNvSpPr>
          <p:nvPr/>
        </p:nvSpPr>
        <p:spPr bwMode="auto">
          <a:xfrm>
            <a:off x="2362200" y="228600"/>
            <a:ext cx="6781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宋体" panose="02010600030101010101" pitchFamily="2" charset="-122"/>
              </a:rPr>
              <a:t>两正交圆柱相贯线的近似画法</a:t>
            </a:r>
            <a:r>
              <a:rPr lang="en-US" altLang="zh-CN" sz="2800" dirty="0"/>
              <a:t>——</a:t>
            </a:r>
            <a:r>
              <a:rPr lang="zh-CN" altLang="en-US" sz="2800" dirty="0">
                <a:latin typeface="宋体" panose="02010600030101010101" pitchFamily="2" charset="-122"/>
              </a:rPr>
              <a:t>三点法</a:t>
            </a:r>
          </a:p>
        </p:txBody>
      </p:sp>
      <p:grpSp>
        <p:nvGrpSpPr>
          <p:cNvPr id="13" name="Group 99"/>
          <p:cNvGrpSpPr>
            <a:grpSpLocks/>
          </p:cNvGrpSpPr>
          <p:nvPr/>
        </p:nvGrpSpPr>
        <p:grpSpPr bwMode="auto">
          <a:xfrm>
            <a:off x="4332288" y="1954214"/>
            <a:ext cx="2278062" cy="1157287"/>
            <a:chOff x="1769" y="1239"/>
            <a:chExt cx="1435" cy="729"/>
          </a:xfrm>
        </p:grpSpPr>
        <p:sp>
          <p:nvSpPr>
            <p:cNvPr id="18471" name="Line 100"/>
            <p:cNvSpPr>
              <a:spLocks noChangeShapeType="1"/>
            </p:cNvSpPr>
            <p:nvPr/>
          </p:nvSpPr>
          <p:spPr bwMode="auto">
            <a:xfrm flipH="1">
              <a:off x="1769" y="1239"/>
              <a:ext cx="1428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2" name="Line 101"/>
            <p:cNvSpPr>
              <a:spLocks noChangeShapeType="1"/>
            </p:cNvSpPr>
            <p:nvPr/>
          </p:nvSpPr>
          <p:spPr bwMode="auto">
            <a:xfrm flipH="1">
              <a:off x="1776" y="1968"/>
              <a:ext cx="1428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102"/>
          <p:cNvGrpSpPr>
            <a:grpSpLocks/>
          </p:cNvGrpSpPr>
          <p:nvPr/>
        </p:nvGrpSpPr>
        <p:grpSpPr bwMode="auto">
          <a:xfrm>
            <a:off x="5064125" y="1952626"/>
            <a:ext cx="808038" cy="169863"/>
            <a:chOff x="2104" y="1006"/>
            <a:chExt cx="757" cy="159"/>
          </a:xfrm>
        </p:grpSpPr>
        <p:sp>
          <p:nvSpPr>
            <p:cNvPr id="18467" name="Freeform 103"/>
            <p:cNvSpPr>
              <a:spLocks noChangeArrowheads="1"/>
            </p:cNvSpPr>
            <p:nvPr/>
          </p:nvSpPr>
          <p:spPr bwMode="auto">
            <a:xfrm>
              <a:off x="2211" y="1074"/>
              <a:ext cx="277" cy="91"/>
            </a:xfrm>
            <a:custGeom>
              <a:avLst/>
              <a:gdLst>
                <a:gd name="T0" fmla="*/ 0 w 847"/>
                <a:gd name="T1" fmla="*/ 0 h 249"/>
                <a:gd name="T2" fmla="*/ 128 w 847"/>
                <a:gd name="T3" fmla="*/ 60 h 249"/>
                <a:gd name="T4" fmla="*/ 277 w 847"/>
                <a:gd name="T5" fmla="*/ 91 h 249"/>
                <a:gd name="T6" fmla="*/ 0 60000 65536"/>
                <a:gd name="T7" fmla="*/ 0 60000 65536"/>
                <a:gd name="T8" fmla="*/ 0 60000 65536"/>
                <a:gd name="T9" fmla="*/ 0 w 847"/>
                <a:gd name="T10" fmla="*/ 0 h 249"/>
                <a:gd name="T11" fmla="*/ 847 w 847"/>
                <a:gd name="T12" fmla="*/ 249 h 2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7" h="249">
                  <a:moveTo>
                    <a:pt x="0" y="0"/>
                  </a:moveTo>
                  <a:lnTo>
                    <a:pt x="391" y="163"/>
                  </a:lnTo>
                  <a:lnTo>
                    <a:pt x="847" y="249"/>
                  </a:lnTo>
                </a:path>
              </a:pathLst>
            </a:custGeom>
            <a:noFill/>
            <a:ln w="19050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Freeform 104"/>
            <p:cNvSpPr>
              <a:spLocks noChangeArrowheads="1"/>
            </p:cNvSpPr>
            <p:nvPr/>
          </p:nvSpPr>
          <p:spPr bwMode="auto">
            <a:xfrm>
              <a:off x="2104" y="1006"/>
              <a:ext cx="112" cy="71"/>
            </a:xfrm>
            <a:custGeom>
              <a:avLst/>
              <a:gdLst>
                <a:gd name="T0" fmla="*/ 0 w 289"/>
                <a:gd name="T1" fmla="*/ 0 h 176"/>
                <a:gd name="T2" fmla="*/ 47 w 289"/>
                <a:gd name="T3" fmla="*/ 31 h 176"/>
                <a:gd name="T4" fmla="*/ 112 w 289"/>
                <a:gd name="T5" fmla="*/ 71 h 176"/>
                <a:gd name="T6" fmla="*/ 0 60000 65536"/>
                <a:gd name="T7" fmla="*/ 0 60000 65536"/>
                <a:gd name="T8" fmla="*/ 0 60000 65536"/>
                <a:gd name="T9" fmla="*/ 0 w 289"/>
                <a:gd name="T10" fmla="*/ 0 h 176"/>
                <a:gd name="T11" fmla="*/ 289 w 289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9" h="176">
                  <a:moveTo>
                    <a:pt x="0" y="0"/>
                  </a:moveTo>
                  <a:lnTo>
                    <a:pt x="121" y="77"/>
                  </a:lnTo>
                  <a:lnTo>
                    <a:pt x="289" y="176"/>
                  </a:lnTo>
                </a:path>
              </a:pathLst>
            </a:custGeom>
            <a:noFill/>
            <a:ln w="19050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9" name="Freeform 105"/>
            <p:cNvSpPr>
              <a:spLocks noChangeArrowheads="1"/>
            </p:cNvSpPr>
            <p:nvPr/>
          </p:nvSpPr>
          <p:spPr bwMode="auto">
            <a:xfrm>
              <a:off x="2739" y="1006"/>
              <a:ext cx="122" cy="76"/>
            </a:xfrm>
            <a:custGeom>
              <a:avLst/>
              <a:gdLst>
                <a:gd name="T0" fmla="*/ 0 w 290"/>
                <a:gd name="T1" fmla="*/ 76 h 176"/>
                <a:gd name="T2" fmla="*/ 71 w 290"/>
                <a:gd name="T3" fmla="*/ 33 h 176"/>
                <a:gd name="T4" fmla="*/ 122 w 290"/>
                <a:gd name="T5" fmla="*/ 0 h 176"/>
                <a:gd name="T6" fmla="*/ 0 60000 65536"/>
                <a:gd name="T7" fmla="*/ 0 60000 65536"/>
                <a:gd name="T8" fmla="*/ 0 60000 65536"/>
                <a:gd name="T9" fmla="*/ 0 w 290"/>
                <a:gd name="T10" fmla="*/ 0 h 176"/>
                <a:gd name="T11" fmla="*/ 290 w 290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0" h="176">
                  <a:moveTo>
                    <a:pt x="0" y="176"/>
                  </a:moveTo>
                  <a:lnTo>
                    <a:pt x="169" y="77"/>
                  </a:lnTo>
                  <a:lnTo>
                    <a:pt x="290" y="0"/>
                  </a:lnTo>
                </a:path>
              </a:pathLst>
            </a:custGeom>
            <a:noFill/>
            <a:ln w="19050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0" name="Freeform 106"/>
            <p:cNvSpPr>
              <a:spLocks noChangeArrowheads="1"/>
            </p:cNvSpPr>
            <p:nvPr/>
          </p:nvSpPr>
          <p:spPr bwMode="auto">
            <a:xfrm>
              <a:off x="2477" y="1081"/>
              <a:ext cx="267" cy="84"/>
            </a:xfrm>
            <a:custGeom>
              <a:avLst/>
              <a:gdLst>
                <a:gd name="T0" fmla="*/ 0 w 848"/>
                <a:gd name="T1" fmla="*/ 84 h 249"/>
                <a:gd name="T2" fmla="*/ 144 w 848"/>
                <a:gd name="T3" fmla="*/ 55 h 249"/>
                <a:gd name="T4" fmla="*/ 267 w 848"/>
                <a:gd name="T5" fmla="*/ 0 h 249"/>
                <a:gd name="T6" fmla="*/ 0 60000 65536"/>
                <a:gd name="T7" fmla="*/ 0 60000 65536"/>
                <a:gd name="T8" fmla="*/ 0 60000 65536"/>
                <a:gd name="T9" fmla="*/ 0 w 848"/>
                <a:gd name="T10" fmla="*/ 0 h 249"/>
                <a:gd name="T11" fmla="*/ 848 w 848"/>
                <a:gd name="T12" fmla="*/ 249 h 2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8" h="249">
                  <a:moveTo>
                    <a:pt x="0" y="249"/>
                  </a:moveTo>
                  <a:lnTo>
                    <a:pt x="456" y="163"/>
                  </a:lnTo>
                  <a:lnTo>
                    <a:pt x="848" y="0"/>
                  </a:lnTo>
                </a:path>
              </a:pathLst>
            </a:custGeom>
            <a:noFill/>
            <a:ln w="19050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107"/>
          <p:cNvGrpSpPr>
            <a:grpSpLocks/>
          </p:cNvGrpSpPr>
          <p:nvPr/>
        </p:nvGrpSpPr>
        <p:grpSpPr bwMode="auto">
          <a:xfrm>
            <a:off x="5057776" y="965201"/>
            <a:ext cx="803275" cy="1001713"/>
            <a:chOff x="2230" y="616"/>
            <a:chExt cx="506" cy="631"/>
          </a:xfrm>
        </p:grpSpPr>
        <p:sp>
          <p:nvSpPr>
            <p:cNvPr id="18465" name="Line 108"/>
            <p:cNvSpPr>
              <a:spLocks noChangeShapeType="1"/>
            </p:cNvSpPr>
            <p:nvPr/>
          </p:nvSpPr>
          <p:spPr bwMode="auto">
            <a:xfrm>
              <a:off x="2230" y="624"/>
              <a:ext cx="0" cy="616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Line 109"/>
            <p:cNvSpPr>
              <a:spLocks noChangeShapeType="1"/>
            </p:cNvSpPr>
            <p:nvPr/>
          </p:nvSpPr>
          <p:spPr bwMode="auto">
            <a:xfrm>
              <a:off x="2736" y="616"/>
              <a:ext cx="0" cy="63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110"/>
          <p:cNvGrpSpPr>
            <a:grpSpLocks/>
          </p:cNvGrpSpPr>
          <p:nvPr/>
        </p:nvGrpSpPr>
        <p:grpSpPr bwMode="auto">
          <a:xfrm>
            <a:off x="8112126" y="939801"/>
            <a:ext cx="803275" cy="1152525"/>
            <a:chOff x="4150" y="600"/>
            <a:chExt cx="506" cy="726"/>
          </a:xfrm>
        </p:grpSpPr>
        <p:sp>
          <p:nvSpPr>
            <p:cNvPr id="18463" name="Line 111"/>
            <p:cNvSpPr>
              <a:spLocks noChangeShapeType="1"/>
            </p:cNvSpPr>
            <p:nvPr/>
          </p:nvSpPr>
          <p:spPr bwMode="auto">
            <a:xfrm>
              <a:off x="4150" y="608"/>
              <a:ext cx="0" cy="718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Line 112"/>
            <p:cNvSpPr>
              <a:spLocks noChangeShapeType="1"/>
            </p:cNvSpPr>
            <p:nvPr/>
          </p:nvSpPr>
          <p:spPr bwMode="auto">
            <a:xfrm>
              <a:off x="4656" y="600"/>
              <a:ext cx="0" cy="718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93" name="Oval 113"/>
          <p:cNvSpPr>
            <a:spLocks noChangeArrowheads="1"/>
          </p:cNvSpPr>
          <p:nvPr/>
        </p:nvSpPr>
        <p:spPr bwMode="auto">
          <a:xfrm>
            <a:off x="7924801" y="1952626"/>
            <a:ext cx="1139825" cy="1139825"/>
          </a:xfrm>
          <a:prstGeom prst="ellips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17" name="Group 114"/>
          <p:cNvGrpSpPr>
            <a:grpSpLocks/>
          </p:cNvGrpSpPr>
          <p:nvPr/>
        </p:nvGrpSpPr>
        <p:grpSpPr bwMode="auto">
          <a:xfrm>
            <a:off x="4343401" y="4608514"/>
            <a:ext cx="2278063" cy="1157287"/>
            <a:chOff x="1769" y="1239"/>
            <a:chExt cx="1435" cy="729"/>
          </a:xfrm>
        </p:grpSpPr>
        <p:sp>
          <p:nvSpPr>
            <p:cNvPr id="18461" name="Line 115"/>
            <p:cNvSpPr>
              <a:spLocks noChangeShapeType="1"/>
            </p:cNvSpPr>
            <p:nvPr/>
          </p:nvSpPr>
          <p:spPr bwMode="auto">
            <a:xfrm flipH="1">
              <a:off x="1769" y="1239"/>
              <a:ext cx="1428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Line 116"/>
            <p:cNvSpPr>
              <a:spLocks noChangeShapeType="1"/>
            </p:cNvSpPr>
            <p:nvPr/>
          </p:nvSpPr>
          <p:spPr bwMode="auto">
            <a:xfrm flipH="1">
              <a:off x="1776" y="1968"/>
              <a:ext cx="1428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97" name="Oval 117"/>
          <p:cNvSpPr>
            <a:spLocks noChangeArrowheads="1"/>
          </p:cNvSpPr>
          <p:nvPr/>
        </p:nvSpPr>
        <p:spPr bwMode="auto">
          <a:xfrm>
            <a:off x="5081589" y="4784725"/>
            <a:ext cx="763587" cy="763588"/>
          </a:xfrm>
          <a:prstGeom prst="ellips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6198" name="Oval 118"/>
          <p:cNvSpPr>
            <a:spLocks noChangeArrowheads="1"/>
          </p:cNvSpPr>
          <p:nvPr/>
        </p:nvSpPr>
        <p:spPr bwMode="auto">
          <a:xfrm>
            <a:off x="5013326" y="1901826"/>
            <a:ext cx="98425" cy="98425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6199" name="Oval 119"/>
          <p:cNvSpPr>
            <a:spLocks noChangeArrowheads="1"/>
          </p:cNvSpPr>
          <p:nvPr/>
        </p:nvSpPr>
        <p:spPr bwMode="auto">
          <a:xfrm>
            <a:off x="5816601" y="1905001"/>
            <a:ext cx="98425" cy="98425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6200" name="Line 120"/>
          <p:cNvSpPr>
            <a:spLocks noChangeShapeType="1"/>
          </p:cNvSpPr>
          <p:nvPr/>
        </p:nvSpPr>
        <p:spPr bwMode="auto">
          <a:xfrm flipH="1">
            <a:off x="5448300" y="2120900"/>
            <a:ext cx="2660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201" name="Oval 121"/>
          <p:cNvSpPr>
            <a:spLocks noChangeArrowheads="1"/>
          </p:cNvSpPr>
          <p:nvPr/>
        </p:nvSpPr>
        <p:spPr bwMode="auto">
          <a:xfrm>
            <a:off x="5407026" y="2057401"/>
            <a:ext cx="98425" cy="98425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6202" name="Line 122"/>
          <p:cNvSpPr>
            <a:spLocks noChangeShapeType="1"/>
          </p:cNvSpPr>
          <p:nvPr/>
        </p:nvSpPr>
        <p:spPr bwMode="auto">
          <a:xfrm flipV="1">
            <a:off x="5105401" y="1941513"/>
            <a:ext cx="684213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6203" name="Picture 1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57" t="27908" r="25471" b="26714"/>
          <a:stretch>
            <a:fillRect/>
          </a:stretch>
        </p:blipFill>
        <p:spPr bwMode="auto">
          <a:xfrm>
            <a:off x="7562851" y="4038601"/>
            <a:ext cx="2295525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71887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4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62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2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4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93" grpId="0" animBg="1"/>
      <p:bldP spid="46197" grpId="0" animBg="1"/>
      <p:bldP spid="46198" grpId="0" animBg="1"/>
      <p:bldP spid="46199" grpId="0" animBg="1"/>
      <p:bldP spid="46200" grpId="0" animBg="1"/>
      <p:bldP spid="46201" grpId="0" animBg="1"/>
      <p:bldP spid="4620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/>
          <p:cNvSpPr>
            <a:spLocks noChangeShapeType="1"/>
          </p:cNvSpPr>
          <p:nvPr/>
        </p:nvSpPr>
        <p:spPr bwMode="auto">
          <a:xfrm>
            <a:off x="4230688" y="3157538"/>
            <a:ext cx="2438400" cy="0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232400" y="3086100"/>
            <a:ext cx="152400" cy="152400"/>
            <a:chOff x="1872" y="480"/>
            <a:chExt cx="96" cy="96"/>
          </a:xfrm>
        </p:grpSpPr>
        <p:sp>
          <p:nvSpPr>
            <p:cNvPr id="19561" name="Line 4"/>
            <p:cNvSpPr>
              <a:spLocks noChangeShapeType="1"/>
            </p:cNvSpPr>
            <p:nvPr/>
          </p:nvSpPr>
          <p:spPr bwMode="auto">
            <a:xfrm flipH="1">
              <a:off x="1872" y="480"/>
              <a:ext cx="96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2" name="Line 5"/>
            <p:cNvSpPr>
              <a:spLocks noChangeShapeType="1"/>
            </p:cNvSpPr>
            <p:nvPr/>
          </p:nvSpPr>
          <p:spPr bwMode="auto">
            <a:xfrm>
              <a:off x="1872" y="480"/>
              <a:ext cx="96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4800600" y="3159125"/>
            <a:ext cx="12827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1" name="Line 7"/>
          <p:cNvSpPr>
            <a:spLocks noChangeShapeType="1"/>
          </p:cNvSpPr>
          <p:nvPr/>
        </p:nvSpPr>
        <p:spPr bwMode="auto">
          <a:xfrm>
            <a:off x="4241800" y="1244600"/>
            <a:ext cx="2414588" cy="0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232400" y="1181100"/>
            <a:ext cx="152400" cy="152400"/>
            <a:chOff x="1872" y="480"/>
            <a:chExt cx="96" cy="96"/>
          </a:xfrm>
        </p:grpSpPr>
        <p:sp>
          <p:nvSpPr>
            <p:cNvPr id="19559" name="Line 9"/>
            <p:cNvSpPr>
              <a:spLocks noChangeShapeType="1"/>
            </p:cNvSpPr>
            <p:nvPr/>
          </p:nvSpPr>
          <p:spPr bwMode="auto">
            <a:xfrm flipH="1">
              <a:off x="1872" y="480"/>
              <a:ext cx="96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0" name="Line 10"/>
            <p:cNvSpPr>
              <a:spLocks noChangeShapeType="1"/>
            </p:cNvSpPr>
            <p:nvPr/>
          </p:nvSpPr>
          <p:spPr bwMode="auto">
            <a:xfrm>
              <a:off x="1872" y="480"/>
              <a:ext cx="96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4800600" y="1254125"/>
            <a:ext cx="1296988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8129589" y="1528763"/>
            <a:ext cx="1284287" cy="1395412"/>
            <a:chOff x="4161" y="963"/>
            <a:chExt cx="809" cy="879"/>
          </a:xfrm>
        </p:grpSpPr>
        <p:grpSp>
          <p:nvGrpSpPr>
            <p:cNvPr id="19549" name="Group 14"/>
            <p:cNvGrpSpPr>
              <a:grpSpLocks/>
            </p:cNvGrpSpPr>
            <p:nvPr/>
          </p:nvGrpSpPr>
          <p:grpSpPr bwMode="auto">
            <a:xfrm>
              <a:off x="4968" y="963"/>
              <a:ext cx="2" cy="879"/>
              <a:chOff x="4968" y="963"/>
              <a:chExt cx="2" cy="879"/>
            </a:xfrm>
          </p:grpSpPr>
          <p:sp>
            <p:nvSpPr>
              <p:cNvPr id="19555" name="Line 15"/>
              <p:cNvSpPr>
                <a:spLocks noChangeShapeType="1"/>
              </p:cNvSpPr>
              <p:nvPr/>
            </p:nvSpPr>
            <p:spPr bwMode="auto">
              <a:xfrm>
                <a:off x="4968" y="963"/>
                <a:ext cx="2" cy="153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6" name="Line 16"/>
              <p:cNvSpPr>
                <a:spLocks noChangeShapeType="1"/>
              </p:cNvSpPr>
              <p:nvPr/>
            </p:nvSpPr>
            <p:spPr bwMode="auto">
              <a:xfrm>
                <a:off x="4968" y="1170"/>
                <a:ext cx="2" cy="207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7" name="Line 17"/>
              <p:cNvSpPr>
                <a:spLocks noChangeShapeType="1"/>
              </p:cNvSpPr>
              <p:nvPr/>
            </p:nvSpPr>
            <p:spPr bwMode="auto">
              <a:xfrm>
                <a:off x="4968" y="1428"/>
                <a:ext cx="2" cy="207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8" name="Line 18"/>
              <p:cNvSpPr>
                <a:spLocks noChangeShapeType="1"/>
              </p:cNvSpPr>
              <p:nvPr/>
            </p:nvSpPr>
            <p:spPr bwMode="auto">
              <a:xfrm>
                <a:off x="4968" y="1688"/>
                <a:ext cx="2" cy="154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50" name="Group 19"/>
            <p:cNvGrpSpPr>
              <a:grpSpLocks/>
            </p:cNvGrpSpPr>
            <p:nvPr/>
          </p:nvGrpSpPr>
          <p:grpSpPr bwMode="auto">
            <a:xfrm>
              <a:off x="4161" y="963"/>
              <a:ext cx="2" cy="879"/>
              <a:chOff x="4161" y="963"/>
              <a:chExt cx="2" cy="879"/>
            </a:xfrm>
          </p:grpSpPr>
          <p:sp>
            <p:nvSpPr>
              <p:cNvPr id="19551" name="Line 20"/>
              <p:cNvSpPr>
                <a:spLocks noChangeShapeType="1"/>
              </p:cNvSpPr>
              <p:nvPr/>
            </p:nvSpPr>
            <p:spPr bwMode="auto">
              <a:xfrm>
                <a:off x="4161" y="963"/>
                <a:ext cx="2" cy="153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2" name="Line 21"/>
              <p:cNvSpPr>
                <a:spLocks noChangeShapeType="1"/>
              </p:cNvSpPr>
              <p:nvPr/>
            </p:nvSpPr>
            <p:spPr bwMode="auto">
              <a:xfrm>
                <a:off x="4161" y="1170"/>
                <a:ext cx="2" cy="207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3" name="Line 22"/>
              <p:cNvSpPr>
                <a:spLocks noChangeShapeType="1"/>
              </p:cNvSpPr>
              <p:nvPr/>
            </p:nvSpPr>
            <p:spPr bwMode="auto">
              <a:xfrm>
                <a:off x="4161" y="1428"/>
                <a:ext cx="2" cy="207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4" name="Line 23"/>
              <p:cNvSpPr>
                <a:spLocks noChangeShapeType="1"/>
              </p:cNvSpPr>
              <p:nvPr/>
            </p:nvSpPr>
            <p:spPr bwMode="auto">
              <a:xfrm>
                <a:off x="4161" y="1688"/>
                <a:ext cx="2" cy="154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4808538" y="1284288"/>
            <a:ext cx="1282700" cy="1884362"/>
            <a:chOff x="2069" y="809"/>
            <a:chExt cx="808" cy="1187"/>
          </a:xfrm>
        </p:grpSpPr>
        <p:grpSp>
          <p:nvGrpSpPr>
            <p:cNvPr id="19537" name="Group 25"/>
            <p:cNvGrpSpPr>
              <a:grpSpLocks/>
            </p:cNvGrpSpPr>
            <p:nvPr/>
          </p:nvGrpSpPr>
          <p:grpSpPr bwMode="auto">
            <a:xfrm>
              <a:off x="2875" y="809"/>
              <a:ext cx="2" cy="1187"/>
              <a:chOff x="2875" y="809"/>
              <a:chExt cx="2" cy="1187"/>
            </a:xfrm>
          </p:grpSpPr>
          <p:sp>
            <p:nvSpPr>
              <p:cNvPr id="19544" name="Line 26"/>
              <p:cNvSpPr>
                <a:spLocks noChangeShapeType="1"/>
              </p:cNvSpPr>
              <p:nvPr/>
            </p:nvSpPr>
            <p:spPr bwMode="auto">
              <a:xfrm>
                <a:off x="2875" y="809"/>
                <a:ext cx="2" cy="179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45" name="Line 27"/>
              <p:cNvSpPr>
                <a:spLocks noChangeShapeType="1"/>
              </p:cNvSpPr>
              <p:nvPr/>
            </p:nvSpPr>
            <p:spPr bwMode="auto">
              <a:xfrm>
                <a:off x="2875" y="1039"/>
                <a:ext cx="2" cy="208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46" name="Line 28"/>
              <p:cNvSpPr>
                <a:spLocks noChangeShapeType="1"/>
              </p:cNvSpPr>
              <p:nvPr/>
            </p:nvSpPr>
            <p:spPr bwMode="auto">
              <a:xfrm>
                <a:off x="2875" y="1300"/>
                <a:ext cx="2" cy="207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47" name="Line 29"/>
              <p:cNvSpPr>
                <a:spLocks noChangeShapeType="1"/>
              </p:cNvSpPr>
              <p:nvPr/>
            </p:nvSpPr>
            <p:spPr bwMode="auto">
              <a:xfrm>
                <a:off x="2875" y="1558"/>
                <a:ext cx="2" cy="207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48" name="Line 30"/>
              <p:cNvSpPr>
                <a:spLocks noChangeShapeType="1"/>
              </p:cNvSpPr>
              <p:nvPr/>
            </p:nvSpPr>
            <p:spPr bwMode="auto">
              <a:xfrm>
                <a:off x="2875" y="1818"/>
                <a:ext cx="2" cy="178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38" name="Group 31"/>
            <p:cNvGrpSpPr>
              <a:grpSpLocks/>
            </p:cNvGrpSpPr>
            <p:nvPr/>
          </p:nvGrpSpPr>
          <p:grpSpPr bwMode="auto">
            <a:xfrm>
              <a:off x="2069" y="809"/>
              <a:ext cx="2" cy="1187"/>
              <a:chOff x="2069" y="809"/>
              <a:chExt cx="2" cy="1187"/>
            </a:xfrm>
          </p:grpSpPr>
          <p:sp>
            <p:nvSpPr>
              <p:cNvPr id="19539" name="Line 32"/>
              <p:cNvSpPr>
                <a:spLocks noChangeShapeType="1"/>
              </p:cNvSpPr>
              <p:nvPr/>
            </p:nvSpPr>
            <p:spPr bwMode="auto">
              <a:xfrm>
                <a:off x="2069" y="809"/>
                <a:ext cx="2" cy="179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40" name="Line 33"/>
              <p:cNvSpPr>
                <a:spLocks noChangeShapeType="1"/>
              </p:cNvSpPr>
              <p:nvPr/>
            </p:nvSpPr>
            <p:spPr bwMode="auto">
              <a:xfrm>
                <a:off x="2069" y="1039"/>
                <a:ext cx="2" cy="208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41" name="Line 34"/>
              <p:cNvSpPr>
                <a:spLocks noChangeShapeType="1"/>
              </p:cNvSpPr>
              <p:nvPr/>
            </p:nvSpPr>
            <p:spPr bwMode="auto">
              <a:xfrm>
                <a:off x="2069" y="1300"/>
                <a:ext cx="2" cy="207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42" name="Line 35"/>
              <p:cNvSpPr>
                <a:spLocks noChangeShapeType="1"/>
              </p:cNvSpPr>
              <p:nvPr/>
            </p:nvSpPr>
            <p:spPr bwMode="auto">
              <a:xfrm>
                <a:off x="2069" y="1558"/>
                <a:ext cx="2" cy="207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43" name="Line 36"/>
              <p:cNvSpPr>
                <a:spLocks noChangeShapeType="1"/>
              </p:cNvSpPr>
              <p:nvPr/>
            </p:nvSpPr>
            <p:spPr bwMode="auto">
              <a:xfrm>
                <a:off x="2069" y="1818"/>
                <a:ext cx="2" cy="178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9466" name="Line 37"/>
          <p:cNvSpPr>
            <a:spLocks noChangeShapeType="1"/>
          </p:cNvSpPr>
          <p:nvPr/>
        </p:nvSpPr>
        <p:spPr bwMode="auto">
          <a:xfrm flipV="1">
            <a:off x="4259264" y="3948114"/>
            <a:ext cx="3175" cy="1919287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Line 38"/>
          <p:cNvSpPr>
            <a:spLocks noChangeShapeType="1"/>
          </p:cNvSpPr>
          <p:nvPr/>
        </p:nvSpPr>
        <p:spPr bwMode="auto">
          <a:xfrm>
            <a:off x="6635751" y="3948114"/>
            <a:ext cx="3175" cy="1919287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5449889" y="4095751"/>
            <a:ext cx="3175" cy="1624013"/>
            <a:chOff x="2473" y="2580"/>
            <a:chExt cx="2" cy="1023"/>
          </a:xfrm>
        </p:grpSpPr>
        <p:sp>
          <p:nvSpPr>
            <p:cNvPr id="19531" name="Line 40"/>
            <p:cNvSpPr>
              <a:spLocks noChangeShapeType="1"/>
            </p:cNvSpPr>
            <p:nvPr/>
          </p:nvSpPr>
          <p:spPr bwMode="auto">
            <a:xfrm flipV="1">
              <a:off x="2473" y="3256"/>
              <a:ext cx="2" cy="2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2" name="Line 41"/>
            <p:cNvSpPr>
              <a:spLocks noChangeShapeType="1"/>
            </p:cNvSpPr>
            <p:nvPr/>
          </p:nvSpPr>
          <p:spPr bwMode="auto">
            <a:xfrm flipV="1">
              <a:off x="2473" y="3179"/>
              <a:ext cx="2" cy="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3" name="Line 42"/>
            <p:cNvSpPr>
              <a:spLocks noChangeShapeType="1"/>
            </p:cNvSpPr>
            <p:nvPr/>
          </p:nvSpPr>
          <p:spPr bwMode="auto">
            <a:xfrm flipV="1">
              <a:off x="2473" y="2911"/>
              <a:ext cx="2" cy="2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4" name="Line 43"/>
            <p:cNvSpPr>
              <a:spLocks noChangeShapeType="1"/>
            </p:cNvSpPr>
            <p:nvPr/>
          </p:nvSpPr>
          <p:spPr bwMode="auto">
            <a:xfrm flipV="1">
              <a:off x="2473" y="2834"/>
              <a:ext cx="2" cy="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5" name="Line 44"/>
            <p:cNvSpPr>
              <a:spLocks noChangeShapeType="1"/>
            </p:cNvSpPr>
            <p:nvPr/>
          </p:nvSpPr>
          <p:spPr bwMode="auto">
            <a:xfrm flipV="1">
              <a:off x="2473" y="2580"/>
              <a:ext cx="2" cy="2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6" name="Line 45"/>
            <p:cNvSpPr>
              <a:spLocks noChangeShapeType="1"/>
            </p:cNvSpPr>
            <p:nvPr/>
          </p:nvSpPr>
          <p:spPr bwMode="auto">
            <a:xfrm flipV="1">
              <a:off x="2473" y="3519"/>
              <a:ext cx="2" cy="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469" name="Group 46"/>
          <p:cNvGrpSpPr>
            <a:grpSpLocks/>
          </p:cNvGrpSpPr>
          <p:nvPr/>
        </p:nvGrpSpPr>
        <p:grpSpPr bwMode="auto">
          <a:xfrm>
            <a:off x="4094164" y="4910139"/>
            <a:ext cx="2732087" cy="3175"/>
            <a:chOff x="1619" y="3093"/>
            <a:chExt cx="1721" cy="2"/>
          </a:xfrm>
        </p:grpSpPr>
        <p:sp>
          <p:nvSpPr>
            <p:cNvPr id="19524" name="Line 47"/>
            <p:cNvSpPr>
              <a:spLocks noChangeShapeType="1"/>
            </p:cNvSpPr>
            <p:nvPr/>
          </p:nvSpPr>
          <p:spPr bwMode="auto">
            <a:xfrm flipH="1">
              <a:off x="1619" y="3093"/>
              <a:ext cx="428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5" name="Line 48"/>
            <p:cNvSpPr>
              <a:spLocks noChangeShapeType="1"/>
            </p:cNvSpPr>
            <p:nvPr/>
          </p:nvSpPr>
          <p:spPr bwMode="auto">
            <a:xfrm flipH="1">
              <a:off x="2703" y="3093"/>
              <a:ext cx="148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6" name="Line 49"/>
            <p:cNvSpPr>
              <a:spLocks noChangeShapeType="1"/>
            </p:cNvSpPr>
            <p:nvPr/>
          </p:nvSpPr>
          <p:spPr bwMode="auto">
            <a:xfrm flipH="1">
              <a:off x="2627" y="3093"/>
              <a:ext cx="3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7" name="Line 50"/>
            <p:cNvSpPr>
              <a:spLocks noChangeShapeType="1"/>
            </p:cNvSpPr>
            <p:nvPr/>
          </p:nvSpPr>
          <p:spPr bwMode="auto">
            <a:xfrm flipH="1">
              <a:off x="2356" y="3093"/>
              <a:ext cx="231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8" name="Line 51"/>
            <p:cNvSpPr>
              <a:spLocks noChangeShapeType="1"/>
            </p:cNvSpPr>
            <p:nvPr/>
          </p:nvSpPr>
          <p:spPr bwMode="auto">
            <a:xfrm flipH="1">
              <a:off x="2280" y="3093"/>
              <a:ext cx="39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9" name="Line 52"/>
            <p:cNvSpPr>
              <a:spLocks noChangeShapeType="1"/>
            </p:cNvSpPr>
            <p:nvPr/>
          </p:nvSpPr>
          <p:spPr bwMode="auto">
            <a:xfrm flipH="1">
              <a:off x="2092" y="3093"/>
              <a:ext cx="150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0" name="Line 53"/>
            <p:cNvSpPr>
              <a:spLocks noChangeShapeType="1"/>
            </p:cNvSpPr>
            <p:nvPr/>
          </p:nvSpPr>
          <p:spPr bwMode="auto">
            <a:xfrm flipH="1">
              <a:off x="2899" y="3093"/>
              <a:ext cx="441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58" name="Freeform 54"/>
          <p:cNvSpPr>
            <a:spLocks noChangeArrowheads="1"/>
          </p:cNvSpPr>
          <p:nvPr/>
        </p:nvSpPr>
        <p:spPr bwMode="auto">
          <a:xfrm>
            <a:off x="4808539" y="2924176"/>
            <a:ext cx="1279525" cy="244475"/>
          </a:xfrm>
          <a:custGeom>
            <a:avLst/>
            <a:gdLst>
              <a:gd name="T0" fmla="*/ 0 w 2862"/>
              <a:gd name="T1" fmla="*/ 244475 h 547"/>
              <a:gd name="T2" fmla="*/ 303116 w 2862"/>
              <a:gd name="T3" fmla="*/ 75532 h 547"/>
              <a:gd name="T4" fmla="*/ 468980 w 2862"/>
              <a:gd name="T5" fmla="*/ 21006 h 547"/>
              <a:gd name="T6" fmla="*/ 640210 w 2862"/>
              <a:gd name="T7" fmla="*/ 0 h 547"/>
              <a:gd name="T8" fmla="*/ 810992 w 2862"/>
              <a:gd name="T9" fmla="*/ 21006 h 547"/>
              <a:gd name="T10" fmla="*/ 976856 w 2862"/>
              <a:gd name="T11" fmla="*/ 75532 h 547"/>
              <a:gd name="T12" fmla="*/ 1279525 w 2862"/>
              <a:gd name="T13" fmla="*/ 244475 h 5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62"/>
              <a:gd name="T22" fmla="*/ 0 h 547"/>
              <a:gd name="T23" fmla="*/ 2862 w 2862"/>
              <a:gd name="T24" fmla="*/ 547 h 5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62" h="547">
                <a:moveTo>
                  <a:pt x="0" y="547"/>
                </a:moveTo>
                <a:lnTo>
                  <a:pt x="678" y="169"/>
                </a:lnTo>
                <a:lnTo>
                  <a:pt x="1049" y="47"/>
                </a:lnTo>
                <a:lnTo>
                  <a:pt x="1432" y="0"/>
                </a:lnTo>
                <a:lnTo>
                  <a:pt x="1814" y="47"/>
                </a:lnTo>
                <a:lnTo>
                  <a:pt x="2185" y="169"/>
                </a:lnTo>
                <a:lnTo>
                  <a:pt x="2862" y="547"/>
                </a:lnTo>
              </a:path>
            </a:pathLst>
          </a:custGeom>
          <a:noFill/>
          <a:ln w="5715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1" name="Line 55"/>
          <p:cNvSpPr>
            <a:spLocks noChangeShapeType="1"/>
          </p:cNvSpPr>
          <p:nvPr/>
        </p:nvSpPr>
        <p:spPr bwMode="auto">
          <a:xfrm flipH="1">
            <a:off x="9294813" y="2208214"/>
            <a:ext cx="57626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2" name="Line 56"/>
          <p:cNvSpPr>
            <a:spLocks noChangeShapeType="1"/>
          </p:cNvSpPr>
          <p:nvPr/>
        </p:nvSpPr>
        <p:spPr bwMode="auto">
          <a:xfrm flipH="1">
            <a:off x="9118600" y="2208214"/>
            <a:ext cx="889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3" name="Line 57"/>
          <p:cNvSpPr>
            <a:spLocks noChangeShapeType="1"/>
          </p:cNvSpPr>
          <p:nvPr/>
        </p:nvSpPr>
        <p:spPr bwMode="auto">
          <a:xfrm flipH="1">
            <a:off x="8509000" y="2208214"/>
            <a:ext cx="5222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4" name="Line 58"/>
          <p:cNvSpPr>
            <a:spLocks noChangeShapeType="1"/>
          </p:cNvSpPr>
          <p:nvPr/>
        </p:nvSpPr>
        <p:spPr bwMode="auto">
          <a:xfrm flipH="1">
            <a:off x="8335964" y="2208214"/>
            <a:ext cx="857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5" name="Line 59"/>
          <p:cNvSpPr>
            <a:spLocks noChangeShapeType="1"/>
          </p:cNvSpPr>
          <p:nvPr/>
        </p:nvSpPr>
        <p:spPr bwMode="auto">
          <a:xfrm flipH="1">
            <a:off x="7669214" y="2208214"/>
            <a:ext cx="57943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476" name="Group 60"/>
          <p:cNvGrpSpPr>
            <a:grpSpLocks/>
          </p:cNvGrpSpPr>
          <p:nvPr/>
        </p:nvGrpSpPr>
        <p:grpSpPr bwMode="auto">
          <a:xfrm>
            <a:off x="4256088" y="1246188"/>
            <a:ext cx="2386012" cy="1924050"/>
            <a:chOff x="1721" y="785"/>
            <a:chExt cx="1503" cy="1212"/>
          </a:xfrm>
        </p:grpSpPr>
        <p:sp>
          <p:nvSpPr>
            <p:cNvPr id="19522" name="Line 61"/>
            <p:cNvSpPr>
              <a:spLocks noChangeShapeType="1"/>
            </p:cNvSpPr>
            <p:nvPr/>
          </p:nvSpPr>
          <p:spPr bwMode="auto">
            <a:xfrm>
              <a:off x="3220" y="785"/>
              <a:ext cx="4" cy="1212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3" name="Line 62"/>
            <p:cNvSpPr>
              <a:spLocks noChangeShapeType="1"/>
            </p:cNvSpPr>
            <p:nvPr/>
          </p:nvSpPr>
          <p:spPr bwMode="auto">
            <a:xfrm flipV="1">
              <a:off x="1721" y="785"/>
              <a:ext cx="4" cy="1203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477" name="Group 63"/>
          <p:cNvGrpSpPr>
            <a:grpSpLocks/>
          </p:cNvGrpSpPr>
          <p:nvPr/>
        </p:nvGrpSpPr>
        <p:grpSpPr bwMode="auto">
          <a:xfrm>
            <a:off x="8772526" y="1114426"/>
            <a:ext cx="3175" cy="2195513"/>
            <a:chOff x="4566" y="702"/>
            <a:chExt cx="2" cy="1383"/>
          </a:xfrm>
        </p:grpSpPr>
        <p:sp>
          <p:nvSpPr>
            <p:cNvPr id="19516" name="Line 64"/>
            <p:cNvSpPr>
              <a:spLocks noChangeShapeType="1"/>
            </p:cNvSpPr>
            <p:nvPr/>
          </p:nvSpPr>
          <p:spPr bwMode="auto">
            <a:xfrm flipV="1">
              <a:off x="4566" y="1777"/>
              <a:ext cx="2" cy="3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7" name="Line 65"/>
            <p:cNvSpPr>
              <a:spLocks noChangeShapeType="1"/>
            </p:cNvSpPr>
            <p:nvPr/>
          </p:nvSpPr>
          <p:spPr bwMode="auto">
            <a:xfrm flipV="1">
              <a:off x="4566" y="1667"/>
              <a:ext cx="2" cy="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8" name="Line 66"/>
            <p:cNvSpPr>
              <a:spLocks noChangeShapeType="1"/>
            </p:cNvSpPr>
            <p:nvPr/>
          </p:nvSpPr>
          <p:spPr bwMode="auto">
            <a:xfrm flipV="1">
              <a:off x="4566" y="1282"/>
              <a:ext cx="2" cy="3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9" name="Line 67"/>
            <p:cNvSpPr>
              <a:spLocks noChangeShapeType="1"/>
            </p:cNvSpPr>
            <p:nvPr/>
          </p:nvSpPr>
          <p:spPr bwMode="auto">
            <a:xfrm flipV="1">
              <a:off x="4566" y="1172"/>
              <a:ext cx="2" cy="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0" name="Line 68"/>
            <p:cNvSpPr>
              <a:spLocks noChangeShapeType="1"/>
            </p:cNvSpPr>
            <p:nvPr/>
          </p:nvSpPr>
          <p:spPr bwMode="auto">
            <a:xfrm flipV="1">
              <a:off x="4566" y="809"/>
              <a:ext cx="2" cy="3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1" name="Line 69"/>
            <p:cNvSpPr>
              <a:spLocks noChangeShapeType="1"/>
            </p:cNvSpPr>
            <p:nvPr/>
          </p:nvSpPr>
          <p:spPr bwMode="auto">
            <a:xfrm flipV="1">
              <a:off x="4566" y="702"/>
              <a:ext cx="2" cy="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9478" name="Picture 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3810000"/>
            <a:ext cx="2309812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9" name="Oval 71"/>
          <p:cNvSpPr>
            <a:spLocks noChangeArrowheads="1"/>
          </p:cNvSpPr>
          <p:nvPr/>
        </p:nvSpPr>
        <p:spPr bwMode="auto">
          <a:xfrm>
            <a:off x="7815264" y="1231901"/>
            <a:ext cx="1914525" cy="1914525"/>
          </a:xfrm>
          <a:prstGeom prst="ellips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14" name="Group 72"/>
          <p:cNvGrpSpPr>
            <a:grpSpLocks/>
          </p:cNvGrpSpPr>
          <p:nvPr/>
        </p:nvGrpSpPr>
        <p:grpSpPr bwMode="auto">
          <a:xfrm>
            <a:off x="4826000" y="4892676"/>
            <a:ext cx="1244600" cy="627063"/>
            <a:chOff x="2272" y="3128"/>
            <a:chExt cx="1048" cy="528"/>
          </a:xfrm>
        </p:grpSpPr>
        <p:sp>
          <p:nvSpPr>
            <p:cNvPr id="19514" name="Arc 73"/>
            <p:cNvSpPr>
              <a:spLocks noChangeArrowheads="1"/>
            </p:cNvSpPr>
            <p:nvPr/>
          </p:nvSpPr>
          <p:spPr bwMode="auto">
            <a:xfrm flipH="1" flipV="1">
              <a:off x="2272" y="3128"/>
              <a:ext cx="528" cy="528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528 h 21600"/>
                <a:gd name="T4" fmla="*/ 0 w 21600"/>
                <a:gd name="T5" fmla="*/ 0 h 21600"/>
                <a:gd name="T6" fmla="*/ 528 w 21600"/>
                <a:gd name="T7" fmla="*/ 528 h 21600"/>
                <a:gd name="T8" fmla="*/ 0 w 21600"/>
                <a:gd name="T9" fmla="*/ 528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5" name="Arc 74"/>
            <p:cNvSpPr>
              <a:spLocks noChangeArrowheads="1"/>
            </p:cNvSpPr>
            <p:nvPr/>
          </p:nvSpPr>
          <p:spPr bwMode="auto">
            <a:xfrm flipV="1">
              <a:off x="2792" y="3128"/>
              <a:ext cx="528" cy="528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528 h 21600"/>
                <a:gd name="T4" fmla="*/ 0 w 21600"/>
                <a:gd name="T5" fmla="*/ 0 h 21600"/>
                <a:gd name="T6" fmla="*/ 528 w 21600"/>
                <a:gd name="T7" fmla="*/ 528 h 21600"/>
                <a:gd name="T8" fmla="*/ 0 w 21600"/>
                <a:gd name="T9" fmla="*/ 528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75"/>
          <p:cNvGrpSpPr>
            <a:grpSpLocks/>
          </p:cNvGrpSpPr>
          <p:nvPr/>
        </p:nvGrpSpPr>
        <p:grpSpPr bwMode="auto">
          <a:xfrm flipV="1">
            <a:off x="4826000" y="4292601"/>
            <a:ext cx="1244600" cy="627063"/>
            <a:chOff x="2272" y="3128"/>
            <a:chExt cx="1048" cy="528"/>
          </a:xfrm>
        </p:grpSpPr>
        <p:sp>
          <p:nvSpPr>
            <p:cNvPr id="19512" name="Arc 76"/>
            <p:cNvSpPr>
              <a:spLocks noChangeArrowheads="1"/>
            </p:cNvSpPr>
            <p:nvPr/>
          </p:nvSpPr>
          <p:spPr bwMode="auto">
            <a:xfrm flipH="1" flipV="1">
              <a:off x="2272" y="3128"/>
              <a:ext cx="528" cy="528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528 h 21600"/>
                <a:gd name="T4" fmla="*/ 0 w 21600"/>
                <a:gd name="T5" fmla="*/ 0 h 21600"/>
                <a:gd name="T6" fmla="*/ 528 w 21600"/>
                <a:gd name="T7" fmla="*/ 528 h 21600"/>
                <a:gd name="T8" fmla="*/ 0 w 21600"/>
                <a:gd name="T9" fmla="*/ 528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3" name="Arc 77"/>
            <p:cNvSpPr>
              <a:spLocks noChangeArrowheads="1"/>
            </p:cNvSpPr>
            <p:nvPr/>
          </p:nvSpPr>
          <p:spPr bwMode="auto">
            <a:xfrm flipV="1">
              <a:off x="2792" y="3128"/>
              <a:ext cx="528" cy="528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528 h 21600"/>
                <a:gd name="T4" fmla="*/ 0 w 21600"/>
                <a:gd name="T5" fmla="*/ 0 h 21600"/>
                <a:gd name="T6" fmla="*/ 528 w 21600"/>
                <a:gd name="T7" fmla="*/ 528 h 21600"/>
                <a:gd name="T8" fmla="*/ 0 w 21600"/>
                <a:gd name="T9" fmla="*/ 528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82" name="Line 78"/>
          <p:cNvSpPr>
            <a:spLocks noChangeShapeType="1"/>
          </p:cNvSpPr>
          <p:nvPr/>
        </p:nvSpPr>
        <p:spPr bwMode="auto">
          <a:xfrm flipH="1">
            <a:off x="5448300" y="1465263"/>
            <a:ext cx="2673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Group 79"/>
          <p:cNvGrpSpPr>
            <a:grpSpLocks/>
          </p:cNvGrpSpPr>
          <p:nvPr/>
        </p:nvGrpSpPr>
        <p:grpSpPr bwMode="auto">
          <a:xfrm>
            <a:off x="4830763" y="1244600"/>
            <a:ext cx="1244600" cy="242888"/>
            <a:chOff x="2125" y="1017"/>
            <a:chExt cx="718" cy="145"/>
          </a:xfrm>
        </p:grpSpPr>
        <p:sp>
          <p:nvSpPr>
            <p:cNvPr id="19508" name="Freeform 80"/>
            <p:cNvSpPr>
              <a:spLocks noChangeArrowheads="1"/>
            </p:cNvSpPr>
            <p:nvPr/>
          </p:nvSpPr>
          <p:spPr bwMode="auto">
            <a:xfrm>
              <a:off x="2219" y="1084"/>
              <a:ext cx="244" cy="78"/>
            </a:xfrm>
            <a:custGeom>
              <a:avLst/>
              <a:gdLst>
                <a:gd name="T0" fmla="*/ 0 w 847"/>
                <a:gd name="T1" fmla="*/ 0 h 249"/>
                <a:gd name="T2" fmla="*/ 113 w 847"/>
                <a:gd name="T3" fmla="*/ 51 h 249"/>
                <a:gd name="T4" fmla="*/ 244 w 847"/>
                <a:gd name="T5" fmla="*/ 78 h 249"/>
                <a:gd name="T6" fmla="*/ 0 60000 65536"/>
                <a:gd name="T7" fmla="*/ 0 60000 65536"/>
                <a:gd name="T8" fmla="*/ 0 60000 65536"/>
                <a:gd name="T9" fmla="*/ 0 w 847"/>
                <a:gd name="T10" fmla="*/ 0 h 249"/>
                <a:gd name="T11" fmla="*/ 847 w 847"/>
                <a:gd name="T12" fmla="*/ 249 h 2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7" h="249">
                  <a:moveTo>
                    <a:pt x="0" y="0"/>
                  </a:moveTo>
                  <a:lnTo>
                    <a:pt x="391" y="163"/>
                  </a:lnTo>
                  <a:lnTo>
                    <a:pt x="847" y="249"/>
                  </a:lnTo>
                </a:path>
              </a:pathLst>
            </a:custGeom>
            <a:noFill/>
            <a:ln w="5715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9" name="Freeform 81"/>
            <p:cNvSpPr>
              <a:spLocks noChangeArrowheads="1"/>
            </p:cNvSpPr>
            <p:nvPr/>
          </p:nvSpPr>
          <p:spPr bwMode="auto">
            <a:xfrm>
              <a:off x="2125" y="1017"/>
              <a:ext cx="106" cy="66"/>
            </a:xfrm>
            <a:custGeom>
              <a:avLst/>
              <a:gdLst>
                <a:gd name="T0" fmla="*/ 0 w 289"/>
                <a:gd name="T1" fmla="*/ 0 h 176"/>
                <a:gd name="T2" fmla="*/ 44 w 289"/>
                <a:gd name="T3" fmla="*/ 29 h 176"/>
                <a:gd name="T4" fmla="*/ 106 w 289"/>
                <a:gd name="T5" fmla="*/ 66 h 176"/>
                <a:gd name="T6" fmla="*/ 0 60000 65536"/>
                <a:gd name="T7" fmla="*/ 0 60000 65536"/>
                <a:gd name="T8" fmla="*/ 0 60000 65536"/>
                <a:gd name="T9" fmla="*/ 0 w 289"/>
                <a:gd name="T10" fmla="*/ 0 h 176"/>
                <a:gd name="T11" fmla="*/ 289 w 289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9" h="176">
                  <a:moveTo>
                    <a:pt x="0" y="0"/>
                  </a:moveTo>
                  <a:lnTo>
                    <a:pt x="121" y="77"/>
                  </a:lnTo>
                  <a:lnTo>
                    <a:pt x="289" y="176"/>
                  </a:lnTo>
                </a:path>
              </a:pathLst>
            </a:custGeom>
            <a:noFill/>
            <a:ln w="5715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0" name="Freeform 82"/>
            <p:cNvSpPr>
              <a:spLocks noChangeArrowheads="1"/>
            </p:cNvSpPr>
            <p:nvPr/>
          </p:nvSpPr>
          <p:spPr bwMode="auto">
            <a:xfrm>
              <a:off x="2727" y="1017"/>
              <a:ext cx="116" cy="71"/>
            </a:xfrm>
            <a:custGeom>
              <a:avLst/>
              <a:gdLst>
                <a:gd name="T0" fmla="*/ 0 w 290"/>
                <a:gd name="T1" fmla="*/ 71 h 176"/>
                <a:gd name="T2" fmla="*/ 68 w 290"/>
                <a:gd name="T3" fmla="*/ 31 h 176"/>
                <a:gd name="T4" fmla="*/ 116 w 290"/>
                <a:gd name="T5" fmla="*/ 0 h 176"/>
                <a:gd name="T6" fmla="*/ 0 60000 65536"/>
                <a:gd name="T7" fmla="*/ 0 60000 65536"/>
                <a:gd name="T8" fmla="*/ 0 60000 65536"/>
                <a:gd name="T9" fmla="*/ 0 w 290"/>
                <a:gd name="T10" fmla="*/ 0 h 176"/>
                <a:gd name="T11" fmla="*/ 290 w 290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0" h="176">
                  <a:moveTo>
                    <a:pt x="0" y="176"/>
                  </a:moveTo>
                  <a:lnTo>
                    <a:pt x="169" y="77"/>
                  </a:lnTo>
                  <a:lnTo>
                    <a:pt x="290" y="0"/>
                  </a:lnTo>
                </a:path>
              </a:pathLst>
            </a:custGeom>
            <a:noFill/>
            <a:ln w="5715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1" name="Freeform 83"/>
            <p:cNvSpPr>
              <a:spLocks noChangeArrowheads="1"/>
            </p:cNvSpPr>
            <p:nvPr/>
          </p:nvSpPr>
          <p:spPr bwMode="auto">
            <a:xfrm>
              <a:off x="2505" y="1087"/>
              <a:ext cx="227" cy="70"/>
            </a:xfrm>
            <a:custGeom>
              <a:avLst/>
              <a:gdLst>
                <a:gd name="T0" fmla="*/ 0 w 848"/>
                <a:gd name="T1" fmla="*/ 70 h 249"/>
                <a:gd name="T2" fmla="*/ 122 w 848"/>
                <a:gd name="T3" fmla="*/ 46 h 249"/>
                <a:gd name="T4" fmla="*/ 227 w 848"/>
                <a:gd name="T5" fmla="*/ 0 h 249"/>
                <a:gd name="T6" fmla="*/ 0 60000 65536"/>
                <a:gd name="T7" fmla="*/ 0 60000 65536"/>
                <a:gd name="T8" fmla="*/ 0 60000 65536"/>
                <a:gd name="T9" fmla="*/ 0 w 848"/>
                <a:gd name="T10" fmla="*/ 0 h 249"/>
                <a:gd name="T11" fmla="*/ 848 w 848"/>
                <a:gd name="T12" fmla="*/ 249 h 2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8" h="249">
                  <a:moveTo>
                    <a:pt x="0" y="249"/>
                  </a:moveTo>
                  <a:lnTo>
                    <a:pt x="456" y="163"/>
                  </a:lnTo>
                  <a:lnTo>
                    <a:pt x="848" y="0"/>
                  </a:lnTo>
                </a:path>
              </a:pathLst>
            </a:custGeom>
            <a:noFill/>
            <a:ln w="5715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88" name="Oval 84"/>
          <p:cNvSpPr>
            <a:spLocks noChangeArrowheads="1"/>
          </p:cNvSpPr>
          <p:nvPr/>
        </p:nvSpPr>
        <p:spPr bwMode="auto">
          <a:xfrm>
            <a:off x="4749801" y="1193801"/>
            <a:ext cx="98425" cy="98425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189" name="Oval 85"/>
          <p:cNvSpPr>
            <a:spLocks noChangeArrowheads="1"/>
          </p:cNvSpPr>
          <p:nvPr/>
        </p:nvSpPr>
        <p:spPr bwMode="auto">
          <a:xfrm>
            <a:off x="6035676" y="1193801"/>
            <a:ext cx="98425" cy="98425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17" name="Group 86"/>
          <p:cNvGrpSpPr>
            <a:grpSpLocks/>
          </p:cNvGrpSpPr>
          <p:nvPr/>
        </p:nvGrpSpPr>
        <p:grpSpPr bwMode="auto">
          <a:xfrm>
            <a:off x="5461001" y="1101726"/>
            <a:ext cx="3175" cy="2195513"/>
            <a:chOff x="4566" y="702"/>
            <a:chExt cx="2" cy="1383"/>
          </a:xfrm>
        </p:grpSpPr>
        <p:sp>
          <p:nvSpPr>
            <p:cNvPr id="19502" name="Line 87"/>
            <p:cNvSpPr>
              <a:spLocks noChangeShapeType="1"/>
            </p:cNvSpPr>
            <p:nvPr/>
          </p:nvSpPr>
          <p:spPr bwMode="auto">
            <a:xfrm flipV="1">
              <a:off x="4566" y="1777"/>
              <a:ext cx="2" cy="3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3" name="Line 88"/>
            <p:cNvSpPr>
              <a:spLocks noChangeShapeType="1"/>
            </p:cNvSpPr>
            <p:nvPr/>
          </p:nvSpPr>
          <p:spPr bwMode="auto">
            <a:xfrm flipV="1">
              <a:off x="4566" y="1667"/>
              <a:ext cx="2" cy="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Line 89"/>
            <p:cNvSpPr>
              <a:spLocks noChangeShapeType="1"/>
            </p:cNvSpPr>
            <p:nvPr/>
          </p:nvSpPr>
          <p:spPr bwMode="auto">
            <a:xfrm flipV="1">
              <a:off x="4566" y="1282"/>
              <a:ext cx="2" cy="3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Line 90"/>
            <p:cNvSpPr>
              <a:spLocks noChangeShapeType="1"/>
            </p:cNvSpPr>
            <p:nvPr/>
          </p:nvSpPr>
          <p:spPr bwMode="auto">
            <a:xfrm flipV="1">
              <a:off x="4566" y="1172"/>
              <a:ext cx="2" cy="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Line 91"/>
            <p:cNvSpPr>
              <a:spLocks noChangeShapeType="1"/>
            </p:cNvSpPr>
            <p:nvPr/>
          </p:nvSpPr>
          <p:spPr bwMode="auto">
            <a:xfrm flipV="1">
              <a:off x="4566" y="809"/>
              <a:ext cx="2" cy="3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7" name="Line 92"/>
            <p:cNvSpPr>
              <a:spLocks noChangeShapeType="1"/>
            </p:cNvSpPr>
            <p:nvPr/>
          </p:nvSpPr>
          <p:spPr bwMode="auto">
            <a:xfrm flipV="1">
              <a:off x="4566" y="702"/>
              <a:ext cx="2" cy="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97" name="Oval 93"/>
          <p:cNvSpPr>
            <a:spLocks noChangeArrowheads="1"/>
          </p:cNvSpPr>
          <p:nvPr/>
        </p:nvSpPr>
        <p:spPr bwMode="auto">
          <a:xfrm>
            <a:off x="5397501" y="1435101"/>
            <a:ext cx="98425" cy="98425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19488" name="Group 94"/>
          <p:cNvGrpSpPr>
            <a:grpSpLocks/>
          </p:cNvGrpSpPr>
          <p:nvPr/>
        </p:nvGrpSpPr>
        <p:grpSpPr bwMode="auto">
          <a:xfrm>
            <a:off x="4102100" y="2197101"/>
            <a:ext cx="2732088" cy="3175"/>
            <a:chOff x="1619" y="3093"/>
            <a:chExt cx="1721" cy="2"/>
          </a:xfrm>
        </p:grpSpPr>
        <p:sp>
          <p:nvSpPr>
            <p:cNvPr id="19495" name="Line 95"/>
            <p:cNvSpPr>
              <a:spLocks noChangeShapeType="1"/>
            </p:cNvSpPr>
            <p:nvPr/>
          </p:nvSpPr>
          <p:spPr bwMode="auto">
            <a:xfrm flipH="1">
              <a:off x="1619" y="3093"/>
              <a:ext cx="428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6" name="Line 96"/>
            <p:cNvSpPr>
              <a:spLocks noChangeShapeType="1"/>
            </p:cNvSpPr>
            <p:nvPr/>
          </p:nvSpPr>
          <p:spPr bwMode="auto">
            <a:xfrm flipH="1">
              <a:off x="2703" y="3093"/>
              <a:ext cx="148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7" name="Line 97"/>
            <p:cNvSpPr>
              <a:spLocks noChangeShapeType="1"/>
            </p:cNvSpPr>
            <p:nvPr/>
          </p:nvSpPr>
          <p:spPr bwMode="auto">
            <a:xfrm flipH="1">
              <a:off x="2627" y="3093"/>
              <a:ext cx="3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8" name="Line 98"/>
            <p:cNvSpPr>
              <a:spLocks noChangeShapeType="1"/>
            </p:cNvSpPr>
            <p:nvPr/>
          </p:nvSpPr>
          <p:spPr bwMode="auto">
            <a:xfrm flipH="1">
              <a:off x="2356" y="3093"/>
              <a:ext cx="231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9" name="Line 99"/>
            <p:cNvSpPr>
              <a:spLocks noChangeShapeType="1"/>
            </p:cNvSpPr>
            <p:nvPr/>
          </p:nvSpPr>
          <p:spPr bwMode="auto">
            <a:xfrm flipH="1">
              <a:off x="2280" y="3093"/>
              <a:ext cx="39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0" name="Line 100"/>
            <p:cNvSpPr>
              <a:spLocks noChangeShapeType="1"/>
            </p:cNvSpPr>
            <p:nvPr/>
          </p:nvSpPr>
          <p:spPr bwMode="auto">
            <a:xfrm flipH="1">
              <a:off x="2092" y="3093"/>
              <a:ext cx="150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1" name="Line 101"/>
            <p:cNvSpPr>
              <a:spLocks noChangeShapeType="1"/>
            </p:cNvSpPr>
            <p:nvPr/>
          </p:nvSpPr>
          <p:spPr bwMode="auto">
            <a:xfrm flipH="1">
              <a:off x="2899" y="3093"/>
              <a:ext cx="441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89" name="Line 102"/>
          <p:cNvSpPr>
            <a:spLocks noChangeShapeType="1"/>
          </p:cNvSpPr>
          <p:nvPr/>
        </p:nvSpPr>
        <p:spPr bwMode="auto">
          <a:xfrm>
            <a:off x="4241800" y="5867400"/>
            <a:ext cx="2413000" cy="0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0" name="Line 103"/>
          <p:cNvSpPr>
            <a:spLocks noChangeShapeType="1"/>
          </p:cNvSpPr>
          <p:nvPr/>
        </p:nvSpPr>
        <p:spPr bwMode="auto">
          <a:xfrm>
            <a:off x="4241800" y="3949700"/>
            <a:ext cx="2413000" cy="0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" name="Group 104"/>
          <p:cNvGrpSpPr>
            <a:grpSpLocks/>
          </p:cNvGrpSpPr>
          <p:nvPr/>
        </p:nvGrpSpPr>
        <p:grpSpPr bwMode="auto">
          <a:xfrm>
            <a:off x="4813300" y="3155950"/>
            <a:ext cx="1257300" cy="1765300"/>
            <a:chOff x="2072" y="1988"/>
            <a:chExt cx="792" cy="1112"/>
          </a:xfrm>
        </p:grpSpPr>
        <p:sp>
          <p:nvSpPr>
            <p:cNvPr id="19493" name="Line 105"/>
            <p:cNvSpPr>
              <a:spLocks noChangeShapeType="1"/>
            </p:cNvSpPr>
            <p:nvPr/>
          </p:nvSpPr>
          <p:spPr bwMode="auto">
            <a:xfrm>
              <a:off x="2864" y="1988"/>
              <a:ext cx="0" cy="1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4" name="Line 106"/>
            <p:cNvSpPr>
              <a:spLocks noChangeShapeType="1"/>
            </p:cNvSpPr>
            <p:nvPr/>
          </p:nvSpPr>
          <p:spPr bwMode="auto">
            <a:xfrm>
              <a:off x="2072" y="1988"/>
              <a:ext cx="0" cy="1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92" name="Rectangle 107"/>
          <p:cNvSpPr>
            <a:spLocks noGrp="1" noChangeArrowheads="1"/>
          </p:cNvSpPr>
          <p:nvPr>
            <p:ph type="title"/>
          </p:nvPr>
        </p:nvSpPr>
        <p:spPr>
          <a:xfrm>
            <a:off x="1714500" y="63500"/>
            <a:ext cx="5753100" cy="457200"/>
          </a:xfrm>
        </p:spPr>
        <p:txBody>
          <a:bodyPr/>
          <a:lstStyle/>
          <a:p>
            <a:pPr algn="l"/>
            <a:r>
              <a:rPr lang="zh-CN" altLang="en-US" sz="2400" b="1">
                <a:latin typeface="宋体" panose="02010600030101010101" pitchFamily="2" charset="-122"/>
              </a:rPr>
              <a:t>例</a:t>
            </a:r>
            <a:r>
              <a:rPr lang="en-US" altLang="zh-CN" sz="2400" b="1">
                <a:latin typeface="宋体" panose="02010600030101010101" pitchFamily="2" charset="-122"/>
              </a:rPr>
              <a:t>2 </a:t>
            </a:r>
            <a:r>
              <a:rPr lang="zh-CN" altLang="en-US" sz="2400" b="1">
                <a:latin typeface="宋体" panose="02010600030101010101" pitchFamily="2" charset="-122"/>
              </a:rPr>
              <a:t>求圆柱上带有孔的相贯线作图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2413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4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4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71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1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CC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4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animBg="1"/>
      <p:bldP spid="47115" grpId="0" animBg="1"/>
      <p:bldP spid="47158" grpId="0" animBg="1"/>
      <p:bldP spid="47182" grpId="0" animBg="1"/>
      <p:bldP spid="47188" grpId="0" animBg="1"/>
      <p:bldP spid="47189" grpId="0" animBg="1"/>
      <p:bldP spid="4719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/>
          <p:cNvSpPr>
            <a:spLocks noChangeShapeType="1"/>
          </p:cNvSpPr>
          <p:nvPr/>
        </p:nvSpPr>
        <p:spPr bwMode="auto">
          <a:xfrm>
            <a:off x="4230688" y="3157538"/>
            <a:ext cx="2438400" cy="0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232400" y="3086100"/>
            <a:ext cx="152400" cy="152400"/>
            <a:chOff x="1872" y="480"/>
            <a:chExt cx="96" cy="96"/>
          </a:xfrm>
        </p:grpSpPr>
        <p:sp>
          <p:nvSpPr>
            <p:cNvPr id="19561" name="Line 4"/>
            <p:cNvSpPr>
              <a:spLocks noChangeShapeType="1"/>
            </p:cNvSpPr>
            <p:nvPr/>
          </p:nvSpPr>
          <p:spPr bwMode="auto">
            <a:xfrm flipH="1">
              <a:off x="1872" y="480"/>
              <a:ext cx="96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2" name="Line 5"/>
            <p:cNvSpPr>
              <a:spLocks noChangeShapeType="1"/>
            </p:cNvSpPr>
            <p:nvPr/>
          </p:nvSpPr>
          <p:spPr bwMode="auto">
            <a:xfrm>
              <a:off x="1872" y="480"/>
              <a:ext cx="96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4800600" y="3159125"/>
            <a:ext cx="1282700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1" name="Line 7"/>
          <p:cNvSpPr>
            <a:spLocks noChangeShapeType="1"/>
          </p:cNvSpPr>
          <p:nvPr/>
        </p:nvSpPr>
        <p:spPr bwMode="auto">
          <a:xfrm>
            <a:off x="4241800" y="1244600"/>
            <a:ext cx="2414588" cy="0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232400" y="1181100"/>
            <a:ext cx="152400" cy="152400"/>
            <a:chOff x="1872" y="480"/>
            <a:chExt cx="96" cy="96"/>
          </a:xfrm>
        </p:grpSpPr>
        <p:sp>
          <p:nvSpPr>
            <p:cNvPr id="19559" name="Line 9"/>
            <p:cNvSpPr>
              <a:spLocks noChangeShapeType="1"/>
            </p:cNvSpPr>
            <p:nvPr/>
          </p:nvSpPr>
          <p:spPr bwMode="auto">
            <a:xfrm flipH="1">
              <a:off x="1872" y="480"/>
              <a:ext cx="96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60" name="Line 10"/>
            <p:cNvSpPr>
              <a:spLocks noChangeShapeType="1"/>
            </p:cNvSpPr>
            <p:nvPr/>
          </p:nvSpPr>
          <p:spPr bwMode="auto">
            <a:xfrm>
              <a:off x="1872" y="480"/>
              <a:ext cx="96" cy="9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4800600" y="1254125"/>
            <a:ext cx="1296988" cy="0"/>
          </a:xfrm>
          <a:prstGeom prst="line">
            <a:avLst/>
          </a:prstGeom>
          <a:noFill/>
          <a:ln w="762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8129589" y="1528763"/>
            <a:ext cx="1284287" cy="1395412"/>
            <a:chOff x="4161" y="963"/>
            <a:chExt cx="809" cy="879"/>
          </a:xfrm>
        </p:grpSpPr>
        <p:grpSp>
          <p:nvGrpSpPr>
            <p:cNvPr id="19549" name="Group 14"/>
            <p:cNvGrpSpPr>
              <a:grpSpLocks/>
            </p:cNvGrpSpPr>
            <p:nvPr/>
          </p:nvGrpSpPr>
          <p:grpSpPr bwMode="auto">
            <a:xfrm>
              <a:off x="4968" y="963"/>
              <a:ext cx="2" cy="879"/>
              <a:chOff x="4968" y="963"/>
              <a:chExt cx="2" cy="879"/>
            </a:xfrm>
          </p:grpSpPr>
          <p:sp>
            <p:nvSpPr>
              <p:cNvPr id="19555" name="Line 15"/>
              <p:cNvSpPr>
                <a:spLocks noChangeShapeType="1"/>
              </p:cNvSpPr>
              <p:nvPr/>
            </p:nvSpPr>
            <p:spPr bwMode="auto">
              <a:xfrm>
                <a:off x="4968" y="963"/>
                <a:ext cx="2" cy="153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6" name="Line 16"/>
              <p:cNvSpPr>
                <a:spLocks noChangeShapeType="1"/>
              </p:cNvSpPr>
              <p:nvPr/>
            </p:nvSpPr>
            <p:spPr bwMode="auto">
              <a:xfrm>
                <a:off x="4968" y="1170"/>
                <a:ext cx="2" cy="207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7" name="Line 17"/>
              <p:cNvSpPr>
                <a:spLocks noChangeShapeType="1"/>
              </p:cNvSpPr>
              <p:nvPr/>
            </p:nvSpPr>
            <p:spPr bwMode="auto">
              <a:xfrm>
                <a:off x="4968" y="1428"/>
                <a:ext cx="2" cy="207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8" name="Line 18"/>
              <p:cNvSpPr>
                <a:spLocks noChangeShapeType="1"/>
              </p:cNvSpPr>
              <p:nvPr/>
            </p:nvSpPr>
            <p:spPr bwMode="auto">
              <a:xfrm>
                <a:off x="4968" y="1688"/>
                <a:ext cx="2" cy="154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50" name="Group 19"/>
            <p:cNvGrpSpPr>
              <a:grpSpLocks/>
            </p:cNvGrpSpPr>
            <p:nvPr/>
          </p:nvGrpSpPr>
          <p:grpSpPr bwMode="auto">
            <a:xfrm>
              <a:off x="4161" y="963"/>
              <a:ext cx="2" cy="879"/>
              <a:chOff x="4161" y="963"/>
              <a:chExt cx="2" cy="879"/>
            </a:xfrm>
          </p:grpSpPr>
          <p:sp>
            <p:nvSpPr>
              <p:cNvPr id="19551" name="Line 20"/>
              <p:cNvSpPr>
                <a:spLocks noChangeShapeType="1"/>
              </p:cNvSpPr>
              <p:nvPr/>
            </p:nvSpPr>
            <p:spPr bwMode="auto">
              <a:xfrm>
                <a:off x="4161" y="963"/>
                <a:ext cx="2" cy="153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2" name="Line 21"/>
              <p:cNvSpPr>
                <a:spLocks noChangeShapeType="1"/>
              </p:cNvSpPr>
              <p:nvPr/>
            </p:nvSpPr>
            <p:spPr bwMode="auto">
              <a:xfrm>
                <a:off x="4161" y="1170"/>
                <a:ext cx="2" cy="207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3" name="Line 22"/>
              <p:cNvSpPr>
                <a:spLocks noChangeShapeType="1"/>
              </p:cNvSpPr>
              <p:nvPr/>
            </p:nvSpPr>
            <p:spPr bwMode="auto">
              <a:xfrm>
                <a:off x="4161" y="1428"/>
                <a:ext cx="2" cy="207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54" name="Line 23"/>
              <p:cNvSpPr>
                <a:spLocks noChangeShapeType="1"/>
              </p:cNvSpPr>
              <p:nvPr/>
            </p:nvSpPr>
            <p:spPr bwMode="auto">
              <a:xfrm>
                <a:off x="4161" y="1688"/>
                <a:ext cx="2" cy="154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4808538" y="1284288"/>
            <a:ext cx="1282700" cy="1884362"/>
            <a:chOff x="2069" y="809"/>
            <a:chExt cx="808" cy="1187"/>
          </a:xfrm>
        </p:grpSpPr>
        <p:grpSp>
          <p:nvGrpSpPr>
            <p:cNvPr id="19537" name="Group 25"/>
            <p:cNvGrpSpPr>
              <a:grpSpLocks/>
            </p:cNvGrpSpPr>
            <p:nvPr/>
          </p:nvGrpSpPr>
          <p:grpSpPr bwMode="auto">
            <a:xfrm>
              <a:off x="2875" y="809"/>
              <a:ext cx="2" cy="1187"/>
              <a:chOff x="2875" y="809"/>
              <a:chExt cx="2" cy="1187"/>
            </a:xfrm>
          </p:grpSpPr>
          <p:sp>
            <p:nvSpPr>
              <p:cNvPr id="19544" name="Line 26"/>
              <p:cNvSpPr>
                <a:spLocks noChangeShapeType="1"/>
              </p:cNvSpPr>
              <p:nvPr/>
            </p:nvSpPr>
            <p:spPr bwMode="auto">
              <a:xfrm>
                <a:off x="2875" y="809"/>
                <a:ext cx="2" cy="179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45" name="Line 27"/>
              <p:cNvSpPr>
                <a:spLocks noChangeShapeType="1"/>
              </p:cNvSpPr>
              <p:nvPr/>
            </p:nvSpPr>
            <p:spPr bwMode="auto">
              <a:xfrm>
                <a:off x="2875" y="1039"/>
                <a:ext cx="2" cy="208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46" name="Line 28"/>
              <p:cNvSpPr>
                <a:spLocks noChangeShapeType="1"/>
              </p:cNvSpPr>
              <p:nvPr/>
            </p:nvSpPr>
            <p:spPr bwMode="auto">
              <a:xfrm>
                <a:off x="2875" y="1300"/>
                <a:ext cx="2" cy="207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47" name="Line 29"/>
              <p:cNvSpPr>
                <a:spLocks noChangeShapeType="1"/>
              </p:cNvSpPr>
              <p:nvPr/>
            </p:nvSpPr>
            <p:spPr bwMode="auto">
              <a:xfrm>
                <a:off x="2875" y="1558"/>
                <a:ext cx="2" cy="207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48" name="Line 30"/>
              <p:cNvSpPr>
                <a:spLocks noChangeShapeType="1"/>
              </p:cNvSpPr>
              <p:nvPr/>
            </p:nvSpPr>
            <p:spPr bwMode="auto">
              <a:xfrm>
                <a:off x="2875" y="1818"/>
                <a:ext cx="2" cy="178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38" name="Group 31"/>
            <p:cNvGrpSpPr>
              <a:grpSpLocks/>
            </p:cNvGrpSpPr>
            <p:nvPr/>
          </p:nvGrpSpPr>
          <p:grpSpPr bwMode="auto">
            <a:xfrm>
              <a:off x="2069" y="809"/>
              <a:ext cx="2" cy="1187"/>
              <a:chOff x="2069" y="809"/>
              <a:chExt cx="2" cy="1187"/>
            </a:xfrm>
          </p:grpSpPr>
          <p:sp>
            <p:nvSpPr>
              <p:cNvPr id="19539" name="Line 32"/>
              <p:cNvSpPr>
                <a:spLocks noChangeShapeType="1"/>
              </p:cNvSpPr>
              <p:nvPr/>
            </p:nvSpPr>
            <p:spPr bwMode="auto">
              <a:xfrm>
                <a:off x="2069" y="809"/>
                <a:ext cx="2" cy="179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40" name="Line 33"/>
              <p:cNvSpPr>
                <a:spLocks noChangeShapeType="1"/>
              </p:cNvSpPr>
              <p:nvPr/>
            </p:nvSpPr>
            <p:spPr bwMode="auto">
              <a:xfrm>
                <a:off x="2069" y="1039"/>
                <a:ext cx="2" cy="208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41" name="Line 34"/>
              <p:cNvSpPr>
                <a:spLocks noChangeShapeType="1"/>
              </p:cNvSpPr>
              <p:nvPr/>
            </p:nvSpPr>
            <p:spPr bwMode="auto">
              <a:xfrm>
                <a:off x="2069" y="1300"/>
                <a:ext cx="2" cy="207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42" name="Line 35"/>
              <p:cNvSpPr>
                <a:spLocks noChangeShapeType="1"/>
              </p:cNvSpPr>
              <p:nvPr/>
            </p:nvSpPr>
            <p:spPr bwMode="auto">
              <a:xfrm>
                <a:off x="2069" y="1558"/>
                <a:ext cx="2" cy="207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43" name="Line 36"/>
              <p:cNvSpPr>
                <a:spLocks noChangeShapeType="1"/>
              </p:cNvSpPr>
              <p:nvPr/>
            </p:nvSpPr>
            <p:spPr bwMode="auto">
              <a:xfrm>
                <a:off x="2069" y="1818"/>
                <a:ext cx="2" cy="178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9466" name="Line 37"/>
          <p:cNvSpPr>
            <a:spLocks noChangeShapeType="1"/>
          </p:cNvSpPr>
          <p:nvPr/>
        </p:nvSpPr>
        <p:spPr bwMode="auto">
          <a:xfrm flipV="1">
            <a:off x="4259264" y="3948114"/>
            <a:ext cx="3175" cy="1919287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Line 38"/>
          <p:cNvSpPr>
            <a:spLocks noChangeShapeType="1"/>
          </p:cNvSpPr>
          <p:nvPr/>
        </p:nvSpPr>
        <p:spPr bwMode="auto">
          <a:xfrm>
            <a:off x="6635751" y="3948114"/>
            <a:ext cx="3175" cy="1919287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5449889" y="4095751"/>
            <a:ext cx="3175" cy="1624013"/>
            <a:chOff x="2473" y="2580"/>
            <a:chExt cx="2" cy="1023"/>
          </a:xfrm>
        </p:grpSpPr>
        <p:sp>
          <p:nvSpPr>
            <p:cNvPr id="19531" name="Line 40"/>
            <p:cNvSpPr>
              <a:spLocks noChangeShapeType="1"/>
            </p:cNvSpPr>
            <p:nvPr/>
          </p:nvSpPr>
          <p:spPr bwMode="auto">
            <a:xfrm flipV="1">
              <a:off x="2473" y="3256"/>
              <a:ext cx="2" cy="2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2" name="Line 41"/>
            <p:cNvSpPr>
              <a:spLocks noChangeShapeType="1"/>
            </p:cNvSpPr>
            <p:nvPr/>
          </p:nvSpPr>
          <p:spPr bwMode="auto">
            <a:xfrm flipV="1">
              <a:off x="2473" y="3179"/>
              <a:ext cx="2" cy="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3" name="Line 42"/>
            <p:cNvSpPr>
              <a:spLocks noChangeShapeType="1"/>
            </p:cNvSpPr>
            <p:nvPr/>
          </p:nvSpPr>
          <p:spPr bwMode="auto">
            <a:xfrm flipV="1">
              <a:off x="2473" y="2911"/>
              <a:ext cx="2" cy="2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4" name="Line 43"/>
            <p:cNvSpPr>
              <a:spLocks noChangeShapeType="1"/>
            </p:cNvSpPr>
            <p:nvPr/>
          </p:nvSpPr>
          <p:spPr bwMode="auto">
            <a:xfrm flipV="1">
              <a:off x="2473" y="2834"/>
              <a:ext cx="2" cy="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5" name="Line 44"/>
            <p:cNvSpPr>
              <a:spLocks noChangeShapeType="1"/>
            </p:cNvSpPr>
            <p:nvPr/>
          </p:nvSpPr>
          <p:spPr bwMode="auto">
            <a:xfrm flipV="1">
              <a:off x="2473" y="2580"/>
              <a:ext cx="2" cy="2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6" name="Line 45"/>
            <p:cNvSpPr>
              <a:spLocks noChangeShapeType="1"/>
            </p:cNvSpPr>
            <p:nvPr/>
          </p:nvSpPr>
          <p:spPr bwMode="auto">
            <a:xfrm flipV="1">
              <a:off x="2473" y="3519"/>
              <a:ext cx="2" cy="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469" name="Group 46"/>
          <p:cNvGrpSpPr>
            <a:grpSpLocks/>
          </p:cNvGrpSpPr>
          <p:nvPr/>
        </p:nvGrpSpPr>
        <p:grpSpPr bwMode="auto">
          <a:xfrm>
            <a:off x="4094164" y="4910139"/>
            <a:ext cx="2732087" cy="3175"/>
            <a:chOff x="1619" y="3093"/>
            <a:chExt cx="1721" cy="2"/>
          </a:xfrm>
        </p:grpSpPr>
        <p:sp>
          <p:nvSpPr>
            <p:cNvPr id="19524" name="Line 47"/>
            <p:cNvSpPr>
              <a:spLocks noChangeShapeType="1"/>
            </p:cNvSpPr>
            <p:nvPr/>
          </p:nvSpPr>
          <p:spPr bwMode="auto">
            <a:xfrm flipH="1">
              <a:off x="1619" y="3093"/>
              <a:ext cx="428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5" name="Line 48"/>
            <p:cNvSpPr>
              <a:spLocks noChangeShapeType="1"/>
            </p:cNvSpPr>
            <p:nvPr/>
          </p:nvSpPr>
          <p:spPr bwMode="auto">
            <a:xfrm flipH="1">
              <a:off x="2703" y="3093"/>
              <a:ext cx="148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6" name="Line 49"/>
            <p:cNvSpPr>
              <a:spLocks noChangeShapeType="1"/>
            </p:cNvSpPr>
            <p:nvPr/>
          </p:nvSpPr>
          <p:spPr bwMode="auto">
            <a:xfrm flipH="1">
              <a:off x="2627" y="3093"/>
              <a:ext cx="3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7" name="Line 50"/>
            <p:cNvSpPr>
              <a:spLocks noChangeShapeType="1"/>
            </p:cNvSpPr>
            <p:nvPr/>
          </p:nvSpPr>
          <p:spPr bwMode="auto">
            <a:xfrm flipH="1">
              <a:off x="2356" y="3093"/>
              <a:ext cx="231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8" name="Line 51"/>
            <p:cNvSpPr>
              <a:spLocks noChangeShapeType="1"/>
            </p:cNvSpPr>
            <p:nvPr/>
          </p:nvSpPr>
          <p:spPr bwMode="auto">
            <a:xfrm flipH="1">
              <a:off x="2280" y="3093"/>
              <a:ext cx="39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9" name="Line 52"/>
            <p:cNvSpPr>
              <a:spLocks noChangeShapeType="1"/>
            </p:cNvSpPr>
            <p:nvPr/>
          </p:nvSpPr>
          <p:spPr bwMode="auto">
            <a:xfrm flipH="1">
              <a:off x="2092" y="3093"/>
              <a:ext cx="150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0" name="Line 53"/>
            <p:cNvSpPr>
              <a:spLocks noChangeShapeType="1"/>
            </p:cNvSpPr>
            <p:nvPr/>
          </p:nvSpPr>
          <p:spPr bwMode="auto">
            <a:xfrm flipH="1">
              <a:off x="2899" y="3093"/>
              <a:ext cx="441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58" name="Freeform 54"/>
          <p:cNvSpPr>
            <a:spLocks noChangeArrowheads="1"/>
          </p:cNvSpPr>
          <p:nvPr/>
        </p:nvSpPr>
        <p:spPr bwMode="auto">
          <a:xfrm>
            <a:off x="4808539" y="2924176"/>
            <a:ext cx="1279525" cy="244475"/>
          </a:xfrm>
          <a:custGeom>
            <a:avLst/>
            <a:gdLst>
              <a:gd name="T0" fmla="*/ 0 w 2862"/>
              <a:gd name="T1" fmla="*/ 244475 h 547"/>
              <a:gd name="T2" fmla="*/ 303116 w 2862"/>
              <a:gd name="T3" fmla="*/ 75532 h 547"/>
              <a:gd name="T4" fmla="*/ 468980 w 2862"/>
              <a:gd name="T5" fmla="*/ 21006 h 547"/>
              <a:gd name="T6" fmla="*/ 640210 w 2862"/>
              <a:gd name="T7" fmla="*/ 0 h 547"/>
              <a:gd name="T8" fmla="*/ 810992 w 2862"/>
              <a:gd name="T9" fmla="*/ 21006 h 547"/>
              <a:gd name="T10" fmla="*/ 976856 w 2862"/>
              <a:gd name="T11" fmla="*/ 75532 h 547"/>
              <a:gd name="T12" fmla="*/ 1279525 w 2862"/>
              <a:gd name="T13" fmla="*/ 244475 h 5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62"/>
              <a:gd name="T22" fmla="*/ 0 h 547"/>
              <a:gd name="T23" fmla="*/ 2862 w 2862"/>
              <a:gd name="T24" fmla="*/ 547 h 54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62" h="547">
                <a:moveTo>
                  <a:pt x="0" y="547"/>
                </a:moveTo>
                <a:lnTo>
                  <a:pt x="678" y="169"/>
                </a:lnTo>
                <a:lnTo>
                  <a:pt x="1049" y="47"/>
                </a:lnTo>
                <a:lnTo>
                  <a:pt x="1432" y="0"/>
                </a:lnTo>
                <a:lnTo>
                  <a:pt x="1814" y="47"/>
                </a:lnTo>
                <a:lnTo>
                  <a:pt x="2185" y="169"/>
                </a:lnTo>
                <a:lnTo>
                  <a:pt x="2862" y="547"/>
                </a:lnTo>
              </a:path>
            </a:pathLst>
          </a:custGeom>
          <a:noFill/>
          <a:ln w="5715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1" name="Line 55"/>
          <p:cNvSpPr>
            <a:spLocks noChangeShapeType="1"/>
          </p:cNvSpPr>
          <p:nvPr/>
        </p:nvSpPr>
        <p:spPr bwMode="auto">
          <a:xfrm flipH="1">
            <a:off x="9294813" y="2208214"/>
            <a:ext cx="576262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2" name="Line 56"/>
          <p:cNvSpPr>
            <a:spLocks noChangeShapeType="1"/>
          </p:cNvSpPr>
          <p:nvPr/>
        </p:nvSpPr>
        <p:spPr bwMode="auto">
          <a:xfrm flipH="1">
            <a:off x="9118600" y="2208214"/>
            <a:ext cx="889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3" name="Line 57"/>
          <p:cNvSpPr>
            <a:spLocks noChangeShapeType="1"/>
          </p:cNvSpPr>
          <p:nvPr/>
        </p:nvSpPr>
        <p:spPr bwMode="auto">
          <a:xfrm flipH="1">
            <a:off x="8509000" y="2208214"/>
            <a:ext cx="522288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4" name="Line 58"/>
          <p:cNvSpPr>
            <a:spLocks noChangeShapeType="1"/>
          </p:cNvSpPr>
          <p:nvPr/>
        </p:nvSpPr>
        <p:spPr bwMode="auto">
          <a:xfrm flipH="1">
            <a:off x="8335964" y="2208214"/>
            <a:ext cx="857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5" name="Line 59"/>
          <p:cNvSpPr>
            <a:spLocks noChangeShapeType="1"/>
          </p:cNvSpPr>
          <p:nvPr/>
        </p:nvSpPr>
        <p:spPr bwMode="auto">
          <a:xfrm flipH="1">
            <a:off x="7669214" y="2208214"/>
            <a:ext cx="579437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476" name="Group 60"/>
          <p:cNvGrpSpPr>
            <a:grpSpLocks/>
          </p:cNvGrpSpPr>
          <p:nvPr/>
        </p:nvGrpSpPr>
        <p:grpSpPr bwMode="auto">
          <a:xfrm>
            <a:off x="4256088" y="1246188"/>
            <a:ext cx="2386012" cy="1924050"/>
            <a:chOff x="1721" y="785"/>
            <a:chExt cx="1503" cy="1212"/>
          </a:xfrm>
        </p:grpSpPr>
        <p:sp>
          <p:nvSpPr>
            <p:cNvPr id="19522" name="Line 61"/>
            <p:cNvSpPr>
              <a:spLocks noChangeShapeType="1"/>
            </p:cNvSpPr>
            <p:nvPr/>
          </p:nvSpPr>
          <p:spPr bwMode="auto">
            <a:xfrm>
              <a:off x="3220" y="785"/>
              <a:ext cx="4" cy="1212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3" name="Line 62"/>
            <p:cNvSpPr>
              <a:spLocks noChangeShapeType="1"/>
            </p:cNvSpPr>
            <p:nvPr/>
          </p:nvSpPr>
          <p:spPr bwMode="auto">
            <a:xfrm flipV="1">
              <a:off x="1721" y="785"/>
              <a:ext cx="4" cy="1203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477" name="Group 63"/>
          <p:cNvGrpSpPr>
            <a:grpSpLocks/>
          </p:cNvGrpSpPr>
          <p:nvPr/>
        </p:nvGrpSpPr>
        <p:grpSpPr bwMode="auto">
          <a:xfrm>
            <a:off x="8772526" y="1114426"/>
            <a:ext cx="3175" cy="2195513"/>
            <a:chOff x="4566" y="702"/>
            <a:chExt cx="2" cy="1383"/>
          </a:xfrm>
        </p:grpSpPr>
        <p:sp>
          <p:nvSpPr>
            <p:cNvPr id="19516" name="Line 64"/>
            <p:cNvSpPr>
              <a:spLocks noChangeShapeType="1"/>
            </p:cNvSpPr>
            <p:nvPr/>
          </p:nvSpPr>
          <p:spPr bwMode="auto">
            <a:xfrm flipV="1">
              <a:off x="4566" y="1777"/>
              <a:ext cx="2" cy="3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7" name="Line 65"/>
            <p:cNvSpPr>
              <a:spLocks noChangeShapeType="1"/>
            </p:cNvSpPr>
            <p:nvPr/>
          </p:nvSpPr>
          <p:spPr bwMode="auto">
            <a:xfrm flipV="1">
              <a:off x="4566" y="1667"/>
              <a:ext cx="2" cy="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8" name="Line 66"/>
            <p:cNvSpPr>
              <a:spLocks noChangeShapeType="1"/>
            </p:cNvSpPr>
            <p:nvPr/>
          </p:nvSpPr>
          <p:spPr bwMode="auto">
            <a:xfrm flipV="1">
              <a:off x="4566" y="1282"/>
              <a:ext cx="2" cy="3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9" name="Line 67"/>
            <p:cNvSpPr>
              <a:spLocks noChangeShapeType="1"/>
            </p:cNvSpPr>
            <p:nvPr/>
          </p:nvSpPr>
          <p:spPr bwMode="auto">
            <a:xfrm flipV="1">
              <a:off x="4566" y="1172"/>
              <a:ext cx="2" cy="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0" name="Line 68"/>
            <p:cNvSpPr>
              <a:spLocks noChangeShapeType="1"/>
            </p:cNvSpPr>
            <p:nvPr/>
          </p:nvSpPr>
          <p:spPr bwMode="auto">
            <a:xfrm flipV="1">
              <a:off x="4566" y="809"/>
              <a:ext cx="2" cy="3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1" name="Line 69"/>
            <p:cNvSpPr>
              <a:spLocks noChangeShapeType="1"/>
            </p:cNvSpPr>
            <p:nvPr/>
          </p:nvSpPr>
          <p:spPr bwMode="auto">
            <a:xfrm flipV="1">
              <a:off x="4566" y="702"/>
              <a:ext cx="2" cy="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9478" name="Picture 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213" y="3810000"/>
            <a:ext cx="2309812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9" name="Oval 71"/>
          <p:cNvSpPr>
            <a:spLocks noChangeArrowheads="1"/>
          </p:cNvSpPr>
          <p:nvPr/>
        </p:nvSpPr>
        <p:spPr bwMode="auto">
          <a:xfrm>
            <a:off x="7815264" y="1231901"/>
            <a:ext cx="1914525" cy="1914525"/>
          </a:xfrm>
          <a:prstGeom prst="ellips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14" name="Group 72"/>
          <p:cNvGrpSpPr>
            <a:grpSpLocks/>
          </p:cNvGrpSpPr>
          <p:nvPr/>
        </p:nvGrpSpPr>
        <p:grpSpPr bwMode="auto">
          <a:xfrm>
            <a:off x="4826000" y="4892676"/>
            <a:ext cx="1244600" cy="627063"/>
            <a:chOff x="2272" y="3128"/>
            <a:chExt cx="1048" cy="528"/>
          </a:xfrm>
        </p:grpSpPr>
        <p:sp>
          <p:nvSpPr>
            <p:cNvPr id="19514" name="Arc 73"/>
            <p:cNvSpPr>
              <a:spLocks noChangeArrowheads="1"/>
            </p:cNvSpPr>
            <p:nvPr/>
          </p:nvSpPr>
          <p:spPr bwMode="auto">
            <a:xfrm flipH="1" flipV="1">
              <a:off x="2272" y="3128"/>
              <a:ext cx="528" cy="528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528 h 21600"/>
                <a:gd name="T4" fmla="*/ 0 w 21600"/>
                <a:gd name="T5" fmla="*/ 0 h 21600"/>
                <a:gd name="T6" fmla="*/ 528 w 21600"/>
                <a:gd name="T7" fmla="*/ 528 h 21600"/>
                <a:gd name="T8" fmla="*/ 0 w 21600"/>
                <a:gd name="T9" fmla="*/ 528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5" name="Arc 74"/>
            <p:cNvSpPr>
              <a:spLocks noChangeArrowheads="1"/>
            </p:cNvSpPr>
            <p:nvPr/>
          </p:nvSpPr>
          <p:spPr bwMode="auto">
            <a:xfrm flipV="1">
              <a:off x="2792" y="3128"/>
              <a:ext cx="528" cy="528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528 h 21600"/>
                <a:gd name="T4" fmla="*/ 0 w 21600"/>
                <a:gd name="T5" fmla="*/ 0 h 21600"/>
                <a:gd name="T6" fmla="*/ 528 w 21600"/>
                <a:gd name="T7" fmla="*/ 528 h 21600"/>
                <a:gd name="T8" fmla="*/ 0 w 21600"/>
                <a:gd name="T9" fmla="*/ 528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" name="Group 75"/>
          <p:cNvGrpSpPr>
            <a:grpSpLocks/>
          </p:cNvGrpSpPr>
          <p:nvPr/>
        </p:nvGrpSpPr>
        <p:grpSpPr bwMode="auto">
          <a:xfrm flipV="1">
            <a:off x="4826000" y="4292601"/>
            <a:ext cx="1244600" cy="627063"/>
            <a:chOff x="2272" y="3128"/>
            <a:chExt cx="1048" cy="528"/>
          </a:xfrm>
        </p:grpSpPr>
        <p:sp>
          <p:nvSpPr>
            <p:cNvPr id="19512" name="Arc 76"/>
            <p:cNvSpPr>
              <a:spLocks noChangeArrowheads="1"/>
            </p:cNvSpPr>
            <p:nvPr/>
          </p:nvSpPr>
          <p:spPr bwMode="auto">
            <a:xfrm flipH="1" flipV="1">
              <a:off x="2272" y="3128"/>
              <a:ext cx="528" cy="528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528 h 21600"/>
                <a:gd name="T4" fmla="*/ 0 w 21600"/>
                <a:gd name="T5" fmla="*/ 0 h 21600"/>
                <a:gd name="T6" fmla="*/ 528 w 21600"/>
                <a:gd name="T7" fmla="*/ 528 h 21600"/>
                <a:gd name="T8" fmla="*/ 0 w 21600"/>
                <a:gd name="T9" fmla="*/ 528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3" name="Arc 77"/>
            <p:cNvSpPr>
              <a:spLocks noChangeArrowheads="1"/>
            </p:cNvSpPr>
            <p:nvPr/>
          </p:nvSpPr>
          <p:spPr bwMode="auto">
            <a:xfrm flipV="1">
              <a:off x="2792" y="3128"/>
              <a:ext cx="528" cy="528"/>
            </a:xfrm>
            <a:custGeom>
              <a:avLst/>
              <a:gdLst>
                <a:gd name="T0" fmla="*/ 0 w 21600"/>
                <a:gd name="T1" fmla="*/ 0 h 21600"/>
                <a:gd name="T2" fmla="*/ 528 w 21600"/>
                <a:gd name="T3" fmla="*/ 528 h 21600"/>
                <a:gd name="T4" fmla="*/ 0 w 21600"/>
                <a:gd name="T5" fmla="*/ 0 h 21600"/>
                <a:gd name="T6" fmla="*/ 528 w 21600"/>
                <a:gd name="T7" fmla="*/ 528 h 21600"/>
                <a:gd name="T8" fmla="*/ 0 w 21600"/>
                <a:gd name="T9" fmla="*/ 528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82" name="Line 78"/>
          <p:cNvSpPr>
            <a:spLocks noChangeShapeType="1"/>
          </p:cNvSpPr>
          <p:nvPr/>
        </p:nvSpPr>
        <p:spPr bwMode="auto">
          <a:xfrm flipH="1">
            <a:off x="5448300" y="1465263"/>
            <a:ext cx="2673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6" name="Group 79"/>
          <p:cNvGrpSpPr>
            <a:grpSpLocks/>
          </p:cNvGrpSpPr>
          <p:nvPr/>
        </p:nvGrpSpPr>
        <p:grpSpPr bwMode="auto">
          <a:xfrm>
            <a:off x="4830763" y="1244600"/>
            <a:ext cx="1244600" cy="242888"/>
            <a:chOff x="2125" y="1017"/>
            <a:chExt cx="718" cy="145"/>
          </a:xfrm>
        </p:grpSpPr>
        <p:sp>
          <p:nvSpPr>
            <p:cNvPr id="19508" name="Freeform 80"/>
            <p:cNvSpPr>
              <a:spLocks noChangeArrowheads="1"/>
            </p:cNvSpPr>
            <p:nvPr/>
          </p:nvSpPr>
          <p:spPr bwMode="auto">
            <a:xfrm>
              <a:off x="2219" y="1084"/>
              <a:ext cx="244" cy="78"/>
            </a:xfrm>
            <a:custGeom>
              <a:avLst/>
              <a:gdLst>
                <a:gd name="T0" fmla="*/ 0 w 847"/>
                <a:gd name="T1" fmla="*/ 0 h 249"/>
                <a:gd name="T2" fmla="*/ 113 w 847"/>
                <a:gd name="T3" fmla="*/ 51 h 249"/>
                <a:gd name="T4" fmla="*/ 244 w 847"/>
                <a:gd name="T5" fmla="*/ 78 h 249"/>
                <a:gd name="T6" fmla="*/ 0 60000 65536"/>
                <a:gd name="T7" fmla="*/ 0 60000 65536"/>
                <a:gd name="T8" fmla="*/ 0 60000 65536"/>
                <a:gd name="T9" fmla="*/ 0 w 847"/>
                <a:gd name="T10" fmla="*/ 0 h 249"/>
                <a:gd name="T11" fmla="*/ 847 w 847"/>
                <a:gd name="T12" fmla="*/ 249 h 2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7" h="249">
                  <a:moveTo>
                    <a:pt x="0" y="0"/>
                  </a:moveTo>
                  <a:lnTo>
                    <a:pt x="391" y="163"/>
                  </a:lnTo>
                  <a:lnTo>
                    <a:pt x="847" y="249"/>
                  </a:lnTo>
                </a:path>
              </a:pathLst>
            </a:custGeom>
            <a:noFill/>
            <a:ln w="5715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9" name="Freeform 81"/>
            <p:cNvSpPr>
              <a:spLocks noChangeArrowheads="1"/>
            </p:cNvSpPr>
            <p:nvPr/>
          </p:nvSpPr>
          <p:spPr bwMode="auto">
            <a:xfrm>
              <a:off x="2125" y="1017"/>
              <a:ext cx="106" cy="66"/>
            </a:xfrm>
            <a:custGeom>
              <a:avLst/>
              <a:gdLst>
                <a:gd name="T0" fmla="*/ 0 w 289"/>
                <a:gd name="T1" fmla="*/ 0 h 176"/>
                <a:gd name="T2" fmla="*/ 44 w 289"/>
                <a:gd name="T3" fmla="*/ 29 h 176"/>
                <a:gd name="T4" fmla="*/ 106 w 289"/>
                <a:gd name="T5" fmla="*/ 66 h 176"/>
                <a:gd name="T6" fmla="*/ 0 60000 65536"/>
                <a:gd name="T7" fmla="*/ 0 60000 65536"/>
                <a:gd name="T8" fmla="*/ 0 60000 65536"/>
                <a:gd name="T9" fmla="*/ 0 w 289"/>
                <a:gd name="T10" fmla="*/ 0 h 176"/>
                <a:gd name="T11" fmla="*/ 289 w 289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9" h="176">
                  <a:moveTo>
                    <a:pt x="0" y="0"/>
                  </a:moveTo>
                  <a:lnTo>
                    <a:pt x="121" y="77"/>
                  </a:lnTo>
                  <a:lnTo>
                    <a:pt x="289" y="176"/>
                  </a:lnTo>
                </a:path>
              </a:pathLst>
            </a:custGeom>
            <a:noFill/>
            <a:ln w="5715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0" name="Freeform 82"/>
            <p:cNvSpPr>
              <a:spLocks noChangeArrowheads="1"/>
            </p:cNvSpPr>
            <p:nvPr/>
          </p:nvSpPr>
          <p:spPr bwMode="auto">
            <a:xfrm>
              <a:off x="2727" y="1017"/>
              <a:ext cx="116" cy="71"/>
            </a:xfrm>
            <a:custGeom>
              <a:avLst/>
              <a:gdLst>
                <a:gd name="T0" fmla="*/ 0 w 290"/>
                <a:gd name="T1" fmla="*/ 71 h 176"/>
                <a:gd name="T2" fmla="*/ 68 w 290"/>
                <a:gd name="T3" fmla="*/ 31 h 176"/>
                <a:gd name="T4" fmla="*/ 116 w 290"/>
                <a:gd name="T5" fmla="*/ 0 h 176"/>
                <a:gd name="T6" fmla="*/ 0 60000 65536"/>
                <a:gd name="T7" fmla="*/ 0 60000 65536"/>
                <a:gd name="T8" fmla="*/ 0 60000 65536"/>
                <a:gd name="T9" fmla="*/ 0 w 290"/>
                <a:gd name="T10" fmla="*/ 0 h 176"/>
                <a:gd name="T11" fmla="*/ 290 w 290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0" h="176">
                  <a:moveTo>
                    <a:pt x="0" y="176"/>
                  </a:moveTo>
                  <a:lnTo>
                    <a:pt x="169" y="77"/>
                  </a:lnTo>
                  <a:lnTo>
                    <a:pt x="290" y="0"/>
                  </a:lnTo>
                </a:path>
              </a:pathLst>
            </a:custGeom>
            <a:noFill/>
            <a:ln w="5715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1" name="Freeform 83"/>
            <p:cNvSpPr>
              <a:spLocks noChangeArrowheads="1"/>
            </p:cNvSpPr>
            <p:nvPr/>
          </p:nvSpPr>
          <p:spPr bwMode="auto">
            <a:xfrm>
              <a:off x="2505" y="1087"/>
              <a:ext cx="227" cy="70"/>
            </a:xfrm>
            <a:custGeom>
              <a:avLst/>
              <a:gdLst>
                <a:gd name="T0" fmla="*/ 0 w 848"/>
                <a:gd name="T1" fmla="*/ 70 h 249"/>
                <a:gd name="T2" fmla="*/ 122 w 848"/>
                <a:gd name="T3" fmla="*/ 46 h 249"/>
                <a:gd name="T4" fmla="*/ 227 w 848"/>
                <a:gd name="T5" fmla="*/ 0 h 249"/>
                <a:gd name="T6" fmla="*/ 0 60000 65536"/>
                <a:gd name="T7" fmla="*/ 0 60000 65536"/>
                <a:gd name="T8" fmla="*/ 0 60000 65536"/>
                <a:gd name="T9" fmla="*/ 0 w 848"/>
                <a:gd name="T10" fmla="*/ 0 h 249"/>
                <a:gd name="T11" fmla="*/ 848 w 848"/>
                <a:gd name="T12" fmla="*/ 249 h 2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8" h="249">
                  <a:moveTo>
                    <a:pt x="0" y="249"/>
                  </a:moveTo>
                  <a:lnTo>
                    <a:pt x="456" y="163"/>
                  </a:lnTo>
                  <a:lnTo>
                    <a:pt x="848" y="0"/>
                  </a:lnTo>
                </a:path>
              </a:pathLst>
            </a:custGeom>
            <a:noFill/>
            <a:ln w="57150">
              <a:solidFill>
                <a:srgbClr val="99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88" name="Oval 84"/>
          <p:cNvSpPr>
            <a:spLocks noChangeArrowheads="1"/>
          </p:cNvSpPr>
          <p:nvPr/>
        </p:nvSpPr>
        <p:spPr bwMode="auto">
          <a:xfrm>
            <a:off x="4749801" y="1193801"/>
            <a:ext cx="98425" cy="98425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7189" name="Oval 85"/>
          <p:cNvSpPr>
            <a:spLocks noChangeArrowheads="1"/>
          </p:cNvSpPr>
          <p:nvPr/>
        </p:nvSpPr>
        <p:spPr bwMode="auto">
          <a:xfrm>
            <a:off x="6035676" y="1193801"/>
            <a:ext cx="98425" cy="98425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17" name="Group 86"/>
          <p:cNvGrpSpPr>
            <a:grpSpLocks/>
          </p:cNvGrpSpPr>
          <p:nvPr/>
        </p:nvGrpSpPr>
        <p:grpSpPr bwMode="auto">
          <a:xfrm>
            <a:off x="5461001" y="1101726"/>
            <a:ext cx="3175" cy="2195513"/>
            <a:chOff x="4566" y="702"/>
            <a:chExt cx="2" cy="1383"/>
          </a:xfrm>
        </p:grpSpPr>
        <p:sp>
          <p:nvSpPr>
            <p:cNvPr id="19502" name="Line 87"/>
            <p:cNvSpPr>
              <a:spLocks noChangeShapeType="1"/>
            </p:cNvSpPr>
            <p:nvPr/>
          </p:nvSpPr>
          <p:spPr bwMode="auto">
            <a:xfrm flipV="1">
              <a:off x="4566" y="1777"/>
              <a:ext cx="2" cy="3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3" name="Line 88"/>
            <p:cNvSpPr>
              <a:spLocks noChangeShapeType="1"/>
            </p:cNvSpPr>
            <p:nvPr/>
          </p:nvSpPr>
          <p:spPr bwMode="auto">
            <a:xfrm flipV="1">
              <a:off x="4566" y="1667"/>
              <a:ext cx="2" cy="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Line 89"/>
            <p:cNvSpPr>
              <a:spLocks noChangeShapeType="1"/>
            </p:cNvSpPr>
            <p:nvPr/>
          </p:nvSpPr>
          <p:spPr bwMode="auto">
            <a:xfrm flipV="1">
              <a:off x="4566" y="1282"/>
              <a:ext cx="2" cy="3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Line 90"/>
            <p:cNvSpPr>
              <a:spLocks noChangeShapeType="1"/>
            </p:cNvSpPr>
            <p:nvPr/>
          </p:nvSpPr>
          <p:spPr bwMode="auto">
            <a:xfrm flipV="1">
              <a:off x="4566" y="1172"/>
              <a:ext cx="2" cy="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Line 91"/>
            <p:cNvSpPr>
              <a:spLocks noChangeShapeType="1"/>
            </p:cNvSpPr>
            <p:nvPr/>
          </p:nvSpPr>
          <p:spPr bwMode="auto">
            <a:xfrm flipV="1">
              <a:off x="4566" y="809"/>
              <a:ext cx="2" cy="3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7" name="Line 92"/>
            <p:cNvSpPr>
              <a:spLocks noChangeShapeType="1"/>
            </p:cNvSpPr>
            <p:nvPr/>
          </p:nvSpPr>
          <p:spPr bwMode="auto">
            <a:xfrm flipV="1">
              <a:off x="4566" y="702"/>
              <a:ext cx="2" cy="6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97" name="Oval 93"/>
          <p:cNvSpPr>
            <a:spLocks noChangeArrowheads="1"/>
          </p:cNvSpPr>
          <p:nvPr/>
        </p:nvSpPr>
        <p:spPr bwMode="auto">
          <a:xfrm>
            <a:off x="5397501" y="1435101"/>
            <a:ext cx="98425" cy="98425"/>
          </a:xfrm>
          <a:prstGeom prst="ellipse">
            <a:avLst/>
          </a:prstGeom>
          <a:solidFill>
            <a:srgbClr val="FFFFCC"/>
          </a:solidFill>
          <a:ln w="12700">
            <a:solidFill>
              <a:srgbClr val="99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19488" name="Group 94"/>
          <p:cNvGrpSpPr>
            <a:grpSpLocks/>
          </p:cNvGrpSpPr>
          <p:nvPr/>
        </p:nvGrpSpPr>
        <p:grpSpPr bwMode="auto">
          <a:xfrm>
            <a:off x="4102100" y="2197101"/>
            <a:ext cx="2732088" cy="3175"/>
            <a:chOff x="1619" y="3093"/>
            <a:chExt cx="1721" cy="2"/>
          </a:xfrm>
        </p:grpSpPr>
        <p:sp>
          <p:nvSpPr>
            <p:cNvPr id="19495" name="Line 95"/>
            <p:cNvSpPr>
              <a:spLocks noChangeShapeType="1"/>
            </p:cNvSpPr>
            <p:nvPr/>
          </p:nvSpPr>
          <p:spPr bwMode="auto">
            <a:xfrm flipH="1">
              <a:off x="1619" y="3093"/>
              <a:ext cx="428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6" name="Line 96"/>
            <p:cNvSpPr>
              <a:spLocks noChangeShapeType="1"/>
            </p:cNvSpPr>
            <p:nvPr/>
          </p:nvSpPr>
          <p:spPr bwMode="auto">
            <a:xfrm flipH="1">
              <a:off x="2703" y="3093"/>
              <a:ext cx="148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7" name="Line 97"/>
            <p:cNvSpPr>
              <a:spLocks noChangeShapeType="1"/>
            </p:cNvSpPr>
            <p:nvPr/>
          </p:nvSpPr>
          <p:spPr bwMode="auto">
            <a:xfrm flipH="1">
              <a:off x="2627" y="3093"/>
              <a:ext cx="3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8" name="Line 98"/>
            <p:cNvSpPr>
              <a:spLocks noChangeShapeType="1"/>
            </p:cNvSpPr>
            <p:nvPr/>
          </p:nvSpPr>
          <p:spPr bwMode="auto">
            <a:xfrm flipH="1">
              <a:off x="2356" y="3093"/>
              <a:ext cx="231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9" name="Line 99"/>
            <p:cNvSpPr>
              <a:spLocks noChangeShapeType="1"/>
            </p:cNvSpPr>
            <p:nvPr/>
          </p:nvSpPr>
          <p:spPr bwMode="auto">
            <a:xfrm flipH="1">
              <a:off x="2280" y="3093"/>
              <a:ext cx="39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0" name="Line 100"/>
            <p:cNvSpPr>
              <a:spLocks noChangeShapeType="1"/>
            </p:cNvSpPr>
            <p:nvPr/>
          </p:nvSpPr>
          <p:spPr bwMode="auto">
            <a:xfrm flipH="1">
              <a:off x="2092" y="3093"/>
              <a:ext cx="150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1" name="Line 101"/>
            <p:cNvSpPr>
              <a:spLocks noChangeShapeType="1"/>
            </p:cNvSpPr>
            <p:nvPr/>
          </p:nvSpPr>
          <p:spPr bwMode="auto">
            <a:xfrm flipH="1">
              <a:off x="2899" y="3093"/>
              <a:ext cx="441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89" name="Line 102"/>
          <p:cNvSpPr>
            <a:spLocks noChangeShapeType="1"/>
          </p:cNvSpPr>
          <p:nvPr/>
        </p:nvSpPr>
        <p:spPr bwMode="auto">
          <a:xfrm>
            <a:off x="4241800" y="5867400"/>
            <a:ext cx="2413000" cy="0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0" name="Line 103"/>
          <p:cNvSpPr>
            <a:spLocks noChangeShapeType="1"/>
          </p:cNvSpPr>
          <p:nvPr/>
        </p:nvSpPr>
        <p:spPr bwMode="auto">
          <a:xfrm>
            <a:off x="4241800" y="3949700"/>
            <a:ext cx="2413000" cy="0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" name="Group 104"/>
          <p:cNvGrpSpPr>
            <a:grpSpLocks/>
          </p:cNvGrpSpPr>
          <p:nvPr/>
        </p:nvGrpSpPr>
        <p:grpSpPr bwMode="auto">
          <a:xfrm>
            <a:off x="4813300" y="3155950"/>
            <a:ext cx="1257300" cy="1765300"/>
            <a:chOff x="2072" y="1988"/>
            <a:chExt cx="792" cy="1112"/>
          </a:xfrm>
        </p:grpSpPr>
        <p:sp>
          <p:nvSpPr>
            <p:cNvPr id="19493" name="Line 105"/>
            <p:cNvSpPr>
              <a:spLocks noChangeShapeType="1"/>
            </p:cNvSpPr>
            <p:nvPr/>
          </p:nvSpPr>
          <p:spPr bwMode="auto">
            <a:xfrm>
              <a:off x="2864" y="1988"/>
              <a:ext cx="0" cy="1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4" name="Line 106"/>
            <p:cNvSpPr>
              <a:spLocks noChangeShapeType="1"/>
            </p:cNvSpPr>
            <p:nvPr/>
          </p:nvSpPr>
          <p:spPr bwMode="auto">
            <a:xfrm>
              <a:off x="2072" y="1988"/>
              <a:ext cx="0" cy="1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92" name="Rectangle 107"/>
          <p:cNvSpPr>
            <a:spLocks noGrp="1" noChangeArrowheads="1"/>
          </p:cNvSpPr>
          <p:nvPr>
            <p:ph type="title"/>
          </p:nvPr>
        </p:nvSpPr>
        <p:spPr>
          <a:xfrm>
            <a:off x="1714500" y="63500"/>
            <a:ext cx="5753100" cy="457200"/>
          </a:xfrm>
        </p:spPr>
        <p:txBody>
          <a:bodyPr/>
          <a:lstStyle/>
          <a:p>
            <a:pPr algn="l"/>
            <a:r>
              <a:rPr lang="zh-CN" altLang="en-US" sz="2400" b="1">
                <a:latin typeface="宋体" panose="02010600030101010101" pitchFamily="2" charset="-122"/>
              </a:rPr>
              <a:t>例</a:t>
            </a:r>
            <a:r>
              <a:rPr lang="en-US" altLang="zh-CN" sz="2400" b="1">
                <a:latin typeface="宋体" panose="02010600030101010101" pitchFamily="2" charset="-122"/>
              </a:rPr>
              <a:t>2 </a:t>
            </a:r>
            <a:r>
              <a:rPr lang="zh-CN" altLang="en-US" sz="2400" b="1">
                <a:latin typeface="宋体" panose="02010600030101010101" pitchFamily="2" charset="-122"/>
              </a:rPr>
              <a:t>求圆柱上带有孔的相贯线作图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6954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animBg="1"/>
      <p:bldP spid="47115" grpId="0" animBg="1"/>
      <p:bldP spid="4715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0"/>
          <p:cNvSpPr>
            <a:spLocks noChangeArrowheads="1"/>
          </p:cNvSpPr>
          <p:nvPr/>
        </p:nvSpPr>
        <p:spPr bwMode="auto">
          <a:xfrm>
            <a:off x="1524000" y="1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C0000"/>
                </a:solidFill>
                <a:ea typeface="黑体" panose="02010609060101010101" pitchFamily="49" charset="-122"/>
              </a:rPr>
              <a:t>四  两回转体相贯线的变化形式 </a:t>
            </a:r>
            <a:r>
              <a:rPr lang="en-US" altLang="zh-CN" sz="1600" i="1">
                <a:solidFill>
                  <a:srgbClr val="CC0000"/>
                </a:solidFill>
                <a:ea typeface="黑体" panose="02010609060101010101" pitchFamily="49" charset="-122"/>
              </a:rPr>
              <a:t>All types of intersections of two revolved solids</a:t>
            </a:r>
          </a:p>
        </p:txBody>
      </p:sp>
      <p:pic>
        <p:nvPicPr>
          <p:cNvPr id="43070" name="Picture 6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6" y="998539"/>
            <a:ext cx="2555875" cy="244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63"/>
          <p:cNvSpPr txBox="1">
            <a:spLocks noChangeArrowheads="1"/>
          </p:cNvSpPr>
          <p:nvPr/>
        </p:nvSpPr>
        <p:spPr bwMode="auto">
          <a:xfrm>
            <a:off x="1524000" y="476250"/>
            <a:ext cx="709295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CC0000"/>
                </a:solidFill>
                <a:ea typeface="黑体" panose="02010609060101010101" pitchFamily="49" charset="-122"/>
              </a:rPr>
              <a:t> (1) </a:t>
            </a:r>
            <a:r>
              <a:rPr lang="zh-CN" altLang="en-US" sz="2000">
                <a:solidFill>
                  <a:srgbClr val="CC0000"/>
                </a:solidFill>
                <a:ea typeface="黑体" panose="02010609060101010101" pitchFamily="49" charset="-122"/>
              </a:rPr>
              <a:t>当圆柱直径变化时，相贯线的变化趋势</a:t>
            </a:r>
            <a:r>
              <a:rPr lang="zh-CN" altLang="en-US" sz="2400">
                <a:solidFill>
                  <a:srgbClr val="CC0000"/>
                </a:solidFill>
                <a:ea typeface="黑体" panose="02010609060101010101" pitchFamily="49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rgbClr val="CC0000"/>
                </a:solidFill>
                <a:ea typeface="黑体" panose="02010609060101010101" pitchFamily="49" charset="-122"/>
              </a:rPr>
              <a:t>The intersection change with the radius of cylinder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1703388" y="3284539"/>
            <a:ext cx="2119312" cy="2270125"/>
            <a:chOff x="240" y="2016"/>
            <a:chExt cx="1516" cy="1495"/>
          </a:xfrm>
        </p:grpSpPr>
        <p:sp>
          <p:nvSpPr>
            <p:cNvPr id="20525" name="Line 65"/>
            <p:cNvSpPr>
              <a:spLocks noChangeShapeType="1"/>
            </p:cNvSpPr>
            <p:nvPr/>
          </p:nvSpPr>
          <p:spPr bwMode="auto">
            <a:xfrm>
              <a:off x="341" y="2337"/>
              <a:ext cx="0" cy="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6" name="Line 66"/>
            <p:cNvSpPr>
              <a:spLocks noChangeShapeType="1"/>
            </p:cNvSpPr>
            <p:nvPr/>
          </p:nvSpPr>
          <p:spPr bwMode="auto">
            <a:xfrm>
              <a:off x="341" y="3153"/>
              <a:ext cx="5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7" name="Line 67"/>
            <p:cNvSpPr>
              <a:spLocks noChangeShapeType="1"/>
            </p:cNvSpPr>
            <p:nvPr/>
          </p:nvSpPr>
          <p:spPr bwMode="auto">
            <a:xfrm>
              <a:off x="870" y="3153"/>
              <a:ext cx="0" cy="2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8" name="Line 68"/>
            <p:cNvSpPr>
              <a:spLocks noChangeShapeType="1"/>
            </p:cNvSpPr>
            <p:nvPr/>
          </p:nvSpPr>
          <p:spPr bwMode="auto">
            <a:xfrm>
              <a:off x="863" y="3415"/>
              <a:ext cx="2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9" name="Line 69"/>
            <p:cNvSpPr>
              <a:spLocks noChangeShapeType="1"/>
            </p:cNvSpPr>
            <p:nvPr/>
          </p:nvSpPr>
          <p:spPr bwMode="auto">
            <a:xfrm flipV="1">
              <a:off x="1134" y="3153"/>
              <a:ext cx="0" cy="2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0" name="Line 70"/>
            <p:cNvSpPr>
              <a:spLocks noChangeShapeType="1"/>
            </p:cNvSpPr>
            <p:nvPr/>
          </p:nvSpPr>
          <p:spPr bwMode="auto">
            <a:xfrm>
              <a:off x="1134" y="3153"/>
              <a:ext cx="5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1" name="Line 71"/>
            <p:cNvSpPr>
              <a:spLocks noChangeShapeType="1"/>
            </p:cNvSpPr>
            <p:nvPr/>
          </p:nvSpPr>
          <p:spPr bwMode="auto">
            <a:xfrm flipV="1">
              <a:off x="1684" y="2344"/>
              <a:ext cx="0" cy="8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2" name="Line 72"/>
            <p:cNvSpPr>
              <a:spLocks noChangeShapeType="1"/>
            </p:cNvSpPr>
            <p:nvPr/>
          </p:nvSpPr>
          <p:spPr bwMode="auto">
            <a:xfrm flipH="1">
              <a:off x="1134" y="2344"/>
              <a:ext cx="5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3" name="Freeform 73"/>
            <p:cNvSpPr>
              <a:spLocks noChangeArrowheads="1"/>
            </p:cNvSpPr>
            <p:nvPr/>
          </p:nvSpPr>
          <p:spPr bwMode="auto">
            <a:xfrm>
              <a:off x="1134" y="2079"/>
              <a:ext cx="0" cy="265"/>
            </a:xfrm>
            <a:custGeom>
              <a:avLst/>
              <a:gdLst>
                <a:gd name="T0" fmla="*/ 0 w 1"/>
                <a:gd name="T1" fmla="*/ 265 h 583"/>
                <a:gd name="T2" fmla="*/ 1 w 1"/>
                <a:gd name="T3" fmla="*/ 0 h 583"/>
                <a:gd name="T4" fmla="*/ 0 60000 65536"/>
                <a:gd name="T5" fmla="*/ 0 60000 65536"/>
                <a:gd name="T6" fmla="*/ 0 w 1"/>
                <a:gd name="T7" fmla="*/ 0 h 583"/>
                <a:gd name="T8" fmla="*/ 0 w 1"/>
                <a:gd name="T9" fmla="*/ 583 h 58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83">
                  <a:moveTo>
                    <a:pt x="0" y="583"/>
                  </a:moveTo>
                  <a:lnTo>
                    <a:pt x="1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4" name="Line 74"/>
            <p:cNvSpPr>
              <a:spLocks noChangeShapeType="1"/>
            </p:cNvSpPr>
            <p:nvPr/>
          </p:nvSpPr>
          <p:spPr bwMode="auto">
            <a:xfrm flipH="1">
              <a:off x="863" y="2079"/>
              <a:ext cx="2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5" name="Line 75"/>
            <p:cNvSpPr>
              <a:spLocks noChangeShapeType="1"/>
            </p:cNvSpPr>
            <p:nvPr/>
          </p:nvSpPr>
          <p:spPr bwMode="auto">
            <a:xfrm>
              <a:off x="870" y="2079"/>
              <a:ext cx="0" cy="2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6" name="Line 76"/>
            <p:cNvSpPr>
              <a:spLocks noChangeShapeType="1"/>
            </p:cNvSpPr>
            <p:nvPr/>
          </p:nvSpPr>
          <p:spPr bwMode="auto">
            <a:xfrm flipH="1">
              <a:off x="341" y="2344"/>
              <a:ext cx="5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7" name="Freeform 77"/>
            <p:cNvSpPr>
              <a:spLocks noChangeArrowheads="1"/>
            </p:cNvSpPr>
            <p:nvPr/>
          </p:nvSpPr>
          <p:spPr bwMode="auto">
            <a:xfrm flipV="1">
              <a:off x="870" y="3127"/>
              <a:ext cx="264" cy="26"/>
            </a:xfrm>
            <a:custGeom>
              <a:avLst/>
              <a:gdLst>
                <a:gd name="T0" fmla="*/ 0 w 576"/>
                <a:gd name="T1" fmla="*/ 0 h 57"/>
                <a:gd name="T2" fmla="*/ 44 w 576"/>
                <a:gd name="T3" fmla="*/ 11 h 57"/>
                <a:gd name="T4" fmla="*/ 103 w 576"/>
                <a:gd name="T5" fmla="*/ 24 h 57"/>
                <a:gd name="T6" fmla="*/ 154 w 576"/>
                <a:gd name="T7" fmla="*/ 22 h 57"/>
                <a:gd name="T8" fmla="*/ 213 w 576"/>
                <a:gd name="T9" fmla="*/ 18 h 57"/>
                <a:gd name="T10" fmla="*/ 264 w 576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57"/>
                <a:gd name="T20" fmla="*/ 576 w 576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57">
                  <a:moveTo>
                    <a:pt x="0" y="0"/>
                  </a:moveTo>
                  <a:cubicBezTo>
                    <a:pt x="16" y="4"/>
                    <a:pt x="60" y="16"/>
                    <a:pt x="97" y="25"/>
                  </a:cubicBezTo>
                  <a:cubicBezTo>
                    <a:pt x="134" y="34"/>
                    <a:pt x="184" y="49"/>
                    <a:pt x="224" y="53"/>
                  </a:cubicBezTo>
                  <a:cubicBezTo>
                    <a:pt x="264" y="57"/>
                    <a:pt x="296" y="50"/>
                    <a:pt x="336" y="48"/>
                  </a:cubicBezTo>
                  <a:cubicBezTo>
                    <a:pt x="376" y="46"/>
                    <a:pt x="424" y="47"/>
                    <a:pt x="464" y="39"/>
                  </a:cubicBezTo>
                  <a:cubicBezTo>
                    <a:pt x="504" y="31"/>
                    <a:pt x="553" y="8"/>
                    <a:pt x="576" y="0"/>
                  </a:cubicBezTo>
                </a:path>
              </a:pathLst>
            </a:cu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Freeform 78"/>
            <p:cNvSpPr>
              <a:spLocks noChangeArrowheads="1"/>
            </p:cNvSpPr>
            <p:nvPr/>
          </p:nvSpPr>
          <p:spPr bwMode="auto">
            <a:xfrm>
              <a:off x="870" y="2344"/>
              <a:ext cx="264" cy="26"/>
            </a:xfrm>
            <a:custGeom>
              <a:avLst/>
              <a:gdLst>
                <a:gd name="T0" fmla="*/ 0 w 576"/>
                <a:gd name="T1" fmla="*/ 0 h 57"/>
                <a:gd name="T2" fmla="*/ 44 w 576"/>
                <a:gd name="T3" fmla="*/ 11 h 57"/>
                <a:gd name="T4" fmla="*/ 103 w 576"/>
                <a:gd name="T5" fmla="*/ 24 h 57"/>
                <a:gd name="T6" fmla="*/ 154 w 576"/>
                <a:gd name="T7" fmla="*/ 22 h 57"/>
                <a:gd name="T8" fmla="*/ 213 w 576"/>
                <a:gd name="T9" fmla="*/ 18 h 57"/>
                <a:gd name="T10" fmla="*/ 264 w 576"/>
                <a:gd name="T11" fmla="*/ 0 h 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57"/>
                <a:gd name="T20" fmla="*/ 576 w 576"/>
                <a:gd name="T21" fmla="*/ 57 h 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57">
                  <a:moveTo>
                    <a:pt x="0" y="0"/>
                  </a:moveTo>
                  <a:cubicBezTo>
                    <a:pt x="16" y="4"/>
                    <a:pt x="60" y="16"/>
                    <a:pt x="97" y="25"/>
                  </a:cubicBezTo>
                  <a:cubicBezTo>
                    <a:pt x="134" y="34"/>
                    <a:pt x="184" y="49"/>
                    <a:pt x="224" y="53"/>
                  </a:cubicBezTo>
                  <a:cubicBezTo>
                    <a:pt x="264" y="57"/>
                    <a:pt x="296" y="50"/>
                    <a:pt x="336" y="48"/>
                  </a:cubicBezTo>
                  <a:cubicBezTo>
                    <a:pt x="376" y="46"/>
                    <a:pt x="424" y="47"/>
                    <a:pt x="464" y="39"/>
                  </a:cubicBezTo>
                  <a:cubicBezTo>
                    <a:pt x="504" y="31"/>
                    <a:pt x="553" y="8"/>
                    <a:pt x="576" y="0"/>
                  </a:cubicBezTo>
                </a:path>
              </a:pathLst>
            </a:cu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Freeform 79"/>
            <p:cNvSpPr>
              <a:spLocks noChangeArrowheads="1"/>
            </p:cNvSpPr>
            <p:nvPr/>
          </p:nvSpPr>
          <p:spPr bwMode="auto">
            <a:xfrm>
              <a:off x="240" y="2747"/>
              <a:ext cx="1516" cy="1"/>
            </a:xfrm>
            <a:custGeom>
              <a:avLst/>
              <a:gdLst>
                <a:gd name="T0" fmla="*/ 0 w 3304"/>
                <a:gd name="T1" fmla="*/ 0 h 1"/>
                <a:gd name="T2" fmla="*/ 1516 w 3304"/>
                <a:gd name="T3" fmla="*/ 0 h 1"/>
                <a:gd name="T4" fmla="*/ 0 60000 65536"/>
                <a:gd name="T5" fmla="*/ 0 60000 65536"/>
                <a:gd name="T6" fmla="*/ 0 w 3304"/>
                <a:gd name="T7" fmla="*/ 0 h 1"/>
                <a:gd name="T8" fmla="*/ 3304 w 330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04" h="1">
                  <a:moveTo>
                    <a:pt x="0" y="0"/>
                  </a:moveTo>
                  <a:lnTo>
                    <a:pt x="3304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0" name="Line 80"/>
            <p:cNvSpPr>
              <a:spLocks noChangeShapeType="1"/>
            </p:cNvSpPr>
            <p:nvPr/>
          </p:nvSpPr>
          <p:spPr bwMode="auto">
            <a:xfrm>
              <a:off x="1002" y="2016"/>
              <a:ext cx="0" cy="14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81"/>
          <p:cNvGrpSpPr>
            <a:grpSpLocks/>
          </p:cNvGrpSpPr>
          <p:nvPr/>
        </p:nvGrpSpPr>
        <p:grpSpPr bwMode="auto">
          <a:xfrm rot="-5400000">
            <a:off x="4943476" y="3284539"/>
            <a:ext cx="2073275" cy="2200275"/>
            <a:chOff x="2195" y="2008"/>
            <a:chExt cx="1462" cy="1503"/>
          </a:xfrm>
        </p:grpSpPr>
        <p:sp>
          <p:nvSpPr>
            <p:cNvPr id="20509" name="Line 82"/>
            <p:cNvSpPr>
              <a:spLocks noChangeShapeType="1"/>
            </p:cNvSpPr>
            <p:nvPr/>
          </p:nvSpPr>
          <p:spPr bwMode="auto">
            <a:xfrm>
              <a:off x="2248" y="2368"/>
              <a:ext cx="4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Line 83"/>
            <p:cNvSpPr>
              <a:spLocks noChangeShapeType="1"/>
            </p:cNvSpPr>
            <p:nvPr/>
          </p:nvSpPr>
          <p:spPr bwMode="auto">
            <a:xfrm>
              <a:off x="2248" y="2361"/>
              <a:ext cx="0" cy="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1" name="Line 84"/>
            <p:cNvSpPr>
              <a:spLocks noChangeShapeType="1"/>
            </p:cNvSpPr>
            <p:nvPr/>
          </p:nvSpPr>
          <p:spPr bwMode="auto">
            <a:xfrm>
              <a:off x="2248" y="3140"/>
              <a:ext cx="4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2" name="Freeform 85"/>
            <p:cNvSpPr>
              <a:spLocks noChangeArrowheads="1"/>
            </p:cNvSpPr>
            <p:nvPr/>
          </p:nvSpPr>
          <p:spPr bwMode="auto">
            <a:xfrm>
              <a:off x="2655" y="3140"/>
              <a:ext cx="3" cy="257"/>
            </a:xfrm>
            <a:custGeom>
              <a:avLst/>
              <a:gdLst>
                <a:gd name="T0" fmla="*/ 0 w 6"/>
                <a:gd name="T1" fmla="*/ 0 h 432"/>
                <a:gd name="T2" fmla="*/ 3 w 6"/>
                <a:gd name="T3" fmla="*/ 257 h 432"/>
                <a:gd name="T4" fmla="*/ 0 60000 65536"/>
                <a:gd name="T5" fmla="*/ 0 60000 65536"/>
                <a:gd name="T6" fmla="*/ 0 w 6"/>
                <a:gd name="T7" fmla="*/ 0 h 432"/>
                <a:gd name="T8" fmla="*/ 6 w 6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" h="432">
                  <a:moveTo>
                    <a:pt x="0" y="0"/>
                  </a:moveTo>
                  <a:lnTo>
                    <a:pt x="6" y="43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3" name="Line 86"/>
            <p:cNvSpPr>
              <a:spLocks noChangeShapeType="1"/>
            </p:cNvSpPr>
            <p:nvPr/>
          </p:nvSpPr>
          <p:spPr bwMode="auto">
            <a:xfrm>
              <a:off x="2658" y="3390"/>
              <a:ext cx="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Line 87"/>
            <p:cNvSpPr>
              <a:spLocks noChangeShapeType="1"/>
            </p:cNvSpPr>
            <p:nvPr/>
          </p:nvSpPr>
          <p:spPr bwMode="auto">
            <a:xfrm flipV="1">
              <a:off x="3194" y="3140"/>
              <a:ext cx="0" cy="2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Line 88"/>
            <p:cNvSpPr>
              <a:spLocks noChangeShapeType="1"/>
            </p:cNvSpPr>
            <p:nvPr/>
          </p:nvSpPr>
          <p:spPr bwMode="auto">
            <a:xfrm>
              <a:off x="3194" y="3140"/>
              <a:ext cx="42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Line 89"/>
            <p:cNvSpPr>
              <a:spLocks noChangeShapeType="1"/>
            </p:cNvSpPr>
            <p:nvPr/>
          </p:nvSpPr>
          <p:spPr bwMode="auto">
            <a:xfrm flipV="1">
              <a:off x="3601" y="2368"/>
              <a:ext cx="0" cy="7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7" name="Line 90"/>
            <p:cNvSpPr>
              <a:spLocks noChangeShapeType="1"/>
            </p:cNvSpPr>
            <p:nvPr/>
          </p:nvSpPr>
          <p:spPr bwMode="auto">
            <a:xfrm flipH="1">
              <a:off x="3194" y="2368"/>
              <a:ext cx="41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8" name="Freeform 91"/>
            <p:cNvSpPr>
              <a:spLocks noChangeArrowheads="1"/>
            </p:cNvSpPr>
            <p:nvPr/>
          </p:nvSpPr>
          <p:spPr bwMode="auto">
            <a:xfrm>
              <a:off x="3194" y="2111"/>
              <a:ext cx="0" cy="258"/>
            </a:xfrm>
            <a:custGeom>
              <a:avLst/>
              <a:gdLst>
                <a:gd name="T0" fmla="*/ 0 w 1"/>
                <a:gd name="T1" fmla="*/ 258 h 433"/>
                <a:gd name="T2" fmla="*/ 0 w 1"/>
                <a:gd name="T3" fmla="*/ 0 h 433"/>
                <a:gd name="T4" fmla="*/ 0 60000 65536"/>
                <a:gd name="T5" fmla="*/ 0 60000 65536"/>
                <a:gd name="T6" fmla="*/ 0 w 1"/>
                <a:gd name="T7" fmla="*/ 0 h 433"/>
                <a:gd name="T8" fmla="*/ 0 w 1"/>
                <a:gd name="T9" fmla="*/ 433 h 43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33">
                  <a:moveTo>
                    <a:pt x="0" y="433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Line 92"/>
            <p:cNvSpPr>
              <a:spLocks noChangeShapeType="1"/>
            </p:cNvSpPr>
            <p:nvPr/>
          </p:nvSpPr>
          <p:spPr bwMode="auto">
            <a:xfrm flipH="1">
              <a:off x="2655" y="2111"/>
              <a:ext cx="5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0" name="Line 93"/>
            <p:cNvSpPr>
              <a:spLocks noChangeShapeType="1"/>
            </p:cNvSpPr>
            <p:nvPr/>
          </p:nvSpPr>
          <p:spPr bwMode="auto">
            <a:xfrm>
              <a:off x="2658" y="2111"/>
              <a:ext cx="0" cy="2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1" name="Freeform 94"/>
            <p:cNvSpPr>
              <a:spLocks noChangeArrowheads="1"/>
            </p:cNvSpPr>
            <p:nvPr/>
          </p:nvSpPr>
          <p:spPr bwMode="auto">
            <a:xfrm>
              <a:off x="2658" y="3035"/>
              <a:ext cx="536" cy="101"/>
            </a:xfrm>
            <a:custGeom>
              <a:avLst/>
              <a:gdLst>
                <a:gd name="T0" fmla="*/ 0 w 946"/>
                <a:gd name="T1" fmla="*/ 101 h 169"/>
                <a:gd name="T2" fmla="*/ 64 w 946"/>
                <a:gd name="T3" fmla="*/ 59 h 169"/>
                <a:gd name="T4" fmla="*/ 136 w 946"/>
                <a:gd name="T5" fmla="*/ 25 h 169"/>
                <a:gd name="T6" fmla="*/ 200 w 946"/>
                <a:gd name="T7" fmla="*/ 8 h 169"/>
                <a:gd name="T8" fmla="*/ 264 w 946"/>
                <a:gd name="T9" fmla="*/ 0 h 169"/>
                <a:gd name="T10" fmla="*/ 336 w 946"/>
                <a:gd name="T11" fmla="*/ 8 h 169"/>
                <a:gd name="T12" fmla="*/ 416 w 946"/>
                <a:gd name="T13" fmla="*/ 33 h 169"/>
                <a:gd name="T14" fmla="*/ 472 w 946"/>
                <a:gd name="T15" fmla="*/ 59 h 169"/>
                <a:gd name="T16" fmla="*/ 536 w 946"/>
                <a:gd name="T17" fmla="*/ 101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46"/>
                <a:gd name="T28" fmla="*/ 0 h 169"/>
                <a:gd name="T29" fmla="*/ 946 w 946"/>
                <a:gd name="T30" fmla="*/ 169 h 1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46" h="169">
                  <a:moveTo>
                    <a:pt x="0" y="169"/>
                  </a:moveTo>
                  <a:cubicBezTo>
                    <a:pt x="19" y="157"/>
                    <a:pt x="73" y="119"/>
                    <a:pt x="113" y="98"/>
                  </a:cubicBezTo>
                  <a:cubicBezTo>
                    <a:pt x="153" y="77"/>
                    <a:pt x="200" y="56"/>
                    <a:pt x="240" y="42"/>
                  </a:cubicBezTo>
                  <a:cubicBezTo>
                    <a:pt x="280" y="28"/>
                    <a:pt x="315" y="21"/>
                    <a:pt x="353" y="14"/>
                  </a:cubicBezTo>
                  <a:cubicBezTo>
                    <a:pt x="391" y="7"/>
                    <a:pt x="426" y="0"/>
                    <a:pt x="466" y="0"/>
                  </a:cubicBezTo>
                  <a:cubicBezTo>
                    <a:pt x="506" y="0"/>
                    <a:pt x="548" y="5"/>
                    <a:pt x="593" y="14"/>
                  </a:cubicBezTo>
                  <a:cubicBezTo>
                    <a:pt x="638" y="23"/>
                    <a:pt x="694" y="42"/>
                    <a:pt x="734" y="56"/>
                  </a:cubicBezTo>
                  <a:cubicBezTo>
                    <a:pt x="774" y="70"/>
                    <a:pt x="798" y="79"/>
                    <a:pt x="833" y="98"/>
                  </a:cubicBezTo>
                  <a:cubicBezTo>
                    <a:pt x="868" y="117"/>
                    <a:pt x="906" y="144"/>
                    <a:pt x="946" y="169"/>
                  </a:cubicBezTo>
                </a:path>
              </a:pathLst>
            </a:cu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2" name="Freeform 95"/>
            <p:cNvSpPr>
              <a:spLocks noChangeArrowheads="1"/>
            </p:cNvSpPr>
            <p:nvPr/>
          </p:nvSpPr>
          <p:spPr bwMode="auto">
            <a:xfrm flipV="1">
              <a:off x="2657" y="2368"/>
              <a:ext cx="535" cy="100"/>
            </a:xfrm>
            <a:custGeom>
              <a:avLst/>
              <a:gdLst>
                <a:gd name="T0" fmla="*/ 0 w 946"/>
                <a:gd name="T1" fmla="*/ 100 h 169"/>
                <a:gd name="T2" fmla="*/ 64 w 946"/>
                <a:gd name="T3" fmla="*/ 58 h 169"/>
                <a:gd name="T4" fmla="*/ 136 w 946"/>
                <a:gd name="T5" fmla="*/ 25 h 169"/>
                <a:gd name="T6" fmla="*/ 200 w 946"/>
                <a:gd name="T7" fmla="*/ 8 h 169"/>
                <a:gd name="T8" fmla="*/ 264 w 946"/>
                <a:gd name="T9" fmla="*/ 0 h 169"/>
                <a:gd name="T10" fmla="*/ 335 w 946"/>
                <a:gd name="T11" fmla="*/ 8 h 169"/>
                <a:gd name="T12" fmla="*/ 415 w 946"/>
                <a:gd name="T13" fmla="*/ 33 h 169"/>
                <a:gd name="T14" fmla="*/ 471 w 946"/>
                <a:gd name="T15" fmla="*/ 58 h 169"/>
                <a:gd name="T16" fmla="*/ 535 w 946"/>
                <a:gd name="T17" fmla="*/ 100 h 1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46"/>
                <a:gd name="T28" fmla="*/ 0 h 169"/>
                <a:gd name="T29" fmla="*/ 946 w 946"/>
                <a:gd name="T30" fmla="*/ 169 h 1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46" h="169">
                  <a:moveTo>
                    <a:pt x="0" y="169"/>
                  </a:moveTo>
                  <a:cubicBezTo>
                    <a:pt x="19" y="157"/>
                    <a:pt x="73" y="119"/>
                    <a:pt x="113" y="98"/>
                  </a:cubicBezTo>
                  <a:cubicBezTo>
                    <a:pt x="153" y="77"/>
                    <a:pt x="200" y="56"/>
                    <a:pt x="240" y="42"/>
                  </a:cubicBezTo>
                  <a:cubicBezTo>
                    <a:pt x="280" y="28"/>
                    <a:pt x="315" y="21"/>
                    <a:pt x="353" y="14"/>
                  </a:cubicBezTo>
                  <a:cubicBezTo>
                    <a:pt x="391" y="7"/>
                    <a:pt x="426" y="0"/>
                    <a:pt x="466" y="0"/>
                  </a:cubicBezTo>
                  <a:cubicBezTo>
                    <a:pt x="506" y="0"/>
                    <a:pt x="548" y="5"/>
                    <a:pt x="593" y="14"/>
                  </a:cubicBezTo>
                  <a:cubicBezTo>
                    <a:pt x="638" y="23"/>
                    <a:pt x="694" y="42"/>
                    <a:pt x="734" y="56"/>
                  </a:cubicBezTo>
                  <a:cubicBezTo>
                    <a:pt x="774" y="70"/>
                    <a:pt x="798" y="79"/>
                    <a:pt x="833" y="98"/>
                  </a:cubicBezTo>
                  <a:cubicBezTo>
                    <a:pt x="868" y="117"/>
                    <a:pt x="906" y="144"/>
                    <a:pt x="946" y="169"/>
                  </a:cubicBezTo>
                </a:path>
              </a:pathLst>
            </a:cu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3" name="Freeform 96"/>
            <p:cNvSpPr>
              <a:spLocks noChangeArrowheads="1"/>
            </p:cNvSpPr>
            <p:nvPr/>
          </p:nvSpPr>
          <p:spPr bwMode="auto">
            <a:xfrm>
              <a:off x="2195" y="2758"/>
              <a:ext cx="1462" cy="1"/>
            </a:xfrm>
            <a:custGeom>
              <a:avLst/>
              <a:gdLst>
                <a:gd name="T0" fmla="*/ 0 w 2584"/>
                <a:gd name="T1" fmla="*/ 0 h 1"/>
                <a:gd name="T2" fmla="*/ 1462 w 2584"/>
                <a:gd name="T3" fmla="*/ 0 h 1"/>
                <a:gd name="T4" fmla="*/ 0 60000 65536"/>
                <a:gd name="T5" fmla="*/ 0 60000 65536"/>
                <a:gd name="T6" fmla="*/ 0 w 2584"/>
                <a:gd name="T7" fmla="*/ 0 h 1"/>
                <a:gd name="T8" fmla="*/ 2584 w 258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84" h="1">
                  <a:moveTo>
                    <a:pt x="0" y="0"/>
                  </a:moveTo>
                  <a:lnTo>
                    <a:pt x="2584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4" name="Line 97"/>
            <p:cNvSpPr>
              <a:spLocks noChangeShapeType="1"/>
            </p:cNvSpPr>
            <p:nvPr/>
          </p:nvSpPr>
          <p:spPr bwMode="auto">
            <a:xfrm>
              <a:off x="2922" y="2008"/>
              <a:ext cx="0" cy="15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8078788" y="3336926"/>
            <a:ext cx="2019300" cy="1857375"/>
            <a:chOff x="4012" y="2050"/>
            <a:chExt cx="1467" cy="1365"/>
          </a:xfrm>
        </p:grpSpPr>
        <p:sp>
          <p:nvSpPr>
            <p:cNvPr id="20492" name="Freeform 99"/>
            <p:cNvSpPr>
              <a:spLocks noChangeArrowheads="1"/>
            </p:cNvSpPr>
            <p:nvPr/>
          </p:nvSpPr>
          <p:spPr bwMode="auto">
            <a:xfrm>
              <a:off x="4368" y="2158"/>
              <a:ext cx="1" cy="228"/>
            </a:xfrm>
            <a:custGeom>
              <a:avLst/>
              <a:gdLst>
                <a:gd name="T0" fmla="*/ 0 w 1"/>
                <a:gd name="T1" fmla="*/ 228 h 269"/>
                <a:gd name="T2" fmla="*/ 0 w 1"/>
                <a:gd name="T3" fmla="*/ 0 h 269"/>
                <a:gd name="T4" fmla="*/ 0 60000 65536"/>
                <a:gd name="T5" fmla="*/ 0 60000 65536"/>
                <a:gd name="T6" fmla="*/ 0 w 1"/>
                <a:gd name="T7" fmla="*/ 0 h 269"/>
                <a:gd name="T8" fmla="*/ 1 w 1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69">
                  <a:moveTo>
                    <a:pt x="0" y="269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3" name="Line 100"/>
            <p:cNvSpPr>
              <a:spLocks noChangeShapeType="1"/>
            </p:cNvSpPr>
            <p:nvPr/>
          </p:nvSpPr>
          <p:spPr bwMode="auto">
            <a:xfrm>
              <a:off x="4368" y="2165"/>
              <a:ext cx="7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4" name="Line 101"/>
            <p:cNvSpPr>
              <a:spLocks noChangeShapeType="1"/>
            </p:cNvSpPr>
            <p:nvPr/>
          </p:nvSpPr>
          <p:spPr bwMode="auto">
            <a:xfrm>
              <a:off x="5101" y="2158"/>
              <a:ext cx="0" cy="2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Freeform 102"/>
            <p:cNvSpPr>
              <a:spLocks noChangeArrowheads="1"/>
            </p:cNvSpPr>
            <p:nvPr/>
          </p:nvSpPr>
          <p:spPr bwMode="auto">
            <a:xfrm>
              <a:off x="5101" y="2385"/>
              <a:ext cx="236" cy="1"/>
            </a:xfrm>
            <a:custGeom>
              <a:avLst/>
              <a:gdLst>
                <a:gd name="T0" fmla="*/ 0 w 283"/>
                <a:gd name="T1" fmla="*/ 1 h 1"/>
                <a:gd name="T2" fmla="*/ 236 w 283"/>
                <a:gd name="T3" fmla="*/ 0 h 1"/>
                <a:gd name="T4" fmla="*/ 0 60000 65536"/>
                <a:gd name="T5" fmla="*/ 0 60000 65536"/>
                <a:gd name="T6" fmla="*/ 0 w 283"/>
                <a:gd name="T7" fmla="*/ 0 h 1"/>
                <a:gd name="T8" fmla="*/ 283 w 28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" h="1">
                  <a:moveTo>
                    <a:pt x="0" y="1"/>
                  </a:moveTo>
                  <a:lnTo>
                    <a:pt x="283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Freeform 103"/>
            <p:cNvSpPr>
              <a:spLocks noChangeArrowheads="1"/>
            </p:cNvSpPr>
            <p:nvPr/>
          </p:nvSpPr>
          <p:spPr bwMode="auto">
            <a:xfrm>
              <a:off x="5330" y="2385"/>
              <a:ext cx="1" cy="742"/>
            </a:xfrm>
            <a:custGeom>
              <a:avLst/>
              <a:gdLst>
                <a:gd name="T0" fmla="*/ 0 w 1"/>
                <a:gd name="T1" fmla="*/ 0 h 875"/>
                <a:gd name="T2" fmla="*/ 0 w 1"/>
                <a:gd name="T3" fmla="*/ 742 h 875"/>
                <a:gd name="T4" fmla="*/ 0 60000 65536"/>
                <a:gd name="T5" fmla="*/ 0 60000 65536"/>
                <a:gd name="T6" fmla="*/ 0 w 1"/>
                <a:gd name="T7" fmla="*/ 0 h 875"/>
                <a:gd name="T8" fmla="*/ 1 w 1"/>
                <a:gd name="T9" fmla="*/ 875 h 8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75">
                  <a:moveTo>
                    <a:pt x="0" y="0"/>
                  </a:moveTo>
                  <a:lnTo>
                    <a:pt x="0" y="87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Freeform 104"/>
            <p:cNvSpPr>
              <a:spLocks noChangeArrowheads="1"/>
            </p:cNvSpPr>
            <p:nvPr/>
          </p:nvSpPr>
          <p:spPr bwMode="auto">
            <a:xfrm>
              <a:off x="5101" y="3116"/>
              <a:ext cx="236" cy="0"/>
            </a:xfrm>
            <a:custGeom>
              <a:avLst/>
              <a:gdLst>
                <a:gd name="T0" fmla="*/ 236 w 283"/>
                <a:gd name="T1" fmla="*/ 0 h 1"/>
                <a:gd name="T2" fmla="*/ 0 w 283"/>
                <a:gd name="T3" fmla="*/ 0 h 1"/>
                <a:gd name="T4" fmla="*/ 0 60000 65536"/>
                <a:gd name="T5" fmla="*/ 0 60000 65536"/>
                <a:gd name="T6" fmla="*/ 0 w 283"/>
                <a:gd name="T7" fmla="*/ 0 h 1"/>
                <a:gd name="T8" fmla="*/ 283 w 283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" h="1">
                  <a:moveTo>
                    <a:pt x="283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8" name="Freeform 105"/>
            <p:cNvSpPr>
              <a:spLocks noChangeArrowheads="1"/>
            </p:cNvSpPr>
            <p:nvPr/>
          </p:nvSpPr>
          <p:spPr bwMode="auto">
            <a:xfrm>
              <a:off x="5098" y="3113"/>
              <a:ext cx="1" cy="225"/>
            </a:xfrm>
            <a:custGeom>
              <a:avLst/>
              <a:gdLst>
                <a:gd name="T0" fmla="*/ 0 w 1"/>
                <a:gd name="T1" fmla="*/ 0 h 225"/>
                <a:gd name="T2" fmla="*/ 0 w 1"/>
                <a:gd name="T3" fmla="*/ 225 h 225"/>
                <a:gd name="T4" fmla="*/ 0 60000 65536"/>
                <a:gd name="T5" fmla="*/ 0 60000 65536"/>
                <a:gd name="T6" fmla="*/ 0 w 1"/>
                <a:gd name="T7" fmla="*/ 0 h 225"/>
                <a:gd name="T8" fmla="*/ 1 w 1"/>
                <a:gd name="T9" fmla="*/ 225 h 2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25">
                  <a:moveTo>
                    <a:pt x="0" y="0"/>
                  </a:moveTo>
                  <a:lnTo>
                    <a:pt x="0" y="225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9" name="Line 106"/>
            <p:cNvSpPr>
              <a:spLocks noChangeShapeType="1"/>
            </p:cNvSpPr>
            <p:nvPr/>
          </p:nvSpPr>
          <p:spPr bwMode="auto">
            <a:xfrm flipH="1">
              <a:off x="4368" y="3324"/>
              <a:ext cx="7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0" name="Freeform 107"/>
            <p:cNvSpPr>
              <a:spLocks noChangeArrowheads="1"/>
            </p:cNvSpPr>
            <p:nvPr/>
          </p:nvSpPr>
          <p:spPr bwMode="auto">
            <a:xfrm>
              <a:off x="4368" y="3127"/>
              <a:ext cx="1" cy="204"/>
            </a:xfrm>
            <a:custGeom>
              <a:avLst/>
              <a:gdLst>
                <a:gd name="T0" fmla="*/ 0 w 1"/>
                <a:gd name="T1" fmla="*/ 204 h 240"/>
                <a:gd name="T2" fmla="*/ 0 w 1"/>
                <a:gd name="T3" fmla="*/ 0 h 240"/>
                <a:gd name="T4" fmla="*/ 0 60000 65536"/>
                <a:gd name="T5" fmla="*/ 0 60000 65536"/>
                <a:gd name="T6" fmla="*/ 0 w 1"/>
                <a:gd name="T7" fmla="*/ 0 h 240"/>
                <a:gd name="T8" fmla="*/ 1 w 1"/>
                <a:gd name="T9" fmla="*/ 240 h 2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0">
                  <a:moveTo>
                    <a:pt x="0" y="24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Freeform 108"/>
            <p:cNvSpPr>
              <a:spLocks noChangeArrowheads="1"/>
            </p:cNvSpPr>
            <p:nvPr/>
          </p:nvSpPr>
          <p:spPr bwMode="auto">
            <a:xfrm>
              <a:off x="4119" y="3127"/>
              <a:ext cx="249" cy="1"/>
            </a:xfrm>
            <a:custGeom>
              <a:avLst/>
              <a:gdLst>
                <a:gd name="T0" fmla="*/ 249 w 297"/>
                <a:gd name="T1" fmla="*/ 0 h 1"/>
                <a:gd name="T2" fmla="*/ 0 w 297"/>
                <a:gd name="T3" fmla="*/ 0 h 1"/>
                <a:gd name="T4" fmla="*/ 0 60000 65536"/>
                <a:gd name="T5" fmla="*/ 0 60000 65536"/>
                <a:gd name="T6" fmla="*/ 0 w 297"/>
                <a:gd name="T7" fmla="*/ 0 h 1"/>
                <a:gd name="T8" fmla="*/ 297 w 29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7" h="1">
                  <a:moveTo>
                    <a:pt x="297" y="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Freeform 109"/>
            <p:cNvSpPr>
              <a:spLocks noChangeArrowheads="1"/>
            </p:cNvSpPr>
            <p:nvPr/>
          </p:nvSpPr>
          <p:spPr bwMode="auto">
            <a:xfrm>
              <a:off x="4126" y="2385"/>
              <a:ext cx="1" cy="742"/>
            </a:xfrm>
            <a:custGeom>
              <a:avLst/>
              <a:gdLst>
                <a:gd name="T0" fmla="*/ 0 w 1"/>
                <a:gd name="T1" fmla="*/ 742 h 875"/>
                <a:gd name="T2" fmla="*/ 0 w 1"/>
                <a:gd name="T3" fmla="*/ 0 h 875"/>
                <a:gd name="T4" fmla="*/ 0 60000 65536"/>
                <a:gd name="T5" fmla="*/ 0 60000 65536"/>
                <a:gd name="T6" fmla="*/ 0 w 1"/>
                <a:gd name="T7" fmla="*/ 0 h 875"/>
                <a:gd name="T8" fmla="*/ 1 w 1"/>
                <a:gd name="T9" fmla="*/ 875 h 87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75">
                  <a:moveTo>
                    <a:pt x="0" y="875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Line 110"/>
            <p:cNvSpPr>
              <a:spLocks noChangeShapeType="1"/>
            </p:cNvSpPr>
            <p:nvPr/>
          </p:nvSpPr>
          <p:spPr bwMode="auto">
            <a:xfrm>
              <a:off x="4119" y="2385"/>
              <a:ext cx="24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Line 111"/>
            <p:cNvSpPr>
              <a:spLocks noChangeShapeType="1"/>
            </p:cNvSpPr>
            <p:nvPr/>
          </p:nvSpPr>
          <p:spPr bwMode="auto">
            <a:xfrm flipV="1">
              <a:off x="4368" y="2158"/>
              <a:ext cx="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Line 112"/>
            <p:cNvSpPr>
              <a:spLocks noChangeShapeType="1"/>
            </p:cNvSpPr>
            <p:nvPr/>
          </p:nvSpPr>
          <p:spPr bwMode="auto">
            <a:xfrm>
              <a:off x="4368" y="2385"/>
              <a:ext cx="733" cy="74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6" name="Line 113"/>
            <p:cNvSpPr>
              <a:spLocks noChangeShapeType="1"/>
            </p:cNvSpPr>
            <p:nvPr/>
          </p:nvSpPr>
          <p:spPr bwMode="auto">
            <a:xfrm flipH="1">
              <a:off x="4369" y="2385"/>
              <a:ext cx="732" cy="74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7" name="Line 114"/>
            <p:cNvSpPr>
              <a:spLocks noChangeShapeType="1"/>
            </p:cNvSpPr>
            <p:nvPr/>
          </p:nvSpPr>
          <p:spPr bwMode="auto">
            <a:xfrm>
              <a:off x="4012" y="2757"/>
              <a:ext cx="14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Line 115"/>
            <p:cNvSpPr>
              <a:spLocks noChangeShapeType="1"/>
            </p:cNvSpPr>
            <p:nvPr/>
          </p:nvSpPr>
          <p:spPr bwMode="auto">
            <a:xfrm>
              <a:off x="4735" y="2050"/>
              <a:ext cx="0" cy="13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3124" name="Rectangle 116"/>
          <p:cNvSpPr>
            <a:spLocks noChangeArrowheads="1"/>
          </p:cNvSpPr>
          <p:nvPr/>
        </p:nvSpPr>
        <p:spPr bwMode="auto">
          <a:xfrm>
            <a:off x="2640014" y="5661026"/>
            <a:ext cx="32400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 </a:t>
            </a:r>
            <a:r>
              <a:rPr lang="zh-CN" altLang="en-US" sz="2400">
                <a:ea typeface="黑体" panose="02010609060101010101" pitchFamily="49" charset="-122"/>
              </a:rPr>
              <a:t>交线为四次空间曲线交线向大圆柱轴线弯曲</a:t>
            </a:r>
          </a:p>
        </p:txBody>
      </p:sp>
      <p:sp>
        <p:nvSpPr>
          <p:cNvPr id="43125" name="Rectangle 117"/>
          <p:cNvSpPr>
            <a:spLocks noChangeArrowheads="1"/>
          </p:cNvSpPr>
          <p:nvPr/>
        </p:nvSpPr>
        <p:spPr bwMode="auto">
          <a:xfrm>
            <a:off x="7319964" y="5297489"/>
            <a:ext cx="334803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 </a:t>
            </a:r>
            <a:r>
              <a:rPr lang="zh-CN" altLang="en-US" sz="2400">
                <a:ea typeface="黑体" panose="02010609060101010101" pitchFamily="49" charset="-122"/>
              </a:rPr>
              <a:t>交线为两条平面曲线（椭圆）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（蒙若定理）</a:t>
            </a:r>
          </a:p>
        </p:txBody>
      </p:sp>
      <p:pic>
        <p:nvPicPr>
          <p:cNvPr id="43126" name="Picture 11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1173163"/>
            <a:ext cx="2449513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Picture 121" descr="eg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42" r="24951"/>
          <a:stretch>
            <a:fillRect/>
          </a:stretch>
        </p:blipFill>
        <p:spPr bwMode="auto">
          <a:xfrm>
            <a:off x="4872038" y="1125538"/>
            <a:ext cx="2303462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986352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2000"/>
                                        <p:tgtEl>
                                          <p:spTgt spid="43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24" grpId="0"/>
      <p:bldP spid="431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725" y="2492375"/>
            <a:ext cx="3625850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196976"/>
            <a:ext cx="316865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0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981075"/>
            <a:ext cx="338455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703389" y="1"/>
            <a:ext cx="7272337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(</a:t>
            </a:r>
            <a:r>
              <a:rPr lang="en-US" altLang="zh-CN" sz="2800">
                <a:ea typeface="黑体" panose="02010609060101010101" pitchFamily="49" charset="-122"/>
              </a:rPr>
              <a:t>2) </a:t>
            </a:r>
            <a:r>
              <a:rPr lang="zh-CN" altLang="en-US" sz="2800">
                <a:ea typeface="黑体" panose="02010609060101010101" pitchFamily="49" charset="-122"/>
              </a:rPr>
              <a:t>当其中一个圆柱不贯穿时：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i="1">
                <a:ea typeface="黑体" panose="02010609060101010101" pitchFamily="49" charset="-122"/>
              </a:rPr>
              <a:t>One cylinder stops while intersects the other one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374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2852739"/>
            <a:ext cx="2062162" cy="181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135188" y="4579939"/>
            <a:ext cx="230505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平面体与回转体相贯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i="1"/>
              <a:t>Intersection</a:t>
            </a:r>
            <a:r>
              <a:rPr lang="en-US" altLang="zh-CN" sz="2000" i="1">
                <a:ea typeface="黑体" panose="02010609060101010101" pitchFamily="49" charset="-122"/>
              </a:rPr>
              <a:t> between plane solid and revolved solid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087939" y="4651376"/>
            <a:ext cx="244792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回转体与回转体相贯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/>
              <a:t>Intersection</a:t>
            </a:r>
            <a:r>
              <a:rPr lang="en-US" altLang="zh-CN" sz="2000" i="1">
                <a:ea typeface="黑体" panose="02010609060101010101" pitchFamily="49" charset="-122"/>
              </a:rPr>
              <a:t> between two revolved solids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8323006" y="4867275"/>
            <a:ext cx="1826141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复合相贯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i="1">
                <a:ea typeface="黑体" panose="02010609060101010101" pitchFamily="49" charset="-122"/>
              </a:rPr>
              <a:t>Composite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i="1"/>
              <a:t>intersection</a:t>
            </a:r>
          </a:p>
        </p:txBody>
      </p:sp>
      <p:sp>
        <p:nvSpPr>
          <p:cNvPr id="5126" name="Text Box 9"/>
          <p:cNvSpPr txBox="1">
            <a:spLocks noChangeArrowheads="1"/>
          </p:cNvSpPr>
          <p:nvPr/>
        </p:nvSpPr>
        <p:spPr bwMode="auto">
          <a:xfrm>
            <a:off x="1524000" y="765176"/>
            <a:ext cx="4211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PMingLiU-ExtB" panose="02020500000000000000" pitchFamily="18" charset="-120"/>
              </a:rPr>
              <a:t>1. </a:t>
            </a:r>
            <a:r>
              <a:rPr lang="zh-CN" altLang="en-US" sz="2800">
                <a:solidFill>
                  <a:srgbClr val="FF0000"/>
                </a:solidFill>
                <a:ea typeface="PMingLiU-ExtB" panose="02020500000000000000" pitchFamily="18" charset="-120"/>
              </a:rPr>
              <a:t>概述 </a:t>
            </a:r>
            <a:r>
              <a:rPr lang="en-US" altLang="zh-CN" sz="2800">
                <a:solidFill>
                  <a:srgbClr val="FF0000"/>
                </a:solidFill>
                <a:ea typeface="PMingLiU-ExtB" panose="02020500000000000000" pitchFamily="18" charset="-120"/>
              </a:rPr>
              <a:t>Introduction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524000" y="2133600"/>
            <a:ext cx="71643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相贯的形式 </a:t>
            </a:r>
            <a:r>
              <a:rPr lang="en-US" altLang="zh-CN" sz="2400" i="1">
                <a:ea typeface="黑体" panose="02010609060101010101" pitchFamily="49" charset="-122"/>
              </a:rPr>
              <a:t>Various </a:t>
            </a:r>
            <a:r>
              <a:rPr lang="en-US" altLang="zh-CN" sz="2400" i="1"/>
              <a:t>intersection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1524000" y="1341439"/>
            <a:ext cx="914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两立体相交，其表面产生的交线叫做</a:t>
            </a:r>
            <a:r>
              <a:rPr lang="zh-CN" altLang="en-US" sz="240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相贯线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ea typeface="黑体" panose="02010609060101010101" pitchFamily="49" charset="-122"/>
              </a:rPr>
              <a:t>The intersection lines of two solids are on the surfaces of the solids</a:t>
            </a:r>
          </a:p>
        </p:txBody>
      </p:sp>
      <p:sp>
        <p:nvSpPr>
          <p:cNvPr id="5129" name="Text Box 13"/>
          <p:cNvSpPr txBox="1">
            <a:spLocks noChangeArrowheads="1"/>
          </p:cNvSpPr>
          <p:nvPr/>
        </p:nvSpPr>
        <p:spPr bwMode="auto">
          <a:xfrm>
            <a:off x="1524000" y="-100013"/>
            <a:ext cx="9144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立体与立体相交  </a:t>
            </a:r>
            <a:r>
              <a:rPr lang="en-US" altLang="zh-CN" sz="2000" i="1">
                <a:ea typeface="黑体" panose="02010609060101010101" pitchFamily="49" charset="-122"/>
              </a:rPr>
              <a:t>Intersection of solids</a:t>
            </a:r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276" y="2708275"/>
            <a:ext cx="2087563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6" y="2706688"/>
            <a:ext cx="2030413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4592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8" grpId="0"/>
      <p:bldP spid="3080" grpId="0"/>
      <p:bldP spid="3082" grpId="0"/>
      <p:bldP spid="308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1" y="0"/>
            <a:ext cx="7451725" cy="381000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2800">
                <a:ea typeface="隶书" panose="02010509060101010101" pitchFamily="49" charset="-122"/>
              </a:rPr>
              <a:t>特殊相贯</a:t>
            </a:r>
            <a:r>
              <a:rPr lang="en-US" altLang="zh-CN" sz="2800">
                <a:ea typeface="隶书" panose="02010509060101010101" pitchFamily="49" charset="-122"/>
              </a:rPr>
              <a:t>Special intersection</a:t>
            </a:r>
          </a:p>
        </p:txBody>
      </p:sp>
      <p:sp>
        <p:nvSpPr>
          <p:cNvPr id="22531" name="Freeform 4"/>
          <p:cNvSpPr>
            <a:spLocks noChangeArrowheads="1"/>
          </p:cNvSpPr>
          <p:nvPr/>
        </p:nvSpPr>
        <p:spPr bwMode="auto">
          <a:xfrm>
            <a:off x="5180013" y="5008564"/>
            <a:ext cx="906462" cy="909637"/>
          </a:xfrm>
          <a:custGeom>
            <a:avLst/>
            <a:gdLst>
              <a:gd name="T0" fmla="*/ 906462 w 4155"/>
              <a:gd name="T1" fmla="*/ 454819 h 4158"/>
              <a:gd name="T2" fmla="*/ 884210 w 4155"/>
              <a:gd name="T3" fmla="*/ 314151 h 4158"/>
              <a:gd name="T4" fmla="*/ 819852 w 4155"/>
              <a:gd name="T5" fmla="*/ 187484 h 4158"/>
              <a:gd name="T6" fmla="*/ 719497 w 4155"/>
              <a:gd name="T7" fmla="*/ 86851 h 4158"/>
              <a:gd name="T8" fmla="*/ 593400 w 4155"/>
              <a:gd name="T9" fmla="*/ 22314 h 4158"/>
              <a:gd name="T10" fmla="*/ 453122 w 4155"/>
              <a:gd name="T11" fmla="*/ 0 h 4158"/>
              <a:gd name="T12" fmla="*/ 313280 w 4155"/>
              <a:gd name="T13" fmla="*/ 22314 h 4158"/>
              <a:gd name="T14" fmla="*/ 186746 w 4155"/>
              <a:gd name="T15" fmla="*/ 86851 h 4158"/>
              <a:gd name="T16" fmla="*/ 86610 w 4155"/>
              <a:gd name="T17" fmla="*/ 187484 h 4158"/>
              <a:gd name="T18" fmla="*/ 22252 w 4155"/>
              <a:gd name="T19" fmla="*/ 314151 h 4158"/>
              <a:gd name="T20" fmla="*/ 0 w 4155"/>
              <a:gd name="T21" fmla="*/ 454819 h 4158"/>
              <a:gd name="T22" fmla="*/ 22252 w 4155"/>
              <a:gd name="T23" fmla="*/ 595486 h 4158"/>
              <a:gd name="T24" fmla="*/ 86610 w 4155"/>
              <a:gd name="T25" fmla="*/ 722153 h 4158"/>
              <a:gd name="T26" fmla="*/ 186746 w 4155"/>
              <a:gd name="T27" fmla="*/ 822786 h 4158"/>
              <a:gd name="T28" fmla="*/ 313280 w 4155"/>
              <a:gd name="T29" fmla="*/ 887323 h 4158"/>
              <a:gd name="T30" fmla="*/ 453122 w 4155"/>
              <a:gd name="T31" fmla="*/ 909637 h 4158"/>
              <a:gd name="T32" fmla="*/ 593400 w 4155"/>
              <a:gd name="T33" fmla="*/ 887323 h 4158"/>
              <a:gd name="T34" fmla="*/ 719497 w 4155"/>
              <a:gd name="T35" fmla="*/ 822786 h 4158"/>
              <a:gd name="T36" fmla="*/ 819852 w 4155"/>
              <a:gd name="T37" fmla="*/ 722153 h 4158"/>
              <a:gd name="T38" fmla="*/ 884210 w 4155"/>
              <a:gd name="T39" fmla="*/ 595486 h 4158"/>
              <a:gd name="T40" fmla="*/ 906462 w 4155"/>
              <a:gd name="T41" fmla="*/ 454819 h 41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155"/>
              <a:gd name="T64" fmla="*/ 0 h 4158"/>
              <a:gd name="T65" fmla="*/ 4155 w 4155"/>
              <a:gd name="T66" fmla="*/ 4158 h 415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155" h="4158">
                <a:moveTo>
                  <a:pt x="4155" y="2079"/>
                </a:moveTo>
                <a:lnTo>
                  <a:pt x="4053" y="1436"/>
                </a:lnTo>
                <a:lnTo>
                  <a:pt x="3758" y="857"/>
                </a:lnTo>
                <a:lnTo>
                  <a:pt x="3298" y="397"/>
                </a:lnTo>
                <a:lnTo>
                  <a:pt x="2720" y="102"/>
                </a:lnTo>
                <a:lnTo>
                  <a:pt x="2077" y="0"/>
                </a:lnTo>
                <a:lnTo>
                  <a:pt x="1436" y="102"/>
                </a:lnTo>
                <a:lnTo>
                  <a:pt x="856" y="397"/>
                </a:lnTo>
                <a:lnTo>
                  <a:pt x="397" y="857"/>
                </a:lnTo>
                <a:lnTo>
                  <a:pt x="102" y="1436"/>
                </a:lnTo>
                <a:lnTo>
                  <a:pt x="0" y="2079"/>
                </a:lnTo>
                <a:lnTo>
                  <a:pt x="102" y="2722"/>
                </a:lnTo>
                <a:lnTo>
                  <a:pt x="397" y="3301"/>
                </a:lnTo>
                <a:lnTo>
                  <a:pt x="856" y="3761"/>
                </a:lnTo>
                <a:lnTo>
                  <a:pt x="1436" y="4056"/>
                </a:lnTo>
                <a:lnTo>
                  <a:pt x="2077" y="4158"/>
                </a:lnTo>
                <a:lnTo>
                  <a:pt x="2720" y="4056"/>
                </a:lnTo>
                <a:lnTo>
                  <a:pt x="3298" y="3761"/>
                </a:lnTo>
                <a:lnTo>
                  <a:pt x="3758" y="3301"/>
                </a:lnTo>
                <a:lnTo>
                  <a:pt x="4053" y="2722"/>
                </a:lnTo>
                <a:lnTo>
                  <a:pt x="4155" y="2079"/>
                </a:lnTo>
              </a:path>
            </a:pathLst>
          </a:cu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>
            <a:off x="4919663" y="5008564"/>
            <a:ext cx="1427162" cy="1587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3" name="Line 6"/>
          <p:cNvSpPr>
            <a:spLocks noChangeShapeType="1"/>
          </p:cNvSpPr>
          <p:nvPr/>
        </p:nvSpPr>
        <p:spPr bwMode="auto">
          <a:xfrm>
            <a:off x="4919663" y="5918200"/>
            <a:ext cx="1427162" cy="1588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4" name="Line 7"/>
          <p:cNvSpPr>
            <a:spLocks noChangeShapeType="1"/>
          </p:cNvSpPr>
          <p:nvPr/>
        </p:nvSpPr>
        <p:spPr bwMode="auto">
          <a:xfrm>
            <a:off x="4919664" y="5008564"/>
            <a:ext cx="1587" cy="909637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Line 8"/>
          <p:cNvSpPr>
            <a:spLocks noChangeShapeType="1"/>
          </p:cNvSpPr>
          <p:nvPr/>
        </p:nvSpPr>
        <p:spPr bwMode="auto">
          <a:xfrm>
            <a:off x="6346825" y="5008564"/>
            <a:ext cx="1588" cy="909637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536" name="Group 9"/>
          <p:cNvGrpSpPr>
            <a:grpSpLocks/>
          </p:cNvGrpSpPr>
          <p:nvPr/>
        </p:nvGrpSpPr>
        <p:grpSpPr bwMode="auto">
          <a:xfrm>
            <a:off x="4789488" y="5464175"/>
            <a:ext cx="1687512" cy="1588"/>
            <a:chOff x="2215" y="3741"/>
            <a:chExt cx="1255" cy="1"/>
          </a:xfrm>
        </p:grpSpPr>
        <p:sp>
          <p:nvSpPr>
            <p:cNvPr id="22843" name="Line 10"/>
            <p:cNvSpPr>
              <a:spLocks noChangeShapeType="1"/>
            </p:cNvSpPr>
            <p:nvPr/>
          </p:nvSpPr>
          <p:spPr bwMode="auto">
            <a:xfrm>
              <a:off x="2215" y="3741"/>
              <a:ext cx="14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4" name="Line 11"/>
            <p:cNvSpPr>
              <a:spLocks noChangeShapeType="1"/>
            </p:cNvSpPr>
            <p:nvPr/>
          </p:nvSpPr>
          <p:spPr bwMode="auto">
            <a:xfrm>
              <a:off x="2393" y="3741"/>
              <a:ext cx="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5" name="Line 12"/>
            <p:cNvSpPr>
              <a:spLocks noChangeShapeType="1"/>
            </p:cNvSpPr>
            <p:nvPr/>
          </p:nvSpPr>
          <p:spPr bwMode="auto">
            <a:xfrm>
              <a:off x="2456" y="3741"/>
              <a:ext cx="1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6" name="Line 13"/>
            <p:cNvSpPr>
              <a:spLocks noChangeShapeType="1"/>
            </p:cNvSpPr>
            <p:nvPr/>
          </p:nvSpPr>
          <p:spPr bwMode="auto">
            <a:xfrm>
              <a:off x="2682" y="3741"/>
              <a:ext cx="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7" name="Line 14"/>
            <p:cNvSpPr>
              <a:spLocks noChangeShapeType="1"/>
            </p:cNvSpPr>
            <p:nvPr/>
          </p:nvSpPr>
          <p:spPr bwMode="auto">
            <a:xfrm>
              <a:off x="2746" y="3741"/>
              <a:ext cx="1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8" name="Line 15"/>
            <p:cNvSpPr>
              <a:spLocks noChangeShapeType="1"/>
            </p:cNvSpPr>
            <p:nvPr/>
          </p:nvSpPr>
          <p:spPr bwMode="auto">
            <a:xfrm>
              <a:off x="2972" y="3741"/>
              <a:ext cx="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9" name="Line 16"/>
            <p:cNvSpPr>
              <a:spLocks noChangeShapeType="1"/>
            </p:cNvSpPr>
            <p:nvPr/>
          </p:nvSpPr>
          <p:spPr bwMode="auto">
            <a:xfrm>
              <a:off x="3035" y="3741"/>
              <a:ext cx="1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50" name="Line 17"/>
            <p:cNvSpPr>
              <a:spLocks noChangeShapeType="1"/>
            </p:cNvSpPr>
            <p:nvPr/>
          </p:nvSpPr>
          <p:spPr bwMode="auto">
            <a:xfrm>
              <a:off x="3261" y="3741"/>
              <a:ext cx="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51" name="Line 18"/>
            <p:cNvSpPr>
              <a:spLocks noChangeShapeType="1"/>
            </p:cNvSpPr>
            <p:nvPr/>
          </p:nvSpPr>
          <p:spPr bwMode="auto">
            <a:xfrm>
              <a:off x="3325" y="3741"/>
              <a:ext cx="14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37" name="Group 19"/>
          <p:cNvGrpSpPr>
            <a:grpSpLocks/>
          </p:cNvGrpSpPr>
          <p:nvPr/>
        </p:nvGrpSpPr>
        <p:grpSpPr bwMode="auto">
          <a:xfrm>
            <a:off x="5632450" y="4911726"/>
            <a:ext cx="1588" cy="1103313"/>
            <a:chOff x="2842" y="3330"/>
            <a:chExt cx="1" cy="821"/>
          </a:xfrm>
        </p:grpSpPr>
        <p:sp>
          <p:nvSpPr>
            <p:cNvPr id="22838" name="Line 20"/>
            <p:cNvSpPr>
              <a:spLocks noChangeShapeType="1"/>
            </p:cNvSpPr>
            <p:nvPr/>
          </p:nvSpPr>
          <p:spPr bwMode="auto">
            <a:xfrm>
              <a:off x="2842" y="3330"/>
              <a:ext cx="1" cy="1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9" name="Line 21"/>
            <p:cNvSpPr>
              <a:spLocks noChangeShapeType="1"/>
            </p:cNvSpPr>
            <p:nvPr/>
          </p:nvSpPr>
          <p:spPr bwMode="auto">
            <a:xfrm>
              <a:off x="2842" y="3545"/>
              <a:ext cx="1" cy="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0" name="Line 22"/>
            <p:cNvSpPr>
              <a:spLocks noChangeShapeType="1"/>
            </p:cNvSpPr>
            <p:nvPr/>
          </p:nvSpPr>
          <p:spPr bwMode="auto">
            <a:xfrm>
              <a:off x="2842" y="3624"/>
              <a:ext cx="1" cy="2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1" name="Line 23"/>
            <p:cNvSpPr>
              <a:spLocks noChangeShapeType="1"/>
            </p:cNvSpPr>
            <p:nvPr/>
          </p:nvSpPr>
          <p:spPr bwMode="auto">
            <a:xfrm>
              <a:off x="2842" y="3897"/>
              <a:ext cx="1" cy="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2" name="Line 24"/>
            <p:cNvSpPr>
              <a:spLocks noChangeShapeType="1"/>
            </p:cNvSpPr>
            <p:nvPr/>
          </p:nvSpPr>
          <p:spPr bwMode="auto">
            <a:xfrm>
              <a:off x="2842" y="3975"/>
              <a:ext cx="1" cy="1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38" name="Group 25"/>
          <p:cNvGrpSpPr>
            <a:grpSpLocks/>
          </p:cNvGrpSpPr>
          <p:nvPr/>
        </p:nvGrpSpPr>
        <p:grpSpPr bwMode="auto">
          <a:xfrm>
            <a:off x="4789488" y="3776663"/>
            <a:ext cx="1687512" cy="0"/>
            <a:chOff x="2215" y="2486"/>
            <a:chExt cx="1255" cy="1"/>
          </a:xfrm>
        </p:grpSpPr>
        <p:sp>
          <p:nvSpPr>
            <p:cNvPr id="22829" name="Line 26"/>
            <p:cNvSpPr>
              <a:spLocks noChangeShapeType="1"/>
            </p:cNvSpPr>
            <p:nvPr/>
          </p:nvSpPr>
          <p:spPr bwMode="auto">
            <a:xfrm>
              <a:off x="2215" y="2486"/>
              <a:ext cx="14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0" name="Line 27"/>
            <p:cNvSpPr>
              <a:spLocks noChangeShapeType="1"/>
            </p:cNvSpPr>
            <p:nvPr/>
          </p:nvSpPr>
          <p:spPr bwMode="auto">
            <a:xfrm>
              <a:off x="2393" y="2486"/>
              <a:ext cx="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1" name="Line 28"/>
            <p:cNvSpPr>
              <a:spLocks noChangeShapeType="1"/>
            </p:cNvSpPr>
            <p:nvPr/>
          </p:nvSpPr>
          <p:spPr bwMode="auto">
            <a:xfrm>
              <a:off x="2456" y="2486"/>
              <a:ext cx="1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2" name="Line 29"/>
            <p:cNvSpPr>
              <a:spLocks noChangeShapeType="1"/>
            </p:cNvSpPr>
            <p:nvPr/>
          </p:nvSpPr>
          <p:spPr bwMode="auto">
            <a:xfrm>
              <a:off x="2682" y="2486"/>
              <a:ext cx="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3" name="Line 30"/>
            <p:cNvSpPr>
              <a:spLocks noChangeShapeType="1"/>
            </p:cNvSpPr>
            <p:nvPr/>
          </p:nvSpPr>
          <p:spPr bwMode="auto">
            <a:xfrm>
              <a:off x="2746" y="2486"/>
              <a:ext cx="1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4" name="Line 31"/>
            <p:cNvSpPr>
              <a:spLocks noChangeShapeType="1"/>
            </p:cNvSpPr>
            <p:nvPr/>
          </p:nvSpPr>
          <p:spPr bwMode="auto">
            <a:xfrm>
              <a:off x="2972" y="2486"/>
              <a:ext cx="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5" name="Line 32"/>
            <p:cNvSpPr>
              <a:spLocks noChangeShapeType="1"/>
            </p:cNvSpPr>
            <p:nvPr/>
          </p:nvSpPr>
          <p:spPr bwMode="auto">
            <a:xfrm>
              <a:off x="3035" y="2486"/>
              <a:ext cx="1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6" name="Line 33"/>
            <p:cNvSpPr>
              <a:spLocks noChangeShapeType="1"/>
            </p:cNvSpPr>
            <p:nvPr/>
          </p:nvSpPr>
          <p:spPr bwMode="auto">
            <a:xfrm>
              <a:off x="3261" y="2486"/>
              <a:ext cx="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37" name="Line 34"/>
            <p:cNvSpPr>
              <a:spLocks noChangeShapeType="1"/>
            </p:cNvSpPr>
            <p:nvPr/>
          </p:nvSpPr>
          <p:spPr bwMode="auto">
            <a:xfrm>
              <a:off x="3325" y="2486"/>
              <a:ext cx="14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39" name="Group 35"/>
          <p:cNvGrpSpPr>
            <a:grpSpLocks/>
          </p:cNvGrpSpPr>
          <p:nvPr/>
        </p:nvGrpSpPr>
        <p:grpSpPr bwMode="auto">
          <a:xfrm>
            <a:off x="5632450" y="2932114"/>
            <a:ext cx="1588" cy="974725"/>
            <a:chOff x="2588" y="1847"/>
            <a:chExt cx="1" cy="614"/>
          </a:xfrm>
        </p:grpSpPr>
        <p:sp>
          <p:nvSpPr>
            <p:cNvPr id="22824" name="Line 36"/>
            <p:cNvSpPr>
              <a:spLocks noChangeShapeType="1"/>
            </p:cNvSpPr>
            <p:nvPr/>
          </p:nvSpPr>
          <p:spPr bwMode="auto">
            <a:xfrm flipV="1">
              <a:off x="2588" y="2297"/>
              <a:ext cx="1" cy="1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25" name="Line 37"/>
            <p:cNvSpPr>
              <a:spLocks noChangeShapeType="1"/>
            </p:cNvSpPr>
            <p:nvPr/>
          </p:nvSpPr>
          <p:spPr bwMode="auto">
            <a:xfrm flipV="1">
              <a:off x="2588" y="2242"/>
              <a:ext cx="1" cy="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26" name="Line 38"/>
            <p:cNvSpPr>
              <a:spLocks noChangeShapeType="1"/>
            </p:cNvSpPr>
            <p:nvPr/>
          </p:nvSpPr>
          <p:spPr bwMode="auto">
            <a:xfrm flipV="1">
              <a:off x="2588" y="2051"/>
              <a:ext cx="1" cy="1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27" name="Line 39"/>
            <p:cNvSpPr>
              <a:spLocks noChangeShapeType="1"/>
            </p:cNvSpPr>
            <p:nvPr/>
          </p:nvSpPr>
          <p:spPr bwMode="auto">
            <a:xfrm flipV="1">
              <a:off x="2588" y="1997"/>
              <a:ext cx="1" cy="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28" name="Line 40"/>
            <p:cNvSpPr>
              <a:spLocks noChangeShapeType="1"/>
            </p:cNvSpPr>
            <p:nvPr/>
          </p:nvSpPr>
          <p:spPr bwMode="auto">
            <a:xfrm flipV="1">
              <a:off x="2588" y="1847"/>
              <a:ext cx="1" cy="12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40" name="Line 41"/>
          <p:cNvSpPr>
            <a:spLocks noChangeShapeType="1"/>
          </p:cNvSpPr>
          <p:nvPr/>
        </p:nvSpPr>
        <p:spPr bwMode="auto">
          <a:xfrm>
            <a:off x="4919663" y="3321050"/>
            <a:ext cx="260350" cy="1588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1" name="Line 42"/>
          <p:cNvSpPr>
            <a:spLocks noChangeShapeType="1"/>
          </p:cNvSpPr>
          <p:nvPr/>
        </p:nvSpPr>
        <p:spPr bwMode="auto">
          <a:xfrm>
            <a:off x="6346825" y="3321050"/>
            <a:ext cx="1588" cy="909638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2" name="Line 43"/>
          <p:cNvSpPr>
            <a:spLocks noChangeShapeType="1"/>
          </p:cNvSpPr>
          <p:nvPr/>
        </p:nvSpPr>
        <p:spPr bwMode="auto">
          <a:xfrm>
            <a:off x="4919664" y="3321050"/>
            <a:ext cx="1587" cy="909638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3" name="Line 44"/>
          <p:cNvSpPr>
            <a:spLocks noChangeShapeType="1"/>
          </p:cNvSpPr>
          <p:nvPr/>
        </p:nvSpPr>
        <p:spPr bwMode="auto">
          <a:xfrm>
            <a:off x="5180013" y="3062289"/>
            <a:ext cx="908050" cy="1587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4" name="Line 45"/>
          <p:cNvSpPr>
            <a:spLocks noChangeShapeType="1"/>
          </p:cNvSpPr>
          <p:nvPr/>
        </p:nvSpPr>
        <p:spPr bwMode="auto">
          <a:xfrm flipV="1">
            <a:off x="6088063" y="3062288"/>
            <a:ext cx="0" cy="258762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5" name="Line 46"/>
          <p:cNvSpPr>
            <a:spLocks noChangeShapeType="1"/>
          </p:cNvSpPr>
          <p:nvPr/>
        </p:nvSpPr>
        <p:spPr bwMode="auto">
          <a:xfrm>
            <a:off x="6088063" y="3321050"/>
            <a:ext cx="258762" cy="1588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6" name="Line 47"/>
          <p:cNvSpPr>
            <a:spLocks noChangeShapeType="1"/>
          </p:cNvSpPr>
          <p:nvPr/>
        </p:nvSpPr>
        <p:spPr bwMode="auto">
          <a:xfrm flipV="1">
            <a:off x="5180013" y="3062288"/>
            <a:ext cx="0" cy="258762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7" name="Line 48"/>
          <p:cNvSpPr>
            <a:spLocks noChangeShapeType="1"/>
          </p:cNvSpPr>
          <p:nvPr/>
        </p:nvSpPr>
        <p:spPr bwMode="auto">
          <a:xfrm>
            <a:off x="4905375" y="4222751"/>
            <a:ext cx="1441450" cy="9525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77" name="Line 49"/>
          <p:cNvSpPr>
            <a:spLocks noChangeShapeType="1"/>
          </p:cNvSpPr>
          <p:nvPr/>
        </p:nvSpPr>
        <p:spPr bwMode="auto">
          <a:xfrm>
            <a:off x="5180013" y="3321050"/>
            <a:ext cx="450850" cy="452438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78" name="Line 50"/>
          <p:cNvSpPr>
            <a:spLocks noChangeShapeType="1"/>
          </p:cNvSpPr>
          <p:nvPr/>
        </p:nvSpPr>
        <p:spPr bwMode="auto">
          <a:xfrm flipH="1">
            <a:off x="5635625" y="3321050"/>
            <a:ext cx="450850" cy="452438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2550" name="Picture 5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25" y="1098550"/>
            <a:ext cx="1449388" cy="132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1" name="Picture 5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143000"/>
            <a:ext cx="1455738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52" name="Freeform 53"/>
          <p:cNvSpPr>
            <a:spLocks noChangeArrowheads="1"/>
          </p:cNvSpPr>
          <p:nvPr/>
        </p:nvSpPr>
        <p:spPr bwMode="auto">
          <a:xfrm>
            <a:off x="2981326" y="5008564"/>
            <a:ext cx="906463" cy="909637"/>
          </a:xfrm>
          <a:custGeom>
            <a:avLst/>
            <a:gdLst>
              <a:gd name="T0" fmla="*/ 906463 w 4155"/>
              <a:gd name="T1" fmla="*/ 454819 h 4158"/>
              <a:gd name="T2" fmla="*/ 884210 w 4155"/>
              <a:gd name="T3" fmla="*/ 314151 h 4158"/>
              <a:gd name="T4" fmla="*/ 819853 w 4155"/>
              <a:gd name="T5" fmla="*/ 187484 h 4158"/>
              <a:gd name="T6" fmla="*/ 719498 w 4155"/>
              <a:gd name="T7" fmla="*/ 86851 h 4158"/>
              <a:gd name="T8" fmla="*/ 593401 w 4155"/>
              <a:gd name="T9" fmla="*/ 22314 h 4158"/>
              <a:gd name="T10" fmla="*/ 453122 w 4155"/>
              <a:gd name="T11" fmla="*/ 0 h 4158"/>
              <a:gd name="T12" fmla="*/ 313281 w 4155"/>
              <a:gd name="T13" fmla="*/ 22314 h 4158"/>
              <a:gd name="T14" fmla="*/ 186747 w 4155"/>
              <a:gd name="T15" fmla="*/ 86851 h 4158"/>
              <a:gd name="T16" fmla="*/ 86610 w 4155"/>
              <a:gd name="T17" fmla="*/ 187484 h 4158"/>
              <a:gd name="T18" fmla="*/ 22253 w 4155"/>
              <a:gd name="T19" fmla="*/ 314151 h 4158"/>
              <a:gd name="T20" fmla="*/ 0 w 4155"/>
              <a:gd name="T21" fmla="*/ 454819 h 4158"/>
              <a:gd name="T22" fmla="*/ 22253 w 4155"/>
              <a:gd name="T23" fmla="*/ 595486 h 4158"/>
              <a:gd name="T24" fmla="*/ 86610 w 4155"/>
              <a:gd name="T25" fmla="*/ 722153 h 4158"/>
              <a:gd name="T26" fmla="*/ 186747 w 4155"/>
              <a:gd name="T27" fmla="*/ 822786 h 4158"/>
              <a:gd name="T28" fmla="*/ 313281 w 4155"/>
              <a:gd name="T29" fmla="*/ 887323 h 4158"/>
              <a:gd name="T30" fmla="*/ 453122 w 4155"/>
              <a:gd name="T31" fmla="*/ 909637 h 4158"/>
              <a:gd name="T32" fmla="*/ 593401 w 4155"/>
              <a:gd name="T33" fmla="*/ 887323 h 4158"/>
              <a:gd name="T34" fmla="*/ 719498 w 4155"/>
              <a:gd name="T35" fmla="*/ 822786 h 4158"/>
              <a:gd name="T36" fmla="*/ 819853 w 4155"/>
              <a:gd name="T37" fmla="*/ 722153 h 4158"/>
              <a:gd name="T38" fmla="*/ 884210 w 4155"/>
              <a:gd name="T39" fmla="*/ 595486 h 4158"/>
              <a:gd name="T40" fmla="*/ 906463 w 4155"/>
              <a:gd name="T41" fmla="*/ 454819 h 41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155"/>
              <a:gd name="T64" fmla="*/ 0 h 4158"/>
              <a:gd name="T65" fmla="*/ 4155 w 4155"/>
              <a:gd name="T66" fmla="*/ 4158 h 4158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155" h="4158">
                <a:moveTo>
                  <a:pt x="4155" y="2079"/>
                </a:moveTo>
                <a:lnTo>
                  <a:pt x="4053" y="1436"/>
                </a:lnTo>
                <a:lnTo>
                  <a:pt x="3758" y="857"/>
                </a:lnTo>
                <a:lnTo>
                  <a:pt x="3298" y="397"/>
                </a:lnTo>
                <a:lnTo>
                  <a:pt x="2720" y="102"/>
                </a:lnTo>
                <a:lnTo>
                  <a:pt x="2077" y="0"/>
                </a:lnTo>
                <a:lnTo>
                  <a:pt x="1436" y="102"/>
                </a:lnTo>
                <a:lnTo>
                  <a:pt x="856" y="397"/>
                </a:lnTo>
                <a:lnTo>
                  <a:pt x="397" y="857"/>
                </a:lnTo>
                <a:lnTo>
                  <a:pt x="102" y="1436"/>
                </a:lnTo>
                <a:lnTo>
                  <a:pt x="0" y="2079"/>
                </a:lnTo>
                <a:lnTo>
                  <a:pt x="102" y="2722"/>
                </a:lnTo>
                <a:lnTo>
                  <a:pt x="397" y="3301"/>
                </a:lnTo>
                <a:lnTo>
                  <a:pt x="856" y="3761"/>
                </a:lnTo>
                <a:lnTo>
                  <a:pt x="1436" y="4056"/>
                </a:lnTo>
                <a:lnTo>
                  <a:pt x="2077" y="4158"/>
                </a:lnTo>
                <a:lnTo>
                  <a:pt x="2720" y="4056"/>
                </a:lnTo>
                <a:lnTo>
                  <a:pt x="3298" y="3761"/>
                </a:lnTo>
                <a:lnTo>
                  <a:pt x="3758" y="3301"/>
                </a:lnTo>
                <a:lnTo>
                  <a:pt x="4053" y="2722"/>
                </a:lnTo>
                <a:lnTo>
                  <a:pt x="4155" y="2079"/>
                </a:lnTo>
              </a:path>
            </a:pathLst>
          </a:cu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3" name="Line 54"/>
          <p:cNvSpPr>
            <a:spLocks noChangeShapeType="1"/>
          </p:cNvSpPr>
          <p:nvPr/>
        </p:nvSpPr>
        <p:spPr bwMode="auto">
          <a:xfrm>
            <a:off x="2720976" y="5008564"/>
            <a:ext cx="1427163" cy="1587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4" name="Line 55"/>
          <p:cNvSpPr>
            <a:spLocks noChangeShapeType="1"/>
          </p:cNvSpPr>
          <p:nvPr/>
        </p:nvSpPr>
        <p:spPr bwMode="auto">
          <a:xfrm>
            <a:off x="2720976" y="5918200"/>
            <a:ext cx="1427163" cy="1588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5" name="Line 56"/>
          <p:cNvSpPr>
            <a:spLocks noChangeShapeType="1"/>
          </p:cNvSpPr>
          <p:nvPr/>
        </p:nvSpPr>
        <p:spPr bwMode="auto">
          <a:xfrm>
            <a:off x="2720975" y="5008564"/>
            <a:ext cx="1588" cy="909637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6" name="Line 57"/>
          <p:cNvSpPr>
            <a:spLocks noChangeShapeType="1"/>
          </p:cNvSpPr>
          <p:nvPr/>
        </p:nvSpPr>
        <p:spPr bwMode="auto">
          <a:xfrm>
            <a:off x="4148139" y="5008564"/>
            <a:ext cx="1587" cy="909637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557" name="Group 58"/>
          <p:cNvGrpSpPr>
            <a:grpSpLocks/>
          </p:cNvGrpSpPr>
          <p:nvPr/>
        </p:nvGrpSpPr>
        <p:grpSpPr bwMode="auto">
          <a:xfrm>
            <a:off x="2590801" y="5464175"/>
            <a:ext cx="1687513" cy="1588"/>
            <a:chOff x="2215" y="3741"/>
            <a:chExt cx="1255" cy="1"/>
          </a:xfrm>
        </p:grpSpPr>
        <p:sp>
          <p:nvSpPr>
            <p:cNvPr id="22815" name="Line 59"/>
            <p:cNvSpPr>
              <a:spLocks noChangeShapeType="1"/>
            </p:cNvSpPr>
            <p:nvPr/>
          </p:nvSpPr>
          <p:spPr bwMode="auto">
            <a:xfrm>
              <a:off x="2215" y="3741"/>
              <a:ext cx="14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16" name="Line 60"/>
            <p:cNvSpPr>
              <a:spLocks noChangeShapeType="1"/>
            </p:cNvSpPr>
            <p:nvPr/>
          </p:nvSpPr>
          <p:spPr bwMode="auto">
            <a:xfrm>
              <a:off x="2393" y="3741"/>
              <a:ext cx="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17" name="Line 61"/>
            <p:cNvSpPr>
              <a:spLocks noChangeShapeType="1"/>
            </p:cNvSpPr>
            <p:nvPr/>
          </p:nvSpPr>
          <p:spPr bwMode="auto">
            <a:xfrm>
              <a:off x="2456" y="3741"/>
              <a:ext cx="1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18" name="Line 62"/>
            <p:cNvSpPr>
              <a:spLocks noChangeShapeType="1"/>
            </p:cNvSpPr>
            <p:nvPr/>
          </p:nvSpPr>
          <p:spPr bwMode="auto">
            <a:xfrm>
              <a:off x="2682" y="3741"/>
              <a:ext cx="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19" name="Line 63"/>
            <p:cNvSpPr>
              <a:spLocks noChangeShapeType="1"/>
            </p:cNvSpPr>
            <p:nvPr/>
          </p:nvSpPr>
          <p:spPr bwMode="auto">
            <a:xfrm>
              <a:off x="2746" y="3741"/>
              <a:ext cx="1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20" name="Line 64"/>
            <p:cNvSpPr>
              <a:spLocks noChangeShapeType="1"/>
            </p:cNvSpPr>
            <p:nvPr/>
          </p:nvSpPr>
          <p:spPr bwMode="auto">
            <a:xfrm>
              <a:off x="2972" y="3741"/>
              <a:ext cx="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21" name="Line 65"/>
            <p:cNvSpPr>
              <a:spLocks noChangeShapeType="1"/>
            </p:cNvSpPr>
            <p:nvPr/>
          </p:nvSpPr>
          <p:spPr bwMode="auto">
            <a:xfrm>
              <a:off x="3035" y="3741"/>
              <a:ext cx="1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22" name="Line 66"/>
            <p:cNvSpPr>
              <a:spLocks noChangeShapeType="1"/>
            </p:cNvSpPr>
            <p:nvPr/>
          </p:nvSpPr>
          <p:spPr bwMode="auto">
            <a:xfrm>
              <a:off x="3261" y="3741"/>
              <a:ext cx="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23" name="Line 67"/>
            <p:cNvSpPr>
              <a:spLocks noChangeShapeType="1"/>
            </p:cNvSpPr>
            <p:nvPr/>
          </p:nvSpPr>
          <p:spPr bwMode="auto">
            <a:xfrm>
              <a:off x="3325" y="3741"/>
              <a:ext cx="14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58" name="Group 68"/>
          <p:cNvGrpSpPr>
            <a:grpSpLocks/>
          </p:cNvGrpSpPr>
          <p:nvPr/>
        </p:nvGrpSpPr>
        <p:grpSpPr bwMode="auto">
          <a:xfrm>
            <a:off x="3433764" y="4911726"/>
            <a:ext cx="1587" cy="1103313"/>
            <a:chOff x="2842" y="3330"/>
            <a:chExt cx="1" cy="821"/>
          </a:xfrm>
        </p:grpSpPr>
        <p:sp>
          <p:nvSpPr>
            <p:cNvPr id="22810" name="Line 69"/>
            <p:cNvSpPr>
              <a:spLocks noChangeShapeType="1"/>
            </p:cNvSpPr>
            <p:nvPr/>
          </p:nvSpPr>
          <p:spPr bwMode="auto">
            <a:xfrm>
              <a:off x="2842" y="3330"/>
              <a:ext cx="1" cy="1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11" name="Line 70"/>
            <p:cNvSpPr>
              <a:spLocks noChangeShapeType="1"/>
            </p:cNvSpPr>
            <p:nvPr/>
          </p:nvSpPr>
          <p:spPr bwMode="auto">
            <a:xfrm>
              <a:off x="2842" y="3545"/>
              <a:ext cx="1" cy="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12" name="Line 71"/>
            <p:cNvSpPr>
              <a:spLocks noChangeShapeType="1"/>
            </p:cNvSpPr>
            <p:nvPr/>
          </p:nvSpPr>
          <p:spPr bwMode="auto">
            <a:xfrm>
              <a:off x="2842" y="3624"/>
              <a:ext cx="1" cy="2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13" name="Line 72"/>
            <p:cNvSpPr>
              <a:spLocks noChangeShapeType="1"/>
            </p:cNvSpPr>
            <p:nvPr/>
          </p:nvSpPr>
          <p:spPr bwMode="auto">
            <a:xfrm>
              <a:off x="2842" y="3897"/>
              <a:ext cx="1" cy="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14" name="Line 73"/>
            <p:cNvSpPr>
              <a:spLocks noChangeShapeType="1"/>
            </p:cNvSpPr>
            <p:nvPr/>
          </p:nvSpPr>
          <p:spPr bwMode="auto">
            <a:xfrm>
              <a:off x="2842" y="3975"/>
              <a:ext cx="1" cy="17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59" name="Group 74"/>
          <p:cNvGrpSpPr>
            <a:grpSpLocks/>
          </p:cNvGrpSpPr>
          <p:nvPr/>
        </p:nvGrpSpPr>
        <p:grpSpPr bwMode="auto">
          <a:xfrm>
            <a:off x="2590801" y="3776663"/>
            <a:ext cx="1687513" cy="0"/>
            <a:chOff x="2215" y="2486"/>
            <a:chExt cx="1255" cy="1"/>
          </a:xfrm>
        </p:grpSpPr>
        <p:sp>
          <p:nvSpPr>
            <p:cNvPr id="22801" name="Line 75"/>
            <p:cNvSpPr>
              <a:spLocks noChangeShapeType="1"/>
            </p:cNvSpPr>
            <p:nvPr/>
          </p:nvSpPr>
          <p:spPr bwMode="auto">
            <a:xfrm>
              <a:off x="2215" y="2486"/>
              <a:ext cx="14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02" name="Line 76"/>
            <p:cNvSpPr>
              <a:spLocks noChangeShapeType="1"/>
            </p:cNvSpPr>
            <p:nvPr/>
          </p:nvSpPr>
          <p:spPr bwMode="auto">
            <a:xfrm>
              <a:off x="2393" y="2486"/>
              <a:ext cx="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03" name="Line 77"/>
            <p:cNvSpPr>
              <a:spLocks noChangeShapeType="1"/>
            </p:cNvSpPr>
            <p:nvPr/>
          </p:nvSpPr>
          <p:spPr bwMode="auto">
            <a:xfrm>
              <a:off x="2456" y="2486"/>
              <a:ext cx="1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04" name="Line 78"/>
            <p:cNvSpPr>
              <a:spLocks noChangeShapeType="1"/>
            </p:cNvSpPr>
            <p:nvPr/>
          </p:nvSpPr>
          <p:spPr bwMode="auto">
            <a:xfrm>
              <a:off x="2682" y="2486"/>
              <a:ext cx="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05" name="Line 79"/>
            <p:cNvSpPr>
              <a:spLocks noChangeShapeType="1"/>
            </p:cNvSpPr>
            <p:nvPr/>
          </p:nvSpPr>
          <p:spPr bwMode="auto">
            <a:xfrm>
              <a:off x="2746" y="2486"/>
              <a:ext cx="19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06" name="Line 80"/>
            <p:cNvSpPr>
              <a:spLocks noChangeShapeType="1"/>
            </p:cNvSpPr>
            <p:nvPr/>
          </p:nvSpPr>
          <p:spPr bwMode="auto">
            <a:xfrm>
              <a:off x="2972" y="2486"/>
              <a:ext cx="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07" name="Line 81"/>
            <p:cNvSpPr>
              <a:spLocks noChangeShapeType="1"/>
            </p:cNvSpPr>
            <p:nvPr/>
          </p:nvSpPr>
          <p:spPr bwMode="auto">
            <a:xfrm>
              <a:off x="3035" y="2486"/>
              <a:ext cx="19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08" name="Line 82"/>
            <p:cNvSpPr>
              <a:spLocks noChangeShapeType="1"/>
            </p:cNvSpPr>
            <p:nvPr/>
          </p:nvSpPr>
          <p:spPr bwMode="auto">
            <a:xfrm>
              <a:off x="3261" y="2486"/>
              <a:ext cx="3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09" name="Line 83"/>
            <p:cNvSpPr>
              <a:spLocks noChangeShapeType="1"/>
            </p:cNvSpPr>
            <p:nvPr/>
          </p:nvSpPr>
          <p:spPr bwMode="auto">
            <a:xfrm>
              <a:off x="3325" y="2486"/>
              <a:ext cx="145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60" name="Group 84"/>
          <p:cNvGrpSpPr>
            <a:grpSpLocks/>
          </p:cNvGrpSpPr>
          <p:nvPr/>
        </p:nvGrpSpPr>
        <p:grpSpPr bwMode="auto">
          <a:xfrm>
            <a:off x="3433764" y="2932113"/>
            <a:ext cx="1587" cy="1687512"/>
            <a:chOff x="2842" y="1858"/>
            <a:chExt cx="1" cy="1255"/>
          </a:xfrm>
        </p:grpSpPr>
        <p:sp>
          <p:nvSpPr>
            <p:cNvPr id="22792" name="Line 85"/>
            <p:cNvSpPr>
              <a:spLocks noChangeShapeType="1"/>
            </p:cNvSpPr>
            <p:nvPr/>
          </p:nvSpPr>
          <p:spPr bwMode="auto">
            <a:xfrm flipV="1">
              <a:off x="2842" y="2968"/>
              <a:ext cx="1" cy="1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93" name="Line 86"/>
            <p:cNvSpPr>
              <a:spLocks noChangeShapeType="1"/>
            </p:cNvSpPr>
            <p:nvPr/>
          </p:nvSpPr>
          <p:spPr bwMode="auto">
            <a:xfrm flipV="1">
              <a:off x="2842" y="2905"/>
              <a:ext cx="1" cy="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94" name="Line 87"/>
            <p:cNvSpPr>
              <a:spLocks noChangeShapeType="1"/>
            </p:cNvSpPr>
            <p:nvPr/>
          </p:nvSpPr>
          <p:spPr bwMode="auto">
            <a:xfrm flipV="1">
              <a:off x="2842" y="2679"/>
              <a:ext cx="1" cy="1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95" name="Line 88"/>
            <p:cNvSpPr>
              <a:spLocks noChangeShapeType="1"/>
            </p:cNvSpPr>
            <p:nvPr/>
          </p:nvSpPr>
          <p:spPr bwMode="auto">
            <a:xfrm flipV="1">
              <a:off x="2842" y="2615"/>
              <a:ext cx="1" cy="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96" name="Line 89"/>
            <p:cNvSpPr>
              <a:spLocks noChangeShapeType="1"/>
            </p:cNvSpPr>
            <p:nvPr/>
          </p:nvSpPr>
          <p:spPr bwMode="auto">
            <a:xfrm flipV="1">
              <a:off x="2842" y="2389"/>
              <a:ext cx="1" cy="1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97" name="Line 90"/>
            <p:cNvSpPr>
              <a:spLocks noChangeShapeType="1"/>
            </p:cNvSpPr>
            <p:nvPr/>
          </p:nvSpPr>
          <p:spPr bwMode="auto">
            <a:xfrm flipV="1">
              <a:off x="2842" y="2324"/>
              <a:ext cx="1" cy="3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98" name="Line 91"/>
            <p:cNvSpPr>
              <a:spLocks noChangeShapeType="1"/>
            </p:cNvSpPr>
            <p:nvPr/>
          </p:nvSpPr>
          <p:spPr bwMode="auto">
            <a:xfrm flipV="1">
              <a:off x="2842" y="2099"/>
              <a:ext cx="1" cy="19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99" name="Line 92"/>
            <p:cNvSpPr>
              <a:spLocks noChangeShapeType="1"/>
            </p:cNvSpPr>
            <p:nvPr/>
          </p:nvSpPr>
          <p:spPr bwMode="auto">
            <a:xfrm flipV="1">
              <a:off x="2842" y="2035"/>
              <a:ext cx="1" cy="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00" name="Line 93"/>
            <p:cNvSpPr>
              <a:spLocks noChangeShapeType="1"/>
            </p:cNvSpPr>
            <p:nvPr/>
          </p:nvSpPr>
          <p:spPr bwMode="auto">
            <a:xfrm flipV="1">
              <a:off x="2842" y="1858"/>
              <a:ext cx="1" cy="1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61" name="Group 94"/>
          <p:cNvGrpSpPr>
            <a:grpSpLocks/>
          </p:cNvGrpSpPr>
          <p:nvPr/>
        </p:nvGrpSpPr>
        <p:grpSpPr bwMode="auto">
          <a:xfrm>
            <a:off x="2720975" y="3062288"/>
            <a:ext cx="1428750" cy="1428750"/>
            <a:chOff x="2312" y="1825"/>
            <a:chExt cx="1062" cy="1063"/>
          </a:xfrm>
        </p:grpSpPr>
        <p:sp>
          <p:nvSpPr>
            <p:cNvPr id="22780" name="Line 95"/>
            <p:cNvSpPr>
              <a:spLocks noChangeShapeType="1"/>
            </p:cNvSpPr>
            <p:nvPr/>
          </p:nvSpPr>
          <p:spPr bwMode="auto">
            <a:xfrm>
              <a:off x="2312" y="2694"/>
              <a:ext cx="193" cy="1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81" name="Line 96"/>
            <p:cNvSpPr>
              <a:spLocks noChangeShapeType="1"/>
            </p:cNvSpPr>
            <p:nvPr/>
          </p:nvSpPr>
          <p:spPr bwMode="auto">
            <a:xfrm>
              <a:off x="2312" y="2018"/>
              <a:ext cx="193" cy="1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82" name="Line 97"/>
            <p:cNvSpPr>
              <a:spLocks noChangeShapeType="1"/>
            </p:cNvSpPr>
            <p:nvPr/>
          </p:nvSpPr>
          <p:spPr bwMode="auto">
            <a:xfrm>
              <a:off x="3373" y="2018"/>
              <a:ext cx="1" cy="676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83" name="Line 98"/>
            <p:cNvSpPr>
              <a:spLocks noChangeShapeType="1"/>
            </p:cNvSpPr>
            <p:nvPr/>
          </p:nvSpPr>
          <p:spPr bwMode="auto">
            <a:xfrm>
              <a:off x="2312" y="2018"/>
              <a:ext cx="1" cy="676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84" name="Line 99"/>
            <p:cNvSpPr>
              <a:spLocks noChangeShapeType="1"/>
            </p:cNvSpPr>
            <p:nvPr/>
          </p:nvSpPr>
          <p:spPr bwMode="auto">
            <a:xfrm flipV="1">
              <a:off x="2505" y="2694"/>
              <a:ext cx="1" cy="193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85" name="Line 100"/>
            <p:cNvSpPr>
              <a:spLocks noChangeShapeType="1"/>
            </p:cNvSpPr>
            <p:nvPr/>
          </p:nvSpPr>
          <p:spPr bwMode="auto">
            <a:xfrm flipV="1">
              <a:off x="3180" y="2694"/>
              <a:ext cx="1" cy="193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86" name="Line 101"/>
            <p:cNvSpPr>
              <a:spLocks noChangeShapeType="1"/>
            </p:cNvSpPr>
            <p:nvPr/>
          </p:nvSpPr>
          <p:spPr bwMode="auto">
            <a:xfrm>
              <a:off x="2505" y="2887"/>
              <a:ext cx="675" cy="1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87" name="Line 102"/>
            <p:cNvSpPr>
              <a:spLocks noChangeShapeType="1"/>
            </p:cNvSpPr>
            <p:nvPr/>
          </p:nvSpPr>
          <p:spPr bwMode="auto">
            <a:xfrm>
              <a:off x="2505" y="1825"/>
              <a:ext cx="675" cy="1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88" name="Line 103"/>
            <p:cNvSpPr>
              <a:spLocks noChangeShapeType="1"/>
            </p:cNvSpPr>
            <p:nvPr/>
          </p:nvSpPr>
          <p:spPr bwMode="auto">
            <a:xfrm flipV="1">
              <a:off x="3180" y="1825"/>
              <a:ext cx="1" cy="193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89" name="Line 104"/>
            <p:cNvSpPr>
              <a:spLocks noChangeShapeType="1"/>
            </p:cNvSpPr>
            <p:nvPr/>
          </p:nvSpPr>
          <p:spPr bwMode="auto">
            <a:xfrm>
              <a:off x="3180" y="2018"/>
              <a:ext cx="193" cy="1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90" name="Line 105"/>
            <p:cNvSpPr>
              <a:spLocks noChangeShapeType="1"/>
            </p:cNvSpPr>
            <p:nvPr/>
          </p:nvSpPr>
          <p:spPr bwMode="auto">
            <a:xfrm flipV="1">
              <a:off x="2505" y="1825"/>
              <a:ext cx="1" cy="193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91" name="Line 106"/>
            <p:cNvSpPr>
              <a:spLocks noChangeShapeType="1"/>
            </p:cNvSpPr>
            <p:nvPr/>
          </p:nvSpPr>
          <p:spPr bwMode="auto">
            <a:xfrm>
              <a:off x="3180" y="2694"/>
              <a:ext cx="193" cy="1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8235" name="Line 107"/>
          <p:cNvSpPr>
            <a:spLocks noChangeShapeType="1"/>
          </p:cNvSpPr>
          <p:nvPr/>
        </p:nvSpPr>
        <p:spPr bwMode="auto">
          <a:xfrm>
            <a:off x="2981326" y="3321050"/>
            <a:ext cx="906463" cy="909638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36" name="Line 108"/>
          <p:cNvSpPr>
            <a:spLocks noChangeShapeType="1"/>
          </p:cNvSpPr>
          <p:nvPr/>
        </p:nvSpPr>
        <p:spPr bwMode="auto">
          <a:xfrm flipH="1">
            <a:off x="2981326" y="3321050"/>
            <a:ext cx="906463" cy="909638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Group 109"/>
          <p:cNvGrpSpPr>
            <a:grpSpLocks/>
          </p:cNvGrpSpPr>
          <p:nvPr/>
        </p:nvGrpSpPr>
        <p:grpSpPr bwMode="auto">
          <a:xfrm>
            <a:off x="7459664" y="3140076"/>
            <a:ext cx="528637" cy="1184275"/>
            <a:chOff x="1528" y="592"/>
            <a:chExt cx="648" cy="1453"/>
          </a:xfrm>
        </p:grpSpPr>
        <p:grpSp>
          <p:nvGrpSpPr>
            <p:cNvPr id="22754" name="Group 110"/>
            <p:cNvGrpSpPr>
              <a:grpSpLocks/>
            </p:cNvGrpSpPr>
            <p:nvPr/>
          </p:nvGrpSpPr>
          <p:grpSpPr bwMode="auto">
            <a:xfrm>
              <a:off x="1528" y="592"/>
              <a:ext cx="3" cy="1453"/>
              <a:chOff x="1528" y="592"/>
              <a:chExt cx="3" cy="1453"/>
            </a:xfrm>
          </p:grpSpPr>
          <p:grpSp>
            <p:nvGrpSpPr>
              <p:cNvPr id="22768" name="Group 111"/>
              <p:cNvGrpSpPr>
                <a:grpSpLocks/>
              </p:cNvGrpSpPr>
              <p:nvPr/>
            </p:nvGrpSpPr>
            <p:grpSpPr bwMode="auto">
              <a:xfrm>
                <a:off x="1530" y="592"/>
                <a:ext cx="1" cy="472"/>
                <a:chOff x="1530" y="592"/>
                <a:chExt cx="1" cy="472"/>
              </a:xfrm>
            </p:grpSpPr>
            <p:sp>
              <p:nvSpPr>
                <p:cNvPr id="22777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1530" y="931"/>
                  <a:ext cx="1" cy="133"/>
                </a:xfrm>
                <a:prstGeom prst="line">
                  <a:avLst/>
                </a:prstGeom>
                <a:noFill/>
                <a:ln w="19050">
                  <a:solidFill>
                    <a:srgbClr val="99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78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1530" y="760"/>
                  <a:ext cx="1" cy="136"/>
                </a:xfrm>
                <a:prstGeom prst="line">
                  <a:avLst/>
                </a:prstGeom>
                <a:noFill/>
                <a:ln w="19050">
                  <a:solidFill>
                    <a:srgbClr val="99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79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1530" y="592"/>
                  <a:ext cx="1" cy="134"/>
                </a:xfrm>
                <a:prstGeom prst="line">
                  <a:avLst/>
                </a:prstGeom>
                <a:noFill/>
                <a:ln w="19050">
                  <a:solidFill>
                    <a:srgbClr val="99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769" name="Group 115"/>
              <p:cNvGrpSpPr>
                <a:grpSpLocks/>
              </p:cNvGrpSpPr>
              <p:nvPr/>
            </p:nvGrpSpPr>
            <p:grpSpPr bwMode="auto">
              <a:xfrm>
                <a:off x="1530" y="1705"/>
                <a:ext cx="1" cy="340"/>
                <a:chOff x="1530" y="1705"/>
                <a:chExt cx="1" cy="340"/>
              </a:xfrm>
            </p:grpSpPr>
            <p:sp>
              <p:nvSpPr>
                <p:cNvPr id="22774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1530" y="1978"/>
                  <a:ext cx="1" cy="67"/>
                </a:xfrm>
                <a:prstGeom prst="line">
                  <a:avLst/>
                </a:prstGeom>
                <a:noFill/>
                <a:ln w="19050">
                  <a:solidFill>
                    <a:srgbClr val="99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75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1530" y="1808"/>
                  <a:ext cx="1" cy="136"/>
                </a:xfrm>
                <a:prstGeom prst="line">
                  <a:avLst/>
                </a:prstGeom>
                <a:noFill/>
                <a:ln w="19050">
                  <a:solidFill>
                    <a:srgbClr val="99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76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1530" y="1705"/>
                  <a:ext cx="1" cy="68"/>
                </a:xfrm>
                <a:prstGeom prst="line">
                  <a:avLst/>
                </a:prstGeom>
                <a:noFill/>
                <a:ln w="19050">
                  <a:solidFill>
                    <a:srgbClr val="99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770" name="Line 119"/>
              <p:cNvSpPr>
                <a:spLocks noChangeShapeType="1"/>
              </p:cNvSpPr>
              <p:nvPr/>
            </p:nvSpPr>
            <p:spPr bwMode="auto">
              <a:xfrm flipV="1">
                <a:off x="1528" y="1435"/>
                <a:ext cx="1" cy="133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71" name="Line 120"/>
              <p:cNvSpPr>
                <a:spLocks noChangeShapeType="1"/>
              </p:cNvSpPr>
              <p:nvPr/>
            </p:nvSpPr>
            <p:spPr bwMode="auto">
              <a:xfrm flipV="1">
                <a:off x="1528" y="1264"/>
                <a:ext cx="1" cy="136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72" name="Line 121"/>
              <p:cNvSpPr>
                <a:spLocks noChangeShapeType="1"/>
              </p:cNvSpPr>
              <p:nvPr/>
            </p:nvSpPr>
            <p:spPr bwMode="auto">
              <a:xfrm flipV="1">
                <a:off x="1528" y="1096"/>
                <a:ext cx="1" cy="134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73" name="Line 122"/>
              <p:cNvSpPr>
                <a:spLocks noChangeShapeType="1"/>
              </p:cNvSpPr>
              <p:nvPr/>
            </p:nvSpPr>
            <p:spPr bwMode="auto">
              <a:xfrm flipV="1">
                <a:off x="1528" y="1595"/>
                <a:ext cx="1" cy="79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755" name="Group 123"/>
            <p:cNvGrpSpPr>
              <a:grpSpLocks/>
            </p:cNvGrpSpPr>
            <p:nvPr/>
          </p:nvGrpSpPr>
          <p:grpSpPr bwMode="auto">
            <a:xfrm>
              <a:off x="2173" y="592"/>
              <a:ext cx="3" cy="1453"/>
              <a:chOff x="1528" y="592"/>
              <a:chExt cx="3" cy="1453"/>
            </a:xfrm>
          </p:grpSpPr>
          <p:grpSp>
            <p:nvGrpSpPr>
              <p:cNvPr id="22756" name="Group 124"/>
              <p:cNvGrpSpPr>
                <a:grpSpLocks/>
              </p:cNvGrpSpPr>
              <p:nvPr/>
            </p:nvGrpSpPr>
            <p:grpSpPr bwMode="auto">
              <a:xfrm>
                <a:off x="1530" y="592"/>
                <a:ext cx="1" cy="472"/>
                <a:chOff x="1530" y="592"/>
                <a:chExt cx="1" cy="472"/>
              </a:xfrm>
            </p:grpSpPr>
            <p:sp>
              <p:nvSpPr>
                <p:cNvPr id="22765" name="Line 125"/>
                <p:cNvSpPr>
                  <a:spLocks noChangeShapeType="1"/>
                </p:cNvSpPr>
                <p:nvPr/>
              </p:nvSpPr>
              <p:spPr bwMode="auto">
                <a:xfrm flipV="1">
                  <a:off x="1530" y="931"/>
                  <a:ext cx="1" cy="133"/>
                </a:xfrm>
                <a:prstGeom prst="line">
                  <a:avLst/>
                </a:prstGeom>
                <a:noFill/>
                <a:ln w="19050">
                  <a:solidFill>
                    <a:srgbClr val="99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66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1530" y="760"/>
                  <a:ext cx="1" cy="136"/>
                </a:xfrm>
                <a:prstGeom prst="line">
                  <a:avLst/>
                </a:prstGeom>
                <a:noFill/>
                <a:ln w="19050">
                  <a:solidFill>
                    <a:srgbClr val="99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67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1530" y="592"/>
                  <a:ext cx="1" cy="134"/>
                </a:xfrm>
                <a:prstGeom prst="line">
                  <a:avLst/>
                </a:prstGeom>
                <a:noFill/>
                <a:ln w="19050">
                  <a:solidFill>
                    <a:srgbClr val="99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757" name="Group 128"/>
              <p:cNvGrpSpPr>
                <a:grpSpLocks/>
              </p:cNvGrpSpPr>
              <p:nvPr/>
            </p:nvGrpSpPr>
            <p:grpSpPr bwMode="auto">
              <a:xfrm>
                <a:off x="1530" y="1705"/>
                <a:ext cx="1" cy="340"/>
                <a:chOff x="1530" y="1705"/>
                <a:chExt cx="1" cy="340"/>
              </a:xfrm>
            </p:grpSpPr>
            <p:sp>
              <p:nvSpPr>
                <p:cNvPr id="22762" name="Line 129"/>
                <p:cNvSpPr>
                  <a:spLocks noChangeShapeType="1"/>
                </p:cNvSpPr>
                <p:nvPr/>
              </p:nvSpPr>
              <p:spPr bwMode="auto">
                <a:xfrm flipV="1">
                  <a:off x="1530" y="1978"/>
                  <a:ext cx="1" cy="67"/>
                </a:xfrm>
                <a:prstGeom prst="line">
                  <a:avLst/>
                </a:prstGeom>
                <a:noFill/>
                <a:ln w="19050">
                  <a:solidFill>
                    <a:srgbClr val="99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63" name="Line 130"/>
                <p:cNvSpPr>
                  <a:spLocks noChangeShapeType="1"/>
                </p:cNvSpPr>
                <p:nvPr/>
              </p:nvSpPr>
              <p:spPr bwMode="auto">
                <a:xfrm flipV="1">
                  <a:off x="1530" y="1808"/>
                  <a:ext cx="1" cy="136"/>
                </a:xfrm>
                <a:prstGeom prst="line">
                  <a:avLst/>
                </a:prstGeom>
                <a:noFill/>
                <a:ln w="19050">
                  <a:solidFill>
                    <a:srgbClr val="99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64" name="Line 131"/>
                <p:cNvSpPr>
                  <a:spLocks noChangeShapeType="1"/>
                </p:cNvSpPr>
                <p:nvPr/>
              </p:nvSpPr>
              <p:spPr bwMode="auto">
                <a:xfrm flipV="1">
                  <a:off x="1530" y="1705"/>
                  <a:ext cx="1" cy="68"/>
                </a:xfrm>
                <a:prstGeom prst="line">
                  <a:avLst/>
                </a:prstGeom>
                <a:noFill/>
                <a:ln w="19050">
                  <a:solidFill>
                    <a:srgbClr val="99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758" name="Line 132"/>
              <p:cNvSpPr>
                <a:spLocks noChangeShapeType="1"/>
              </p:cNvSpPr>
              <p:nvPr/>
            </p:nvSpPr>
            <p:spPr bwMode="auto">
              <a:xfrm flipV="1">
                <a:off x="1528" y="1435"/>
                <a:ext cx="1" cy="133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59" name="Line 133"/>
              <p:cNvSpPr>
                <a:spLocks noChangeShapeType="1"/>
              </p:cNvSpPr>
              <p:nvPr/>
            </p:nvSpPr>
            <p:spPr bwMode="auto">
              <a:xfrm flipV="1">
                <a:off x="1528" y="1264"/>
                <a:ext cx="1" cy="136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60" name="Line 134"/>
              <p:cNvSpPr>
                <a:spLocks noChangeShapeType="1"/>
              </p:cNvSpPr>
              <p:nvPr/>
            </p:nvSpPr>
            <p:spPr bwMode="auto">
              <a:xfrm flipV="1">
                <a:off x="1528" y="1096"/>
                <a:ext cx="1" cy="134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61" name="Line 135"/>
              <p:cNvSpPr>
                <a:spLocks noChangeShapeType="1"/>
              </p:cNvSpPr>
              <p:nvPr/>
            </p:nvSpPr>
            <p:spPr bwMode="auto">
              <a:xfrm flipV="1">
                <a:off x="1528" y="1595"/>
                <a:ext cx="1" cy="79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Group 136"/>
          <p:cNvGrpSpPr>
            <a:grpSpLocks/>
          </p:cNvGrpSpPr>
          <p:nvPr/>
        </p:nvGrpSpPr>
        <p:grpSpPr bwMode="auto">
          <a:xfrm>
            <a:off x="7459664" y="3519489"/>
            <a:ext cx="528637" cy="534987"/>
            <a:chOff x="1528" y="1056"/>
            <a:chExt cx="648" cy="657"/>
          </a:xfrm>
        </p:grpSpPr>
        <p:sp>
          <p:nvSpPr>
            <p:cNvPr id="22752" name="Line 137"/>
            <p:cNvSpPr>
              <a:spLocks noChangeShapeType="1"/>
            </p:cNvSpPr>
            <p:nvPr/>
          </p:nvSpPr>
          <p:spPr bwMode="auto">
            <a:xfrm>
              <a:off x="1528" y="1060"/>
              <a:ext cx="0" cy="653"/>
            </a:xfrm>
            <a:prstGeom prst="line">
              <a:avLst/>
            </a:prstGeom>
            <a:noFill/>
            <a:ln w="76200">
              <a:solidFill>
                <a:srgbClr val="FFFFE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53" name="Line 138"/>
            <p:cNvSpPr>
              <a:spLocks noChangeShapeType="1"/>
            </p:cNvSpPr>
            <p:nvPr/>
          </p:nvSpPr>
          <p:spPr bwMode="auto">
            <a:xfrm>
              <a:off x="2176" y="1056"/>
              <a:ext cx="0" cy="653"/>
            </a:xfrm>
            <a:prstGeom prst="line">
              <a:avLst/>
            </a:prstGeom>
            <a:noFill/>
            <a:ln w="76200">
              <a:solidFill>
                <a:srgbClr val="FFFFE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" name="Group 139"/>
          <p:cNvGrpSpPr>
            <a:grpSpLocks/>
          </p:cNvGrpSpPr>
          <p:nvPr/>
        </p:nvGrpSpPr>
        <p:grpSpPr bwMode="auto">
          <a:xfrm>
            <a:off x="6877051" y="3525838"/>
            <a:ext cx="1693863" cy="527050"/>
            <a:chOff x="813" y="1064"/>
            <a:chExt cx="2078" cy="648"/>
          </a:xfrm>
        </p:grpSpPr>
        <p:grpSp>
          <p:nvGrpSpPr>
            <p:cNvPr id="22718" name="Group 140"/>
            <p:cNvGrpSpPr>
              <a:grpSpLocks/>
            </p:cNvGrpSpPr>
            <p:nvPr/>
          </p:nvGrpSpPr>
          <p:grpSpPr bwMode="auto">
            <a:xfrm>
              <a:off x="813" y="1064"/>
              <a:ext cx="2075" cy="2"/>
              <a:chOff x="813" y="1064"/>
              <a:chExt cx="2075" cy="2"/>
            </a:xfrm>
          </p:grpSpPr>
          <p:grpSp>
            <p:nvGrpSpPr>
              <p:cNvPr id="22736" name="Group 141"/>
              <p:cNvGrpSpPr>
                <a:grpSpLocks/>
              </p:cNvGrpSpPr>
              <p:nvPr/>
            </p:nvGrpSpPr>
            <p:grpSpPr bwMode="auto">
              <a:xfrm>
                <a:off x="2171" y="1064"/>
                <a:ext cx="717" cy="2"/>
                <a:chOff x="2171" y="1064"/>
                <a:chExt cx="717" cy="2"/>
              </a:xfrm>
            </p:grpSpPr>
            <p:sp>
              <p:nvSpPr>
                <p:cNvPr id="22747" name="Line 142"/>
                <p:cNvSpPr>
                  <a:spLocks noChangeShapeType="1"/>
                </p:cNvSpPr>
                <p:nvPr/>
              </p:nvSpPr>
              <p:spPr bwMode="auto">
                <a:xfrm flipH="1">
                  <a:off x="2801" y="1064"/>
                  <a:ext cx="87" cy="2"/>
                </a:xfrm>
                <a:prstGeom prst="line">
                  <a:avLst/>
                </a:prstGeom>
                <a:noFill/>
                <a:ln w="19050">
                  <a:solidFill>
                    <a:srgbClr val="99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48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2632" y="1064"/>
                  <a:ext cx="135" cy="2"/>
                </a:xfrm>
                <a:prstGeom prst="line">
                  <a:avLst/>
                </a:prstGeom>
                <a:noFill/>
                <a:ln w="19050">
                  <a:solidFill>
                    <a:srgbClr val="99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49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2462" y="1064"/>
                  <a:ext cx="136" cy="2"/>
                </a:xfrm>
                <a:prstGeom prst="line">
                  <a:avLst/>
                </a:prstGeom>
                <a:noFill/>
                <a:ln w="19050">
                  <a:solidFill>
                    <a:srgbClr val="99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50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2293" y="1064"/>
                  <a:ext cx="135" cy="2"/>
                </a:xfrm>
                <a:prstGeom prst="line">
                  <a:avLst/>
                </a:prstGeom>
                <a:noFill/>
                <a:ln w="19050">
                  <a:solidFill>
                    <a:srgbClr val="99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51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2171" y="1064"/>
                  <a:ext cx="87" cy="2"/>
                </a:xfrm>
                <a:prstGeom prst="line">
                  <a:avLst/>
                </a:prstGeom>
                <a:noFill/>
                <a:ln w="19050">
                  <a:solidFill>
                    <a:srgbClr val="99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737" name="Group 147"/>
              <p:cNvGrpSpPr>
                <a:grpSpLocks/>
              </p:cNvGrpSpPr>
              <p:nvPr/>
            </p:nvGrpSpPr>
            <p:grpSpPr bwMode="auto">
              <a:xfrm>
                <a:off x="813" y="1064"/>
                <a:ext cx="717" cy="2"/>
                <a:chOff x="813" y="1064"/>
                <a:chExt cx="717" cy="2"/>
              </a:xfrm>
            </p:grpSpPr>
            <p:sp>
              <p:nvSpPr>
                <p:cNvPr id="22742" name="Line 148"/>
                <p:cNvSpPr>
                  <a:spLocks noChangeShapeType="1"/>
                </p:cNvSpPr>
                <p:nvPr/>
              </p:nvSpPr>
              <p:spPr bwMode="auto">
                <a:xfrm flipH="1">
                  <a:off x="1443" y="1064"/>
                  <a:ext cx="87" cy="2"/>
                </a:xfrm>
                <a:prstGeom prst="line">
                  <a:avLst/>
                </a:prstGeom>
                <a:noFill/>
                <a:ln w="19050">
                  <a:solidFill>
                    <a:srgbClr val="99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43" name="Line 149"/>
                <p:cNvSpPr>
                  <a:spLocks noChangeShapeType="1"/>
                </p:cNvSpPr>
                <p:nvPr/>
              </p:nvSpPr>
              <p:spPr bwMode="auto">
                <a:xfrm flipH="1">
                  <a:off x="1274" y="1064"/>
                  <a:ext cx="135" cy="2"/>
                </a:xfrm>
                <a:prstGeom prst="line">
                  <a:avLst/>
                </a:prstGeom>
                <a:noFill/>
                <a:ln w="19050">
                  <a:solidFill>
                    <a:srgbClr val="99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44" name="Line 150"/>
                <p:cNvSpPr>
                  <a:spLocks noChangeShapeType="1"/>
                </p:cNvSpPr>
                <p:nvPr/>
              </p:nvSpPr>
              <p:spPr bwMode="auto">
                <a:xfrm flipH="1">
                  <a:off x="1104" y="1064"/>
                  <a:ext cx="136" cy="2"/>
                </a:xfrm>
                <a:prstGeom prst="line">
                  <a:avLst/>
                </a:prstGeom>
                <a:noFill/>
                <a:ln w="19050">
                  <a:solidFill>
                    <a:srgbClr val="99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45" name="Line 151"/>
                <p:cNvSpPr>
                  <a:spLocks noChangeShapeType="1"/>
                </p:cNvSpPr>
                <p:nvPr/>
              </p:nvSpPr>
              <p:spPr bwMode="auto">
                <a:xfrm flipH="1">
                  <a:off x="933" y="1064"/>
                  <a:ext cx="137" cy="2"/>
                </a:xfrm>
                <a:prstGeom prst="line">
                  <a:avLst/>
                </a:prstGeom>
                <a:noFill/>
                <a:ln w="19050">
                  <a:solidFill>
                    <a:srgbClr val="99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46" name="Line 152"/>
                <p:cNvSpPr>
                  <a:spLocks noChangeShapeType="1"/>
                </p:cNvSpPr>
                <p:nvPr/>
              </p:nvSpPr>
              <p:spPr bwMode="auto">
                <a:xfrm flipH="1">
                  <a:off x="813" y="1064"/>
                  <a:ext cx="87" cy="2"/>
                </a:xfrm>
                <a:prstGeom prst="line">
                  <a:avLst/>
                </a:prstGeom>
                <a:noFill/>
                <a:ln w="19050">
                  <a:solidFill>
                    <a:srgbClr val="99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738" name="Line 153"/>
              <p:cNvSpPr>
                <a:spLocks noChangeShapeType="1"/>
              </p:cNvSpPr>
              <p:nvPr/>
            </p:nvSpPr>
            <p:spPr bwMode="auto">
              <a:xfrm flipH="1">
                <a:off x="2024" y="1064"/>
                <a:ext cx="135" cy="2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39" name="Line 154"/>
              <p:cNvSpPr>
                <a:spLocks noChangeShapeType="1"/>
              </p:cNvSpPr>
              <p:nvPr/>
            </p:nvSpPr>
            <p:spPr bwMode="auto">
              <a:xfrm flipH="1">
                <a:off x="1854" y="1064"/>
                <a:ext cx="136" cy="2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40" name="Line 155"/>
              <p:cNvSpPr>
                <a:spLocks noChangeShapeType="1"/>
              </p:cNvSpPr>
              <p:nvPr/>
            </p:nvSpPr>
            <p:spPr bwMode="auto">
              <a:xfrm flipH="1">
                <a:off x="1683" y="1064"/>
                <a:ext cx="137" cy="2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41" name="Line 156"/>
              <p:cNvSpPr>
                <a:spLocks noChangeShapeType="1"/>
              </p:cNvSpPr>
              <p:nvPr/>
            </p:nvSpPr>
            <p:spPr bwMode="auto">
              <a:xfrm flipH="1">
                <a:off x="1563" y="1064"/>
                <a:ext cx="87" cy="2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719" name="Group 157"/>
            <p:cNvGrpSpPr>
              <a:grpSpLocks/>
            </p:cNvGrpSpPr>
            <p:nvPr/>
          </p:nvGrpSpPr>
          <p:grpSpPr bwMode="auto">
            <a:xfrm>
              <a:off x="816" y="1710"/>
              <a:ext cx="2075" cy="2"/>
              <a:chOff x="813" y="1064"/>
              <a:chExt cx="2075" cy="2"/>
            </a:xfrm>
          </p:grpSpPr>
          <p:grpSp>
            <p:nvGrpSpPr>
              <p:cNvPr id="22720" name="Group 158"/>
              <p:cNvGrpSpPr>
                <a:grpSpLocks/>
              </p:cNvGrpSpPr>
              <p:nvPr/>
            </p:nvGrpSpPr>
            <p:grpSpPr bwMode="auto">
              <a:xfrm>
                <a:off x="2171" y="1064"/>
                <a:ext cx="717" cy="2"/>
                <a:chOff x="2171" y="1064"/>
                <a:chExt cx="717" cy="2"/>
              </a:xfrm>
            </p:grpSpPr>
            <p:sp>
              <p:nvSpPr>
                <p:cNvPr id="22731" name="Line 159"/>
                <p:cNvSpPr>
                  <a:spLocks noChangeShapeType="1"/>
                </p:cNvSpPr>
                <p:nvPr/>
              </p:nvSpPr>
              <p:spPr bwMode="auto">
                <a:xfrm flipH="1">
                  <a:off x="2801" y="1064"/>
                  <a:ext cx="87" cy="2"/>
                </a:xfrm>
                <a:prstGeom prst="line">
                  <a:avLst/>
                </a:prstGeom>
                <a:noFill/>
                <a:ln w="19050">
                  <a:solidFill>
                    <a:srgbClr val="99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32" name="Line 160"/>
                <p:cNvSpPr>
                  <a:spLocks noChangeShapeType="1"/>
                </p:cNvSpPr>
                <p:nvPr/>
              </p:nvSpPr>
              <p:spPr bwMode="auto">
                <a:xfrm flipH="1">
                  <a:off x="2632" y="1064"/>
                  <a:ext cx="135" cy="2"/>
                </a:xfrm>
                <a:prstGeom prst="line">
                  <a:avLst/>
                </a:prstGeom>
                <a:noFill/>
                <a:ln w="19050">
                  <a:solidFill>
                    <a:srgbClr val="99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33" name="Line 161"/>
                <p:cNvSpPr>
                  <a:spLocks noChangeShapeType="1"/>
                </p:cNvSpPr>
                <p:nvPr/>
              </p:nvSpPr>
              <p:spPr bwMode="auto">
                <a:xfrm flipH="1">
                  <a:off x="2462" y="1064"/>
                  <a:ext cx="136" cy="2"/>
                </a:xfrm>
                <a:prstGeom prst="line">
                  <a:avLst/>
                </a:prstGeom>
                <a:noFill/>
                <a:ln w="19050">
                  <a:solidFill>
                    <a:srgbClr val="99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34" name="Line 162"/>
                <p:cNvSpPr>
                  <a:spLocks noChangeShapeType="1"/>
                </p:cNvSpPr>
                <p:nvPr/>
              </p:nvSpPr>
              <p:spPr bwMode="auto">
                <a:xfrm flipH="1">
                  <a:off x="2293" y="1064"/>
                  <a:ext cx="135" cy="2"/>
                </a:xfrm>
                <a:prstGeom prst="line">
                  <a:avLst/>
                </a:prstGeom>
                <a:noFill/>
                <a:ln w="19050">
                  <a:solidFill>
                    <a:srgbClr val="99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35" name="Line 163"/>
                <p:cNvSpPr>
                  <a:spLocks noChangeShapeType="1"/>
                </p:cNvSpPr>
                <p:nvPr/>
              </p:nvSpPr>
              <p:spPr bwMode="auto">
                <a:xfrm flipH="1">
                  <a:off x="2171" y="1064"/>
                  <a:ext cx="87" cy="2"/>
                </a:xfrm>
                <a:prstGeom prst="line">
                  <a:avLst/>
                </a:prstGeom>
                <a:noFill/>
                <a:ln w="19050">
                  <a:solidFill>
                    <a:srgbClr val="99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721" name="Group 164"/>
              <p:cNvGrpSpPr>
                <a:grpSpLocks/>
              </p:cNvGrpSpPr>
              <p:nvPr/>
            </p:nvGrpSpPr>
            <p:grpSpPr bwMode="auto">
              <a:xfrm>
                <a:off x="813" y="1064"/>
                <a:ext cx="717" cy="2"/>
                <a:chOff x="813" y="1064"/>
                <a:chExt cx="717" cy="2"/>
              </a:xfrm>
            </p:grpSpPr>
            <p:sp>
              <p:nvSpPr>
                <p:cNvPr id="22726" name="Line 165"/>
                <p:cNvSpPr>
                  <a:spLocks noChangeShapeType="1"/>
                </p:cNvSpPr>
                <p:nvPr/>
              </p:nvSpPr>
              <p:spPr bwMode="auto">
                <a:xfrm flipH="1">
                  <a:off x="1443" y="1064"/>
                  <a:ext cx="87" cy="2"/>
                </a:xfrm>
                <a:prstGeom prst="line">
                  <a:avLst/>
                </a:prstGeom>
                <a:noFill/>
                <a:ln w="19050">
                  <a:solidFill>
                    <a:srgbClr val="99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27" name="Line 166"/>
                <p:cNvSpPr>
                  <a:spLocks noChangeShapeType="1"/>
                </p:cNvSpPr>
                <p:nvPr/>
              </p:nvSpPr>
              <p:spPr bwMode="auto">
                <a:xfrm flipH="1">
                  <a:off x="1274" y="1064"/>
                  <a:ext cx="135" cy="2"/>
                </a:xfrm>
                <a:prstGeom prst="line">
                  <a:avLst/>
                </a:prstGeom>
                <a:noFill/>
                <a:ln w="19050">
                  <a:solidFill>
                    <a:srgbClr val="99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28" name="Line 167"/>
                <p:cNvSpPr>
                  <a:spLocks noChangeShapeType="1"/>
                </p:cNvSpPr>
                <p:nvPr/>
              </p:nvSpPr>
              <p:spPr bwMode="auto">
                <a:xfrm flipH="1">
                  <a:off x="1104" y="1064"/>
                  <a:ext cx="136" cy="2"/>
                </a:xfrm>
                <a:prstGeom prst="line">
                  <a:avLst/>
                </a:prstGeom>
                <a:noFill/>
                <a:ln w="19050">
                  <a:solidFill>
                    <a:srgbClr val="99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29" name="Line 168"/>
                <p:cNvSpPr>
                  <a:spLocks noChangeShapeType="1"/>
                </p:cNvSpPr>
                <p:nvPr/>
              </p:nvSpPr>
              <p:spPr bwMode="auto">
                <a:xfrm flipH="1">
                  <a:off x="933" y="1064"/>
                  <a:ext cx="137" cy="2"/>
                </a:xfrm>
                <a:prstGeom prst="line">
                  <a:avLst/>
                </a:prstGeom>
                <a:noFill/>
                <a:ln w="19050">
                  <a:solidFill>
                    <a:srgbClr val="99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730" name="Line 169"/>
                <p:cNvSpPr>
                  <a:spLocks noChangeShapeType="1"/>
                </p:cNvSpPr>
                <p:nvPr/>
              </p:nvSpPr>
              <p:spPr bwMode="auto">
                <a:xfrm flipH="1">
                  <a:off x="813" y="1064"/>
                  <a:ext cx="87" cy="2"/>
                </a:xfrm>
                <a:prstGeom prst="line">
                  <a:avLst/>
                </a:prstGeom>
                <a:noFill/>
                <a:ln w="19050">
                  <a:solidFill>
                    <a:srgbClr val="99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722" name="Line 170"/>
              <p:cNvSpPr>
                <a:spLocks noChangeShapeType="1"/>
              </p:cNvSpPr>
              <p:nvPr/>
            </p:nvSpPr>
            <p:spPr bwMode="auto">
              <a:xfrm flipH="1">
                <a:off x="2024" y="1064"/>
                <a:ext cx="135" cy="2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23" name="Line 171"/>
              <p:cNvSpPr>
                <a:spLocks noChangeShapeType="1"/>
              </p:cNvSpPr>
              <p:nvPr/>
            </p:nvSpPr>
            <p:spPr bwMode="auto">
              <a:xfrm flipH="1">
                <a:off x="1854" y="1064"/>
                <a:ext cx="136" cy="2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24" name="Line 172"/>
              <p:cNvSpPr>
                <a:spLocks noChangeShapeType="1"/>
              </p:cNvSpPr>
              <p:nvPr/>
            </p:nvSpPr>
            <p:spPr bwMode="auto">
              <a:xfrm flipH="1">
                <a:off x="1683" y="1064"/>
                <a:ext cx="137" cy="2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725" name="Line 173"/>
              <p:cNvSpPr>
                <a:spLocks noChangeShapeType="1"/>
              </p:cNvSpPr>
              <p:nvPr/>
            </p:nvSpPr>
            <p:spPr bwMode="auto">
              <a:xfrm flipH="1">
                <a:off x="1563" y="1064"/>
                <a:ext cx="87" cy="2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6" name="Group 174"/>
          <p:cNvGrpSpPr>
            <a:grpSpLocks/>
          </p:cNvGrpSpPr>
          <p:nvPr/>
        </p:nvGrpSpPr>
        <p:grpSpPr bwMode="auto">
          <a:xfrm>
            <a:off x="7459663" y="3529014"/>
            <a:ext cx="525462" cy="523875"/>
            <a:chOff x="1528" y="1068"/>
            <a:chExt cx="645" cy="644"/>
          </a:xfrm>
        </p:grpSpPr>
        <p:sp>
          <p:nvSpPr>
            <p:cNvPr id="22716" name="Line 175"/>
            <p:cNvSpPr>
              <a:spLocks noChangeShapeType="1"/>
            </p:cNvSpPr>
            <p:nvPr/>
          </p:nvSpPr>
          <p:spPr bwMode="auto">
            <a:xfrm>
              <a:off x="1528" y="1068"/>
              <a:ext cx="645" cy="0"/>
            </a:xfrm>
            <a:prstGeom prst="line">
              <a:avLst/>
            </a:prstGeom>
            <a:noFill/>
            <a:ln w="38100">
              <a:solidFill>
                <a:srgbClr val="FFFFE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7" name="Line 176"/>
            <p:cNvSpPr>
              <a:spLocks noChangeShapeType="1"/>
            </p:cNvSpPr>
            <p:nvPr/>
          </p:nvSpPr>
          <p:spPr bwMode="auto">
            <a:xfrm>
              <a:off x="1528" y="1712"/>
              <a:ext cx="645" cy="0"/>
            </a:xfrm>
            <a:prstGeom prst="line">
              <a:avLst/>
            </a:prstGeom>
            <a:noFill/>
            <a:ln w="38100">
              <a:solidFill>
                <a:srgbClr val="FFFFE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68" name="Group 177"/>
          <p:cNvGrpSpPr>
            <a:grpSpLocks/>
          </p:cNvGrpSpPr>
          <p:nvPr/>
        </p:nvGrpSpPr>
        <p:grpSpPr bwMode="auto">
          <a:xfrm>
            <a:off x="6804026" y="3787775"/>
            <a:ext cx="1851025" cy="0"/>
            <a:chOff x="723" y="1385"/>
            <a:chExt cx="2271" cy="1"/>
          </a:xfrm>
        </p:grpSpPr>
        <p:sp>
          <p:nvSpPr>
            <p:cNvPr id="22707" name="Line 178"/>
            <p:cNvSpPr>
              <a:spLocks noChangeShapeType="1"/>
            </p:cNvSpPr>
            <p:nvPr/>
          </p:nvSpPr>
          <p:spPr bwMode="auto">
            <a:xfrm>
              <a:off x="723" y="1385"/>
              <a:ext cx="2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8" name="Line 179"/>
            <p:cNvSpPr>
              <a:spLocks noChangeShapeType="1"/>
            </p:cNvSpPr>
            <p:nvPr/>
          </p:nvSpPr>
          <p:spPr bwMode="auto">
            <a:xfrm>
              <a:off x="1020" y="1385"/>
              <a:ext cx="6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9" name="Line 180"/>
            <p:cNvSpPr>
              <a:spLocks noChangeShapeType="1"/>
            </p:cNvSpPr>
            <p:nvPr/>
          </p:nvSpPr>
          <p:spPr bwMode="auto">
            <a:xfrm>
              <a:off x="1139" y="1385"/>
              <a:ext cx="36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0" name="Line 181"/>
            <p:cNvSpPr>
              <a:spLocks noChangeShapeType="1"/>
            </p:cNvSpPr>
            <p:nvPr/>
          </p:nvSpPr>
          <p:spPr bwMode="auto">
            <a:xfrm>
              <a:off x="1559" y="1385"/>
              <a:ext cx="6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1" name="Line 182"/>
            <p:cNvSpPr>
              <a:spLocks noChangeShapeType="1"/>
            </p:cNvSpPr>
            <p:nvPr/>
          </p:nvSpPr>
          <p:spPr bwMode="auto">
            <a:xfrm>
              <a:off x="1679" y="1385"/>
              <a:ext cx="35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2" name="Line 183"/>
            <p:cNvSpPr>
              <a:spLocks noChangeShapeType="1"/>
            </p:cNvSpPr>
            <p:nvPr/>
          </p:nvSpPr>
          <p:spPr bwMode="auto">
            <a:xfrm>
              <a:off x="2098" y="1385"/>
              <a:ext cx="5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3" name="Line 184"/>
            <p:cNvSpPr>
              <a:spLocks noChangeShapeType="1"/>
            </p:cNvSpPr>
            <p:nvPr/>
          </p:nvSpPr>
          <p:spPr bwMode="auto">
            <a:xfrm>
              <a:off x="2218" y="1385"/>
              <a:ext cx="35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4" name="Line 185"/>
            <p:cNvSpPr>
              <a:spLocks noChangeShapeType="1"/>
            </p:cNvSpPr>
            <p:nvPr/>
          </p:nvSpPr>
          <p:spPr bwMode="auto">
            <a:xfrm>
              <a:off x="2637" y="1385"/>
              <a:ext cx="5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15" name="Line 186"/>
            <p:cNvSpPr>
              <a:spLocks noChangeShapeType="1"/>
            </p:cNvSpPr>
            <p:nvPr/>
          </p:nvSpPr>
          <p:spPr bwMode="auto">
            <a:xfrm>
              <a:off x="2757" y="1385"/>
              <a:ext cx="2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69" name="Group 187"/>
          <p:cNvGrpSpPr>
            <a:grpSpLocks/>
          </p:cNvGrpSpPr>
          <p:nvPr/>
        </p:nvGrpSpPr>
        <p:grpSpPr bwMode="auto">
          <a:xfrm>
            <a:off x="7723188" y="3063876"/>
            <a:ext cx="0" cy="1374775"/>
            <a:chOff x="1851" y="498"/>
            <a:chExt cx="1" cy="1686"/>
          </a:xfrm>
        </p:grpSpPr>
        <p:sp>
          <p:nvSpPr>
            <p:cNvPr id="22698" name="Line 188"/>
            <p:cNvSpPr>
              <a:spLocks noChangeShapeType="1"/>
            </p:cNvSpPr>
            <p:nvPr/>
          </p:nvSpPr>
          <p:spPr bwMode="auto">
            <a:xfrm>
              <a:off x="1851" y="498"/>
              <a:ext cx="1" cy="2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9" name="Line 189"/>
            <p:cNvSpPr>
              <a:spLocks noChangeShapeType="1"/>
            </p:cNvSpPr>
            <p:nvPr/>
          </p:nvSpPr>
          <p:spPr bwMode="auto">
            <a:xfrm>
              <a:off x="1851" y="753"/>
              <a:ext cx="1" cy="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0" name="Line 190"/>
            <p:cNvSpPr>
              <a:spLocks noChangeShapeType="1"/>
            </p:cNvSpPr>
            <p:nvPr/>
          </p:nvSpPr>
          <p:spPr bwMode="auto">
            <a:xfrm>
              <a:off x="1851" y="837"/>
              <a:ext cx="1" cy="2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1" name="Line 191"/>
            <p:cNvSpPr>
              <a:spLocks noChangeShapeType="1"/>
            </p:cNvSpPr>
            <p:nvPr/>
          </p:nvSpPr>
          <p:spPr bwMode="auto">
            <a:xfrm>
              <a:off x="1851" y="1131"/>
              <a:ext cx="1" cy="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2" name="Line 192"/>
            <p:cNvSpPr>
              <a:spLocks noChangeShapeType="1"/>
            </p:cNvSpPr>
            <p:nvPr/>
          </p:nvSpPr>
          <p:spPr bwMode="auto">
            <a:xfrm>
              <a:off x="1851" y="1214"/>
              <a:ext cx="1" cy="2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3" name="Line 193"/>
            <p:cNvSpPr>
              <a:spLocks noChangeShapeType="1"/>
            </p:cNvSpPr>
            <p:nvPr/>
          </p:nvSpPr>
          <p:spPr bwMode="auto">
            <a:xfrm>
              <a:off x="1851" y="1508"/>
              <a:ext cx="1" cy="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4" name="Line 194"/>
            <p:cNvSpPr>
              <a:spLocks noChangeShapeType="1"/>
            </p:cNvSpPr>
            <p:nvPr/>
          </p:nvSpPr>
          <p:spPr bwMode="auto">
            <a:xfrm>
              <a:off x="1851" y="1592"/>
              <a:ext cx="1" cy="2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5" name="Line 195"/>
            <p:cNvSpPr>
              <a:spLocks noChangeShapeType="1"/>
            </p:cNvSpPr>
            <p:nvPr/>
          </p:nvSpPr>
          <p:spPr bwMode="auto">
            <a:xfrm>
              <a:off x="1851" y="1886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06" name="Line 196"/>
            <p:cNvSpPr>
              <a:spLocks noChangeShapeType="1"/>
            </p:cNvSpPr>
            <p:nvPr/>
          </p:nvSpPr>
          <p:spPr bwMode="auto">
            <a:xfrm>
              <a:off x="1851" y="1969"/>
              <a:ext cx="1" cy="2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70" name="Group 197"/>
          <p:cNvGrpSpPr>
            <a:grpSpLocks/>
          </p:cNvGrpSpPr>
          <p:nvPr/>
        </p:nvGrpSpPr>
        <p:grpSpPr bwMode="auto">
          <a:xfrm>
            <a:off x="8901114" y="3787775"/>
            <a:ext cx="1271587" cy="0"/>
            <a:chOff x="3297" y="1385"/>
            <a:chExt cx="1560" cy="1"/>
          </a:xfrm>
        </p:grpSpPr>
        <p:sp>
          <p:nvSpPr>
            <p:cNvPr id="22689" name="Line 198"/>
            <p:cNvSpPr>
              <a:spLocks noChangeShapeType="1"/>
            </p:cNvSpPr>
            <p:nvPr/>
          </p:nvSpPr>
          <p:spPr bwMode="auto">
            <a:xfrm>
              <a:off x="3297" y="1385"/>
              <a:ext cx="15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0" name="Line 199"/>
            <p:cNvSpPr>
              <a:spLocks noChangeShapeType="1"/>
            </p:cNvSpPr>
            <p:nvPr/>
          </p:nvSpPr>
          <p:spPr bwMode="auto">
            <a:xfrm>
              <a:off x="3490" y="1385"/>
              <a:ext cx="4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1" name="Line 200"/>
            <p:cNvSpPr>
              <a:spLocks noChangeShapeType="1"/>
            </p:cNvSpPr>
            <p:nvPr/>
          </p:nvSpPr>
          <p:spPr bwMode="auto">
            <a:xfrm>
              <a:off x="3573" y="1385"/>
              <a:ext cx="25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2" name="Line 201"/>
            <p:cNvSpPr>
              <a:spLocks noChangeShapeType="1"/>
            </p:cNvSpPr>
            <p:nvPr/>
          </p:nvSpPr>
          <p:spPr bwMode="auto">
            <a:xfrm>
              <a:off x="3868" y="1385"/>
              <a:ext cx="4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3" name="Line 202"/>
            <p:cNvSpPr>
              <a:spLocks noChangeShapeType="1"/>
            </p:cNvSpPr>
            <p:nvPr/>
          </p:nvSpPr>
          <p:spPr bwMode="auto">
            <a:xfrm>
              <a:off x="3951" y="1385"/>
              <a:ext cx="25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4" name="Line 203"/>
            <p:cNvSpPr>
              <a:spLocks noChangeShapeType="1"/>
            </p:cNvSpPr>
            <p:nvPr/>
          </p:nvSpPr>
          <p:spPr bwMode="auto">
            <a:xfrm>
              <a:off x="4245" y="1385"/>
              <a:ext cx="4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5" name="Line 204"/>
            <p:cNvSpPr>
              <a:spLocks noChangeShapeType="1"/>
            </p:cNvSpPr>
            <p:nvPr/>
          </p:nvSpPr>
          <p:spPr bwMode="auto">
            <a:xfrm>
              <a:off x="4328" y="1385"/>
              <a:ext cx="25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6" name="Line 205"/>
            <p:cNvSpPr>
              <a:spLocks noChangeShapeType="1"/>
            </p:cNvSpPr>
            <p:nvPr/>
          </p:nvSpPr>
          <p:spPr bwMode="auto">
            <a:xfrm>
              <a:off x="4622" y="1385"/>
              <a:ext cx="42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97" name="Line 206"/>
            <p:cNvSpPr>
              <a:spLocks noChangeShapeType="1"/>
            </p:cNvSpPr>
            <p:nvPr/>
          </p:nvSpPr>
          <p:spPr bwMode="auto">
            <a:xfrm>
              <a:off x="4706" y="1385"/>
              <a:ext cx="15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71" name="Group 207"/>
          <p:cNvGrpSpPr>
            <a:grpSpLocks/>
          </p:cNvGrpSpPr>
          <p:nvPr/>
        </p:nvGrpSpPr>
        <p:grpSpPr bwMode="auto">
          <a:xfrm>
            <a:off x="9544050" y="3049589"/>
            <a:ext cx="1588" cy="1360487"/>
            <a:chOff x="4086" y="480"/>
            <a:chExt cx="1" cy="1670"/>
          </a:xfrm>
        </p:grpSpPr>
        <p:sp>
          <p:nvSpPr>
            <p:cNvPr id="22680" name="Line 208"/>
            <p:cNvSpPr>
              <a:spLocks noChangeShapeType="1"/>
            </p:cNvSpPr>
            <p:nvPr/>
          </p:nvSpPr>
          <p:spPr bwMode="auto">
            <a:xfrm>
              <a:off x="4086" y="480"/>
              <a:ext cx="1" cy="2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1" name="Line 209"/>
            <p:cNvSpPr>
              <a:spLocks noChangeShapeType="1"/>
            </p:cNvSpPr>
            <p:nvPr/>
          </p:nvSpPr>
          <p:spPr bwMode="auto">
            <a:xfrm>
              <a:off x="4086" y="727"/>
              <a:ext cx="1" cy="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2" name="Line 210"/>
            <p:cNvSpPr>
              <a:spLocks noChangeShapeType="1"/>
            </p:cNvSpPr>
            <p:nvPr/>
          </p:nvSpPr>
          <p:spPr bwMode="auto">
            <a:xfrm>
              <a:off x="4086" y="812"/>
              <a:ext cx="1" cy="2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3" name="Line 211"/>
            <p:cNvSpPr>
              <a:spLocks noChangeShapeType="1"/>
            </p:cNvSpPr>
            <p:nvPr/>
          </p:nvSpPr>
          <p:spPr bwMode="auto">
            <a:xfrm>
              <a:off x="4086" y="1105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4" name="Line 212"/>
            <p:cNvSpPr>
              <a:spLocks noChangeShapeType="1"/>
            </p:cNvSpPr>
            <p:nvPr/>
          </p:nvSpPr>
          <p:spPr bwMode="auto">
            <a:xfrm>
              <a:off x="4086" y="1189"/>
              <a:ext cx="1" cy="2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5" name="Line 213"/>
            <p:cNvSpPr>
              <a:spLocks noChangeShapeType="1"/>
            </p:cNvSpPr>
            <p:nvPr/>
          </p:nvSpPr>
          <p:spPr bwMode="auto">
            <a:xfrm>
              <a:off x="4086" y="1482"/>
              <a:ext cx="1" cy="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6" name="Line 214"/>
            <p:cNvSpPr>
              <a:spLocks noChangeShapeType="1"/>
            </p:cNvSpPr>
            <p:nvPr/>
          </p:nvSpPr>
          <p:spPr bwMode="auto">
            <a:xfrm>
              <a:off x="4086" y="1567"/>
              <a:ext cx="1" cy="25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7" name="Line 215"/>
            <p:cNvSpPr>
              <a:spLocks noChangeShapeType="1"/>
            </p:cNvSpPr>
            <p:nvPr/>
          </p:nvSpPr>
          <p:spPr bwMode="auto">
            <a:xfrm>
              <a:off x="4086" y="1859"/>
              <a:ext cx="1" cy="4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88" name="Line 216"/>
            <p:cNvSpPr>
              <a:spLocks noChangeShapeType="1"/>
            </p:cNvSpPr>
            <p:nvPr/>
          </p:nvSpPr>
          <p:spPr bwMode="auto">
            <a:xfrm>
              <a:off x="4086" y="1944"/>
              <a:ext cx="1" cy="2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72" name="Group 217"/>
          <p:cNvGrpSpPr>
            <a:grpSpLocks/>
          </p:cNvGrpSpPr>
          <p:nvPr/>
        </p:nvGrpSpPr>
        <p:grpSpPr bwMode="auto">
          <a:xfrm>
            <a:off x="7726364" y="4697414"/>
            <a:ext cx="1587" cy="1246187"/>
            <a:chOff x="1856" y="2502"/>
            <a:chExt cx="1" cy="1529"/>
          </a:xfrm>
        </p:grpSpPr>
        <p:sp>
          <p:nvSpPr>
            <p:cNvPr id="22671" name="Line 218"/>
            <p:cNvSpPr>
              <a:spLocks noChangeShapeType="1"/>
            </p:cNvSpPr>
            <p:nvPr/>
          </p:nvSpPr>
          <p:spPr bwMode="auto">
            <a:xfrm>
              <a:off x="1856" y="2502"/>
              <a:ext cx="1" cy="1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2" name="Line 219"/>
            <p:cNvSpPr>
              <a:spLocks noChangeShapeType="1"/>
            </p:cNvSpPr>
            <p:nvPr/>
          </p:nvSpPr>
          <p:spPr bwMode="auto">
            <a:xfrm>
              <a:off x="1856" y="2680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3" name="Line 220"/>
            <p:cNvSpPr>
              <a:spLocks noChangeShapeType="1"/>
            </p:cNvSpPr>
            <p:nvPr/>
          </p:nvSpPr>
          <p:spPr bwMode="auto">
            <a:xfrm>
              <a:off x="1856" y="2763"/>
              <a:ext cx="1" cy="2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4" name="Line 221"/>
            <p:cNvSpPr>
              <a:spLocks noChangeShapeType="1"/>
            </p:cNvSpPr>
            <p:nvPr/>
          </p:nvSpPr>
          <p:spPr bwMode="auto">
            <a:xfrm>
              <a:off x="1856" y="3057"/>
              <a:ext cx="1" cy="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5" name="Line 222"/>
            <p:cNvSpPr>
              <a:spLocks noChangeShapeType="1"/>
            </p:cNvSpPr>
            <p:nvPr/>
          </p:nvSpPr>
          <p:spPr bwMode="auto">
            <a:xfrm>
              <a:off x="1856" y="3140"/>
              <a:ext cx="1" cy="2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6" name="Line 223"/>
            <p:cNvSpPr>
              <a:spLocks noChangeShapeType="1"/>
            </p:cNvSpPr>
            <p:nvPr/>
          </p:nvSpPr>
          <p:spPr bwMode="auto">
            <a:xfrm>
              <a:off x="1856" y="3434"/>
              <a:ext cx="1" cy="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7" name="Line 224"/>
            <p:cNvSpPr>
              <a:spLocks noChangeShapeType="1"/>
            </p:cNvSpPr>
            <p:nvPr/>
          </p:nvSpPr>
          <p:spPr bwMode="auto">
            <a:xfrm>
              <a:off x="1856" y="3517"/>
              <a:ext cx="1" cy="25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8" name="Line 225"/>
            <p:cNvSpPr>
              <a:spLocks noChangeShapeType="1"/>
            </p:cNvSpPr>
            <p:nvPr/>
          </p:nvSpPr>
          <p:spPr bwMode="auto">
            <a:xfrm>
              <a:off x="1856" y="3811"/>
              <a:ext cx="1" cy="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9" name="Line 226"/>
            <p:cNvSpPr>
              <a:spLocks noChangeShapeType="1"/>
            </p:cNvSpPr>
            <p:nvPr/>
          </p:nvSpPr>
          <p:spPr bwMode="auto">
            <a:xfrm>
              <a:off x="1856" y="3895"/>
              <a:ext cx="1" cy="1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73" name="Group 227"/>
          <p:cNvGrpSpPr>
            <a:grpSpLocks/>
          </p:cNvGrpSpPr>
          <p:nvPr/>
        </p:nvGrpSpPr>
        <p:grpSpPr bwMode="auto">
          <a:xfrm>
            <a:off x="6880226" y="5080000"/>
            <a:ext cx="1692275" cy="0"/>
            <a:chOff x="818" y="2971"/>
            <a:chExt cx="2075" cy="1"/>
          </a:xfrm>
        </p:grpSpPr>
        <p:sp>
          <p:nvSpPr>
            <p:cNvPr id="22657" name="Line 228"/>
            <p:cNvSpPr>
              <a:spLocks noChangeShapeType="1"/>
            </p:cNvSpPr>
            <p:nvPr/>
          </p:nvSpPr>
          <p:spPr bwMode="auto">
            <a:xfrm flipH="1">
              <a:off x="2815" y="2971"/>
              <a:ext cx="78" cy="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58" name="Line 229"/>
            <p:cNvSpPr>
              <a:spLocks noChangeShapeType="1"/>
            </p:cNvSpPr>
            <p:nvPr/>
          </p:nvSpPr>
          <p:spPr bwMode="auto">
            <a:xfrm flipH="1">
              <a:off x="2646" y="2971"/>
              <a:ext cx="136" cy="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59" name="Line 230"/>
            <p:cNvSpPr>
              <a:spLocks noChangeShapeType="1"/>
            </p:cNvSpPr>
            <p:nvPr/>
          </p:nvSpPr>
          <p:spPr bwMode="auto">
            <a:xfrm flipH="1">
              <a:off x="2476" y="2971"/>
              <a:ext cx="136" cy="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0" name="Line 231"/>
            <p:cNvSpPr>
              <a:spLocks noChangeShapeType="1"/>
            </p:cNvSpPr>
            <p:nvPr/>
          </p:nvSpPr>
          <p:spPr bwMode="auto">
            <a:xfrm flipH="1">
              <a:off x="2306" y="2971"/>
              <a:ext cx="135" cy="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1" name="Line 232"/>
            <p:cNvSpPr>
              <a:spLocks noChangeShapeType="1"/>
            </p:cNvSpPr>
            <p:nvPr/>
          </p:nvSpPr>
          <p:spPr bwMode="auto">
            <a:xfrm flipH="1">
              <a:off x="2136" y="2971"/>
              <a:ext cx="136" cy="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2" name="Line 233"/>
            <p:cNvSpPr>
              <a:spLocks noChangeShapeType="1"/>
            </p:cNvSpPr>
            <p:nvPr/>
          </p:nvSpPr>
          <p:spPr bwMode="auto">
            <a:xfrm flipH="1">
              <a:off x="1967" y="2971"/>
              <a:ext cx="136" cy="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3" name="Line 234"/>
            <p:cNvSpPr>
              <a:spLocks noChangeShapeType="1"/>
            </p:cNvSpPr>
            <p:nvPr/>
          </p:nvSpPr>
          <p:spPr bwMode="auto">
            <a:xfrm flipH="1">
              <a:off x="1856" y="2971"/>
              <a:ext cx="77" cy="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4" name="Line 235"/>
            <p:cNvSpPr>
              <a:spLocks noChangeShapeType="1"/>
            </p:cNvSpPr>
            <p:nvPr/>
          </p:nvSpPr>
          <p:spPr bwMode="auto">
            <a:xfrm flipH="1">
              <a:off x="1778" y="2971"/>
              <a:ext cx="78" cy="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5" name="Line 236"/>
            <p:cNvSpPr>
              <a:spLocks noChangeShapeType="1"/>
            </p:cNvSpPr>
            <p:nvPr/>
          </p:nvSpPr>
          <p:spPr bwMode="auto">
            <a:xfrm flipH="1">
              <a:off x="1608" y="2971"/>
              <a:ext cx="137" cy="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6" name="Line 237"/>
            <p:cNvSpPr>
              <a:spLocks noChangeShapeType="1"/>
            </p:cNvSpPr>
            <p:nvPr/>
          </p:nvSpPr>
          <p:spPr bwMode="auto">
            <a:xfrm flipH="1">
              <a:off x="1438" y="2971"/>
              <a:ext cx="136" cy="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7" name="Line 238"/>
            <p:cNvSpPr>
              <a:spLocks noChangeShapeType="1"/>
            </p:cNvSpPr>
            <p:nvPr/>
          </p:nvSpPr>
          <p:spPr bwMode="auto">
            <a:xfrm flipH="1">
              <a:off x="1269" y="2971"/>
              <a:ext cx="135" cy="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8" name="Line 239"/>
            <p:cNvSpPr>
              <a:spLocks noChangeShapeType="1"/>
            </p:cNvSpPr>
            <p:nvPr/>
          </p:nvSpPr>
          <p:spPr bwMode="auto">
            <a:xfrm flipH="1">
              <a:off x="1099" y="2971"/>
              <a:ext cx="136" cy="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69" name="Line 240"/>
            <p:cNvSpPr>
              <a:spLocks noChangeShapeType="1"/>
            </p:cNvSpPr>
            <p:nvPr/>
          </p:nvSpPr>
          <p:spPr bwMode="auto">
            <a:xfrm flipH="1">
              <a:off x="930" y="2971"/>
              <a:ext cx="136" cy="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70" name="Line 241"/>
            <p:cNvSpPr>
              <a:spLocks noChangeShapeType="1"/>
            </p:cNvSpPr>
            <p:nvPr/>
          </p:nvSpPr>
          <p:spPr bwMode="auto">
            <a:xfrm flipH="1">
              <a:off x="818" y="2971"/>
              <a:ext cx="77" cy="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74" name="Group 242"/>
          <p:cNvGrpSpPr>
            <a:grpSpLocks/>
          </p:cNvGrpSpPr>
          <p:nvPr/>
        </p:nvGrpSpPr>
        <p:grpSpPr bwMode="auto">
          <a:xfrm>
            <a:off x="6880226" y="5602288"/>
            <a:ext cx="1692275" cy="0"/>
            <a:chOff x="818" y="3612"/>
            <a:chExt cx="2075" cy="1"/>
          </a:xfrm>
        </p:grpSpPr>
        <p:sp>
          <p:nvSpPr>
            <p:cNvPr id="22643" name="Line 243"/>
            <p:cNvSpPr>
              <a:spLocks noChangeShapeType="1"/>
            </p:cNvSpPr>
            <p:nvPr/>
          </p:nvSpPr>
          <p:spPr bwMode="auto">
            <a:xfrm flipH="1">
              <a:off x="2815" y="3612"/>
              <a:ext cx="78" cy="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4" name="Line 244"/>
            <p:cNvSpPr>
              <a:spLocks noChangeShapeType="1"/>
            </p:cNvSpPr>
            <p:nvPr/>
          </p:nvSpPr>
          <p:spPr bwMode="auto">
            <a:xfrm flipH="1">
              <a:off x="2646" y="3612"/>
              <a:ext cx="136" cy="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5" name="Line 245"/>
            <p:cNvSpPr>
              <a:spLocks noChangeShapeType="1"/>
            </p:cNvSpPr>
            <p:nvPr/>
          </p:nvSpPr>
          <p:spPr bwMode="auto">
            <a:xfrm flipH="1">
              <a:off x="2476" y="3612"/>
              <a:ext cx="136" cy="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6" name="Line 246"/>
            <p:cNvSpPr>
              <a:spLocks noChangeShapeType="1"/>
            </p:cNvSpPr>
            <p:nvPr/>
          </p:nvSpPr>
          <p:spPr bwMode="auto">
            <a:xfrm flipH="1">
              <a:off x="2306" y="3612"/>
              <a:ext cx="135" cy="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7" name="Line 247"/>
            <p:cNvSpPr>
              <a:spLocks noChangeShapeType="1"/>
            </p:cNvSpPr>
            <p:nvPr/>
          </p:nvSpPr>
          <p:spPr bwMode="auto">
            <a:xfrm flipH="1">
              <a:off x="2136" y="3612"/>
              <a:ext cx="136" cy="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8" name="Line 248"/>
            <p:cNvSpPr>
              <a:spLocks noChangeShapeType="1"/>
            </p:cNvSpPr>
            <p:nvPr/>
          </p:nvSpPr>
          <p:spPr bwMode="auto">
            <a:xfrm flipH="1">
              <a:off x="1967" y="3612"/>
              <a:ext cx="136" cy="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9" name="Line 249"/>
            <p:cNvSpPr>
              <a:spLocks noChangeShapeType="1"/>
            </p:cNvSpPr>
            <p:nvPr/>
          </p:nvSpPr>
          <p:spPr bwMode="auto">
            <a:xfrm flipH="1">
              <a:off x="1856" y="3612"/>
              <a:ext cx="77" cy="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50" name="Line 250"/>
            <p:cNvSpPr>
              <a:spLocks noChangeShapeType="1"/>
            </p:cNvSpPr>
            <p:nvPr/>
          </p:nvSpPr>
          <p:spPr bwMode="auto">
            <a:xfrm flipH="1">
              <a:off x="1778" y="3612"/>
              <a:ext cx="78" cy="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51" name="Line 251"/>
            <p:cNvSpPr>
              <a:spLocks noChangeShapeType="1"/>
            </p:cNvSpPr>
            <p:nvPr/>
          </p:nvSpPr>
          <p:spPr bwMode="auto">
            <a:xfrm flipH="1">
              <a:off x="1608" y="3612"/>
              <a:ext cx="137" cy="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52" name="Line 252"/>
            <p:cNvSpPr>
              <a:spLocks noChangeShapeType="1"/>
            </p:cNvSpPr>
            <p:nvPr/>
          </p:nvSpPr>
          <p:spPr bwMode="auto">
            <a:xfrm flipH="1">
              <a:off x="1438" y="3612"/>
              <a:ext cx="136" cy="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53" name="Line 253"/>
            <p:cNvSpPr>
              <a:spLocks noChangeShapeType="1"/>
            </p:cNvSpPr>
            <p:nvPr/>
          </p:nvSpPr>
          <p:spPr bwMode="auto">
            <a:xfrm flipH="1">
              <a:off x="1269" y="3612"/>
              <a:ext cx="135" cy="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54" name="Line 254"/>
            <p:cNvSpPr>
              <a:spLocks noChangeShapeType="1"/>
            </p:cNvSpPr>
            <p:nvPr/>
          </p:nvSpPr>
          <p:spPr bwMode="auto">
            <a:xfrm flipH="1">
              <a:off x="1099" y="3612"/>
              <a:ext cx="136" cy="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55" name="Line 255"/>
            <p:cNvSpPr>
              <a:spLocks noChangeShapeType="1"/>
            </p:cNvSpPr>
            <p:nvPr/>
          </p:nvSpPr>
          <p:spPr bwMode="auto">
            <a:xfrm flipH="1">
              <a:off x="930" y="3612"/>
              <a:ext cx="136" cy="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56" name="Line 256"/>
            <p:cNvSpPr>
              <a:spLocks noChangeShapeType="1"/>
            </p:cNvSpPr>
            <p:nvPr/>
          </p:nvSpPr>
          <p:spPr bwMode="auto">
            <a:xfrm flipH="1">
              <a:off x="818" y="3612"/>
              <a:ext cx="77" cy="1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75" name="Group 257"/>
          <p:cNvGrpSpPr>
            <a:grpSpLocks/>
          </p:cNvGrpSpPr>
          <p:nvPr/>
        </p:nvGrpSpPr>
        <p:grpSpPr bwMode="auto">
          <a:xfrm>
            <a:off x="6880226" y="4802188"/>
            <a:ext cx="1693863" cy="1077912"/>
            <a:chOff x="818" y="2630"/>
            <a:chExt cx="2077" cy="1323"/>
          </a:xfrm>
        </p:grpSpPr>
        <p:sp>
          <p:nvSpPr>
            <p:cNvPr id="22639" name="Line 258"/>
            <p:cNvSpPr>
              <a:spLocks noChangeShapeType="1"/>
            </p:cNvSpPr>
            <p:nvPr/>
          </p:nvSpPr>
          <p:spPr bwMode="auto">
            <a:xfrm flipV="1">
              <a:off x="818" y="2630"/>
              <a:ext cx="2" cy="1322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0" name="Line 259"/>
            <p:cNvSpPr>
              <a:spLocks noChangeShapeType="1"/>
            </p:cNvSpPr>
            <p:nvPr/>
          </p:nvSpPr>
          <p:spPr bwMode="auto">
            <a:xfrm>
              <a:off x="2893" y="2630"/>
              <a:ext cx="2" cy="1322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1" name="Line 260"/>
            <p:cNvSpPr>
              <a:spLocks noChangeShapeType="1"/>
            </p:cNvSpPr>
            <p:nvPr/>
          </p:nvSpPr>
          <p:spPr bwMode="auto">
            <a:xfrm flipH="1">
              <a:off x="818" y="2630"/>
              <a:ext cx="2075" cy="2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42" name="Line 261"/>
            <p:cNvSpPr>
              <a:spLocks noChangeShapeType="1"/>
            </p:cNvSpPr>
            <p:nvPr/>
          </p:nvSpPr>
          <p:spPr bwMode="auto">
            <a:xfrm flipH="1">
              <a:off x="818" y="3952"/>
              <a:ext cx="2075" cy="1"/>
            </a:xfrm>
            <a:prstGeom prst="line">
              <a:avLst/>
            </a:prstGeom>
            <a:noFill/>
            <a:ln w="571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76" name="Line 262"/>
          <p:cNvSpPr>
            <a:spLocks noChangeShapeType="1"/>
          </p:cNvSpPr>
          <p:nvPr/>
        </p:nvSpPr>
        <p:spPr bwMode="auto">
          <a:xfrm>
            <a:off x="9005889" y="4305300"/>
            <a:ext cx="1076325" cy="1588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7" name="Line 263"/>
          <p:cNvSpPr>
            <a:spLocks noChangeShapeType="1"/>
          </p:cNvSpPr>
          <p:nvPr/>
        </p:nvSpPr>
        <p:spPr bwMode="auto">
          <a:xfrm flipV="1">
            <a:off x="10080626" y="3140076"/>
            <a:ext cx="3175" cy="1152525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8" name="Line 264"/>
          <p:cNvSpPr>
            <a:spLocks noChangeShapeType="1"/>
          </p:cNvSpPr>
          <p:nvPr/>
        </p:nvSpPr>
        <p:spPr bwMode="auto">
          <a:xfrm flipV="1">
            <a:off x="9004301" y="3140075"/>
            <a:ext cx="3175" cy="1168400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579" name="Group 265"/>
          <p:cNvGrpSpPr>
            <a:grpSpLocks/>
          </p:cNvGrpSpPr>
          <p:nvPr/>
        </p:nvGrpSpPr>
        <p:grpSpPr bwMode="auto">
          <a:xfrm>
            <a:off x="6800851" y="5341938"/>
            <a:ext cx="1851025" cy="0"/>
            <a:chOff x="720" y="3292"/>
            <a:chExt cx="2272" cy="1"/>
          </a:xfrm>
        </p:grpSpPr>
        <p:sp>
          <p:nvSpPr>
            <p:cNvPr id="22630" name="Line 266"/>
            <p:cNvSpPr>
              <a:spLocks noChangeShapeType="1"/>
            </p:cNvSpPr>
            <p:nvPr/>
          </p:nvSpPr>
          <p:spPr bwMode="auto">
            <a:xfrm>
              <a:off x="720" y="3292"/>
              <a:ext cx="237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1" name="Line 267"/>
            <p:cNvSpPr>
              <a:spLocks noChangeShapeType="1"/>
            </p:cNvSpPr>
            <p:nvPr/>
          </p:nvSpPr>
          <p:spPr bwMode="auto">
            <a:xfrm>
              <a:off x="1017" y="3292"/>
              <a:ext cx="6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2" name="Line 268"/>
            <p:cNvSpPr>
              <a:spLocks noChangeShapeType="1"/>
            </p:cNvSpPr>
            <p:nvPr/>
          </p:nvSpPr>
          <p:spPr bwMode="auto">
            <a:xfrm>
              <a:off x="1136" y="3292"/>
              <a:ext cx="36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3" name="Line 269"/>
            <p:cNvSpPr>
              <a:spLocks noChangeShapeType="1"/>
            </p:cNvSpPr>
            <p:nvPr/>
          </p:nvSpPr>
          <p:spPr bwMode="auto">
            <a:xfrm>
              <a:off x="1555" y="3292"/>
              <a:ext cx="6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4" name="Line 270"/>
            <p:cNvSpPr>
              <a:spLocks noChangeShapeType="1"/>
            </p:cNvSpPr>
            <p:nvPr/>
          </p:nvSpPr>
          <p:spPr bwMode="auto">
            <a:xfrm>
              <a:off x="1675" y="3292"/>
              <a:ext cx="36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5" name="Line 271"/>
            <p:cNvSpPr>
              <a:spLocks noChangeShapeType="1"/>
            </p:cNvSpPr>
            <p:nvPr/>
          </p:nvSpPr>
          <p:spPr bwMode="auto">
            <a:xfrm>
              <a:off x="2096" y="3292"/>
              <a:ext cx="5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6" name="Line 272"/>
            <p:cNvSpPr>
              <a:spLocks noChangeShapeType="1"/>
            </p:cNvSpPr>
            <p:nvPr/>
          </p:nvSpPr>
          <p:spPr bwMode="auto">
            <a:xfrm>
              <a:off x="2214" y="3292"/>
              <a:ext cx="36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7" name="Line 273"/>
            <p:cNvSpPr>
              <a:spLocks noChangeShapeType="1"/>
            </p:cNvSpPr>
            <p:nvPr/>
          </p:nvSpPr>
          <p:spPr bwMode="auto">
            <a:xfrm>
              <a:off x="2635" y="3292"/>
              <a:ext cx="59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38" name="Line 274"/>
            <p:cNvSpPr>
              <a:spLocks noChangeShapeType="1"/>
            </p:cNvSpPr>
            <p:nvPr/>
          </p:nvSpPr>
          <p:spPr bwMode="auto">
            <a:xfrm>
              <a:off x="2754" y="3292"/>
              <a:ext cx="23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80" name="Oval 275"/>
          <p:cNvSpPr>
            <a:spLocks noChangeArrowheads="1"/>
          </p:cNvSpPr>
          <p:nvPr/>
        </p:nvSpPr>
        <p:spPr bwMode="auto">
          <a:xfrm>
            <a:off x="9280526" y="3519488"/>
            <a:ext cx="519113" cy="519112"/>
          </a:xfrm>
          <a:prstGeom prst="ellips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22581" name="Group 276"/>
          <p:cNvGrpSpPr>
            <a:grpSpLocks/>
          </p:cNvGrpSpPr>
          <p:nvPr/>
        </p:nvGrpSpPr>
        <p:grpSpPr bwMode="auto">
          <a:xfrm>
            <a:off x="9282114" y="3140075"/>
            <a:ext cx="1587" cy="1117600"/>
            <a:chOff x="3765" y="592"/>
            <a:chExt cx="2" cy="1371"/>
          </a:xfrm>
        </p:grpSpPr>
        <p:sp>
          <p:nvSpPr>
            <p:cNvPr id="22621" name="Line 277"/>
            <p:cNvSpPr>
              <a:spLocks noChangeShapeType="1"/>
            </p:cNvSpPr>
            <p:nvPr/>
          </p:nvSpPr>
          <p:spPr bwMode="auto">
            <a:xfrm flipV="1">
              <a:off x="3765" y="1861"/>
              <a:ext cx="2" cy="102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2" name="Line 278"/>
            <p:cNvSpPr>
              <a:spLocks noChangeShapeType="1"/>
            </p:cNvSpPr>
            <p:nvPr/>
          </p:nvSpPr>
          <p:spPr bwMode="auto">
            <a:xfrm flipV="1">
              <a:off x="3765" y="1690"/>
              <a:ext cx="2" cy="136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3" name="Line 279"/>
            <p:cNvSpPr>
              <a:spLocks noChangeShapeType="1"/>
            </p:cNvSpPr>
            <p:nvPr/>
          </p:nvSpPr>
          <p:spPr bwMode="auto">
            <a:xfrm flipV="1">
              <a:off x="3765" y="1521"/>
              <a:ext cx="2" cy="135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4" name="Line 280"/>
            <p:cNvSpPr>
              <a:spLocks noChangeShapeType="1"/>
            </p:cNvSpPr>
            <p:nvPr/>
          </p:nvSpPr>
          <p:spPr bwMode="auto">
            <a:xfrm flipV="1">
              <a:off x="3765" y="1385"/>
              <a:ext cx="2" cy="102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5" name="Line 281"/>
            <p:cNvSpPr>
              <a:spLocks noChangeShapeType="1"/>
            </p:cNvSpPr>
            <p:nvPr/>
          </p:nvSpPr>
          <p:spPr bwMode="auto">
            <a:xfrm flipV="1">
              <a:off x="3765" y="1260"/>
              <a:ext cx="2" cy="125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6" name="Line 282"/>
            <p:cNvSpPr>
              <a:spLocks noChangeShapeType="1"/>
            </p:cNvSpPr>
            <p:nvPr/>
          </p:nvSpPr>
          <p:spPr bwMode="auto">
            <a:xfrm flipV="1">
              <a:off x="3765" y="1091"/>
              <a:ext cx="2" cy="135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7" name="Line 283"/>
            <p:cNvSpPr>
              <a:spLocks noChangeShapeType="1"/>
            </p:cNvSpPr>
            <p:nvPr/>
          </p:nvSpPr>
          <p:spPr bwMode="auto">
            <a:xfrm flipV="1">
              <a:off x="3765" y="920"/>
              <a:ext cx="2" cy="137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8" name="Line 284"/>
            <p:cNvSpPr>
              <a:spLocks noChangeShapeType="1"/>
            </p:cNvSpPr>
            <p:nvPr/>
          </p:nvSpPr>
          <p:spPr bwMode="auto">
            <a:xfrm flipV="1">
              <a:off x="3765" y="751"/>
              <a:ext cx="2" cy="135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9" name="Line 285"/>
            <p:cNvSpPr>
              <a:spLocks noChangeShapeType="1"/>
            </p:cNvSpPr>
            <p:nvPr/>
          </p:nvSpPr>
          <p:spPr bwMode="auto">
            <a:xfrm flipV="1">
              <a:off x="3765" y="592"/>
              <a:ext cx="2" cy="125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82" name="Group 286"/>
          <p:cNvGrpSpPr>
            <a:grpSpLocks/>
          </p:cNvGrpSpPr>
          <p:nvPr/>
        </p:nvGrpSpPr>
        <p:grpSpPr bwMode="auto">
          <a:xfrm>
            <a:off x="9804400" y="3140075"/>
            <a:ext cx="1588" cy="1117600"/>
            <a:chOff x="4406" y="592"/>
            <a:chExt cx="2" cy="1371"/>
          </a:xfrm>
        </p:grpSpPr>
        <p:sp>
          <p:nvSpPr>
            <p:cNvPr id="22612" name="Line 287"/>
            <p:cNvSpPr>
              <a:spLocks noChangeShapeType="1"/>
            </p:cNvSpPr>
            <p:nvPr/>
          </p:nvSpPr>
          <p:spPr bwMode="auto">
            <a:xfrm flipV="1">
              <a:off x="4406" y="1861"/>
              <a:ext cx="2" cy="102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3" name="Line 288"/>
            <p:cNvSpPr>
              <a:spLocks noChangeShapeType="1"/>
            </p:cNvSpPr>
            <p:nvPr/>
          </p:nvSpPr>
          <p:spPr bwMode="auto">
            <a:xfrm flipV="1">
              <a:off x="4406" y="1690"/>
              <a:ext cx="2" cy="136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4" name="Line 289"/>
            <p:cNvSpPr>
              <a:spLocks noChangeShapeType="1"/>
            </p:cNvSpPr>
            <p:nvPr/>
          </p:nvSpPr>
          <p:spPr bwMode="auto">
            <a:xfrm flipV="1">
              <a:off x="4406" y="1521"/>
              <a:ext cx="2" cy="135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5" name="Line 290"/>
            <p:cNvSpPr>
              <a:spLocks noChangeShapeType="1"/>
            </p:cNvSpPr>
            <p:nvPr/>
          </p:nvSpPr>
          <p:spPr bwMode="auto">
            <a:xfrm flipV="1">
              <a:off x="4406" y="1385"/>
              <a:ext cx="2" cy="102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6" name="Line 291"/>
            <p:cNvSpPr>
              <a:spLocks noChangeShapeType="1"/>
            </p:cNvSpPr>
            <p:nvPr/>
          </p:nvSpPr>
          <p:spPr bwMode="auto">
            <a:xfrm flipV="1">
              <a:off x="4406" y="1260"/>
              <a:ext cx="2" cy="125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7" name="Line 292"/>
            <p:cNvSpPr>
              <a:spLocks noChangeShapeType="1"/>
            </p:cNvSpPr>
            <p:nvPr/>
          </p:nvSpPr>
          <p:spPr bwMode="auto">
            <a:xfrm flipV="1">
              <a:off x="4406" y="1091"/>
              <a:ext cx="2" cy="135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8" name="Line 293"/>
            <p:cNvSpPr>
              <a:spLocks noChangeShapeType="1"/>
            </p:cNvSpPr>
            <p:nvPr/>
          </p:nvSpPr>
          <p:spPr bwMode="auto">
            <a:xfrm flipV="1">
              <a:off x="4406" y="920"/>
              <a:ext cx="2" cy="137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19" name="Line 294"/>
            <p:cNvSpPr>
              <a:spLocks noChangeShapeType="1"/>
            </p:cNvSpPr>
            <p:nvPr/>
          </p:nvSpPr>
          <p:spPr bwMode="auto">
            <a:xfrm flipV="1">
              <a:off x="4406" y="751"/>
              <a:ext cx="2" cy="135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20" name="Line 295"/>
            <p:cNvSpPr>
              <a:spLocks noChangeShapeType="1"/>
            </p:cNvSpPr>
            <p:nvPr/>
          </p:nvSpPr>
          <p:spPr bwMode="auto">
            <a:xfrm flipV="1">
              <a:off x="4406" y="592"/>
              <a:ext cx="2" cy="125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83" name="Oval 296"/>
          <p:cNvSpPr>
            <a:spLocks noChangeArrowheads="1"/>
          </p:cNvSpPr>
          <p:nvPr/>
        </p:nvSpPr>
        <p:spPr bwMode="auto">
          <a:xfrm>
            <a:off x="7469188" y="5075238"/>
            <a:ext cx="519112" cy="519112"/>
          </a:xfrm>
          <a:prstGeom prst="ellips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48166" name="Group 297"/>
          <p:cNvGrpSpPr>
            <a:grpSpLocks/>
          </p:cNvGrpSpPr>
          <p:nvPr/>
        </p:nvGrpSpPr>
        <p:grpSpPr bwMode="auto">
          <a:xfrm>
            <a:off x="7459664" y="3525839"/>
            <a:ext cx="523875" cy="522287"/>
            <a:chOff x="1528" y="1064"/>
            <a:chExt cx="643" cy="641"/>
          </a:xfrm>
        </p:grpSpPr>
        <p:grpSp>
          <p:nvGrpSpPr>
            <p:cNvPr id="22604" name="Group 298"/>
            <p:cNvGrpSpPr>
              <a:grpSpLocks/>
            </p:cNvGrpSpPr>
            <p:nvPr/>
          </p:nvGrpSpPr>
          <p:grpSpPr bwMode="auto">
            <a:xfrm>
              <a:off x="1851" y="1385"/>
              <a:ext cx="320" cy="320"/>
              <a:chOff x="1851" y="1385"/>
              <a:chExt cx="320" cy="320"/>
            </a:xfrm>
          </p:grpSpPr>
          <p:sp>
            <p:nvSpPr>
              <p:cNvPr id="22609" name="Line 299"/>
              <p:cNvSpPr>
                <a:spLocks noChangeShapeType="1"/>
              </p:cNvSpPr>
              <p:nvPr/>
            </p:nvSpPr>
            <p:spPr bwMode="auto">
              <a:xfrm flipH="1" flipV="1">
                <a:off x="2083" y="1617"/>
                <a:ext cx="88" cy="88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0" name="Line 300"/>
              <p:cNvSpPr>
                <a:spLocks noChangeShapeType="1"/>
              </p:cNvSpPr>
              <p:nvPr/>
            </p:nvSpPr>
            <p:spPr bwMode="auto">
              <a:xfrm flipH="1" flipV="1">
                <a:off x="1963" y="1497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11" name="Line 301"/>
              <p:cNvSpPr>
                <a:spLocks noChangeShapeType="1"/>
              </p:cNvSpPr>
              <p:nvPr/>
            </p:nvSpPr>
            <p:spPr bwMode="auto">
              <a:xfrm flipH="1" flipV="1">
                <a:off x="1851" y="1385"/>
                <a:ext cx="88" cy="88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605" name="Group 302"/>
            <p:cNvGrpSpPr>
              <a:grpSpLocks/>
            </p:cNvGrpSpPr>
            <p:nvPr/>
          </p:nvGrpSpPr>
          <p:grpSpPr bwMode="auto">
            <a:xfrm flipV="1">
              <a:off x="1528" y="1064"/>
              <a:ext cx="321" cy="320"/>
              <a:chOff x="1530" y="1385"/>
              <a:chExt cx="321" cy="320"/>
            </a:xfrm>
          </p:grpSpPr>
          <p:sp>
            <p:nvSpPr>
              <p:cNvPr id="22606" name="Line 303"/>
              <p:cNvSpPr>
                <a:spLocks noChangeShapeType="1"/>
              </p:cNvSpPr>
              <p:nvPr/>
            </p:nvSpPr>
            <p:spPr bwMode="auto">
              <a:xfrm flipH="1">
                <a:off x="1762" y="1385"/>
                <a:ext cx="89" cy="88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7" name="Line 304"/>
              <p:cNvSpPr>
                <a:spLocks noChangeShapeType="1"/>
              </p:cNvSpPr>
              <p:nvPr/>
            </p:nvSpPr>
            <p:spPr bwMode="auto">
              <a:xfrm flipH="1">
                <a:off x="1643" y="1497"/>
                <a:ext cx="95" cy="96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8" name="Line 305"/>
              <p:cNvSpPr>
                <a:spLocks noChangeShapeType="1"/>
              </p:cNvSpPr>
              <p:nvPr/>
            </p:nvSpPr>
            <p:spPr bwMode="auto">
              <a:xfrm flipH="1">
                <a:off x="1530" y="1617"/>
                <a:ext cx="89" cy="88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8169" name="Group 306"/>
          <p:cNvGrpSpPr>
            <a:grpSpLocks/>
          </p:cNvGrpSpPr>
          <p:nvPr/>
        </p:nvGrpSpPr>
        <p:grpSpPr bwMode="auto">
          <a:xfrm>
            <a:off x="7461250" y="3525839"/>
            <a:ext cx="520700" cy="522287"/>
            <a:chOff x="1530" y="1064"/>
            <a:chExt cx="639" cy="641"/>
          </a:xfrm>
        </p:grpSpPr>
        <p:grpSp>
          <p:nvGrpSpPr>
            <p:cNvPr id="22596" name="Group 307"/>
            <p:cNvGrpSpPr>
              <a:grpSpLocks/>
            </p:cNvGrpSpPr>
            <p:nvPr/>
          </p:nvGrpSpPr>
          <p:grpSpPr bwMode="auto">
            <a:xfrm>
              <a:off x="1530" y="1385"/>
              <a:ext cx="321" cy="320"/>
              <a:chOff x="1530" y="1385"/>
              <a:chExt cx="321" cy="320"/>
            </a:xfrm>
          </p:grpSpPr>
          <p:sp>
            <p:nvSpPr>
              <p:cNvPr id="22601" name="Line 308"/>
              <p:cNvSpPr>
                <a:spLocks noChangeShapeType="1"/>
              </p:cNvSpPr>
              <p:nvPr/>
            </p:nvSpPr>
            <p:spPr bwMode="auto">
              <a:xfrm flipH="1">
                <a:off x="1762" y="1385"/>
                <a:ext cx="89" cy="88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2" name="Line 309"/>
              <p:cNvSpPr>
                <a:spLocks noChangeShapeType="1"/>
              </p:cNvSpPr>
              <p:nvPr/>
            </p:nvSpPr>
            <p:spPr bwMode="auto">
              <a:xfrm flipH="1">
                <a:off x="1643" y="1497"/>
                <a:ext cx="95" cy="96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3" name="Line 310"/>
              <p:cNvSpPr>
                <a:spLocks noChangeShapeType="1"/>
              </p:cNvSpPr>
              <p:nvPr/>
            </p:nvSpPr>
            <p:spPr bwMode="auto">
              <a:xfrm flipH="1">
                <a:off x="1530" y="1617"/>
                <a:ext cx="89" cy="88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2597" name="Group 311"/>
            <p:cNvGrpSpPr>
              <a:grpSpLocks/>
            </p:cNvGrpSpPr>
            <p:nvPr/>
          </p:nvGrpSpPr>
          <p:grpSpPr bwMode="auto">
            <a:xfrm flipV="1">
              <a:off x="1849" y="1064"/>
              <a:ext cx="320" cy="320"/>
              <a:chOff x="1851" y="1385"/>
              <a:chExt cx="320" cy="320"/>
            </a:xfrm>
          </p:grpSpPr>
          <p:sp>
            <p:nvSpPr>
              <p:cNvPr id="22598" name="Line 312"/>
              <p:cNvSpPr>
                <a:spLocks noChangeShapeType="1"/>
              </p:cNvSpPr>
              <p:nvPr/>
            </p:nvSpPr>
            <p:spPr bwMode="auto">
              <a:xfrm flipH="1" flipV="1">
                <a:off x="2083" y="1617"/>
                <a:ext cx="88" cy="88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99" name="Line 313"/>
              <p:cNvSpPr>
                <a:spLocks noChangeShapeType="1"/>
              </p:cNvSpPr>
              <p:nvPr/>
            </p:nvSpPr>
            <p:spPr bwMode="auto">
              <a:xfrm flipH="1" flipV="1">
                <a:off x="1963" y="1497"/>
                <a:ext cx="96" cy="96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600" name="Line 314"/>
              <p:cNvSpPr>
                <a:spLocks noChangeShapeType="1"/>
              </p:cNvSpPr>
              <p:nvPr/>
            </p:nvSpPr>
            <p:spPr bwMode="auto">
              <a:xfrm flipH="1" flipV="1">
                <a:off x="1851" y="1385"/>
                <a:ext cx="88" cy="88"/>
              </a:xfrm>
              <a:prstGeom prst="line">
                <a:avLst/>
              </a:prstGeom>
              <a:noFill/>
              <a:ln w="19050">
                <a:solidFill>
                  <a:srgbClr val="99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2586" name="Line 315"/>
          <p:cNvSpPr>
            <a:spLocks noChangeShapeType="1"/>
          </p:cNvSpPr>
          <p:nvPr/>
        </p:nvSpPr>
        <p:spPr bwMode="auto">
          <a:xfrm>
            <a:off x="6865939" y="4322763"/>
            <a:ext cx="1679575" cy="0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7" name="Line 316"/>
          <p:cNvSpPr>
            <a:spLocks noChangeShapeType="1"/>
          </p:cNvSpPr>
          <p:nvPr/>
        </p:nvSpPr>
        <p:spPr bwMode="auto">
          <a:xfrm flipV="1">
            <a:off x="6877050" y="3133726"/>
            <a:ext cx="1588" cy="652463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8" name="Line 317"/>
          <p:cNvSpPr>
            <a:spLocks noChangeShapeType="1"/>
          </p:cNvSpPr>
          <p:nvPr/>
        </p:nvSpPr>
        <p:spPr bwMode="auto">
          <a:xfrm flipV="1">
            <a:off x="6877050" y="3786188"/>
            <a:ext cx="1588" cy="538162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" name="Line 318"/>
          <p:cNvSpPr>
            <a:spLocks noChangeShapeType="1"/>
          </p:cNvSpPr>
          <p:nvPr/>
        </p:nvSpPr>
        <p:spPr bwMode="auto">
          <a:xfrm>
            <a:off x="8566150" y="3786188"/>
            <a:ext cx="1588" cy="538162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0" name="Line 319"/>
          <p:cNvSpPr>
            <a:spLocks noChangeShapeType="1"/>
          </p:cNvSpPr>
          <p:nvPr/>
        </p:nvSpPr>
        <p:spPr bwMode="auto">
          <a:xfrm>
            <a:off x="8566150" y="3143250"/>
            <a:ext cx="1588" cy="642938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1" name="Line 320"/>
          <p:cNvSpPr>
            <a:spLocks noChangeShapeType="1"/>
          </p:cNvSpPr>
          <p:nvPr/>
        </p:nvSpPr>
        <p:spPr bwMode="auto">
          <a:xfrm>
            <a:off x="6880225" y="3140075"/>
            <a:ext cx="1703388" cy="1588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2" name="Line 321"/>
          <p:cNvSpPr>
            <a:spLocks noChangeShapeType="1"/>
          </p:cNvSpPr>
          <p:nvPr/>
        </p:nvSpPr>
        <p:spPr bwMode="auto">
          <a:xfrm>
            <a:off x="9005889" y="3140075"/>
            <a:ext cx="1076325" cy="1588"/>
          </a:xfrm>
          <a:prstGeom prst="line">
            <a:avLst/>
          </a:prstGeom>
          <a:noFill/>
          <a:ln w="57150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2593" name="Picture 3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685801"/>
            <a:ext cx="2339975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94" name="Picture 323">
            <a:hlinkClick r:id="" action="ppaction://hlinkshowjump?jump=previousslide" tooltip="上一页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100" y="6448426"/>
            <a:ext cx="857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95" name="Picture 324">
            <a:hlinkClick r:id="" action="ppaction://hlinkshowjump?jump=nextslide" tooltip="下一页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50" y="6448426"/>
            <a:ext cx="857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92614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4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4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48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7" grpId="0" animBg="1"/>
      <p:bldP spid="48178" grpId="0" animBg="1"/>
      <p:bldP spid="48235" grpId="0" animBg="1"/>
      <p:bldP spid="482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60" name="Picture 24" descr="eg3-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2" r="31842"/>
          <a:stretch>
            <a:fillRect/>
          </a:stretch>
        </p:blipFill>
        <p:spPr bwMode="auto">
          <a:xfrm>
            <a:off x="2208214" y="3141664"/>
            <a:ext cx="4103687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61" name="Picture 25" descr="eg3-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8" r="36220"/>
          <a:stretch>
            <a:fillRect/>
          </a:stretch>
        </p:blipFill>
        <p:spPr bwMode="auto">
          <a:xfrm>
            <a:off x="7319964" y="0"/>
            <a:ext cx="3176587" cy="324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79529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1524000" y="1"/>
            <a:ext cx="9144000" cy="143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(3)</a:t>
            </a:r>
            <a:r>
              <a:rPr lang="zh-CN" altLang="en-US" sz="2800">
                <a:ea typeface="黑体" panose="02010609060101010101" pitchFamily="49" charset="-122"/>
              </a:rPr>
              <a:t> </a:t>
            </a:r>
            <a:r>
              <a:rPr lang="en-US" altLang="zh-CN" sz="2800">
                <a:ea typeface="黑体" panose="02010609060101010101" pitchFamily="49" charset="-122"/>
              </a:rPr>
              <a:t>Monge Theorem</a:t>
            </a:r>
            <a:r>
              <a:rPr lang="zh-CN" altLang="en-US" sz="2800">
                <a:ea typeface="黑体" panose="02010609060101010101" pitchFamily="49" charset="-122"/>
              </a:rPr>
              <a:t>蒙若定理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i="1">
                <a:ea typeface="黑体" panose="02010609060101010101" pitchFamily="49" charset="-122"/>
              </a:rPr>
              <a:t>    </a:t>
            </a:r>
            <a:r>
              <a:rPr lang="zh-CN" altLang="en-US" sz="2000" i="1">
                <a:ea typeface="黑体" panose="02010609060101010101" pitchFamily="49" charset="-122"/>
              </a:rPr>
              <a:t>两个二次曲面（如两个圆柱）如果与第三个二次曲面（如一个内切球）相切，则它们的交线退化成二次平面曲线（椭圆）。</a:t>
            </a:r>
            <a:r>
              <a:rPr lang="en-US" altLang="zh-CN" sz="2000" i="1">
                <a:ea typeface="黑体" panose="02010609060101010101" pitchFamily="49" charset="-122"/>
              </a:rPr>
              <a:t>Two conicoids intersects at conic plane curve if both of them are tangent to a third conicoid</a:t>
            </a:r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1989138"/>
            <a:ext cx="3276600" cy="271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628776"/>
            <a:ext cx="360045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3693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7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692151"/>
            <a:ext cx="2835275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63976" y="0"/>
            <a:ext cx="5903913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CC0000"/>
                </a:solidFill>
                <a:ea typeface="黑体" panose="02010609060101010101" pitchFamily="49" charset="-122"/>
              </a:rPr>
              <a:t>柱柱相贯（斜）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i="1">
                <a:solidFill>
                  <a:srgbClr val="CC0000"/>
                </a:solidFill>
                <a:ea typeface="黑体" panose="02010609060101010101" pitchFamily="49" charset="-122"/>
              </a:rPr>
              <a:t>Two cylinders (not at right angle)</a:t>
            </a:r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9" y="981076"/>
            <a:ext cx="4752975" cy="374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9634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847851" y="188913"/>
            <a:ext cx="8640763" cy="650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4800">
                <a:ea typeface="黑体" panose="02010609060101010101" pitchFamily="49" charset="-122"/>
              </a:rPr>
              <a:t>作业</a:t>
            </a:r>
            <a:r>
              <a:rPr lang="en-US" altLang="zh-CN" sz="3600">
                <a:ea typeface="黑体" panose="02010609060101010101" pitchFamily="49" charset="-122"/>
              </a:rPr>
              <a:t>Homework</a:t>
            </a:r>
            <a:r>
              <a:rPr lang="zh-CN" altLang="en-US" sz="3600">
                <a:ea typeface="黑体" panose="02010609060101010101" pitchFamily="49" charset="-122"/>
              </a:rPr>
              <a:t>：</a:t>
            </a:r>
            <a:endParaRPr lang="zh-CN" altLang="en-US" sz="4800"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4800">
                <a:solidFill>
                  <a:srgbClr val="FF0000"/>
                </a:solidFill>
                <a:ea typeface="黑体" panose="02010609060101010101" pitchFamily="49" charset="-122"/>
              </a:rPr>
              <a:t>P18</a:t>
            </a:r>
            <a:r>
              <a:rPr lang="zh-CN" altLang="en-US" sz="4800">
                <a:solidFill>
                  <a:srgbClr val="FF0000"/>
                </a:solidFill>
                <a:ea typeface="黑体" panose="02010609060101010101" pitchFamily="49" charset="-122"/>
              </a:rPr>
              <a:t> （</a:t>
            </a:r>
            <a:r>
              <a:rPr lang="en-US" altLang="zh-CN" sz="4800">
                <a:solidFill>
                  <a:srgbClr val="FF0000"/>
                </a:solidFill>
                <a:ea typeface="黑体" panose="02010609060101010101" pitchFamily="49" charset="-122"/>
              </a:rPr>
              <a:t>1~3),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4800">
                <a:solidFill>
                  <a:srgbClr val="FF0000"/>
                </a:solidFill>
                <a:ea typeface="黑体" panose="02010609060101010101" pitchFamily="49" charset="-122"/>
              </a:rPr>
              <a:t>P19</a:t>
            </a:r>
            <a:r>
              <a:rPr lang="zh-CN" altLang="en-US" sz="4800">
                <a:solidFill>
                  <a:srgbClr val="FF0000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4800">
                <a:solidFill>
                  <a:srgbClr val="FF0000"/>
                </a:solidFill>
                <a:ea typeface="黑体" panose="02010609060101010101" pitchFamily="49" charset="-122"/>
              </a:rPr>
              <a:t>1~3), 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4800">
                <a:solidFill>
                  <a:srgbClr val="FF0000"/>
                </a:solidFill>
                <a:ea typeface="黑体" panose="02010609060101010101" pitchFamily="49" charset="-122"/>
              </a:rPr>
              <a:t>P20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5400">
                <a:solidFill>
                  <a:srgbClr val="FF0000"/>
                </a:solidFill>
              </a:rPr>
              <a:t> </a:t>
            </a:r>
            <a:r>
              <a:rPr lang="zh-CN" altLang="en-US" sz="5400">
                <a:solidFill>
                  <a:srgbClr val="FF0000"/>
                </a:solidFill>
              </a:rPr>
              <a:t>参考书：</a:t>
            </a:r>
            <a:r>
              <a:rPr lang="en-US" altLang="zh-CN" sz="4800">
                <a:ea typeface="黑体" panose="02010609060101010101" pitchFamily="49" charset="-122"/>
              </a:rPr>
              <a:t>P40-54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zh-CN" altLang="en-US" sz="480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586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7350"/>
            <a:ext cx="9144000" cy="647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2" name="文本框 3"/>
          <p:cNvSpPr txBox="1">
            <a:spLocks noChangeArrowheads="1"/>
          </p:cNvSpPr>
          <p:nvPr/>
        </p:nvSpPr>
        <p:spPr bwMode="auto">
          <a:xfrm>
            <a:off x="1524001" y="0"/>
            <a:ext cx="1439863" cy="584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itchFamily="2" charset="-122"/>
              </a:rPr>
              <a:t>P18</a:t>
            </a:r>
            <a:endParaRPr lang="zh-CN" altLang="en-US" sz="3200" dirty="0">
              <a:ea typeface="黑体" pitchFamily="2" charset="-122"/>
            </a:endParaRPr>
          </a:p>
        </p:txBody>
      </p:sp>
      <p:sp>
        <p:nvSpPr>
          <p:cNvPr id="6" name="乘号 5"/>
          <p:cNvSpPr/>
          <p:nvPr/>
        </p:nvSpPr>
        <p:spPr bwMode="auto">
          <a:xfrm>
            <a:off x="6672264" y="4365626"/>
            <a:ext cx="3240087" cy="1368425"/>
          </a:xfrm>
          <a:prstGeom prst="mathMultiply">
            <a:avLst>
              <a:gd name="adj1" fmla="val 8221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0300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4814"/>
            <a:ext cx="9120188" cy="645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文本框 3"/>
          <p:cNvSpPr txBox="1">
            <a:spLocks noChangeArrowheads="1"/>
          </p:cNvSpPr>
          <p:nvPr/>
        </p:nvSpPr>
        <p:spPr bwMode="auto">
          <a:xfrm>
            <a:off x="1512887" y="0"/>
            <a:ext cx="1703388" cy="584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itchFamily="2" charset="-122"/>
              </a:rPr>
              <a:t>P19</a:t>
            </a:r>
            <a:endParaRPr lang="zh-CN" altLang="en-US" sz="3200" dirty="0">
              <a:ea typeface="黑体" pitchFamily="2" charset="-122"/>
            </a:endParaRPr>
          </a:p>
        </p:txBody>
      </p:sp>
      <p:sp>
        <p:nvSpPr>
          <p:cNvPr id="5" name="乘号 4"/>
          <p:cNvSpPr/>
          <p:nvPr/>
        </p:nvSpPr>
        <p:spPr bwMode="auto">
          <a:xfrm>
            <a:off x="6672264" y="4365626"/>
            <a:ext cx="3240087" cy="1368425"/>
          </a:xfrm>
          <a:prstGeom prst="mathMultiply">
            <a:avLst>
              <a:gd name="adj1" fmla="val 8221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kumimoji="1"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墨迹 1"/>
              <p14:cNvContentPartPr/>
              <p14:nvPr/>
            </p14:nvContentPartPr>
            <p14:xfrm>
              <a:off x="2166960" y="1446480"/>
              <a:ext cx="4608360" cy="2599200"/>
            </p14:xfrm>
          </p:contentPart>
        </mc:Choice>
        <mc:Fallback>
          <p:pic>
            <p:nvPicPr>
              <p:cNvPr id="2" name="墨迹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7600" y="1437120"/>
                <a:ext cx="4627080" cy="261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073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47528" y="404665"/>
            <a:ext cx="8352928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3"/>
          <p:cNvSpPr txBox="1">
            <a:spLocks noChangeArrowheads="1"/>
          </p:cNvSpPr>
          <p:nvPr/>
        </p:nvSpPr>
        <p:spPr bwMode="auto">
          <a:xfrm>
            <a:off x="1524001" y="0"/>
            <a:ext cx="1439863" cy="584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itchFamily="2" charset="-122"/>
              </a:rPr>
              <a:t>P20</a:t>
            </a:r>
            <a:endParaRPr lang="zh-CN" altLang="en-US" sz="3200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527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6" y="500064"/>
            <a:ext cx="7858125" cy="619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524001" y="0"/>
            <a:ext cx="498157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itchFamily="49" charset="-122"/>
              </a:rPr>
              <a:t>Refer to the modeling and 4 views</a:t>
            </a:r>
            <a:endParaRPr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067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9" name="Picture 7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46171" y="1882379"/>
            <a:ext cx="550069" cy="1028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8673" name="Text Box 4"/>
          <p:cNvSpPr txBox="1">
            <a:spLocks noChangeArrowheads="1"/>
          </p:cNvSpPr>
          <p:nvPr/>
        </p:nvSpPr>
        <p:spPr bwMode="auto">
          <a:xfrm>
            <a:off x="2585982" y="1253556"/>
            <a:ext cx="45631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i="1" dirty="0">
                <a:cs typeface="Times New Roman" panose="02020603050405020304" pitchFamily="18" charset="0"/>
              </a:rPr>
              <a:t>Complete the left view</a:t>
            </a:r>
            <a:r>
              <a:rPr lang="zh-CN" altLang="en-US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完成左视图</a:t>
            </a:r>
          </a:p>
        </p:txBody>
      </p:sp>
      <p:sp>
        <p:nvSpPr>
          <p:cNvPr id="28674" name="Line 5"/>
          <p:cNvSpPr>
            <a:spLocks noChangeShapeType="1"/>
          </p:cNvSpPr>
          <p:nvPr/>
        </p:nvSpPr>
        <p:spPr bwMode="auto">
          <a:xfrm>
            <a:off x="4151711" y="4185047"/>
            <a:ext cx="16204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5" name="Line 6"/>
          <p:cNvSpPr>
            <a:spLocks noChangeShapeType="1"/>
          </p:cNvSpPr>
          <p:nvPr/>
        </p:nvSpPr>
        <p:spPr bwMode="auto">
          <a:xfrm flipV="1">
            <a:off x="4961335" y="1809751"/>
            <a:ext cx="0" cy="3239691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6" name="Line 7"/>
          <p:cNvSpPr>
            <a:spLocks noChangeShapeType="1"/>
          </p:cNvSpPr>
          <p:nvPr/>
        </p:nvSpPr>
        <p:spPr bwMode="auto">
          <a:xfrm flipV="1">
            <a:off x="4313635" y="3807621"/>
            <a:ext cx="0" cy="75604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7" name="Line 8"/>
          <p:cNvSpPr>
            <a:spLocks noChangeShapeType="1"/>
          </p:cNvSpPr>
          <p:nvPr/>
        </p:nvSpPr>
        <p:spPr bwMode="auto">
          <a:xfrm>
            <a:off x="4313635" y="4563667"/>
            <a:ext cx="647700" cy="3774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8" name="Line 9"/>
          <p:cNvSpPr>
            <a:spLocks noChangeShapeType="1"/>
          </p:cNvSpPr>
          <p:nvPr/>
        </p:nvSpPr>
        <p:spPr bwMode="auto">
          <a:xfrm flipV="1">
            <a:off x="4313635" y="3375423"/>
            <a:ext cx="647700" cy="43219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79" name="Line 10"/>
          <p:cNvSpPr>
            <a:spLocks noChangeShapeType="1"/>
          </p:cNvSpPr>
          <p:nvPr/>
        </p:nvSpPr>
        <p:spPr bwMode="auto">
          <a:xfrm flipV="1">
            <a:off x="5610225" y="3807621"/>
            <a:ext cx="0" cy="75604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28680" name="Line 11"/>
          <p:cNvSpPr>
            <a:spLocks noChangeShapeType="1"/>
          </p:cNvSpPr>
          <p:nvPr/>
        </p:nvSpPr>
        <p:spPr bwMode="auto">
          <a:xfrm>
            <a:off x="4961336" y="3375423"/>
            <a:ext cx="648890" cy="43219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28681" name="Line 13"/>
          <p:cNvSpPr>
            <a:spLocks noChangeShapeType="1"/>
          </p:cNvSpPr>
          <p:nvPr/>
        </p:nvSpPr>
        <p:spPr bwMode="auto">
          <a:xfrm flipH="1">
            <a:off x="4961336" y="4563667"/>
            <a:ext cx="648890" cy="3774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28682" name="Line 14"/>
          <p:cNvSpPr>
            <a:spLocks noChangeShapeType="1"/>
          </p:cNvSpPr>
          <p:nvPr/>
        </p:nvSpPr>
        <p:spPr bwMode="auto">
          <a:xfrm flipV="1">
            <a:off x="5286375" y="3590925"/>
            <a:ext cx="0" cy="113466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3" name="Line 15"/>
          <p:cNvSpPr>
            <a:spLocks noChangeShapeType="1"/>
          </p:cNvSpPr>
          <p:nvPr/>
        </p:nvSpPr>
        <p:spPr bwMode="auto">
          <a:xfrm flipV="1">
            <a:off x="4637485" y="3607594"/>
            <a:ext cx="0" cy="113466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4" name="Line 16"/>
          <p:cNvSpPr>
            <a:spLocks noChangeShapeType="1"/>
          </p:cNvSpPr>
          <p:nvPr/>
        </p:nvSpPr>
        <p:spPr bwMode="auto">
          <a:xfrm flipV="1">
            <a:off x="4313635" y="1970486"/>
            <a:ext cx="0" cy="86439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5" name="Line 17"/>
          <p:cNvSpPr>
            <a:spLocks noChangeShapeType="1"/>
          </p:cNvSpPr>
          <p:nvPr/>
        </p:nvSpPr>
        <p:spPr bwMode="auto">
          <a:xfrm flipV="1">
            <a:off x="5610225" y="1970486"/>
            <a:ext cx="0" cy="86439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6" name="Line 18"/>
          <p:cNvSpPr>
            <a:spLocks noChangeShapeType="1"/>
          </p:cNvSpPr>
          <p:nvPr/>
        </p:nvSpPr>
        <p:spPr bwMode="auto">
          <a:xfrm>
            <a:off x="4313636" y="2834879"/>
            <a:ext cx="129659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7" name="Line 19"/>
          <p:cNvSpPr>
            <a:spLocks noChangeShapeType="1"/>
          </p:cNvSpPr>
          <p:nvPr/>
        </p:nvSpPr>
        <p:spPr bwMode="auto">
          <a:xfrm flipV="1">
            <a:off x="4637485" y="1970486"/>
            <a:ext cx="0" cy="43219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8" name="Line 20"/>
          <p:cNvSpPr>
            <a:spLocks noChangeShapeType="1"/>
          </p:cNvSpPr>
          <p:nvPr/>
        </p:nvSpPr>
        <p:spPr bwMode="auto">
          <a:xfrm flipV="1">
            <a:off x="5286375" y="1970486"/>
            <a:ext cx="0" cy="43219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89" name="Line 21"/>
          <p:cNvSpPr>
            <a:spLocks noChangeShapeType="1"/>
          </p:cNvSpPr>
          <p:nvPr/>
        </p:nvSpPr>
        <p:spPr bwMode="auto">
          <a:xfrm>
            <a:off x="4313635" y="1970485"/>
            <a:ext cx="3238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90" name="Line 23"/>
          <p:cNvSpPr>
            <a:spLocks noChangeShapeType="1"/>
          </p:cNvSpPr>
          <p:nvPr/>
        </p:nvSpPr>
        <p:spPr bwMode="auto">
          <a:xfrm>
            <a:off x="4313635" y="1970485"/>
            <a:ext cx="3238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91" name="Line 24"/>
          <p:cNvSpPr>
            <a:spLocks noChangeShapeType="1"/>
          </p:cNvSpPr>
          <p:nvPr/>
        </p:nvSpPr>
        <p:spPr bwMode="auto">
          <a:xfrm flipH="1">
            <a:off x="4637486" y="2402681"/>
            <a:ext cx="64889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92" name="Line 25"/>
          <p:cNvSpPr>
            <a:spLocks noChangeShapeType="1"/>
          </p:cNvSpPr>
          <p:nvPr/>
        </p:nvSpPr>
        <p:spPr bwMode="auto">
          <a:xfrm>
            <a:off x="5286375" y="1970485"/>
            <a:ext cx="3238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8693" name="Line 26"/>
          <p:cNvSpPr>
            <a:spLocks noChangeShapeType="1"/>
          </p:cNvSpPr>
          <p:nvPr/>
        </p:nvSpPr>
        <p:spPr bwMode="auto">
          <a:xfrm>
            <a:off x="4961335" y="2402684"/>
            <a:ext cx="0" cy="43219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6366272" y="1970486"/>
            <a:ext cx="1565672" cy="864394"/>
            <a:chOff x="3107" y="935"/>
            <a:chExt cx="1315" cy="726"/>
          </a:xfrm>
        </p:grpSpPr>
        <p:sp>
          <p:nvSpPr>
            <p:cNvPr id="28739" name="Line 29"/>
            <p:cNvSpPr>
              <a:spLocks noChangeShapeType="1"/>
            </p:cNvSpPr>
            <p:nvPr/>
          </p:nvSpPr>
          <p:spPr bwMode="auto">
            <a:xfrm flipV="1">
              <a:off x="4422" y="935"/>
              <a:ext cx="0" cy="72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40" name="Line 30"/>
            <p:cNvSpPr>
              <a:spLocks noChangeShapeType="1"/>
            </p:cNvSpPr>
            <p:nvPr/>
          </p:nvSpPr>
          <p:spPr bwMode="auto">
            <a:xfrm flipV="1">
              <a:off x="3107" y="935"/>
              <a:ext cx="0" cy="72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6762752" y="1970486"/>
            <a:ext cx="756047" cy="864394"/>
            <a:chOff x="3440" y="935"/>
            <a:chExt cx="635" cy="726"/>
          </a:xfrm>
        </p:grpSpPr>
        <p:sp>
          <p:nvSpPr>
            <p:cNvPr id="28737" name="Line 31"/>
            <p:cNvSpPr>
              <a:spLocks noChangeShapeType="1"/>
            </p:cNvSpPr>
            <p:nvPr/>
          </p:nvSpPr>
          <p:spPr bwMode="auto">
            <a:xfrm flipV="1">
              <a:off x="3440" y="935"/>
              <a:ext cx="0" cy="72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8" name="Line 32"/>
            <p:cNvSpPr>
              <a:spLocks noChangeShapeType="1"/>
            </p:cNvSpPr>
            <p:nvPr/>
          </p:nvSpPr>
          <p:spPr bwMode="auto">
            <a:xfrm flipV="1">
              <a:off x="4075" y="935"/>
              <a:ext cx="0" cy="72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6366272" y="1970486"/>
            <a:ext cx="1565672" cy="864394"/>
            <a:chOff x="3107" y="890"/>
            <a:chExt cx="1315" cy="726"/>
          </a:xfrm>
        </p:grpSpPr>
        <p:sp>
          <p:nvSpPr>
            <p:cNvPr id="28735" name="Line 27"/>
            <p:cNvSpPr>
              <a:spLocks noChangeShapeType="1"/>
            </p:cNvSpPr>
            <p:nvPr/>
          </p:nvSpPr>
          <p:spPr bwMode="auto">
            <a:xfrm>
              <a:off x="3107" y="1616"/>
              <a:ext cx="1315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6" name="Line 33"/>
            <p:cNvSpPr>
              <a:spLocks noChangeShapeType="1"/>
            </p:cNvSpPr>
            <p:nvPr/>
          </p:nvSpPr>
          <p:spPr bwMode="auto">
            <a:xfrm>
              <a:off x="3107" y="890"/>
              <a:ext cx="1315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31" name="Line 35"/>
          <p:cNvSpPr>
            <a:spLocks noChangeShapeType="1"/>
          </p:cNvSpPr>
          <p:nvPr/>
        </p:nvSpPr>
        <p:spPr bwMode="auto">
          <a:xfrm>
            <a:off x="6366272" y="2402681"/>
            <a:ext cx="1565672" cy="0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6366272" y="2402681"/>
            <a:ext cx="1565672" cy="0"/>
            <a:chOff x="3107" y="1253"/>
            <a:chExt cx="1315" cy="0"/>
          </a:xfrm>
        </p:grpSpPr>
        <p:sp>
          <p:nvSpPr>
            <p:cNvPr id="28733" name="Line 34"/>
            <p:cNvSpPr>
              <a:spLocks noChangeShapeType="1"/>
            </p:cNvSpPr>
            <p:nvPr/>
          </p:nvSpPr>
          <p:spPr bwMode="auto">
            <a:xfrm>
              <a:off x="3107" y="1253"/>
              <a:ext cx="181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4" name="Line 36"/>
            <p:cNvSpPr>
              <a:spLocks noChangeShapeType="1"/>
            </p:cNvSpPr>
            <p:nvPr/>
          </p:nvSpPr>
          <p:spPr bwMode="auto">
            <a:xfrm>
              <a:off x="4241" y="1253"/>
              <a:ext cx="181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76"/>
          <p:cNvGrpSpPr>
            <a:grpSpLocks/>
          </p:cNvGrpSpPr>
          <p:nvPr/>
        </p:nvGrpSpPr>
        <p:grpSpPr bwMode="auto">
          <a:xfrm>
            <a:off x="6581775" y="1970486"/>
            <a:ext cx="1134666" cy="432197"/>
            <a:chOff x="3288" y="935"/>
            <a:chExt cx="953" cy="363"/>
          </a:xfrm>
        </p:grpSpPr>
        <p:sp>
          <p:nvSpPr>
            <p:cNvPr id="28731" name="Line 38"/>
            <p:cNvSpPr>
              <a:spLocks noChangeShapeType="1"/>
            </p:cNvSpPr>
            <p:nvPr/>
          </p:nvSpPr>
          <p:spPr bwMode="auto">
            <a:xfrm flipV="1">
              <a:off x="3288" y="935"/>
              <a:ext cx="0" cy="36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2" name="Line 39"/>
            <p:cNvSpPr>
              <a:spLocks noChangeShapeType="1"/>
            </p:cNvSpPr>
            <p:nvPr/>
          </p:nvSpPr>
          <p:spPr bwMode="auto">
            <a:xfrm flipV="1">
              <a:off x="4241" y="935"/>
              <a:ext cx="0" cy="363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5610226" y="1970486"/>
            <a:ext cx="2915841" cy="864394"/>
            <a:chOff x="2472" y="935"/>
            <a:chExt cx="2449" cy="726"/>
          </a:xfrm>
        </p:grpSpPr>
        <p:sp>
          <p:nvSpPr>
            <p:cNvPr id="28729" name="Line 40"/>
            <p:cNvSpPr>
              <a:spLocks noChangeShapeType="1"/>
            </p:cNvSpPr>
            <p:nvPr/>
          </p:nvSpPr>
          <p:spPr bwMode="auto">
            <a:xfrm>
              <a:off x="2472" y="1661"/>
              <a:ext cx="222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30" name="Line 41"/>
            <p:cNvSpPr>
              <a:spLocks noChangeShapeType="1"/>
            </p:cNvSpPr>
            <p:nvPr/>
          </p:nvSpPr>
          <p:spPr bwMode="auto">
            <a:xfrm>
              <a:off x="2472" y="935"/>
              <a:ext cx="2449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38" name="Line 42"/>
          <p:cNvSpPr>
            <a:spLocks noChangeShapeType="1"/>
          </p:cNvSpPr>
          <p:nvPr/>
        </p:nvSpPr>
        <p:spPr bwMode="auto">
          <a:xfrm flipV="1">
            <a:off x="7141369" y="1863329"/>
            <a:ext cx="0" cy="1079897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4961336" y="2834881"/>
            <a:ext cx="2970609" cy="2106215"/>
            <a:chOff x="1927" y="1661"/>
            <a:chExt cx="2495" cy="1769"/>
          </a:xfrm>
        </p:grpSpPr>
        <p:sp>
          <p:nvSpPr>
            <p:cNvPr id="28727" name="AutoShape 43"/>
            <p:cNvSpPr>
              <a:spLocks/>
            </p:cNvSpPr>
            <p:nvPr/>
          </p:nvSpPr>
          <p:spPr bwMode="auto">
            <a:xfrm>
              <a:off x="1927" y="2115"/>
              <a:ext cx="182" cy="1315"/>
            </a:xfrm>
            <a:prstGeom prst="rightBrace">
              <a:avLst>
                <a:gd name="adj1" fmla="val 60211"/>
                <a:gd name="adj2" fmla="val 50648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8" name="AutoShape 44"/>
            <p:cNvSpPr>
              <a:spLocks/>
            </p:cNvSpPr>
            <p:nvPr/>
          </p:nvSpPr>
          <p:spPr bwMode="auto">
            <a:xfrm rot="5400000">
              <a:off x="3674" y="1094"/>
              <a:ext cx="182" cy="1315"/>
            </a:xfrm>
            <a:prstGeom prst="rightBrace">
              <a:avLst>
                <a:gd name="adj1" fmla="val 60211"/>
                <a:gd name="adj2" fmla="val 50648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4043365" y="2834878"/>
            <a:ext cx="3475435" cy="1728788"/>
            <a:chOff x="1156" y="1661"/>
            <a:chExt cx="2919" cy="1452"/>
          </a:xfrm>
        </p:grpSpPr>
        <p:sp>
          <p:nvSpPr>
            <p:cNvPr id="28725" name="AutoShape 45"/>
            <p:cNvSpPr>
              <a:spLocks/>
            </p:cNvSpPr>
            <p:nvPr/>
          </p:nvSpPr>
          <p:spPr bwMode="auto">
            <a:xfrm flipH="1">
              <a:off x="1156" y="2478"/>
              <a:ext cx="227" cy="635"/>
            </a:xfrm>
            <a:prstGeom prst="rightBrace">
              <a:avLst>
                <a:gd name="adj1" fmla="val 23311"/>
                <a:gd name="adj2" fmla="val 50648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6" name="AutoShape 46"/>
            <p:cNvSpPr>
              <a:spLocks/>
            </p:cNvSpPr>
            <p:nvPr/>
          </p:nvSpPr>
          <p:spPr bwMode="auto">
            <a:xfrm rot="16200000" flipH="1">
              <a:off x="3644" y="1457"/>
              <a:ext cx="227" cy="635"/>
            </a:xfrm>
            <a:prstGeom prst="rightBrace">
              <a:avLst>
                <a:gd name="adj1" fmla="val 23311"/>
                <a:gd name="adj2" fmla="val 50648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43" name="Line 47"/>
          <p:cNvSpPr>
            <a:spLocks noChangeShapeType="1"/>
          </p:cNvSpPr>
          <p:nvPr/>
        </p:nvSpPr>
        <p:spPr bwMode="auto">
          <a:xfrm>
            <a:off x="5231607" y="2402681"/>
            <a:ext cx="297061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4637486" y="2402682"/>
            <a:ext cx="3078956" cy="2322910"/>
            <a:chOff x="1655" y="1298"/>
            <a:chExt cx="2586" cy="1951"/>
          </a:xfrm>
        </p:grpSpPr>
        <p:sp>
          <p:nvSpPr>
            <p:cNvPr id="28723" name="AutoShape 49"/>
            <p:cNvSpPr>
              <a:spLocks/>
            </p:cNvSpPr>
            <p:nvPr/>
          </p:nvSpPr>
          <p:spPr bwMode="auto">
            <a:xfrm>
              <a:off x="1655" y="2296"/>
              <a:ext cx="182" cy="953"/>
            </a:xfrm>
            <a:prstGeom prst="rightBrace">
              <a:avLst>
                <a:gd name="adj1" fmla="val 43636"/>
                <a:gd name="adj2" fmla="val 50648"/>
              </a:avLst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724" name="AutoShape 50"/>
            <p:cNvSpPr>
              <a:spLocks/>
            </p:cNvSpPr>
            <p:nvPr/>
          </p:nvSpPr>
          <p:spPr bwMode="auto">
            <a:xfrm rot="5400000">
              <a:off x="3674" y="912"/>
              <a:ext cx="182" cy="953"/>
            </a:xfrm>
            <a:prstGeom prst="rightBrace">
              <a:avLst>
                <a:gd name="adj1" fmla="val 43636"/>
                <a:gd name="adj2" fmla="val 50648"/>
              </a:avLst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4637486" y="2402683"/>
            <a:ext cx="648890" cy="1241822"/>
            <a:chOff x="1655" y="1298"/>
            <a:chExt cx="545" cy="1043"/>
          </a:xfrm>
        </p:grpSpPr>
        <p:sp>
          <p:nvSpPr>
            <p:cNvPr id="28721" name="Line 48"/>
            <p:cNvSpPr>
              <a:spLocks noChangeShapeType="1"/>
            </p:cNvSpPr>
            <p:nvPr/>
          </p:nvSpPr>
          <p:spPr bwMode="auto">
            <a:xfrm>
              <a:off x="1655" y="1298"/>
              <a:ext cx="0" cy="1043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2" name="Line 51"/>
            <p:cNvSpPr>
              <a:spLocks noChangeShapeType="1"/>
            </p:cNvSpPr>
            <p:nvPr/>
          </p:nvSpPr>
          <p:spPr bwMode="auto">
            <a:xfrm>
              <a:off x="2200" y="1298"/>
              <a:ext cx="0" cy="1043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66"/>
          <p:cNvGrpSpPr>
            <a:grpSpLocks/>
          </p:cNvGrpSpPr>
          <p:nvPr/>
        </p:nvGrpSpPr>
        <p:grpSpPr bwMode="auto">
          <a:xfrm>
            <a:off x="6363893" y="1960961"/>
            <a:ext cx="1568053" cy="9525"/>
            <a:chOff x="3105" y="935"/>
            <a:chExt cx="1317" cy="8"/>
          </a:xfrm>
        </p:grpSpPr>
        <p:sp>
          <p:nvSpPr>
            <p:cNvPr id="28719" name="Line 53"/>
            <p:cNvSpPr>
              <a:spLocks noChangeShapeType="1"/>
            </p:cNvSpPr>
            <p:nvPr/>
          </p:nvSpPr>
          <p:spPr bwMode="auto">
            <a:xfrm>
              <a:off x="3105" y="943"/>
              <a:ext cx="181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0" name="Line 54"/>
            <p:cNvSpPr>
              <a:spLocks noChangeShapeType="1"/>
            </p:cNvSpPr>
            <p:nvPr/>
          </p:nvSpPr>
          <p:spPr bwMode="auto">
            <a:xfrm>
              <a:off x="4241" y="935"/>
              <a:ext cx="181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68"/>
          <p:cNvGrpSpPr>
            <a:grpSpLocks/>
          </p:cNvGrpSpPr>
          <p:nvPr/>
        </p:nvGrpSpPr>
        <p:grpSpPr bwMode="auto">
          <a:xfrm>
            <a:off x="6369844" y="1958580"/>
            <a:ext cx="1562100" cy="434578"/>
            <a:chOff x="3110" y="925"/>
            <a:chExt cx="1312" cy="365"/>
          </a:xfrm>
        </p:grpSpPr>
        <p:sp>
          <p:nvSpPr>
            <p:cNvPr id="28717" name="Line 52"/>
            <p:cNvSpPr>
              <a:spLocks noChangeShapeType="1"/>
            </p:cNvSpPr>
            <p:nvPr/>
          </p:nvSpPr>
          <p:spPr bwMode="auto">
            <a:xfrm>
              <a:off x="3110" y="925"/>
              <a:ext cx="0" cy="363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8" name="Line 55"/>
            <p:cNvSpPr>
              <a:spLocks noChangeShapeType="1"/>
            </p:cNvSpPr>
            <p:nvPr/>
          </p:nvSpPr>
          <p:spPr bwMode="auto">
            <a:xfrm>
              <a:off x="4422" y="927"/>
              <a:ext cx="0" cy="363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4282679" y="1972868"/>
            <a:ext cx="3433763" cy="2806303"/>
            <a:chOff x="1357" y="935"/>
            <a:chExt cx="2884" cy="2357"/>
          </a:xfrm>
        </p:grpSpPr>
        <p:pic>
          <p:nvPicPr>
            <p:cNvPr id="28715" name="Picture 63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357" y="2272"/>
              <a:ext cx="336" cy="1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716" name="Line 64"/>
            <p:cNvSpPr>
              <a:spLocks noChangeShapeType="1"/>
            </p:cNvSpPr>
            <p:nvPr/>
          </p:nvSpPr>
          <p:spPr bwMode="auto">
            <a:xfrm>
              <a:off x="3288" y="935"/>
              <a:ext cx="953" cy="0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63" name="Line 67"/>
          <p:cNvSpPr>
            <a:spLocks noChangeShapeType="1"/>
          </p:cNvSpPr>
          <p:nvPr/>
        </p:nvSpPr>
        <p:spPr bwMode="auto">
          <a:xfrm>
            <a:off x="4961335" y="1970486"/>
            <a:ext cx="0" cy="432197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67" name="Picture 7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79107" y="1945481"/>
            <a:ext cx="692944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70" name="Line 74"/>
          <p:cNvSpPr>
            <a:spLocks noChangeShapeType="1"/>
          </p:cNvSpPr>
          <p:nvPr/>
        </p:nvSpPr>
        <p:spPr bwMode="auto">
          <a:xfrm>
            <a:off x="4313635" y="4554142"/>
            <a:ext cx="647700" cy="377428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173" name="Picture 7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80336" y="3375423"/>
            <a:ext cx="771525" cy="1607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Line 25"/>
          <p:cNvSpPr>
            <a:spLocks noChangeShapeType="1"/>
          </p:cNvSpPr>
          <p:nvPr/>
        </p:nvSpPr>
        <p:spPr bwMode="auto">
          <a:xfrm flipV="1">
            <a:off x="4633478" y="2395296"/>
            <a:ext cx="643373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71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69" t="51947" r="4175" b="8519"/>
          <a:stretch/>
        </p:blipFill>
        <p:spPr bwMode="auto">
          <a:xfrm flipH="1">
            <a:off x="6603506" y="3391074"/>
            <a:ext cx="1728192" cy="165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5014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4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4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4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2000"/>
                                        <p:tgtEl>
                                          <p:spTgt spid="4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9" dur="2000"/>
                                        <p:tgtEl>
                                          <p:spTgt spid="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4" dur="2000"/>
                                        <p:tgtEl>
                                          <p:spTgt spid="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9" dur="2000"/>
                                        <p:tgtEl>
                                          <p:spTgt spid="4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1" grpId="0" animBg="1"/>
      <p:bldP spid="4138" grpId="0" animBg="1"/>
      <p:bldP spid="4143" grpId="0" animBg="1"/>
      <p:bldP spid="4143" grpId="1" animBg="1"/>
      <p:bldP spid="4163" grpId="0" animBg="1"/>
      <p:bldP spid="4170" grpId="0" animBg="1"/>
      <p:bldP spid="7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/>
          <p:cNvGrpSpPr>
            <a:grpSpLocks/>
          </p:cNvGrpSpPr>
          <p:nvPr/>
        </p:nvGrpSpPr>
        <p:grpSpPr bwMode="auto">
          <a:xfrm>
            <a:off x="1881188" y="2643188"/>
            <a:ext cx="3384550" cy="3168650"/>
            <a:chOff x="388" y="2016"/>
            <a:chExt cx="1160" cy="1040"/>
          </a:xfrm>
        </p:grpSpPr>
        <p:sp>
          <p:nvSpPr>
            <p:cNvPr id="6151" name="Freeform 6"/>
            <p:cNvSpPr>
              <a:spLocks/>
            </p:cNvSpPr>
            <p:nvPr/>
          </p:nvSpPr>
          <p:spPr bwMode="auto">
            <a:xfrm>
              <a:off x="388" y="2316"/>
              <a:ext cx="1152" cy="308"/>
            </a:xfrm>
            <a:custGeom>
              <a:avLst/>
              <a:gdLst>
                <a:gd name="T0" fmla="*/ 424 w 1152"/>
                <a:gd name="T1" fmla="*/ 32 h 308"/>
                <a:gd name="T2" fmla="*/ 0 w 1152"/>
                <a:gd name="T3" fmla="*/ 68 h 308"/>
                <a:gd name="T4" fmla="*/ 320 w 1152"/>
                <a:gd name="T5" fmla="*/ 308 h 308"/>
                <a:gd name="T6" fmla="*/ 1152 w 1152"/>
                <a:gd name="T7" fmla="*/ 240 h 308"/>
                <a:gd name="T8" fmla="*/ 852 w 1152"/>
                <a:gd name="T9" fmla="*/ 0 h 308"/>
                <a:gd name="T10" fmla="*/ 744 w 1152"/>
                <a:gd name="T11" fmla="*/ 12 h 308"/>
                <a:gd name="T12" fmla="*/ 784 w 1152"/>
                <a:gd name="T13" fmla="*/ 84 h 308"/>
                <a:gd name="T14" fmla="*/ 612 w 1152"/>
                <a:gd name="T15" fmla="*/ 168 h 308"/>
                <a:gd name="T16" fmla="*/ 384 w 1152"/>
                <a:gd name="T17" fmla="*/ 104 h 308"/>
                <a:gd name="T18" fmla="*/ 424 w 1152"/>
                <a:gd name="T19" fmla="*/ 32 h 3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52"/>
                <a:gd name="T31" fmla="*/ 0 h 308"/>
                <a:gd name="T32" fmla="*/ 1152 w 1152"/>
                <a:gd name="T33" fmla="*/ 308 h 3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52" h="308">
                  <a:moveTo>
                    <a:pt x="424" y="32"/>
                  </a:moveTo>
                  <a:lnTo>
                    <a:pt x="0" y="68"/>
                  </a:lnTo>
                  <a:lnTo>
                    <a:pt x="320" y="308"/>
                  </a:lnTo>
                  <a:lnTo>
                    <a:pt x="1152" y="240"/>
                  </a:lnTo>
                  <a:lnTo>
                    <a:pt x="852" y="0"/>
                  </a:lnTo>
                  <a:lnTo>
                    <a:pt x="744" y="12"/>
                  </a:lnTo>
                  <a:lnTo>
                    <a:pt x="784" y="84"/>
                  </a:lnTo>
                  <a:lnTo>
                    <a:pt x="612" y="168"/>
                  </a:lnTo>
                  <a:lnTo>
                    <a:pt x="384" y="104"/>
                  </a:lnTo>
                  <a:lnTo>
                    <a:pt x="424" y="32"/>
                  </a:lnTo>
                  <a:close/>
                </a:path>
              </a:pathLst>
            </a:custGeom>
            <a:gradFill rotWithShape="0">
              <a:gsLst>
                <a:gs pos="0">
                  <a:srgbClr val="76765E"/>
                </a:gs>
                <a:gs pos="100000">
                  <a:srgbClr val="FFFFCC"/>
                </a:gs>
              </a:gsLst>
              <a:lin ang="5400000" scaled="1"/>
            </a:gradFill>
            <a:ln w="12700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2" name="Freeform 7"/>
            <p:cNvSpPr>
              <a:spLocks/>
            </p:cNvSpPr>
            <p:nvPr/>
          </p:nvSpPr>
          <p:spPr bwMode="auto">
            <a:xfrm>
              <a:off x="576" y="2552"/>
              <a:ext cx="972" cy="224"/>
            </a:xfrm>
            <a:custGeom>
              <a:avLst/>
              <a:gdLst>
                <a:gd name="T0" fmla="*/ 120 w 972"/>
                <a:gd name="T1" fmla="*/ 64 h 224"/>
                <a:gd name="T2" fmla="*/ 0 w 972"/>
                <a:gd name="T3" fmla="*/ 224 h 224"/>
                <a:gd name="T4" fmla="*/ 360 w 972"/>
                <a:gd name="T5" fmla="*/ 200 h 224"/>
                <a:gd name="T6" fmla="*/ 436 w 972"/>
                <a:gd name="T7" fmla="*/ 88 h 224"/>
                <a:gd name="T8" fmla="*/ 552 w 972"/>
                <a:gd name="T9" fmla="*/ 188 h 224"/>
                <a:gd name="T10" fmla="*/ 856 w 972"/>
                <a:gd name="T11" fmla="*/ 156 h 224"/>
                <a:gd name="T12" fmla="*/ 972 w 972"/>
                <a:gd name="T13" fmla="*/ 0 h 224"/>
                <a:gd name="T14" fmla="*/ 120 w 972"/>
                <a:gd name="T15" fmla="*/ 64 h 2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72"/>
                <a:gd name="T25" fmla="*/ 0 h 224"/>
                <a:gd name="T26" fmla="*/ 972 w 972"/>
                <a:gd name="T27" fmla="*/ 224 h 2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72" h="224">
                  <a:moveTo>
                    <a:pt x="120" y="64"/>
                  </a:moveTo>
                  <a:lnTo>
                    <a:pt x="0" y="224"/>
                  </a:lnTo>
                  <a:lnTo>
                    <a:pt x="360" y="200"/>
                  </a:lnTo>
                  <a:lnTo>
                    <a:pt x="436" y="88"/>
                  </a:lnTo>
                  <a:lnTo>
                    <a:pt x="552" y="188"/>
                  </a:lnTo>
                  <a:lnTo>
                    <a:pt x="856" y="156"/>
                  </a:lnTo>
                  <a:lnTo>
                    <a:pt x="972" y="0"/>
                  </a:lnTo>
                  <a:lnTo>
                    <a:pt x="120" y="64"/>
                  </a:lnTo>
                  <a:close/>
                </a:path>
              </a:pathLst>
            </a:custGeom>
            <a:gradFill rotWithShape="0">
              <a:gsLst>
                <a:gs pos="0">
                  <a:srgbClr val="FFFFCC"/>
                </a:gs>
                <a:gs pos="100000">
                  <a:srgbClr val="76765E"/>
                </a:gs>
              </a:gsLst>
              <a:lin ang="5400000" scaled="1"/>
            </a:gradFill>
            <a:ln w="12700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Freeform 8"/>
            <p:cNvSpPr>
              <a:spLocks/>
            </p:cNvSpPr>
            <p:nvPr/>
          </p:nvSpPr>
          <p:spPr bwMode="auto">
            <a:xfrm>
              <a:off x="392" y="2388"/>
              <a:ext cx="308" cy="392"/>
            </a:xfrm>
            <a:custGeom>
              <a:avLst/>
              <a:gdLst>
                <a:gd name="T0" fmla="*/ 0 w 308"/>
                <a:gd name="T1" fmla="*/ 0 h 392"/>
                <a:gd name="T2" fmla="*/ 308 w 308"/>
                <a:gd name="T3" fmla="*/ 228 h 392"/>
                <a:gd name="T4" fmla="*/ 188 w 308"/>
                <a:gd name="T5" fmla="*/ 392 h 392"/>
                <a:gd name="T6" fmla="*/ 0 w 308"/>
                <a:gd name="T7" fmla="*/ 0 h 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8"/>
                <a:gd name="T13" fmla="*/ 0 h 392"/>
                <a:gd name="T14" fmla="*/ 308 w 308"/>
                <a:gd name="T15" fmla="*/ 392 h 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8" h="392">
                  <a:moveTo>
                    <a:pt x="0" y="0"/>
                  </a:moveTo>
                  <a:lnTo>
                    <a:pt x="308" y="228"/>
                  </a:lnTo>
                  <a:lnTo>
                    <a:pt x="188" y="392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76765E"/>
                </a:gs>
                <a:gs pos="100000">
                  <a:srgbClr val="FFFFCC"/>
                </a:gs>
              </a:gsLst>
              <a:lin ang="0" scaled="1"/>
            </a:gradFill>
            <a:ln w="12700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Freeform 9"/>
            <p:cNvSpPr>
              <a:spLocks/>
            </p:cNvSpPr>
            <p:nvPr/>
          </p:nvSpPr>
          <p:spPr bwMode="auto">
            <a:xfrm>
              <a:off x="540" y="2636"/>
              <a:ext cx="508" cy="420"/>
            </a:xfrm>
            <a:custGeom>
              <a:avLst/>
              <a:gdLst>
                <a:gd name="T0" fmla="*/ 72 w 508"/>
                <a:gd name="T1" fmla="*/ 136 h 420"/>
                <a:gd name="T2" fmla="*/ 0 w 508"/>
                <a:gd name="T3" fmla="*/ 280 h 420"/>
                <a:gd name="T4" fmla="*/ 508 w 508"/>
                <a:gd name="T5" fmla="*/ 420 h 420"/>
                <a:gd name="T6" fmla="*/ 478 w 508"/>
                <a:gd name="T7" fmla="*/ 0 h 420"/>
                <a:gd name="T8" fmla="*/ 396 w 508"/>
                <a:gd name="T9" fmla="*/ 116 h 420"/>
                <a:gd name="T10" fmla="*/ 72 w 508"/>
                <a:gd name="T11" fmla="*/ 136 h 4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08"/>
                <a:gd name="T19" fmla="*/ 0 h 420"/>
                <a:gd name="T20" fmla="*/ 508 w 508"/>
                <a:gd name="T21" fmla="*/ 420 h 4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08" h="420">
                  <a:moveTo>
                    <a:pt x="72" y="136"/>
                  </a:moveTo>
                  <a:lnTo>
                    <a:pt x="0" y="280"/>
                  </a:lnTo>
                  <a:lnTo>
                    <a:pt x="508" y="420"/>
                  </a:lnTo>
                  <a:lnTo>
                    <a:pt x="478" y="0"/>
                  </a:lnTo>
                  <a:lnTo>
                    <a:pt x="396" y="116"/>
                  </a:lnTo>
                  <a:lnTo>
                    <a:pt x="72" y="136"/>
                  </a:lnTo>
                  <a:close/>
                </a:path>
              </a:pathLst>
            </a:custGeom>
            <a:gradFill rotWithShape="0">
              <a:gsLst>
                <a:gs pos="0">
                  <a:srgbClr val="475E76"/>
                </a:gs>
                <a:gs pos="100000">
                  <a:srgbClr val="99CCFF"/>
                </a:gs>
              </a:gsLst>
              <a:lin ang="0" scaled="1"/>
            </a:gradFill>
            <a:ln w="12700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Freeform 10"/>
            <p:cNvSpPr>
              <a:spLocks/>
            </p:cNvSpPr>
            <p:nvPr/>
          </p:nvSpPr>
          <p:spPr bwMode="auto">
            <a:xfrm>
              <a:off x="1016" y="2640"/>
              <a:ext cx="396" cy="416"/>
            </a:xfrm>
            <a:custGeom>
              <a:avLst/>
              <a:gdLst>
                <a:gd name="T0" fmla="*/ 0 w 396"/>
                <a:gd name="T1" fmla="*/ 0 h 416"/>
                <a:gd name="T2" fmla="*/ 36 w 396"/>
                <a:gd name="T3" fmla="*/ 416 h 416"/>
                <a:gd name="T4" fmla="*/ 396 w 396"/>
                <a:gd name="T5" fmla="*/ 212 h 416"/>
                <a:gd name="T6" fmla="*/ 328 w 396"/>
                <a:gd name="T7" fmla="*/ 72 h 416"/>
                <a:gd name="T8" fmla="*/ 324 w 396"/>
                <a:gd name="T9" fmla="*/ 72 h 416"/>
                <a:gd name="T10" fmla="*/ 104 w 396"/>
                <a:gd name="T11" fmla="*/ 96 h 416"/>
                <a:gd name="T12" fmla="*/ 0 w 396"/>
                <a:gd name="T13" fmla="*/ 0 h 4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96"/>
                <a:gd name="T22" fmla="*/ 0 h 416"/>
                <a:gd name="T23" fmla="*/ 396 w 396"/>
                <a:gd name="T24" fmla="*/ 416 h 41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96" h="416">
                  <a:moveTo>
                    <a:pt x="0" y="0"/>
                  </a:moveTo>
                  <a:lnTo>
                    <a:pt x="36" y="416"/>
                  </a:lnTo>
                  <a:lnTo>
                    <a:pt x="396" y="212"/>
                  </a:lnTo>
                  <a:lnTo>
                    <a:pt x="328" y="72"/>
                  </a:lnTo>
                  <a:lnTo>
                    <a:pt x="324" y="72"/>
                  </a:lnTo>
                  <a:lnTo>
                    <a:pt x="104" y="9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475E76"/>
                </a:gs>
              </a:gsLst>
              <a:lin ang="0" scaled="1"/>
            </a:gradFill>
            <a:ln w="12700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6" name="Line 11"/>
            <p:cNvSpPr>
              <a:spLocks noChangeShapeType="1"/>
            </p:cNvSpPr>
            <p:nvPr/>
          </p:nvSpPr>
          <p:spPr bwMode="auto">
            <a:xfrm>
              <a:off x="1244" y="2332"/>
              <a:ext cx="220" cy="17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7" name="Freeform 12"/>
            <p:cNvSpPr>
              <a:spLocks/>
            </p:cNvSpPr>
            <p:nvPr/>
          </p:nvSpPr>
          <p:spPr bwMode="auto">
            <a:xfrm>
              <a:off x="762" y="2016"/>
              <a:ext cx="246" cy="476"/>
            </a:xfrm>
            <a:custGeom>
              <a:avLst/>
              <a:gdLst>
                <a:gd name="T0" fmla="*/ 198 w 246"/>
                <a:gd name="T1" fmla="*/ 0 h 476"/>
                <a:gd name="T2" fmla="*/ 0 w 246"/>
                <a:gd name="T3" fmla="*/ 426 h 476"/>
                <a:gd name="T4" fmla="*/ 246 w 246"/>
                <a:gd name="T5" fmla="*/ 476 h 476"/>
                <a:gd name="T6" fmla="*/ 198 w 246"/>
                <a:gd name="T7" fmla="*/ 0 h 4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6"/>
                <a:gd name="T13" fmla="*/ 0 h 476"/>
                <a:gd name="T14" fmla="*/ 246 w 246"/>
                <a:gd name="T15" fmla="*/ 476 h 4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6" h="476">
                  <a:moveTo>
                    <a:pt x="198" y="0"/>
                  </a:moveTo>
                  <a:lnTo>
                    <a:pt x="0" y="426"/>
                  </a:lnTo>
                  <a:lnTo>
                    <a:pt x="246" y="476"/>
                  </a:lnTo>
                  <a:lnTo>
                    <a:pt x="198" y="0"/>
                  </a:lnTo>
                  <a:close/>
                </a:path>
              </a:pathLst>
            </a:custGeom>
            <a:gradFill rotWithShape="0">
              <a:gsLst>
                <a:gs pos="0">
                  <a:srgbClr val="475E76"/>
                </a:gs>
                <a:gs pos="100000">
                  <a:srgbClr val="99CCFF"/>
                </a:gs>
              </a:gsLst>
              <a:lin ang="0" scaled="1"/>
            </a:gradFill>
            <a:ln w="12700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8" name="Freeform 13"/>
            <p:cNvSpPr>
              <a:spLocks/>
            </p:cNvSpPr>
            <p:nvPr/>
          </p:nvSpPr>
          <p:spPr bwMode="auto">
            <a:xfrm>
              <a:off x="960" y="2016"/>
              <a:ext cx="216" cy="468"/>
            </a:xfrm>
            <a:custGeom>
              <a:avLst/>
              <a:gdLst>
                <a:gd name="T0" fmla="*/ 0 w 216"/>
                <a:gd name="T1" fmla="*/ 0 h 468"/>
                <a:gd name="T2" fmla="*/ 216 w 216"/>
                <a:gd name="T3" fmla="*/ 396 h 468"/>
                <a:gd name="T4" fmla="*/ 44 w 216"/>
                <a:gd name="T5" fmla="*/ 468 h 468"/>
                <a:gd name="T6" fmla="*/ 0 w 216"/>
                <a:gd name="T7" fmla="*/ 0 h 4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"/>
                <a:gd name="T13" fmla="*/ 0 h 468"/>
                <a:gd name="T14" fmla="*/ 216 w 216"/>
                <a:gd name="T15" fmla="*/ 468 h 4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" h="468">
                  <a:moveTo>
                    <a:pt x="0" y="0"/>
                  </a:moveTo>
                  <a:lnTo>
                    <a:pt x="216" y="396"/>
                  </a:lnTo>
                  <a:lnTo>
                    <a:pt x="44" y="4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99CCFF"/>
                </a:gs>
                <a:gs pos="100000">
                  <a:srgbClr val="475E76"/>
                </a:gs>
              </a:gsLst>
              <a:lin ang="0" scaled="1"/>
            </a:gradFill>
            <a:ln w="12700">
              <a:solidFill>
                <a:srgbClr val="3333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6147" name="Picture 14"/>
          <p:cNvPicPr>
            <a:picLocks noChangeAspect="1" noChangeArrowheads="1"/>
          </p:cNvPicPr>
          <p:nvPr/>
        </p:nvPicPr>
        <p:blipFill>
          <a:blip r:embed="rId4">
            <a:lum bright="12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9" t="14839" r="33479" b="14839"/>
          <a:stretch>
            <a:fillRect/>
          </a:stretch>
        </p:blipFill>
        <p:spPr bwMode="auto">
          <a:xfrm>
            <a:off x="8102600" y="3257550"/>
            <a:ext cx="2565400" cy="36004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16" descr="00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626" y="2786063"/>
            <a:ext cx="2193925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1282890" y="1"/>
            <a:ext cx="9385110" cy="7651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en-US" altLang="zh-CN" sz="2800" i="1" dirty="0">
                <a:latin typeface="微软雅黑" panose="020B0503020204020204" pitchFamily="34" charset="-122"/>
                <a:ea typeface="黑体" panose="02010609060101010101" pitchFamily="49" charset="-122"/>
              </a:rPr>
              <a:t>Intersection of plane solids 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相贯型平面立体</a:t>
            </a:r>
          </a:p>
        </p:txBody>
      </p:sp>
      <p:graphicFrame>
        <p:nvGraphicFramePr>
          <p:cNvPr id="6150" name="Object 2"/>
          <p:cNvGraphicFramePr>
            <a:graphicFrameLocks noChangeAspect="1"/>
          </p:cNvGraphicFramePr>
          <p:nvPr/>
        </p:nvGraphicFramePr>
        <p:xfrm>
          <a:off x="6959600" y="260350"/>
          <a:ext cx="2351088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Image" r:id="rId6" imgW="1892063" imgH="2146032" progId="Photoshop.Image.7">
                  <p:embed/>
                </p:oleObj>
              </mc:Choice>
              <mc:Fallback>
                <p:oleObj name="Image" r:id="rId6" imgW="1892063" imgH="2146032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260350"/>
                        <a:ext cx="2351088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1C1C1C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9435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Line 4"/>
          <p:cNvSpPr>
            <a:spLocks noChangeShapeType="1"/>
          </p:cNvSpPr>
          <p:nvPr/>
        </p:nvSpPr>
        <p:spPr bwMode="auto">
          <a:xfrm>
            <a:off x="4151711" y="4185047"/>
            <a:ext cx="162044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2" name="Line 5"/>
          <p:cNvSpPr>
            <a:spLocks noChangeShapeType="1"/>
          </p:cNvSpPr>
          <p:nvPr/>
        </p:nvSpPr>
        <p:spPr bwMode="auto">
          <a:xfrm flipV="1">
            <a:off x="4961335" y="1809751"/>
            <a:ext cx="0" cy="3239691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3" name="Line 6"/>
          <p:cNvSpPr>
            <a:spLocks noChangeShapeType="1"/>
          </p:cNvSpPr>
          <p:nvPr/>
        </p:nvSpPr>
        <p:spPr bwMode="auto">
          <a:xfrm flipV="1">
            <a:off x="4313635" y="3807621"/>
            <a:ext cx="0" cy="75604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4" name="Line 7"/>
          <p:cNvSpPr>
            <a:spLocks noChangeShapeType="1"/>
          </p:cNvSpPr>
          <p:nvPr/>
        </p:nvSpPr>
        <p:spPr bwMode="auto">
          <a:xfrm>
            <a:off x="4313635" y="4563667"/>
            <a:ext cx="647700" cy="3774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5" name="Line 8"/>
          <p:cNvSpPr>
            <a:spLocks noChangeShapeType="1"/>
          </p:cNvSpPr>
          <p:nvPr/>
        </p:nvSpPr>
        <p:spPr bwMode="auto">
          <a:xfrm flipV="1">
            <a:off x="4313635" y="3375423"/>
            <a:ext cx="647700" cy="43219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6" name="Line 9"/>
          <p:cNvSpPr>
            <a:spLocks noChangeShapeType="1"/>
          </p:cNvSpPr>
          <p:nvPr/>
        </p:nvSpPr>
        <p:spPr bwMode="auto">
          <a:xfrm flipV="1">
            <a:off x="5610225" y="3807621"/>
            <a:ext cx="0" cy="75604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7" name="Line 10"/>
          <p:cNvSpPr>
            <a:spLocks noChangeShapeType="1"/>
          </p:cNvSpPr>
          <p:nvPr/>
        </p:nvSpPr>
        <p:spPr bwMode="auto">
          <a:xfrm>
            <a:off x="4961336" y="3375423"/>
            <a:ext cx="648890" cy="43219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30728" name="Line 11"/>
          <p:cNvSpPr>
            <a:spLocks noChangeShapeType="1"/>
          </p:cNvSpPr>
          <p:nvPr/>
        </p:nvSpPr>
        <p:spPr bwMode="auto">
          <a:xfrm flipH="1">
            <a:off x="4961336" y="4563667"/>
            <a:ext cx="648890" cy="3774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29" name="Line 12"/>
          <p:cNvSpPr>
            <a:spLocks noChangeShapeType="1"/>
          </p:cNvSpPr>
          <p:nvPr/>
        </p:nvSpPr>
        <p:spPr bwMode="auto">
          <a:xfrm flipV="1">
            <a:off x="5286375" y="3590925"/>
            <a:ext cx="0" cy="113466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0" name="Line 13"/>
          <p:cNvSpPr>
            <a:spLocks noChangeShapeType="1"/>
          </p:cNvSpPr>
          <p:nvPr/>
        </p:nvSpPr>
        <p:spPr bwMode="auto">
          <a:xfrm flipV="1">
            <a:off x="4637485" y="3590926"/>
            <a:ext cx="0" cy="116086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1" name="Line 14"/>
          <p:cNvSpPr>
            <a:spLocks noChangeShapeType="1"/>
          </p:cNvSpPr>
          <p:nvPr/>
        </p:nvSpPr>
        <p:spPr bwMode="auto">
          <a:xfrm flipV="1">
            <a:off x="4313635" y="1970486"/>
            <a:ext cx="0" cy="86439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2" name="Line 15"/>
          <p:cNvSpPr>
            <a:spLocks noChangeShapeType="1"/>
          </p:cNvSpPr>
          <p:nvPr/>
        </p:nvSpPr>
        <p:spPr bwMode="auto">
          <a:xfrm flipV="1">
            <a:off x="5610225" y="1970486"/>
            <a:ext cx="0" cy="86439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3" name="Line 16"/>
          <p:cNvSpPr>
            <a:spLocks noChangeShapeType="1"/>
          </p:cNvSpPr>
          <p:nvPr/>
        </p:nvSpPr>
        <p:spPr bwMode="auto">
          <a:xfrm>
            <a:off x="4313636" y="2834879"/>
            <a:ext cx="129659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4" name="Line 17"/>
          <p:cNvSpPr>
            <a:spLocks noChangeShapeType="1"/>
          </p:cNvSpPr>
          <p:nvPr/>
        </p:nvSpPr>
        <p:spPr bwMode="auto">
          <a:xfrm flipV="1">
            <a:off x="4637485" y="1970486"/>
            <a:ext cx="0" cy="43219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5" name="Line 18"/>
          <p:cNvSpPr>
            <a:spLocks noChangeShapeType="1"/>
          </p:cNvSpPr>
          <p:nvPr/>
        </p:nvSpPr>
        <p:spPr bwMode="auto">
          <a:xfrm flipV="1">
            <a:off x="5286375" y="1970486"/>
            <a:ext cx="0" cy="43219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6" name="Line 19"/>
          <p:cNvSpPr>
            <a:spLocks noChangeShapeType="1"/>
          </p:cNvSpPr>
          <p:nvPr/>
        </p:nvSpPr>
        <p:spPr bwMode="auto">
          <a:xfrm>
            <a:off x="4313635" y="1970485"/>
            <a:ext cx="3238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7" name="Line 20"/>
          <p:cNvSpPr>
            <a:spLocks noChangeShapeType="1"/>
          </p:cNvSpPr>
          <p:nvPr/>
        </p:nvSpPr>
        <p:spPr bwMode="auto">
          <a:xfrm>
            <a:off x="4313635" y="1970485"/>
            <a:ext cx="3238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8" name="Line 21"/>
          <p:cNvSpPr>
            <a:spLocks noChangeShapeType="1"/>
          </p:cNvSpPr>
          <p:nvPr/>
        </p:nvSpPr>
        <p:spPr bwMode="auto">
          <a:xfrm flipH="1">
            <a:off x="4637486" y="2402681"/>
            <a:ext cx="64889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39" name="Line 22"/>
          <p:cNvSpPr>
            <a:spLocks noChangeShapeType="1"/>
          </p:cNvSpPr>
          <p:nvPr/>
        </p:nvSpPr>
        <p:spPr bwMode="auto">
          <a:xfrm>
            <a:off x="5286375" y="1970485"/>
            <a:ext cx="3238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40" name="Line 23"/>
          <p:cNvSpPr>
            <a:spLocks noChangeShapeType="1"/>
          </p:cNvSpPr>
          <p:nvPr/>
        </p:nvSpPr>
        <p:spPr bwMode="auto">
          <a:xfrm>
            <a:off x="4961335" y="2402684"/>
            <a:ext cx="0" cy="43219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59" name="Line 25"/>
          <p:cNvSpPr>
            <a:spLocks noChangeShapeType="1"/>
          </p:cNvSpPr>
          <p:nvPr/>
        </p:nvSpPr>
        <p:spPr bwMode="auto">
          <a:xfrm flipV="1">
            <a:off x="7925153" y="2398153"/>
            <a:ext cx="0" cy="442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60" name="Line 26"/>
          <p:cNvSpPr>
            <a:spLocks noChangeShapeType="1"/>
          </p:cNvSpPr>
          <p:nvPr/>
        </p:nvSpPr>
        <p:spPr bwMode="auto">
          <a:xfrm flipV="1">
            <a:off x="6373063" y="2398359"/>
            <a:ext cx="0" cy="442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0742" name="Group 27"/>
          <p:cNvGrpSpPr>
            <a:grpSpLocks/>
          </p:cNvGrpSpPr>
          <p:nvPr/>
        </p:nvGrpSpPr>
        <p:grpSpPr bwMode="auto">
          <a:xfrm>
            <a:off x="6762752" y="1970486"/>
            <a:ext cx="756047" cy="864394"/>
            <a:chOff x="3440" y="935"/>
            <a:chExt cx="635" cy="726"/>
          </a:xfrm>
        </p:grpSpPr>
        <p:sp>
          <p:nvSpPr>
            <p:cNvPr id="30757" name="Line 28"/>
            <p:cNvSpPr>
              <a:spLocks noChangeShapeType="1"/>
            </p:cNvSpPr>
            <p:nvPr/>
          </p:nvSpPr>
          <p:spPr bwMode="auto">
            <a:xfrm flipV="1">
              <a:off x="3440" y="935"/>
              <a:ext cx="0" cy="72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8" name="Line 29"/>
            <p:cNvSpPr>
              <a:spLocks noChangeShapeType="1"/>
            </p:cNvSpPr>
            <p:nvPr/>
          </p:nvSpPr>
          <p:spPr bwMode="auto">
            <a:xfrm flipV="1">
              <a:off x="4075" y="935"/>
              <a:ext cx="0" cy="72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43" name="Group 30"/>
          <p:cNvGrpSpPr>
            <a:grpSpLocks/>
          </p:cNvGrpSpPr>
          <p:nvPr/>
        </p:nvGrpSpPr>
        <p:grpSpPr bwMode="auto">
          <a:xfrm>
            <a:off x="6366272" y="1970486"/>
            <a:ext cx="1565672" cy="864394"/>
            <a:chOff x="3107" y="890"/>
            <a:chExt cx="1315" cy="726"/>
          </a:xfrm>
        </p:grpSpPr>
        <p:sp>
          <p:nvSpPr>
            <p:cNvPr id="30755" name="Line 31"/>
            <p:cNvSpPr>
              <a:spLocks noChangeShapeType="1"/>
            </p:cNvSpPr>
            <p:nvPr/>
          </p:nvSpPr>
          <p:spPr bwMode="auto">
            <a:xfrm>
              <a:off x="3107" y="1616"/>
              <a:ext cx="131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6" name="Line 32"/>
            <p:cNvSpPr>
              <a:spLocks noChangeShapeType="1"/>
            </p:cNvSpPr>
            <p:nvPr/>
          </p:nvSpPr>
          <p:spPr bwMode="auto">
            <a:xfrm>
              <a:off x="3287" y="890"/>
              <a:ext cx="95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44" name="Line 33"/>
          <p:cNvSpPr>
            <a:spLocks noChangeShapeType="1"/>
          </p:cNvSpPr>
          <p:nvPr/>
        </p:nvSpPr>
        <p:spPr bwMode="auto">
          <a:xfrm>
            <a:off x="6366030" y="2402681"/>
            <a:ext cx="1377000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0745" name="Group 34"/>
          <p:cNvGrpSpPr>
            <a:grpSpLocks/>
          </p:cNvGrpSpPr>
          <p:nvPr/>
        </p:nvGrpSpPr>
        <p:grpSpPr bwMode="auto">
          <a:xfrm>
            <a:off x="6366272" y="2402681"/>
            <a:ext cx="1565672" cy="0"/>
            <a:chOff x="3107" y="-7800"/>
            <a:chExt cx="1315" cy="0"/>
          </a:xfrm>
        </p:grpSpPr>
        <p:sp>
          <p:nvSpPr>
            <p:cNvPr id="30753" name="Line 35"/>
            <p:cNvSpPr>
              <a:spLocks noChangeShapeType="1"/>
            </p:cNvSpPr>
            <p:nvPr/>
          </p:nvSpPr>
          <p:spPr bwMode="auto">
            <a:xfrm>
              <a:off x="3107" y="-7800"/>
              <a:ext cx="1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4" name="Line 36"/>
            <p:cNvSpPr>
              <a:spLocks noChangeShapeType="1"/>
            </p:cNvSpPr>
            <p:nvPr/>
          </p:nvSpPr>
          <p:spPr bwMode="auto">
            <a:xfrm>
              <a:off x="4241" y="-7800"/>
              <a:ext cx="1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746" name="Group 37"/>
          <p:cNvGrpSpPr>
            <a:grpSpLocks/>
          </p:cNvGrpSpPr>
          <p:nvPr/>
        </p:nvGrpSpPr>
        <p:grpSpPr bwMode="auto">
          <a:xfrm>
            <a:off x="6584158" y="1965723"/>
            <a:ext cx="1132285" cy="445293"/>
            <a:chOff x="3290" y="931"/>
            <a:chExt cx="951" cy="374"/>
          </a:xfrm>
        </p:grpSpPr>
        <p:sp>
          <p:nvSpPr>
            <p:cNvPr id="30751" name="Line 38"/>
            <p:cNvSpPr>
              <a:spLocks noChangeShapeType="1"/>
            </p:cNvSpPr>
            <p:nvPr/>
          </p:nvSpPr>
          <p:spPr bwMode="auto">
            <a:xfrm flipV="1">
              <a:off x="3290" y="931"/>
              <a:ext cx="0" cy="37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2" name="Line 39"/>
            <p:cNvSpPr>
              <a:spLocks noChangeShapeType="1"/>
            </p:cNvSpPr>
            <p:nvPr/>
          </p:nvSpPr>
          <p:spPr bwMode="auto">
            <a:xfrm flipV="1">
              <a:off x="4241" y="935"/>
              <a:ext cx="0" cy="3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47" name="Line 43"/>
          <p:cNvSpPr>
            <a:spLocks noChangeShapeType="1"/>
          </p:cNvSpPr>
          <p:nvPr/>
        </p:nvSpPr>
        <p:spPr bwMode="auto">
          <a:xfrm flipV="1">
            <a:off x="7141369" y="1863329"/>
            <a:ext cx="0" cy="107989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69" t="51947" r="4175" b="8519"/>
          <a:stretch/>
        </p:blipFill>
        <p:spPr bwMode="auto">
          <a:xfrm flipH="1">
            <a:off x="6603506" y="3391074"/>
            <a:ext cx="1728192" cy="165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4501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688" y="642938"/>
            <a:ext cx="7143750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524001" y="0"/>
            <a:ext cx="498157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>
                <a:ea typeface="黑体" pitchFamily="49" charset="-122"/>
              </a:rPr>
              <a:t>Refer to the modeling and 4 views</a:t>
            </a:r>
            <a:endParaRPr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2918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Oval 2"/>
          <p:cNvSpPr>
            <a:spLocks noChangeArrowheads="1"/>
          </p:cNvSpPr>
          <p:nvPr/>
        </p:nvSpPr>
        <p:spPr bwMode="auto">
          <a:xfrm>
            <a:off x="2941638" y="3867150"/>
            <a:ext cx="1738312" cy="15748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4" y="3957639"/>
            <a:ext cx="18383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2774951"/>
            <a:ext cx="19621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3810000" y="3471864"/>
            <a:ext cx="0" cy="223043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2741613" y="3670300"/>
            <a:ext cx="2138362" cy="19685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5881689" y="2314575"/>
            <a:ext cx="26066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6" name="Freeform 8"/>
          <p:cNvSpPr>
            <a:spLocks noChangeArrowheads="1"/>
          </p:cNvSpPr>
          <p:nvPr/>
        </p:nvSpPr>
        <p:spPr bwMode="auto">
          <a:xfrm>
            <a:off x="7153275" y="760413"/>
            <a:ext cx="7938" cy="2724150"/>
          </a:xfrm>
          <a:custGeom>
            <a:avLst/>
            <a:gdLst>
              <a:gd name="T0" fmla="*/ 7938 w 6"/>
              <a:gd name="T1" fmla="*/ 0 h 1993"/>
              <a:gd name="T2" fmla="*/ 0 w 6"/>
              <a:gd name="T3" fmla="*/ 2724150 h 1993"/>
              <a:gd name="T4" fmla="*/ 0 60000 65536"/>
              <a:gd name="T5" fmla="*/ 0 60000 65536"/>
              <a:gd name="T6" fmla="*/ 0 w 6"/>
              <a:gd name="T7" fmla="*/ 0 h 1993"/>
              <a:gd name="T8" fmla="*/ 6 w 6"/>
              <a:gd name="T9" fmla="*/ 1993 h 199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" h="1993">
                <a:moveTo>
                  <a:pt x="6" y="0"/>
                </a:moveTo>
                <a:lnTo>
                  <a:pt x="0" y="1993"/>
                </a:lnTo>
              </a:path>
            </a:pathLst>
          </a:cu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6083301" y="1308100"/>
            <a:ext cx="2138363" cy="19685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2778" name="Freeform 10"/>
          <p:cNvSpPr>
            <a:spLocks noChangeArrowheads="1"/>
          </p:cNvSpPr>
          <p:nvPr/>
        </p:nvSpPr>
        <p:spPr bwMode="auto">
          <a:xfrm>
            <a:off x="2232026" y="4629150"/>
            <a:ext cx="3160713" cy="1588"/>
          </a:xfrm>
          <a:custGeom>
            <a:avLst/>
            <a:gdLst>
              <a:gd name="T0" fmla="*/ 0 w 1991"/>
              <a:gd name="T1" fmla="*/ 1588 h 1"/>
              <a:gd name="T2" fmla="*/ 3160713 w 1991"/>
              <a:gd name="T3" fmla="*/ 0 h 1"/>
              <a:gd name="T4" fmla="*/ 0 60000 65536"/>
              <a:gd name="T5" fmla="*/ 0 60000 65536"/>
              <a:gd name="T6" fmla="*/ 0 w 1991"/>
              <a:gd name="T7" fmla="*/ 0 h 1"/>
              <a:gd name="T8" fmla="*/ 1991 w 199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91" h="1">
                <a:moveTo>
                  <a:pt x="0" y="1"/>
                </a:moveTo>
                <a:lnTo>
                  <a:pt x="1991" y="0"/>
                </a:lnTo>
              </a:path>
            </a:pathLst>
          </a:cu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2408238" y="3670300"/>
            <a:ext cx="2805112" cy="19685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2780" name="Freeform 12"/>
          <p:cNvSpPr>
            <a:spLocks noChangeArrowheads="1"/>
          </p:cNvSpPr>
          <p:nvPr/>
        </p:nvSpPr>
        <p:spPr bwMode="auto">
          <a:xfrm>
            <a:off x="2266951" y="2314576"/>
            <a:ext cx="3128963" cy="11113"/>
          </a:xfrm>
          <a:custGeom>
            <a:avLst/>
            <a:gdLst>
              <a:gd name="T0" fmla="*/ 0 w 1971"/>
              <a:gd name="T1" fmla="*/ 0 h 7"/>
              <a:gd name="T2" fmla="*/ 3128963 w 1971"/>
              <a:gd name="T3" fmla="*/ 11113 h 7"/>
              <a:gd name="T4" fmla="*/ 0 60000 65536"/>
              <a:gd name="T5" fmla="*/ 0 60000 65536"/>
              <a:gd name="T6" fmla="*/ 0 w 1971"/>
              <a:gd name="T7" fmla="*/ 0 h 7"/>
              <a:gd name="T8" fmla="*/ 1971 w 1971"/>
              <a:gd name="T9" fmla="*/ 7 h 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71" h="7">
                <a:moveTo>
                  <a:pt x="0" y="0"/>
                </a:moveTo>
                <a:lnTo>
                  <a:pt x="1971" y="7"/>
                </a:lnTo>
              </a:path>
            </a:pathLst>
          </a:custGeom>
          <a:noFill/>
          <a:ln w="12700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2408238" y="1287463"/>
            <a:ext cx="2805112" cy="19685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2782" name="Rectangle 14"/>
          <p:cNvSpPr>
            <a:spLocks noChangeArrowheads="1"/>
          </p:cNvSpPr>
          <p:nvPr/>
        </p:nvSpPr>
        <p:spPr bwMode="auto">
          <a:xfrm>
            <a:off x="2754314" y="906463"/>
            <a:ext cx="2128837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2783" name="Freeform 15"/>
          <p:cNvSpPr>
            <a:spLocks noChangeArrowheads="1"/>
          </p:cNvSpPr>
          <p:nvPr/>
        </p:nvSpPr>
        <p:spPr bwMode="auto">
          <a:xfrm>
            <a:off x="3810001" y="717550"/>
            <a:ext cx="9525" cy="2706688"/>
          </a:xfrm>
          <a:custGeom>
            <a:avLst/>
            <a:gdLst>
              <a:gd name="T0" fmla="*/ 0 w 6"/>
              <a:gd name="T1" fmla="*/ 0 h 1979"/>
              <a:gd name="T2" fmla="*/ 9525 w 6"/>
              <a:gd name="T3" fmla="*/ 2706688 h 1979"/>
              <a:gd name="T4" fmla="*/ 0 60000 65536"/>
              <a:gd name="T5" fmla="*/ 0 60000 65536"/>
              <a:gd name="T6" fmla="*/ 0 w 6"/>
              <a:gd name="T7" fmla="*/ 0 h 1979"/>
              <a:gd name="T8" fmla="*/ 6 w 6"/>
              <a:gd name="T9" fmla="*/ 1979 h 19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" h="1979">
                <a:moveTo>
                  <a:pt x="0" y="0"/>
                </a:moveTo>
                <a:lnTo>
                  <a:pt x="6" y="1979"/>
                </a:lnTo>
              </a:path>
            </a:pathLst>
          </a:cu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rot="-5400000">
            <a:off x="5392738" y="1603375"/>
            <a:ext cx="1377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 rot="-5400000">
            <a:off x="7532688" y="1603375"/>
            <a:ext cx="1377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6" name="Freeform 18"/>
          <p:cNvSpPr>
            <a:spLocks noChangeArrowheads="1"/>
          </p:cNvSpPr>
          <p:nvPr/>
        </p:nvSpPr>
        <p:spPr bwMode="auto">
          <a:xfrm>
            <a:off x="6080126" y="914400"/>
            <a:ext cx="2162175" cy="1588"/>
          </a:xfrm>
          <a:custGeom>
            <a:avLst/>
            <a:gdLst>
              <a:gd name="T0" fmla="*/ 0 w 1553"/>
              <a:gd name="T1" fmla="*/ 0 h 1"/>
              <a:gd name="T2" fmla="*/ 2162175 w 1553"/>
              <a:gd name="T3" fmla="*/ 0 h 1"/>
              <a:gd name="T4" fmla="*/ 0 60000 65536"/>
              <a:gd name="T5" fmla="*/ 0 60000 65536"/>
              <a:gd name="T6" fmla="*/ 0 w 1553"/>
              <a:gd name="T7" fmla="*/ 0 h 1"/>
              <a:gd name="T8" fmla="*/ 1553 w 155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53" h="1">
                <a:moveTo>
                  <a:pt x="0" y="0"/>
                </a:moveTo>
                <a:lnTo>
                  <a:pt x="1553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7" name="Oval 19"/>
          <p:cNvSpPr>
            <a:spLocks noChangeArrowheads="1"/>
          </p:cNvSpPr>
          <p:nvPr/>
        </p:nvSpPr>
        <p:spPr bwMode="auto">
          <a:xfrm>
            <a:off x="6416676" y="1647826"/>
            <a:ext cx="1470025" cy="1312863"/>
          </a:xfrm>
          <a:prstGeom prst="ellipse">
            <a:avLst/>
          </a:prstGeom>
          <a:noFill/>
          <a:ln w="38100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2788" name="Freeform 20"/>
          <p:cNvSpPr>
            <a:spLocks noChangeArrowheads="1"/>
          </p:cNvSpPr>
          <p:nvPr/>
        </p:nvSpPr>
        <p:spPr bwMode="auto">
          <a:xfrm>
            <a:off x="2774950" y="1276351"/>
            <a:ext cx="2101850" cy="11113"/>
          </a:xfrm>
          <a:custGeom>
            <a:avLst/>
            <a:gdLst>
              <a:gd name="T0" fmla="*/ 0 w 1324"/>
              <a:gd name="T1" fmla="*/ 0 h 7"/>
              <a:gd name="T2" fmla="*/ 2101850 w 1324"/>
              <a:gd name="T3" fmla="*/ 11113 h 7"/>
              <a:gd name="T4" fmla="*/ 0 60000 65536"/>
              <a:gd name="T5" fmla="*/ 0 60000 65536"/>
              <a:gd name="T6" fmla="*/ 0 w 1324"/>
              <a:gd name="T7" fmla="*/ 0 h 7"/>
              <a:gd name="T8" fmla="*/ 1324 w 1324"/>
              <a:gd name="T9" fmla="*/ 7 h 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24" h="7">
                <a:moveTo>
                  <a:pt x="0" y="0"/>
                </a:moveTo>
                <a:lnTo>
                  <a:pt x="1324" y="7"/>
                </a:lnTo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7541" name="Freeform 21"/>
          <p:cNvSpPr>
            <a:spLocks noChangeArrowheads="1"/>
          </p:cNvSpPr>
          <p:nvPr/>
        </p:nvSpPr>
        <p:spPr bwMode="auto">
          <a:xfrm>
            <a:off x="2763838" y="1287464"/>
            <a:ext cx="1039812" cy="1038225"/>
          </a:xfrm>
          <a:custGeom>
            <a:avLst/>
            <a:gdLst>
              <a:gd name="T0" fmla="*/ 0 w 655"/>
              <a:gd name="T1" fmla="*/ 0 h 654"/>
              <a:gd name="T2" fmla="*/ 1039812 w 655"/>
              <a:gd name="T3" fmla="*/ 1038225 h 654"/>
              <a:gd name="T4" fmla="*/ 0 60000 65536"/>
              <a:gd name="T5" fmla="*/ 0 60000 65536"/>
              <a:gd name="T6" fmla="*/ 0 w 655"/>
              <a:gd name="T7" fmla="*/ 0 h 654"/>
              <a:gd name="T8" fmla="*/ 655 w 655"/>
              <a:gd name="T9" fmla="*/ 654 h 6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5" h="654">
                <a:moveTo>
                  <a:pt x="0" y="0"/>
                </a:moveTo>
                <a:lnTo>
                  <a:pt x="655" y="654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42" name="Freeform 22"/>
          <p:cNvSpPr>
            <a:spLocks noChangeArrowheads="1"/>
          </p:cNvSpPr>
          <p:nvPr/>
        </p:nvSpPr>
        <p:spPr bwMode="auto">
          <a:xfrm>
            <a:off x="3825875" y="1263650"/>
            <a:ext cx="1062038" cy="1062038"/>
          </a:xfrm>
          <a:custGeom>
            <a:avLst/>
            <a:gdLst>
              <a:gd name="T0" fmla="*/ 1062038 w 669"/>
              <a:gd name="T1" fmla="*/ 0 h 669"/>
              <a:gd name="T2" fmla="*/ 0 w 669"/>
              <a:gd name="T3" fmla="*/ 1062038 h 669"/>
              <a:gd name="T4" fmla="*/ 0 60000 65536"/>
              <a:gd name="T5" fmla="*/ 0 60000 65536"/>
              <a:gd name="T6" fmla="*/ 0 w 669"/>
              <a:gd name="T7" fmla="*/ 0 h 669"/>
              <a:gd name="T8" fmla="*/ 669 w 669"/>
              <a:gd name="T9" fmla="*/ 669 h 6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9" h="669">
                <a:moveTo>
                  <a:pt x="669" y="0"/>
                </a:moveTo>
                <a:lnTo>
                  <a:pt x="0" y="669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1954214" y="0"/>
            <a:ext cx="87137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黑体" panose="02010609060101010101" pitchFamily="49" charset="-122"/>
              </a:rPr>
              <a:t>例：补全主视图  </a:t>
            </a:r>
            <a:r>
              <a:rPr lang="en-US" altLang="zh-CN" sz="2400" i="1">
                <a:ea typeface="黑体" panose="02010609060101010101" pitchFamily="49" charset="-122"/>
              </a:rPr>
              <a:t>Complete the front view</a:t>
            </a:r>
          </a:p>
        </p:txBody>
      </p:sp>
      <p:sp>
        <p:nvSpPr>
          <p:cNvPr id="32792" name="Freeform 24"/>
          <p:cNvSpPr>
            <a:spLocks noChangeArrowheads="1"/>
          </p:cNvSpPr>
          <p:nvPr/>
        </p:nvSpPr>
        <p:spPr bwMode="auto">
          <a:xfrm>
            <a:off x="2960688" y="917576"/>
            <a:ext cx="11112" cy="715963"/>
          </a:xfrm>
          <a:custGeom>
            <a:avLst/>
            <a:gdLst>
              <a:gd name="T0" fmla="*/ 11112 w 7"/>
              <a:gd name="T1" fmla="*/ 0 h 451"/>
              <a:gd name="T2" fmla="*/ 0 w 7"/>
              <a:gd name="T3" fmla="*/ 715963 h 451"/>
              <a:gd name="T4" fmla="*/ 0 60000 65536"/>
              <a:gd name="T5" fmla="*/ 0 60000 65536"/>
              <a:gd name="T6" fmla="*/ 0 w 7"/>
              <a:gd name="T7" fmla="*/ 0 h 451"/>
              <a:gd name="T8" fmla="*/ 7 w 7"/>
              <a:gd name="T9" fmla="*/ 451 h 4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" h="451">
                <a:moveTo>
                  <a:pt x="7" y="0"/>
                </a:moveTo>
                <a:lnTo>
                  <a:pt x="0" y="451"/>
                </a:lnTo>
              </a:path>
            </a:pathLst>
          </a:custGeom>
          <a:noFill/>
          <a:ln w="12700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3" name="Freeform 25"/>
          <p:cNvSpPr>
            <a:spLocks noChangeArrowheads="1"/>
          </p:cNvSpPr>
          <p:nvPr/>
        </p:nvSpPr>
        <p:spPr bwMode="auto">
          <a:xfrm>
            <a:off x="4668839" y="917576"/>
            <a:ext cx="1587" cy="727075"/>
          </a:xfrm>
          <a:custGeom>
            <a:avLst/>
            <a:gdLst>
              <a:gd name="T0" fmla="*/ 0 w 1"/>
              <a:gd name="T1" fmla="*/ 0 h 458"/>
              <a:gd name="T2" fmla="*/ 0 w 1"/>
              <a:gd name="T3" fmla="*/ 727075 h 458"/>
              <a:gd name="T4" fmla="*/ 0 60000 65536"/>
              <a:gd name="T5" fmla="*/ 0 60000 65536"/>
              <a:gd name="T6" fmla="*/ 0 w 1"/>
              <a:gd name="T7" fmla="*/ 0 h 458"/>
              <a:gd name="T8" fmla="*/ 1 w 1"/>
              <a:gd name="T9" fmla="*/ 458 h 4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58">
                <a:moveTo>
                  <a:pt x="0" y="0"/>
                </a:moveTo>
                <a:lnTo>
                  <a:pt x="0" y="458"/>
                </a:lnTo>
              </a:path>
            </a:pathLst>
          </a:custGeom>
          <a:noFill/>
          <a:ln w="12700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>
            <a:off x="2941638" y="2949576"/>
            <a:ext cx="0" cy="327025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>
            <a:off x="4679950" y="2949576"/>
            <a:ext cx="0" cy="327025"/>
          </a:xfrm>
          <a:prstGeom prst="line">
            <a:avLst/>
          </a:prstGeom>
          <a:noFill/>
          <a:ln w="952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>
            <a:off x="2408238" y="2949575"/>
            <a:ext cx="533400" cy="0"/>
          </a:xfrm>
          <a:prstGeom prst="line">
            <a:avLst/>
          </a:prstGeom>
          <a:noFill/>
          <a:ln w="12700">
            <a:solidFill>
              <a:srgbClr val="00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7" name="Line 29"/>
          <p:cNvSpPr>
            <a:spLocks noChangeShapeType="1"/>
          </p:cNvSpPr>
          <p:nvPr/>
        </p:nvSpPr>
        <p:spPr bwMode="auto">
          <a:xfrm>
            <a:off x="4679950" y="2949575"/>
            <a:ext cx="533400" cy="0"/>
          </a:xfrm>
          <a:prstGeom prst="line">
            <a:avLst/>
          </a:prstGeom>
          <a:noFill/>
          <a:ln w="12700">
            <a:solidFill>
              <a:srgbClr val="00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8" name="Freeform 30"/>
          <p:cNvSpPr>
            <a:spLocks noChangeArrowheads="1"/>
          </p:cNvSpPr>
          <p:nvPr/>
        </p:nvSpPr>
        <p:spPr bwMode="auto">
          <a:xfrm>
            <a:off x="2408238" y="1633539"/>
            <a:ext cx="539750" cy="3175"/>
          </a:xfrm>
          <a:custGeom>
            <a:avLst/>
            <a:gdLst>
              <a:gd name="T0" fmla="*/ 0 w 340"/>
              <a:gd name="T1" fmla="*/ 3175 h 2"/>
              <a:gd name="T2" fmla="*/ 539750 w 340"/>
              <a:gd name="T3" fmla="*/ 0 h 2"/>
              <a:gd name="T4" fmla="*/ 0 60000 65536"/>
              <a:gd name="T5" fmla="*/ 0 60000 65536"/>
              <a:gd name="T6" fmla="*/ 0 w 340"/>
              <a:gd name="T7" fmla="*/ 0 h 2"/>
              <a:gd name="T8" fmla="*/ 340 w 340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0" h="2">
                <a:moveTo>
                  <a:pt x="0" y="2"/>
                </a:moveTo>
                <a:lnTo>
                  <a:pt x="340" y="0"/>
                </a:lnTo>
              </a:path>
            </a:pathLst>
          </a:custGeom>
          <a:noFill/>
          <a:ln w="12700">
            <a:solidFill>
              <a:srgbClr val="00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99" name="Freeform 31"/>
          <p:cNvSpPr>
            <a:spLocks noChangeArrowheads="1"/>
          </p:cNvSpPr>
          <p:nvPr/>
        </p:nvSpPr>
        <p:spPr bwMode="auto">
          <a:xfrm>
            <a:off x="4668838" y="1638300"/>
            <a:ext cx="544512" cy="6350"/>
          </a:xfrm>
          <a:custGeom>
            <a:avLst/>
            <a:gdLst>
              <a:gd name="T0" fmla="*/ 0 w 343"/>
              <a:gd name="T1" fmla="*/ 6350 h 4"/>
              <a:gd name="T2" fmla="*/ 544512 w 343"/>
              <a:gd name="T3" fmla="*/ 0 h 4"/>
              <a:gd name="T4" fmla="*/ 0 60000 65536"/>
              <a:gd name="T5" fmla="*/ 0 60000 65536"/>
              <a:gd name="T6" fmla="*/ 0 w 343"/>
              <a:gd name="T7" fmla="*/ 0 h 4"/>
              <a:gd name="T8" fmla="*/ 343 w 343"/>
              <a:gd name="T9" fmla="*/ 4 h 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3" h="4">
                <a:moveTo>
                  <a:pt x="0" y="4"/>
                </a:moveTo>
                <a:lnTo>
                  <a:pt x="343" y="0"/>
                </a:lnTo>
              </a:path>
            </a:pathLst>
          </a:custGeom>
          <a:noFill/>
          <a:ln w="12700">
            <a:solidFill>
              <a:srgbClr val="00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0" name="Line 32"/>
          <p:cNvSpPr>
            <a:spLocks noChangeShapeType="1"/>
          </p:cNvSpPr>
          <p:nvPr/>
        </p:nvSpPr>
        <p:spPr bwMode="auto">
          <a:xfrm>
            <a:off x="6283325" y="914400"/>
            <a:ext cx="0" cy="1968500"/>
          </a:xfrm>
          <a:prstGeom prst="line">
            <a:avLst/>
          </a:prstGeom>
          <a:noFill/>
          <a:ln w="12700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1" name="Line 33"/>
          <p:cNvSpPr>
            <a:spLocks noChangeShapeType="1"/>
          </p:cNvSpPr>
          <p:nvPr/>
        </p:nvSpPr>
        <p:spPr bwMode="auto">
          <a:xfrm>
            <a:off x="8020050" y="914400"/>
            <a:ext cx="0" cy="1968500"/>
          </a:xfrm>
          <a:prstGeom prst="line">
            <a:avLst/>
          </a:prstGeom>
          <a:noFill/>
          <a:ln w="12700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2" name="Line 34"/>
          <p:cNvSpPr>
            <a:spLocks noChangeShapeType="1"/>
          </p:cNvSpPr>
          <p:nvPr/>
        </p:nvSpPr>
        <p:spPr bwMode="auto">
          <a:xfrm flipH="1">
            <a:off x="4278314" y="3998913"/>
            <a:ext cx="935037" cy="0"/>
          </a:xfrm>
          <a:prstGeom prst="line">
            <a:avLst/>
          </a:prstGeom>
          <a:noFill/>
          <a:ln w="12700">
            <a:solidFill>
              <a:srgbClr val="00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3" name="Line 35"/>
          <p:cNvSpPr>
            <a:spLocks noChangeShapeType="1"/>
          </p:cNvSpPr>
          <p:nvPr/>
        </p:nvSpPr>
        <p:spPr bwMode="auto">
          <a:xfrm flipH="1">
            <a:off x="4278314" y="5311775"/>
            <a:ext cx="935037" cy="0"/>
          </a:xfrm>
          <a:prstGeom prst="line">
            <a:avLst/>
          </a:prstGeom>
          <a:noFill/>
          <a:ln w="12700">
            <a:solidFill>
              <a:srgbClr val="00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flipH="1">
            <a:off x="2408239" y="3998913"/>
            <a:ext cx="935037" cy="0"/>
          </a:xfrm>
          <a:prstGeom prst="line">
            <a:avLst/>
          </a:prstGeom>
          <a:noFill/>
          <a:ln w="12700">
            <a:solidFill>
              <a:srgbClr val="00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5" name="Line 37"/>
          <p:cNvSpPr>
            <a:spLocks noChangeShapeType="1"/>
          </p:cNvSpPr>
          <p:nvPr/>
        </p:nvSpPr>
        <p:spPr bwMode="auto">
          <a:xfrm flipH="1">
            <a:off x="2408239" y="5311775"/>
            <a:ext cx="935037" cy="0"/>
          </a:xfrm>
          <a:prstGeom prst="line">
            <a:avLst/>
          </a:prstGeom>
          <a:noFill/>
          <a:ln w="12700">
            <a:solidFill>
              <a:srgbClr val="00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58" name="Freeform 38"/>
          <p:cNvSpPr>
            <a:spLocks noChangeArrowheads="1"/>
          </p:cNvSpPr>
          <p:nvPr/>
        </p:nvSpPr>
        <p:spPr bwMode="auto">
          <a:xfrm>
            <a:off x="3603625" y="2863850"/>
            <a:ext cx="2711450" cy="1588"/>
          </a:xfrm>
          <a:custGeom>
            <a:avLst/>
            <a:gdLst>
              <a:gd name="T0" fmla="*/ 2711450 w 1948"/>
              <a:gd name="T1" fmla="*/ 0 h 1"/>
              <a:gd name="T2" fmla="*/ 0 w 1948"/>
              <a:gd name="T3" fmla="*/ 0 h 1"/>
              <a:gd name="T4" fmla="*/ 0 60000 65536"/>
              <a:gd name="T5" fmla="*/ 0 60000 65536"/>
              <a:gd name="T6" fmla="*/ 0 w 1948"/>
              <a:gd name="T7" fmla="*/ 0 h 1"/>
              <a:gd name="T8" fmla="*/ 1948 w 1948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48" h="1">
                <a:moveTo>
                  <a:pt x="1948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64" name="Freeform 44"/>
          <p:cNvSpPr>
            <a:spLocks noChangeArrowheads="1"/>
          </p:cNvSpPr>
          <p:nvPr/>
        </p:nvSpPr>
        <p:spPr bwMode="auto">
          <a:xfrm>
            <a:off x="2940050" y="1644651"/>
            <a:ext cx="393700" cy="1304925"/>
          </a:xfrm>
          <a:custGeom>
            <a:avLst/>
            <a:gdLst>
              <a:gd name="T0" fmla="*/ 20638 w 248"/>
              <a:gd name="T1" fmla="*/ 0 h 822"/>
              <a:gd name="T2" fmla="*/ 142875 w 248"/>
              <a:gd name="T3" fmla="*/ 115888 h 822"/>
              <a:gd name="T4" fmla="*/ 296863 w 248"/>
              <a:gd name="T5" fmla="*/ 266700 h 822"/>
              <a:gd name="T6" fmla="*/ 377825 w 248"/>
              <a:gd name="T7" fmla="*/ 474663 h 822"/>
              <a:gd name="T8" fmla="*/ 388938 w 248"/>
              <a:gd name="T9" fmla="*/ 654050 h 822"/>
              <a:gd name="T10" fmla="*/ 366713 w 248"/>
              <a:gd name="T11" fmla="*/ 809625 h 822"/>
              <a:gd name="T12" fmla="*/ 344488 w 248"/>
              <a:gd name="T13" fmla="*/ 944563 h 822"/>
              <a:gd name="T14" fmla="*/ 277813 w 248"/>
              <a:gd name="T15" fmla="*/ 1057275 h 822"/>
              <a:gd name="T16" fmla="*/ 165100 w 248"/>
              <a:gd name="T17" fmla="*/ 1190625 h 822"/>
              <a:gd name="T18" fmla="*/ 0 w 248"/>
              <a:gd name="T19" fmla="*/ 1304925 h 8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8"/>
              <a:gd name="T31" fmla="*/ 0 h 822"/>
              <a:gd name="T32" fmla="*/ 248 w 248"/>
              <a:gd name="T33" fmla="*/ 822 h 8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8" h="822">
                <a:moveTo>
                  <a:pt x="13" y="0"/>
                </a:moveTo>
                <a:cubicBezTo>
                  <a:pt x="27" y="12"/>
                  <a:pt x="61" y="45"/>
                  <a:pt x="90" y="73"/>
                </a:cubicBezTo>
                <a:cubicBezTo>
                  <a:pt x="119" y="101"/>
                  <a:pt x="162" y="130"/>
                  <a:pt x="187" y="168"/>
                </a:cubicBezTo>
                <a:cubicBezTo>
                  <a:pt x="212" y="206"/>
                  <a:pt x="228" y="259"/>
                  <a:pt x="238" y="299"/>
                </a:cubicBezTo>
                <a:cubicBezTo>
                  <a:pt x="248" y="339"/>
                  <a:pt x="246" y="377"/>
                  <a:pt x="245" y="412"/>
                </a:cubicBezTo>
                <a:cubicBezTo>
                  <a:pt x="244" y="447"/>
                  <a:pt x="236" y="480"/>
                  <a:pt x="231" y="510"/>
                </a:cubicBezTo>
                <a:cubicBezTo>
                  <a:pt x="226" y="540"/>
                  <a:pt x="226" y="569"/>
                  <a:pt x="217" y="595"/>
                </a:cubicBezTo>
                <a:cubicBezTo>
                  <a:pt x="208" y="621"/>
                  <a:pt x="194" y="640"/>
                  <a:pt x="175" y="666"/>
                </a:cubicBezTo>
                <a:cubicBezTo>
                  <a:pt x="156" y="692"/>
                  <a:pt x="133" y="724"/>
                  <a:pt x="104" y="750"/>
                </a:cubicBezTo>
                <a:cubicBezTo>
                  <a:pt x="75" y="776"/>
                  <a:pt x="22" y="807"/>
                  <a:pt x="0" y="822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65" name="Line 45"/>
          <p:cNvSpPr>
            <a:spLocks noChangeShapeType="1"/>
          </p:cNvSpPr>
          <p:nvPr/>
        </p:nvSpPr>
        <p:spPr bwMode="auto">
          <a:xfrm>
            <a:off x="2925763" y="3255963"/>
            <a:ext cx="1738312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78" name="Text Box 58"/>
          <p:cNvSpPr txBox="1">
            <a:spLocks noChangeArrowheads="1"/>
          </p:cNvSpPr>
          <p:nvPr/>
        </p:nvSpPr>
        <p:spPr bwMode="auto">
          <a:xfrm>
            <a:off x="3670300" y="2741613"/>
            <a:ext cx="2984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accent1"/>
                </a:solidFill>
                <a:ea typeface="黑体" panose="02010609060101010101" pitchFamily="49" charset="-122"/>
              </a:rPr>
              <a:t>●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3181350" y="2192339"/>
            <a:ext cx="298450" cy="3328987"/>
            <a:chOff x="1361" y="1451"/>
            <a:chExt cx="188" cy="2097"/>
          </a:xfrm>
        </p:grpSpPr>
        <p:sp>
          <p:nvSpPr>
            <p:cNvPr id="32831" name="Freeform 60"/>
            <p:cNvSpPr>
              <a:spLocks noChangeArrowheads="1"/>
            </p:cNvSpPr>
            <p:nvPr/>
          </p:nvSpPr>
          <p:spPr bwMode="auto">
            <a:xfrm>
              <a:off x="1453" y="1470"/>
              <a:ext cx="1" cy="2078"/>
            </a:xfrm>
            <a:custGeom>
              <a:avLst/>
              <a:gdLst>
                <a:gd name="T0" fmla="*/ 0 w 1"/>
                <a:gd name="T1" fmla="*/ 2078 h 2413"/>
                <a:gd name="T2" fmla="*/ 0 w 1"/>
                <a:gd name="T3" fmla="*/ 0 h 2413"/>
                <a:gd name="T4" fmla="*/ 0 60000 65536"/>
                <a:gd name="T5" fmla="*/ 0 60000 65536"/>
                <a:gd name="T6" fmla="*/ 0 w 1"/>
                <a:gd name="T7" fmla="*/ 0 h 2413"/>
                <a:gd name="T8" fmla="*/ 1 w 1"/>
                <a:gd name="T9" fmla="*/ 2413 h 24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13">
                  <a:moveTo>
                    <a:pt x="0" y="241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2" name="Text Box 61"/>
            <p:cNvSpPr txBox="1">
              <a:spLocks noChangeArrowheads="1"/>
            </p:cNvSpPr>
            <p:nvPr/>
          </p:nvSpPr>
          <p:spPr bwMode="auto">
            <a:xfrm>
              <a:off x="1361" y="1451"/>
              <a:ext cx="1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9900CC"/>
                  </a:solidFill>
                  <a:ea typeface="黑体" panose="02010609060101010101" pitchFamily="49" charset="-122"/>
                </a:rPr>
                <a:t>●</a:t>
              </a:r>
            </a:p>
          </p:txBody>
        </p: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4162425" y="2189164"/>
            <a:ext cx="298450" cy="3297237"/>
            <a:chOff x="1979" y="1442"/>
            <a:chExt cx="188" cy="2077"/>
          </a:xfrm>
        </p:grpSpPr>
        <p:sp>
          <p:nvSpPr>
            <p:cNvPr id="32829" name="Freeform 63"/>
            <p:cNvSpPr>
              <a:spLocks noChangeArrowheads="1"/>
            </p:cNvSpPr>
            <p:nvPr/>
          </p:nvSpPr>
          <p:spPr bwMode="auto">
            <a:xfrm>
              <a:off x="2060" y="1442"/>
              <a:ext cx="1" cy="2077"/>
            </a:xfrm>
            <a:custGeom>
              <a:avLst/>
              <a:gdLst>
                <a:gd name="T0" fmla="*/ 0 w 1"/>
                <a:gd name="T1" fmla="*/ 2077 h 2413"/>
                <a:gd name="T2" fmla="*/ 0 w 1"/>
                <a:gd name="T3" fmla="*/ 0 h 2413"/>
                <a:gd name="T4" fmla="*/ 0 60000 65536"/>
                <a:gd name="T5" fmla="*/ 0 60000 65536"/>
                <a:gd name="T6" fmla="*/ 0 w 1"/>
                <a:gd name="T7" fmla="*/ 0 h 2413"/>
                <a:gd name="T8" fmla="*/ 1 w 1"/>
                <a:gd name="T9" fmla="*/ 2413 h 24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413">
                  <a:moveTo>
                    <a:pt x="0" y="241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66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0" name="Text Box 64"/>
            <p:cNvSpPr txBox="1">
              <a:spLocks noChangeArrowheads="1"/>
            </p:cNvSpPr>
            <p:nvPr/>
          </p:nvSpPr>
          <p:spPr bwMode="auto">
            <a:xfrm>
              <a:off x="1979" y="1448"/>
              <a:ext cx="1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9900CC"/>
                  </a:solidFill>
                  <a:ea typeface="黑体" panose="02010609060101010101" pitchFamily="49" charset="-122"/>
                </a:rPr>
                <a:t>●</a:t>
              </a:r>
            </a:p>
          </p:txBody>
        </p:sp>
      </p:grpSp>
      <p:sp>
        <p:nvSpPr>
          <p:cNvPr id="107607" name="Freeform 87"/>
          <p:cNvSpPr>
            <a:spLocks noChangeArrowheads="1"/>
          </p:cNvSpPr>
          <p:nvPr/>
        </p:nvSpPr>
        <p:spPr bwMode="auto">
          <a:xfrm>
            <a:off x="4295776" y="1628776"/>
            <a:ext cx="390525" cy="1312863"/>
          </a:xfrm>
          <a:custGeom>
            <a:avLst/>
            <a:gdLst>
              <a:gd name="T0" fmla="*/ 390525 w 246"/>
              <a:gd name="T1" fmla="*/ 0 h 827"/>
              <a:gd name="T2" fmla="*/ 247650 w 246"/>
              <a:gd name="T3" fmla="*/ 123825 h 827"/>
              <a:gd name="T4" fmla="*/ 98425 w 246"/>
              <a:gd name="T5" fmla="*/ 266700 h 827"/>
              <a:gd name="T6" fmla="*/ 30163 w 246"/>
              <a:gd name="T7" fmla="*/ 474663 h 827"/>
              <a:gd name="T8" fmla="*/ 1588 w 246"/>
              <a:gd name="T9" fmla="*/ 661988 h 827"/>
              <a:gd name="T10" fmla="*/ 23813 w 246"/>
              <a:gd name="T11" fmla="*/ 817563 h 827"/>
              <a:gd name="T12" fmla="*/ 46038 w 246"/>
              <a:gd name="T13" fmla="*/ 952500 h 827"/>
              <a:gd name="T14" fmla="*/ 112713 w 246"/>
              <a:gd name="T15" fmla="*/ 1065213 h 827"/>
              <a:gd name="T16" fmla="*/ 225425 w 246"/>
              <a:gd name="T17" fmla="*/ 1198563 h 827"/>
              <a:gd name="T18" fmla="*/ 390525 w 246"/>
              <a:gd name="T19" fmla="*/ 1312863 h 8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827"/>
              <a:gd name="T32" fmla="*/ 246 w 246"/>
              <a:gd name="T33" fmla="*/ 827 h 82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827">
                <a:moveTo>
                  <a:pt x="246" y="0"/>
                </a:moveTo>
                <a:cubicBezTo>
                  <a:pt x="231" y="13"/>
                  <a:pt x="187" y="50"/>
                  <a:pt x="156" y="78"/>
                </a:cubicBezTo>
                <a:cubicBezTo>
                  <a:pt x="125" y="106"/>
                  <a:pt x="85" y="131"/>
                  <a:pt x="62" y="168"/>
                </a:cubicBezTo>
                <a:cubicBezTo>
                  <a:pt x="39" y="205"/>
                  <a:pt x="29" y="258"/>
                  <a:pt x="19" y="299"/>
                </a:cubicBezTo>
                <a:cubicBezTo>
                  <a:pt x="9" y="340"/>
                  <a:pt x="2" y="381"/>
                  <a:pt x="1" y="417"/>
                </a:cubicBezTo>
                <a:cubicBezTo>
                  <a:pt x="0" y="453"/>
                  <a:pt x="10" y="485"/>
                  <a:pt x="15" y="515"/>
                </a:cubicBezTo>
                <a:cubicBezTo>
                  <a:pt x="20" y="545"/>
                  <a:pt x="20" y="574"/>
                  <a:pt x="29" y="600"/>
                </a:cubicBezTo>
                <a:cubicBezTo>
                  <a:pt x="38" y="626"/>
                  <a:pt x="52" y="645"/>
                  <a:pt x="71" y="671"/>
                </a:cubicBezTo>
                <a:cubicBezTo>
                  <a:pt x="90" y="697"/>
                  <a:pt x="113" y="729"/>
                  <a:pt x="142" y="755"/>
                </a:cubicBezTo>
                <a:cubicBezTo>
                  <a:pt x="171" y="781"/>
                  <a:pt x="224" y="812"/>
                  <a:pt x="246" y="827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608" name="Text Box 88"/>
          <p:cNvSpPr txBox="1">
            <a:spLocks noChangeArrowheads="1"/>
          </p:cNvSpPr>
          <p:nvPr/>
        </p:nvSpPr>
        <p:spPr bwMode="auto">
          <a:xfrm>
            <a:off x="5376863" y="3429001"/>
            <a:ext cx="4525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</a:rPr>
              <a:t>★ 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</a:rPr>
              <a:t>外形交线 </a:t>
            </a:r>
            <a:r>
              <a:rPr lang="en-US" altLang="zh-CN" sz="1800" i="1">
                <a:solidFill>
                  <a:srgbClr val="FF0000"/>
                </a:solidFill>
                <a:ea typeface="黑体" panose="02010609060101010101" pitchFamily="49" charset="-122"/>
              </a:rPr>
              <a:t>External intersection</a:t>
            </a:r>
          </a:p>
        </p:txBody>
      </p:sp>
      <p:sp>
        <p:nvSpPr>
          <p:cNvPr id="107609" name="Text Box 89"/>
          <p:cNvSpPr txBox="1">
            <a:spLocks noChangeArrowheads="1"/>
          </p:cNvSpPr>
          <p:nvPr/>
        </p:nvSpPr>
        <p:spPr bwMode="auto">
          <a:xfrm>
            <a:off x="5916613" y="3933825"/>
            <a:ext cx="4716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黑体" panose="02010609060101010101" pitchFamily="49" charset="-122"/>
              </a:rPr>
              <a:t>◆ </a:t>
            </a:r>
            <a:r>
              <a:rPr lang="zh-CN" altLang="en-US" sz="2400">
                <a:solidFill>
                  <a:schemeClr val="accent2"/>
                </a:solidFill>
                <a:ea typeface="黑体" panose="02010609060101010101" pitchFamily="49" charset="-122"/>
              </a:rPr>
              <a:t>两外表面相贯 </a:t>
            </a:r>
            <a:r>
              <a:rPr lang="en-US" altLang="zh-CN" sz="1800" i="1">
                <a:solidFill>
                  <a:schemeClr val="accent2"/>
                </a:solidFill>
                <a:ea typeface="黑体" panose="02010609060101010101" pitchFamily="49" charset="-122"/>
              </a:rPr>
              <a:t>Two external surfaces</a:t>
            </a:r>
          </a:p>
        </p:txBody>
      </p:sp>
      <p:sp>
        <p:nvSpPr>
          <p:cNvPr id="107610" name="Text Box 90"/>
          <p:cNvSpPr txBox="1">
            <a:spLocks noChangeArrowheads="1"/>
          </p:cNvSpPr>
          <p:nvPr/>
        </p:nvSpPr>
        <p:spPr bwMode="auto">
          <a:xfrm>
            <a:off x="5916613" y="4370389"/>
            <a:ext cx="4716462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黑体" panose="02010609060101010101" pitchFamily="49" charset="-122"/>
              </a:rPr>
              <a:t>◆ </a:t>
            </a:r>
            <a:r>
              <a:rPr lang="zh-CN" altLang="en-US" sz="2400">
                <a:solidFill>
                  <a:schemeClr val="accent2"/>
                </a:solidFill>
                <a:ea typeface="黑体" panose="02010609060101010101" pitchFamily="49" charset="-122"/>
              </a:rPr>
              <a:t>一内表面和一外表面相贯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i="1">
                <a:solidFill>
                  <a:schemeClr val="accent2"/>
                </a:solidFill>
                <a:ea typeface="黑体" panose="02010609060101010101" pitchFamily="49" charset="-122"/>
              </a:rPr>
              <a:t>One external surface and one internal surface</a:t>
            </a:r>
          </a:p>
        </p:txBody>
      </p:sp>
      <p:sp>
        <p:nvSpPr>
          <p:cNvPr id="107611" name="Text Box 91"/>
          <p:cNvSpPr txBox="1">
            <a:spLocks noChangeArrowheads="1"/>
          </p:cNvSpPr>
          <p:nvPr/>
        </p:nvSpPr>
        <p:spPr bwMode="auto">
          <a:xfrm>
            <a:off x="5448301" y="5084763"/>
            <a:ext cx="4264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黑体" panose="02010609060101010101" pitchFamily="49" charset="-122"/>
              </a:rPr>
              <a:t>★ </a:t>
            </a:r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</a:rPr>
              <a:t>内形交线 </a:t>
            </a:r>
            <a:r>
              <a:rPr lang="en-US" altLang="zh-CN" sz="1800" i="1">
                <a:solidFill>
                  <a:srgbClr val="FF0000"/>
                </a:solidFill>
                <a:ea typeface="黑体" panose="02010609060101010101" pitchFamily="49" charset="-122"/>
              </a:rPr>
              <a:t>Internal intersection</a:t>
            </a:r>
          </a:p>
        </p:txBody>
      </p:sp>
      <p:sp>
        <p:nvSpPr>
          <p:cNvPr id="107612" name="Text Box 92"/>
          <p:cNvSpPr txBox="1">
            <a:spLocks noChangeArrowheads="1"/>
          </p:cNvSpPr>
          <p:nvPr/>
        </p:nvSpPr>
        <p:spPr bwMode="auto">
          <a:xfrm>
            <a:off x="5989638" y="5512228"/>
            <a:ext cx="4013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黑体" panose="02010609060101010101" pitchFamily="49" charset="-122"/>
              </a:rPr>
              <a:t>◆ </a:t>
            </a:r>
            <a:r>
              <a:rPr lang="zh-CN" altLang="en-US" sz="2400">
                <a:solidFill>
                  <a:schemeClr val="accent2"/>
                </a:solidFill>
                <a:ea typeface="黑体" panose="02010609060101010101" pitchFamily="49" charset="-122"/>
              </a:rPr>
              <a:t>两内表面相贯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黑体" panose="02010609060101010101" pitchFamily="49" charset="-122"/>
              </a:rPr>
              <a:t>     </a:t>
            </a:r>
            <a:r>
              <a:rPr lang="en-US" altLang="zh-CN" sz="1800">
                <a:solidFill>
                  <a:schemeClr val="accent2"/>
                </a:solidFill>
                <a:ea typeface="黑体" panose="02010609060101010101" pitchFamily="49" charset="-122"/>
              </a:rPr>
              <a:t>Two internal surfaces</a:t>
            </a:r>
          </a:p>
        </p:txBody>
      </p:sp>
      <p:sp>
        <p:nvSpPr>
          <p:cNvPr id="107613" name="Text Box 93"/>
          <p:cNvSpPr txBox="1">
            <a:spLocks noChangeArrowheads="1"/>
          </p:cNvSpPr>
          <p:nvPr/>
        </p:nvSpPr>
        <p:spPr bwMode="auto">
          <a:xfrm>
            <a:off x="4527550" y="3141663"/>
            <a:ext cx="2984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accent1"/>
                </a:solidFill>
                <a:ea typeface="黑体" panose="02010609060101010101" pitchFamily="49" charset="-122"/>
              </a:rPr>
              <a:t>●</a:t>
            </a:r>
          </a:p>
        </p:txBody>
      </p:sp>
      <p:sp>
        <p:nvSpPr>
          <p:cNvPr id="107614" name="Text Box 94"/>
          <p:cNvSpPr txBox="1">
            <a:spLocks noChangeArrowheads="1"/>
          </p:cNvSpPr>
          <p:nvPr/>
        </p:nvSpPr>
        <p:spPr bwMode="auto">
          <a:xfrm>
            <a:off x="2782888" y="3135313"/>
            <a:ext cx="2984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900">
                <a:solidFill>
                  <a:schemeClr val="accent1"/>
                </a:solidFill>
                <a:ea typeface="黑体" panose="02010609060101010101" pitchFamily="49" charset="-122"/>
              </a:rPr>
              <a:t>●</a:t>
            </a:r>
          </a:p>
        </p:txBody>
      </p:sp>
      <p:grpSp>
        <p:nvGrpSpPr>
          <p:cNvPr id="4" name="Group 95"/>
          <p:cNvGrpSpPr>
            <a:grpSpLocks/>
          </p:cNvGrpSpPr>
          <p:nvPr/>
        </p:nvGrpSpPr>
        <p:grpSpPr bwMode="auto">
          <a:xfrm>
            <a:off x="3176589" y="5167313"/>
            <a:ext cx="1273175" cy="233362"/>
            <a:chOff x="1041" y="3255"/>
            <a:chExt cx="802" cy="147"/>
          </a:xfrm>
        </p:grpSpPr>
        <p:sp>
          <p:nvSpPr>
            <p:cNvPr id="32827" name="Text Box 96"/>
            <p:cNvSpPr txBox="1">
              <a:spLocks noChangeArrowheads="1"/>
            </p:cNvSpPr>
            <p:nvPr/>
          </p:nvSpPr>
          <p:spPr bwMode="auto">
            <a:xfrm>
              <a:off x="1041" y="3258"/>
              <a:ext cx="1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9900CC"/>
                  </a:solidFill>
                  <a:ea typeface="黑体" panose="02010609060101010101" pitchFamily="49" charset="-122"/>
                </a:rPr>
                <a:t>●</a:t>
              </a:r>
            </a:p>
          </p:txBody>
        </p:sp>
        <p:sp>
          <p:nvSpPr>
            <p:cNvPr id="32828" name="Text Box 97"/>
            <p:cNvSpPr txBox="1">
              <a:spLocks noChangeArrowheads="1"/>
            </p:cNvSpPr>
            <p:nvPr/>
          </p:nvSpPr>
          <p:spPr bwMode="auto">
            <a:xfrm>
              <a:off x="1655" y="3255"/>
              <a:ext cx="1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9900CC"/>
                  </a:solidFill>
                  <a:ea typeface="黑体" panose="02010609060101010101" pitchFamily="49" charset="-122"/>
                </a:rPr>
                <a:t>●</a:t>
              </a:r>
            </a:p>
          </p:txBody>
        </p:sp>
      </p:grp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2797175" y="1519239"/>
            <a:ext cx="2027238" cy="231775"/>
            <a:chOff x="802" y="957"/>
            <a:chExt cx="1277" cy="146"/>
          </a:xfrm>
        </p:grpSpPr>
        <p:sp>
          <p:nvSpPr>
            <p:cNvPr id="32825" name="Text Box 99"/>
            <p:cNvSpPr txBox="1">
              <a:spLocks noChangeArrowheads="1"/>
            </p:cNvSpPr>
            <p:nvPr/>
          </p:nvSpPr>
          <p:spPr bwMode="auto">
            <a:xfrm>
              <a:off x="1891" y="959"/>
              <a:ext cx="1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9900CC"/>
                  </a:solidFill>
                  <a:ea typeface="黑体" panose="02010609060101010101" pitchFamily="49" charset="-122"/>
                </a:rPr>
                <a:t>●</a:t>
              </a:r>
            </a:p>
          </p:txBody>
        </p:sp>
        <p:sp>
          <p:nvSpPr>
            <p:cNvPr id="32826" name="Text Box 100"/>
            <p:cNvSpPr txBox="1">
              <a:spLocks noChangeArrowheads="1"/>
            </p:cNvSpPr>
            <p:nvPr/>
          </p:nvSpPr>
          <p:spPr bwMode="auto">
            <a:xfrm>
              <a:off x="802" y="957"/>
              <a:ext cx="1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9900CC"/>
                  </a:solidFill>
                  <a:ea typeface="黑体" panose="02010609060101010101" pitchFamily="49" charset="-122"/>
                </a:rPr>
                <a:t>●</a:t>
              </a:r>
            </a:p>
          </p:txBody>
        </p:sp>
      </p:grpSp>
      <p:grpSp>
        <p:nvGrpSpPr>
          <p:cNvPr id="6" name="Group 101"/>
          <p:cNvGrpSpPr>
            <a:grpSpLocks/>
          </p:cNvGrpSpPr>
          <p:nvPr/>
        </p:nvGrpSpPr>
        <p:grpSpPr bwMode="auto">
          <a:xfrm>
            <a:off x="2787650" y="2836864"/>
            <a:ext cx="2027238" cy="231775"/>
            <a:chOff x="802" y="957"/>
            <a:chExt cx="1277" cy="146"/>
          </a:xfrm>
        </p:grpSpPr>
        <p:sp>
          <p:nvSpPr>
            <p:cNvPr id="32823" name="Text Box 102"/>
            <p:cNvSpPr txBox="1">
              <a:spLocks noChangeArrowheads="1"/>
            </p:cNvSpPr>
            <p:nvPr/>
          </p:nvSpPr>
          <p:spPr bwMode="auto">
            <a:xfrm>
              <a:off x="1891" y="959"/>
              <a:ext cx="1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9900CC"/>
                  </a:solidFill>
                  <a:ea typeface="黑体" panose="02010609060101010101" pitchFamily="49" charset="-122"/>
                </a:rPr>
                <a:t>●</a:t>
              </a:r>
            </a:p>
          </p:txBody>
        </p:sp>
        <p:sp>
          <p:nvSpPr>
            <p:cNvPr id="32824" name="Text Box 103"/>
            <p:cNvSpPr txBox="1">
              <a:spLocks noChangeArrowheads="1"/>
            </p:cNvSpPr>
            <p:nvPr/>
          </p:nvSpPr>
          <p:spPr bwMode="auto">
            <a:xfrm>
              <a:off x="802" y="957"/>
              <a:ext cx="1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9900CC"/>
                  </a:solidFill>
                  <a:ea typeface="黑体" panose="02010609060101010101" pitchFamily="49" charset="-122"/>
                </a:rPr>
                <a:t>●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9895466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10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10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7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7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76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76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7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7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7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7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7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7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7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7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0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41" grpId="0" animBg="1"/>
      <p:bldP spid="107542" grpId="0" animBg="1"/>
      <p:bldP spid="107558" grpId="0" animBg="1"/>
      <p:bldP spid="107564" grpId="0" animBg="1"/>
      <p:bldP spid="107565" grpId="0" animBg="1"/>
      <p:bldP spid="107578" grpId="0" build="p"/>
      <p:bldP spid="107607" grpId="0" animBg="1"/>
      <p:bldP spid="107608" grpId="0"/>
      <p:bldP spid="107609" grpId="0"/>
      <p:bldP spid="107610" grpId="0"/>
      <p:bldP spid="107611" grpId="0"/>
      <p:bldP spid="107612" grpId="0"/>
      <p:bldP spid="107613" grpId="0"/>
      <p:bldP spid="1076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2"/>
          <p:cNvSpPr>
            <a:spLocks noChangeShapeType="1"/>
          </p:cNvSpPr>
          <p:nvPr/>
        </p:nvSpPr>
        <p:spPr bwMode="auto">
          <a:xfrm>
            <a:off x="3413125" y="3300414"/>
            <a:ext cx="0" cy="2230437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2344738" y="3498850"/>
            <a:ext cx="2138362" cy="19685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5484814" y="2143125"/>
            <a:ext cx="2606675" cy="0"/>
          </a:xfrm>
          <a:prstGeom prst="line">
            <a:avLst/>
          </a:prstGeom>
          <a:noFill/>
          <a:ln w="9525">
            <a:solidFill>
              <a:schemeClr val="tx2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7" name="Freeform 5"/>
          <p:cNvSpPr>
            <a:spLocks noChangeArrowheads="1"/>
          </p:cNvSpPr>
          <p:nvPr/>
        </p:nvSpPr>
        <p:spPr bwMode="auto">
          <a:xfrm>
            <a:off x="6756400" y="588963"/>
            <a:ext cx="7938" cy="2724150"/>
          </a:xfrm>
          <a:custGeom>
            <a:avLst/>
            <a:gdLst>
              <a:gd name="T0" fmla="*/ 7938 w 6"/>
              <a:gd name="T1" fmla="*/ 0 h 1993"/>
              <a:gd name="T2" fmla="*/ 0 w 6"/>
              <a:gd name="T3" fmla="*/ 2724150 h 1993"/>
              <a:gd name="T4" fmla="*/ 0 60000 65536"/>
              <a:gd name="T5" fmla="*/ 0 60000 65536"/>
              <a:gd name="T6" fmla="*/ 0 w 6"/>
              <a:gd name="T7" fmla="*/ 0 h 1993"/>
              <a:gd name="T8" fmla="*/ 6 w 6"/>
              <a:gd name="T9" fmla="*/ 1993 h 199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" h="1993">
                <a:moveTo>
                  <a:pt x="6" y="0"/>
                </a:moveTo>
                <a:lnTo>
                  <a:pt x="0" y="1993"/>
                </a:lnTo>
              </a:path>
            </a:pathLst>
          </a:custGeom>
          <a:noFill/>
          <a:ln w="9525">
            <a:solidFill>
              <a:schemeClr val="tx2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5686426" y="1136650"/>
            <a:ext cx="2138363" cy="19685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3799" name="Freeform 7"/>
          <p:cNvSpPr>
            <a:spLocks noChangeArrowheads="1"/>
          </p:cNvSpPr>
          <p:nvPr/>
        </p:nvSpPr>
        <p:spPr bwMode="auto">
          <a:xfrm>
            <a:off x="1835151" y="4457700"/>
            <a:ext cx="3160713" cy="1588"/>
          </a:xfrm>
          <a:custGeom>
            <a:avLst/>
            <a:gdLst>
              <a:gd name="T0" fmla="*/ 0 w 1991"/>
              <a:gd name="T1" fmla="*/ 1588 h 1"/>
              <a:gd name="T2" fmla="*/ 3160713 w 1991"/>
              <a:gd name="T3" fmla="*/ 0 h 1"/>
              <a:gd name="T4" fmla="*/ 0 60000 65536"/>
              <a:gd name="T5" fmla="*/ 0 60000 65536"/>
              <a:gd name="T6" fmla="*/ 0 w 1991"/>
              <a:gd name="T7" fmla="*/ 0 h 1"/>
              <a:gd name="T8" fmla="*/ 1991 w 1991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91" h="1">
                <a:moveTo>
                  <a:pt x="0" y="1"/>
                </a:moveTo>
                <a:lnTo>
                  <a:pt x="1991" y="0"/>
                </a:lnTo>
              </a:path>
            </a:pathLst>
          </a:custGeom>
          <a:noFill/>
          <a:ln w="12700">
            <a:solidFill>
              <a:schemeClr val="tx2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2011363" y="3498850"/>
            <a:ext cx="2805112" cy="19685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3801" name="Freeform 9"/>
          <p:cNvSpPr>
            <a:spLocks noChangeArrowheads="1"/>
          </p:cNvSpPr>
          <p:nvPr/>
        </p:nvSpPr>
        <p:spPr bwMode="auto">
          <a:xfrm>
            <a:off x="1870076" y="2143126"/>
            <a:ext cx="3128963" cy="11113"/>
          </a:xfrm>
          <a:custGeom>
            <a:avLst/>
            <a:gdLst>
              <a:gd name="T0" fmla="*/ 0 w 1971"/>
              <a:gd name="T1" fmla="*/ 0 h 7"/>
              <a:gd name="T2" fmla="*/ 3128963 w 1971"/>
              <a:gd name="T3" fmla="*/ 11113 h 7"/>
              <a:gd name="T4" fmla="*/ 0 60000 65536"/>
              <a:gd name="T5" fmla="*/ 0 60000 65536"/>
              <a:gd name="T6" fmla="*/ 0 w 1971"/>
              <a:gd name="T7" fmla="*/ 0 h 7"/>
              <a:gd name="T8" fmla="*/ 1971 w 1971"/>
              <a:gd name="T9" fmla="*/ 7 h 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71" h="7">
                <a:moveTo>
                  <a:pt x="0" y="0"/>
                </a:moveTo>
                <a:lnTo>
                  <a:pt x="1971" y="7"/>
                </a:lnTo>
              </a:path>
            </a:pathLst>
          </a:custGeom>
          <a:noFill/>
          <a:ln w="12700">
            <a:solidFill>
              <a:schemeClr val="tx2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2011363" y="1116013"/>
            <a:ext cx="2805112" cy="19685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2357439" y="735013"/>
            <a:ext cx="2128837" cy="3810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3804" name="Freeform 12"/>
          <p:cNvSpPr>
            <a:spLocks noChangeArrowheads="1"/>
          </p:cNvSpPr>
          <p:nvPr/>
        </p:nvSpPr>
        <p:spPr bwMode="auto">
          <a:xfrm>
            <a:off x="3413126" y="546100"/>
            <a:ext cx="9525" cy="2706688"/>
          </a:xfrm>
          <a:custGeom>
            <a:avLst/>
            <a:gdLst>
              <a:gd name="T0" fmla="*/ 0 w 6"/>
              <a:gd name="T1" fmla="*/ 0 h 1979"/>
              <a:gd name="T2" fmla="*/ 9525 w 6"/>
              <a:gd name="T3" fmla="*/ 2706688 h 1979"/>
              <a:gd name="T4" fmla="*/ 0 60000 65536"/>
              <a:gd name="T5" fmla="*/ 0 60000 65536"/>
              <a:gd name="T6" fmla="*/ 0 w 6"/>
              <a:gd name="T7" fmla="*/ 0 h 1979"/>
              <a:gd name="T8" fmla="*/ 6 w 6"/>
              <a:gd name="T9" fmla="*/ 1979 h 19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" h="1979">
                <a:moveTo>
                  <a:pt x="0" y="0"/>
                </a:moveTo>
                <a:lnTo>
                  <a:pt x="6" y="1979"/>
                </a:lnTo>
              </a:path>
            </a:pathLst>
          </a:custGeom>
          <a:noFill/>
          <a:ln w="9525">
            <a:solidFill>
              <a:schemeClr val="tx2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 rot="-5400000">
            <a:off x="4995863" y="1431925"/>
            <a:ext cx="13779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rot="-5400000">
            <a:off x="7135813" y="1431925"/>
            <a:ext cx="137795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7" name="Freeform 15"/>
          <p:cNvSpPr>
            <a:spLocks noChangeArrowheads="1"/>
          </p:cNvSpPr>
          <p:nvPr/>
        </p:nvSpPr>
        <p:spPr bwMode="auto">
          <a:xfrm>
            <a:off x="5683251" y="742950"/>
            <a:ext cx="2162175" cy="1588"/>
          </a:xfrm>
          <a:custGeom>
            <a:avLst/>
            <a:gdLst>
              <a:gd name="T0" fmla="*/ 0 w 1553"/>
              <a:gd name="T1" fmla="*/ 0 h 1"/>
              <a:gd name="T2" fmla="*/ 2162175 w 1553"/>
              <a:gd name="T3" fmla="*/ 0 h 1"/>
              <a:gd name="T4" fmla="*/ 0 60000 65536"/>
              <a:gd name="T5" fmla="*/ 0 60000 65536"/>
              <a:gd name="T6" fmla="*/ 0 w 1553"/>
              <a:gd name="T7" fmla="*/ 0 h 1"/>
              <a:gd name="T8" fmla="*/ 1553 w 155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53" h="1">
                <a:moveTo>
                  <a:pt x="0" y="0"/>
                </a:moveTo>
                <a:lnTo>
                  <a:pt x="1553" y="0"/>
                </a:lnTo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8" name="Oval 16"/>
          <p:cNvSpPr>
            <a:spLocks noChangeArrowheads="1"/>
          </p:cNvSpPr>
          <p:nvPr/>
        </p:nvSpPr>
        <p:spPr bwMode="auto">
          <a:xfrm>
            <a:off x="2544763" y="3695700"/>
            <a:ext cx="1738312" cy="1574800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3809" name="Oval 17"/>
          <p:cNvSpPr>
            <a:spLocks noChangeArrowheads="1"/>
          </p:cNvSpPr>
          <p:nvPr/>
        </p:nvSpPr>
        <p:spPr bwMode="auto">
          <a:xfrm>
            <a:off x="6019801" y="1476376"/>
            <a:ext cx="1470025" cy="1312863"/>
          </a:xfrm>
          <a:prstGeom prst="ellips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33810" name="Freeform 18"/>
          <p:cNvSpPr>
            <a:spLocks noChangeArrowheads="1"/>
          </p:cNvSpPr>
          <p:nvPr/>
        </p:nvSpPr>
        <p:spPr bwMode="auto">
          <a:xfrm>
            <a:off x="2378075" y="1104901"/>
            <a:ext cx="2101850" cy="11113"/>
          </a:xfrm>
          <a:custGeom>
            <a:avLst/>
            <a:gdLst>
              <a:gd name="T0" fmla="*/ 0 w 1324"/>
              <a:gd name="T1" fmla="*/ 0 h 7"/>
              <a:gd name="T2" fmla="*/ 2101850 w 1324"/>
              <a:gd name="T3" fmla="*/ 11113 h 7"/>
              <a:gd name="T4" fmla="*/ 0 60000 65536"/>
              <a:gd name="T5" fmla="*/ 0 60000 65536"/>
              <a:gd name="T6" fmla="*/ 0 w 1324"/>
              <a:gd name="T7" fmla="*/ 0 h 7"/>
              <a:gd name="T8" fmla="*/ 1324 w 1324"/>
              <a:gd name="T9" fmla="*/ 7 h 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24" h="7">
                <a:moveTo>
                  <a:pt x="0" y="0"/>
                </a:moveTo>
                <a:lnTo>
                  <a:pt x="1324" y="7"/>
                </a:lnTo>
              </a:path>
            </a:pathLst>
          </a:custGeom>
          <a:solidFill>
            <a:schemeClr val="bg1"/>
          </a:solidFill>
          <a:ln w="7620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3811" name="Freeform 19"/>
          <p:cNvSpPr>
            <a:spLocks noChangeArrowheads="1"/>
          </p:cNvSpPr>
          <p:nvPr/>
        </p:nvSpPr>
        <p:spPr bwMode="auto">
          <a:xfrm>
            <a:off x="2366963" y="1116014"/>
            <a:ext cx="1039812" cy="1038225"/>
          </a:xfrm>
          <a:custGeom>
            <a:avLst/>
            <a:gdLst>
              <a:gd name="T0" fmla="*/ 0 w 655"/>
              <a:gd name="T1" fmla="*/ 0 h 654"/>
              <a:gd name="T2" fmla="*/ 1039812 w 655"/>
              <a:gd name="T3" fmla="*/ 1038225 h 654"/>
              <a:gd name="T4" fmla="*/ 0 60000 65536"/>
              <a:gd name="T5" fmla="*/ 0 60000 65536"/>
              <a:gd name="T6" fmla="*/ 0 w 655"/>
              <a:gd name="T7" fmla="*/ 0 h 654"/>
              <a:gd name="T8" fmla="*/ 655 w 655"/>
              <a:gd name="T9" fmla="*/ 654 h 65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5" h="654">
                <a:moveTo>
                  <a:pt x="0" y="0"/>
                </a:moveTo>
                <a:lnTo>
                  <a:pt x="655" y="654"/>
                </a:lnTo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2" name="Freeform 20"/>
          <p:cNvSpPr>
            <a:spLocks noChangeArrowheads="1"/>
          </p:cNvSpPr>
          <p:nvPr/>
        </p:nvSpPr>
        <p:spPr bwMode="auto">
          <a:xfrm>
            <a:off x="3429000" y="1092200"/>
            <a:ext cx="1062038" cy="1062038"/>
          </a:xfrm>
          <a:custGeom>
            <a:avLst/>
            <a:gdLst>
              <a:gd name="T0" fmla="*/ 1062038 w 669"/>
              <a:gd name="T1" fmla="*/ 0 h 669"/>
              <a:gd name="T2" fmla="*/ 0 w 669"/>
              <a:gd name="T3" fmla="*/ 1062038 h 669"/>
              <a:gd name="T4" fmla="*/ 0 60000 65536"/>
              <a:gd name="T5" fmla="*/ 0 60000 65536"/>
              <a:gd name="T6" fmla="*/ 0 w 669"/>
              <a:gd name="T7" fmla="*/ 0 h 669"/>
              <a:gd name="T8" fmla="*/ 669 w 669"/>
              <a:gd name="T9" fmla="*/ 669 h 66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69" h="669">
                <a:moveTo>
                  <a:pt x="669" y="0"/>
                </a:moveTo>
                <a:lnTo>
                  <a:pt x="0" y="669"/>
                </a:lnTo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3" name="Freeform 21"/>
          <p:cNvSpPr>
            <a:spLocks noChangeArrowheads="1"/>
          </p:cNvSpPr>
          <p:nvPr/>
        </p:nvSpPr>
        <p:spPr bwMode="auto">
          <a:xfrm>
            <a:off x="2563813" y="746126"/>
            <a:ext cx="11112" cy="715963"/>
          </a:xfrm>
          <a:custGeom>
            <a:avLst/>
            <a:gdLst>
              <a:gd name="T0" fmla="*/ 11112 w 7"/>
              <a:gd name="T1" fmla="*/ 0 h 451"/>
              <a:gd name="T2" fmla="*/ 0 w 7"/>
              <a:gd name="T3" fmla="*/ 715963 h 451"/>
              <a:gd name="T4" fmla="*/ 0 60000 65536"/>
              <a:gd name="T5" fmla="*/ 0 60000 65536"/>
              <a:gd name="T6" fmla="*/ 0 w 7"/>
              <a:gd name="T7" fmla="*/ 0 h 451"/>
              <a:gd name="T8" fmla="*/ 7 w 7"/>
              <a:gd name="T9" fmla="*/ 451 h 4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" h="451">
                <a:moveTo>
                  <a:pt x="7" y="0"/>
                </a:moveTo>
                <a:lnTo>
                  <a:pt x="0" y="451"/>
                </a:lnTo>
              </a:path>
            </a:pathLst>
          </a:cu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4" name="Freeform 22"/>
          <p:cNvSpPr>
            <a:spLocks noChangeArrowheads="1"/>
          </p:cNvSpPr>
          <p:nvPr/>
        </p:nvSpPr>
        <p:spPr bwMode="auto">
          <a:xfrm>
            <a:off x="4271964" y="746126"/>
            <a:ext cx="1587" cy="727075"/>
          </a:xfrm>
          <a:custGeom>
            <a:avLst/>
            <a:gdLst>
              <a:gd name="T0" fmla="*/ 0 w 1"/>
              <a:gd name="T1" fmla="*/ 0 h 458"/>
              <a:gd name="T2" fmla="*/ 0 w 1"/>
              <a:gd name="T3" fmla="*/ 727075 h 458"/>
              <a:gd name="T4" fmla="*/ 0 60000 65536"/>
              <a:gd name="T5" fmla="*/ 0 60000 65536"/>
              <a:gd name="T6" fmla="*/ 0 w 1"/>
              <a:gd name="T7" fmla="*/ 0 h 458"/>
              <a:gd name="T8" fmla="*/ 1 w 1"/>
              <a:gd name="T9" fmla="*/ 458 h 4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458">
                <a:moveTo>
                  <a:pt x="0" y="0"/>
                </a:moveTo>
                <a:lnTo>
                  <a:pt x="0" y="458"/>
                </a:lnTo>
              </a:path>
            </a:pathLst>
          </a:cu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>
            <a:off x="2544763" y="2778126"/>
            <a:ext cx="0" cy="327025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4283075" y="2778126"/>
            <a:ext cx="0" cy="327025"/>
          </a:xfrm>
          <a:prstGeom prst="line">
            <a:avLst/>
          </a:prstGeom>
          <a:noFill/>
          <a:ln w="952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2011363" y="2778125"/>
            <a:ext cx="5334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>
            <a:off x="4283075" y="2778125"/>
            <a:ext cx="533400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9" name="Freeform 27"/>
          <p:cNvSpPr>
            <a:spLocks noChangeArrowheads="1"/>
          </p:cNvSpPr>
          <p:nvPr/>
        </p:nvSpPr>
        <p:spPr bwMode="auto">
          <a:xfrm>
            <a:off x="2011363" y="1462089"/>
            <a:ext cx="539750" cy="3175"/>
          </a:xfrm>
          <a:custGeom>
            <a:avLst/>
            <a:gdLst>
              <a:gd name="T0" fmla="*/ 0 w 340"/>
              <a:gd name="T1" fmla="*/ 3175 h 2"/>
              <a:gd name="T2" fmla="*/ 539750 w 340"/>
              <a:gd name="T3" fmla="*/ 0 h 2"/>
              <a:gd name="T4" fmla="*/ 0 60000 65536"/>
              <a:gd name="T5" fmla="*/ 0 60000 65536"/>
              <a:gd name="T6" fmla="*/ 0 w 340"/>
              <a:gd name="T7" fmla="*/ 0 h 2"/>
              <a:gd name="T8" fmla="*/ 340 w 340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0" h="2">
                <a:moveTo>
                  <a:pt x="0" y="2"/>
                </a:moveTo>
                <a:lnTo>
                  <a:pt x="340" y="0"/>
                </a:lnTo>
              </a:path>
            </a:pathLst>
          </a:cu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0" name="Freeform 28"/>
          <p:cNvSpPr>
            <a:spLocks noChangeArrowheads="1"/>
          </p:cNvSpPr>
          <p:nvPr/>
        </p:nvSpPr>
        <p:spPr bwMode="auto">
          <a:xfrm>
            <a:off x="4271963" y="1466850"/>
            <a:ext cx="544512" cy="6350"/>
          </a:xfrm>
          <a:custGeom>
            <a:avLst/>
            <a:gdLst>
              <a:gd name="T0" fmla="*/ 0 w 343"/>
              <a:gd name="T1" fmla="*/ 6350 h 4"/>
              <a:gd name="T2" fmla="*/ 544512 w 343"/>
              <a:gd name="T3" fmla="*/ 0 h 4"/>
              <a:gd name="T4" fmla="*/ 0 60000 65536"/>
              <a:gd name="T5" fmla="*/ 0 60000 65536"/>
              <a:gd name="T6" fmla="*/ 0 w 343"/>
              <a:gd name="T7" fmla="*/ 0 h 4"/>
              <a:gd name="T8" fmla="*/ 343 w 343"/>
              <a:gd name="T9" fmla="*/ 4 h 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3" h="4">
                <a:moveTo>
                  <a:pt x="0" y="4"/>
                </a:moveTo>
                <a:lnTo>
                  <a:pt x="343" y="0"/>
                </a:lnTo>
              </a:path>
            </a:pathLst>
          </a:cu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1" name="Line 29"/>
          <p:cNvSpPr>
            <a:spLocks noChangeShapeType="1"/>
          </p:cNvSpPr>
          <p:nvPr/>
        </p:nvSpPr>
        <p:spPr bwMode="auto">
          <a:xfrm>
            <a:off x="5886450" y="742950"/>
            <a:ext cx="0" cy="19685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>
            <a:off x="7623175" y="742950"/>
            <a:ext cx="0" cy="19685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 flipH="1">
            <a:off x="3881439" y="3827463"/>
            <a:ext cx="935037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4" name="Line 32"/>
          <p:cNvSpPr>
            <a:spLocks noChangeShapeType="1"/>
          </p:cNvSpPr>
          <p:nvPr/>
        </p:nvSpPr>
        <p:spPr bwMode="auto">
          <a:xfrm flipH="1">
            <a:off x="3881439" y="5140325"/>
            <a:ext cx="935037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5" name="Line 33"/>
          <p:cNvSpPr>
            <a:spLocks noChangeShapeType="1"/>
          </p:cNvSpPr>
          <p:nvPr/>
        </p:nvSpPr>
        <p:spPr bwMode="auto">
          <a:xfrm flipH="1">
            <a:off x="2011364" y="3827463"/>
            <a:ext cx="935037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6" name="Line 34"/>
          <p:cNvSpPr>
            <a:spLocks noChangeShapeType="1"/>
          </p:cNvSpPr>
          <p:nvPr/>
        </p:nvSpPr>
        <p:spPr bwMode="auto">
          <a:xfrm flipH="1">
            <a:off x="2011364" y="5140325"/>
            <a:ext cx="935037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7" name="Freeform 35"/>
          <p:cNvSpPr>
            <a:spLocks noChangeArrowheads="1"/>
          </p:cNvSpPr>
          <p:nvPr/>
        </p:nvSpPr>
        <p:spPr bwMode="auto">
          <a:xfrm>
            <a:off x="2543175" y="1473201"/>
            <a:ext cx="393700" cy="1304925"/>
          </a:xfrm>
          <a:custGeom>
            <a:avLst/>
            <a:gdLst>
              <a:gd name="T0" fmla="*/ 20638 w 248"/>
              <a:gd name="T1" fmla="*/ 0 h 822"/>
              <a:gd name="T2" fmla="*/ 142875 w 248"/>
              <a:gd name="T3" fmla="*/ 115888 h 822"/>
              <a:gd name="T4" fmla="*/ 296863 w 248"/>
              <a:gd name="T5" fmla="*/ 266700 h 822"/>
              <a:gd name="T6" fmla="*/ 377825 w 248"/>
              <a:gd name="T7" fmla="*/ 474663 h 822"/>
              <a:gd name="T8" fmla="*/ 388938 w 248"/>
              <a:gd name="T9" fmla="*/ 654050 h 822"/>
              <a:gd name="T10" fmla="*/ 366713 w 248"/>
              <a:gd name="T11" fmla="*/ 809625 h 822"/>
              <a:gd name="T12" fmla="*/ 344488 w 248"/>
              <a:gd name="T13" fmla="*/ 944563 h 822"/>
              <a:gd name="T14" fmla="*/ 277813 w 248"/>
              <a:gd name="T15" fmla="*/ 1057275 h 822"/>
              <a:gd name="T16" fmla="*/ 165100 w 248"/>
              <a:gd name="T17" fmla="*/ 1190625 h 822"/>
              <a:gd name="T18" fmla="*/ 0 w 248"/>
              <a:gd name="T19" fmla="*/ 1304925 h 82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8"/>
              <a:gd name="T31" fmla="*/ 0 h 822"/>
              <a:gd name="T32" fmla="*/ 248 w 248"/>
              <a:gd name="T33" fmla="*/ 822 h 82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8" h="822">
                <a:moveTo>
                  <a:pt x="13" y="0"/>
                </a:moveTo>
                <a:cubicBezTo>
                  <a:pt x="27" y="12"/>
                  <a:pt x="61" y="45"/>
                  <a:pt x="90" y="73"/>
                </a:cubicBezTo>
                <a:cubicBezTo>
                  <a:pt x="119" y="101"/>
                  <a:pt x="162" y="130"/>
                  <a:pt x="187" y="168"/>
                </a:cubicBezTo>
                <a:cubicBezTo>
                  <a:pt x="212" y="206"/>
                  <a:pt x="228" y="259"/>
                  <a:pt x="238" y="299"/>
                </a:cubicBezTo>
                <a:cubicBezTo>
                  <a:pt x="248" y="339"/>
                  <a:pt x="246" y="377"/>
                  <a:pt x="245" y="412"/>
                </a:cubicBezTo>
                <a:cubicBezTo>
                  <a:pt x="244" y="447"/>
                  <a:pt x="236" y="480"/>
                  <a:pt x="231" y="510"/>
                </a:cubicBezTo>
                <a:cubicBezTo>
                  <a:pt x="226" y="540"/>
                  <a:pt x="226" y="569"/>
                  <a:pt x="217" y="595"/>
                </a:cubicBezTo>
                <a:cubicBezTo>
                  <a:pt x="208" y="621"/>
                  <a:pt x="194" y="640"/>
                  <a:pt x="175" y="666"/>
                </a:cubicBezTo>
                <a:cubicBezTo>
                  <a:pt x="156" y="692"/>
                  <a:pt x="133" y="724"/>
                  <a:pt x="104" y="750"/>
                </a:cubicBezTo>
                <a:cubicBezTo>
                  <a:pt x="75" y="776"/>
                  <a:pt x="22" y="807"/>
                  <a:pt x="0" y="82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8" name="Freeform 36"/>
          <p:cNvSpPr>
            <a:spLocks noChangeArrowheads="1"/>
          </p:cNvSpPr>
          <p:nvPr/>
        </p:nvSpPr>
        <p:spPr bwMode="auto">
          <a:xfrm>
            <a:off x="2581276" y="3082926"/>
            <a:ext cx="1685925" cy="3175"/>
          </a:xfrm>
          <a:custGeom>
            <a:avLst/>
            <a:gdLst>
              <a:gd name="T0" fmla="*/ 0 w 1062"/>
              <a:gd name="T1" fmla="*/ 0 h 2"/>
              <a:gd name="T2" fmla="*/ 1685925 w 1062"/>
              <a:gd name="T3" fmla="*/ 3175 h 2"/>
              <a:gd name="T4" fmla="*/ 0 60000 65536"/>
              <a:gd name="T5" fmla="*/ 0 60000 65536"/>
              <a:gd name="T6" fmla="*/ 0 w 1062"/>
              <a:gd name="T7" fmla="*/ 0 h 2"/>
              <a:gd name="T8" fmla="*/ 1062 w 1062"/>
              <a:gd name="T9" fmla="*/ 2 h 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62" h="2">
                <a:moveTo>
                  <a:pt x="0" y="0"/>
                </a:moveTo>
                <a:lnTo>
                  <a:pt x="1062" y="2"/>
                </a:lnTo>
              </a:path>
            </a:pathLst>
          </a:custGeom>
          <a:noFill/>
          <a:ln w="571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29" name="Freeform 37"/>
          <p:cNvSpPr>
            <a:spLocks noChangeArrowheads="1"/>
          </p:cNvSpPr>
          <p:nvPr/>
        </p:nvSpPr>
        <p:spPr bwMode="auto">
          <a:xfrm>
            <a:off x="3895726" y="1484313"/>
            <a:ext cx="390525" cy="1312862"/>
          </a:xfrm>
          <a:custGeom>
            <a:avLst/>
            <a:gdLst>
              <a:gd name="T0" fmla="*/ 390525 w 246"/>
              <a:gd name="T1" fmla="*/ 0 h 827"/>
              <a:gd name="T2" fmla="*/ 247650 w 246"/>
              <a:gd name="T3" fmla="*/ 123825 h 827"/>
              <a:gd name="T4" fmla="*/ 109538 w 246"/>
              <a:gd name="T5" fmla="*/ 295275 h 827"/>
              <a:gd name="T6" fmla="*/ 30163 w 246"/>
              <a:gd name="T7" fmla="*/ 474662 h 827"/>
              <a:gd name="T8" fmla="*/ 1588 w 246"/>
              <a:gd name="T9" fmla="*/ 661987 h 827"/>
              <a:gd name="T10" fmla="*/ 23813 w 246"/>
              <a:gd name="T11" fmla="*/ 817562 h 827"/>
              <a:gd name="T12" fmla="*/ 46038 w 246"/>
              <a:gd name="T13" fmla="*/ 952500 h 827"/>
              <a:gd name="T14" fmla="*/ 112713 w 246"/>
              <a:gd name="T15" fmla="*/ 1065212 h 827"/>
              <a:gd name="T16" fmla="*/ 225425 w 246"/>
              <a:gd name="T17" fmla="*/ 1198562 h 827"/>
              <a:gd name="T18" fmla="*/ 390525 w 246"/>
              <a:gd name="T19" fmla="*/ 1312862 h 8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827"/>
              <a:gd name="T32" fmla="*/ 246 w 246"/>
              <a:gd name="T33" fmla="*/ 827 h 82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827">
                <a:moveTo>
                  <a:pt x="246" y="0"/>
                </a:moveTo>
                <a:cubicBezTo>
                  <a:pt x="231" y="13"/>
                  <a:pt x="185" y="47"/>
                  <a:pt x="156" y="78"/>
                </a:cubicBezTo>
                <a:cubicBezTo>
                  <a:pt x="127" y="109"/>
                  <a:pt x="92" y="149"/>
                  <a:pt x="69" y="186"/>
                </a:cubicBezTo>
                <a:cubicBezTo>
                  <a:pt x="46" y="223"/>
                  <a:pt x="30" y="261"/>
                  <a:pt x="19" y="299"/>
                </a:cubicBezTo>
                <a:cubicBezTo>
                  <a:pt x="8" y="337"/>
                  <a:pt x="2" y="381"/>
                  <a:pt x="1" y="417"/>
                </a:cubicBezTo>
                <a:cubicBezTo>
                  <a:pt x="0" y="453"/>
                  <a:pt x="10" y="485"/>
                  <a:pt x="15" y="515"/>
                </a:cubicBezTo>
                <a:cubicBezTo>
                  <a:pt x="20" y="545"/>
                  <a:pt x="20" y="574"/>
                  <a:pt x="29" y="600"/>
                </a:cubicBezTo>
                <a:cubicBezTo>
                  <a:pt x="38" y="626"/>
                  <a:pt x="52" y="645"/>
                  <a:pt x="71" y="671"/>
                </a:cubicBezTo>
                <a:cubicBezTo>
                  <a:pt x="90" y="697"/>
                  <a:pt x="113" y="729"/>
                  <a:pt x="142" y="755"/>
                </a:cubicBezTo>
                <a:cubicBezTo>
                  <a:pt x="171" y="781"/>
                  <a:pt x="224" y="812"/>
                  <a:pt x="246" y="827"/>
                </a:cubicBezTo>
              </a:path>
            </a:pathLst>
          </a:cu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82" name="Text Box 38"/>
          <p:cNvSpPr txBox="1">
            <a:spLocks noChangeArrowheads="1"/>
          </p:cNvSpPr>
          <p:nvPr/>
        </p:nvSpPr>
        <p:spPr bwMode="auto">
          <a:xfrm>
            <a:off x="5303838" y="3485069"/>
            <a:ext cx="380206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黑体" panose="02010609060101010101" pitchFamily="49" charset="-122"/>
              </a:rPr>
              <a:t>       </a:t>
            </a:r>
            <a:r>
              <a:rPr lang="zh-CN" altLang="en-US" sz="2400">
                <a:solidFill>
                  <a:schemeClr val="accent2"/>
                </a:solidFill>
                <a:ea typeface="黑体" panose="02010609060101010101" pitchFamily="49" charset="-122"/>
              </a:rPr>
              <a:t>无论是两外表面相贯，还是一内表面和一外表面相贯，或者两内表面相贯，求相贯线的方法和思路是一样的。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i="1">
                <a:solidFill>
                  <a:schemeClr val="accent2"/>
                </a:solidFill>
                <a:ea typeface="黑体" panose="02010609060101010101" pitchFamily="49" charset="-122"/>
              </a:rPr>
              <a:t>    </a:t>
            </a:r>
            <a:r>
              <a:rPr lang="en-US" altLang="zh-CN" sz="1800" i="1">
                <a:solidFill>
                  <a:schemeClr val="accent2"/>
                </a:solidFill>
                <a:ea typeface="黑体" panose="02010609060101010101" pitchFamily="49" charset="-122"/>
              </a:rPr>
              <a:t>Intersections between two surfaces, no matter that they are external or internal surfaces ,can be obtained by the same method and steps.</a:t>
            </a:r>
          </a:p>
        </p:txBody>
      </p:sp>
      <p:sp>
        <p:nvSpPr>
          <p:cNvPr id="33831" name="Freeform 39"/>
          <p:cNvSpPr>
            <a:spLocks noChangeArrowheads="1"/>
          </p:cNvSpPr>
          <p:nvPr/>
        </p:nvSpPr>
        <p:spPr bwMode="auto">
          <a:xfrm>
            <a:off x="2540001" y="2684463"/>
            <a:ext cx="1738313" cy="406400"/>
          </a:xfrm>
          <a:custGeom>
            <a:avLst/>
            <a:gdLst>
              <a:gd name="T0" fmla="*/ 0 w 1095"/>
              <a:gd name="T1" fmla="*/ 398463 h 256"/>
              <a:gd name="T2" fmla="*/ 123825 w 1095"/>
              <a:gd name="T3" fmla="*/ 315913 h 256"/>
              <a:gd name="T4" fmla="*/ 288925 w 1095"/>
              <a:gd name="T5" fmla="*/ 209550 h 256"/>
              <a:gd name="T6" fmla="*/ 473075 w 1095"/>
              <a:gd name="T7" fmla="*/ 117475 h 256"/>
              <a:gd name="T8" fmla="*/ 635000 w 1095"/>
              <a:gd name="T9" fmla="*/ 47625 h 256"/>
              <a:gd name="T10" fmla="*/ 841375 w 1095"/>
              <a:gd name="T11" fmla="*/ 3175 h 256"/>
              <a:gd name="T12" fmla="*/ 998538 w 1095"/>
              <a:gd name="T13" fmla="*/ 25400 h 256"/>
              <a:gd name="T14" fmla="*/ 1143000 w 1095"/>
              <a:gd name="T15" fmla="*/ 71438 h 256"/>
              <a:gd name="T16" fmla="*/ 1327150 w 1095"/>
              <a:gd name="T17" fmla="*/ 152400 h 256"/>
              <a:gd name="T18" fmla="*/ 1454150 w 1095"/>
              <a:gd name="T19" fmla="*/ 244475 h 256"/>
              <a:gd name="T20" fmla="*/ 1604963 w 1095"/>
              <a:gd name="T21" fmla="*/ 347663 h 256"/>
              <a:gd name="T22" fmla="*/ 1738313 w 1095"/>
              <a:gd name="T23" fmla="*/ 406400 h 25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095"/>
              <a:gd name="T37" fmla="*/ 0 h 256"/>
              <a:gd name="T38" fmla="*/ 1095 w 1095"/>
              <a:gd name="T39" fmla="*/ 256 h 25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095" h="256">
                <a:moveTo>
                  <a:pt x="0" y="251"/>
                </a:moveTo>
                <a:cubicBezTo>
                  <a:pt x="13" y="245"/>
                  <a:pt x="48" y="219"/>
                  <a:pt x="78" y="199"/>
                </a:cubicBezTo>
                <a:cubicBezTo>
                  <a:pt x="108" y="179"/>
                  <a:pt x="145" y="153"/>
                  <a:pt x="182" y="132"/>
                </a:cubicBezTo>
                <a:cubicBezTo>
                  <a:pt x="219" y="111"/>
                  <a:pt x="262" y="91"/>
                  <a:pt x="298" y="74"/>
                </a:cubicBezTo>
                <a:cubicBezTo>
                  <a:pt x="334" y="57"/>
                  <a:pt x="362" y="42"/>
                  <a:pt x="400" y="30"/>
                </a:cubicBezTo>
                <a:cubicBezTo>
                  <a:pt x="438" y="18"/>
                  <a:pt x="492" y="4"/>
                  <a:pt x="530" y="2"/>
                </a:cubicBezTo>
                <a:cubicBezTo>
                  <a:pt x="568" y="0"/>
                  <a:pt x="597" y="9"/>
                  <a:pt x="629" y="16"/>
                </a:cubicBezTo>
                <a:cubicBezTo>
                  <a:pt x="661" y="23"/>
                  <a:pt x="686" y="32"/>
                  <a:pt x="720" y="45"/>
                </a:cubicBezTo>
                <a:cubicBezTo>
                  <a:pt x="754" y="58"/>
                  <a:pt x="803" y="78"/>
                  <a:pt x="836" y="96"/>
                </a:cubicBezTo>
                <a:cubicBezTo>
                  <a:pt x="869" y="114"/>
                  <a:pt x="887" y="134"/>
                  <a:pt x="916" y="154"/>
                </a:cubicBezTo>
                <a:cubicBezTo>
                  <a:pt x="945" y="174"/>
                  <a:pt x="981" y="202"/>
                  <a:pt x="1011" y="219"/>
                </a:cubicBezTo>
                <a:cubicBezTo>
                  <a:pt x="1041" y="236"/>
                  <a:pt x="1078" y="248"/>
                  <a:pt x="1095" y="256"/>
                </a:cubicBezTo>
              </a:path>
            </a:pathLst>
          </a:cu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32" name="Text Box 40"/>
          <p:cNvSpPr txBox="1">
            <a:spLocks noChangeArrowheads="1"/>
          </p:cNvSpPr>
          <p:nvPr/>
        </p:nvSpPr>
        <p:spPr bwMode="auto">
          <a:xfrm>
            <a:off x="1954214" y="0"/>
            <a:ext cx="87137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ea typeface="黑体" panose="02010609060101010101" pitchFamily="49" charset="-122"/>
              </a:rPr>
              <a:t>例：补全主视图  </a:t>
            </a:r>
            <a:r>
              <a:rPr lang="en-US" altLang="zh-CN" sz="2400" i="1">
                <a:ea typeface="黑体" panose="02010609060101010101" pitchFamily="49" charset="-122"/>
              </a:rPr>
              <a:t>Complete the front view</a:t>
            </a:r>
          </a:p>
        </p:txBody>
      </p:sp>
      <p:pic>
        <p:nvPicPr>
          <p:cNvPr id="108585" name="Picture 41" descr="eg5-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4" r="23695"/>
          <a:stretch>
            <a:fillRect/>
          </a:stretch>
        </p:blipFill>
        <p:spPr bwMode="auto">
          <a:xfrm>
            <a:off x="6167439" y="3213100"/>
            <a:ext cx="3240087" cy="256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86" name="Picture 42" descr="eg5-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3" r="10233"/>
          <a:stretch>
            <a:fillRect/>
          </a:stretch>
        </p:blipFill>
        <p:spPr bwMode="auto">
          <a:xfrm>
            <a:off x="4943476" y="3213101"/>
            <a:ext cx="5724525" cy="303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372038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2000"/>
                                        <p:tgtEl>
                                          <p:spTgt spid="1085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08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2000"/>
                                        <p:tgtEl>
                                          <p:spTgt spid="108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8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352426"/>
            <a:ext cx="9194800" cy="650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3"/>
          <p:cNvSpPr txBox="1">
            <a:spLocks noChangeArrowheads="1"/>
          </p:cNvSpPr>
          <p:nvPr/>
        </p:nvSpPr>
        <p:spPr bwMode="auto">
          <a:xfrm>
            <a:off x="1524001" y="0"/>
            <a:ext cx="1439863" cy="584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itchFamily="2" charset="-122"/>
              </a:rPr>
              <a:t>P20</a:t>
            </a:r>
            <a:endParaRPr lang="zh-CN" altLang="en-US" sz="3200" dirty="0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5701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4"/>
          <p:cNvSpPr txBox="1">
            <a:spLocks noChangeArrowheads="1"/>
          </p:cNvSpPr>
          <p:nvPr/>
        </p:nvSpPr>
        <p:spPr bwMode="auto">
          <a:xfrm>
            <a:off x="2442948" y="0"/>
            <a:ext cx="6461339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Complete the side view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完成左视图</a:t>
            </a:r>
          </a:p>
        </p:txBody>
      </p:sp>
      <p:grpSp>
        <p:nvGrpSpPr>
          <p:cNvPr id="8195" name="Group 52"/>
          <p:cNvGrpSpPr>
            <a:grpSpLocks/>
          </p:cNvGrpSpPr>
          <p:nvPr/>
        </p:nvGrpSpPr>
        <p:grpSpPr bwMode="auto">
          <a:xfrm>
            <a:off x="3935414" y="4184650"/>
            <a:ext cx="1730375" cy="1512888"/>
            <a:chOff x="1519" y="2636"/>
            <a:chExt cx="1090" cy="953"/>
          </a:xfrm>
        </p:grpSpPr>
        <p:sp>
          <p:nvSpPr>
            <p:cNvPr id="8244" name="Line 6"/>
            <p:cNvSpPr>
              <a:spLocks noChangeShapeType="1"/>
            </p:cNvSpPr>
            <p:nvPr/>
          </p:nvSpPr>
          <p:spPr bwMode="auto">
            <a:xfrm rot="10800000" flipV="1">
              <a:off x="2609" y="2795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5" name="Line 7"/>
            <p:cNvSpPr>
              <a:spLocks noChangeShapeType="1"/>
            </p:cNvSpPr>
            <p:nvPr/>
          </p:nvSpPr>
          <p:spPr bwMode="auto">
            <a:xfrm rot="10800000">
              <a:off x="2358" y="2636"/>
              <a:ext cx="251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6" name="Line 8"/>
            <p:cNvSpPr>
              <a:spLocks noChangeShapeType="1"/>
            </p:cNvSpPr>
            <p:nvPr/>
          </p:nvSpPr>
          <p:spPr bwMode="auto">
            <a:xfrm rot="10800000" flipV="1">
              <a:off x="2358" y="3430"/>
              <a:ext cx="251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7" name="Line 9"/>
            <p:cNvSpPr>
              <a:spLocks noChangeShapeType="1"/>
            </p:cNvSpPr>
            <p:nvPr/>
          </p:nvSpPr>
          <p:spPr bwMode="auto">
            <a:xfrm rot="10800000" flipV="1">
              <a:off x="1520" y="2795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8" name="Line 10"/>
            <p:cNvSpPr>
              <a:spLocks noChangeShapeType="1"/>
            </p:cNvSpPr>
            <p:nvPr/>
          </p:nvSpPr>
          <p:spPr bwMode="auto">
            <a:xfrm rot="10800000">
              <a:off x="1519" y="3430"/>
              <a:ext cx="249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49" name="Line 11"/>
            <p:cNvSpPr>
              <a:spLocks noChangeShapeType="1"/>
            </p:cNvSpPr>
            <p:nvPr/>
          </p:nvSpPr>
          <p:spPr bwMode="auto">
            <a:xfrm rot="10800000" flipH="1">
              <a:off x="1519" y="2636"/>
              <a:ext cx="249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96" name="Line 14"/>
          <p:cNvSpPr>
            <a:spLocks noChangeShapeType="1"/>
          </p:cNvSpPr>
          <p:nvPr/>
        </p:nvSpPr>
        <p:spPr bwMode="auto">
          <a:xfrm flipV="1">
            <a:off x="4330700" y="3465514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Line 15"/>
          <p:cNvSpPr>
            <a:spLocks noChangeShapeType="1"/>
          </p:cNvSpPr>
          <p:nvPr/>
        </p:nvSpPr>
        <p:spPr bwMode="auto">
          <a:xfrm flipV="1">
            <a:off x="5267325" y="3465514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8" name="Line 16"/>
          <p:cNvSpPr>
            <a:spLocks noChangeShapeType="1"/>
          </p:cNvSpPr>
          <p:nvPr/>
        </p:nvSpPr>
        <p:spPr bwMode="auto">
          <a:xfrm>
            <a:off x="4330701" y="3465513"/>
            <a:ext cx="9366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9" name="Line 17"/>
          <p:cNvSpPr>
            <a:spLocks noChangeShapeType="1"/>
          </p:cNvSpPr>
          <p:nvPr/>
        </p:nvSpPr>
        <p:spPr bwMode="auto">
          <a:xfrm flipV="1">
            <a:off x="4330700" y="5697539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0" name="Line 18"/>
          <p:cNvSpPr>
            <a:spLocks noChangeShapeType="1"/>
          </p:cNvSpPr>
          <p:nvPr/>
        </p:nvSpPr>
        <p:spPr bwMode="auto">
          <a:xfrm flipV="1">
            <a:off x="5267325" y="5697539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Line 19"/>
          <p:cNvSpPr>
            <a:spLocks noChangeShapeType="1"/>
          </p:cNvSpPr>
          <p:nvPr/>
        </p:nvSpPr>
        <p:spPr bwMode="auto">
          <a:xfrm>
            <a:off x="4330701" y="6416675"/>
            <a:ext cx="9366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Line 20"/>
          <p:cNvSpPr>
            <a:spLocks noChangeShapeType="1"/>
          </p:cNvSpPr>
          <p:nvPr/>
        </p:nvSpPr>
        <p:spPr bwMode="auto">
          <a:xfrm flipV="1">
            <a:off x="4330700" y="3933826"/>
            <a:ext cx="469900" cy="2508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Line 21"/>
          <p:cNvSpPr>
            <a:spLocks noChangeShapeType="1"/>
          </p:cNvSpPr>
          <p:nvPr/>
        </p:nvSpPr>
        <p:spPr bwMode="auto">
          <a:xfrm>
            <a:off x="4800601" y="3933826"/>
            <a:ext cx="466725" cy="2508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4" name="Line 22"/>
          <p:cNvSpPr>
            <a:spLocks noChangeShapeType="1"/>
          </p:cNvSpPr>
          <p:nvPr/>
        </p:nvSpPr>
        <p:spPr bwMode="auto">
          <a:xfrm>
            <a:off x="4330701" y="5697539"/>
            <a:ext cx="504825" cy="28733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5" name="Line 23"/>
          <p:cNvSpPr>
            <a:spLocks noChangeShapeType="1"/>
          </p:cNvSpPr>
          <p:nvPr/>
        </p:nvSpPr>
        <p:spPr bwMode="auto">
          <a:xfrm flipH="1">
            <a:off x="4835525" y="5697539"/>
            <a:ext cx="431800" cy="28733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6" name="Line 24"/>
          <p:cNvSpPr>
            <a:spLocks noChangeShapeType="1"/>
          </p:cNvSpPr>
          <p:nvPr/>
        </p:nvSpPr>
        <p:spPr bwMode="auto">
          <a:xfrm flipV="1">
            <a:off x="3935413" y="908050"/>
            <a:ext cx="0" cy="2160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7" name="Line 25"/>
          <p:cNvSpPr>
            <a:spLocks noChangeShapeType="1"/>
          </p:cNvSpPr>
          <p:nvPr/>
        </p:nvSpPr>
        <p:spPr bwMode="auto">
          <a:xfrm flipV="1">
            <a:off x="5664200" y="908050"/>
            <a:ext cx="0" cy="2160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8" name="Line 26"/>
          <p:cNvSpPr>
            <a:spLocks noChangeShapeType="1"/>
          </p:cNvSpPr>
          <p:nvPr/>
        </p:nvSpPr>
        <p:spPr bwMode="auto">
          <a:xfrm>
            <a:off x="3935414" y="908050"/>
            <a:ext cx="172878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9" name="Line 27"/>
          <p:cNvSpPr>
            <a:spLocks noChangeShapeType="1"/>
          </p:cNvSpPr>
          <p:nvPr/>
        </p:nvSpPr>
        <p:spPr bwMode="auto">
          <a:xfrm>
            <a:off x="3935414" y="3068638"/>
            <a:ext cx="1728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0" name="Line 28"/>
          <p:cNvSpPr>
            <a:spLocks noChangeShapeType="1"/>
          </p:cNvSpPr>
          <p:nvPr/>
        </p:nvSpPr>
        <p:spPr bwMode="auto">
          <a:xfrm flipV="1">
            <a:off x="4800600" y="1844676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1" name="Line 29"/>
          <p:cNvSpPr>
            <a:spLocks noChangeShapeType="1"/>
          </p:cNvSpPr>
          <p:nvPr/>
        </p:nvSpPr>
        <p:spPr bwMode="auto">
          <a:xfrm flipV="1">
            <a:off x="4351338" y="908051"/>
            <a:ext cx="0" cy="9366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2" name="Line 30"/>
          <p:cNvSpPr>
            <a:spLocks noChangeShapeType="1"/>
          </p:cNvSpPr>
          <p:nvPr/>
        </p:nvSpPr>
        <p:spPr bwMode="auto">
          <a:xfrm flipV="1">
            <a:off x="5232400" y="908051"/>
            <a:ext cx="0" cy="9366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3" name="Line 31"/>
          <p:cNvSpPr>
            <a:spLocks noChangeShapeType="1"/>
          </p:cNvSpPr>
          <p:nvPr/>
        </p:nvSpPr>
        <p:spPr bwMode="auto">
          <a:xfrm flipH="1">
            <a:off x="4367214" y="1844675"/>
            <a:ext cx="86518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1" name="Line 33"/>
          <p:cNvSpPr>
            <a:spLocks noChangeShapeType="1"/>
          </p:cNvSpPr>
          <p:nvPr/>
        </p:nvSpPr>
        <p:spPr bwMode="auto">
          <a:xfrm flipV="1">
            <a:off x="6299200" y="908051"/>
            <a:ext cx="0" cy="93662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2" name="Line 34"/>
          <p:cNvSpPr>
            <a:spLocks noChangeShapeType="1"/>
          </p:cNvSpPr>
          <p:nvPr/>
        </p:nvSpPr>
        <p:spPr bwMode="auto">
          <a:xfrm flipV="1">
            <a:off x="6305551" y="908050"/>
            <a:ext cx="2881313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 flipV="1">
            <a:off x="9191625" y="908051"/>
            <a:ext cx="0" cy="936625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8" name="Line 40"/>
          <p:cNvSpPr>
            <a:spLocks noChangeShapeType="1"/>
          </p:cNvSpPr>
          <p:nvPr/>
        </p:nvSpPr>
        <p:spPr bwMode="auto">
          <a:xfrm>
            <a:off x="8305800" y="908050"/>
            <a:ext cx="0" cy="2160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09" name="Line 41"/>
          <p:cNvSpPr>
            <a:spLocks noChangeShapeType="1"/>
          </p:cNvSpPr>
          <p:nvPr/>
        </p:nvSpPr>
        <p:spPr bwMode="auto">
          <a:xfrm>
            <a:off x="7270750" y="908050"/>
            <a:ext cx="0" cy="2160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10" name="Line 42"/>
          <p:cNvSpPr>
            <a:spLocks noChangeShapeType="1"/>
          </p:cNvSpPr>
          <p:nvPr/>
        </p:nvSpPr>
        <p:spPr bwMode="auto">
          <a:xfrm flipV="1">
            <a:off x="6999288" y="908051"/>
            <a:ext cx="0" cy="93662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11" name="Line 43"/>
          <p:cNvSpPr>
            <a:spLocks noChangeShapeType="1"/>
          </p:cNvSpPr>
          <p:nvPr/>
        </p:nvSpPr>
        <p:spPr bwMode="auto">
          <a:xfrm flipV="1">
            <a:off x="8523288" y="908051"/>
            <a:ext cx="0" cy="93662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组合 49"/>
          <p:cNvGrpSpPr>
            <a:grpSpLocks/>
          </p:cNvGrpSpPr>
          <p:nvPr/>
        </p:nvGrpSpPr>
        <p:grpSpPr bwMode="auto">
          <a:xfrm>
            <a:off x="4800600" y="3068639"/>
            <a:ext cx="3995738" cy="2917825"/>
            <a:chOff x="3275856" y="3068960"/>
            <a:chExt cx="3996216" cy="2916741"/>
          </a:xfrm>
        </p:grpSpPr>
        <p:sp>
          <p:nvSpPr>
            <p:cNvPr id="8242" name="AutoShape 43"/>
            <p:cNvSpPr>
              <a:spLocks/>
            </p:cNvSpPr>
            <p:nvPr/>
          </p:nvSpPr>
          <p:spPr bwMode="auto">
            <a:xfrm>
              <a:off x="3275856" y="3933701"/>
              <a:ext cx="288925" cy="2052000"/>
            </a:xfrm>
            <a:prstGeom prst="rightBrace">
              <a:avLst>
                <a:gd name="adj1" fmla="val 60204"/>
                <a:gd name="adj2" fmla="val 50648"/>
              </a:avLst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8243" name="AutoShape 44"/>
            <p:cNvSpPr>
              <a:spLocks/>
            </p:cNvSpPr>
            <p:nvPr/>
          </p:nvSpPr>
          <p:spPr bwMode="auto">
            <a:xfrm rot="5400000">
              <a:off x="6101609" y="2187423"/>
              <a:ext cx="288925" cy="2052000"/>
            </a:xfrm>
            <a:prstGeom prst="rightBrace">
              <a:avLst>
                <a:gd name="adj1" fmla="val 60204"/>
                <a:gd name="adj2" fmla="val 50648"/>
              </a:avLst>
            </a:prstGeom>
            <a:noFill/>
            <a:ln w="127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cxnSp>
        <p:nvCxnSpPr>
          <p:cNvPr id="8222" name="直接连接符 47"/>
          <p:cNvCxnSpPr>
            <a:cxnSpLocks noChangeShapeType="1"/>
          </p:cNvCxnSpPr>
          <p:nvPr/>
        </p:nvCxnSpPr>
        <p:spPr bwMode="auto">
          <a:xfrm flipV="1">
            <a:off x="7785100" y="692150"/>
            <a:ext cx="0" cy="25923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AutoShape 43"/>
          <p:cNvSpPr>
            <a:spLocks/>
          </p:cNvSpPr>
          <p:nvPr/>
        </p:nvSpPr>
        <p:spPr bwMode="auto">
          <a:xfrm>
            <a:off x="5292726" y="3457576"/>
            <a:ext cx="288925" cy="2951163"/>
          </a:xfrm>
          <a:prstGeom prst="rightBrace">
            <a:avLst>
              <a:gd name="adj1" fmla="val 60198"/>
              <a:gd name="adj2" fmla="val 50648"/>
            </a:avLst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3" name="AutoShape 44"/>
          <p:cNvSpPr>
            <a:spLocks/>
          </p:cNvSpPr>
          <p:nvPr/>
        </p:nvSpPr>
        <p:spPr bwMode="auto">
          <a:xfrm rot="5400000">
            <a:off x="7646195" y="2493170"/>
            <a:ext cx="288925" cy="1008063"/>
          </a:xfrm>
          <a:prstGeom prst="rightBrace">
            <a:avLst>
              <a:gd name="adj1" fmla="val 60218"/>
              <a:gd name="adj2" fmla="val 50648"/>
            </a:avLst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4" name="AutoShape 44"/>
          <p:cNvSpPr>
            <a:spLocks/>
          </p:cNvSpPr>
          <p:nvPr/>
        </p:nvSpPr>
        <p:spPr bwMode="auto">
          <a:xfrm>
            <a:off x="3935414" y="4437063"/>
            <a:ext cx="288925" cy="1008062"/>
          </a:xfrm>
          <a:prstGeom prst="rightBrace">
            <a:avLst>
              <a:gd name="adj1" fmla="val 60218"/>
              <a:gd name="adj2" fmla="val 50648"/>
            </a:avLst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5" name="AutoShape 43"/>
          <p:cNvSpPr>
            <a:spLocks/>
          </p:cNvSpPr>
          <p:nvPr/>
        </p:nvSpPr>
        <p:spPr bwMode="auto">
          <a:xfrm rot="-5400000">
            <a:off x="7607301" y="-746125"/>
            <a:ext cx="288925" cy="2879725"/>
          </a:xfrm>
          <a:prstGeom prst="rightBrace">
            <a:avLst>
              <a:gd name="adj1" fmla="val 60217"/>
              <a:gd name="adj2" fmla="val 50227"/>
            </a:avLst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6" name="AutoShape 44"/>
          <p:cNvSpPr>
            <a:spLocks/>
          </p:cNvSpPr>
          <p:nvPr/>
        </p:nvSpPr>
        <p:spPr bwMode="auto">
          <a:xfrm>
            <a:off x="4351339" y="4210050"/>
            <a:ext cx="288925" cy="1512888"/>
          </a:xfrm>
          <a:prstGeom prst="rightBrace">
            <a:avLst>
              <a:gd name="adj1" fmla="val 60241"/>
              <a:gd name="adj2" fmla="val 50648"/>
            </a:avLst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7" name="AutoShape 44"/>
          <p:cNvSpPr>
            <a:spLocks/>
          </p:cNvSpPr>
          <p:nvPr/>
        </p:nvSpPr>
        <p:spPr bwMode="auto">
          <a:xfrm rot="-5400000">
            <a:off x="7621588" y="9526"/>
            <a:ext cx="288925" cy="1511300"/>
          </a:xfrm>
          <a:prstGeom prst="rightBrace">
            <a:avLst>
              <a:gd name="adj1" fmla="val 60178"/>
              <a:gd name="adj2" fmla="val 49921"/>
            </a:avLst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7204" name="Line 36"/>
          <p:cNvSpPr>
            <a:spLocks noChangeShapeType="1"/>
          </p:cNvSpPr>
          <p:nvPr/>
        </p:nvSpPr>
        <p:spPr bwMode="auto">
          <a:xfrm>
            <a:off x="6283325" y="1844675"/>
            <a:ext cx="2908300" cy="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矩形 57"/>
          <p:cNvSpPr>
            <a:spLocks noChangeArrowheads="1"/>
          </p:cNvSpPr>
          <p:nvPr/>
        </p:nvSpPr>
        <p:spPr bwMode="auto">
          <a:xfrm>
            <a:off x="6743700" y="908050"/>
            <a:ext cx="2052638" cy="2160588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2" name="乘号 61"/>
          <p:cNvSpPr/>
          <p:nvPr/>
        </p:nvSpPr>
        <p:spPr bwMode="auto">
          <a:xfrm>
            <a:off x="6527800" y="1125539"/>
            <a:ext cx="431800" cy="503237"/>
          </a:xfrm>
          <a:prstGeom prst="mathMultiply">
            <a:avLst>
              <a:gd name="adj1" fmla="val 8730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63" name="乘号 62"/>
          <p:cNvSpPr/>
          <p:nvPr/>
        </p:nvSpPr>
        <p:spPr bwMode="auto">
          <a:xfrm>
            <a:off x="8543925" y="1125539"/>
            <a:ext cx="431800" cy="503237"/>
          </a:xfrm>
          <a:prstGeom prst="mathMultiply">
            <a:avLst>
              <a:gd name="adj1" fmla="val 8730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64" name="乘号 63"/>
          <p:cNvSpPr/>
          <p:nvPr/>
        </p:nvSpPr>
        <p:spPr bwMode="auto">
          <a:xfrm>
            <a:off x="7751763" y="1557339"/>
            <a:ext cx="431800" cy="503237"/>
          </a:xfrm>
          <a:prstGeom prst="mathMultiply">
            <a:avLst>
              <a:gd name="adj1" fmla="val 8730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cxnSp>
        <p:nvCxnSpPr>
          <p:cNvPr id="8234" name="直接连接符 47"/>
          <p:cNvCxnSpPr>
            <a:cxnSpLocks noChangeShapeType="1"/>
          </p:cNvCxnSpPr>
          <p:nvPr/>
        </p:nvCxnSpPr>
        <p:spPr bwMode="auto">
          <a:xfrm flipV="1">
            <a:off x="3819525" y="4941888"/>
            <a:ext cx="19446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5" name="直接连接符 47"/>
          <p:cNvCxnSpPr>
            <a:cxnSpLocks noChangeShapeType="1"/>
          </p:cNvCxnSpPr>
          <p:nvPr/>
        </p:nvCxnSpPr>
        <p:spPr bwMode="auto">
          <a:xfrm flipV="1">
            <a:off x="4800600" y="692150"/>
            <a:ext cx="0" cy="25923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36" name="直接连接符 47"/>
          <p:cNvCxnSpPr>
            <a:cxnSpLocks noChangeShapeType="1"/>
          </p:cNvCxnSpPr>
          <p:nvPr/>
        </p:nvCxnSpPr>
        <p:spPr bwMode="auto">
          <a:xfrm flipV="1">
            <a:off x="4800600" y="3284539"/>
            <a:ext cx="0" cy="32400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Line 42"/>
          <p:cNvSpPr>
            <a:spLocks noChangeShapeType="1"/>
          </p:cNvSpPr>
          <p:nvPr/>
        </p:nvSpPr>
        <p:spPr bwMode="auto">
          <a:xfrm flipV="1">
            <a:off x="4356100" y="908051"/>
            <a:ext cx="0" cy="93662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42"/>
          <p:cNvSpPr>
            <a:spLocks noChangeShapeType="1"/>
          </p:cNvSpPr>
          <p:nvPr/>
        </p:nvSpPr>
        <p:spPr bwMode="auto">
          <a:xfrm flipH="1" flipV="1">
            <a:off x="6716714" y="1844675"/>
            <a:ext cx="287337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42"/>
          <p:cNvSpPr>
            <a:spLocks noChangeShapeType="1"/>
          </p:cNvSpPr>
          <p:nvPr/>
        </p:nvSpPr>
        <p:spPr bwMode="auto">
          <a:xfrm flipH="1" flipV="1">
            <a:off x="8505825" y="1844675"/>
            <a:ext cx="287338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 flipV="1">
            <a:off x="4351338" y="1844675"/>
            <a:ext cx="449262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文本框 3"/>
          <p:cNvSpPr txBox="1">
            <a:spLocks noChangeArrowheads="1"/>
          </p:cNvSpPr>
          <p:nvPr/>
        </p:nvSpPr>
        <p:spPr bwMode="auto">
          <a:xfrm>
            <a:off x="8904288" y="0"/>
            <a:ext cx="1763712" cy="5842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3200" dirty="0">
                <a:ea typeface="黑体" pitchFamily="2" charset="-122"/>
              </a:rPr>
              <a:t>P18-1</a:t>
            </a:r>
            <a:endParaRPr lang="zh-CN" altLang="en-US" sz="3200" dirty="0">
              <a:ea typeface="黑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208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1" grpId="0" animBg="1"/>
      <p:bldP spid="7202" grpId="0" animBg="1"/>
      <p:bldP spid="7203" grpId="0" animBg="1"/>
      <p:bldP spid="7208" grpId="0" animBg="1"/>
      <p:bldP spid="7209" grpId="0" animBg="1"/>
      <p:bldP spid="7210" grpId="0" animBg="1"/>
      <p:bldP spid="7211" grpId="0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7204" grpId="0" animBg="1"/>
      <p:bldP spid="58" grpId="0" animBg="1"/>
      <p:bldP spid="2" grpId="0" animBg="1"/>
      <p:bldP spid="3" grpId="0" animBg="1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5" name="Line 47"/>
          <p:cNvSpPr>
            <a:spLocks noChangeShapeType="1"/>
          </p:cNvSpPr>
          <p:nvPr/>
        </p:nvSpPr>
        <p:spPr bwMode="auto">
          <a:xfrm>
            <a:off x="6989764" y="1833563"/>
            <a:ext cx="1506537" cy="11112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219" name="Group 52"/>
          <p:cNvGrpSpPr>
            <a:grpSpLocks/>
          </p:cNvGrpSpPr>
          <p:nvPr/>
        </p:nvGrpSpPr>
        <p:grpSpPr bwMode="auto">
          <a:xfrm>
            <a:off x="3935414" y="4184650"/>
            <a:ext cx="1730375" cy="1512888"/>
            <a:chOff x="1519" y="2636"/>
            <a:chExt cx="1090" cy="953"/>
          </a:xfrm>
        </p:grpSpPr>
        <p:sp>
          <p:nvSpPr>
            <p:cNvPr id="9258" name="Line 6"/>
            <p:cNvSpPr>
              <a:spLocks noChangeShapeType="1"/>
            </p:cNvSpPr>
            <p:nvPr/>
          </p:nvSpPr>
          <p:spPr bwMode="auto">
            <a:xfrm rot="10800000" flipV="1">
              <a:off x="2609" y="2795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Line 7"/>
            <p:cNvSpPr>
              <a:spLocks noChangeShapeType="1"/>
            </p:cNvSpPr>
            <p:nvPr/>
          </p:nvSpPr>
          <p:spPr bwMode="auto">
            <a:xfrm rot="10800000">
              <a:off x="2358" y="2636"/>
              <a:ext cx="251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Line 8"/>
            <p:cNvSpPr>
              <a:spLocks noChangeShapeType="1"/>
            </p:cNvSpPr>
            <p:nvPr/>
          </p:nvSpPr>
          <p:spPr bwMode="auto">
            <a:xfrm rot="10800000" flipV="1">
              <a:off x="2358" y="3430"/>
              <a:ext cx="251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1" name="Line 9"/>
            <p:cNvSpPr>
              <a:spLocks noChangeShapeType="1"/>
            </p:cNvSpPr>
            <p:nvPr/>
          </p:nvSpPr>
          <p:spPr bwMode="auto">
            <a:xfrm rot="10800000" flipV="1">
              <a:off x="1520" y="2795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2" name="Line 10"/>
            <p:cNvSpPr>
              <a:spLocks noChangeShapeType="1"/>
            </p:cNvSpPr>
            <p:nvPr/>
          </p:nvSpPr>
          <p:spPr bwMode="auto">
            <a:xfrm rot="10800000">
              <a:off x="1519" y="3430"/>
              <a:ext cx="249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3" name="Line 11"/>
            <p:cNvSpPr>
              <a:spLocks noChangeShapeType="1"/>
            </p:cNvSpPr>
            <p:nvPr/>
          </p:nvSpPr>
          <p:spPr bwMode="auto">
            <a:xfrm rot="10800000" flipH="1">
              <a:off x="1519" y="2636"/>
              <a:ext cx="249" cy="1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0" name="Line 14"/>
          <p:cNvSpPr>
            <a:spLocks noChangeShapeType="1"/>
          </p:cNvSpPr>
          <p:nvPr/>
        </p:nvSpPr>
        <p:spPr bwMode="auto">
          <a:xfrm flipV="1">
            <a:off x="4330700" y="3465514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1" name="Line 15"/>
          <p:cNvSpPr>
            <a:spLocks noChangeShapeType="1"/>
          </p:cNvSpPr>
          <p:nvPr/>
        </p:nvSpPr>
        <p:spPr bwMode="auto">
          <a:xfrm flipV="1">
            <a:off x="5267325" y="3465514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Line 16"/>
          <p:cNvSpPr>
            <a:spLocks noChangeShapeType="1"/>
          </p:cNvSpPr>
          <p:nvPr/>
        </p:nvSpPr>
        <p:spPr bwMode="auto">
          <a:xfrm>
            <a:off x="4330701" y="3465513"/>
            <a:ext cx="9366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3" name="Line 17"/>
          <p:cNvSpPr>
            <a:spLocks noChangeShapeType="1"/>
          </p:cNvSpPr>
          <p:nvPr/>
        </p:nvSpPr>
        <p:spPr bwMode="auto">
          <a:xfrm flipV="1">
            <a:off x="4330700" y="5697539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4" name="Line 18"/>
          <p:cNvSpPr>
            <a:spLocks noChangeShapeType="1"/>
          </p:cNvSpPr>
          <p:nvPr/>
        </p:nvSpPr>
        <p:spPr bwMode="auto">
          <a:xfrm flipV="1">
            <a:off x="5267325" y="5697539"/>
            <a:ext cx="0" cy="7191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5" name="Line 19"/>
          <p:cNvSpPr>
            <a:spLocks noChangeShapeType="1"/>
          </p:cNvSpPr>
          <p:nvPr/>
        </p:nvSpPr>
        <p:spPr bwMode="auto">
          <a:xfrm>
            <a:off x="4330701" y="6416675"/>
            <a:ext cx="9366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6" name="Line 20"/>
          <p:cNvSpPr>
            <a:spLocks noChangeShapeType="1"/>
          </p:cNvSpPr>
          <p:nvPr/>
        </p:nvSpPr>
        <p:spPr bwMode="auto">
          <a:xfrm flipV="1">
            <a:off x="4330700" y="3933826"/>
            <a:ext cx="469900" cy="2508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7" name="Line 21"/>
          <p:cNvSpPr>
            <a:spLocks noChangeShapeType="1"/>
          </p:cNvSpPr>
          <p:nvPr/>
        </p:nvSpPr>
        <p:spPr bwMode="auto">
          <a:xfrm>
            <a:off x="4800601" y="3933826"/>
            <a:ext cx="466725" cy="2508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8" name="Line 22"/>
          <p:cNvSpPr>
            <a:spLocks noChangeShapeType="1"/>
          </p:cNvSpPr>
          <p:nvPr/>
        </p:nvSpPr>
        <p:spPr bwMode="auto">
          <a:xfrm>
            <a:off x="4330701" y="5697539"/>
            <a:ext cx="504825" cy="28733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9" name="Line 23"/>
          <p:cNvSpPr>
            <a:spLocks noChangeShapeType="1"/>
          </p:cNvSpPr>
          <p:nvPr/>
        </p:nvSpPr>
        <p:spPr bwMode="auto">
          <a:xfrm flipH="1">
            <a:off x="4835525" y="5697539"/>
            <a:ext cx="431800" cy="28733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0" name="Line 24"/>
          <p:cNvSpPr>
            <a:spLocks noChangeShapeType="1"/>
          </p:cNvSpPr>
          <p:nvPr/>
        </p:nvSpPr>
        <p:spPr bwMode="auto">
          <a:xfrm flipV="1">
            <a:off x="3935413" y="908050"/>
            <a:ext cx="0" cy="2160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1" name="Line 25"/>
          <p:cNvSpPr>
            <a:spLocks noChangeShapeType="1"/>
          </p:cNvSpPr>
          <p:nvPr/>
        </p:nvSpPr>
        <p:spPr bwMode="auto">
          <a:xfrm flipV="1">
            <a:off x="5664200" y="908050"/>
            <a:ext cx="0" cy="2160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2" name="Line 26"/>
          <p:cNvSpPr>
            <a:spLocks noChangeShapeType="1"/>
          </p:cNvSpPr>
          <p:nvPr/>
        </p:nvSpPr>
        <p:spPr bwMode="auto">
          <a:xfrm>
            <a:off x="3935414" y="908050"/>
            <a:ext cx="172878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3" name="Line 27"/>
          <p:cNvSpPr>
            <a:spLocks noChangeShapeType="1"/>
          </p:cNvSpPr>
          <p:nvPr/>
        </p:nvSpPr>
        <p:spPr bwMode="auto">
          <a:xfrm>
            <a:off x="3935414" y="3068638"/>
            <a:ext cx="17287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4" name="Line 28"/>
          <p:cNvSpPr>
            <a:spLocks noChangeShapeType="1"/>
          </p:cNvSpPr>
          <p:nvPr/>
        </p:nvSpPr>
        <p:spPr bwMode="auto">
          <a:xfrm flipV="1">
            <a:off x="4800600" y="1844676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5" name="Line 29"/>
          <p:cNvSpPr>
            <a:spLocks noChangeShapeType="1"/>
          </p:cNvSpPr>
          <p:nvPr/>
        </p:nvSpPr>
        <p:spPr bwMode="auto">
          <a:xfrm flipV="1">
            <a:off x="4351338" y="908051"/>
            <a:ext cx="0" cy="9366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6" name="Line 30"/>
          <p:cNvSpPr>
            <a:spLocks noChangeShapeType="1"/>
          </p:cNvSpPr>
          <p:nvPr/>
        </p:nvSpPr>
        <p:spPr bwMode="auto">
          <a:xfrm flipV="1">
            <a:off x="5232400" y="908051"/>
            <a:ext cx="0" cy="9366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7" name="Line 31"/>
          <p:cNvSpPr>
            <a:spLocks noChangeShapeType="1"/>
          </p:cNvSpPr>
          <p:nvPr/>
        </p:nvSpPr>
        <p:spPr bwMode="auto">
          <a:xfrm flipH="1">
            <a:off x="4367214" y="1844675"/>
            <a:ext cx="86518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8" name="Line 33"/>
          <p:cNvSpPr>
            <a:spLocks noChangeShapeType="1"/>
          </p:cNvSpPr>
          <p:nvPr/>
        </p:nvSpPr>
        <p:spPr bwMode="auto">
          <a:xfrm flipV="1">
            <a:off x="6299200" y="908051"/>
            <a:ext cx="0" cy="9366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9" name="Line 34"/>
          <p:cNvSpPr>
            <a:spLocks noChangeShapeType="1"/>
          </p:cNvSpPr>
          <p:nvPr/>
        </p:nvSpPr>
        <p:spPr bwMode="auto">
          <a:xfrm flipV="1">
            <a:off x="6305551" y="908050"/>
            <a:ext cx="288131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0" name="Line 35"/>
          <p:cNvSpPr>
            <a:spLocks noChangeShapeType="1"/>
          </p:cNvSpPr>
          <p:nvPr/>
        </p:nvSpPr>
        <p:spPr bwMode="auto">
          <a:xfrm flipV="1">
            <a:off x="9191625" y="908051"/>
            <a:ext cx="0" cy="9366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1" name="Line 40"/>
          <p:cNvSpPr>
            <a:spLocks noChangeShapeType="1"/>
          </p:cNvSpPr>
          <p:nvPr/>
        </p:nvSpPr>
        <p:spPr bwMode="auto">
          <a:xfrm>
            <a:off x="8305800" y="908050"/>
            <a:ext cx="0" cy="21605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2" name="Line 41"/>
          <p:cNvSpPr>
            <a:spLocks noChangeShapeType="1"/>
          </p:cNvSpPr>
          <p:nvPr/>
        </p:nvSpPr>
        <p:spPr bwMode="auto">
          <a:xfrm>
            <a:off x="7270750" y="908050"/>
            <a:ext cx="0" cy="2160588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3" name="Line 42"/>
          <p:cNvSpPr>
            <a:spLocks noChangeShapeType="1"/>
          </p:cNvSpPr>
          <p:nvPr/>
        </p:nvSpPr>
        <p:spPr bwMode="auto">
          <a:xfrm flipV="1">
            <a:off x="6999288" y="908051"/>
            <a:ext cx="0" cy="9366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4" name="Line 43"/>
          <p:cNvSpPr>
            <a:spLocks noChangeShapeType="1"/>
          </p:cNvSpPr>
          <p:nvPr/>
        </p:nvSpPr>
        <p:spPr bwMode="auto">
          <a:xfrm flipV="1">
            <a:off x="8523288" y="908051"/>
            <a:ext cx="0" cy="93662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9245" name="直接连接符 47"/>
          <p:cNvCxnSpPr>
            <a:cxnSpLocks noChangeShapeType="1"/>
          </p:cNvCxnSpPr>
          <p:nvPr/>
        </p:nvCxnSpPr>
        <p:spPr bwMode="auto">
          <a:xfrm flipV="1">
            <a:off x="7785100" y="692150"/>
            <a:ext cx="0" cy="25923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6" name="直接连接符 47"/>
          <p:cNvCxnSpPr>
            <a:cxnSpLocks noChangeShapeType="1"/>
          </p:cNvCxnSpPr>
          <p:nvPr/>
        </p:nvCxnSpPr>
        <p:spPr bwMode="auto">
          <a:xfrm flipV="1">
            <a:off x="3819525" y="4941888"/>
            <a:ext cx="194468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7" name="直接连接符 47"/>
          <p:cNvCxnSpPr>
            <a:cxnSpLocks noChangeShapeType="1"/>
          </p:cNvCxnSpPr>
          <p:nvPr/>
        </p:nvCxnSpPr>
        <p:spPr bwMode="auto">
          <a:xfrm flipV="1">
            <a:off x="4800600" y="692150"/>
            <a:ext cx="0" cy="2592388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8" name="直接连接符 47"/>
          <p:cNvCxnSpPr>
            <a:cxnSpLocks noChangeShapeType="1"/>
          </p:cNvCxnSpPr>
          <p:nvPr/>
        </p:nvCxnSpPr>
        <p:spPr bwMode="auto">
          <a:xfrm flipV="1">
            <a:off x="4800600" y="3284539"/>
            <a:ext cx="0" cy="3240087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9" name="Line 42"/>
          <p:cNvSpPr>
            <a:spLocks noChangeShapeType="1"/>
          </p:cNvSpPr>
          <p:nvPr/>
        </p:nvSpPr>
        <p:spPr bwMode="auto">
          <a:xfrm flipH="1" flipV="1">
            <a:off x="6311900" y="1844675"/>
            <a:ext cx="6921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0" name="Line 42"/>
          <p:cNvSpPr>
            <a:spLocks noChangeShapeType="1"/>
          </p:cNvSpPr>
          <p:nvPr/>
        </p:nvSpPr>
        <p:spPr bwMode="auto">
          <a:xfrm flipH="1" flipV="1">
            <a:off x="8505825" y="1844675"/>
            <a:ext cx="685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1" name="Line 32"/>
          <p:cNvSpPr>
            <a:spLocks noChangeShapeType="1"/>
          </p:cNvSpPr>
          <p:nvPr/>
        </p:nvSpPr>
        <p:spPr bwMode="auto">
          <a:xfrm>
            <a:off x="6721475" y="3068638"/>
            <a:ext cx="203835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2" name="Line 38"/>
          <p:cNvSpPr>
            <a:spLocks noChangeShapeType="1"/>
          </p:cNvSpPr>
          <p:nvPr/>
        </p:nvSpPr>
        <p:spPr bwMode="auto">
          <a:xfrm>
            <a:off x="6743700" y="1844676"/>
            <a:ext cx="0" cy="12239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53" name="Line 39"/>
          <p:cNvSpPr>
            <a:spLocks noChangeShapeType="1"/>
          </p:cNvSpPr>
          <p:nvPr/>
        </p:nvSpPr>
        <p:spPr bwMode="auto">
          <a:xfrm>
            <a:off x="8782050" y="1844676"/>
            <a:ext cx="0" cy="12239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3310" name="Picture 6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869951"/>
            <a:ext cx="931863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312" name="Picture 6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879476"/>
            <a:ext cx="495300" cy="2189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19" name="Line 51"/>
          <p:cNvSpPr>
            <a:spLocks noChangeShapeType="1"/>
          </p:cNvSpPr>
          <p:nvPr/>
        </p:nvSpPr>
        <p:spPr bwMode="auto">
          <a:xfrm>
            <a:off x="3935414" y="5445126"/>
            <a:ext cx="865187" cy="504825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1524000" y="0"/>
            <a:ext cx="9144000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Complete the side view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完成左视图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056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5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5" grpId="0" animBg="1"/>
      <p:bldP spid="7215" grpId="1" animBg="1"/>
      <p:bldP spid="72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571500"/>
            <a:ext cx="68580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524000" y="0"/>
            <a:ext cx="802798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>
                <a:ea typeface="黑体" pitchFamily="49" charset="-122"/>
              </a:rPr>
              <a:t>参考模型视图</a:t>
            </a:r>
            <a:r>
              <a:rPr lang="en-US" altLang="zh-CN" dirty="0">
                <a:ea typeface="黑体" pitchFamily="49" charset="-122"/>
              </a:rPr>
              <a:t>Refer to the modeling and 4 views</a:t>
            </a:r>
            <a:endParaRPr lang="zh-CN" altLang="en-US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5288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7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4" y="1498601"/>
            <a:ext cx="3171825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267" name="Group 58"/>
          <p:cNvGrpSpPr>
            <a:grpSpLocks/>
          </p:cNvGrpSpPr>
          <p:nvPr/>
        </p:nvGrpSpPr>
        <p:grpSpPr bwMode="auto">
          <a:xfrm>
            <a:off x="6359525" y="1725614"/>
            <a:ext cx="2400300" cy="4733925"/>
            <a:chOff x="3132" y="954"/>
            <a:chExt cx="1512" cy="2982"/>
          </a:xfrm>
        </p:grpSpPr>
        <p:sp>
          <p:nvSpPr>
            <p:cNvPr id="11322" name="Freeform 77"/>
            <p:cNvSpPr>
              <a:spLocks/>
            </p:cNvSpPr>
            <p:nvPr/>
          </p:nvSpPr>
          <p:spPr bwMode="auto">
            <a:xfrm>
              <a:off x="3138" y="954"/>
              <a:ext cx="1488" cy="1278"/>
            </a:xfrm>
            <a:custGeom>
              <a:avLst/>
              <a:gdLst>
                <a:gd name="T0" fmla="*/ 0 w 1488"/>
                <a:gd name="T1" fmla="*/ 1278 h 1278"/>
                <a:gd name="T2" fmla="*/ 222 w 1488"/>
                <a:gd name="T3" fmla="*/ 954 h 1278"/>
                <a:gd name="T4" fmla="*/ 222 w 1488"/>
                <a:gd name="T5" fmla="*/ 0 h 1278"/>
                <a:gd name="T6" fmla="*/ 1272 w 1488"/>
                <a:gd name="T7" fmla="*/ 0 h 1278"/>
                <a:gd name="T8" fmla="*/ 1272 w 1488"/>
                <a:gd name="T9" fmla="*/ 936 h 1278"/>
                <a:gd name="T10" fmla="*/ 1488 w 1488"/>
                <a:gd name="T11" fmla="*/ 1278 h 1278"/>
                <a:gd name="T12" fmla="*/ 0 w 1488"/>
                <a:gd name="T13" fmla="*/ 1278 h 1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88"/>
                <a:gd name="T22" fmla="*/ 0 h 1278"/>
                <a:gd name="T23" fmla="*/ 1488 w 1488"/>
                <a:gd name="T24" fmla="*/ 1278 h 1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88" h="1278">
                  <a:moveTo>
                    <a:pt x="0" y="1278"/>
                  </a:moveTo>
                  <a:lnTo>
                    <a:pt x="222" y="954"/>
                  </a:lnTo>
                  <a:lnTo>
                    <a:pt x="222" y="0"/>
                  </a:lnTo>
                  <a:lnTo>
                    <a:pt x="1272" y="0"/>
                  </a:lnTo>
                  <a:lnTo>
                    <a:pt x="1272" y="936"/>
                  </a:lnTo>
                  <a:lnTo>
                    <a:pt x="1488" y="1278"/>
                  </a:lnTo>
                  <a:lnTo>
                    <a:pt x="0" y="127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23" name="Line 76"/>
            <p:cNvSpPr>
              <a:spLocks noChangeShapeType="1"/>
            </p:cNvSpPr>
            <p:nvPr/>
          </p:nvSpPr>
          <p:spPr bwMode="auto">
            <a:xfrm>
              <a:off x="3888" y="954"/>
              <a:ext cx="0" cy="1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24" name="Line 75"/>
            <p:cNvSpPr>
              <a:spLocks noChangeShapeType="1"/>
            </p:cNvSpPr>
            <p:nvPr/>
          </p:nvSpPr>
          <p:spPr bwMode="auto">
            <a:xfrm flipH="1">
              <a:off x="3516" y="1712"/>
              <a:ext cx="176" cy="5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25" name="Freeform 74"/>
            <p:cNvSpPr>
              <a:spLocks/>
            </p:cNvSpPr>
            <p:nvPr/>
          </p:nvSpPr>
          <p:spPr bwMode="auto">
            <a:xfrm>
              <a:off x="3138" y="2556"/>
              <a:ext cx="1506" cy="1380"/>
            </a:xfrm>
            <a:custGeom>
              <a:avLst/>
              <a:gdLst>
                <a:gd name="T0" fmla="*/ 378 w 1506"/>
                <a:gd name="T1" fmla="*/ 0 h 1380"/>
                <a:gd name="T2" fmla="*/ 1122 w 1506"/>
                <a:gd name="T3" fmla="*/ 0 h 1380"/>
                <a:gd name="T4" fmla="*/ 1506 w 1506"/>
                <a:gd name="T5" fmla="*/ 690 h 1380"/>
                <a:gd name="T6" fmla="*/ 1128 w 1506"/>
                <a:gd name="T7" fmla="*/ 1380 h 1380"/>
                <a:gd name="T8" fmla="*/ 372 w 1506"/>
                <a:gd name="T9" fmla="*/ 1380 h 1380"/>
                <a:gd name="T10" fmla="*/ 0 w 1506"/>
                <a:gd name="T11" fmla="*/ 690 h 1380"/>
                <a:gd name="T12" fmla="*/ 378 w 1506"/>
                <a:gd name="T13" fmla="*/ 0 h 13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06"/>
                <a:gd name="T22" fmla="*/ 0 h 1380"/>
                <a:gd name="T23" fmla="*/ 1506 w 1506"/>
                <a:gd name="T24" fmla="*/ 1380 h 13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06" h="1380">
                  <a:moveTo>
                    <a:pt x="378" y="0"/>
                  </a:moveTo>
                  <a:lnTo>
                    <a:pt x="1122" y="0"/>
                  </a:lnTo>
                  <a:lnTo>
                    <a:pt x="1506" y="690"/>
                  </a:lnTo>
                  <a:lnTo>
                    <a:pt x="1128" y="1380"/>
                  </a:lnTo>
                  <a:lnTo>
                    <a:pt x="372" y="1380"/>
                  </a:lnTo>
                  <a:lnTo>
                    <a:pt x="0" y="690"/>
                  </a:lnTo>
                  <a:lnTo>
                    <a:pt x="378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26" name="Freeform 73"/>
            <p:cNvSpPr>
              <a:spLocks/>
            </p:cNvSpPr>
            <p:nvPr/>
          </p:nvSpPr>
          <p:spPr bwMode="auto">
            <a:xfrm>
              <a:off x="3360" y="2694"/>
              <a:ext cx="1044" cy="1107"/>
            </a:xfrm>
            <a:custGeom>
              <a:avLst/>
              <a:gdLst>
                <a:gd name="T0" fmla="*/ 528 w 1044"/>
                <a:gd name="T1" fmla="*/ 0 h 1107"/>
                <a:gd name="T2" fmla="*/ 0 w 1044"/>
                <a:gd name="T3" fmla="*/ 552 h 1107"/>
                <a:gd name="T4" fmla="*/ 528 w 1044"/>
                <a:gd name="T5" fmla="*/ 1107 h 1107"/>
                <a:gd name="T6" fmla="*/ 1044 w 1044"/>
                <a:gd name="T7" fmla="*/ 552 h 1107"/>
                <a:gd name="T8" fmla="*/ 528 w 1044"/>
                <a:gd name="T9" fmla="*/ 0 h 1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4"/>
                <a:gd name="T16" fmla="*/ 0 h 1107"/>
                <a:gd name="T17" fmla="*/ 1044 w 1044"/>
                <a:gd name="T18" fmla="*/ 1107 h 1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4" h="1107">
                  <a:moveTo>
                    <a:pt x="528" y="0"/>
                  </a:moveTo>
                  <a:lnTo>
                    <a:pt x="0" y="552"/>
                  </a:lnTo>
                  <a:lnTo>
                    <a:pt x="528" y="1107"/>
                  </a:lnTo>
                  <a:lnTo>
                    <a:pt x="1044" y="552"/>
                  </a:lnTo>
                  <a:lnTo>
                    <a:pt x="528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27" name="Line 72"/>
            <p:cNvSpPr>
              <a:spLocks noChangeShapeType="1"/>
            </p:cNvSpPr>
            <p:nvPr/>
          </p:nvSpPr>
          <p:spPr bwMode="auto">
            <a:xfrm>
              <a:off x="3519" y="2554"/>
              <a:ext cx="188" cy="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28" name="Line 71"/>
            <p:cNvSpPr>
              <a:spLocks noChangeShapeType="1"/>
            </p:cNvSpPr>
            <p:nvPr/>
          </p:nvSpPr>
          <p:spPr bwMode="auto">
            <a:xfrm>
              <a:off x="4077" y="3592"/>
              <a:ext cx="192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29" name="Line 70"/>
            <p:cNvSpPr>
              <a:spLocks noChangeShapeType="1"/>
            </p:cNvSpPr>
            <p:nvPr/>
          </p:nvSpPr>
          <p:spPr bwMode="auto">
            <a:xfrm flipH="1">
              <a:off x="3506" y="3590"/>
              <a:ext cx="192" cy="3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30" name="Line 69"/>
            <p:cNvSpPr>
              <a:spLocks noChangeShapeType="1"/>
            </p:cNvSpPr>
            <p:nvPr/>
          </p:nvSpPr>
          <p:spPr bwMode="auto">
            <a:xfrm flipH="1">
              <a:off x="4073" y="2558"/>
              <a:ext cx="183" cy="3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31" name="Line 68"/>
            <p:cNvSpPr>
              <a:spLocks noChangeShapeType="1"/>
            </p:cNvSpPr>
            <p:nvPr/>
          </p:nvSpPr>
          <p:spPr bwMode="auto">
            <a:xfrm>
              <a:off x="3132" y="324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32" name="Line 67"/>
            <p:cNvSpPr>
              <a:spLocks noChangeShapeType="1"/>
            </p:cNvSpPr>
            <p:nvPr/>
          </p:nvSpPr>
          <p:spPr bwMode="auto">
            <a:xfrm>
              <a:off x="4398" y="324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33" name="Line 66"/>
            <p:cNvSpPr>
              <a:spLocks noChangeShapeType="1"/>
            </p:cNvSpPr>
            <p:nvPr/>
          </p:nvSpPr>
          <p:spPr bwMode="auto">
            <a:xfrm flipV="1">
              <a:off x="3354" y="1130"/>
              <a:ext cx="534" cy="7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34" name="Line 65"/>
            <p:cNvSpPr>
              <a:spLocks noChangeShapeType="1"/>
            </p:cNvSpPr>
            <p:nvPr/>
          </p:nvSpPr>
          <p:spPr bwMode="auto">
            <a:xfrm flipH="1" flipV="1">
              <a:off x="3886" y="1122"/>
              <a:ext cx="534" cy="7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35" name="Line 64"/>
            <p:cNvSpPr>
              <a:spLocks noChangeShapeType="1"/>
            </p:cNvSpPr>
            <p:nvPr/>
          </p:nvSpPr>
          <p:spPr bwMode="auto">
            <a:xfrm flipV="1">
              <a:off x="3698" y="1124"/>
              <a:ext cx="191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36" name="Line 63"/>
            <p:cNvSpPr>
              <a:spLocks noChangeShapeType="1"/>
            </p:cNvSpPr>
            <p:nvPr/>
          </p:nvSpPr>
          <p:spPr bwMode="auto">
            <a:xfrm>
              <a:off x="4088" y="1712"/>
              <a:ext cx="176" cy="5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37" name="Line 62"/>
            <p:cNvSpPr>
              <a:spLocks noChangeShapeType="1"/>
            </p:cNvSpPr>
            <p:nvPr/>
          </p:nvSpPr>
          <p:spPr bwMode="auto">
            <a:xfrm flipH="1" flipV="1">
              <a:off x="3890" y="1132"/>
              <a:ext cx="191" cy="5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38" name="Line 61"/>
            <p:cNvSpPr>
              <a:spLocks noChangeShapeType="1"/>
            </p:cNvSpPr>
            <p:nvPr/>
          </p:nvSpPr>
          <p:spPr bwMode="auto">
            <a:xfrm>
              <a:off x="3360" y="3245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39" name="Line 60"/>
            <p:cNvSpPr>
              <a:spLocks noChangeShapeType="1"/>
            </p:cNvSpPr>
            <p:nvPr/>
          </p:nvSpPr>
          <p:spPr bwMode="auto">
            <a:xfrm>
              <a:off x="3699" y="2898"/>
              <a:ext cx="374" cy="6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40" name="Line 59"/>
            <p:cNvSpPr>
              <a:spLocks noChangeShapeType="1"/>
            </p:cNvSpPr>
            <p:nvPr/>
          </p:nvSpPr>
          <p:spPr bwMode="auto">
            <a:xfrm flipH="1">
              <a:off x="3696" y="2904"/>
              <a:ext cx="374" cy="6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2" name="Line 57"/>
          <p:cNvSpPr>
            <a:spLocks noChangeShapeType="1"/>
          </p:cNvSpPr>
          <p:nvPr/>
        </p:nvSpPr>
        <p:spPr bwMode="auto">
          <a:xfrm>
            <a:off x="7559675" y="6240463"/>
            <a:ext cx="48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56"/>
          <p:cNvSpPr>
            <a:spLocks noChangeShapeType="1"/>
          </p:cNvSpPr>
          <p:nvPr/>
        </p:nvSpPr>
        <p:spPr bwMode="auto">
          <a:xfrm flipV="1">
            <a:off x="8048625" y="3424238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55"/>
          <p:cNvSpPr>
            <a:spLocks noChangeShapeType="1"/>
          </p:cNvSpPr>
          <p:nvPr/>
        </p:nvSpPr>
        <p:spPr bwMode="auto">
          <a:xfrm flipH="1">
            <a:off x="7553326" y="3430588"/>
            <a:ext cx="4857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6727826" y="2890838"/>
            <a:ext cx="1655763" cy="520700"/>
            <a:chOff x="3364" y="1688"/>
            <a:chExt cx="1043" cy="328"/>
          </a:xfrm>
        </p:grpSpPr>
        <p:sp>
          <p:nvSpPr>
            <p:cNvPr id="11318" name="Line 54"/>
            <p:cNvSpPr>
              <a:spLocks noChangeShapeType="1"/>
            </p:cNvSpPr>
            <p:nvPr/>
          </p:nvSpPr>
          <p:spPr bwMode="auto">
            <a:xfrm flipV="1">
              <a:off x="3364" y="1700"/>
              <a:ext cx="339" cy="212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9" name="Line 53"/>
            <p:cNvSpPr>
              <a:spLocks noChangeShapeType="1"/>
            </p:cNvSpPr>
            <p:nvPr/>
          </p:nvSpPr>
          <p:spPr bwMode="auto">
            <a:xfrm>
              <a:off x="3698" y="1693"/>
              <a:ext cx="194" cy="323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20" name="Line 52"/>
            <p:cNvSpPr>
              <a:spLocks noChangeShapeType="1"/>
            </p:cNvSpPr>
            <p:nvPr/>
          </p:nvSpPr>
          <p:spPr bwMode="auto">
            <a:xfrm flipH="1" flipV="1">
              <a:off x="4068" y="1688"/>
              <a:ext cx="339" cy="212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21" name="Line 51"/>
            <p:cNvSpPr>
              <a:spLocks noChangeShapeType="1"/>
            </p:cNvSpPr>
            <p:nvPr/>
          </p:nvSpPr>
          <p:spPr bwMode="auto">
            <a:xfrm flipH="1">
              <a:off x="3888" y="1704"/>
              <a:ext cx="188" cy="312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6356350" y="4265614"/>
            <a:ext cx="2400300" cy="2193925"/>
            <a:chOff x="864" y="2608"/>
            <a:chExt cx="1512" cy="1382"/>
          </a:xfrm>
        </p:grpSpPr>
        <p:sp>
          <p:nvSpPr>
            <p:cNvPr id="11310" name="Freeform 49"/>
            <p:cNvSpPr>
              <a:spLocks/>
            </p:cNvSpPr>
            <p:nvPr/>
          </p:nvSpPr>
          <p:spPr bwMode="auto">
            <a:xfrm>
              <a:off x="870" y="2610"/>
              <a:ext cx="1506" cy="1380"/>
            </a:xfrm>
            <a:custGeom>
              <a:avLst/>
              <a:gdLst>
                <a:gd name="T0" fmla="*/ 378 w 1506"/>
                <a:gd name="T1" fmla="*/ 0 h 1380"/>
                <a:gd name="T2" fmla="*/ 1122 w 1506"/>
                <a:gd name="T3" fmla="*/ 0 h 1380"/>
                <a:gd name="T4" fmla="*/ 1506 w 1506"/>
                <a:gd name="T5" fmla="*/ 690 h 1380"/>
                <a:gd name="T6" fmla="*/ 1128 w 1506"/>
                <a:gd name="T7" fmla="*/ 1380 h 1380"/>
                <a:gd name="T8" fmla="*/ 372 w 1506"/>
                <a:gd name="T9" fmla="*/ 1380 h 1380"/>
                <a:gd name="T10" fmla="*/ 0 w 1506"/>
                <a:gd name="T11" fmla="*/ 690 h 1380"/>
                <a:gd name="T12" fmla="*/ 378 w 1506"/>
                <a:gd name="T13" fmla="*/ 0 h 13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06"/>
                <a:gd name="T22" fmla="*/ 0 h 1380"/>
                <a:gd name="T23" fmla="*/ 1506 w 1506"/>
                <a:gd name="T24" fmla="*/ 1380 h 13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06" h="1380">
                  <a:moveTo>
                    <a:pt x="378" y="0"/>
                  </a:moveTo>
                  <a:lnTo>
                    <a:pt x="1122" y="0"/>
                  </a:lnTo>
                  <a:lnTo>
                    <a:pt x="1506" y="690"/>
                  </a:lnTo>
                  <a:lnTo>
                    <a:pt x="1128" y="1380"/>
                  </a:lnTo>
                  <a:lnTo>
                    <a:pt x="372" y="1380"/>
                  </a:lnTo>
                  <a:lnTo>
                    <a:pt x="0" y="690"/>
                  </a:lnTo>
                  <a:lnTo>
                    <a:pt x="378" y="0"/>
                  </a:lnTo>
                  <a:close/>
                </a:path>
              </a:pathLst>
            </a:custGeom>
            <a:noFill/>
            <a:ln w="28575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1" name="Freeform 48"/>
            <p:cNvSpPr>
              <a:spLocks/>
            </p:cNvSpPr>
            <p:nvPr/>
          </p:nvSpPr>
          <p:spPr bwMode="auto">
            <a:xfrm>
              <a:off x="1092" y="2748"/>
              <a:ext cx="1044" cy="1107"/>
            </a:xfrm>
            <a:custGeom>
              <a:avLst/>
              <a:gdLst>
                <a:gd name="T0" fmla="*/ 528 w 1044"/>
                <a:gd name="T1" fmla="*/ 0 h 1107"/>
                <a:gd name="T2" fmla="*/ 0 w 1044"/>
                <a:gd name="T3" fmla="*/ 552 h 1107"/>
                <a:gd name="T4" fmla="*/ 528 w 1044"/>
                <a:gd name="T5" fmla="*/ 1107 h 1107"/>
                <a:gd name="T6" fmla="*/ 1044 w 1044"/>
                <a:gd name="T7" fmla="*/ 552 h 1107"/>
                <a:gd name="T8" fmla="*/ 528 w 1044"/>
                <a:gd name="T9" fmla="*/ 0 h 1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4"/>
                <a:gd name="T16" fmla="*/ 0 h 1107"/>
                <a:gd name="T17" fmla="*/ 1044 w 1044"/>
                <a:gd name="T18" fmla="*/ 1107 h 1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4" h="1107">
                  <a:moveTo>
                    <a:pt x="528" y="0"/>
                  </a:moveTo>
                  <a:lnTo>
                    <a:pt x="0" y="552"/>
                  </a:lnTo>
                  <a:lnTo>
                    <a:pt x="528" y="1107"/>
                  </a:lnTo>
                  <a:lnTo>
                    <a:pt x="1044" y="552"/>
                  </a:lnTo>
                  <a:lnTo>
                    <a:pt x="528" y="0"/>
                  </a:lnTo>
                  <a:close/>
                </a:path>
              </a:pathLst>
            </a:custGeom>
            <a:noFill/>
            <a:ln w="28575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2" name="Line 47"/>
            <p:cNvSpPr>
              <a:spLocks noChangeShapeType="1"/>
            </p:cNvSpPr>
            <p:nvPr/>
          </p:nvSpPr>
          <p:spPr bwMode="auto">
            <a:xfrm>
              <a:off x="1251" y="2608"/>
              <a:ext cx="188" cy="358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3" name="Line 46"/>
            <p:cNvSpPr>
              <a:spLocks noChangeShapeType="1"/>
            </p:cNvSpPr>
            <p:nvPr/>
          </p:nvSpPr>
          <p:spPr bwMode="auto">
            <a:xfrm>
              <a:off x="1809" y="3646"/>
              <a:ext cx="192" cy="34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4" name="Line 45"/>
            <p:cNvSpPr>
              <a:spLocks noChangeShapeType="1"/>
            </p:cNvSpPr>
            <p:nvPr/>
          </p:nvSpPr>
          <p:spPr bwMode="auto">
            <a:xfrm flipH="1">
              <a:off x="1238" y="3644"/>
              <a:ext cx="192" cy="342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5" name="Line 44"/>
            <p:cNvSpPr>
              <a:spLocks noChangeShapeType="1"/>
            </p:cNvSpPr>
            <p:nvPr/>
          </p:nvSpPr>
          <p:spPr bwMode="auto">
            <a:xfrm flipH="1">
              <a:off x="1805" y="2612"/>
              <a:ext cx="183" cy="33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6" name="Line 43"/>
            <p:cNvSpPr>
              <a:spLocks noChangeShapeType="1"/>
            </p:cNvSpPr>
            <p:nvPr/>
          </p:nvSpPr>
          <p:spPr bwMode="auto">
            <a:xfrm>
              <a:off x="864" y="3300"/>
              <a:ext cx="24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17" name="Line 42"/>
            <p:cNvSpPr>
              <a:spLocks noChangeShapeType="1"/>
            </p:cNvSpPr>
            <p:nvPr/>
          </p:nvSpPr>
          <p:spPr bwMode="auto">
            <a:xfrm>
              <a:off x="2130" y="3300"/>
              <a:ext cx="240" cy="0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6369050" y="1725614"/>
            <a:ext cx="2362200" cy="2028825"/>
            <a:chOff x="870" y="1008"/>
            <a:chExt cx="1488" cy="1278"/>
          </a:xfrm>
        </p:grpSpPr>
        <p:sp>
          <p:nvSpPr>
            <p:cNvPr id="11306" name="Freeform 40"/>
            <p:cNvSpPr>
              <a:spLocks/>
            </p:cNvSpPr>
            <p:nvPr/>
          </p:nvSpPr>
          <p:spPr bwMode="auto">
            <a:xfrm>
              <a:off x="870" y="1008"/>
              <a:ext cx="1488" cy="1278"/>
            </a:xfrm>
            <a:custGeom>
              <a:avLst/>
              <a:gdLst>
                <a:gd name="T0" fmla="*/ 0 w 1488"/>
                <a:gd name="T1" fmla="*/ 1278 h 1278"/>
                <a:gd name="T2" fmla="*/ 222 w 1488"/>
                <a:gd name="T3" fmla="*/ 954 h 1278"/>
                <a:gd name="T4" fmla="*/ 222 w 1488"/>
                <a:gd name="T5" fmla="*/ 0 h 1278"/>
                <a:gd name="T6" fmla="*/ 1272 w 1488"/>
                <a:gd name="T7" fmla="*/ 0 h 1278"/>
                <a:gd name="T8" fmla="*/ 1272 w 1488"/>
                <a:gd name="T9" fmla="*/ 936 h 1278"/>
                <a:gd name="T10" fmla="*/ 1488 w 1488"/>
                <a:gd name="T11" fmla="*/ 1278 h 1278"/>
                <a:gd name="T12" fmla="*/ 0 w 1488"/>
                <a:gd name="T13" fmla="*/ 1278 h 1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88"/>
                <a:gd name="T22" fmla="*/ 0 h 1278"/>
                <a:gd name="T23" fmla="*/ 1488 w 1488"/>
                <a:gd name="T24" fmla="*/ 1278 h 1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88" h="1278">
                  <a:moveTo>
                    <a:pt x="0" y="1278"/>
                  </a:moveTo>
                  <a:lnTo>
                    <a:pt x="222" y="954"/>
                  </a:lnTo>
                  <a:lnTo>
                    <a:pt x="222" y="0"/>
                  </a:lnTo>
                  <a:lnTo>
                    <a:pt x="1272" y="0"/>
                  </a:lnTo>
                  <a:lnTo>
                    <a:pt x="1272" y="936"/>
                  </a:lnTo>
                  <a:lnTo>
                    <a:pt x="1488" y="1278"/>
                  </a:lnTo>
                  <a:lnTo>
                    <a:pt x="0" y="1278"/>
                  </a:lnTo>
                  <a:close/>
                </a:path>
              </a:pathLst>
            </a:custGeom>
            <a:noFill/>
            <a:ln w="19050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7" name="Line 39"/>
            <p:cNvSpPr>
              <a:spLocks noChangeShapeType="1"/>
            </p:cNvSpPr>
            <p:nvPr/>
          </p:nvSpPr>
          <p:spPr bwMode="auto">
            <a:xfrm>
              <a:off x="1620" y="1008"/>
              <a:ext cx="0" cy="127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8" name="Line 38"/>
            <p:cNvSpPr>
              <a:spLocks noChangeShapeType="1"/>
            </p:cNvSpPr>
            <p:nvPr/>
          </p:nvSpPr>
          <p:spPr bwMode="auto">
            <a:xfrm flipH="1">
              <a:off x="1248" y="1766"/>
              <a:ext cx="176" cy="52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309" name="Line 37"/>
            <p:cNvSpPr>
              <a:spLocks noChangeShapeType="1"/>
            </p:cNvSpPr>
            <p:nvPr/>
          </p:nvSpPr>
          <p:spPr bwMode="auto">
            <a:xfrm>
              <a:off x="1820" y="1766"/>
              <a:ext cx="176" cy="52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7807326" y="2859088"/>
            <a:ext cx="638175" cy="419100"/>
            <a:chOff x="4170" y="1658"/>
            <a:chExt cx="402" cy="264"/>
          </a:xfrm>
        </p:grpSpPr>
        <p:sp>
          <p:nvSpPr>
            <p:cNvPr id="11304" name="Oval 35"/>
            <p:cNvSpPr>
              <a:spLocks noChangeArrowheads="1"/>
            </p:cNvSpPr>
            <p:nvPr/>
          </p:nvSpPr>
          <p:spPr bwMode="auto">
            <a:xfrm>
              <a:off x="4170" y="1658"/>
              <a:ext cx="78" cy="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11305" name="Oval 34"/>
            <p:cNvSpPr>
              <a:spLocks noChangeArrowheads="1"/>
            </p:cNvSpPr>
            <p:nvPr/>
          </p:nvSpPr>
          <p:spPr bwMode="auto">
            <a:xfrm>
              <a:off x="4494" y="1844"/>
              <a:ext cx="78" cy="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6457950" y="5332413"/>
            <a:ext cx="1435100" cy="1371600"/>
            <a:chOff x="3320" y="3216"/>
            <a:chExt cx="904" cy="864"/>
          </a:xfrm>
        </p:grpSpPr>
        <p:sp>
          <p:nvSpPr>
            <p:cNvPr id="11301" name="Text Box 30"/>
            <p:cNvSpPr txBox="1">
              <a:spLocks noChangeArrowheads="1"/>
            </p:cNvSpPr>
            <p:nvPr/>
          </p:nvSpPr>
          <p:spPr bwMode="auto">
            <a:xfrm>
              <a:off x="3320" y="3216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ea typeface="ˎ̥"/>
                  <a:cs typeface="ˎ̥"/>
                </a:rPr>
                <a:t>1</a:t>
              </a:r>
              <a:endParaRPr lang="en-US" altLang="zh-CN" sz="2800">
                <a:ea typeface="黑体" panose="02010609060101010101" pitchFamily="49" charset="-122"/>
              </a:endParaRPr>
            </a:p>
          </p:txBody>
        </p:sp>
        <p:sp>
          <p:nvSpPr>
            <p:cNvPr id="11302" name="Text Box 29"/>
            <p:cNvSpPr txBox="1">
              <a:spLocks noChangeArrowheads="1"/>
            </p:cNvSpPr>
            <p:nvPr/>
          </p:nvSpPr>
          <p:spPr bwMode="auto">
            <a:xfrm>
              <a:off x="3560" y="346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ea typeface="ˎ̥"/>
                  <a:cs typeface="ˎ̥"/>
                </a:rPr>
                <a:t>2</a:t>
              </a:r>
              <a:endParaRPr lang="en-US" altLang="zh-CN" sz="2800">
                <a:ea typeface="黑体" panose="02010609060101010101" pitchFamily="49" charset="-122"/>
              </a:endParaRPr>
            </a:p>
          </p:txBody>
        </p:sp>
        <p:sp>
          <p:nvSpPr>
            <p:cNvPr id="11303" name="Text Box 28"/>
            <p:cNvSpPr txBox="1">
              <a:spLocks noChangeArrowheads="1"/>
            </p:cNvSpPr>
            <p:nvPr/>
          </p:nvSpPr>
          <p:spPr bwMode="auto">
            <a:xfrm>
              <a:off x="3936" y="379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ea typeface="ˎ̥"/>
                  <a:cs typeface="ˎ̥"/>
                </a:rPr>
                <a:t>3</a:t>
              </a:r>
              <a:endParaRPr lang="en-US" altLang="zh-CN" sz="2800">
                <a:ea typeface="黑体" panose="02010609060101010101" pitchFamily="49" charset="-122"/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6521450" y="3182939"/>
            <a:ext cx="457200" cy="549275"/>
            <a:chOff x="3360" y="1862"/>
            <a:chExt cx="288" cy="346"/>
          </a:xfrm>
        </p:grpSpPr>
        <p:sp>
          <p:nvSpPr>
            <p:cNvPr id="11299" name="Oval 26"/>
            <p:cNvSpPr>
              <a:spLocks noChangeArrowheads="1"/>
            </p:cNvSpPr>
            <p:nvPr/>
          </p:nvSpPr>
          <p:spPr bwMode="auto">
            <a:xfrm>
              <a:off x="3444" y="1862"/>
              <a:ext cx="78" cy="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11300" name="Text Box 25"/>
            <p:cNvSpPr txBox="1">
              <a:spLocks noChangeArrowheads="1"/>
            </p:cNvSpPr>
            <p:nvPr/>
          </p:nvSpPr>
          <p:spPr bwMode="auto">
            <a:xfrm>
              <a:off x="3360" y="192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ea typeface="ˎ̥"/>
                  <a:cs typeface="ˎ̥"/>
                </a:rPr>
                <a:t>1</a:t>
              </a:r>
              <a:r>
                <a:rPr lang="en-US" altLang="zh-CN" sz="2400" i="1">
                  <a:ea typeface="ˎ̥"/>
                  <a:cs typeface="Times New Roman" panose="02020603050405020304" pitchFamily="18" charset="0"/>
                </a:rPr>
                <a:t>'</a:t>
              </a:r>
              <a:r>
                <a:rPr lang="en-US" altLang="zh-CN" sz="2400" i="1">
                  <a:ea typeface="黑体" panose="02010609060101010101" pitchFamily="49" charset="-122"/>
                </a:rPr>
                <a:t> </a:t>
              </a:r>
              <a:endParaRPr lang="en-US" altLang="zh-CN" sz="2800">
                <a:ea typeface="黑体" panose="02010609060101010101" pitchFamily="49" charset="-122"/>
              </a:endParaRPr>
            </a:p>
          </p:txBody>
        </p:sp>
      </p:grp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7493001" y="3354389"/>
            <a:ext cx="506413" cy="465137"/>
            <a:chOff x="3972" y="1970"/>
            <a:chExt cx="319" cy="293"/>
          </a:xfrm>
        </p:grpSpPr>
        <p:sp>
          <p:nvSpPr>
            <p:cNvPr id="11297" name="Oval 23"/>
            <p:cNvSpPr>
              <a:spLocks noChangeArrowheads="1"/>
            </p:cNvSpPr>
            <p:nvPr/>
          </p:nvSpPr>
          <p:spPr bwMode="auto">
            <a:xfrm>
              <a:off x="3972" y="1970"/>
              <a:ext cx="78" cy="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11298" name="Text Box 22"/>
            <p:cNvSpPr txBox="1">
              <a:spLocks noChangeArrowheads="1"/>
            </p:cNvSpPr>
            <p:nvPr/>
          </p:nvSpPr>
          <p:spPr bwMode="auto">
            <a:xfrm>
              <a:off x="4003" y="1975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ea typeface="ˎ̥"/>
                  <a:cs typeface="ˎ̥"/>
                </a:rPr>
                <a:t>3</a:t>
              </a:r>
              <a:r>
                <a:rPr lang="en-US" altLang="zh-CN" sz="2400" i="1">
                  <a:ea typeface="ˎ̥"/>
                  <a:cs typeface="Times New Roman" panose="02020603050405020304" pitchFamily="18" charset="0"/>
                </a:rPr>
                <a:t>'</a:t>
              </a:r>
              <a:r>
                <a:rPr lang="en-US" altLang="zh-CN" sz="2400" i="1">
                  <a:ea typeface="黑体" panose="02010609060101010101" pitchFamily="49" charset="-122"/>
                </a:rPr>
                <a:t> </a:t>
              </a:r>
              <a:endParaRPr lang="en-US" altLang="zh-CN" sz="2800">
                <a:ea typeface="黑体" panose="02010609060101010101" pitchFamily="49" charset="-122"/>
              </a:endParaRPr>
            </a:p>
          </p:txBody>
        </p:sp>
      </p:grpSp>
      <p:grpSp>
        <p:nvGrpSpPr>
          <p:cNvPr id="10" name="Group 17"/>
          <p:cNvGrpSpPr>
            <a:grpSpLocks/>
          </p:cNvGrpSpPr>
          <p:nvPr/>
        </p:nvGrpSpPr>
        <p:grpSpPr bwMode="auto">
          <a:xfrm>
            <a:off x="6978650" y="2513014"/>
            <a:ext cx="457200" cy="3406775"/>
            <a:chOff x="3648" y="1440"/>
            <a:chExt cx="288" cy="2146"/>
          </a:xfrm>
        </p:grpSpPr>
        <p:sp>
          <p:nvSpPr>
            <p:cNvPr id="11294" name="Line 20"/>
            <p:cNvSpPr>
              <a:spLocks noChangeShapeType="1"/>
            </p:cNvSpPr>
            <p:nvPr/>
          </p:nvSpPr>
          <p:spPr bwMode="auto">
            <a:xfrm flipV="1">
              <a:off x="3822" y="1690"/>
              <a:ext cx="0" cy="18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95" name="Oval 19"/>
            <p:cNvSpPr>
              <a:spLocks noChangeArrowheads="1"/>
            </p:cNvSpPr>
            <p:nvPr/>
          </p:nvSpPr>
          <p:spPr bwMode="auto">
            <a:xfrm>
              <a:off x="3786" y="1664"/>
              <a:ext cx="78" cy="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11296" name="Text Box 18"/>
            <p:cNvSpPr txBox="1">
              <a:spLocks noChangeArrowheads="1"/>
            </p:cNvSpPr>
            <p:nvPr/>
          </p:nvSpPr>
          <p:spPr bwMode="auto">
            <a:xfrm>
              <a:off x="3648" y="144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ea typeface="ˎ̥"/>
                  <a:cs typeface="ˎ̥"/>
                </a:rPr>
                <a:t>2</a:t>
              </a:r>
              <a:r>
                <a:rPr lang="en-US" altLang="zh-CN" sz="2400" i="1">
                  <a:ea typeface="ˎ̥"/>
                  <a:cs typeface="Times New Roman" panose="02020603050405020304" pitchFamily="18" charset="0"/>
                </a:rPr>
                <a:t>'</a:t>
              </a:r>
              <a:r>
                <a:rPr lang="en-US" altLang="zh-CN" sz="2400" i="1">
                  <a:ea typeface="黑体" panose="02010609060101010101" pitchFamily="49" charset="-122"/>
                </a:rPr>
                <a:t> </a:t>
              </a:r>
              <a:endParaRPr lang="en-US" altLang="zh-CN" sz="2800"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6673851" y="4456113"/>
            <a:ext cx="1762125" cy="1822450"/>
            <a:chOff x="3456" y="2664"/>
            <a:chExt cx="1110" cy="1148"/>
          </a:xfrm>
        </p:grpSpPr>
        <p:sp>
          <p:nvSpPr>
            <p:cNvPr id="11286" name="Oval 16"/>
            <p:cNvSpPr>
              <a:spLocks noChangeArrowheads="1"/>
            </p:cNvSpPr>
            <p:nvPr/>
          </p:nvSpPr>
          <p:spPr bwMode="auto">
            <a:xfrm>
              <a:off x="3456" y="3194"/>
              <a:ext cx="78" cy="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11287" name="Oval 15"/>
            <p:cNvSpPr>
              <a:spLocks noChangeArrowheads="1"/>
            </p:cNvSpPr>
            <p:nvPr/>
          </p:nvSpPr>
          <p:spPr bwMode="auto">
            <a:xfrm>
              <a:off x="3780" y="3542"/>
              <a:ext cx="78" cy="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11288" name="Oval 14"/>
            <p:cNvSpPr>
              <a:spLocks noChangeArrowheads="1"/>
            </p:cNvSpPr>
            <p:nvPr/>
          </p:nvSpPr>
          <p:spPr bwMode="auto">
            <a:xfrm>
              <a:off x="3978" y="3734"/>
              <a:ext cx="78" cy="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11289" name="Oval 13"/>
            <p:cNvSpPr>
              <a:spLocks noChangeArrowheads="1"/>
            </p:cNvSpPr>
            <p:nvPr/>
          </p:nvSpPr>
          <p:spPr bwMode="auto">
            <a:xfrm>
              <a:off x="3786" y="2840"/>
              <a:ext cx="78" cy="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11290" name="Oval 12"/>
            <p:cNvSpPr>
              <a:spLocks noChangeArrowheads="1"/>
            </p:cNvSpPr>
            <p:nvPr/>
          </p:nvSpPr>
          <p:spPr bwMode="auto">
            <a:xfrm>
              <a:off x="4164" y="2840"/>
              <a:ext cx="78" cy="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11291" name="Oval 11"/>
            <p:cNvSpPr>
              <a:spLocks noChangeArrowheads="1"/>
            </p:cNvSpPr>
            <p:nvPr/>
          </p:nvSpPr>
          <p:spPr bwMode="auto">
            <a:xfrm>
              <a:off x="4488" y="3188"/>
              <a:ext cx="78" cy="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11292" name="Oval 10"/>
            <p:cNvSpPr>
              <a:spLocks noChangeArrowheads="1"/>
            </p:cNvSpPr>
            <p:nvPr/>
          </p:nvSpPr>
          <p:spPr bwMode="auto">
            <a:xfrm>
              <a:off x="4176" y="3536"/>
              <a:ext cx="78" cy="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  <p:sp>
          <p:nvSpPr>
            <p:cNvPr id="11293" name="Oval 9"/>
            <p:cNvSpPr>
              <a:spLocks noChangeArrowheads="1"/>
            </p:cNvSpPr>
            <p:nvPr/>
          </p:nvSpPr>
          <p:spPr bwMode="auto">
            <a:xfrm>
              <a:off x="3992" y="2664"/>
              <a:ext cx="78" cy="7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ea typeface="黑体" panose="02010609060101010101" pitchFamily="49" charset="-122"/>
              </a:endParaRPr>
            </a:p>
          </p:txBody>
        </p:sp>
      </p:grpSp>
      <p:grpSp>
        <p:nvGrpSpPr>
          <p:cNvPr id="12" name="Group 5"/>
          <p:cNvGrpSpPr>
            <a:grpSpLocks/>
          </p:cNvGrpSpPr>
          <p:nvPr/>
        </p:nvGrpSpPr>
        <p:grpSpPr bwMode="auto">
          <a:xfrm>
            <a:off x="7959726" y="3859214"/>
            <a:ext cx="2786063" cy="2492375"/>
            <a:chOff x="4128" y="2304"/>
            <a:chExt cx="1755" cy="1570"/>
          </a:xfrm>
        </p:grpSpPr>
        <p:sp>
          <p:nvSpPr>
            <p:cNvPr id="11284" name="Text Box 7"/>
            <p:cNvSpPr txBox="1">
              <a:spLocks noChangeArrowheads="1"/>
            </p:cNvSpPr>
            <p:nvPr/>
          </p:nvSpPr>
          <p:spPr bwMode="auto">
            <a:xfrm>
              <a:off x="4656" y="2304"/>
              <a:ext cx="1227" cy="1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相贯线的水平投影积聚在四棱柱的水平轮廓线上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Intersection lines on the top view  concentrated onto these lines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85" name="Line 6"/>
            <p:cNvSpPr>
              <a:spLocks noChangeShapeType="1"/>
            </p:cNvSpPr>
            <p:nvPr/>
          </p:nvSpPr>
          <p:spPr bwMode="auto">
            <a:xfrm flipV="1">
              <a:off x="4128" y="2688"/>
              <a:ext cx="52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281" name="AutoShape 92"/>
          <p:cNvSpPr>
            <a:spLocks noChangeArrowheads="1"/>
          </p:cNvSpPr>
          <p:nvPr/>
        </p:nvSpPr>
        <p:spPr bwMode="auto">
          <a:xfrm>
            <a:off x="1684339" y="5661026"/>
            <a:ext cx="2898775" cy="1020763"/>
          </a:xfrm>
          <a:prstGeom prst="wedgeEllipseCallout">
            <a:avLst>
              <a:gd name="adj1" fmla="val 32167"/>
              <a:gd name="adj2" fmla="val -245412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相贯线（交线）</a:t>
            </a:r>
            <a:r>
              <a:rPr lang="en-US" altLang="zh-CN" sz="2000">
                <a:latin typeface="黑体" panose="02010609060101010101" pitchFamily="49" charset="-122"/>
                <a:ea typeface="黑体" panose="02010609060101010101" pitchFamily="49" charset="-122"/>
              </a:rPr>
              <a:t>Intersection</a:t>
            </a:r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82" name="Line 54"/>
          <p:cNvSpPr>
            <a:spLocks noChangeShapeType="1"/>
          </p:cNvSpPr>
          <p:nvPr/>
        </p:nvSpPr>
        <p:spPr bwMode="auto">
          <a:xfrm flipV="1">
            <a:off x="7534275" y="3505201"/>
            <a:ext cx="46038" cy="214313"/>
          </a:xfrm>
          <a:prstGeom prst="line">
            <a:avLst/>
          </a:prstGeom>
          <a:noFill/>
          <a:ln w="10795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2210936" y="0"/>
            <a:ext cx="6693351" cy="36933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Complete the Front view</a:t>
            </a:r>
            <a:r>
              <a:rPr lang="en-US" altLang="zh-CN" dirty="0"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dirty="0">
                <a:solidFill>
                  <a:srgbClr val="3333FF"/>
                </a:solidFill>
                <a:latin typeface="黑体" pitchFamily="2" charset="-122"/>
                <a:ea typeface="黑体" pitchFamily="2" charset="-122"/>
              </a:rPr>
              <a:t>完成主视图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6778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6" y="1557338"/>
            <a:ext cx="3267075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1451769" y="215900"/>
            <a:ext cx="8893175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平面立体和回转体相贯</a:t>
            </a:r>
            <a:r>
              <a:rPr lang="en-US" altLang="zh-CN" sz="1800" i="1" dirty="0">
                <a:ea typeface="黑体" panose="02010609060101010101" pitchFamily="49" charset="-122"/>
              </a:rPr>
              <a:t>Intersection of plane solid and revolved solid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1596231" y="748348"/>
            <a:ext cx="874871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黑体" panose="02010609060101010101" pitchFamily="49" charset="-122"/>
              </a:rPr>
              <a:t>平面立体和回转体的交线是数段平面直线或曲线的组合</a:t>
            </a:r>
            <a:r>
              <a:rPr lang="en-US" altLang="zh-CN" sz="1600" dirty="0">
                <a:ea typeface="黑体" panose="02010609060101010101" pitchFamily="49" charset="-122"/>
              </a:rPr>
              <a:t>The intersection lines are spatial polylines composed of several plane lines which are the intersections of planes and revolved surfaces.</a:t>
            </a:r>
          </a:p>
        </p:txBody>
      </p:sp>
      <p:pic>
        <p:nvPicPr>
          <p:cNvPr id="5" name="Picture 49" descr="eg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9" r="18683"/>
          <a:stretch>
            <a:fillRect/>
          </a:stretch>
        </p:blipFill>
        <p:spPr bwMode="auto">
          <a:xfrm>
            <a:off x="1524001" y="1484313"/>
            <a:ext cx="4176713" cy="286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5" descr="F:\2011秋季\五系大班\2011秋季第15讲相贯\P41-42\P42-11(c).bm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3" t="6927" r="59395" b="14354"/>
          <a:stretch>
            <a:fillRect/>
          </a:stretch>
        </p:blipFill>
        <p:spPr bwMode="auto">
          <a:xfrm>
            <a:off x="4583113" y="3789363"/>
            <a:ext cx="2474912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4166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2"/>
          <p:cNvSpPr>
            <a:spLocks noChangeAspect="1" noChangeShapeType="1"/>
          </p:cNvSpPr>
          <p:nvPr/>
        </p:nvSpPr>
        <p:spPr bwMode="auto">
          <a:xfrm flipH="1">
            <a:off x="3421064" y="1422401"/>
            <a:ext cx="2168525" cy="31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891" name="Arc 3"/>
          <p:cNvSpPr>
            <a:spLocks/>
          </p:cNvSpPr>
          <p:nvPr/>
        </p:nvSpPr>
        <p:spPr bwMode="auto">
          <a:xfrm>
            <a:off x="3427413" y="1063988"/>
            <a:ext cx="1092200" cy="828000"/>
          </a:xfrm>
          <a:custGeom>
            <a:avLst/>
            <a:gdLst>
              <a:gd name="T0" fmla="*/ 0 w 19245"/>
              <a:gd name="T1" fmla="*/ 2147483646 h 21600"/>
              <a:gd name="T2" fmla="*/ 2147483646 w 19245"/>
              <a:gd name="T3" fmla="*/ 2147483646 h 21600"/>
              <a:gd name="T4" fmla="*/ 2147483646 w 19245"/>
              <a:gd name="T5" fmla="*/ 2147483646 h 21600"/>
              <a:gd name="T6" fmla="*/ 0 60000 65536"/>
              <a:gd name="T7" fmla="*/ 0 60000 65536"/>
              <a:gd name="T8" fmla="*/ 0 60000 65536"/>
              <a:gd name="T9" fmla="*/ 0 w 19245"/>
              <a:gd name="T10" fmla="*/ 0 h 21600"/>
              <a:gd name="T11" fmla="*/ 19245 w 1924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45" h="21600" fill="none" extrusionOk="0">
                <a:moveTo>
                  <a:pt x="-1" y="11424"/>
                </a:moveTo>
                <a:cubicBezTo>
                  <a:pt x="3755" y="4392"/>
                  <a:pt x="11080" y="-1"/>
                  <a:pt x="19053" y="0"/>
                </a:cubicBezTo>
                <a:cubicBezTo>
                  <a:pt x="19117" y="0"/>
                  <a:pt x="19181" y="0"/>
                  <a:pt x="19245" y="0"/>
                </a:cubicBezTo>
              </a:path>
              <a:path w="19245" h="21600" stroke="0" extrusionOk="0">
                <a:moveTo>
                  <a:pt x="-1" y="11424"/>
                </a:moveTo>
                <a:cubicBezTo>
                  <a:pt x="3755" y="4392"/>
                  <a:pt x="11080" y="-1"/>
                  <a:pt x="19053" y="0"/>
                </a:cubicBezTo>
                <a:cubicBezTo>
                  <a:pt x="19117" y="0"/>
                  <a:pt x="19181" y="0"/>
                  <a:pt x="19245" y="0"/>
                </a:cubicBezTo>
                <a:lnTo>
                  <a:pt x="19053" y="21600"/>
                </a:lnTo>
                <a:lnTo>
                  <a:pt x="-1" y="11424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892" name="Line 4"/>
          <p:cNvSpPr>
            <a:spLocks noChangeAspect="1" noChangeShapeType="1"/>
          </p:cNvSpPr>
          <p:nvPr/>
        </p:nvSpPr>
        <p:spPr bwMode="auto">
          <a:xfrm>
            <a:off x="3421064" y="1422401"/>
            <a:ext cx="2166937" cy="3175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3" name="Arc 5"/>
          <p:cNvSpPr>
            <a:spLocks/>
          </p:cNvSpPr>
          <p:nvPr/>
        </p:nvSpPr>
        <p:spPr bwMode="auto">
          <a:xfrm>
            <a:off x="3438526" y="1054411"/>
            <a:ext cx="2147888" cy="828000"/>
          </a:xfrm>
          <a:custGeom>
            <a:avLst/>
            <a:gdLst>
              <a:gd name="T0" fmla="*/ 0 w 37474"/>
              <a:gd name="T1" fmla="*/ 2147483646 h 21600"/>
              <a:gd name="T2" fmla="*/ 2147483646 w 37474"/>
              <a:gd name="T3" fmla="*/ 2147483646 h 21600"/>
              <a:gd name="T4" fmla="*/ 2147483646 w 37474"/>
              <a:gd name="T5" fmla="*/ 2147483646 h 21600"/>
              <a:gd name="T6" fmla="*/ 0 60000 65536"/>
              <a:gd name="T7" fmla="*/ 0 60000 65536"/>
              <a:gd name="T8" fmla="*/ 0 60000 65536"/>
              <a:gd name="T9" fmla="*/ 0 w 37474"/>
              <a:gd name="T10" fmla="*/ 0 h 21600"/>
              <a:gd name="T11" fmla="*/ 37474 w 3747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74" h="21600" fill="none" extrusionOk="0">
                <a:moveTo>
                  <a:pt x="-1" y="10965"/>
                </a:moveTo>
                <a:cubicBezTo>
                  <a:pt x="3832" y="4189"/>
                  <a:pt x="11015" y="-1"/>
                  <a:pt x="18801" y="0"/>
                </a:cubicBezTo>
                <a:cubicBezTo>
                  <a:pt x="26494" y="0"/>
                  <a:pt x="33607" y="4092"/>
                  <a:pt x="37474" y="10742"/>
                </a:cubicBezTo>
              </a:path>
              <a:path w="37474" h="21600" stroke="0" extrusionOk="0">
                <a:moveTo>
                  <a:pt x="-1" y="10965"/>
                </a:moveTo>
                <a:cubicBezTo>
                  <a:pt x="3832" y="4189"/>
                  <a:pt x="11015" y="-1"/>
                  <a:pt x="18801" y="0"/>
                </a:cubicBezTo>
                <a:cubicBezTo>
                  <a:pt x="26494" y="0"/>
                  <a:pt x="33607" y="4092"/>
                  <a:pt x="37474" y="10742"/>
                </a:cubicBezTo>
                <a:lnTo>
                  <a:pt x="18801" y="21600"/>
                </a:lnTo>
                <a:lnTo>
                  <a:pt x="-1" y="10965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37894" name="Arc 6"/>
          <p:cNvSpPr>
            <a:spLocks/>
          </p:cNvSpPr>
          <p:nvPr/>
        </p:nvSpPr>
        <p:spPr bwMode="auto">
          <a:xfrm>
            <a:off x="3000376" y="1052514"/>
            <a:ext cx="3019425" cy="1298575"/>
          </a:xfrm>
          <a:custGeom>
            <a:avLst/>
            <a:gdLst>
              <a:gd name="T0" fmla="*/ 0 w 43200"/>
              <a:gd name="T1" fmla="*/ 2147483646 h 21697"/>
              <a:gd name="T2" fmla="*/ 2147483646 w 43200"/>
              <a:gd name="T3" fmla="*/ 2147483646 h 21697"/>
              <a:gd name="T4" fmla="*/ 2147483646 w 43200"/>
              <a:gd name="T5" fmla="*/ 2147483646 h 21697"/>
              <a:gd name="T6" fmla="*/ 0 60000 65536"/>
              <a:gd name="T7" fmla="*/ 0 60000 65536"/>
              <a:gd name="T8" fmla="*/ 0 60000 65536"/>
              <a:gd name="T9" fmla="*/ 0 w 43200"/>
              <a:gd name="T10" fmla="*/ 0 h 21697"/>
              <a:gd name="T11" fmla="*/ 43200 w 43200"/>
              <a:gd name="T12" fmla="*/ 21697 h 216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1697" fill="none" extrusionOk="0">
                <a:moveTo>
                  <a:pt x="0" y="21696"/>
                </a:moveTo>
                <a:cubicBezTo>
                  <a:pt x="0" y="21664"/>
                  <a:pt x="0" y="2163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493" y="-1"/>
                  <a:pt x="43149" y="9614"/>
                  <a:pt x="43199" y="21508"/>
                </a:cubicBezTo>
              </a:path>
              <a:path w="43200" h="21697" stroke="0" extrusionOk="0">
                <a:moveTo>
                  <a:pt x="0" y="21696"/>
                </a:moveTo>
                <a:cubicBezTo>
                  <a:pt x="0" y="21664"/>
                  <a:pt x="0" y="2163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493" y="-1"/>
                  <a:pt x="43149" y="9614"/>
                  <a:pt x="43199" y="21508"/>
                </a:cubicBezTo>
                <a:lnTo>
                  <a:pt x="21600" y="21600"/>
                </a:lnTo>
                <a:lnTo>
                  <a:pt x="0" y="21696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9" name="Line 7"/>
          <p:cNvSpPr>
            <a:spLocks noChangeAspect="1" noChangeShapeType="1"/>
          </p:cNvSpPr>
          <p:nvPr/>
        </p:nvSpPr>
        <p:spPr bwMode="auto">
          <a:xfrm>
            <a:off x="8232776" y="849313"/>
            <a:ext cx="3175" cy="165735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20" name="Arc 8"/>
          <p:cNvSpPr>
            <a:spLocks/>
          </p:cNvSpPr>
          <p:nvPr/>
        </p:nvSpPr>
        <p:spPr bwMode="auto">
          <a:xfrm>
            <a:off x="6923089" y="1068389"/>
            <a:ext cx="2592387" cy="1303337"/>
          </a:xfrm>
          <a:custGeom>
            <a:avLst/>
            <a:gdLst>
              <a:gd name="T0" fmla="*/ 0 w 43200"/>
              <a:gd name="T1" fmla="*/ 2147483646 h 21697"/>
              <a:gd name="T2" fmla="*/ 2147483646 w 43200"/>
              <a:gd name="T3" fmla="*/ 2147483646 h 21697"/>
              <a:gd name="T4" fmla="*/ 2147483646 w 43200"/>
              <a:gd name="T5" fmla="*/ 2147483646 h 21697"/>
              <a:gd name="T6" fmla="*/ 0 60000 65536"/>
              <a:gd name="T7" fmla="*/ 0 60000 65536"/>
              <a:gd name="T8" fmla="*/ 0 60000 65536"/>
              <a:gd name="T9" fmla="*/ 0 w 43200"/>
              <a:gd name="T10" fmla="*/ 0 h 21697"/>
              <a:gd name="T11" fmla="*/ 43200 w 43200"/>
              <a:gd name="T12" fmla="*/ 21697 h 216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00" h="21697" fill="none" extrusionOk="0">
                <a:moveTo>
                  <a:pt x="0" y="21696"/>
                </a:moveTo>
                <a:cubicBezTo>
                  <a:pt x="0" y="21664"/>
                  <a:pt x="0" y="2163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493" y="-1"/>
                  <a:pt x="43149" y="9614"/>
                  <a:pt x="43199" y="21508"/>
                </a:cubicBezTo>
              </a:path>
              <a:path w="43200" h="21697" stroke="0" extrusionOk="0">
                <a:moveTo>
                  <a:pt x="0" y="21696"/>
                </a:moveTo>
                <a:cubicBezTo>
                  <a:pt x="0" y="21664"/>
                  <a:pt x="0" y="21632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493" y="-1"/>
                  <a:pt x="43149" y="9614"/>
                  <a:pt x="43199" y="21508"/>
                </a:cubicBezTo>
                <a:lnTo>
                  <a:pt x="21600" y="21600"/>
                </a:lnTo>
                <a:lnTo>
                  <a:pt x="0" y="21696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21" name="Line 9"/>
          <p:cNvSpPr>
            <a:spLocks noChangeAspect="1" noChangeShapeType="1"/>
          </p:cNvSpPr>
          <p:nvPr/>
        </p:nvSpPr>
        <p:spPr bwMode="auto">
          <a:xfrm>
            <a:off x="2459038" y="4276726"/>
            <a:ext cx="4254500" cy="3175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898" name="Line 10"/>
          <p:cNvSpPr>
            <a:spLocks noChangeAspect="1" noChangeShapeType="1"/>
          </p:cNvSpPr>
          <p:nvPr/>
        </p:nvSpPr>
        <p:spPr bwMode="auto">
          <a:xfrm flipH="1">
            <a:off x="4491038" y="1068389"/>
            <a:ext cx="3759200" cy="31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23" name="Freeform 11"/>
          <p:cNvSpPr>
            <a:spLocks/>
          </p:cNvSpPr>
          <p:nvPr/>
        </p:nvSpPr>
        <p:spPr bwMode="auto">
          <a:xfrm>
            <a:off x="2539831" y="3046160"/>
            <a:ext cx="3968120" cy="2556000"/>
          </a:xfrm>
          <a:custGeom>
            <a:avLst/>
            <a:gdLst>
              <a:gd name="T0" fmla="*/ 0 w 1423"/>
              <a:gd name="T1" fmla="*/ 2147483646 h 922"/>
              <a:gd name="T2" fmla="*/ 0 w 1423"/>
              <a:gd name="T3" fmla="*/ 0 h 922"/>
              <a:gd name="T4" fmla="*/ 2147483646 w 1423"/>
              <a:gd name="T5" fmla="*/ 0 h 922"/>
              <a:gd name="T6" fmla="*/ 2147483646 w 1423"/>
              <a:gd name="T7" fmla="*/ 2147483646 h 922"/>
              <a:gd name="T8" fmla="*/ 0 w 1423"/>
              <a:gd name="T9" fmla="*/ 2147483646 h 9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23"/>
              <a:gd name="T16" fmla="*/ 0 h 922"/>
              <a:gd name="T17" fmla="*/ 1423 w 1423"/>
              <a:gd name="T18" fmla="*/ 922 h 9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23" h="922">
                <a:moveTo>
                  <a:pt x="0" y="922"/>
                </a:moveTo>
                <a:lnTo>
                  <a:pt x="0" y="0"/>
                </a:lnTo>
                <a:lnTo>
                  <a:pt x="1423" y="0"/>
                </a:lnTo>
                <a:lnTo>
                  <a:pt x="1423" y="922"/>
                </a:lnTo>
                <a:lnTo>
                  <a:pt x="0" y="922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3324" name="Freeform 12"/>
          <p:cNvSpPr>
            <a:spLocks/>
          </p:cNvSpPr>
          <p:nvPr/>
        </p:nvSpPr>
        <p:spPr bwMode="auto">
          <a:xfrm>
            <a:off x="3444875" y="3365727"/>
            <a:ext cx="2162175" cy="1800000"/>
          </a:xfrm>
          <a:custGeom>
            <a:avLst/>
            <a:gdLst>
              <a:gd name="T0" fmla="*/ 0 w 778"/>
              <a:gd name="T1" fmla="*/ 2147483646 h 445"/>
              <a:gd name="T2" fmla="*/ 0 w 778"/>
              <a:gd name="T3" fmla="*/ 0 h 445"/>
              <a:gd name="T4" fmla="*/ 2147483646 w 778"/>
              <a:gd name="T5" fmla="*/ 0 h 445"/>
              <a:gd name="T6" fmla="*/ 0 w 778"/>
              <a:gd name="T7" fmla="*/ 2147483646 h 445"/>
              <a:gd name="T8" fmla="*/ 0 60000 65536"/>
              <a:gd name="T9" fmla="*/ 0 60000 65536"/>
              <a:gd name="T10" fmla="*/ 0 60000 65536"/>
              <a:gd name="T11" fmla="*/ 0 60000 65536"/>
              <a:gd name="T12" fmla="*/ 0 w 778"/>
              <a:gd name="T13" fmla="*/ 0 h 445"/>
              <a:gd name="T14" fmla="*/ 778 w 778"/>
              <a:gd name="T15" fmla="*/ 445 h 44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8" h="445">
                <a:moveTo>
                  <a:pt x="0" y="445"/>
                </a:moveTo>
                <a:lnTo>
                  <a:pt x="0" y="0"/>
                </a:lnTo>
                <a:lnTo>
                  <a:pt x="778" y="0"/>
                </a:lnTo>
                <a:lnTo>
                  <a:pt x="0" y="44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325" name="Line 13"/>
          <p:cNvSpPr>
            <a:spLocks noChangeAspect="1" noChangeShapeType="1"/>
          </p:cNvSpPr>
          <p:nvPr/>
        </p:nvSpPr>
        <p:spPr bwMode="auto">
          <a:xfrm>
            <a:off x="6923089" y="2365376"/>
            <a:ext cx="2600325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6" name="Freeform 14"/>
          <p:cNvSpPr>
            <a:spLocks/>
          </p:cNvSpPr>
          <p:nvPr/>
        </p:nvSpPr>
        <p:spPr bwMode="auto">
          <a:xfrm>
            <a:off x="2539832" y="547801"/>
            <a:ext cx="3968120" cy="1800000"/>
          </a:xfrm>
          <a:custGeom>
            <a:avLst/>
            <a:gdLst>
              <a:gd name="T0" fmla="*/ 0 w 1422"/>
              <a:gd name="T1" fmla="*/ 2147483646 h 660"/>
              <a:gd name="T2" fmla="*/ 0 w 1422"/>
              <a:gd name="T3" fmla="*/ 2147483646 h 660"/>
              <a:gd name="T4" fmla="*/ 2147483646 w 1422"/>
              <a:gd name="T5" fmla="*/ 2147483646 h 660"/>
              <a:gd name="T6" fmla="*/ 2147483646 w 1422"/>
              <a:gd name="T7" fmla="*/ 0 h 660"/>
              <a:gd name="T8" fmla="*/ 2147483646 w 1422"/>
              <a:gd name="T9" fmla="*/ 0 h 660"/>
              <a:gd name="T10" fmla="*/ 2147483646 w 1422"/>
              <a:gd name="T11" fmla="*/ 2147483646 h 660"/>
              <a:gd name="T12" fmla="*/ 2147483646 w 1422"/>
              <a:gd name="T13" fmla="*/ 2147483646 h 660"/>
              <a:gd name="T14" fmla="*/ 2147483646 w 1422"/>
              <a:gd name="T15" fmla="*/ 2147483646 h 660"/>
              <a:gd name="T16" fmla="*/ 0 w 1422"/>
              <a:gd name="T17" fmla="*/ 2147483646 h 6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422"/>
              <a:gd name="T28" fmla="*/ 0 h 660"/>
              <a:gd name="T29" fmla="*/ 1422 w 1422"/>
              <a:gd name="T30" fmla="*/ 660 h 66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422" h="660">
                <a:moveTo>
                  <a:pt x="0" y="660"/>
                </a:moveTo>
                <a:lnTo>
                  <a:pt x="0" y="192"/>
                </a:lnTo>
                <a:lnTo>
                  <a:pt x="300" y="192"/>
                </a:lnTo>
                <a:lnTo>
                  <a:pt x="300" y="0"/>
                </a:lnTo>
                <a:lnTo>
                  <a:pt x="1080" y="0"/>
                </a:lnTo>
                <a:lnTo>
                  <a:pt x="1080" y="192"/>
                </a:lnTo>
                <a:lnTo>
                  <a:pt x="1422" y="192"/>
                </a:lnTo>
                <a:lnTo>
                  <a:pt x="1422" y="660"/>
                </a:lnTo>
                <a:lnTo>
                  <a:pt x="0" y="66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3327" name="Freeform 15"/>
          <p:cNvSpPr>
            <a:spLocks/>
          </p:cNvSpPr>
          <p:nvPr/>
        </p:nvSpPr>
        <p:spPr bwMode="auto">
          <a:xfrm>
            <a:off x="7279425" y="565280"/>
            <a:ext cx="1836000" cy="900000"/>
          </a:xfrm>
          <a:custGeom>
            <a:avLst/>
            <a:gdLst>
              <a:gd name="T0" fmla="*/ 0 w 450"/>
              <a:gd name="T1" fmla="*/ 2147483646 h 252"/>
              <a:gd name="T2" fmla="*/ 0 w 450"/>
              <a:gd name="T3" fmla="*/ 0 h 252"/>
              <a:gd name="T4" fmla="*/ 2147483646 w 450"/>
              <a:gd name="T5" fmla="*/ 0 h 252"/>
              <a:gd name="T6" fmla="*/ 2147483646 w 450"/>
              <a:gd name="T7" fmla="*/ 2147483646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450"/>
              <a:gd name="T13" fmla="*/ 0 h 252"/>
              <a:gd name="T14" fmla="*/ 450 w 450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0" h="252">
                <a:moveTo>
                  <a:pt x="0" y="252"/>
                </a:moveTo>
                <a:lnTo>
                  <a:pt x="0" y="0"/>
                </a:lnTo>
                <a:lnTo>
                  <a:pt x="450" y="0"/>
                </a:lnTo>
                <a:lnTo>
                  <a:pt x="450" y="25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904" name="Text Box 16"/>
          <p:cNvSpPr txBox="1">
            <a:spLocks noChangeAspect="1" noChangeArrowheads="1"/>
          </p:cNvSpPr>
          <p:nvPr/>
        </p:nvSpPr>
        <p:spPr bwMode="auto">
          <a:xfrm>
            <a:off x="3106738" y="3125789"/>
            <a:ext cx="576262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latin typeface="Segoe UI" panose="020B0502040204020203" pitchFamily="34" charset="0"/>
                <a:cs typeface="Segoe UI" panose="020B0502040204020203" pitchFamily="34" charset="0"/>
              </a:rPr>
              <a:t>3 </a:t>
            </a:r>
          </a:p>
        </p:txBody>
      </p:sp>
      <p:sp>
        <p:nvSpPr>
          <p:cNvPr id="37905" name="Text Box 17"/>
          <p:cNvSpPr txBox="1">
            <a:spLocks noChangeAspect="1" noChangeArrowheads="1"/>
          </p:cNvSpPr>
          <p:nvPr/>
        </p:nvSpPr>
        <p:spPr bwMode="auto">
          <a:xfrm>
            <a:off x="5411789" y="3268664"/>
            <a:ext cx="536575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37906" name="Text Box 18"/>
          <p:cNvSpPr txBox="1">
            <a:spLocks noChangeAspect="1" noChangeArrowheads="1"/>
          </p:cNvSpPr>
          <p:nvPr/>
        </p:nvSpPr>
        <p:spPr bwMode="auto">
          <a:xfrm>
            <a:off x="4259264" y="4205289"/>
            <a:ext cx="592137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37907" name="Text Box 19"/>
          <p:cNvSpPr txBox="1">
            <a:spLocks noChangeAspect="1" noChangeArrowheads="1"/>
          </p:cNvSpPr>
          <p:nvPr/>
        </p:nvSpPr>
        <p:spPr bwMode="auto">
          <a:xfrm>
            <a:off x="9156700" y="1038226"/>
            <a:ext cx="6159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1”</a:t>
            </a:r>
          </a:p>
        </p:txBody>
      </p:sp>
      <p:sp>
        <p:nvSpPr>
          <p:cNvPr id="37908" name="Text Box 20"/>
          <p:cNvSpPr txBox="1">
            <a:spLocks noChangeAspect="1" noChangeArrowheads="1"/>
          </p:cNvSpPr>
          <p:nvPr/>
        </p:nvSpPr>
        <p:spPr bwMode="auto">
          <a:xfrm>
            <a:off x="5525863" y="1340902"/>
            <a:ext cx="630238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Segoe UI" panose="020B0502040204020203" pitchFamily="34" charset="0"/>
                <a:cs typeface="Segoe UI" panose="020B0502040204020203" pitchFamily="34" charset="0"/>
              </a:rPr>
              <a:t>4’</a:t>
            </a:r>
          </a:p>
        </p:txBody>
      </p:sp>
      <p:sp>
        <p:nvSpPr>
          <p:cNvPr id="37909" name="Text Box 21"/>
          <p:cNvSpPr txBox="1">
            <a:spLocks noChangeAspect="1" noChangeArrowheads="1"/>
          </p:cNvSpPr>
          <p:nvPr/>
        </p:nvSpPr>
        <p:spPr bwMode="auto">
          <a:xfrm>
            <a:off x="8220075" y="533400"/>
            <a:ext cx="111125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2”,5”</a:t>
            </a:r>
          </a:p>
        </p:txBody>
      </p:sp>
      <p:sp>
        <p:nvSpPr>
          <p:cNvPr id="37910" name="Text Box 22"/>
          <p:cNvSpPr txBox="1">
            <a:spLocks noChangeAspect="1" noChangeArrowheads="1"/>
          </p:cNvSpPr>
          <p:nvPr/>
        </p:nvSpPr>
        <p:spPr bwMode="auto">
          <a:xfrm>
            <a:off x="7140576" y="1397000"/>
            <a:ext cx="11525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3”,4”</a:t>
            </a:r>
          </a:p>
        </p:txBody>
      </p:sp>
      <p:sp>
        <p:nvSpPr>
          <p:cNvPr id="37911" name="Line 23"/>
          <p:cNvSpPr>
            <a:spLocks noChangeAspect="1" noChangeShapeType="1"/>
          </p:cNvSpPr>
          <p:nvPr/>
        </p:nvSpPr>
        <p:spPr bwMode="auto">
          <a:xfrm flipV="1">
            <a:off x="6007100" y="2320925"/>
            <a:ext cx="1588" cy="71913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912" name="Line 24"/>
          <p:cNvSpPr>
            <a:spLocks noChangeAspect="1" noChangeShapeType="1"/>
          </p:cNvSpPr>
          <p:nvPr/>
        </p:nvSpPr>
        <p:spPr bwMode="auto">
          <a:xfrm flipH="1">
            <a:off x="5588001" y="1036638"/>
            <a:ext cx="3175" cy="23050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913" name="Arc 25"/>
          <p:cNvSpPr>
            <a:spLocks/>
          </p:cNvSpPr>
          <p:nvPr/>
        </p:nvSpPr>
        <p:spPr bwMode="auto">
          <a:xfrm>
            <a:off x="4516439" y="1049876"/>
            <a:ext cx="1081087" cy="828000"/>
          </a:xfrm>
          <a:custGeom>
            <a:avLst/>
            <a:gdLst>
              <a:gd name="T0" fmla="*/ 0 w 18694"/>
              <a:gd name="T1" fmla="*/ 2147483646 h 21600"/>
              <a:gd name="T2" fmla="*/ 2147483646 w 18694"/>
              <a:gd name="T3" fmla="*/ 2147483646 h 21600"/>
              <a:gd name="T4" fmla="*/ 2147483646 w 18694"/>
              <a:gd name="T5" fmla="*/ 2147483646 h 21600"/>
              <a:gd name="T6" fmla="*/ 0 60000 65536"/>
              <a:gd name="T7" fmla="*/ 0 60000 65536"/>
              <a:gd name="T8" fmla="*/ 0 60000 65536"/>
              <a:gd name="T9" fmla="*/ 0 w 18694"/>
              <a:gd name="T10" fmla="*/ 0 h 21600"/>
              <a:gd name="T11" fmla="*/ 18694 w 1869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94" h="21600" fill="none" extrusionOk="0">
                <a:moveTo>
                  <a:pt x="-1" y="0"/>
                </a:moveTo>
                <a:cubicBezTo>
                  <a:pt x="55" y="0"/>
                  <a:pt x="110" y="-1"/>
                  <a:pt x="166" y="0"/>
                </a:cubicBezTo>
                <a:cubicBezTo>
                  <a:pt x="7757" y="0"/>
                  <a:pt x="14791" y="3985"/>
                  <a:pt x="18693" y="10497"/>
                </a:cubicBezTo>
              </a:path>
              <a:path w="18694" h="21600" stroke="0" extrusionOk="0">
                <a:moveTo>
                  <a:pt x="-1" y="0"/>
                </a:moveTo>
                <a:cubicBezTo>
                  <a:pt x="55" y="0"/>
                  <a:pt x="110" y="-1"/>
                  <a:pt x="166" y="0"/>
                </a:cubicBezTo>
                <a:cubicBezTo>
                  <a:pt x="7757" y="0"/>
                  <a:pt x="14791" y="3985"/>
                  <a:pt x="18693" y="10497"/>
                </a:cubicBezTo>
                <a:lnTo>
                  <a:pt x="166" y="21600"/>
                </a:lnTo>
                <a:lnTo>
                  <a:pt x="-1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  <a:prstDash val="lgDash"/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914" name="Line 26"/>
          <p:cNvSpPr>
            <a:spLocks noChangeAspect="1" noChangeShapeType="1"/>
          </p:cNvSpPr>
          <p:nvPr/>
        </p:nvSpPr>
        <p:spPr bwMode="auto">
          <a:xfrm flipV="1">
            <a:off x="3432176" y="1036639"/>
            <a:ext cx="3175" cy="41052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915" name="Line 27"/>
          <p:cNvSpPr>
            <a:spLocks noChangeAspect="1" noChangeShapeType="1"/>
          </p:cNvSpPr>
          <p:nvPr/>
        </p:nvSpPr>
        <p:spPr bwMode="auto">
          <a:xfrm>
            <a:off x="3395664" y="1428751"/>
            <a:ext cx="5722937" cy="317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916" name="Line 28"/>
          <p:cNvSpPr>
            <a:spLocks noChangeAspect="1" noChangeShapeType="1"/>
          </p:cNvSpPr>
          <p:nvPr/>
        </p:nvSpPr>
        <p:spPr bwMode="auto">
          <a:xfrm flipV="1">
            <a:off x="4506913" y="1036639"/>
            <a:ext cx="6350" cy="32146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7917" name="Text Box 29"/>
          <p:cNvSpPr txBox="1">
            <a:spLocks noChangeAspect="1" noChangeArrowheads="1"/>
          </p:cNvSpPr>
          <p:nvPr/>
        </p:nvSpPr>
        <p:spPr bwMode="auto">
          <a:xfrm>
            <a:off x="3324226" y="1325564"/>
            <a:ext cx="1071563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1’,3’  </a:t>
            </a:r>
          </a:p>
        </p:txBody>
      </p:sp>
      <p:sp>
        <p:nvSpPr>
          <p:cNvPr id="37918" name="Text Box 30"/>
          <p:cNvSpPr txBox="1">
            <a:spLocks noChangeAspect="1" noChangeArrowheads="1"/>
          </p:cNvSpPr>
          <p:nvPr/>
        </p:nvSpPr>
        <p:spPr bwMode="auto">
          <a:xfrm>
            <a:off x="3035301" y="604839"/>
            <a:ext cx="601663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 dirty="0">
                <a:latin typeface="Segoe UI" panose="020B0502040204020203" pitchFamily="34" charset="0"/>
                <a:cs typeface="Segoe UI" panose="020B0502040204020203" pitchFamily="34" charset="0"/>
              </a:rPr>
              <a:t>2’</a:t>
            </a:r>
          </a:p>
        </p:txBody>
      </p:sp>
      <p:sp>
        <p:nvSpPr>
          <p:cNvPr id="37919" name="Text Box 31"/>
          <p:cNvSpPr txBox="1">
            <a:spLocks noChangeAspect="1" noChangeArrowheads="1"/>
          </p:cNvSpPr>
          <p:nvPr/>
        </p:nvSpPr>
        <p:spPr bwMode="auto">
          <a:xfrm>
            <a:off x="4619626" y="460375"/>
            <a:ext cx="60166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latin typeface="Segoe UI" panose="020B0502040204020203" pitchFamily="34" charset="0"/>
                <a:cs typeface="Segoe UI" panose="020B0502040204020203" pitchFamily="34" charset="0"/>
              </a:rPr>
              <a:t>5’</a:t>
            </a:r>
          </a:p>
        </p:txBody>
      </p:sp>
      <p:sp>
        <p:nvSpPr>
          <p:cNvPr id="37920" name="AutoShape 32"/>
          <p:cNvSpPr>
            <a:spLocks noChangeArrowheads="1"/>
          </p:cNvSpPr>
          <p:nvPr/>
        </p:nvSpPr>
        <p:spPr bwMode="auto">
          <a:xfrm>
            <a:off x="3322835" y="992924"/>
            <a:ext cx="108000" cy="1080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/>
          </a:p>
        </p:txBody>
      </p:sp>
      <p:sp>
        <p:nvSpPr>
          <p:cNvPr id="37921" name="AutoShape 33"/>
          <p:cNvSpPr>
            <a:spLocks noChangeArrowheads="1"/>
          </p:cNvSpPr>
          <p:nvPr/>
        </p:nvSpPr>
        <p:spPr bwMode="auto">
          <a:xfrm>
            <a:off x="3342194" y="1369736"/>
            <a:ext cx="108000" cy="1080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/>
          </a:p>
        </p:txBody>
      </p:sp>
      <p:sp>
        <p:nvSpPr>
          <p:cNvPr id="37922" name="AutoShape 34"/>
          <p:cNvSpPr>
            <a:spLocks noChangeArrowheads="1"/>
          </p:cNvSpPr>
          <p:nvPr/>
        </p:nvSpPr>
        <p:spPr bwMode="auto">
          <a:xfrm>
            <a:off x="4483100" y="985780"/>
            <a:ext cx="108000" cy="1080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/>
          </a:p>
        </p:txBody>
      </p:sp>
      <p:sp>
        <p:nvSpPr>
          <p:cNvPr id="37923" name="AutoShape 35"/>
          <p:cNvSpPr>
            <a:spLocks noChangeArrowheads="1"/>
          </p:cNvSpPr>
          <p:nvPr/>
        </p:nvSpPr>
        <p:spPr bwMode="auto">
          <a:xfrm>
            <a:off x="2916238" y="2278005"/>
            <a:ext cx="108000" cy="1080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/>
          </a:p>
        </p:txBody>
      </p:sp>
      <p:sp>
        <p:nvSpPr>
          <p:cNvPr id="37924" name="AutoShape 36"/>
          <p:cNvSpPr>
            <a:spLocks noChangeArrowheads="1"/>
          </p:cNvSpPr>
          <p:nvPr/>
        </p:nvSpPr>
        <p:spPr bwMode="auto">
          <a:xfrm>
            <a:off x="5988050" y="2290705"/>
            <a:ext cx="108000" cy="1080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/>
          </a:p>
        </p:txBody>
      </p:sp>
      <p:sp>
        <p:nvSpPr>
          <p:cNvPr id="37925" name="AutoShape 37"/>
          <p:cNvSpPr>
            <a:spLocks noChangeArrowheads="1"/>
          </p:cNvSpPr>
          <p:nvPr/>
        </p:nvSpPr>
        <p:spPr bwMode="auto">
          <a:xfrm>
            <a:off x="4475163" y="2290705"/>
            <a:ext cx="108000" cy="108000"/>
          </a:xfrm>
          <a:prstGeom prst="flowChartConnector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/>
          </a:p>
        </p:txBody>
      </p:sp>
      <p:sp>
        <p:nvSpPr>
          <p:cNvPr id="37926" name="AutoShape 38"/>
          <p:cNvSpPr>
            <a:spLocks noChangeArrowheads="1"/>
          </p:cNvSpPr>
          <p:nvPr/>
        </p:nvSpPr>
        <p:spPr bwMode="auto">
          <a:xfrm>
            <a:off x="5548158" y="1362790"/>
            <a:ext cx="108000" cy="108000"/>
          </a:xfrm>
          <a:prstGeom prst="flowChartConnector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sm" len="lg"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/>
          </a:p>
        </p:txBody>
      </p:sp>
      <p:sp>
        <p:nvSpPr>
          <p:cNvPr id="37927" name="Text Box 39"/>
          <p:cNvSpPr txBox="1">
            <a:spLocks noChangeAspect="1" noChangeArrowheads="1"/>
          </p:cNvSpPr>
          <p:nvPr/>
        </p:nvSpPr>
        <p:spPr bwMode="auto">
          <a:xfrm>
            <a:off x="3106739" y="4852989"/>
            <a:ext cx="700087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latin typeface="ISOCPEUR"/>
              </a:rPr>
              <a:t>1</a:t>
            </a:r>
          </a:p>
        </p:txBody>
      </p:sp>
      <p:sp>
        <p:nvSpPr>
          <p:cNvPr id="37928" name="Text Box 40"/>
          <p:cNvSpPr txBox="1">
            <a:spLocks noChangeAspect="1" noChangeArrowheads="1"/>
          </p:cNvSpPr>
          <p:nvPr/>
        </p:nvSpPr>
        <p:spPr bwMode="auto">
          <a:xfrm>
            <a:off x="3106738" y="3773489"/>
            <a:ext cx="601662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37929" name="Line 41"/>
          <p:cNvSpPr>
            <a:spLocks noChangeAspect="1" noChangeShapeType="1"/>
          </p:cNvSpPr>
          <p:nvPr/>
        </p:nvSpPr>
        <p:spPr bwMode="auto">
          <a:xfrm>
            <a:off x="3380448" y="1062038"/>
            <a:ext cx="0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30" name="AutoShape 42"/>
          <p:cNvSpPr>
            <a:spLocks noChangeArrowheads="1"/>
          </p:cNvSpPr>
          <p:nvPr/>
        </p:nvSpPr>
        <p:spPr bwMode="auto">
          <a:xfrm flipV="1">
            <a:off x="3451225" y="3357564"/>
            <a:ext cx="2160588" cy="1800225"/>
          </a:xfrm>
          <a:prstGeom prst="rtTriangle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en-US" sz="2400"/>
          </a:p>
        </p:txBody>
      </p:sp>
      <p:sp>
        <p:nvSpPr>
          <p:cNvPr id="37931" name="Arc 43"/>
          <p:cNvSpPr>
            <a:spLocks/>
          </p:cNvSpPr>
          <p:nvPr/>
        </p:nvSpPr>
        <p:spPr bwMode="auto">
          <a:xfrm>
            <a:off x="7341561" y="1068467"/>
            <a:ext cx="1728000" cy="936000"/>
          </a:xfrm>
          <a:custGeom>
            <a:avLst/>
            <a:gdLst>
              <a:gd name="T0" fmla="*/ 0 w 33703"/>
              <a:gd name="T1" fmla="*/ 2147483646 h 21600"/>
              <a:gd name="T2" fmla="*/ 2147483646 w 33703"/>
              <a:gd name="T3" fmla="*/ 2147483646 h 21600"/>
              <a:gd name="T4" fmla="*/ 2147483646 w 33703"/>
              <a:gd name="T5" fmla="*/ 2147483646 h 21600"/>
              <a:gd name="T6" fmla="*/ 0 60000 65536"/>
              <a:gd name="T7" fmla="*/ 0 60000 65536"/>
              <a:gd name="T8" fmla="*/ 0 60000 65536"/>
              <a:gd name="T9" fmla="*/ 0 w 33703"/>
              <a:gd name="T10" fmla="*/ 0 h 21600"/>
              <a:gd name="T11" fmla="*/ 33703 w 3370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03" h="21600" fill="none" extrusionOk="0">
                <a:moveTo>
                  <a:pt x="-1" y="8520"/>
                </a:moveTo>
                <a:cubicBezTo>
                  <a:pt x="4084" y="3152"/>
                  <a:pt x="10443" y="-1"/>
                  <a:pt x="17190" y="0"/>
                </a:cubicBezTo>
                <a:cubicBezTo>
                  <a:pt x="23556" y="0"/>
                  <a:pt x="29598" y="2808"/>
                  <a:pt x="33703" y="7675"/>
                </a:cubicBezTo>
              </a:path>
              <a:path w="33703" h="21600" stroke="0" extrusionOk="0">
                <a:moveTo>
                  <a:pt x="-1" y="8520"/>
                </a:moveTo>
                <a:cubicBezTo>
                  <a:pt x="4084" y="3152"/>
                  <a:pt x="10443" y="-1"/>
                  <a:pt x="17190" y="0"/>
                </a:cubicBezTo>
                <a:cubicBezTo>
                  <a:pt x="23556" y="0"/>
                  <a:pt x="29598" y="2808"/>
                  <a:pt x="33703" y="7675"/>
                </a:cubicBezTo>
                <a:lnTo>
                  <a:pt x="17190" y="21600"/>
                </a:lnTo>
                <a:lnTo>
                  <a:pt x="-1" y="8520"/>
                </a:lnTo>
                <a:close/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37932" name="Line 44"/>
          <p:cNvSpPr>
            <a:spLocks noChangeShapeType="1"/>
          </p:cNvSpPr>
          <p:nvPr/>
        </p:nvSpPr>
        <p:spPr bwMode="auto">
          <a:xfrm flipH="1">
            <a:off x="2906713" y="3036889"/>
            <a:ext cx="3097212" cy="259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33" name="Line 45"/>
          <p:cNvSpPr>
            <a:spLocks noChangeShapeType="1"/>
          </p:cNvSpPr>
          <p:nvPr/>
        </p:nvSpPr>
        <p:spPr bwMode="auto">
          <a:xfrm flipV="1">
            <a:off x="2963863" y="2405064"/>
            <a:ext cx="0" cy="3240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34" name="Line 46"/>
          <p:cNvSpPr>
            <a:spLocks noChangeShapeType="1"/>
          </p:cNvSpPr>
          <p:nvPr/>
        </p:nvSpPr>
        <p:spPr bwMode="auto">
          <a:xfrm flipH="1">
            <a:off x="4516438" y="105886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59" name="Text Box 47"/>
          <p:cNvSpPr txBox="1">
            <a:spLocks noChangeArrowheads="1"/>
          </p:cNvSpPr>
          <p:nvPr/>
        </p:nvSpPr>
        <p:spPr bwMode="auto">
          <a:xfrm>
            <a:off x="121529" y="-28310"/>
            <a:ext cx="81522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8</a:t>
            </a:r>
            <a:r>
              <a:rPr kumimoji="1" lang="zh-CN" altLang="en-US" sz="2400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：补全主视图</a:t>
            </a:r>
            <a:r>
              <a:rPr kumimoji="1" lang="zh-CN" altLang="en-US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000" i="1" dirty="0">
                <a:latin typeface="Adobe 黑体 Std R" panose="020B0400000000000000" pitchFamily="34" charset="-122"/>
                <a:ea typeface="Adobe 黑体 Std R" panose="020B0400000000000000" pitchFamily="34" charset="-122"/>
                <a:cs typeface="Times New Roman" panose="02020603050405020304" pitchFamily="18" charset="0"/>
              </a:rPr>
              <a:t>Complete the front view.</a:t>
            </a:r>
          </a:p>
        </p:txBody>
      </p:sp>
      <p:sp>
        <p:nvSpPr>
          <p:cNvPr id="37936" name="Line 48"/>
          <p:cNvSpPr>
            <a:spLocks noChangeShapeType="1"/>
          </p:cNvSpPr>
          <p:nvPr/>
        </p:nvSpPr>
        <p:spPr bwMode="auto">
          <a:xfrm>
            <a:off x="5595938" y="1057276"/>
            <a:ext cx="0" cy="3603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7937" name="Picture 49" descr="eg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9" r="18683"/>
          <a:stretch>
            <a:fillRect/>
          </a:stretch>
        </p:blipFill>
        <p:spPr bwMode="auto">
          <a:xfrm>
            <a:off x="6672263" y="2636838"/>
            <a:ext cx="4176712" cy="286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5306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9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9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7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7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7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7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7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79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79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3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7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7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79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79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7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7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7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7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7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37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9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2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5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0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8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0" dur="500"/>
                                        <p:tgtEl>
                                          <p:spTgt spid="3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4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3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nimBg="1"/>
      <p:bldP spid="37890" grpId="1" animBg="1"/>
      <p:bldP spid="37891" grpId="0" animBg="1"/>
      <p:bldP spid="37892" grpId="0" animBg="1"/>
      <p:bldP spid="37893" grpId="0" animBg="1"/>
      <p:bldP spid="37893" grpId="1" animBg="1"/>
      <p:bldP spid="37894" grpId="0" animBg="1"/>
      <p:bldP spid="37894" grpId="1" animBg="1"/>
      <p:bldP spid="37898" grpId="0" animBg="1"/>
      <p:bldP spid="37904" grpId="0"/>
      <p:bldP spid="37905" grpId="0"/>
      <p:bldP spid="37907" grpId="0"/>
      <p:bldP spid="37908" grpId="0"/>
      <p:bldP spid="37909" grpId="0"/>
      <p:bldP spid="37910" grpId="0"/>
      <p:bldP spid="37911" grpId="0" animBg="1"/>
      <p:bldP spid="37911" grpId="1" animBg="1"/>
      <p:bldP spid="37912" grpId="0" animBg="1"/>
      <p:bldP spid="37912" grpId="1" animBg="1"/>
      <p:bldP spid="37913" grpId="0" animBg="1"/>
      <p:bldP spid="37914" grpId="0" animBg="1"/>
      <p:bldP spid="37915" grpId="0" animBg="1"/>
      <p:bldP spid="37915" grpId="1" animBg="1"/>
      <p:bldP spid="37916" grpId="0" animBg="1"/>
      <p:bldP spid="37916" grpId="1" animBg="1"/>
      <p:bldP spid="37917" grpId="0"/>
      <p:bldP spid="37918" grpId="0"/>
      <p:bldP spid="37919" grpId="0"/>
      <p:bldP spid="37920" grpId="0" animBg="1"/>
      <p:bldP spid="37921" grpId="0" animBg="1"/>
      <p:bldP spid="37922" grpId="0" animBg="1"/>
      <p:bldP spid="37923" grpId="0" animBg="1"/>
      <p:bldP spid="37924" grpId="0" animBg="1"/>
      <p:bldP spid="37925" grpId="0" animBg="1"/>
      <p:bldP spid="37926" grpId="0" animBg="1"/>
      <p:bldP spid="37927" grpId="0"/>
      <p:bldP spid="37928" grpId="0"/>
      <p:bldP spid="37929" grpId="0" animBg="1"/>
      <p:bldP spid="37930" grpId="0" animBg="1"/>
      <p:bldP spid="37931" grpId="0" animBg="1"/>
      <p:bldP spid="37932" grpId="0" animBg="1"/>
      <p:bldP spid="37933" grpId="0" animBg="1"/>
      <p:bldP spid="37933" grpId="1" animBg="1"/>
      <p:bldP spid="37934" grpId="0" animBg="1"/>
      <p:bldP spid="3793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3.4|2.2|1.3|12.4|1.5|10.2|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6|38.7|28.3|32.3|3.5|28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6|38.7|28.3|32.3|3.5|28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|2.3|10.6|1|2.3|48.3|17.7|3|6.6|7.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5.5|31.8|22|1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19.2|6.6|10.9|38.7|6.6|20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8.5|14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8|16.8|24.1|1.9|2.6|6.1|0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36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7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1|1.1|14.6|2.2|13.2|24.4|24.6|98.8|4.2|53.3|3.8|1.1|4.1|1.4|78.3|50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0.3|8.7|1.8|0.9|94.9|7.7|19.2|6.8|17|11.5|10.7|61|1.5|6.7|19.9|2.1|0.9|6.7|1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25.4|19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50|24.8|81.6|2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5.7|24.7|15|33.2|19.9|34.7|36.8|4.7|3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8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3.6|8.9|49.1|14.9|5.3|1.4|1.6|1.5|35.6|13.8|15.6|16.3|5.9|4.8|2.7|2.6|36.5|1.2|0|43.4|19.4|9.6|3|19.3|24.7|1.2|2.1|0.8|5|6.8|137.9|0.8|2.1|93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|4.2|17.8|4.1|9.8|5.7|7.3|3.7|7|4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5|40.6|20.7|8.4|1.9|4.4|14.8|4.5|16|2|6.7|16.9|15.2|2|1.2|28.9|6.1|3.5|1.5|20.6|9.3|11.1|8|3.9|1.9|4.8|3.2|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1004</Words>
  <Application>Microsoft Office PowerPoint</Application>
  <PresentationFormat>宽屏</PresentationFormat>
  <Paragraphs>153</Paragraphs>
  <Slides>34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1" baseType="lpstr">
      <vt:lpstr>ˎ̥</vt:lpstr>
      <vt:lpstr>Adobe 黑体 Std R</vt:lpstr>
      <vt:lpstr>Arial Unicode MS</vt:lpstr>
      <vt:lpstr>ISOCPEUR</vt:lpstr>
      <vt:lpstr>PMingLiU-ExtB</vt:lpstr>
      <vt:lpstr>黑体</vt:lpstr>
      <vt:lpstr>隶书</vt:lpstr>
      <vt:lpstr>宋体</vt:lpstr>
      <vt:lpstr>微软雅黑</vt:lpstr>
      <vt:lpstr>Arial</vt:lpstr>
      <vt:lpstr>Calibri</vt:lpstr>
      <vt:lpstr>Calibri Light</vt:lpstr>
      <vt:lpstr>Segoe UI</vt:lpstr>
      <vt:lpstr>Symbol</vt:lpstr>
      <vt:lpstr>Times New Roman</vt:lpstr>
      <vt:lpstr>Office 主题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例2 求圆柱上带有孔的相贯线作图</vt:lpstr>
      <vt:lpstr>例2 求圆柱上带有孔的相贯线作图</vt:lpstr>
      <vt:lpstr>PowerPoint 演示文稿</vt:lpstr>
      <vt:lpstr>PowerPoint 演示文稿</vt:lpstr>
      <vt:lpstr>特殊相贯Special intersection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10</cp:revision>
  <dcterms:created xsi:type="dcterms:W3CDTF">2020-10-30T14:16:42Z</dcterms:created>
  <dcterms:modified xsi:type="dcterms:W3CDTF">2021-10-23T02:08:11Z</dcterms:modified>
</cp:coreProperties>
</file>