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87" r:id="rId2"/>
    <p:sldId id="305" r:id="rId3"/>
    <p:sldId id="333" r:id="rId4"/>
    <p:sldId id="265" r:id="rId5"/>
    <p:sldId id="266" r:id="rId6"/>
    <p:sldId id="288" r:id="rId7"/>
    <p:sldId id="267" r:id="rId8"/>
    <p:sldId id="296" r:id="rId9"/>
    <p:sldId id="295" r:id="rId10"/>
    <p:sldId id="297" r:id="rId11"/>
    <p:sldId id="298" r:id="rId12"/>
    <p:sldId id="304" r:id="rId13"/>
    <p:sldId id="299" r:id="rId14"/>
    <p:sldId id="300" r:id="rId15"/>
    <p:sldId id="301" r:id="rId16"/>
    <p:sldId id="307" r:id="rId17"/>
    <p:sldId id="308" r:id="rId18"/>
    <p:sldId id="334" r:id="rId19"/>
    <p:sldId id="302" r:id="rId20"/>
    <p:sldId id="303" r:id="rId21"/>
    <p:sldId id="268" r:id="rId22"/>
    <p:sldId id="269" r:id="rId23"/>
    <p:sldId id="270" r:id="rId24"/>
    <p:sldId id="317" r:id="rId25"/>
    <p:sldId id="318" r:id="rId26"/>
    <p:sldId id="319" r:id="rId27"/>
    <p:sldId id="320" r:id="rId28"/>
    <p:sldId id="321" r:id="rId29"/>
    <p:sldId id="322" r:id="rId30"/>
    <p:sldId id="323" r:id="rId31"/>
    <p:sldId id="324" r:id="rId32"/>
    <p:sldId id="325" r:id="rId33"/>
    <p:sldId id="326" r:id="rId34"/>
    <p:sldId id="327" r:id="rId35"/>
    <p:sldId id="328" r:id="rId36"/>
    <p:sldId id="331" r:id="rId37"/>
    <p:sldId id="332" r:id="rId38"/>
    <p:sldId id="335" r:id="rId39"/>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9900"/>
    <a:srgbClr val="00E2A7"/>
    <a:srgbClr val="FF000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45" autoAdjust="0"/>
    <p:restoredTop sz="94695" autoAdjust="0"/>
  </p:normalViewPr>
  <p:slideViewPr>
    <p:cSldViewPr>
      <p:cViewPr varScale="1">
        <p:scale>
          <a:sx n="70" d="100"/>
          <a:sy n="70" d="100"/>
        </p:scale>
        <p:origin x="136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7.png"/><Relationship Id="rId5" Type="http://schemas.openxmlformats.org/officeDocument/2006/relationships/image" Target="../media/image38.png"/><Relationship Id="rId4" Type="http://schemas.openxmlformats.org/officeDocument/2006/relationships/image" Target="../media/image36.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image" Target="../media/image38.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kumimoji="1" sz="1200">
                <a:ea typeface="宋体" panose="02010600030101010101" pitchFamily="2" charset="-122"/>
              </a:defRPr>
            </a:lvl1pPr>
          </a:lstStyle>
          <a:p>
            <a:pPr>
              <a:defRPr/>
            </a:pPr>
            <a:endParaRPr lang="en-US" altLang="zh-CN"/>
          </a:p>
        </p:txBody>
      </p:sp>
      <p:sp>
        <p:nvSpPr>
          <p:cNvPr id="71683"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kumimoji="1" sz="1200">
                <a:ea typeface="宋体" panose="02010600030101010101" pitchFamily="2" charset="-122"/>
              </a:defRPr>
            </a:lvl1pPr>
          </a:lstStyle>
          <a:p>
            <a:pPr>
              <a:defRPr/>
            </a:pPr>
            <a:endParaRPr lang="en-US" altLang="zh-CN"/>
          </a:p>
        </p:txBody>
      </p:sp>
      <p:sp>
        <p:nvSpPr>
          <p:cNvPr id="71684"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kumimoji="1" sz="1200">
                <a:ea typeface="宋体" panose="02010600030101010101" pitchFamily="2" charset="-122"/>
              </a:defRPr>
            </a:lvl1pPr>
          </a:lstStyle>
          <a:p>
            <a:pPr>
              <a:defRPr/>
            </a:pPr>
            <a:endParaRPr lang="en-US" altLang="zh-CN"/>
          </a:p>
        </p:txBody>
      </p:sp>
      <p:sp>
        <p:nvSpPr>
          <p:cNvPr id="71685"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ea typeface="宋体" panose="02010600030101010101" pitchFamily="2" charset="-122"/>
              </a:defRPr>
            </a:lvl1pPr>
          </a:lstStyle>
          <a:p>
            <a:pPr>
              <a:defRPr/>
            </a:pPr>
            <a:fld id="{E039176F-677F-4D3B-9AB9-7F7C89771EAE}" type="slidenum">
              <a:rPr lang="en-US" altLang="zh-CN"/>
              <a:pPr>
                <a:defRPr/>
              </a:pPr>
              <a:t>‹#›</a:t>
            </a:fld>
            <a:endParaRPr lang="en-US" altLang="zh-CN"/>
          </a:p>
        </p:txBody>
      </p:sp>
    </p:spTree>
    <p:extLst>
      <p:ext uri="{BB962C8B-B14F-4D97-AF65-F5344CB8AC3E}">
        <p14:creationId xmlns:p14="http://schemas.microsoft.com/office/powerpoint/2010/main" val="2881695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kumimoji="1" sz="1200">
                <a:ea typeface="宋体" panose="02010600030101010101" pitchFamily="2" charset="-122"/>
              </a:defRPr>
            </a:lvl1pPr>
          </a:lstStyle>
          <a:p>
            <a:pPr>
              <a:defRPr/>
            </a:pPr>
            <a:endParaRPr lang="en-US" altLang="zh-CN"/>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kumimoji="1" sz="120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kumimoji="1" sz="1200">
                <a:ea typeface="宋体" panose="02010600030101010101" pitchFamily="2" charset="-122"/>
              </a:defRPr>
            </a:lvl1pPr>
          </a:lstStyle>
          <a:p>
            <a:pPr>
              <a:defRPr/>
            </a:pPr>
            <a:endParaRPr lang="en-US" altLang="zh-CN"/>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ea typeface="宋体" panose="02010600030101010101" pitchFamily="2" charset="-122"/>
              </a:defRPr>
            </a:lvl1pPr>
          </a:lstStyle>
          <a:p>
            <a:pPr>
              <a:defRPr/>
            </a:pPr>
            <a:fld id="{293E5F95-2C8B-43B5-8EE0-E074F56A0748}" type="slidenum">
              <a:rPr lang="en-US" altLang="zh-CN"/>
              <a:pPr>
                <a:defRPr/>
              </a:pPr>
              <a:t>‹#›</a:t>
            </a:fld>
            <a:endParaRPr lang="en-US" altLang="zh-CN"/>
          </a:p>
        </p:txBody>
      </p:sp>
    </p:spTree>
    <p:extLst>
      <p:ext uri="{BB962C8B-B14F-4D97-AF65-F5344CB8AC3E}">
        <p14:creationId xmlns:p14="http://schemas.microsoft.com/office/powerpoint/2010/main" val="27826717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04DFACD8-528E-43C1-971F-10561B4E1D4A}" type="slidenum">
              <a:rPr lang="en-US" altLang="zh-CN" smtClean="0"/>
              <a:pPr>
                <a:spcBef>
                  <a:spcPct val="0"/>
                </a:spcBef>
                <a:buFontTx/>
                <a:buNone/>
              </a:pPr>
              <a:t>1</a:t>
            </a:fld>
            <a:endParaRPr lang="en-US" altLang="zh-CN" smtClean="0"/>
          </a:p>
        </p:txBody>
      </p:sp>
      <p:sp>
        <p:nvSpPr>
          <p:cNvPr id="5123" name="Rectangle 2"/>
          <p:cNvSpPr>
            <a:spLocks noGrp="1" noRot="1" noChangeAspect="1" noChangeArrowheads="1" noTextEdit="1"/>
          </p:cNvSpPr>
          <p:nvPr>
            <p:ph type="sldImg" idx="4294967295"/>
          </p:nvPr>
        </p:nvSpPr>
        <p:spPr>
          <a:ln/>
        </p:spPr>
      </p:sp>
      <p:sp>
        <p:nvSpPr>
          <p:cNvPr id="5124" name="Rectangle 3"/>
          <p:cNvSpPr>
            <a:spLocks noGrp="1" noChangeArrowheads="1"/>
          </p:cNvSpPr>
          <p:nvPr>
            <p:ph type="body" idx="4294967295"/>
          </p:nvPr>
        </p:nvSpPr>
        <p:spPr/>
        <p:txBody>
          <a:bodyPr>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219156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2ED43C23-7F73-45E0-B7A0-C3F71C88F9A9}" type="slidenum">
              <a:rPr lang="en-US" altLang="zh-CN" smtClean="0"/>
              <a:pPr>
                <a:spcBef>
                  <a:spcPct val="0"/>
                </a:spcBef>
                <a:buFontTx/>
                <a:buNone/>
              </a:pPr>
              <a:t>16</a:t>
            </a:fld>
            <a:endParaRPr lang="en-US" altLang="zh-CN" smtClean="0"/>
          </a:p>
        </p:txBody>
      </p:sp>
      <p:sp>
        <p:nvSpPr>
          <p:cNvPr id="21507" name="Rectangle 2"/>
          <p:cNvSpPr>
            <a:spLocks noGrp="1" noRot="1" noChangeAspect="1" noChangeArrowheads="1" noTextEdit="1"/>
          </p:cNvSpPr>
          <p:nvPr>
            <p:ph type="sldImg" idx="4294967295"/>
          </p:nvPr>
        </p:nvSpPr>
        <p:spPr>
          <a:ln/>
        </p:spPr>
      </p:sp>
      <p:sp>
        <p:nvSpPr>
          <p:cNvPr id="21508" name="Rectangle 3"/>
          <p:cNvSpPr>
            <a:spLocks noGrp="1" noChangeArrowheads="1"/>
          </p:cNvSpPr>
          <p:nvPr>
            <p:ph type="body" idx="4294967295"/>
          </p:nvPr>
        </p:nvSpPr>
        <p:spPr/>
        <p:txBody>
          <a:bodyPr>
            <a:prstTxWarp prst="textNoShape">
              <a:avLst/>
            </a:prstTxWarp>
          </a:bodyPr>
          <a:lstStyle/>
          <a:p>
            <a:pPr>
              <a:spcBef>
                <a:spcPct val="0"/>
              </a:spcBef>
            </a:pPr>
            <a:r>
              <a:rPr lang="zh-CN" altLang="en-US" smtClean="0"/>
              <a:t>一般的，为了进一步增强学生的专业知识，还结合学生专业，联系工程实际，引导学生进行构型练习。构型练习能引导学生的空间思维活动由单一向多元化发展，使学史在构型设计时，举一反三开拓思路，丰富头脑中关于形体可变因素的信息存储量。</a:t>
            </a:r>
          </a:p>
          <a:p>
            <a:pPr>
              <a:spcBef>
                <a:spcPct val="0"/>
              </a:spcBef>
            </a:pPr>
            <a:endParaRPr lang="en-US" altLang="zh-CN" smtClean="0"/>
          </a:p>
        </p:txBody>
      </p:sp>
    </p:spTree>
    <p:extLst>
      <p:ext uri="{BB962C8B-B14F-4D97-AF65-F5344CB8AC3E}">
        <p14:creationId xmlns:p14="http://schemas.microsoft.com/office/powerpoint/2010/main" val="4177850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ChangeArrowheads="1" noTextEdit="1"/>
          </p:cNvSpPr>
          <p:nvPr>
            <p:ph type="sldImg" idx="4294967295"/>
          </p:nvPr>
        </p:nvSpPr>
        <p:spPr>
          <a:ln/>
        </p:spPr>
      </p:sp>
      <p:sp>
        <p:nvSpPr>
          <p:cNvPr id="23555" name="备注占位符 2"/>
          <p:cNvSpPr>
            <a:spLocks noGrp="1" noChangeArrowheads="1"/>
          </p:cNvSpPr>
          <p:nvPr>
            <p:ph type="body" idx="4294967295"/>
          </p:nvPr>
        </p:nvSpPr>
        <p:spPr/>
        <p:txBody>
          <a:bodyPr>
            <a:prstTxWarp prst="textNoShape">
              <a:avLst/>
            </a:prstTxWarp>
          </a:bodyPr>
          <a:lstStyle/>
          <a:p>
            <a:pPr>
              <a:spcBef>
                <a:spcPct val="0"/>
              </a:spcBef>
            </a:pPr>
            <a:r>
              <a:rPr lang="zh-CN" altLang="en-US" smtClean="0">
                <a:latin typeface="黑体" panose="02010609060101010101" pitchFamily="49" charset="-122"/>
                <a:ea typeface="黑体" panose="02010609060101010101" pitchFamily="49" charset="-122"/>
              </a:rPr>
              <a:t>组合体构形设计的目的</a:t>
            </a:r>
            <a:r>
              <a:rPr lang="en-US" altLang="zh-CN" smtClean="0">
                <a:latin typeface="黑体" panose="02010609060101010101" pitchFamily="49" charset="-122"/>
                <a:ea typeface="黑体" panose="02010609060101010101" pitchFamily="49" charset="-122"/>
              </a:rPr>
              <a:t>, </a:t>
            </a:r>
            <a:r>
              <a:rPr lang="zh-CN" altLang="en-US" smtClean="0">
                <a:latin typeface="黑体" panose="02010609060101010101" pitchFamily="49" charset="-122"/>
                <a:ea typeface="黑体" panose="02010609060101010101" pitchFamily="49" charset="-122"/>
              </a:rPr>
              <a:t>主要是培养学生利用基本几何体构造组合体的能力及掌握组合体视图的画法。一方面提倡所设计的组合体尽可能体现工程产品或零部件的结构形状并满足其功能特点</a:t>
            </a:r>
            <a:r>
              <a:rPr lang="en-US" altLang="zh-CN" smtClean="0">
                <a:latin typeface="黑体" panose="02010609060101010101" pitchFamily="49" charset="-122"/>
                <a:ea typeface="黑体" panose="02010609060101010101" pitchFamily="49" charset="-122"/>
              </a:rPr>
              <a:t>, </a:t>
            </a:r>
            <a:r>
              <a:rPr lang="zh-CN" altLang="en-US" smtClean="0">
                <a:latin typeface="黑体" panose="02010609060101010101" pitchFamily="49" charset="-122"/>
                <a:ea typeface="黑体" panose="02010609060101010101" pitchFamily="49" charset="-122"/>
              </a:rPr>
              <a:t>以培养观察、分析、综合能力</a:t>
            </a:r>
            <a:r>
              <a:rPr lang="en-US" altLang="zh-CN" smtClean="0">
                <a:latin typeface="黑体" panose="02010609060101010101" pitchFamily="49" charset="-122"/>
                <a:ea typeface="黑体" panose="02010609060101010101" pitchFamily="49" charset="-122"/>
              </a:rPr>
              <a:t>; </a:t>
            </a:r>
            <a:r>
              <a:rPr lang="zh-CN" altLang="en-US" smtClean="0">
                <a:latin typeface="黑体" panose="02010609060101010101" pitchFamily="49" charset="-122"/>
                <a:ea typeface="黑体" panose="02010609060101010101" pitchFamily="49" charset="-122"/>
              </a:rPr>
              <a:t>另一方面又不强调必须工程化</a:t>
            </a:r>
            <a:r>
              <a:rPr lang="en-US" altLang="zh-CN" smtClean="0">
                <a:latin typeface="黑体" panose="02010609060101010101" pitchFamily="49" charset="-122"/>
                <a:ea typeface="黑体" panose="02010609060101010101" pitchFamily="49" charset="-122"/>
              </a:rPr>
              <a:t>, </a:t>
            </a:r>
            <a:r>
              <a:rPr lang="zh-CN" altLang="en-US" smtClean="0">
                <a:latin typeface="黑体" panose="02010609060101010101" pitchFamily="49" charset="-122"/>
                <a:ea typeface="黑体" panose="02010609060101010101" pitchFamily="49" charset="-122"/>
              </a:rPr>
              <a:t>所设计的组合体也可以是凭自己想象</a:t>
            </a:r>
            <a:r>
              <a:rPr lang="en-US" altLang="zh-CN" smtClean="0">
                <a:latin typeface="黑体" panose="02010609060101010101" pitchFamily="49" charset="-122"/>
                <a:ea typeface="黑体" panose="02010609060101010101" pitchFamily="49" charset="-122"/>
              </a:rPr>
              <a:t>, </a:t>
            </a:r>
            <a:r>
              <a:rPr lang="zh-CN" altLang="en-US" smtClean="0">
                <a:latin typeface="黑体" panose="02010609060101010101" pitchFamily="49" charset="-122"/>
                <a:ea typeface="黑体" panose="02010609060101010101" pitchFamily="49" charset="-122"/>
              </a:rPr>
              <a:t>以更利于开拓思路</a:t>
            </a:r>
            <a:r>
              <a:rPr lang="en-US" altLang="zh-CN" smtClean="0">
                <a:latin typeface="黑体" panose="02010609060101010101" pitchFamily="49" charset="-122"/>
                <a:ea typeface="黑体" panose="02010609060101010101" pitchFamily="49" charset="-122"/>
              </a:rPr>
              <a:t>, </a:t>
            </a:r>
            <a:r>
              <a:rPr lang="zh-CN" altLang="en-US" smtClean="0">
                <a:latin typeface="黑体" panose="02010609060101010101" pitchFamily="49" charset="-122"/>
                <a:ea typeface="黑体" panose="02010609060101010101" pitchFamily="49" charset="-122"/>
              </a:rPr>
              <a:t>培养创造力和想象力。</a:t>
            </a:r>
            <a:endParaRPr lang="zh-CN" altLang="en-US" smtClean="0"/>
          </a:p>
        </p:txBody>
      </p:sp>
      <p:sp>
        <p:nvSpPr>
          <p:cNvPr id="23556" name="灯片编号占位符 3"/>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5A83367A-33FC-40D6-BD53-6FD9372AE7B7}" type="slidenum">
              <a:rPr lang="zh-CN" altLang="en-US" smtClean="0"/>
              <a:pPr>
                <a:spcBef>
                  <a:spcPct val="0"/>
                </a:spcBef>
                <a:buFontTx/>
                <a:buNone/>
              </a:pPr>
              <a:t>17</a:t>
            </a:fld>
            <a:endParaRPr lang="zh-CN" altLang="en-US" smtClean="0"/>
          </a:p>
        </p:txBody>
      </p:sp>
    </p:spTree>
    <p:extLst>
      <p:ext uri="{BB962C8B-B14F-4D97-AF65-F5344CB8AC3E}">
        <p14:creationId xmlns:p14="http://schemas.microsoft.com/office/powerpoint/2010/main" val="3424275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49758189-4C18-472D-9ED5-C19D7816A7EA}" type="slidenum">
              <a:rPr lang="en-US" altLang="zh-CN" smtClean="0"/>
              <a:pPr>
                <a:spcBef>
                  <a:spcPct val="0"/>
                </a:spcBef>
                <a:buFontTx/>
                <a:buNone/>
              </a:pPr>
              <a:t>21</a:t>
            </a:fld>
            <a:endParaRPr lang="en-US" altLang="zh-CN" smtClean="0"/>
          </a:p>
        </p:txBody>
      </p:sp>
      <p:sp>
        <p:nvSpPr>
          <p:cNvPr id="28675" name="Rectangle 2"/>
          <p:cNvSpPr>
            <a:spLocks noGrp="1" noRot="1" noChangeAspect="1" noChangeArrowheads="1" noTextEdit="1"/>
          </p:cNvSpPr>
          <p:nvPr>
            <p:ph type="sldImg" idx="4294967295"/>
          </p:nvPr>
        </p:nvSpPr>
        <p:spPr>
          <a:solidFill>
            <a:srgbClr val="FFFFFF"/>
          </a:solidFill>
          <a:ln/>
        </p:spPr>
      </p:sp>
      <p:sp>
        <p:nvSpPr>
          <p:cNvPr id="28676" name="Rectangle 3"/>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493915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A9A1451D-0561-4A73-B02F-993E59C2E986}" type="slidenum">
              <a:rPr lang="en-US" altLang="zh-CN" smtClean="0"/>
              <a:pPr>
                <a:spcBef>
                  <a:spcPct val="0"/>
                </a:spcBef>
                <a:buFontTx/>
                <a:buNone/>
              </a:pPr>
              <a:t>22</a:t>
            </a:fld>
            <a:endParaRPr lang="en-US" altLang="zh-CN" smtClean="0"/>
          </a:p>
        </p:txBody>
      </p:sp>
      <p:sp>
        <p:nvSpPr>
          <p:cNvPr id="30723" name="Rectangle 2"/>
          <p:cNvSpPr>
            <a:spLocks noGrp="1" noRot="1" noChangeAspect="1" noChangeArrowheads="1" noTextEdit="1"/>
          </p:cNvSpPr>
          <p:nvPr>
            <p:ph type="sldImg" idx="4294967295"/>
          </p:nvPr>
        </p:nvSpPr>
        <p:spPr>
          <a:solidFill>
            <a:srgbClr val="FFFFFF"/>
          </a:solidFill>
          <a:ln/>
        </p:spPr>
      </p:sp>
      <p:sp>
        <p:nvSpPr>
          <p:cNvPr id="30724" name="Rectangle 3"/>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4115109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CF46AEFD-FAB2-4F8D-9851-53E3ACBC7EAE}" type="slidenum">
              <a:rPr lang="en-US" altLang="zh-CN" smtClean="0"/>
              <a:pPr>
                <a:spcBef>
                  <a:spcPct val="0"/>
                </a:spcBef>
                <a:buFontTx/>
                <a:buNone/>
              </a:pPr>
              <a:t>23</a:t>
            </a:fld>
            <a:endParaRPr lang="en-US" altLang="zh-CN" smtClean="0"/>
          </a:p>
        </p:txBody>
      </p:sp>
      <p:sp>
        <p:nvSpPr>
          <p:cNvPr id="32771" name="Rectangle 2"/>
          <p:cNvSpPr>
            <a:spLocks noGrp="1" noRot="1" noChangeAspect="1" noChangeArrowheads="1" noTextEdit="1"/>
          </p:cNvSpPr>
          <p:nvPr>
            <p:ph type="sldImg" idx="4294967295"/>
          </p:nvPr>
        </p:nvSpPr>
        <p:spPr>
          <a:solidFill>
            <a:srgbClr val="FFFFFF"/>
          </a:solidFill>
          <a:ln/>
        </p:spPr>
      </p:sp>
      <p:sp>
        <p:nvSpPr>
          <p:cNvPr id="32772" name="Rectangle 3"/>
          <p:cNvSpPr>
            <a:spLocks noGrp="1" noChangeArrowheads="1"/>
          </p:cNvSpPr>
          <p:nvPr>
            <p:ph type="body" idx="4294967295"/>
          </p:nvPr>
        </p:nvSpPr>
        <p:spPr>
          <a:solidFill>
            <a:srgbClr val="FFFFFF"/>
          </a:solidFill>
          <a:ln>
            <a:solidFill>
              <a:srgbClr val="000000"/>
            </a:solidFill>
            <a:headEnd/>
            <a:tailEnd/>
          </a:ln>
        </p:spPr>
        <p:txBody>
          <a:bodyPr>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1885461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E38927A5-116F-4EC1-98EC-5AD2A4B8574F}" type="slidenum">
              <a:rPr lang="en-US" altLang="zh-CN" smtClean="0"/>
              <a:pPr>
                <a:spcBef>
                  <a:spcPct val="0"/>
                </a:spcBef>
                <a:buFontTx/>
                <a:buNone/>
              </a:pPr>
              <a:t>26</a:t>
            </a:fld>
            <a:endParaRPr lang="en-US" altLang="zh-CN" smtClean="0"/>
          </a:p>
        </p:txBody>
      </p:sp>
      <p:sp>
        <p:nvSpPr>
          <p:cNvPr id="36867" name="Rectangle 2"/>
          <p:cNvSpPr>
            <a:spLocks noGrp="1" noRot="1" noChangeAspect="1" noChangeArrowheads="1" noTextEdit="1"/>
          </p:cNvSpPr>
          <p:nvPr>
            <p:ph type="sldImg" idx="4294967295"/>
          </p:nvPr>
        </p:nvSpPr>
        <p:spPr>
          <a:ln/>
        </p:spPr>
      </p:sp>
      <p:sp>
        <p:nvSpPr>
          <p:cNvPr id="36868" name="Rectangle 3"/>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eaLnBrk="1" hangingPunct="1"/>
            <a:endParaRPr lang="zh-CN" altLang="zh-CN" smtClean="0"/>
          </a:p>
        </p:txBody>
      </p:sp>
    </p:spTree>
    <p:extLst>
      <p:ext uri="{BB962C8B-B14F-4D97-AF65-F5344CB8AC3E}">
        <p14:creationId xmlns:p14="http://schemas.microsoft.com/office/powerpoint/2010/main" val="742749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645178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0254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25324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1309419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Tree>
    <p:extLst>
      <p:ext uri="{BB962C8B-B14F-4D97-AF65-F5344CB8AC3E}">
        <p14:creationId xmlns:p14="http://schemas.microsoft.com/office/powerpoint/2010/main" val="217245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49417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4221964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305775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8637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extLst>
      <p:ext uri="{BB962C8B-B14F-4D97-AF65-F5344CB8AC3E}">
        <p14:creationId xmlns:p14="http://schemas.microsoft.com/office/powerpoint/2010/main" val="1303915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extLst>
      <p:ext uri="{BB962C8B-B14F-4D97-AF65-F5344CB8AC3E}">
        <p14:creationId xmlns:p14="http://schemas.microsoft.com/office/powerpoint/2010/main" val="1369157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FFFFCC"/>
        </a:solidFill>
        <a:effectLst/>
      </p:bgPr>
    </p:bg>
    <p:spTree>
      <p:nvGrpSpPr>
        <p:cNvPr id="1" name=""/>
        <p:cNvGrpSpPr/>
        <p:nvPr/>
      </p:nvGrpSpPr>
      <p:grpSpPr>
        <a:xfrm>
          <a:off x="0" y="0"/>
          <a:ext cx="0" cy="0"/>
          <a:chOff x="0" y="0"/>
          <a:chExt cx="0" cy="0"/>
        </a:xfrm>
      </p:grpSpPr>
      <p:sp>
        <p:nvSpPr>
          <p:cNvPr id="1026" name="Rectangle 8"/>
          <p:cNvSpPr>
            <a:spLocks noChangeArrowheads="1"/>
          </p:cNvSpPr>
          <p:nvPr userDrawn="1"/>
        </p:nvSpPr>
        <p:spPr bwMode="auto">
          <a:xfrm>
            <a:off x="611188" y="6237288"/>
            <a:ext cx="1931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9pPr>
          </a:lstStyle>
          <a:p>
            <a:pPr algn="ctr" eaLnBrk="1" hangingPunct="1">
              <a:defRPr/>
            </a:pPr>
            <a:r>
              <a:rPr lang="zh-CN" altLang="en-US" sz="1400" smtClean="0"/>
              <a:t>画法几何</a:t>
            </a:r>
          </a:p>
          <a:p>
            <a:pPr algn="ctr" eaLnBrk="1" hangingPunct="1">
              <a:defRPr/>
            </a:pPr>
            <a:r>
              <a:rPr lang="en-US" altLang="zh-CN" sz="1400" i="1" smtClean="0"/>
              <a:t>Descriptive Geometry</a:t>
            </a:r>
          </a:p>
        </p:txBody>
      </p:sp>
      <p:sp>
        <p:nvSpPr>
          <p:cNvPr id="1027" name="Rectangle 11"/>
          <p:cNvSpPr>
            <a:spLocks noChangeArrowheads="1"/>
          </p:cNvSpPr>
          <p:nvPr userDrawn="1"/>
        </p:nvSpPr>
        <p:spPr bwMode="auto">
          <a:xfrm>
            <a:off x="88900" y="6203950"/>
            <a:ext cx="8964613" cy="6096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9pPr>
          </a:lstStyle>
          <a:p>
            <a:pPr eaLnBrk="1" hangingPunct="1">
              <a:defRPr/>
            </a:pPr>
            <a:endParaRPr lang="zh-CN" altLang="en-US" smtClean="0"/>
          </a:p>
        </p:txBody>
      </p:sp>
      <p:sp>
        <p:nvSpPr>
          <p:cNvPr id="1028" name="Line 12"/>
          <p:cNvSpPr>
            <a:spLocks noChangeShapeType="1"/>
          </p:cNvSpPr>
          <p:nvPr userDrawn="1"/>
        </p:nvSpPr>
        <p:spPr bwMode="auto">
          <a:xfrm flipV="1">
            <a:off x="2755900" y="620395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29" name="Text Box 13"/>
          <p:cNvSpPr txBox="1">
            <a:spLocks noChangeArrowheads="1"/>
          </p:cNvSpPr>
          <p:nvPr userDrawn="1"/>
        </p:nvSpPr>
        <p:spPr bwMode="auto">
          <a:xfrm>
            <a:off x="2755900" y="6356350"/>
            <a:ext cx="37099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571500" indent="-571500">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黑体" panose="02010609060101010101" pitchFamily="49" charset="-122"/>
              </a:defRPr>
            </a:lvl9pPr>
          </a:lstStyle>
          <a:p>
            <a:pPr algn="ctr">
              <a:spcBef>
                <a:spcPct val="50000"/>
              </a:spcBef>
              <a:defRPr/>
            </a:pPr>
            <a:r>
              <a:rPr lang="en-US" altLang="zh-CN" sz="1200" smtClean="0">
                <a:latin typeface="Arial" panose="020B0604020202020204" pitchFamily="34" charset="0"/>
                <a:ea typeface="宋体" panose="02010600030101010101" pitchFamily="2" charset="-122"/>
              </a:rPr>
              <a:t>2010</a:t>
            </a:r>
            <a:r>
              <a:rPr lang="zh-CN" altLang="en-US" sz="1200" smtClean="0">
                <a:latin typeface="Arial" panose="020B0604020202020204" pitchFamily="34" charset="0"/>
                <a:ea typeface="宋体" panose="02010600030101010101" pitchFamily="2" charset="-122"/>
              </a:rPr>
              <a:t>秋季 </a:t>
            </a:r>
            <a:r>
              <a:rPr lang="en-US" altLang="zh-CN" sz="1200" smtClean="0">
                <a:latin typeface="Arial" panose="020B0604020202020204" pitchFamily="34" charset="0"/>
                <a:ea typeface="宋体" panose="02010600030101010101" pitchFamily="2" charset="-122"/>
              </a:rPr>
              <a:t>BHU</a:t>
            </a:r>
          </a:p>
        </p:txBody>
      </p:sp>
      <p:sp>
        <p:nvSpPr>
          <p:cNvPr id="1030" name="Line 14"/>
          <p:cNvSpPr>
            <a:spLocks noChangeShapeType="1"/>
          </p:cNvSpPr>
          <p:nvPr userDrawn="1"/>
        </p:nvSpPr>
        <p:spPr bwMode="auto">
          <a:xfrm flipV="1">
            <a:off x="6413500" y="620395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pic>
        <p:nvPicPr>
          <p:cNvPr id="1031" name="Picture 20"/>
          <p:cNvPicPr>
            <a:picLocks noChangeAspect="1" noChangeArrowheads="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l="47246" t="91106" r="41597" b="2464"/>
          <a:stretch>
            <a:fillRect/>
          </a:stretch>
        </p:blipFill>
        <p:spPr bwMode="auto">
          <a:xfrm>
            <a:off x="7677150" y="6405563"/>
            <a:ext cx="77628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1"/>
          <p:cNvPicPr>
            <a:picLocks noChangeAspect="1" noChangeArrowheads="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l="47246" t="47423" r="41597" b="44872"/>
          <a:stretch>
            <a:fillRect/>
          </a:stretch>
        </p:blipFill>
        <p:spPr bwMode="auto">
          <a:xfrm>
            <a:off x="6453188" y="6356350"/>
            <a:ext cx="7762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5.png"/><Relationship Id="rId5" Type="http://schemas.openxmlformats.org/officeDocument/2006/relationships/oleObject" Target="../embeddings/oleObject2.bin"/><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38.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4.png"/><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36.png"/><Relationship Id="rId4" Type="http://schemas.openxmlformats.org/officeDocument/2006/relationships/image" Target="../media/image37.png"/><Relationship Id="rId9"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39.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0.bin"/><Relationship Id="rId5" Type="http://schemas.openxmlformats.org/officeDocument/2006/relationships/image" Target="../media/image38.png"/><Relationship Id="rId4"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0" y="1989138"/>
            <a:ext cx="914400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50000"/>
              </a:spcBef>
              <a:buFont typeface="Arial" panose="020B0604020202020204" pitchFamily="34" charset="0"/>
              <a:buNone/>
            </a:pPr>
            <a:r>
              <a:rPr lang="zh-CN" altLang="en-US" sz="4800" b="1" dirty="0">
                <a:latin typeface="黑体" panose="02010609060101010101" pitchFamily="49" charset="-122"/>
              </a:rPr>
              <a:t>第四章  组合体</a:t>
            </a:r>
          </a:p>
          <a:p>
            <a:pPr algn="ctr" eaLnBrk="1" hangingPunct="1">
              <a:spcBef>
                <a:spcPct val="50000"/>
              </a:spcBef>
              <a:buFont typeface="Arial" panose="020B0604020202020204" pitchFamily="34" charset="0"/>
              <a:buNone/>
            </a:pPr>
            <a:r>
              <a:rPr lang="en-US" altLang="zh-CN" sz="3600" b="1" i="1" dirty="0"/>
              <a:t>Chapter 4    Composite Solids</a:t>
            </a:r>
            <a:endParaRPr lang="zh-CN" altLang="en-US" sz="4800" b="1" dirty="0">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803275" y="2743200"/>
            <a:ext cx="2133600" cy="3810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50179" name="Rectangle 3"/>
          <p:cNvSpPr>
            <a:spLocks noChangeArrowheads="1"/>
          </p:cNvSpPr>
          <p:nvPr/>
        </p:nvSpPr>
        <p:spPr bwMode="auto">
          <a:xfrm>
            <a:off x="2555875" y="1981200"/>
            <a:ext cx="381000" cy="7620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50180" name="Line 4"/>
          <p:cNvSpPr>
            <a:spLocks noChangeShapeType="1"/>
          </p:cNvSpPr>
          <p:nvPr/>
        </p:nvSpPr>
        <p:spPr bwMode="auto">
          <a:xfrm flipV="1">
            <a:off x="2555875" y="2743200"/>
            <a:ext cx="0" cy="121920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5"/>
          <p:cNvGrpSpPr>
            <a:grpSpLocks/>
          </p:cNvGrpSpPr>
          <p:nvPr/>
        </p:nvGrpSpPr>
        <p:grpSpPr bwMode="auto">
          <a:xfrm>
            <a:off x="803275" y="3124200"/>
            <a:ext cx="2133600" cy="838200"/>
            <a:chOff x="864" y="2352"/>
            <a:chExt cx="1344" cy="528"/>
          </a:xfrm>
        </p:grpSpPr>
        <p:sp>
          <p:nvSpPr>
            <p:cNvPr id="14394" name="Line 6"/>
            <p:cNvSpPr>
              <a:spLocks noChangeShapeType="1"/>
            </p:cNvSpPr>
            <p:nvPr/>
          </p:nvSpPr>
          <p:spPr bwMode="auto">
            <a:xfrm flipV="1">
              <a:off x="864" y="2352"/>
              <a:ext cx="0" cy="52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5" name="Line 7"/>
            <p:cNvSpPr>
              <a:spLocks noChangeShapeType="1"/>
            </p:cNvSpPr>
            <p:nvPr/>
          </p:nvSpPr>
          <p:spPr bwMode="auto">
            <a:xfrm flipV="1">
              <a:off x="2208" y="2352"/>
              <a:ext cx="0" cy="528"/>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184" name="Freeform 8"/>
          <p:cNvSpPr>
            <a:spLocks noChangeArrowheads="1"/>
          </p:cNvSpPr>
          <p:nvPr/>
        </p:nvSpPr>
        <p:spPr bwMode="auto">
          <a:xfrm>
            <a:off x="2586038" y="2743200"/>
            <a:ext cx="331787" cy="4763"/>
          </a:xfrm>
          <a:custGeom>
            <a:avLst/>
            <a:gdLst>
              <a:gd name="T0" fmla="*/ 0 w 209"/>
              <a:gd name="T1" fmla="*/ 2147483646 h 3"/>
              <a:gd name="T2" fmla="*/ 2147483646 w 209"/>
              <a:gd name="T3" fmla="*/ 0 h 3"/>
              <a:gd name="T4" fmla="*/ 0 60000 65536"/>
              <a:gd name="T5" fmla="*/ 0 60000 65536"/>
              <a:gd name="T6" fmla="*/ 0 w 209"/>
              <a:gd name="T7" fmla="*/ 0 h 3"/>
              <a:gd name="T8" fmla="*/ 209 w 209"/>
              <a:gd name="T9" fmla="*/ 3 h 3"/>
            </a:gdLst>
            <a:ahLst/>
            <a:cxnLst>
              <a:cxn ang="T4">
                <a:pos x="T0" y="T1"/>
              </a:cxn>
              <a:cxn ang="T5">
                <a:pos x="T2" y="T3"/>
              </a:cxn>
            </a:cxnLst>
            <a:rect l="T6" t="T7" r="T8" b="T9"/>
            <a:pathLst>
              <a:path w="209" h="3">
                <a:moveTo>
                  <a:pt x="0" y="3"/>
                </a:moveTo>
                <a:lnTo>
                  <a:pt x="209" y="0"/>
                </a:lnTo>
              </a:path>
            </a:pathLst>
          </a:custGeom>
          <a:solidFill>
            <a:srgbClr val="FFFFCC"/>
          </a:solidFill>
          <a:ln w="76200">
            <a:solidFill>
              <a:srgbClr val="FFFFCC"/>
            </a:solidFill>
            <a:round/>
            <a:headEnd/>
            <a:tailEnd/>
          </a:ln>
        </p:spPr>
        <p:txBody>
          <a:bodyPr/>
          <a:lstStyle/>
          <a:p>
            <a:endParaRPr lang="zh-CN" altLang="en-US"/>
          </a:p>
        </p:txBody>
      </p:sp>
      <p:sp>
        <p:nvSpPr>
          <p:cNvPr id="50185" name="Rectangle 9"/>
          <p:cNvSpPr>
            <a:spLocks noChangeArrowheads="1"/>
          </p:cNvSpPr>
          <p:nvPr/>
        </p:nvSpPr>
        <p:spPr bwMode="auto">
          <a:xfrm>
            <a:off x="803275" y="3962400"/>
            <a:ext cx="2133600" cy="1371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50186" name="Line 10"/>
          <p:cNvSpPr>
            <a:spLocks noChangeShapeType="1"/>
          </p:cNvSpPr>
          <p:nvPr/>
        </p:nvSpPr>
        <p:spPr bwMode="auto">
          <a:xfrm>
            <a:off x="574675" y="4648200"/>
            <a:ext cx="2590800" cy="0"/>
          </a:xfrm>
          <a:prstGeom prst="line">
            <a:avLst/>
          </a:prstGeom>
          <a:noFill/>
          <a:ln w="1270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7" name="Line 11"/>
          <p:cNvSpPr>
            <a:spLocks noChangeShapeType="1"/>
          </p:cNvSpPr>
          <p:nvPr/>
        </p:nvSpPr>
        <p:spPr bwMode="auto">
          <a:xfrm>
            <a:off x="1336675" y="4191000"/>
            <a:ext cx="0" cy="914400"/>
          </a:xfrm>
          <a:prstGeom prst="line">
            <a:avLst/>
          </a:prstGeom>
          <a:noFill/>
          <a:ln w="1270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8" name="Oval 12"/>
          <p:cNvSpPr>
            <a:spLocks noChangeArrowheads="1"/>
          </p:cNvSpPr>
          <p:nvPr/>
        </p:nvSpPr>
        <p:spPr bwMode="auto">
          <a:xfrm>
            <a:off x="1031875" y="4343400"/>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50189" name="Oval 13"/>
          <p:cNvSpPr>
            <a:spLocks noChangeArrowheads="1"/>
          </p:cNvSpPr>
          <p:nvPr/>
        </p:nvSpPr>
        <p:spPr bwMode="auto">
          <a:xfrm>
            <a:off x="1184275" y="4495800"/>
            <a:ext cx="304800" cy="3048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50190" name="Line 14"/>
          <p:cNvSpPr>
            <a:spLocks noChangeShapeType="1"/>
          </p:cNvSpPr>
          <p:nvPr/>
        </p:nvSpPr>
        <p:spPr bwMode="auto">
          <a:xfrm flipV="1">
            <a:off x="1336675" y="2514600"/>
            <a:ext cx="0" cy="838200"/>
          </a:xfrm>
          <a:prstGeom prst="line">
            <a:avLst/>
          </a:prstGeom>
          <a:noFill/>
          <a:ln w="1270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91" name="Line 15"/>
          <p:cNvSpPr>
            <a:spLocks noChangeShapeType="1"/>
          </p:cNvSpPr>
          <p:nvPr/>
        </p:nvSpPr>
        <p:spPr bwMode="auto">
          <a:xfrm>
            <a:off x="2555875" y="3962400"/>
            <a:ext cx="0" cy="1371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Group 16"/>
          <p:cNvGrpSpPr>
            <a:grpSpLocks/>
          </p:cNvGrpSpPr>
          <p:nvPr/>
        </p:nvGrpSpPr>
        <p:grpSpPr bwMode="auto">
          <a:xfrm>
            <a:off x="2020888" y="4484688"/>
            <a:ext cx="534987" cy="341312"/>
            <a:chOff x="1273" y="2825"/>
            <a:chExt cx="337" cy="215"/>
          </a:xfrm>
        </p:grpSpPr>
        <p:sp>
          <p:nvSpPr>
            <p:cNvPr id="14391" name="Freeform 17"/>
            <p:cNvSpPr>
              <a:spLocks noChangeArrowheads="1"/>
            </p:cNvSpPr>
            <p:nvPr/>
          </p:nvSpPr>
          <p:spPr bwMode="auto">
            <a:xfrm>
              <a:off x="1273" y="2825"/>
              <a:ext cx="1" cy="215"/>
            </a:xfrm>
            <a:custGeom>
              <a:avLst/>
              <a:gdLst>
                <a:gd name="T0" fmla="*/ 1 w 1"/>
                <a:gd name="T1" fmla="*/ 0 h 215"/>
                <a:gd name="T2" fmla="*/ 0 w 1"/>
                <a:gd name="T3" fmla="*/ 215 h 215"/>
                <a:gd name="T4" fmla="*/ 0 60000 65536"/>
                <a:gd name="T5" fmla="*/ 0 60000 65536"/>
                <a:gd name="T6" fmla="*/ 0 w 1"/>
                <a:gd name="T7" fmla="*/ 0 h 215"/>
                <a:gd name="T8" fmla="*/ 1 w 1"/>
                <a:gd name="T9" fmla="*/ 215 h 215"/>
              </a:gdLst>
              <a:ahLst/>
              <a:cxnLst>
                <a:cxn ang="T4">
                  <a:pos x="T0" y="T1"/>
                </a:cxn>
                <a:cxn ang="T5">
                  <a:pos x="T2" y="T3"/>
                </a:cxn>
              </a:cxnLst>
              <a:rect l="T6" t="T7" r="T8" b="T9"/>
              <a:pathLst>
                <a:path w="1" h="215">
                  <a:moveTo>
                    <a:pt x="1" y="0"/>
                  </a:moveTo>
                  <a:lnTo>
                    <a:pt x="0" y="215"/>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92" name="Line 18"/>
            <p:cNvSpPr>
              <a:spLocks noChangeShapeType="1"/>
            </p:cNvSpPr>
            <p:nvPr/>
          </p:nvSpPr>
          <p:spPr bwMode="auto">
            <a:xfrm>
              <a:off x="1274" y="2832"/>
              <a:ext cx="3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3" name="Line 19"/>
            <p:cNvSpPr>
              <a:spLocks noChangeShapeType="1"/>
            </p:cNvSpPr>
            <p:nvPr/>
          </p:nvSpPr>
          <p:spPr bwMode="auto">
            <a:xfrm>
              <a:off x="1274" y="3024"/>
              <a:ext cx="3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196" name="Line 20"/>
          <p:cNvSpPr>
            <a:spLocks noChangeShapeType="1"/>
          </p:cNvSpPr>
          <p:nvPr/>
        </p:nvSpPr>
        <p:spPr bwMode="auto">
          <a:xfrm flipV="1">
            <a:off x="4537075" y="1828800"/>
            <a:ext cx="0" cy="1524000"/>
          </a:xfrm>
          <a:prstGeom prst="line">
            <a:avLst/>
          </a:prstGeom>
          <a:noFill/>
          <a:ln w="1270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 name="Group 21"/>
          <p:cNvGrpSpPr>
            <a:grpSpLocks/>
          </p:cNvGrpSpPr>
          <p:nvPr/>
        </p:nvGrpSpPr>
        <p:grpSpPr bwMode="auto">
          <a:xfrm>
            <a:off x="4232275" y="2743200"/>
            <a:ext cx="609600" cy="381000"/>
            <a:chOff x="3360" y="2112"/>
            <a:chExt cx="384" cy="240"/>
          </a:xfrm>
        </p:grpSpPr>
        <p:sp>
          <p:nvSpPr>
            <p:cNvPr id="14386" name="Line 22"/>
            <p:cNvSpPr>
              <a:spLocks noChangeShapeType="1"/>
            </p:cNvSpPr>
            <p:nvPr/>
          </p:nvSpPr>
          <p:spPr bwMode="auto">
            <a:xfrm flipV="1">
              <a:off x="3360" y="2112"/>
              <a:ext cx="0" cy="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7" name="Line 23"/>
            <p:cNvSpPr>
              <a:spLocks noChangeShapeType="1"/>
            </p:cNvSpPr>
            <p:nvPr/>
          </p:nvSpPr>
          <p:spPr bwMode="auto">
            <a:xfrm flipV="1">
              <a:off x="3744" y="2112"/>
              <a:ext cx="0" cy="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8" name="Line 24"/>
            <p:cNvSpPr>
              <a:spLocks noChangeShapeType="1"/>
            </p:cNvSpPr>
            <p:nvPr/>
          </p:nvSpPr>
          <p:spPr bwMode="auto">
            <a:xfrm>
              <a:off x="3360" y="2208"/>
              <a:ext cx="384"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9" name="Line 25"/>
            <p:cNvSpPr>
              <a:spLocks noChangeShapeType="1"/>
            </p:cNvSpPr>
            <p:nvPr/>
          </p:nvSpPr>
          <p:spPr bwMode="auto">
            <a:xfrm flipV="1">
              <a:off x="3456" y="2208"/>
              <a:ext cx="0" cy="14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0" name="Line 26"/>
            <p:cNvSpPr>
              <a:spLocks noChangeShapeType="1"/>
            </p:cNvSpPr>
            <p:nvPr/>
          </p:nvSpPr>
          <p:spPr bwMode="auto">
            <a:xfrm flipV="1">
              <a:off x="3648" y="2208"/>
              <a:ext cx="0" cy="14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27"/>
          <p:cNvGrpSpPr>
            <a:grpSpLocks/>
          </p:cNvGrpSpPr>
          <p:nvPr/>
        </p:nvGrpSpPr>
        <p:grpSpPr bwMode="auto">
          <a:xfrm>
            <a:off x="4384675" y="1981200"/>
            <a:ext cx="304800" cy="762000"/>
            <a:chOff x="3456" y="1632"/>
            <a:chExt cx="192" cy="480"/>
          </a:xfrm>
        </p:grpSpPr>
        <p:sp>
          <p:nvSpPr>
            <p:cNvPr id="14384" name="Line 28"/>
            <p:cNvSpPr>
              <a:spLocks noChangeShapeType="1"/>
            </p:cNvSpPr>
            <p:nvPr/>
          </p:nvSpPr>
          <p:spPr bwMode="auto">
            <a:xfrm>
              <a:off x="3456" y="1632"/>
              <a:ext cx="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5" name="Line 29"/>
            <p:cNvSpPr>
              <a:spLocks noChangeShapeType="1"/>
            </p:cNvSpPr>
            <p:nvPr/>
          </p:nvSpPr>
          <p:spPr bwMode="auto">
            <a:xfrm>
              <a:off x="3648" y="1632"/>
              <a:ext cx="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14354" name="Picture 3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91238" y="3505200"/>
            <a:ext cx="195103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07" name="Rectangle 31"/>
          <p:cNvSpPr>
            <a:spLocks noChangeArrowheads="1"/>
          </p:cNvSpPr>
          <p:nvPr/>
        </p:nvSpPr>
        <p:spPr bwMode="auto">
          <a:xfrm>
            <a:off x="3775075" y="2743200"/>
            <a:ext cx="1524000" cy="3810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grpSp>
        <p:nvGrpSpPr>
          <p:cNvPr id="6" name="Group 32"/>
          <p:cNvGrpSpPr>
            <a:grpSpLocks/>
          </p:cNvGrpSpPr>
          <p:nvPr/>
        </p:nvGrpSpPr>
        <p:grpSpPr bwMode="auto">
          <a:xfrm>
            <a:off x="2936875" y="2743200"/>
            <a:ext cx="838200" cy="381000"/>
            <a:chOff x="2208" y="2112"/>
            <a:chExt cx="528" cy="240"/>
          </a:xfrm>
        </p:grpSpPr>
        <p:sp>
          <p:nvSpPr>
            <p:cNvPr id="14382" name="Line 33"/>
            <p:cNvSpPr>
              <a:spLocks noChangeShapeType="1"/>
            </p:cNvSpPr>
            <p:nvPr/>
          </p:nvSpPr>
          <p:spPr bwMode="auto">
            <a:xfrm>
              <a:off x="2208" y="2112"/>
              <a:ext cx="528" cy="0"/>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3" name="Line 34"/>
            <p:cNvSpPr>
              <a:spLocks noChangeShapeType="1"/>
            </p:cNvSpPr>
            <p:nvPr/>
          </p:nvSpPr>
          <p:spPr bwMode="auto">
            <a:xfrm>
              <a:off x="2208" y="2352"/>
              <a:ext cx="528" cy="0"/>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211" name="Rectangle 35"/>
          <p:cNvSpPr>
            <a:spLocks noChangeArrowheads="1"/>
          </p:cNvSpPr>
          <p:nvPr/>
        </p:nvSpPr>
        <p:spPr bwMode="auto">
          <a:xfrm>
            <a:off x="3775075" y="1981200"/>
            <a:ext cx="1524000" cy="7620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50212" name="Line 36"/>
          <p:cNvSpPr>
            <a:spLocks noChangeShapeType="1"/>
          </p:cNvSpPr>
          <p:nvPr/>
        </p:nvSpPr>
        <p:spPr bwMode="auto">
          <a:xfrm>
            <a:off x="2936875" y="1981200"/>
            <a:ext cx="838200" cy="0"/>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 name="Group 37"/>
          <p:cNvGrpSpPr>
            <a:grpSpLocks/>
          </p:cNvGrpSpPr>
          <p:nvPr/>
        </p:nvGrpSpPr>
        <p:grpSpPr bwMode="auto">
          <a:xfrm>
            <a:off x="1184275" y="2895600"/>
            <a:ext cx="304800" cy="228600"/>
            <a:chOff x="1104" y="2208"/>
            <a:chExt cx="192" cy="144"/>
          </a:xfrm>
        </p:grpSpPr>
        <p:sp>
          <p:nvSpPr>
            <p:cNvPr id="14380" name="Line 38"/>
            <p:cNvSpPr>
              <a:spLocks noChangeShapeType="1"/>
            </p:cNvSpPr>
            <p:nvPr/>
          </p:nvSpPr>
          <p:spPr bwMode="auto">
            <a:xfrm flipV="1">
              <a:off x="1104" y="2208"/>
              <a:ext cx="0" cy="14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1" name="Line 39"/>
            <p:cNvSpPr>
              <a:spLocks noChangeShapeType="1"/>
            </p:cNvSpPr>
            <p:nvPr/>
          </p:nvSpPr>
          <p:spPr bwMode="auto">
            <a:xfrm flipV="1">
              <a:off x="1296" y="2208"/>
              <a:ext cx="0" cy="14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40"/>
          <p:cNvGrpSpPr>
            <a:grpSpLocks/>
          </p:cNvGrpSpPr>
          <p:nvPr/>
        </p:nvGrpSpPr>
        <p:grpSpPr bwMode="auto">
          <a:xfrm>
            <a:off x="1184275" y="3124200"/>
            <a:ext cx="304800" cy="1524000"/>
            <a:chOff x="1104" y="2352"/>
            <a:chExt cx="192" cy="960"/>
          </a:xfrm>
        </p:grpSpPr>
        <p:sp>
          <p:nvSpPr>
            <p:cNvPr id="14378" name="Line 41"/>
            <p:cNvSpPr>
              <a:spLocks noChangeShapeType="1"/>
            </p:cNvSpPr>
            <p:nvPr/>
          </p:nvSpPr>
          <p:spPr bwMode="auto">
            <a:xfrm flipV="1">
              <a:off x="1104" y="2352"/>
              <a:ext cx="0" cy="960"/>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9" name="Line 42"/>
            <p:cNvSpPr>
              <a:spLocks noChangeShapeType="1"/>
            </p:cNvSpPr>
            <p:nvPr/>
          </p:nvSpPr>
          <p:spPr bwMode="auto">
            <a:xfrm flipV="1">
              <a:off x="1296" y="2352"/>
              <a:ext cx="0" cy="960"/>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43"/>
          <p:cNvGrpSpPr>
            <a:grpSpLocks/>
          </p:cNvGrpSpPr>
          <p:nvPr/>
        </p:nvGrpSpPr>
        <p:grpSpPr bwMode="auto">
          <a:xfrm>
            <a:off x="1031875" y="2743200"/>
            <a:ext cx="609600" cy="152400"/>
            <a:chOff x="1008" y="2112"/>
            <a:chExt cx="384" cy="96"/>
          </a:xfrm>
        </p:grpSpPr>
        <p:sp>
          <p:nvSpPr>
            <p:cNvPr id="14375" name="Line 44"/>
            <p:cNvSpPr>
              <a:spLocks noChangeShapeType="1"/>
            </p:cNvSpPr>
            <p:nvPr/>
          </p:nvSpPr>
          <p:spPr bwMode="auto">
            <a:xfrm flipV="1">
              <a:off x="1008" y="2112"/>
              <a:ext cx="0" cy="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6" name="Line 45"/>
            <p:cNvSpPr>
              <a:spLocks noChangeShapeType="1"/>
            </p:cNvSpPr>
            <p:nvPr/>
          </p:nvSpPr>
          <p:spPr bwMode="auto">
            <a:xfrm flipV="1">
              <a:off x="1392" y="2112"/>
              <a:ext cx="0" cy="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7" name="Line 46"/>
            <p:cNvSpPr>
              <a:spLocks noChangeShapeType="1"/>
            </p:cNvSpPr>
            <p:nvPr/>
          </p:nvSpPr>
          <p:spPr bwMode="auto">
            <a:xfrm>
              <a:off x="1008" y="2208"/>
              <a:ext cx="384"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47"/>
          <p:cNvGrpSpPr>
            <a:grpSpLocks/>
          </p:cNvGrpSpPr>
          <p:nvPr/>
        </p:nvGrpSpPr>
        <p:grpSpPr bwMode="auto">
          <a:xfrm>
            <a:off x="1031875" y="2895600"/>
            <a:ext cx="609600" cy="1752600"/>
            <a:chOff x="1008" y="2208"/>
            <a:chExt cx="384" cy="1104"/>
          </a:xfrm>
        </p:grpSpPr>
        <p:sp>
          <p:nvSpPr>
            <p:cNvPr id="14373" name="Line 48"/>
            <p:cNvSpPr>
              <a:spLocks noChangeShapeType="1"/>
            </p:cNvSpPr>
            <p:nvPr/>
          </p:nvSpPr>
          <p:spPr bwMode="auto">
            <a:xfrm flipV="1">
              <a:off x="1008" y="2208"/>
              <a:ext cx="0" cy="1104"/>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4" name="Line 49"/>
            <p:cNvSpPr>
              <a:spLocks noChangeShapeType="1"/>
            </p:cNvSpPr>
            <p:nvPr/>
          </p:nvSpPr>
          <p:spPr bwMode="auto">
            <a:xfrm flipV="1">
              <a:off x="1392" y="2208"/>
              <a:ext cx="0" cy="1104"/>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226" name="Line 50"/>
          <p:cNvSpPr>
            <a:spLocks noChangeShapeType="1"/>
          </p:cNvSpPr>
          <p:nvPr/>
        </p:nvSpPr>
        <p:spPr bwMode="auto">
          <a:xfrm flipH="1">
            <a:off x="2022475" y="1981200"/>
            <a:ext cx="53340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7" name="Line 51"/>
          <p:cNvSpPr>
            <a:spLocks noChangeShapeType="1"/>
          </p:cNvSpPr>
          <p:nvPr/>
        </p:nvSpPr>
        <p:spPr bwMode="auto">
          <a:xfrm flipV="1">
            <a:off x="2022475" y="2743200"/>
            <a:ext cx="0" cy="175260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8" name="Text Box 52"/>
          <p:cNvSpPr txBox="1">
            <a:spLocks noChangeArrowheads="1"/>
          </p:cNvSpPr>
          <p:nvPr/>
        </p:nvSpPr>
        <p:spPr bwMode="auto">
          <a:xfrm>
            <a:off x="468313" y="836613"/>
            <a:ext cx="1858962"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en-US" altLang="zh-CN" sz="3200" b="1"/>
              <a:t>①</a:t>
            </a:r>
            <a:r>
              <a:rPr lang="zh-CN" altLang="en-US" sz="3200" b="1"/>
              <a:t>底板</a:t>
            </a:r>
          </a:p>
          <a:p>
            <a:pPr algn="ctr" eaLnBrk="1" hangingPunct="1">
              <a:buFont typeface="Arial" panose="020B0604020202020204" pitchFamily="34" charset="0"/>
              <a:buNone/>
            </a:pPr>
            <a:r>
              <a:rPr lang="en-US" altLang="zh-CN" sz="2000" b="1" i="1"/>
              <a:t>Base</a:t>
            </a:r>
          </a:p>
        </p:txBody>
      </p:sp>
      <p:sp>
        <p:nvSpPr>
          <p:cNvPr id="50229" name="Text Box 53"/>
          <p:cNvSpPr txBox="1">
            <a:spLocks noChangeArrowheads="1"/>
          </p:cNvSpPr>
          <p:nvPr/>
        </p:nvSpPr>
        <p:spPr bwMode="auto">
          <a:xfrm>
            <a:off x="0" y="0"/>
            <a:ext cx="5940425"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en-US" altLang="zh-CN" sz="3200" b="1"/>
              <a:t> </a:t>
            </a:r>
            <a:r>
              <a:rPr lang="en-US" altLang="zh-CN" sz="3200" b="1">
                <a:solidFill>
                  <a:srgbClr val="FF3300"/>
                </a:solidFill>
                <a:sym typeface="Symbol" panose="05050102010706020507" pitchFamily="18" charset="2"/>
              </a:rPr>
              <a:t> </a:t>
            </a:r>
            <a:r>
              <a:rPr lang="en-US" altLang="zh-CN" sz="3200" b="1"/>
              <a:t> </a:t>
            </a:r>
            <a:r>
              <a:rPr lang="zh-CN" altLang="en-US" sz="3200" b="1"/>
              <a:t>分块画图</a:t>
            </a:r>
          </a:p>
          <a:p>
            <a:pPr eaLnBrk="1" hangingPunct="1">
              <a:buFont typeface="Arial" panose="020B0604020202020204" pitchFamily="34" charset="0"/>
              <a:buNone/>
            </a:pPr>
            <a:r>
              <a:rPr lang="en-US" altLang="zh-CN" sz="2000" b="1" i="1"/>
              <a:t>Complete three views of one part ,then another one.</a:t>
            </a:r>
          </a:p>
        </p:txBody>
      </p:sp>
      <p:sp>
        <p:nvSpPr>
          <p:cNvPr id="50230" name="Text Box 54"/>
          <p:cNvSpPr txBox="1">
            <a:spLocks noChangeArrowheads="1"/>
          </p:cNvSpPr>
          <p:nvPr/>
        </p:nvSpPr>
        <p:spPr bwMode="auto">
          <a:xfrm>
            <a:off x="1979613" y="836613"/>
            <a:ext cx="1704975"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en-US" altLang="zh-CN" sz="3200" b="1"/>
              <a:t>②</a:t>
            </a:r>
            <a:r>
              <a:rPr lang="zh-CN" altLang="en-US" sz="3200" b="1"/>
              <a:t>立板</a:t>
            </a:r>
          </a:p>
          <a:p>
            <a:pPr algn="ctr" eaLnBrk="1" hangingPunct="1">
              <a:buFont typeface="Arial" panose="020B0604020202020204" pitchFamily="34" charset="0"/>
              <a:buNone/>
            </a:pPr>
            <a:r>
              <a:rPr lang="en-US" altLang="zh-CN" sz="2000" b="1" i="1"/>
              <a:t>Side board</a:t>
            </a:r>
          </a:p>
        </p:txBody>
      </p:sp>
      <p:sp>
        <p:nvSpPr>
          <p:cNvPr id="50231" name="Text Box 55"/>
          <p:cNvSpPr txBox="1">
            <a:spLocks noChangeArrowheads="1"/>
          </p:cNvSpPr>
          <p:nvPr/>
        </p:nvSpPr>
        <p:spPr bwMode="auto">
          <a:xfrm>
            <a:off x="3629025" y="836613"/>
            <a:ext cx="16637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en-US" altLang="zh-CN" sz="3200" b="1"/>
              <a:t>③</a:t>
            </a:r>
            <a:r>
              <a:rPr lang="zh-CN" altLang="en-US" sz="3200" b="1"/>
              <a:t>肋板</a:t>
            </a:r>
          </a:p>
          <a:p>
            <a:pPr algn="ctr" eaLnBrk="1" hangingPunct="1">
              <a:buFont typeface="Arial" panose="020B0604020202020204" pitchFamily="34" charset="0"/>
              <a:buNone/>
            </a:pPr>
            <a:r>
              <a:rPr lang="en-US" altLang="zh-CN" sz="2000" b="1" i="1"/>
              <a:t>Rib</a:t>
            </a:r>
          </a:p>
        </p:txBody>
      </p:sp>
      <p:sp>
        <p:nvSpPr>
          <p:cNvPr id="50232" name="AutoShape 56"/>
          <p:cNvSpPr>
            <a:spLocks noChangeArrowheads="1"/>
          </p:cNvSpPr>
          <p:nvPr/>
        </p:nvSpPr>
        <p:spPr bwMode="auto">
          <a:xfrm>
            <a:off x="5486400" y="304800"/>
            <a:ext cx="3657600" cy="2044700"/>
          </a:xfrm>
          <a:prstGeom prst="cloudCallout">
            <a:avLst>
              <a:gd name="adj1" fmla="val -51301"/>
              <a:gd name="adj2" fmla="val 49222"/>
            </a:avLst>
          </a:prstGeom>
          <a:solidFill>
            <a:srgbClr val="FFFF66"/>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zh-CN" altLang="en-US" b="1"/>
              <a:t>看得见的线画实线</a:t>
            </a:r>
          </a:p>
          <a:p>
            <a:pPr eaLnBrk="1" hangingPunct="1">
              <a:buFont typeface="Arial" panose="020B0604020202020204" pitchFamily="34" charset="0"/>
              <a:buNone/>
            </a:pPr>
            <a:r>
              <a:rPr lang="en-US" altLang="zh-CN" sz="1600" b="1" i="1"/>
              <a:t>Visible lines with solid linetype</a:t>
            </a:r>
          </a:p>
          <a:p>
            <a:pPr eaLnBrk="1" hangingPunct="1">
              <a:buFont typeface="Arial" panose="020B0604020202020204" pitchFamily="34" charset="0"/>
              <a:buNone/>
            </a:pPr>
            <a:r>
              <a:rPr lang="zh-CN" altLang="en-US" b="1"/>
              <a:t>看不见的线画虚线</a:t>
            </a:r>
          </a:p>
          <a:p>
            <a:pPr eaLnBrk="1" hangingPunct="1">
              <a:buFont typeface="Arial" panose="020B0604020202020204" pitchFamily="34" charset="0"/>
              <a:buNone/>
            </a:pPr>
            <a:r>
              <a:rPr lang="en-US" altLang="zh-CN" sz="1600" b="1" i="1"/>
              <a:t>Invisible lines with dashed linetype</a:t>
            </a:r>
          </a:p>
          <a:p>
            <a:pPr eaLnBrk="1" hangingPunct="1">
              <a:buFont typeface="Arial" panose="020B0604020202020204" pitchFamily="34" charset="0"/>
              <a:buNone/>
            </a:pPr>
            <a:endParaRPr lang="en-US" altLang="zh-CN" sz="1600" i="1"/>
          </a:p>
        </p:txBody>
      </p:sp>
      <p:sp>
        <p:nvSpPr>
          <p:cNvPr id="50233" name="Line 57"/>
          <p:cNvSpPr>
            <a:spLocks noChangeShapeType="1"/>
          </p:cNvSpPr>
          <p:nvPr/>
        </p:nvSpPr>
        <p:spPr bwMode="auto">
          <a:xfrm flipV="1">
            <a:off x="1336675" y="3124200"/>
            <a:ext cx="0" cy="1066800"/>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34" name="AutoShape 58"/>
          <p:cNvSpPr>
            <a:spLocks noChangeArrowheads="1"/>
          </p:cNvSpPr>
          <p:nvPr/>
        </p:nvSpPr>
        <p:spPr bwMode="auto">
          <a:xfrm rot="-9710480">
            <a:off x="7931150" y="4799013"/>
            <a:ext cx="823913" cy="206375"/>
          </a:xfrm>
          <a:prstGeom prst="notchedRightArrow">
            <a:avLst>
              <a:gd name="adj1" fmla="val 50000"/>
              <a:gd name="adj2" fmla="val 99789"/>
            </a:avLst>
          </a:prstGeom>
          <a:solidFill>
            <a:srgbClr val="FF3300"/>
          </a:solidFill>
          <a:ln w="38100">
            <a:solidFill>
              <a:srgbClr val="000000"/>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50235" name="AutoShape 59"/>
          <p:cNvSpPr>
            <a:spLocks noChangeArrowheads="1"/>
          </p:cNvSpPr>
          <p:nvPr/>
        </p:nvSpPr>
        <p:spPr bwMode="auto">
          <a:xfrm>
            <a:off x="3376613" y="3625850"/>
            <a:ext cx="3355975" cy="927100"/>
          </a:xfrm>
          <a:prstGeom prst="wedgeEllipseCallout">
            <a:avLst>
              <a:gd name="adj1" fmla="val -68449"/>
              <a:gd name="adj2" fmla="val -138870"/>
            </a:avLst>
          </a:prstGeom>
          <a:solidFill>
            <a:srgbClr val="FF99FF"/>
          </a:solidFill>
          <a:ln w="28575">
            <a:solidFill>
              <a:srgbClr val="000000"/>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None/>
            </a:pPr>
            <a:r>
              <a:rPr lang="zh-CN" altLang="en-US" b="1">
                <a:solidFill>
                  <a:schemeClr val="accent2"/>
                </a:solidFill>
              </a:rPr>
              <a:t>表面平齐，应无线。</a:t>
            </a:r>
          </a:p>
          <a:p>
            <a:pPr algn="ctr" eaLnBrk="1" hangingPunct="1">
              <a:buFont typeface="Arial" panose="020B0604020202020204" pitchFamily="34" charset="0"/>
              <a:buNone/>
            </a:pPr>
            <a:r>
              <a:rPr lang="en-US" altLang="zh-CN" sz="1800" b="1" i="1">
                <a:solidFill>
                  <a:schemeClr val="accent2"/>
                </a:solidFill>
              </a:rPr>
              <a:t>Co-planar </a:t>
            </a:r>
            <a:r>
              <a:rPr lang="zh-CN" altLang="en-US" sz="1800" b="1" i="1">
                <a:solidFill>
                  <a:schemeClr val="accent2"/>
                </a:solidFill>
              </a:rPr>
              <a:t>，</a:t>
            </a:r>
            <a:r>
              <a:rPr lang="en-US" altLang="zh-CN" sz="1800" b="1" i="1">
                <a:solidFill>
                  <a:schemeClr val="accent2"/>
                </a:solidFill>
              </a:rPr>
              <a:t>no line</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0229"/>
                                        </p:tgtEl>
                                        <p:attrNameLst>
                                          <p:attrName>style.visibility</p:attrName>
                                        </p:attrNameLst>
                                      </p:cBhvr>
                                      <p:to>
                                        <p:strVal val="visible"/>
                                      </p:to>
                                    </p:set>
                                    <p:animEffect transition="in" filter="slide(fromLeft)">
                                      <p:cBhvr>
                                        <p:cTn id="7" dur="500"/>
                                        <p:tgtEl>
                                          <p:spTgt spid="502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50228"/>
                                        </p:tgtEl>
                                        <p:attrNameLst>
                                          <p:attrName>style.visibility</p:attrName>
                                        </p:attrNameLst>
                                      </p:cBhvr>
                                      <p:to>
                                        <p:strVal val="visible"/>
                                      </p:to>
                                    </p:set>
                                    <p:anim calcmode="lin" valueType="num">
                                      <p:cBhvr>
                                        <p:cTn id="12" dur="500" fill="hold"/>
                                        <p:tgtEl>
                                          <p:spTgt spid="50228"/>
                                        </p:tgtEl>
                                        <p:attrNameLst>
                                          <p:attrName>ppt_x</p:attrName>
                                        </p:attrNameLst>
                                      </p:cBhvr>
                                      <p:tavLst>
                                        <p:tav tm="0">
                                          <p:val>
                                            <p:strVal val="#ppt_x-#ppt_w/2"/>
                                          </p:val>
                                        </p:tav>
                                        <p:tav tm="100000">
                                          <p:val>
                                            <p:strVal val="#ppt_x"/>
                                          </p:val>
                                        </p:tav>
                                      </p:tavLst>
                                    </p:anim>
                                    <p:anim calcmode="lin" valueType="num">
                                      <p:cBhvr>
                                        <p:cTn id="13" dur="500" fill="hold"/>
                                        <p:tgtEl>
                                          <p:spTgt spid="50228"/>
                                        </p:tgtEl>
                                        <p:attrNameLst>
                                          <p:attrName>ppt_y</p:attrName>
                                        </p:attrNameLst>
                                      </p:cBhvr>
                                      <p:tavLst>
                                        <p:tav tm="0">
                                          <p:val>
                                            <p:strVal val="#ppt_y"/>
                                          </p:val>
                                        </p:tav>
                                        <p:tav tm="100000">
                                          <p:val>
                                            <p:strVal val="#ppt_y"/>
                                          </p:val>
                                        </p:tav>
                                      </p:tavLst>
                                    </p:anim>
                                    <p:anim calcmode="lin" valueType="num">
                                      <p:cBhvr>
                                        <p:cTn id="14" dur="500" fill="hold"/>
                                        <p:tgtEl>
                                          <p:spTgt spid="50228"/>
                                        </p:tgtEl>
                                        <p:attrNameLst>
                                          <p:attrName>ppt_w</p:attrName>
                                        </p:attrNameLst>
                                      </p:cBhvr>
                                      <p:tavLst>
                                        <p:tav tm="0">
                                          <p:val>
                                            <p:fltVal val="0"/>
                                          </p:val>
                                        </p:tav>
                                        <p:tav tm="100000">
                                          <p:val>
                                            <p:strVal val="#ppt_w"/>
                                          </p:val>
                                        </p:tav>
                                      </p:tavLst>
                                    </p:anim>
                                    <p:anim calcmode="lin" valueType="num">
                                      <p:cBhvr>
                                        <p:cTn id="15" dur="500" fill="hold"/>
                                        <p:tgtEl>
                                          <p:spTgt spid="50228"/>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0186"/>
                                        </p:tgtEl>
                                        <p:attrNameLst>
                                          <p:attrName>style.visibility</p:attrName>
                                        </p:attrNameLst>
                                      </p:cBhvr>
                                      <p:to>
                                        <p:strVal val="visible"/>
                                      </p:to>
                                    </p:set>
                                    <p:animEffect transition="in" filter="wipe(left)">
                                      <p:cBhvr>
                                        <p:cTn id="20" dur="500"/>
                                        <p:tgtEl>
                                          <p:spTgt spid="5018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50196"/>
                                        </p:tgtEl>
                                        <p:attrNameLst>
                                          <p:attrName>style.visibility</p:attrName>
                                        </p:attrNameLst>
                                      </p:cBhvr>
                                      <p:to>
                                        <p:strVal val="visible"/>
                                      </p:to>
                                    </p:set>
                                    <p:animEffect transition="in" filter="wipe(up)">
                                      <p:cBhvr>
                                        <p:cTn id="25" dur="500"/>
                                        <p:tgtEl>
                                          <p:spTgt spid="5019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0185"/>
                                        </p:tgtEl>
                                        <p:attrNameLst>
                                          <p:attrName>style.visibility</p:attrName>
                                        </p:attrNameLst>
                                      </p:cBhvr>
                                      <p:to>
                                        <p:strVal val="visible"/>
                                      </p:to>
                                    </p:set>
                                    <p:animEffect transition="in" filter="wipe(left)">
                                      <p:cBhvr>
                                        <p:cTn id="30" dur="500"/>
                                        <p:tgtEl>
                                          <p:spTgt spid="5018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0178"/>
                                        </p:tgtEl>
                                        <p:attrNameLst>
                                          <p:attrName>style.visibility</p:attrName>
                                        </p:attrNameLst>
                                      </p:cBhvr>
                                      <p:to>
                                        <p:strVal val="visible"/>
                                      </p:to>
                                    </p:set>
                                    <p:animEffect transition="in" filter="wipe(down)">
                                      <p:cBhvr>
                                        <p:cTn id="40" dur="500"/>
                                        <p:tgtEl>
                                          <p:spTgt spid="5017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0207"/>
                                        </p:tgtEl>
                                        <p:attrNameLst>
                                          <p:attrName>style.visibility</p:attrName>
                                        </p:attrNameLst>
                                      </p:cBhvr>
                                      <p:to>
                                        <p:strVal val="visible"/>
                                      </p:to>
                                    </p:set>
                                    <p:animEffect transition="in" filter="wipe(left)">
                                      <p:cBhvr>
                                        <p:cTn id="50" dur="500"/>
                                        <p:tgtEl>
                                          <p:spTgt spid="5020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50187"/>
                                        </p:tgtEl>
                                        <p:attrNameLst>
                                          <p:attrName>style.visibility</p:attrName>
                                        </p:attrNameLst>
                                      </p:cBhvr>
                                      <p:to>
                                        <p:strVal val="visible"/>
                                      </p:to>
                                    </p:set>
                                    <p:animEffect transition="in" filter="wipe(down)">
                                      <p:cBhvr>
                                        <p:cTn id="55" dur="500"/>
                                        <p:tgtEl>
                                          <p:spTgt spid="5018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50188"/>
                                        </p:tgtEl>
                                        <p:attrNameLst>
                                          <p:attrName>style.visibility</p:attrName>
                                        </p:attrNameLst>
                                      </p:cBhvr>
                                      <p:to>
                                        <p:strVal val="visible"/>
                                      </p:to>
                                    </p:set>
                                    <p:animEffect transition="in" filter="wipe(left)">
                                      <p:cBhvr>
                                        <p:cTn id="60" dur="500"/>
                                        <p:tgtEl>
                                          <p:spTgt spid="5018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0189"/>
                                        </p:tgtEl>
                                        <p:attrNameLst>
                                          <p:attrName>style.visibility</p:attrName>
                                        </p:attrNameLst>
                                      </p:cBhvr>
                                      <p:to>
                                        <p:strVal val="visible"/>
                                      </p:to>
                                    </p:set>
                                    <p:animEffect transition="in" filter="wipe(left)">
                                      <p:cBhvr>
                                        <p:cTn id="65" dur="500"/>
                                        <p:tgtEl>
                                          <p:spTgt spid="5018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50233"/>
                                        </p:tgtEl>
                                        <p:attrNameLst>
                                          <p:attrName>style.visibility</p:attrName>
                                        </p:attrNameLst>
                                      </p:cBhvr>
                                      <p:to>
                                        <p:strVal val="visible"/>
                                      </p:to>
                                    </p:set>
                                    <p:animEffect transition="in" filter="wipe(down)">
                                      <p:cBhvr>
                                        <p:cTn id="70" dur="500"/>
                                        <p:tgtEl>
                                          <p:spTgt spid="50233"/>
                                        </p:tgtEl>
                                      </p:cBhvr>
                                    </p:animEffect>
                                  </p:childTnLst>
                                  <p:subTnLst>
                                    <p:set>
                                      <p:cBhvr override="childStyle">
                                        <p:cTn dur="1" fill="hold" display="0" masterRel="nextClick" afterEffect="1"/>
                                        <p:tgtEl>
                                          <p:spTgt spid="50233"/>
                                        </p:tgtEl>
                                        <p:attrNameLst>
                                          <p:attrName>style.visibility</p:attrName>
                                        </p:attrNameLst>
                                      </p:cBhvr>
                                      <p:to>
                                        <p:strVal val="hidden"/>
                                      </p:to>
                                    </p:set>
                                  </p:sub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50190"/>
                                        </p:tgtEl>
                                        <p:attrNameLst>
                                          <p:attrName>style.visibility</p:attrName>
                                        </p:attrNameLst>
                                      </p:cBhvr>
                                      <p:to>
                                        <p:strVal val="visible"/>
                                      </p:to>
                                    </p:set>
                                    <p:animEffect transition="in" filter="wipe(down)">
                                      <p:cBhvr>
                                        <p:cTn id="75" dur="500"/>
                                        <p:tgtEl>
                                          <p:spTgt spid="50190"/>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4" fill="hold" nodeType="click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down)">
                                      <p:cBhvr>
                                        <p:cTn id="8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nodeType="click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ipe(down)">
                                      <p:cBhvr>
                                        <p:cTn id="85" dur="500"/>
                                        <p:tgtEl>
                                          <p:spTgt spid="9"/>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4" fill="hold" nodeType="clickEffect">
                                  <p:stCondLst>
                                    <p:cond delay="0"/>
                                  </p:stCondLst>
                                  <p:childTnLst>
                                    <p:set>
                                      <p:cBhvr>
                                        <p:cTn id="89" dur="1" fill="hold">
                                          <p:stCondLst>
                                            <p:cond delay="0"/>
                                          </p:stCondLst>
                                        </p:cTn>
                                        <p:tgtEl>
                                          <p:spTgt spid="8"/>
                                        </p:tgtEl>
                                        <p:attrNameLst>
                                          <p:attrName>style.visibility</p:attrName>
                                        </p:attrNameLst>
                                      </p:cBhvr>
                                      <p:to>
                                        <p:strVal val="visible"/>
                                      </p:to>
                                    </p:set>
                                    <p:animEffect transition="in" filter="wipe(down)">
                                      <p:cBhvr>
                                        <p:cTn id="90"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4" fill="hold" nodeType="clickEffect">
                                  <p:stCondLst>
                                    <p:cond delay="0"/>
                                  </p:stCondLst>
                                  <p:childTnLst>
                                    <p:set>
                                      <p:cBhvr>
                                        <p:cTn id="94" dur="1" fill="hold">
                                          <p:stCondLst>
                                            <p:cond delay="0"/>
                                          </p:stCondLst>
                                        </p:cTn>
                                        <p:tgtEl>
                                          <p:spTgt spid="7"/>
                                        </p:tgtEl>
                                        <p:attrNameLst>
                                          <p:attrName>style.visibility</p:attrName>
                                        </p:attrNameLst>
                                      </p:cBhvr>
                                      <p:to>
                                        <p:strVal val="visible"/>
                                      </p:to>
                                    </p:set>
                                    <p:animEffect transition="in" filter="wipe(down)">
                                      <p:cBhvr>
                                        <p:cTn id="95" dur="500"/>
                                        <p:tgtEl>
                                          <p:spTgt spid="7"/>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1" fill="hold" nodeType="clickEffect">
                                  <p:stCondLst>
                                    <p:cond delay="0"/>
                                  </p:stCondLst>
                                  <p:childTnLst>
                                    <p:set>
                                      <p:cBhvr>
                                        <p:cTn id="99" dur="1" fill="hold">
                                          <p:stCondLst>
                                            <p:cond delay="0"/>
                                          </p:stCondLst>
                                        </p:cTn>
                                        <p:tgtEl>
                                          <p:spTgt spid="4"/>
                                        </p:tgtEl>
                                        <p:attrNameLst>
                                          <p:attrName>style.visibility</p:attrName>
                                        </p:attrNameLst>
                                      </p:cBhvr>
                                      <p:to>
                                        <p:strVal val="visible"/>
                                      </p:to>
                                    </p:set>
                                    <p:animEffect transition="in" filter="wipe(up)">
                                      <p:cBhvr>
                                        <p:cTn id="100" dur="500"/>
                                        <p:tgtEl>
                                          <p:spTgt spid="4"/>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2" presetClass="entr" presetSubtype="1" fill="hold" grpId="0" nodeType="clickEffect">
                                  <p:stCondLst>
                                    <p:cond delay="0"/>
                                  </p:stCondLst>
                                  <p:childTnLst>
                                    <p:set>
                                      <p:cBhvr>
                                        <p:cTn id="104" dur="1" fill="hold">
                                          <p:stCondLst>
                                            <p:cond delay="0"/>
                                          </p:stCondLst>
                                        </p:cTn>
                                        <p:tgtEl>
                                          <p:spTgt spid="50232"/>
                                        </p:tgtEl>
                                        <p:attrNameLst>
                                          <p:attrName>style.visibility</p:attrName>
                                        </p:attrNameLst>
                                      </p:cBhvr>
                                      <p:to>
                                        <p:strVal val="visible"/>
                                      </p:to>
                                    </p:set>
                                    <p:animEffect transition="in" filter="slide(fromTop)">
                                      <p:cBhvr>
                                        <p:cTn id="105" dur="500"/>
                                        <p:tgtEl>
                                          <p:spTgt spid="50232"/>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2" presetClass="entr" presetSubtype="1" fill="hold" grpId="0" nodeType="clickEffect">
                                  <p:stCondLst>
                                    <p:cond delay="0"/>
                                  </p:stCondLst>
                                  <p:childTnLst>
                                    <p:set>
                                      <p:cBhvr>
                                        <p:cTn id="109" dur="1" fill="hold">
                                          <p:stCondLst>
                                            <p:cond delay="0"/>
                                          </p:stCondLst>
                                        </p:cTn>
                                        <p:tgtEl>
                                          <p:spTgt spid="50230"/>
                                        </p:tgtEl>
                                        <p:attrNameLst>
                                          <p:attrName>style.visibility</p:attrName>
                                        </p:attrNameLst>
                                      </p:cBhvr>
                                      <p:to>
                                        <p:strVal val="visible"/>
                                      </p:to>
                                    </p:set>
                                    <p:animEffect transition="in" filter="slide(fromTop)">
                                      <p:cBhvr>
                                        <p:cTn id="110" dur="500"/>
                                        <p:tgtEl>
                                          <p:spTgt spid="50230"/>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50191"/>
                                        </p:tgtEl>
                                        <p:attrNameLst>
                                          <p:attrName>style.visibility</p:attrName>
                                        </p:attrNameLst>
                                      </p:cBhvr>
                                      <p:to>
                                        <p:strVal val="visible"/>
                                      </p:to>
                                    </p:set>
                                    <p:animEffect transition="in" filter="wipe(down)">
                                      <p:cBhvr>
                                        <p:cTn id="115" dur="500"/>
                                        <p:tgtEl>
                                          <p:spTgt spid="50191"/>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50180"/>
                                        </p:tgtEl>
                                        <p:attrNameLst>
                                          <p:attrName>style.visibility</p:attrName>
                                        </p:attrNameLst>
                                      </p:cBhvr>
                                      <p:to>
                                        <p:strVal val="visible"/>
                                      </p:to>
                                    </p:set>
                                    <p:animEffect transition="in" filter="wipe(down)">
                                      <p:cBhvr>
                                        <p:cTn id="120" dur="500"/>
                                        <p:tgtEl>
                                          <p:spTgt spid="50180"/>
                                        </p:tgtEl>
                                      </p:cBhvr>
                                    </p:animEffect>
                                  </p:childTnLst>
                                  <p:subTnLst>
                                    <p:set>
                                      <p:cBhvr override="childStyle">
                                        <p:cTn dur="1" fill="hold" display="0" masterRel="nextClick" afterEffect="1"/>
                                        <p:tgtEl>
                                          <p:spTgt spid="50180"/>
                                        </p:tgtEl>
                                        <p:attrNameLst>
                                          <p:attrName>style.visibility</p:attrName>
                                        </p:attrNameLst>
                                      </p:cBhvr>
                                      <p:to>
                                        <p:strVal val="hidden"/>
                                      </p:to>
                                    </p:set>
                                  </p:sub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50179"/>
                                        </p:tgtEl>
                                        <p:attrNameLst>
                                          <p:attrName>style.visibility</p:attrName>
                                        </p:attrNameLst>
                                      </p:cBhvr>
                                      <p:to>
                                        <p:strVal val="visible"/>
                                      </p:to>
                                    </p:set>
                                    <p:animEffect transition="in" filter="wipe(down)">
                                      <p:cBhvr>
                                        <p:cTn id="125" dur="500"/>
                                        <p:tgtEl>
                                          <p:spTgt spid="50179"/>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 presetClass="entr" presetSubtype="6" fill="hold" grpId="0" nodeType="clickEffect">
                                  <p:stCondLst>
                                    <p:cond delay="0"/>
                                  </p:stCondLst>
                                  <p:childTnLst>
                                    <p:set>
                                      <p:cBhvr>
                                        <p:cTn id="129" dur="1" fill="hold">
                                          <p:stCondLst>
                                            <p:cond delay="0"/>
                                          </p:stCondLst>
                                        </p:cTn>
                                        <p:tgtEl>
                                          <p:spTgt spid="50234"/>
                                        </p:tgtEl>
                                        <p:attrNameLst>
                                          <p:attrName>style.visibility</p:attrName>
                                        </p:attrNameLst>
                                      </p:cBhvr>
                                      <p:to>
                                        <p:strVal val="visible"/>
                                      </p:to>
                                    </p:set>
                                    <p:anim calcmode="lin" valueType="num">
                                      <p:cBhvr additive="base">
                                        <p:cTn id="130" dur="500" fill="hold"/>
                                        <p:tgtEl>
                                          <p:spTgt spid="50234"/>
                                        </p:tgtEl>
                                        <p:attrNameLst>
                                          <p:attrName>ppt_x</p:attrName>
                                        </p:attrNameLst>
                                      </p:cBhvr>
                                      <p:tavLst>
                                        <p:tav tm="0">
                                          <p:val>
                                            <p:strVal val="1+#ppt_w/2"/>
                                          </p:val>
                                        </p:tav>
                                        <p:tav tm="100000">
                                          <p:val>
                                            <p:strVal val="#ppt_x"/>
                                          </p:val>
                                        </p:tav>
                                      </p:tavLst>
                                    </p:anim>
                                    <p:anim calcmode="lin" valueType="num">
                                      <p:cBhvr additive="base">
                                        <p:cTn id="131" dur="500" fill="hold"/>
                                        <p:tgtEl>
                                          <p:spTgt spid="50234"/>
                                        </p:tgtEl>
                                        <p:attrNameLst>
                                          <p:attrName>ppt_y</p:attrName>
                                        </p:attrNameLst>
                                      </p:cBhvr>
                                      <p:tavLst>
                                        <p:tav tm="0">
                                          <p:val>
                                            <p:strVal val="1+#ppt_h/2"/>
                                          </p:val>
                                        </p:tav>
                                        <p:tav tm="100000">
                                          <p:val>
                                            <p:strVal val="#ppt_y"/>
                                          </p:val>
                                        </p:tav>
                                      </p:tavLst>
                                    </p:anim>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8" presetClass="entr" presetSubtype="9" fill="hold" grpId="0" nodeType="clickEffect">
                                  <p:stCondLst>
                                    <p:cond delay="0"/>
                                  </p:stCondLst>
                                  <p:childTnLst>
                                    <p:set>
                                      <p:cBhvr>
                                        <p:cTn id="135" dur="1" fill="hold">
                                          <p:stCondLst>
                                            <p:cond delay="0"/>
                                          </p:stCondLst>
                                        </p:cTn>
                                        <p:tgtEl>
                                          <p:spTgt spid="50235"/>
                                        </p:tgtEl>
                                        <p:attrNameLst>
                                          <p:attrName>style.visibility</p:attrName>
                                        </p:attrNameLst>
                                      </p:cBhvr>
                                      <p:to>
                                        <p:strVal val="visible"/>
                                      </p:to>
                                    </p:set>
                                    <p:animEffect transition="in" filter="strips(upLeft)">
                                      <p:cBhvr>
                                        <p:cTn id="136" dur="500"/>
                                        <p:tgtEl>
                                          <p:spTgt spid="50235"/>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grpId="0" nodeType="clickEffect">
                                  <p:stCondLst>
                                    <p:cond delay="0"/>
                                  </p:stCondLst>
                                  <p:childTnLst>
                                    <p:set>
                                      <p:cBhvr>
                                        <p:cTn id="140" dur="1" fill="hold">
                                          <p:stCondLst>
                                            <p:cond delay="0"/>
                                          </p:stCondLst>
                                        </p:cTn>
                                        <p:tgtEl>
                                          <p:spTgt spid="50184"/>
                                        </p:tgtEl>
                                        <p:attrNameLst>
                                          <p:attrName>style.visibility</p:attrName>
                                        </p:attrNameLst>
                                      </p:cBhvr>
                                      <p:to>
                                        <p:strVal val="visible"/>
                                      </p:to>
                                    </p:set>
                                    <p:animEffect transition="in" filter="wipe(left)">
                                      <p:cBhvr>
                                        <p:cTn id="141" dur="500"/>
                                        <p:tgtEl>
                                          <p:spTgt spid="50184"/>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22" presetClass="entr" presetSubtype="8" fill="hold" grpId="0" nodeType="clickEffect">
                                  <p:stCondLst>
                                    <p:cond delay="0"/>
                                  </p:stCondLst>
                                  <p:childTnLst>
                                    <p:set>
                                      <p:cBhvr>
                                        <p:cTn id="145" dur="1" fill="hold">
                                          <p:stCondLst>
                                            <p:cond delay="0"/>
                                          </p:stCondLst>
                                        </p:cTn>
                                        <p:tgtEl>
                                          <p:spTgt spid="50212"/>
                                        </p:tgtEl>
                                        <p:attrNameLst>
                                          <p:attrName>style.visibility</p:attrName>
                                        </p:attrNameLst>
                                      </p:cBhvr>
                                      <p:to>
                                        <p:strVal val="visible"/>
                                      </p:to>
                                    </p:set>
                                    <p:animEffect transition="in" filter="wipe(left)">
                                      <p:cBhvr>
                                        <p:cTn id="146" dur="500"/>
                                        <p:tgtEl>
                                          <p:spTgt spid="50212"/>
                                        </p:tgtEl>
                                      </p:cBhvr>
                                    </p:animEffect>
                                  </p:childTnLst>
                                  <p:subTnLst>
                                    <p:set>
                                      <p:cBhvr override="childStyle">
                                        <p:cTn dur="1" fill="hold" display="0" masterRel="nextClick" afterEffect="1"/>
                                        <p:tgtEl>
                                          <p:spTgt spid="50212"/>
                                        </p:tgtEl>
                                        <p:attrNameLst>
                                          <p:attrName>style.visibility</p:attrName>
                                        </p:attrNameLst>
                                      </p:cBhvr>
                                      <p:to>
                                        <p:strVal val="hidden"/>
                                      </p:to>
                                    </p:set>
                                  </p:sub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grpId="0" nodeType="clickEffect">
                                  <p:stCondLst>
                                    <p:cond delay="0"/>
                                  </p:stCondLst>
                                  <p:childTnLst>
                                    <p:set>
                                      <p:cBhvr>
                                        <p:cTn id="150" dur="1" fill="hold">
                                          <p:stCondLst>
                                            <p:cond delay="0"/>
                                          </p:stCondLst>
                                        </p:cTn>
                                        <p:tgtEl>
                                          <p:spTgt spid="50211"/>
                                        </p:tgtEl>
                                        <p:attrNameLst>
                                          <p:attrName>style.visibility</p:attrName>
                                        </p:attrNameLst>
                                      </p:cBhvr>
                                      <p:to>
                                        <p:strVal val="visible"/>
                                      </p:to>
                                    </p:set>
                                    <p:animEffect transition="in" filter="wipe(left)">
                                      <p:cBhvr>
                                        <p:cTn id="151" dur="500"/>
                                        <p:tgtEl>
                                          <p:spTgt spid="50211"/>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17" presetClass="entr" presetSubtype="8" fill="hold" grpId="0" nodeType="clickEffect">
                                  <p:stCondLst>
                                    <p:cond delay="0"/>
                                  </p:stCondLst>
                                  <p:childTnLst>
                                    <p:set>
                                      <p:cBhvr>
                                        <p:cTn id="155" dur="1" fill="hold">
                                          <p:stCondLst>
                                            <p:cond delay="0"/>
                                          </p:stCondLst>
                                        </p:cTn>
                                        <p:tgtEl>
                                          <p:spTgt spid="50231"/>
                                        </p:tgtEl>
                                        <p:attrNameLst>
                                          <p:attrName>style.visibility</p:attrName>
                                        </p:attrNameLst>
                                      </p:cBhvr>
                                      <p:to>
                                        <p:strVal val="visible"/>
                                      </p:to>
                                    </p:set>
                                    <p:anim calcmode="lin" valueType="num">
                                      <p:cBhvr>
                                        <p:cTn id="156" dur="500" fill="hold"/>
                                        <p:tgtEl>
                                          <p:spTgt spid="50231"/>
                                        </p:tgtEl>
                                        <p:attrNameLst>
                                          <p:attrName>ppt_x</p:attrName>
                                        </p:attrNameLst>
                                      </p:cBhvr>
                                      <p:tavLst>
                                        <p:tav tm="0">
                                          <p:val>
                                            <p:strVal val="#ppt_x-#ppt_w/2"/>
                                          </p:val>
                                        </p:tav>
                                        <p:tav tm="100000">
                                          <p:val>
                                            <p:strVal val="#ppt_x"/>
                                          </p:val>
                                        </p:tav>
                                      </p:tavLst>
                                    </p:anim>
                                    <p:anim calcmode="lin" valueType="num">
                                      <p:cBhvr>
                                        <p:cTn id="157" dur="500" fill="hold"/>
                                        <p:tgtEl>
                                          <p:spTgt spid="50231"/>
                                        </p:tgtEl>
                                        <p:attrNameLst>
                                          <p:attrName>ppt_y</p:attrName>
                                        </p:attrNameLst>
                                      </p:cBhvr>
                                      <p:tavLst>
                                        <p:tav tm="0">
                                          <p:val>
                                            <p:strVal val="#ppt_y"/>
                                          </p:val>
                                        </p:tav>
                                        <p:tav tm="100000">
                                          <p:val>
                                            <p:strVal val="#ppt_y"/>
                                          </p:val>
                                        </p:tav>
                                      </p:tavLst>
                                    </p:anim>
                                    <p:anim calcmode="lin" valueType="num">
                                      <p:cBhvr>
                                        <p:cTn id="158" dur="500" fill="hold"/>
                                        <p:tgtEl>
                                          <p:spTgt spid="50231"/>
                                        </p:tgtEl>
                                        <p:attrNameLst>
                                          <p:attrName>ppt_w</p:attrName>
                                        </p:attrNameLst>
                                      </p:cBhvr>
                                      <p:tavLst>
                                        <p:tav tm="0">
                                          <p:val>
                                            <p:fltVal val="0"/>
                                          </p:val>
                                        </p:tav>
                                        <p:tav tm="100000">
                                          <p:val>
                                            <p:strVal val="#ppt_w"/>
                                          </p:val>
                                        </p:tav>
                                      </p:tavLst>
                                    </p:anim>
                                    <p:anim calcmode="lin" valueType="num">
                                      <p:cBhvr>
                                        <p:cTn id="159" dur="500" fill="hold"/>
                                        <p:tgtEl>
                                          <p:spTgt spid="50231"/>
                                        </p:tgtEl>
                                        <p:attrNameLst>
                                          <p:attrName>ppt_h</p:attrName>
                                        </p:attrNameLst>
                                      </p:cBhvr>
                                      <p:tavLst>
                                        <p:tav tm="0">
                                          <p:val>
                                            <p:strVal val="#ppt_h"/>
                                          </p:val>
                                        </p:tav>
                                        <p:tav tm="100000">
                                          <p:val>
                                            <p:strVal val="#ppt_h"/>
                                          </p:val>
                                        </p:tav>
                                      </p:tavLst>
                                    </p:anim>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8" fill="hold" nodeType="clickEffect">
                                  <p:stCondLst>
                                    <p:cond delay="0"/>
                                  </p:stCondLst>
                                  <p:childTnLst>
                                    <p:set>
                                      <p:cBhvr>
                                        <p:cTn id="163" dur="1" fill="hold">
                                          <p:stCondLst>
                                            <p:cond delay="0"/>
                                          </p:stCondLst>
                                        </p:cTn>
                                        <p:tgtEl>
                                          <p:spTgt spid="3"/>
                                        </p:tgtEl>
                                        <p:attrNameLst>
                                          <p:attrName>style.visibility</p:attrName>
                                        </p:attrNameLst>
                                      </p:cBhvr>
                                      <p:to>
                                        <p:strVal val="visible"/>
                                      </p:to>
                                    </p:set>
                                    <p:animEffect transition="in" filter="wipe(left)">
                                      <p:cBhvr>
                                        <p:cTn id="164" dur="500"/>
                                        <p:tgtEl>
                                          <p:spTgt spid="3"/>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4" fill="hold" grpId="0" nodeType="clickEffect">
                                  <p:stCondLst>
                                    <p:cond delay="0"/>
                                  </p:stCondLst>
                                  <p:childTnLst>
                                    <p:set>
                                      <p:cBhvr>
                                        <p:cTn id="168" dur="1" fill="hold">
                                          <p:stCondLst>
                                            <p:cond delay="0"/>
                                          </p:stCondLst>
                                        </p:cTn>
                                        <p:tgtEl>
                                          <p:spTgt spid="50227"/>
                                        </p:tgtEl>
                                        <p:attrNameLst>
                                          <p:attrName>style.visibility</p:attrName>
                                        </p:attrNameLst>
                                      </p:cBhvr>
                                      <p:to>
                                        <p:strVal val="visible"/>
                                      </p:to>
                                    </p:set>
                                    <p:animEffect transition="in" filter="wipe(down)">
                                      <p:cBhvr>
                                        <p:cTn id="169" dur="500"/>
                                        <p:tgtEl>
                                          <p:spTgt spid="50227"/>
                                        </p:tgtEl>
                                      </p:cBhvr>
                                    </p:animEffect>
                                  </p:childTnLst>
                                  <p:subTnLst>
                                    <p:set>
                                      <p:cBhvr override="childStyle">
                                        <p:cTn dur="1" fill="hold" display="0" masterRel="nextClick" afterEffect="1"/>
                                        <p:tgtEl>
                                          <p:spTgt spid="50227"/>
                                        </p:tgtEl>
                                        <p:attrNameLst>
                                          <p:attrName>style.visibility</p:attrName>
                                        </p:attrNameLst>
                                      </p:cBhvr>
                                      <p:to>
                                        <p:strVal val="hidden"/>
                                      </p:to>
                                    </p:set>
                                  </p:sub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4" fill="hold" grpId="0" nodeType="clickEffect">
                                  <p:stCondLst>
                                    <p:cond delay="0"/>
                                  </p:stCondLst>
                                  <p:childTnLst>
                                    <p:set>
                                      <p:cBhvr>
                                        <p:cTn id="173" dur="1" fill="hold">
                                          <p:stCondLst>
                                            <p:cond delay="0"/>
                                          </p:stCondLst>
                                        </p:cTn>
                                        <p:tgtEl>
                                          <p:spTgt spid="50226"/>
                                        </p:tgtEl>
                                        <p:attrNameLst>
                                          <p:attrName>style.visibility</p:attrName>
                                        </p:attrNameLst>
                                      </p:cBhvr>
                                      <p:to>
                                        <p:strVal val="visible"/>
                                      </p:to>
                                    </p:set>
                                    <p:animEffect transition="in" filter="wipe(down)">
                                      <p:cBhvr>
                                        <p:cTn id="174" dur="500"/>
                                        <p:tgtEl>
                                          <p:spTgt spid="50226"/>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22" presetClass="entr" presetSubtype="1" fill="hold" nodeType="clickEffect">
                                  <p:stCondLst>
                                    <p:cond delay="0"/>
                                  </p:stCondLst>
                                  <p:childTnLst>
                                    <p:set>
                                      <p:cBhvr>
                                        <p:cTn id="178" dur="1" fill="hold">
                                          <p:stCondLst>
                                            <p:cond delay="0"/>
                                          </p:stCondLst>
                                        </p:cTn>
                                        <p:tgtEl>
                                          <p:spTgt spid="5"/>
                                        </p:tgtEl>
                                        <p:attrNameLst>
                                          <p:attrName>style.visibility</p:attrName>
                                        </p:attrNameLst>
                                      </p:cBhvr>
                                      <p:to>
                                        <p:strVal val="visible"/>
                                      </p:to>
                                    </p:set>
                                    <p:animEffect transition="in" filter="wipe(up)">
                                      <p:cBhvr>
                                        <p:cTn id="17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nimBg="1"/>
      <p:bldP spid="50179" grpId="0" animBg="1"/>
      <p:bldP spid="50180" grpId="0" animBg="1"/>
      <p:bldP spid="50184" grpId="0" animBg="1"/>
      <p:bldP spid="50185" grpId="0" animBg="1"/>
      <p:bldP spid="50186" grpId="0" animBg="1"/>
      <p:bldP spid="50187" grpId="0" animBg="1"/>
      <p:bldP spid="50188" grpId="0" animBg="1"/>
      <p:bldP spid="50189" grpId="0" animBg="1"/>
      <p:bldP spid="50190" grpId="0" animBg="1"/>
      <p:bldP spid="50191" grpId="0" animBg="1"/>
      <p:bldP spid="50196" grpId="0" animBg="1"/>
      <p:bldP spid="50207" grpId="0" animBg="1"/>
      <p:bldP spid="50211" grpId="0" animBg="1"/>
      <p:bldP spid="50212" grpId="0" animBg="1"/>
      <p:bldP spid="50226" grpId="0" animBg="1"/>
      <p:bldP spid="50227" grpId="0" animBg="1"/>
      <p:bldP spid="50228" grpId="0"/>
      <p:bldP spid="50229" grpId="0"/>
      <p:bldP spid="50230" grpId="0"/>
      <p:bldP spid="50231" grpId="0"/>
      <p:bldP spid="50232" grpId="0" animBg="1"/>
      <p:bldP spid="50233" grpId="0" animBg="1"/>
      <p:bldP spid="50234" grpId="0" animBg="1"/>
      <p:bldP spid="50235"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ext Box 50"/>
          <p:cNvSpPr txBox="1">
            <a:spLocks noChangeArrowheads="1"/>
          </p:cNvSpPr>
          <p:nvPr/>
        </p:nvSpPr>
        <p:spPr bwMode="auto">
          <a:xfrm>
            <a:off x="0" y="0"/>
            <a:ext cx="91440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en-US" altLang="zh-CN" sz="2800" b="1"/>
              <a:t>II. </a:t>
            </a:r>
            <a:r>
              <a:rPr lang="zh-CN" altLang="en-US" sz="2800" b="1"/>
              <a:t>已知两视图，求作第三视图。</a:t>
            </a:r>
          </a:p>
          <a:p>
            <a:pPr eaLnBrk="1" hangingPunct="1">
              <a:buFont typeface="Arial" panose="020B0604020202020204" pitchFamily="34" charset="0"/>
              <a:buNone/>
            </a:pPr>
            <a:r>
              <a:rPr lang="en-US" altLang="zh-CN" sz="1800" b="1" i="1"/>
              <a:t>Complete the third views by the given two views</a:t>
            </a:r>
            <a:endParaRPr lang="en-US" altLang="zh-CN" sz="1800" i="1"/>
          </a:p>
        </p:txBody>
      </p:sp>
      <p:sp>
        <p:nvSpPr>
          <p:cNvPr id="51251" name="Text Box 51"/>
          <p:cNvSpPr txBox="1">
            <a:spLocks noChangeArrowheads="1"/>
          </p:cNvSpPr>
          <p:nvPr/>
        </p:nvSpPr>
        <p:spPr bwMode="auto">
          <a:xfrm>
            <a:off x="0" y="790575"/>
            <a:ext cx="91440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Char char="•"/>
            </a:pPr>
            <a:r>
              <a:rPr lang="zh-CN" altLang="en-US" sz="2800" b="1">
                <a:solidFill>
                  <a:srgbClr val="FF3300"/>
                </a:solidFill>
              </a:rPr>
              <a:t>分析投影，想象出物体的形状。</a:t>
            </a:r>
          </a:p>
          <a:p>
            <a:pPr eaLnBrk="1" hangingPunct="1">
              <a:buFont typeface="Arial" panose="020B0604020202020204" pitchFamily="34" charset="0"/>
              <a:buNone/>
            </a:pPr>
            <a:r>
              <a:rPr lang="en-US" altLang="zh-CN" sz="1800" b="1" i="1">
                <a:solidFill>
                  <a:srgbClr val="FF3300"/>
                </a:solidFill>
              </a:rPr>
              <a:t>Analyze the given projections and imagine the object.</a:t>
            </a:r>
            <a:endParaRPr lang="en-US" altLang="zh-CN" sz="1400" b="1" i="1"/>
          </a:p>
        </p:txBody>
      </p:sp>
      <p:sp>
        <p:nvSpPr>
          <p:cNvPr id="51252" name="Text Box 52"/>
          <p:cNvSpPr txBox="1">
            <a:spLocks noChangeArrowheads="1"/>
          </p:cNvSpPr>
          <p:nvPr/>
        </p:nvSpPr>
        <p:spPr bwMode="auto">
          <a:xfrm>
            <a:off x="0" y="1511300"/>
            <a:ext cx="7450138"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Char char="•"/>
            </a:pPr>
            <a:r>
              <a:rPr lang="zh-CN" altLang="en-US" sz="2800" b="1">
                <a:solidFill>
                  <a:srgbClr val="FF3300"/>
                </a:solidFill>
              </a:rPr>
              <a:t>根据投影规律及“三等”关系，画出第三视图。</a:t>
            </a:r>
          </a:p>
          <a:p>
            <a:pPr eaLnBrk="1" hangingPunct="1">
              <a:buFont typeface="Arial" panose="020B0604020202020204" pitchFamily="34" charset="0"/>
              <a:buNone/>
            </a:pPr>
            <a:r>
              <a:rPr lang="en-US" altLang="zh-CN" sz="1800" b="1" i="1">
                <a:solidFill>
                  <a:srgbClr val="FF3300"/>
                </a:solidFill>
              </a:rPr>
              <a:t>Complete the third view by the rule of “tri-equility”</a:t>
            </a:r>
          </a:p>
        </p:txBody>
      </p:sp>
      <p:grpSp>
        <p:nvGrpSpPr>
          <p:cNvPr id="2" name="Group 115"/>
          <p:cNvGrpSpPr>
            <a:grpSpLocks/>
          </p:cNvGrpSpPr>
          <p:nvPr/>
        </p:nvGrpSpPr>
        <p:grpSpPr bwMode="auto">
          <a:xfrm>
            <a:off x="1547813" y="4622800"/>
            <a:ext cx="2590800" cy="1374775"/>
            <a:chOff x="2562" y="3003"/>
            <a:chExt cx="1632" cy="866"/>
          </a:xfrm>
        </p:grpSpPr>
        <p:sp>
          <p:nvSpPr>
            <p:cNvPr id="15393" name="Line 58"/>
            <p:cNvSpPr>
              <a:spLocks noChangeShapeType="1"/>
            </p:cNvSpPr>
            <p:nvPr/>
          </p:nvSpPr>
          <p:spPr bwMode="auto">
            <a:xfrm>
              <a:off x="3412" y="3003"/>
              <a:ext cx="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4" name="Rectangle 66"/>
            <p:cNvSpPr>
              <a:spLocks noChangeArrowheads="1"/>
            </p:cNvSpPr>
            <p:nvPr/>
          </p:nvSpPr>
          <p:spPr bwMode="auto">
            <a:xfrm>
              <a:off x="2706" y="3005"/>
              <a:ext cx="1344" cy="86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5395" name="Line 67"/>
            <p:cNvSpPr>
              <a:spLocks noChangeShapeType="1"/>
            </p:cNvSpPr>
            <p:nvPr/>
          </p:nvSpPr>
          <p:spPr bwMode="auto">
            <a:xfrm>
              <a:off x="2562" y="3437"/>
              <a:ext cx="1632" cy="0"/>
            </a:xfrm>
            <a:prstGeom prst="line">
              <a:avLst/>
            </a:prstGeom>
            <a:noFill/>
            <a:ln w="1270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6" name="Line 68"/>
            <p:cNvSpPr>
              <a:spLocks noChangeShapeType="1"/>
            </p:cNvSpPr>
            <p:nvPr/>
          </p:nvSpPr>
          <p:spPr bwMode="auto">
            <a:xfrm>
              <a:off x="3042" y="3149"/>
              <a:ext cx="0" cy="576"/>
            </a:xfrm>
            <a:prstGeom prst="line">
              <a:avLst/>
            </a:prstGeom>
            <a:noFill/>
            <a:ln w="1270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7" name="Oval 69"/>
            <p:cNvSpPr>
              <a:spLocks noChangeArrowheads="1"/>
            </p:cNvSpPr>
            <p:nvPr/>
          </p:nvSpPr>
          <p:spPr bwMode="auto">
            <a:xfrm>
              <a:off x="2850" y="3245"/>
              <a:ext cx="38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5398" name="Oval 70"/>
            <p:cNvSpPr>
              <a:spLocks noChangeArrowheads="1"/>
            </p:cNvSpPr>
            <p:nvPr/>
          </p:nvSpPr>
          <p:spPr bwMode="auto">
            <a:xfrm>
              <a:off x="2946" y="3341"/>
              <a:ext cx="192" cy="1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5399" name="Line 72"/>
            <p:cNvSpPr>
              <a:spLocks noChangeShapeType="1"/>
            </p:cNvSpPr>
            <p:nvPr/>
          </p:nvSpPr>
          <p:spPr bwMode="auto">
            <a:xfrm>
              <a:off x="3810" y="3005"/>
              <a:ext cx="0" cy="86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400" name="Group 73"/>
            <p:cNvGrpSpPr>
              <a:grpSpLocks/>
            </p:cNvGrpSpPr>
            <p:nvPr/>
          </p:nvGrpSpPr>
          <p:grpSpPr bwMode="auto">
            <a:xfrm>
              <a:off x="3473" y="3334"/>
              <a:ext cx="337" cy="215"/>
              <a:chOff x="1273" y="2825"/>
              <a:chExt cx="337" cy="215"/>
            </a:xfrm>
          </p:grpSpPr>
          <p:sp>
            <p:nvSpPr>
              <p:cNvPr id="15401" name="Freeform 74"/>
              <p:cNvSpPr>
                <a:spLocks noChangeArrowheads="1"/>
              </p:cNvSpPr>
              <p:nvPr/>
            </p:nvSpPr>
            <p:spPr bwMode="auto">
              <a:xfrm>
                <a:off x="1273" y="2825"/>
                <a:ext cx="1" cy="215"/>
              </a:xfrm>
              <a:custGeom>
                <a:avLst/>
                <a:gdLst>
                  <a:gd name="T0" fmla="*/ 1 w 1"/>
                  <a:gd name="T1" fmla="*/ 0 h 215"/>
                  <a:gd name="T2" fmla="*/ 0 w 1"/>
                  <a:gd name="T3" fmla="*/ 215 h 215"/>
                  <a:gd name="T4" fmla="*/ 0 60000 65536"/>
                  <a:gd name="T5" fmla="*/ 0 60000 65536"/>
                  <a:gd name="T6" fmla="*/ 0 w 1"/>
                  <a:gd name="T7" fmla="*/ 0 h 215"/>
                  <a:gd name="T8" fmla="*/ 1 w 1"/>
                  <a:gd name="T9" fmla="*/ 215 h 215"/>
                </a:gdLst>
                <a:ahLst/>
                <a:cxnLst>
                  <a:cxn ang="T4">
                    <a:pos x="T0" y="T1"/>
                  </a:cxn>
                  <a:cxn ang="T5">
                    <a:pos x="T2" y="T3"/>
                  </a:cxn>
                </a:cxnLst>
                <a:rect l="T6" t="T7" r="T8" b="T9"/>
                <a:pathLst>
                  <a:path w="1" h="215">
                    <a:moveTo>
                      <a:pt x="1" y="0"/>
                    </a:moveTo>
                    <a:lnTo>
                      <a:pt x="0" y="215"/>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402" name="Line 75"/>
              <p:cNvSpPr>
                <a:spLocks noChangeShapeType="1"/>
              </p:cNvSpPr>
              <p:nvPr/>
            </p:nvSpPr>
            <p:spPr bwMode="auto">
              <a:xfrm>
                <a:off x="1274" y="2832"/>
                <a:ext cx="3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3" name="Line 76"/>
              <p:cNvSpPr>
                <a:spLocks noChangeShapeType="1"/>
              </p:cNvSpPr>
              <p:nvPr/>
            </p:nvSpPr>
            <p:spPr bwMode="auto">
              <a:xfrm>
                <a:off x="1274" y="3024"/>
                <a:ext cx="3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 name="Group 114"/>
          <p:cNvGrpSpPr>
            <a:grpSpLocks/>
          </p:cNvGrpSpPr>
          <p:nvPr/>
        </p:nvGrpSpPr>
        <p:grpSpPr bwMode="auto">
          <a:xfrm>
            <a:off x="4748213" y="2492375"/>
            <a:ext cx="1524000" cy="1524000"/>
            <a:chOff x="4578" y="1661"/>
            <a:chExt cx="960" cy="960"/>
          </a:xfrm>
        </p:grpSpPr>
        <p:sp>
          <p:nvSpPr>
            <p:cNvPr id="15381" name="Line 77"/>
            <p:cNvSpPr>
              <a:spLocks noChangeShapeType="1"/>
            </p:cNvSpPr>
            <p:nvPr/>
          </p:nvSpPr>
          <p:spPr bwMode="auto">
            <a:xfrm flipV="1">
              <a:off x="5058" y="1661"/>
              <a:ext cx="0" cy="960"/>
            </a:xfrm>
            <a:prstGeom prst="line">
              <a:avLst/>
            </a:prstGeom>
            <a:noFill/>
            <a:ln w="1270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382" name="Group 78"/>
            <p:cNvGrpSpPr>
              <a:grpSpLocks/>
            </p:cNvGrpSpPr>
            <p:nvPr/>
          </p:nvGrpSpPr>
          <p:grpSpPr bwMode="auto">
            <a:xfrm>
              <a:off x="4866" y="2237"/>
              <a:ext cx="384" cy="240"/>
              <a:chOff x="3360" y="2112"/>
              <a:chExt cx="384" cy="240"/>
            </a:xfrm>
          </p:grpSpPr>
          <p:sp>
            <p:nvSpPr>
              <p:cNvPr id="15388" name="Line 79"/>
              <p:cNvSpPr>
                <a:spLocks noChangeShapeType="1"/>
              </p:cNvSpPr>
              <p:nvPr/>
            </p:nvSpPr>
            <p:spPr bwMode="auto">
              <a:xfrm flipV="1">
                <a:off x="3360" y="2112"/>
                <a:ext cx="0" cy="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9" name="Line 80"/>
              <p:cNvSpPr>
                <a:spLocks noChangeShapeType="1"/>
              </p:cNvSpPr>
              <p:nvPr/>
            </p:nvSpPr>
            <p:spPr bwMode="auto">
              <a:xfrm flipV="1">
                <a:off x="3744" y="2112"/>
                <a:ext cx="0" cy="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0" name="Line 81"/>
              <p:cNvSpPr>
                <a:spLocks noChangeShapeType="1"/>
              </p:cNvSpPr>
              <p:nvPr/>
            </p:nvSpPr>
            <p:spPr bwMode="auto">
              <a:xfrm>
                <a:off x="3360" y="2208"/>
                <a:ext cx="384"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1" name="Line 82"/>
              <p:cNvSpPr>
                <a:spLocks noChangeShapeType="1"/>
              </p:cNvSpPr>
              <p:nvPr/>
            </p:nvSpPr>
            <p:spPr bwMode="auto">
              <a:xfrm flipV="1">
                <a:off x="3456" y="2208"/>
                <a:ext cx="0" cy="14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2" name="Line 83"/>
              <p:cNvSpPr>
                <a:spLocks noChangeShapeType="1"/>
              </p:cNvSpPr>
              <p:nvPr/>
            </p:nvSpPr>
            <p:spPr bwMode="auto">
              <a:xfrm flipV="1">
                <a:off x="3648" y="2208"/>
                <a:ext cx="0" cy="14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383" name="Group 84"/>
            <p:cNvGrpSpPr>
              <a:grpSpLocks/>
            </p:cNvGrpSpPr>
            <p:nvPr/>
          </p:nvGrpSpPr>
          <p:grpSpPr bwMode="auto">
            <a:xfrm>
              <a:off x="4962" y="1757"/>
              <a:ext cx="192" cy="480"/>
              <a:chOff x="3456" y="1632"/>
              <a:chExt cx="192" cy="480"/>
            </a:xfrm>
          </p:grpSpPr>
          <p:sp>
            <p:nvSpPr>
              <p:cNvPr id="15386" name="Line 85"/>
              <p:cNvSpPr>
                <a:spLocks noChangeShapeType="1"/>
              </p:cNvSpPr>
              <p:nvPr/>
            </p:nvSpPr>
            <p:spPr bwMode="auto">
              <a:xfrm>
                <a:off x="3456" y="1632"/>
                <a:ext cx="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7" name="Line 86"/>
              <p:cNvSpPr>
                <a:spLocks noChangeShapeType="1"/>
              </p:cNvSpPr>
              <p:nvPr/>
            </p:nvSpPr>
            <p:spPr bwMode="auto">
              <a:xfrm>
                <a:off x="3648" y="1632"/>
                <a:ext cx="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384" name="Rectangle 87"/>
            <p:cNvSpPr>
              <a:spLocks noChangeArrowheads="1"/>
            </p:cNvSpPr>
            <p:nvPr/>
          </p:nvSpPr>
          <p:spPr bwMode="auto">
            <a:xfrm>
              <a:off x="4578" y="2237"/>
              <a:ext cx="960" cy="24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5385" name="Rectangle 91"/>
            <p:cNvSpPr>
              <a:spLocks noChangeArrowheads="1"/>
            </p:cNvSpPr>
            <p:nvPr/>
          </p:nvSpPr>
          <p:spPr bwMode="auto">
            <a:xfrm>
              <a:off x="4578" y="1757"/>
              <a:ext cx="960" cy="48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grpSp>
      <p:grpSp>
        <p:nvGrpSpPr>
          <p:cNvPr id="7" name="Group 116"/>
          <p:cNvGrpSpPr>
            <a:grpSpLocks/>
          </p:cNvGrpSpPr>
          <p:nvPr/>
        </p:nvGrpSpPr>
        <p:grpSpPr bwMode="auto">
          <a:xfrm>
            <a:off x="1776413" y="2644775"/>
            <a:ext cx="2133600" cy="1371600"/>
            <a:chOff x="2706" y="1757"/>
            <a:chExt cx="1344" cy="864"/>
          </a:xfrm>
        </p:grpSpPr>
        <p:sp>
          <p:nvSpPr>
            <p:cNvPr id="15369" name="Rectangle 59"/>
            <p:cNvSpPr>
              <a:spLocks noChangeArrowheads="1"/>
            </p:cNvSpPr>
            <p:nvPr/>
          </p:nvSpPr>
          <p:spPr bwMode="auto">
            <a:xfrm>
              <a:off x="2706" y="2237"/>
              <a:ext cx="1344" cy="24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5370" name="Rectangle 60"/>
            <p:cNvSpPr>
              <a:spLocks noChangeArrowheads="1"/>
            </p:cNvSpPr>
            <p:nvPr/>
          </p:nvSpPr>
          <p:spPr bwMode="auto">
            <a:xfrm>
              <a:off x="3810" y="1757"/>
              <a:ext cx="240" cy="48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5371" name="Freeform 65"/>
            <p:cNvSpPr>
              <a:spLocks noChangeArrowheads="1"/>
            </p:cNvSpPr>
            <p:nvPr/>
          </p:nvSpPr>
          <p:spPr bwMode="auto">
            <a:xfrm>
              <a:off x="3829" y="2237"/>
              <a:ext cx="209" cy="3"/>
            </a:xfrm>
            <a:custGeom>
              <a:avLst/>
              <a:gdLst>
                <a:gd name="T0" fmla="*/ 0 w 209"/>
                <a:gd name="T1" fmla="*/ 3 h 3"/>
                <a:gd name="T2" fmla="*/ 209 w 209"/>
                <a:gd name="T3" fmla="*/ 0 h 3"/>
                <a:gd name="T4" fmla="*/ 0 60000 65536"/>
                <a:gd name="T5" fmla="*/ 0 60000 65536"/>
                <a:gd name="T6" fmla="*/ 0 w 209"/>
                <a:gd name="T7" fmla="*/ 0 h 3"/>
                <a:gd name="T8" fmla="*/ 209 w 209"/>
                <a:gd name="T9" fmla="*/ 3 h 3"/>
              </a:gdLst>
              <a:ahLst/>
              <a:cxnLst>
                <a:cxn ang="T4">
                  <a:pos x="T0" y="T1"/>
                </a:cxn>
                <a:cxn ang="T5">
                  <a:pos x="T2" y="T3"/>
                </a:cxn>
              </a:cxnLst>
              <a:rect l="T6" t="T7" r="T8" b="T9"/>
              <a:pathLst>
                <a:path w="209" h="3">
                  <a:moveTo>
                    <a:pt x="0" y="3"/>
                  </a:moveTo>
                  <a:lnTo>
                    <a:pt x="209" y="0"/>
                  </a:lnTo>
                </a:path>
              </a:pathLst>
            </a:custGeom>
            <a:solidFill>
              <a:srgbClr val="FFFFCC"/>
            </a:solidFill>
            <a:ln w="76200">
              <a:solidFill>
                <a:srgbClr val="FFFFCC"/>
              </a:solidFill>
              <a:round/>
              <a:headEnd/>
              <a:tailEnd/>
            </a:ln>
          </p:spPr>
          <p:txBody>
            <a:bodyPr/>
            <a:lstStyle/>
            <a:p>
              <a:endParaRPr lang="zh-CN" altLang="en-US"/>
            </a:p>
          </p:txBody>
        </p:sp>
        <p:sp>
          <p:nvSpPr>
            <p:cNvPr id="15372" name="Line 71"/>
            <p:cNvSpPr>
              <a:spLocks noChangeShapeType="1"/>
            </p:cNvSpPr>
            <p:nvPr/>
          </p:nvSpPr>
          <p:spPr bwMode="auto">
            <a:xfrm flipV="1">
              <a:off x="3042" y="2093"/>
              <a:ext cx="0" cy="528"/>
            </a:xfrm>
            <a:prstGeom prst="line">
              <a:avLst/>
            </a:prstGeom>
            <a:noFill/>
            <a:ln w="1270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373" name="Group 93"/>
            <p:cNvGrpSpPr>
              <a:grpSpLocks/>
            </p:cNvGrpSpPr>
            <p:nvPr/>
          </p:nvGrpSpPr>
          <p:grpSpPr bwMode="auto">
            <a:xfrm>
              <a:off x="2946" y="2333"/>
              <a:ext cx="192" cy="144"/>
              <a:chOff x="1104" y="2208"/>
              <a:chExt cx="192" cy="144"/>
            </a:xfrm>
          </p:grpSpPr>
          <p:sp>
            <p:nvSpPr>
              <p:cNvPr id="15379" name="Line 94"/>
              <p:cNvSpPr>
                <a:spLocks noChangeShapeType="1"/>
              </p:cNvSpPr>
              <p:nvPr/>
            </p:nvSpPr>
            <p:spPr bwMode="auto">
              <a:xfrm flipV="1">
                <a:off x="1104" y="2208"/>
                <a:ext cx="0" cy="14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0" name="Line 95"/>
              <p:cNvSpPr>
                <a:spLocks noChangeShapeType="1"/>
              </p:cNvSpPr>
              <p:nvPr/>
            </p:nvSpPr>
            <p:spPr bwMode="auto">
              <a:xfrm flipV="1">
                <a:off x="1296" y="2208"/>
                <a:ext cx="0" cy="14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374" name="Group 99"/>
            <p:cNvGrpSpPr>
              <a:grpSpLocks/>
            </p:cNvGrpSpPr>
            <p:nvPr/>
          </p:nvGrpSpPr>
          <p:grpSpPr bwMode="auto">
            <a:xfrm>
              <a:off x="2850" y="2237"/>
              <a:ext cx="384" cy="96"/>
              <a:chOff x="1008" y="2112"/>
              <a:chExt cx="384" cy="96"/>
            </a:xfrm>
          </p:grpSpPr>
          <p:sp>
            <p:nvSpPr>
              <p:cNvPr id="15376" name="Line 100"/>
              <p:cNvSpPr>
                <a:spLocks noChangeShapeType="1"/>
              </p:cNvSpPr>
              <p:nvPr/>
            </p:nvSpPr>
            <p:spPr bwMode="auto">
              <a:xfrm flipV="1">
                <a:off x="1008" y="2112"/>
                <a:ext cx="0" cy="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7" name="Line 101"/>
              <p:cNvSpPr>
                <a:spLocks noChangeShapeType="1"/>
              </p:cNvSpPr>
              <p:nvPr/>
            </p:nvSpPr>
            <p:spPr bwMode="auto">
              <a:xfrm flipV="1">
                <a:off x="1392" y="2112"/>
                <a:ext cx="0" cy="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8" name="Line 102"/>
              <p:cNvSpPr>
                <a:spLocks noChangeShapeType="1"/>
              </p:cNvSpPr>
              <p:nvPr/>
            </p:nvSpPr>
            <p:spPr bwMode="auto">
              <a:xfrm>
                <a:off x="1008" y="2208"/>
                <a:ext cx="384"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375" name="Line 106"/>
            <p:cNvSpPr>
              <a:spLocks noChangeShapeType="1"/>
            </p:cNvSpPr>
            <p:nvPr/>
          </p:nvSpPr>
          <p:spPr bwMode="auto">
            <a:xfrm flipH="1">
              <a:off x="3474" y="1757"/>
              <a:ext cx="336"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51310" name="Picture 110"/>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284663" y="4005263"/>
            <a:ext cx="195103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1" fill="hold" grpId="0" nodeType="clickEffect">
                                  <p:stCondLst>
                                    <p:cond delay="0"/>
                                  </p:stCondLst>
                                  <p:childTnLst>
                                    <p:set>
                                      <p:cBhvr>
                                        <p:cTn id="14" dur="1" fill="hold">
                                          <p:stCondLst>
                                            <p:cond delay="0"/>
                                          </p:stCondLst>
                                        </p:cTn>
                                        <p:tgtEl>
                                          <p:spTgt spid="51251"/>
                                        </p:tgtEl>
                                        <p:attrNameLst>
                                          <p:attrName>style.visibility</p:attrName>
                                        </p:attrNameLst>
                                      </p:cBhvr>
                                      <p:to>
                                        <p:strVal val="visible"/>
                                      </p:to>
                                    </p:set>
                                    <p:animEffect transition="in" filter="slide(fromTop)">
                                      <p:cBhvr>
                                        <p:cTn id="15" dur="500"/>
                                        <p:tgtEl>
                                          <p:spTgt spid="5125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3" presetClass="entr" presetSubtype="16" fill="hold" nodeType="clickEffect">
                                  <p:stCondLst>
                                    <p:cond delay="0"/>
                                  </p:stCondLst>
                                  <p:childTnLst>
                                    <p:set>
                                      <p:cBhvr>
                                        <p:cTn id="19" dur="1" fill="hold">
                                          <p:stCondLst>
                                            <p:cond delay="0"/>
                                          </p:stCondLst>
                                        </p:cTn>
                                        <p:tgtEl>
                                          <p:spTgt spid="51310"/>
                                        </p:tgtEl>
                                        <p:attrNameLst>
                                          <p:attrName>style.visibility</p:attrName>
                                        </p:attrNameLst>
                                      </p:cBhvr>
                                      <p:to>
                                        <p:strVal val="visible"/>
                                      </p:to>
                                    </p:set>
                                    <p:anim calcmode="lin" valueType="num">
                                      <p:cBhvr>
                                        <p:cTn id="20" dur="500" fill="hold"/>
                                        <p:tgtEl>
                                          <p:spTgt spid="51310"/>
                                        </p:tgtEl>
                                        <p:attrNameLst>
                                          <p:attrName>ppt_w</p:attrName>
                                        </p:attrNameLst>
                                      </p:cBhvr>
                                      <p:tavLst>
                                        <p:tav tm="0">
                                          <p:val>
                                            <p:fltVal val="0"/>
                                          </p:val>
                                        </p:tav>
                                        <p:tav tm="100000">
                                          <p:val>
                                            <p:strVal val="#ppt_w"/>
                                          </p:val>
                                        </p:tav>
                                      </p:tavLst>
                                    </p:anim>
                                    <p:anim calcmode="lin" valueType="num">
                                      <p:cBhvr>
                                        <p:cTn id="21" dur="500" fill="hold"/>
                                        <p:tgtEl>
                                          <p:spTgt spid="51310"/>
                                        </p:tgtEl>
                                        <p:attrNameLst>
                                          <p:attrName>ppt_h</p:attrName>
                                        </p:attrNameLst>
                                      </p:cBhvr>
                                      <p:tavLst>
                                        <p:tav tm="0">
                                          <p:val>
                                            <p:fltVal val="0"/>
                                          </p:val>
                                        </p:tav>
                                        <p:tav tm="100000">
                                          <p:val>
                                            <p:strVal val="#ppt_h"/>
                                          </p:val>
                                        </p:tav>
                                      </p:tavLst>
                                    </p:anim>
                                    <p:animEffect transition="in" filter="fade">
                                      <p:cBhvr>
                                        <p:cTn id="22" dur="500"/>
                                        <p:tgtEl>
                                          <p:spTgt spid="513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51252"/>
                                        </p:tgtEl>
                                        <p:attrNameLst>
                                          <p:attrName>style.visibility</p:attrName>
                                        </p:attrNameLst>
                                      </p:cBhvr>
                                      <p:to>
                                        <p:strVal val="visible"/>
                                      </p:to>
                                    </p:set>
                                    <p:anim calcmode="lin" valueType="num">
                                      <p:cBhvr>
                                        <p:cTn id="27" dur="500" fill="hold"/>
                                        <p:tgtEl>
                                          <p:spTgt spid="51252"/>
                                        </p:tgtEl>
                                        <p:attrNameLst>
                                          <p:attrName>ppt_x</p:attrName>
                                        </p:attrNameLst>
                                      </p:cBhvr>
                                      <p:tavLst>
                                        <p:tav tm="0">
                                          <p:val>
                                            <p:strVal val="#ppt_x-#ppt_w/2"/>
                                          </p:val>
                                        </p:tav>
                                        <p:tav tm="100000">
                                          <p:val>
                                            <p:strVal val="#ppt_x"/>
                                          </p:val>
                                        </p:tav>
                                      </p:tavLst>
                                    </p:anim>
                                    <p:anim calcmode="lin" valueType="num">
                                      <p:cBhvr>
                                        <p:cTn id="28" dur="500" fill="hold"/>
                                        <p:tgtEl>
                                          <p:spTgt spid="51252"/>
                                        </p:tgtEl>
                                        <p:attrNameLst>
                                          <p:attrName>ppt_y</p:attrName>
                                        </p:attrNameLst>
                                      </p:cBhvr>
                                      <p:tavLst>
                                        <p:tav tm="0">
                                          <p:val>
                                            <p:strVal val="#ppt_y"/>
                                          </p:val>
                                        </p:tav>
                                        <p:tav tm="100000">
                                          <p:val>
                                            <p:strVal val="#ppt_y"/>
                                          </p:val>
                                        </p:tav>
                                      </p:tavLst>
                                    </p:anim>
                                    <p:anim calcmode="lin" valueType="num">
                                      <p:cBhvr>
                                        <p:cTn id="29" dur="500" fill="hold"/>
                                        <p:tgtEl>
                                          <p:spTgt spid="51252"/>
                                        </p:tgtEl>
                                        <p:attrNameLst>
                                          <p:attrName>ppt_w</p:attrName>
                                        </p:attrNameLst>
                                      </p:cBhvr>
                                      <p:tavLst>
                                        <p:tav tm="0">
                                          <p:val>
                                            <p:fltVal val="0"/>
                                          </p:val>
                                        </p:tav>
                                        <p:tav tm="100000">
                                          <p:val>
                                            <p:strVal val="#ppt_w"/>
                                          </p:val>
                                        </p:tav>
                                      </p:tavLst>
                                    </p:anim>
                                    <p:anim calcmode="lin" valueType="num">
                                      <p:cBhvr>
                                        <p:cTn id="30" dur="500" fill="hold"/>
                                        <p:tgtEl>
                                          <p:spTgt spid="51252"/>
                                        </p:tgtEl>
                                        <p:attrNameLst>
                                          <p:attrName>ppt_h</p:attrName>
                                        </p:attrNameLst>
                                      </p:cBhvr>
                                      <p:tavLst>
                                        <p:tav tm="0">
                                          <p:val>
                                            <p:strVal val="#ppt_h"/>
                                          </p:val>
                                        </p:tav>
                                        <p:tav tm="100000">
                                          <p:val>
                                            <p:strVal val="#ppt_h"/>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1" grpId="0"/>
      <p:bldP spid="5125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51" name="Text Box 19"/>
          <p:cNvSpPr txBox="1">
            <a:spLocks noChangeArrowheads="1"/>
          </p:cNvSpPr>
          <p:nvPr/>
        </p:nvSpPr>
        <p:spPr bwMode="auto">
          <a:xfrm>
            <a:off x="0" y="771525"/>
            <a:ext cx="3995738" cy="862013"/>
          </a:xfrm>
          <a:prstGeom prst="rect">
            <a:avLst/>
          </a:prstGeom>
          <a:solidFill>
            <a:schemeClr val="bg1"/>
          </a:solidFill>
          <a:ln w="38100">
            <a:solidFill>
              <a:schemeClr val="bg1"/>
            </a:solidFill>
            <a:miter lim="800000"/>
            <a:headEnd/>
            <a:tailEnd/>
          </a:ln>
        </p:spPr>
        <p:txBody>
          <a:bodyPr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en-US" altLang="zh-CN" sz="2800" b="1"/>
              <a:t>1. </a:t>
            </a:r>
            <a:r>
              <a:rPr lang="zh-CN" altLang="en-US" sz="2800" b="1"/>
              <a:t>视图上图线的意义</a:t>
            </a:r>
          </a:p>
          <a:p>
            <a:pPr eaLnBrk="1" hangingPunct="1">
              <a:buFont typeface="Arial" panose="020B0604020202020204" pitchFamily="34" charset="0"/>
              <a:buNone/>
            </a:pPr>
            <a:r>
              <a:rPr lang="en-US" altLang="zh-CN" sz="2000" b="1" i="1"/>
              <a:t>The meaning of lines in views</a:t>
            </a:r>
            <a:endParaRPr lang="en-US" altLang="zh-CN" sz="2000" i="1"/>
          </a:p>
        </p:txBody>
      </p:sp>
      <p:grpSp>
        <p:nvGrpSpPr>
          <p:cNvPr id="2" name="Group 2"/>
          <p:cNvGrpSpPr>
            <a:grpSpLocks/>
          </p:cNvGrpSpPr>
          <p:nvPr/>
        </p:nvGrpSpPr>
        <p:grpSpPr bwMode="auto">
          <a:xfrm>
            <a:off x="6443663" y="836613"/>
            <a:ext cx="1047750" cy="1079500"/>
            <a:chOff x="4486" y="1294"/>
            <a:chExt cx="660" cy="680"/>
          </a:xfrm>
        </p:grpSpPr>
        <p:sp>
          <p:nvSpPr>
            <p:cNvPr id="16440" name="Line 3"/>
            <p:cNvSpPr>
              <a:spLocks noChangeShapeType="1"/>
            </p:cNvSpPr>
            <p:nvPr/>
          </p:nvSpPr>
          <p:spPr bwMode="auto">
            <a:xfrm flipV="1">
              <a:off x="4486" y="1618"/>
              <a:ext cx="249" cy="356"/>
            </a:xfrm>
            <a:prstGeom prst="line">
              <a:avLst/>
            </a:prstGeom>
            <a:noFill/>
            <a:ln w="9525">
              <a:solidFill>
                <a:srgbClr val="FF3300"/>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16441" name="Line 4"/>
            <p:cNvSpPr>
              <a:spLocks noChangeShapeType="1"/>
            </p:cNvSpPr>
            <p:nvPr/>
          </p:nvSpPr>
          <p:spPr bwMode="auto">
            <a:xfrm>
              <a:off x="4735" y="1625"/>
              <a:ext cx="409"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2" name="Text Box 5"/>
            <p:cNvSpPr txBox="1">
              <a:spLocks noChangeArrowheads="1"/>
            </p:cNvSpPr>
            <p:nvPr/>
          </p:nvSpPr>
          <p:spPr bwMode="auto">
            <a:xfrm>
              <a:off x="4708" y="1294"/>
              <a:ext cx="43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None/>
              </a:pPr>
              <a:r>
                <a:rPr lang="zh-CN" altLang="en-US" sz="2000" b="1"/>
                <a:t>平面</a:t>
              </a:r>
            </a:p>
            <a:p>
              <a:pPr algn="ctr" eaLnBrk="1" hangingPunct="1">
                <a:buFont typeface="Arial" panose="020B0604020202020204" pitchFamily="34" charset="0"/>
                <a:buNone/>
              </a:pPr>
              <a:r>
                <a:rPr lang="en-US" altLang="zh-CN" sz="1400" b="1" i="1"/>
                <a:t>Plane</a:t>
              </a:r>
            </a:p>
          </p:txBody>
        </p:sp>
      </p:grpSp>
      <p:grpSp>
        <p:nvGrpSpPr>
          <p:cNvPr id="3" name="Group 6"/>
          <p:cNvGrpSpPr>
            <a:grpSpLocks/>
          </p:cNvGrpSpPr>
          <p:nvPr/>
        </p:nvGrpSpPr>
        <p:grpSpPr bwMode="auto">
          <a:xfrm>
            <a:off x="5076825" y="2781300"/>
            <a:ext cx="857250" cy="1366838"/>
            <a:chOff x="3198" y="2523"/>
            <a:chExt cx="540" cy="861"/>
          </a:xfrm>
        </p:grpSpPr>
        <p:sp>
          <p:nvSpPr>
            <p:cNvPr id="16437" name="Line 7"/>
            <p:cNvSpPr>
              <a:spLocks noChangeShapeType="1"/>
            </p:cNvSpPr>
            <p:nvPr/>
          </p:nvSpPr>
          <p:spPr bwMode="auto">
            <a:xfrm flipH="1" flipV="1">
              <a:off x="3216" y="2949"/>
              <a:ext cx="251" cy="435"/>
            </a:xfrm>
            <a:prstGeom prst="line">
              <a:avLst/>
            </a:prstGeom>
            <a:noFill/>
            <a:ln w="9525">
              <a:solidFill>
                <a:srgbClr val="FF3300"/>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16438" name="Line 8"/>
            <p:cNvSpPr>
              <a:spLocks noChangeShapeType="1"/>
            </p:cNvSpPr>
            <p:nvPr/>
          </p:nvSpPr>
          <p:spPr bwMode="auto">
            <a:xfrm>
              <a:off x="3210" y="2943"/>
              <a:ext cx="528"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9" name="Text Box 9"/>
            <p:cNvSpPr txBox="1">
              <a:spLocks noChangeArrowheads="1"/>
            </p:cNvSpPr>
            <p:nvPr/>
          </p:nvSpPr>
          <p:spPr bwMode="auto">
            <a:xfrm>
              <a:off x="3198" y="2523"/>
              <a:ext cx="43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None/>
              </a:pPr>
              <a:r>
                <a:rPr lang="zh-CN" altLang="en-US" sz="2000" b="1"/>
                <a:t>棱边</a:t>
              </a:r>
            </a:p>
            <a:p>
              <a:pPr algn="ctr" eaLnBrk="1" hangingPunct="1">
                <a:buFont typeface="Arial" panose="020B0604020202020204" pitchFamily="34" charset="0"/>
                <a:buNone/>
              </a:pPr>
              <a:r>
                <a:rPr lang="en-US" altLang="zh-CN" sz="1600" b="1" i="1"/>
                <a:t>Edge</a:t>
              </a:r>
              <a:endParaRPr lang="en-US" altLang="zh-CN" sz="1400" b="1" i="1"/>
            </a:p>
          </p:txBody>
        </p:sp>
      </p:grpSp>
      <p:grpSp>
        <p:nvGrpSpPr>
          <p:cNvPr id="4" name="Group 10"/>
          <p:cNvGrpSpPr>
            <a:grpSpLocks/>
          </p:cNvGrpSpPr>
          <p:nvPr/>
        </p:nvGrpSpPr>
        <p:grpSpPr bwMode="auto">
          <a:xfrm>
            <a:off x="3419475" y="1052513"/>
            <a:ext cx="2314575" cy="1512887"/>
            <a:chOff x="2154" y="1434"/>
            <a:chExt cx="1458" cy="953"/>
          </a:xfrm>
        </p:grpSpPr>
        <p:sp>
          <p:nvSpPr>
            <p:cNvPr id="16433" name="Line 11"/>
            <p:cNvSpPr>
              <a:spLocks noChangeShapeType="1"/>
            </p:cNvSpPr>
            <p:nvPr/>
          </p:nvSpPr>
          <p:spPr bwMode="auto">
            <a:xfrm flipH="1" flipV="1">
              <a:off x="2409" y="1776"/>
              <a:ext cx="789" cy="520"/>
            </a:xfrm>
            <a:prstGeom prst="line">
              <a:avLst/>
            </a:prstGeom>
            <a:noFill/>
            <a:ln w="9525">
              <a:solidFill>
                <a:srgbClr val="FF3300"/>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16434" name="Line 12"/>
            <p:cNvSpPr>
              <a:spLocks noChangeShapeType="1"/>
            </p:cNvSpPr>
            <p:nvPr/>
          </p:nvSpPr>
          <p:spPr bwMode="auto">
            <a:xfrm>
              <a:off x="2409" y="1776"/>
              <a:ext cx="516" cy="611"/>
            </a:xfrm>
            <a:prstGeom prst="line">
              <a:avLst/>
            </a:prstGeom>
            <a:noFill/>
            <a:ln w="9525">
              <a:solidFill>
                <a:srgbClr val="FF3300"/>
              </a:solidFill>
              <a:round/>
              <a:headEnd type="non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6435" name="Line 13"/>
            <p:cNvSpPr>
              <a:spLocks noChangeShapeType="1"/>
            </p:cNvSpPr>
            <p:nvPr/>
          </p:nvSpPr>
          <p:spPr bwMode="auto">
            <a:xfrm>
              <a:off x="2409" y="1776"/>
              <a:ext cx="1104"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6" name="Text Box 14"/>
            <p:cNvSpPr txBox="1">
              <a:spLocks noChangeArrowheads="1"/>
            </p:cNvSpPr>
            <p:nvPr/>
          </p:nvSpPr>
          <p:spPr bwMode="auto">
            <a:xfrm>
              <a:off x="2154" y="1434"/>
              <a:ext cx="14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None/>
              </a:pPr>
              <a:r>
                <a:rPr lang="zh-CN" altLang="en-US" sz="2000" b="1"/>
                <a:t>圆柱外形线</a:t>
              </a:r>
            </a:p>
            <a:p>
              <a:pPr algn="ctr" eaLnBrk="1" hangingPunct="1">
                <a:buFont typeface="Arial" panose="020B0604020202020204" pitchFamily="34" charset="0"/>
                <a:buNone/>
              </a:pPr>
              <a:r>
                <a:rPr lang="en-US" altLang="zh-CN" sz="1400" b="1" i="1"/>
                <a:t>Contour elements of cylinder</a:t>
              </a:r>
              <a:endParaRPr lang="en-US" altLang="zh-CN" sz="1200" b="1" i="1"/>
            </a:p>
          </p:txBody>
        </p:sp>
      </p:grpSp>
      <p:sp>
        <p:nvSpPr>
          <p:cNvPr id="69650" name="Text Box 18"/>
          <p:cNvSpPr txBox="1">
            <a:spLocks noChangeArrowheads="1"/>
          </p:cNvSpPr>
          <p:nvPr/>
        </p:nvSpPr>
        <p:spPr bwMode="auto">
          <a:xfrm>
            <a:off x="0" y="77788"/>
            <a:ext cx="82438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en-US" altLang="zh-CN" sz="3600" b="1"/>
              <a:t>III.  </a:t>
            </a:r>
            <a:r>
              <a:rPr lang="zh-CN" altLang="en-US" sz="3600" b="1"/>
              <a:t>投影分析 </a:t>
            </a:r>
            <a:r>
              <a:rPr lang="en-US" altLang="zh-CN" b="1" i="1"/>
              <a:t>Analysis of projections</a:t>
            </a:r>
          </a:p>
        </p:txBody>
      </p:sp>
      <p:sp>
        <p:nvSpPr>
          <p:cNvPr id="69652" name="Text Box 20"/>
          <p:cNvSpPr txBox="1">
            <a:spLocks noChangeArrowheads="1"/>
          </p:cNvSpPr>
          <p:nvPr/>
        </p:nvSpPr>
        <p:spPr bwMode="auto">
          <a:xfrm>
            <a:off x="0" y="1989138"/>
            <a:ext cx="45720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en-US" altLang="zh-CN" sz="2800" b="1"/>
              <a:t>① </a:t>
            </a:r>
            <a:r>
              <a:rPr lang="zh-CN" altLang="en-US" sz="2800" b="1"/>
              <a:t>一个平面的投影</a:t>
            </a:r>
          </a:p>
          <a:p>
            <a:pPr eaLnBrk="1" hangingPunct="1">
              <a:buFont typeface="Arial" panose="020B0604020202020204" pitchFamily="34" charset="0"/>
              <a:buNone/>
            </a:pPr>
            <a:r>
              <a:rPr lang="en-US" altLang="zh-CN" sz="1800" b="1" i="1"/>
              <a:t>A concentrating plane</a:t>
            </a:r>
          </a:p>
        </p:txBody>
      </p:sp>
      <p:sp>
        <p:nvSpPr>
          <p:cNvPr id="69653" name="Text Box 21"/>
          <p:cNvSpPr txBox="1">
            <a:spLocks noChangeArrowheads="1"/>
          </p:cNvSpPr>
          <p:nvPr/>
        </p:nvSpPr>
        <p:spPr bwMode="auto">
          <a:xfrm>
            <a:off x="0" y="2790825"/>
            <a:ext cx="4716463"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en-US" altLang="zh-CN" sz="2800" b="1"/>
              <a:t>② </a:t>
            </a:r>
            <a:r>
              <a:rPr lang="zh-CN" altLang="en-US" sz="2800" b="1"/>
              <a:t>面与面的交线</a:t>
            </a:r>
            <a:r>
              <a:rPr lang="en-US" altLang="zh-CN" sz="2800" b="1"/>
              <a:t>(</a:t>
            </a:r>
            <a:r>
              <a:rPr lang="zh-CN" altLang="en-US" sz="2800" b="1"/>
              <a:t>棱边</a:t>
            </a:r>
            <a:r>
              <a:rPr lang="en-US" altLang="zh-CN" sz="2800" b="1"/>
              <a:t>) </a:t>
            </a:r>
          </a:p>
          <a:p>
            <a:pPr eaLnBrk="1" hangingPunct="1">
              <a:buFont typeface="Arial" panose="020B0604020202020204" pitchFamily="34" charset="0"/>
              <a:buNone/>
            </a:pPr>
            <a:r>
              <a:rPr lang="en-US" altLang="zh-CN" sz="1800" b="1" i="1"/>
              <a:t>Edge- intersection line of two planes</a:t>
            </a:r>
          </a:p>
        </p:txBody>
      </p:sp>
      <p:sp>
        <p:nvSpPr>
          <p:cNvPr id="69654" name="Text Box 22"/>
          <p:cNvSpPr txBox="1">
            <a:spLocks noChangeArrowheads="1"/>
          </p:cNvSpPr>
          <p:nvPr/>
        </p:nvSpPr>
        <p:spPr bwMode="auto">
          <a:xfrm>
            <a:off x="0" y="3573463"/>
            <a:ext cx="35306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en-US" altLang="zh-CN" sz="2800" b="1"/>
              <a:t>③ </a:t>
            </a:r>
            <a:r>
              <a:rPr lang="zh-CN" altLang="en-US" sz="2800" b="1"/>
              <a:t>回转体外形线</a:t>
            </a:r>
          </a:p>
          <a:p>
            <a:pPr eaLnBrk="1" hangingPunct="1">
              <a:buFont typeface="Arial" panose="020B0604020202020204" pitchFamily="34" charset="0"/>
              <a:buNone/>
            </a:pPr>
            <a:r>
              <a:rPr lang="en-US" altLang="zh-CN" sz="1800" b="1" i="1"/>
              <a:t>Contour element of a revolved solid</a:t>
            </a:r>
          </a:p>
        </p:txBody>
      </p:sp>
      <p:grpSp>
        <p:nvGrpSpPr>
          <p:cNvPr id="16394" name="Group 23"/>
          <p:cNvGrpSpPr>
            <a:grpSpLocks/>
          </p:cNvGrpSpPr>
          <p:nvPr/>
        </p:nvGrpSpPr>
        <p:grpSpPr bwMode="auto">
          <a:xfrm>
            <a:off x="4067175" y="3543300"/>
            <a:ext cx="2590800" cy="1374775"/>
            <a:chOff x="2562" y="3003"/>
            <a:chExt cx="1632" cy="866"/>
          </a:xfrm>
        </p:grpSpPr>
        <p:sp>
          <p:nvSpPr>
            <p:cNvPr id="16422" name="Line 24"/>
            <p:cNvSpPr>
              <a:spLocks noChangeShapeType="1"/>
            </p:cNvSpPr>
            <p:nvPr/>
          </p:nvSpPr>
          <p:spPr bwMode="auto">
            <a:xfrm>
              <a:off x="3412" y="3003"/>
              <a:ext cx="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3" name="Rectangle 25"/>
            <p:cNvSpPr>
              <a:spLocks noChangeArrowheads="1"/>
            </p:cNvSpPr>
            <p:nvPr/>
          </p:nvSpPr>
          <p:spPr bwMode="auto">
            <a:xfrm>
              <a:off x="2706" y="3005"/>
              <a:ext cx="1344" cy="864"/>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6424" name="Line 26"/>
            <p:cNvSpPr>
              <a:spLocks noChangeShapeType="1"/>
            </p:cNvSpPr>
            <p:nvPr/>
          </p:nvSpPr>
          <p:spPr bwMode="auto">
            <a:xfrm>
              <a:off x="2562" y="3437"/>
              <a:ext cx="1632" cy="0"/>
            </a:xfrm>
            <a:prstGeom prst="line">
              <a:avLst/>
            </a:prstGeom>
            <a:noFill/>
            <a:ln w="1270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5" name="Line 27"/>
            <p:cNvSpPr>
              <a:spLocks noChangeShapeType="1"/>
            </p:cNvSpPr>
            <p:nvPr/>
          </p:nvSpPr>
          <p:spPr bwMode="auto">
            <a:xfrm>
              <a:off x="3042" y="3149"/>
              <a:ext cx="0" cy="576"/>
            </a:xfrm>
            <a:prstGeom prst="line">
              <a:avLst/>
            </a:prstGeom>
            <a:noFill/>
            <a:ln w="1270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6" name="Oval 28"/>
            <p:cNvSpPr>
              <a:spLocks noChangeArrowheads="1"/>
            </p:cNvSpPr>
            <p:nvPr/>
          </p:nvSpPr>
          <p:spPr bwMode="auto">
            <a:xfrm>
              <a:off x="2850" y="3245"/>
              <a:ext cx="384" cy="38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6427" name="Oval 29"/>
            <p:cNvSpPr>
              <a:spLocks noChangeArrowheads="1"/>
            </p:cNvSpPr>
            <p:nvPr/>
          </p:nvSpPr>
          <p:spPr bwMode="auto">
            <a:xfrm>
              <a:off x="2946" y="3341"/>
              <a:ext cx="192" cy="1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6428" name="Line 30"/>
            <p:cNvSpPr>
              <a:spLocks noChangeShapeType="1"/>
            </p:cNvSpPr>
            <p:nvPr/>
          </p:nvSpPr>
          <p:spPr bwMode="auto">
            <a:xfrm>
              <a:off x="3810" y="3005"/>
              <a:ext cx="0" cy="86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429" name="Group 31"/>
            <p:cNvGrpSpPr>
              <a:grpSpLocks/>
            </p:cNvGrpSpPr>
            <p:nvPr/>
          </p:nvGrpSpPr>
          <p:grpSpPr bwMode="auto">
            <a:xfrm>
              <a:off x="3473" y="3334"/>
              <a:ext cx="337" cy="215"/>
              <a:chOff x="1273" y="2825"/>
              <a:chExt cx="337" cy="215"/>
            </a:xfrm>
          </p:grpSpPr>
          <p:sp>
            <p:nvSpPr>
              <p:cNvPr id="16430" name="Freeform 32"/>
              <p:cNvSpPr>
                <a:spLocks noChangeArrowheads="1"/>
              </p:cNvSpPr>
              <p:nvPr/>
            </p:nvSpPr>
            <p:spPr bwMode="auto">
              <a:xfrm>
                <a:off x="1273" y="2825"/>
                <a:ext cx="1" cy="215"/>
              </a:xfrm>
              <a:custGeom>
                <a:avLst/>
                <a:gdLst>
                  <a:gd name="T0" fmla="*/ 1 w 1"/>
                  <a:gd name="T1" fmla="*/ 0 h 215"/>
                  <a:gd name="T2" fmla="*/ 0 w 1"/>
                  <a:gd name="T3" fmla="*/ 215 h 215"/>
                  <a:gd name="T4" fmla="*/ 0 60000 65536"/>
                  <a:gd name="T5" fmla="*/ 0 60000 65536"/>
                  <a:gd name="T6" fmla="*/ 0 w 1"/>
                  <a:gd name="T7" fmla="*/ 0 h 215"/>
                  <a:gd name="T8" fmla="*/ 1 w 1"/>
                  <a:gd name="T9" fmla="*/ 215 h 215"/>
                </a:gdLst>
                <a:ahLst/>
                <a:cxnLst>
                  <a:cxn ang="T4">
                    <a:pos x="T0" y="T1"/>
                  </a:cxn>
                  <a:cxn ang="T5">
                    <a:pos x="T2" y="T3"/>
                  </a:cxn>
                </a:cxnLst>
                <a:rect l="T6" t="T7" r="T8" b="T9"/>
                <a:pathLst>
                  <a:path w="1" h="215">
                    <a:moveTo>
                      <a:pt x="1" y="0"/>
                    </a:moveTo>
                    <a:lnTo>
                      <a:pt x="0" y="215"/>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31" name="Line 33"/>
              <p:cNvSpPr>
                <a:spLocks noChangeShapeType="1"/>
              </p:cNvSpPr>
              <p:nvPr/>
            </p:nvSpPr>
            <p:spPr bwMode="auto">
              <a:xfrm>
                <a:off x="1274" y="2832"/>
                <a:ext cx="3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2" name="Line 34"/>
              <p:cNvSpPr>
                <a:spLocks noChangeShapeType="1"/>
              </p:cNvSpPr>
              <p:nvPr/>
            </p:nvSpPr>
            <p:spPr bwMode="auto">
              <a:xfrm>
                <a:off x="1274" y="3024"/>
                <a:ext cx="33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6395" name="Group 35"/>
          <p:cNvGrpSpPr>
            <a:grpSpLocks/>
          </p:cNvGrpSpPr>
          <p:nvPr/>
        </p:nvGrpSpPr>
        <p:grpSpPr bwMode="auto">
          <a:xfrm>
            <a:off x="7267575" y="1412875"/>
            <a:ext cx="1524000" cy="1524000"/>
            <a:chOff x="4578" y="1661"/>
            <a:chExt cx="960" cy="960"/>
          </a:xfrm>
        </p:grpSpPr>
        <p:sp>
          <p:nvSpPr>
            <p:cNvPr id="16410" name="Line 36"/>
            <p:cNvSpPr>
              <a:spLocks noChangeShapeType="1"/>
            </p:cNvSpPr>
            <p:nvPr/>
          </p:nvSpPr>
          <p:spPr bwMode="auto">
            <a:xfrm flipV="1">
              <a:off x="5058" y="1661"/>
              <a:ext cx="0" cy="960"/>
            </a:xfrm>
            <a:prstGeom prst="line">
              <a:avLst/>
            </a:prstGeom>
            <a:noFill/>
            <a:ln w="1270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411" name="Group 37"/>
            <p:cNvGrpSpPr>
              <a:grpSpLocks/>
            </p:cNvGrpSpPr>
            <p:nvPr/>
          </p:nvGrpSpPr>
          <p:grpSpPr bwMode="auto">
            <a:xfrm>
              <a:off x="4866" y="2237"/>
              <a:ext cx="384" cy="240"/>
              <a:chOff x="3360" y="2112"/>
              <a:chExt cx="384" cy="240"/>
            </a:xfrm>
          </p:grpSpPr>
          <p:sp>
            <p:nvSpPr>
              <p:cNvPr id="16417" name="Line 38"/>
              <p:cNvSpPr>
                <a:spLocks noChangeShapeType="1"/>
              </p:cNvSpPr>
              <p:nvPr/>
            </p:nvSpPr>
            <p:spPr bwMode="auto">
              <a:xfrm flipV="1">
                <a:off x="3360" y="2112"/>
                <a:ext cx="0" cy="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8" name="Line 39"/>
              <p:cNvSpPr>
                <a:spLocks noChangeShapeType="1"/>
              </p:cNvSpPr>
              <p:nvPr/>
            </p:nvSpPr>
            <p:spPr bwMode="auto">
              <a:xfrm flipV="1">
                <a:off x="3744" y="2112"/>
                <a:ext cx="0" cy="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9" name="Line 40"/>
              <p:cNvSpPr>
                <a:spLocks noChangeShapeType="1"/>
              </p:cNvSpPr>
              <p:nvPr/>
            </p:nvSpPr>
            <p:spPr bwMode="auto">
              <a:xfrm>
                <a:off x="3360" y="2208"/>
                <a:ext cx="384"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0" name="Line 41"/>
              <p:cNvSpPr>
                <a:spLocks noChangeShapeType="1"/>
              </p:cNvSpPr>
              <p:nvPr/>
            </p:nvSpPr>
            <p:spPr bwMode="auto">
              <a:xfrm flipV="1">
                <a:off x="3456" y="2208"/>
                <a:ext cx="0" cy="14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1" name="Line 42"/>
              <p:cNvSpPr>
                <a:spLocks noChangeShapeType="1"/>
              </p:cNvSpPr>
              <p:nvPr/>
            </p:nvSpPr>
            <p:spPr bwMode="auto">
              <a:xfrm flipV="1">
                <a:off x="3648" y="2208"/>
                <a:ext cx="0" cy="14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412" name="Group 43"/>
            <p:cNvGrpSpPr>
              <a:grpSpLocks/>
            </p:cNvGrpSpPr>
            <p:nvPr/>
          </p:nvGrpSpPr>
          <p:grpSpPr bwMode="auto">
            <a:xfrm>
              <a:off x="4962" y="1757"/>
              <a:ext cx="192" cy="480"/>
              <a:chOff x="3456" y="1632"/>
              <a:chExt cx="192" cy="480"/>
            </a:xfrm>
          </p:grpSpPr>
          <p:sp>
            <p:nvSpPr>
              <p:cNvPr id="16415" name="Line 44"/>
              <p:cNvSpPr>
                <a:spLocks noChangeShapeType="1"/>
              </p:cNvSpPr>
              <p:nvPr/>
            </p:nvSpPr>
            <p:spPr bwMode="auto">
              <a:xfrm>
                <a:off x="3456" y="1632"/>
                <a:ext cx="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6" name="Line 45"/>
              <p:cNvSpPr>
                <a:spLocks noChangeShapeType="1"/>
              </p:cNvSpPr>
              <p:nvPr/>
            </p:nvSpPr>
            <p:spPr bwMode="auto">
              <a:xfrm>
                <a:off x="3648" y="1632"/>
                <a:ext cx="0"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13" name="Rectangle 46"/>
            <p:cNvSpPr>
              <a:spLocks noChangeArrowheads="1"/>
            </p:cNvSpPr>
            <p:nvPr/>
          </p:nvSpPr>
          <p:spPr bwMode="auto">
            <a:xfrm>
              <a:off x="4578" y="2237"/>
              <a:ext cx="960" cy="24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6414" name="Rectangle 47"/>
            <p:cNvSpPr>
              <a:spLocks noChangeArrowheads="1"/>
            </p:cNvSpPr>
            <p:nvPr/>
          </p:nvSpPr>
          <p:spPr bwMode="auto">
            <a:xfrm>
              <a:off x="4578" y="1757"/>
              <a:ext cx="960" cy="48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grpSp>
      <p:grpSp>
        <p:nvGrpSpPr>
          <p:cNvPr id="16396" name="Group 48"/>
          <p:cNvGrpSpPr>
            <a:grpSpLocks/>
          </p:cNvGrpSpPr>
          <p:nvPr/>
        </p:nvGrpSpPr>
        <p:grpSpPr bwMode="auto">
          <a:xfrm>
            <a:off x="4295775" y="1565275"/>
            <a:ext cx="2133600" cy="1371600"/>
            <a:chOff x="2706" y="1757"/>
            <a:chExt cx="1344" cy="864"/>
          </a:xfrm>
        </p:grpSpPr>
        <p:sp>
          <p:nvSpPr>
            <p:cNvPr id="16398" name="Rectangle 49"/>
            <p:cNvSpPr>
              <a:spLocks noChangeArrowheads="1"/>
            </p:cNvSpPr>
            <p:nvPr/>
          </p:nvSpPr>
          <p:spPr bwMode="auto">
            <a:xfrm>
              <a:off x="2706" y="2237"/>
              <a:ext cx="1344" cy="24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6399" name="Rectangle 50"/>
            <p:cNvSpPr>
              <a:spLocks noChangeArrowheads="1"/>
            </p:cNvSpPr>
            <p:nvPr/>
          </p:nvSpPr>
          <p:spPr bwMode="auto">
            <a:xfrm>
              <a:off x="3810" y="1757"/>
              <a:ext cx="240" cy="48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6400" name="Freeform 51"/>
            <p:cNvSpPr>
              <a:spLocks noChangeArrowheads="1"/>
            </p:cNvSpPr>
            <p:nvPr/>
          </p:nvSpPr>
          <p:spPr bwMode="auto">
            <a:xfrm>
              <a:off x="3829" y="2237"/>
              <a:ext cx="209" cy="3"/>
            </a:xfrm>
            <a:custGeom>
              <a:avLst/>
              <a:gdLst>
                <a:gd name="T0" fmla="*/ 0 w 209"/>
                <a:gd name="T1" fmla="*/ 3 h 3"/>
                <a:gd name="T2" fmla="*/ 209 w 209"/>
                <a:gd name="T3" fmla="*/ 0 h 3"/>
                <a:gd name="T4" fmla="*/ 0 60000 65536"/>
                <a:gd name="T5" fmla="*/ 0 60000 65536"/>
                <a:gd name="T6" fmla="*/ 0 w 209"/>
                <a:gd name="T7" fmla="*/ 0 h 3"/>
                <a:gd name="T8" fmla="*/ 209 w 209"/>
                <a:gd name="T9" fmla="*/ 3 h 3"/>
              </a:gdLst>
              <a:ahLst/>
              <a:cxnLst>
                <a:cxn ang="T4">
                  <a:pos x="T0" y="T1"/>
                </a:cxn>
                <a:cxn ang="T5">
                  <a:pos x="T2" y="T3"/>
                </a:cxn>
              </a:cxnLst>
              <a:rect l="T6" t="T7" r="T8" b="T9"/>
              <a:pathLst>
                <a:path w="209" h="3">
                  <a:moveTo>
                    <a:pt x="0" y="3"/>
                  </a:moveTo>
                  <a:lnTo>
                    <a:pt x="209" y="0"/>
                  </a:lnTo>
                </a:path>
              </a:pathLst>
            </a:custGeom>
            <a:solidFill>
              <a:srgbClr val="FFFFCC"/>
            </a:solidFill>
            <a:ln w="76200">
              <a:solidFill>
                <a:srgbClr val="FFFFCC"/>
              </a:solidFill>
              <a:round/>
              <a:headEnd/>
              <a:tailEnd/>
            </a:ln>
          </p:spPr>
          <p:txBody>
            <a:bodyPr/>
            <a:lstStyle/>
            <a:p>
              <a:endParaRPr lang="zh-CN" altLang="en-US"/>
            </a:p>
          </p:txBody>
        </p:sp>
        <p:sp>
          <p:nvSpPr>
            <p:cNvPr id="16401" name="Line 52"/>
            <p:cNvSpPr>
              <a:spLocks noChangeShapeType="1"/>
            </p:cNvSpPr>
            <p:nvPr/>
          </p:nvSpPr>
          <p:spPr bwMode="auto">
            <a:xfrm flipV="1">
              <a:off x="3042" y="2093"/>
              <a:ext cx="0" cy="528"/>
            </a:xfrm>
            <a:prstGeom prst="line">
              <a:avLst/>
            </a:prstGeom>
            <a:noFill/>
            <a:ln w="1270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6402" name="Group 53"/>
            <p:cNvGrpSpPr>
              <a:grpSpLocks/>
            </p:cNvGrpSpPr>
            <p:nvPr/>
          </p:nvGrpSpPr>
          <p:grpSpPr bwMode="auto">
            <a:xfrm>
              <a:off x="2946" y="2333"/>
              <a:ext cx="192" cy="144"/>
              <a:chOff x="1104" y="2208"/>
              <a:chExt cx="192" cy="144"/>
            </a:xfrm>
          </p:grpSpPr>
          <p:sp>
            <p:nvSpPr>
              <p:cNvPr id="16408" name="Line 54"/>
              <p:cNvSpPr>
                <a:spLocks noChangeShapeType="1"/>
              </p:cNvSpPr>
              <p:nvPr/>
            </p:nvSpPr>
            <p:spPr bwMode="auto">
              <a:xfrm flipV="1">
                <a:off x="1104" y="2208"/>
                <a:ext cx="0" cy="14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9" name="Line 55"/>
              <p:cNvSpPr>
                <a:spLocks noChangeShapeType="1"/>
              </p:cNvSpPr>
              <p:nvPr/>
            </p:nvSpPr>
            <p:spPr bwMode="auto">
              <a:xfrm flipV="1">
                <a:off x="1296" y="2208"/>
                <a:ext cx="0" cy="144"/>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403" name="Group 56"/>
            <p:cNvGrpSpPr>
              <a:grpSpLocks/>
            </p:cNvGrpSpPr>
            <p:nvPr/>
          </p:nvGrpSpPr>
          <p:grpSpPr bwMode="auto">
            <a:xfrm>
              <a:off x="2850" y="2237"/>
              <a:ext cx="384" cy="96"/>
              <a:chOff x="1008" y="2112"/>
              <a:chExt cx="384" cy="96"/>
            </a:xfrm>
          </p:grpSpPr>
          <p:sp>
            <p:nvSpPr>
              <p:cNvPr id="16405" name="Line 57"/>
              <p:cNvSpPr>
                <a:spLocks noChangeShapeType="1"/>
              </p:cNvSpPr>
              <p:nvPr/>
            </p:nvSpPr>
            <p:spPr bwMode="auto">
              <a:xfrm flipV="1">
                <a:off x="1008" y="2112"/>
                <a:ext cx="0" cy="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6" name="Line 58"/>
              <p:cNvSpPr>
                <a:spLocks noChangeShapeType="1"/>
              </p:cNvSpPr>
              <p:nvPr/>
            </p:nvSpPr>
            <p:spPr bwMode="auto">
              <a:xfrm flipV="1">
                <a:off x="1392" y="2112"/>
                <a:ext cx="0" cy="9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07" name="Line 59"/>
              <p:cNvSpPr>
                <a:spLocks noChangeShapeType="1"/>
              </p:cNvSpPr>
              <p:nvPr/>
            </p:nvSpPr>
            <p:spPr bwMode="auto">
              <a:xfrm>
                <a:off x="1008" y="2208"/>
                <a:ext cx="384" cy="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04" name="Line 60"/>
            <p:cNvSpPr>
              <a:spLocks noChangeShapeType="1"/>
            </p:cNvSpPr>
            <p:nvPr/>
          </p:nvSpPr>
          <p:spPr bwMode="auto">
            <a:xfrm flipH="1">
              <a:off x="3474" y="1757"/>
              <a:ext cx="336" cy="4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69693" name="Picture 6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4025" y="2925763"/>
            <a:ext cx="19510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9650"/>
                                        </p:tgtEl>
                                        <p:attrNameLst>
                                          <p:attrName>style.visibility</p:attrName>
                                        </p:attrNameLst>
                                      </p:cBhvr>
                                      <p:to>
                                        <p:strVal val="visible"/>
                                      </p:to>
                                    </p:set>
                                    <p:anim calcmode="lin" valueType="num">
                                      <p:cBhvr>
                                        <p:cTn id="7" dur="500" fill="hold"/>
                                        <p:tgtEl>
                                          <p:spTgt spid="69650"/>
                                        </p:tgtEl>
                                        <p:attrNameLst>
                                          <p:attrName>ppt_w</p:attrName>
                                        </p:attrNameLst>
                                      </p:cBhvr>
                                      <p:tavLst>
                                        <p:tav tm="0">
                                          <p:val>
                                            <p:fltVal val="0"/>
                                          </p:val>
                                        </p:tav>
                                        <p:tav tm="100000">
                                          <p:val>
                                            <p:strVal val="#ppt_w"/>
                                          </p:val>
                                        </p:tav>
                                      </p:tavLst>
                                    </p:anim>
                                    <p:anim calcmode="lin" valueType="num">
                                      <p:cBhvr>
                                        <p:cTn id="8" dur="500" fill="hold"/>
                                        <p:tgtEl>
                                          <p:spTgt spid="69650"/>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6965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69693"/>
                                        </p:tgtEl>
                                        <p:attrNameLst>
                                          <p:attrName>style.visibility</p:attrName>
                                        </p:attrNameLst>
                                      </p:cBhvr>
                                      <p:to>
                                        <p:strVal val="visible"/>
                                      </p:to>
                                    </p:set>
                                    <p:animEffect transition="in" filter="box(in)">
                                      <p:cBhvr>
                                        <p:cTn id="17" dur="500"/>
                                        <p:tgtEl>
                                          <p:spTgt spid="696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grpId="0" nodeType="clickEffect">
                                  <p:stCondLst>
                                    <p:cond delay="0"/>
                                  </p:stCondLst>
                                  <p:childTnLst>
                                    <p:set>
                                      <p:cBhvr>
                                        <p:cTn id="21" dur="1" fill="hold">
                                          <p:stCondLst>
                                            <p:cond delay="0"/>
                                          </p:stCondLst>
                                        </p:cTn>
                                        <p:tgtEl>
                                          <p:spTgt spid="69652"/>
                                        </p:tgtEl>
                                        <p:attrNameLst>
                                          <p:attrName>style.visibility</p:attrName>
                                        </p:attrNameLst>
                                      </p:cBhvr>
                                      <p:to>
                                        <p:strVal val="visible"/>
                                      </p:to>
                                    </p:set>
                                    <p:anim calcmode="lin" valueType="num">
                                      <p:cBhvr>
                                        <p:cTn id="22" dur="500" fill="hold"/>
                                        <p:tgtEl>
                                          <p:spTgt spid="69652"/>
                                        </p:tgtEl>
                                        <p:attrNameLst>
                                          <p:attrName>ppt_x</p:attrName>
                                        </p:attrNameLst>
                                      </p:cBhvr>
                                      <p:tavLst>
                                        <p:tav tm="0">
                                          <p:val>
                                            <p:strVal val="#ppt_x-#ppt_w/2"/>
                                          </p:val>
                                        </p:tav>
                                        <p:tav tm="100000">
                                          <p:val>
                                            <p:strVal val="#ppt_x"/>
                                          </p:val>
                                        </p:tav>
                                      </p:tavLst>
                                    </p:anim>
                                    <p:anim calcmode="lin" valueType="num">
                                      <p:cBhvr>
                                        <p:cTn id="23" dur="500" fill="hold"/>
                                        <p:tgtEl>
                                          <p:spTgt spid="69652"/>
                                        </p:tgtEl>
                                        <p:attrNameLst>
                                          <p:attrName>ppt_y</p:attrName>
                                        </p:attrNameLst>
                                      </p:cBhvr>
                                      <p:tavLst>
                                        <p:tav tm="0">
                                          <p:val>
                                            <p:strVal val="#ppt_y"/>
                                          </p:val>
                                        </p:tav>
                                        <p:tav tm="100000">
                                          <p:val>
                                            <p:strVal val="#ppt_y"/>
                                          </p:val>
                                        </p:tav>
                                      </p:tavLst>
                                    </p:anim>
                                    <p:anim calcmode="lin" valueType="num">
                                      <p:cBhvr>
                                        <p:cTn id="24" dur="500" fill="hold"/>
                                        <p:tgtEl>
                                          <p:spTgt spid="69652"/>
                                        </p:tgtEl>
                                        <p:attrNameLst>
                                          <p:attrName>ppt_w</p:attrName>
                                        </p:attrNameLst>
                                      </p:cBhvr>
                                      <p:tavLst>
                                        <p:tav tm="0">
                                          <p:val>
                                            <p:fltVal val="0"/>
                                          </p:val>
                                        </p:tav>
                                        <p:tav tm="100000">
                                          <p:val>
                                            <p:strVal val="#ppt_w"/>
                                          </p:val>
                                        </p:tav>
                                      </p:tavLst>
                                    </p:anim>
                                    <p:anim calcmode="lin" valueType="num">
                                      <p:cBhvr>
                                        <p:cTn id="25" dur="500" fill="hold"/>
                                        <p:tgtEl>
                                          <p:spTgt spid="69652"/>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grpId="0" nodeType="clickEffect">
                                  <p:stCondLst>
                                    <p:cond delay="0"/>
                                  </p:stCondLst>
                                  <p:childTnLst>
                                    <p:set>
                                      <p:cBhvr>
                                        <p:cTn id="34" dur="1" fill="hold">
                                          <p:stCondLst>
                                            <p:cond delay="0"/>
                                          </p:stCondLst>
                                        </p:cTn>
                                        <p:tgtEl>
                                          <p:spTgt spid="69653"/>
                                        </p:tgtEl>
                                        <p:attrNameLst>
                                          <p:attrName>style.visibility</p:attrName>
                                        </p:attrNameLst>
                                      </p:cBhvr>
                                      <p:to>
                                        <p:strVal val="visible"/>
                                      </p:to>
                                    </p:set>
                                    <p:animEffect transition="in" filter="slide(fromLeft)">
                                      <p:cBhvr>
                                        <p:cTn id="35" dur="500"/>
                                        <p:tgtEl>
                                          <p:spTgt spid="6965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down)">
                                      <p:cBhvr>
                                        <p:cTn id="40" dur="500"/>
                                        <p:tgtEl>
                                          <p:spTgt spid="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69654"/>
                                        </p:tgtEl>
                                        <p:attrNameLst>
                                          <p:attrName>style.visibility</p:attrName>
                                        </p:attrNameLst>
                                      </p:cBhvr>
                                      <p:to>
                                        <p:strVal val="visible"/>
                                      </p:to>
                                    </p:set>
                                    <p:animEffect transition="in" filter="slide(fromBottom)">
                                      <p:cBhvr>
                                        <p:cTn id="45" dur="500"/>
                                        <p:tgtEl>
                                          <p:spTgt spid="6965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down)">
                                      <p:cBhvr>
                                        <p:cTn id="5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51" grpId="0" animBg="1"/>
      <p:bldP spid="69650" grpId="0"/>
      <p:bldP spid="69652" grpId="0"/>
      <p:bldP spid="69653" grpId="0"/>
      <p:bldP spid="69654"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42963" y="3357563"/>
            <a:ext cx="7519987" cy="838200"/>
            <a:chOff x="531" y="1351"/>
            <a:chExt cx="4737" cy="528"/>
          </a:xfrm>
        </p:grpSpPr>
        <p:sp>
          <p:nvSpPr>
            <p:cNvPr id="17426" name="Rectangle 3"/>
            <p:cNvSpPr>
              <a:spLocks noChangeArrowheads="1"/>
            </p:cNvSpPr>
            <p:nvPr/>
          </p:nvSpPr>
          <p:spPr bwMode="auto">
            <a:xfrm>
              <a:off x="531" y="1351"/>
              <a:ext cx="960" cy="528"/>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7427" name="Rectangle 4"/>
            <p:cNvSpPr>
              <a:spLocks noChangeArrowheads="1"/>
            </p:cNvSpPr>
            <p:nvPr/>
          </p:nvSpPr>
          <p:spPr bwMode="auto">
            <a:xfrm>
              <a:off x="1797" y="1351"/>
              <a:ext cx="960" cy="528"/>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7428" name="Rectangle 5"/>
            <p:cNvSpPr>
              <a:spLocks noChangeArrowheads="1"/>
            </p:cNvSpPr>
            <p:nvPr/>
          </p:nvSpPr>
          <p:spPr bwMode="auto">
            <a:xfrm>
              <a:off x="3089" y="1351"/>
              <a:ext cx="960" cy="528"/>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7429" name="Rectangle 6"/>
            <p:cNvSpPr>
              <a:spLocks noChangeArrowheads="1"/>
            </p:cNvSpPr>
            <p:nvPr/>
          </p:nvSpPr>
          <p:spPr bwMode="auto">
            <a:xfrm>
              <a:off x="675" y="1495"/>
              <a:ext cx="624" cy="24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7430" name="Rectangle 7"/>
            <p:cNvSpPr>
              <a:spLocks noChangeArrowheads="1"/>
            </p:cNvSpPr>
            <p:nvPr/>
          </p:nvSpPr>
          <p:spPr bwMode="auto">
            <a:xfrm>
              <a:off x="1941" y="1495"/>
              <a:ext cx="624" cy="24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7431" name="Rectangle 8"/>
            <p:cNvSpPr>
              <a:spLocks noChangeArrowheads="1"/>
            </p:cNvSpPr>
            <p:nvPr/>
          </p:nvSpPr>
          <p:spPr bwMode="auto">
            <a:xfrm>
              <a:off x="3233" y="1495"/>
              <a:ext cx="624" cy="24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7432" name="Rectangle 9"/>
            <p:cNvSpPr>
              <a:spLocks noChangeArrowheads="1"/>
            </p:cNvSpPr>
            <p:nvPr/>
          </p:nvSpPr>
          <p:spPr bwMode="auto">
            <a:xfrm>
              <a:off x="4356" y="1351"/>
              <a:ext cx="912" cy="528"/>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7433" name="Rectangle 10"/>
            <p:cNvSpPr>
              <a:spLocks noChangeArrowheads="1"/>
            </p:cNvSpPr>
            <p:nvPr/>
          </p:nvSpPr>
          <p:spPr bwMode="auto">
            <a:xfrm>
              <a:off x="4500" y="1495"/>
              <a:ext cx="624" cy="240"/>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grpSp>
      <p:grpSp>
        <p:nvGrpSpPr>
          <p:cNvPr id="3" name="Group 11"/>
          <p:cNvGrpSpPr>
            <a:grpSpLocks/>
          </p:cNvGrpSpPr>
          <p:nvPr/>
        </p:nvGrpSpPr>
        <p:grpSpPr bwMode="auto">
          <a:xfrm>
            <a:off x="842963" y="4456113"/>
            <a:ext cx="7519987" cy="773112"/>
            <a:chOff x="531" y="2043"/>
            <a:chExt cx="4737" cy="487"/>
          </a:xfrm>
        </p:grpSpPr>
        <p:sp>
          <p:nvSpPr>
            <p:cNvPr id="17414" name="Rectangle 12"/>
            <p:cNvSpPr>
              <a:spLocks noChangeArrowheads="1"/>
            </p:cNvSpPr>
            <p:nvPr/>
          </p:nvSpPr>
          <p:spPr bwMode="auto">
            <a:xfrm>
              <a:off x="531" y="2091"/>
              <a:ext cx="960" cy="24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7415" name="Rectangle 13"/>
            <p:cNvSpPr>
              <a:spLocks noChangeArrowheads="1"/>
            </p:cNvSpPr>
            <p:nvPr/>
          </p:nvSpPr>
          <p:spPr bwMode="auto">
            <a:xfrm>
              <a:off x="675" y="2331"/>
              <a:ext cx="624" cy="144"/>
            </a:xfrm>
            <a:prstGeom prst="rect">
              <a:avLst/>
            </a:prstGeom>
            <a:noFill/>
            <a:ln w="3810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7416" name="Rectangle 14"/>
            <p:cNvSpPr>
              <a:spLocks noChangeArrowheads="1"/>
            </p:cNvSpPr>
            <p:nvPr/>
          </p:nvSpPr>
          <p:spPr bwMode="auto">
            <a:xfrm>
              <a:off x="3089" y="2043"/>
              <a:ext cx="960" cy="48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7417" name="Rectangle 15"/>
            <p:cNvSpPr>
              <a:spLocks noChangeArrowheads="1"/>
            </p:cNvSpPr>
            <p:nvPr/>
          </p:nvSpPr>
          <p:spPr bwMode="auto">
            <a:xfrm>
              <a:off x="1797" y="2043"/>
              <a:ext cx="960" cy="48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7418" name="Line 16"/>
            <p:cNvSpPr>
              <a:spLocks noChangeShapeType="1"/>
            </p:cNvSpPr>
            <p:nvPr/>
          </p:nvSpPr>
          <p:spPr bwMode="auto">
            <a:xfrm>
              <a:off x="1941" y="2283"/>
              <a:ext cx="624" cy="0"/>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19" name="Line 17"/>
            <p:cNvSpPr>
              <a:spLocks noChangeShapeType="1"/>
            </p:cNvSpPr>
            <p:nvPr/>
          </p:nvSpPr>
          <p:spPr bwMode="auto">
            <a:xfrm>
              <a:off x="2565" y="2283"/>
              <a:ext cx="0" cy="240"/>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0" name="Line 18"/>
            <p:cNvSpPr>
              <a:spLocks noChangeShapeType="1"/>
            </p:cNvSpPr>
            <p:nvPr/>
          </p:nvSpPr>
          <p:spPr bwMode="auto">
            <a:xfrm>
              <a:off x="1941" y="2283"/>
              <a:ext cx="0" cy="240"/>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1" name="Line 19"/>
            <p:cNvSpPr>
              <a:spLocks noChangeShapeType="1"/>
            </p:cNvSpPr>
            <p:nvPr/>
          </p:nvSpPr>
          <p:spPr bwMode="auto">
            <a:xfrm>
              <a:off x="3233" y="2043"/>
              <a:ext cx="0" cy="480"/>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2" name="Line 20"/>
            <p:cNvSpPr>
              <a:spLocks noChangeShapeType="1"/>
            </p:cNvSpPr>
            <p:nvPr/>
          </p:nvSpPr>
          <p:spPr bwMode="auto">
            <a:xfrm>
              <a:off x="3857" y="2043"/>
              <a:ext cx="0" cy="480"/>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3" name="Rectangle 21"/>
            <p:cNvSpPr>
              <a:spLocks noChangeArrowheads="1"/>
            </p:cNvSpPr>
            <p:nvPr/>
          </p:nvSpPr>
          <p:spPr bwMode="auto">
            <a:xfrm>
              <a:off x="4356" y="2043"/>
              <a:ext cx="912" cy="48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7424" name="Line 22"/>
            <p:cNvSpPr>
              <a:spLocks noChangeShapeType="1"/>
            </p:cNvSpPr>
            <p:nvPr/>
          </p:nvSpPr>
          <p:spPr bwMode="auto">
            <a:xfrm flipV="1">
              <a:off x="4500" y="2235"/>
              <a:ext cx="624" cy="288"/>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25" name="Freeform 23"/>
            <p:cNvSpPr>
              <a:spLocks noChangeArrowheads="1"/>
            </p:cNvSpPr>
            <p:nvPr/>
          </p:nvSpPr>
          <p:spPr bwMode="auto">
            <a:xfrm>
              <a:off x="5125" y="2235"/>
              <a:ext cx="1" cy="295"/>
            </a:xfrm>
            <a:custGeom>
              <a:avLst/>
              <a:gdLst>
                <a:gd name="T0" fmla="*/ 0 w 1"/>
                <a:gd name="T1" fmla="*/ 0 h 295"/>
                <a:gd name="T2" fmla="*/ 0 w 1"/>
                <a:gd name="T3" fmla="*/ 295 h 295"/>
                <a:gd name="T4" fmla="*/ 0 60000 65536"/>
                <a:gd name="T5" fmla="*/ 0 60000 65536"/>
                <a:gd name="T6" fmla="*/ 0 w 1"/>
                <a:gd name="T7" fmla="*/ 0 h 295"/>
                <a:gd name="T8" fmla="*/ 1 w 1"/>
                <a:gd name="T9" fmla="*/ 295 h 295"/>
              </a:gdLst>
              <a:ahLst/>
              <a:cxnLst>
                <a:cxn ang="T4">
                  <a:pos x="T0" y="T1"/>
                </a:cxn>
                <a:cxn ang="T5">
                  <a:pos x="T2" y="T3"/>
                </a:cxn>
              </a:cxnLst>
              <a:rect l="T6" t="T7" r="T8" b="T9"/>
              <a:pathLst>
                <a:path w="1" h="295">
                  <a:moveTo>
                    <a:pt x="0" y="0"/>
                  </a:moveTo>
                  <a:lnTo>
                    <a:pt x="0" y="295"/>
                  </a:lnTo>
                </a:path>
              </a:pathLst>
            </a:custGeom>
            <a:noFill/>
            <a:ln w="127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412" name="Text Box 24"/>
          <p:cNvSpPr txBox="1">
            <a:spLocks noChangeArrowheads="1"/>
          </p:cNvSpPr>
          <p:nvPr/>
        </p:nvSpPr>
        <p:spPr bwMode="auto">
          <a:xfrm>
            <a:off x="179388" y="61913"/>
            <a:ext cx="7848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lnSpc>
                <a:spcPct val="75000"/>
              </a:lnSpc>
              <a:buFont typeface="Arial" panose="020B0604020202020204" pitchFamily="34" charset="0"/>
              <a:buNone/>
            </a:pPr>
            <a:r>
              <a:rPr lang="en-US" altLang="zh-CN" sz="3200" b="1"/>
              <a:t>⒉ </a:t>
            </a:r>
            <a:r>
              <a:rPr lang="zh-CN" altLang="en-US" sz="3200" b="1"/>
              <a:t>利用线框，分析表面相对位置关系。</a:t>
            </a:r>
          </a:p>
          <a:p>
            <a:pPr eaLnBrk="1" hangingPunct="1">
              <a:lnSpc>
                <a:spcPct val="75000"/>
              </a:lnSpc>
              <a:buFont typeface="Arial" panose="020B0604020202020204" pitchFamily="34" charset="0"/>
              <a:buNone/>
            </a:pPr>
            <a:r>
              <a:rPr lang="en-US" altLang="zh-CN" sz="2000" b="1" i="1"/>
              <a:t>Determine the relative positions of faces by the closed polygon</a:t>
            </a:r>
            <a:r>
              <a:rPr lang="en-US" altLang="zh-CN" sz="3200" b="1"/>
              <a:t> </a:t>
            </a:r>
          </a:p>
        </p:txBody>
      </p:sp>
      <p:sp>
        <p:nvSpPr>
          <p:cNvPr id="52249" name="Text Box 25"/>
          <p:cNvSpPr txBox="1">
            <a:spLocks noChangeArrowheads="1"/>
          </p:cNvSpPr>
          <p:nvPr/>
        </p:nvSpPr>
        <p:spPr bwMode="auto">
          <a:xfrm>
            <a:off x="468313" y="977900"/>
            <a:ext cx="804545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lnSpc>
                <a:spcPct val="95000"/>
              </a:lnSpc>
              <a:buFont typeface="Arial" panose="020B0604020202020204" pitchFamily="34" charset="0"/>
              <a:buNone/>
            </a:pPr>
            <a:r>
              <a:rPr lang="en-US" altLang="zh-CN" sz="2800" b="1"/>
              <a:t>        </a:t>
            </a:r>
            <a:r>
              <a:rPr lang="zh-CN" altLang="en-US" sz="2800" b="1"/>
              <a:t>视图中一个</a:t>
            </a:r>
            <a:r>
              <a:rPr lang="zh-CN" altLang="en-US" sz="2800" b="1">
                <a:solidFill>
                  <a:srgbClr val="FF3300"/>
                </a:solidFill>
              </a:rPr>
              <a:t>封闭线框</a:t>
            </a:r>
            <a:r>
              <a:rPr lang="zh-CN" altLang="en-US" sz="2800" b="1"/>
              <a:t>一般情况下表示一个面的投影，</a:t>
            </a:r>
            <a:r>
              <a:rPr lang="zh-CN" altLang="en-US" sz="2800" b="1">
                <a:solidFill>
                  <a:srgbClr val="003399"/>
                </a:solidFill>
              </a:rPr>
              <a:t>线框套线框，则可能有一个面是凸出的、凹下的、倾斜的，或者是具有打通的孔。</a:t>
            </a:r>
          </a:p>
          <a:p>
            <a:pPr eaLnBrk="1" hangingPunct="1">
              <a:lnSpc>
                <a:spcPct val="95000"/>
              </a:lnSpc>
              <a:buFont typeface="Arial" panose="020B0604020202020204" pitchFamily="34" charset="0"/>
              <a:buNone/>
            </a:pPr>
            <a:r>
              <a:rPr lang="zh-CN" altLang="en-US" sz="1800" b="1" i="1">
                <a:solidFill>
                  <a:srgbClr val="003399"/>
                </a:solidFill>
              </a:rPr>
              <a:t>       </a:t>
            </a:r>
            <a:r>
              <a:rPr lang="en-US" altLang="zh-CN" sz="1800" b="1" i="1">
                <a:solidFill>
                  <a:srgbClr val="003399"/>
                </a:solidFill>
              </a:rPr>
              <a:t>A closed polygon usually means the projection of a plane. Two nested polygons possibly represent one plane protrudes , coved or inclined to the other one, or with through-hole.</a:t>
            </a:r>
            <a:endParaRPr lang="en-US" altLang="zh-CN" sz="2800" b="1">
              <a:solidFill>
                <a:srgbClr val="003399"/>
              </a:solidFill>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52249"/>
                                        </p:tgtEl>
                                        <p:attrNameLst>
                                          <p:attrName>style.visibility</p:attrName>
                                        </p:attrNameLst>
                                      </p:cBhvr>
                                      <p:to>
                                        <p:strVal val="visible"/>
                                      </p:to>
                                    </p:set>
                                    <p:anim calcmode="lin" valueType="num">
                                      <p:cBhvr additive="base">
                                        <p:cTn id="12" dur="500" fill="hold"/>
                                        <p:tgtEl>
                                          <p:spTgt spid="52249"/>
                                        </p:tgtEl>
                                        <p:attrNameLst>
                                          <p:attrName>ppt_x</p:attrName>
                                        </p:attrNameLst>
                                      </p:cBhvr>
                                      <p:tavLst>
                                        <p:tav tm="0">
                                          <p:val>
                                            <p:strVal val="#ppt_x"/>
                                          </p:val>
                                        </p:tav>
                                        <p:tav tm="100000">
                                          <p:val>
                                            <p:strVal val="#ppt_x"/>
                                          </p:val>
                                        </p:tav>
                                      </p:tavLst>
                                    </p:anim>
                                    <p:anim calcmode="lin" valueType="num">
                                      <p:cBhvr additive="base">
                                        <p:cTn id="13" dur="500" fill="hold"/>
                                        <p:tgtEl>
                                          <p:spTgt spid="52249"/>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49"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noChangeAspect="1"/>
          </p:cNvGrpSpPr>
          <p:nvPr/>
        </p:nvGrpSpPr>
        <p:grpSpPr bwMode="auto">
          <a:xfrm>
            <a:off x="1144588" y="2130425"/>
            <a:ext cx="7105650" cy="846138"/>
            <a:chOff x="864" y="2592"/>
            <a:chExt cx="4032" cy="480"/>
          </a:xfrm>
        </p:grpSpPr>
        <p:sp>
          <p:nvSpPr>
            <p:cNvPr id="18453" name="Rectangle 3"/>
            <p:cNvSpPr>
              <a:spLocks noChangeAspect="1" noChangeArrowheads="1"/>
            </p:cNvSpPr>
            <p:nvPr/>
          </p:nvSpPr>
          <p:spPr bwMode="auto">
            <a:xfrm>
              <a:off x="3888" y="2592"/>
              <a:ext cx="1008" cy="48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8454" name="Line 4"/>
            <p:cNvSpPr>
              <a:spLocks noChangeAspect="1" noChangeShapeType="1"/>
            </p:cNvSpPr>
            <p:nvPr/>
          </p:nvSpPr>
          <p:spPr bwMode="auto">
            <a:xfrm>
              <a:off x="4416" y="2592"/>
              <a:ext cx="0" cy="48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5" name="Rectangle 5"/>
            <p:cNvSpPr>
              <a:spLocks noChangeAspect="1" noChangeArrowheads="1"/>
            </p:cNvSpPr>
            <p:nvPr/>
          </p:nvSpPr>
          <p:spPr bwMode="auto">
            <a:xfrm>
              <a:off x="2256" y="2592"/>
              <a:ext cx="1008" cy="48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8456" name="Line 6"/>
            <p:cNvSpPr>
              <a:spLocks noChangeAspect="1" noChangeShapeType="1"/>
            </p:cNvSpPr>
            <p:nvPr/>
          </p:nvSpPr>
          <p:spPr bwMode="auto">
            <a:xfrm>
              <a:off x="2784" y="2592"/>
              <a:ext cx="0" cy="48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7" name="Rectangle 7"/>
            <p:cNvSpPr>
              <a:spLocks noChangeAspect="1" noChangeArrowheads="1"/>
            </p:cNvSpPr>
            <p:nvPr/>
          </p:nvSpPr>
          <p:spPr bwMode="auto">
            <a:xfrm>
              <a:off x="864" y="2592"/>
              <a:ext cx="1008" cy="48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8458" name="Line 8"/>
            <p:cNvSpPr>
              <a:spLocks noChangeAspect="1" noChangeShapeType="1"/>
            </p:cNvSpPr>
            <p:nvPr/>
          </p:nvSpPr>
          <p:spPr bwMode="auto">
            <a:xfrm>
              <a:off x="1392" y="2592"/>
              <a:ext cx="0" cy="48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9"/>
          <p:cNvGrpSpPr>
            <a:grpSpLocks noChangeAspect="1"/>
          </p:cNvGrpSpPr>
          <p:nvPr/>
        </p:nvGrpSpPr>
        <p:grpSpPr bwMode="auto">
          <a:xfrm>
            <a:off x="1116013" y="3284538"/>
            <a:ext cx="7105650" cy="631825"/>
            <a:chOff x="864" y="3161"/>
            <a:chExt cx="4032" cy="359"/>
          </a:xfrm>
        </p:grpSpPr>
        <p:sp>
          <p:nvSpPr>
            <p:cNvPr id="18437" name="Line 10"/>
            <p:cNvSpPr>
              <a:spLocks noChangeAspect="1" noChangeShapeType="1"/>
            </p:cNvSpPr>
            <p:nvPr/>
          </p:nvSpPr>
          <p:spPr bwMode="auto">
            <a:xfrm>
              <a:off x="864" y="3168"/>
              <a:ext cx="1008"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8" name="Freeform 11"/>
            <p:cNvSpPr>
              <a:spLocks noChangeAspect="1" noChangeArrowheads="1"/>
            </p:cNvSpPr>
            <p:nvPr/>
          </p:nvSpPr>
          <p:spPr bwMode="auto">
            <a:xfrm>
              <a:off x="864" y="3161"/>
              <a:ext cx="1" cy="359"/>
            </a:xfrm>
            <a:custGeom>
              <a:avLst/>
              <a:gdLst>
                <a:gd name="T0" fmla="*/ 0 w 1"/>
                <a:gd name="T1" fmla="*/ 0 h 359"/>
                <a:gd name="T2" fmla="*/ 1 w 1"/>
                <a:gd name="T3" fmla="*/ 359 h 359"/>
                <a:gd name="T4" fmla="*/ 0 60000 65536"/>
                <a:gd name="T5" fmla="*/ 0 60000 65536"/>
                <a:gd name="T6" fmla="*/ 0 w 1"/>
                <a:gd name="T7" fmla="*/ 0 h 359"/>
                <a:gd name="T8" fmla="*/ 1 w 1"/>
                <a:gd name="T9" fmla="*/ 359 h 359"/>
              </a:gdLst>
              <a:ahLst/>
              <a:cxnLst>
                <a:cxn ang="T4">
                  <a:pos x="T0" y="T1"/>
                </a:cxn>
                <a:cxn ang="T5">
                  <a:pos x="T2" y="T3"/>
                </a:cxn>
              </a:cxnLst>
              <a:rect l="T6" t="T7" r="T8" b="T9"/>
              <a:pathLst>
                <a:path w="1" h="359">
                  <a:moveTo>
                    <a:pt x="0" y="0"/>
                  </a:moveTo>
                  <a:lnTo>
                    <a:pt x="1" y="359"/>
                  </a:ln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39" name="Freeform 12"/>
            <p:cNvSpPr>
              <a:spLocks noChangeAspect="1" noChangeArrowheads="1"/>
            </p:cNvSpPr>
            <p:nvPr/>
          </p:nvSpPr>
          <p:spPr bwMode="auto">
            <a:xfrm>
              <a:off x="864" y="3497"/>
              <a:ext cx="534" cy="7"/>
            </a:xfrm>
            <a:custGeom>
              <a:avLst/>
              <a:gdLst>
                <a:gd name="T0" fmla="*/ 0 w 534"/>
                <a:gd name="T1" fmla="*/ 7 h 7"/>
                <a:gd name="T2" fmla="*/ 534 w 534"/>
                <a:gd name="T3" fmla="*/ 0 h 7"/>
                <a:gd name="T4" fmla="*/ 0 60000 65536"/>
                <a:gd name="T5" fmla="*/ 0 60000 65536"/>
                <a:gd name="T6" fmla="*/ 0 w 534"/>
                <a:gd name="T7" fmla="*/ 0 h 7"/>
                <a:gd name="T8" fmla="*/ 534 w 534"/>
                <a:gd name="T9" fmla="*/ 7 h 7"/>
              </a:gdLst>
              <a:ahLst/>
              <a:cxnLst>
                <a:cxn ang="T4">
                  <a:pos x="T0" y="T1"/>
                </a:cxn>
                <a:cxn ang="T5">
                  <a:pos x="T2" y="T3"/>
                </a:cxn>
              </a:cxnLst>
              <a:rect l="T6" t="T7" r="T8" b="T9"/>
              <a:pathLst>
                <a:path w="534" h="7">
                  <a:moveTo>
                    <a:pt x="0" y="7"/>
                  </a:moveTo>
                  <a:lnTo>
                    <a:pt x="534" y="0"/>
                  </a:ln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40" name="Freeform 13"/>
            <p:cNvSpPr>
              <a:spLocks noChangeAspect="1" noChangeArrowheads="1"/>
            </p:cNvSpPr>
            <p:nvPr/>
          </p:nvSpPr>
          <p:spPr bwMode="auto">
            <a:xfrm>
              <a:off x="1396" y="3302"/>
              <a:ext cx="1" cy="218"/>
            </a:xfrm>
            <a:custGeom>
              <a:avLst/>
              <a:gdLst>
                <a:gd name="T0" fmla="*/ 0 w 1"/>
                <a:gd name="T1" fmla="*/ 218 h 218"/>
                <a:gd name="T2" fmla="*/ 0 w 1"/>
                <a:gd name="T3" fmla="*/ 0 h 218"/>
                <a:gd name="T4" fmla="*/ 0 60000 65536"/>
                <a:gd name="T5" fmla="*/ 0 60000 65536"/>
                <a:gd name="T6" fmla="*/ 0 w 1"/>
                <a:gd name="T7" fmla="*/ 0 h 218"/>
                <a:gd name="T8" fmla="*/ 1 w 1"/>
                <a:gd name="T9" fmla="*/ 218 h 218"/>
              </a:gdLst>
              <a:ahLst/>
              <a:cxnLst>
                <a:cxn ang="T4">
                  <a:pos x="T0" y="T1"/>
                </a:cxn>
                <a:cxn ang="T5">
                  <a:pos x="T2" y="T3"/>
                </a:cxn>
              </a:cxnLst>
              <a:rect l="T6" t="T7" r="T8" b="T9"/>
              <a:pathLst>
                <a:path w="1" h="218">
                  <a:moveTo>
                    <a:pt x="0" y="218"/>
                  </a:moveTo>
                  <a:lnTo>
                    <a:pt x="0" y="0"/>
                  </a:ln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41" name="Line 14"/>
            <p:cNvSpPr>
              <a:spLocks noChangeAspect="1" noChangeShapeType="1"/>
            </p:cNvSpPr>
            <p:nvPr/>
          </p:nvSpPr>
          <p:spPr bwMode="auto">
            <a:xfrm>
              <a:off x="1392" y="3312"/>
              <a:ext cx="48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2" name="Freeform 15"/>
            <p:cNvSpPr>
              <a:spLocks noChangeAspect="1" noChangeArrowheads="1"/>
            </p:cNvSpPr>
            <p:nvPr/>
          </p:nvSpPr>
          <p:spPr bwMode="auto">
            <a:xfrm>
              <a:off x="1869" y="3161"/>
              <a:ext cx="4" cy="170"/>
            </a:xfrm>
            <a:custGeom>
              <a:avLst/>
              <a:gdLst>
                <a:gd name="T0" fmla="*/ 0 w 4"/>
                <a:gd name="T1" fmla="*/ 170 h 170"/>
                <a:gd name="T2" fmla="*/ 4 w 4"/>
                <a:gd name="T3" fmla="*/ 0 h 170"/>
                <a:gd name="T4" fmla="*/ 0 60000 65536"/>
                <a:gd name="T5" fmla="*/ 0 60000 65536"/>
                <a:gd name="T6" fmla="*/ 0 w 4"/>
                <a:gd name="T7" fmla="*/ 0 h 170"/>
                <a:gd name="T8" fmla="*/ 4 w 4"/>
                <a:gd name="T9" fmla="*/ 170 h 170"/>
              </a:gdLst>
              <a:ahLst/>
              <a:cxnLst>
                <a:cxn ang="T4">
                  <a:pos x="T0" y="T1"/>
                </a:cxn>
                <a:cxn ang="T5">
                  <a:pos x="T2" y="T3"/>
                </a:cxn>
              </a:cxnLst>
              <a:rect l="T6" t="T7" r="T8" b="T9"/>
              <a:pathLst>
                <a:path w="4" h="170">
                  <a:moveTo>
                    <a:pt x="0" y="170"/>
                  </a:moveTo>
                  <a:lnTo>
                    <a:pt x="4" y="0"/>
                  </a:ln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43" name="Line 16"/>
            <p:cNvSpPr>
              <a:spLocks noChangeAspect="1" noChangeShapeType="1"/>
            </p:cNvSpPr>
            <p:nvPr/>
          </p:nvSpPr>
          <p:spPr bwMode="auto">
            <a:xfrm>
              <a:off x="2256" y="3168"/>
              <a:ext cx="1008"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4" name="Line 17"/>
            <p:cNvSpPr>
              <a:spLocks noChangeAspect="1" noChangeShapeType="1"/>
            </p:cNvSpPr>
            <p:nvPr/>
          </p:nvSpPr>
          <p:spPr bwMode="auto">
            <a:xfrm>
              <a:off x="2256" y="3360"/>
              <a:ext cx="528"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5" name="Line 18"/>
            <p:cNvSpPr>
              <a:spLocks noChangeAspect="1" noChangeShapeType="1"/>
            </p:cNvSpPr>
            <p:nvPr/>
          </p:nvSpPr>
          <p:spPr bwMode="auto">
            <a:xfrm>
              <a:off x="3264" y="3168"/>
              <a:ext cx="0" cy="336"/>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6" name="Freeform 19"/>
            <p:cNvSpPr>
              <a:spLocks noChangeAspect="1" noChangeArrowheads="1"/>
            </p:cNvSpPr>
            <p:nvPr/>
          </p:nvSpPr>
          <p:spPr bwMode="auto">
            <a:xfrm>
              <a:off x="2768" y="3357"/>
              <a:ext cx="496" cy="147"/>
            </a:xfrm>
            <a:custGeom>
              <a:avLst/>
              <a:gdLst>
                <a:gd name="T0" fmla="*/ 0 w 496"/>
                <a:gd name="T1" fmla="*/ 0 h 147"/>
                <a:gd name="T2" fmla="*/ 496 w 496"/>
                <a:gd name="T3" fmla="*/ 147 h 147"/>
                <a:gd name="T4" fmla="*/ 0 60000 65536"/>
                <a:gd name="T5" fmla="*/ 0 60000 65536"/>
                <a:gd name="T6" fmla="*/ 0 w 496"/>
                <a:gd name="T7" fmla="*/ 0 h 147"/>
                <a:gd name="T8" fmla="*/ 496 w 496"/>
                <a:gd name="T9" fmla="*/ 147 h 147"/>
              </a:gdLst>
              <a:ahLst/>
              <a:cxnLst>
                <a:cxn ang="T4">
                  <a:pos x="T0" y="T1"/>
                </a:cxn>
                <a:cxn ang="T5">
                  <a:pos x="T2" y="T3"/>
                </a:cxn>
              </a:cxnLst>
              <a:rect l="T6" t="T7" r="T8" b="T9"/>
              <a:pathLst>
                <a:path w="496" h="147">
                  <a:moveTo>
                    <a:pt x="0" y="0"/>
                  </a:moveTo>
                  <a:lnTo>
                    <a:pt x="496" y="147"/>
                  </a:ln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47" name="Line 20"/>
            <p:cNvSpPr>
              <a:spLocks noChangeAspect="1" noChangeShapeType="1"/>
            </p:cNvSpPr>
            <p:nvPr/>
          </p:nvSpPr>
          <p:spPr bwMode="auto">
            <a:xfrm>
              <a:off x="3888" y="3168"/>
              <a:ext cx="1008"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8" name="Line 21"/>
            <p:cNvSpPr>
              <a:spLocks noChangeAspect="1" noChangeShapeType="1"/>
            </p:cNvSpPr>
            <p:nvPr/>
          </p:nvSpPr>
          <p:spPr bwMode="auto">
            <a:xfrm>
              <a:off x="4896" y="3168"/>
              <a:ext cx="0" cy="336"/>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49" name="Line 22"/>
            <p:cNvSpPr>
              <a:spLocks noChangeAspect="1" noChangeShapeType="1"/>
            </p:cNvSpPr>
            <p:nvPr/>
          </p:nvSpPr>
          <p:spPr bwMode="auto">
            <a:xfrm flipH="1" flipV="1">
              <a:off x="4416" y="3312"/>
              <a:ext cx="480" cy="19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0" name="Freeform 23"/>
            <p:cNvSpPr>
              <a:spLocks noChangeAspect="1" noChangeArrowheads="1"/>
            </p:cNvSpPr>
            <p:nvPr/>
          </p:nvSpPr>
          <p:spPr bwMode="auto">
            <a:xfrm>
              <a:off x="3888" y="3312"/>
              <a:ext cx="528" cy="192"/>
            </a:xfrm>
            <a:custGeom>
              <a:avLst/>
              <a:gdLst>
                <a:gd name="T0" fmla="*/ 528 w 528"/>
                <a:gd name="T1" fmla="*/ 0 h 192"/>
                <a:gd name="T2" fmla="*/ 9 w 528"/>
                <a:gd name="T3" fmla="*/ 185 h 192"/>
                <a:gd name="T4" fmla="*/ 0 w 528"/>
                <a:gd name="T5" fmla="*/ 192 h 192"/>
                <a:gd name="T6" fmla="*/ 0 60000 65536"/>
                <a:gd name="T7" fmla="*/ 0 60000 65536"/>
                <a:gd name="T8" fmla="*/ 0 60000 65536"/>
                <a:gd name="T9" fmla="*/ 0 w 528"/>
                <a:gd name="T10" fmla="*/ 0 h 192"/>
                <a:gd name="T11" fmla="*/ 528 w 528"/>
                <a:gd name="T12" fmla="*/ 192 h 192"/>
              </a:gdLst>
              <a:ahLst/>
              <a:cxnLst>
                <a:cxn ang="T6">
                  <a:pos x="T0" y="T1"/>
                </a:cxn>
                <a:cxn ang="T7">
                  <a:pos x="T2" y="T3"/>
                </a:cxn>
                <a:cxn ang="T8">
                  <a:pos x="T4" y="T5"/>
                </a:cxn>
              </a:cxnLst>
              <a:rect l="T9" t="T10" r="T11" b="T12"/>
              <a:pathLst>
                <a:path w="528" h="192">
                  <a:moveTo>
                    <a:pt x="528" y="0"/>
                  </a:moveTo>
                  <a:lnTo>
                    <a:pt x="9" y="185"/>
                  </a:lnTo>
                  <a:lnTo>
                    <a:pt x="0" y="192"/>
                  </a:ln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51" name="Line 24"/>
            <p:cNvSpPr>
              <a:spLocks noChangeAspect="1" noChangeShapeType="1"/>
            </p:cNvSpPr>
            <p:nvPr/>
          </p:nvSpPr>
          <p:spPr bwMode="auto">
            <a:xfrm>
              <a:off x="3888" y="3168"/>
              <a:ext cx="0" cy="336"/>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2" name="Freeform 25"/>
            <p:cNvSpPr>
              <a:spLocks noChangeAspect="1" noChangeArrowheads="1"/>
            </p:cNvSpPr>
            <p:nvPr/>
          </p:nvSpPr>
          <p:spPr bwMode="auto">
            <a:xfrm>
              <a:off x="2254" y="3161"/>
              <a:ext cx="2" cy="214"/>
            </a:xfrm>
            <a:custGeom>
              <a:avLst/>
              <a:gdLst>
                <a:gd name="T0" fmla="*/ 2 w 2"/>
                <a:gd name="T1" fmla="*/ 0 h 214"/>
                <a:gd name="T2" fmla="*/ 0 w 2"/>
                <a:gd name="T3" fmla="*/ 214 h 214"/>
                <a:gd name="T4" fmla="*/ 0 60000 65536"/>
                <a:gd name="T5" fmla="*/ 0 60000 65536"/>
                <a:gd name="T6" fmla="*/ 0 w 2"/>
                <a:gd name="T7" fmla="*/ 0 h 214"/>
                <a:gd name="T8" fmla="*/ 2 w 2"/>
                <a:gd name="T9" fmla="*/ 214 h 214"/>
              </a:gdLst>
              <a:ahLst/>
              <a:cxnLst>
                <a:cxn ang="T4">
                  <a:pos x="T0" y="T1"/>
                </a:cxn>
                <a:cxn ang="T5">
                  <a:pos x="T2" y="T3"/>
                </a:cxn>
              </a:cxnLst>
              <a:rect l="T6" t="T7" r="T8" b="T9"/>
              <a:pathLst>
                <a:path w="2" h="214">
                  <a:moveTo>
                    <a:pt x="2" y="0"/>
                  </a:moveTo>
                  <a:lnTo>
                    <a:pt x="0" y="214"/>
                  </a:ln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3274" name="Text Box 26"/>
          <p:cNvSpPr txBox="1">
            <a:spLocks noChangeArrowheads="1"/>
          </p:cNvSpPr>
          <p:nvPr/>
        </p:nvSpPr>
        <p:spPr bwMode="auto">
          <a:xfrm>
            <a:off x="323850" y="371475"/>
            <a:ext cx="8351838"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zh-CN" altLang="en-US" sz="3200" b="1">
                <a:solidFill>
                  <a:srgbClr val="003399"/>
                </a:solidFill>
              </a:rPr>
              <a:t>两个线框相连，表示两个面高低不平或相交。</a:t>
            </a:r>
          </a:p>
          <a:p>
            <a:pPr eaLnBrk="1" hangingPunct="1">
              <a:buFont typeface="Arial" panose="020B0604020202020204" pitchFamily="34" charset="0"/>
              <a:buNone/>
            </a:pPr>
            <a:r>
              <a:rPr lang="zh-CN" altLang="en-US" b="1" i="1">
                <a:solidFill>
                  <a:srgbClr val="003399"/>
                </a:solidFill>
              </a:rPr>
              <a:t>     </a:t>
            </a:r>
            <a:r>
              <a:rPr lang="en-US" altLang="zh-CN" b="1" i="1">
                <a:solidFill>
                  <a:srgbClr val="003399"/>
                </a:solidFill>
              </a:rPr>
              <a:t>Two adjacent closed polygons means two  planes intersect or with different height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3274"/>
                                        </p:tgtEl>
                                        <p:attrNameLst>
                                          <p:attrName>style.visibility</p:attrName>
                                        </p:attrNameLst>
                                      </p:cBhvr>
                                      <p:to>
                                        <p:strVal val="visible"/>
                                      </p:to>
                                    </p:set>
                                    <p:animEffect transition="in" filter="barn(outVertical)">
                                      <p:cBhvr>
                                        <p:cTn id="12" dur="500"/>
                                        <p:tgtEl>
                                          <p:spTgt spid="532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74"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90500" y="720725"/>
            <a:ext cx="7239000" cy="3421063"/>
            <a:chOff x="720" y="753"/>
            <a:chExt cx="4560" cy="2155"/>
          </a:xfrm>
        </p:grpSpPr>
        <p:sp>
          <p:nvSpPr>
            <p:cNvPr id="19486" name="Rectangle 3"/>
            <p:cNvSpPr>
              <a:spLocks noChangeArrowheads="1"/>
            </p:cNvSpPr>
            <p:nvPr/>
          </p:nvSpPr>
          <p:spPr bwMode="auto">
            <a:xfrm>
              <a:off x="720" y="903"/>
              <a:ext cx="1056" cy="576"/>
            </a:xfrm>
            <a:prstGeom prst="rect">
              <a:avLst/>
            </a:prstGeom>
            <a:solidFill>
              <a:srgbClr val="CCFFFF"/>
            </a:solidFill>
            <a:ln w="38100">
              <a:solidFill>
                <a:schemeClr val="tx2"/>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9487" name="Rectangle 4"/>
            <p:cNvSpPr>
              <a:spLocks noChangeArrowheads="1"/>
            </p:cNvSpPr>
            <p:nvPr/>
          </p:nvSpPr>
          <p:spPr bwMode="auto">
            <a:xfrm>
              <a:off x="3552" y="855"/>
              <a:ext cx="1056" cy="576"/>
            </a:xfrm>
            <a:prstGeom prst="rect">
              <a:avLst/>
            </a:prstGeom>
            <a:solidFill>
              <a:srgbClr val="CCFFFF"/>
            </a:solidFill>
            <a:ln w="38100">
              <a:solidFill>
                <a:schemeClr val="tx2"/>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9488" name="Rectangle 5"/>
            <p:cNvSpPr>
              <a:spLocks noChangeArrowheads="1"/>
            </p:cNvSpPr>
            <p:nvPr/>
          </p:nvSpPr>
          <p:spPr bwMode="auto">
            <a:xfrm>
              <a:off x="1728" y="2295"/>
              <a:ext cx="1056" cy="576"/>
            </a:xfrm>
            <a:prstGeom prst="rect">
              <a:avLst/>
            </a:prstGeom>
            <a:solidFill>
              <a:srgbClr val="CCFFFF"/>
            </a:solidFill>
            <a:ln w="38100">
              <a:solidFill>
                <a:schemeClr val="tx2"/>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9489" name="Rectangle 6"/>
            <p:cNvSpPr>
              <a:spLocks noChangeArrowheads="1"/>
            </p:cNvSpPr>
            <p:nvPr/>
          </p:nvSpPr>
          <p:spPr bwMode="auto">
            <a:xfrm>
              <a:off x="2064" y="903"/>
              <a:ext cx="528" cy="576"/>
            </a:xfrm>
            <a:prstGeom prst="rect">
              <a:avLst/>
            </a:prstGeom>
            <a:solidFill>
              <a:srgbClr val="CCFFFF"/>
            </a:solidFill>
            <a:ln w="38100">
              <a:solidFill>
                <a:schemeClr val="tx2"/>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9490" name="Rectangle 7"/>
            <p:cNvSpPr>
              <a:spLocks noChangeArrowheads="1"/>
            </p:cNvSpPr>
            <p:nvPr/>
          </p:nvSpPr>
          <p:spPr bwMode="auto">
            <a:xfrm>
              <a:off x="4752" y="855"/>
              <a:ext cx="528" cy="576"/>
            </a:xfrm>
            <a:prstGeom prst="rect">
              <a:avLst/>
            </a:prstGeom>
            <a:solidFill>
              <a:srgbClr val="CCFFFF"/>
            </a:solidFill>
            <a:ln w="38100">
              <a:solidFill>
                <a:schemeClr val="tx2"/>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9491" name="Rectangle 8"/>
            <p:cNvSpPr>
              <a:spLocks noChangeArrowheads="1"/>
            </p:cNvSpPr>
            <p:nvPr/>
          </p:nvSpPr>
          <p:spPr bwMode="auto">
            <a:xfrm>
              <a:off x="3072" y="2295"/>
              <a:ext cx="528" cy="576"/>
            </a:xfrm>
            <a:prstGeom prst="rect">
              <a:avLst/>
            </a:prstGeom>
            <a:solidFill>
              <a:srgbClr val="CCFFFF"/>
            </a:solidFill>
            <a:ln w="38100">
              <a:solidFill>
                <a:schemeClr val="tx2"/>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9492" name="Line 9"/>
            <p:cNvSpPr>
              <a:spLocks noChangeShapeType="1"/>
            </p:cNvSpPr>
            <p:nvPr/>
          </p:nvSpPr>
          <p:spPr bwMode="auto">
            <a:xfrm flipV="1">
              <a:off x="1536" y="903"/>
              <a:ext cx="0" cy="57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3" name="Freeform 10"/>
            <p:cNvSpPr>
              <a:spLocks noChangeArrowheads="1"/>
            </p:cNvSpPr>
            <p:nvPr/>
          </p:nvSpPr>
          <p:spPr bwMode="auto">
            <a:xfrm>
              <a:off x="960" y="897"/>
              <a:ext cx="3" cy="582"/>
            </a:xfrm>
            <a:custGeom>
              <a:avLst/>
              <a:gdLst>
                <a:gd name="T0" fmla="*/ 0 w 3"/>
                <a:gd name="T1" fmla="*/ 582 h 582"/>
                <a:gd name="T2" fmla="*/ 3 w 3"/>
                <a:gd name="T3" fmla="*/ 0 h 582"/>
                <a:gd name="T4" fmla="*/ 0 60000 65536"/>
                <a:gd name="T5" fmla="*/ 0 60000 65536"/>
                <a:gd name="T6" fmla="*/ 0 w 3"/>
                <a:gd name="T7" fmla="*/ 0 h 582"/>
                <a:gd name="T8" fmla="*/ 3 w 3"/>
                <a:gd name="T9" fmla="*/ 582 h 582"/>
              </a:gdLst>
              <a:ahLst/>
              <a:cxnLst>
                <a:cxn ang="T4">
                  <a:pos x="T0" y="T1"/>
                </a:cxn>
                <a:cxn ang="T5">
                  <a:pos x="T2" y="T3"/>
                </a:cxn>
              </a:cxnLst>
              <a:rect l="T6" t="T7" r="T8" b="T9"/>
              <a:pathLst>
                <a:path w="3" h="582">
                  <a:moveTo>
                    <a:pt x="0" y="582"/>
                  </a:moveTo>
                  <a:lnTo>
                    <a:pt x="3"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94" name="Line 11"/>
            <p:cNvSpPr>
              <a:spLocks noChangeShapeType="1"/>
            </p:cNvSpPr>
            <p:nvPr/>
          </p:nvSpPr>
          <p:spPr bwMode="auto">
            <a:xfrm>
              <a:off x="2304" y="903"/>
              <a:ext cx="0" cy="576"/>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5" name="Line 12"/>
            <p:cNvSpPr>
              <a:spLocks noChangeShapeType="1"/>
            </p:cNvSpPr>
            <p:nvPr/>
          </p:nvSpPr>
          <p:spPr bwMode="auto">
            <a:xfrm>
              <a:off x="4992" y="855"/>
              <a:ext cx="0" cy="576"/>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6" name="Line 13"/>
            <p:cNvSpPr>
              <a:spLocks noChangeShapeType="1"/>
            </p:cNvSpPr>
            <p:nvPr/>
          </p:nvSpPr>
          <p:spPr bwMode="auto">
            <a:xfrm flipV="1">
              <a:off x="3792" y="855"/>
              <a:ext cx="0" cy="57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7" name="Line 14"/>
            <p:cNvSpPr>
              <a:spLocks noChangeShapeType="1"/>
            </p:cNvSpPr>
            <p:nvPr/>
          </p:nvSpPr>
          <p:spPr bwMode="auto">
            <a:xfrm flipV="1">
              <a:off x="4368" y="855"/>
              <a:ext cx="0" cy="57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8" name="Line 15"/>
            <p:cNvSpPr>
              <a:spLocks noChangeShapeType="1"/>
            </p:cNvSpPr>
            <p:nvPr/>
          </p:nvSpPr>
          <p:spPr bwMode="auto">
            <a:xfrm flipV="1">
              <a:off x="2016" y="2295"/>
              <a:ext cx="0" cy="57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9" name="Line 16"/>
            <p:cNvSpPr>
              <a:spLocks noChangeShapeType="1"/>
            </p:cNvSpPr>
            <p:nvPr/>
          </p:nvSpPr>
          <p:spPr bwMode="auto">
            <a:xfrm flipV="1">
              <a:off x="2496" y="2295"/>
              <a:ext cx="0" cy="57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0" name="Line 17"/>
            <p:cNvSpPr>
              <a:spLocks noChangeShapeType="1"/>
            </p:cNvSpPr>
            <p:nvPr/>
          </p:nvSpPr>
          <p:spPr bwMode="auto">
            <a:xfrm>
              <a:off x="3360" y="2295"/>
              <a:ext cx="0" cy="576"/>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1" name="Freeform 18"/>
            <p:cNvSpPr>
              <a:spLocks noChangeArrowheads="1"/>
            </p:cNvSpPr>
            <p:nvPr/>
          </p:nvSpPr>
          <p:spPr bwMode="auto">
            <a:xfrm>
              <a:off x="2249" y="2208"/>
              <a:ext cx="1" cy="700"/>
            </a:xfrm>
            <a:custGeom>
              <a:avLst/>
              <a:gdLst>
                <a:gd name="T0" fmla="*/ 0 w 1"/>
                <a:gd name="T1" fmla="*/ 0 h 700"/>
                <a:gd name="T2" fmla="*/ 0 w 1"/>
                <a:gd name="T3" fmla="*/ 700 h 700"/>
                <a:gd name="T4" fmla="*/ 0 60000 65536"/>
                <a:gd name="T5" fmla="*/ 0 60000 65536"/>
                <a:gd name="T6" fmla="*/ 0 w 1"/>
                <a:gd name="T7" fmla="*/ 0 h 700"/>
                <a:gd name="T8" fmla="*/ 1 w 1"/>
                <a:gd name="T9" fmla="*/ 700 h 700"/>
              </a:gdLst>
              <a:ahLst/>
              <a:cxnLst>
                <a:cxn ang="T4">
                  <a:pos x="T0" y="T1"/>
                </a:cxn>
                <a:cxn ang="T5">
                  <a:pos x="T2" y="T3"/>
                </a:cxn>
              </a:cxnLst>
              <a:rect l="T6" t="T7" r="T8" b="T9"/>
              <a:pathLst>
                <a:path w="1" h="700">
                  <a:moveTo>
                    <a:pt x="0" y="0"/>
                  </a:moveTo>
                  <a:lnTo>
                    <a:pt x="0" y="700"/>
                  </a:lnTo>
                </a:path>
              </a:pathLst>
            </a:custGeom>
            <a:noFill/>
            <a:ln w="12700">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502" name="Line 19"/>
            <p:cNvSpPr>
              <a:spLocks noChangeShapeType="1"/>
            </p:cNvSpPr>
            <p:nvPr/>
          </p:nvSpPr>
          <p:spPr bwMode="auto">
            <a:xfrm>
              <a:off x="4080" y="753"/>
              <a:ext cx="0" cy="741"/>
            </a:xfrm>
            <a:prstGeom prst="line">
              <a:avLst/>
            </a:prstGeom>
            <a:noFill/>
            <a:ln w="12700">
              <a:solidFill>
                <a:schemeClr val="tx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59" name="Text Box 20"/>
          <p:cNvSpPr txBox="1">
            <a:spLocks noChangeArrowheads="1"/>
          </p:cNvSpPr>
          <p:nvPr/>
        </p:nvSpPr>
        <p:spPr bwMode="auto">
          <a:xfrm>
            <a:off x="684213" y="0"/>
            <a:ext cx="845978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en-US" altLang="zh-CN" sz="2800" b="1">
                <a:solidFill>
                  <a:srgbClr val="FF3300"/>
                </a:solidFill>
              </a:rPr>
              <a:t>⒊ </a:t>
            </a:r>
            <a:r>
              <a:rPr lang="zh-CN" altLang="en-US" sz="2800" b="1">
                <a:solidFill>
                  <a:srgbClr val="FF3300"/>
                </a:solidFill>
              </a:rPr>
              <a:t>要几个视图联系起来看，以确定物体的形状。</a:t>
            </a:r>
          </a:p>
          <a:p>
            <a:pPr eaLnBrk="1" hangingPunct="1">
              <a:buFont typeface="Arial" panose="020B0604020202020204" pitchFamily="34" charset="0"/>
              <a:buNone/>
            </a:pPr>
            <a:r>
              <a:rPr lang="en-US" altLang="zh-CN" sz="2000" b="1" i="1">
                <a:solidFill>
                  <a:srgbClr val="FF3300"/>
                </a:solidFill>
              </a:rPr>
              <a:t>Determine the shape of the object by relating one view with the others</a:t>
            </a:r>
            <a:endParaRPr lang="en-US" altLang="zh-CN" sz="2000" i="1"/>
          </a:p>
        </p:txBody>
      </p:sp>
      <p:grpSp>
        <p:nvGrpSpPr>
          <p:cNvPr id="3" name="Group 21"/>
          <p:cNvGrpSpPr>
            <a:grpSpLocks/>
          </p:cNvGrpSpPr>
          <p:nvPr/>
        </p:nvGrpSpPr>
        <p:grpSpPr bwMode="auto">
          <a:xfrm>
            <a:off x="179388" y="1989138"/>
            <a:ext cx="6210300" cy="3513137"/>
            <a:chOff x="713" y="1522"/>
            <a:chExt cx="3912" cy="2213"/>
          </a:xfrm>
        </p:grpSpPr>
        <p:grpSp>
          <p:nvGrpSpPr>
            <p:cNvPr id="19462" name="Group 22"/>
            <p:cNvGrpSpPr>
              <a:grpSpLocks/>
            </p:cNvGrpSpPr>
            <p:nvPr/>
          </p:nvGrpSpPr>
          <p:grpSpPr bwMode="auto">
            <a:xfrm>
              <a:off x="713" y="1568"/>
              <a:ext cx="3912" cy="2167"/>
              <a:chOff x="713" y="1568"/>
              <a:chExt cx="3912" cy="2167"/>
            </a:xfrm>
          </p:grpSpPr>
          <p:sp>
            <p:nvSpPr>
              <p:cNvPr id="19468" name="Rectangle 23"/>
              <p:cNvSpPr>
                <a:spLocks noChangeArrowheads="1"/>
              </p:cNvSpPr>
              <p:nvPr/>
            </p:nvSpPr>
            <p:spPr bwMode="auto">
              <a:xfrm>
                <a:off x="1728" y="2967"/>
                <a:ext cx="1056" cy="528"/>
              </a:xfrm>
              <a:prstGeom prst="rect">
                <a:avLst/>
              </a:prstGeom>
              <a:solidFill>
                <a:srgbClr val="CCFFFF"/>
              </a:solidFill>
              <a:ln w="38100">
                <a:solidFill>
                  <a:schemeClr val="accent2"/>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9469" name="Freeform 24"/>
              <p:cNvSpPr>
                <a:spLocks noChangeArrowheads="1"/>
              </p:cNvSpPr>
              <p:nvPr/>
            </p:nvSpPr>
            <p:spPr bwMode="auto">
              <a:xfrm>
                <a:off x="713" y="1571"/>
                <a:ext cx="1069" cy="4"/>
              </a:xfrm>
              <a:custGeom>
                <a:avLst/>
                <a:gdLst>
                  <a:gd name="T0" fmla="*/ 0 w 1069"/>
                  <a:gd name="T1" fmla="*/ 4 h 4"/>
                  <a:gd name="T2" fmla="*/ 1069 w 1069"/>
                  <a:gd name="T3" fmla="*/ 0 h 4"/>
                  <a:gd name="T4" fmla="*/ 0 60000 65536"/>
                  <a:gd name="T5" fmla="*/ 0 60000 65536"/>
                  <a:gd name="T6" fmla="*/ 0 w 1069"/>
                  <a:gd name="T7" fmla="*/ 0 h 4"/>
                  <a:gd name="T8" fmla="*/ 1069 w 1069"/>
                  <a:gd name="T9" fmla="*/ 4 h 4"/>
                </a:gdLst>
                <a:ahLst/>
                <a:cxnLst>
                  <a:cxn ang="T4">
                    <a:pos x="T0" y="T1"/>
                  </a:cxn>
                  <a:cxn ang="T5">
                    <a:pos x="T2" y="T3"/>
                  </a:cxn>
                </a:cxnLst>
                <a:rect l="T6" t="T7" r="T8" b="T9"/>
                <a:pathLst>
                  <a:path w="1069" h="4">
                    <a:moveTo>
                      <a:pt x="0" y="4"/>
                    </a:moveTo>
                    <a:lnTo>
                      <a:pt x="1069" y="0"/>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70" name="Line 25"/>
              <p:cNvSpPr>
                <a:spLocks noChangeShapeType="1"/>
              </p:cNvSpPr>
              <p:nvPr/>
            </p:nvSpPr>
            <p:spPr bwMode="auto">
              <a:xfrm>
                <a:off x="720" y="1575"/>
                <a:ext cx="0" cy="52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1" name="Freeform 26"/>
              <p:cNvSpPr>
                <a:spLocks noChangeArrowheads="1"/>
              </p:cNvSpPr>
              <p:nvPr/>
            </p:nvSpPr>
            <p:spPr bwMode="auto">
              <a:xfrm>
                <a:off x="713" y="2102"/>
                <a:ext cx="269" cy="1"/>
              </a:xfrm>
              <a:custGeom>
                <a:avLst/>
                <a:gdLst>
                  <a:gd name="T0" fmla="*/ 0 w 269"/>
                  <a:gd name="T1" fmla="*/ 0 h 1"/>
                  <a:gd name="T2" fmla="*/ 269 w 269"/>
                  <a:gd name="T3" fmla="*/ 0 h 1"/>
                  <a:gd name="T4" fmla="*/ 0 60000 65536"/>
                  <a:gd name="T5" fmla="*/ 0 60000 65536"/>
                  <a:gd name="T6" fmla="*/ 0 w 269"/>
                  <a:gd name="T7" fmla="*/ 0 h 1"/>
                  <a:gd name="T8" fmla="*/ 269 w 269"/>
                  <a:gd name="T9" fmla="*/ 1 h 1"/>
                </a:gdLst>
                <a:ahLst/>
                <a:cxnLst>
                  <a:cxn ang="T4">
                    <a:pos x="T0" y="T1"/>
                  </a:cxn>
                  <a:cxn ang="T5">
                    <a:pos x="T2" y="T3"/>
                  </a:cxn>
                </a:cxnLst>
                <a:rect l="T6" t="T7" r="T8" b="T9"/>
                <a:pathLst>
                  <a:path w="269" h="1">
                    <a:moveTo>
                      <a:pt x="0" y="0"/>
                    </a:moveTo>
                    <a:lnTo>
                      <a:pt x="269" y="0"/>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72" name="Line 27"/>
              <p:cNvSpPr>
                <a:spLocks noChangeShapeType="1"/>
              </p:cNvSpPr>
              <p:nvPr/>
            </p:nvSpPr>
            <p:spPr bwMode="auto">
              <a:xfrm flipV="1">
                <a:off x="960" y="1815"/>
                <a:ext cx="576" cy="28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3" name="Line 28"/>
              <p:cNvSpPr>
                <a:spLocks noChangeShapeType="1"/>
              </p:cNvSpPr>
              <p:nvPr/>
            </p:nvSpPr>
            <p:spPr bwMode="auto">
              <a:xfrm>
                <a:off x="1536" y="1815"/>
                <a:ext cx="0" cy="28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4" name="Freeform 29"/>
              <p:cNvSpPr>
                <a:spLocks noChangeArrowheads="1"/>
              </p:cNvSpPr>
              <p:nvPr/>
            </p:nvSpPr>
            <p:spPr bwMode="auto">
              <a:xfrm>
                <a:off x="1527" y="2102"/>
                <a:ext cx="256" cy="2"/>
              </a:xfrm>
              <a:custGeom>
                <a:avLst/>
                <a:gdLst>
                  <a:gd name="T0" fmla="*/ 0 w 256"/>
                  <a:gd name="T1" fmla="*/ 0 h 2"/>
                  <a:gd name="T2" fmla="*/ 256 w 256"/>
                  <a:gd name="T3" fmla="*/ 2 h 2"/>
                  <a:gd name="T4" fmla="*/ 0 60000 65536"/>
                  <a:gd name="T5" fmla="*/ 0 60000 65536"/>
                  <a:gd name="T6" fmla="*/ 0 w 256"/>
                  <a:gd name="T7" fmla="*/ 0 h 2"/>
                  <a:gd name="T8" fmla="*/ 256 w 256"/>
                  <a:gd name="T9" fmla="*/ 2 h 2"/>
                </a:gdLst>
                <a:ahLst/>
                <a:cxnLst>
                  <a:cxn ang="T4">
                    <a:pos x="T0" y="T1"/>
                  </a:cxn>
                  <a:cxn ang="T5">
                    <a:pos x="T2" y="T3"/>
                  </a:cxn>
                </a:cxnLst>
                <a:rect l="T6" t="T7" r="T8" b="T9"/>
                <a:pathLst>
                  <a:path w="256" h="2">
                    <a:moveTo>
                      <a:pt x="0" y="0"/>
                    </a:moveTo>
                    <a:lnTo>
                      <a:pt x="256" y="2"/>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75" name="Freeform 30"/>
              <p:cNvSpPr>
                <a:spLocks noChangeArrowheads="1"/>
              </p:cNvSpPr>
              <p:nvPr/>
            </p:nvSpPr>
            <p:spPr bwMode="auto">
              <a:xfrm>
                <a:off x="1774" y="1568"/>
                <a:ext cx="2" cy="556"/>
              </a:xfrm>
              <a:custGeom>
                <a:avLst/>
                <a:gdLst>
                  <a:gd name="T0" fmla="*/ 2 w 2"/>
                  <a:gd name="T1" fmla="*/ 0 h 556"/>
                  <a:gd name="T2" fmla="*/ 0 w 2"/>
                  <a:gd name="T3" fmla="*/ 556 h 556"/>
                  <a:gd name="T4" fmla="*/ 0 60000 65536"/>
                  <a:gd name="T5" fmla="*/ 0 60000 65536"/>
                  <a:gd name="T6" fmla="*/ 0 w 2"/>
                  <a:gd name="T7" fmla="*/ 0 h 556"/>
                  <a:gd name="T8" fmla="*/ 2 w 2"/>
                  <a:gd name="T9" fmla="*/ 556 h 556"/>
                </a:gdLst>
                <a:ahLst/>
                <a:cxnLst>
                  <a:cxn ang="T4">
                    <a:pos x="T0" y="T1"/>
                  </a:cxn>
                  <a:cxn ang="T5">
                    <a:pos x="T2" y="T3"/>
                  </a:cxn>
                </a:cxnLst>
                <a:rect l="T6" t="T7" r="T8" b="T9"/>
                <a:pathLst>
                  <a:path w="2" h="556">
                    <a:moveTo>
                      <a:pt x="2" y="0"/>
                    </a:moveTo>
                    <a:lnTo>
                      <a:pt x="0" y="556"/>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76" name="Freeform 31"/>
              <p:cNvSpPr>
                <a:spLocks noChangeArrowheads="1"/>
              </p:cNvSpPr>
              <p:nvPr/>
            </p:nvSpPr>
            <p:spPr bwMode="auto">
              <a:xfrm>
                <a:off x="3549" y="1568"/>
                <a:ext cx="3" cy="549"/>
              </a:xfrm>
              <a:custGeom>
                <a:avLst/>
                <a:gdLst>
                  <a:gd name="T0" fmla="*/ 3 w 3"/>
                  <a:gd name="T1" fmla="*/ 0 h 549"/>
                  <a:gd name="T2" fmla="*/ 0 w 3"/>
                  <a:gd name="T3" fmla="*/ 549 h 549"/>
                  <a:gd name="T4" fmla="*/ 0 60000 65536"/>
                  <a:gd name="T5" fmla="*/ 0 60000 65536"/>
                  <a:gd name="T6" fmla="*/ 0 w 3"/>
                  <a:gd name="T7" fmla="*/ 0 h 549"/>
                  <a:gd name="T8" fmla="*/ 3 w 3"/>
                  <a:gd name="T9" fmla="*/ 549 h 549"/>
                </a:gdLst>
                <a:ahLst/>
                <a:cxnLst>
                  <a:cxn ang="T4">
                    <a:pos x="T0" y="T1"/>
                  </a:cxn>
                  <a:cxn ang="T5">
                    <a:pos x="T2" y="T3"/>
                  </a:cxn>
                </a:cxnLst>
                <a:rect l="T6" t="T7" r="T8" b="T9"/>
                <a:pathLst>
                  <a:path w="3" h="549">
                    <a:moveTo>
                      <a:pt x="3" y="0"/>
                    </a:moveTo>
                    <a:lnTo>
                      <a:pt x="0" y="549"/>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77" name="Freeform 32"/>
              <p:cNvSpPr>
                <a:spLocks noChangeArrowheads="1"/>
              </p:cNvSpPr>
              <p:nvPr/>
            </p:nvSpPr>
            <p:spPr bwMode="auto">
              <a:xfrm>
                <a:off x="3549" y="1576"/>
                <a:ext cx="1066" cy="2"/>
              </a:xfrm>
              <a:custGeom>
                <a:avLst/>
                <a:gdLst>
                  <a:gd name="T0" fmla="*/ 0 w 1066"/>
                  <a:gd name="T1" fmla="*/ 2 h 2"/>
                  <a:gd name="T2" fmla="*/ 1066 w 1066"/>
                  <a:gd name="T3" fmla="*/ 0 h 2"/>
                  <a:gd name="T4" fmla="*/ 0 60000 65536"/>
                  <a:gd name="T5" fmla="*/ 0 60000 65536"/>
                  <a:gd name="T6" fmla="*/ 0 w 1066"/>
                  <a:gd name="T7" fmla="*/ 0 h 2"/>
                  <a:gd name="T8" fmla="*/ 1066 w 1066"/>
                  <a:gd name="T9" fmla="*/ 2 h 2"/>
                </a:gdLst>
                <a:ahLst/>
                <a:cxnLst>
                  <a:cxn ang="T4">
                    <a:pos x="T0" y="T1"/>
                  </a:cxn>
                  <a:cxn ang="T5">
                    <a:pos x="T2" y="T3"/>
                  </a:cxn>
                </a:cxnLst>
                <a:rect l="T6" t="T7" r="T8" b="T9"/>
                <a:pathLst>
                  <a:path w="1066" h="2">
                    <a:moveTo>
                      <a:pt x="0" y="2"/>
                    </a:moveTo>
                    <a:lnTo>
                      <a:pt x="1066" y="0"/>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78" name="Line 33"/>
              <p:cNvSpPr>
                <a:spLocks noChangeShapeType="1"/>
              </p:cNvSpPr>
              <p:nvPr/>
            </p:nvSpPr>
            <p:spPr bwMode="auto">
              <a:xfrm>
                <a:off x="4608" y="1575"/>
                <a:ext cx="0" cy="52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9" name="Freeform 34"/>
              <p:cNvSpPr>
                <a:spLocks noChangeArrowheads="1"/>
              </p:cNvSpPr>
              <p:nvPr/>
            </p:nvSpPr>
            <p:spPr bwMode="auto">
              <a:xfrm>
                <a:off x="3545" y="2102"/>
                <a:ext cx="258" cy="1"/>
              </a:xfrm>
              <a:custGeom>
                <a:avLst/>
                <a:gdLst>
                  <a:gd name="T0" fmla="*/ 0 w 258"/>
                  <a:gd name="T1" fmla="*/ 1 h 1"/>
                  <a:gd name="T2" fmla="*/ 258 w 258"/>
                  <a:gd name="T3" fmla="*/ 0 h 1"/>
                  <a:gd name="T4" fmla="*/ 0 60000 65536"/>
                  <a:gd name="T5" fmla="*/ 0 60000 65536"/>
                  <a:gd name="T6" fmla="*/ 0 w 258"/>
                  <a:gd name="T7" fmla="*/ 0 h 1"/>
                  <a:gd name="T8" fmla="*/ 258 w 258"/>
                  <a:gd name="T9" fmla="*/ 1 h 1"/>
                </a:gdLst>
                <a:ahLst/>
                <a:cxnLst>
                  <a:cxn ang="T4">
                    <a:pos x="T0" y="T1"/>
                  </a:cxn>
                  <a:cxn ang="T5">
                    <a:pos x="T2" y="T3"/>
                  </a:cxn>
                </a:cxnLst>
                <a:rect l="T6" t="T7" r="T8" b="T9"/>
                <a:pathLst>
                  <a:path w="258" h="1">
                    <a:moveTo>
                      <a:pt x="0" y="1"/>
                    </a:moveTo>
                    <a:lnTo>
                      <a:pt x="258" y="0"/>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80" name="Freeform 35"/>
              <p:cNvSpPr>
                <a:spLocks noChangeArrowheads="1"/>
              </p:cNvSpPr>
              <p:nvPr/>
            </p:nvSpPr>
            <p:spPr bwMode="auto">
              <a:xfrm>
                <a:off x="4361" y="2102"/>
                <a:ext cx="264" cy="1"/>
              </a:xfrm>
              <a:custGeom>
                <a:avLst/>
                <a:gdLst>
                  <a:gd name="T0" fmla="*/ 0 w 264"/>
                  <a:gd name="T1" fmla="*/ 1 h 1"/>
                  <a:gd name="T2" fmla="*/ 264 w 264"/>
                  <a:gd name="T3" fmla="*/ 0 h 1"/>
                  <a:gd name="T4" fmla="*/ 0 60000 65536"/>
                  <a:gd name="T5" fmla="*/ 0 60000 65536"/>
                  <a:gd name="T6" fmla="*/ 0 w 264"/>
                  <a:gd name="T7" fmla="*/ 0 h 1"/>
                  <a:gd name="T8" fmla="*/ 264 w 264"/>
                  <a:gd name="T9" fmla="*/ 1 h 1"/>
                </a:gdLst>
                <a:ahLst/>
                <a:cxnLst>
                  <a:cxn ang="T4">
                    <a:pos x="T0" y="T1"/>
                  </a:cxn>
                  <a:cxn ang="T5">
                    <a:pos x="T2" y="T3"/>
                  </a:cxn>
                </a:cxnLst>
                <a:rect l="T6" t="T7" r="T8" b="T9"/>
                <a:pathLst>
                  <a:path w="264" h="1">
                    <a:moveTo>
                      <a:pt x="0" y="1"/>
                    </a:moveTo>
                    <a:lnTo>
                      <a:pt x="264" y="0"/>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81" name="Line 36"/>
              <p:cNvSpPr>
                <a:spLocks noChangeShapeType="1"/>
              </p:cNvSpPr>
              <p:nvPr/>
            </p:nvSpPr>
            <p:spPr bwMode="auto">
              <a:xfrm flipV="1">
                <a:off x="4368" y="1815"/>
                <a:ext cx="0" cy="28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2" name="Freeform 37"/>
              <p:cNvSpPr>
                <a:spLocks noChangeArrowheads="1"/>
              </p:cNvSpPr>
              <p:nvPr/>
            </p:nvSpPr>
            <p:spPr bwMode="auto">
              <a:xfrm>
                <a:off x="3793" y="1815"/>
                <a:ext cx="3" cy="294"/>
              </a:xfrm>
              <a:custGeom>
                <a:avLst/>
                <a:gdLst>
                  <a:gd name="T0" fmla="*/ 3 w 3"/>
                  <a:gd name="T1" fmla="*/ 294 h 294"/>
                  <a:gd name="T2" fmla="*/ 0 w 3"/>
                  <a:gd name="T3" fmla="*/ 0 h 294"/>
                  <a:gd name="T4" fmla="*/ 0 60000 65536"/>
                  <a:gd name="T5" fmla="*/ 0 60000 65536"/>
                  <a:gd name="T6" fmla="*/ 0 w 3"/>
                  <a:gd name="T7" fmla="*/ 0 h 294"/>
                  <a:gd name="T8" fmla="*/ 3 w 3"/>
                  <a:gd name="T9" fmla="*/ 294 h 294"/>
                </a:gdLst>
                <a:ahLst/>
                <a:cxnLst>
                  <a:cxn ang="T4">
                    <a:pos x="T0" y="T1"/>
                  </a:cxn>
                  <a:cxn ang="T5">
                    <a:pos x="T2" y="T3"/>
                  </a:cxn>
                </a:cxnLst>
                <a:rect l="T6" t="T7" r="T8" b="T9"/>
                <a:pathLst>
                  <a:path w="3" h="294">
                    <a:moveTo>
                      <a:pt x="3" y="294"/>
                    </a:moveTo>
                    <a:lnTo>
                      <a:pt x="0" y="0"/>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83" name="Freeform 38"/>
              <p:cNvSpPr>
                <a:spLocks noChangeArrowheads="1"/>
              </p:cNvSpPr>
              <p:nvPr/>
            </p:nvSpPr>
            <p:spPr bwMode="auto">
              <a:xfrm>
                <a:off x="3785" y="1815"/>
                <a:ext cx="593" cy="3"/>
              </a:xfrm>
              <a:custGeom>
                <a:avLst/>
                <a:gdLst>
                  <a:gd name="T0" fmla="*/ 0 w 593"/>
                  <a:gd name="T1" fmla="*/ 0 h 3"/>
                  <a:gd name="T2" fmla="*/ 593 w 593"/>
                  <a:gd name="T3" fmla="*/ 3 h 3"/>
                  <a:gd name="T4" fmla="*/ 0 60000 65536"/>
                  <a:gd name="T5" fmla="*/ 0 60000 65536"/>
                  <a:gd name="T6" fmla="*/ 0 w 593"/>
                  <a:gd name="T7" fmla="*/ 0 h 3"/>
                  <a:gd name="T8" fmla="*/ 593 w 593"/>
                  <a:gd name="T9" fmla="*/ 3 h 3"/>
                </a:gdLst>
                <a:ahLst/>
                <a:cxnLst>
                  <a:cxn ang="T4">
                    <a:pos x="T0" y="T1"/>
                  </a:cxn>
                  <a:cxn ang="T5">
                    <a:pos x="T2" y="T3"/>
                  </a:cxn>
                </a:cxnLst>
                <a:rect l="T6" t="T7" r="T8" b="T9"/>
                <a:pathLst>
                  <a:path w="593" h="3">
                    <a:moveTo>
                      <a:pt x="0" y="0"/>
                    </a:moveTo>
                    <a:lnTo>
                      <a:pt x="593" y="3"/>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84" name="Oval 39"/>
              <p:cNvSpPr>
                <a:spLocks noChangeArrowheads="1"/>
              </p:cNvSpPr>
              <p:nvPr/>
            </p:nvSpPr>
            <p:spPr bwMode="auto">
              <a:xfrm>
                <a:off x="2016" y="3255"/>
                <a:ext cx="480" cy="432"/>
              </a:xfrm>
              <a:prstGeom prst="ellipse">
                <a:avLst/>
              </a:prstGeom>
              <a:solidFill>
                <a:srgbClr val="FFFFCC"/>
              </a:solidFill>
              <a:ln w="38100">
                <a:solidFill>
                  <a:schemeClr val="accent2"/>
                </a:solidFill>
                <a:round/>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9485" name="Rectangle 40"/>
              <p:cNvSpPr>
                <a:spLocks noChangeArrowheads="1"/>
              </p:cNvSpPr>
              <p:nvPr/>
            </p:nvSpPr>
            <p:spPr bwMode="auto">
              <a:xfrm>
                <a:off x="2016" y="3495"/>
                <a:ext cx="528" cy="240"/>
              </a:xfrm>
              <a:prstGeom prst="rect">
                <a:avLst/>
              </a:prstGeom>
              <a:solidFill>
                <a:srgbClr val="FFFFCC"/>
              </a:solidFill>
              <a:ln w="38100">
                <a:solidFill>
                  <a:srgbClr val="FFFFCC"/>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grpSp>
        <p:sp>
          <p:nvSpPr>
            <p:cNvPr id="19463" name="Freeform 41"/>
            <p:cNvSpPr>
              <a:spLocks noChangeArrowheads="1"/>
            </p:cNvSpPr>
            <p:nvPr/>
          </p:nvSpPr>
          <p:spPr bwMode="auto">
            <a:xfrm>
              <a:off x="2494" y="3496"/>
              <a:ext cx="290" cy="2"/>
            </a:xfrm>
            <a:custGeom>
              <a:avLst/>
              <a:gdLst>
                <a:gd name="T0" fmla="*/ 0 w 290"/>
                <a:gd name="T1" fmla="*/ 2 h 2"/>
                <a:gd name="T2" fmla="*/ 290 w 290"/>
                <a:gd name="T3" fmla="*/ 0 h 2"/>
                <a:gd name="T4" fmla="*/ 0 60000 65536"/>
                <a:gd name="T5" fmla="*/ 0 60000 65536"/>
                <a:gd name="T6" fmla="*/ 0 w 290"/>
                <a:gd name="T7" fmla="*/ 0 h 2"/>
                <a:gd name="T8" fmla="*/ 290 w 290"/>
                <a:gd name="T9" fmla="*/ 2 h 2"/>
              </a:gdLst>
              <a:ahLst/>
              <a:cxnLst>
                <a:cxn ang="T4">
                  <a:pos x="T0" y="T1"/>
                </a:cxn>
                <a:cxn ang="T5">
                  <a:pos x="T2" y="T3"/>
                </a:cxn>
              </a:cxnLst>
              <a:rect l="T6" t="T7" r="T8" b="T9"/>
              <a:pathLst>
                <a:path w="290" h="2">
                  <a:moveTo>
                    <a:pt x="0" y="2"/>
                  </a:moveTo>
                  <a:lnTo>
                    <a:pt x="290" y="0"/>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64" name="Line 42"/>
            <p:cNvSpPr>
              <a:spLocks noChangeShapeType="1"/>
            </p:cNvSpPr>
            <p:nvPr/>
          </p:nvSpPr>
          <p:spPr bwMode="auto">
            <a:xfrm>
              <a:off x="2064" y="3495"/>
              <a:ext cx="384" cy="0"/>
            </a:xfrm>
            <a:prstGeom prst="line">
              <a:avLst/>
            </a:prstGeom>
            <a:noFill/>
            <a:ln w="12700">
              <a:solidFill>
                <a:schemeClr val="accent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5" name="Freeform 43"/>
            <p:cNvSpPr>
              <a:spLocks noChangeArrowheads="1"/>
            </p:cNvSpPr>
            <p:nvPr/>
          </p:nvSpPr>
          <p:spPr bwMode="auto">
            <a:xfrm>
              <a:off x="1728" y="3495"/>
              <a:ext cx="308" cy="3"/>
            </a:xfrm>
            <a:custGeom>
              <a:avLst/>
              <a:gdLst>
                <a:gd name="T0" fmla="*/ 0 w 308"/>
                <a:gd name="T1" fmla="*/ 0 h 3"/>
                <a:gd name="T2" fmla="*/ 308 w 308"/>
                <a:gd name="T3" fmla="*/ 3 h 3"/>
                <a:gd name="T4" fmla="*/ 0 60000 65536"/>
                <a:gd name="T5" fmla="*/ 0 60000 65536"/>
                <a:gd name="T6" fmla="*/ 0 w 308"/>
                <a:gd name="T7" fmla="*/ 0 h 3"/>
                <a:gd name="T8" fmla="*/ 308 w 308"/>
                <a:gd name="T9" fmla="*/ 3 h 3"/>
              </a:gdLst>
              <a:ahLst/>
              <a:cxnLst>
                <a:cxn ang="T4">
                  <a:pos x="T0" y="T1"/>
                </a:cxn>
                <a:cxn ang="T5">
                  <a:pos x="T2" y="T3"/>
                </a:cxn>
              </a:cxnLst>
              <a:rect l="T6" t="T7" r="T8" b="T9"/>
              <a:pathLst>
                <a:path w="308" h="3">
                  <a:moveTo>
                    <a:pt x="0" y="0"/>
                  </a:moveTo>
                  <a:lnTo>
                    <a:pt x="308" y="3"/>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466" name="Line 44"/>
            <p:cNvSpPr>
              <a:spLocks noChangeShapeType="1"/>
            </p:cNvSpPr>
            <p:nvPr/>
          </p:nvSpPr>
          <p:spPr bwMode="auto">
            <a:xfrm>
              <a:off x="2249" y="2921"/>
              <a:ext cx="0" cy="645"/>
            </a:xfrm>
            <a:prstGeom prst="line">
              <a:avLst/>
            </a:prstGeom>
            <a:noFill/>
            <a:ln w="12700">
              <a:solidFill>
                <a:schemeClr val="accent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7" name="Line 45"/>
            <p:cNvSpPr>
              <a:spLocks noChangeShapeType="1"/>
            </p:cNvSpPr>
            <p:nvPr/>
          </p:nvSpPr>
          <p:spPr bwMode="auto">
            <a:xfrm>
              <a:off x="4073" y="1522"/>
              <a:ext cx="0" cy="590"/>
            </a:xfrm>
            <a:prstGeom prst="line">
              <a:avLst/>
            </a:prstGeom>
            <a:noFill/>
            <a:ln w="12700">
              <a:solidFill>
                <a:schemeClr val="accent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4318" name="Text Box 46"/>
          <p:cNvSpPr txBox="1">
            <a:spLocks noChangeArrowheads="1"/>
          </p:cNvSpPr>
          <p:nvPr/>
        </p:nvSpPr>
        <p:spPr bwMode="auto">
          <a:xfrm>
            <a:off x="4881563" y="2997200"/>
            <a:ext cx="4262437" cy="283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en-US" altLang="zh-CN" sz="2800" b="1">
                <a:solidFill>
                  <a:schemeClr val="accent2"/>
                </a:solidFill>
              </a:rPr>
              <a:t>        </a:t>
            </a:r>
            <a:r>
              <a:rPr lang="zh-CN" altLang="en-US" b="1">
                <a:solidFill>
                  <a:schemeClr val="accent2"/>
                </a:solidFill>
              </a:rPr>
              <a:t>一个视图不能唯一确定物体的形状，往往需要两个或两个以上的视图才能唯一确定物体的形状。</a:t>
            </a:r>
          </a:p>
          <a:p>
            <a:pPr eaLnBrk="1" hangingPunct="1">
              <a:buFont typeface="Arial" panose="020B0604020202020204" pitchFamily="34" charset="0"/>
              <a:buNone/>
            </a:pPr>
            <a:r>
              <a:rPr lang="zh-CN" altLang="en-US" sz="2000" b="1" i="1">
                <a:solidFill>
                  <a:schemeClr val="accent2"/>
                </a:solidFill>
              </a:rPr>
              <a:t>      </a:t>
            </a:r>
            <a:r>
              <a:rPr lang="en-US" altLang="zh-CN" sz="2000" b="1" i="1">
                <a:solidFill>
                  <a:schemeClr val="accent2"/>
                </a:solidFill>
              </a:rPr>
              <a:t>One view cannot fix the shape of the object. Two or more views are usually needed to determine the object exclusively.</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4318">
                                            <p:txEl>
                                              <p:pRg st="0" end="0"/>
                                            </p:txEl>
                                          </p:spTgt>
                                        </p:tgtEl>
                                        <p:attrNameLst>
                                          <p:attrName>style.visibility</p:attrName>
                                        </p:attrNameLst>
                                      </p:cBhvr>
                                      <p:to>
                                        <p:strVal val="visible"/>
                                      </p:to>
                                    </p:set>
                                    <p:animEffect transition="in" filter="box(in)">
                                      <p:cBhvr>
                                        <p:cTn id="17" dur="500"/>
                                        <p:tgtEl>
                                          <p:spTgt spid="54318">
                                            <p:txEl>
                                              <p:pRg st="0" end="0"/>
                                            </p:txEl>
                                          </p:spTgt>
                                        </p:tgtEl>
                                      </p:cBhvr>
                                    </p:animEffect>
                                  </p:childTnLst>
                                </p:cTn>
                              </p:par>
                              <p:par>
                                <p:cTn id="18" presetID="2" presetClass="entr" presetSubtype="2" fill="hold" grpId="0" nodeType="withEffect">
                                  <p:stCondLst>
                                    <p:cond delay="0"/>
                                  </p:stCondLst>
                                  <p:childTnLst>
                                    <p:set>
                                      <p:cBhvr>
                                        <p:cTn id="19" dur="1" fill="hold">
                                          <p:stCondLst>
                                            <p:cond delay="0"/>
                                          </p:stCondLst>
                                        </p:cTn>
                                        <p:tgtEl>
                                          <p:spTgt spid="54318">
                                            <p:txEl>
                                              <p:pRg st="1" end="1"/>
                                            </p:txEl>
                                          </p:spTgt>
                                        </p:tgtEl>
                                        <p:attrNameLst>
                                          <p:attrName>style.visibility</p:attrName>
                                        </p:attrNameLst>
                                      </p:cBhvr>
                                      <p:to>
                                        <p:strVal val="visible"/>
                                      </p:to>
                                    </p:set>
                                    <p:anim calcmode="lin" valueType="num">
                                      <p:cBhvr additive="base">
                                        <p:cTn id="20" dur="500" fill="hold"/>
                                        <p:tgtEl>
                                          <p:spTgt spid="54318">
                                            <p:txEl>
                                              <p:pRg st="1" end="1"/>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54318">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1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3">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0" y="3429000"/>
            <a:ext cx="8532813" cy="305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7"/>
          <p:cNvGrpSpPr>
            <a:grpSpLocks/>
          </p:cNvGrpSpPr>
          <p:nvPr/>
        </p:nvGrpSpPr>
        <p:grpSpPr bwMode="auto">
          <a:xfrm>
            <a:off x="0" y="-15875"/>
            <a:ext cx="7092950" cy="3213100"/>
            <a:chOff x="0" y="0"/>
            <a:chExt cx="4264" cy="1842"/>
          </a:xfrm>
        </p:grpSpPr>
        <p:pic>
          <p:nvPicPr>
            <p:cNvPr id="20486" name="Picture 4"/>
            <p:cNvPicPr>
              <a:picLocks noChangeAspect="1" noChangeArrowheads="1"/>
            </p:cNvPicPr>
            <p:nvPr/>
          </p:nvPicPr>
          <p:blipFill>
            <a:blip r:embed="rId4">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0" y="0"/>
              <a:ext cx="4218" cy="9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7" name="Picture 5"/>
            <p:cNvPicPr>
              <a:picLocks noChangeAspect="1" noChangeArrowheads="1"/>
            </p:cNvPicPr>
            <p:nvPr/>
          </p:nvPicPr>
          <p:blipFill>
            <a:blip r:embed="rId5">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a:off x="0" y="981"/>
              <a:ext cx="4264" cy="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8371" name="Picture 3"/>
          <p:cNvPicPr>
            <a:picLocks noChangeAspect="1" noChangeArrowheads="1"/>
          </p:cNvPicPr>
          <p:nvPr/>
        </p:nvPicPr>
        <p:blipFill>
          <a:blip r:embed="rId6">
            <a:clrChange>
              <a:clrFrom>
                <a:srgbClr val="C0C0C0"/>
              </a:clrFrom>
              <a:clrTo>
                <a:srgbClr val="C0C0C0">
                  <a:alpha val="0"/>
                </a:srgbClr>
              </a:clrTo>
            </a:clrChange>
            <a:extLst>
              <a:ext uri="{28A0092B-C50C-407E-A947-70E740481C1C}">
                <a14:useLocalDpi xmlns:a14="http://schemas.microsoft.com/office/drawing/2010/main" val="0"/>
              </a:ext>
            </a:extLst>
          </a:blip>
          <a:srcRect b="50977"/>
          <a:stretch>
            <a:fillRect/>
          </a:stretch>
        </p:blipFill>
        <p:spPr bwMode="auto">
          <a:xfrm>
            <a:off x="0" y="1484313"/>
            <a:ext cx="6624638"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6"/>
          <p:cNvPicPr>
            <a:picLocks noChangeAspect="1" noChangeArrowheads="1"/>
          </p:cNvPicPr>
          <p:nvPr/>
        </p:nvPicPr>
        <p:blipFill>
          <a:blip r:embed="rId6">
            <a:clrChange>
              <a:clrFrom>
                <a:srgbClr val="C0C0C0"/>
              </a:clrFrom>
              <a:clrTo>
                <a:srgbClr val="C0C0C0">
                  <a:alpha val="0"/>
                </a:srgbClr>
              </a:clrTo>
            </a:clrChange>
            <a:extLst>
              <a:ext uri="{28A0092B-C50C-407E-A947-70E740481C1C}">
                <a14:useLocalDpi xmlns:a14="http://schemas.microsoft.com/office/drawing/2010/main" val="0"/>
              </a:ext>
            </a:extLst>
          </a:blip>
          <a:srcRect l="82602" t="51338"/>
          <a:stretch>
            <a:fillRect/>
          </a:stretch>
        </p:blipFill>
        <p:spPr bwMode="auto">
          <a:xfrm>
            <a:off x="31750" y="0"/>
            <a:ext cx="1152525"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58370"/>
                                        </p:tgtEl>
                                        <p:attrNameLst>
                                          <p:attrName>style.visibility</p:attrName>
                                        </p:attrNameLst>
                                      </p:cBhvr>
                                      <p:to>
                                        <p:strVal val="visible"/>
                                      </p:to>
                                    </p:set>
                                    <p:animEffect transition="in" filter="wipe(right)">
                                      <p:cBhvr>
                                        <p:cTn id="7" dur="500"/>
                                        <p:tgtEl>
                                          <p:spTgt spid="583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58371"/>
                                        </p:tgtEl>
                                        <p:attrNameLst>
                                          <p:attrName>style.visibility</p:attrName>
                                        </p:attrNameLst>
                                      </p:cBhvr>
                                      <p:to>
                                        <p:strVal val="visible"/>
                                      </p:to>
                                    </p:set>
                                    <p:animEffect transition="in" filter="checkerboard(across)">
                                      <p:cBhvr>
                                        <p:cTn id="12" dur="500"/>
                                        <p:tgtEl>
                                          <p:spTgt spid="583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xit" presetSubtype="16" fill="hold" nodeType="clickEffect">
                                  <p:stCondLst>
                                    <p:cond delay="0"/>
                                  </p:stCondLst>
                                  <p:childTnLst>
                                    <p:animEffect transition="out" filter="diamond(in)">
                                      <p:cBhvr>
                                        <p:cTn id="16" dur="2000"/>
                                        <p:tgtEl>
                                          <p:spTgt spid="58371"/>
                                        </p:tgtEl>
                                      </p:cBhvr>
                                    </p:animEffect>
                                    <p:set>
                                      <p:cBhvr>
                                        <p:cTn id="17" dur="1" fill="hold">
                                          <p:stCondLst>
                                            <p:cond delay="1999"/>
                                          </p:stCondLst>
                                        </p:cTn>
                                        <p:tgtEl>
                                          <p:spTgt spid="58371"/>
                                        </p:tgtEl>
                                        <p:attrNameLst>
                                          <p:attrName>style.visibility</p:attrName>
                                        </p:attrNameLst>
                                      </p:cBhvr>
                                      <p:to>
                                        <p:strVal val="hidden"/>
                                      </p:to>
                                    </p:set>
                                  </p:childTnLst>
                                </p:cTn>
                              </p:par>
                              <p:par>
                                <p:cTn id="18" presetID="8" presetClass="exit" presetSubtype="16" fill="hold" nodeType="withEffect">
                                  <p:stCondLst>
                                    <p:cond delay="0"/>
                                  </p:stCondLst>
                                  <p:childTnLst>
                                    <p:animEffect transition="out" filter="diamond(in)">
                                      <p:cBhvr>
                                        <p:cTn id="19" dur="2000"/>
                                        <p:tgtEl>
                                          <p:spTgt spid="58374"/>
                                        </p:tgtEl>
                                      </p:cBhvr>
                                    </p:animEffect>
                                    <p:set>
                                      <p:cBhvr>
                                        <p:cTn id="20" dur="1" fill="hold">
                                          <p:stCondLst>
                                            <p:cond delay="1999"/>
                                          </p:stCondLst>
                                        </p:cTn>
                                        <p:tgtEl>
                                          <p:spTgt spid="58374"/>
                                        </p:tgtEl>
                                        <p:attrNameLst>
                                          <p:attrName>style.visibility</p:attrName>
                                        </p:attrNameLst>
                                      </p:cBhvr>
                                      <p:to>
                                        <p:strVal val="hidden"/>
                                      </p:to>
                                    </p:set>
                                  </p:childTnLst>
                                </p:cTn>
                              </p:par>
                            </p:childTnLst>
                          </p:cTn>
                        </p:par>
                        <p:par>
                          <p:cTn id="21" fill="hold" nodeType="afterGroup">
                            <p:stCondLst>
                              <p:cond delay="2000"/>
                            </p:stCondLst>
                            <p:childTnLst>
                              <p:par>
                                <p:cTn id="22" presetID="22" presetClass="entr" presetSubtype="4"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p:cNvPicPr>
            <a:picLocks noChangeAspect="1" noChangeArrowheads="1"/>
          </p:cNvPicPr>
          <p:nvPr/>
        </p:nvPicPr>
        <p:blipFill>
          <a:blip r:embed="rId3">
            <a:clrChange>
              <a:clrFrom>
                <a:srgbClr val="C0C0C0"/>
              </a:clrFrom>
              <a:clrTo>
                <a:srgbClr val="C0C0C0">
                  <a:alpha val="0"/>
                </a:srgbClr>
              </a:clrTo>
            </a:clrChange>
            <a:extLst>
              <a:ext uri="{28A0092B-C50C-407E-A947-70E740481C1C}">
                <a14:useLocalDpi xmlns:a14="http://schemas.microsoft.com/office/drawing/2010/main" val="0"/>
              </a:ext>
            </a:extLst>
          </a:blip>
          <a:srcRect/>
          <a:stretch>
            <a:fillRect/>
          </a:stretch>
        </p:blipFill>
        <p:spPr bwMode="auto">
          <a:xfrm rot="-1138121">
            <a:off x="323850" y="2636838"/>
            <a:ext cx="8066088" cy="445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3"/>
          <p:cNvPicPr>
            <a:picLocks noChangeAspect="1" noChangeArrowheads="1"/>
          </p:cNvPicPr>
          <p:nvPr/>
        </p:nvPicPr>
        <p:blipFill>
          <a:blip r:embed="rId4">
            <a:extLst>
              <a:ext uri="{28A0092B-C50C-407E-A947-70E740481C1C}">
                <a14:useLocalDpi xmlns:a14="http://schemas.microsoft.com/office/drawing/2010/main" val="0"/>
              </a:ext>
            </a:extLst>
          </a:blip>
          <a:srcRect b="53313"/>
          <a:stretch>
            <a:fillRect/>
          </a:stretch>
        </p:blipFill>
        <p:spPr bwMode="auto">
          <a:xfrm>
            <a:off x="0" y="1397000"/>
            <a:ext cx="6084888"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565400"/>
            <a:ext cx="83883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6"/>
          <p:cNvPicPr>
            <a:picLocks noChangeAspect="1" noChangeArrowheads="1"/>
          </p:cNvPicPr>
          <p:nvPr/>
        </p:nvPicPr>
        <p:blipFill>
          <a:blip r:embed="rId4">
            <a:extLst>
              <a:ext uri="{28A0092B-C50C-407E-A947-70E740481C1C}">
                <a14:useLocalDpi xmlns:a14="http://schemas.microsoft.com/office/drawing/2010/main" val="0"/>
              </a:ext>
            </a:extLst>
          </a:blip>
          <a:srcRect t="44954"/>
          <a:stretch>
            <a:fillRect/>
          </a:stretch>
        </p:blipFill>
        <p:spPr bwMode="auto">
          <a:xfrm>
            <a:off x="0" y="0"/>
            <a:ext cx="6084888"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wipe(down)">
                                      <p:cBhvr>
                                        <p:cTn id="7" dur="500"/>
                                        <p:tgtEl>
                                          <p:spTgt spid="59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9394"/>
                                        </p:tgtEl>
                                        <p:attrNameLst>
                                          <p:attrName>style.visibility</p:attrName>
                                        </p:attrNameLst>
                                      </p:cBhvr>
                                      <p:to>
                                        <p:strVal val="visible"/>
                                      </p:to>
                                    </p:set>
                                    <p:animEffect transition="in" filter="wipe(left)">
                                      <p:cBhvr>
                                        <p:cTn id="12" dur="500"/>
                                        <p:tgtEl>
                                          <p:spTgt spid="593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59395"/>
                                        </p:tgtEl>
                                        <p:attrNameLst>
                                          <p:attrName>style.visibility</p:attrName>
                                        </p:attrNameLst>
                                      </p:cBhvr>
                                      <p:to>
                                        <p:strVal val="visible"/>
                                      </p:to>
                                    </p:set>
                                    <p:animEffect transition="in" filter="box(out)">
                                      <p:cBhvr>
                                        <p:cTn id="17" dur="500"/>
                                        <p:tgtEl>
                                          <p:spTgt spid="59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a:spLocks noChangeArrowheads="1"/>
          </p:cNvSpPr>
          <p:nvPr/>
        </p:nvSpPr>
        <p:spPr bwMode="auto">
          <a:xfrm>
            <a:off x="-34925" y="3454400"/>
            <a:ext cx="52546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a:r>
              <a:rPr lang="en-US" altLang="zh-CN" sz="1800" b="1">
                <a:latin typeface="Arial Unicode MS" panose="020B0604020202020204" pitchFamily="34" charset="-122"/>
                <a:ea typeface="Arial Unicode MS" panose="020B0604020202020204" pitchFamily="34" charset="-122"/>
                <a:cs typeface="Arial Unicode MS" panose="020B0604020202020204" pitchFamily="34" charset="-122"/>
              </a:rPr>
              <a:t>Ship Arriving Too Late to Save Drowning  Witch</a:t>
            </a:r>
            <a:r>
              <a:rPr lang="en-US" altLang="zh-CN" sz="1800">
                <a:latin typeface="Arial Unicode MS" panose="020B0604020202020204" pitchFamily="34" charset="-122"/>
                <a:ea typeface="Arial Unicode MS" panose="020B0604020202020204" pitchFamily="34" charset="-122"/>
                <a:cs typeface="Arial Unicode MS" panose="020B0604020202020204" pitchFamily="34" charset="-122"/>
              </a:rPr>
              <a:t>. </a:t>
            </a:r>
          </a:p>
          <a:p>
            <a:pPr algn="ctr"/>
            <a:r>
              <a:rPr lang="en-US" altLang="zh-CN" sz="1800" i="1">
                <a:latin typeface="Arial Unicode MS" panose="020B0604020202020204" pitchFamily="34" charset="-122"/>
                <a:ea typeface="Arial Unicode MS" panose="020B0604020202020204" pitchFamily="34" charset="-122"/>
                <a:cs typeface="Arial Unicode MS" panose="020B0604020202020204" pitchFamily="34" charset="-122"/>
              </a:rPr>
              <a:t>This well-known drawing by artist</a:t>
            </a:r>
          </a:p>
          <a:p>
            <a:pPr algn="ctr"/>
            <a:r>
              <a:rPr lang="en-US" altLang="zh-CN" sz="1800" i="1">
                <a:latin typeface="Arial Unicode MS" panose="020B0604020202020204" pitchFamily="34" charset="-122"/>
                <a:ea typeface="Arial Unicode MS" panose="020B0604020202020204" pitchFamily="34" charset="-122"/>
                <a:cs typeface="Arial Unicode MS" panose="020B0604020202020204" pitchFamily="34" charset="-122"/>
              </a:rPr>
              <a:t>Roger Price is an example of how a single</a:t>
            </a:r>
          </a:p>
          <a:p>
            <a:pPr algn="ctr"/>
            <a:r>
              <a:rPr lang="en-US" altLang="zh-CN" sz="1800" i="1">
                <a:latin typeface="Arial Unicode MS" panose="020B0604020202020204" pitchFamily="34" charset="-122"/>
                <a:ea typeface="Arial Unicode MS" panose="020B0604020202020204" pitchFamily="34" charset="-122"/>
                <a:cs typeface="Arial Unicode MS" panose="020B0604020202020204" pitchFamily="34" charset="-122"/>
              </a:rPr>
              <a:t>orthographic view can be difficult to interpret.</a:t>
            </a:r>
            <a:endParaRPr lang="zh-CN" altLang="en-US" sz="1800">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24579"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88913"/>
            <a:ext cx="317182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27738" y="404813"/>
            <a:ext cx="288925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a:spLocks noChangeArrowheads="1"/>
          </p:cNvSpPr>
          <p:nvPr/>
        </p:nvSpPr>
        <p:spPr bwMode="auto">
          <a:xfrm>
            <a:off x="6227763" y="3454400"/>
            <a:ext cx="28082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r>
              <a:rPr lang="en-US" altLang="zh-CN" sz="1800" b="1">
                <a:latin typeface="Arial Unicode MS" panose="020B0604020202020204" pitchFamily="34" charset="-122"/>
                <a:ea typeface="Arial Unicode MS" panose="020B0604020202020204" pitchFamily="34" charset="-122"/>
                <a:cs typeface="Arial Unicode MS" panose="020B0604020202020204" pitchFamily="34" charset="-122"/>
              </a:rPr>
              <a:t>George Washington Crossing the  Delaware</a:t>
            </a:r>
          </a:p>
          <a:p>
            <a:r>
              <a:rPr lang="en-US" altLang="zh-CN" sz="1800" b="1">
                <a:latin typeface="Arial Unicode MS" panose="020B0604020202020204" pitchFamily="34" charset="-122"/>
                <a:ea typeface="Arial Unicode MS" panose="020B0604020202020204" pitchFamily="34" charset="-122"/>
                <a:cs typeface="Arial Unicode MS" panose="020B0604020202020204" pitchFamily="34" charset="-122"/>
              </a:rPr>
              <a:t> as Seen by a Trout</a:t>
            </a:r>
            <a:endParaRPr lang="zh-CN" altLang="en-US" sz="1800" b="1">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7" name="矩形 6"/>
          <p:cNvSpPr>
            <a:spLocks noChangeArrowheads="1"/>
          </p:cNvSpPr>
          <p:nvPr/>
        </p:nvSpPr>
        <p:spPr bwMode="auto">
          <a:xfrm>
            <a:off x="1908175" y="5084763"/>
            <a:ext cx="5254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a:r>
              <a:rPr lang="zh-CN" altLang="en-US" sz="1800" b="1">
                <a:latin typeface="Arial Unicode MS" panose="020B0604020202020204" pitchFamily="34" charset="-122"/>
                <a:ea typeface="Arial Unicode MS" panose="020B0604020202020204" pitchFamily="34" charset="-122"/>
                <a:cs typeface="Arial Unicode MS" panose="020B0604020202020204" pitchFamily="34" charset="-122"/>
              </a:rPr>
              <a:t>单一投影图不能完整解释立体结构</a:t>
            </a:r>
            <a:endParaRPr lang="zh-CN" altLang="en-US" sz="180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0" y="84138"/>
            <a:ext cx="882173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en-US" altLang="zh-CN" sz="2800" b="1">
                <a:solidFill>
                  <a:srgbClr val="FF3300"/>
                </a:solidFill>
              </a:rPr>
              <a:t>⒋ </a:t>
            </a:r>
            <a:r>
              <a:rPr lang="zh-CN" altLang="en-US" sz="2800" b="1">
                <a:solidFill>
                  <a:srgbClr val="FF3300"/>
                </a:solidFill>
              </a:rPr>
              <a:t>注意图中虚实线变化，区分不同形体。</a:t>
            </a:r>
          </a:p>
          <a:p>
            <a:pPr eaLnBrk="1" hangingPunct="1">
              <a:buFont typeface="Arial" panose="020B0604020202020204" pitchFamily="34" charset="0"/>
              <a:buNone/>
            </a:pPr>
            <a:r>
              <a:rPr lang="en-US" altLang="zh-CN" sz="2000" b="1" i="1">
                <a:solidFill>
                  <a:srgbClr val="FF3300"/>
                </a:solidFill>
              </a:rPr>
              <a:t>Notice the difference between the dashed  and continuous lines.</a:t>
            </a:r>
          </a:p>
        </p:txBody>
      </p:sp>
      <p:grpSp>
        <p:nvGrpSpPr>
          <p:cNvPr id="2" name="Group 3"/>
          <p:cNvGrpSpPr>
            <a:grpSpLocks/>
          </p:cNvGrpSpPr>
          <p:nvPr/>
        </p:nvGrpSpPr>
        <p:grpSpPr bwMode="auto">
          <a:xfrm>
            <a:off x="2667000" y="2701925"/>
            <a:ext cx="1828800" cy="2133600"/>
            <a:chOff x="1680" y="1767"/>
            <a:chExt cx="1152" cy="1344"/>
          </a:xfrm>
        </p:grpSpPr>
        <p:sp>
          <p:nvSpPr>
            <p:cNvPr id="25678" name="Freeform 4"/>
            <p:cNvSpPr>
              <a:spLocks noChangeArrowheads="1"/>
            </p:cNvSpPr>
            <p:nvPr/>
          </p:nvSpPr>
          <p:spPr bwMode="auto">
            <a:xfrm>
              <a:off x="1680" y="1775"/>
              <a:ext cx="1142" cy="1331"/>
            </a:xfrm>
            <a:custGeom>
              <a:avLst/>
              <a:gdLst>
                <a:gd name="T0" fmla="*/ 451 w 1142"/>
                <a:gd name="T1" fmla="*/ 94 h 1331"/>
                <a:gd name="T2" fmla="*/ 618 w 1142"/>
                <a:gd name="T3" fmla="*/ 0 h 1331"/>
                <a:gd name="T4" fmla="*/ 1140 w 1142"/>
                <a:gd name="T5" fmla="*/ 311 h 1331"/>
                <a:gd name="T6" fmla="*/ 1142 w 1142"/>
                <a:gd name="T7" fmla="*/ 982 h 1331"/>
                <a:gd name="T8" fmla="*/ 545 w 1142"/>
                <a:gd name="T9" fmla="*/ 1331 h 1331"/>
                <a:gd name="T10" fmla="*/ 0 w 1142"/>
                <a:gd name="T11" fmla="*/ 1016 h 1331"/>
                <a:gd name="T12" fmla="*/ 0 w 1142"/>
                <a:gd name="T13" fmla="*/ 821 h 1331"/>
                <a:gd name="T14" fmla="*/ 342 w 1142"/>
                <a:gd name="T15" fmla="*/ 611 h 1331"/>
                <a:gd name="T16" fmla="*/ 450 w 1142"/>
                <a:gd name="T17" fmla="*/ 483 h 1331"/>
                <a:gd name="T18" fmla="*/ 451 w 1142"/>
                <a:gd name="T19" fmla="*/ 94 h 13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42"/>
                <a:gd name="T31" fmla="*/ 0 h 1331"/>
                <a:gd name="T32" fmla="*/ 1142 w 1142"/>
                <a:gd name="T33" fmla="*/ 1331 h 133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42" h="1331">
                  <a:moveTo>
                    <a:pt x="451" y="94"/>
                  </a:moveTo>
                  <a:lnTo>
                    <a:pt x="618" y="0"/>
                  </a:lnTo>
                  <a:lnTo>
                    <a:pt x="1140" y="311"/>
                  </a:lnTo>
                  <a:lnTo>
                    <a:pt x="1142" y="982"/>
                  </a:lnTo>
                  <a:lnTo>
                    <a:pt x="545" y="1331"/>
                  </a:lnTo>
                  <a:lnTo>
                    <a:pt x="0" y="1016"/>
                  </a:lnTo>
                  <a:lnTo>
                    <a:pt x="0" y="821"/>
                  </a:lnTo>
                  <a:lnTo>
                    <a:pt x="342" y="611"/>
                  </a:lnTo>
                  <a:lnTo>
                    <a:pt x="450" y="483"/>
                  </a:lnTo>
                  <a:lnTo>
                    <a:pt x="451" y="94"/>
                  </a:lnTo>
                  <a:close/>
                </a:path>
              </a:pathLst>
            </a:custGeom>
            <a:solidFill>
              <a:schemeClr val="accent1"/>
            </a:solidFill>
            <a:ln w="12700">
              <a:solidFill>
                <a:schemeClr val="accent1"/>
              </a:solidFill>
              <a:round/>
              <a:headEnd/>
              <a:tailEnd/>
            </a:ln>
          </p:spPr>
          <p:txBody>
            <a:bodyPr/>
            <a:lstStyle/>
            <a:p>
              <a:endParaRPr lang="zh-CN" altLang="en-US"/>
            </a:p>
          </p:txBody>
        </p:sp>
        <p:grpSp>
          <p:nvGrpSpPr>
            <p:cNvPr id="25679" name="Group 5"/>
            <p:cNvGrpSpPr>
              <a:grpSpLocks/>
            </p:cNvGrpSpPr>
            <p:nvPr/>
          </p:nvGrpSpPr>
          <p:grpSpPr bwMode="auto">
            <a:xfrm>
              <a:off x="1680" y="1767"/>
              <a:ext cx="1152" cy="1344"/>
              <a:chOff x="1680" y="1767"/>
              <a:chExt cx="1152" cy="1344"/>
            </a:xfrm>
          </p:grpSpPr>
          <p:sp>
            <p:nvSpPr>
              <p:cNvPr id="25680" name="Line 6"/>
              <p:cNvSpPr>
                <a:spLocks noChangeShapeType="1"/>
              </p:cNvSpPr>
              <p:nvPr/>
            </p:nvSpPr>
            <p:spPr bwMode="auto">
              <a:xfrm>
                <a:off x="2672" y="2191"/>
                <a:ext cx="0" cy="46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1" name="Line 7"/>
              <p:cNvSpPr>
                <a:spLocks noChangeShapeType="1"/>
              </p:cNvSpPr>
              <p:nvPr/>
            </p:nvSpPr>
            <p:spPr bwMode="auto">
              <a:xfrm flipV="1">
                <a:off x="2672" y="2096"/>
                <a:ext cx="160" cy="9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2" name="Freeform 8"/>
              <p:cNvSpPr>
                <a:spLocks noChangeArrowheads="1"/>
              </p:cNvSpPr>
              <p:nvPr/>
            </p:nvSpPr>
            <p:spPr bwMode="auto">
              <a:xfrm>
                <a:off x="2829" y="2092"/>
                <a:ext cx="3" cy="665"/>
              </a:xfrm>
              <a:custGeom>
                <a:avLst/>
                <a:gdLst>
                  <a:gd name="T0" fmla="*/ 3 w 3"/>
                  <a:gd name="T1" fmla="*/ 0 h 665"/>
                  <a:gd name="T2" fmla="*/ 0 w 3"/>
                  <a:gd name="T3" fmla="*/ 665 h 665"/>
                  <a:gd name="T4" fmla="*/ 0 60000 65536"/>
                  <a:gd name="T5" fmla="*/ 0 60000 65536"/>
                  <a:gd name="T6" fmla="*/ 0 w 3"/>
                  <a:gd name="T7" fmla="*/ 0 h 665"/>
                  <a:gd name="T8" fmla="*/ 3 w 3"/>
                  <a:gd name="T9" fmla="*/ 665 h 665"/>
                </a:gdLst>
                <a:ahLst/>
                <a:cxnLst>
                  <a:cxn ang="T4">
                    <a:pos x="T0" y="T1"/>
                  </a:cxn>
                  <a:cxn ang="T5">
                    <a:pos x="T2" y="T3"/>
                  </a:cxn>
                </a:cxnLst>
                <a:rect l="T6" t="T7" r="T8" b="T9"/>
                <a:pathLst>
                  <a:path w="3" h="665">
                    <a:moveTo>
                      <a:pt x="3" y="0"/>
                    </a:moveTo>
                    <a:lnTo>
                      <a:pt x="0" y="665"/>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83" name="Line 9"/>
              <p:cNvSpPr>
                <a:spLocks noChangeShapeType="1"/>
              </p:cNvSpPr>
              <p:nvPr/>
            </p:nvSpPr>
            <p:spPr bwMode="auto">
              <a:xfrm flipH="1">
                <a:off x="2224" y="2651"/>
                <a:ext cx="448" cy="26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4" name="Line 10"/>
              <p:cNvSpPr>
                <a:spLocks noChangeShapeType="1"/>
              </p:cNvSpPr>
              <p:nvPr/>
            </p:nvSpPr>
            <p:spPr bwMode="auto">
              <a:xfrm>
                <a:off x="2224" y="2914"/>
                <a:ext cx="0" cy="19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5" name="Freeform 11"/>
              <p:cNvSpPr>
                <a:spLocks noChangeArrowheads="1"/>
              </p:cNvSpPr>
              <p:nvPr/>
            </p:nvSpPr>
            <p:spPr bwMode="auto">
              <a:xfrm>
                <a:off x="2215" y="2749"/>
                <a:ext cx="617" cy="362"/>
              </a:xfrm>
              <a:custGeom>
                <a:avLst/>
                <a:gdLst>
                  <a:gd name="T0" fmla="*/ 274 w 926"/>
                  <a:gd name="T1" fmla="*/ 0 h 528"/>
                  <a:gd name="T2" fmla="*/ 0 w 926"/>
                  <a:gd name="T3" fmla="*/ 170 h 528"/>
                  <a:gd name="T4" fmla="*/ 0 60000 65536"/>
                  <a:gd name="T5" fmla="*/ 0 60000 65536"/>
                  <a:gd name="T6" fmla="*/ 0 w 926"/>
                  <a:gd name="T7" fmla="*/ 0 h 528"/>
                  <a:gd name="T8" fmla="*/ 926 w 926"/>
                  <a:gd name="T9" fmla="*/ 528 h 528"/>
                </a:gdLst>
                <a:ahLst/>
                <a:cxnLst>
                  <a:cxn ang="T4">
                    <a:pos x="T0" y="T1"/>
                  </a:cxn>
                  <a:cxn ang="T5">
                    <a:pos x="T2" y="T3"/>
                  </a:cxn>
                </a:cxnLst>
                <a:rect l="T6" t="T7" r="T8" b="T9"/>
                <a:pathLst>
                  <a:path w="926" h="528">
                    <a:moveTo>
                      <a:pt x="926" y="0"/>
                    </a:moveTo>
                    <a:lnTo>
                      <a:pt x="0" y="528"/>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86" name="Line 12"/>
              <p:cNvSpPr>
                <a:spLocks noChangeShapeType="1"/>
              </p:cNvSpPr>
              <p:nvPr/>
            </p:nvSpPr>
            <p:spPr bwMode="auto">
              <a:xfrm flipH="1" flipV="1">
                <a:off x="2128" y="1868"/>
                <a:ext cx="544" cy="32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7" name="Line 13"/>
              <p:cNvSpPr>
                <a:spLocks noChangeShapeType="1"/>
              </p:cNvSpPr>
              <p:nvPr/>
            </p:nvSpPr>
            <p:spPr bwMode="auto">
              <a:xfrm flipV="1">
                <a:off x="2128" y="1767"/>
                <a:ext cx="160" cy="9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8" name="Line 14"/>
              <p:cNvSpPr>
                <a:spLocks noChangeShapeType="1"/>
              </p:cNvSpPr>
              <p:nvPr/>
            </p:nvSpPr>
            <p:spPr bwMode="auto">
              <a:xfrm flipH="1" flipV="1">
                <a:off x="2288" y="1770"/>
                <a:ext cx="544" cy="32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89" name="Line 15"/>
              <p:cNvSpPr>
                <a:spLocks noChangeShapeType="1"/>
              </p:cNvSpPr>
              <p:nvPr/>
            </p:nvSpPr>
            <p:spPr bwMode="auto">
              <a:xfrm flipH="1" flipV="1">
                <a:off x="1680" y="2789"/>
                <a:ext cx="544" cy="32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0" name="Line 16"/>
              <p:cNvSpPr>
                <a:spLocks noChangeShapeType="1"/>
              </p:cNvSpPr>
              <p:nvPr/>
            </p:nvSpPr>
            <p:spPr bwMode="auto">
              <a:xfrm flipH="1" flipV="1">
                <a:off x="1680" y="2591"/>
                <a:ext cx="544" cy="32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1" name="Freeform 17"/>
              <p:cNvSpPr>
                <a:spLocks noChangeArrowheads="1"/>
              </p:cNvSpPr>
              <p:nvPr/>
            </p:nvSpPr>
            <p:spPr bwMode="auto">
              <a:xfrm>
                <a:off x="1680" y="2585"/>
                <a:ext cx="2" cy="207"/>
              </a:xfrm>
              <a:custGeom>
                <a:avLst/>
                <a:gdLst>
                  <a:gd name="T0" fmla="*/ 0 w 3"/>
                  <a:gd name="T1" fmla="*/ 0 h 302"/>
                  <a:gd name="T2" fmla="*/ 1 w 3"/>
                  <a:gd name="T3" fmla="*/ 97 h 302"/>
                  <a:gd name="T4" fmla="*/ 0 60000 65536"/>
                  <a:gd name="T5" fmla="*/ 0 60000 65536"/>
                  <a:gd name="T6" fmla="*/ 0 w 3"/>
                  <a:gd name="T7" fmla="*/ 0 h 302"/>
                  <a:gd name="T8" fmla="*/ 3 w 3"/>
                  <a:gd name="T9" fmla="*/ 302 h 302"/>
                </a:gdLst>
                <a:ahLst/>
                <a:cxnLst>
                  <a:cxn ang="T4">
                    <a:pos x="T0" y="T1"/>
                  </a:cxn>
                  <a:cxn ang="T5">
                    <a:pos x="T2" y="T3"/>
                  </a:cxn>
                </a:cxnLst>
                <a:rect l="T6" t="T7" r="T8" b="T9"/>
                <a:pathLst>
                  <a:path w="3" h="302">
                    <a:moveTo>
                      <a:pt x="0" y="0"/>
                    </a:moveTo>
                    <a:lnTo>
                      <a:pt x="3" y="302"/>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92" name="Freeform 18"/>
              <p:cNvSpPr>
                <a:spLocks noChangeArrowheads="1"/>
              </p:cNvSpPr>
              <p:nvPr/>
            </p:nvSpPr>
            <p:spPr bwMode="auto">
              <a:xfrm>
                <a:off x="1840" y="1980"/>
                <a:ext cx="463" cy="704"/>
              </a:xfrm>
              <a:custGeom>
                <a:avLst/>
                <a:gdLst>
                  <a:gd name="T0" fmla="*/ 205 w 695"/>
                  <a:gd name="T1" fmla="*/ 0 h 1028"/>
                  <a:gd name="T2" fmla="*/ 0 w 695"/>
                  <a:gd name="T3" fmla="*/ 330 h 1028"/>
                  <a:gd name="T4" fmla="*/ 0 60000 65536"/>
                  <a:gd name="T5" fmla="*/ 0 60000 65536"/>
                  <a:gd name="T6" fmla="*/ 0 w 695"/>
                  <a:gd name="T7" fmla="*/ 0 h 1028"/>
                  <a:gd name="T8" fmla="*/ 695 w 695"/>
                  <a:gd name="T9" fmla="*/ 1028 h 1028"/>
                </a:gdLst>
                <a:ahLst/>
                <a:cxnLst>
                  <a:cxn ang="T4">
                    <a:pos x="T0" y="T1"/>
                  </a:cxn>
                  <a:cxn ang="T5">
                    <a:pos x="T2" y="T3"/>
                  </a:cxn>
                </a:cxnLst>
                <a:rect l="T6" t="T7" r="T8" b="T9"/>
                <a:pathLst>
                  <a:path w="695" h="1028">
                    <a:moveTo>
                      <a:pt x="695" y="0"/>
                    </a:moveTo>
                    <a:lnTo>
                      <a:pt x="0" y="1028"/>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93" name="Freeform 19"/>
              <p:cNvSpPr>
                <a:spLocks noChangeArrowheads="1"/>
              </p:cNvSpPr>
              <p:nvPr/>
            </p:nvSpPr>
            <p:spPr bwMode="auto">
              <a:xfrm>
                <a:off x="2032" y="2079"/>
                <a:ext cx="463" cy="703"/>
              </a:xfrm>
              <a:custGeom>
                <a:avLst/>
                <a:gdLst>
                  <a:gd name="T0" fmla="*/ 205 w 695"/>
                  <a:gd name="T1" fmla="*/ 0 h 1028"/>
                  <a:gd name="T2" fmla="*/ 0 w 695"/>
                  <a:gd name="T3" fmla="*/ 329 h 1028"/>
                  <a:gd name="T4" fmla="*/ 0 60000 65536"/>
                  <a:gd name="T5" fmla="*/ 0 60000 65536"/>
                  <a:gd name="T6" fmla="*/ 0 w 695"/>
                  <a:gd name="T7" fmla="*/ 0 h 1028"/>
                  <a:gd name="T8" fmla="*/ 695 w 695"/>
                  <a:gd name="T9" fmla="*/ 1028 h 1028"/>
                </a:gdLst>
                <a:ahLst/>
                <a:cxnLst>
                  <a:cxn ang="T4">
                    <a:pos x="T0" y="T1"/>
                  </a:cxn>
                  <a:cxn ang="T5">
                    <a:pos x="T2" y="T3"/>
                  </a:cxn>
                </a:cxnLst>
                <a:rect l="T6" t="T7" r="T8" b="T9"/>
                <a:pathLst>
                  <a:path w="695" h="1028">
                    <a:moveTo>
                      <a:pt x="695" y="0"/>
                    </a:moveTo>
                    <a:lnTo>
                      <a:pt x="0" y="1028"/>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94" name="Line 20"/>
              <p:cNvSpPr>
                <a:spLocks noChangeShapeType="1"/>
              </p:cNvSpPr>
              <p:nvPr/>
            </p:nvSpPr>
            <p:spPr bwMode="auto">
              <a:xfrm flipH="1">
                <a:off x="2032" y="2519"/>
                <a:ext cx="448" cy="26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5" name="Line 21"/>
              <p:cNvSpPr>
                <a:spLocks noChangeShapeType="1"/>
              </p:cNvSpPr>
              <p:nvPr/>
            </p:nvSpPr>
            <p:spPr bwMode="auto">
              <a:xfrm flipH="1" flipV="1">
                <a:off x="2480" y="2537"/>
                <a:ext cx="192" cy="11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6" name="Line 22"/>
              <p:cNvSpPr>
                <a:spLocks noChangeShapeType="1"/>
              </p:cNvSpPr>
              <p:nvPr/>
            </p:nvSpPr>
            <p:spPr bwMode="auto">
              <a:xfrm>
                <a:off x="2480" y="2092"/>
                <a:ext cx="0" cy="46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7" name="Line 23"/>
              <p:cNvSpPr>
                <a:spLocks noChangeShapeType="1"/>
              </p:cNvSpPr>
              <p:nvPr/>
            </p:nvSpPr>
            <p:spPr bwMode="auto">
              <a:xfrm flipV="1">
                <a:off x="1680" y="2357"/>
                <a:ext cx="384" cy="22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98" name="Line 24"/>
              <p:cNvSpPr>
                <a:spLocks noChangeShapeType="1"/>
              </p:cNvSpPr>
              <p:nvPr/>
            </p:nvSpPr>
            <p:spPr bwMode="auto">
              <a:xfrm>
                <a:off x="2128" y="1862"/>
                <a:ext cx="0" cy="39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 name="Group 25"/>
          <p:cNvGrpSpPr>
            <a:grpSpLocks/>
          </p:cNvGrpSpPr>
          <p:nvPr/>
        </p:nvGrpSpPr>
        <p:grpSpPr bwMode="auto">
          <a:xfrm>
            <a:off x="6858000" y="2549525"/>
            <a:ext cx="1835150" cy="2136775"/>
            <a:chOff x="4320" y="1606"/>
            <a:chExt cx="1156" cy="1346"/>
          </a:xfrm>
        </p:grpSpPr>
        <p:sp>
          <p:nvSpPr>
            <p:cNvPr id="25660" name="Freeform 26"/>
            <p:cNvSpPr>
              <a:spLocks noChangeArrowheads="1"/>
            </p:cNvSpPr>
            <p:nvPr/>
          </p:nvSpPr>
          <p:spPr bwMode="auto">
            <a:xfrm>
              <a:off x="4320" y="1608"/>
              <a:ext cx="1156" cy="1344"/>
            </a:xfrm>
            <a:custGeom>
              <a:avLst/>
              <a:gdLst>
                <a:gd name="T0" fmla="*/ 610 w 1156"/>
                <a:gd name="T1" fmla="*/ 0 h 1344"/>
                <a:gd name="T2" fmla="*/ 1141 w 1156"/>
                <a:gd name="T3" fmla="*/ 320 h 1344"/>
                <a:gd name="T4" fmla="*/ 1156 w 1156"/>
                <a:gd name="T5" fmla="*/ 989 h 1344"/>
                <a:gd name="T6" fmla="*/ 547 w 1156"/>
                <a:gd name="T7" fmla="*/ 1344 h 1344"/>
                <a:gd name="T8" fmla="*/ 0 w 1156"/>
                <a:gd name="T9" fmla="*/ 1025 h 1344"/>
                <a:gd name="T10" fmla="*/ 7 w 1156"/>
                <a:gd name="T11" fmla="*/ 822 h 1344"/>
                <a:gd name="T12" fmla="*/ 458 w 1156"/>
                <a:gd name="T13" fmla="*/ 94 h 1344"/>
                <a:gd name="T14" fmla="*/ 610 w 1156"/>
                <a:gd name="T15" fmla="*/ 0 h 1344"/>
                <a:gd name="T16" fmla="*/ 0 60000 65536"/>
                <a:gd name="T17" fmla="*/ 0 60000 65536"/>
                <a:gd name="T18" fmla="*/ 0 60000 65536"/>
                <a:gd name="T19" fmla="*/ 0 60000 65536"/>
                <a:gd name="T20" fmla="*/ 0 60000 65536"/>
                <a:gd name="T21" fmla="*/ 0 60000 65536"/>
                <a:gd name="T22" fmla="*/ 0 60000 65536"/>
                <a:gd name="T23" fmla="*/ 0 60000 65536"/>
                <a:gd name="T24" fmla="*/ 0 w 1156"/>
                <a:gd name="T25" fmla="*/ 0 h 1344"/>
                <a:gd name="T26" fmla="*/ 1156 w 1156"/>
                <a:gd name="T27" fmla="*/ 1344 h 13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6" h="1344">
                  <a:moveTo>
                    <a:pt x="610" y="0"/>
                  </a:moveTo>
                  <a:lnTo>
                    <a:pt x="1141" y="320"/>
                  </a:lnTo>
                  <a:lnTo>
                    <a:pt x="1156" y="989"/>
                  </a:lnTo>
                  <a:lnTo>
                    <a:pt x="547" y="1344"/>
                  </a:lnTo>
                  <a:lnTo>
                    <a:pt x="0" y="1025"/>
                  </a:lnTo>
                  <a:lnTo>
                    <a:pt x="7" y="822"/>
                  </a:lnTo>
                  <a:lnTo>
                    <a:pt x="458" y="94"/>
                  </a:lnTo>
                  <a:lnTo>
                    <a:pt x="610" y="0"/>
                  </a:lnTo>
                  <a:close/>
                </a:path>
              </a:pathLst>
            </a:custGeom>
            <a:solidFill>
              <a:srgbClr val="CC9900"/>
            </a:solidFill>
            <a:ln w="9525">
              <a:solidFill>
                <a:schemeClr val="tx1"/>
              </a:solidFill>
              <a:round/>
              <a:headEnd/>
              <a:tailEnd/>
            </a:ln>
          </p:spPr>
          <p:txBody>
            <a:bodyPr/>
            <a:lstStyle/>
            <a:p>
              <a:endParaRPr lang="zh-CN" altLang="en-US"/>
            </a:p>
          </p:txBody>
        </p:sp>
        <p:grpSp>
          <p:nvGrpSpPr>
            <p:cNvPr id="25661" name="Group 27"/>
            <p:cNvGrpSpPr>
              <a:grpSpLocks/>
            </p:cNvGrpSpPr>
            <p:nvPr/>
          </p:nvGrpSpPr>
          <p:grpSpPr bwMode="auto">
            <a:xfrm>
              <a:off x="4320" y="1606"/>
              <a:ext cx="1152" cy="1344"/>
              <a:chOff x="4320" y="1671"/>
              <a:chExt cx="1152" cy="1344"/>
            </a:xfrm>
          </p:grpSpPr>
          <p:sp>
            <p:nvSpPr>
              <p:cNvPr id="25662" name="Line 28"/>
              <p:cNvSpPr>
                <a:spLocks noChangeShapeType="1"/>
              </p:cNvSpPr>
              <p:nvPr/>
            </p:nvSpPr>
            <p:spPr bwMode="auto">
              <a:xfrm flipV="1">
                <a:off x="5312" y="2000"/>
                <a:ext cx="160" cy="9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3" name="Freeform 29"/>
              <p:cNvSpPr>
                <a:spLocks noChangeArrowheads="1"/>
              </p:cNvSpPr>
              <p:nvPr/>
            </p:nvSpPr>
            <p:spPr bwMode="auto">
              <a:xfrm>
                <a:off x="5469" y="1996"/>
                <a:ext cx="3" cy="673"/>
              </a:xfrm>
              <a:custGeom>
                <a:avLst/>
                <a:gdLst>
                  <a:gd name="T0" fmla="*/ 3 w 3"/>
                  <a:gd name="T1" fmla="*/ 0 h 673"/>
                  <a:gd name="T2" fmla="*/ 0 w 3"/>
                  <a:gd name="T3" fmla="*/ 673 h 673"/>
                  <a:gd name="T4" fmla="*/ 0 60000 65536"/>
                  <a:gd name="T5" fmla="*/ 0 60000 65536"/>
                  <a:gd name="T6" fmla="*/ 0 w 3"/>
                  <a:gd name="T7" fmla="*/ 0 h 673"/>
                  <a:gd name="T8" fmla="*/ 3 w 3"/>
                  <a:gd name="T9" fmla="*/ 673 h 673"/>
                </a:gdLst>
                <a:ahLst/>
                <a:cxnLst>
                  <a:cxn ang="T4">
                    <a:pos x="T0" y="T1"/>
                  </a:cxn>
                  <a:cxn ang="T5">
                    <a:pos x="T2" y="T3"/>
                  </a:cxn>
                </a:cxnLst>
                <a:rect l="T6" t="T7" r="T8" b="T9"/>
                <a:pathLst>
                  <a:path w="3" h="673">
                    <a:moveTo>
                      <a:pt x="3" y="0"/>
                    </a:moveTo>
                    <a:lnTo>
                      <a:pt x="0" y="673"/>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64" name="Line 30"/>
              <p:cNvSpPr>
                <a:spLocks noChangeShapeType="1"/>
              </p:cNvSpPr>
              <p:nvPr/>
            </p:nvSpPr>
            <p:spPr bwMode="auto">
              <a:xfrm>
                <a:off x="4864" y="2818"/>
                <a:ext cx="0" cy="19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5" name="Freeform 31"/>
              <p:cNvSpPr>
                <a:spLocks noChangeArrowheads="1"/>
              </p:cNvSpPr>
              <p:nvPr/>
            </p:nvSpPr>
            <p:spPr bwMode="auto">
              <a:xfrm>
                <a:off x="4855" y="2653"/>
                <a:ext cx="617" cy="362"/>
              </a:xfrm>
              <a:custGeom>
                <a:avLst/>
                <a:gdLst>
                  <a:gd name="T0" fmla="*/ 274 w 926"/>
                  <a:gd name="T1" fmla="*/ 0 h 528"/>
                  <a:gd name="T2" fmla="*/ 0 w 926"/>
                  <a:gd name="T3" fmla="*/ 170 h 528"/>
                  <a:gd name="T4" fmla="*/ 0 60000 65536"/>
                  <a:gd name="T5" fmla="*/ 0 60000 65536"/>
                  <a:gd name="T6" fmla="*/ 0 w 926"/>
                  <a:gd name="T7" fmla="*/ 0 h 528"/>
                  <a:gd name="T8" fmla="*/ 926 w 926"/>
                  <a:gd name="T9" fmla="*/ 528 h 528"/>
                </a:gdLst>
                <a:ahLst/>
                <a:cxnLst>
                  <a:cxn ang="T4">
                    <a:pos x="T0" y="T1"/>
                  </a:cxn>
                  <a:cxn ang="T5">
                    <a:pos x="T2" y="T3"/>
                  </a:cxn>
                </a:cxnLst>
                <a:rect l="T6" t="T7" r="T8" b="T9"/>
                <a:pathLst>
                  <a:path w="926" h="528">
                    <a:moveTo>
                      <a:pt x="926" y="0"/>
                    </a:moveTo>
                    <a:lnTo>
                      <a:pt x="0" y="528"/>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66" name="Line 32"/>
              <p:cNvSpPr>
                <a:spLocks noChangeShapeType="1"/>
              </p:cNvSpPr>
              <p:nvPr/>
            </p:nvSpPr>
            <p:spPr bwMode="auto">
              <a:xfrm flipH="1" flipV="1">
                <a:off x="4768" y="1772"/>
                <a:ext cx="544" cy="32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7" name="Line 33"/>
              <p:cNvSpPr>
                <a:spLocks noChangeShapeType="1"/>
              </p:cNvSpPr>
              <p:nvPr/>
            </p:nvSpPr>
            <p:spPr bwMode="auto">
              <a:xfrm flipV="1">
                <a:off x="4768" y="1671"/>
                <a:ext cx="160" cy="9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8" name="Line 34"/>
              <p:cNvSpPr>
                <a:spLocks noChangeShapeType="1"/>
              </p:cNvSpPr>
              <p:nvPr/>
            </p:nvSpPr>
            <p:spPr bwMode="auto">
              <a:xfrm flipH="1" flipV="1">
                <a:off x="4928" y="1674"/>
                <a:ext cx="544" cy="32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69" name="Line 35"/>
              <p:cNvSpPr>
                <a:spLocks noChangeShapeType="1"/>
              </p:cNvSpPr>
              <p:nvPr/>
            </p:nvSpPr>
            <p:spPr bwMode="auto">
              <a:xfrm flipH="1" flipV="1">
                <a:off x="4320" y="2693"/>
                <a:ext cx="544" cy="32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0" name="Line 36"/>
              <p:cNvSpPr>
                <a:spLocks noChangeShapeType="1"/>
              </p:cNvSpPr>
              <p:nvPr/>
            </p:nvSpPr>
            <p:spPr bwMode="auto">
              <a:xfrm flipH="1" flipV="1">
                <a:off x="4320" y="2495"/>
                <a:ext cx="544" cy="32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71" name="Freeform 37"/>
              <p:cNvSpPr>
                <a:spLocks noChangeArrowheads="1"/>
              </p:cNvSpPr>
              <p:nvPr/>
            </p:nvSpPr>
            <p:spPr bwMode="auto">
              <a:xfrm>
                <a:off x="4320" y="2489"/>
                <a:ext cx="2" cy="207"/>
              </a:xfrm>
              <a:custGeom>
                <a:avLst/>
                <a:gdLst>
                  <a:gd name="T0" fmla="*/ 0 w 3"/>
                  <a:gd name="T1" fmla="*/ 0 h 302"/>
                  <a:gd name="T2" fmla="*/ 1 w 3"/>
                  <a:gd name="T3" fmla="*/ 97 h 302"/>
                  <a:gd name="T4" fmla="*/ 0 60000 65536"/>
                  <a:gd name="T5" fmla="*/ 0 60000 65536"/>
                  <a:gd name="T6" fmla="*/ 0 w 3"/>
                  <a:gd name="T7" fmla="*/ 0 h 302"/>
                  <a:gd name="T8" fmla="*/ 3 w 3"/>
                  <a:gd name="T9" fmla="*/ 302 h 302"/>
                </a:gdLst>
                <a:ahLst/>
                <a:cxnLst>
                  <a:cxn ang="T4">
                    <a:pos x="T0" y="T1"/>
                  </a:cxn>
                  <a:cxn ang="T5">
                    <a:pos x="T2" y="T3"/>
                  </a:cxn>
                </a:cxnLst>
                <a:rect l="T6" t="T7" r="T8" b="T9"/>
                <a:pathLst>
                  <a:path w="3" h="302">
                    <a:moveTo>
                      <a:pt x="0" y="0"/>
                    </a:moveTo>
                    <a:lnTo>
                      <a:pt x="3" y="302"/>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72" name="Freeform 38"/>
              <p:cNvSpPr>
                <a:spLocks noChangeArrowheads="1"/>
              </p:cNvSpPr>
              <p:nvPr/>
            </p:nvSpPr>
            <p:spPr bwMode="auto">
              <a:xfrm>
                <a:off x="4322" y="1761"/>
                <a:ext cx="456" cy="733"/>
              </a:xfrm>
              <a:custGeom>
                <a:avLst/>
                <a:gdLst>
                  <a:gd name="T0" fmla="*/ 55 w 1311"/>
                  <a:gd name="T1" fmla="*/ 0 h 1466"/>
                  <a:gd name="T2" fmla="*/ 0 w 1311"/>
                  <a:gd name="T3" fmla="*/ 184 h 1466"/>
                  <a:gd name="T4" fmla="*/ 0 60000 65536"/>
                  <a:gd name="T5" fmla="*/ 0 60000 65536"/>
                  <a:gd name="T6" fmla="*/ 0 w 1311"/>
                  <a:gd name="T7" fmla="*/ 0 h 1466"/>
                  <a:gd name="T8" fmla="*/ 1311 w 1311"/>
                  <a:gd name="T9" fmla="*/ 1466 h 1466"/>
                </a:gdLst>
                <a:ahLst/>
                <a:cxnLst>
                  <a:cxn ang="T4">
                    <a:pos x="T0" y="T1"/>
                  </a:cxn>
                  <a:cxn ang="T5">
                    <a:pos x="T2" y="T3"/>
                  </a:cxn>
                </a:cxnLst>
                <a:rect l="T6" t="T7" r="T8" b="T9"/>
                <a:pathLst>
                  <a:path w="1311" h="1466">
                    <a:moveTo>
                      <a:pt x="1311" y="0"/>
                    </a:moveTo>
                    <a:lnTo>
                      <a:pt x="0" y="1466"/>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73" name="Freeform 39"/>
              <p:cNvSpPr>
                <a:spLocks noChangeArrowheads="1"/>
              </p:cNvSpPr>
              <p:nvPr/>
            </p:nvSpPr>
            <p:spPr bwMode="auto">
              <a:xfrm>
                <a:off x="4509" y="1888"/>
                <a:ext cx="452" cy="719"/>
              </a:xfrm>
              <a:custGeom>
                <a:avLst/>
                <a:gdLst>
                  <a:gd name="T0" fmla="*/ 55 w 1301"/>
                  <a:gd name="T1" fmla="*/ 0 h 1438"/>
                  <a:gd name="T2" fmla="*/ 0 w 1301"/>
                  <a:gd name="T3" fmla="*/ 180 h 1438"/>
                  <a:gd name="T4" fmla="*/ 0 60000 65536"/>
                  <a:gd name="T5" fmla="*/ 0 60000 65536"/>
                  <a:gd name="T6" fmla="*/ 0 w 1301"/>
                  <a:gd name="T7" fmla="*/ 0 h 1438"/>
                  <a:gd name="T8" fmla="*/ 1301 w 1301"/>
                  <a:gd name="T9" fmla="*/ 1438 h 1438"/>
                </a:gdLst>
                <a:ahLst/>
                <a:cxnLst>
                  <a:cxn ang="T4">
                    <a:pos x="T0" y="T1"/>
                  </a:cxn>
                  <a:cxn ang="T5">
                    <a:pos x="T2" y="T3"/>
                  </a:cxn>
                </a:cxnLst>
                <a:rect l="T6" t="T7" r="T8" b="T9"/>
                <a:pathLst>
                  <a:path w="1301" h="1438">
                    <a:moveTo>
                      <a:pt x="1301" y="0"/>
                    </a:moveTo>
                    <a:lnTo>
                      <a:pt x="0" y="1438"/>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74" name="Freeform 40"/>
              <p:cNvSpPr>
                <a:spLocks noChangeArrowheads="1"/>
              </p:cNvSpPr>
              <p:nvPr/>
            </p:nvSpPr>
            <p:spPr bwMode="auto">
              <a:xfrm>
                <a:off x="4514" y="2325"/>
                <a:ext cx="422" cy="282"/>
              </a:xfrm>
              <a:custGeom>
                <a:avLst/>
                <a:gdLst>
                  <a:gd name="T0" fmla="*/ 51 w 1214"/>
                  <a:gd name="T1" fmla="*/ 0 h 565"/>
                  <a:gd name="T2" fmla="*/ 0 w 1214"/>
                  <a:gd name="T3" fmla="*/ 70 h 565"/>
                  <a:gd name="T4" fmla="*/ 0 60000 65536"/>
                  <a:gd name="T5" fmla="*/ 0 60000 65536"/>
                  <a:gd name="T6" fmla="*/ 0 w 1214"/>
                  <a:gd name="T7" fmla="*/ 0 h 565"/>
                  <a:gd name="T8" fmla="*/ 1214 w 1214"/>
                  <a:gd name="T9" fmla="*/ 565 h 565"/>
                </a:gdLst>
                <a:ahLst/>
                <a:cxnLst>
                  <a:cxn ang="T4">
                    <a:pos x="T0" y="T1"/>
                  </a:cxn>
                  <a:cxn ang="T5">
                    <a:pos x="T2" y="T3"/>
                  </a:cxn>
                </a:cxnLst>
                <a:rect l="T6" t="T7" r="T8" b="T9"/>
                <a:pathLst>
                  <a:path w="1214" h="565">
                    <a:moveTo>
                      <a:pt x="1214" y="0"/>
                    </a:moveTo>
                    <a:lnTo>
                      <a:pt x="0" y="565"/>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75" name="Freeform 41"/>
              <p:cNvSpPr>
                <a:spLocks noChangeArrowheads="1"/>
              </p:cNvSpPr>
              <p:nvPr/>
            </p:nvSpPr>
            <p:spPr bwMode="auto">
              <a:xfrm>
                <a:off x="4966" y="1884"/>
                <a:ext cx="1" cy="398"/>
              </a:xfrm>
              <a:custGeom>
                <a:avLst/>
                <a:gdLst>
                  <a:gd name="T0" fmla="*/ 1 w 1"/>
                  <a:gd name="T1" fmla="*/ 0 h 398"/>
                  <a:gd name="T2" fmla="*/ 0 w 1"/>
                  <a:gd name="T3" fmla="*/ 398 h 398"/>
                  <a:gd name="T4" fmla="*/ 0 60000 65536"/>
                  <a:gd name="T5" fmla="*/ 0 60000 65536"/>
                  <a:gd name="T6" fmla="*/ 0 w 1"/>
                  <a:gd name="T7" fmla="*/ 0 h 398"/>
                  <a:gd name="T8" fmla="*/ 1 w 1"/>
                  <a:gd name="T9" fmla="*/ 398 h 398"/>
                </a:gdLst>
                <a:ahLst/>
                <a:cxnLst>
                  <a:cxn ang="T4">
                    <a:pos x="T0" y="T1"/>
                  </a:cxn>
                  <a:cxn ang="T5">
                    <a:pos x="T2" y="T3"/>
                  </a:cxn>
                </a:cxnLst>
                <a:rect l="T6" t="T7" r="T8" b="T9"/>
                <a:pathLst>
                  <a:path w="1" h="398">
                    <a:moveTo>
                      <a:pt x="1" y="0"/>
                    </a:moveTo>
                    <a:lnTo>
                      <a:pt x="0" y="398"/>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76" name="Freeform 42"/>
              <p:cNvSpPr>
                <a:spLocks noChangeArrowheads="1"/>
              </p:cNvSpPr>
              <p:nvPr/>
            </p:nvSpPr>
            <p:spPr bwMode="auto">
              <a:xfrm>
                <a:off x="4857" y="2092"/>
                <a:ext cx="452" cy="727"/>
              </a:xfrm>
              <a:custGeom>
                <a:avLst/>
                <a:gdLst>
                  <a:gd name="T0" fmla="*/ 55 w 1299"/>
                  <a:gd name="T1" fmla="*/ 0 h 1454"/>
                  <a:gd name="T2" fmla="*/ 0 w 1299"/>
                  <a:gd name="T3" fmla="*/ 182 h 1454"/>
                  <a:gd name="T4" fmla="*/ 0 60000 65536"/>
                  <a:gd name="T5" fmla="*/ 0 60000 65536"/>
                  <a:gd name="T6" fmla="*/ 0 w 1299"/>
                  <a:gd name="T7" fmla="*/ 0 h 1454"/>
                  <a:gd name="T8" fmla="*/ 1299 w 1299"/>
                  <a:gd name="T9" fmla="*/ 1454 h 1454"/>
                </a:gdLst>
                <a:ahLst/>
                <a:cxnLst>
                  <a:cxn ang="T4">
                    <a:pos x="T0" y="T1"/>
                  </a:cxn>
                  <a:cxn ang="T5">
                    <a:pos x="T2" y="T3"/>
                  </a:cxn>
                </a:cxnLst>
                <a:rect l="T6" t="T7" r="T8" b="T9"/>
                <a:pathLst>
                  <a:path w="1299" h="1454">
                    <a:moveTo>
                      <a:pt x="1299" y="0"/>
                    </a:moveTo>
                    <a:lnTo>
                      <a:pt x="0" y="1454"/>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77" name="Freeform 43"/>
              <p:cNvSpPr>
                <a:spLocks noChangeArrowheads="1"/>
              </p:cNvSpPr>
              <p:nvPr/>
            </p:nvSpPr>
            <p:spPr bwMode="auto">
              <a:xfrm>
                <a:off x="4700" y="1986"/>
                <a:ext cx="447" cy="727"/>
              </a:xfrm>
              <a:custGeom>
                <a:avLst/>
                <a:gdLst>
                  <a:gd name="T0" fmla="*/ 54 w 1285"/>
                  <a:gd name="T1" fmla="*/ 0 h 1454"/>
                  <a:gd name="T2" fmla="*/ 0 w 1285"/>
                  <a:gd name="T3" fmla="*/ 182 h 1454"/>
                  <a:gd name="T4" fmla="*/ 0 60000 65536"/>
                  <a:gd name="T5" fmla="*/ 0 60000 65536"/>
                  <a:gd name="T6" fmla="*/ 0 w 1285"/>
                  <a:gd name="T7" fmla="*/ 0 h 1454"/>
                  <a:gd name="T8" fmla="*/ 1285 w 1285"/>
                  <a:gd name="T9" fmla="*/ 1454 h 1454"/>
                </a:gdLst>
                <a:ahLst/>
                <a:cxnLst>
                  <a:cxn ang="T4">
                    <a:pos x="T0" y="T1"/>
                  </a:cxn>
                  <a:cxn ang="T5">
                    <a:pos x="T2" y="T3"/>
                  </a:cxn>
                </a:cxnLst>
                <a:rect l="T6" t="T7" r="T8" b="T9"/>
                <a:pathLst>
                  <a:path w="1285" h="1454">
                    <a:moveTo>
                      <a:pt x="1285" y="0"/>
                    </a:moveTo>
                    <a:lnTo>
                      <a:pt x="0" y="1454"/>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6" name="Group 44"/>
          <p:cNvGrpSpPr>
            <a:grpSpLocks/>
          </p:cNvGrpSpPr>
          <p:nvPr/>
        </p:nvGrpSpPr>
        <p:grpSpPr bwMode="auto">
          <a:xfrm>
            <a:off x="1092200" y="1090613"/>
            <a:ext cx="1152525" cy="1174750"/>
            <a:chOff x="688" y="687"/>
            <a:chExt cx="726" cy="740"/>
          </a:xfrm>
        </p:grpSpPr>
        <p:sp>
          <p:nvSpPr>
            <p:cNvPr id="25652" name="Freeform 45"/>
            <p:cNvSpPr>
              <a:spLocks noChangeArrowheads="1"/>
            </p:cNvSpPr>
            <p:nvPr/>
          </p:nvSpPr>
          <p:spPr bwMode="auto">
            <a:xfrm>
              <a:off x="688" y="1174"/>
              <a:ext cx="1" cy="252"/>
            </a:xfrm>
            <a:custGeom>
              <a:avLst/>
              <a:gdLst>
                <a:gd name="T0" fmla="*/ 0 w 1"/>
                <a:gd name="T1" fmla="*/ 252 h 252"/>
                <a:gd name="T2" fmla="*/ 1 w 1"/>
                <a:gd name="T3" fmla="*/ 0 h 252"/>
                <a:gd name="T4" fmla="*/ 0 60000 65536"/>
                <a:gd name="T5" fmla="*/ 0 60000 65536"/>
                <a:gd name="T6" fmla="*/ 0 w 1"/>
                <a:gd name="T7" fmla="*/ 0 h 252"/>
                <a:gd name="T8" fmla="*/ 1 w 1"/>
                <a:gd name="T9" fmla="*/ 252 h 252"/>
              </a:gdLst>
              <a:ahLst/>
              <a:cxnLst>
                <a:cxn ang="T4">
                  <a:pos x="T0" y="T1"/>
                </a:cxn>
                <a:cxn ang="T5">
                  <a:pos x="T2" y="T3"/>
                </a:cxn>
              </a:cxnLst>
              <a:rect l="T6" t="T7" r="T8" b="T9"/>
              <a:pathLst>
                <a:path w="1" h="252">
                  <a:moveTo>
                    <a:pt x="0" y="252"/>
                  </a:moveTo>
                  <a:lnTo>
                    <a:pt x="1"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53" name="Line 46"/>
            <p:cNvSpPr>
              <a:spLocks noChangeShapeType="1"/>
            </p:cNvSpPr>
            <p:nvPr/>
          </p:nvSpPr>
          <p:spPr bwMode="auto">
            <a:xfrm>
              <a:off x="688" y="1414"/>
              <a:ext cx="72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4" name="Freeform 47"/>
            <p:cNvSpPr>
              <a:spLocks noChangeArrowheads="1"/>
            </p:cNvSpPr>
            <p:nvPr/>
          </p:nvSpPr>
          <p:spPr bwMode="auto">
            <a:xfrm>
              <a:off x="1409" y="694"/>
              <a:ext cx="5" cy="733"/>
            </a:xfrm>
            <a:custGeom>
              <a:avLst/>
              <a:gdLst>
                <a:gd name="T0" fmla="*/ 5 w 5"/>
                <a:gd name="T1" fmla="*/ 733 h 733"/>
                <a:gd name="T2" fmla="*/ 0 w 5"/>
                <a:gd name="T3" fmla="*/ 0 h 733"/>
                <a:gd name="T4" fmla="*/ 0 60000 65536"/>
                <a:gd name="T5" fmla="*/ 0 60000 65536"/>
                <a:gd name="T6" fmla="*/ 0 w 5"/>
                <a:gd name="T7" fmla="*/ 0 h 733"/>
                <a:gd name="T8" fmla="*/ 5 w 5"/>
                <a:gd name="T9" fmla="*/ 733 h 733"/>
              </a:gdLst>
              <a:ahLst/>
              <a:cxnLst>
                <a:cxn ang="T4">
                  <a:pos x="T0" y="T1"/>
                </a:cxn>
                <a:cxn ang="T5">
                  <a:pos x="T2" y="T3"/>
                </a:cxn>
              </a:cxnLst>
              <a:rect l="T6" t="T7" r="T8" b="T9"/>
              <a:pathLst>
                <a:path w="5" h="733">
                  <a:moveTo>
                    <a:pt x="5" y="733"/>
                  </a:moveTo>
                  <a:lnTo>
                    <a:pt x="0"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55" name="Line 48"/>
            <p:cNvSpPr>
              <a:spLocks noChangeShapeType="1"/>
            </p:cNvSpPr>
            <p:nvPr/>
          </p:nvSpPr>
          <p:spPr bwMode="auto">
            <a:xfrm>
              <a:off x="1168" y="694"/>
              <a:ext cx="24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6" name="Freeform 49"/>
            <p:cNvSpPr>
              <a:spLocks noChangeArrowheads="1"/>
            </p:cNvSpPr>
            <p:nvPr/>
          </p:nvSpPr>
          <p:spPr bwMode="auto">
            <a:xfrm>
              <a:off x="1168" y="687"/>
              <a:ext cx="1" cy="499"/>
            </a:xfrm>
            <a:custGeom>
              <a:avLst/>
              <a:gdLst>
                <a:gd name="T0" fmla="*/ 0 w 1"/>
                <a:gd name="T1" fmla="*/ 0 h 499"/>
                <a:gd name="T2" fmla="*/ 0 w 1"/>
                <a:gd name="T3" fmla="*/ 499 h 499"/>
                <a:gd name="T4" fmla="*/ 0 60000 65536"/>
                <a:gd name="T5" fmla="*/ 0 60000 65536"/>
                <a:gd name="T6" fmla="*/ 0 w 1"/>
                <a:gd name="T7" fmla="*/ 0 h 499"/>
                <a:gd name="T8" fmla="*/ 1 w 1"/>
                <a:gd name="T9" fmla="*/ 499 h 499"/>
              </a:gdLst>
              <a:ahLst/>
              <a:cxnLst>
                <a:cxn ang="T4">
                  <a:pos x="T0" y="T1"/>
                </a:cxn>
                <a:cxn ang="T5">
                  <a:pos x="T2" y="T3"/>
                </a:cxn>
              </a:cxnLst>
              <a:rect l="T6" t="T7" r="T8" b="T9"/>
              <a:pathLst>
                <a:path w="1" h="499">
                  <a:moveTo>
                    <a:pt x="0" y="0"/>
                  </a:moveTo>
                  <a:lnTo>
                    <a:pt x="0" y="499"/>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57" name="Line 50"/>
            <p:cNvSpPr>
              <a:spLocks noChangeShapeType="1"/>
            </p:cNvSpPr>
            <p:nvPr/>
          </p:nvSpPr>
          <p:spPr bwMode="auto">
            <a:xfrm>
              <a:off x="688" y="1174"/>
              <a:ext cx="48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8" name="Line 51"/>
            <p:cNvSpPr>
              <a:spLocks noChangeShapeType="1"/>
            </p:cNvSpPr>
            <p:nvPr/>
          </p:nvSpPr>
          <p:spPr bwMode="auto">
            <a:xfrm flipH="1">
              <a:off x="688" y="694"/>
              <a:ext cx="480" cy="48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9" name="Freeform 52"/>
            <p:cNvSpPr>
              <a:spLocks noChangeArrowheads="1"/>
            </p:cNvSpPr>
            <p:nvPr/>
          </p:nvSpPr>
          <p:spPr bwMode="auto">
            <a:xfrm>
              <a:off x="688" y="1171"/>
              <a:ext cx="487" cy="3"/>
            </a:xfrm>
            <a:custGeom>
              <a:avLst/>
              <a:gdLst>
                <a:gd name="T0" fmla="*/ 0 w 487"/>
                <a:gd name="T1" fmla="*/ 3 h 3"/>
                <a:gd name="T2" fmla="*/ 487 w 487"/>
                <a:gd name="T3" fmla="*/ 0 h 3"/>
                <a:gd name="T4" fmla="*/ 0 60000 65536"/>
                <a:gd name="T5" fmla="*/ 0 60000 65536"/>
                <a:gd name="T6" fmla="*/ 0 w 487"/>
                <a:gd name="T7" fmla="*/ 0 h 3"/>
                <a:gd name="T8" fmla="*/ 487 w 487"/>
                <a:gd name="T9" fmla="*/ 3 h 3"/>
              </a:gdLst>
              <a:ahLst/>
              <a:cxnLst>
                <a:cxn ang="T4">
                  <a:pos x="T0" y="T1"/>
                </a:cxn>
                <a:cxn ang="T5">
                  <a:pos x="T2" y="T3"/>
                </a:cxn>
              </a:cxnLst>
              <a:rect l="T6" t="T7" r="T8" b="T9"/>
              <a:pathLst>
                <a:path w="487" h="3">
                  <a:moveTo>
                    <a:pt x="0" y="3"/>
                  </a:moveTo>
                  <a:lnTo>
                    <a:pt x="487"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 name="Group 53"/>
          <p:cNvGrpSpPr>
            <a:grpSpLocks/>
          </p:cNvGrpSpPr>
          <p:nvPr/>
        </p:nvGrpSpPr>
        <p:grpSpPr bwMode="auto">
          <a:xfrm>
            <a:off x="935038" y="973138"/>
            <a:ext cx="7297737" cy="2947987"/>
            <a:chOff x="589" y="678"/>
            <a:chExt cx="4597" cy="1857"/>
          </a:xfrm>
        </p:grpSpPr>
        <p:grpSp>
          <p:nvGrpSpPr>
            <p:cNvPr id="25628" name="Group 54"/>
            <p:cNvGrpSpPr>
              <a:grpSpLocks/>
            </p:cNvGrpSpPr>
            <p:nvPr/>
          </p:nvGrpSpPr>
          <p:grpSpPr bwMode="auto">
            <a:xfrm>
              <a:off x="1776" y="678"/>
              <a:ext cx="864" cy="897"/>
              <a:chOff x="1776" y="678"/>
              <a:chExt cx="864" cy="897"/>
            </a:xfrm>
          </p:grpSpPr>
          <p:sp>
            <p:nvSpPr>
              <p:cNvPr id="25647" name="Rectangle 55"/>
              <p:cNvSpPr>
                <a:spLocks noChangeArrowheads="1"/>
              </p:cNvSpPr>
              <p:nvPr/>
            </p:nvSpPr>
            <p:spPr bwMode="auto">
              <a:xfrm>
                <a:off x="1776" y="759"/>
                <a:ext cx="864" cy="720"/>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25648" name="Line 56"/>
              <p:cNvSpPr>
                <a:spLocks noChangeShapeType="1"/>
              </p:cNvSpPr>
              <p:nvPr/>
            </p:nvSpPr>
            <p:spPr bwMode="auto">
              <a:xfrm>
                <a:off x="1776" y="1239"/>
                <a:ext cx="864"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9" name="Line 57"/>
              <p:cNvSpPr>
                <a:spLocks noChangeShapeType="1"/>
              </p:cNvSpPr>
              <p:nvPr/>
            </p:nvSpPr>
            <p:spPr bwMode="auto">
              <a:xfrm>
                <a:off x="2016" y="759"/>
                <a:ext cx="0" cy="48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0" name="Line 58"/>
              <p:cNvSpPr>
                <a:spLocks noChangeShapeType="1"/>
              </p:cNvSpPr>
              <p:nvPr/>
            </p:nvSpPr>
            <p:spPr bwMode="auto">
              <a:xfrm>
                <a:off x="2400" y="759"/>
                <a:ext cx="0" cy="48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51" name="Freeform 59"/>
              <p:cNvSpPr>
                <a:spLocks noChangeArrowheads="1"/>
              </p:cNvSpPr>
              <p:nvPr/>
            </p:nvSpPr>
            <p:spPr bwMode="auto">
              <a:xfrm>
                <a:off x="2203" y="678"/>
                <a:ext cx="6" cy="897"/>
              </a:xfrm>
              <a:custGeom>
                <a:avLst/>
                <a:gdLst>
                  <a:gd name="T0" fmla="*/ 0 w 6"/>
                  <a:gd name="T1" fmla="*/ 0 h 897"/>
                  <a:gd name="T2" fmla="*/ 6 w 6"/>
                  <a:gd name="T3" fmla="*/ 897 h 897"/>
                  <a:gd name="T4" fmla="*/ 0 60000 65536"/>
                  <a:gd name="T5" fmla="*/ 0 60000 65536"/>
                  <a:gd name="T6" fmla="*/ 0 w 6"/>
                  <a:gd name="T7" fmla="*/ 0 h 897"/>
                  <a:gd name="T8" fmla="*/ 6 w 6"/>
                  <a:gd name="T9" fmla="*/ 897 h 897"/>
                </a:gdLst>
                <a:ahLst/>
                <a:cxnLst>
                  <a:cxn ang="T4">
                    <a:pos x="T0" y="T1"/>
                  </a:cxn>
                  <a:cxn ang="T5">
                    <a:pos x="T2" y="T3"/>
                  </a:cxn>
                </a:cxnLst>
                <a:rect l="T6" t="T7" r="T8" b="T9"/>
                <a:pathLst>
                  <a:path w="6" h="897">
                    <a:moveTo>
                      <a:pt x="0" y="0"/>
                    </a:moveTo>
                    <a:lnTo>
                      <a:pt x="6" y="897"/>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629" name="Group 60"/>
            <p:cNvGrpSpPr>
              <a:grpSpLocks/>
            </p:cNvGrpSpPr>
            <p:nvPr/>
          </p:nvGrpSpPr>
          <p:grpSpPr bwMode="auto">
            <a:xfrm>
              <a:off x="589" y="1719"/>
              <a:ext cx="904" cy="816"/>
              <a:chOff x="381" y="1719"/>
              <a:chExt cx="904" cy="816"/>
            </a:xfrm>
          </p:grpSpPr>
          <p:sp>
            <p:nvSpPr>
              <p:cNvPr id="25642" name="Rectangle 61"/>
              <p:cNvSpPr>
                <a:spLocks noChangeArrowheads="1"/>
              </p:cNvSpPr>
              <p:nvPr/>
            </p:nvSpPr>
            <p:spPr bwMode="auto">
              <a:xfrm rot="5400000">
                <a:off x="432" y="1767"/>
                <a:ext cx="816" cy="720"/>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25643" name="Line 62"/>
              <p:cNvSpPr>
                <a:spLocks noChangeShapeType="1"/>
              </p:cNvSpPr>
              <p:nvPr/>
            </p:nvSpPr>
            <p:spPr bwMode="auto">
              <a:xfrm>
                <a:off x="480" y="1959"/>
                <a:ext cx="48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4" name="Line 63"/>
              <p:cNvSpPr>
                <a:spLocks noChangeShapeType="1"/>
              </p:cNvSpPr>
              <p:nvPr/>
            </p:nvSpPr>
            <p:spPr bwMode="auto">
              <a:xfrm>
                <a:off x="480" y="2295"/>
                <a:ext cx="48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5" name="Line 64"/>
              <p:cNvSpPr>
                <a:spLocks noChangeShapeType="1"/>
              </p:cNvSpPr>
              <p:nvPr/>
            </p:nvSpPr>
            <p:spPr bwMode="auto">
              <a:xfrm>
                <a:off x="960" y="1719"/>
                <a:ext cx="0" cy="81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6" name="Freeform 65"/>
              <p:cNvSpPr>
                <a:spLocks noChangeArrowheads="1"/>
              </p:cNvSpPr>
              <p:nvPr/>
            </p:nvSpPr>
            <p:spPr bwMode="auto">
              <a:xfrm>
                <a:off x="381" y="2131"/>
                <a:ext cx="904" cy="1"/>
              </a:xfrm>
              <a:custGeom>
                <a:avLst/>
                <a:gdLst>
                  <a:gd name="T0" fmla="*/ 0 w 904"/>
                  <a:gd name="T1" fmla="*/ 0 h 1"/>
                  <a:gd name="T2" fmla="*/ 904 w 904"/>
                  <a:gd name="T3" fmla="*/ 0 h 1"/>
                  <a:gd name="T4" fmla="*/ 0 60000 65536"/>
                  <a:gd name="T5" fmla="*/ 0 60000 65536"/>
                  <a:gd name="T6" fmla="*/ 0 w 904"/>
                  <a:gd name="T7" fmla="*/ 0 h 1"/>
                  <a:gd name="T8" fmla="*/ 904 w 904"/>
                  <a:gd name="T9" fmla="*/ 1 h 1"/>
                </a:gdLst>
                <a:ahLst/>
                <a:cxnLst>
                  <a:cxn ang="T4">
                    <a:pos x="T0" y="T1"/>
                  </a:cxn>
                  <a:cxn ang="T5">
                    <a:pos x="T2" y="T3"/>
                  </a:cxn>
                </a:cxnLst>
                <a:rect l="T6" t="T7" r="T8" b="T9"/>
                <a:pathLst>
                  <a:path w="904" h="1">
                    <a:moveTo>
                      <a:pt x="0" y="0"/>
                    </a:moveTo>
                    <a:lnTo>
                      <a:pt x="904" y="0"/>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630" name="Group 66"/>
            <p:cNvGrpSpPr>
              <a:grpSpLocks/>
            </p:cNvGrpSpPr>
            <p:nvPr/>
          </p:nvGrpSpPr>
          <p:grpSpPr bwMode="auto">
            <a:xfrm>
              <a:off x="4322" y="692"/>
              <a:ext cx="864" cy="883"/>
              <a:chOff x="4608" y="692"/>
              <a:chExt cx="864" cy="883"/>
            </a:xfrm>
          </p:grpSpPr>
          <p:sp>
            <p:nvSpPr>
              <p:cNvPr id="25637" name="Rectangle 67"/>
              <p:cNvSpPr>
                <a:spLocks noChangeArrowheads="1"/>
              </p:cNvSpPr>
              <p:nvPr/>
            </p:nvSpPr>
            <p:spPr bwMode="auto">
              <a:xfrm>
                <a:off x="4608" y="759"/>
                <a:ext cx="864" cy="720"/>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25638" name="Line 68"/>
              <p:cNvSpPr>
                <a:spLocks noChangeShapeType="1"/>
              </p:cNvSpPr>
              <p:nvPr/>
            </p:nvSpPr>
            <p:spPr bwMode="auto">
              <a:xfrm>
                <a:off x="4608" y="1239"/>
                <a:ext cx="864"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9" name="Line 69"/>
              <p:cNvSpPr>
                <a:spLocks noChangeShapeType="1"/>
              </p:cNvSpPr>
              <p:nvPr/>
            </p:nvSpPr>
            <p:spPr bwMode="auto">
              <a:xfrm>
                <a:off x="4848" y="759"/>
                <a:ext cx="0" cy="48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0" name="Line 70"/>
              <p:cNvSpPr>
                <a:spLocks noChangeShapeType="1"/>
              </p:cNvSpPr>
              <p:nvPr/>
            </p:nvSpPr>
            <p:spPr bwMode="auto">
              <a:xfrm>
                <a:off x="5232" y="759"/>
                <a:ext cx="0" cy="48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1" name="Freeform 71"/>
              <p:cNvSpPr>
                <a:spLocks noChangeArrowheads="1"/>
              </p:cNvSpPr>
              <p:nvPr/>
            </p:nvSpPr>
            <p:spPr bwMode="auto">
              <a:xfrm>
                <a:off x="5041" y="692"/>
                <a:ext cx="1" cy="883"/>
              </a:xfrm>
              <a:custGeom>
                <a:avLst/>
                <a:gdLst>
                  <a:gd name="T0" fmla="*/ 0 w 1"/>
                  <a:gd name="T1" fmla="*/ 0 h 883"/>
                  <a:gd name="T2" fmla="*/ 0 w 1"/>
                  <a:gd name="T3" fmla="*/ 883 h 883"/>
                  <a:gd name="T4" fmla="*/ 0 60000 65536"/>
                  <a:gd name="T5" fmla="*/ 0 60000 65536"/>
                  <a:gd name="T6" fmla="*/ 0 w 1"/>
                  <a:gd name="T7" fmla="*/ 0 h 883"/>
                  <a:gd name="T8" fmla="*/ 1 w 1"/>
                  <a:gd name="T9" fmla="*/ 883 h 883"/>
                </a:gdLst>
                <a:ahLst/>
                <a:cxnLst>
                  <a:cxn ang="T4">
                    <a:pos x="T0" y="T1"/>
                  </a:cxn>
                  <a:cxn ang="T5">
                    <a:pos x="T2" y="T3"/>
                  </a:cxn>
                </a:cxnLst>
                <a:rect l="T6" t="T7" r="T8" b="T9"/>
                <a:pathLst>
                  <a:path w="1" h="883">
                    <a:moveTo>
                      <a:pt x="0" y="0"/>
                    </a:moveTo>
                    <a:lnTo>
                      <a:pt x="0" y="883"/>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631" name="Group 72"/>
            <p:cNvGrpSpPr>
              <a:grpSpLocks/>
            </p:cNvGrpSpPr>
            <p:nvPr/>
          </p:nvGrpSpPr>
          <p:grpSpPr bwMode="auto">
            <a:xfrm>
              <a:off x="3219" y="1719"/>
              <a:ext cx="918" cy="816"/>
              <a:chOff x="3219" y="1719"/>
              <a:chExt cx="918" cy="816"/>
            </a:xfrm>
          </p:grpSpPr>
          <p:sp>
            <p:nvSpPr>
              <p:cNvPr id="25632" name="Rectangle 73"/>
              <p:cNvSpPr>
                <a:spLocks noChangeArrowheads="1"/>
              </p:cNvSpPr>
              <p:nvPr/>
            </p:nvSpPr>
            <p:spPr bwMode="auto">
              <a:xfrm rot="5400000">
                <a:off x="3264" y="1767"/>
                <a:ext cx="816" cy="720"/>
              </a:xfrm>
              <a:prstGeom prst="rect">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25633" name="Line 74"/>
              <p:cNvSpPr>
                <a:spLocks noChangeShapeType="1"/>
              </p:cNvSpPr>
              <p:nvPr/>
            </p:nvSpPr>
            <p:spPr bwMode="auto">
              <a:xfrm>
                <a:off x="3312" y="1959"/>
                <a:ext cx="48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4" name="Line 75"/>
              <p:cNvSpPr>
                <a:spLocks noChangeShapeType="1"/>
              </p:cNvSpPr>
              <p:nvPr/>
            </p:nvSpPr>
            <p:spPr bwMode="auto">
              <a:xfrm>
                <a:off x="3312" y="2295"/>
                <a:ext cx="48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5" name="Line 76"/>
              <p:cNvSpPr>
                <a:spLocks noChangeShapeType="1"/>
              </p:cNvSpPr>
              <p:nvPr/>
            </p:nvSpPr>
            <p:spPr bwMode="auto">
              <a:xfrm>
                <a:off x="3792" y="1719"/>
                <a:ext cx="0" cy="81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6" name="Freeform 77"/>
              <p:cNvSpPr>
                <a:spLocks noChangeArrowheads="1"/>
              </p:cNvSpPr>
              <p:nvPr/>
            </p:nvSpPr>
            <p:spPr bwMode="auto">
              <a:xfrm>
                <a:off x="3219" y="2131"/>
                <a:ext cx="918" cy="1"/>
              </a:xfrm>
              <a:custGeom>
                <a:avLst/>
                <a:gdLst>
                  <a:gd name="T0" fmla="*/ 0 w 918"/>
                  <a:gd name="T1" fmla="*/ 0 h 1"/>
                  <a:gd name="T2" fmla="*/ 918 w 918"/>
                  <a:gd name="T3" fmla="*/ 0 h 1"/>
                  <a:gd name="T4" fmla="*/ 0 60000 65536"/>
                  <a:gd name="T5" fmla="*/ 0 60000 65536"/>
                  <a:gd name="T6" fmla="*/ 0 w 918"/>
                  <a:gd name="T7" fmla="*/ 0 h 1"/>
                  <a:gd name="T8" fmla="*/ 918 w 918"/>
                  <a:gd name="T9" fmla="*/ 1 h 1"/>
                </a:gdLst>
                <a:ahLst/>
                <a:cxnLst>
                  <a:cxn ang="T4">
                    <a:pos x="T0" y="T1"/>
                  </a:cxn>
                  <a:cxn ang="T5">
                    <a:pos x="T2" y="T3"/>
                  </a:cxn>
                </a:cxnLst>
                <a:rect l="T6" t="T7" r="T8" b="T9"/>
                <a:pathLst>
                  <a:path w="918" h="1">
                    <a:moveTo>
                      <a:pt x="0" y="0"/>
                    </a:moveTo>
                    <a:lnTo>
                      <a:pt x="918" y="0"/>
                    </a:lnTo>
                  </a:path>
                </a:pathLst>
              </a:custGeom>
              <a:noFill/>
              <a:ln w="9525">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12" name="Group 78"/>
          <p:cNvGrpSpPr>
            <a:grpSpLocks/>
          </p:cNvGrpSpPr>
          <p:nvPr/>
        </p:nvGrpSpPr>
        <p:grpSpPr bwMode="auto">
          <a:xfrm>
            <a:off x="5257800" y="1096963"/>
            <a:ext cx="1154113" cy="1166812"/>
            <a:chOff x="3312" y="756"/>
            <a:chExt cx="727" cy="735"/>
          </a:xfrm>
        </p:grpSpPr>
        <p:sp>
          <p:nvSpPr>
            <p:cNvPr id="25621" name="Freeform 79"/>
            <p:cNvSpPr>
              <a:spLocks noChangeArrowheads="1"/>
            </p:cNvSpPr>
            <p:nvPr/>
          </p:nvSpPr>
          <p:spPr bwMode="auto">
            <a:xfrm>
              <a:off x="3313" y="1239"/>
              <a:ext cx="3" cy="252"/>
            </a:xfrm>
            <a:custGeom>
              <a:avLst/>
              <a:gdLst>
                <a:gd name="T0" fmla="*/ 3 w 3"/>
                <a:gd name="T1" fmla="*/ 252 h 252"/>
                <a:gd name="T2" fmla="*/ 0 w 3"/>
                <a:gd name="T3" fmla="*/ 0 h 252"/>
                <a:gd name="T4" fmla="*/ 0 60000 65536"/>
                <a:gd name="T5" fmla="*/ 0 60000 65536"/>
                <a:gd name="T6" fmla="*/ 0 w 3"/>
                <a:gd name="T7" fmla="*/ 0 h 252"/>
                <a:gd name="T8" fmla="*/ 3 w 3"/>
                <a:gd name="T9" fmla="*/ 252 h 252"/>
              </a:gdLst>
              <a:ahLst/>
              <a:cxnLst>
                <a:cxn ang="T4">
                  <a:pos x="T0" y="T1"/>
                </a:cxn>
                <a:cxn ang="T5">
                  <a:pos x="T2" y="T3"/>
                </a:cxn>
              </a:cxnLst>
              <a:rect l="T6" t="T7" r="T8" b="T9"/>
              <a:pathLst>
                <a:path w="3" h="252">
                  <a:moveTo>
                    <a:pt x="3" y="252"/>
                  </a:moveTo>
                  <a:lnTo>
                    <a:pt x="0"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22" name="Line 80"/>
            <p:cNvSpPr>
              <a:spLocks noChangeShapeType="1"/>
            </p:cNvSpPr>
            <p:nvPr/>
          </p:nvSpPr>
          <p:spPr bwMode="auto">
            <a:xfrm>
              <a:off x="3312" y="1479"/>
              <a:ext cx="72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3" name="Freeform 81"/>
            <p:cNvSpPr>
              <a:spLocks noChangeArrowheads="1"/>
            </p:cNvSpPr>
            <p:nvPr/>
          </p:nvSpPr>
          <p:spPr bwMode="auto">
            <a:xfrm>
              <a:off x="4036" y="756"/>
              <a:ext cx="1" cy="735"/>
            </a:xfrm>
            <a:custGeom>
              <a:avLst/>
              <a:gdLst>
                <a:gd name="T0" fmla="*/ 0 w 1"/>
                <a:gd name="T1" fmla="*/ 735 h 735"/>
                <a:gd name="T2" fmla="*/ 0 w 1"/>
                <a:gd name="T3" fmla="*/ 0 h 735"/>
                <a:gd name="T4" fmla="*/ 0 60000 65536"/>
                <a:gd name="T5" fmla="*/ 0 60000 65536"/>
                <a:gd name="T6" fmla="*/ 0 w 1"/>
                <a:gd name="T7" fmla="*/ 0 h 735"/>
                <a:gd name="T8" fmla="*/ 1 w 1"/>
                <a:gd name="T9" fmla="*/ 735 h 735"/>
              </a:gdLst>
              <a:ahLst/>
              <a:cxnLst>
                <a:cxn ang="T4">
                  <a:pos x="T0" y="T1"/>
                </a:cxn>
                <a:cxn ang="T5">
                  <a:pos x="T2" y="T3"/>
                </a:cxn>
              </a:cxnLst>
              <a:rect l="T6" t="T7" r="T8" b="T9"/>
              <a:pathLst>
                <a:path w="1" h="735">
                  <a:moveTo>
                    <a:pt x="0" y="735"/>
                  </a:moveTo>
                  <a:lnTo>
                    <a:pt x="0"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24" name="Freeform 82"/>
            <p:cNvSpPr>
              <a:spLocks noChangeArrowheads="1"/>
            </p:cNvSpPr>
            <p:nvPr/>
          </p:nvSpPr>
          <p:spPr bwMode="auto">
            <a:xfrm>
              <a:off x="3789" y="756"/>
              <a:ext cx="250" cy="4"/>
            </a:xfrm>
            <a:custGeom>
              <a:avLst/>
              <a:gdLst>
                <a:gd name="T0" fmla="*/ 0 w 250"/>
                <a:gd name="T1" fmla="*/ 0 h 4"/>
                <a:gd name="T2" fmla="*/ 250 w 250"/>
                <a:gd name="T3" fmla="*/ 4 h 4"/>
                <a:gd name="T4" fmla="*/ 0 60000 65536"/>
                <a:gd name="T5" fmla="*/ 0 60000 65536"/>
                <a:gd name="T6" fmla="*/ 0 w 250"/>
                <a:gd name="T7" fmla="*/ 0 h 4"/>
                <a:gd name="T8" fmla="*/ 250 w 250"/>
                <a:gd name="T9" fmla="*/ 4 h 4"/>
              </a:gdLst>
              <a:ahLst/>
              <a:cxnLst>
                <a:cxn ang="T4">
                  <a:pos x="T0" y="T1"/>
                </a:cxn>
                <a:cxn ang="T5">
                  <a:pos x="T2" y="T3"/>
                </a:cxn>
              </a:cxnLst>
              <a:rect l="T6" t="T7" r="T8" b="T9"/>
              <a:pathLst>
                <a:path w="250" h="4">
                  <a:moveTo>
                    <a:pt x="0" y="0"/>
                  </a:moveTo>
                  <a:lnTo>
                    <a:pt x="250" y="4"/>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25" name="Line 83"/>
            <p:cNvSpPr>
              <a:spLocks noChangeShapeType="1"/>
            </p:cNvSpPr>
            <p:nvPr/>
          </p:nvSpPr>
          <p:spPr bwMode="auto">
            <a:xfrm>
              <a:off x="3792" y="759"/>
              <a:ext cx="0" cy="480"/>
            </a:xfrm>
            <a:prstGeom prst="line">
              <a:avLst/>
            </a:prstGeom>
            <a:noFill/>
            <a:ln w="952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6" name="Line 84"/>
            <p:cNvSpPr>
              <a:spLocks noChangeShapeType="1"/>
            </p:cNvSpPr>
            <p:nvPr/>
          </p:nvSpPr>
          <p:spPr bwMode="auto">
            <a:xfrm>
              <a:off x="3312" y="1239"/>
              <a:ext cx="480" cy="0"/>
            </a:xfrm>
            <a:prstGeom prst="line">
              <a:avLst/>
            </a:prstGeom>
            <a:noFill/>
            <a:ln w="9525">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7" name="Line 85"/>
            <p:cNvSpPr>
              <a:spLocks noChangeShapeType="1"/>
            </p:cNvSpPr>
            <p:nvPr/>
          </p:nvSpPr>
          <p:spPr bwMode="auto">
            <a:xfrm flipH="1">
              <a:off x="3312" y="759"/>
              <a:ext cx="480" cy="48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86"/>
          <p:cNvGrpSpPr>
            <a:grpSpLocks/>
          </p:cNvGrpSpPr>
          <p:nvPr/>
        </p:nvGrpSpPr>
        <p:grpSpPr bwMode="auto">
          <a:xfrm>
            <a:off x="3221038" y="3213100"/>
            <a:ext cx="715962" cy="1106488"/>
            <a:chOff x="2029" y="2089"/>
            <a:chExt cx="451" cy="697"/>
          </a:xfrm>
        </p:grpSpPr>
        <p:sp>
          <p:nvSpPr>
            <p:cNvPr id="25619" name="Freeform 87"/>
            <p:cNvSpPr>
              <a:spLocks noChangeArrowheads="1"/>
            </p:cNvSpPr>
            <p:nvPr/>
          </p:nvSpPr>
          <p:spPr bwMode="auto">
            <a:xfrm>
              <a:off x="2478" y="2089"/>
              <a:ext cx="2" cy="449"/>
            </a:xfrm>
            <a:custGeom>
              <a:avLst/>
              <a:gdLst>
                <a:gd name="T0" fmla="*/ 0 w 2"/>
                <a:gd name="T1" fmla="*/ 0 h 449"/>
                <a:gd name="T2" fmla="*/ 2 w 2"/>
                <a:gd name="T3" fmla="*/ 449 h 449"/>
                <a:gd name="T4" fmla="*/ 0 60000 65536"/>
                <a:gd name="T5" fmla="*/ 0 60000 65536"/>
                <a:gd name="T6" fmla="*/ 0 w 2"/>
                <a:gd name="T7" fmla="*/ 0 h 449"/>
                <a:gd name="T8" fmla="*/ 2 w 2"/>
                <a:gd name="T9" fmla="*/ 449 h 449"/>
              </a:gdLst>
              <a:ahLst/>
              <a:cxnLst>
                <a:cxn ang="T4">
                  <a:pos x="T0" y="T1"/>
                </a:cxn>
                <a:cxn ang="T5">
                  <a:pos x="T2" y="T3"/>
                </a:cxn>
              </a:cxnLst>
              <a:rect l="T6" t="T7" r="T8" b="T9"/>
              <a:pathLst>
                <a:path w="2" h="449">
                  <a:moveTo>
                    <a:pt x="0" y="0"/>
                  </a:moveTo>
                  <a:lnTo>
                    <a:pt x="2" y="449"/>
                  </a:lnTo>
                </a:path>
              </a:pathLst>
            </a:cu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20" name="Freeform 88"/>
            <p:cNvSpPr>
              <a:spLocks noChangeArrowheads="1"/>
            </p:cNvSpPr>
            <p:nvPr/>
          </p:nvSpPr>
          <p:spPr bwMode="auto">
            <a:xfrm>
              <a:off x="2029" y="2524"/>
              <a:ext cx="443" cy="262"/>
            </a:xfrm>
            <a:custGeom>
              <a:avLst/>
              <a:gdLst>
                <a:gd name="T0" fmla="*/ 443 w 443"/>
                <a:gd name="T1" fmla="*/ 0 h 262"/>
                <a:gd name="T2" fmla="*/ 0 w 443"/>
                <a:gd name="T3" fmla="*/ 262 h 262"/>
                <a:gd name="T4" fmla="*/ 0 60000 65536"/>
                <a:gd name="T5" fmla="*/ 0 60000 65536"/>
                <a:gd name="T6" fmla="*/ 0 w 443"/>
                <a:gd name="T7" fmla="*/ 0 h 262"/>
                <a:gd name="T8" fmla="*/ 443 w 443"/>
                <a:gd name="T9" fmla="*/ 262 h 262"/>
              </a:gdLst>
              <a:ahLst/>
              <a:cxnLst>
                <a:cxn ang="T4">
                  <a:pos x="T0" y="T1"/>
                </a:cxn>
                <a:cxn ang="T5">
                  <a:pos x="T2" y="T3"/>
                </a:cxn>
              </a:cxnLst>
              <a:rect l="T6" t="T7" r="T8" b="T9"/>
              <a:pathLst>
                <a:path w="443" h="262">
                  <a:moveTo>
                    <a:pt x="443" y="0"/>
                  </a:moveTo>
                  <a:lnTo>
                    <a:pt x="0" y="262"/>
                  </a:lnTo>
                </a:path>
              </a:pathLst>
            </a:cu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4" name="Group 89"/>
          <p:cNvGrpSpPr>
            <a:grpSpLocks/>
          </p:cNvGrpSpPr>
          <p:nvPr/>
        </p:nvGrpSpPr>
        <p:grpSpPr bwMode="auto">
          <a:xfrm>
            <a:off x="1100138" y="1087438"/>
            <a:ext cx="773112" cy="792162"/>
            <a:chOff x="784" y="848"/>
            <a:chExt cx="487" cy="499"/>
          </a:xfrm>
        </p:grpSpPr>
        <p:sp>
          <p:nvSpPr>
            <p:cNvPr id="25617" name="Freeform 90"/>
            <p:cNvSpPr>
              <a:spLocks noChangeArrowheads="1"/>
            </p:cNvSpPr>
            <p:nvPr/>
          </p:nvSpPr>
          <p:spPr bwMode="auto">
            <a:xfrm>
              <a:off x="784" y="1332"/>
              <a:ext cx="487" cy="3"/>
            </a:xfrm>
            <a:custGeom>
              <a:avLst/>
              <a:gdLst>
                <a:gd name="T0" fmla="*/ 0 w 487"/>
                <a:gd name="T1" fmla="*/ 3 h 3"/>
                <a:gd name="T2" fmla="*/ 487 w 487"/>
                <a:gd name="T3" fmla="*/ 0 h 3"/>
                <a:gd name="T4" fmla="*/ 0 60000 65536"/>
                <a:gd name="T5" fmla="*/ 0 60000 65536"/>
                <a:gd name="T6" fmla="*/ 0 w 487"/>
                <a:gd name="T7" fmla="*/ 0 h 3"/>
                <a:gd name="T8" fmla="*/ 487 w 487"/>
                <a:gd name="T9" fmla="*/ 3 h 3"/>
              </a:gdLst>
              <a:ahLst/>
              <a:cxnLst>
                <a:cxn ang="T4">
                  <a:pos x="T0" y="T1"/>
                </a:cxn>
                <a:cxn ang="T5">
                  <a:pos x="T2" y="T3"/>
                </a:cxn>
              </a:cxnLst>
              <a:rect l="T6" t="T7" r="T8" b="T9"/>
              <a:pathLst>
                <a:path w="487" h="3">
                  <a:moveTo>
                    <a:pt x="0" y="3"/>
                  </a:moveTo>
                  <a:lnTo>
                    <a:pt x="487" y="0"/>
                  </a:lnTo>
                </a:path>
              </a:pathLst>
            </a:custGeom>
            <a:solidFill>
              <a:srgbClr val="FF3300"/>
            </a:solidFill>
            <a:ln w="38100">
              <a:solidFill>
                <a:srgbClr val="FF3300"/>
              </a:solidFill>
              <a:round/>
              <a:headEnd/>
              <a:tailEnd/>
            </a:ln>
          </p:spPr>
          <p:txBody>
            <a:bodyPr/>
            <a:lstStyle/>
            <a:p>
              <a:endParaRPr lang="zh-CN" altLang="en-US"/>
            </a:p>
          </p:txBody>
        </p:sp>
        <p:sp>
          <p:nvSpPr>
            <p:cNvPr id="25618" name="Freeform 91"/>
            <p:cNvSpPr>
              <a:spLocks noChangeArrowheads="1"/>
            </p:cNvSpPr>
            <p:nvPr/>
          </p:nvSpPr>
          <p:spPr bwMode="auto">
            <a:xfrm>
              <a:off x="1264" y="848"/>
              <a:ext cx="1" cy="499"/>
            </a:xfrm>
            <a:custGeom>
              <a:avLst/>
              <a:gdLst>
                <a:gd name="T0" fmla="*/ 0 w 1"/>
                <a:gd name="T1" fmla="*/ 0 h 499"/>
                <a:gd name="T2" fmla="*/ 0 w 1"/>
                <a:gd name="T3" fmla="*/ 499 h 499"/>
                <a:gd name="T4" fmla="*/ 0 60000 65536"/>
                <a:gd name="T5" fmla="*/ 0 60000 65536"/>
                <a:gd name="T6" fmla="*/ 0 w 1"/>
                <a:gd name="T7" fmla="*/ 0 h 499"/>
                <a:gd name="T8" fmla="*/ 1 w 1"/>
                <a:gd name="T9" fmla="*/ 499 h 499"/>
              </a:gdLst>
              <a:ahLst/>
              <a:cxnLst>
                <a:cxn ang="T4">
                  <a:pos x="T0" y="T1"/>
                </a:cxn>
                <a:cxn ang="T5">
                  <a:pos x="T2" y="T3"/>
                </a:cxn>
              </a:cxnLst>
              <a:rect l="T6" t="T7" r="T8" b="T9"/>
              <a:pathLst>
                <a:path w="1" h="499">
                  <a:moveTo>
                    <a:pt x="0" y="0"/>
                  </a:moveTo>
                  <a:lnTo>
                    <a:pt x="0" y="499"/>
                  </a:lnTo>
                </a:path>
              </a:pathLst>
            </a:custGeom>
            <a:solidFill>
              <a:srgbClr val="FF3300"/>
            </a:solidFill>
            <a:ln w="38100">
              <a:solidFill>
                <a:srgbClr val="FF3300"/>
              </a:solidFill>
              <a:round/>
              <a:headEnd/>
              <a:tailEnd/>
            </a:ln>
          </p:spPr>
          <p:txBody>
            <a:bodyPr/>
            <a:lstStyle/>
            <a:p>
              <a:endParaRPr lang="zh-CN" altLang="en-US"/>
            </a:p>
          </p:txBody>
        </p:sp>
      </p:grpSp>
      <p:grpSp>
        <p:nvGrpSpPr>
          <p:cNvPr id="15" name="Group 92"/>
          <p:cNvGrpSpPr>
            <a:grpSpLocks/>
          </p:cNvGrpSpPr>
          <p:nvPr/>
        </p:nvGrpSpPr>
        <p:grpSpPr bwMode="auto">
          <a:xfrm>
            <a:off x="5254625" y="1098550"/>
            <a:ext cx="762000" cy="762000"/>
            <a:chOff x="3408" y="855"/>
            <a:chExt cx="480" cy="480"/>
          </a:xfrm>
        </p:grpSpPr>
        <p:sp>
          <p:nvSpPr>
            <p:cNvPr id="25615" name="Line 93"/>
            <p:cNvSpPr>
              <a:spLocks noChangeShapeType="1"/>
            </p:cNvSpPr>
            <p:nvPr/>
          </p:nvSpPr>
          <p:spPr bwMode="auto">
            <a:xfrm>
              <a:off x="3408" y="1335"/>
              <a:ext cx="480" cy="0"/>
            </a:xfrm>
            <a:prstGeom prst="line">
              <a:avLst/>
            </a:prstGeom>
            <a:noFill/>
            <a:ln w="952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6" name="Line 94"/>
            <p:cNvSpPr>
              <a:spLocks noChangeShapeType="1"/>
            </p:cNvSpPr>
            <p:nvPr/>
          </p:nvSpPr>
          <p:spPr bwMode="auto">
            <a:xfrm>
              <a:off x="3888" y="855"/>
              <a:ext cx="0" cy="480"/>
            </a:xfrm>
            <a:prstGeom prst="line">
              <a:avLst/>
            </a:prstGeom>
            <a:noFill/>
            <a:ln w="9525">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6" name="Group 95"/>
          <p:cNvGrpSpPr>
            <a:grpSpLocks/>
          </p:cNvGrpSpPr>
          <p:nvPr/>
        </p:nvGrpSpPr>
        <p:grpSpPr bwMode="auto">
          <a:xfrm>
            <a:off x="7180263" y="2887663"/>
            <a:ext cx="704850" cy="1143000"/>
            <a:chOff x="4523" y="1884"/>
            <a:chExt cx="444" cy="720"/>
          </a:xfrm>
        </p:grpSpPr>
        <p:sp>
          <p:nvSpPr>
            <p:cNvPr id="25613" name="Line 96"/>
            <p:cNvSpPr>
              <a:spLocks noChangeShapeType="1"/>
            </p:cNvSpPr>
            <p:nvPr/>
          </p:nvSpPr>
          <p:spPr bwMode="auto">
            <a:xfrm>
              <a:off x="4967" y="1884"/>
              <a:ext cx="0" cy="40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4" name="Freeform 97"/>
            <p:cNvSpPr>
              <a:spLocks noChangeArrowheads="1"/>
            </p:cNvSpPr>
            <p:nvPr/>
          </p:nvSpPr>
          <p:spPr bwMode="auto">
            <a:xfrm>
              <a:off x="4523" y="2342"/>
              <a:ext cx="393" cy="262"/>
            </a:xfrm>
            <a:custGeom>
              <a:avLst/>
              <a:gdLst>
                <a:gd name="T0" fmla="*/ 0 w 393"/>
                <a:gd name="T1" fmla="*/ 262 h 262"/>
                <a:gd name="T2" fmla="*/ 393 w 393"/>
                <a:gd name="T3" fmla="*/ 0 h 262"/>
                <a:gd name="T4" fmla="*/ 0 60000 65536"/>
                <a:gd name="T5" fmla="*/ 0 60000 65536"/>
                <a:gd name="T6" fmla="*/ 0 w 393"/>
                <a:gd name="T7" fmla="*/ 0 h 262"/>
                <a:gd name="T8" fmla="*/ 393 w 393"/>
                <a:gd name="T9" fmla="*/ 262 h 262"/>
              </a:gdLst>
              <a:ahLst/>
              <a:cxnLst>
                <a:cxn ang="T4">
                  <a:pos x="T0" y="T1"/>
                </a:cxn>
                <a:cxn ang="T5">
                  <a:pos x="T2" y="T3"/>
                </a:cxn>
              </a:cxnLst>
              <a:rect l="T6" t="T7" r="T8" b="T9"/>
              <a:pathLst>
                <a:path w="393" h="262">
                  <a:moveTo>
                    <a:pt x="0" y="262"/>
                  </a:moveTo>
                  <a:lnTo>
                    <a:pt x="393" y="0"/>
                  </a:lnTo>
                </a:path>
              </a:pathLst>
            </a:cu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5394" name="Text Box 98"/>
          <p:cNvSpPr txBox="1">
            <a:spLocks noChangeArrowheads="1"/>
          </p:cNvSpPr>
          <p:nvPr/>
        </p:nvSpPr>
        <p:spPr bwMode="auto">
          <a:xfrm>
            <a:off x="0" y="4868863"/>
            <a:ext cx="91440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en-US" altLang="zh-CN" sz="2800" b="1"/>
              <a:t>        </a:t>
            </a:r>
            <a:r>
              <a:rPr lang="zh-CN" altLang="en-US" sz="2800" b="1"/>
              <a:t>虽然三个视图基本相同，但由于主视图中虚实线各异，而得出两种不同的形体。</a:t>
            </a:r>
            <a:r>
              <a:rPr lang="zh-CN" altLang="en-US" sz="2000" b="1" i="1"/>
              <a:t>       </a:t>
            </a:r>
            <a:r>
              <a:rPr lang="en-US" altLang="zh-CN" sz="2000" b="1" i="1"/>
              <a:t>With almost same three views, only the different dashed and continuous lines in front views make two different objects.</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out)">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1" presetClass="entr" presetSubtype="0" fill="hold" nodeType="clickEffect">
                                  <p:stCondLst>
                                    <p:cond delay="0"/>
                                  </p:stCondLst>
                                  <p:childTnLst>
                                    <p:set>
                                      <p:cBhvr>
                                        <p:cTn id="21" dur="1000">
                                          <p:stCondLst>
                                            <p:cond delay="0"/>
                                          </p:stCondLst>
                                        </p:cTn>
                                        <p:tgtEl>
                                          <p:spTgt spid="14"/>
                                        </p:tgtEl>
                                        <p:attrNameLst>
                                          <p:attrName>style.visibility</p:attrName>
                                        </p:attrNameLst>
                                      </p:cBhvr>
                                      <p:to>
                                        <p:strVal val="visible"/>
                                      </p:to>
                                    </p:set>
                                  </p:childTnLst>
                                  <p:subTnLst>
                                    <p:animClr clrSpc="rgb" dir="cw">
                                      <p:cBhvr override="childStyle">
                                        <p:cTn dur="1" fill="hold" display="0" masterRel="nextClick" afterEffect="1"/>
                                        <p:tgtEl>
                                          <p:spTgt spid="14"/>
                                        </p:tgtEl>
                                        <p:attrNameLst>
                                          <p:attrName>ppt_c</p:attrName>
                                        </p:attrNameLst>
                                      </p:cBhvr>
                                      <p:to>
                                        <a:srgbClr val="FF0000"/>
                                      </p:to>
                                    </p:animClr>
                                  </p:subTnLst>
                                </p:cTn>
                              </p:par>
                            </p:childTnLst>
                          </p:cTn>
                        </p:par>
                      </p:childTnLst>
                    </p:cTn>
                  </p:par>
                  <p:par>
                    <p:cTn id="22" fill="hold" nodeType="clickPar">
                      <p:stCondLst>
                        <p:cond delay="indefinite"/>
                      </p:stCondLst>
                      <p:childTnLst>
                        <p:par>
                          <p:cTn id="23" fill="hold" nodeType="withGroup">
                            <p:stCondLst>
                              <p:cond delay="0"/>
                            </p:stCondLst>
                            <p:childTnLst>
                              <p:par>
                                <p:cTn id="24" presetID="11" presetClass="entr" presetSubtype="0" fill="hold" nodeType="clickEffect">
                                  <p:stCondLst>
                                    <p:cond delay="0"/>
                                  </p:stCondLst>
                                  <p:childTnLst>
                                    <p:set>
                                      <p:cBhvr>
                                        <p:cTn id="25" dur="1000">
                                          <p:stCondLst>
                                            <p:cond delay="0"/>
                                          </p:stCondLst>
                                        </p:cTn>
                                        <p:tgtEl>
                                          <p:spTgt spid="15"/>
                                        </p:tgtEl>
                                        <p:attrNameLst>
                                          <p:attrName>style.visibility</p:attrName>
                                        </p:attrNameLst>
                                      </p:cBhvr>
                                      <p:to>
                                        <p:strVal val="visible"/>
                                      </p:to>
                                    </p:set>
                                  </p:childTnLst>
                                  <p:subTnLst>
                                    <p:animClr clrSpc="rgb" dir="cw">
                                      <p:cBhvr override="childStyle">
                                        <p:cTn dur="1" fill="hold" display="0" masterRel="nextClick" afterEffect="1"/>
                                        <p:tgtEl>
                                          <p:spTgt spid="15"/>
                                        </p:tgtEl>
                                        <p:attrNameLst>
                                          <p:attrName>ppt_c</p:attrName>
                                        </p:attrNameLst>
                                      </p:cBhvr>
                                      <p:to>
                                        <a:srgbClr val="FF0000"/>
                                      </p:to>
                                    </p:animClr>
                                  </p:sub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1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checkerboard(across)">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1" presetClass="entr" presetSubtype="0" fill="hold" nodeType="clickEffect">
                                  <p:stCondLst>
                                    <p:cond delay="0"/>
                                  </p:stCondLst>
                                  <p:childTnLst>
                                    <p:set>
                                      <p:cBhvr>
                                        <p:cTn id="34" dur="1000">
                                          <p:stCondLst>
                                            <p:cond delay="0"/>
                                          </p:stCondLst>
                                        </p:cTn>
                                        <p:tgtEl>
                                          <p:spTgt spid="13"/>
                                        </p:tgtEl>
                                        <p:attrNameLst>
                                          <p:attrName>style.visibility</p:attrName>
                                        </p:attrNameLst>
                                      </p:cBhvr>
                                      <p:to>
                                        <p:strVal val="visible"/>
                                      </p:to>
                                    </p:set>
                                  </p:childTnLst>
                                  <p:subTnLst>
                                    <p:animClr clrSpc="rgb" dir="cw">
                                      <p:cBhvr override="childStyle">
                                        <p:cTn dur="1" fill="hold" display="0" masterRel="nextClick" afterEffect="1"/>
                                        <p:tgtEl>
                                          <p:spTgt spid="13"/>
                                        </p:tgtEl>
                                        <p:attrNameLst>
                                          <p:attrName>ppt_c</p:attrName>
                                        </p:attrNameLst>
                                      </p:cBhvr>
                                      <p:to>
                                        <a:srgbClr val="FFFF00"/>
                                      </p:to>
                                    </p:animClr>
                                  </p:sub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1+#ppt_w/2"/>
                                          </p:val>
                                        </p:tav>
                                        <p:tav tm="100000">
                                          <p:val>
                                            <p:strVal val="#ppt_x"/>
                                          </p:val>
                                        </p:tav>
                                      </p:tavLst>
                                    </p:anim>
                                    <p:anim calcmode="lin" valueType="num">
                                      <p:cBhvr additive="base">
                                        <p:cTn id="4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1" presetClass="entr" presetSubtype="0" fill="hold" nodeType="clickEffect">
                                  <p:stCondLst>
                                    <p:cond delay="0"/>
                                  </p:stCondLst>
                                  <p:childTnLst>
                                    <p:set>
                                      <p:cBhvr>
                                        <p:cTn id="44" dur="1000">
                                          <p:stCondLst>
                                            <p:cond delay="0"/>
                                          </p:stCondLst>
                                        </p:cTn>
                                        <p:tgtEl>
                                          <p:spTgt spid="16"/>
                                        </p:tgtEl>
                                        <p:attrNameLst>
                                          <p:attrName>style.visibility</p:attrName>
                                        </p:attrNameLst>
                                      </p:cBhvr>
                                      <p:to>
                                        <p:strVal val="visible"/>
                                      </p:to>
                                    </p:set>
                                  </p:childTnLst>
                                  <p:subTnLst>
                                    <p:animClr clrSpc="rgb" dir="cw">
                                      <p:cBhvr override="childStyle">
                                        <p:cTn dur="1" fill="hold" display="0" masterRel="nextClick" afterEffect="1"/>
                                        <p:tgtEl>
                                          <p:spTgt spid="16"/>
                                        </p:tgtEl>
                                        <p:attrNameLst>
                                          <p:attrName>ppt_c</p:attrName>
                                        </p:attrNameLst>
                                      </p:cBhvr>
                                      <p:to>
                                        <a:srgbClr val="FFFF00"/>
                                      </p:to>
                                    </p:animClr>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5394"/>
                                        </p:tgtEl>
                                        <p:attrNameLst>
                                          <p:attrName>style.visibility</p:attrName>
                                        </p:attrNameLst>
                                      </p:cBhvr>
                                      <p:to>
                                        <p:strVal val="visible"/>
                                      </p:to>
                                    </p:set>
                                    <p:anim calcmode="lin" valueType="num">
                                      <p:cBhvr additive="base">
                                        <p:cTn id="49" dur="500" fill="hold"/>
                                        <p:tgtEl>
                                          <p:spTgt spid="55394"/>
                                        </p:tgtEl>
                                        <p:attrNameLst>
                                          <p:attrName>ppt_x</p:attrName>
                                        </p:attrNameLst>
                                      </p:cBhvr>
                                      <p:tavLst>
                                        <p:tav tm="0">
                                          <p:val>
                                            <p:strVal val="#ppt_x"/>
                                          </p:val>
                                        </p:tav>
                                        <p:tav tm="100000">
                                          <p:val>
                                            <p:strVal val="#ppt_x"/>
                                          </p:val>
                                        </p:tav>
                                      </p:tavLst>
                                    </p:anim>
                                    <p:anim calcmode="lin" valueType="num">
                                      <p:cBhvr additive="base">
                                        <p:cTn id="50" dur="500" fill="hold"/>
                                        <p:tgtEl>
                                          <p:spTgt spid="553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4"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124075" y="0"/>
            <a:ext cx="540861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a:buFont typeface="Arial" panose="020B0604020202020204" pitchFamily="34" charset="0"/>
              <a:buNone/>
            </a:pPr>
            <a:r>
              <a:rPr lang="en-US" altLang="zh-CN" sz="3600" b="1">
                <a:latin typeface="宋体" panose="02010600030101010101" pitchFamily="2" charset="-122"/>
              </a:rPr>
              <a:t> </a:t>
            </a:r>
            <a:r>
              <a:rPr lang="zh-CN" altLang="en-US" sz="3600" b="1">
                <a:latin typeface="宋体" panose="02010600030101010101" pitchFamily="2" charset="-122"/>
              </a:rPr>
              <a:t>常见的基本几何体</a:t>
            </a:r>
          </a:p>
          <a:p>
            <a:pPr algn="ctr">
              <a:buFont typeface="Arial" panose="020B0604020202020204" pitchFamily="34" charset="0"/>
              <a:buNone/>
            </a:pPr>
            <a:r>
              <a:rPr lang="en-US" altLang="zh-CN" b="1" i="1"/>
              <a:t>Most widely used Basic Solids</a:t>
            </a:r>
            <a:endParaRPr lang="en-US" altLang="zh-CN" i="1"/>
          </a:p>
        </p:txBody>
      </p:sp>
      <p:sp>
        <p:nvSpPr>
          <p:cNvPr id="6147" name="AutoShape 13"/>
          <p:cNvSpPr>
            <a:spLocks/>
          </p:cNvSpPr>
          <p:nvPr/>
        </p:nvSpPr>
        <p:spPr bwMode="auto">
          <a:xfrm rot="5400000">
            <a:off x="4011613" y="-547687"/>
            <a:ext cx="485775" cy="3686175"/>
          </a:xfrm>
          <a:prstGeom prst="leftBrace">
            <a:avLst>
              <a:gd name="adj1" fmla="val 63200"/>
              <a:gd name="adj2" fmla="val 50028"/>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grpSp>
        <p:nvGrpSpPr>
          <p:cNvPr id="6148" name="Group 22"/>
          <p:cNvGrpSpPr>
            <a:grpSpLocks/>
          </p:cNvGrpSpPr>
          <p:nvPr/>
        </p:nvGrpSpPr>
        <p:grpSpPr bwMode="auto">
          <a:xfrm>
            <a:off x="323850" y="1435100"/>
            <a:ext cx="3411538" cy="2949575"/>
            <a:chOff x="249" y="655"/>
            <a:chExt cx="2149" cy="1858"/>
          </a:xfrm>
        </p:grpSpPr>
        <p:sp>
          <p:nvSpPr>
            <p:cNvPr id="6159" name="Text Box 11"/>
            <p:cNvSpPr txBox="1">
              <a:spLocks noChangeArrowheads="1"/>
            </p:cNvSpPr>
            <p:nvPr/>
          </p:nvSpPr>
          <p:spPr bwMode="auto">
            <a:xfrm>
              <a:off x="792" y="655"/>
              <a:ext cx="1401"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a:buFont typeface="Arial" panose="020B0604020202020204" pitchFamily="34" charset="0"/>
                <a:buNone/>
              </a:pPr>
              <a:r>
                <a:rPr lang="zh-CN" altLang="en-US" sz="3200" b="1"/>
                <a:t>平面基本体</a:t>
              </a:r>
            </a:p>
            <a:p>
              <a:pPr algn="ctr">
                <a:buFont typeface="Arial" panose="020B0604020202020204" pitchFamily="34" charset="0"/>
                <a:buNone/>
              </a:pPr>
              <a:r>
                <a:rPr lang="en-US" altLang="zh-CN" sz="2000" b="1" i="1"/>
                <a:t>Plane Basic Solids</a:t>
              </a:r>
            </a:p>
          </p:txBody>
        </p:sp>
        <p:pic>
          <p:nvPicPr>
            <p:cNvPr id="6160" name="Picture 14" descr="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 y="1439"/>
              <a:ext cx="969" cy="1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61" name="Picture 15" descr="0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 y="1303"/>
              <a:ext cx="951" cy="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49" name="Group 26"/>
          <p:cNvGrpSpPr>
            <a:grpSpLocks/>
          </p:cNvGrpSpPr>
          <p:nvPr/>
        </p:nvGrpSpPr>
        <p:grpSpPr bwMode="auto">
          <a:xfrm>
            <a:off x="4284663" y="1412875"/>
            <a:ext cx="4435475" cy="2901950"/>
            <a:chOff x="2699" y="890"/>
            <a:chExt cx="2794" cy="1828"/>
          </a:xfrm>
        </p:grpSpPr>
        <p:pic>
          <p:nvPicPr>
            <p:cNvPr id="6155" name="Picture 10"/>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60" y="1480"/>
              <a:ext cx="1066" cy="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6" name="Text Box 12"/>
            <p:cNvSpPr txBox="1">
              <a:spLocks noChangeArrowheads="1"/>
            </p:cNvSpPr>
            <p:nvPr/>
          </p:nvSpPr>
          <p:spPr bwMode="auto">
            <a:xfrm>
              <a:off x="2925" y="890"/>
              <a:ext cx="1990"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a:buFont typeface="Arial" panose="020B0604020202020204" pitchFamily="34" charset="0"/>
                <a:buNone/>
              </a:pPr>
              <a:r>
                <a:rPr lang="zh-CN" altLang="en-US" sz="3200" b="1"/>
                <a:t>曲面基本体</a:t>
              </a:r>
            </a:p>
            <a:p>
              <a:pPr algn="ctr">
                <a:buFont typeface="Arial" panose="020B0604020202020204" pitchFamily="34" charset="0"/>
                <a:buNone/>
              </a:pPr>
              <a:r>
                <a:rPr lang="en-US" altLang="zh-CN" sz="1800" b="1" i="1"/>
                <a:t>Surface Basic Solids</a:t>
              </a:r>
            </a:p>
          </p:txBody>
        </p:sp>
        <p:pic>
          <p:nvPicPr>
            <p:cNvPr id="6157" name="Picture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 y="1416"/>
              <a:ext cx="1014"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8" name="Picture 23" descr="球"/>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9" y="1344"/>
              <a:ext cx="844" cy="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50" name="Text Box 27"/>
          <p:cNvSpPr txBox="1">
            <a:spLocks noChangeArrowheads="1"/>
          </p:cNvSpPr>
          <p:nvPr/>
        </p:nvSpPr>
        <p:spPr bwMode="auto">
          <a:xfrm>
            <a:off x="0" y="4437063"/>
            <a:ext cx="1962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buFont typeface="Arial" panose="020B0604020202020204" pitchFamily="34" charset="0"/>
              <a:buNone/>
            </a:pPr>
            <a:r>
              <a:rPr lang="zh-CN" altLang="en-US" sz="2800" b="1"/>
              <a:t>棱柱 </a:t>
            </a:r>
            <a:r>
              <a:rPr lang="en-US" altLang="zh-CN" sz="1800" b="1" i="1"/>
              <a:t>Prism </a:t>
            </a:r>
          </a:p>
        </p:txBody>
      </p:sp>
      <p:sp>
        <p:nvSpPr>
          <p:cNvPr id="6151" name="Text Box 28"/>
          <p:cNvSpPr txBox="1">
            <a:spLocks noChangeArrowheads="1"/>
          </p:cNvSpPr>
          <p:nvPr/>
        </p:nvSpPr>
        <p:spPr bwMode="auto">
          <a:xfrm>
            <a:off x="1979613" y="4508500"/>
            <a:ext cx="2106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buFont typeface="Arial" panose="020B0604020202020204" pitchFamily="34" charset="0"/>
              <a:buNone/>
            </a:pPr>
            <a:r>
              <a:rPr lang="zh-CN" altLang="en-US" sz="2800" b="1"/>
              <a:t>棱锥 </a:t>
            </a:r>
            <a:r>
              <a:rPr lang="en-US" altLang="zh-CN" sz="1800" b="1" i="1"/>
              <a:t>Pyramid </a:t>
            </a:r>
          </a:p>
        </p:txBody>
      </p:sp>
      <p:sp>
        <p:nvSpPr>
          <p:cNvPr id="6152" name="Text Box 29"/>
          <p:cNvSpPr txBox="1">
            <a:spLocks noChangeArrowheads="1"/>
          </p:cNvSpPr>
          <p:nvPr/>
        </p:nvSpPr>
        <p:spPr bwMode="auto">
          <a:xfrm>
            <a:off x="3779838" y="3429000"/>
            <a:ext cx="27352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buFont typeface="Arial" panose="020B0604020202020204" pitchFamily="34" charset="0"/>
              <a:buNone/>
            </a:pPr>
            <a:r>
              <a:rPr lang="zh-CN" altLang="en-US" sz="2800" b="1"/>
              <a:t>圆柱 </a:t>
            </a:r>
            <a:r>
              <a:rPr lang="en-US" altLang="zh-CN" sz="1800" b="1" i="1"/>
              <a:t>Cylinder</a:t>
            </a:r>
          </a:p>
        </p:txBody>
      </p:sp>
      <p:sp>
        <p:nvSpPr>
          <p:cNvPr id="6153" name="Text Box 30"/>
          <p:cNvSpPr txBox="1">
            <a:spLocks noChangeArrowheads="1"/>
          </p:cNvSpPr>
          <p:nvPr/>
        </p:nvSpPr>
        <p:spPr bwMode="auto">
          <a:xfrm>
            <a:off x="5724525" y="4149725"/>
            <a:ext cx="2087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buFont typeface="Arial" panose="020B0604020202020204" pitchFamily="34" charset="0"/>
              <a:buNone/>
            </a:pPr>
            <a:r>
              <a:rPr lang="zh-CN" altLang="en-US" sz="2800" b="1"/>
              <a:t>圆锥</a:t>
            </a:r>
            <a:r>
              <a:rPr lang="zh-CN" altLang="en-US" sz="1800" b="1" i="1"/>
              <a:t> </a:t>
            </a:r>
            <a:r>
              <a:rPr lang="en-US" altLang="zh-CN" sz="1800" b="1" i="1"/>
              <a:t>Cone</a:t>
            </a:r>
          </a:p>
        </p:txBody>
      </p:sp>
      <p:sp>
        <p:nvSpPr>
          <p:cNvPr id="6154" name="Text Box 31"/>
          <p:cNvSpPr txBox="1">
            <a:spLocks noChangeArrowheads="1"/>
          </p:cNvSpPr>
          <p:nvPr/>
        </p:nvSpPr>
        <p:spPr bwMode="auto">
          <a:xfrm>
            <a:off x="7054850" y="3284538"/>
            <a:ext cx="2089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buFont typeface="Arial" panose="020B0604020202020204" pitchFamily="34" charset="0"/>
              <a:buNone/>
            </a:pPr>
            <a:r>
              <a:rPr lang="zh-CN" altLang="en-US" sz="2800" b="1"/>
              <a:t>圆球 </a:t>
            </a:r>
            <a:r>
              <a:rPr lang="en-US" altLang="zh-CN" sz="1600" b="1" i="1"/>
              <a:t>Sphere</a:t>
            </a:r>
            <a:endParaRPr lang="en-US" altLang="zh-CN" b="1"/>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pic>
        <p:nvPicPr>
          <p:cNvPr id="26626" name="Picture 2" descr="0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44825" cy="32131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56323" name="Picture 3" descr="0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3068638"/>
            <a:ext cx="32226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4" descr="0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6138" y="0"/>
            <a:ext cx="3217862"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Rectangle 5"/>
          <p:cNvSpPr>
            <a:spLocks noChangeArrowheads="1"/>
          </p:cNvSpPr>
          <p:nvPr/>
        </p:nvSpPr>
        <p:spPr bwMode="auto">
          <a:xfrm>
            <a:off x="1331913" y="1412875"/>
            <a:ext cx="1655762"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56326" name="Rectangle 6"/>
          <p:cNvSpPr>
            <a:spLocks noChangeArrowheads="1"/>
          </p:cNvSpPr>
          <p:nvPr/>
        </p:nvSpPr>
        <p:spPr bwMode="auto">
          <a:xfrm>
            <a:off x="4427538" y="4652963"/>
            <a:ext cx="1655762"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56327" name="Rectangle 7"/>
          <p:cNvSpPr>
            <a:spLocks noChangeArrowheads="1"/>
          </p:cNvSpPr>
          <p:nvPr/>
        </p:nvSpPr>
        <p:spPr bwMode="auto">
          <a:xfrm>
            <a:off x="7308850" y="1628775"/>
            <a:ext cx="1655763" cy="1800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56325"/>
                                        </p:tgtEl>
                                      </p:cBhvr>
                                    </p:animEffect>
                                    <p:set>
                                      <p:cBhvr>
                                        <p:cTn id="7" dur="1" fill="hold">
                                          <p:stCondLst>
                                            <p:cond delay="499"/>
                                          </p:stCondLst>
                                        </p:cTn>
                                        <p:tgtEl>
                                          <p:spTgt spid="56325"/>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323"/>
                                        </p:tgtEl>
                                        <p:attrNameLst>
                                          <p:attrName>style.visibility</p:attrName>
                                        </p:attrNameLst>
                                      </p:cBhvr>
                                      <p:to>
                                        <p:strVal val="visible"/>
                                      </p:to>
                                    </p:set>
                                    <p:animEffect transition="in" filter="blinds(horizontal)">
                                      <p:cBhvr>
                                        <p:cTn id="12" dur="500"/>
                                        <p:tgtEl>
                                          <p:spTgt spid="563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xit" presetSubtype="0" fill="hold" grpId="0" nodeType="clickEffect">
                                  <p:stCondLst>
                                    <p:cond delay="0"/>
                                  </p:stCondLst>
                                  <p:childTnLst>
                                    <p:animEffect transition="out" filter="dissolve">
                                      <p:cBhvr>
                                        <p:cTn id="16" dur="500"/>
                                        <p:tgtEl>
                                          <p:spTgt spid="56326"/>
                                        </p:tgtEl>
                                      </p:cBhvr>
                                    </p:animEffect>
                                    <p:set>
                                      <p:cBhvr>
                                        <p:cTn id="17" dur="1" fill="hold">
                                          <p:stCondLst>
                                            <p:cond delay="499"/>
                                          </p:stCondLst>
                                        </p:cTn>
                                        <p:tgtEl>
                                          <p:spTgt spid="56326"/>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324"/>
                                        </p:tgtEl>
                                        <p:attrNameLst>
                                          <p:attrName>style.visibility</p:attrName>
                                        </p:attrNameLst>
                                      </p:cBhvr>
                                      <p:to>
                                        <p:strVal val="visible"/>
                                      </p:to>
                                    </p:set>
                                    <p:animEffect transition="in" filter="blinds(horizontal)">
                                      <p:cBhvr>
                                        <p:cTn id="22" dur="500"/>
                                        <p:tgtEl>
                                          <p:spTgt spid="563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xit" presetSubtype="0" fill="hold" grpId="0" nodeType="clickEffect">
                                  <p:stCondLst>
                                    <p:cond delay="0"/>
                                  </p:stCondLst>
                                  <p:childTnLst>
                                    <p:animEffect transition="out" filter="dissolve">
                                      <p:cBhvr>
                                        <p:cTn id="26" dur="500"/>
                                        <p:tgtEl>
                                          <p:spTgt spid="56327"/>
                                        </p:tgtEl>
                                      </p:cBhvr>
                                    </p:animEffect>
                                    <p:set>
                                      <p:cBhvr>
                                        <p:cTn id="27" dur="1" fill="hold">
                                          <p:stCondLst>
                                            <p:cond delay="499"/>
                                          </p:stCondLst>
                                        </p:cTn>
                                        <p:tgtEl>
                                          <p:spTgt spid="563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animBg="1"/>
      <p:bldP spid="56326" grpId="0" animBg="1"/>
      <p:bldP spid="5632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248400" y="1793875"/>
            <a:ext cx="1752600" cy="3074988"/>
            <a:chOff x="3936" y="1135"/>
            <a:chExt cx="1104" cy="1937"/>
          </a:xfrm>
        </p:grpSpPr>
        <p:grpSp>
          <p:nvGrpSpPr>
            <p:cNvPr id="27795" name="Group 3"/>
            <p:cNvGrpSpPr>
              <a:grpSpLocks/>
            </p:cNvGrpSpPr>
            <p:nvPr/>
          </p:nvGrpSpPr>
          <p:grpSpPr bwMode="auto">
            <a:xfrm>
              <a:off x="4039" y="1199"/>
              <a:ext cx="924" cy="584"/>
              <a:chOff x="4050" y="1199"/>
              <a:chExt cx="913" cy="584"/>
            </a:xfrm>
          </p:grpSpPr>
          <p:sp>
            <p:nvSpPr>
              <p:cNvPr id="27817" name="Oval 4"/>
              <p:cNvSpPr>
                <a:spLocks noChangeArrowheads="1"/>
              </p:cNvSpPr>
              <p:nvPr/>
            </p:nvSpPr>
            <p:spPr bwMode="auto">
              <a:xfrm>
                <a:off x="4208" y="1199"/>
                <a:ext cx="552" cy="54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27818" name="Rectangle 5"/>
              <p:cNvSpPr>
                <a:spLocks noChangeArrowheads="1"/>
              </p:cNvSpPr>
              <p:nvPr/>
            </p:nvSpPr>
            <p:spPr bwMode="auto">
              <a:xfrm>
                <a:off x="4050" y="1463"/>
                <a:ext cx="913" cy="32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grpSp>
        <p:sp>
          <p:nvSpPr>
            <p:cNvPr id="27796" name="Oval 6"/>
            <p:cNvSpPr>
              <a:spLocks noChangeArrowheads="1"/>
            </p:cNvSpPr>
            <p:nvPr/>
          </p:nvSpPr>
          <p:spPr bwMode="auto">
            <a:xfrm>
              <a:off x="4307" y="1296"/>
              <a:ext cx="362" cy="34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27797" name="Freeform 7"/>
            <p:cNvSpPr>
              <a:spLocks noChangeArrowheads="1"/>
            </p:cNvSpPr>
            <p:nvPr/>
          </p:nvSpPr>
          <p:spPr bwMode="auto">
            <a:xfrm>
              <a:off x="3937" y="1766"/>
              <a:ext cx="277" cy="2"/>
            </a:xfrm>
            <a:custGeom>
              <a:avLst/>
              <a:gdLst>
                <a:gd name="T0" fmla="*/ 277 w 277"/>
                <a:gd name="T1" fmla="*/ 0 h 2"/>
                <a:gd name="T2" fmla="*/ 0 w 277"/>
                <a:gd name="T3" fmla="*/ 2 h 2"/>
                <a:gd name="T4" fmla="*/ 0 60000 65536"/>
                <a:gd name="T5" fmla="*/ 0 60000 65536"/>
                <a:gd name="T6" fmla="*/ 0 w 277"/>
                <a:gd name="T7" fmla="*/ 0 h 2"/>
                <a:gd name="T8" fmla="*/ 277 w 277"/>
                <a:gd name="T9" fmla="*/ 2 h 2"/>
              </a:gdLst>
              <a:ahLst/>
              <a:cxnLst>
                <a:cxn ang="T4">
                  <a:pos x="T0" y="T1"/>
                </a:cxn>
                <a:cxn ang="T5">
                  <a:pos x="T2" y="T3"/>
                </a:cxn>
              </a:cxnLst>
              <a:rect l="T6" t="T7" r="T8" b="T9"/>
              <a:pathLst>
                <a:path w="277" h="2">
                  <a:moveTo>
                    <a:pt x="277" y="0"/>
                  </a:moveTo>
                  <a:lnTo>
                    <a:pt x="0" y="2"/>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98" name="Line 8"/>
            <p:cNvSpPr>
              <a:spLocks noChangeShapeType="1"/>
            </p:cNvSpPr>
            <p:nvPr/>
          </p:nvSpPr>
          <p:spPr bwMode="auto">
            <a:xfrm>
              <a:off x="3942" y="1774"/>
              <a:ext cx="0" cy="3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99" name="Freeform 9"/>
            <p:cNvSpPr>
              <a:spLocks noChangeArrowheads="1"/>
            </p:cNvSpPr>
            <p:nvPr/>
          </p:nvSpPr>
          <p:spPr bwMode="auto">
            <a:xfrm>
              <a:off x="3936" y="2083"/>
              <a:ext cx="1104" cy="3"/>
            </a:xfrm>
            <a:custGeom>
              <a:avLst/>
              <a:gdLst>
                <a:gd name="T0" fmla="*/ 0 w 1104"/>
                <a:gd name="T1" fmla="*/ 3 h 3"/>
                <a:gd name="T2" fmla="*/ 1104 w 1104"/>
                <a:gd name="T3" fmla="*/ 0 h 3"/>
                <a:gd name="T4" fmla="*/ 0 60000 65536"/>
                <a:gd name="T5" fmla="*/ 0 60000 65536"/>
                <a:gd name="T6" fmla="*/ 0 w 1104"/>
                <a:gd name="T7" fmla="*/ 0 h 3"/>
                <a:gd name="T8" fmla="*/ 1104 w 1104"/>
                <a:gd name="T9" fmla="*/ 3 h 3"/>
              </a:gdLst>
              <a:ahLst/>
              <a:cxnLst>
                <a:cxn ang="T4">
                  <a:pos x="T0" y="T1"/>
                </a:cxn>
                <a:cxn ang="T5">
                  <a:pos x="T2" y="T3"/>
                </a:cxn>
              </a:cxnLst>
              <a:rect l="T6" t="T7" r="T8" b="T9"/>
              <a:pathLst>
                <a:path w="1104" h="3">
                  <a:moveTo>
                    <a:pt x="0" y="3"/>
                  </a:moveTo>
                  <a:lnTo>
                    <a:pt x="1104"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00" name="Line 10"/>
            <p:cNvSpPr>
              <a:spLocks noChangeShapeType="1"/>
            </p:cNvSpPr>
            <p:nvPr/>
          </p:nvSpPr>
          <p:spPr bwMode="auto">
            <a:xfrm flipV="1">
              <a:off x="5027" y="1763"/>
              <a:ext cx="0" cy="32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801" name="Freeform 11"/>
            <p:cNvSpPr>
              <a:spLocks noChangeArrowheads="1"/>
            </p:cNvSpPr>
            <p:nvPr/>
          </p:nvSpPr>
          <p:spPr bwMode="auto">
            <a:xfrm>
              <a:off x="4752" y="1757"/>
              <a:ext cx="288" cy="9"/>
            </a:xfrm>
            <a:custGeom>
              <a:avLst/>
              <a:gdLst>
                <a:gd name="T0" fmla="*/ 288 w 288"/>
                <a:gd name="T1" fmla="*/ 9 h 9"/>
                <a:gd name="T2" fmla="*/ 0 w 288"/>
                <a:gd name="T3" fmla="*/ 0 h 9"/>
                <a:gd name="T4" fmla="*/ 0 60000 65536"/>
                <a:gd name="T5" fmla="*/ 0 60000 65536"/>
                <a:gd name="T6" fmla="*/ 0 w 288"/>
                <a:gd name="T7" fmla="*/ 0 h 9"/>
                <a:gd name="T8" fmla="*/ 288 w 288"/>
                <a:gd name="T9" fmla="*/ 9 h 9"/>
              </a:gdLst>
              <a:ahLst/>
              <a:cxnLst>
                <a:cxn ang="T4">
                  <a:pos x="T0" y="T1"/>
                </a:cxn>
                <a:cxn ang="T5">
                  <a:pos x="T2" y="T3"/>
                </a:cxn>
              </a:cxnLst>
              <a:rect l="T6" t="T7" r="T8" b="T9"/>
              <a:pathLst>
                <a:path w="288" h="9">
                  <a:moveTo>
                    <a:pt x="288" y="9"/>
                  </a:moveTo>
                  <a:lnTo>
                    <a:pt x="0"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02" name="Freeform 12"/>
            <p:cNvSpPr>
              <a:spLocks noChangeArrowheads="1"/>
            </p:cNvSpPr>
            <p:nvPr/>
          </p:nvSpPr>
          <p:spPr bwMode="auto">
            <a:xfrm>
              <a:off x="3947" y="2390"/>
              <a:ext cx="1074" cy="3"/>
            </a:xfrm>
            <a:custGeom>
              <a:avLst/>
              <a:gdLst>
                <a:gd name="T0" fmla="*/ 1074 w 1074"/>
                <a:gd name="T1" fmla="*/ 0 h 3"/>
                <a:gd name="T2" fmla="*/ 0 w 1074"/>
                <a:gd name="T3" fmla="*/ 3 h 3"/>
                <a:gd name="T4" fmla="*/ 0 60000 65536"/>
                <a:gd name="T5" fmla="*/ 0 60000 65536"/>
                <a:gd name="T6" fmla="*/ 0 w 1074"/>
                <a:gd name="T7" fmla="*/ 0 h 3"/>
                <a:gd name="T8" fmla="*/ 1074 w 1074"/>
                <a:gd name="T9" fmla="*/ 3 h 3"/>
              </a:gdLst>
              <a:ahLst/>
              <a:cxnLst>
                <a:cxn ang="T4">
                  <a:pos x="T0" y="T1"/>
                </a:cxn>
                <a:cxn ang="T5">
                  <a:pos x="T2" y="T3"/>
                </a:cxn>
              </a:cxnLst>
              <a:rect l="T6" t="T7" r="T8" b="T9"/>
              <a:pathLst>
                <a:path w="1074" h="3">
                  <a:moveTo>
                    <a:pt x="1074" y="0"/>
                  </a:moveTo>
                  <a:lnTo>
                    <a:pt x="0" y="3"/>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03" name="Freeform 13"/>
            <p:cNvSpPr>
              <a:spLocks noChangeArrowheads="1"/>
            </p:cNvSpPr>
            <p:nvPr/>
          </p:nvSpPr>
          <p:spPr bwMode="auto">
            <a:xfrm>
              <a:off x="3946" y="2390"/>
              <a:ext cx="1" cy="634"/>
            </a:xfrm>
            <a:custGeom>
              <a:avLst/>
              <a:gdLst>
                <a:gd name="T0" fmla="*/ 0 w 1"/>
                <a:gd name="T1" fmla="*/ 0 h 634"/>
                <a:gd name="T2" fmla="*/ 0 w 1"/>
                <a:gd name="T3" fmla="*/ 634 h 634"/>
                <a:gd name="T4" fmla="*/ 0 60000 65536"/>
                <a:gd name="T5" fmla="*/ 0 60000 65536"/>
                <a:gd name="T6" fmla="*/ 0 w 1"/>
                <a:gd name="T7" fmla="*/ 0 h 634"/>
                <a:gd name="T8" fmla="*/ 1 w 1"/>
                <a:gd name="T9" fmla="*/ 634 h 634"/>
              </a:gdLst>
              <a:ahLst/>
              <a:cxnLst>
                <a:cxn ang="T4">
                  <a:pos x="T0" y="T1"/>
                </a:cxn>
                <a:cxn ang="T5">
                  <a:pos x="T2" y="T3"/>
                </a:cxn>
              </a:cxnLst>
              <a:rect l="T6" t="T7" r="T8" b="T9"/>
              <a:pathLst>
                <a:path w="1" h="634">
                  <a:moveTo>
                    <a:pt x="0" y="0"/>
                  </a:moveTo>
                  <a:lnTo>
                    <a:pt x="0" y="634"/>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04" name="Freeform 14"/>
            <p:cNvSpPr>
              <a:spLocks noChangeArrowheads="1"/>
            </p:cNvSpPr>
            <p:nvPr/>
          </p:nvSpPr>
          <p:spPr bwMode="auto">
            <a:xfrm>
              <a:off x="3947" y="3011"/>
              <a:ext cx="1083" cy="3"/>
            </a:xfrm>
            <a:custGeom>
              <a:avLst/>
              <a:gdLst>
                <a:gd name="T0" fmla="*/ 0 w 1083"/>
                <a:gd name="T1" fmla="*/ 0 h 3"/>
                <a:gd name="T2" fmla="*/ 1083 w 1083"/>
                <a:gd name="T3" fmla="*/ 3 h 3"/>
                <a:gd name="T4" fmla="*/ 0 60000 65536"/>
                <a:gd name="T5" fmla="*/ 0 60000 65536"/>
                <a:gd name="T6" fmla="*/ 0 w 1083"/>
                <a:gd name="T7" fmla="*/ 0 h 3"/>
                <a:gd name="T8" fmla="*/ 1083 w 1083"/>
                <a:gd name="T9" fmla="*/ 3 h 3"/>
              </a:gdLst>
              <a:ahLst/>
              <a:cxnLst>
                <a:cxn ang="T4">
                  <a:pos x="T0" y="T1"/>
                </a:cxn>
                <a:cxn ang="T5">
                  <a:pos x="T2" y="T3"/>
                </a:cxn>
              </a:cxnLst>
              <a:rect l="T6" t="T7" r="T8" b="T9"/>
              <a:pathLst>
                <a:path w="1083" h="3">
                  <a:moveTo>
                    <a:pt x="0" y="0"/>
                  </a:moveTo>
                  <a:lnTo>
                    <a:pt x="1083" y="3"/>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05" name="Freeform 15"/>
            <p:cNvSpPr>
              <a:spLocks noChangeArrowheads="1"/>
            </p:cNvSpPr>
            <p:nvPr/>
          </p:nvSpPr>
          <p:spPr bwMode="auto">
            <a:xfrm>
              <a:off x="5019" y="2390"/>
              <a:ext cx="2" cy="633"/>
            </a:xfrm>
            <a:custGeom>
              <a:avLst/>
              <a:gdLst>
                <a:gd name="T0" fmla="*/ 0 w 2"/>
                <a:gd name="T1" fmla="*/ 633 h 633"/>
                <a:gd name="T2" fmla="*/ 2 w 2"/>
                <a:gd name="T3" fmla="*/ 0 h 633"/>
                <a:gd name="T4" fmla="*/ 0 60000 65536"/>
                <a:gd name="T5" fmla="*/ 0 60000 65536"/>
                <a:gd name="T6" fmla="*/ 0 w 2"/>
                <a:gd name="T7" fmla="*/ 0 h 633"/>
                <a:gd name="T8" fmla="*/ 2 w 2"/>
                <a:gd name="T9" fmla="*/ 633 h 633"/>
              </a:gdLst>
              <a:ahLst/>
              <a:cxnLst>
                <a:cxn ang="T4">
                  <a:pos x="T0" y="T1"/>
                </a:cxn>
                <a:cxn ang="T5">
                  <a:pos x="T2" y="T3"/>
                </a:cxn>
              </a:cxnLst>
              <a:rect l="T6" t="T7" r="T8" b="T9"/>
              <a:pathLst>
                <a:path w="2" h="633">
                  <a:moveTo>
                    <a:pt x="0" y="633"/>
                  </a:moveTo>
                  <a:lnTo>
                    <a:pt x="2"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06" name="Freeform 16"/>
            <p:cNvSpPr>
              <a:spLocks noChangeArrowheads="1"/>
            </p:cNvSpPr>
            <p:nvPr/>
          </p:nvSpPr>
          <p:spPr bwMode="auto">
            <a:xfrm>
              <a:off x="4194" y="2559"/>
              <a:ext cx="1" cy="283"/>
            </a:xfrm>
            <a:custGeom>
              <a:avLst/>
              <a:gdLst>
                <a:gd name="T0" fmla="*/ 0 w 1"/>
                <a:gd name="T1" fmla="*/ 0 h 283"/>
                <a:gd name="T2" fmla="*/ 1 w 1"/>
                <a:gd name="T3" fmla="*/ 283 h 283"/>
                <a:gd name="T4" fmla="*/ 0 60000 65536"/>
                <a:gd name="T5" fmla="*/ 0 60000 65536"/>
                <a:gd name="T6" fmla="*/ 0 w 1"/>
                <a:gd name="T7" fmla="*/ 0 h 283"/>
                <a:gd name="T8" fmla="*/ 1 w 1"/>
                <a:gd name="T9" fmla="*/ 283 h 283"/>
              </a:gdLst>
              <a:ahLst/>
              <a:cxnLst>
                <a:cxn ang="T4">
                  <a:pos x="T0" y="T1"/>
                </a:cxn>
                <a:cxn ang="T5">
                  <a:pos x="T2" y="T3"/>
                </a:cxn>
              </a:cxnLst>
              <a:rect l="T6" t="T7" r="T8" b="T9"/>
              <a:pathLst>
                <a:path w="1" h="283">
                  <a:moveTo>
                    <a:pt x="0" y="0"/>
                  </a:moveTo>
                  <a:lnTo>
                    <a:pt x="1" y="283"/>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07" name="Freeform 17"/>
            <p:cNvSpPr>
              <a:spLocks noChangeArrowheads="1"/>
            </p:cNvSpPr>
            <p:nvPr/>
          </p:nvSpPr>
          <p:spPr bwMode="auto">
            <a:xfrm>
              <a:off x="4761" y="2559"/>
              <a:ext cx="1" cy="283"/>
            </a:xfrm>
            <a:custGeom>
              <a:avLst/>
              <a:gdLst>
                <a:gd name="T0" fmla="*/ 0 w 1"/>
                <a:gd name="T1" fmla="*/ 0 h 283"/>
                <a:gd name="T2" fmla="*/ 1 w 1"/>
                <a:gd name="T3" fmla="*/ 283 h 283"/>
                <a:gd name="T4" fmla="*/ 0 60000 65536"/>
                <a:gd name="T5" fmla="*/ 0 60000 65536"/>
                <a:gd name="T6" fmla="*/ 0 w 1"/>
                <a:gd name="T7" fmla="*/ 0 h 283"/>
                <a:gd name="T8" fmla="*/ 1 w 1"/>
                <a:gd name="T9" fmla="*/ 283 h 283"/>
              </a:gdLst>
              <a:ahLst/>
              <a:cxnLst>
                <a:cxn ang="T4">
                  <a:pos x="T0" y="T1"/>
                </a:cxn>
                <a:cxn ang="T5">
                  <a:pos x="T2" y="T3"/>
                </a:cxn>
              </a:cxnLst>
              <a:rect l="T6" t="T7" r="T8" b="T9"/>
              <a:pathLst>
                <a:path w="1" h="283">
                  <a:moveTo>
                    <a:pt x="0" y="0"/>
                  </a:moveTo>
                  <a:lnTo>
                    <a:pt x="1" y="283"/>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08" name="Line 18"/>
            <p:cNvSpPr>
              <a:spLocks noChangeShapeType="1"/>
            </p:cNvSpPr>
            <p:nvPr/>
          </p:nvSpPr>
          <p:spPr bwMode="auto">
            <a:xfrm flipH="1">
              <a:off x="4301" y="2564"/>
              <a:ext cx="0" cy="285"/>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809" name="Line 19"/>
            <p:cNvSpPr>
              <a:spLocks noChangeShapeType="1"/>
            </p:cNvSpPr>
            <p:nvPr/>
          </p:nvSpPr>
          <p:spPr bwMode="auto">
            <a:xfrm>
              <a:off x="4666" y="2559"/>
              <a:ext cx="0" cy="280"/>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810" name="Freeform 20"/>
            <p:cNvSpPr>
              <a:spLocks noChangeArrowheads="1"/>
            </p:cNvSpPr>
            <p:nvPr/>
          </p:nvSpPr>
          <p:spPr bwMode="auto">
            <a:xfrm>
              <a:off x="4194" y="2828"/>
              <a:ext cx="577" cy="4"/>
            </a:xfrm>
            <a:custGeom>
              <a:avLst/>
              <a:gdLst>
                <a:gd name="T0" fmla="*/ 0 w 577"/>
                <a:gd name="T1" fmla="*/ 0 h 4"/>
                <a:gd name="T2" fmla="*/ 577 w 577"/>
                <a:gd name="T3" fmla="*/ 4 h 4"/>
                <a:gd name="T4" fmla="*/ 0 60000 65536"/>
                <a:gd name="T5" fmla="*/ 0 60000 65536"/>
                <a:gd name="T6" fmla="*/ 0 w 577"/>
                <a:gd name="T7" fmla="*/ 0 h 4"/>
                <a:gd name="T8" fmla="*/ 577 w 577"/>
                <a:gd name="T9" fmla="*/ 4 h 4"/>
              </a:gdLst>
              <a:ahLst/>
              <a:cxnLst>
                <a:cxn ang="T4">
                  <a:pos x="T0" y="T1"/>
                </a:cxn>
                <a:cxn ang="T5">
                  <a:pos x="T2" y="T3"/>
                </a:cxn>
              </a:cxnLst>
              <a:rect l="T6" t="T7" r="T8" b="T9"/>
              <a:pathLst>
                <a:path w="577" h="4">
                  <a:moveTo>
                    <a:pt x="0" y="0"/>
                  </a:moveTo>
                  <a:lnTo>
                    <a:pt x="577" y="4"/>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11" name="Freeform 21"/>
            <p:cNvSpPr>
              <a:spLocks noChangeArrowheads="1"/>
            </p:cNvSpPr>
            <p:nvPr/>
          </p:nvSpPr>
          <p:spPr bwMode="auto">
            <a:xfrm>
              <a:off x="4189" y="2563"/>
              <a:ext cx="582" cy="2"/>
            </a:xfrm>
            <a:custGeom>
              <a:avLst/>
              <a:gdLst>
                <a:gd name="T0" fmla="*/ 0 w 582"/>
                <a:gd name="T1" fmla="*/ 2 h 2"/>
                <a:gd name="T2" fmla="*/ 582 w 582"/>
                <a:gd name="T3" fmla="*/ 0 h 2"/>
                <a:gd name="T4" fmla="*/ 0 60000 65536"/>
                <a:gd name="T5" fmla="*/ 0 60000 65536"/>
                <a:gd name="T6" fmla="*/ 0 w 582"/>
                <a:gd name="T7" fmla="*/ 0 h 2"/>
                <a:gd name="T8" fmla="*/ 582 w 582"/>
                <a:gd name="T9" fmla="*/ 2 h 2"/>
              </a:gdLst>
              <a:ahLst/>
              <a:cxnLst>
                <a:cxn ang="T4">
                  <a:pos x="T0" y="T1"/>
                </a:cxn>
                <a:cxn ang="T5">
                  <a:pos x="T2" y="T3"/>
                </a:cxn>
              </a:cxnLst>
              <a:rect l="T6" t="T7" r="T8" b="T9"/>
              <a:pathLst>
                <a:path w="582" h="2">
                  <a:moveTo>
                    <a:pt x="0" y="2"/>
                  </a:moveTo>
                  <a:lnTo>
                    <a:pt x="582"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12" name="Line 22"/>
            <p:cNvSpPr>
              <a:spLocks noChangeShapeType="1"/>
            </p:cNvSpPr>
            <p:nvPr/>
          </p:nvSpPr>
          <p:spPr bwMode="auto">
            <a:xfrm>
              <a:off x="4486" y="1135"/>
              <a:ext cx="0" cy="1025"/>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813" name="Line 23"/>
            <p:cNvSpPr>
              <a:spLocks noChangeShapeType="1"/>
            </p:cNvSpPr>
            <p:nvPr/>
          </p:nvSpPr>
          <p:spPr bwMode="auto">
            <a:xfrm>
              <a:off x="4155" y="1462"/>
              <a:ext cx="673" cy="0"/>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814" name="Freeform 24"/>
            <p:cNvSpPr>
              <a:spLocks noChangeArrowheads="1"/>
            </p:cNvSpPr>
            <p:nvPr/>
          </p:nvSpPr>
          <p:spPr bwMode="auto">
            <a:xfrm>
              <a:off x="4205" y="1459"/>
              <a:ext cx="1" cy="317"/>
            </a:xfrm>
            <a:custGeom>
              <a:avLst/>
              <a:gdLst>
                <a:gd name="T0" fmla="*/ 0 w 1"/>
                <a:gd name="T1" fmla="*/ 0 h 317"/>
                <a:gd name="T2" fmla="*/ 0 w 1"/>
                <a:gd name="T3" fmla="*/ 317 h 317"/>
                <a:gd name="T4" fmla="*/ 0 60000 65536"/>
                <a:gd name="T5" fmla="*/ 0 60000 65536"/>
                <a:gd name="T6" fmla="*/ 0 w 1"/>
                <a:gd name="T7" fmla="*/ 0 h 317"/>
                <a:gd name="T8" fmla="*/ 1 w 1"/>
                <a:gd name="T9" fmla="*/ 317 h 317"/>
              </a:gdLst>
              <a:ahLst/>
              <a:cxnLst>
                <a:cxn ang="T4">
                  <a:pos x="T0" y="T1"/>
                </a:cxn>
                <a:cxn ang="T5">
                  <a:pos x="T2" y="T3"/>
                </a:cxn>
              </a:cxnLst>
              <a:rect l="T6" t="T7" r="T8" b="T9"/>
              <a:pathLst>
                <a:path w="1" h="317">
                  <a:moveTo>
                    <a:pt x="0" y="0"/>
                  </a:moveTo>
                  <a:lnTo>
                    <a:pt x="0" y="317"/>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15" name="Freeform 25"/>
            <p:cNvSpPr>
              <a:spLocks noChangeArrowheads="1"/>
            </p:cNvSpPr>
            <p:nvPr/>
          </p:nvSpPr>
          <p:spPr bwMode="auto">
            <a:xfrm>
              <a:off x="4761" y="1451"/>
              <a:ext cx="1" cy="325"/>
            </a:xfrm>
            <a:custGeom>
              <a:avLst/>
              <a:gdLst>
                <a:gd name="T0" fmla="*/ 0 w 1"/>
                <a:gd name="T1" fmla="*/ 0 h 325"/>
                <a:gd name="T2" fmla="*/ 1 w 1"/>
                <a:gd name="T3" fmla="*/ 325 h 325"/>
                <a:gd name="T4" fmla="*/ 0 60000 65536"/>
                <a:gd name="T5" fmla="*/ 0 60000 65536"/>
                <a:gd name="T6" fmla="*/ 0 w 1"/>
                <a:gd name="T7" fmla="*/ 0 h 325"/>
                <a:gd name="T8" fmla="*/ 1 w 1"/>
                <a:gd name="T9" fmla="*/ 325 h 325"/>
              </a:gdLst>
              <a:ahLst/>
              <a:cxnLst>
                <a:cxn ang="T4">
                  <a:pos x="T0" y="T1"/>
                </a:cxn>
                <a:cxn ang="T5">
                  <a:pos x="T2" y="T3"/>
                </a:cxn>
              </a:cxnLst>
              <a:rect l="T6" t="T7" r="T8" b="T9"/>
              <a:pathLst>
                <a:path w="1" h="325">
                  <a:moveTo>
                    <a:pt x="0" y="0"/>
                  </a:moveTo>
                  <a:lnTo>
                    <a:pt x="1" y="325"/>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16" name="Line 26"/>
            <p:cNvSpPr>
              <a:spLocks noChangeShapeType="1"/>
            </p:cNvSpPr>
            <p:nvPr/>
          </p:nvSpPr>
          <p:spPr bwMode="auto">
            <a:xfrm>
              <a:off x="4486" y="2333"/>
              <a:ext cx="0" cy="739"/>
            </a:xfrm>
            <a:prstGeom prst="line">
              <a:avLst/>
            </a:prstGeom>
            <a:noFill/>
            <a:ln w="12700">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27"/>
          <p:cNvGrpSpPr>
            <a:grpSpLocks/>
          </p:cNvGrpSpPr>
          <p:nvPr/>
        </p:nvGrpSpPr>
        <p:grpSpPr bwMode="auto">
          <a:xfrm>
            <a:off x="3627438" y="1925638"/>
            <a:ext cx="1782762" cy="2865437"/>
            <a:chOff x="2285" y="1218"/>
            <a:chExt cx="1123" cy="1805"/>
          </a:xfrm>
        </p:grpSpPr>
        <p:sp>
          <p:nvSpPr>
            <p:cNvPr id="27772" name="Freeform 28"/>
            <p:cNvSpPr>
              <a:spLocks noChangeArrowheads="1"/>
            </p:cNvSpPr>
            <p:nvPr/>
          </p:nvSpPr>
          <p:spPr bwMode="auto">
            <a:xfrm>
              <a:off x="2553" y="2640"/>
              <a:ext cx="586" cy="11"/>
            </a:xfrm>
            <a:custGeom>
              <a:avLst/>
              <a:gdLst>
                <a:gd name="T0" fmla="*/ 0 w 586"/>
                <a:gd name="T1" fmla="*/ 11 h 11"/>
                <a:gd name="T2" fmla="*/ 586 w 586"/>
                <a:gd name="T3" fmla="*/ 0 h 11"/>
                <a:gd name="T4" fmla="*/ 0 60000 65536"/>
                <a:gd name="T5" fmla="*/ 0 60000 65536"/>
                <a:gd name="T6" fmla="*/ 0 w 586"/>
                <a:gd name="T7" fmla="*/ 0 h 11"/>
                <a:gd name="T8" fmla="*/ 586 w 586"/>
                <a:gd name="T9" fmla="*/ 11 h 11"/>
              </a:gdLst>
              <a:ahLst/>
              <a:cxnLst>
                <a:cxn ang="T4">
                  <a:pos x="T0" y="T1"/>
                </a:cxn>
                <a:cxn ang="T5">
                  <a:pos x="T2" y="T3"/>
                </a:cxn>
              </a:cxnLst>
              <a:rect l="T6" t="T7" r="T8" b="T9"/>
              <a:pathLst>
                <a:path w="586" h="11">
                  <a:moveTo>
                    <a:pt x="0" y="11"/>
                  </a:moveTo>
                  <a:lnTo>
                    <a:pt x="586"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7773" name="Group 29"/>
            <p:cNvGrpSpPr>
              <a:grpSpLocks/>
            </p:cNvGrpSpPr>
            <p:nvPr/>
          </p:nvGrpSpPr>
          <p:grpSpPr bwMode="auto">
            <a:xfrm>
              <a:off x="2358" y="1253"/>
              <a:ext cx="988" cy="539"/>
              <a:chOff x="2358" y="1253"/>
              <a:chExt cx="988" cy="539"/>
            </a:xfrm>
          </p:grpSpPr>
          <p:sp>
            <p:nvSpPr>
              <p:cNvPr id="27793" name="Oval 30"/>
              <p:cNvSpPr>
                <a:spLocks noChangeArrowheads="1"/>
              </p:cNvSpPr>
              <p:nvPr/>
            </p:nvSpPr>
            <p:spPr bwMode="auto">
              <a:xfrm>
                <a:off x="2547" y="1253"/>
                <a:ext cx="580" cy="51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27794" name="Rectangle 31"/>
              <p:cNvSpPr>
                <a:spLocks noChangeArrowheads="1"/>
              </p:cNvSpPr>
              <p:nvPr/>
            </p:nvSpPr>
            <p:spPr bwMode="auto">
              <a:xfrm>
                <a:off x="2358" y="1488"/>
                <a:ext cx="988" cy="304"/>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grpSp>
        <p:sp>
          <p:nvSpPr>
            <p:cNvPr id="27774" name="Freeform 32"/>
            <p:cNvSpPr>
              <a:spLocks noChangeArrowheads="1"/>
            </p:cNvSpPr>
            <p:nvPr/>
          </p:nvSpPr>
          <p:spPr bwMode="auto">
            <a:xfrm>
              <a:off x="2544" y="1487"/>
              <a:ext cx="3" cy="299"/>
            </a:xfrm>
            <a:custGeom>
              <a:avLst/>
              <a:gdLst>
                <a:gd name="T0" fmla="*/ 3 w 3"/>
                <a:gd name="T1" fmla="*/ 0 h 299"/>
                <a:gd name="T2" fmla="*/ 0 w 3"/>
                <a:gd name="T3" fmla="*/ 299 h 299"/>
                <a:gd name="T4" fmla="*/ 0 60000 65536"/>
                <a:gd name="T5" fmla="*/ 0 60000 65536"/>
                <a:gd name="T6" fmla="*/ 0 w 3"/>
                <a:gd name="T7" fmla="*/ 0 h 299"/>
                <a:gd name="T8" fmla="*/ 3 w 3"/>
                <a:gd name="T9" fmla="*/ 299 h 299"/>
              </a:gdLst>
              <a:ahLst/>
              <a:cxnLst>
                <a:cxn ang="T4">
                  <a:pos x="T0" y="T1"/>
                </a:cxn>
                <a:cxn ang="T5">
                  <a:pos x="T2" y="T3"/>
                </a:cxn>
              </a:cxnLst>
              <a:rect l="T6" t="T7" r="T8" b="T9"/>
              <a:pathLst>
                <a:path w="3" h="299">
                  <a:moveTo>
                    <a:pt x="3" y="0"/>
                  </a:moveTo>
                  <a:lnTo>
                    <a:pt x="0" y="299"/>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75" name="Line 33"/>
            <p:cNvSpPr>
              <a:spLocks noChangeShapeType="1"/>
            </p:cNvSpPr>
            <p:nvPr/>
          </p:nvSpPr>
          <p:spPr bwMode="auto">
            <a:xfrm>
              <a:off x="3125" y="1487"/>
              <a:ext cx="0" cy="29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76" name="Oval 34"/>
            <p:cNvSpPr>
              <a:spLocks noChangeArrowheads="1"/>
            </p:cNvSpPr>
            <p:nvPr/>
          </p:nvSpPr>
          <p:spPr bwMode="auto">
            <a:xfrm>
              <a:off x="2648" y="1344"/>
              <a:ext cx="378" cy="344"/>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27777" name="Freeform 35"/>
            <p:cNvSpPr>
              <a:spLocks noChangeArrowheads="1"/>
            </p:cNvSpPr>
            <p:nvPr/>
          </p:nvSpPr>
          <p:spPr bwMode="auto">
            <a:xfrm>
              <a:off x="2285" y="1776"/>
              <a:ext cx="259" cy="1"/>
            </a:xfrm>
            <a:custGeom>
              <a:avLst/>
              <a:gdLst>
                <a:gd name="T0" fmla="*/ 259 w 259"/>
                <a:gd name="T1" fmla="*/ 0 h 1"/>
                <a:gd name="T2" fmla="*/ 0 w 259"/>
                <a:gd name="T3" fmla="*/ 0 h 1"/>
                <a:gd name="T4" fmla="*/ 0 60000 65536"/>
                <a:gd name="T5" fmla="*/ 0 60000 65536"/>
                <a:gd name="T6" fmla="*/ 0 w 259"/>
                <a:gd name="T7" fmla="*/ 0 h 1"/>
                <a:gd name="T8" fmla="*/ 259 w 259"/>
                <a:gd name="T9" fmla="*/ 1 h 1"/>
              </a:gdLst>
              <a:ahLst/>
              <a:cxnLst>
                <a:cxn ang="T4">
                  <a:pos x="T0" y="T1"/>
                </a:cxn>
                <a:cxn ang="T5">
                  <a:pos x="T2" y="T3"/>
                </a:cxn>
              </a:cxnLst>
              <a:rect l="T6" t="T7" r="T8" b="T9"/>
              <a:pathLst>
                <a:path w="259" h="1">
                  <a:moveTo>
                    <a:pt x="259" y="0"/>
                  </a:moveTo>
                  <a:lnTo>
                    <a:pt x="0"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78" name="Freeform 36"/>
            <p:cNvSpPr>
              <a:spLocks noChangeArrowheads="1"/>
            </p:cNvSpPr>
            <p:nvPr/>
          </p:nvSpPr>
          <p:spPr bwMode="auto">
            <a:xfrm>
              <a:off x="2294" y="1776"/>
              <a:ext cx="1" cy="317"/>
            </a:xfrm>
            <a:custGeom>
              <a:avLst/>
              <a:gdLst>
                <a:gd name="T0" fmla="*/ 0 w 1"/>
                <a:gd name="T1" fmla="*/ 0 h 317"/>
                <a:gd name="T2" fmla="*/ 0 w 1"/>
                <a:gd name="T3" fmla="*/ 317 h 317"/>
                <a:gd name="T4" fmla="*/ 0 60000 65536"/>
                <a:gd name="T5" fmla="*/ 0 60000 65536"/>
                <a:gd name="T6" fmla="*/ 0 w 1"/>
                <a:gd name="T7" fmla="*/ 0 h 317"/>
                <a:gd name="T8" fmla="*/ 1 w 1"/>
                <a:gd name="T9" fmla="*/ 317 h 317"/>
              </a:gdLst>
              <a:ahLst/>
              <a:cxnLst>
                <a:cxn ang="T4">
                  <a:pos x="T0" y="T1"/>
                </a:cxn>
                <a:cxn ang="T5">
                  <a:pos x="T2" y="T3"/>
                </a:cxn>
              </a:cxnLst>
              <a:rect l="T6" t="T7" r="T8" b="T9"/>
              <a:pathLst>
                <a:path w="1" h="317">
                  <a:moveTo>
                    <a:pt x="0" y="0"/>
                  </a:moveTo>
                  <a:lnTo>
                    <a:pt x="0" y="317"/>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79" name="Freeform 37"/>
            <p:cNvSpPr>
              <a:spLocks noChangeArrowheads="1"/>
            </p:cNvSpPr>
            <p:nvPr/>
          </p:nvSpPr>
          <p:spPr bwMode="auto">
            <a:xfrm>
              <a:off x="2295" y="2080"/>
              <a:ext cx="1113" cy="3"/>
            </a:xfrm>
            <a:custGeom>
              <a:avLst/>
              <a:gdLst>
                <a:gd name="T0" fmla="*/ 0 w 1113"/>
                <a:gd name="T1" fmla="*/ 0 h 3"/>
                <a:gd name="T2" fmla="*/ 1113 w 1113"/>
                <a:gd name="T3" fmla="*/ 3 h 3"/>
                <a:gd name="T4" fmla="*/ 0 60000 65536"/>
                <a:gd name="T5" fmla="*/ 0 60000 65536"/>
                <a:gd name="T6" fmla="*/ 0 w 1113"/>
                <a:gd name="T7" fmla="*/ 0 h 3"/>
                <a:gd name="T8" fmla="*/ 1113 w 1113"/>
                <a:gd name="T9" fmla="*/ 3 h 3"/>
              </a:gdLst>
              <a:ahLst/>
              <a:cxnLst>
                <a:cxn ang="T4">
                  <a:pos x="T0" y="T1"/>
                </a:cxn>
                <a:cxn ang="T5">
                  <a:pos x="T2" y="T3"/>
                </a:cxn>
              </a:cxnLst>
              <a:rect l="T6" t="T7" r="T8" b="T9"/>
              <a:pathLst>
                <a:path w="1113" h="3">
                  <a:moveTo>
                    <a:pt x="0" y="0"/>
                  </a:moveTo>
                  <a:lnTo>
                    <a:pt x="1113" y="3"/>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80" name="Freeform 38"/>
            <p:cNvSpPr>
              <a:spLocks noChangeArrowheads="1"/>
            </p:cNvSpPr>
            <p:nvPr/>
          </p:nvSpPr>
          <p:spPr bwMode="auto">
            <a:xfrm>
              <a:off x="3398" y="1764"/>
              <a:ext cx="4" cy="319"/>
            </a:xfrm>
            <a:custGeom>
              <a:avLst/>
              <a:gdLst>
                <a:gd name="T0" fmla="*/ 0 w 4"/>
                <a:gd name="T1" fmla="*/ 319 h 319"/>
                <a:gd name="T2" fmla="*/ 4 w 4"/>
                <a:gd name="T3" fmla="*/ 0 h 319"/>
                <a:gd name="T4" fmla="*/ 0 60000 65536"/>
                <a:gd name="T5" fmla="*/ 0 60000 65536"/>
                <a:gd name="T6" fmla="*/ 0 w 4"/>
                <a:gd name="T7" fmla="*/ 0 h 319"/>
                <a:gd name="T8" fmla="*/ 4 w 4"/>
                <a:gd name="T9" fmla="*/ 319 h 319"/>
              </a:gdLst>
              <a:ahLst/>
              <a:cxnLst>
                <a:cxn ang="T4">
                  <a:pos x="T0" y="T1"/>
                </a:cxn>
                <a:cxn ang="T5">
                  <a:pos x="T2" y="T3"/>
                </a:cxn>
              </a:cxnLst>
              <a:rect l="T6" t="T7" r="T8" b="T9"/>
              <a:pathLst>
                <a:path w="4" h="319">
                  <a:moveTo>
                    <a:pt x="0" y="319"/>
                  </a:moveTo>
                  <a:lnTo>
                    <a:pt x="4"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81" name="Line 39"/>
            <p:cNvSpPr>
              <a:spLocks noChangeShapeType="1"/>
            </p:cNvSpPr>
            <p:nvPr/>
          </p:nvSpPr>
          <p:spPr bwMode="auto">
            <a:xfrm flipH="1">
              <a:off x="3120" y="1778"/>
              <a:ext cx="28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2" name="Freeform 40"/>
            <p:cNvSpPr>
              <a:spLocks noChangeArrowheads="1"/>
            </p:cNvSpPr>
            <p:nvPr/>
          </p:nvSpPr>
          <p:spPr bwMode="auto">
            <a:xfrm>
              <a:off x="2301" y="2381"/>
              <a:ext cx="1107" cy="1"/>
            </a:xfrm>
            <a:custGeom>
              <a:avLst/>
              <a:gdLst>
                <a:gd name="T0" fmla="*/ 1107 w 1107"/>
                <a:gd name="T1" fmla="*/ 0 h 1"/>
                <a:gd name="T2" fmla="*/ 0 w 1107"/>
                <a:gd name="T3" fmla="*/ 1 h 1"/>
                <a:gd name="T4" fmla="*/ 0 60000 65536"/>
                <a:gd name="T5" fmla="*/ 0 60000 65536"/>
                <a:gd name="T6" fmla="*/ 0 w 1107"/>
                <a:gd name="T7" fmla="*/ 0 h 1"/>
                <a:gd name="T8" fmla="*/ 1107 w 1107"/>
                <a:gd name="T9" fmla="*/ 1 h 1"/>
              </a:gdLst>
              <a:ahLst/>
              <a:cxnLst>
                <a:cxn ang="T4">
                  <a:pos x="T0" y="T1"/>
                </a:cxn>
                <a:cxn ang="T5">
                  <a:pos x="T2" y="T3"/>
                </a:cxn>
              </a:cxnLst>
              <a:rect l="T6" t="T7" r="T8" b="T9"/>
              <a:pathLst>
                <a:path w="1107" h="1">
                  <a:moveTo>
                    <a:pt x="1107" y="0"/>
                  </a:moveTo>
                  <a:lnTo>
                    <a:pt x="0" y="1"/>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83" name="Freeform 41"/>
            <p:cNvSpPr>
              <a:spLocks noChangeArrowheads="1"/>
            </p:cNvSpPr>
            <p:nvPr/>
          </p:nvSpPr>
          <p:spPr bwMode="auto">
            <a:xfrm>
              <a:off x="2304" y="2381"/>
              <a:ext cx="1" cy="585"/>
            </a:xfrm>
            <a:custGeom>
              <a:avLst/>
              <a:gdLst>
                <a:gd name="T0" fmla="*/ 0 w 1"/>
                <a:gd name="T1" fmla="*/ 0 h 585"/>
                <a:gd name="T2" fmla="*/ 0 w 1"/>
                <a:gd name="T3" fmla="*/ 585 h 585"/>
                <a:gd name="T4" fmla="*/ 0 60000 65536"/>
                <a:gd name="T5" fmla="*/ 0 60000 65536"/>
                <a:gd name="T6" fmla="*/ 0 w 1"/>
                <a:gd name="T7" fmla="*/ 0 h 585"/>
                <a:gd name="T8" fmla="*/ 1 w 1"/>
                <a:gd name="T9" fmla="*/ 585 h 585"/>
              </a:gdLst>
              <a:ahLst/>
              <a:cxnLst>
                <a:cxn ang="T4">
                  <a:pos x="T0" y="T1"/>
                </a:cxn>
                <a:cxn ang="T5">
                  <a:pos x="T2" y="T3"/>
                </a:cxn>
              </a:cxnLst>
              <a:rect l="T6" t="T7" r="T8" b="T9"/>
              <a:pathLst>
                <a:path w="1" h="585">
                  <a:moveTo>
                    <a:pt x="0" y="0"/>
                  </a:moveTo>
                  <a:lnTo>
                    <a:pt x="0" y="585"/>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84" name="Freeform 42"/>
            <p:cNvSpPr>
              <a:spLocks noChangeArrowheads="1"/>
            </p:cNvSpPr>
            <p:nvPr/>
          </p:nvSpPr>
          <p:spPr bwMode="auto">
            <a:xfrm>
              <a:off x="2300" y="2957"/>
              <a:ext cx="1098" cy="2"/>
            </a:xfrm>
            <a:custGeom>
              <a:avLst/>
              <a:gdLst>
                <a:gd name="T0" fmla="*/ 0 w 1098"/>
                <a:gd name="T1" fmla="*/ 2 h 2"/>
                <a:gd name="T2" fmla="*/ 1098 w 1098"/>
                <a:gd name="T3" fmla="*/ 0 h 2"/>
                <a:gd name="T4" fmla="*/ 0 60000 65536"/>
                <a:gd name="T5" fmla="*/ 0 60000 65536"/>
                <a:gd name="T6" fmla="*/ 0 w 1098"/>
                <a:gd name="T7" fmla="*/ 0 h 2"/>
                <a:gd name="T8" fmla="*/ 1098 w 1098"/>
                <a:gd name="T9" fmla="*/ 2 h 2"/>
              </a:gdLst>
              <a:ahLst/>
              <a:cxnLst>
                <a:cxn ang="T4">
                  <a:pos x="T0" y="T1"/>
                </a:cxn>
                <a:cxn ang="T5">
                  <a:pos x="T2" y="T3"/>
                </a:cxn>
              </a:cxnLst>
              <a:rect l="T6" t="T7" r="T8" b="T9"/>
              <a:pathLst>
                <a:path w="1098" h="2">
                  <a:moveTo>
                    <a:pt x="0" y="2"/>
                  </a:moveTo>
                  <a:lnTo>
                    <a:pt x="1098"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85" name="Line 43"/>
            <p:cNvSpPr>
              <a:spLocks noChangeShapeType="1"/>
            </p:cNvSpPr>
            <p:nvPr/>
          </p:nvSpPr>
          <p:spPr bwMode="auto">
            <a:xfrm flipH="1" flipV="1">
              <a:off x="3395" y="2381"/>
              <a:ext cx="0" cy="5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6" name="Line 44"/>
            <p:cNvSpPr>
              <a:spLocks noChangeShapeType="1"/>
            </p:cNvSpPr>
            <p:nvPr/>
          </p:nvSpPr>
          <p:spPr bwMode="auto">
            <a:xfrm flipH="1">
              <a:off x="2559" y="2642"/>
              <a:ext cx="0" cy="3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7" name="Line 45"/>
            <p:cNvSpPr>
              <a:spLocks noChangeShapeType="1"/>
            </p:cNvSpPr>
            <p:nvPr/>
          </p:nvSpPr>
          <p:spPr bwMode="auto">
            <a:xfrm>
              <a:off x="3125" y="2651"/>
              <a:ext cx="0" cy="3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8" name="Line 46"/>
            <p:cNvSpPr>
              <a:spLocks noChangeShapeType="1"/>
            </p:cNvSpPr>
            <p:nvPr/>
          </p:nvSpPr>
          <p:spPr bwMode="auto">
            <a:xfrm>
              <a:off x="2665" y="2647"/>
              <a:ext cx="0" cy="306"/>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89" name="Line 47"/>
            <p:cNvSpPr>
              <a:spLocks noChangeShapeType="1"/>
            </p:cNvSpPr>
            <p:nvPr/>
          </p:nvSpPr>
          <p:spPr bwMode="auto">
            <a:xfrm>
              <a:off x="3024" y="2651"/>
              <a:ext cx="0" cy="307"/>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90" name="Line 48"/>
            <p:cNvSpPr>
              <a:spLocks noChangeShapeType="1"/>
            </p:cNvSpPr>
            <p:nvPr/>
          </p:nvSpPr>
          <p:spPr bwMode="auto">
            <a:xfrm>
              <a:off x="2838" y="1218"/>
              <a:ext cx="5" cy="952"/>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91" name="Line 49"/>
            <p:cNvSpPr>
              <a:spLocks noChangeShapeType="1"/>
            </p:cNvSpPr>
            <p:nvPr/>
          </p:nvSpPr>
          <p:spPr bwMode="auto">
            <a:xfrm>
              <a:off x="2843" y="2333"/>
              <a:ext cx="0" cy="690"/>
            </a:xfrm>
            <a:prstGeom prst="line">
              <a:avLst/>
            </a:prstGeom>
            <a:noFill/>
            <a:ln w="12700">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92" name="Line 50"/>
            <p:cNvSpPr>
              <a:spLocks noChangeShapeType="1"/>
            </p:cNvSpPr>
            <p:nvPr/>
          </p:nvSpPr>
          <p:spPr bwMode="auto">
            <a:xfrm>
              <a:off x="2491" y="1505"/>
              <a:ext cx="702" cy="0"/>
            </a:xfrm>
            <a:prstGeom prst="line">
              <a:avLst/>
            </a:prstGeom>
            <a:noFill/>
            <a:ln w="9525">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387" name="Line 51"/>
          <p:cNvSpPr>
            <a:spLocks noChangeShapeType="1"/>
          </p:cNvSpPr>
          <p:nvPr/>
        </p:nvSpPr>
        <p:spPr bwMode="auto">
          <a:xfrm>
            <a:off x="4043363" y="2811463"/>
            <a:ext cx="909637" cy="0"/>
          </a:xfrm>
          <a:prstGeom prst="line">
            <a:avLst/>
          </a:prstGeom>
          <a:noFill/>
          <a:ln w="12700">
            <a:solidFill>
              <a:srgbClr val="FF33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8" name="Freeform 52"/>
          <p:cNvSpPr>
            <a:spLocks noChangeArrowheads="1"/>
          </p:cNvSpPr>
          <p:nvPr/>
        </p:nvSpPr>
        <p:spPr bwMode="auto">
          <a:xfrm>
            <a:off x="4035425" y="2811463"/>
            <a:ext cx="919163" cy="1587"/>
          </a:xfrm>
          <a:custGeom>
            <a:avLst/>
            <a:gdLst>
              <a:gd name="T0" fmla="*/ 0 w 579"/>
              <a:gd name="T1" fmla="*/ 0 h 1"/>
              <a:gd name="T2" fmla="*/ 2147483646 w 579"/>
              <a:gd name="T3" fmla="*/ 0 h 1"/>
              <a:gd name="T4" fmla="*/ 0 60000 65536"/>
              <a:gd name="T5" fmla="*/ 0 60000 65536"/>
              <a:gd name="T6" fmla="*/ 0 w 579"/>
              <a:gd name="T7" fmla="*/ 0 h 1"/>
              <a:gd name="T8" fmla="*/ 579 w 579"/>
              <a:gd name="T9" fmla="*/ 1 h 1"/>
            </a:gdLst>
            <a:ahLst/>
            <a:cxnLst>
              <a:cxn ang="T4">
                <a:pos x="T0" y="T1"/>
              </a:cxn>
              <a:cxn ang="T5">
                <a:pos x="T2" y="T3"/>
              </a:cxn>
            </a:cxnLst>
            <a:rect l="T6" t="T7" r="T8" b="T9"/>
            <a:pathLst>
              <a:path w="579" h="1">
                <a:moveTo>
                  <a:pt x="0" y="0"/>
                </a:moveTo>
                <a:lnTo>
                  <a:pt x="579" y="0"/>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54" name="Text Box 53"/>
          <p:cNvSpPr txBox="1">
            <a:spLocks noChangeArrowheads="1"/>
          </p:cNvSpPr>
          <p:nvPr/>
        </p:nvSpPr>
        <p:spPr bwMode="auto">
          <a:xfrm>
            <a:off x="-306388" y="18208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pPr>
            <a:endParaRPr lang="zh-CN" altLang="zh-CN" b="1"/>
          </a:p>
        </p:txBody>
      </p:sp>
      <p:sp>
        <p:nvSpPr>
          <p:cNvPr id="14390" name="Text Box 54"/>
          <p:cNvSpPr txBox="1">
            <a:spLocks noChangeArrowheads="1"/>
          </p:cNvSpPr>
          <p:nvPr/>
        </p:nvSpPr>
        <p:spPr bwMode="auto">
          <a:xfrm>
            <a:off x="1285875" y="4821238"/>
            <a:ext cx="15573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AutoNum type="alphaLcParenBoth"/>
            </a:pPr>
            <a:r>
              <a:rPr lang="zh-CN" altLang="en-US" b="1"/>
              <a:t>平齐</a:t>
            </a:r>
          </a:p>
          <a:p>
            <a:pPr algn="ctr" eaLnBrk="1" hangingPunct="1">
              <a:buFont typeface="Arial" panose="020B0604020202020204" pitchFamily="34" charset="0"/>
              <a:buNone/>
            </a:pPr>
            <a:r>
              <a:rPr lang="en-US" altLang="zh-CN" sz="1600" b="1" i="1"/>
              <a:t>Coplanar</a:t>
            </a:r>
          </a:p>
        </p:txBody>
      </p:sp>
      <p:sp>
        <p:nvSpPr>
          <p:cNvPr id="14391" name="Text Box 55"/>
          <p:cNvSpPr txBox="1">
            <a:spLocks noChangeArrowheads="1"/>
          </p:cNvSpPr>
          <p:nvPr/>
        </p:nvSpPr>
        <p:spPr bwMode="auto">
          <a:xfrm>
            <a:off x="6327775" y="4821238"/>
            <a:ext cx="15176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None/>
            </a:pPr>
            <a:r>
              <a:rPr lang="en-US" altLang="zh-CN" b="1"/>
              <a:t>(c) </a:t>
            </a:r>
            <a:r>
              <a:rPr lang="zh-CN" altLang="en-US" b="1"/>
              <a:t>不平齐</a:t>
            </a:r>
          </a:p>
          <a:p>
            <a:pPr algn="ctr" eaLnBrk="1" hangingPunct="1">
              <a:buFont typeface="Arial" panose="020B0604020202020204" pitchFamily="34" charset="0"/>
              <a:buNone/>
            </a:pPr>
            <a:r>
              <a:rPr lang="en-US" altLang="zh-CN" sz="1600" b="1" i="1"/>
              <a:t>Non-coplanar</a:t>
            </a:r>
          </a:p>
        </p:txBody>
      </p:sp>
      <p:sp>
        <p:nvSpPr>
          <p:cNvPr id="14392" name="Freeform 56"/>
          <p:cNvSpPr>
            <a:spLocks noChangeArrowheads="1"/>
          </p:cNvSpPr>
          <p:nvPr/>
        </p:nvSpPr>
        <p:spPr bwMode="auto">
          <a:xfrm>
            <a:off x="6689725" y="2781300"/>
            <a:ext cx="854075" cy="14288"/>
          </a:xfrm>
          <a:custGeom>
            <a:avLst/>
            <a:gdLst>
              <a:gd name="T0" fmla="*/ 0 w 538"/>
              <a:gd name="T1" fmla="*/ 2147483646 h 9"/>
              <a:gd name="T2" fmla="*/ 2147483646 w 538"/>
              <a:gd name="T3" fmla="*/ 0 h 9"/>
              <a:gd name="T4" fmla="*/ 0 60000 65536"/>
              <a:gd name="T5" fmla="*/ 0 60000 65536"/>
              <a:gd name="T6" fmla="*/ 0 w 538"/>
              <a:gd name="T7" fmla="*/ 0 h 9"/>
              <a:gd name="T8" fmla="*/ 538 w 538"/>
              <a:gd name="T9" fmla="*/ 9 h 9"/>
            </a:gdLst>
            <a:ahLst/>
            <a:cxnLst>
              <a:cxn ang="T4">
                <a:pos x="T0" y="T1"/>
              </a:cxn>
              <a:cxn ang="T5">
                <a:pos x="T2" y="T3"/>
              </a:cxn>
            </a:cxnLst>
            <a:rect l="T6" t="T7" r="T8" b="T9"/>
            <a:pathLst>
              <a:path w="538" h="9">
                <a:moveTo>
                  <a:pt x="0" y="9"/>
                </a:moveTo>
                <a:lnTo>
                  <a:pt x="538" y="0"/>
                </a:ln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58" name="Text Box 57"/>
          <p:cNvSpPr txBox="1">
            <a:spLocks noChangeArrowheads="1"/>
          </p:cNvSpPr>
          <p:nvPr/>
        </p:nvSpPr>
        <p:spPr bwMode="auto">
          <a:xfrm>
            <a:off x="0" y="0"/>
            <a:ext cx="8532813"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pPr>
            <a:r>
              <a:rPr lang="en-US" altLang="zh-CN" sz="3200" b="1" i="1"/>
              <a:t>IV. </a:t>
            </a:r>
            <a:r>
              <a:rPr lang="zh-CN" altLang="en-US" sz="3200" b="1"/>
              <a:t>叠加形体之间的表面过渡关系</a:t>
            </a:r>
          </a:p>
          <a:p>
            <a:pPr>
              <a:buFont typeface="Arial" panose="020B0604020202020204" pitchFamily="34" charset="0"/>
              <a:buNone/>
            </a:pPr>
            <a:r>
              <a:rPr lang="en-US" altLang="zh-CN" sz="2000" b="1" i="1"/>
              <a:t>Transition between surfaces of different solids</a:t>
            </a:r>
          </a:p>
        </p:txBody>
      </p:sp>
      <p:grpSp>
        <p:nvGrpSpPr>
          <p:cNvPr id="6" name="Group 94"/>
          <p:cNvGrpSpPr>
            <a:grpSpLocks/>
          </p:cNvGrpSpPr>
          <p:nvPr/>
        </p:nvGrpSpPr>
        <p:grpSpPr bwMode="auto">
          <a:xfrm>
            <a:off x="3505200" y="4868863"/>
            <a:ext cx="2495550" cy="1323975"/>
            <a:chOff x="2208" y="3067"/>
            <a:chExt cx="1572" cy="834"/>
          </a:xfrm>
        </p:grpSpPr>
        <p:sp>
          <p:nvSpPr>
            <p:cNvPr id="27770" name="Text Box 59"/>
            <p:cNvSpPr txBox="1">
              <a:spLocks noChangeArrowheads="1"/>
            </p:cNvSpPr>
            <p:nvPr/>
          </p:nvSpPr>
          <p:spPr bwMode="auto">
            <a:xfrm>
              <a:off x="2208" y="3067"/>
              <a:ext cx="148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en-US" altLang="zh-CN" b="1"/>
                <a:t>(b)</a:t>
              </a:r>
              <a:r>
                <a:rPr lang="zh-CN" altLang="en-US" b="1"/>
                <a:t>前面平齐</a:t>
              </a:r>
            </a:p>
            <a:p>
              <a:pPr eaLnBrk="1" hangingPunct="1">
                <a:buFont typeface="Arial" panose="020B0604020202020204" pitchFamily="34" charset="0"/>
                <a:buNone/>
              </a:pPr>
              <a:r>
                <a:rPr lang="en-US" altLang="zh-CN" sz="1600" b="1" i="1"/>
                <a:t>Coplanar in the front</a:t>
              </a:r>
            </a:p>
          </p:txBody>
        </p:sp>
        <p:sp>
          <p:nvSpPr>
            <p:cNvPr id="27771" name="Text Box 60"/>
            <p:cNvSpPr txBox="1">
              <a:spLocks noChangeArrowheads="1"/>
            </p:cNvSpPr>
            <p:nvPr/>
          </p:nvSpPr>
          <p:spPr bwMode="auto">
            <a:xfrm>
              <a:off x="2336" y="3459"/>
              <a:ext cx="144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zh-CN" altLang="en-US" b="1"/>
                <a:t>后面不平齐</a:t>
              </a:r>
            </a:p>
            <a:p>
              <a:pPr eaLnBrk="1" hangingPunct="1">
                <a:buFont typeface="Arial" panose="020B0604020202020204" pitchFamily="34" charset="0"/>
                <a:buNone/>
              </a:pPr>
              <a:r>
                <a:rPr lang="en-US" altLang="zh-CN" sz="1600" b="1" i="1"/>
                <a:t>Non-coplanar in the rear</a:t>
              </a:r>
            </a:p>
          </p:txBody>
        </p:sp>
      </p:grpSp>
      <p:grpSp>
        <p:nvGrpSpPr>
          <p:cNvPr id="7" name="Group 61"/>
          <p:cNvGrpSpPr>
            <a:grpSpLocks/>
          </p:cNvGrpSpPr>
          <p:nvPr/>
        </p:nvGrpSpPr>
        <p:grpSpPr bwMode="auto">
          <a:xfrm>
            <a:off x="4800600" y="1384300"/>
            <a:ext cx="1641475" cy="1427163"/>
            <a:chOff x="2976" y="925"/>
            <a:chExt cx="1034" cy="899"/>
          </a:xfrm>
        </p:grpSpPr>
        <p:sp>
          <p:nvSpPr>
            <p:cNvPr id="27768" name="Line 62"/>
            <p:cNvSpPr>
              <a:spLocks noChangeShapeType="1"/>
            </p:cNvSpPr>
            <p:nvPr/>
          </p:nvSpPr>
          <p:spPr bwMode="auto">
            <a:xfrm flipH="1">
              <a:off x="2976" y="1248"/>
              <a:ext cx="432"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69" name="Text Box 63"/>
            <p:cNvSpPr txBox="1">
              <a:spLocks noChangeArrowheads="1"/>
            </p:cNvSpPr>
            <p:nvPr/>
          </p:nvSpPr>
          <p:spPr bwMode="auto">
            <a:xfrm>
              <a:off x="3264" y="925"/>
              <a:ext cx="74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zh-CN" altLang="en-US" b="1"/>
                <a:t>虚线</a:t>
              </a:r>
            </a:p>
            <a:p>
              <a:pPr eaLnBrk="1" hangingPunct="1">
                <a:buFont typeface="Arial" panose="020B0604020202020204" pitchFamily="34" charset="0"/>
                <a:buNone/>
              </a:pPr>
              <a:r>
                <a:rPr lang="en-US" altLang="zh-CN" sz="1600" b="1" i="1"/>
                <a:t>Dashed line</a:t>
              </a:r>
            </a:p>
          </p:txBody>
        </p:sp>
      </p:grpSp>
      <p:grpSp>
        <p:nvGrpSpPr>
          <p:cNvPr id="8" name="Group 64"/>
          <p:cNvGrpSpPr>
            <a:grpSpLocks/>
          </p:cNvGrpSpPr>
          <p:nvPr/>
        </p:nvGrpSpPr>
        <p:grpSpPr bwMode="auto">
          <a:xfrm>
            <a:off x="7335838" y="1343025"/>
            <a:ext cx="1500187" cy="1427163"/>
            <a:chOff x="4608" y="925"/>
            <a:chExt cx="945" cy="899"/>
          </a:xfrm>
        </p:grpSpPr>
        <p:sp>
          <p:nvSpPr>
            <p:cNvPr id="27766" name="Line 65"/>
            <p:cNvSpPr>
              <a:spLocks noChangeShapeType="1"/>
            </p:cNvSpPr>
            <p:nvPr/>
          </p:nvSpPr>
          <p:spPr bwMode="auto">
            <a:xfrm flipH="1">
              <a:off x="4608" y="1248"/>
              <a:ext cx="48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67" name="Text Box 66"/>
            <p:cNvSpPr txBox="1">
              <a:spLocks noChangeArrowheads="1"/>
            </p:cNvSpPr>
            <p:nvPr/>
          </p:nvSpPr>
          <p:spPr bwMode="auto">
            <a:xfrm>
              <a:off x="4934" y="925"/>
              <a:ext cx="61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zh-CN" altLang="en-US" b="1"/>
                <a:t>实线</a:t>
              </a:r>
            </a:p>
            <a:p>
              <a:pPr eaLnBrk="1" hangingPunct="1">
                <a:buFont typeface="Arial" panose="020B0604020202020204" pitchFamily="34" charset="0"/>
                <a:buNone/>
              </a:pPr>
              <a:r>
                <a:rPr lang="en-US" altLang="zh-CN" sz="1600" b="1" i="1"/>
                <a:t>Solid line</a:t>
              </a:r>
            </a:p>
          </p:txBody>
        </p:sp>
      </p:grpSp>
      <p:sp>
        <p:nvSpPr>
          <p:cNvPr id="14403" name="Text Box 67"/>
          <p:cNvSpPr txBox="1">
            <a:spLocks noChangeArrowheads="1"/>
          </p:cNvSpPr>
          <p:nvPr/>
        </p:nvSpPr>
        <p:spPr bwMode="auto">
          <a:xfrm>
            <a:off x="0" y="9017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en-US" altLang="zh-CN" sz="2800" b="1">
                <a:solidFill>
                  <a:srgbClr val="0000CC"/>
                </a:solidFill>
              </a:rPr>
              <a:t>⒈ </a:t>
            </a:r>
            <a:r>
              <a:rPr lang="zh-CN" altLang="en-US" sz="2800" b="1">
                <a:solidFill>
                  <a:srgbClr val="0000CC"/>
                </a:solidFill>
              </a:rPr>
              <a:t>两形体叠加时的表面过渡关系 </a:t>
            </a:r>
            <a:r>
              <a:rPr lang="en-US" altLang="zh-CN" sz="1800" b="1" i="1">
                <a:solidFill>
                  <a:srgbClr val="0000CC"/>
                </a:solidFill>
              </a:rPr>
              <a:t>Transition of two superposed solids</a:t>
            </a:r>
          </a:p>
        </p:txBody>
      </p:sp>
      <p:grpSp>
        <p:nvGrpSpPr>
          <p:cNvPr id="9" name="Group 68"/>
          <p:cNvGrpSpPr>
            <a:grpSpLocks/>
          </p:cNvGrpSpPr>
          <p:nvPr/>
        </p:nvGrpSpPr>
        <p:grpSpPr bwMode="auto">
          <a:xfrm>
            <a:off x="1085850" y="1804988"/>
            <a:ext cx="1717675" cy="3063875"/>
            <a:chOff x="684" y="1142"/>
            <a:chExt cx="1082" cy="1930"/>
          </a:xfrm>
        </p:grpSpPr>
        <p:sp>
          <p:nvSpPr>
            <p:cNvPr id="27745" name="Line 69"/>
            <p:cNvSpPr>
              <a:spLocks noChangeShapeType="1"/>
            </p:cNvSpPr>
            <p:nvPr/>
          </p:nvSpPr>
          <p:spPr bwMode="auto">
            <a:xfrm>
              <a:off x="886" y="1436"/>
              <a:ext cx="685" cy="0"/>
            </a:xfrm>
            <a:prstGeom prst="line">
              <a:avLst/>
            </a:prstGeom>
            <a:noFill/>
            <a:ln w="12700">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6" name="Oval 70"/>
            <p:cNvSpPr>
              <a:spLocks noChangeArrowheads="1"/>
            </p:cNvSpPr>
            <p:nvPr/>
          </p:nvSpPr>
          <p:spPr bwMode="auto">
            <a:xfrm>
              <a:off x="949" y="1178"/>
              <a:ext cx="567" cy="54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27747" name="Line 71"/>
            <p:cNvSpPr>
              <a:spLocks noChangeShapeType="1"/>
            </p:cNvSpPr>
            <p:nvPr/>
          </p:nvSpPr>
          <p:spPr bwMode="auto">
            <a:xfrm>
              <a:off x="695" y="1762"/>
              <a:ext cx="0" cy="33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8" name="Freeform 72"/>
            <p:cNvSpPr>
              <a:spLocks noChangeArrowheads="1"/>
            </p:cNvSpPr>
            <p:nvPr/>
          </p:nvSpPr>
          <p:spPr bwMode="auto">
            <a:xfrm>
              <a:off x="684" y="2099"/>
              <a:ext cx="1073" cy="3"/>
            </a:xfrm>
            <a:custGeom>
              <a:avLst/>
              <a:gdLst>
                <a:gd name="T0" fmla="*/ 0 w 1073"/>
                <a:gd name="T1" fmla="*/ 0 h 3"/>
                <a:gd name="T2" fmla="*/ 1073 w 1073"/>
                <a:gd name="T3" fmla="*/ 3 h 3"/>
                <a:gd name="T4" fmla="*/ 0 60000 65536"/>
                <a:gd name="T5" fmla="*/ 0 60000 65536"/>
                <a:gd name="T6" fmla="*/ 0 w 1073"/>
                <a:gd name="T7" fmla="*/ 0 h 3"/>
                <a:gd name="T8" fmla="*/ 1073 w 1073"/>
                <a:gd name="T9" fmla="*/ 3 h 3"/>
              </a:gdLst>
              <a:ahLst/>
              <a:cxnLst>
                <a:cxn ang="T4">
                  <a:pos x="T0" y="T1"/>
                </a:cxn>
                <a:cxn ang="T5">
                  <a:pos x="T2" y="T3"/>
                </a:cxn>
              </a:cxnLst>
              <a:rect l="T6" t="T7" r="T8" b="T9"/>
              <a:pathLst>
                <a:path w="1073" h="3">
                  <a:moveTo>
                    <a:pt x="0" y="0"/>
                  </a:moveTo>
                  <a:lnTo>
                    <a:pt x="1073" y="3"/>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49" name="Freeform 73"/>
            <p:cNvSpPr>
              <a:spLocks noChangeArrowheads="1"/>
            </p:cNvSpPr>
            <p:nvPr/>
          </p:nvSpPr>
          <p:spPr bwMode="auto">
            <a:xfrm>
              <a:off x="1757" y="1757"/>
              <a:ext cx="1" cy="355"/>
            </a:xfrm>
            <a:custGeom>
              <a:avLst/>
              <a:gdLst>
                <a:gd name="T0" fmla="*/ 0 w 1"/>
                <a:gd name="T1" fmla="*/ 355 h 355"/>
                <a:gd name="T2" fmla="*/ 0 w 1"/>
                <a:gd name="T3" fmla="*/ 0 h 355"/>
                <a:gd name="T4" fmla="*/ 0 60000 65536"/>
                <a:gd name="T5" fmla="*/ 0 60000 65536"/>
                <a:gd name="T6" fmla="*/ 0 w 1"/>
                <a:gd name="T7" fmla="*/ 0 h 355"/>
                <a:gd name="T8" fmla="*/ 1 w 1"/>
                <a:gd name="T9" fmla="*/ 355 h 355"/>
              </a:gdLst>
              <a:ahLst/>
              <a:cxnLst>
                <a:cxn ang="T4">
                  <a:pos x="T0" y="T1"/>
                </a:cxn>
                <a:cxn ang="T5">
                  <a:pos x="T2" y="T3"/>
                </a:cxn>
              </a:cxnLst>
              <a:rect l="T6" t="T7" r="T8" b="T9"/>
              <a:pathLst>
                <a:path w="1" h="355">
                  <a:moveTo>
                    <a:pt x="0" y="355"/>
                  </a:moveTo>
                  <a:lnTo>
                    <a:pt x="0"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50" name="Freeform 74"/>
            <p:cNvSpPr>
              <a:spLocks noChangeArrowheads="1"/>
            </p:cNvSpPr>
            <p:nvPr/>
          </p:nvSpPr>
          <p:spPr bwMode="auto">
            <a:xfrm>
              <a:off x="702" y="2410"/>
              <a:ext cx="1064" cy="1"/>
            </a:xfrm>
            <a:custGeom>
              <a:avLst/>
              <a:gdLst>
                <a:gd name="T0" fmla="*/ 1064 w 1064"/>
                <a:gd name="T1" fmla="*/ 0 h 1"/>
                <a:gd name="T2" fmla="*/ 0 w 1064"/>
                <a:gd name="T3" fmla="*/ 1 h 1"/>
                <a:gd name="T4" fmla="*/ 0 60000 65536"/>
                <a:gd name="T5" fmla="*/ 0 60000 65536"/>
                <a:gd name="T6" fmla="*/ 0 w 1064"/>
                <a:gd name="T7" fmla="*/ 0 h 1"/>
                <a:gd name="T8" fmla="*/ 1064 w 1064"/>
                <a:gd name="T9" fmla="*/ 1 h 1"/>
              </a:gdLst>
              <a:ahLst/>
              <a:cxnLst>
                <a:cxn ang="T4">
                  <a:pos x="T0" y="T1"/>
                </a:cxn>
                <a:cxn ang="T5">
                  <a:pos x="T2" y="T3"/>
                </a:cxn>
              </a:cxnLst>
              <a:rect l="T6" t="T7" r="T8" b="T9"/>
              <a:pathLst>
                <a:path w="1064" h="1">
                  <a:moveTo>
                    <a:pt x="1064" y="0"/>
                  </a:moveTo>
                  <a:lnTo>
                    <a:pt x="0" y="1"/>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51" name="Freeform 75"/>
            <p:cNvSpPr>
              <a:spLocks noChangeArrowheads="1"/>
            </p:cNvSpPr>
            <p:nvPr/>
          </p:nvSpPr>
          <p:spPr bwMode="auto">
            <a:xfrm>
              <a:off x="701" y="3014"/>
              <a:ext cx="1065" cy="4"/>
            </a:xfrm>
            <a:custGeom>
              <a:avLst/>
              <a:gdLst>
                <a:gd name="T0" fmla="*/ 0 w 1065"/>
                <a:gd name="T1" fmla="*/ 4 h 4"/>
                <a:gd name="T2" fmla="*/ 1065 w 1065"/>
                <a:gd name="T3" fmla="*/ 0 h 4"/>
                <a:gd name="T4" fmla="*/ 0 60000 65536"/>
                <a:gd name="T5" fmla="*/ 0 60000 65536"/>
                <a:gd name="T6" fmla="*/ 0 w 1065"/>
                <a:gd name="T7" fmla="*/ 0 h 4"/>
                <a:gd name="T8" fmla="*/ 1065 w 1065"/>
                <a:gd name="T9" fmla="*/ 4 h 4"/>
              </a:gdLst>
              <a:ahLst/>
              <a:cxnLst>
                <a:cxn ang="T4">
                  <a:pos x="T0" y="T1"/>
                </a:cxn>
                <a:cxn ang="T5">
                  <a:pos x="T2" y="T3"/>
                </a:cxn>
              </a:cxnLst>
              <a:rect l="T6" t="T7" r="T8" b="T9"/>
              <a:pathLst>
                <a:path w="1065" h="4">
                  <a:moveTo>
                    <a:pt x="0" y="4"/>
                  </a:moveTo>
                  <a:lnTo>
                    <a:pt x="1065"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52" name="Line 76"/>
            <p:cNvSpPr>
              <a:spLocks noChangeShapeType="1"/>
            </p:cNvSpPr>
            <p:nvPr/>
          </p:nvSpPr>
          <p:spPr bwMode="auto">
            <a:xfrm flipH="1" flipV="1">
              <a:off x="1756" y="2409"/>
              <a:ext cx="0" cy="61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3" name="Line 77"/>
            <p:cNvSpPr>
              <a:spLocks noChangeShapeType="1"/>
            </p:cNvSpPr>
            <p:nvPr/>
          </p:nvSpPr>
          <p:spPr bwMode="auto">
            <a:xfrm>
              <a:off x="942" y="2405"/>
              <a:ext cx="0" cy="6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4" name="Line 78"/>
            <p:cNvSpPr>
              <a:spLocks noChangeShapeType="1"/>
            </p:cNvSpPr>
            <p:nvPr/>
          </p:nvSpPr>
          <p:spPr bwMode="auto">
            <a:xfrm>
              <a:off x="1509" y="2410"/>
              <a:ext cx="0" cy="6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5" name="Line 79"/>
            <p:cNvSpPr>
              <a:spLocks noChangeShapeType="1"/>
            </p:cNvSpPr>
            <p:nvPr/>
          </p:nvSpPr>
          <p:spPr bwMode="auto">
            <a:xfrm>
              <a:off x="1049" y="2405"/>
              <a:ext cx="0" cy="608"/>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6" name="Line 80"/>
            <p:cNvSpPr>
              <a:spLocks noChangeShapeType="1"/>
            </p:cNvSpPr>
            <p:nvPr/>
          </p:nvSpPr>
          <p:spPr bwMode="auto">
            <a:xfrm>
              <a:off x="1408" y="2405"/>
              <a:ext cx="0" cy="613"/>
            </a:xfrm>
            <a:prstGeom prst="line">
              <a:avLst/>
            </a:prstGeom>
            <a:noFill/>
            <a:ln w="1270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7" name="Rectangle 81"/>
            <p:cNvSpPr>
              <a:spLocks noChangeArrowheads="1"/>
            </p:cNvSpPr>
            <p:nvPr/>
          </p:nvSpPr>
          <p:spPr bwMode="auto">
            <a:xfrm>
              <a:off x="820" y="1483"/>
              <a:ext cx="929" cy="279"/>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27758" name="Freeform 82"/>
            <p:cNvSpPr>
              <a:spLocks noChangeArrowheads="1"/>
            </p:cNvSpPr>
            <p:nvPr/>
          </p:nvSpPr>
          <p:spPr bwMode="auto">
            <a:xfrm>
              <a:off x="1229" y="1142"/>
              <a:ext cx="1" cy="1028"/>
            </a:xfrm>
            <a:custGeom>
              <a:avLst/>
              <a:gdLst>
                <a:gd name="T0" fmla="*/ 0 w 1"/>
                <a:gd name="T1" fmla="*/ 0 h 1028"/>
                <a:gd name="T2" fmla="*/ 0 w 1"/>
                <a:gd name="T3" fmla="*/ 1028 h 1028"/>
                <a:gd name="T4" fmla="*/ 0 60000 65536"/>
                <a:gd name="T5" fmla="*/ 0 60000 65536"/>
                <a:gd name="T6" fmla="*/ 0 w 1"/>
                <a:gd name="T7" fmla="*/ 0 h 1028"/>
                <a:gd name="T8" fmla="*/ 1 w 1"/>
                <a:gd name="T9" fmla="*/ 1028 h 1028"/>
              </a:gdLst>
              <a:ahLst/>
              <a:cxnLst>
                <a:cxn ang="T4">
                  <a:pos x="T0" y="T1"/>
                </a:cxn>
                <a:cxn ang="T5">
                  <a:pos x="T2" y="T3"/>
                </a:cxn>
              </a:cxnLst>
              <a:rect l="T6" t="T7" r="T8" b="T9"/>
              <a:pathLst>
                <a:path w="1" h="1028">
                  <a:moveTo>
                    <a:pt x="0" y="0"/>
                  </a:moveTo>
                  <a:lnTo>
                    <a:pt x="0" y="1028"/>
                  </a:lnTo>
                </a:path>
              </a:pathLst>
            </a:custGeom>
            <a:noFill/>
            <a:ln w="12700">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59" name="Freeform 83"/>
            <p:cNvSpPr>
              <a:spLocks noChangeArrowheads="1"/>
            </p:cNvSpPr>
            <p:nvPr/>
          </p:nvSpPr>
          <p:spPr bwMode="auto">
            <a:xfrm>
              <a:off x="1515" y="1439"/>
              <a:ext cx="2" cy="337"/>
            </a:xfrm>
            <a:custGeom>
              <a:avLst/>
              <a:gdLst>
                <a:gd name="T0" fmla="*/ 0 w 2"/>
                <a:gd name="T1" fmla="*/ 0 h 337"/>
                <a:gd name="T2" fmla="*/ 2 w 2"/>
                <a:gd name="T3" fmla="*/ 337 h 337"/>
                <a:gd name="T4" fmla="*/ 0 60000 65536"/>
                <a:gd name="T5" fmla="*/ 0 60000 65536"/>
                <a:gd name="T6" fmla="*/ 0 w 2"/>
                <a:gd name="T7" fmla="*/ 0 h 337"/>
                <a:gd name="T8" fmla="*/ 2 w 2"/>
                <a:gd name="T9" fmla="*/ 337 h 337"/>
              </a:gdLst>
              <a:ahLst/>
              <a:cxnLst>
                <a:cxn ang="T4">
                  <a:pos x="T0" y="T1"/>
                </a:cxn>
                <a:cxn ang="T5">
                  <a:pos x="T2" y="T3"/>
                </a:cxn>
              </a:cxnLst>
              <a:rect l="T6" t="T7" r="T8" b="T9"/>
              <a:pathLst>
                <a:path w="2" h="337">
                  <a:moveTo>
                    <a:pt x="0" y="0"/>
                  </a:moveTo>
                  <a:lnTo>
                    <a:pt x="2" y="337"/>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60" name="Freeform 84"/>
            <p:cNvSpPr>
              <a:spLocks noChangeArrowheads="1"/>
            </p:cNvSpPr>
            <p:nvPr/>
          </p:nvSpPr>
          <p:spPr bwMode="auto">
            <a:xfrm>
              <a:off x="946" y="1453"/>
              <a:ext cx="1" cy="324"/>
            </a:xfrm>
            <a:custGeom>
              <a:avLst/>
              <a:gdLst>
                <a:gd name="T0" fmla="*/ 0 w 1"/>
                <a:gd name="T1" fmla="*/ 0 h 324"/>
                <a:gd name="T2" fmla="*/ 0 w 1"/>
                <a:gd name="T3" fmla="*/ 324 h 324"/>
                <a:gd name="T4" fmla="*/ 0 60000 65536"/>
                <a:gd name="T5" fmla="*/ 0 60000 65536"/>
                <a:gd name="T6" fmla="*/ 0 w 1"/>
                <a:gd name="T7" fmla="*/ 0 h 324"/>
                <a:gd name="T8" fmla="*/ 1 w 1"/>
                <a:gd name="T9" fmla="*/ 324 h 324"/>
              </a:gdLst>
              <a:ahLst/>
              <a:cxnLst>
                <a:cxn ang="T4">
                  <a:pos x="T0" y="T1"/>
                </a:cxn>
                <a:cxn ang="T5">
                  <a:pos x="T2" y="T3"/>
                </a:cxn>
              </a:cxnLst>
              <a:rect l="T6" t="T7" r="T8" b="T9"/>
              <a:pathLst>
                <a:path w="1" h="324">
                  <a:moveTo>
                    <a:pt x="0" y="0"/>
                  </a:moveTo>
                  <a:lnTo>
                    <a:pt x="0" y="324"/>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61" name="Oval 85"/>
            <p:cNvSpPr>
              <a:spLocks noChangeArrowheads="1"/>
            </p:cNvSpPr>
            <p:nvPr/>
          </p:nvSpPr>
          <p:spPr bwMode="auto">
            <a:xfrm>
              <a:off x="1052" y="1274"/>
              <a:ext cx="362" cy="337"/>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27762" name="Freeform 86"/>
            <p:cNvSpPr>
              <a:spLocks noChangeArrowheads="1"/>
            </p:cNvSpPr>
            <p:nvPr/>
          </p:nvSpPr>
          <p:spPr bwMode="auto">
            <a:xfrm>
              <a:off x="690" y="1766"/>
              <a:ext cx="270" cy="4"/>
            </a:xfrm>
            <a:custGeom>
              <a:avLst/>
              <a:gdLst>
                <a:gd name="T0" fmla="*/ 270 w 270"/>
                <a:gd name="T1" fmla="*/ 0 h 4"/>
                <a:gd name="T2" fmla="*/ 0 w 270"/>
                <a:gd name="T3" fmla="*/ 4 h 4"/>
                <a:gd name="T4" fmla="*/ 0 60000 65536"/>
                <a:gd name="T5" fmla="*/ 0 60000 65536"/>
                <a:gd name="T6" fmla="*/ 0 w 270"/>
                <a:gd name="T7" fmla="*/ 0 h 4"/>
                <a:gd name="T8" fmla="*/ 270 w 270"/>
                <a:gd name="T9" fmla="*/ 4 h 4"/>
              </a:gdLst>
              <a:ahLst/>
              <a:cxnLst>
                <a:cxn ang="T4">
                  <a:pos x="T0" y="T1"/>
                </a:cxn>
                <a:cxn ang="T5">
                  <a:pos x="T2" y="T3"/>
                </a:cxn>
              </a:cxnLst>
              <a:rect l="T6" t="T7" r="T8" b="T9"/>
              <a:pathLst>
                <a:path w="270" h="4">
                  <a:moveTo>
                    <a:pt x="270" y="0"/>
                  </a:moveTo>
                  <a:lnTo>
                    <a:pt x="0" y="4"/>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63" name="Line 87"/>
            <p:cNvSpPr>
              <a:spLocks noChangeShapeType="1"/>
            </p:cNvSpPr>
            <p:nvPr/>
          </p:nvSpPr>
          <p:spPr bwMode="auto">
            <a:xfrm flipH="1">
              <a:off x="1509" y="1765"/>
              <a:ext cx="24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64" name="Freeform 88"/>
            <p:cNvSpPr>
              <a:spLocks noChangeArrowheads="1"/>
            </p:cNvSpPr>
            <p:nvPr/>
          </p:nvSpPr>
          <p:spPr bwMode="auto">
            <a:xfrm>
              <a:off x="707" y="2400"/>
              <a:ext cx="3" cy="618"/>
            </a:xfrm>
            <a:custGeom>
              <a:avLst/>
              <a:gdLst>
                <a:gd name="T0" fmla="*/ 3 w 3"/>
                <a:gd name="T1" fmla="*/ 0 h 618"/>
                <a:gd name="T2" fmla="*/ 0 w 3"/>
                <a:gd name="T3" fmla="*/ 618 h 618"/>
                <a:gd name="T4" fmla="*/ 0 60000 65536"/>
                <a:gd name="T5" fmla="*/ 0 60000 65536"/>
                <a:gd name="T6" fmla="*/ 0 w 3"/>
                <a:gd name="T7" fmla="*/ 0 h 618"/>
                <a:gd name="T8" fmla="*/ 3 w 3"/>
                <a:gd name="T9" fmla="*/ 618 h 618"/>
              </a:gdLst>
              <a:ahLst/>
              <a:cxnLst>
                <a:cxn ang="T4">
                  <a:pos x="T0" y="T1"/>
                </a:cxn>
                <a:cxn ang="T5">
                  <a:pos x="T2" y="T3"/>
                </a:cxn>
              </a:cxnLst>
              <a:rect l="T6" t="T7" r="T8" b="T9"/>
              <a:pathLst>
                <a:path w="3" h="618">
                  <a:moveTo>
                    <a:pt x="3" y="0"/>
                  </a:moveTo>
                  <a:lnTo>
                    <a:pt x="0" y="618"/>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65" name="Line 89"/>
            <p:cNvSpPr>
              <a:spLocks noChangeShapeType="1"/>
            </p:cNvSpPr>
            <p:nvPr/>
          </p:nvSpPr>
          <p:spPr bwMode="auto">
            <a:xfrm>
              <a:off x="1229" y="2333"/>
              <a:ext cx="0" cy="739"/>
            </a:xfrm>
            <a:prstGeom prst="line">
              <a:avLst/>
            </a:prstGeom>
            <a:noFill/>
            <a:ln w="12700">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90"/>
          <p:cNvGrpSpPr>
            <a:grpSpLocks/>
          </p:cNvGrpSpPr>
          <p:nvPr/>
        </p:nvGrpSpPr>
        <p:grpSpPr bwMode="auto">
          <a:xfrm>
            <a:off x="2209800" y="1404938"/>
            <a:ext cx="1314450" cy="1406525"/>
            <a:chOff x="1392" y="938"/>
            <a:chExt cx="828" cy="886"/>
          </a:xfrm>
        </p:grpSpPr>
        <p:sp>
          <p:nvSpPr>
            <p:cNvPr id="27743" name="Line 91"/>
            <p:cNvSpPr>
              <a:spLocks noChangeShapeType="1"/>
            </p:cNvSpPr>
            <p:nvPr/>
          </p:nvSpPr>
          <p:spPr bwMode="auto">
            <a:xfrm flipH="1">
              <a:off x="1392" y="1248"/>
              <a:ext cx="432"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744" name="Text Box 92"/>
            <p:cNvSpPr txBox="1">
              <a:spLocks noChangeArrowheads="1"/>
            </p:cNvSpPr>
            <p:nvPr/>
          </p:nvSpPr>
          <p:spPr bwMode="auto">
            <a:xfrm>
              <a:off x="1670" y="938"/>
              <a:ext cx="55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en-US" altLang="zh-CN" b="1"/>
                <a:t> </a:t>
              </a:r>
              <a:r>
                <a:rPr lang="zh-CN" altLang="zh-CN" b="1"/>
                <a:t>无线</a:t>
              </a:r>
              <a:endParaRPr lang="zh-CN" altLang="en-US" b="1"/>
            </a:p>
            <a:p>
              <a:pPr eaLnBrk="1" hangingPunct="1">
                <a:buFont typeface="Arial" panose="020B0604020202020204" pitchFamily="34" charset="0"/>
                <a:buNone/>
              </a:pPr>
              <a:r>
                <a:rPr lang="en-US" altLang="zh-CN" sz="1600" b="1" i="1"/>
                <a:t>No line</a:t>
              </a:r>
            </a:p>
          </p:txBody>
        </p:sp>
      </p:grpSp>
      <p:sp>
        <p:nvSpPr>
          <p:cNvPr id="14429" name="Freeform 93"/>
          <p:cNvSpPr>
            <a:spLocks noChangeArrowheads="1"/>
          </p:cNvSpPr>
          <p:nvPr/>
        </p:nvSpPr>
        <p:spPr bwMode="auto">
          <a:xfrm>
            <a:off x="1508125" y="2795588"/>
            <a:ext cx="884238" cy="1587"/>
          </a:xfrm>
          <a:custGeom>
            <a:avLst/>
            <a:gdLst>
              <a:gd name="T0" fmla="*/ 0 w 557"/>
              <a:gd name="T1" fmla="*/ 0 h 1"/>
              <a:gd name="T2" fmla="*/ 2147483646 w 557"/>
              <a:gd name="T3" fmla="*/ 0 h 1"/>
              <a:gd name="T4" fmla="*/ 0 60000 65536"/>
              <a:gd name="T5" fmla="*/ 0 60000 65536"/>
              <a:gd name="T6" fmla="*/ 0 w 557"/>
              <a:gd name="T7" fmla="*/ 0 h 1"/>
              <a:gd name="T8" fmla="*/ 557 w 557"/>
              <a:gd name="T9" fmla="*/ 1 h 1"/>
            </a:gdLst>
            <a:ahLst/>
            <a:cxnLst>
              <a:cxn ang="T4">
                <a:pos x="T0" y="T1"/>
              </a:cxn>
              <a:cxn ang="T5">
                <a:pos x="T2" y="T3"/>
              </a:cxn>
            </a:cxnLst>
            <a:rect l="T6" t="T7" r="T8" b="T9"/>
            <a:pathLst>
              <a:path w="557" h="1">
                <a:moveTo>
                  <a:pt x="0" y="0"/>
                </a:moveTo>
                <a:lnTo>
                  <a:pt x="557" y="0"/>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7666" name="Group 10"/>
          <p:cNvGrpSpPr>
            <a:grpSpLocks/>
          </p:cNvGrpSpPr>
          <p:nvPr/>
        </p:nvGrpSpPr>
        <p:grpSpPr bwMode="auto">
          <a:xfrm>
            <a:off x="7480300" y="2852738"/>
            <a:ext cx="1663700" cy="1639887"/>
            <a:chOff x="3254" y="2692"/>
            <a:chExt cx="1048" cy="1033"/>
          </a:xfrm>
        </p:grpSpPr>
        <p:grpSp>
          <p:nvGrpSpPr>
            <p:cNvPr id="27716" name="Group 11"/>
            <p:cNvGrpSpPr>
              <a:grpSpLocks/>
            </p:cNvGrpSpPr>
            <p:nvPr/>
          </p:nvGrpSpPr>
          <p:grpSpPr bwMode="auto">
            <a:xfrm>
              <a:off x="3254" y="3149"/>
              <a:ext cx="1048" cy="576"/>
              <a:chOff x="3254" y="3149"/>
              <a:chExt cx="1048" cy="576"/>
            </a:xfrm>
          </p:grpSpPr>
          <p:sp>
            <p:nvSpPr>
              <p:cNvPr id="27731" name="Freeform 12"/>
              <p:cNvSpPr>
                <a:spLocks noChangeArrowheads="1"/>
              </p:cNvSpPr>
              <p:nvPr/>
            </p:nvSpPr>
            <p:spPr bwMode="auto">
              <a:xfrm>
                <a:off x="3264" y="3158"/>
                <a:ext cx="1037" cy="567"/>
              </a:xfrm>
              <a:custGeom>
                <a:avLst/>
                <a:gdLst>
                  <a:gd name="T0" fmla="*/ 0 w 1037"/>
                  <a:gd name="T1" fmla="*/ 202 h 567"/>
                  <a:gd name="T2" fmla="*/ 0 w 1037"/>
                  <a:gd name="T3" fmla="*/ 413 h 567"/>
                  <a:gd name="T4" fmla="*/ 442 w 1037"/>
                  <a:gd name="T5" fmla="*/ 567 h 567"/>
                  <a:gd name="T6" fmla="*/ 1037 w 1037"/>
                  <a:gd name="T7" fmla="*/ 375 h 567"/>
                  <a:gd name="T8" fmla="*/ 1037 w 1037"/>
                  <a:gd name="T9" fmla="*/ 154 h 567"/>
                  <a:gd name="T10" fmla="*/ 614 w 1037"/>
                  <a:gd name="T11" fmla="*/ 0 h 567"/>
                  <a:gd name="T12" fmla="*/ 0 w 1037"/>
                  <a:gd name="T13" fmla="*/ 202 h 567"/>
                  <a:gd name="T14" fmla="*/ 0 60000 65536"/>
                  <a:gd name="T15" fmla="*/ 0 60000 65536"/>
                  <a:gd name="T16" fmla="*/ 0 60000 65536"/>
                  <a:gd name="T17" fmla="*/ 0 60000 65536"/>
                  <a:gd name="T18" fmla="*/ 0 60000 65536"/>
                  <a:gd name="T19" fmla="*/ 0 60000 65536"/>
                  <a:gd name="T20" fmla="*/ 0 60000 65536"/>
                  <a:gd name="T21" fmla="*/ 0 w 1037"/>
                  <a:gd name="T22" fmla="*/ 0 h 567"/>
                  <a:gd name="T23" fmla="*/ 1037 w 1037"/>
                  <a:gd name="T24" fmla="*/ 567 h 5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567">
                    <a:moveTo>
                      <a:pt x="0" y="202"/>
                    </a:moveTo>
                    <a:lnTo>
                      <a:pt x="0" y="413"/>
                    </a:lnTo>
                    <a:lnTo>
                      <a:pt x="442" y="567"/>
                    </a:lnTo>
                    <a:lnTo>
                      <a:pt x="1037" y="375"/>
                    </a:lnTo>
                    <a:lnTo>
                      <a:pt x="1037" y="154"/>
                    </a:lnTo>
                    <a:lnTo>
                      <a:pt x="614" y="0"/>
                    </a:lnTo>
                    <a:lnTo>
                      <a:pt x="0" y="202"/>
                    </a:lnTo>
                    <a:close/>
                  </a:path>
                </a:pathLst>
              </a:custGeom>
              <a:gradFill rotWithShape="0">
                <a:gsLst>
                  <a:gs pos="0">
                    <a:srgbClr val="005E2F"/>
                  </a:gs>
                  <a:gs pos="100000">
                    <a:srgbClr val="00CC66"/>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7732" name="Group 13"/>
              <p:cNvGrpSpPr>
                <a:grpSpLocks/>
              </p:cNvGrpSpPr>
              <p:nvPr/>
            </p:nvGrpSpPr>
            <p:grpSpPr bwMode="auto">
              <a:xfrm>
                <a:off x="3254" y="3149"/>
                <a:ext cx="1048" cy="576"/>
                <a:chOff x="3254" y="3149"/>
                <a:chExt cx="1048" cy="576"/>
              </a:xfrm>
            </p:grpSpPr>
            <p:sp>
              <p:nvSpPr>
                <p:cNvPr id="27733" name="Line 14"/>
                <p:cNvSpPr>
                  <a:spLocks noChangeShapeType="1"/>
                </p:cNvSpPr>
                <p:nvPr/>
              </p:nvSpPr>
              <p:spPr bwMode="auto">
                <a:xfrm flipV="1">
                  <a:off x="3254" y="3158"/>
                  <a:ext cx="595" cy="20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4" name="Line 15"/>
                <p:cNvSpPr>
                  <a:spLocks noChangeShapeType="1"/>
                </p:cNvSpPr>
                <p:nvPr/>
              </p:nvSpPr>
              <p:spPr bwMode="auto">
                <a:xfrm flipH="1" flipV="1">
                  <a:off x="3840" y="3149"/>
                  <a:ext cx="452" cy="16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735" name="Group 16"/>
                <p:cNvGrpSpPr>
                  <a:grpSpLocks/>
                </p:cNvGrpSpPr>
                <p:nvPr/>
              </p:nvGrpSpPr>
              <p:grpSpPr bwMode="auto">
                <a:xfrm>
                  <a:off x="3254" y="3312"/>
                  <a:ext cx="1048" cy="413"/>
                  <a:chOff x="3254" y="3312"/>
                  <a:chExt cx="1048" cy="413"/>
                </a:xfrm>
              </p:grpSpPr>
              <p:sp>
                <p:nvSpPr>
                  <p:cNvPr id="27736" name="Line 17"/>
                  <p:cNvSpPr>
                    <a:spLocks noChangeShapeType="1"/>
                  </p:cNvSpPr>
                  <p:nvPr/>
                </p:nvSpPr>
                <p:spPr bwMode="auto">
                  <a:xfrm flipV="1">
                    <a:off x="3706" y="3312"/>
                    <a:ext cx="595" cy="20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7" name="Line 18"/>
                  <p:cNvSpPr>
                    <a:spLocks noChangeShapeType="1"/>
                  </p:cNvSpPr>
                  <p:nvPr/>
                </p:nvSpPr>
                <p:spPr bwMode="auto">
                  <a:xfrm flipH="1" flipV="1">
                    <a:off x="3254" y="3360"/>
                    <a:ext cx="452" cy="16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8" name="Line 19"/>
                  <p:cNvSpPr>
                    <a:spLocks noChangeShapeType="1"/>
                  </p:cNvSpPr>
                  <p:nvPr/>
                </p:nvSpPr>
                <p:spPr bwMode="auto">
                  <a:xfrm>
                    <a:off x="3264" y="3360"/>
                    <a:ext cx="0" cy="22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39" name="Line 20"/>
                  <p:cNvSpPr>
                    <a:spLocks noChangeShapeType="1"/>
                  </p:cNvSpPr>
                  <p:nvPr/>
                </p:nvSpPr>
                <p:spPr bwMode="auto">
                  <a:xfrm>
                    <a:off x="3264" y="3572"/>
                    <a:ext cx="442" cy="15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0" name="Line 21"/>
                  <p:cNvSpPr>
                    <a:spLocks noChangeShapeType="1"/>
                  </p:cNvSpPr>
                  <p:nvPr/>
                </p:nvSpPr>
                <p:spPr bwMode="auto">
                  <a:xfrm>
                    <a:off x="3706" y="3523"/>
                    <a:ext cx="0" cy="20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41" name="Freeform 22"/>
                  <p:cNvSpPr>
                    <a:spLocks noChangeArrowheads="1"/>
                  </p:cNvSpPr>
                  <p:nvPr/>
                </p:nvSpPr>
                <p:spPr bwMode="auto">
                  <a:xfrm>
                    <a:off x="4301" y="3312"/>
                    <a:ext cx="1" cy="221"/>
                  </a:xfrm>
                  <a:custGeom>
                    <a:avLst/>
                    <a:gdLst>
                      <a:gd name="T0" fmla="*/ 0 w 1"/>
                      <a:gd name="T1" fmla="*/ 0 h 221"/>
                      <a:gd name="T2" fmla="*/ 0 w 1"/>
                      <a:gd name="T3" fmla="*/ 221 h 221"/>
                      <a:gd name="T4" fmla="*/ 0 60000 65536"/>
                      <a:gd name="T5" fmla="*/ 0 60000 65536"/>
                      <a:gd name="T6" fmla="*/ 0 w 1"/>
                      <a:gd name="T7" fmla="*/ 0 h 221"/>
                      <a:gd name="T8" fmla="*/ 1 w 1"/>
                      <a:gd name="T9" fmla="*/ 221 h 221"/>
                    </a:gdLst>
                    <a:ahLst/>
                    <a:cxnLst>
                      <a:cxn ang="T4">
                        <a:pos x="T0" y="T1"/>
                      </a:cxn>
                      <a:cxn ang="T5">
                        <a:pos x="T2" y="T3"/>
                      </a:cxn>
                    </a:cxnLst>
                    <a:rect l="T6" t="T7" r="T8" b="T9"/>
                    <a:pathLst>
                      <a:path w="1" h="221">
                        <a:moveTo>
                          <a:pt x="0" y="0"/>
                        </a:moveTo>
                        <a:lnTo>
                          <a:pt x="0" y="221"/>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42" name="Freeform 23"/>
                  <p:cNvSpPr>
                    <a:spLocks noChangeArrowheads="1"/>
                  </p:cNvSpPr>
                  <p:nvPr/>
                </p:nvSpPr>
                <p:spPr bwMode="auto">
                  <a:xfrm>
                    <a:off x="3706" y="3523"/>
                    <a:ext cx="595" cy="202"/>
                  </a:xfrm>
                  <a:custGeom>
                    <a:avLst/>
                    <a:gdLst>
                      <a:gd name="T0" fmla="*/ 595 w 595"/>
                      <a:gd name="T1" fmla="*/ 0 h 202"/>
                      <a:gd name="T2" fmla="*/ 0 w 595"/>
                      <a:gd name="T3" fmla="*/ 202 h 202"/>
                      <a:gd name="T4" fmla="*/ 0 60000 65536"/>
                      <a:gd name="T5" fmla="*/ 0 60000 65536"/>
                      <a:gd name="T6" fmla="*/ 0 w 595"/>
                      <a:gd name="T7" fmla="*/ 0 h 202"/>
                      <a:gd name="T8" fmla="*/ 595 w 595"/>
                      <a:gd name="T9" fmla="*/ 202 h 202"/>
                    </a:gdLst>
                    <a:ahLst/>
                    <a:cxnLst>
                      <a:cxn ang="T4">
                        <a:pos x="T0" y="T1"/>
                      </a:cxn>
                      <a:cxn ang="T5">
                        <a:pos x="T2" y="T3"/>
                      </a:cxn>
                    </a:cxnLst>
                    <a:rect l="T6" t="T7" r="T8" b="T9"/>
                    <a:pathLst>
                      <a:path w="595" h="202">
                        <a:moveTo>
                          <a:pt x="595" y="0"/>
                        </a:moveTo>
                        <a:lnTo>
                          <a:pt x="0" y="202"/>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nvGrpSpPr>
            <p:cNvPr id="27717" name="Group 24"/>
            <p:cNvGrpSpPr>
              <a:grpSpLocks/>
            </p:cNvGrpSpPr>
            <p:nvPr/>
          </p:nvGrpSpPr>
          <p:grpSpPr bwMode="auto">
            <a:xfrm>
              <a:off x="3523" y="2692"/>
              <a:ext cx="544" cy="745"/>
              <a:chOff x="3104" y="2424"/>
              <a:chExt cx="544" cy="745"/>
            </a:xfrm>
          </p:grpSpPr>
          <p:sp>
            <p:nvSpPr>
              <p:cNvPr id="27718" name="Freeform 25"/>
              <p:cNvSpPr>
                <a:spLocks noChangeArrowheads="1"/>
              </p:cNvSpPr>
              <p:nvPr/>
            </p:nvSpPr>
            <p:spPr bwMode="auto">
              <a:xfrm>
                <a:off x="3106" y="2424"/>
                <a:ext cx="542" cy="730"/>
              </a:xfrm>
              <a:custGeom>
                <a:avLst/>
                <a:gdLst>
                  <a:gd name="T0" fmla="*/ 0 w 542"/>
                  <a:gd name="T1" fmla="*/ 682 h 730"/>
                  <a:gd name="T2" fmla="*/ 153 w 542"/>
                  <a:gd name="T3" fmla="*/ 730 h 730"/>
                  <a:gd name="T4" fmla="*/ 537 w 542"/>
                  <a:gd name="T5" fmla="*/ 600 h 730"/>
                  <a:gd name="T6" fmla="*/ 542 w 542"/>
                  <a:gd name="T7" fmla="*/ 221 h 730"/>
                  <a:gd name="T8" fmla="*/ 523 w 542"/>
                  <a:gd name="T9" fmla="*/ 149 h 730"/>
                  <a:gd name="T10" fmla="*/ 499 w 542"/>
                  <a:gd name="T11" fmla="*/ 110 h 730"/>
                  <a:gd name="T12" fmla="*/ 465 w 542"/>
                  <a:gd name="T13" fmla="*/ 67 h 730"/>
                  <a:gd name="T14" fmla="*/ 422 w 542"/>
                  <a:gd name="T15" fmla="*/ 62 h 730"/>
                  <a:gd name="T16" fmla="*/ 273 w 542"/>
                  <a:gd name="T17" fmla="*/ 0 h 730"/>
                  <a:gd name="T18" fmla="*/ 230 w 542"/>
                  <a:gd name="T19" fmla="*/ 5 h 730"/>
                  <a:gd name="T20" fmla="*/ 134 w 542"/>
                  <a:gd name="T21" fmla="*/ 43 h 730"/>
                  <a:gd name="T22" fmla="*/ 81 w 542"/>
                  <a:gd name="T23" fmla="*/ 86 h 730"/>
                  <a:gd name="T24" fmla="*/ 33 w 542"/>
                  <a:gd name="T25" fmla="*/ 154 h 730"/>
                  <a:gd name="T26" fmla="*/ 4 w 542"/>
                  <a:gd name="T27" fmla="*/ 230 h 730"/>
                  <a:gd name="T28" fmla="*/ 0 w 542"/>
                  <a:gd name="T29" fmla="*/ 278 h 730"/>
                  <a:gd name="T30" fmla="*/ 0 w 542"/>
                  <a:gd name="T31" fmla="*/ 682 h 7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42"/>
                  <a:gd name="T49" fmla="*/ 0 h 730"/>
                  <a:gd name="T50" fmla="*/ 542 w 542"/>
                  <a:gd name="T51" fmla="*/ 730 h 73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42" h="730">
                    <a:moveTo>
                      <a:pt x="0" y="682"/>
                    </a:moveTo>
                    <a:lnTo>
                      <a:pt x="153" y="730"/>
                    </a:lnTo>
                    <a:lnTo>
                      <a:pt x="537" y="600"/>
                    </a:lnTo>
                    <a:lnTo>
                      <a:pt x="542" y="221"/>
                    </a:lnTo>
                    <a:lnTo>
                      <a:pt x="523" y="149"/>
                    </a:lnTo>
                    <a:lnTo>
                      <a:pt x="499" y="110"/>
                    </a:lnTo>
                    <a:lnTo>
                      <a:pt x="465" y="67"/>
                    </a:lnTo>
                    <a:lnTo>
                      <a:pt x="422" y="62"/>
                    </a:lnTo>
                    <a:lnTo>
                      <a:pt x="273" y="0"/>
                    </a:lnTo>
                    <a:lnTo>
                      <a:pt x="230" y="5"/>
                    </a:lnTo>
                    <a:lnTo>
                      <a:pt x="134" y="43"/>
                    </a:lnTo>
                    <a:lnTo>
                      <a:pt x="81" y="86"/>
                    </a:lnTo>
                    <a:lnTo>
                      <a:pt x="33" y="154"/>
                    </a:lnTo>
                    <a:lnTo>
                      <a:pt x="4" y="230"/>
                    </a:lnTo>
                    <a:lnTo>
                      <a:pt x="0" y="278"/>
                    </a:lnTo>
                    <a:lnTo>
                      <a:pt x="0" y="682"/>
                    </a:lnTo>
                    <a:close/>
                  </a:path>
                </a:pathLst>
              </a:custGeom>
              <a:gradFill rotWithShape="0">
                <a:gsLst>
                  <a:gs pos="0">
                    <a:srgbClr val="765E47"/>
                  </a:gs>
                  <a:gs pos="100000">
                    <a:srgbClr val="FFCC99"/>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19" name="Line 26"/>
              <p:cNvSpPr>
                <a:spLocks noChangeShapeType="1"/>
              </p:cNvSpPr>
              <p:nvPr/>
            </p:nvSpPr>
            <p:spPr bwMode="auto">
              <a:xfrm>
                <a:off x="3104" y="3100"/>
                <a:ext cx="153" cy="5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0" name="Line 27"/>
              <p:cNvSpPr>
                <a:spLocks noChangeShapeType="1"/>
              </p:cNvSpPr>
              <p:nvPr/>
            </p:nvSpPr>
            <p:spPr bwMode="auto">
              <a:xfrm flipV="1">
                <a:off x="3257" y="3023"/>
                <a:ext cx="384" cy="13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1" name="Line 28"/>
              <p:cNvSpPr>
                <a:spLocks noChangeShapeType="1"/>
              </p:cNvSpPr>
              <p:nvPr/>
            </p:nvSpPr>
            <p:spPr bwMode="auto">
              <a:xfrm flipH="1" flipV="1">
                <a:off x="3257" y="2786"/>
                <a:ext cx="1" cy="38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2" name="Line 29"/>
              <p:cNvSpPr>
                <a:spLocks noChangeShapeType="1"/>
              </p:cNvSpPr>
              <p:nvPr/>
            </p:nvSpPr>
            <p:spPr bwMode="auto">
              <a:xfrm flipV="1">
                <a:off x="3641" y="2639"/>
                <a:ext cx="0" cy="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3" name="Line 30"/>
              <p:cNvSpPr>
                <a:spLocks noChangeShapeType="1"/>
              </p:cNvSpPr>
              <p:nvPr/>
            </p:nvSpPr>
            <p:spPr bwMode="auto">
              <a:xfrm flipV="1">
                <a:off x="3110" y="2735"/>
                <a:ext cx="0" cy="37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4" name="Freeform 31"/>
              <p:cNvSpPr>
                <a:spLocks noChangeArrowheads="1"/>
              </p:cNvSpPr>
              <p:nvPr/>
            </p:nvSpPr>
            <p:spPr bwMode="auto">
              <a:xfrm>
                <a:off x="3259" y="2486"/>
                <a:ext cx="384" cy="307"/>
              </a:xfrm>
              <a:custGeom>
                <a:avLst/>
                <a:gdLst>
                  <a:gd name="T0" fmla="*/ 384 w 384"/>
                  <a:gd name="T1" fmla="*/ 177 h 307"/>
                  <a:gd name="T2" fmla="*/ 379 w 384"/>
                  <a:gd name="T3" fmla="*/ 129 h 307"/>
                  <a:gd name="T4" fmla="*/ 369 w 384"/>
                  <a:gd name="T5" fmla="*/ 96 h 307"/>
                  <a:gd name="T6" fmla="*/ 341 w 384"/>
                  <a:gd name="T7" fmla="*/ 43 h 307"/>
                  <a:gd name="T8" fmla="*/ 293 w 384"/>
                  <a:gd name="T9" fmla="*/ 6 h 307"/>
                  <a:gd name="T10" fmla="*/ 230 w 384"/>
                  <a:gd name="T11" fmla="*/ 4 h 307"/>
                  <a:gd name="T12" fmla="*/ 171 w 384"/>
                  <a:gd name="T13" fmla="*/ 12 h 307"/>
                  <a:gd name="T14" fmla="*/ 129 w 384"/>
                  <a:gd name="T15" fmla="*/ 43 h 307"/>
                  <a:gd name="T16" fmla="*/ 101 w 384"/>
                  <a:gd name="T17" fmla="*/ 72 h 307"/>
                  <a:gd name="T18" fmla="*/ 72 w 384"/>
                  <a:gd name="T19" fmla="*/ 110 h 307"/>
                  <a:gd name="T20" fmla="*/ 43 w 384"/>
                  <a:gd name="T21" fmla="*/ 148 h 307"/>
                  <a:gd name="T22" fmla="*/ 24 w 384"/>
                  <a:gd name="T23" fmla="*/ 201 h 307"/>
                  <a:gd name="T24" fmla="*/ 9 w 384"/>
                  <a:gd name="T25" fmla="*/ 254 h 307"/>
                  <a:gd name="T26" fmla="*/ 0 w 384"/>
                  <a:gd name="T27" fmla="*/ 307 h 3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4"/>
                  <a:gd name="T43" fmla="*/ 0 h 307"/>
                  <a:gd name="T44" fmla="*/ 384 w 384"/>
                  <a:gd name="T45" fmla="*/ 307 h 30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4" h="307">
                    <a:moveTo>
                      <a:pt x="384" y="177"/>
                    </a:moveTo>
                    <a:cubicBezTo>
                      <a:pt x="383" y="169"/>
                      <a:pt x="381" y="142"/>
                      <a:pt x="379" y="129"/>
                    </a:cubicBezTo>
                    <a:cubicBezTo>
                      <a:pt x="377" y="116"/>
                      <a:pt x="375" y="110"/>
                      <a:pt x="369" y="96"/>
                    </a:cubicBezTo>
                    <a:cubicBezTo>
                      <a:pt x="363" y="82"/>
                      <a:pt x="354" y="58"/>
                      <a:pt x="341" y="43"/>
                    </a:cubicBezTo>
                    <a:cubicBezTo>
                      <a:pt x="328" y="28"/>
                      <a:pt x="311" y="12"/>
                      <a:pt x="293" y="6"/>
                    </a:cubicBezTo>
                    <a:cubicBezTo>
                      <a:pt x="275" y="0"/>
                      <a:pt x="250" y="3"/>
                      <a:pt x="230" y="4"/>
                    </a:cubicBezTo>
                    <a:cubicBezTo>
                      <a:pt x="210" y="5"/>
                      <a:pt x="188" y="6"/>
                      <a:pt x="171" y="12"/>
                    </a:cubicBezTo>
                    <a:cubicBezTo>
                      <a:pt x="154" y="18"/>
                      <a:pt x="141" y="33"/>
                      <a:pt x="129" y="43"/>
                    </a:cubicBezTo>
                    <a:cubicBezTo>
                      <a:pt x="117" y="53"/>
                      <a:pt x="111" y="61"/>
                      <a:pt x="101" y="72"/>
                    </a:cubicBezTo>
                    <a:cubicBezTo>
                      <a:pt x="91" y="83"/>
                      <a:pt x="82" y="97"/>
                      <a:pt x="72" y="110"/>
                    </a:cubicBezTo>
                    <a:cubicBezTo>
                      <a:pt x="62" y="123"/>
                      <a:pt x="51" y="133"/>
                      <a:pt x="43" y="148"/>
                    </a:cubicBezTo>
                    <a:cubicBezTo>
                      <a:pt x="35" y="163"/>
                      <a:pt x="30" y="183"/>
                      <a:pt x="24" y="201"/>
                    </a:cubicBezTo>
                    <a:cubicBezTo>
                      <a:pt x="18" y="219"/>
                      <a:pt x="13" y="236"/>
                      <a:pt x="9" y="254"/>
                    </a:cubicBezTo>
                    <a:cubicBezTo>
                      <a:pt x="5" y="272"/>
                      <a:pt x="2" y="296"/>
                      <a:pt x="0" y="307"/>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25" name="Line 32"/>
              <p:cNvSpPr>
                <a:spLocks noChangeShapeType="1"/>
              </p:cNvSpPr>
              <p:nvPr/>
            </p:nvSpPr>
            <p:spPr bwMode="auto">
              <a:xfrm>
                <a:off x="3379" y="2428"/>
                <a:ext cx="187" cy="6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26" name="Freeform 33"/>
              <p:cNvSpPr>
                <a:spLocks noChangeArrowheads="1"/>
              </p:cNvSpPr>
              <p:nvPr/>
            </p:nvSpPr>
            <p:spPr bwMode="auto">
              <a:xfrm>
                <a:off x="3108" y="2427"/>
                <a:ext cx="271" cy="328"/>
              </a:xfrm>
              <a:custGeom>
                <a:avLst/>
                <a:gdLst>
                  <a:gd name="T0" fmla="*/ 271 w 271"/>
                  <a:gd name="T1" fmla="*/ 1 h 328"/>
                  <a:gd name="T2" fmla="*/ 232 w 271"/>
                  <a:gd name="T3" fmla="*/ 1 h 328"/>
                  <a:gd name="T4" fmla="*/ 189 w 271"/>
                  <a:gd name="T5" fmla="*/ 6 h 328"/>
                  <a:gd name="T6" fmla="*/ 160 w 271"/>
                  <a:gd name="T7" fmla="*/ 25 h 328"/>
                  <a:gd name="T8" fmla="*/ 136 w 271"/>
                  <a:gd name="T9" fmla="*/ 39 h 328"/>
                  <a:gd name="T10" fmla="*/ 108 w 271"/>
                  <a:gd name="T11" fmla="*/ 63 h 328"/>
                  <a:gd name="T12" fmla="*/ 84 w 271"/>
                  <a:gd name="T13" fmla="*/ 87 h 328"/>
                  <a:gd name="T14" fmla="*/ 64 w 271"/>
                  <a:gd name="T15" fmla="*/ 116 h 328"/>
                  <a:gd name="T16" fmla="*/ 45 w 271"/>
                  <a:gd name="T17" fmla="*/ 145 h 328"/>
                  <a:gd name="T18" fmla="*/ 31 w 271"/>
                  <a:gd name="T19" fmla="*/ 179 h 328"/>
                  <a:gd name="T20" fmla="*/ 16 w 271"/>
                  <a:gd name="T21" fmla="*/ 212 h 328"/>
                  <a:gd name="T22" fmla="*/ 12 w 271"/>
                  <a:gd name="T23" fmla="*/ 241 h 328"/>
                  <a:gd name="T24" fmla="*/ 2 w 271"/>
                  <a:gd name="T25" fmla="*/ 285 h 328"/>
                  <a:gd name="T26" fmla="*/ 2 w 271"/>
                  <a:gd name="T27" fmla="*/ 328 h 3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1"/>
                  <a:gd name="T43" fmla="*/ 0 h 328"/>
                  <a:gd name="T44" fmla="*/ 271 w 271"/>
                  <a:gd name="T45" fmla="*/ 328 h 32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1" h="328">
                    <a:moveTo>
                      <a:pt x="271" y="1"/>
                    </a:moveTo>
                    <a:cubicBezTo>
                      <a:pt x="258" y="0"/>
                      <a:pt x="246" y="0"/>
                      <a:pt x="232" y="1"/>
                    </a:cubicBezTo>
                    <a:cubicBezTo>
                      <a:pt x="218" y="2"/>
                      <a:pt x="201" y="2"/>
                      <a:pt x="189" y="6"/>
                    </a:cubicBezTo>
                    <a:cubicBezTo>
                      <a:pt x="177" y="10"/>
                      <a:pt x="169" y="19"/>
                      <a:pt x="160" y="25"/>
                    </a:cubicBezTo>
                    <a:cubicBezTo>
                      <a:pt x="151" y="31"/>
                      <a:pt x="145" y="33"/>
                      <a:pt x="136" y="39"/>
                    </a:cubicBezTo>
                    <a:cubicBezTo>
                      <a:pt x="127" y="45"/>
                      <a:pt x="117" y="55"/>
                      <a:pt x="108" y="63"/>
                    </a:cubicBezTo>
                    <a:cubicBezTo>
                      <a:pt x="99" y="71"/>
                      <a:pt x="91" y="78"/>
                      <a:pt x="84" y="87"/>
                    </a:cubicBezTo>
                    <a:cubicBezTo>
                      <a:pt x="77" y="96"/>
                      <a:pt x="70" y="107"/>
                      <a:pt x="64" y="116"/>
                    </a:cubicBezTo>
                    <a:cubicBezTo>
                      <a:pt x="58" y="125"/>
                      <a:pt x="50" y="135"/>
                      <a:pt x="45" y="145"/>
                    </a:cubicBezTo>
                    <a:cubicBezTo>
                      <a:pt x="40" y="155"/>
                      <a:pt x="36" y="168"/>
                      <a:pt x="31" y="179"/>
                    </a:cubicBezTo>
                    <a:cubicBezTo>
                      <a:pt x="26" y="190"/>
                      <a:pt x="19" y="202"/>
                      <a:pt x="16" y="212"/>
                    </a:cubicBezTo>
                    <a:cubicBezTo>
                      <a:pt x="13" y="222"/>
                      <a:pt x="14" y="229"/>
                      <a:pt x="12" y="241"/>
                    </a:cubicBezTo>
                    <a:cubicBezTo>
                      <a:pt x="10" y="253"/>
                      <a:pt x="4" y="271"/>
                      <a:pt x="2" y="285"/>
                    </a:cubicBezTo>
                    <a:cubicBezTo>
                      <a:pt x="0" y="299"/>
                      <a:pt x="2" y="319"/>
                      <a:pt x="2" y="328"/>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27" name="Freeform 34"/>
              <p:cNvSpPr>
                <a:spLocks noChangeArrowheads="1"/>
              </p:cNvSpPr>
              <p:nvPr/>
            </p:nvSpPr>
            <p:spPr bwMode="auto">
              <a:xfrm>
                <a:off x="3345" y="2621"/>
                <a:ext cx="77" cy="173"/>
              </a:xfrm>
              <a:custGeom>
                <a:avLst/>
                <a:gdLst>
                  <a:gd name="T0" fmla="*/ 67 w 77"/>
                  <a:gd name="T1" fmla="*/ 0 h 173"/>
                  <a:gd name="T2" fmla="*/ 77 w 77"/>
                  <a:gd name="T3" fmla="*/ 62 h 173"/>
                  <a:gd name="T4" fmla="*/ 62 w 77"/>
                  <a:gd name="T5" fmla="*/ 101 h 173"/>
                  <a:gd name="T6" fmla="*/ 53 w 77"/>
                  <a:gd name="T7" fmla="*/ 134 h 173"/>
                  <a:gd name="T8" fmla="*/ 33 w 77"/>
                  <a:gd name="T9" fmla="*/ 153 h 173"/>
                  <a:gd name="T10" fmla="*/ 9 w 77"/>
                  <a:gd name="T11" fmla="*/ 173 h 173"/>
                  <a:gd name="T12" fmla="*/ 0 w 77"/>
                  <a:gd name="T13" fmla="*/ 134 h 173"/>
                  <a:gd name="T14" fmla="*/ 5 w 77"/>
                  <a:gd name="T15" fmla="*/ 91 h 173"/>
                  <a:gd name="T16" fmla="*/ 19 w 77"/>
                  <a:gd name="T17" fmla="*/ 62 h 173"/>
                  <a:gd name="T18" fmla="*/ 29 w 77"/>
                  <a:gd name="T19" fmla="*/ 29 h 173"/>
                  <a:gd name="T20" fmla="*/ 67 w 77"/>
                  <a:gd name="T21" fmla="*/ 0 h 1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173"/>
                  <a:gd name="T35" fmla="*/ 77 w 77"/>
                  <a:gd name="T36" fmla="*/ 173 h 1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173">
                    <a:moveTo>
                      <a:pt x="67" y="0"/>
                    </a:moveTo>
                    <a:lnTo>
                      <a:pt x="77" y="62"/>
                    </a:lnTo>
                    <a:lnTo>
                      <a:pt x="62" y="101"/>
                    </a:lnTo>
                    <a:lnTo>
                      <a:pt x="53" y="134"/>
                    </a:lnTo>
                    <a:lnTo>
                      <a:pt x="33" y="153"/>
                    </a:lnTo>
                    <a:lnTo>
                      <a:pt x="9" y="173"/>
                    </a:lnTo>
                    <a:lnTo>
                      <a:pt x="0" y="134"/>
                    </a:lnTo>
                    <a:lnTo>
                      <a:pt x="5" y="91"/>
                    </a:lnTo>
                    <a:lnTo>
                      <a:pt x="19" y="62"/>
                    </a:lnTo>
                    <a:lnTo>
                      <a:pt x="29" y="29"/>
                    </a:lnTo>
                    <a:lnTo>
                      <a:pt x="67" y="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28" name="Freeform 35"/>
              <p:cNvSpPr>
                <a:spLocks noChangeArrowheads="1"/>
              </p:cNvSpPr>
              <p:nvPr/>
            </p:nvSpPr>
            <p:spPr bwMode="auto">
              <a:xfrm>
                <a:off x="3364" y="2573"/>
                <a:ext cx="211" cy="302"/>
              </a:xfrm>
              <a:custGeom>
                <a:avLst/>
                <a:gdLst>
                  <a:gd name="T0" fmla="*/ 43 w 211"/>
                  <a:gd name="T1" fmla="*/ 43 h 302"/>
                  <a:gd name="T2" fmla="*/ 58 w 211"/>
                  <a:gd name="T3" fmla="*/ 91 h 302"/>
                  <a:gd name="T4" fmla="*/ 48 w 211"/>
                  <a:gd name="T5" fmla="*/ 144 h 302"/>
                  <a:gd name="T6" fmla="*/ 29 w 211"/>
                  <a:gd name="T7" fmla="*/ 192 h 302"/>
                  <a:gd name="T8" fmla="*/ 0 w 211"/>
                  <a:gd name="T9" fmla="*/ 225 h 302"/>
                  <a:gd name="T10" fmla="*/ 0 w 211"/>
                  <a:gd name="T11" fmla="*/ 269 h 302"/>
                  <a:gd name="T12" fmla="*/ 43 w 211"/>
                  <a:gd name="T13" fmla="*/ 297 h 302"/>
                  <a:gd name="T14" fmla="*/ 91 w 211"/>
                  <a:gd name="T15" fmla="*/ 302 h 302"/>
                  <a:gd name="T16" fmla="*/ 154 w 211"/>
                  <a:gd name="T17" fmla="*/ 269 h 302"/>
                  <a:gd name="T18" fmla="*/ 197 w 211"/>
                  <a:gd name="T19" fmla="*/ 201 h 302"/>
                  <a:gd name="T20" fmla="*/ 211 w 211"/>
                  <a:gd name="T21" fmla="*/ 134 h 302"/>
                  <a:gd name="T22" fmla="*/ 202 w 211"/>
                  <a:gd name="T23" fmla="*/ 62 h 302"/>
                  <a:gd name="T24" fmla="*/ 182 w 211"/>
                  <a:gd name="T25" fmla="*/ 19 h 302"/>
                  <a:gd name="T26" fmla="*/ 149 w 211"/>
                  <a:gd name="T27" fmla="*/ 0 h 302"/>
                  <a:gd name="T28" fmla="*/ 101 w 211"/>
                  <a:gd name="T29" fmla="*/ 0 h 302"/>
                  <a:gd name="T30" fmla="*/ 62 w 211"/>
                  <a:gd name="T31" fmla="*/ 19 h 302"/>
                  <a:gd name="T32" fmla="*/ 43 w 211"/>
                  <a:gd name="T33" fmla="*/ 43 h 3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1"/>
                  <a:gd name="T52" fmla="*/ 0 h 302"/>
                  <a:gd name="T53" fmla="*/ 211 w 211"/>
                  <a:gd name="T54" fmla="*/ 302 h 3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1" h="302">
                    <a:moveTo>
                      <a:pt x="43" y="43"/>
                    </a:moveTo>
                    <a:lnTo>
                      <a:pt x="58" y="91"/>
                    </a:lnTo>
                    <a:lnTo>
                      <a:pt x="48" y="144"/>
                    </a:lnTo>
                    <a:lnTo>
                      <a:pt x="29" y="192"/>
                    </a:lnTo>
                    <a:lnTo>
                      <a:pt x="0" y="225"/>
                    </a:lnTo>
                    <a:lnTo>
                      <a:pt x="0" y="269"/>
                    </a:lnTo>
                    <a:lnTo>
                      <a:pt x="43" y="297"/>
                    </a:lnTo>
                    <a:lnTo>
                      <a:pt x="91" y="302"/>
                    </a:lnTo>
                    <a:lnTo>
                      <a:pt x="154" y="269"/>
                    </a:lnTo>
                    <a:lnTo>
                      <a:pt x="197" y="201"/>
                    </a:lnTo>
                    <a:lnTo>
                      <a:pt x="211" y="134"/>
                    </a:lnTo>
                    <a:lnTo>
                      <a:pt x="202" y="62"/>
                    </a:lnTo>
                    <a:lnTo>
                      <a:pt x="182" y="19"/>
                    </a:lnTo>
                    <a:lnTo>
                      <a:pt x="149" y="0"/>
                    </a:lnTo>
                    <a:lnTo>
                      <a:pt x="101" y="0"/>
                    </a:lnTo>
                    <a:lnTo>
                      <a:pt x="62" y="19"/>
                    </a:lnTo>
                    <a:lnTo>
                      <a:pt x="43" y="43"/>
                    </a:lnTo>
                    <a:close/>
                  </a:path>
                </a:pathLst>
              </a:custGeom>
              <a:gradFill rotWithShape="0">
                <a:gsLst>
                  <a:gs pos="0">
                    <a:srgbClr val="765E47"/>
                  </a:gs>
                  <a:gs pos="50000">
                    <a:srgbClr val="FFCC99"/>
                  </a:gs>
                  <a:gs pos="100000">
                    <a:srgbClr val="765E47"/>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29" name="Oval 36"/>
              <p:cNvSpPr>
                <a:spLocks noChangeArrowheads="1"/>
              </p:cNvSpPr>
              <p:nvPr/>
            </p:nvSpPr>
            <p:spPr bwMode="auto">
              <a:xfrm rot="1109855">
                <a:off x="3354" y="2565"/>
                <a:ext cx="215" cy="317"/>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27730" name="Freeform 37"/>
              <p:cNvSpPr>
                <a:spLocks noChangeArrowheads="1"/>
              </p:cNvSpPr>
              <p:nvPr/>
            </p:nvSpPr>
            <p:spPr bwMode="auto">
              <a:xfrm>
                <a:off x="3350" y="2615"/>
                <a:ext cx="68" cy="197"/>
              </a:xfrm>
              <a:custGeom>
                <a:avLst/>
                <a:gdLst>
                  <a:gd name="T0" fmla="*/ 62 w 68"/>
                  <a:gd name="T1" fmla="*/ 0 h 197"/>
                  <a:gd name="T2" fmla="*/ 67 w 68"/>
                  <a:gd name="T3" fmla="*/ 48 h 197"/>
                  <a:gd name="T4" fmla="*/ 58 w 68"/>
                  <a:gd name="T5" fmla="*/ 91 h 197"/>
                  <a:gd name="T6" fmla="*/ 48 w 68"/>
                  <a:gd name="T7" fmla="*/ 130 h 197"/>
                  <a:gd name="T8" fmla="*/ 29 w 68"/>
                  <a:gd name="T9" fmla="*/ 159 h 197"/>
                  <a:gd name="T10" fmla="*/ 0 w 68"/>
                  <a:gd name="T11" fmla="*/ 197 h 197"/>
                  <a:gd name="T12" fmla="*/ 0 60000 65536"/>
                  <a:gd name="T13" fmla="*/ 0 60000 65536"/>
                  <a:gd name="T14" fmla="*/ 0 60000 65536"/>
                  <a:gd name="T15" fmla="*/ 0 60000 65536"/>
                  <a:gd name="T16" fmla="*/ 0 60000 65536"/>
                  <a:gd name="T17" fmla="*/ 0 60000 65536"/>
                  <a:gd name="T18" fmla="*/ 0 w 68"/>
                  <a:gd name="T19" fmla="*/ 0 h 197"/>
                  <a:gd name="T20" fmla="*/ 68 w 68"/>
                  <a:gd name="T21" fmla="*/ 197 h 197"/>
                </a:gdLst>
                <a:ahLst/>
                <a:cxnLst>
                  <a:cxn ang="T12">
                    <a:pos x="T0" y="T1"/>
                  </a:cxn>
                  <a:cxn ang="T13">
                    <a:pos x="T2" y="T3"/>
                  </a:cxn>
                  <a:cxn ang="T14">
                    <a:pos x="T4" y="T5"/>
                  </a:cxn>
                  <a:cxn ang="T15">
                    <a:pos x="T6" y="T7"/>
                  </a:cxn>
                  <a:cxn ang="T16">
                    <a:pos x="T8" y="T9"/>
                  </a:cxn>
                  <a:cxn ang="T17">
                    <a:pos x="T10" y="T11"/>
                  </a:cxn>
                </a:cxnLst>
                <a:rect l="T18" t="T19" r="T20" b="T21"/>
                <a:pathLst>
                  <a:path w="68" h="197">
                    <a:moveTo>
                      <a:pt x="62" y="0"/>
                    </a:moveTo>
                    <a:cubicBezTo>
                      <a:pt x="65" y="16"/>
                      <a:pt x="68" y="33"/>
                      <a:pt x="67" y="48"/>
                    </a:cubicBezTo>
                    <a:cubicBezTo>
                      <a:pt x="66" y="63"/>
                      <a:pt x="61" y="77"/>
                      <a:pt x="58" y="91"/>
                    </a:cubicBezTo>
                    <a:cubicBezTo>
                      <a:pt x="55" y="105"/>
                      <a:pt x="53" y="119"/>
                      <a:pt x="48" y="130"/>
                    </a:cubicBezTo>
                    <a:cubicBezTo>
                      <a:pt x="43" y="141"/>
                      <a:pt x="37" y="148"/>
                      <a:pt x="29" y="159"/>
                    </a:cubicBezTo>
                    <a:cubicBezTo>
                      <a:pt x="21" y="170"/>
                      <a:pt x="6" y="189"/>
                      <a:pt x="0" y="197"/>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7667" name="Group 39"/>
          <p:cNvGrpSpPr>
            <a:grpSpLocks/>
          </p:cNvGrpSpPr>
          <p:nvPr/>
        </p:nvGrpSpPr>
        <p:grpSpPr bwMode="auto">
          <a:xfrm>
            <a:off x="7092950" y="5915025"/>
            <a:ext cx="1663700" cy="914400"/>
            <a:chOff x="3254" y="3149"/>
            <a:chExt cx="1048" cy="576"/>
          </a:xfrm>
        </p:grpSpPr>
        <p:sp>
          <p:nvSpPr>
            <p:cNvPr id="27704" name="Freeform 40"/>
            <p:cNvSpPr>
              <a:spLocks noChangeArrowheads="1"/>
            </p:cNvSpPr>
            <p:nvPr/>
          </p:nvSpPr>
          <p:spPr bwMode="auto">
            <a:xfrm>
              <a:off x="3264" y="3158"/>
              <a:ext cx="1037" cy="567"/>
            </a:xfrm>
            <a:custGeom>
              <a:avLst/>
              <a:gdLst>
                <a:gd name="T0" fmla="*/ 0 w 1037"/>
                <a:gd name="T1" fmla="*/ 202 h 567"/>
                <a:gd name="T2" fmla="*/ 0 w 1037"/>
                <a:gd name="T3" fmla="*/ 413 h 567"/>
                <a:gd name="T4" fmla="*/ 442 w 1037"/>
                <a:gd name="T5" fmla="*/ 567 h 567"/>
                <a:gd name="T6" fmla="*/ 1037 w 1037"/>
                <a:gd name="T7" fmla="*/ 375 h 567"/>
                <a:gd name="T8" fmla="*/ 1037 w 1037"/>
                <a:gd name="T9" fmla="*/ 154 h 567"/>
                <a:gd name="T10" fmla="*/ 614 w 1037"/>
                <a:gd name="T11" fmla="*/ 0 h 567"/>
                <a:gd name="T12" fmla="*/ 0 w 1037"/>
                <a:gd name="T13" fmla="*/ 202 h 567"/>
                <a:gd name="T14" fmla="*/ 0 60000 65536"/>
                <a:gd name="T15" fmla="*/ 0 60000 65536"/>
                <a:gd name="T16" fmla="*/ 0 60000 65536"/>
                <a:gd name="T17" fmla="*/ 0 60000 65536"/>
                <a:gd name="T18" fmla="*/ 0 60000 65536"/>
                <a:gd name="T19" fmla="*/ 0 60000 65536"/>
                <a:gd name="T20" fmla="*/ 0 60000 65536"/>
                <a:gd name="T21" fmla="*/ 0 w 1037"/>
                <a:gd name="T22" fmla="*/ 0 h 567"/>
                <a:gd name="T23" fmla="*/ 1037 w 1037"/>
                <a:gd name="T24" fmla="*/ 567 h 5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567">
                  <a:moveTo>
                    <a:pt x="0" y="202"/>
                  </a:moveTo>
                  <a:lnTo>
                    <a:pt x="0" y="413"/>
                  </a:lnTo>
                  <a:lnTo>
                    <a:pt x="442" y="567"/>
                  </a:lnTo>
                  <a:lnTo>
                    <a:pt x="1037" y="375"/>
                  </a:lnTo>
                  <a:lnTo>
                    <a:pt x="1037" y="154"/>
                  </a:lnTo>
                  <a:lnTo>
                    <a:pt x="614" y="0"/>
                  </a:lnTo>
                  <a:lnTo>
                    <a:pt x="0" y="202"/>
                  </a:lnTo>
                  <a:close/>
                </a:path>
              </a:pathLst>
            </a:custGeom>
            <a:gradFill rotWithShape="0">
              <a:gsLst>
                <a:gs pos="0">
                  <a:srgbClr val="005E2F"/>
                </a:gs>
                <a:gs pos="100000">
                  <a:srgbClr val="00CC66"/>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7705" name="Group 41"/>
            <p:cNvGrpSpPr>
              <a:grpSpLocks/>
            </p:cNvGrpSpPr>
            <p:nvPr/>
          </p:nvGrpSpPr>
          <p:grpSpPr bwMode="auto">
            <a:xfrm>
              <a:off x="3254" y="3149"/>
              <a:ext cx="1048" cy="576"/>
              <a:chOff x="3254" y="3149"/>
              <a:chExt cx="1048" cy="576"/>
            </a:xfrm>
          </p:grpSpPr>
          <p:sp>
            <p:nvSpPr>
              <p:cNvPr id="27706" name="Line 42"/>
              <p:cNvSpPr>
                <a:spLocks noChangeShapeType="1"/>
              </p:cNvSpPr>
              <p:nvPr/>
            </p:nvSpPr>
            <p:spPr bwMode="auto">
              <a:xfrm flipV="1">
                <a:off x="3254" y="3158"/>
                <a:ext cx="595" cy="20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7" name="Line 43"/>
              <p:cNvSpPr>
                <a:spLocks noChangeShapeType="1"/>
              </p:cNvSpPr>
              <p:nvPr/>
            </p:nvSpPr>
            <p:spPr bwMode="auto">
              <a:xfrm flipH="1" flipV="1">
                <a:off x="3840" y="3149"/>
                <a:ext cx="452" cy="16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7708" name="Group 44"/>
              <p:cNvGrpSpPr>
                <a:grpSpLocks/>
              </p:cNvGrpSpPr>
              <p:nvPr/>
            </p:nvGrpSpPr>
            <p:grpSpPr bwMode="auto">
              <a:xfrm>
                <a:off x="3254" y="3312"/>
                <a:ext cx="1048" cy="413"/>
                <a:chOff x="3254" y="3312"/>
                <a:chExt cx="1048" cy="413"/>
              </a:xfrm>
            </p:grpSpPr>
            <p:sp>
              <p:nvSpPr>
                <p:cNvPr id="27709" name="Line 45"/>
                <p:cNvSpPr>
                  <a:spLocks noChangeShapeType="1"/>
                </p:cNvSpPr>
                <p:nvPr/>
              </p:nvSpPr>
              <p:spPr bwMode="auto">
                <a:xfrm flipV="1">
                  <a:off x="3706" y="3312"/>
                  <a:ext cx="595" cy="20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0" name="Line 46"/>
                <p:cNvSpPr>
                  <a:spLocks noChangeShapeType="1"/>
                </p:cNvSpPr>
                <p:nvPr/>
              </p:nvSpPr>
              <p:spPr bwMode="auto">
                <a:xfrm flipH="1" flipV="1">
                  <a:off x="3254" y="3360"/>
                  <a:ext cx="452" cy="16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1" name="Line 47"/>
                <p:cNvSpPr>
                  <a:spLocks noChangeShapeType="1"/>
                </p:cNvSpPr>
                <p:nvPr/>
              </p:nvSpPr>
              <p:spPr bwMode="auto">
                <a:xfrm>
                  <a:off x="3264" y="3360"/>
                  <a:ext cx="0" cy="22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2" name="Line 48"/>
                <p:cNvSpPr>
                  <a:spLocks noChangeShapeType="1"/>
                </p:cNvSpPr>
                <p:nvPr/>
              </p:nvSpPr>
              <p:spPr bwMode="auto">
                <a:xfrm>
                  <a:off x="3264" y="3572"/>
                  <a:ext cx="442" cy="15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3" name="Line 49"/>
                <p:cNvSpPr>
                  <a:spLocks noChangeShapeType="1"/>
                </p:cNvSpPr>
                <p:nvPr/>
              </p:nvSpPr>
              <p:spPr bwMode="auto">
                <a:xfrm>
                  <a:off x="3706" y="3523"/>
                  <a:ext cx="0" cy="20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4" name="Freeform 50"/>
                <p:cNvSpPr>
                  <a:spLocks noChangeArrowheads="1"/>
                </p:cNvSpPr>
                <p:nvPr/>
              </p:nvSpPr>
              <p:spPr bwMode="auto">
                <a:xfrm>
                  <a:off x="4301" y="3312"/>
                  <a:ext cx="1" cy="221"/>
                </a:xfrm>
                <a:custGeom>
                  <a:avLst/>
                  <a:gdLst>
                    <a:gd name="T0" fmla="*/ 0 w 1"/>
                    <a:gd name="T1" fmla="*/ 0 h 221"/>
                    <a:gd name="T2" fmla="*/ 0 w 1"/>
                    <a:gd name="T3" fmla="*/ 221 h 221"/>
                    <a:gd name="T4" fmla="*/ 0 60000 65536"/>
                    <a:gd name="T5" fmla="*/ 0 60000 65536"/>
                    <a:gd name="T6" fmla="*/ 0 w 1"/>
                    <a:gd name="T7" fmla="*/ 0 h 221"/>
                    <a:gd name="T8" fmla="*/ 1 w 1"/>
                    <a:gd name="T9" fmla="*/ 221 h 221"/>
                  </a:gdLst>
                  <a:ahLst/>
                  <a:cxnLst>
                    <a:cxn ang="T4">
                      <a:pos x="T0" y="T1"/>
                    </a:cxn>
                    <a:cxn ang="T5">
                      <a:pos x="T2" y="T3"/>
                    </a:cxn>
                  </a:cxnLst>
                  <a:rect l="T6" t="T7" r="T8" b="T9"/>
                  <a:pathLst>
                    <a:path w="1" h="221">
                      <a:moveTo>
                        <a:pt x="0" y="0"/>
                      </a:moveTo>
                      <a:lnTo>
                        <a:pt x="0" y="221"/>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15" name="Freeform 51"/>
                <p:cNvSpPr>
                  <a:spLocks noChangeArrowheads="1"/>
                </p:cNvSpPr>
                <p:nvPr/>
              </p:nvSpPr>
              <p:spPr bwMode="auto">
                <a:xfrm>
                  <a:off x="3706" y="3523"/>
                  <a:ext cx="595" cy="202"/>
                </a:xfrm>
                <a:custGeom>
                  <a:avLst/>
                  <a:gdLst>
                    <a:gd name="T0" fmla="*/ 595 w 595"/>
                    <a:gd name="T1" fmla="*/ 0 h 202"/>
                    <a:gd name="T2" fmla="*/ 0 w 595"/>
                    <a:gd name="T3" fmla="*/ 202 h 202"/>
                    <a:gd name="T4" fmla="*/ 0 60000 65536"/>
                    <a:gd name="T5" fmla="*/ 0 60000 65536"/>
                    <a:gd name="T6" fmla="*/ 0 w 595"/>
                    <a:gd name="T7" fmla="*/ 0 h 202"/>
                    <a:gd name="T8" fmla="*/ 595 w 595"/>
                    <a:gd name="T9" fmla="*/ 202 h 202"/>
                  </a:gdLst>
                  <a:ahLst/>
                  <a:cxnLst>
                    <a:cxn ang="T4">
                      <a:pos x="T0" y="T1"/>
                    </a:cxn>
                    <a:cxn ang="T5">
                      <a:pos x="T2" y="T3"/>
                    </a:cxn>
                  </a:cxnLst>
                  <a:rect l="T6" t="T7" r="T8" b="T9"/>
                  <a:pathLst>
                    <a:path w="595" h="202">
                      <a:moveTo>
                        <a:pt x="595" y="0"/>
                      </a:moveTo>
                      <a:lnTo>
                        <a:pt x="0" y="202"/>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nvGrpSpPr>
          <p:cNvPr id="27668" name="Group 52"/>
          <p:cNvGrpSpPr>
            <a:grpSpLocks/>
          </p:cNvGrpSpPr>
          <p:nvPr/>
        </p:nvGrpSpPr>
        <p:grpSpPr bwMode="auto">
          <a:xfrm>
            <a:off x="7667625" y="5300663"/>
            <a:ext cx="863600" cy="1182687"/>
            <a:chOff x="3104" y="2424"/>
            <a:chExt cx="544" cy="745"/>
          </a:xfrm>
        </p:grpSpPr>
        <p:sp>
          <p:nvSpPr>
            <p:cNvPr id="27691" name="Freeform 53"/>
            <p:cNvSpPr>
              <a:spLocks noChangeArrowheads="1"/>
            </p:cNvSpPr>
            <p:nvPr/>
          </p:nvSpPr>
          <p:spPr bwMode="auto">
            <a:xfrm>
              <a:off x="3106" y="2424"/>
              <a:ext cx="542" cy="730"/>
            </a:xfrm>
            <a:custGeom>
              <a:avLst/>
              <a:gdLst>
                <a:gd name="T0" fmla="*/ 0 w 542"/>
                <a:gd name="T1" fmla="*/ 682 h 730"/>
                <a:gd name="T2" fmla="*/ 153 w 542"/>
                <a:gd name="T3" fmla="*/ 730 h 730"/>
                <a:gd name="T4" fmla="*/ 537 w 542"/>
                <a:gd name="T5" fmla="*/ 600 h 730"/>
                <a:gd name="T6" fmla="*/ 542 w 542"/>
                <a:gd name="T7" fmla="*/ 221 h 730"/>
                <a:gd name="T8" fmla="*/ 523 w 542"/>
                <a:gd name="T9" fmla="*/ 149 h 730"/>
                <a:gd name="T10" fmla="*/ 499 w 542"/>
                <a:gd name="T11" fmla="*/ 110 h 730"/>
                <a:gd name="T12" fmla="*/ 465 w 542"/>
                <a:gd name="T13" fmla="*/ 67 h 730"/>
                <a:gd name="T14" fmla="*/ 422 w 542"/>
                <a:gd name="T15" fmla="*/ 62 h 730"/>
                <a:gd name="T16" fmla="*/ 273 w 542"/>
                <a:gd name="T17" fmla="*/ 0 h 730"/>
                <a:gd name="T18" fmla="*/ 230 w 542"/>
                <a:gd name="T19" fmla="*/ 5 h 730"/>
                <a:gd name="T20" fmla="*/ 134 w 542"/>
                <a:gd name="T21" fmla="*/ 43 h 730"/>
                <a:gd name="T22" fmla="*/ 81 w 542"/>
                <a:gd name="T23" fmla="*/ 86 h 730"/>
                <a:gd name="T24" fmla="*/ 33 w 542"/>
                <a:gd name="T25" fmla="*/ 154 h 730"/>
                <a:gd name="T26" fmla="*/ 4 w 542"/>
                <a:gd name="T27" fmla="*/ 230 h 730"/>
                <a:gd name="T28" fmla="*/ 0 w 542"/>
                <a:gd name="T29" fmla="*/ 278 h 730"/>
                <a:gd name="T30" fmla="*/ 0 w 542"/>
                <a:gd name="T31" fmla="*/ 682 h 7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42"/>
                <a:gd name="T49" fmla="*/ 0 h 730"/>
                <a:gd name="T50" fmla="*/ 542 w 542"/>
                <a:gd name="T51" fmla="*/ 730 h 73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42" h="730">
                  <a:moveTo>
                    <a:pt x="0" y="682"/>
                  </a:moveTo>
                  <a:lnTo>
                    <a:pt x="153" y="730"/>
                  </a:lnTo>
                  <a:lnTo>
                    <a:pt x="537" y="600"/>
                  </a:lnTo>
                  <a:lnTo>
                    <a:pt x="542" y="221"/>
                  </a:lnTo>
                  <a:lnTo>
                    <a:pt x="523" y="149"/>
                  </a:lnTo>
                  <a:lnTo>
                    <a:pt x="499" y="110"/>
                  </a:lnTo>
                  <a:lnTo>
                    <a:pt x="465" y="67"/>
                  </a:lnTo>
                  <a:lnTo>
                    <a:pt x="422" y="62"/>
                  </a:lnTo>
                  <a:lnTo>
                    <a:pt x="273" y="0"/>
                  </a:lnTo>
                  <a:lnTo>
                    <a:pt x="230" y="5"/>
                  </a:lnTo>
                  <a:lnTo>
                    <a:pt x="134" y="43"/>
                  </a:lnTo>
                  <a:lnTo>
                    <a:pt x="81" y="86"/>
                  </a:lnTo>
                  <a:lnTo>
                    <a:pt x="33" y="154"/>
                  </a:lnTo>
                  <a:lnTo>
                    <a:pt x="4" y="230"/>
                  </a:lnTo>
                  <a:lnTo>
                    <a:pt x="0" y="278"/>
                  </a:lnTo>
                  <a:lnTo>
                    <a:pt x="0" y="682"/>
                  </a:lnTo>
                  <a:close/>
                </a:path>
              </a:pathLst>
            </a:custGeom>
            <a:gradFill rotWithShape="0">
              <a:gsLst>
                <a:gs pos="0">
                  <a:srgbClr val="765E47"/>
                </a:gs>
                <a:gs pos="100000">
                  <a:srgbClr val="FFCC99"/>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92" name="Line 54"/>
            <p:cNvSpPr>
              <a:spLocks noChangeShapeType="1"/>
            </p:cNvSpPr>
            <p:nvPr/>
          </p:nvSpPr>
          <p:spPr bwMode="auto">
            <a:xfrm>
              <a:off x="3104" y="3100"/>
              <a:ext cx="153" cy="5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3" name="Line 55"/>
            <p:cNvSpPr>
              <a:spLocks noChangeShapeType="1"/>
            </p:cNvSpPr>
            <p:nvPr/>
          </p:nvSpPr>
          <p:spPr bwMode="auto">
            <a:xfrm flipV="1">
              <a:off x="3257" y="3023"/>
              <a:ext cx="384" cy="13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4" name="Line 56"/>
            <p:cNvSpPr>
              <a:spLocks noChangeShapeType="1"/>
            </p:cNvSpPr>
            <p:nvPr/>
          </p:nvSpPr>
          <p:spPr bwMode="auto">
            <a:xfrm flipH="1" flipV="1">
              <a:off x="3257" y="2786"/>
              <a:ext cx="1" cy="38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5" name="Line 57"/>
            <p:cNvSpPr>
              <a:spLocks noChangeShapeType="1"/>
            </p:cNvSpPr>
            <p:nvPr/>
          </p:nvSpPr>
          <p:spPr bwMode="auto">
            <a:xfrm flipV="1">
              <a:off x="3641" y="2639"/>
              <a:ext cx="0" cy="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6" name="Line 58"/>
            <p:cNvSpPr>
              <a:spLocks noChangeShapeType="1"/>
            </p:cNvSpPr>
            <p:nvPr/>
          </p:nvSpPr>
          <p:spPr bwMode="auto">
            <a:xfrm flipV="1">
              <a:off x="3110" y="2735"/>
              <a:ext cx="0" cy="37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7" name="Freeform 59"/>
            <p:cNvSpPr>
              <a:spLocks noChangeArrowheads="1"/>
            </p:cNvSpPr>
            <p:nvPr/>
          </p:nvSpPr>
          <p:spPr bwMode="auto">
            <a:xfrm>
              <a:off x="3259" y="2486"/>
              <a:ext cx="384" cy="307"/>
            </a:xfrm>
            <a:custGeom>
              <a:avLst/>
              <a:gdLst>
                <a:gd name="T0" fmla="*/ 384 w 384"/>
                <a:gd name="T1" fmla="*/ 177 h 307"/>
                <a:gd name="T2" fmla="*/ 379 w 384"/>
                <a:gd name="T3" fmla="*/ 129 h 307"/>
                <a:gd name="T4" fmla="*/ 369 w 384"/>
                <a:gd name="T5" fmla="*/ 96 h 307"/>
                <a:gd name="T6" fmla="*/ 341 w 384"/>
                <a:gd name="T7" fmla="*/ 43 h 307"/>
                <a:gd name="T8" fmla="*/ 293 w 384"/>
                <a:gd name="T9" fmla="*/ 6 h 307"/>
                <a:gd name="T10" fmla="*/ 230 w 384"/>
                <a:gd name="T11" fmla="*/ 4 h 307"/>
                <a:gd name="T12" fmla="*/ 171 w 384"/>
                <a:gd name="T13" fmla="*/ 12 h 307"/>
                <a:gd name="T14" fmla="*/ 129 w 384"/>
                <a:gd name="T15" fmla="*/ 43 h 307"/>
                <a:gd name="T16" fmla="*/ 101 w 384"/>
                <a:gd name="T17" fmla="*/ 72 h 307"/>
                <a:gd name="T18" fmla="*/ 72 w 384"/>
                <a:gd name="T19" fmla="*/ 110 h 307"/>
                <a:gd name="T20" fmla="*/ 43 w 384"/>
                <a:gd name="T21" fmla="*/ 148 h 307"/>
                <a:gd name="T22" fmla="*/ 24 w 384"/>
                <a:gd name="T23" fmla="*/ 201 h 307"/>
                <a:gd name="T24" fmla="*/ 9 w 384"/>
                <a:gd name="T25" fmla="*/ 254 h 307"/>
                <a:gd name="T26" fmla="*/ 0 w 384"/>
                <a:gd name="T27" fmla="*/ 307 h 3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4"/>
                <a:gd name="T43" fmla="*/ 0 h 307"/>
                <a:gd name="T44" fmla="*/ 384 w 384"/>
                <a:gd name="T45" fmla="*/ 307 h 30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4" h="307">
                  <a:moveTo>
                    <a:pt x="384" y="177"/>
                  </a:moveTo>
                  <a:cubicBezTo>
                    <a:pt x="383" y="169"/>
                    <a:pt x="381" y="142"/>
                    <a:pt x="379" y="129"/>
                  </a:cubicBezTo>
                  <a:cubicBezTo>
                    <a:pt x="377" y="116"/>
                    <a:pt x="375" y="110"/>
                    <a:pt x="369" y="96"/>
                  </a:cubicBezTo>
                  <a:cubicBezTo>
                    <a:pt x="363" y="82"/>
                    <a:pt x="354" y="58"/>
                    <a:pt x="341" y="43"/>
                  </a:cubicBezTo>
                  <a:cubicBezTo>
                    <a:pt x="328" y="28"/>
                    <a:pt x="311" y="12"/>
                    <a:pt x="293" y="6"/>
                  </a:cubicBezTo>
                  <a:cubicBezTo>
                    <a:pt x="275" y="0"/>
                    <a:pt x="250" y="3"/>
                    <a:pt x="230" y="4"/>
                  </a:cubicBezTo>
                  <a:cubicBezTo>
                    <a:pt x="210" y="5"/>
                    <a:pt x="188" y="6"/>
                    <a:pt x="171" y="12"/>
                  </a:cubicBezTo>
                  <a:cubicBezTo>
                    <a:pt x="154" y="18"/>
                    <a:pt x="141" y="33"/>
                    <a:pt x="129" y="43"/>
                  </a:cubicBezTo>
                  <a:cubicBezTo>
                    <a:pt x="117" y="53"/>
                    <a:pt x="111" y="61"/>
                    <a:pt x="101" y="72"/>
                  </a:cubicBezTo>
                  <a:cubicBezTo>
                    <a:pt x="91" y="83"/>
                    <a:pt x="82" y="97"/>
                    <a:pt x="72" y="110"/>
                  </a:cubicBezTo>
                  <a:cubicBezTo>
                    <a:pt x="62" y="123"/>
                    <a:pt x="51" y="133"/>
                    <a:pt x="43" y="148"/>
                  </a:cubicBezTo>
                  <a:cubicBezTo>
                    <a:pt x="35" y="163"/>
                    <a:pt x="30" y="183"/>
                    <a:pt x="24" y="201"/>
                  </a:cubicBezTo>
                  <a:cubicBezTo>
                    <a:pt x="18" y="219"/>
                    <a:pt x="13" y="236"/>
                    <a:pt x="9" y="254"/>
                  </a:cubicBezTo>
                  <a:cubicBezTo>
                    <a:pt x="5" y="272"/>
                    <a:pt x="2" y="296"/>
                    <a:pt x="0" y="307"/>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98" name="Line 60"/>
            <p:cNvSpPr>
              <a:spLocks noChangeShapeType="1"/>
            </p:cNvSpPr>
            <p:nvPr/>
          </p:nvSpPr>
          <p:spPr bwMode="auto">
            <a:xfrm>
              <a:off x="3379" y="2428"/>
              <a:ext cx="187" cy="6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9" name="Freeform 61"/>
            <p:cNvSpPr>
              <a:spLocks noChangeArrowheads="1"/>
            </p:cNvSpPr>
            <p:nvPr/>
          </p:nvSpPr>
          <p:spPr bwMode="auto">
            <a:xfrm>
              <a:off x="3108" y="2427"/>
              <a:ext cx="271" cy="328"/>
            </a:xfrm>
            <a:custGeom>
              <a:avLst/>
              <a:gdLst>
                <a:gd name="T0" fmla="*/ 271 w 271"/>
                <a:gd name="T1" fmla="*/ 1 h 328"/>
                <a:gd name="T2" fmla="*/ 232 w 271"/>
                <a:gd name="T3" fmla="*/ 1 h 328"/>
                <a:gd name="T4" fmla="*/ 189 w 271"/>
                <a:gd name="T5" fmla="*/ 6 h 328"/>
                <a:gd name="T6" fmla="*/ 160 w 271"/>
                <a:gd name="T7" fmla="*/ 25 h 328"/>
                <a:gd name="T8" fmla="*/ 136 w 271"/>
                <a:gd name="T9" fmla="*/ 39 h 328"/>
                <a:gd name="T10" fmla="*/ 108 w 271"/>
                <a:gd name="T11" fmla="*/ 63 h 328"/>
                <a:gd name="T12" fmla="*/ 84 w 271"/>
                <a:gd name="T13" fmla="*/ 87 h 328"/>
                <a:gd name="T14" fmla="*/ 64 w 271"/>
                <a:gd name="T15" fmla="*/ 116 h 328"/>
                <a:gd name="T16" fmla="*/ 45 w 271"/>
                <a:gd name="T17" fmla="*/ 145 h 328"/>
                <a:gd name="T18" fmla="*/ 31 w 271"/>
                <a:gd name="T19" fmla="*/ 179 h 328"/>
                <a:gd name="T20" fmla="*/ 16 w 271"/>
                <a:gd name="T21" fmla="*/ 212 h 328"/>
                <a:gd name="T22" fmla="*/ 12 w 271"/>
                <a:gd name="T23" fmla="*/ 241 h 328"/>
                <a:gd name="T24" fmla="*/ 2 w 271"/>
                <a:gd name="T25" fmla="*/ 285 h 328"/>
                <a:gd name="T26" fmla="*/ 2 w 271"/>
                <a:gd name="T27" fmla="*/ 328 h 3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1"/>
                <a:gd name="T43" fmla="*/ 0 h 328"/>
                <a:gd name="T44" fmla="*/ 271 w 271"/>
                <a:gd name="T45" fmla="*/ 328 h 32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1" h="328">
                  <a:moveTo>
                    <a:pt x="271" y="1"/>
                  </a:moveTo>
                  <a:cubicBezTo>
                    <a:pt x="258" y="0"/>
                    <a:pt x="246" y="0"/>
                    <a:pt x="232" y="1"/>
                  </a:cubicBezTo>
                  <a:cubicBezTo>
                    <a:pt x="218" y="2"/>
                    <a:pt x="201" y="2"/>
                    <a:pt x="189" y="6"/>
                  </a:cubicBezTo>
                  <a:cubicBezTo>
                    <a:pt x="177" y="10"/>
                    <a:pt x="169" y="19"/>
                    <a:pt x="160" y="25"/>
                  </a:cubicBezTo>
                  <a:cubicBezTo>
                    <a:pt x="151" y="31"/>
                    <a:pt x="145" y="33"/>
                    <a:pt x="136" y="39"/>
                  </a:cubicBezTo>
                  <a:cubicBezTo>
                    <a:pt x="127" y="45"/>
                    <a:pt x="117" y="55"/>
                    <a:pt x="108" y="63"/>
                  </a:cubicBezTo>
                  <a:cubicBezTo>
                    <a:pt x="99" y="71"/>
                    <a:pt x="91" y="78"/>
                    <a:pt x="84" y="87"/>
                  </a:cubicBezTo>
                  <a:cubicBezTo>
                    <a:pt x="77" y="96"/>
                    <a:pt x="70" y="107"/>
                    <a:pt x="64" y="116"/>
                  </a:cubicBezTo>
                  <a:cubicBezTo>
                    <a:pt x="58" y="125"/>
                    <a:pt x="50" y="135"/>
                    <a:pt x="45" y="145"/>
                  </a:cubicBezTo>
                  <a:cubicBezTo>
                    <a:pt x="40" y="155"/>
                    <a:pt x="36" y="168"/>
                    <a:pt x="31" y="179"/>
                  </a:cubicBezTo>
                  <a:cubicBezTo>
                    <a:pt x="26" y="190"/>
                    <a:pt x="19" y="202"/>
                    <a:pt x="16" y="212"/>
                  </a:cubicBezTo>
                  <a:cubicBezTo>
                    <a:pt x="13" y="222"/>
                    <a:pt x="14" y="229"/>
                    <a:pt x="12" y="241"/>
                  </a:cubicBezTo>
                  <a:cubicBezTo>
                    <a:pt x="10" y="253"/>
                    <a:pt x="4" y="271"/>
                    <a:pt x="2" y="285"/>
                  </a:cubicBezTo>
                  <a:cubicBezTo>
                    <a:pt x="0" y="299"/>
                    <a:pt x="2" y="319"/>
                    <a:pt x="2" y="328"/>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0" name="Freeform 62"/>
            <p:cNvSpPr>
              <a:spLocks noChangeArrowheads="1"/>
            </p:cNvSpPr>
            <p:nvPr/>
          </p:nvSpPr>
          <p:spPr bwMode="auto">
            <a:xfrm>
              <a:off x="3345" y="2621"/>
              <a:ext cx="77" cy="173"/>
            </a:xfrm>
            <a:custGeom>
              <a:avLst/>
              <a:gdLst>
                <a:gd name="T0" fmla="*/ 67 w 77"/>
                <a:gd name="T1" fmla="*/ 0 h 173"/>
                <a:gd name="T2" fmla="*/ 77 w 77"/>
                <a:gd name="T3" fmla="*/ 62 h 173"/>
                <a:gd name="T4" fmla="*/ 62 w 77"/>
                <a:gd name="T5" fmla="*/ 101 h 173"/>
                <a:gd name="T6" fmla="*/ 53 w 77"/>
                <a:gd name="T7" fmla="*/ 134 h 173"/>
                <a:gd name="T8" fmla="*/ 33 w 77"/>
                <a:gd name="T9" fmla="*/ 153 h 173"/>
                <a:gd name="T10" fmla="*/ 9 w 77"/>
                <a:gd name="T11" fmla="*/ 173 h 173"/>
                <a:gd name="T12" fmla="*/ 0 w 77"/>
                <a:gd name="T13" fmla="*/ 134 h 173"/>
                <a:gd name="T14" fmla="*/ 5 w 77"/>
                <a:gd name="T15" fmla="*/ 91 h 173"/>
                <a:gd name="T16" fmla="*/ 19 w 77"/>
                <a:gd name="T17" fmla="*/ 62 h 173"/>
                <a:gd name="T18" fmla="*/ 29 w 77"/>
                <a:gd name="T19" fmla="*/ 29 h 173"/>
                <a:gd name="T20" fmla="*/ 67 w 77"/>
                <a:gd name="T21" fmla="*/ 0 h 1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173"/>
                <a:gd name="T35" fmla="*/ 77 w 77"/>
                <a:gd name="T36" fmla="*/ 173 h 1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173">
                  <a:moveTo>
                    <a:pt x="67" y="0"/>
                  </a:moveTo>
                  <a:lnTo>
                    <a:pt x="77" y="62"/>
                  </a:lnTo>
                  <a:lnTo>
                    <a:pt x="62" y="101"/>
                  </a:lnTo>
                  <a:lnTo>
                    <a:pt x="53" y="134"/>
                  </a:lnTo>
                  <a:lnTo>
                    <a:pt x="33" y="153"/>
                  </a:lnTo>
                  <a:lnTo>
                    <a:pt x="9" y="173"/>
                  </a:lnTo>
                  <a:lnTo>
                    <a:pt x="0" y="134"/>
                  </a:lnTo>
                  <a:lnTo>
                    <a:pt x="5" y="91"/>
                  </a:lnTo>
                  <a:lnTo>
                    <a:pt x="19" y="62"/>
                  </a:lnTo>
                  <a:lnTo>
                    <a:pt x="29" y="29"/>
                  </a:lnTo>
                  <a:lnTo>
                    <a:pt x="67" y="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1" name="Freeform 63"/>
            <p:cNvSpPr>
              <a:spLocks noChangeArrowheads="1"/>
            </p:cNvSpPr>
            <p:nvPr/>
          </p:nvSpPr>
          <p:spPr bwMode="auto">
            <a:xfrm>
              <a:off x="3364" y="2573"/>
              <a:ext cx="211" cy="302"/>
            </a:xfrm>
            <a:custGeom>
              <a:avLst/>
              <a:gdLst>
                <a:gd name="T0" fmla="*/ 43 w 211"/>
                <a:gd name="T1" fmla="*/ 43 h 302"/>
                <a:gd name="T2" fmla="*/ 58 w 211"/>
                <a:gd name="T3" fmla="*/ 91 h 302"/>
                <a:gd name="T4" fmla="*/ 48 w 211"/>
                <a:gd name="T5" fmla="*/ 144 h 302"/>
                <a:gd name="T6" fmla="*/ 29 w 211"/>
                <a:gd name="T7" fmla="*/ 192 h 302"/>
                <a:gd name="T8" fmla="*/ 0 w 211"/>
                <a:gd name="T9" fmla="*/ 225 h 302"/>
                <a:gd name="T10" fmla="*/ 0 w 211"/>
                <a:gd name="T11" fmla="*/ 269 h 302"/>
                <a:gd name="T12" fmla="*/ 43 w 211"/>
                <a:gd name="T13" fmla="*/ 297 h 302"/>
                <a:gd name="T14" fmla="*/ 91 w 211"/>
                <a:gd name="T15" fmla="*/ 302 h 302"/>
                <a:gd name="T16" fmla="*/ 154 w 211"/>
                <a:gd name="T17" fmla="*/ 269 h 302"/>
                <a:gd name="T18" fmla="*/ 197 w 211"/>
                <a:gd name="T19" fmla="*/ 201 h 302"/>
                <a:gd name="T20" fmla="*/ 211 w 211"/>
                <a:gd name="T21" fmla="*/ 134 h 302"/>
                <a:gd name="T22" fmla="*/ 202 w 211"/>
                <a:gd name="T23" fmla="*/ 62 h 302"/>
                <a:gd name="T24" fmla="*/ 182 w 211"/>
                <a:gd name="T25" fmla="*/ 19 h 302"/>
                <a:gd name="T26" fmla="*/ 149 w 211"/>
                <a:gd name="T27" fmla="*/ 0 h 302"/>
                <a:gd name="T28" fmla="*/ 101 w 211"/>
                <a:gd name="T29" fmla="*/ 0 h 302"/>
                <a:gd name="T30" fmla="*/ 62 w 211"/>
                <a:gd name="T31" fmla="*/ 19 h 302"/>
                <a:gd name="T32" fmla="*/ 43 w 211"/>
                <a:gd name="T33" fmla="*/ 43 h 3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1"/>
                <a:gd name="T52" fmla="*/ 0 h 302"/>
                <a:gd name="T53" fmla="*/ 211 w 211"/>
                <a:gd name="T54" fmla="*/ 302 h 3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1" h="302">
                  <a:moveTo>
                    <a:pt x="43" y="43"/>
                  </a:moveTo>
                  <a:lnTo>
                    <a:pt x="58" y="91"/>
                  </a:lnTo>
                  <a:lnTo>
                    <a:pt x="48" y="144"/>
                  </a:lnTo>
                  <a:lnTo>
                    <a:pt x="29" y="192"/>
                  </a:lnTo>
                  <a:lnTo>
                    <a:pt x="0" y="225"/>
                  </a:lnTo>
                  <a:lnTo>
                    <a:pt x="0" y="269"/>
                  </a:lnTo>
                  <a:lnTo>
                    <a:pt x="43" y="297"/>
                  </a:lnTo>
                  <a:lnTo>
                    <a:pt x="91" y="302"/>
                  </a:lnTo>
                  <a:lnTo>
                    <a:pt x="154" y="269"/>
                  </a:lnTo>
                  <a:lnTo>
                    <a:pt x="197" y="201"/>
                  </a:lnTo>
                  <a:lnTo>
                    <a:pt x="211" y="134"/>
                  </a:lnTo>
                  <a:lnTo>
                    <a:pt x="202" y="62"/>
                  </a:lnTo>
                  <a:lnTo>
                    <a:pt x="182" y="19"/>
                  </a:lnTo>
                  <a:lnTo>
                    <a:pt x="149" y="0"/>
                  </a:lnTo>
                  <a:lnTo>
                    <a:pt x="101" y="0"/>
                  </a:lnTo>
                  <a:lnTo>
                    <a:pt x="62" y="19"/>
                  </a:lnTo>
                  <a:lnTo>
                    <a:pt x="43" y="43"/>
                  </a:lnTo>
                  <a:close/>
                </a:path>
              </a:pathLst>
            </a:custGeom>
            <a:gradFill rotWithShape="0">
              <a:gsLst>
                <a:gs pos="0">
                  <a:srgbClr val="765E47"/>
                </a:gs>
                <a:gs pos="50000">
                  <a:srgbClr val="FFCC99"/>
                </a:gs>
                <a:gs pos="100000">
                  <a:srgbClr val="765E47"/>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02" name="Oval 64"/>
            <p:cNvSpPr>
              <a:spLocks noChangeArrowheads="1"/>
            </p:cNvSpPr>
            <p:nvPr/>
          </p:nvSpPr>
          <p:spPr bwMode="auto">
            <a:xfrm rot="1109855">
              <a:off x="3354" y="2565"/>
              <a:ext cx="215" cy="317"/>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27703" name="Freeform 65"/>
            <p:cNvSpPr>
              <a:spLocks noChangeArrowheads="1"/>
            </p:cNvSpPr>
            <p:nvPr/>
          </p:nvSpPr>
          <p:spPr bwMode="auto">
            <a:xfrm>
              <a:off x="3350" y="2615"/>
              <a:ext cx="68" cy="197"/>
            </a:xfrm>
            <a:custGeom>
              <a:avLst/>
              <a:gdLst>
                <a:gd name="T0" fmla="*/ 62 w 68"/>
                <a:gd name="T1" fmla="*/ 0 h 197"/>
                <a:gd name="T2" fmla="*/ 67 w 68"/>
                <a:gd name="T3" fmla="*/ 48 h 197"/>
                <a:gd name="T4" fmla="*/ 58 w 68"/>
                <a:gd name="T5" fmla="*/ 91 h 197"/>
                <a:gd name="T6" fmla="*/ 48 w 68"/>
                <a:gd name="T7" fmla="*/ 130 h 197"/>
                <a:gd name="T8" fmla="*/ 29 w 68"/>
                <a:gd name="T9" fmla="*/ 159 h 197"/>
                <a:gd name="T10" fmla="*/ 0 w 68"/>
                <a:gd name="T11" fmla="*/ 197 h 197"/>
                <a:gd name="T12" fmla="*/ 0 60000 65536"/>
                <a:gd name="T13" fmla="*/ 0 60000 65536"/>
                <a:gd name="T14" fmla="*/ 0 60000 65536"/>
                <a:gd name="T15" fmla="*/ 0 60000 65536"/>
                <a:gd name="T16" fmla="*/ 0 60000 65536"/>
                <a:gd name="T17" fmla="*/ 0 60000 65536"/>
                <a:gd name="T18" fmla="*/ 0 w 68"/>
                <a:gd name="T19" fmla="*/ 0 h 197"/>
                <a:gd name="T20" fmla="*/ 68 w 68"/>
                <a:gd name="T21" fmla="*/ 197 h 197"/>
              </a:gdLst>
              <a:ahLst/>
              <a:cxnLst>
                <a:cxn ang="T12">
                  <a:pos x="T0" y="T1"/>
                </a:cxn>
                <a:cxn ang="T13">
                  <a:pos x="T2" y="T3"/>
                </a:cxn>
                <a:cxn ang="T14">
                  <a:pos x="T4" y="T5"/>
                </a:cxn>
                <a:cxn ang="T15">
                  <a:pos x="T6" y="T7"/>
                </a:cxn>
                <a:cxn ang="T16">
                  <a:pos x="T8" y="T9"/>
                </a:cxn>
                <a:cxn ang="T17">
                  <a:pos x="T10" y="T11"/>
                </a:cxn>
              </a:cxnLst>
              <a:rect l="T18" t="T19" r="T20" b="T21"/>
              <a:pathLst>
                <a:path w="68" h="197">
                  <a:moveTo>
                    <a:pt x="62" y="0"/>
                  </a:moveTo>
                  <a:cubicBezTo>
                    <a:pt x="65" y="16"/>
                    <a:pt x="68" y="33"/>
                    <a:pt x="67" y="48"/>
                  </a:cubicBezTo>
                  <a:cubicBezTo>
                    <a:pt x="66" y="63"/>
                    <a:pt x="61" y="77"/>
                    <a:pt x="58" y="91"/>
                  </a:cubicBezTo>
                  <a:cubicBezTo>
                    <a:pt x="55" y="105"/>
                    <a:pt x="53" y="119"/>
                    <a:pt x="48" y="130"/>
                  </a:cubicBezTo>
                  <a:cubicBezTo>
                    <a:pt x="43" y="141"/>
                    <a:pt x="37" y="148"/>
                    <a:pt x="29" y="159"/>
                  </a:cubicBezTo>
                  <a:cubicBezTo>
                    <a:pt x="21" y="170"/>
                    <a:pt x="6" y="189"/>
                    <a:pt x="0" y="197"/>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0" name="Group 66"/>
          <p:cNvGrpSpPr>
            <a:grpSpLocks/>
          </p:cNvGrpSpPr>
          <p:nvPr/>
        </p:nvGrpSpPr>
        <p:grpSpPr bwMode="auto">
          <a:xfrm>
            <a:off x="0" y="2852738"/>
            <a:ext cx="1662113" cy="1660525"/>
            <a:chOff x="1646" y="2762"/>
            <a:chExt cx="1047" cy="1046"/>
          </a:xfrm>
        </p:grpSpPr>
        <p:sp>
          <p:nvSpPr>
            <p:cNvPr id="27671" name="Freeform 67"/>
            <p:cNvSpPr>
              <a:spLocks noChangeArrowheads="1"/>
            </p:cNvSpPr>
            <p:nvPr/>
          </p:nvSpPr>
          <p:spPr bwMode="auto">
            <a:xfrm>
              <a:off x="1657" y="2762"/>
              <a:ext cx="1033" cy="1046"/>
            </a:xfrm>
            <a:custGeom>
              <a:avLst/>
              <a:gdLst>
                <a:gd name="T0" fmla="*/ 5 w 1033"/>
                <a:gd name="T1" fmla="*/ 899 h 1046"/>
                <a:gd name="T2" fmla="*/ 441 w 1033"/>
                <a:gd name="T3" fmla="*/ 1046 h 1046"/>
                <a:gd name="T4" fmla="*/ 1033 w 1033"/>
                <a:gd name="T5" fmla="*/ 844 h 1046"/>
                <a:gd name="T6" fmla="*/ 1026 w 1033"/>
                <a:gd name="T7" fmla="*/ 656 h 1046"/>
                <a:gd name="T8" fmla="*/ 925 w 1033"/>
                <a:gd name="T9" fmla="*/ 620 h 1046"/>
                <a:gd name="T10" fmla="*/ 932 w 1033"/>
                <a:gd name="T11" fmla="*/ 671 h 1046"/>
                <a:gd name="T12" fmla="*/ 917 w 1033"/>
                <a:gd name="T13" fmla="*/ 306 h 1046"/>
                <a:gd name="T14" fmla="*/ 906 w 1033"/>
                <a:gd name="T15" fmla="*/ 230 h 1046"/>
                <a:gd name="T16" fmla="*/ 873 w 1033"/>
                <a:gd name="T17" fmla="*/ 189 h 1046"/>
                <a:gd name="T18" fmla="*/ 822 w 1033"/>
                <a:gd name="T19" fmla="*/ 146 h 1046"/>
                <a:gd name="T20" fmla="*/ 771 w 1033"/>
                <a:gd name="T21" fmla="*/ 139 h 1046"/>
                <a:gd name="T22" fmla="*/ 313 w 1033"/>
                <a:gd name="T23" fmla="*/ 0 h 1046"/>
                <a:gd name="T24" fmla="*/ 248 w 1033"/>
                <a:gd name="T25" fmla="*/ 22 h 1046"/>
                <a:gd name="T26" fmla="*/ 210 w 1033"/>
                <a:gd name="T27" fmla="*/ 54 h 1046"/>
                <a:gd name="T28" fmla="*/ 159 w 1033"/>
                <a:gd name="T29" fmla="*/ 105 h 1046"/>
                <a:gd name="T30" fmla="*/ 127 w 1033"/>
                <a:gd name="T31" fmla="*/ 163 h 1046"/>
                <a:gd name="T32" fmla="*/ 109 w 1033"/>
                <a:gd name="T33" fmla="*/ 211 h 1046"/>
                <a:gd name="T34" fmla="*/ 102 w 1033"/>
                <a:gd name="T35" fmla="*/ 255 h 1046"/>
                <a:gd name="T36" fmla="*/ 95 w 1033"/>
                <a:gd name="T37" fmla="*/ 648 h 1046"/>
                <a:gd name="T38" fmla="*/ 0 w 1033"/>
                <a:gd name="T39" fmla="*/ 691 h 1046"/>
                <a:gd name="T40" fmla="*/ 5 w 1033"/>
                <a:gd name="T41" fmla="*/ 899 h 10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33"/>
                <a:gd name="T64" fmla="*/ 0 h 1046"/>
                <a:gd name="T65" fmla="*/ 1033 w 1033"/>
                <a:gd name="T66" fmla="*/ 1046 h 10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3" h="1046">
                  <a:moveTo>
                    <a:pt x="5" y="899"/>
                  </a:moveTo>
                  <a:lnTo>
                    <a:pt x="441" y="1046"/>
                  </a:lnTo>
                  <a:lnTo>
                    <a:pt x="1033" y="844"/>
                  </a:lnTo>
                  <a:lnTo>
                    <a:pt x="1026" y="656"/>
                  </a:lnTo>
                  <a:lnTo>
                    <a:pt x="925" y="620"/>
                  </a:lnTo>
                  <a:lnTo>
                    <a:pt x="932" y="671"/>
                  </a:lnTo>
                  <a:lnTo>
                    <a:pt x="917" y="306"/>
                  </a:lnTo>
                  <a:lnTo>
                    <a:pt x="906" y="230"/>
                  </a:lnTo>
                  <a:lnTo>
                    <a:pt x="873" y="189"/>
                  </a:lnTo>
                  <a:lnTo>
                    <a:pt x="822" y="146"/>
                  </a:lnTo>
                  <a:lnTo>
                    <a:pt x="771" y="139"/>
                  </a:lnTo>
                  <a:lnTo>
                    <a:pt x="313" y="0"/>
                  </a:lnTo>
                  <a:lnTo>
                    <a:pt x="248" y="22"/>
                  </a:lnTo>
                  <a:lnTo>
                    <a:pt x="210" y="54"/>
                  </a:lnTo>
                  <a:lnTo>
                    <a:pt x="159" y="105"/>
                  </a:lnTo>
                  <a:lnTo>
                    <a:pt x="127" y="163"/>
                  </a:lnTo>
                  <a:lnTo>
                    <a:pt x="109" y="211"/>
                  </a:lnTo>
                  <a:lnTo>
                    <a:pt x="102" y="255"/>
                  </a:lnTo>
                  <a:lnTo>
                    <a:pt x="95" y="648"/>
                  </a:lnTo>
                  <a:lnTo>
                    <a:pt x="0" y="691"/>
                  </a:lnTo>
                  <a:lnTo>
                    <a:pt x="5" y="899"/>
                  </a:lnTo>
                  <a:close/>
                </a:path>
              </a:pathLst>
            </a:custGeom>
            <a:gradFill rotWithShape="0">
              <a:gsLst>
                <a:gs pos="0">
                  <a:srgbClr val="008442"/>
                </a:gs>
                <a:gs pos="100000">
                  <a:srgbClr val="00CC66"/>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7672" name="Group 68"/>
            <p:cNvGrpSpPr>
              <a:grpSpLocks/>
            </p:cNvGrpSpPr>
            <p:nvPr/>
          </p:nvGrpSpPr>
          <p:grpSpPr bwMode="auto">
            <a:xfrm>
              <a:off x="1646" y="2762"/>
              <a:ext cx="1047" cy="1046"/>
              <a:chOff x="1646" y="2762"/>
              <a:chExt cx="1047" cy="1046"/>
            </a:xfrm>
          </p:grpSpPr>
          <p:sp>
            <p:nvSpPr>
              <p:cNvPr id="27673" name="Freeform 69"/>
              <p:cNvSpPr>
                <a:spLocks noChangeArrowheads="1"/>
              </p:cNvSpPr>
              <p:nvPr/>
            </p:nvSpPr>
            <p:spPr bwMode="auto">
              <a:xfrm>
                <a:off x="1646" y="3453"/>
                <a:ext cx="458" cy="157"/>
              </a:xfrm>
              <a:custGeom>
                <a:avLst/>
                <a:gdLst>
                  <a:gd name="T0" fmla="*/ 0 w 458"/>
                  <a:gd name="T1" fmla="*/ 0 h 157"/>
                  <a:gd name="T2" fmla="*/ 458 w 458"/>
                  <a:gd name="T3" fmla="*/ 157 h 157"/>
                  <a:gd name="T4" fmla="*/ 0 60000 65536"/>
                  <a:gd name="T5" fmla="*/ 0 60000 65536"/>
                  <a:gd name="T6" fmla="*/ 0 w 458"/>
                  <a:gd name="T7" fmla="*/ 0 h 157"/>
                  <a:gd name="T8" fmla="*/ 458 w 458"/>
                  <a:gd name="T9" fmla="*/ 157 h 157"/>
                </a:gdLst>
                <a:ahLst/>
                <a:cxnLst>
                  <a:cxn ang="T4">
                    <a:pos x="T0" y="T1"/>
                  </a:cxn>
                  <a:cxn ang="T5">
                    <a:pos x="T2" y="T3"/>
                  </a:cxn>
                </a:cxnLst>
                <a:rect l="T6" t="T7" r="T8" b="T9"/>
                <a:pathLst>
                  <a:path w="458" h="157">
                    <a:moveTo>
                      <a:pt x="0" y="0"/>
                    </a:moveTo>
                    <a:lnTo>
                      <a:pt x="458" y="157"/>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74" name="Line 70"/>
              <p:cNvSpPr>
                <a:spLocks noChangeShapeType="1"/>
              </p:cNvSpPr>
              <p:nvPr/>
            </p:nvSpPr>
            <p:spPr bwMode="auto">
              <a:xfrm flipH="1">
                <a:off x="1653" y="3460"/>
                <a:ext cx="0" cy="19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5" name="Freeform 71"/>
              <p:cNvSpPr>
                <a:spLocks noChangeArrowheads="1"/>
              </p:cNvSpPr>
              <p:nvPr/>
            </p:nvSpPr>
            <p:spPr bwMode="auto">
              <a:xfrm>
                <a:off x="1650" y="3648"/>
                <a:ext cx="448" cy="160"/>
              </a:xfrm>
              <a:custGeom>
                <a:avLst/>
                <a:gdLst>
                  <a:gd name="T0" fmla="*/ 0 w 448"/>
                  <a:gd name="T1" fmla="*/ 0 h 160"/>
                  <a:gd name="T2" fmla="*/ 448 w 448"/>
                  <a:gd name="T3" fmla="*/ 160 h 160"/>
                  <a:gd name="T4" fmla="*/ 0 60000 65536"/>
                  <a:gd name="T5" fmla="*/ 0 60000 65536"/>
                  <a:gd name="T6" fmla="*/ 0 w 448"/>
                  <a:gd name="T7" fmla="*/ 0 h 160"/>
                  <a:gd name="T8" fmla="*/ 448 w 448"/>
                  <a:gd name="T9" fmla="*/ 160 h 160"/>
                </a:gdLst>
                <a:ahLst/>
                <a:cxnLst>
                  <a:cxn ang="T4">
                    <a:pos x="T0" y="T1"/>
                  </a:cxn>
                  <a:cxn ang="T5">
                    <a:pos x="T2" y="T3"/>
                  </a:cxn>
                </a:cxnLst>
                <a:rect l="T6" t="T7" r="T8" b="T9"/>
                <a:pathLst>
                  <a:path w="448" h="160">
                    <a:moveTo>
                      <a:pt x="0" y="0"/>
                    </a:moveTo>
                    <a:lnTo>
                      <a:pt x="448" y="16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76" name="Line 72"/>
              <p:cNvSpPr>
                <a:spLocks noChangeShapeType="1"/>
              </p:cNvSpPr>
              <p:nvPr/>
            </p:nvSpPr>
            <p:spPr bwMode="auto">
              <a:xfrm>
                <a:off x="2098" y="3606"/>
                <a:ext cx="0" cy="20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7" name="Line 73"/>
              <p:cNvSpPr>
                <a:spLocks noChangeShapeType="1"/>
              </p:cNvSpPr>
              <p:nvPr/>
            </p:nvSpPr>
            <p:spPr bwMode="auto">
              <a:xfrm flipV="1">
                <a:off x="1646" y="3404"/>
                <a:ext cx="122" cy="5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8" name="Freeform 74"/>
              <p:cNvSpPr>
                <a:spLocks noChangeArrowheads="1"/>
              </p:cNvSpPr>
              <p:nvPr/>
            </p:nvSpPr>
            <p:spPr bwMode="auto">
              <a:xfrm>
                <a:off x="1752" y="3410"/>
                <a:ext cx="437" cy="154"/>
              </a:xfrm>
              <a:custGeom>
                <a:avLst/>
                <a:gdLst>
                  <a:gd name="T0" fmla="*/ 0 w 437"/>
                  <a:gd name="T1" fmla="*/ 0 h 154"/>
                  <a:gd name="T2" fmla="*/ 437 w 437"/>
                  <a:gd name="T3" fmla="*/ 154 h 154"/>
                  <a:gd name="T4" fmla="*/ 0 60000 65536"/>
                  <a:gd name="T5" fmla="*/ 0 60000 65536"/>
                  <a:gd name="T6" fmla="*/ 0 w 437"/>
                  <a:gd name="T7" fmla="*/ 0 h 154"/>
                  <a:gd name="T8" fmla="*/ 437 w 437"/>
                  <a:gd name="T9" fmla="*/ 154 h 154"/>
                </a:gdLst>
                <a:ahLst/>
                <a:cxnLst>
                  <a:cxn ang="T4">
                    <a:pos x="T0" y="T1"/>
                  </a:cxn>
                  <a:cxn ang="T5">
                    <a:pos x="T2" y="T3"/>
                  </a:cxn>
                </a:cxnLst>
                <a:rect l="T6" t="T7" r="T8" b="T9"/>
                <a:pathLst>
                  <a:path w="437" h="154">
                    <a:moveTo>
                      <a:pt x="0" y="0"/>
                    </a:moveTo>
                    <a:lnTo>
                      <a:pt x="437" y="154"/>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79" name="Freeform 75"/>
              <p:cNvSpPr>
                <a:spLocks noChangeArrowheads="1"/>
              </p:cNvSpPr>
              <p:nvPr/>
            </p:nvSpPr>
            <p:spPr bwMode="auto">
              <a:xfrm>
                <a:off x="2098" y="3564"/>
                <a:ext cx="98" cy="46"/>
              </a:xfrm>
              <a:custGeom>
                <a:avLst/>
                <a:gdLst>
                  <a:gd name="T0" fmla="*/ 0 w 98"/>
                  <a:gd name="T1" fmla="*/ 46 h 46"/>
                  <a:gd name="T2" fmla="*/ 98 w 98"/>
                  <a:gd name="T3" fmla="*/ 0 h 46"/>
                  <a:gd name="T4" fmla="*/ 0 60000 65536"/>
                  <a:gd name="T5" fmla="*/ 0 60000 65536"/>
                  <a:gd name="T6" fmla="*/ 0 w 98"/>
                  <a:gd name="T7" fmla="*/ 0 h 46"/>
                  <a:gd name="T8" fmla="*/ 98 w 98"/>
                  <a:gd name="T9" fmla="*/ 46 h 46"/>
                </a:gdLst>
                <a:ahLst/>
                <a:cxnLst>
                  <a:cxn ang="T4">
                    <a:pos x="T0" y="T1"/>
                  </a:cxn>
                  <a:cxn ang="T5">
                    <a:pos x="T2" y="T3"/>
                  </a:cxn>
                </a:cxnLst>
                <a:rect l="T6" t="T7" r="T8" b="T9"/>
                <a:pathLst>
                  <a:path w="98" h="46">
                    <a:moveTo>
                      <a:pt x="0" y="46"/>
                    </a:moveTo>
                    <a:lnTo>
                      <a:pt x="98" y="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0" name="Freeform 76"/>
              <p:cNvSpPr>
                <a:spLocks noChangeArrowheads="1"/>
              </p:cNvSpPr>
              <p:nvPr/>
            </p:nvSpPr>
            <p:spPr bwMode="auto">
              <a:xfrm>
                <a:off x="2582" y="3411"/>
                <a:ext cx="101" cy="37"/>
              </a:xfrm>
              <a:custGeom>
                <a:avLst/>
                <a:gdLst>
                  <a:gd name="T0" fmla="*/ 0 w 101"/>
                  <a:gd name="T1" fmla="*/ 37 h 37"/>
                  <a:gd name="T2" fmla="*/ 101 w 101"/>
                  <a:gd name="T3" fmla="*/ 0 h 37"/>
                  <a:gd name="T4" fmla="*/ 0 60000 65536"/>
                  <a:gd name="T5" fmla="*/ 0 60000 65536"/>
                  <a:gd name="T6" fmla="*/ 0 w 101"/>
                  <a:gd name="T7" fmla="*/ 0 h 37"/>
                  <a:gd name="T8" fmla="*/ 101 w 101"/>
                  <a:gd name="T9" fmla="*/ 37 h 37"/>
                </a:gdLst>
                <a:ahLst/>
                <a:cxnLst>
                  <a:cxn ang="T4">
                    <a:pos x="T0" y="T1"/>
                  </a:cxn>
                  <a:cxn ang="T5">
                    <a:pos x="T2" y="T3"/>
                  </a:cxn>
                </a:cxnLst>
                <a:rect l="T6" t="T7" r="T8" b="T9"/>
                <a:pathLst>
                  <a:path w="101" h="37">
                    <a:moveTo>
                      <a:pt x="0" y="37"/>
                    </a:moveTo>
                    <a:lnTo>
                      <a:pt x="101" y="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1" name="Line 77"/>
              <p:cNvSpPr>
                <a:spLocks noChangeShapeType="1"/>
              </p:cNvSpPr>
              <p:nvPr/>
            </p:nvSpPr>
            <p:spPr bwMode="auto">
              <a:xfrm>
                <a:off x="2693" y="3402"/>
                <a:ext cx="0" cy="22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2" name="Freeform 78"/>
              <p:cNvSpPr>
                <a:spLocks noChangeArrowheads="1"/>
              </p:cNvSpPr>
              <p:nvPr/>
            </p:nvSpPr>
            <p:spPr bwMode="auto">
              <a:xfrm>
                <a:off x="2091" y="3606"/>
                <a:ext cx="602" cy="202"/>
              </a:xfrm>
              <a:custGeom>
                <a:avLst/>
                <a:gdLst>
                  <a:gd name="T0" fmla="*/ 602 w 602"/>
                  <a:gd name="T1" fmla="*/ 0 h 202"/>
                  <a:gd name="T2" fmla="*/ 0 w 602"/>
                  <a:gd name="T3" fmla="*/ 202 h 202"/>
                  <a:gd name="T4" fmla="*/ 0 60000 65536"/>
                  <a:gd name="T5" fmla="*/ 0 60000 65536"/>
                  <a:gd name="T6" fmla="*/ 0 w 602"/>
                  <a:gd name="T7" fmla="*/ 0 h 202"/>
                  <a:gd name="T8" fmla="*/ 602 w 602"/>
                  <a:gd name="T9" fmla="*/ 202 h 202"/>
                </a:gdLst>
                <a:ahLst/>
                <a:cxnLst>
                  <a:cxn ang="T4">
                    <a:pos x="T0" y="T1"/>
                  </a:cxn>
                  <a:cxn ang="T5">
                    <a:pos x="T2" y="T3"/>
                  </a:cxn>
                </a:cxnLst>
                <a:rect l="T6" t="T7" r="T8" b="T9"/>
                <a:pathLst>
                  <a:path w="602" h="202">
                    <a:moveTo>
                      <a:pt x="602" y="0"/>
                    </a:moveTo>
                    <a:lnTo>
                      <a:pt x="0" y="202"/>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3" name="Line 79"/>
              <p:cNvSpPr>
                <a:spLocks noChangeShapeType="1"/>
              </p:cNvSpPr>
              <p:nvPr/>
            </p:nvSpPr>
            <p:spPr bwMode="auto">
              <a:xfrm flipV="1">
                <a:off x="2578" y="3056"/>
                <a:ext cx="0" cy="39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4" name="Freeform 80"/>
              <p:cNvSpPr>
                <a:spLocks noChangeArrowheads="1"/>
              </p:cNvSpPr>
              <p:nvPr/>
            </p:nvSpPr>
            <p:spPr bwMode="auto">
              <a:xfrm>
                <a:off x="1985" y="2762"/>
                <a:ext cx="506" cy="153"/>
              </a:xfrm>
              <a:custGeom>
                <a:avLst/>
                <a:gdLst>
                  <a:gd name="T0" fmla="*/ 0 w 506"/>
                  <a:gd name="T1" fmla="*/ 0 h 153"/>
                  <a:gd name="T2" fmla="*/ 506 w 506"/>
                  <a:gd name="T3" fmla="*/ 153 h 153"/>
                  <a:gd name="T4" fmla="*/ 0 60000 65536"/>
                  <a:gd name="T5" fmla="*/ 0 60000 65536"/>
                  <a:gd name="T6" fmla="*/ 0 w 506"/>
                  <a:gd name="T7" fmla="*/ 0 h 153"/>
                  <a:gd name="T8" fmla="*/ 506 w 506"/>
                  <a:gd name="T9" fmla="*/ 153 h 153"/>
                </a:gdLst>
                <a:ahLst/>
                <a:cxnLst>
                  <a:cxn ang="T4">
                    <a:pos x="T0" y="T1"/>
                  </a:cxn>
                  <a:cxn ang="T5">
                    <a:pos x="T2" y="T3"/>
                  </a:cxn>
                </a:cxnLst>
                <a:rect l="T6" t="T7" r="T8" b="T9"/>
                <a:pathLst>
                  <a:path w="506" h="153">
                    <a:moveTo>
                      <a:pt x="0" y="0"/>
                    </a:moveTo>
                    <a:lnTo>
                      <a:pt x="506" y="153"/>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5" name="Line 81"/>
              <p:cNvSpPr>
                <a:spLocks noChangeShapeType="1"/>
              </p:cNvSpPr>
              <p:nvPr/>
            </p:nvSpPr>
            <p:spPr bwMode="auto">
              <a:xfrm flipV="1">
                <a:off x="1762" y="3040"/>
                <a:ext cx="0" cy="37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6" name="Freeform 82"/>
              <p:cNvSpPr>
                <a:spLocks noChangeArrowheads="1"/>
              </p:cNvSpPr>
              <p:nvPr/>
            </p:nvSpPr>
            <p:spPr bwMode="auto">
              <a:xfrm>
                <a:off x="2581" y="3381"/>
                <a:ext cx="112" cy="25"/>
              </a:xfrm>
              <a:custGeom>
                <a:avLst/>
                <a:gdLst>
                  <a:gd name="T0" fmla="*/ 112 w 112"/>
                  <a:gd name="T1" fmla="*/ 25 h 25"/>
                  <a:gd name="T2" fmla="*/ 0 w 112"/>
                  <a:gd name="T3" fmla="*/ 0 h 25"/>
                  <a:gd name="T4" fmla="*/ 0 60000 65536"/>
                  <a:gd name="T5" fmla="*/ 0 60000 65536"/>
                  <a:gd name="T6" fmla="*/ 0 w 112"/>
                  <a:gd name="T7" fmla="*/ 0 h 25"/>
                  <a:gd name="T8" fmla="*/ 112 w 112"/>
                  <a:gd name="T9" fmla="*/ 25 h 25"/>
                </a:gdLst>
                <a:ahLst/>
                <a:cxnLst>
                  <a:cxn ang="T4">
                    <a:pos x="T0" y="T1"/>
                  </a:cxn>
                  <a:cxn ang="T5">
                    <a:pos x="T2" y="T3"/>
                  </a:cxn>
                </a:cxnLst>
                <a:rect l="T6" t="T7" r="T8" b="T9"/>
                <a:pathLst>
                  <a:path w="112" h="25">
                    <a:moveTo>
                      <a:pt x="112" y="25"/>
                    </a:moveTo>
                    <a:lnTo>
                      <a:pt x="0" y="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7" name="Oval 83"/>
              <p:cNvSpPr>
                <a:spLocks noChangeArrowheads="1"/>
              </p:cNvSpPr>
              <p:nvPr/>
            </p:nvSpPr>
            <p:spPr bwMode="auto">
              <a:xfrm rot="1298593">
                <a:off x="2290" y="2992"/>
                <a:ext cx="206" cy="325"/>
              </a:xfrm>
              <a:prstGeom prst="ellipse">
                <a:avLst/>
              </a:prstGeom>
              <a:gradFill rotWithShape="0">
                <a:gsLst>
                  <a:gs pos="0">
                    <a:srgbClr val="005E2F"/>
                  </a:gs>
                  <a:gs pos="100000">
                    <a:srgbClr val="00CC66"/>
                  </a:gs>
                </a:gsLst>
                <a:lin ang="18900000" scaled="1"/>
              </a:gradFill>
              <a:ln w="38100">
                <a:solidFill>
                  <a:srgbClr val="000000"/>
                </a:solidFill>
                <a:round/>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27688" name="Freeform 84"/>
              <p:cNvSpPr>
                <a:spLocks noChangeArrowheads="1"/>
              </p:cNvSpPr>
              <p:nvPr/>
            </p:nvSpPr>
            <p:spPr bwMode="auto">
              <a:xfrm>
                <a:off x="2194" y="2903"/>
                <a:ext cx="385" cy="310"/>
              </a:xfrm>
              <a:custGeom>
                <a:avLst/>
                <a:gdLst>
                  <a:gd name="T0" fmla="*/ 384 w 385"/>
                  <a:gd name="T1" fmla="*/ 161 h 310"/>
                  <a:gd name="T2" fmla="*/ 379 w 385"/>
                  <a:gd name="T3" fmla="*/ 103 h 310"/>
                  <a:gd name="T4" fmla="*/ 345 w 385"/>
                  <a:gd name="T5" fmla="*/ 46 h 310"/>
                  <a:gd name="T6" fmla="*/ 297 w 385"/>
                  <a:gd name="T7" fmla="*/ 12 h 310"/>
                  <a:gd name="T8" fmla="*/ 211 w 385"/>
                  <a:gd name="T9" fmla="*/ 3 h 310"/>
                  <a:gd name="T10" fmla="*/ 144 w 385"/>
                  <a:gd name="T11" fmla="*/ 31 h 310"/>
                  <a:gd name="T12" fmla="*/ 81 w 385"/>
                  <a:gd name="T13" fmla="*/ 92 h 310"/>
                  <a:gd name="T14" fmla="*/ 38 w 385"/>
                  <a:gd name="T15" fmla="*/ 158 h 310"/>
                  <a:gd name="T16" fmla="*/ 9 w 385"/>
                  <a:gd name="T17" fmla="*/ 233 h 310"/>
                  <a:gd name="T18" fmla="*/ 0 w 385"/>
                  <a:gd name="T19" fmla="*/ 310 h 3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5"/>
                  <a:gd name="T31" fmla="*/ 0 h 310"/>
                  <a:gd name="T32" fmla="*/ 385 w 385"/>
                  <a:gd name="T33" fmla="*/ 310 h 3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5" h="310">
                    <a:moveTo>
                      <a:pt x="384" y="161"/>
                    </a:moveTo>
                    <a:cubicBezTo>
                      <a:pt x="383" y="151"/>
                      <a:pt x="385" y="122"/>
                      <a:pt x="379" y="103"/>
                    </a:cubicBezTo>
                    <a:cubicBezTo>
                      <a:pt x="373" y="84"/>
                      <a:pt x="359" y="61"/>
                      <a:pt x="345" y="46"/>
                    </a:cubicBezTo>
                    <a:cubicBezTo>
                      <a:pt x="331" y="31"/>
                      <a:pt x="319" y="19"/>
                      <a:pt x="297" y="12"/>
                    </a:cubicBezTo>
                    <a:cubicBezTo>
                      <a:pt x="275" y="5"/>
                      <a:pt x="236" y="0"/>
                      <a:pt x="211" y="3"/>
                    </a:cubicBezTo>
                    <a:cubicBezTo>
                      <a:pt x="186" y="6"/>
                      <a:pt x="166" y="16"/>
                      <a:pt x="144" y="31"/>
                    </a:cubicBezTo>
                    <a:cubicBezTo>
                      <a:pt x="122" y="46"/>
                      <a:pt x="99" y="71"/>
                      <a:pt x="81" y="92"/>
                    </a:cubicBezTo>
                    <a:cubicBezTo>
                      <a:pt x="63" y="113"/>
                      <a:pt x="50" y="134"/>
                      <a:pt x="38" y="158"/>
                    </a:cubicBezTo>
                    <a:cubicBezTo>
                      <a:pt x="26" y="182"/>
                      <a:pt x="15" y="208"/>
                      <a:pt x="9" y="233"/>
                    </a:cubicBezTo>
                    <a:cubicBezTo>
                      <a:pt x="3" y="258"/>
                      <a:pt x="2" y="294"/>
                      <a:pt x="0" y="310"/>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89" name="Freeform 85"/>
              <p:cNvSpPr>
                <a:spLocks noChangeArrowheads="1"/>
              </p:cNvSpPr>
              <p:nvPr/>
            </p:nvSpPr>
            <p:spPr bwMode="auto">
              <a:xfrm>
                <a:off x="1762" y="2770"/>
                <a:ext cx="230" cy="270"/>
              </a:xfrm>
              <a:custGeom>
                <a:avLst/>
                <a:gdLst>
                  <a:gd name="T0" fmla="*/ 230 w 230"/>
                  <a:gd name="T1" fmla="*/ 0 h 270"/>
                  <a:gd name="T2" fmla="*/ 150 w 230"/>
                  <a:gd name="T3" fmla="*/ 14 h 270"/>
                  <a:gd name="T4" fmla="*/ 77 w 230"/>
                  <a:gd name="T5" fmla="*/ 58 h 270"/>
                  <a:gd name="T6" fmla="*/ 33 w 230"/>
                  <a:gd name="T7" fmla="*/ 116 h 270"/>
                  <a:gd name="T8" fmla="*/ 5 w 230"/>
                  <a:gd name="T9" fmla="*/ 183 h 270"/>
                  <a:gd name="T10" fmla="*/ 0 w 230"/>
                  <a:gd name="T11" fmla="*/ 270 h 270"/>
                  <a:gd name="T12" fmla="*/ 0 60000 65536"/>
                  <a:gd name="T13" fmla="*/ 0 60000 65536"/>
                  <a:gd name="T14" fmla="*/ 0 60000 65536"/>
                  <a:gd name="T15" fmla="*/ 0 60000 65536"/>
                  <a:gd name="T16" fmla="*/ 0 60000 65536"/>
                  <a:gd name="T17" fmla="*/ 0 60000 65536"/>
                  <a:gd name="T18" fmla="*/ 0 w 230"/>
                  <a:gd name="T19" fmla="*/ 0 h 270"/>
                  <a:gd name="T20" fmla="*/ 230 w 230"/>
                  <a:gd name="T21" fmla="*/ 270 h 270"/>
                </a:gdLst>
                <a:ahLst/>
                <a:cxnLst>
                  <a:cxn ang="T12">
                    <a:pos x="T0" y="T1"/>
                  </a:cxn>
                  <a:cxn ang="T13">
                    <a:pos x="T2" y="T3"/>
                  </a:cxn>
                  <a:cxn ang="T14">
                    <a:pos x="T4" y="T5"/>
                  </a:cxn>
                  <a:cxn ang="T15">
                    <a:pos x="T6" y="T7"/>
                  </a:cxn>
                  <a:cxn ang="T16">
                    <a:pos x="T8" y="T9"/>
                  </a:cxn>
                  <a:cxn ang="T17">
                    <a:pos x="T10" y="T11"/>
                  </a:cxn>
                </a:cxnLst>
                <a:rect l="T18" t="T19" r="T20" b="T21"/>
                <a:pathLst>
                  <a:path w="230" h="270">
                    <a:moveTo>
                      <a:pt x="230" y="0"/>
                    </a:moveTo>
                    <a:cubicBezTo>
                      <a:pt x="217" y="2"/>
                      <a:pt x="176" y="4"/>
                      <a:pt x="150" y="14"/>
                    </a:cubicBezTo>
                    <a:cubicBezTo>
                      <a:pt x="124" y="24"/>
                      <a:pt x="96" y="41"/>
                      <a:pt x="77" y="58"/>
                    </a:cubicBezTo>
                    <a:cubicBezTo>
                      <a:pt x="58" y="75"/>
                      <a:pt x="45" y="95"/>
                      <a:pt x="33" y="116"/>
                    </a:cubicBezTo>
                    <a:cubicBezTo>
                      <a:pt x="21" y="137"/>
                      <a:pt x="10" y="157"/>
                      <a:pt x="5" y="183"/>
                    </a:cubicBezTo>
                    <a:cubicBezTo>
                      <a:pt x="0" y="209"/>
                      <a:pt x="1" y="252"/>
                      <a:pt x="0" y="270"/>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90" name="Freeform 86"/>
              <p:cNvSpPr>
                <a:spLocks noChangeArrowheads="1"/>
              </p:cNvSpPr>
              <p:nvPr/>
            </p:nvSpPr>
            <p:spPr bwMode="auto">
              <a:xfrm>
                <a:off x="2189" y="3194"/>
                <a:ext cx="3" cy="377"/>
              </a:xfrm>
              <a:custGeom>
                <a:avLst/>
                <a:gdLst>
                  <a:gd name="T0" fmla="*/ 0 w 3"/>
                  <a:gd name="T1" fmla="*/ 377 h 377"/>
                  <a:gd name="T2" fmla="*/ 3 w 3"/>
                  <a:gd name="T3" fmla="*/ 0 h 377"/>
                  <a:gd name="T4" fmla="*/ 0 60000 65536"/>
                  <a:gd name="T5" fmla="*/ 0 60000 65536"/>
                  <a:gd name="T6" fmla="*/ 0 w 3"/>
                  <a:gd name="T7" fmla="*/ 0 h 377"/>
                  <a:gd name="T8" fmla="*/ 3 w 3"/>
                  <a:gd name="T9" fmla="*/ 377 h 377"/>
                </a:gdLst>
                <a:ahLst/>
                <a:cxnLst>
                  <a:cxn ang="T4">
                    <a:pos x="T0" y="T1"/>
                  </a:cxn>
                  <a:cxn ang="T5">
                    <a:pos x="T2" y="T3"/>
                  </a:cxn>
                </a:cxnLst>
                <a:rect l="T6" t="T7" r="T8" b="T9"/>
                <a:pathLst>
                  <a:path w="3" h="377">
                    <a:moveTo>
                      <a:pt x="0" y="377"/>
                    </a:moveTo>
                    <a:lnTo>
                      <a:pt x="3" y="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27670" name="Line 173"/>
          <p:cNvSpPr>
            <a:spLocks noChangeShapeType="1"/>
          </p:cNvSpPr>
          <p:nvPr/>
        </p:nvSpPr>
        <p:spPr bwMode="auto">
          <a:xfrm flipV="1">
            <a:off x="7942263" y="6251575"/>
            <a:ext cx="576262" cy="215900"/>
          </a:xfrm>
          <a:prstGeom prst="line">
            <a:avLst/>
          </a:prstGeom>
          <a:noFill/>
          <a:ln w="5715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403"/>
                                        </p:tgtEl>
                                        <p:attrNameLst>
                                          <p:attrName>style.visibility</p:attrName>
                                        </p:attrNameLst>
                                      </p:cBhvr>
                                      <p:to>
                                        <p:strVal val="visible"/>
                                      </p:to>
                                    </p:set>
                                    <p:anim calcmode="lin" valueType="num">
                                      <p:cBhvr additive="base">
                                        <p:cTn id="7" dur="500" fill="hold"/>
                                        <p:tgtEl>
                                          <p:spTgt spid="14403"/>
                                        </p:tgtEl>
                                        <p:attrNameLst>
                                          <p:attrName>ppt_x</p:attrName>
                                        </p:attrNameLst>
                                      </p:cBhvr>
                                      <p:tavLst>
                                        <p:tav tm="0">
                                          <p:val>
                                            <p:strVal val="#ppt_x"/>
                                          </p:val>
                                        </p:tav>
                                        <p:tav tm="100000">
                                          <p:val>
                                            <p:strVal val="#ppt_x"/>
                                          </p:val>
                                        </p:tav>
                                      </p:tavLst>
                                    </p:anim>
                                    <p:anim calcmode="lin" valueType="num">
                                      <p:cBhvr additive="base">
                                        <p:cTn id="8" dur="500" fill="hold"/>
                                        <p:tgtEl>
                                          <p:spTgt spid="1440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528" fill="hold" grpId="0" nodeType="clickEffect">
                                  <p:stCondLst>
                                    <p:cond delay="0"/>
                                  </p:stCondLst>
                                  <p:childTnLst>
                                    <p:set>
                                      <p:cBhvr>
                                        <p:cTn id="18" dur="1" fill="hold">
                                          <p:stCondLst>
                                            <p:cond delay="0"/>
                                          </p:stCondLst>
                                        </p:cTn>
                                        <p:tgtEl>
                                          <p:spTgt spid="14390"/>
                                        </p:tgtEl>
                                        <p:attrNameLst>
                                          <p:attrName>style.visibility</p:attrName>
                                        </p:attrNameLst>
                                      </p:cBhvr>
                                      <p:to>
                                        <p:strVal val="visible"/>
                                      </p:to>
                                    </p:set>
                                    <p:anim calcmode="lin" valueType="num">
                                      <p:cBhvr>
                                        <p:cTn id="19" dur="500" fill="hold"/>
                                        <p:tgtEl>
                                          <p:spTgt spid="14390"/>
                                        </p:tgtEl>
                                        <p:attrNameLst>
                                          <p:attrName>ppt_w</p:attrName>
                                        </p:attrNameLst>
                                      </p:cBhvr>
                                      <p:tavLst>
                                        <p:tav tm="0">
                                          <p:val>
                                            <p:fltVal val="0"/>
                                          </p:val>
                                        </p:tav>
                                        <p:tav tm="100000">
                                          <p:val>
                                            <p:strVal val="#ppt_w"/>
                                          </p:val>
                                        </p:tav>
                                      </p:tavLst>
                                    </p:anim>
                                    <p:anim calcmode="lin" valueType="num">
                                      <p:cBhvr>
                                        <p:cTn id="20" dur="500" fill="hold"/>
                                        <p:tgtEl>
                                          <p:spTgt spid="14390"/>
                                        </p:tgtEl>
                                        <p:attrNameLst>
                                          <p:attrName>ppt_h</p:attrName>
                                        </p:attrNameLst>
                                      </p:cBhvr>
                                      <p:tavLst>
                                        <p:tav tm="0">
                                          <p:val>
                                            <p:fltVal val="0"/>
                                          </p:val>
                                        </p:tav>
                                        <p:tav tm="100000">
                                          <p:val>
                                            <p:strVal val="#ppt_h"/>
                                          </p:val>
                                        </p:tav>
                                      </p:tavLst>
                                    </p:anim>
                                    <p:anim calcmode="lin" valueType="num">
                                      <p:cBhvr>
                                        <p:cTn id="21" dur="500" fill="hold"/>
                                        <p:tgtEl>
                                          <p:spTgt spid="14390"/>
                                        </p:tgtEl>
                                        <p:attrNameLst>
                                          <p:attrName>ppt_x</p:attrName>
                                        </p:attrNameLst>
                                      </p:cBhvr>
                                      <p:tavLst>
                                        <p:tav tm="0">
                                          <p:val>
                                            <p:fltVal val="0.5"/>
                                          </p:val>
                                        </p:tav>
                                        <p:tav tm="100000">
                                          <p:val>
                                            <p:strVal val="#ppt_x"/>
                                          </p:val>
                                        </p:tav>
                                      </p:tavLst>
                                    </p:anim>
                                    <p:anim calcmode="lin" valueType="num">
                                      <p:cBhvr>
                                        <p:cTn id="22" dur="500" fill="hold"/>
                                        <p:tgtEl>
                                          <p:spTgt spid="14390"/>
                                        </p:tgtEl>
                                        <p:attrNameLst>
                                          <p:attrName>ppt_y</p:attrName>
                                        </p:attrNameLst>
                                      </p:cBhvr>
                                      <p:tavLst>
                                        <p:tav tm="0">
                                          <p:val>
                                            <p:fltVal val="0.5"/>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9" presetClass="entr" presetSubtype="10" fill="hold" grpId="0" nodeType="clickEffect">
                                  <p:stCondLst>
                                    <p:cond delay="0"/>
                                  </p:stCondLst>
                                  <p:childTnLst>
                                    <p:set>
                                      <p:cBhvr>
                                        <p:cTn id="26" dur="1" fill="hold">
                                          <p:stCondLst>
                                            <p:cond delay="0"/>
                                          </p:stCondLst>
                                        </p:cTn>
                                        <p:tgtEl>
                                          <p:spTgt spid="14429"/>
                                        </p:tgtEl>
                                        <p:attrNameLst>
                                          <p:attrName>style.visibility</p:attrName>
                                        </p:attrNameLst>
                                      </p:cBhvr>
                                      <p:to>
                                        <p:strVal val="visible"/>
                                      </p:to>
                                    </p:set>
                                    <p:anim calcmode="lin" valueType="num">
                                      <p:cBhvr>
                                        <p:cTn id="27" dur="5000" fill="hold"/>
                                        <p:tgtEl>
                                          <p:spTgt spid="14429"/>
                                        </p:tgtEl>
                                        <p:attrNameLst>
                                          <p:attrName>ppt_w</p:attrName>
                                        </p:attrNameLst>
                                      </p:cBhvr>
                                      <p:tavLst>
                                        <p:tav tm="0" fmla="#ppt_w*sin(2.5*pi*$)">
                                          <p:val>
                                            <p:fltVal val="0"/>
                                          </p:val>
                                        </p:tav>
                                        <p:tav tm="100000">
                                          <p:val>
                                            <p:fltVal val="1"/>
                                          </p:val>
                                        </p:tav>
                                      </p:tavLst>
                                    </p:anim>
                                    <p:anim calcmode="lin" valueType="num">
                                      <p:cBhvr>
                                        <p:cTn id="28" dur="5000" fill="hold"/>
                                        <p:tgtEl>
                                          <p:spTgt spid="1442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4429"/>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1"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5"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blinds(vertical)">
                                      <p:cBhvr>
                                        <p:cTn id="39" dur="500"/>
                                        <p:tgtEl>
                                          <p:spTgt spid="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linds(horizontal)">
                                      <p:cBhvr>
                                        <p:cTn id="44" dur="500"/>
                                        <p:tgtEl>
                                          <p:spTgt spid="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9" presetClass="entr" presetSubtype="10" fill="hold" grpId="0" nodeType="clickEffect">
                                  <p:stCondLst>
                                    <p:cond delay="0"/>
                                  </p:stCondLst>
                                  <p:childTnLst>
                                    <p:set>
                                      <p:cBhvr>
                                        <p:cTn id="48" dur="1" fill="hold">
                                          <p:stCondLst>
                                            <p:cond delay="0"/>
                                          </p:stCondLst>
                                        </p:cTn>
                                        <p:tgtEl>
                                          <p:spTgt spid="14388"/>
                                        </p:tgtEl>
                                        <p:attrNameLst>
                                          <p:attrName>style.visibility</p:attrName>
                                        </p:attrNameLst>
                                      </p:cBhvr>
                                      <p:to>
                                        <p:strVal val="visible"/>
                                      </p:to>
                                    </p:set>
                                    <p:anim calcmode="lin" valueType="num">
                                      <p:cBhvr>
                                        <p:cTn id="49" dur="5000" fill="hold"/>
                                        <p:tgtEl>
                                          <p:spTgt spid="14388"/>
                                        </p:tgtEl>
                                        <p:attrNameLst>
                                          <p:attrName>ppt_w</p:attrName>
                                        </p:attrNameLst>
                                      </p:cBhvr>
                                      <p:tavLst>
                                        <p:tav tm="0" fmla="#ppt_w*sin(2.5*pi*$)">
                                          <p:val>
                                            <p:fltVal val="0"/>
                                          </p:val>
                                        </p:tav>
                                        <p:tav tm="100000">
                                          <p:val>
                                            <p:fltVal val="1"/>
                                          </p:val>
                                        </p:tav>
                                      </p:tavLst>
                                    </p:anim>
                                    <p:anim calcmode="lin" valueType="num">
                                      <p:cBhvr>
                                        <p:cTn id="50" dur="5000" fill="hold"/>
                                        <p:tgtEl>
                                          <p:spTgt spid="14388"/>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4388"/>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8" fill="hold" grpId="0" nodeType="clickEffect">
                                  <p:stCondLst>
                                    <p:cond delay="0"/>
                                  </p:stCondLst>
                                  <p:childTnLst>
                                    <p:set>
                                      <p:cBhvr>
                                        <p:cTn id="54" dur="1" fill="hold">
                                          <p:stCondLst>
                                            <p:cond delay="0"/>
                                          </p:stCondLst>
                                        </p:cTn>
                                        <p:tgtEl>
                                          <p:spTgt spid="14387"/>
                                        </p:tgtEl>
                                        <p:attrNameLst>
                                          <p:attrName>style.visibility</p:attrName>
                                        </p:attrNameLst>
                                      </p:cBhvr>
                                      <p:to>
                                        <p:strVal val="visible"/>
                                      </p:to>
                                    </p:set>
                                    <p:animEffect transition="in" filter="slide(fromLeft)">
                                      <p:cBhvr>
                                        <p:cTn id="55" dur="500"/>
                                        <p:tgtEl>
                                          <p:spTgt spid="1438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2" presetClass="entr" presetSubtype="1"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slide(fromTop)">
                                      <p:cBhvr>
                                        <p:cTn id="60" dur="500"/>
                                        <p:tgtEl>
                                          <p:spTgt spid="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 calcmode="lin" valueType="num">
                                      <p:cBhvr additive="base">
                                        <p:cTn id="65" dur="500" fill="hold"/>
                                        <p:tgtEl>
                                          <p:spTgt spid="2"/>
                                        </p:tgtEl>
                                        <p:attrNameLst>
                                          <p:attrName>ppt_x</p:attrName>
                                        </p:attrNameLst>
                                      </p:cBhvr>
                                      <p:tavLst>
                                        <p:tav tm="0">
                                          <p:val>
                                            <p:strVal val="1+#ppt_w/2"/>
                                          </p:val>
                                        </p:tav>
                                        <p:tav tm="100000">
                                          <p:val>
                                            <p:strVal val="#ppt_x"/>
                                          </p:val>
                                        </p:tav>
                                      </p:tavLst>
                                    </p:anim>
                                    <p:anim calcmode="lin" valueType="num">
                                      <p:cBhvr additive="base">
                                        <p:cTn id="6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10" fill="hold" grpId="0" nodeType="clickEffect">
                                  <p:stCondLst>
                                    <p:cond delay="0"/>
                                  </p:stCondLst>
                                  <p:childTnLst>
                                    <p:set>
                                      <p:cBhvr>
                                        <p:cTn id="70" dur="1" fill="hold">
                                          <p:stCondLst>
                                            <p:cond delay="0"/>
                                          </p:stCondLst>
                                        </p:cTn>
                                        <p:tgtEl>
                                          <p:spTgt spid="14391"/>
                                        </p:tgtEl>
                                        <p:attrNameLst>
                                          <p:attrName>style.visibility</p:attrName>
                                        </p:attrNameLst>
                                      </p:cBhvr>
                                      <p:to>
                                        <p:strVal val="visible"/>
                                      </p:to>
                                    </p:set>
                                    <p:anim calcmode="lin" valueType="num">
                                      <p:cBhvr>
                                        <p:cTn id="71" dur="500" fill="hold"/>
                                        <p:tgtEl>
                                          <p:spTgt spid="14391"/>
                                        </p:tgtEl>
                                        <p:attrNameLst>
                                          <p:attrName>ppt_w</p:attrName>
                                        </p:attrNameLst>
                                      </p:cBhvr>
                                      <p:tavLst>
                                        <p:tav tm="0">
                                          <p:val>
                                            <p:fltVal val="0"/>
                                          </p:val>
                                        </p:tav>
                                        <p:tav tm="100000">
                                          <p:val>
                                            <p:strVal val="#ppt_w"/>
                                          </p:val>
                                        </p:tav>
                                      </p:tavLst>
                                    </p:anim>
                                    <p:anim calcmode="lin" valueType="num">
                                      <p:cBhvr>
                                        <p:cTn id="72" dur="500" fill="hold"/>
                                        <p:tgtEl>
                                          <p:spTgt spid="14391"/>
                                        </p:tgtEl>
                                        <p:attrNameLst>
                                          <p:attrName>ppt_h</p:attrName>
                                        </p:attrNameLst>
                                      </p:cBhvr>
                                      <p:tavLst>
                                        <p:tav tm="0">
                                          <p:val>
                                            <p:strVal val="#ppt_h"/>
                                          </p:val>
                                        </p:tav>
                                        <p:tav tm="100000">
                                          <p:val>
                                            <p:strVal val="#ppt_h"/>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19" presetClass="entr" presetSubtype="10" fill="hold" grpId="0" nodeType="clickEffect">
                                  <p:stCondLst>
                                    <p:cond delay="0"/>
                                  </p:stCondLst>
                                  <p:childTnLst>
                                    <p:set>
                                      <p:cBhvr>
                                        <p:cTn id="76" dur="1" fill="hold">
                                          <p:stCondLst>
                                            <p:cond delay="0"/>
                                          </p:stCondLst>
                                        </p:cTn>
                                        <p:tgtEl>
                                          <p:spTgt spid="14392"/>
                                        </p:tgtEl>
                                        <p:attrNameLst>
                                          <p:attrName>style.visibility</p:attrName>
                                        </p:attrNameLst>
                                      </p:cBhvr>
                                      <p:to>
                                        <p:strVal val="visible"/>
                                      </p:to>
                                    </p:set>
                                    <p:anim calcmode="lin" valueType="num">
                                      <p:cBhvr>
                                        <p:cTn id="77" dur="5000" fill="hold"/>
                                        <p:tgtEl>
                                          <p:spTgt spid="14392"/>
                                        </p:tgtEl>
                                        <p:attrNameLst>
                                          <p:attrName>ppt_w</p:attrName>
                                        </p:attrNameLst>
                                      </p:cBhvr>
                                      <p:tavLst>
                                        <p:tav tm="0" fmla="#ppt_w*sin(2.5*pi*$)">
                                          <p:val>
                                            <p:fltVal val="0"/>
                                          </p:val>
                                        </p:tav>
                                        <p:tav tm="100000">
                                          <p:val>
                                            <p:fltVal val="1"/>
                                          </p:val>
                                        </p:tav>
                                      </p:tavLst>
                                    </p:anim>
                                    <p:anim calcmode="lin" valueType="num">
                                      <p:cBhvr>
                                        <p:cTn id="78" dur="5000" fill="hold"/>
                                        <p:tgtEl>
                                          <p:spTgt spid="14392"/>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4392"/>
                                        </p:tgtEl>
                                        <p:attrNameLst>
                                          <p:attrName>ppt_c</p:attrName>
                                        </p:attrNameLst>
                                      </p:cBhvr>
                                      <p:to>
                                        <a:srgbClr val="000000"/>
                                      </p:to>
                                    </p:animClr>
                                  </p:sub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2" fill="hold" nodeType="clickEffect">
                                  <p:stCondLst>
                                    <p:cond delay="0"/>
                                  </p:stCondLst>
                                  <p:childTnLst>
                                    <p:set>
                                      <p:cBhvr>
                                        <p:cTn id="82" dur="1" fill="hold">
                                          <p:stCondLst>
                                            <p:cond delay="0"/>
                                          </p:stCondLst>
                                        </p:cTn>
                                        <p:tgtEl>
                                          <p:spTgt spid="8"/>
                                        </p:tgtEl>
                                        <p:attrNameLst>
                                          <p:attrName>style.visibility</p:attrName>
                                        </p:attrNameLst>
                                      </p:cBhvr>
                                      <p:to>
                                        <p:strVal val="visible"/>
                                      </p:to>
                                    </p:set>
                                    <p:anim calcmode="lin" valueType="num">
                                      <p:cBhvr additive="base">
                                        <p:cTn id="83" dur="500" fill="hold"/>
                                        <p:tgtEl>
                                          <p:spTgt spid="8"/>
                                        </p:tgtEl>
                                        <p:attrNameLst>
                                          <p:attrName>ppt_x</p:attrName>
                                        </p:attrNameLst>
                                      </p:cBhvr>
                                      <p:tavLst>
                                        <p:tav tm="0">
                                          <p:val>
                                            <p:strVal val="1+#ppt_w/2"/>
                                          </p:val>
                                        </p:tav>
                                        <p:tav tm="100000">
                                          <p:val>
                                            <p:strVal val="#ppt_x"/>
                                          </p:val>
                                        </p:tav>
                                      </p:tavLst>
                                    </p:anim>
                                    <p:anim calcmode="lin" valueType="num">
                                      <p:cBhvr additive="base">
                                        <p:cTn id="8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4" fill="hold" nodeType="clickEffect">
                                  <p:stCondLst>
                                    <p:cond delay="0"/>
                                  </p:stCondLst>
                                  <p:childTnLst>
                                    <p:set>
                                      <p:cBhvr>
                                        <p:cTn id="88" dur="1" fill="hold">
                                          <p:stCondLst>
                                            <p:cond delay="0"/>
                                          </p:stCondLst>
                                        </p:cTn>
                                        <p:tgtEl>
                                          <p:spTgt spid="20"/>
                                        </p:tgtEl>
                                        <p:attrNameLst>
                                          <p:attrName>style.visibility</p:attrName>
                                        </p:attrNameLst>
                                      </p:cBhvr>
                                      <p:to>
                                        <p:strVal val="visible"/>
                                      </p:to>
                                    </p:set>
                                    <p:anim calcmode="lin" valueType="num">
                                      <p:cBhvr additive="base">
                                        <p:cTn id="89" dur="500" fill="hold"/>
                                        <p:tgtEl>
                                          <p:spTgt spid="20"/>
                                        </p:tgtEl>
                                        <p:attrNameLst>
                                          <p:attrName>ppt_x</p:attrName>
                                        </p:attrNameLst>
                                      </p:cBhvr>
                                      <p:tavLst>
                                        <p:tav tm="0">
                                          <p:val>
                                            <p:strVal val="#ppt_x"/>
                                          </p:val>
                                        </p:tav>
                                        <p:tav tm="100000">
                                          <p:val>
                                            <p:strVal val="#ppt_x"/>
                                          </p:val>
                                        </p:tav>
                                      </p:tavLst>
                                    </p:anim>
                                    <p:anim calcmode="lin" valueType="num">
                                      <p:cBhvr additive="base">
                                        <p:cTn id="9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87" grpId="0" animBg="1"/>
      <p:bldP spid="14388" grpId="0" animBg="1"/>
      <p:bldP spid="14390" grpId="0"/>
      <p:bldP spid="14391" grpId="0"/>
      <p:bldP spid="14392" grpId="0" animBg="1"/>
      <p:bldP spid="14403" grpId="0"/>
      <p:bldP spid="14429"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Freeform 2"/>
          <p:cNvSpPr>
            <a:spLocks noChangeArrowheads="1"/>
          </p:cNvSpPr>
          <p:nvPr/>
        </p:nvSpPr>
        <p:spPr bwMode="auto">
          <a:xfrm>
            <a:off x="3632200" y="3449638"/>
            <a:ext cx="1433513" cy="1587"/>
          </a:xfrm>
          <a:custGeom>
            <a:avLst/>
            <a:gdLst>
              <a:gd name="T0" fmla="*/ 0 w 903"/>
              <a:gd name="T1" fmla="*/ 0 h 1"/>
              <a:gd name="T2" fmla="*/ 2147483646 w 903"/>
              <a:gd name="T3" fmla="*/ 0 h 1"/>
              <a:gd name="T4" fmla="*/ 0 60000 65536"/>
              <a:gd name="T5" fmla="*/ 0 60000 65536"/>
              <a:gd name="T6" fmla="*/ 0 w 903"/>
              <a:gd name="T7" fmla="*/ 0 h 1"/>
              <a:gd name="T8" fmla="*/ 903 w 903"/>
              <a:gd name="T9" fmla="*/ 1 h 1"/>
            </a:gdLst>
            <a:ahLst/>
            <a:cxnLst>
              <a:cxn ang="T4">
                <a:pos x="T0" y="T1"/>
              </a:cxn>
              <a:cxn ang="T5">
                <a:pos x="T2" y="T3"/>
              </a:cxn>
            </a:cxnLst>
            <a:rect l="T6" t="T7" r="T8" b="T9"/>
            <a:pathLst>
              <a:path w="903" h="1">
                <a:moveTo>
                  <a:pt x="0" y="0"/>
                </a:moveTo>
                <a:lnTo>
                  <a:pt x="903" y="0"/>
                </a:lnTo>
              </a:path>
            </a:pathLst>
          </a:custGeom>
          <a:noFill/>
          <a:ln w="38100">
            <a:solidFill>
              <a:srgbClr val="99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1" name="Freeform 3"/>
          <p:cNvSpPr>
            <a:spLocks noChangeArrowheads="1"/>
          </p:cNvSpPr>
          <p:nvPr/>
        </p:nvSpPr>
        <p:spPr bwMode="auto">
          <a:xfrm>
            <a:off x="3627438" y="3448050"/>
            <a:ext cx="1482725" cy="6350"/>
          </a:xfrm>
          <a:custGeom>
            <a:avLst/>
            <a:gdLst>
              <a:gd name="T0" fmla="*/ 0 w 934"/>
              <a:gd name="T1" fmla="*/ 2147483646 h 4"/>
              <a:gd name="T2" fmla="*/ 2147483646 w 934"/>
              <a:gd name="T3" fmla="*/ 0 h 4"/>
              <a:gd name="T4" fmla="*/ 0 60000 65536"/>
              <a:gd name="T5" fmla="*/ 0 60000 65536"/>
              <a:gd name="T6" fmla="*/ 0 w 934"/>
              <a:gd name="T7" fmla="*/ 0 h 4"/>
              <a:gd name="T8" fmla="*/ 934 w 934"/>
              <a:gd name="T9" fmla="*/ 4 h 4"/>
            </a:gdLst>
            <a:ahLst/>
            <a:cxnLst>
              <a:cxn ang="T4">
                <a:pos x="T0" y="T1"/>
              </a:cxn>
              <a:cxn ang="T5">
                <a:pos x="T2" y="T3"/>
              </a:cxn>
            </a:cxnLst>
            <a:rect l="T6" t="T7" r="T8" b="T9"/>
            <a:pathLst>
              <a:path w="934" h="4">
                <a:moveTo>
                  <a:pt x="0" y="4"/>
                </a:moveTo>
                <a:lnTo>
                  <a:pt x="934" y="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 name="组合 82"/>
          <p:cNvGrpSpPr>
            <a:grpSpLocks/>
          </p:cNvGrpSpPr>
          <p:nvPr/>
        </p:nvGrpSpPr>
        <p:grpSpPr bwMode="auto">
          <a:xfrm>
            <a:off x="179388" y="2840038"/>
            <a:ext cx="5002212" cy="3181350"/>
            <a:chOff x="179388" y="2840038"/>
            <a:chExt cx="5002212" cy="3181351"/>
          </a:xfrm>
        </p:grpSpPr>
        <p:sp>
          <p:nvSpPr>
            <p:cNvPr id="29749" name="Freeform 5"/>
            <p:cNvSpPr>
              <a:spLocks noChangeArrowheads="1"/>
            </p:cNvSpPr>
            <p:nvPr/>
          </p:nvSpPr>
          <p:spPr bwMode="auto">
            <a:xfrm>
              <a:off x="3519488" y="3016251"/>
              <a:ext cx="1662112" cy="3175"/>
            </a:xfrm>
            <a:custGeom>
              <a:avLst/>
              <a:gdLst>
                <a:gd name="T0" fmla="*/ 0 w 1047"/>
                <a:gd name="T1" fmla="*/ 2147483646 h 2"/>
                <a:gd name="T2" fmla="*/ 2147483646 w 1047"/>
                <a:gd name="T3" fmla="*/ 0 h 2"/>
                <a:gd name="T4" fmla="*/ 0 60000 65536"/>
                <a:gd name="T5" fmla="*/ 0 60000 65536"/>
                <a:gd name="T6" fmla="*/ 0 w 1047"/>
                <a:gd name="T7" fmla="*/ 0 h 2"/>
                <a:gd name="T8" fmla="*/ 1047 w 1047"/>
                <a:gd name="T9" fmla="*/ 2 h 2"/>
              </a:gdLst>
              <a:ahLst/>
              <a:cxnLst>
                <a:cxn ang="T4">
                  <a:pos x="T0" y="T1"/>
                </a:cxn>
                <a:cxn ang="T5">
                  <a:pos x="T2" y="T3"/>
                </a:cxn>
              </a:cxnLst>
              <a:rect l="T6" t="T7" r="T8" b="T9"/>
              <a:pathLst>
                <a:path w="1047" h="2">
                  <a:moveTo>
                    <a:pt x="0" y="2"/>
                  </a:moveTo>
                  <a:lnTo>
                    <a:pt x="1047" y="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50" name="Freeform 6"/>
            <p:cNvSpPr>
              <a:spLocks noChangeArrowheads="1"/>
            </p:cNvSpPr>
            <p:nvPr/>
          </p:nvSpPr>
          <p:spPr bwMode="auto">
            <a:xfrm>
              <a:off x="3519488" y="3892551"/>
              <a:ext cx="1658937" cy="1588"/>
            </a:xfrm>
            <a:custGeom>
              <a:avLst/>
              <a:gdLst>
                <a:gd name="T0" fmla="*/ 0 w 1045"/>
                <a:gd name="T1" fmla="*/ 0 h 1"/>
                <a:gd name="T2" fmla="*/ 2147483646 w 1045"/>
                <a:gd name="T3" fmla="*/ 0 h 1"/>
                <a:gd name="T4" fmla="*/ 0 60000 65536"/>
                <a:gd name="T5" fmla="*/ 0 60000 65536"/>
                <a:gd name="T6" fmla="*/ 0 w 1045"/>
                <a:gd name="T7" fmla="*/ 0 h 1"/>
                <a:gd name="T8" fmla="*/ 1045 w 1045"/>
                <a:gd name="T9" fmla="*/ 1 h 1"/>
              </a:gdLst>
              <a:ahLst/>
              <a:cxnLst>
                <a:cxn ang="T4">
                  <a:pos x="T0" y="T1"/>
                </a:cxn>
                <a:cxn ang="T5">
                  <a:pos x="T2" y="T3"/>
                </a:cxn>
              </a:cxnLst>
              <a:rect l="T6" t="T7" r="T8" b="T9"/>
              <a:pathLst>
                <a:path w="1045" h="1">
                  <a:moveTo>
                    <a:pt x="0" y="0"/>
                  </a:moveTo>
                  <a:lnTo>
                    <a:pt x="1045" y="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51" name="Line 7"/>
            <p:cNvSpPr>
              <a:spLocks noChangeShapeType="1"/>
            </p:cNvSpPr>
            <p:nvPr/>
          </p:nvSpPr>
          <p:spPr bwMode="auto">
            <a:xfrm>
              <a:off x="4343400" y="2862263"/>
              <a:ext cx="0" cy="1165225"/>
            </a:xfrm>
            <a:prstGeom prst="line">
              <a:avLst/>
            </a:prstGeom>
            <a:noFill/>
            <a:ln w="12700">
              <a:solidFill>
                <a:srgbClr val="000000"/>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2" name="Freeform 8"/>
            <p:cNvSpPr>
              <a:spLocks noChangeArrowheads="1"/>
            </p:cNvSpPr>
            <p:nvPr/>
          </p:nvSpPr>
          <p:spPr bwMode="auto">
            <a:xfrm>
              <a:off x="5176838" y="3014663"/>
              <a:ext cx="4762" cy="900113"/>
            </a:xfrm>
            <a:custGeom>
              <a:avLst/>
              <a:gdLst>
                <a:gd name="T0" fmla="*/ 0 w 3"/>
                <a:gd name="T1" fmla="*/ 0 h 567"/>
                <a:gd name="T2" fmla="*/ 2147483646 w 3"/>
                <a:gd name="T3" fmla="*/ 2147483646 h 567"/>
                <a:gd name="T4" fmla="*/ 0 60000 65536"/>
                <a:gd name="T5" fmla="*/ 0 60000 65536"/>
                <a:gd name="T6" fmla="*/ 0 w 3"/>
                <a:gd name="T7" fmla="*/ 0 h 567"/>
                <a:gd name="T8" fmla="*/ 3 w 3"/>
                <a:gd name="T9" fmla="*/ 567 h 567"/>
              </a:gdLst>
              <a:ahLst/>
              <a:cxnLst>
                <a:cxn ang="T4">
                  <a:pos x="T0" y="T1"/>
                </a:cxn>
                <a:cxn ang="T5">
                  <a:pos x="T2" y="T3"/>
                </a:cxn>
              </a:cxnLst>
              <a:rect l="T6" t="T7" r="T8" b="T9"/>
              <a:pathLst>
                <a:path w="3" h="567">
                  <a:moveTo>
                    <a:pt x="0" y="0"/>
                  </a:moveTo>
                  <a:lnTo>
                    <a:pt x="3" y="567"/>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53" name="Freeform 9"/>
            <p:cNvSpPr>
              <a:spLocks noChangeArrowheads="1"/>
            </p:cNvSpPr>
            <p:nvPr/>
          </p:nvSpPr>
          <p:spPr bwMode="auto">
            <a:xfrm>
              <a:off x="3519488" y="3019426"/>
              <a:ext cx="1587" cy="893763"/>
            </a:xfrm>
            <a:custGeom>
              <a:avLst/>
              <a:gdLst>
                <a:gd name="T0" fmla="*/ 0 w 1"/>
                <a:gd name="T1" fmla="*/ 0 h 563"/>
                <a:gd name="T2" fmla="*/ 2147483646 w 1"/>
                <a:gd name="T3" fmla="*/ 2147483646 h 563"/>
                <a:gd name="T4" fmla="*/ 0 60000 65536"/>
                <a:gd name="T5" fmla="*/ 0 60000 65536"/>
                <a:gd name="T6" fmla="*/ 0 w 1"/>
                <a:gd name="T7" fmla="*/ 0 h 563"/>
                <a:gd name="T8" fmla="*/ 1 w 1"/>
                <a:gd name="T9" fmla="*/ 563 h 563"/>
              </a:gdLst>
              <a:ahLst/>
              <a:cxnLst>
                <a:cxn ang="T4">
                  <a:pos x="T0" y="T1"/>
                </a:cxn>
                <a:cxn ang="T5">
                  <a:pos x="T2" y="T3"/>
                </a:cxn>
              </a:cxnLst>
              <a:rect l="T6" t="T7" r="T8" b="T9"/>
              <a:pathLst>
                <a:path w="1" h="563">
                  <a:moveTo>
                    <a:pt x="0" y="0"/>
                  </a:moveTo>
                  <a:lnTo>
                    <a:pt x="1" y="563"/>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54" name="Line 10"/>
            <p:cNvSpPr>
              <a:spLocks noChangeShapeType="1"/>
            </p:cNvSpPr>
            <p:nvPr/>
          </p:nvSpPr>
          <p:spPr bwMode="auto">
            <a:xfrm>
              <a:off x="4953000" y="3014663"/>
              <a:ext cx="0" cy="83820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9755" name="Group 11"/>
            <p:cNvGrpSpPr>
              <a:grpSpLocks/>
            </p:cNvGrpSpPr>
            <p:nvPr/>
          </p:nvGrpSpPr>
          <p:grpSpPr bwMode="auto">
            <a:xfrm>
              <a:off x="381000" y="4629151"/>
              <a:ext cx="1143000" cy="928688"/>
              <a:chOff x="240" y="2832"/>
              <a:chExt cx="720" cy="585"/>
            </a:xfrm>
          </p:grpSpPr>
          <p:sp>
            <p:nvSpPr>
              <p:cNvPr id="29777" name="Oval 12"/>
              <p:cNvSpPr>
                <a:spLocks noChangeArrowheads="1"/>
              </p:cNvSpPr>
              <p:nvPr/>
            </p:nvSpPr>
            <p:spPr bwMode="auto">
              <a:xfrm>
                <a:off x="240" y="2832"/>
                <a:ext cx="562" cy="53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29778" name="Rectangle 13"/>
              <p:cNvSpPr>
                <a:spLocks noChangeArrowheads="1"/>
              </p:cNvSpPr>
              <p:nvPr/>
            </p:nvSpPr>
            <p:spPr bwMode="auto">
              <a:xfrm>
                <a:off x="481" y="2832"/>
                <a:ext cx="479" cy="585"/>
              </a:xfrm>
              <a:prstGeom prst="rect">
                <a:avLst/>
              </a:prstGeom>
              <a:solidFill>
                <a:srgbClr val="FFFFCC"/>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grpSp>
        <p:sp>
          <p:nvSpPr>
            <p:cNvPr id="29756" name="Freeform 14"/>
            <p:cNvSpPr>
              <a:spLocks noChangeArrowheads="1"/>
            </p:cNvSpPr>
            <p:nvPr/>
          </p:nvSpPr>
          <p:spPr bwMode="auto">
            <a:xfrm>
              <a:off x="2443163" y="3959226"/>
              <a:ext cx="1587" cy="2062163"/>
            </a:xfrm>
            <a:custGeom>
              <a:avLst/>
              <a:gdLst>
                <a:gd name="T0" fmla="*/ 0 w 1"/>
                <a:gd name="T1" fmla="*/ 0 h 1299"/>
                <a:gd name="T2" fmla="*/ 0 w 1"/>
                <a:gd name="T3" fmla="*/ 2147483646 h 1299"/>
                <a:gd name="T4" fmla="*/ 0 60000 65536"/>
                <a:gd name="T5" fmla="*/ 0 60000 65536"/>
                <a:gd name="T6" fmla="*/ 0 w 1"/>
                <a:gd name="T7" fmla="*/ 0 h 1299"/>
                <a:gd name="T8" fmla="*/ 1 w 1"/>
                <a:gd name="T9" fmla="*/ 1299 h 1299"/>
              </a:gdLst>
              <a:ahLst/>
              <a:cxnLst>
                <a:cxn ang="T4">
                  <a:pos x="T0" y="T1"/>
                </a:cxn>
                <a:cxn ang="T5">
                  <a:pos x="T2" y="T3"/>
                </a:cxn>
              </a:cxnLst>
              <a:rect l="T6" t="T7" r="T8" b="T9"/>
              <a:pathLst>
                <a:path w="1" h="1299">
                  <a:moveTo>
                    <a:pt x="0" y="0"/>
                  </a:moveTo>
                  <a:lnTo>
                    <a:pt x="0" y="1299"/>
                  </a:lnTo>
                </a:path>
              </a:pathLst>
            </a:cu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57" name="Oval 15"/>
            <p:cNvSpPr>
              <a:spLocks noChangeArrowheads="1"/>
            </p:cNvSpPr>
            <p:nvPr/>
          </p:nvSpPr>
          <p:spPr bwMode="auto">
            <a:xfrm>
              <a:off x="1612900" y="4300538"/>
              <a:ext cx="1697037" cy="15113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29758" name="Freeform 16"/>
            <p:cNvSpPr>
              <a:spLocks noChangeArrowheads="1"/>
            </p:cNvSpPr>
            <p:nvPr/>
          </p:nvSpPr>
          <p:spPr bwMode="auto">
            <a:xfrm>
              <a:off x="681038" y="4329113"/>
              <a:ext cx="1500187" cy="317500"/>
            </a:xfrm>
            <a:custGeom>
              <a:avLst/>
              <a:gdLst>
                <a:gd name="T0" fmla="*/ 0 w 945"/>
                <a:gd name="T1" fmla="*/ 2147483646 h 203"/>
                <a:gd name="T2" fmla="*/ 2147483646 w 945"/>
                <a:gd name="T3" fmla="*/ 0 h 203"/>
                <a:gd name="T4" fmla="*/ 0 60000 65536"/>
                <a:gd name="T5" fmla="*/ 0 60000 65536"/>
                <a:gd name="T6" fmla="*/ 0 w 945"/>
                <a:gd name="T7" fmla="*/ 0 h 203"/>
                <a:gd name="T8" fmla="*/ 945 w 945"/>
                <a:gd name="T9" fmla="*/ 203 h 203"/>
              </a:gdLst>
              <a:ahLst/>
              <a:cxnLst>
                <a:cxn ang="T4">
                  <a:pos x="T0" y="T1"/>
                </a:cxn>
                <a:cxn ang="T5">
                  <a:pos x="T2" y="T3"/>
                </a:cxn>
              </a:cxnLst>
              <a:rect l="T6" t="T7" r="T8" b="T9"/>
              <a:pathLst>
                <a:path w="945" h="203">
                  <a:moveTo>
                    <a:pt x="0" y="203"/>
                  </a:moveTo>
                  <a:lnTo>
                    <a:pt x="945"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59" name="Freeform 17"/>
            <p:cNvSpPr>
              <a:spLocks noChangeArrowheads="1"/>
            </p:cNvSpPr>
            <p:nvPr/>
          </p:nvSpPr>
          <p:spPr bwMode="auto">
            <a:xfrm>
              <a:off x="758825" y="5489576"/>
              <a:ext cx="1531937" cy="322263"/>
            </a:xfrm>
            <a:custGeom>
              <a:avLst/>
              <a:gdLst>
                <a:gd name="T0" fmla="*/ 0 w 867"/>
                <a:gd name="T1" fmla="*/ 0 h 184"/>
                <a:gd name="T2" fmla="*/ 2147483646 w 867"/>
                <a:gd name="T3" fmla="*/ 2147483646 h 184"/>
                <a:gd name="T4" fmla="*/ 0 60000 65536"/>
                <a:gd name="T5" fmla="*/ 0 60000 65536"/>
                <a:gd name="T6" fmla="*/ 0 w 867"/>
                <a:gd name="T7" fmla="*/ 0 h 184"/>
                <a:gd name="T8" fmla="*/ 867 w 867"/>
                <a:gd name="T9" fmla="*/ 184 h 184"/>
              </a:gdLst>
              <a:ahLst/>
              <a:cxnLst>
                <a:cxn ang="T4">
                  <a:pos x="T0" y="T1"/>
                </a:cxn>
                <a:cxn ang="T5">
                  <a:pos x="T2" y="T3"/>
                </a:cxn>
              </a:cxnLst>
              <a:rect l="T6" t="T7" r="T8" b="T9"/>
              <a:pathLst>
                <a:path w="867" h="184">
                  <a:moveTo>
                    <a:pt x="0" y="0"/>
                  </a:moveTo>
                  <a:lnTo>
                    <a:pt x="867" y="184"/>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60" name="Freeform 18"/>
            <p:cNvSpPr>
              <a:spLocks noChangeArrowheads="1"/>
            </p:cNvSpPr>
            <p:nvPr/>
          </p:nvSpPr>
          <p:spPr bwMode="auto">
            <a:xfrm>
              <a:off x="179388" y="5057776"/>
              <a:ext cx="3317875" cy="22225"/>
            </a:xfrm>
            <a:custGeom>
              <a:avLst/>
              <a:gdLst>
                <a:gd name="T0" fmla="*/ 0 w 2090"/>
                <a:gd name="T1" fmla="*/ 0 h 14"/>
                <a:gd name="T2" fmla="*/ 2147483646 w 2090"/>
                <a:gd name="T3" fmla="*/ 2147483646 h 14"/>
                <a:gd name="T4" fmla="*/ 0 60000 65536"/>
                <a:gd name="T5" fmla="*/ 0 60000 65536"/>
                <a:gd name="T6" fmla="*/ 0 w 2090"/>
                <a:gd name="T7" fmla="*/ 0 h 14"/>
                <a:gd name="T8" fmla="*/ 2090 w 2090"/>
                <a:gd name="T9" fmla="*/ 14 h 14"/>
              </a:gdLst>
              <a:ahLst/>
              <a:cxnLst>
                <a:cxn ang="T4">
                  <a:pos x="T0" y="T1"/>
                </a:cxn>
                <a:cxn ang="T5">
                  <a:pos x="T2" y="T3"/>
                </a:cxn>
              </a:cxnLst>
              <a:rect l="T6" t="T7" r="T8" b="T9"/>
              <a:pathLst>
                <a:path w="2090" h="14">
                  <a:moveTo>
                    <a:pt x="0" y="0"/>
                  </a:moveTo>
                  <a:lnTo>
                    <a:pt x="2090" y="14"/>
                  </a:lnTo>
                </a:path>
              </a:pathLst>
            </a:cu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61" name="Freeform 19"/>
            <p:cNvSpPr>
              <a:spLocks noChangeArrowheads="1"/>
            </p:cNvSpPr>
            <p:nvPr/>
          </p:nvSpPr>
          <p:spPr bwMode="auto">
            <a:xfrm>
              <a:off x="784225" y="4476751"/>
              <a:ext cx="3175" cy="1085850"/>
            </a:xfrm>
            <a:custGeom>
              <a:avLst/>
              <a:gdLst>
                <a:gd name="T0" fmla="*/ 0 w 1"/>
                <a:gd name="T1" fmla="*/ 0 h 621"/>
                <a:gd name="T2" fmla="*/ 0 w 1"/>
                <a:gd name="T3" fmla="*/ 2147483646 h 621"/>
                <a:gd name="T4" fmla="*/ 0 60000 65536"/>
                <a:gd name="T5" fmla="*/ 0 60000 65536"/>
                <a:gd name="T6" fmla="*/ 0 w 1"/>
                <a:gd name="T7" fmla="*/ 0 h 621"/>
                <a:gd name="T8" fmla="*/ 1 w 1"/>
                <a:gd name="T9" fmla="*/ 621 h 621"/>
              </a:gdLst>
              <a:ahLst/>
              <a:cxnLst>
                <a:cxn ang="T4">
                  <a:pos x="T0" y="T1"/>
                </a:cxn>
                <a:cxn ang="T5">
                  <a:pos x="T2" y="T3"/>
                </a:cxn>
              </a:cxnLst>
              <a:rect l="T6" t="T7" r="T8" b="T9"/>
              <a:pathLst>
                <a:path w="1" h="621">
                  <a:moveTo>
                    <a:pt x="0" y="0"/>
                  </a:moveTo>
                  <a:lnTo>
                    <a:pt x="0" y="621"/>
                  </a:lnTo>
                </a:path>
              </a:pathLst>
            </a:cu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62" name="Oval 20"/>
            <p:cNvSpPr>
              <a:spLocks noChangeArrowheads="1"/>
            </p:cNvSpPr>
            <p:nvPr/>
          </p:nvSpPr>
          <p:spPr bwMode="auto">
            <a:xfrm>
              <a:off x="457200" y="4713288"/>
              <a:ext cx="685800" cy="67468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29763" name="Oval 21"/>
            <p:cNvSpPr>
              <a:spLocks noChangeArrowheads="1"/>
            </p:cNvSpPr>
            <p:nvPr/>
          </p:nvSpPr>
          <p:spPr bwMode="auto">
            <a:xfrm>
              <a:off x="1828800" y="4489451"/>
              <a:ext cx="1219200" cy="112395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29764" name="Freeform 22"/>
            <p:cNvSpPr>
              <a:spLocks noChangeArrowheads="1"/>
            </p:cNvSpPr>
            <p:nvPr/>
          </p:nvSpPr>
          <p:spPr bwMode="auto">
            <a:xfrm>
              <a:off x="358775" y="3875088"/>
              <a:ext cx="2943225" cy="1588"/>
            </a:xfrm>
            <a:custGeom>
              <a:avLst/>
              <a:gdLst>
                <a:gd name="T0" fmla="*/ 0 w 1854"/>
                <a:gd name="T1" fmla="*/ 0 h 1"/>
                <a:gd name="T2" fmla="*/ 2147483646 w 1854"/>
                <a:gd name="T3" fmla="*/ 0 h 1"/>
                <a:gd name="T4" fmla="*/ 0 60000 65536"/>
                <a:gd name="T5" fmla="*/ 0 60000 65536"/>
                <a:gd name="T6" fmla="*/ 0 w 1854"/>
                <a:gd name="T7" fmla="*/ 0 h 1"/>
                <a:gd name="T8" fmla="*/ 1854 w 1854"/>
                <a:gd name="T9" fmla="*/ 1 h 1"/>
              </a:gdLst>
              <a:ahLst/>
              <a:cxnLst>
                <a:cxn ang="T4">
                  <a:pos x="T0" y="T1"/>
                </a:cxn>
                <a:cxn ang="T5">
                  <a:pos x="T2" y="T3"/>
                </a:cxn>
              </a:cxnLst>
              <a:rect l="T6" t="T7" r="T8" b="T9"/>
              <a:pathLst>
                <a:path w="1854" h="1">
                  <a:moveTo>
                    <a:pt x="0" y="0"/>
                  </a:moveTo>
                  <a:lnTo>
                    <a:pt x="1854"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65" name="Freeform 23"/>
            <p:cNvSpPr>
              <a:spLocks noChangeArrowheads="1"/>
            </p:cNvSpPr>
            <p:nvPr/>
          </p:nvSpPr>
          <p:spPr bwMode="auto">
            <a:xfrm>
              <a:off x="1600200" y="2984501"/>
              <a:ext cx="1690687" cy="6350"/>
            </a:xfrm>
            <a:custGeom>
              <a:avLst/>
              <a:gdLst>
                <a:gd name="T0" fmla="*/ 0 w 1065"/>
                <a:gd name="T1" fmla="*/ 2147483646 h 4"/>
                <a:gd name="T2" fmla="*/ 2147483646 w 1065"/>
                <a:gd name="T3" fmla="*/ 0 h 4"/>
                <a:gd name="T4" fmla="*/ 0 60000 65536"/>
                <a:gd name="T5" fmla="*/ 0 60000 65536"/>
                <a:gd name="T6" fmla="*/ 0 w 1065"/>
                <a:gd name="T7" fmla="*/ 0 h 4"/>
                <a:gd name="T8" fmla="*/ 1065 w 1065"/>
                <a:gd name="T9" fmla="*/ 4 h 4"/>
              </a:gdLst>
              <a:ahLst/>
              <a:cxnLst>
                <a:cxn ang="T4">
                  <a:pos x="T0" y="T1"/>
                </a:cxn>
                <a:cxn ang="T5">
                  <a:pos x="T2" y="T3"/>
                </a:cxn>
              </a:cxnLst>
              <a:rect l="T6" t="T7" r="T8" b="T9"/>
              <a:pathLst>
                <a:path w="1065" h="4">
                  <a:moveTo>
                    <a:pt x="0" y="4"/>
                  </a:moveTo>
                  <a:lnTo>
                    <a:pt x="1065"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66" name="Freeform 24"/>
            <p:cNvSpPr>
              <a:spLocks noChangeArrowheads="1"/>
            </p:cNvSpPr>
            <p:nvPr/>
          </p:nvSpPr>
          <p:spPr bwMode="auto">
            <a:xfrm>
              <a:off x="2443163" y="2840038"/>
              <a:ext cx="1587" cy="1141413"/>
            </a:xfrm>
            <a:custGeom>
              <a:avLst/>
              <a:gdLst>
                <a:gd name="T0" fmla="*/ 0 w 1"/>
                <a:gd name="T1" fmla="*/ 2147483646 h 719"/>
                <a:gd name="T2" fmla="*/ 0 w 1"/>
                <a:gd name="T3" fmla="*/ 0 h 719"/>
                <a:gd name="T4" fmla="*/ 0 60000 65536"/>
                <a:gd name="T5" fmla="*/ 0 60000 65536"/>
                <a:gd name="T6" fmla="*/ 0 w 1"/>
                <a:gd name="T7" fmla="*/ 0 h 719"/>
                <a:gd name="T8" fmla="*/ 1 w 1"/>
                <a:gd name="T9" fmla="*/ 719 h 719"/>
              </a:gdLst>
              <a:ahLst/>
              <a:cxnLst>
                <a:cxn ang="T4">
                  <a:pos x="T0" y="T1"/>
                </a:cxn>
                <a:cxn ang="T5">
                  <a:pos x="T2" y="T3"/>
                </a:cxn>
              </a:cxnLst>
              <a:rect l="T6" t="T7" r="T8" b="T9"/>
              <a:pathLst>
                <a:path w="1" h="719">
                  <a:moveTo>
                    <a:pt x="0" y="719"/>
                  </a:moveTo>
                  <a:lnTo>
                    <a:pt x="0" y="0"/>
                  </a:lnTo>
                </a:path>
              </a:pathLst>
            </a:cu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67" name="Freeform 25"/>
            <p:cNvSpPr>
              <a:spLocks noChangeArrowheads="1"/>
            </p:cNvSpPr>
            <p:nvPr/>
          </p:nvSpPr>
          <p:spPr bwMode="auto">
            <a:xfrm>
              <a:off x="793750" y="3259138"/>
              <a:ext cx="1587" cy="766763"/>
            </a:xfrm>
            <a:custGeom>
              <a:avLst/>
              <a:gdLst>
                <a:gd name="T0" fmla="*/ 0 w 1"/>
                <a:gd name="T1" fmla="*/ 2147483646 h 491"/>
                <a:gd name="T2" fmla="*/ 0 w 1"/>
                <a:gd name="T3" fmla="*/ 0 h 491"/>
                <a:gd name="T4" fmla="*/ 0 60000 65536"/>
                <a:gd name="T5" fmla="*/ 0 60000 65536"/>
                <a:gd name="T6" fmla="*/ 0 w 1"/>
                <a:gd name="T7" fmla="*/ 0 h 491"/>
                <a:gd name="T8" fmla="*/ 1 w 1"/>
                <a:gd name="T9" fmla="*/ 491 h 491"/>
              </a:gdLst>
              <a:ahLst/>
              <a:cxnLst>
                <a:cxn ang="T4">
                  <a:pos x="T0" y="T1"/>
                </a:cxn>
                <a:cxn ang="T5">
                  <a:pos x="T2" y="T3"/>
                </a:cxn>
              </a:cxnLst>
              <a:rect l="T6" t="T7" r="T8" b="T9"/>
              <a:pathLst>
                <a:path w="1" h="491">
                  <a:moveTo>
                    <a:pt x="0" y="491"/>
                  </a:moveTo>
                  <a:lnTo>
                    <a:pt x="0" y="0"/>
                  </a:lnTo>
                </a:path>
              </a:pathLst>
            </a:cu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68" name="Freeform 26"/>
            <p:cNvSpPr>
              <a:spLocks noChangeArrowheads="1"/>
            </p:cNvSpPr>
            <p:nvPr/>
          </p:nvSpPr>
          <p:spPr bwMode="auto">
            <a:xfrm>
              <a:off x="358775" y="3427413"/>
              <a:ext cx="1587" cy="469900"/>
            </a:xfrm>
            <a:custGeom>
              <a:avLst/>
              <a:gdLst>
                <a:gd name="T0" fmla="*/ 0 w 1"/>
                <a:gd name="T1" fmla="*/ 2147483646 h 296"/>
                <a:gd name="T2" fmla="*/ 0 w 1"/>
                <a:gd name="T3" fmla="*/ 0 h 296"/>
                <a:gd name="T4" fmla="*/ 0 60000 65536"/>
                <a:gd name="T5" fmla="*/ 0 60000 65536"/>
                <a:gd name="T6" fmla="*/ 0 w 1"/>
                <a:gd name="T7" fmla="*/ 0 h 296"/>
                <a:gd name="T8" fmla="*/ 1 w 1"/>
                <a:gd name="T9" fmla="*/ 296 h 296"/>
              </a:gdLst>
              <a:ahLst/>
              <a:cxnLst>
                <a:cxn ang="T4">
                  <a:pos x="T0" y="T1"/>
                </a:cxn>
                <a:cxn ang="T5">
                  <a:pos x="T2" y="T3"/>
                </a:cxn>
              </a:cxnLst>
              <a:rect l="T6" t="T7" r="T8" b="T9"/>
              <a:pathLst>
                <a:path w="1" h="296">
                  <a:moveTo>
                    <a:pt x="0" y="296"/>
                  </a:moveTo>
                  <a:lnTo>
                    <a:pt x="0"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69" name="Line 27"/>
            <p:cNvSpPr>
              <a:spLocks noChangeShapeType="1"/>
            </p:cNvSpPr>
            <p:nvPr/>
          </p:nvSpPr>
          <p:spPr bwMode="auto">
            <a:xfrm flipV="1">
              <a:off x="3276600" y="2990851"/>
              <a:ext cx="0" cy="8985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0" name="Freeform 28"/>
            <p:cNvSpPr>
              <a:spLocks noChangeArrowheads="1"/>
            </p:cNvSpPr>
            <p:nvPr/>
          </p:nvSpPr>
          <p:spPr bwMode="auto">
            <a:xfrm>
              <a:off x="1604963" y="2973388"/>
              <a:ext cx="1587" cy="485775"/>
            </a:xfrm>
            <a:custGeom>
              <a:avLst/>
              <a:gdLst>
                <a:gd name="T0" fmla="*/ 0 w 1"/>
                <a:gd name="T1" fmla="*/ 0 h 306"/>
                <a:gd name="T2" fmla="*/ 0 w 1"/>
                <a:gd name="T3" fmla="*/ 2147483646 h 306"/>
                <a:gd name="T4" fmla="*/ 0 60000 65536"/>
                <a:gd name="T5" fmla="*/ 0 60000 65536"/>
                <a:gd name="T6" fmla="*/ 0 w 1"/>
                <a:gd name="T7" fmla="*/ 0 h 306"/>
                <a:gd name="T8" fmla="*/ 1 w 1"/>
                <a:gd name="T9" fmla="*/ 306 h 306"/>
              </a:gdLst>
              <a:ahLst/>
              <a:cxnLst>
                <a:cxn ang="T4">
                  <a:pos x="T0" y="T1"/>
                </a:cxn>
                <a:cxn ang="T5">
                  <a:pos x="T2" y="T3"/>
                </a:cxn>
              </a:cxnLst>
              <a:rect l="T6" t="T7" r="T8" b="T9"/>
              <a:pathLst>
                <a:path w="1" h="306">
                  <a:moveTo>
                    <a:pt x="0" y="0"/>
                  </a:moveTo>
                  <a:lnTo>
                    <a:pt x="0" y="30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71" name="Freeform 29"/>
            <p:cNvSpPr>
              <a:spLocks noChangeArrowheads="1"/>
            </p:cNvSpPr>
            <p:nvPr/>
          </p:nvSpPr>
          <p:spPr bwMode="auto">
            <a:xfrm>
              <a:off x="350838" y="3440113"/>
              <a:ext cx="1265237" cy="1588"/>
            </a:xfrm>
            <a:custGeom>
              <a:avLst/>
              <a:gdLst>
                <a:gd name="T0" fmla="*/ 0 w 797"/>
                <a:gd name="T1" fmla="*/ 2147483646 h 1"/>
                <a:gd name="T2" fmla="*/ 2147483646 w 797"/>
                <a:gd name="T3" fmla="*/ 0 h 1"/>
                <a:gd name="T4" fmla="*/ 0 60000 65536"/>
                <a:gd name="T5" fmla="*/ 0 60000 65536"/>
                <a:gd name="T6" fmla="*/ 0 w 797"/>
                <a:gd name="T7" fmla="*/ 0 h 1"/>
                <a:gd name="T8" fmla="*/ 797 w 797"/>
                <a:gd name="T9" fmla="*/ 1 h 1"/>
              </a:gdLst>
              <a:ahLst/>
              <a:cxnLst>
                <a:cxn ang="T4">
                  <a:pos x="T0" y="T1"/>
                </a:cxn>
                <a:cxn ang="T5">
                  <a:pos x="T2" y="T3"/>
                </a:cxn>
              </a:cxnLst>
              <a:rect l="T6" t="T7" r="T8" b="T9"/>
              <a:pathLst>
                <a:path w="797" h="1">
                  <a:moveTo>
                    <a:pt x="0" y="1"/>
                  </a:moveTo>
                  <a:lnTo>
                    <a:pt x="797"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72" name="Line 30"/>
            <p:cNvSpPr>
              <a:spLocks noChangeShapeType="1"/>
            </p:cNvSpPr>
            <p:nvPr/>
          </p:nvSpPr>
          <p:spPr bwMode="auto">
            <a:xfrm flipV="1">
              <a:off x="3048000" y="2990851"/>
              <a:ext cx="0" cy="8985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3" name="Line 31"/>
            <p:cNvSpPr>
              <a:spLocks noChangeShapeType="1"/>
            </p:cNvSpPr>
            <p:nvPr/>
          </p:nvSpPr>
          <p:spPr bwMode="auto">
            <a:xfrm>
              <a:off x="1828800" y="2990851"/>
              <a:ext cx="0" cy="8985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4" name="Line 32"/>
            <p:cNvSpPr>
              <a:spLocks noChangeShapeType="1"/>
            </p:cNvSpPr>
            <p:nvPr/>
          </p:nvSpPr>
          <p:spPr bwMode="auto">
            <a:xfrm>
              <a:off x="457200" y="3440113"/>
              <a:ext cx="0" cy="4492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75" name="Freeform 33"/>
            <p:cNvSpPr>
              <a:spLocks noChangeArrowheads="1"/>
            </p:cNvSpPr>
            <p:nvPr/>
          </p:nvSpPr>
          <p:spPr bwMode="auto">
            <a:xfrm>
              <a:off x="1108075" y="3435351"/>
              <a:ext cx="1587" cy="461963"/>
            </a:xfrm>
            <a:custGeom>
              <a:avLst/>
              <a:gdLst>
                <a:gd name="T0" fmla="*/ 0 w 1"/>
                <a:gd name="T1" fmla="*/ 0 h 296"/>
                <a:gd name="T2" fmla="*/ 0 w 1"/>
                <a:gd name="T3" fmla="*/ 2147483646 h 296"/>
                <a:gd name="T4" fmla="*/ 0 60000 65536"/>
                <a:gd name="T5" fmla="*/ 0 60000 65536"/>
                <a:gd name="T6" fmla="*/ 0 w 1"/>
                <a:gd name="T7" fmla="*/ 0 h 296"/>
                <a:gd name="T8" fmla="*/ 1 w 1"/>
                <a:gd name="T9" fmla="*/ 296 h 296"/>
              </a:gdLst>
              <a:ahLst/>
              <a:cxnLst>
                <a:cxn ang="T4">
                  <a:pos x="T0" y="T1"/>
                </a:cxn>
                <a:cxn ang="T5">
                  <a:pos x="T2" y="T3"/>
                </a:cxn>
              </a:cxnLst>
              <a:rect l="T6" t="T7" r="T8" b="T9"/>
              <a:pathLst>
                <a:path w="1" h="296">
                  <a:moveTo>
                    <a:pt x="0" y="0"/>
                  </a:moveTo>
                  <a:lnTo>
                    <a:pt x="0" y="296"/>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76" name="Line 34"/>
            <p:cNvSpPr>
              <a:spLocks noChangeShapeType="1"/>
            </p:cNvSpPr>
            <p:nvPr/>
          </p:nvSpPr>
          <p:spPr bwMode="auto">
            <a:xfrm>
              <a:off x="3733800" y="3014663"/>
              <a:ext cx="0" cy="83820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17443" name="Picture 35"/>
          <p:cNvPicPr>
            <a:picLocks noChangeAspect="1" noChangeArrowheads="1"/>
          </p:cNvPicPr>
          <p:nvPr/>
        </p:nvPicPr>
        <p:blipFill>
          <a:blip r:embed="rId3">
            <a:clrChange>
              <a:clrFrom>
                <a:srgbClr val="FFFFFF"/>
              </a:clrFrom>
              <a:clrTo>
                <a:srgbClr val="FFFFFF">
                  <a:alpha val="0"/>
                </a:srgbClr>
              </a:clrTo>
            </a:clrChange>
            <a:lum bright="30000" contrast="40000"/>
            <a:extLst>
              <a:ext uri="{28A0092B-C50C-407E-A947-70E740481C1C}">
                <a14:useLocalDpi xmlns:a14="http://schemas.microsoft.com/office/drawing/2010/main" val="0"/>
              </a:ext>
            </a:extLst>
          </a:blip>
          <a:srcRect/>
          <a:stretch>
            <a:fillRect/>
          </a:stretch>
        </p:blipFill>
        <p:spPr bwMode="auto">
          <a:xfrm>
            <a:off x="1676400" y="881063"/>
            <a:ext cx="27432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Line 36"/>
          <p:cNvSpPr>
            <a:spLocks noChangeShapeType="1"/>
          </p:cNvSpPr>
          <p:nvPr/>
        </p:nvSpPr>
        <p:spPr bwMode="auto">
          <a:xfrm>
            <a:off x="1600200" y="299085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5" name="Freeform 37"/>
          <p:cNvSpPr>
            <a:spLocks noChangeArrowheads="1"/>
          </p:cNvSpPr>
          <p:nvPr/>
        </p:nvSpPr>
        <p:spPr bwMode="auto">
          <a:xfrm>
            <a:off x="2270125" y="5087938"/>
            <a:ext cx="168275" cy="714375"/>
          </a:xfrm>
          <a:custGeom>
            <a:avLst/>
            <a:gdLst>
              <a:gd name="T0" fmla="*/ 0 w 106"/>
              <a:gd name="T1" fmla="*/ 2147483646 h 450"/>
              <a:gd name="T2" fmla="*/ 2147483646 w 106"/>
              <a:gd name="T3" fmla="*/ 0 h 450"/>
              <a:gd name="T4" fmla="*/ 0 60000 65536"/>
              <a:gd name="T5" fmla="*/ 0 60000 65536"/>
              <a:gd name="T6" fmla="*/ 0 w 106"/>
              <a:gd name="T7" fmla="*/ 0 h 450"/>
              <a:gd name="T8" fmla="*/ 106 w 106"/>
              <a:gd name="T9" fmla="*/ 450 h 450"/>
            </a:gdLst>
            <a:ahLst/>
            <a:cxnLst>
              <a:cxn ang="T4">
                <a:pos x="T0" y="T1"/>
              </a:cxn>
              <a:cxn ang="T5">
                <a:pos x="T2" y="T3"/>
              </a:cxn>
            </a:cxnLst>
            <a:rect l="T6" t="T7" r="T8" b="T9"/>
            <a:pathLst>
              <a:path w="106" h="450">
                <a:moveTo>
                  <a:pt x="0" y="450"/>
                </a:moveTo>
                <a:lnTo>
                  <a:pt x="106" y="0"/>
                </a:lnTo>
              </a:path>
            </a:pathLst>
          </a:custGeom>
          <a:noFill/>
          <a:ln w="9525">
            <a:solidFill>
              <a:srgbClr val="99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6" name="Freeform 38"/>
          <p:cNvSpPr>
            <a:spLocks noChangeArrowheads="1"/>
          </p:cNvSpPr>
          <p:nvPr/>
        </p:nvSpPr>
        <p:spPr bwMode="auto">
          <a:xfrm>
            <a:off x="2251075" y="3327400"/>
            <a:ext cx="4763" cy="2490788"/>
          </a:xfrm>
          <a:custGeom>
            <a:avLst/>
            <a:gdLst>
              <a:gd name="T0" fmla="*/ 2147483646 w 3"/>
              <a:gd name="T1" fmla="*/ 2147483646 h 1569"/>
              <a:gd name="T2" fmla="*/ 0 w 3"/>
              <a:gd name="T3" fmla="*/ 0 h 1569"/>
              <a:gd name="T4" fmla="*/ 0 60000 65536"/>
              <a:gd name="T5" fmla="*/ 0 60000 65536"/>
              <a:gd name="T6" fmla="*/ 0 w 3"/>
              <a:gd name="T7" fmla="*/ 0 h 1569"/>
              <a:gd name="T8" fmla="*/ 3 w 3"/>
              <a:gd name="T9" fmla="*/ 1569 h 1569"/>
            </a:gdLst>
            <a:ahLst/>
            <a:cxnLst>
              <a:cxn ang="T4">
                <a:pos x="T0" y="T1"/>
              </a:cxn>
              <a:cxn ang="T5">
                <a:pos x="T2" y="T3"/>
              </a:cxn>
            </a:cxnLst>
            <a:rect l="T6" t="T7" r="T8" b="T9"/>
            <a:pathLst>
              <a:path w="3" h="1569">
                <a:moveTo>
                  <a:pt x="3" y="1569"/>
                </a:moveTo>
                <a:lnTo>
                  <a:pt x="0" y="0"/>
                </a:lnTo>
              </a:path>
            </a:pathLst>
          </a:custGeom>
          <a:noFill/>
          <a:ln w="9525">
            <a:solidFill>
              <a:srgbClr val="99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5" name="Line 39"/>
          <p:cNvSpPr>
            <a:spLocks noChangeShapeType="1"/>
          </p:cNvSpPr>
          <p:nvPr/>
        </p:nvSpPr>
        <p:spPr bwMode="auto">
          <a:xfrm>
            <a:off x="5943600" y="299085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 name="Group 40"/>
          <p:cNvGrpSpPr>
            <a:grpSpLocks/>
          </p:cNvGrpSpPr>
          <p:nvPr/>
        </p:nvGrpSpPr>
        <p:grpSpPr bwMode="auto">
          <a:xfrm>
            <a:off x="609600" y="2709863"/>
            <a:ext cx="1663700" cy="944562"/>
            <a:chOff x="816" y="1791"/>
            <a:chExt cx="1048" cy="595"/>
          </a:xfrm>
        </p:grpSpPr>
        <p:sp>
          <p:nvSpPr>
            <p:cNvPr id="29747" name="Freeform 41"/>
            <p:cNvSpPr>
              <a:spLocks noChangeArrowheads="1"/>
            </p:cNvSpPr>
            <p:nvPr/>
          </p:nvSpPr>
          <p:spPr bwMode="auto">
            <a:xfrm>
              <a:off x="1200" y="2016"/>
              <a:ext cx="664" cy="370"/>
            </a:xfrm>
            <a:custGeom>
              <a:avLst/>
              <a:gdLst>
                <a:gd name="T0" fmla="*/ 0 w 664"/>
                <a:gd name="T1" fmla="*/ 0 h 370"/>
                <a:gd name="T2" fmla="*/ 664 w 664"/>
                <a:gd name="T3" fmla="*/ 370 h 370"/>
                <a:gd name="T4" fmla="*/ 0 60000 65536"/>
                <a:gd name="T5" fmla="*/ 0 60000 65536"/>
                <a:gd name="T6" fmla="*/ 0 w 664"/>
                <a:gd name="T7" fmla="*/ 0 h 370"/>
                <a:gd name="T8" fmla="*/ 664 w 664"/>
                <a:gd name="T9" fmla="*/ 370 h 370"/>
              </a:gdLst>
              <a:ahLst/>
              <a:cxnLst>
                <a:cxn ang="T4">
                  <a:pos x="T0" y="T1"/>
                </a:cxn>
                <a:cxn ang="T5">
                  <a:pos x="T2" y="T3"/>
                </a:cxn>
              </a:cxnLst>
              <a:rect l="T6" t="T7" r="T8" b="T9"/>
              <a:pathLst>
                <a:path w="664" h="370">
                  <a:moveTo>
                    <a:pt x="0" y="0"/>
                  </a:moveTo>
                  <a:lnTo>
                    <a:pt x="664" y="370"/>
                  </a:ln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48" name="Text Box 42"/>
            <p:cNvSpPr txBox="1">
              <a:spLocks noChangeArrowheads="1"/>
            </p:cNvSpPr>
            <p:nvPr/>
          </p:nvSpPr>
          <p:spPr bwMode="auto">
            <a:xfrm>
              <a:off x="816" y="1791"/>
              <a:ext cx="50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zh-CN" altLang="en-US" b="1"/>
                <a:t>无线</a:t>
              </a:r>
            </a:p>
            <a:p>
              <a:pPr eaLnBrk="1" hangingPunct="1">
                <a:buFont typeface="Arial" panose="020B0604020202020204" pitchFamily="34" charset="0"/>
                <a:buNone/>
              </a:pPr>
              <a:r>
                <a:rPr lang="en-US" altLang="zh-CN" sz="1600" b="1" i="1"/>
                <a:t>No line</a:t>
              </a:r>
            </a:p>
          </p:txBody>
        </p:sp>
      </p:grpSp>
      <p:sp>
        <p:nvSpPr>
          <p:cNvPr id="17451" name="Freeform 43"/>
          <p:cNvSpPr>
            <a:spLocks noChangeArrowheads="1"/>
          </p:cNvSpPr>
          <p:nvPr/>
        </p:nvSpPr>
        <p:spPr bwMode="auto">
          <a:xfrm>
            <a:off x="1600200" y="3440113"/>
            <a:ext cx="650875" cy="1587"/>
          </a:xfrm>
          <a:custGeom>
            <a:avLst/>
            <a:gdLst>
              <a:gd name="T0" fmla="*/ 0 w 410"/>
              <a:gd name="T1" fmla="*/ 0 h 1"/>
              <a:gd name="T2" fmla="*/ 2147483646 w 410"/>
              <a:gd name="T3" fmla="*/ 0 h 1"/>
              <a:gd name="T4" fmla="*/ 0 60000 65536"/>
              <a:gd name="T5" fmla="*/ 0 60000 65536"/>
              <a:gd name="T6" fmla="*/ 0 w 410"/>
              <a:gd name="T7" fmla="*/ 0 h 1"/>
              <a:gd name="T8" fmla="*/ 410 w 410"/>
              <a:gd name="T9" fmla="*/ 1 h 1"/>
            </a:gdLst>
            <a:ahLst/>
            <a:cxnLst>
              <a:cxn ang="T4">
                <a:pos x="T0" y="T1"/>
              </a:cxn>
              <a:cxn ang="T5">
                <a:pos x="T2" y="T3"/>
              </a:cxn>
            </a:cxnLst>
            <a:rect l="T6" t="T7" r="T8" b="T9"/>
            <a:pathLst>
              <a:path w="410" h="1">
                <a:moveTo>
                  <a:pt x="0" y="0"/>
                </a:moveTo>
                <a:lnTo>
                  <a:pt x="410" y="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2" name="Freeform 44"/>
          <p:cNvSpPr>
            <a:spLocks noChangeArrowheads="1"/>
          </p:cNvSpPr>
          <p:nvPr/>
        </p:nvSpPr>
        <p:spPr bwMode="auto">
          <a:xfrm>
            <a:off x="2251075" y="3440113"/>
            <a:ext cx="1588" cy="434975"/>
          </a:xfrm>
          <a:custGeom>
            <a:avLst/>
            <a:gdLst>
              <a:gd name="T0" fmla="*/ 0 w 1"/>
              <a:gd name="T1" fmla="*/ 2147483646 h 274"/>
              <a:gd name="T2" fmla="*/ 0 w 1"/>
              <a:gd name="T3" fmla="*/ 0 h 274"/>
              <a:gd name="T4" fmla="*/ 0 60000 65536"/>
              <a:gd name="T5" fmla="*/ 0 60000 65536"/>
              <a:gd name="T6" fmla="*/ 0 w 1"/>
              <a:gd name="T7" fmla="*/ 0 h 274"/>
              <a:gd name="T8" fmla="*/ 1 w 1"/>
              <a:gd name="T9" fmla="*/ 274 h 274"/>
            </a:gdLst>
            <a:ahLst/>
            <a:cxnLst>
              <a:cxn ang="T4">
                <a:pos x="T0" y="T1"/>
              </a:cxn>
              <a:cxn ang="T5">
                <a:pos x="T2" y="T3"/>
              </a:cxn>
            </a:cxnLst>
            <a:rect l="T6" t="T7" r="T8" b="T9"/>
            <a:pathLst>
              <a:path w="1" h="274">
                <a:moveTo>
                  <a:pt x="0" y="274"/>
                </a:moveTo>
                <a:lnTo>
                  <a:pt x="0" y="0"/>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 name="Group 45"/>
          <p:cNvGrpSpPr>
            <a:grpSpLocks/>
          </p:cNvGrpSpPr>
          <p:nvPr/>
        </p:nvGrpSpPr>
        <p:grpSpPr bwMode="auto">
          <a:xfrm>
            <a:off x="3633788" y="3440113"/>
            <a:ext cx="1455737" cy="452437"/>
            <a:chOff x="2288" y="2075"/>
            <a:chExt cx="918" cy="293"/>
          </a:xfrm>
        </p:grpSpPr>
        <p:sp>
          <p:nvSpPr>
            <p:cNvPr id="29745" name="Freeform 46"/>
            <p:cNvSpPr>
              <a:spLocks noChangeArrowheads="1"/>
            </p:cNvSpPr>
            <p:nvPr/>
          </p:nvSpPr>
          <p:spPr bwMode="auto">
            <a:xfrm>
              <a:off x="2288" y="2075"/>
              <a:ext cx="1" cy="293"/>
            </a:xfrm>
            <a:custGeom>
              <a:avLst/>
              <a:gdLst>
                <a:gd name="T0" fmla="*/ 0 w 1"/>
                <a:gd name="T1" fmla="*/ 293 h 293"/>
                <a:gd name="T2" fmla="*/ 0 w 1"/>
                <a:gd name="T3" fmla="*/ 0 h 293"/>
                <a:gd name="T4" fmla="*/ 0 60000 65536"/>
                <a:gd name="T5" fmla="*/ 0 60000 65536"/>
                <a:gd name="T6" fmla="*/ 0 w 1"/>
                <a:gd name="T7" fmla="*/ 0 h 293"/>
                <a:gd name="T8" fmla="*/ 1 w 1"/>
                <a:gd name="T9" fmla="*/ 293 h 293"/>
              </a:gdLst>
              <a:ahLst/>
              <a:cxnLst>
                <a:cxn ang="T4">
                  <a:pos x="T0" y="T1"/>
                </a:cxn>
                <a:cxn ang="T5">
                  <a:pos x="T2" y="T3"/>
                </a:cxn>
              </a:cxnLst>
              <a:rect l="T6" t="T7" r="T8" b="T9"/>
              <a:pathLst>
                <a:path w="1" h="293">
                  <a:moveTo>
                    <a:pt x="0" y="293"/>
                  </a:moveTo>
                  <a:lnTo>
                    <a:pt x="0" y="0"/>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46" name="Freeform 47"/>
            <p:cNvSpPr>
              <a:spLocks noChangeArrowheads="1"/>
            </p:cNvSpPr>
            <p:nvPr/>
          </p:nvSpPr>
          <p:spPr bwMode="auto">
            <a:xfrm>
              <a:off x="3205" y="2086"/>
              <a:ext cx="1" cy="282"/>
            </a:xfrm>
            <a:custGeom>
              <a:avLst/>
              <a:gdLst>
                <a:gd name="T0" fmla="*/ 0 w 1"/>
                <a:gd name="T1" fmla="*/ 282 h 282"/>
                <a:gd name="T2" fmla="*/ 0 w 1"/>
                <a:gd name="T3" fmla="*/ 0 h 282"/>
                <a:gd name="T4" fmla="*/ 0 60000 65536"/>
                <a:gd name="T5" fmla="*/ 0 60000 65536"/>
                <a:gd name="T6" fmla="*/ 0 w 1"/>
                <a:gd name="T7" fmla="*/ 0 h 282"/>
                <a:gd name="T8" fmla="*/ 1 w 1"/>
                <a:gd name="T9" fmla="*/ 282 h 282"/>
              </a:gdLst>
              <a:ahLst/>
              <a:cxnLst>
                <a:cxn ang="T4">
                  <a:pos x="T0" y="T1"/>
                </a:cxn>
                <a:cxn ang="T5">
                  <a:pos x="T2" y="T3"/>
                </a:cxn>
              </a:cxnLst>
              <a:rect l="T6" t="T7" r="T8" b="T9"/>
              <a:pathLst>
                <a:path w="1" h="282">
                  <a:moveTo>
                    <a:pt x="0" y="282"/>
                  </a:moveTo>
                  <a:lnTo>
                    <a:pt x="0" y="0"/>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 name="Group 48"/>
          <p:cNvGrpSpPr>
            <a:grpSpLocks/>
          </p:cNvGrpSpPr>
          <p:nvPr/>
        </p:nvGrpSpPr>
        <p:grpSpPr bwMode="auto">
          <a:xfrm>
            <a:off x="3657600" y="3700463"/>
            <a:ext cx="1447800" cy="1570037"/>
            <a:chOff x="2304" y="2688"/>
            <a:chExt cx="912" cy="989"/>
          </a:xfrm>
        </p:grpSpPr>
        <p:sp>
          <p:nvSpPr>
            <p:cNvPr id="29742" name="Line 49"/>
            <p:cNvSpPr>
              <a:spLocks noChangeShapeType="1"/>
            </p:cNvSpPr>
            <p:nvPr/>
          </p:nvSpPr>
          <p:spPr bwMode="auto">
            <a:xfrm flipH="1" flipV="1">
              <a:off x="2304" y="2688"/>
              <a:ext cx="480"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43" name="Line 50"/>
            <p:cNvSpPr>
              <a:spLocks noChangeShapeType="1"/>
            </p:cNvSpPr>
            <p:nvPr/>
          </p:nvSpPr>
          <p:spPr bwMode="auto">
            <a:xfrm flipV="1">
              <a:off x="2880" y="2688"/>
              <a:ext cx="336" cy="62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44" name="Text Box 51"/>
            <p:cNvSpPr txBox="1">
              <a:spLocks noChangeArrowheads="1"/>
            </p:cNvSpPr>
            <p:nvPr/>
          </p:nvSpPr>
          <p:spPr bwMode="auto">
            <a:xfrm>
              <a:off x="2570" y="3235"/>
              <a:ext cx="50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None/>
              </a:pPr>
              <a:r>
                <a:rPr lang="zh-CN" altLang="en-US" b="1"/>
                <a:t>无线</a:t>
              </a:r>
            </a:p>
            <a:p>
              <a:pPr algn="ctr" eaLnBrk="1" hangingPunct="1">
                <a:buFont typeface="Arial" panose="020B0604020202020204" pitchFamily="34" charset="0"/>
                <a:buNone/>
              </a:pPr>
              <a:r>
                <a:rPr lang="en-US" altLang="zh-CN" sz="1600" b="1" i="1"/>
                <a:t>No line</a:t>
              </a:r>
            </a:p>
          </p:txBody>
        </p:sp>
      </p:grpSp>
      <p:sp>
        <p:nvSpPr>
          <p:cNvPr id="17460" name="Freeform 52"/>
          <p:cNvSpPr>
            <a:spLocks noChangeArrowheads="1"/>
          </p:cNvSpPr>
          <p:nvPr/>
        </p:nvSpPr>
        <p:spPr bwMode="auto">
          <a:xfrm>
            <a:off x="2255838" y="4324350"/>
            <a:ext cx="1587" cy="1477963"/>
          </a:xfrm>
          <a:custGeom>
            <a:avLst/>
            <a:gdLst>
              <a:gd name="T0" fmla="*/ 0 w 1"/>
              <a:gd name="T1" fmla="*/ 0 h 931"/>
              <a:gd name="T2" fmla="*/ 2147483646 w 1"/>
              <a:gd name="T3" fmla="*/ 2147483646 h 931"/>
              <a:gd name="T4" fmla="*/ 0 60000 65536"/>
              <a:gd name="T5" fmla="*/ 0 60000 65536"/>
              <a:gd name="T6" fmla="*/ 0 w 1"/>
              <a:gd name="T7" fmla="*/ 0 h 931"/>
              <a:gd name="T8" fmla="*/ 1 w 1"/>
              <a:gd name="T9" fmla="*/ 931 h 931"/>
            </a:gdLst>
            <a:ahLst/>
            <a:cxnLst>
              <a:cxn ang="T4">
                <a:pos x="T0" y="T1"/>
              </a:cxn>
              <a:cxn ang="T5">
                <a:pos x="T2" y="T3"/>
              </a:cxn>
            </a:cxnLst>
            <a:rect l="T6" t="T7" r="T8" b="T9"/>
            <a:pathLst>
              <a:path w="1" h="931">
                <a:moveTo>
                  <a:pt x="0" y="0"/>
                </a:moveTo>
                <a:lnTo>
                  <a:pt x="1" y="931"/>
                </a:lnTo>
              </a:path>
            </a:pathLst>
          </a:custGeom>
          <a:noFill/>
          <a:ln w="38100">
            <a:solidFill>
              <a:srgbClr val="99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17461" name="Picture 53"/>
          <p:cNvPicPr>
            <a:picLocks noChangeAspect="1" noChangeArrowheads="1"/>
          </p:cNvPicPr>
          <p:nvPr/>
        </p:nvPicPr>
        <p:blipFill>
          <a:blip r:embed="rId4">
            <a:clrChange>
              <a:clrFrom>
                <a:srgbClr val="FFFFFF"/>
              </a:clrFrom>
              <a:clrTo>
                <a:srgbClr val="FFFFFF">
                  <a:alpha val="0"/>
                </a:srgbClr>
              </a:clrTo>
            </a:clrChange>
            <a:grayscl/>
            <a:extLst>
              <a:ext uri="{28A0092B-C50C-407E-A947-70E740481C1C}">
                <a14:useLocalDpi xmlns:a14="http://schemas.microsoft.com/office/drawing/2010/main" val="0"/>
              </a:ext>
            </a:extLst>
          </a:blip>
          <a:srcRect/>
          <a:stretch>
            <a:fillRect/>
          </a:stretch>
        </p:blipFill>
        <p:spPr bwMode="auto">
          <a:xfrm>
            <a:off x="5991225" y="541338"/>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54"/>
          <p:cNvGrpSpPr>
            <a:grpSpLocks/>
          </p:cNvGrpSpPr>
          <p:nvPr/>
        </p:nvGrpSpPr>
        <p:grpSpPr bwMode="auto">
          <a:xfrm>
            <a:off x="5921375" y="2684463"/>
            <a:ext cx="2095500" cy="3179762"/>
            <a:chOff x="3730" y="1607"/>
            <a:chExt cx="1320" cy="2003"/>
          </a:xfrm>
        </p:grpSpPr>
        <p:sp>
          <p:nvSpPr>
            <p:cNvPr id="29726" name="Freeform 55"/>
            <p:cNvSpPr>
              <a:spLocks noChangeArrowheads="1"/>
            </p:cNvSpPr>
            <p:nvPr/>
          </p:nvSpPr>
          <p:spPr bwMode="auto">
            <a:xfrm>
              <a:off x="4620" y="1607"/>
              <a:ext cx="7" cy="1148"/>
            </a:xfrm>
            <a:custGeom>
              <a:avLst/>
              <a:gdLst>
                <a:gd name="T0" fmla="*/ 0 w 7"/>
                <a:gd name="T1" fmla="*/ 0 h 1148"/>
                <a:gd name="T2" fmla="*/ 7 w 7"/>
                <a:gd name="T3" fmla="*/ 1148 h 1148"/>
                <a:gd name="T4" fmla="*/ 0 60000 65536"/>
                <a:gd name="T5" fmla="*/ 0 60000 65536"/>
                <a:gd name="T6" fmla="*/ 0 w 7"/>
                <a:gd name="T7" fmla="*/ 0 h 1148"/>
                <a:gd name="T8" fmla="*/ 7 w 7"/>
                <a:gd name="T9" fmla="*/ 1148 h 1148"/>
              </a:gdLst>
              <a:ahLst/>
              <a:cxnLst>
                <a:cxn ang="T4">
                  <a:pos x="T0" y="T1"/>
                </a:cxn>
                <a:cxn ang="T5">
                  <a:pos x="T2" y="T3"/>
                </a:cxn>
              </a:cxnLst>
              <a:rect l="T6" t="T7" r="T8" b="T9"/>
              <a:pathLst>
                <a:path w="7" h="1148">
                  <a:moveTo>
                    <a:pt x="0" y="0"/>
                  </a:moveTo>
                  <a:lnTo>
                    <a:pt x="7" y="1148"/>
                  </a:lnTo>
                </a:path>
              </a:pathLst>
            </a:custGeom>
            <a:noFill/>
            <a:ln w="12700">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7" name="Freeform 56"/>
            <p:cNvSpPr>
              <a:spLocks noChangeArrowheads="1"/>
            </p:cNvSpPr>
            <p:nvPr/>
          </p:nvSpPr>
          <p:spPr bwMode="auto">
            <a:xfrm>
              <a:off x="3730" y="2141"/>
              <a:ext cx="1320" cy="3"/>
            </a:xfrm>
            <a:custGeom>
              <a:avLst/>
              <a:gdLst>
                <a:gd name="T0" fmla="*/ 0 w 1320"/>
                <a:gd name="T1" fmla="*/ 3 h 3"/>
                <a:gd name="T2" fmla="*/ 1320 w 1320"/>
                <a:gd name="T3" fmla="*/ 0 h 3"/>
                <a:gd name="T4" fmla="*/ 0 60000 65536"/>
                <a:gd name="T5" fmla="*/ 0 60000 65536"/>
                <a:gd name="T6" fmla="*/ 0 w 1320"/>
                <a:gd name="T7" fmla="*/ 0 h 3"/>
                <a:gd name="T8" fmla="*/ 1320 w 1320"/>
                <a:gd name="T9" fmla="*/ 3 h 3"/>
              </a:gdLst>
              <a:ahLst/>
              <a:cxnLst>
                <a:cxn ang="T4">
                  <a:pos x="T0" y="T1"/>
                </a:cxn>
                <a:cxn ang="T5">
                  <a:pos x="T2" y="T3"/>
                </a:cxn>
              </a:cxnLst>
              <a:rect l="T6" t="T7" r="T8" b="T9"/>
              <a:pathLst>
                <a:path w="1320" h="3">
                  <a:moveTo>
                    <a:pt x="0" y="3"/>
                  </a:moveTo>
                  <a:lnTo>
                    <a:pt x="1320" y="0"/>
                  </a:lnTo>
                </a:path>
              </a:pathLst>
            </a:custGeom>
            <a:noFill/>
            <a:ln w="12700">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28" name="Line 57"/>
            <p:cNvSpPr>
              <a:spLocks noChangeShapeType="1"/>
            </p:cNvSpPr>
            <p:nvPr/>
          </p:nvSpPr>
          <p:spPr bwMode="auto">
            <a:xfrm>
              <a:off x="4280" y="1650"/>
              <a:ext cx="6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9" name="Line 58"/>
            <p:cNvSpPr>
              <a:spLocks noChangeShapeType="1"/>
            </p:cNvSpPr>
            <p:nvPr/>
          </p:nvSpPr>
          <p:spPr bwMode="auto">
            <a:xfrm>
              <a:off x="4960" y="1650"/>
              <a:ext cx="0" cy="105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0" name="Line 59"/>
            <p:cNvSpPr>
              <a:spLocks noChangeShapeType="1"/>
            </p:cNvSpPr>
            <p:nvPr/>
          </p:nvSpPr>
          <p:spPr bwMode="auto">
            <a:xfrm flipH="1">
              <a:off x="4280" y="2700"/>
              <a:ext cx="68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1" name="Line 60"/>
            <p:cNvSpPr>
              <a:spLocks noChangeShapeType="1"/>
            </p:cNvSpPr>
            <p:nvPr/>
          </p:nvSpPr>
          <p:spPr bwMode="auto">
            <a:xfrm flipV="1">
              <a:off x="4280" y="2453"/>
              <a:ext cx="0" cy="24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2" name="Line 61"/>
            <p:cNvSpPr>
              <a:spLocks noChangeShapeType="1"/>
            </p:cNvSpPr>
            <p:nvPr/>
          </p:nvSpPr>
          <p:spPr bwMode="auto">
            <a:xfrm>
              <a:off x="3804" y="1836"/>
              <a:ext cx="0" cy="61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3" name="Line 62"/>
            <p:cNvSpPr>
              <a:spLocks noChangeShapeType="1"/>
            </p:cNvSpPr>
            <p:nvPr/>
          </p:nvSpPr>
          <p:spPr bwMode="auto">
            <a:xfrm>
              <a:off x="3804" y="1836"/>
              <a:ext cx="81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4" name="Line 63"/>
            <p:cNvSpPr>
              <a:spLocks noChangeShapeType="1"/>
            </p:cNvSpPr>
            <p:nvPr/>
          </p:nvSpPr>
          <p:spPr bwMode="auto">
            <a:xfrm>
              <a:off x="3804" y="2453"/>
              <a:ext cx="81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5" name="Line 64"/>
            <p:cNvSpPr>
              <a:spLocks noChangeShapeType="1"/>
            </p:cNvSpPr>
            <p:nvPr/>
          </p:nvSpPr>
          <p:spPr bwMode="auto">
            <a:xfrm flipV="1">
              <a:off x="4280" y="1650"/>
              <a:ext cx="0" cy="18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6" name="Freeform 65"/>
            <p:cNvSpPr>
              <a:spLocks noChangeArrowheads="1"/>
            </p:cNvSpPr>
            <p:nvPr/>
          </p:nvSpPr>
          <p:spPr bwMode="auto">
            <a:xfrm>
              <a:off x="3740" y="3254"/>
              <a:ext cx="1310" cy="1"/>
            </a:xfrm>
            <a:custGeom>
              <a:avLst/>
              <a:gdLst>
                <a:gd name="T0" fmla="*/ 0 w 1310"/>
                <a:gd name="T1" fmla="*/ 1 h 1"/>
                <a:gd name="T2" fmla="*/ 1310 w 1310"/>
                <a:gd name="T3" fmla="*/ 0 h 1"/>
                <a:gd name="T4" fmla="*/ 0 60000 65536"/>
                <a:gd name="T5" fmla="*/ 0 60000 65536"/>
                <a:gd name="T6" fmla="*/ 0 w 1310"/>
                <a:gd name="T7" fmla="*/ 0 h 1"/>
                <a:gd name="T8" fmla="*/ 1310 w 1310"/>
                <a:gd name="T9" fmla="*/ 1 h 1"/>
              </a:gdLst>
              <a:ahLst/>
              <a:cxnLst>
                <a:cxn ang="T4">
                  <a:pos x="T0" y="T1"/>
                </a:cxn>
                <a:cxn ang="T5">
                  <a:pos x="T2" y="T3"/>
                </a:cxn>
              </a:cxnLst>
              <a:rect l="T6" t="T7" r="T8" b="T9"/>
              <a:pathLst>
                <a:path w="1310" h="1">
                  <a:moveTo>
                    <a:pt x="0" y="1"/>
                  </a:moveTo>
                  <a:lnTo>
                    <a:pt x="1310" y="0"/>
                  </a:lnTo>
                </a:path>
              </a:pathLst>
            </a:custGeom>
            <a:noFill/>
            <a:ln w="12700">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37" name="Freeform 66"/>
            <p:cNvSpPr>
              <a:spLocks noChangeArrowheads="1"/>
            </p:cNvSpPr>
            <p:nvPr/>
          </p:nvSpPr>
          <p:spPr bwMode="auto">
            <a:xfrm>
              <a:off x="4618" y="2913"/>
              <a:ext cx="2" cy="697"/>
            </a:xfrm>
            <a:custGeom>
              <a:avLst/>
              <a:gdLst>
                <a:gd name="T0" fmla="*/ 2 w 2"/>
                <a:gd name="T1" fmla="*/ 0 h 697"/>
                <a:gd name="T2" fmla="*/ 0 w 2"/>
                <a:gd name="T3" fmla="*/ 697 h 697"/>
                <a:gd name="T4" fmla="*/ 0 60000 65536"/>
                <a:gd name="T5" fmla="*/ 0 60000 65536"/>
                <a:gd name="T6" fmla="*/ 0 w 2"/>
                <a:gd name="T7" fmla="*/ 0 h 697"/>
                <a:gd name="T8" fmla="*/ 2 w 2"/>
                <a:gd name="T9" fmla="*/ 697 h 697"/>
              </a:gdLst>
              <a:ahLst/>
              <a:cxnLst>
                <a:cxn ang="T4">
                  <a:pos x="T0" y="T1"/>
                </a:cxn>
                <a:cxn ang="T5">
                  <a:pos x="T2" y="T3"/>
                </a:cxn>
              </a:cxnLst>
              <a:rect l="T6" t="T7" r="T8" b="T9"/>
              <a:pathLst>
                <a:path w="2" h="697">
                  <a:moveTo>
                    <a:pt x="2" y="0"/>
                  </a:moveTo>
                  <a:lnTo>
                    <a:pt x="0" y="697"/>
                  </a:lnTo>
                </a:path>
              </a:pathLst>
            </a:custGeom>
            <a:noFill/>
            <a:ln w="12700">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38" name="Oval 67"/>
            <p:cNvSpPr>
              <a:spLocks noChangeArrowheads="1"/>
            </p:cNvSpPr>
            <p:nvPr/>
          </p:nvSpPr>
          <p:spPr bwMode="auto">
            <a:xfrm>
              <a:off x="4280" y="2946"/>
              <a:ext cx="680" cy="61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29739" name="Line 68"/>
            <p:cNvSpPr>
              <a:spLocks noChangeShapeType="1"/>
            </p:cNvSpPr>
            <p:nvPr/>
          </p:nvSpPr>
          <p:spPr bwMode="auto">
            <a:xfrm flipH="1">
              <a:off x="3804" y="2946"/>
              <a:ext cx="81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0" name="Line 69"/>
            <p:cNvSpPr>
              <a:spLocks noChangeShapeType="1"/>
            </p:cNvSpPr>
            <p:nvPr/>
          </p:nvSpPr>
          <p:spPr bwMode="auto">
            <a:xfrm>
              <a:off x="3804" y="2946"/>
              <a:ext cx="0" cy="61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1" name="Line 70"/>
            <p:cNvSpPr>
              <a:spLocks noChangeShapeType="1"/>
            </p:cNvSpPr>
            <p:nvPr/>
          </p:nvSpPr>
          <p:spPr bwMode="auto">
            <a:xfrm>
              <a:off x="3804" y="3564"/>
              <a:ext cx="81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71"/>
          <p:cNvGrpSpPr>
            <a:grpSpLocks/>
          </p:cNvGrpSpPr>
          <p:nvPr/>
        </p:nvGrpSpPr>
        <p:grpSpPr bwMode="auto">
          <a:xfrm>
            <a:off x="7315200" y="2509838"/>
            <a:ext cx="1679575" cy="885825"/>
            <a:chOff x="4608" y="1938"/>
            <a:chExt cx="1058" cy="558"/>
          </a:xfrm>
        </p:grpSpPr>
        <p:sp>
          <p:nvSpPr>
            <p:cNvPr id="29724" name="Line 72"/>
            <p:cNvSpPr>
              <a:spLocks noChangeShapeType="1"/>
            </p:cNvSpPr>
            <p:nvPr/>
          </p:nvSpPr>
          <p:spPr bwMode="auto">
            <a:xfrm flipH="1">
              <a:off x="4608" y="2304"/>
              <a:ext cx="720" cy="1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5" name="Text Box 73"/>
            <p:cNvSpPr txBox="1">
              <a:spLocks noChangeArrowheads="1"/>
            </p:cNvSpPr>
            <p:nvPr/>
          </p:nvSpPr>
          <p:spPr bwMode="auto">
            <a:xfrm>
              <a:off x="5162" y="1938"/>
              <a:ext cx="50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None/>
              </a:pPr>
              <a:r>
                <a:rPr lang="zh-CN" altLang="en-US" b="1"/>
                <a:t>无线</a:t>
              </a:r>
            </a:p>
            <a:p>
              <a:pPr algn="ctr" eaLnBrk="1" hangingPunct="1">
                <a:buFont typeface="Arial" panose="020B0604020202020204" pitchFamily="34" charset="0"/>
                <a:buNone/>
              </a:pPr>
              <a:r>
                <a:rPr lang="en-US" altLang="zh-CN" sz="1600" b="1" i="1"/>
                <a:t>No line</a:t>
              </a:r>
            </a:p>
          </p:txBody>
        </p:sp>
      </p:grpSp>
      <p:sp>
        <p:nvSpPr>
          <p:cNvPr id="17482" name="Line 74"/>
          <p:cNvSpPr>
            <a:spLocks noChangeShapeType="1"/>
          </p:cNvSpPr>
          <p:nvPr/>
        </p:nvSpPr>
        <p:spPr bwMode="auto">
          <a:xfrm>
            <a:off x="7334250" y="3048000"/>
            <a:ext cx="0" cy="9779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6" name="Text Box 75"/>
          <p:cNvSpPr txBox="1">
            <a:spLocks noChangeArrowheads="1"/>
          </p:cNvSpPr>
          <p:nvPr/>
        </p:nvSpPr>
        <p:spPr bwMode="auto">
          <a:xfrm>
            <a:off x="0" y="0"/>
            <a:ext cx="66421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en-US" altLang="zh-CN" sz="2800" b="1">
                <a:solidFill>
                  <a:srgbClr val="0000CC"/>
                </a:solidFill>
              </a:rPr>
              <a:t>⒉  </a:t>
            </a:r>
            <a:r>
              <a:rPr lang="zh-CN" altLang="en-US" sz="2800" b="1">
                <a:solidFill>
                  <a:srgbClr val="0000CC"/>
                </a:solidFill>
              </a:rPr>
              <a:t>两形体表面相切时，相切处无线。</a:t>
            </a:r>
          </a:p>
          <a:p>
            <a:pPr eaLnBrk="1" hangingPunct="1">
              <a:buFont typeface="Arial" panose="020B0604020202020204" pitchFamily="34" charset="0"/>
              <a:buNone/>
            </a:pPr>
            <a:r>
              <a:rPr lang="en-US" altLang="zh-CN" sz="1800" b="1" i="1">
                <a:solidFill>
                  <a:srgbClr val="0000CC"/>
                </a:solidFill>
              </a:rPr>
              <a:t>No intersection line should be drawn when two surfaces are tangent.</a:t>
            </a:r>
          </a:p>
        </p:txBody>
      </p:sp>
      <p:sp>
        <p:nvSpPr>
          <p:cNvPr id="17484" name="Freeform 76"/>
          <p:cNvSpPr>
            <a:spLocks noChangeArrowheads="1"/>
          </p:cNvSpPr>
          <p:nvPr/>
        </p:nvSpPr>
        <p:spPr bwMode="auto">
          <a:xfrm>
            <a:off x="365125" y="3440113"/>
            <a:ext cx="1235075" cy="1587"/>
          </a:xfrm>
          <a:custGeom>
            <a:avLst/>
            <a:gdLst>
              <a:gd name="T0" fmla="*/ 0 w 778"/>
              <a:gd name="T1" fmla="*/ 0 h 1"/>
              <a:gd name="T2" fmla="*/ 2147483646 w 778"/>
              <a:gd name="T3" fmla="*/ 0 h 1"/>
              <a:gd name="T4" fmla="*/ 0 60000 65536"/>
              <a:gd name="T5" fmla="*/ 0 60000 65536"/>
              <a:gd name="T6" fmla="*/ 0 w 778"/>
              <a:gd name="T7" fmla="*/ 0 h 1"/>
              <a:gd name="T8" fmla="*/ 778 w 778"/>
              <a:gd name="T9" fmla="*/ 1 h 1"/>
            </a:gdLst>
            <a:ahLst/>
            <a:cxnLst>
              <a:cxn ang="T4">
                <a:pos x="T0" y="T1"/>
              </a:cxn>
              <a:cxn ang="T5">
                <a:pos x="T2" y="T3"/>
              </a:cxn>
            </a:cxnLst>
            <a:rect l="T6" t="T7" r="T8" b="T9"/>
            <a:pathLst>
              <a:path w="778" h="1">
                <a:moveTo>
                  <a:pt x="0" y="0"/>
                </a:moveTo>
                <a:lnTo>
                  <a:pt x="778" y="0"/>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85" name="AutoShape 77"/>
          <p:cNvSpPr>
            <a:spLocks noChangeArrowheads="1"/>
          </p:cNvSpPr>
          <p:nvPr/>
        </p:nvSpPr>
        <p:spPr bwMode="auto">
          <a:xfrm rot="1643977">
            <a:off x="1952625" y="1555750"/>
            <a:ext cx="685800" cy="166688"/>
          </a:xfrm>
          <a:prstGeom prst="notchedRightArrow">
            <a:avLst>
              <a:gd name="adj1" fmla="val 50000"/>
              <a:gd name="adj2" fmla="val 102857"/>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rgbClr val="000000"/>
            </a:solidFill>
            <a:miter lim="800000"/>
          </a:ln>
          <a:effectLst/>
        </p:spPr>
        <p:txBody>
          <a:bodyPr wrap="none" anchor="ctr"/>
          <a:lstStyle/>
          <a:p>
            <a:pPr eaLnBrk="1" hangingPunct="1">
              <a:defRPr/>
            </a:pPr>
            <a:endParaRPr kumimoji="1" lang="zh-CN" altLang="en-US">
              <a:ea typeface="黑体" pitchFamily="2" charset="-122"/>
            </a:endParaRPr>
          </a:p>
        </p:txBody>
      </p:sp>
      <p:sp>
        <p:nvSpPr>
          <p:cNvPr id="17486" name="Line 78"/>
          <p:cNvSpPr>
            <a:spLocks noChangeShapeType="1"/>
          </p:cNvSpPr>
          <p:nvPr/>
        </p:nvSpPr>
        <p:spPr bwMode="auto">
          <a:xfrm>
            <a:off x="2251075" y="3448050"/>
            <a:ext cx="1482725" cy="0"/>
          </a:xfrm>
          <a:prstGeom prst="line">
            <a:avLst/>
          </a:prstGeom>
          <a:noFill/>
          <a:ln w="12700">
            <a:solidFill>
              <a:srgbClr val="99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7" name="AutoShape 79"/>
          <p:cNvSpPr>
            <a:spLocks noChangeArrowheads="1"/>
          </p:cNvSpPr>
          <p:nvPr/>
        </p:nvSpPr>
        <p:spPr bwMode="auto">
          <a:xfrm rot="1444797">
            <a:off x="3932238" y="2185988"/>
            <a:ext cx="561975" cy="122237"/>
          </a:xfrm>
          <a:prstGeom prst="leftArrow">
            <a:avLst>
              <a:gd name="adj1" fmla="val 50000"/>
              <a:gd name="adj2" fmla="val 114914"/>
            </a:avLst>
          </a:prstGeom>
          <a:solidFill>
            <a:schemeClr val="accent1"/>
          </a:solidFill>
          <a:ln w="12700">
            <a:solidFill>
              <a:schemeClr val="tx2"/>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17488" name="Text Box 80"/>
          <p:cNvSpPr txBox="1">
            <a:spLocks noChangeArrowheads="1"/>
          </p:cNvSpPr>
          <p:nvPr/>
        </p:nvSpPr>
        <p:spPr bwMode="auto">
          <a:xfrm>
            <a:off x="2125663" y="5688013"/>
            <a:ext cx="285750"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None/>
            </a:pPr>
            <a:r>
              <a:rPr lang="en-US" altLang="zh-CN" sz="800">
                <a:solidFill>
                  <a:srgbClr val="FF3300"/>
                </a:solidFill>
              </a:rPr>
              <a:t>●</a:t>
            </a:r>
          </a:p>
        </p:txBody>
      </p:sp>
      <p:sp>
        <p:nvSpPr>
          <p:cNvPr id="81" name="Line 32"/>
          <p:cNvSpPr>
            <a:spLocks noChangeShapeType="1"/>
          </p:cNvSpPr>
          <p:nvPr/>
        </p:nvSpPr>
        <p:spPr bwMode="auto">
          <a:xfrm>
            <a:off x="4052888" y="3462338"/>
            <a:ext cx="0" cy="4492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Freeform 33"/>
          <p:cNvSpPr>
            <a:spLocks noChangeArrowheads="1"/>
          </p:cNvSpPr>
          <p:nvPr/>
        </p:nvSpPr>
        <p:spPr bwMode="auto">
          <a:xfrm>
            <a:off x="4703763" y="3457575"/>
            <a:ext cx="1587" cy="461963"/>
          </a:xfrm>
          <a:custGeom>
            <a:avLst/>
            <a:gdLst>
              <a:gd name="T0" fmla="*/ 0 w 1"/>
              <a:gd name="T1" fmla="*/ 0 h 296"/>
              <a:gd name="T2" fmla="*/ 0 w 1"/>
              <a:gd name="T3" fmla="*/ 2147483646 h 296"/>
              <a:gd name="T4" fmla="*/ 0 60000 65536"/>
              <a:gd name="T5" fmla="*/ 0 60000 65536"/>
              <a:gd name="T6" fmla="*/ 0 w 1"/>
              <a:gd name="T7" fmla="*/ 0 h 296"/>
              <a:gd name="T8" fmla="*/ 1 w 1"/>
              <a:gd name="T9" fmla="*/ 296 h 296"/>
            </a:gdLst>
            <a:ahLst/>
            <a:cxnLst>
              <a:cxn ang="T4">
                <a:pos x="T0" y="T1"/>
              </a:cxn>
              <a:cxn ang="T5">
                <a:pos x="T2" y="T3"/>
              </a:cxn>
            </a:cxnLst>
            <a:rect l="T6" t="T7" r="T8" b="T9"/>
            <a:pathLst>
              <a:path w="1" h="296">
                <a:moveTo>
                  <a:pt x="0" y="0"/>
                </a:moveTo>
                <a:lnTo>
                  <a:pt x="0" y="296"/>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17443"/>
                                        </p:tgtEl>
                                        <p:attrNameLst>
                                          <p:attrName>style.visibility</p:attrName>
                                        </p:attrNameLst>
                                      </p:cBhvr>
                                      <p:to>
                                        <p:strVal val="visible"/>
                                      </p:to>
                                    </p:set>
                                    <p:anim calcmode="lin" valueType="num">
                                      <p:cBhvr additive="base">
                                        <p:cTn id="7" dur="500" fill="hold"/>
                                        <p:tgtEl>
                                          <p:spTgt spid="17443"/>
                                        </p:tgtEl>
                                        <p:attrNameLst>
                                          <p:attrName>ppt_x</p:attrName>
                                        </p:attrNameLst>
                                      </p:cBhvr>
                                      <p:tavLst>
                                        <p:tav tm="0">
                                          <p:val>
                                            <p:strVal val="#ppt_x"/>
                                          </p:val>
                                        </p:tav>
                                        <p:tav tm="100000">
                                          <p:val>
                                            <p:strVal val="#ppt_x"/>
                                          </p:val>
                                        </p:tav>
                                      </p:tavLst>
                                    </p:anim>
                                    <p:anim calcmode="lin" valueType="num">
                                      <p:cBhvr additive="base">
                                        <p:cTn id="8" dur="500" fill="hold"/>
                                        <p:tgtEl>
                                          <p:spTgt spid="1744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9" fill="hold" grpId="0" nodeType="clickEffect">
                                  <p:stCondLst>
                                    <p:cond delay="0"/>
                                  </p:stCondLst>
                                  <p:childTnLst>
                                    <p:set>
                                      <p:cBhvr>
                                        <p:cTn id="17" dur="1" fill="hold">
                                          <p:stCondLst>
                                            <p:cond delay="0"/>
                                          </p:stCondLst>
                                        </p:cTn>
                                        <p:tgtEl>
                                          <p:spTgt spid="17485"/>
                                        </p:tgtEl>
                                        <p:attrNameLst>
                                          <p:attrName>style.visibility</p:attrName>
                                        </p:attrNameLst>
                                      </p:cBhvr>
                                      <p:to>
                                        <p:strVal val="visible"/>
                                      </p:to>
                                    </p:set>
                                    <p:anim calcmode="lin" valueType="num">
                                      <p:cBhvr additive="base">
                                        <p:cTn id="18" dur="500" fill="hold"/>
                                        <p:tgtEl>
                                          <p:spTgt spid="17485"/>
                                        </p:tgtEl>
                                        <p:attrNameLst>
                                          <p:attrName>ppt_x</p:attrName>
                                        </p:attrNameLst>
                                      </p:cBhvr>
                                      <p:tavLst>
                                        <p:tav tm="0">
                                          <p:val>
                                            <p:strVal val="0-#ppt_w/2"/>
                                          </p:val>
                                        </p:tav>
                                        <p:tav tm="100000">
                                          <p:val>
                                            <p:strVal val="#ppt_x"/>
                                          </p:val>
                                        </p:tav>
                                      </p:tavLst>
                                    </p:anim>
                                    <p:anim calcmode="lin" valueType="num">
                                      <p:cBhvr additive="base">
                                        <p:cTn id="19" dur="500" fill="hold"/>
                                        <p:tgtEl>
                                          <p:spTgt spid="17485"/>
                                        </p:tgtEl>
                                        <p:attrNameLst>
                                          <p:attrName>ppt_y</p:attrName>
                                        </p:attrNameLst>
                                      </p:cBhvr>
                                      <p:tavLst>
                                        <p:tav tm="0">
                                          <p:val>
                                            <p:strVal val="0-#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7484"/>
                                        </p:tgtEl>
                                        <p:attrNameLst>
                                          <p:attrName>style.visibility</p:attrName>
                                        </p:attrNameLst>
                                      </p:cBhvr>
                                      <p:to>
                                        <p:strVal val="visible"/>
                                      </p:to>
                                    </p:set>
                                  </p:childTnLst>
                                  <p:subTnLst>
                                    <p:set>
                                      <p:cBhvr override="childStyle">
                                        <p:cTn dur="1" fill="hold" display="0" masterRel="nextClick" afterEffect="1"/>
                                        <p:tgtEl>
                                          <p:spTgt spid="17484"/>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7445"/>
                                        </p:tgtEl>
                                        <p:attrNameLst>
                                          <p:attrName>style.visibility</p:attrName>
                                        </p:attrNameLst>
                                      </p:cBhvr>
                                      <p:to>
                                        <p:strVal val="visible"/>
                                      </p:to>
                                    </p:set>
                                    <p:animEffect transition="in" filter="wipe(down)">
                                      <p:cBhvr>
                                        <p:cTn id="28" dur="500"/>
                                        <p:tgtEl>
                                          <p:spTgt spid="1744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32" fill="hold" grpId="0" nodeType="clickEffect">
                                  <p:stCondLst>
                                    <p:cond delay="0"/>
                                  </p:stCondLst>
                                  <p:childTnLst>
                                    <p:set>
                                      <p:cBhvr>
                                        <p:cTn id="32" dur="1" fill="hold">
                                          <p:stCondLst>
                                            <p:cond delay="0"/>
                                          </p:stCondLst>
                                        </p:cTn>
                                        <p:tgtEl>
                                          <p:spTgt spid="17488"/>
                                        </p:tgtEl>
                                        <p:attrNameLst>
                                          <p:attrName>style.visibility</p:attrName>
                                        </p:attrNameLst>
                                      </p:cBhvr>
                                      <p:to>
                                        <p:strVal val="visible"/>
                                      </p:to>
                                    </p:set>
                                    <p:anim calcmode="lin" valueType="num">
                                      <p:cBhvr>
                                        <p:cTn id="33" dur="500" fill="hold"/>
                                        <p:tgtEl>
                                          <p:spTgt spid="17488"/>
                                        </p:tgtEl>
                                        <p:attrNameLst>
                                          <p:attrName>ppt_w</p:attrName>
                                        </p:attrNameLst>
                                      </p:cBhvr>
                                      <p:tavLst>
                                        <p:tav tm="0">
                                          <p:val>
                                            <p:strVal val="4*#ppt_w"/>
                                          </p:val>
                                        </p:tav>
                                        <p:tav tm="100000">
                                          <p:val>
                                            <p:strVal val="#ppt_w"/>
                                          </p:val>
                                        </p:tav>
                                      </p:tavLst>
                                    </p:anim>
                                    <p:anim calcmode="lin" valueType="num">
                                      <p:cBhvr>
                                        <p:cTn id="34" dur="500" fill="hold"/>
                                        <p:tgtEl>
                                          <p:spTgt spid="17488"/>
                                        </p:tgtEl>
                                        <p:attrNameLst>
                                          <p:attrName>ppt_h</p:attrName>
                                        </p:attrNameLst>
                                      </p:cBhvr>
                                      <p:tavLst>
                                        <p:tav tm="0">
                                          <p:val>
                                            <p:strVal val="4*#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7446"/>
                                        </p:tgtEl>
                                        <p:attrNameLst>
                                          <p:attrName>style.visibility</p:attrName>
                                        </p:attrNameLst>
                                      </p:cBhvr>
                                      <p:to>
                                        <p:strVal val="visible"/>
                                      </p:to>
                                    </p:set>
                                    <p:animEffect transition="in" filter="wipe(down)">
                                      <p:cBhvr>
                                        <p:cTn id="39" dur="500"/>
                                        <p:tgtEl>
                                          <p:spTgt spid="1744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7451"/>
                                        </p:tgtEl>
                                        <p:attrNameLst>
                                          <p:attrName>style.visibility</p:attrName>
                                        </p:attrNameLst>
                                      </p:cBhvr>
                                      <p:to>
                                        <p:strVal val="visible"/>
                                      </p:to>
                                    </p:set>
                                    <p:animEffect transition="in" filter="wipe(left)">
                                      <p:cBhvr>
                                        <p:cTn id="44" dur="500"/>
                                        <p:tgtEl>
                                          <p:spTgt spid="1745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4" fill="hold" grpId="0" nodeType="clickEffect">
                                  <p:stCondLst>
                                    <p:cond delay="0"/>
                                  </p:stCondLst>
                                  <p:childTnLst>
                                    <p:set>
                                      <p:cBhvr>
                                        <p:cTn id="48" dur="1" fill="hold">
                                          <p:stCondLst>
                                            <p:cond delay="0"/>
                                          </p:stCondLst>
                                        </p:cTn>
                                        <p:tgtEl>
                                          <p:spTgt spid="17487"/>
                                        </p:tgtEl>
                                        <p:attrNameLst>
                                          <p:attrName>style.visibility</p:attrName>
                                        </p:attrNameLst>
                                      </p:cBhvr>
                                      <p:to>
                                        <p:strVal val="visible"/>
                                      </p:to>
                                    </p:set>
                                    <p:anim calcmode="lin" valueType="num">
                                      <p:cBhvr>
                                        <p:cTn id="49" dur="500" fill="hold"/>
                                        <p:tgtEl>
                                          <p:spTgt spid="17487"/>
                                        </p:tgtEl>
                                        <p:attrNameLst>
                                          <p:attrName>ppt_x</p:attrName>
                                        </p:attrNameLst>
                                      </p:cBhvr>
                                      <p:tavLst>
                                        <p:tav tm="0">
                                          <p:val>
                                            <p:strVal val="#ppt_x"/>
                                          </p:val>
                                        </p:tav>
                                        <p:tav tm="100000">
                                          <p:val>
                                            <p:strVal val="#ppt_x"/>
                                          </p:val>
                                        </p:tav>
                                      </p:tavLst>
                                    </p:anim>
                                    <p:anim calcmode="lin" valueType="num">
                                      <p:cBhvr>
                                        <p:cTn id="50" dur="500" fill="hold"/>
                                        <p:tgtEl>
                                          <p:spTgt spid="17487"/>
                                        </p:tgtEl>
                                        <p:attrNameLst>
                                          <p:attrName>ppt_y</p:attrName>
                                        </p:attrNameLst>
                                      </p:cBhvr>
                                      <p:tavLst>
                                        <p:tav tm="0">
                                          <p:val>
                                            <p:strVal val="#ppt_y+#ppt_h/2"/>
                                          </p:val>
                                        </p:tav>
                                        <p:tav tm="100000">
                                          <p:val>
                                            <p:strVal val="#ppt_y"/>
                                          </p:val>
                                        </p:tav>
                                      </p:tavLst>
                                    </p:anim>
                                    <p:anim calcmode="lin" valueType="num">
                                      <p:cBhvr>
                                        <p:cTn id="51" dur="500" fill="hold"/>
                                        <p:tgtEl>
                                          <p:spTgt spid="17487"/>
                                        </p:tgtEl>
                                        <p:attrNameLst>
                                          <p:attrName>ppt_w</p:attrName>
                                        </p:attrNameLst>
                                      </p:cBhvr>
                                      <p:tavLst>
                                        <p:tav tm="0">
                                          <p:val>
                                            <p:strVal val="#ppt_w"/>
                                          </p:val>
                                        </p:tav>
                                        <p:tav tm="100000">
                                          <p:val>
                                            <p:strVal val="#ppt_w"/>
                                          </p:val>
                                        </p:tav>
                                      </p:tavLst>
                                    </p:anim>
                                    <p:anim calcmode="lin" valueType="num">
                                      <p:cBhvr>
                                        <p:cTn id="52" dur="500" fill="hold"/>
                                        <p:tgtEl>
                                          <p:spTgt spid="17487"/>
                                        </p:tgtEl>
                                        <p:attrNameLst>
                                          <p:attrName>ppt_h</p:attrName>
                                        </p:attrNameLst>
                                      </p:cBhvr>
                                      <p:tavLst>
                                        <p:tav tm="0">
                                          <p:val>
                                            <p:fltVal val="0"/>
                                          </p:val>
                                        </p:tav>
                                        <p:tav tm="100000">
                                          <p:val>
                                            <p:strVal val="#ppt_h"/>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9" presetClass="entr" presetSubtype="10" fill="hold" grpId="0" nodeType="clickEffect">
                                  <p:stCondLst>
                                    <p:cond delay="0"/>
                                  </p:stCondLst>
                                  <p:childTnLst>
                                    <p:set>
                                      <p:cBhvr>
                                        <p:cTn id="56" dur="1" fill="hold">
                                          <p:stCondLst>
                                            <p:cond delay="0"/>
                                          </p:stCondLst>
                                        </p:cTn>
                                        <p:tgtEl>
                                          <p:spTgt spid="17452"/>
                                        </p:tgtEl>
                                        <p:attrNameLst>
                                          <p:attrName>style.visibility</p:attrName>
                                        </p:attrNameLst>
                                      </p:cBhvr>
                                      <p:to>
                                        <p:strVal val="visible"/>
                                      </p:to>
                                    </p:set>
                                    <p:anim calcmode="lin" valueType="num">
                                      <p:cBhvr>
                                        <p:cTn id="57" dur="5000" fill="hold"/>
                                        <p:tgtEl>
                                          <p:spTgt spid="17452"/>
                                        </p:tgtEl>
                                        <p:attrNameLst>
                                          <p:attrName>ppt_w</p:attrName>
                                        </p:attrNameLst>
                                      </p:cBhvr>
                                      <p:tavLst>
                                        <p:tav tm="0" fmla="#ppt_w*sin(2.5*pi*$)">
                                          <p:val>
                                            <p:fltVal val="0"/>
                                          </p:val>
                                        </p:tav>
                                        <p:tav tm="100000">
                                          <p:val>
                                            <p:fltVal val="1"/>
                                          </p:val>
                                        </p:tav>
                                      </p:tavLst>
                                    </p:anim>
                                    <p:anim calcmode="lin" valueType="num">
                                      <p:cBhvr>
                                        <p:cTn id="58" dur="5000" fill="hold"/>
                                        <p:tgtEl>
                                          <p:spTgt spid="1745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7452"/>
                                        </p:tgtEl>
                                        <p:attrNameLst>
                                          <p:attrName>style.visibility</p:attrName>
                                        </p:attrNameLst>
                                      </p:cBhvr>
                                      <p:to>
                                        <p:strVal val="hidden"/>
                                      </p:to>
                                    </p:set>
                                  </p:sub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9"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additive="base">
                                        <p:cTn id="63" dur="500" fill="hold"/>
                                        <p:tgtEl>
                                          <p:spTgt spid="4"/>
                                        </p:tgtEl>
                                        <p:attrNameLst>
                                          <p:attrName>ppt_x</p:attrName>
                                        </p:attrNameLst>
                                      </p:cBhvr>
                                      <p:tavLst>
                                        <p:tav tm="0">
                                          <p:val>
                                            <p:strVal val="0-#ppt_w/2"/>
                                          </p:val>
                                        </p:tav>
                                        <p:tav tm="100000">
                                          <p:val>
                                            <p:strVal val="#ppt_x"/>
                                          </p:val>
                                        </p:tav>
                                      </p:tavLst>
                                    </p:anim>
                                    <p:anim calcmode="lin" valueType="num">
                                      <p:cBhvr additive="base">
                                        <p:cTn id="6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7486"/>
                                        </p:tgtEl>
                                        <p:attrNameLst>
                                          <p:attrName>style.visibility</p:attrName>
                                        </p:attrNameLst>
                                      </p:cBhvr>
                                      <p:to>
                                        <p:strVal val="visible"/>
                                      </p:to>
                                    </p:set>
                                    <p:animEffect transition="in" filter="wipe(left)">
                                      <p:cBhvr>
                                        <p:cTn id="69" dur="500"/>
                                        <p:tgtEl>
                                          <p:spTgt spid="1748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17460"/>
                                        </p:tgtEl>
                                        <p:attrNameLst>
                                          <p:attrName>style.visibility</p:attrName>
                                        </p:attrNameLst>
                                      </p:cBhvr>
                                      <p:to>
                                        <p:strVal val="visible"/>
                                      </p:to>
                                    </p:set>
                                  </p:childTnLst>
                                  <p:subTnLst>
                                    <p:set>
                                      <p:cBhvr override="childStyle">
                                        <p:cTn dur="1" fill="hold" display="0" masterRel="nextClick" afterEffect="1"/>
                                        <p:tgtEl>
                                          <p:spTgt spid="17460"/>
                                        </p:tgtEl>
                                        <p:attrNameLst>
                                          <p:attrName>style.visibility</p:attrName>
                                        </p:attrNameLst>
                                      </p:cBhvr>
                                      <p:to>
                                        <p:strVal val="hidden"/>
                                      </p:to>
                                    </p:set>
                                  </p:sub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17410"/>
                                        </p:tgtEl>
                                        <p:attrNameLst>
                                          <p:attrName>style.visibility</p:attrName>
                                        </p:attrNameLst>
                                      </p:cBhvr>
                                      <p:to>
                                        <p:strVal val="visible"/>
                                      </p:to>
                                    </p:set>
                                  </p:childTnLst>
                                  <p:subTnLst>
                                    <p:set>
                                      <p:cBhvr override="childStyle">
                                        <p:cTn dur="1" fill="hold" display="0" masterRel="nextClick" afterEffect="1"/>
                                        <p:tgtEl>
                                          <p:spTgt spid="17410"/>
                                        </p:tgtEl>
                                        <p:attrNameLst>
                                          <p:attrName>style.visibility</p:attrName>
                                        </p:attrNameLst>
                                      </p:cBhvr>
                                      <p:to>
                                        <p:strVal val="hidden"/>
                                      </p:to>
                                    </p:set>
                                  </p:sub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grpId="0" nodeType="clickEffect">
                                  <p:stCondLst>
                                    <p:cond delay="0"/>
                                  </p:stCondLst>
                                  <p:childTnLst>
                                    <p:set>
                                      <p:cBhvr>
                                        <p:cTn id="81" dur="1" fill="hold">
                                          <p:stCondLst>
                                            <p:cond delay="499"/>
                                          </p:stCondLst>
                                        </p:cTn>
                                        <p:tgtEl>
                                          <p:spTgt spid="17411"/>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9" presetClass="entr" presetSubtype="10" fill="hold" nodeType="clickEffect">
                                  <p:stCondLst>
                                    <p:cond delay="0"/>
                                  </p:stCondLst>
                                  <p:childTnLst>
                                    <p:set>
                                      <p:cBhvr>
                                        <p:cTn id="85" dur="1" fill="hold">
                                          <p:stCondLst>
                                            <p:cond delay="0"/>
                                          </p:stCondLst>
                                        </p:cTn>
                                        <p:tgtEl>
                                          <p:spTgt spid="5"/>
                                        </p:tgtEl>
                                        <p:attrNameLst>
                                          <p:attrName>style.visibility</p:attrName>
                                        </p:attrNameLst>
                                      </p:cBhvr>
                                      <p:to>
                                        <p:strVal val="visible"/>
                                      </p:to>
                                    </p:set>
                                    <p:anim calcmode="lin" valueType="num">
                                      <p:cBhvr>
                                        <p:cTn id="86" dur="5000" fill="hold"/>
                                        <p:tgtEl>
                                          <p:spTgt spid="5"/>
                                        </p:tgtEl>
                                        <p:attrNameLst>
                                          <p:attrName>ppt_w</p:attrName>
                                        </p:attrNameLst>
                                      </p:cBhvr>
                                      <p:tavLst>
                                        <p:tav tm="0" fmla="#ppt_w*sin(2.5*pi*$)">
                                          <p:val>
                                            <p:fltVal val="0"/>
                                          </p:val>
                                        </p:tav>
                                        <p:tav tm="100000">
                                          <p:val>
                                            <p:fltVal val="1"/>
                                          </p:val>
                                        </p:tav>
                                      </p:tavLst>
                                    </p:anim>
                                    <p:anim calcmode="lin" valueType="num">
                                      <p:cBhvr>
                                        <p:cTn id="87" dur="5000" fill="hold"/>
                                        <p:tgtEl>
                                          <p:spTgt spid="5"/>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4" fill="hold" nodeType="clickEffect">
                                  <p:stCondLst>
                                    <p:cond delay="0"/>
                                  </p:stCondLst>
                                  <p:childTnLst>
                                    <p:set>
                                      <p:cBhvr>
                                        <p:cTn id="91" dur="1" fill="hold">
                                          <p:stCondLst>
                                            <p:cond delay="0"/>
                                          </p:stCondLst>
                                        </p:cTn>
                                        <p:tgtEl>
                                          <p:spTgt spid="6"/>
                                        </p:tgtEl>
                                        <p:attrNameLst>
                                          <p:attrName>style.visibility</p:attrName>
                                        </p:attrNameLst>
                                      </p:cBhvr>
                                      <p:to>
                                        <p:strVal val="visible"/>
                                      </p:to>
                                    </p:set>
                                    <p:anim calcmode="lin" valueType="num">
                                      <p:cBhvr additive="base">
                                        <p:cTn id="92" dur="500" fill="hold"/>
                                        <p:tgtEl>
                                          <p:spTgt spid="6"/>
                                        </p:tgtEl>
                                        <p:attrNameLst>
                                          <p:attrName>ppt_x</p:attrName>
                                        </p:attrNameLst>
                                      </p:cBhvr>
                                      <p:tavLst>
                                        <p:tav tm="0">
                                          <p:val>
                                            <p:strVal val="#ppt_x"/>
                                          </p:val>
                                        </p:tav>
                                        <p:tav tm="100000">
                                          <p:val>
                                            <p:strVal val="#ppt_x"/>
                                          </p:val>
                                        </p:tav>
                                      </p:tavLst>
                                    </p:anim>
                                    <p:anim calcmode="lin" valueType="num">
                                      <p:cBhvr additive="base">
                                        <p:cTn id="9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82"/>
                                        </p:tgtEl>
                                        <p:attrNameLst>
                                          <p:attrName>style.visibility</p:attrName>
                                        </p:attrNameLst>
                                      </p:cBhvr>
                                      <p:to>
                                        <p:strVal val="visible"/>
                                      </p:to>
                                    </p:set>
                                    <p:animEffect transition="in" filter="wipe(down)">
                                      <p:cBhvr>
                                        <p:cTn id="98" dur="500"/>
                                        <p:tgtEl>
                                          <p:spTgt spid="82"/>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81"/>
                                        </p:tgtEl>
                                        <p:attrNameLst>
                                          <p:attrName>style.visibility</p:attrName>
                                        </p:attrNameLst>
                                      </p:cBhvr>
                                      <p:to>
                                        <p:strVal val="visible"/>
                                      </p:to>
                                    </p:set>
                                    <p:animEffect transition="in" filter="wipe(down)">
                                      <p:cBhvr>
                                        <p:cTn id="101" dur="500"/>
                                        <p:tgtEl>
                                          <p:spTgt spid="81"/>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3" presetClass="entr" presetSubtype="528" fill="hold" nodeType="clickEffect">
                                  <p:stCondLst>
                                    <p:cond delay="0"/>
                                  </p:stCondLst>
                                  <p:childTnLst>
                                    <p:set>
                                      <p:cBhvr>
                                        <p:cTn id="105" dur="1" fill="hold">
                                          <p:stCondLst>
                                            <p:cond delay="0"/>
                                          </p:stCondLst>
                                        </p:cTn>
                                        <p:tgtEl>
                                          <p:spTgt spid="17461"/>
                                        </p:tgtEl>
                                        <p:attrNameLst>
                                          <p:attrName>style.visibility</p:attrName>
                                        </p:attrNameLst>
                                      </p:cBhvr>
                                      <p:to>
                                        <p:strVal val="visible"/>
                                      </p:to>
                                    </p:set>
                                    <p:anim calcmode="lin" valueType="num">
                                      <p:cBhvr>
                                        <p:cTn id="106" dur="500" fill="hold"/>
                                        <p:tgtEl>
                                          <p:spTgt spid="17461"/>
                                        </p:tgtEl>
                                        <p:attrNameLst>
                                          <p:attrName>ppt_w</p:attrName>
                                        </p:attrNameLst>
                                      </p:cBhvr>
                                      <p:tavLst>
                                        <p:tav tm="0">
                                          <p:val>
                                            <p:fltVal val="0"/>
                                          </p:val>
                                        </p:tav>
                                        <p:tav tm="100000">
                                          <p:val>
                                            <p:strVal val="#ppt_w"/>
                                          </p:val>
                                        </p:tav>
                                      </p:tavLst>
                                    </p:anim>
                                    <p:anim calcmode="lin" valueType="num">
                                      <p:cBhvr>
                                        <p:cTn id="107" dur="500" fill="hold"/>
                                        <p:tgtEl>
                                          <p:spTgt spid="17461"/>
                                        </p:tgtEl>
                                        <p:attrNameLst>
                                          <p:attrName>ppt_h</p:attrName>
                                        </p:attrNameLst>
                                      </p:cBhvr>
                                      <p:tavLst>
                                        <p:tav tm="0">
                                          <p:val>
                                            <p:fltVal val="0"/>
                                          </p:val>
                                        </p:tav>
                                        <p:tav tm="100000">
                                          <p:val>
                                            <p:strVal val="#ppt_h"/>
                                          </p:val>
                                        </p:tav>
                                      </p:tavLst>
                                    </p:anim>
                                    <p:anim calcmode="lin" valueType="num">
                                      <p:cBhvr>
                                        <p:cTn id="108" dur="500" fill="hold"/>
                                        <p:tgtEl>
                                          <p:spTgt spid="17461"/>
                                        </p:tgtEl>
                                        <p:attrNameLst>
                                          <p:attrName>ppt_x</p:attrName>
                                        </p:attrNameLst>
                                      </p:cBhvr>
                                      <p:tavLst>
                                        <p:tav tm="0">
                                          <p:val>
                                            <p:fltVal val="0.5"/>
                                          </p:val>
                                        </p:tav>
                                        <p:tav tm="100000">
                                          <p:val>
                                            <p:strVal val="#ppt_x"/>
                                          </p:val>
                                        </p:tav>
                                      </p:tavLst>
                                    </p:anim>
                                    <p:anim calcmode="lin" valueType="num">
                                      <p:cBhvr>
                                        <p:cTn id="109" dur="500" fill="hold"/>
                                        <p:tgtEl>
                                          <p:spTgt spid="17461"/>
                                        </p:tgtEl>
                                        <p:attrNameLst>
                                          <p:attrName>ppt_y</p:attrName>
                                        </p:attrNameLst>
                                      </p:cBhvr>
                                      <p:tavLst>
                                        <p:tav tm="0">
                                          <p:val>
                                            <p:fltVal val="0.5"/>
                                          </p:val>
                                        </p:tav>
                                        <p:tav tm="100000">
                                          <p:val>
                                            <p:strVal val="#ppt_y"/>
                                          </p:val>
                                        </p:tav>
                                      </p:tavLst>
                                    </p:anim>
                                  </p:childTnLst>
                                </p:cTn>
                              </p:par>
                            </p:childTnLst>
                          </p:cTn>
                        </p:par>
                      </p:childTnLst>
                    </p:cTn>
                  </p:par>
                  <p:par>
                    <p:cTn id="110" fill="hold" nodeType="clickPar">
                      <p:stCondLst>
                        <p:cond delay="indefinite"/>
                      </p:stCondLst>
                      <p:childTnLst>
                        <p:par>
                          <p:cTn id="111" fill="hold" nodeType="withGroup">
                            <p:stCondLst>
                              <p:cond delay="0"/>
                            </p:stCondLst>
                            <p:childTnLst>
                              <p:par>
                                <p:cTn id="112" presetID="2" presetClass="entr" presetSubtype="2" fill="hold" nodeType="clickEffect">
                                  <p:stCondLst>
                                    <p:cond delay="0"/>
                                  </p:stCondLst>
                                  <p:childTnLst>
                                    <p:set>
                                      <p:cBhvr>
                                        <p:cTn id="113" dur="1" fill="hold">
                                          <p:stCondLst>
                                            <p:cond delay="0"/>
                                          </p:stCondLst>
                                        </p:cTn>
                                        <p:tgtEl>
                                          <p:spTgt spid="7"/>
                                        </p:tgtEl>
                                        <p:attrNameLst>
                                          <p:attrName>style.visibility</p:attrName>
                                        </p:attrNameLst>
                                      </p:cBhvr>
                                      <p:to>
                                        <p:strVal val="visible"/>
                                      </p:to>
                                    </p:set>
                                    <p:anim calcmode="lin" valueType="num">
                                      <p:cBhvr additive="base">
                                        <p:cTn id="114" dur="500" fill="hold"/>
                                        <p:tgtEl>
                                          <p:spTgt spid="7"/>
                                        </p:tgtEl>
                                        <p:attrNameLst>
                                          <p:attrName>ppt_x</p:attrName>
                                        </p:attrNameLst>
                                      </p:cBhvr>
                                      <p:tavLst>
                                        <p:tav tm="0">
                                          <p:val>
                                            <p:strVal val="1+#ppt_w/2"/>
                                          </p:val>
                                        </p:tav>
                                        <p:tav tm="100000">
                                          <p:val>
                                            <p:strVal val="#ppt_x"/>
                                          </p:val>
                                        </p:tav>
                                      </p:tavLst>
                                    </p:anim>
                                    <p:anim calcmode="lin" valueType="num">
                                      <p:cBhvr additive="base">
                                        <p:cTn id="115"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9" presetClass="entr" presetSubtype="10" fill="hold" grpId="0" nodeType="clickEffect">
                                  <p:stCondLst>
                                    <p:cond delay="0"/>
                                  </p:stCondLst>
                                  <p:childTnLst>
                                    <p:set>
                                      <p:cBhvr>
                                        <p:cTn id="119" dur="1" fill="hold">
                                          <p:stCondLst>
                                            <p:cond delay="0"/>
                                          </p:stCondLst>
                                        </p:cTn>
                                        <p:tgtEl>
                                          <p:spTgt spid="17482"/>
                                        </p:tgtEl>
                                        <p:attrNameLst>
                                          <p:attrName>style.visibility</p:attrName>
                                        </p:attrNameLst>
                                      </p:cBhvr>
                                      <p:to>
                                        <p:strVal val="visible"/>
                                      </p:to>
                                    </p:set>
                                    <p:anim calcmode="lin" valueType="num">
                                      <p:cBhvr>
                                        <p:cTn id="120" dur="5000" fill="hold"/>
                                        <p:tgtEl>
                                          <p:spTgt spid="17482"/>
                                        </p:tgtEl>
                                        <p:attrNameLst>
                                          <p:attrName>ppt_w</p:attrName>
                                        </p:attrNameLst>
                                      </p:cBhvr>
                                      <p:tavLst>
                                        <p:tav tm="0" fmla="#ppt_w*sin(2.5*pi*$)">
                                          <p:val>
                                            <p:fltVal val="0"/>
                                          </p:val>
                                        </p:tav>
                                        <p:tav tm="100000">
                                          <p:val>
                                            <p:fltVal val="1"/>
                                          </p:val>
                                        </p:tav>
                                      </p:tavLst>
                                    </p:anim>
                                    <p:anim calcmode="lin" valueType="num">
                                      <p:cBhvr>
                                        <p:cTn id="121" dur="5000" fill="hold"/>
                                        <p:tgtEl>
                                          <p:spTgt spid="17482"/>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7482"/>
                                        </p:tgtEl>
                                        <p:attrNameLst>
                                          <p:attrName>style.visibility</p:attrName>
                                        </p:attrNameLst>
                                      </p:cBhvr>
                                      <p:to>
                                        <p:strVal val="hidden"/>
                                      </p:to>
                                    </p:set>
                                  </p:subTnLst>
                                </p:cTn>
                              </p:par>
                            </p:childTnLst>
                          </p:cTn>
                        </p:par>
                      </p:childTnLst>
                    </p:cTn>
                  </p:par>
                  <p:par>
                    <p:cTn id="122" fill="hold" nodeType="clickPar">
                      <p:stCondLst>
                        <p:cond delay="indefinite"/>
                      </p:stCondLst>
                      <p:childTnLst>
                        <p:par>
                          <p:cTn id="123" fill="hold" nodeType="withGroup">
                            <p:stCondLst>
                              <p:cond delay="0"/>
                            </p:stCondLst>
                            <p:childTnLst>
                              <p:par>
                                <p:cTn id="124" presetID="2" presetClass="entr" presetSubtype="2" fill="hold" nodeType="clickEffect">
                                  <p:stCondLst>
                                    <p:cond delay="0"/>
                                  </p:stCondLst>
                                  <p:childTnLst>
                                    <p:set>
                                      <p:cBhvr>
                                        <p:cTn id="125" dur="1" fill="hold">
                                          <p:stCondLst>
                                            <p:cond delay="0"/>
                                          </p:stCondLst>
                                        </p:cTn>
                                        <p:tgtEl>
                                          <p:spTgt spid="8"/>
                                        </p:tgtEl>
                                        <p:attrNameLst>
                                          <p:attrName>style.visibility</p:attrName>
                                        </p:attrNameLst>
                                      </p:cBhvr>
                                      <p:to>
                                        <p:strVal val="visible"/>
                                      </p:to>
                                    </p:set>
                                    <p:anim calcmode="lin" valueType="num">
                                      <p:cBhvr additive="base">
                                        <p:cTn id="126" dur="500" fill="hold"/>
                                        <p:tgtEl>
                                          <p:spTgt spid="8"/>
                                        </p:tgtEl>
                                        <p:attrNameLst>
                                          <p:attrName>ppt_x</p:attrName>
                                        </p:attrNameLst>
                                      </p:cBhvr>
                                      <p:tavLst>
                                        <p:tav tm="0">
                                          <p:val>
                                            <p:strVal val="1+#ppt_w/2"/>
                                          </p:val>
                                        </p:tav>
                                        <p:tav tm="100000">
                                          <p:val>
                                            <p:strVal val="#ppt_x"/>
                                          </p:val>
                                        </p:tav>
                                      </p:tavLst>
                                    </p:anim>
                                    <p:anim calcmode="lin" valueType="num">
                                      <p:cBhvr additive="base">
                                        <p:cTn id="127"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nimBg="1"/>
      <p:bldP spid="17411" grpId="0" animBg="1"/>
      <p:bldP spid="17445" grpId="0" animBg="1"/>
      <p:bldP spid="17446" grpId="0" animBg="1"/>
      <p:bldP spid="17451" grpId="0" animBg="1"/>
      <p:bldP spid="17452" grpId="0" animBg="1"/>
      <p:bldP spid="17460" grpId="0" animBg="1"/>
      <p:bldP spid="17482" grpId="0" animBg="1"/>
      <p:bldP spid="17484" grpId="0" animBg="1"/>
      <p:bldP spid="17485" grpId="0" animBg="1"/>
      <p:bldP spid="17486" grpId="0" animBg="1"/>
      <p:bldP spid="17487" grpId="0" animBg="1"/>
      <p:bldP spid="17488" grpId="0"/>
      <p:bldP spid="81" grpId="0" animBg="1"/>
      <p:bldP spid="82"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a:lum bright="18000"/>
            <a:extLst>
              <a:ext uri="{28A0092B-C50C-407E-A947-70E740481C1C}">
                <a14:useLocalDpi xmlns:a14="http://schemas.microsoft.com/office/drawing/2010/main" val="0"/>
              </a:ext>
            </a:extLst>
          </a:blip>
          <a:srcRect/>
          <a:stretch>
            <a:fillRect/>
          </a:stretch>
        </p:blipFill>
        <p:spPr bwMode="auto">
          <a:xfrm>
            <a:off x="3492500" y="1052513"/>
            <a:ext cx="2743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Line 3"/>
          <p:cNvSpPr>
            <a:spLocks noChangeShapeType="1"/>
          </p:cNvSpPr>
          <p:nvPr/>
        </p:nvSpPr>
        <p:spPr bwMode="auto">
          <a:xfrm>
            <a:off x="3189288" y="27940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4"/>
          <p:cNvGrpSpPr>
            <a:grpSpLocks/>
          </p:cNvGrpSpPr>
          <p:nvPr/>
        </p:nvGrpSpPr>
        <p:grpSpPr bwMode="auto">
          <a:xfrm>
            <a:off x="2195513" y="2276475"/>
            <a:ext cx="1560512" cy="1333500"/>
            <a:chOff x="374" y="1527"/>
            <a:chExt cx="983" cy="659"/>
          </a:xfrm>
        </p:grpSpPr>
        <p:sp>
          <p:nvSpPr>
            <p:cNvPr id="31791" name="Line 5"/>
            <p:cNvSpPr>
              <a:spLocks noChangeShapeType="1"/>
            </p:cNvSpPr>
            <p:nvPr/>
          </p:nvSpPr>
          <p:spPr bwMode="auto">
            <a:xfrm>
              <a:off x="576" y="1802"/>
              <a:ext cx="528" cy="384"/>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92" name="Text Box 6"/>
            <p:cNvSpPr txBox="1">
              <a:spLocks noChangeArrowheads="1"/>
            </p:cNvSpPr>
            <p:nvPr/>
          </p:nvSpPr>
          <p:spPr bwMode="auto">
            <a:xfrm>
              <a:off x="374" y="1527"/>
              <a:ext cx="983"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zh-CN" altLang="en-US" b="1"/>
                <a:t>有线</a:t>
              </a:r>
            </a:p>
            <a:p>
              <a:pPr eaLnBrk="1" hangingPunct="1">
                <a:buFont typeface="Arial" panose="020B0604020202020204" pitchFamily="34" charset="0"/>
                <a:buNone/>
              </a:pPr>
              <a:r>
                <a:rPr lang="en-US" altLang="zh-CN" sz="1600" b="1" i="1"/>
                <a:t>Intersection line</a:t>
              </a:r>
            </a:p>
          </p:txBody>
        </p:sp>
      </p:grpSp>
      <p:sp>
        <p:nvSpPr>
          <p:cNvPr id="19463" name="Line 7"/>
          <p:cNvSpPr>
            <a:spLocks noChangeShapeType="1"/>
          </p:cNvSpPr>
          <p:nvPr/>
        </p:nvSpPr>
        <p:spPr bwMode="auto">
          <a:xfrm flipV="1">
            <a:off x="3341688" y="3884613"/>
            <a:ext cx="0" cy="1600200"/>
          </a:xfrm>
          <a:prstGeom prst="line">
            <a:avLst/>
          </a:prstGeom>
          <a:noFill/>
          <a:ln w="9525">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4" name="Freeform 8"/>
          <p:cNvSpPr>
            <a:spLocks noChangeArrowheads="1"/>
          </p:cNvSpPr>
          <p:nvPr/>
        </p:nvSpPr>
        <p:spPr bwMode="auto">
          <a:xfrm>
            <a:off x="3341688" y="3432175"/>
            <a:ext cx="1587" cy="487363"/>
          </a:xfrm>
          <a:custGeom>
            <a:avLst/>
            <a:gdLst>
              <a:gd name="T0" fmla="*/ 0 w 1"/>
              <a:gd name="T1" fmla="*/ 2147483646 h 307"/>
              <a:gd name="T2" fmla="*/ 0 w 1"/>
              <a:gd name="T3" fmla="*/ 0 h 307"/>
              <a:gd name="T4" fmla="*/ 0 60000 65536"/>
              <a:gd name="T5" fmla="*/ 0 60000 65536"/>
              <a:gd name="T6" fmla="*/ 0 w 1"/>
              <a:gd name="T7" fmla="*/ 0 h 307"/>
              <a:gd name="T8" fmla="*/ 1 w 1"/>
              <a:gd name="T9" fmla="*/ 307 h 307"/>
            </a:gdLst>
            <a:ahLst/>
            <a:cxnLst>
              <a:cxn ang="T4">
                <a:pos x="T0" y="T1"/>
              </a:cxn>
              <a:cxn ang="T5">
                <a:pos x="T2" y="T3"/>
              </a:cxn>
            </a:cxnLst>
            <a:rect l="T6" t="T7" r="T8" b="T9"/>
            <a:pathLst>
              <a:path w="1" h="307">
                <a:moveTo>
                  <a:pt x="0" y="307"/>
                </a:moveTo>
                <a:lnTo>
                  <a:pt x="0" y="0"/>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 name="Group 9"/>
          <p:cNvGrpSpPr>
            <a:grpSpLocks/>
          </p:cNvGrpSpPr>
          <p:nvPr/>
        </p:nvGrpSpPr>
        <p:grpSpPr bwMode="auto">
          <a:xfrm>
            <a:off x="5091113" y="3732213"/>
            <a:ext cx="1560512" cy="1570037"/>
            <a:chOff x="2206" y="2234"/>
            <a:chExt cx="983" cy="989"/>
          </a:xfrm>
        </p:grpSpPr>
        <p:sp>
          <p:nvSpPr>
            <p:cNvPr id="31788" name="Line 10"/>
            <p:cNvSpPr>
              <a:spLocks noChangeShapeType="1"/>
            </p:cNvSpPr>
            <p:nvPr/>
          </p:nvSpPr>
          <p:spPr bwMode="auto">
            <a:xfrm flipH="1" flipV="1">
              <a:off x="2420" y="2234"/>
              <a:ext cx="240" cy="62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89" name="Line 11"/>
            <p:cNvSpPr>
              <a:spLocks noChangeShapeType="1"/>
            </p:cNvSpPr>
            <p:nvPr/>
          </p:nvSpPr>
          <p:spPr bwMode="auto">
            <a:xfrm flipV="1">
              <a:off x="2736" y="2234"/>
              <a:ext cx="240" cy="624"/>
            </a:xfrm>
            <a:prstGeom prst="line">
              <a:avLst/>
            </a:prstGeom>
            <a:noFill/>
            <a:ln w="9525">
              <a:solidFill>
                <a:srgbClr val="00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790" name="Text Box 12"/>
            <p:cNvSpPr txBox="1">
              <a:spLocks noChangeArrowheads="1"/>
            </p:cNvSpPr>
            <p:nvPr/>
          </p:nvSpPr>
          <p:spPr bwMode="auto">
            <a:xfrm>
              <a:off x="2206" y="2781"/>
              <a:ext cx="98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None/>
              </a:pPr>
              <a:r>
                <a:rPr lang="zh-CN" altLang="en-US" b="1"/>
                <a:t>有线</a:t>
              </a:r>
            </a:p>
            <a:p>
              <a:pPr algn="ctr" eaLnBrk="1" hangingPunct="1">
                <a:buFont typeface="Arial" panose="020B0604020202020204" pitchFamily="34" charset="0"/>
                <a:buNone/>
              </a:pPr>
              <a:r>
                <a:rPr lang="en-US" altLang="zh-CN" sz="1600" b="1" i="1"/>
                <a:t>Intersection line</a:t>
              </a:r>
            </a:p>
          </p:txBody>
        </p:sp>
      </p:grpSp>
      <p:sp>
        <p:nvSpPr>
          <p:cNvPr id="31752" name="Text Box 13"/>
          <p:cNvSpPr txBox="1">
            <a:spLocks noChangeArrowheads="1"/>
          </p:cNvSpPr>
          <p:nvPr/>
        </p:nvSpPr>
        <p:spPr bwMode="auto">
          <a:xfrm>
            <a:off x="0" y="-14288"/>
            <a:ext cx="8753475" cy="85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en-US" altLang="zh-CN" sz="3200" b="1">
                <a:solidFill>
                  <a:srgbClr val="0000CC"/>
                </a:solidFill>
              </a:rPr>
              <a:t>⒊  </a:t>
            </a:r>
            <a:r>
              <a:rPr lang="zh-CN" altLang="en-US" sz="3200" b="1">
                <a:solidFill>
                  <a:srgbClr val="0000CC"/>
                </a:solidFill>
              </a:rPr>
              <a:t>两形体相交时，在相交处应画出交线</a:t>
            </a:r>
            <a:r>
              <a:rPr lang="zh-CN" altLang="en-US" b="1">
                <a:solidFill>
                  <a:srgbClr val="003399"/>
                </a:solidFill>
              </a:rPr>
              <a:t>。</a:t>
            </a:r>
          </a:p>
          <a:p>
            <a:pPr eaLnBrk="1" hangingPunct="1">
              <a:buFont typeface="Arial" panose="020B0604020202020204" pitchFamily="34" charset="0"/>
              <a:buNone/>
            </a:pPr>
            <a:r>
              <a:rPr lang="en-US" altLang="zh-CN" sz="1800" b="1" i="1">
                <a:solidFill>
                  <a:srgbClr val="003399"/>
                </a:solidFill>
              </a:rPr>
              <a:t>The intersection line should be drawn when two surfaces are intersected (no tangent)</a:t>
            </a:r>
          </a:p>
        </p:txBody>
      </p:sp>
      <p:grpSp>
        <p:nvGrpSpPr>
          <p:cNvPr id="4" name="Group 14"/>
          <p:cNvGrpSpPr>
            <a:grpSpLocks/>
          </p:cNvGrpSpPr>
          <p:nvPr/>
        </p:nvGrpSpPr>
        <p:grpSpPr bwMode="auto">
          <a:xfrm>
            <a:off x="1768475" y="2852738"/>
            <a:ext cx="4956175" cy="3159125"/>
            <a:chOff x="113" y="1680"/>
            <a:chExt cx="3122" cy="1990"/>
          </a:xfrm>
        </p:grpSpPr>
        <p:sp>
          <p:nvSpPr>
            <p:cNvPr id="31755" name="Freeform 15"/>
            <p:cNvSpPr>
              <a:spLocks noChangeArrowheads="1"/>
            </p:cNvSpPr>
            <p:nvPr/>
          </p:nvSpPr>
          <p:spPr bwMode="auto">
            <a:xfrm>
              <a:off x="2975" y="2064"/>
              <a:ext cx="1" cy="265"/>
            </a:xfrm>
            <a:custGeom>
              <a:avLst/>
              <a:gdLst>
                <a:gd name="T0" fmla="*/ 0 w 1"/>
                <a:gd name="T1" fmla="*/ 0 h 265"/>
                <a:gd name="T2" fmla="*/ 0 w 1"/>
                <a:gd name="T3" fmla="*/ 265 h 265"/>
                <a:gd name="T4" fmla="*/ 0 60000 65536"/>
                <a:gd name="T5" fmla="*/ 0 60000 65536"/>
                <a:gd name="T6" fmla="*/ 0 w 1"/>
                <a:gd name="T7" fmla="*/ 0 h 265"/>
                <a:gd name="T8" fmla="*/ 1 w 1"/>
                <a:gd name="T9" fmla="*/ 265 h 265"/>
              </a:gdLst>
              <a:ahLst/>
              <a:cxnLst>
                <a:cxn ang="T4">
                  <a:pos x="T0" y="T1"/>
                </a:cxn>
                <a:cxn ang="T5">
                  <a:pos x="T2" y="T3"/>
                </a:cxn>
              </a:cxnLst>
              <a:rect l="T6" t="T7" r="T8" b="T9"/>
              <a:pathLst>
                <a:path w="1" h="265">
                  <a:moveTo>
                    <a:pt x="0" y="0"/>
                  </a:moveTo>
                  <a:lnTo>
                    <a:pt x="0" y="265"/>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56" name="Line 16"/>
            <p:cNvSpPr>
              <a:spLocks noChangeShapeType="1"/>
            </p:cNvSpPr>
            <p:nvPr/>
          </p:nvSpPr>
          <p:spPr bwMode="auto">
            <a:xfrm>
              <a:off x="1008" y="1761"/>
              <a:ext cx="0" cy="28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757" name="Group 17"/>
            <p:cNvGrpSpPr>
              <a:grpSpLocks/>
            </p:cNvGrpSpPr>
            <p:nvPr/>
          </p:nvGrpSpPr>
          <p:grpSpPr bwMode="auto">
            <a:xfrm>
              <a:off x="192" y="2688"/>
              <a:ext cx="682" cy="690"/>
              <a:chOff x="192" y="2688"/>
              <a:chExt cx="682" cy="690"/>
            </a:xfrm>
          </p:grpSpPr>
          <p:sp>
            <p:nvSpPr>
              <p:cNvPr id="31786" name="Oval 18"/>
              <p:cNvSpPr>
                <a:spLocks noChangeArrowheads="1"/>
              </p:cNvSpPr>
              <p:nvPr/>
            </p:nvSpPr>
            <p:spPr bwMode="auto">
              <a:xfrm>
                <a:off x="192" y="2784"/>
                <a:ext cx="610" cy="54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31787" name="Rectangle 19"/>
              <p:cNvSpPr>
                <a:spLocks noChangeArrowheads="1"/>
              </p:cNvSpPr>
              <p:nvPr/>
            </p:nvSpPr>
            <p:spPr bwMode="auto">
              <a:xfrm>
                <a:off x="481" y="2688"/>
                <a:ext cx="393" cy="690"/>
              </a:xfrm>
              <a:prstGeom prst="rect">
                <a:avLst/>
              </a:prstGeom>
              <a:solidFill>
                <a:srgbClr val="FFFFCC"/>
              </a:solidFill>
              <a:ln w="9525">
                <a:solidFill>
                  <a:schemeClr val="bg1"/>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grpSp>
        <p:sp>
          <p:nvSpPr>
            <p:cNvPr id="31758" name="Line 20"/>
            <p:cNvSpPr>
              <a:spLocks noChangeShapeType="1"/>
            </p:cNvSpPr>
            <p:nvPr/>
          </p:nvSpPr>
          <p:spPr bwMode="auto">
            <a:xfrm>
              <a:off x="1152" y="1761"/>
              <a:ext cx="0" cy="56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9" name="Freeform 21"/>
            <p:cNvSpPr>
              <a:spLocks noChangeArrowheads="1"/>
            </p:cNvSpPr>
            <p:nvPr/>
          </p:nvSpPr>
          <p:spPr bwMode="auto">
            <a:xfrm>
              <a:off x="1539" y="2484"/>
              <a:ext cx="1" cy="1186"/>
            </a:xfrm>
            <a:custGeom>
              <a:avLst/>
              <a:gdLst>
                <a:gd name="T0" fmla="*/ 0 w 1"/>
                <a:gd name="T1" fmla="*/ 0 h 1186"/>
                <a:gd name="T2" fmla="*/ 0 w 1"/>
                <a:gd name="T3" fmla="*/ 1186 h 1186"/>
                <a:gd name="T4" fmla="*/ 0 60000 65536"/>
                <a:gd name="T5" fmla="*/ 0 60000 65536"/>
                <a:gd name="T6" fmla="*/ 0 w 1"/>
                <a:gd name="T7" fmla="*/ 0 h 1186"/>
                <a:gd name="T8" fmla="*/ 1 w 1"/>
                <a:gd name="T9" fmla="*/ 1186 h 1186"/>
              </a:gdLst>
              <a:ahLst/>
              <a:cxnLst>
                <a:cxn ang="T4">
                  <a:pos x="T0" y="T1"/>
                </a:cxn>
                <a:cxn ang="T5">
                  <a:pos x="T2" y="T3"/>
                </a:cxn>
              </a:cxnLst>
              <a:rect l="T6" t="T7" r="T8" b="T9"/>
              <a:pathLst>
                <a:path w="1" h="1186">
                  <a:moveTo>
                    <a:pt x="0" y="0"/>
                  </a:moveTo>
                  <a:lnTo>
                    <a:pt x="0" y="1186"/>
                  </a:lnTo>
                </a:path>
              </a:pathLst>
            </a:custGeom>
            <a:noFill/>
            <a:ln w="12700">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0" name="Oval 22"/>
            <p:cNvSpPr>
              <a:spLocks noChangeArrowheads="1"/>
            </p:cNvSpPr>
            <p:nvPr/>
          </p:nvSpPr>
          <p:spPr bwMode="auto">
            <a:xfrm>
              <a:off x="1016" y="2586"/>
              <a:ext cx="1069" cy="95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31761" name="Freeform 23"/>
            <p:cNvSpPr>
              <a:spLocks noChangeArrowheads="1"/>
            </p:cNvSpPr>
            <p:nvPr/>
          </p:nvSpPr>
          <p:spPr bwMode="auto">
            <a:xfrm>
              <a:off x="113" y="3063"/>
              <a:ext cx="2104" cy="1"/>
            </a:xfrm>
            <a:custGeom>
              <a:avLst/>
              <a:gdLst>
                <a:gd name="T0" fmla="*/ 0 w 2104"/>
                <a:gd name="T1" fmla="*/ 0 h 1"/>
                <a:gd name="T2" fmla="*/ 2104 w 2104"/>
                <a:gd name="T3" fmla="*/ 0 h 1"/>
                <a:gd name="T4" fmla="*/ 0 60000 65536"/>
                <a:gd name="T5" fmla="*/ 0 60000 65536"/>
                <a:gd name="T6" fmla="*/ 0 w 2104"/>
                <a:gd name="T7" fmla="*/ 0 h 1"/>
                <a:gd name="T8" fmla="*/ 2104 w 2104"/>
                <a:gd name="T9" fmla="*/ 1 h 1"/>
              </a:gdLst>
              <a:ahLst/>
              <a:cxnLst>
                <a:cxn ang="T4">
                  <a:pos x="T0" y="T1"/>
                </a:cxn>
                <a:cxn ang="T5">
                  <a:pos x="T2" y="T3"/>
                </a:cxn>
              </a:cxnLst>
              <a:rect l="T6" t="T7" r="T8" b="T9"/>
              <a:pathLst>
                <a:path w="2104" h="1">
                  <a:moveTo>
                    <a:pt x="0" y="0"/>
                  </a:moveTo>
                  <a:lnTo>
                    <a:pt x="2104" y="0"/>
                  </a:lnTo>
                </a:path>
              </a:pathLst>
            </a:custGeom>
            <a:noFill/>
            <a:ln w="12700">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2" name="Freeform 24"/>
            <p:cNvSpPr>
              <a:spLocks noChangeArrowheads="1"/>
            </p:cNvSpPr>
            <p:nvPr/>
          </p:nvSpPr>
          <p:spPr bwMode="auto">
            <a:xfrm>
              <a:off x="480" y="2697"/>
              <a:ext cx="2" cy="684"/>
            </a:xfrm>
            <a:custGeom>
              <a:avLst/>
              <a:gdLst>
                <a:gd name="T0" fmla="*/ 0 w 1"/>
                <a:gd name="T1" fmla="*/ 0 h 621"/>
                <a:gd name="T2" fmla="*/ 0 w 1"/>
                <a:gd name="T3" fmla="*/ 829 h 621"/>
                <a:gd name="T4" fmla="*/ 0 60000 65536"/>
                <a:gd name="T5" fmla="*/ 0 60000 65536"/>
                <a:gd name="T6" fmla="*/ 0 w 1"/>
                <a:gd name="T7" fmla="*/ 0 h 621"/>
                <a:gd name="T8" fmla="*/ 1 w 1"/>
                <a:gd name="T9" fmla="*/ 621 h 621"/>
              </a:gdLst>
              <a:ahLst/>
              <a:cxnLst>
                <a:cxn ang="T4">
                  <a:pos x="T0" y="T1"/>
                </a:cxn>
                <a:cxn ang="T5">
                  <a:pos x="T2" y="T3"/>
                </a:cxn>
              </a:cxnLst>
              <a:rect l="T6" t="T7" r="T8" b="T9"/>
              <a:pathLst>
                <a:path w="1" h="621">
                  <a:moveTo>
                    <a:pt x="0" y="0"/>
                  </a:moveTo>
                  <a:lnTo>
                    <a:pt x="0" y="621"/>
                  </a:lnTo>
                </a:path>
              </a:pathLst>
            </a:custGeom>
            <a:noFill/>
            <a:ln w="12700">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3" name="Oval 25"/>
            <p:cNvSpPr>
              <a:spLocks noChangeArrowheads="1"/>
            </p:cNvSpPr>
            <p:nvPr/>
          </p:nvSpPr>
          <p:spPr bwMode="auto">
            <a:xfrm>
              <a:off x="1152" y="2705"/>
              <a:ext cx="768" cy="70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31764" name="Freeform 26"/>
            <p:cNvSpPr>
              <a:spLocks noChangeArrowheads="1"/>
            </p:cNvSpPr>
            <p:nvPr/>
          </p:nvSpPr>
          <p:spPr bwMode="auto">
            <a:xfrm>
              <a:off x="203" y="2332"/>
              <a:ext cx="1870" cy="3"/>
            </a:xfrm>
            <a:custGeom>
              <a:avLst/>
              <a:gdLst>
                <a:gd name="T0" fmla="*/ 0 w 1870"/>
                <a:gd name="T1" fmla="*/ 0 h 3"/>
                <a:gd name="T2" fmla="*/ 1870 w 1870"/>
                <a:gd name="T3" fmla="*/ 3 h 3"/>
                <a:gd name="T4" fmla="*/ 0 60000 65536"/>
                <a:gd name="T5" fmla="*/ 0 60000 65536"/>
                <a:gd name="T6" fmla="*/ 0 w 1870"/>
                <a:gd name="T7" fmla="*/ 0 h 3"/>
                <a:gd name="T8" fmla="*/ 1870 w 1870"/>
                <a:gd name="T9" fmla="*/ 3 h 3"/>
              </a:gdLst>
              <a:ahLst/>
              <a:cxnLst>
                <a:cxn ang="T4">
                  <a:pos x="T0" y="T1"/>
                </a:cxn>
                <a:cxn ang="T5">
                  <a:pos x="T2" y="T3"/>
                </a:cxn>
              </a:cxnLst>
              <a:rect l="T6" t="T7" r="T8" b="T9"/>
              <a:pathLst>
                <a:path w="1870" h="3">
                  <a:moveTo>
                    <a:pt x="0" y="0"/>
                  </a:moveTo>
                  <a:lnTo>
                    <a:pt x="1870" y="3"/>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5" name="Freeform 27"/>
            <p:cNvSpPr>
              <a:spLocks noChangeArrowheads="1"/>
            </p:cNvSpPr>
            <p:nvPr/>
          </p:nvSpPr>
          <p:spPr bwMode="auto">
            <a:xfrm>
              <a:off x="1008" y="1760"/>
              <a:ext cx="1065" cy="1"/>
            </a:xfrm>
            <a:custGeom>
              <a:avLst/>
              <a:gdLst>
                <a:gd name="T0" fmla="*/ 0 w 1065"/>
                <a:gd name="T1" fmla="*/ 1 h 1"/>
                <a:gd name="T2" fmla="*/ 1065 w 1065"/>
                <a:gd name="T3" fmla="*/ 0 h 1"/>
                <a:gd name="T4" fmla="*/ 0 60000 65536"/>
                <a:gd name="T5" fmla="*/ 0 60000 65536"/>
                <a:gd name="T6" fmla="*/ 0 w 1065"/>
                <a:gd name="T7" fmla="*/ 0 h 1"/>
                <a:gd name="T8" fmla="*/ 1065 w 1065"/>
                <a:gd name="T9" fmla="*/ 1 h 1"/>
              </a:gdLst>
              <a:ahLst/>
              <a:cxnLst>
                <a:cxn ang="T4">
                  <a:pos x="T0" y="T1"/>
                </a:cxn>
                <a:cxn ang="T5">
                  <a:pos x="T2" y="T3"/>
                </a:cxn>
              </a:cxnLst>
              <a:rect l="T6" t="T7" r="T8" b="T9"/>
              <a:pathLst>
                <a:path w="1065" h="1">
                  <a:moveTo>
                    <a:pt x="0" y="1"/>
                  </a:moveTo>
                  <a:lnTo>
                    <a:pt x="1065"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6" name="Freeform 28"/>
            <p:cNvSpPr>
              <a:spLocks noChangeArrowheads="1"/>
            </p:cNvSpPr>
            <p:nvPr/>
          </p:nvSpPr>
          <p:spPr bwMode="auto">
            <a:xfrm>
              <a:off x="1545" y="1680"/>
              <a:ext cx="1" cy="708"/>
            </a:xfrm>
            <a:custGeom>
              <a:avLst/>
              <a:gdLst>
                <a:gd name="T0" fmla="*/ 0 w 1"/>
                <a:gd name="T1" fmla="*/ 684 h 720"/>
                <a:gd name="T2" fmla="*/ 0 w 1"/>
                <a:gd name="T3" fmla="*/ 0 h 720"/>
                <a:gd name="T4" fmla="*/ 0 60000 65536"/>
                <a:gd name="T5" fmla="*/ 0 60000 65536"/>
                <a:gd name="T6" fmla="*/ 0 w 1"/>
                <a:gd name="T7" fmla="*/ 0 h 720"/>
                <a:gd name="T8" fmla="*/ 1 w 1"/>
                <a:gd name="T9" fmla="*/ 720 h 720"/>
              </a:gdLst>
              <a:ahLst/>
              <a:cxnLst>
                <a:cxn ang="T4">
                  <a:pos x="T0" y="T1"/>
                </a:cxn>
                <a:cxn ang="T5">
                  <a:pos x="T2" y="T3"/>
                </a:cxn>
              </a:cxnLst>
              <a:rect l="T6" t="T7" r="T8" b="T9"/>
              <a:pathLst>
                <a:path w="1" h="720">
                  <a:moveTo>
                    <a:pt x="0" y="720"/>
                  </a:moveTo>
                  <a:lnTo>
                    <a:pt x="0" y="0"/>
                  </a:lnTo>
                </a:path>
              </a:pathLst>
            </a:custGeom>
            <a:noFill/>
            <a:ln w="9525">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7" name="Freeform 29"/>
            <p:cNvSpPr>
              <a:spLocks noChangeArrowheads="1"/>
            </p:cNvSpPr>
            <p:nvPr/>
          </p:nvSpPr>
          <p:spPr bwMode="auto">
            <a:xfrm>
              <a:off x="480" y="1930"/>
              <a:ext cx="1" cy="483"/>
            </a:xfrm>
            <a:custGeom>
              <a:avLst/>
              <a:gdLst>
                <a:gd name="T0" fmla="*/ 0 w 1"/>
                <a:gd name="T1" fmla="*/ 467 h 491"/>
                <a:gd name="T2" fmla="*/ 0 w 1"/>
                <a:gd name="T3" fmla="*/ 0 h 491"/>
                <a:gd name="T4" fmla="*/ 0 60000 65536"/>
                <a:gd name="T5" fmla="*/ 0 60000 65536"/>
                <a:gd name="T6" fmla="*/ 0 w 1"/>
                <a:gd name="T7" fmla="*/ 0 h 491"/>
                <a:gd name="T8" fmla="*/ 1 w 1"/>
                <a:gd name="T9" fmla="*/ 491 h 491"/>
              </a:gdLst>
              <a:ahLst/>
              <a:cxnLst>
                <a:cxn ang="T4">
                  <a:pos x="T0" y="T1"/>
                </a:cxn>
                <a:cxn ang="T5">
                  <a:pos x="T2" y="T3"/>
                </a:cxn>
              </a:cxnLst>
              <a:rect l="T6" t="T7" r="T8" b="T9"/>
              <a:pathLst>
                <a:path w="1" h="491">
                  <a:moveTo>
                    <a:pt x="0" y="491"/>
                  </a:moveTo>
                  <a:lnTo>
                    <a:pt x="0" y="0"/>
                  </a:lnTo>
                </a:path>
              </a:pathLst>
            </a:custGeom>
            <a:noFill/>
            <a:ln w="12700">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8" name="Freeform 30"/>
            <p:cNvSpPr>
              <a:spLocks noChangeArrowheads="1"/>
            </p:cNvSpPr>
            <p:nvPr/>
          </p:nvSpPr>
          <p:spPr bwMode="auto">
            <a:xfrm>
              <a:off x="204" y="2044"/>
              <a:ext cx="1" cy="305"/>
            </a:xfrm>
            <a:custGeom>
              <a:avLst/>
              <a:gdLst>
                <a:gd name="T0" fmla="*/ 0 w 1"/>
                <a:gd name="T1" fmla="*/ 305 h 305"/>
                <a:gd name="T2" fmla="*/ 0 w 1"/>
                <a:gd name="T3" fmla="*/ 0 h 305"/>
                <a:gd name="T4" fmla="*/ 0 60000 65536"/>
                <a:gd name="T5" fmla="*/ 0 60000 65536"/>
                <a:gd name="T6" fmla="*/ 0 w 1"/>
                <a:gd name="T7" fmla="*/ 0 h 305"/>
                <a:gd name="T8" fmla="*/ 1 w 1"/>
                <a:gd name="T9" fmla="*/ 305 h 305"/>
              </a:gdLst>
              <a:ahLst/>
              <a:cxnLst>
                <a:cxn ang="T4">
                  <a:pos x="T0" y="T1"/>
                </a:cxn>
                <a:cxn ang="T5">
                  <a:pos x="T2" y="T3"/>
                </a:cxn>
              </a:cxnLst>
              <a:rect l="T6" t="T7" r="T8" b="T9"/>
              <a:pathLst>
                <a:path w="1" h="305">
                  <a:moveTo>
                    <a:pt x="0" y="305"/>
                  </a:moveTo>
                  <a:lnTo>
                    <a:pt x="0"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9" name="Freeform 31"/>
            <p:cNvSpPr>
              <a:spLocks noChangeArrowheads="1"/>
            </p:cNvSpPr>
            <p:nvPr/>
          </p:nvSpPr>
          <p:spPr bwMode="auto">
            <a:xfrm>
              <a:off x="2065" y="1753"/>
              <a:ext cx="1" cy="589"/>
            </a:xfrm>
            <a:custGeom>
              <a:avLst/>
              <a:gdLst>
                <a:gd name="T0" fmla="*/ 0 w 1"/>
                <a:gd name="T1" fmla="*/ 589 h 589"/>
                <a:gd name="T2" fmla="*/ 0 w 1"/>
                <a:gd name="T3" fmla="*/ 0 h 589"/>
                <a:gd name="T4" fmla="*/ 0 60000 65536"/>
                <a:gd name="T5" fmla="*/ 0 60000 65536"/>
                <a:gd name="T6" fmla="*/ 0 w 1"/>
                <a:gd name="T7" fmla="*/ 0 h 589"/>
                <a:gd name="T8" fmla="*/ 1 w 1"/>
                <a:gd name="T9" fmla="*/ 589 h 589"/>
              </a:gdLst>
              <a:ahLst/>
              <a:cxnLst>
                <a:cxn ang="T4">
                  <a:pos x="T0" y="T1"/>
                </a:cxn>
                <a:cxn ang="T5">
                  <a:pos x="T2" y="T3"/>
                </a:cxn>
              </a:cxnLst>
              <a:rect l="T6" t="T7" r="T8" b="T9"/>
              <a:pathLst>
                <a:path w="1" h="589">
                  <a:moveTo>
                    <a:pt x="0" y="589"/>
                  </a:moveTo>
                  <a:lnTo>
                    <a:pt x="0"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0" name="Freeform 32"/>
            <p:cNvSpPr>
              <a:spLocks noChangeArrowheads="1"/>
            </p:cNvSpPr>
            <p:nvPr/>
          </p:nvSpPr>
          <p:spPr bwMode="auto">
            <a:xfrm>
              <a:off x="203" y="2041"/>
              <a:ext cx="904" cy="6"/>
            </a:xfrm>
            <a:custGeom>
              <a:avLst/>
              <a:gdLst>
                <a:gd name="T0" fmla="*/ 0 w 904"/>
                <a:gd name="T1" fmla="*/ 0 h 6"/>
                <a:gd name="T2" fmla="*/ 904 w 904"/>
                <a:gd name="T3" fmla="*/ 6 h 6"/>
                <a:gd name="T4" fmla="*/ 0 60000 65536"/>
                <a:gd name="T5" fmla="*/ 0 60000 65536"/>
                <a:gd name="T6" fmla="*/ 0 w 904"/>
                <a:gd name="T7" fmla="*/ 0 h 6"/>
                <a:gd name="T8" fmla="*/ 904 w 904"/>
                <a:gd name="T9" fmla="*/ 6 h 6"/>
              </a:gdLst>
              <a:ahLst/>
              <a:cxnLst>
                <a:cxn ang="T4">
                  <a:pos x="T0" y="T1"/>
                </a:cxn>
                <a:cxn ang="T5">
                  <a:pos x="T2" y="T3"/>
                </a:cxn>
              </a:cxnLst>
              <a:rect l="T6" t="T7" r="T8" b="T9"/>
              <a:pathLst>
                <a:path w="904" h="6">
                  <a:moveTo>
                    <a:pt x="0" y="0"/>
                  </a:moveTo>
                  <a:lnTo>
                    <a:pt x="904" y="6"/>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1" name="Line 33"/>
            <p:cNvSpPr>
              <a:spLocks noChangeShapeType="1"/>
            </p:cNvSpPr>
            <p:nvPr/>
          </p:nvSpPr>
          <p:spPr bwMode="auto">
            <a:xfrm flipV="1">
              <a:off x="1920" y="1761"/>
              <a:ext cx="0" cy="56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2" name="Freeform 34"/>
            <p:cNvSpPr>
              <a:spLocks noChangeArrowheads="1"/>
            </p:cNvSpPr>
            <p:nvPr/>
          </p:nvSpPr>
          <p:spPr bwMode="auto">
            <a:xfrm>
              <a:off x="480" y="2784"/>
              <a:ext cx="640" cy="2"/>
            </a:xfrm>
            <a:custGeom>
              <a:avLst/>
              <a:gdLst>
                <a:gd name="T0" fmla="*/ 0 w 640"/>
                <a:gd name="T1" fmla="*/ 0 h 2"/>
                <a:gd name="T2" fmla="*/ 640 w 640"/>
                <a:gd name="T3" fmla="*/ 2 h 2"/>
                <a:gd name="T4" fmla="*/ 0 60000 65536"/>
                <a:gd name="T5" fmla="*/ 0 60000 65536"/>
                <a:gd name="T6" fmla="*/ 0 w 640"/>
                <a:gd name="T7" fmla="*/ 0 h 2"/>
                <a:gd name="T8" fmla="*/ 640 w 640"/>
                <a:gd name="T9" fmla="*/ 2 h 2"/>
              </a:gdLst>
              <a:ahLst/>
              <a:cxnLst>
                <a:cxn ang="T4">
                  <a:pos x="T0" y="T1"/>
                </a:cxn>
                <a:cxn ang="T5">
                  <a:pos x="T2" y="T3"/>
                </a:cxn>
              </a:cxnLst>
              <a:rect l="T6" t="T7" r="T8" b="T9"/>
              <a:pathLst>
                <a:path w="640" h="2">
                  <a:moveTo>
                    <a:pt x="0" y="0"/>
                  </a:moveTo>
                  <a:lnTo>
                    <a:pt x="640" y="2"/>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3" name="Freeform 35"/>
            <p:cNvSpPr>
              <a:spLocks noChangeArrowheads="1"/>
            </p:cNvSpPr>
            <p:nvPr/>
          </p:nvSpPr>
          <p:spPr bwMode="auto">
            <a:xfrm>
              <a:off x="480" y="3331"/>
              <a:ext cx="621" cy="1"/>
            </a:xfrm>
            <a:custGeom>
              <a:avLst/>
              <a:gdLst>
                <a:gd name="T0" fmla="*/ 0 w 621"/>
                <a:gd name="T1" fmla="*/ 0 h 1"/>
                <a:gd name="T2" fmla="*/ 621 w 621"/>
                <a:gd name="T3" fmla="*/ 0 h 1"/>
                <a:gd name="T4" fmla="*/ 0 60000 65536"/>
                <a:gd name="T5" fmla="*/ 0 60000 65536"/>
                <a:gd name="T6" fmla="*/ 0 w 621"/>
                <a:gd name="T7" fmla="*/ 0 h 1"/>
                <a:gd name="T8" fmla="*/ 621 w 621"/>
                <a:gd name="T9" fmla="*/ 1 h 1"/>
              </a:gdLst>
              <a:ahLst/>
              <a:cxnLst>
                <a:cxn ang="T4">
                  <a:pos x="T0" y="T1"/>
                </a:cxn>
                <a:cxn ang="T5">
                  <a:pos x="T2" y="T3"/>
                </a:cxn>
              </a:cxnLst>
              <a:rect l="T6" t="T7" r="T8" b="T9"/>
              <a:pathLst>
                <a:path w="621" h="1">
                  <a:moveTo>
                    <a:pt x="0" y="0"/>
                  </a:moveTo>
                  <a:lnTo>
                    <a:pt x="621"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4" name="Freeform 36"/>
            <p:cNvSpPr>
              <a:spLocks noChangeArrowheads="1"/>
            </p:cNvSpPr>
            <p:nvPr/>
          </p:nvSpPr>
          <p:spPr bwMode="auto">
            <a:xfrm>
              <a:off x="2160" y="2327"/>
              <a:ext cx="1069" cy="1"/>
            </a:xfrm>
            <a:custGeom>
              <a:avLst/>
              <a:gdLst>
                <a:gd name="T0" fmla="*/ 0 w 1069"/>
                <a:gd name="T1" fmla="*/ 0 h 1"/>
                <a:gd name="T2" fmla="*/ 1069 w 1069"/>
                <a:gd name="T3" fmla="*/ 0 h 1"/>
                <a:gd name="T4" fmla="*/ 0 60000 65536"/>
                <a:gd name="T5" fmla="*/ 0 60000 65536"/>
                <a:gd name="T6" fmla="*/ 0 w 1069"/>
                <a:gd name="T7" fmla="*/ 0 h 1"/>
                <a:gd name="T8" fmla="*/ 1069 w 1069"/>
                <a:gd name="T9" fmla="*/ 1 h 1"/>
              </a:gdLst>
              <a:ahLst/>
              <a:cxnLst>
                <a:cxn ang="T4">
                  <a:pos x="T0" y="T1"/>
                </a:cxn>
                <a:cxn ang="T5">
                  <a:pos x="T2" y="T3"/>
                </a:cxn>
              </a:cxnLst>
              <a:rect l="T6" t="T7" r="T8" b="T9"/>
              <a:pathLst>
                <a:path w="1069" h="1">
                  <a:moveTo>
                    <a:pt x="0" y="0"/>
                  </a:moveTo>
                  <a:lnTo>
                    <a:pt x="1069"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5" name="Freeform 37"/>
            <p:cNvSpPr>
              <a:spLocks noChangeArrowheads="1"/>
            </p:cNvSpPr>
            <p:nvPr/>
          </p:nvSpPr>
          <p:spPr bwMode="auto">
            <a:xfrm>
              <a:off x="2160" y="1757"/>
              <a:ext cx="1075" cy="4"/>
            </a:xfrm>
            <a:custGeom>
              <a:avLst/>
              <a:gdLst>
                <a:gd name="T0" fmla="*/ 0 w 1075"/>
                <a:gd name="T1" fmla="*/ 4 h 4"/>
                <a:gd name="T2" fmla="*/ 1075 w 1075"/>
                <a:gd name="T3" fmla="*/ 0 h 4"/>
                <a:gd name="T4" fmla="*/ 0 60000 65536"/>
                <a:gd name="T5" fmla="*/ 0 60000 65536"/>
                <a:gd name="T6" fmla="*/ 0 w 1075"/>
                <a:gd name="T7" fmla="*/ 0 h 4"/>
                <a:gd name="T8" fmla="*/ 1075 w 1075"/>
                <a:gd name="T9" fmla="*/ 4 h 4"/>
              </a:gdLst>
              <a:ahLst/>
              <a:cxnLst>
                <a:cxn ang="T4">
                  <a:pos x="T0" y="T1"/>
                </a:cxn>
                <a:cxn ang="T5">
                  <a:pos x="T2" y="T3"/>
                </a:cxn>
              </a:cxnLst>
              <a:rect l="T6" t="T7" r="T8" b="T9"/>
              <a:pathLst>
                <a:path w="1075" h="4">
                  <a:moveTo>
                    <a:pt x="0" y="4"/>
                  </a:moveTo>
                  <a:lnTo>
                    <a:pt x="1075"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6" name="Freeform 38"/>
            <p:cNvSpPr>
              <a:spLocks noChangeArrowheads="1"/>
            </p:cNvSpPr>
            <p:nvPr/>
          </p:nvSpPr>
          <p:spPr bwMode="auto">
            <a:xfrm>
              <a:off x="2697" y="1680"/>
              <a:ext cx="1" cy="708"/>
            </a:xfrm>
            <a:custGeom>
              <a:avLst/>
              <a:gdLst>
                <a:gd name="T0" fmla="*/ 0 w 1"/>
                <a:gd name="T1" fmla="*/ 684 h 720"/>
                <a:gd name="T2" fmla="*/ 0 w 1"/>
                <a:gd name="T3" fmla="*/ 0 h 720"/>
                <a:gd name="T4" fmla="*/ 0 60000 65536"/>
                <a:gd name="T5" fmla="*/ 0 60000 65536"/>
                <a:gd name="T6" fmla="*/ 0 w 1"/>
                <a:gd name="T7" fmla="*/ 0 h 720"/>
                <a:gd name="T8" fmla="*/ 1 w 1"/>
                <a:gd name="T9" fmla="*/ 720 h 720"/>
              </a:gdLst>
              <a:ahLst/>
              <a:cxnLst>
                <a:cxn ang="T4">
                  <a:pos x="T0" y="T1"/>
                </a:cxn>
                <a:cxn ang="T5">
                  <a:pos x="T2" y="T3"/>
                </a:cxn>
              </a:cxnLst>
              <a:rect l="T6" t="T7" r="T8" b="T9"/>
              <a:pathLst>
                <a:path w="1" h="720">
                  <a:moveTo>
                    <a:pt x="0" y="720"/>
                  </a:moveTo>
                  <a:lnTo>
                    <a:pt x="0" y="0"/>
                  </a:lnTo>
                </a:path>
              </a:pathLst>
            </a:custGeom>
            <a:noFill/>
            <a:ln w="12700">
              <a:solidFill>
                <a:schemeClr val="tx1"/>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7" name="Line 39"/>
            <p:cNvSpPr>
              <a:spLocks noChangeShapeType="1"/>
            </p:cNvSpPr>
            <p:nvPr/>
          </p:nvSpPr>
          <p:spPr bwMode="auto">
            <a:xfrm flipV="1">
              <a:off x="3216" y="1761"/>
              <a:ext cx="0" cy="56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8" name="Freeform 40"/>
            <p:cNvSpPr>
              <a:spLocks noChangeArrowheads="1"/>
            </p:cNvSpPr>
            <p:nvPr/>
          </p:nvSpPr>
          <p:spPr bwMode="auto">
            <a:xfrm>
              <a:off x="2160" y="1761"/>
              <a:ext cx="1" cy="574"/>
            </a:xfrm>
            <a:custGeom>
              <a:avLst/>
              <a:gdLst>
                <a:gd name="T0" fmla="*/ 0 w 1"/>
                <a:gd name="T1" fmla="*/ 0 h 574"/>
                <a:gd name="T2" fmla="*/ 0 w 1"/>
                <a:gd name="T3" fmla="*/ 574 h 574"/>
                <a:gd name="T4" fmla="*/ 0 60000 65536"/>
                <a:gd name="T5" fmla="*/ 0 60000 65536"/>
                <a:gd name="T6" fmla="*/ 0 w 1"/>
                <a:gd name="T7" fmla="*/ 0 h 574"/>
                <a:gd name="T8" fmla="*/ 1 w 1"/>
                <a:gd name="T9" fmla="*/ 574 h 574"/>
              </a:gdLst>
              <a:ahLst/>
              <a:cxnLst>
                <a:cxn ang="T4">
                  <a:pos x="T0" y="T1"/>
                </a:cxn>
                <a:cxn ang="T5">
                  <a:pos x="T2" y="T3"/>
                </a:cxn>
              </a:cxnLst>
              <a:rect l="T6" t="T7" r="T8" b="T9"/>
              <a:pathLst>
                <a:path w="1" h="574">
                  <a:moveTo>
                    <a:pt x="0" y="0"/>
                  </a:moveTo>
                  <a:lnTo>
                    <a:pt x="0" y="574"/>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9" name="Line 41"/>
            <p:cNvSpPr>
              <a:spLocks noChangeShapeType="1"/>
            </p:cNvSpPr>
            <p:nvPr/>
          </p:nvSpPr>
          <p:spPr bwMode="auto">
            <a:xfrm flipV="1">
              <a:off x="3072" y="1761"/>
              <a:ext cx="0" cy="56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0" name="Line 42"/>
            <p:cNvSpPr>
              <a:spLocks noChangeShapeType="1"/>
            </p:cNvSpPr>
            <p:nvPr/>
          </p:nvSpPr>
          <p:spPr bwMode="auto">
            <a:xfrm>
              <a:off x="2304" y="1761"/>
              <a:ext cx="0" cy="566"/>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1" name="Freeform 43"/>
            <p:cNvSpPr>
              <a:spLocks noChangeArrowheads="1"/>
            </p:cNvSpPr>
            <p:nvPr/>
          </p:nvSpPr>
          <p:spPr bwMode="auto">
            <a:xfrm>
              <a:off x="2414" y="2065"/>
              <a:ext cx="568" cy="1"/>
            </a:xfrm>
            <a:custGeom>
              <a:avLst/>
              <a:gdLst>
                <a:gd name="T0" fmla="*/ 0 w 568"/>
                <a:gd name="T1" fmla="*/ 0 h 1"/>
                <a:gd name="T2" fmla="*/ 568 w 568"/>
                <a:gd name="T3" fmla="*/ 1 h 1"/>
                <a:gd name="T4" fmla="*/ 0 60000 65536"/>
                <a:gd name="T5" fmla="*/ 0 60000 65536"/>
                <a:gd name="T6" fmla="*/ 0 w 568"/>
                <a:gd name="T7" fmla="*/ 0 h 1"/>
                <a:gd name="T8" fmla="*/ 568 w 568"/>
                <a:gd name="T9" fmla="*/ 1 h 1"/>
              </a:gdLst>
              <a:ahLst/>
              <a:cxnLst>
                <a:cxn ang="T4">
                  <a:pos x="T0" y="T1"/>
                </a:cxn>
                <a:cxn ang="T5">
                  <a:pos x="T2" y="T3"/>
                </a:cxn>
              </a:cxnLst>
              <a:rect l="T6" t="T7" r="T8" b="T9"/>
              <a:pathLst>
                <a:path w="568" h="1">
                  <a:moveTo>
                    <a:pt x="0" y="0"/>
                  </a:moveTo>
                  <a:lnTo>
                    <a:pt x="568" y="1"/>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82" name="Freeform 44"/>
            <p:cNvSpPr>
              <a:spLocks noChangeArrowheads="1"/>
            </p:cNvSpPr>
            <p:nvPr/>
          </p:nvSpPr>
          <p:spPr bwMode="auto">
            <a:xfrm>
              <a:off x="2415" y="2061"/>
              <a:ext cx="1" cy="268"/>
            </a:xfrm>
            <a:custGeom>
              <a:avLst/>
              <a:gdLst>
                <a:gd name="T0" fmla="*/ 0 w 1"/>
                <a:gd name="T1" fmla="*/ 0 h 268"/>
                <a:gd name="T2" fmla="*/ 0 w 1"/>
                <a:gd name="T3" fmla="*/ 268 h 268"/>
                <a:gd name="T4" fmla="*/ 0 60000 65536"/>
                <a:gd name="T5" fmla="*/ 0 60000 65536"/>
                <a:gd name="T6" fmla="*/ 0 w 1"/>
                <a:gd name="T7" fmla="*/ 0 h 268"/>
                <a:gd name="T8" fmla="*/ 1 w 1"/>
                <a:gd name="T9" fmla="*/ 268 h 268"/>
              </a:gdLst>
              <a:ahLst/>
              <a:cxnLst>
                <a:cxn ang="T4">
                  <a:pos x="T0" y="T1"/>
                </a:cxn>
                <a:cxn ang="T5">
                  <a:pos x="T2" y="T3"/>
                </a:cxn>
              </a:cxnLst>
              <a:rect l="T6" t="T7" r="T8" b="T9"/>
              <a:pathLst>
                <a:path w="1" h="268">
                  <a:moveTo>
                    <a:pt x="0" y="0"/>
                  </a:moveTo>
                  <a:lnTo>
                    <a:pt x="0" y="268"/>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83" name="Oval 45"/>
            <p:cNvSpPr>
              <a:spLocks noChangeArrowheads="1"/>
            </p:cNvSpPr>
            <p:nvPr/>
          </p:nvSpPr>
          <p:spPr bwMode="auto">
            <a:xfrm>
              <a:off x="320" y="2902"/>
              <a:ext cx="322" cy="314"/>
            </a:xfrm>
            <a:prstGeom prst="ellipse">
              <a:avLst/>
            </a:pr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31784" name="Rectangle 46"/>
            <p:cNvSpPr>
              <a:spLocks noChangeArrowheads="1"/>
            </p:cNvSpPr>
            <p:nvPr/>
          </p:nvSpPr>
          <p:spPr bwMode="auto">
            <a:xfrm>
              <a:off x="317" y="2047"/>
              <a:ext cx="317" cy="284"/>
            </a:xfrm>
            <a:prstGeom prst="rect">
              <a:avLst/>
            </a:prstGeom>
            <a:noFill/>
            <a:ln w="127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31785" name="Rectangle 47"/>
            <p:cNvSpPr>
              <a:spLocks noChangeArrowheads="1"/>
            </p:cNvSpPr>
            <p:nvPr/>
          </p:nvSpPr>
          <p:spPr bwMode="auto">
            <a:xfrm>
              <a:off x="2540" y="2061"/>
              <a:ext cx="317" cy="260"/>
            </a:xfrm>
            <a:prstGeom prst="rect">
              <a:avLst/>
            </a:prstGeom>
            <a:noFill/>
            <a:ln w="12700">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grpSp>
      <p:sp>
        <p:nvSpPr>
          <p:cNvPr id="19504" name="AutoShape 48"/>
          <p:cNvSpPr>
            <a:spLocks noChangeArrowheads="1"/>
          </p:cNvSpPr>
          <p:nvPr/>
        </p:nvSpPr>
        <p:spPr bwMode="auto">
          <a:xfrm rot="-7826404">
            <a:off x="5083969" y="2450306"/>
            <a:ext cx="617538" cy="193675"/>
          </a:xfrm>
          <a:prstGeom prst="notchedRightArrow">
            <a:avLst>
              <a:gd name="adj1" fmla="val 50000"/>
              <a:gd name="adj2" fmla="val 79698"/>
            </a:avLst>
          </a:prstGeom>
          <a:solidFill>
            <a:srgbClr val="00FF00"/>
          </a:solidFill>
          <a:ln w="38100">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blinds(horizontal)">
                                      <p:cBhvr>
                                        <p:cTn id="7" dur="500"/>
                                        <p:tgtEl>
                                          <p:spTgt spid="19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heckerboard(down)">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504"/>
                                        </p:tgtEl>
                                        <p:attrNameLst>
                                          <p:attrName>style.visibility</p:attrName>
                                        </p:attrNameLst>
                                      </p:cBhvr>
                                      <p:to>
                                        <p:strVal val="visible"/>
                                      </p:to>
                                    </p:set>
                                    <p:animEffect transition="in" filter="wipe(down)">
                                      <p:cBhvr>
                                        <p:cTn id="17" dur="500"/>
                                        <p:tgtEl>
                                          <p:spTgt spid="195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463"/>
                                        </p:tgtEl>
                                        <p:attrNameLst>
                                          <p:attrName>style.visibility</p:attrName>
                                        </p:attrNameLst>
                                      </p:cBhvr>
                                      <p:to>
                                        <p:strVal val="visible"/>
                                      </p:to>
                                    </p:set>
                                    <p:animEffect transition="in" filter="wipe(down)">
                                      <p:cBhvr>
                                        <p:cTn id="22" dur="500"/>
                                        <p:tgtEl>
                                          <p:spTgt spid="194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9" presetClass="entr" presetSubtype="10" fill="hold" grpId="0" nodeType="clickEffect">
                                  <p:stCondLst>
                                    <p:cond delay="0"/>
                                  </p:stCondLst>
                                  <p:childTnLst>
                                    <p:set>
                                      <p:cBhvr>
                                        <p:cTn id="26" dur="1" fill="hold">
                                          <p:stCondLst>
                                            <p:cond delay="0"/>
                                          </p:stCondLst>
                                        </p:cTn>
                                        <p:tgtEl>
                                          <p:spTgt spid="19464"/>
                                        </p:tgtEl>
                                        <p:attrNameLst>
                                          <p:attrName>style.visibility</p:attrName>
                                        </p:attrNameLst>
                                      </p:cBhvr>
                                      <p:to>
                                        <p:strVal val="visible"/>
                                      </p:to>
                                    </p:set>
                                    <p:anim calcmode="lin" valueType="num">
                                      <p:cBhvr>
                                        <p:cTn id="27" dur="5000" fill="hold"/>
                                        <p:tgtEl>
                                          <p:spTgt spid="19464"/>
                                        </p:tgtEl>
                                        <p:attrNameLst>
                                          <p:attrName>ppt_w</p:attrName>
                                        </p:attrNameLst>
                                      </p:cBhvr>
                                      <p:tavLst>
                                        <p:tav tm="0" fmla="#ppt_w*sin(2.5*pi*$)">
                                          <p:val>
                                            <p:fltVal val="0"/>
                                          </p:val>
                                        </p:tav>
                                        <p:tav tm="100000">
                                          <p:val>
                                            <p:fltVal val="1"/>
                                          </p:val>
                                        </p:tav>
                                      </p:tavLst>
                                    </p:anim>
                                    <p:anim calcmode="lin" valueType="num">
                                      <p:cBhvr>
                                        <p:cTn id="28" dur="5000" fill="hold"/>
                                        <p:tgtEl>
                                          <p:spTgt spid="19464"/>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9464"/>
                                        </p:tgtEl>
                                        <p:attrNameLst>
                                          <p:attrName>ppt_c</p:attrName>
                                        </p:attrNameLst>
                                      </p:cBhvr>
                                      <p:to>
                                        <a:srgbClr val="000000"/>
                                      </p:to>
                                    </p:animClr>
                                  </p:sub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9"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0-#ppt_w/2"/>
                                          </p:val>
                                        </p:tav>
                                        <p:tav tm="100000">
                                          <p:val>
                                            <p:strVal val="#ppt_x"/>
                                          </p:val>
                                        </p:tav>
                                      </p:tavLst>
                                    </p:anim>
                                    <p:anim calcmode="lin" valueType="num">
                                      <p:cBhvr additive="base">
                                        <p:cTn id="34"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nimBg="1"/>
      <p:bldP spid="19464" grpId="0" animBg="1"/>
      <p:bldP spid="1950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0" y="5511800"/>
            <a:ext cx="4643438"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None/>
            </a:pPr>
            <a:r>
              <a:rPr lang="en-US" altLang="zh-CN" sz="2800" b="1">
                <a:solidFill>
                  <a:srgbClr val="FF3300"/>
                </a:solidFill>
                <a:latin typeface="黑体" panose="02010609060101010101" pitchFamily="49" charset="-122"/>
              </a:rPr>
              <a:t>★</a:t>
            </a:r>
            <a:r>
              <a:rPr lang="zh-CN" altLang="en-US" sz="2800" b="1">
                <a:solidFill>
                  <a:srgbClr val="FF3300"/>
                </a:solidFill>
                <a:latin typeface="黑体" panose="02010609060101010101" pitchFamily="49" charset="-122"/>
              </a:rPr>
              <a:t>分解形体，看懂形状</a:t>
            </a:r>
            <a:r>
              <a:rPr lang="en-US" altLang="zh-CN" sz="1600" b="1" i="1">
                <a:solidFill>
                  <a:srgbClr val="FF3300"/>
                </a:solidFill>
              </a:rPr>
              <a:t>Decompose the object and understand the structure</a:t>
            </a:r>
            <a:endParaRPr lang="en-US" altLang="zh-CN" sz="1800" b="1" i="1">
              <a:solidFill>
                <a:srgbClr val="FF3300"/>
              </a:solidFill>
            </a:endParaRPr>
          </a:p>
          <a:p>
            <a:pPr algn="ctr" eaLnBrk="1" hangingPunct="1">
              <a:buFont typeface="Arial" panose="020B0604020202020204" pitchFamily="34" charset="0"/>
              <a:buNone/>
            </a:pPr>
            <a:r>
              <a:rPr lang="en-US" altLang="zh-CN" sz="1800" b="1" i="1">
                <a:solidFill>
                  <a:srgbClr val="FF3300"/>
                </a:solidFill>
              </a:rPr>
              <a:t> </a:t>
            </a:r>
            <a:endParaRPr lang="en-US" altLang="zh-CN" sz="2000" b="1" i="1">
              <a:solidFill>
                <a:srgbClr val="FF3300"/>
              </a:solidFill>
            </a:endParaRPr>
          </a:p>
        </p:txBody>
      </p:sp>
      <p:grpSp>
        <p:nvGrpSpPr>
          <p:cNvPr id="33795" name="Group 3"/>
          <p:cNvGrpSpPr>
            <a:grpSpLocks/>
          </p:cNvGrpSpPr>
          <p:nvPr/>
        </p:nvGrpSpPr>
        <p:grpSpPr bwMode="auto">
          <a:xfrm>
            <a:off x="1389063" y="528638"/>
            <a:ext cx="3205162" cy="4800600"/>
            <a:chOff x="909" y="509"/>
            <a:chExt cx="2019" cy="3024"/>
          </a:xfrm>
        </p:grpSpPr>
        <p:sp>
          <p:nvSpPr>
            <p:cNvPr id="33841" name="Line 4"/>
            <p:cNvSpPr>
              <a:spLocks noChangeShapeType="1"/>
            </p:cNvSpPr>
            <p:nvPr/>
          </p:nvSpPr>
          <p:spPr bwMode="auto">
            <a:xfrm flipH="1">
              <a:off x="912" y="1661"/>
              <a:ext cx="189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2" name="Oval 5"/>
            <p:cNvSpPr>
              <a:spLocks noChangeArrowheads="1"/>
            </p:cNvSpPr>
            <p:nvPr/>
          </p:nvSpPr>
          <p:spPr bwMode="auto">
            <a:xfrm>
              <a:off x="1857" y="653"/>
              <a:ext cx="945" cy="894"/>
            </a:xfrm>
            <a:prstGeom prst="ellipse">
              <a:avLst/>
            </a:prstGeom>
            <a:solidFill>
              <a:srgbClr val="FFFFCC"/>
            </a:solidFill>
            <a:ln w="38100">
              <a:solidFill>
                <a:schemeClr val="tx2"/>
              </a:solidFill>
              <a:round/>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33843" name="Rectangle 6"/>
            <p:cNvSpPr>
              <a:spLocks noChangeArrowheads="1"/>
            </p:cNvSpPr>
            <p:nvPr/>
          </p:nvSpPr>
          <p:spPr bwMode="auto">
            <a:xfrm>
              <a:off x="1794" y="1121"/>
              <a:ext cx="1071" cy="444"/>
            </a:xfrm>
            <a:prstGeom prst="rect">
              <a:avLst/>
            </a:prstGeom>
            <a:solidFill>
              <a:srgbClr val="FFFFCC"/>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33844" name="Oval 7"/>
            <p:cNvSpPr>
              <a:spLocks noChangeArrowheads="1"/>
            </p:cNvSpPr>
            <p:nvPr/>
          </p:nvSpPr>
          <p:spPr bwMode="auto">
            <a:xfrm>
              <a:off x="2046" y="849"/>
              <a:ext cx="567" cy="508"/>
            </a:xfrm>
            <a:prstGeom prst="ellipse">
              <a:avLst/>
            </a:prstGeom>
            <a:solidFill>
              <a:srgbClr val="FFFFCC"/>
            </a:solidFill>
            <a:ln w="38100">
              <a:solidFill>
                <a:schemeClr val="tx2"/>
              </a:solidFill>
              <a:round/>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33845" name="Line 8"/>
            <p:cNvSpPr>
              <a:spLocks noChangeShapeType="1"/>
            </p:cNvSpPr>
            <p:nvPr/>
          </p:nvSpPr>
          <p:spPr bwMode="auto">
            <a:xfrm>
              <a:off x="1731" y="1103"/>
              <a:ext cx="1197" cy="0"/>
            </a:xfrm>
            <a:prstGeom prst="line">
              <a:avLst/>
            </a:prstGeom>
            <a:noFill/>
            <a:ln w="12700">
              <a:solidFill>
                <a:schemeClr val="tx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6" name="Freeform 9"/>
            <p:cNvSpPr>
              <a:spLocks noChangeArrowheads="1"/>
            </p:cNvSpPr>
            <p:nvPr/>
          </p:nvSpPr>
          <p:spPr bwMode="auto">
            <a:xfrm>
              <a:off x="2328" y="509"/>
              <a:ext cx="2" cy="1288"/>
            </a:xfrm>
            <a:custGeom>
              <a:avLst/>
              <a:gdLst>
                <a:gd name="T0" fmla="*/ 0 w 1"/>
                <a:gd name="T1" fmla="*/ 0 h 974"/>
                <a:gd name="T2" fmla="*/ 0 w 1"/>
                <a:gd name="T3" fmla="*/ 9107 h 974"/>
                <a:gd name="T4" fmla="*/ 0 60000 65536"/>
                <a:gd name="T5" fmla="*/ 0 60000 65536"/>
                <a:gd name="T6" fmla="*/ 0 w 1"/>
                <a:gd name="T7" fmla="*/ 0 h 974"/>
                <a:gd name="T8" fmla="*/ 1 w 1"/>
                <a:gd name="T9" fmla="*/ 974 h 974"/>
              </a:gdLst>
              <a:ahLst/>
              <a:cxnLst>
                <a:cxn ang="T4">
                  <a:pos x="T0" y="T1"/>
                </a:cxn>
                <a:cxn ang="T5">
                  <a:pos x="T2" y="T3"/>
                </a:cxn>
              </a:cxnLst>
              <a:rect l="T6" t="T7" r="T8" b="T9"/>
              <a:pathLst>
                <a:path w="1" h="974">
                  <a:moveTo>
                    <a:pt x="0" y="0"/>
                  </a:moveTo>
                  <a:lnTo>
                    <a:pt x="0" y="974"/>
                  </a:lnTo>
                </a:path>
              </a:pathLst>
            </a:custGeom>
            <a:noFill/>
            <a:ln w="12700">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47" name="Line 10"/>
            <p:cNvSpPr>
              <a:spLocks noChangeShapeType="1"/>
            </p:cNvSpPr>
            <p:nvPr/>
          </p:nvSpPr>
          <p:spPr bwMode="auto">
            <a:xfrm>
              <a:off x="1857" y="1661"/>
              <a:ext cx="945"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8" name="Line 11"/>
            <p:cNvSpPr>
              <a:spLocks noChangeShapeType="1"/>
            </p:cNvSpPr>
            <p:nvPr/>
          </p:nvSpPr>
          <p:spPr bwMode="auto">
            <a:xfrm flipV="1">
              <a:off x="2802" y="1103"/>
              <a:ext cx="0" cy="571"/>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9" name="Freeform 12"/>
            <p:cNvSpPr>
              <a:spLocks noChangeArrowheads="1"/>
            </p:cNvSpPr>
            <p:nvPr/>
          </p:nvSpPr>
          <p:spPr bwMode="auto">
            <a:xfrm>
              <a:off x="909" y="1674"/>
              <a:ext cx="3" cy="588"/>
            </a:xfrm>
            <a:custGeom>
              <a:avLst/>
              <a:gdLst>
                <a:gd name="T0" fmla="*/ 3 w 3"/>
                <a:gd name="T1" fmla="*/ 0 h 588"/>
                <a:gd name="T2" fmla="*/ 0 w 3"/>
                <a:gd name="T3" fmla="*/ 588 h 588"/>
                <a:gd name="T4" fmla="*/ 0 60000 65536"/>
                <a:gd name="T5" fmla="*/ 0 60000 65536"/>
                <a:gd name="T6" fmla="*/ 0 w 3"/>
                <a:gd name="T7" fmla="*/ 0 h 588"/>
                <a:gd name="T8" fmla="*/ 3 w 3"/>
                <a:gd name="T9" fmla="*/ 588 h 588"/>
              </a:gdLst>
              <a:ahLst/>
              <a:cxnLst>
                <a:cxn ang="T4">
                  <a:pos x="T0" y="T1"/>
                </a:cxn>
                <a:cxn ang="T5">
                  <a:pos x="T2" y="T3"/>
                </a:cxn>
              </a:cxnLst>
              <a:rect l="T6" t="T7" r="T8" b="T9"/>
              <a:pathLst>
                <a:path w="3" h="588">
                  <a:moveTo>
                    <a:pt x="3" y="0"/>
                  </a:moveTo>
                  <a:lnTo>
                    <a:pt x="0" y="588"/>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50" name="Line 13"/>
            <p:cNvSpPr>
              <a:spLocks noChangeShapeType="1"/>
            </p:cNvSpPr>
            <p:nvPr/>
          </p:nvSpPr>
          <p:spPr bwMode="auto">
            <a:xfrm>
              <a:off x="912" y="2245"/>
              <a:ext cx="189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1" name="Freeform 14"/>
            <p:cNvSpPr>
              <a:spLocks noChangeArrowheads="1"/>
            </p:cNvSpPr>
            <p:nvPr/>
          </p:nvSpPr>
          <p:spPr bwMode="auto">
            <a:xfrm>
              <a:off x="2800" y="1674"/>
              <a:ext cx="2" cy="588"/>
            </a:xfrm>
            <a:custGeom>
              <a:avLst/>
              <a:gdLst>
                <a:gd name="T0" fmla="*/ 2 w 2"/>
                <a:gd name="T1" fmla="*/ 0 h 588"/>
                <a:gd name="T2" fmla="*/ 0 w 2"/>
                <a:gd name="T3" fmla="*/ 588 h 588"/>
                <a:gd name="T4" fmla="*/ 0 60000 65536"/>
                <a:gd name="T5" fmla="*/ 0 60000 65536"/>
                <a:gd name="T6" fmla="*/ 0 w 2"/>
                <a:gd name="T7" fmla="*/ 0 h 588"/>
                <a:gd name="T8" fmla="*/ 2 w 2"/>
                <a:gd name="T9" fmla="*/ 588 h 588"/>
              </a:gdLst>
              <a:ahLst/>
              <a:cxnLst>
                <a:cxn ang="T4">
                  <a:pos x="T0" y="T1"/>
                </a:cxn>
                <a:cxn ang="T5">
                  <a:pos x="T2" y="T3"/>
                </a:cxn>
              </a:cxnLst>
              <a:rect l="T6" t="T7" r="T8" b="T9"/>
              <a:pathLst>
                <a:path w="2" h="588">
                  <a:moveTo>
                    <a:pt x="2" y="0"/>
                  </a:moveTo>
                  <a:lnTo>
                    <a:pt x="0" y="588"/>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52" name="Line 15"/>
            <p:cNvSpPr>
              <a:spLocks noChangeShapeType="1"/>
            </p:cNvSpPr>
            <p:nvPr/>
          </p:nvSpPr>
          <p:spPr bwMode="auto">
            <a:xfrm>
              <a:off x="912" y="1928"/>
              <a:ext cx="189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3" name="Line 16"/>
            <p:cNvSpPr>
              <a:spLocks noChangeShapeType="1"/>
            </p:cNvSpPr>
            <p:nvPr/>
          </p:nvSpPr>
          <p:spPr bwMode="auto">
            <a:xfrm flipV="1">
              <a:off x="912" y="1357"/>
              <a:ext cx="0" cy="31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4" name="Line 17"/>
            <p:cNvSpPr>
              <a:spLocks noChangeShapeType="1"/>
            </p:cNvSpPr>
            <p:nvPr/>
          </p:nvSpPr>
          <p:spPr bwMode="auto">
            <a:xfrm flipV="1">
              <a:off x="1857" y="1230"/>
              <a:ext cx="0" cy="44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5" name="Line 18"/>
            <p:cNvSpPr>
              <a:spLocks noChangeShapeType="1"/>
            </p:cNvSpPr>
            <p:nvPr/>
          </p:nvSpPr>
          <p:spPr bwMode="auto">
            <a:xfrm flipV="1">
              <a:off x="912" y="1230"/>
              <a:ext cx="945" cy="127"/>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6" name="Line 19"/>
            <p:cNvSpPr>
              <a:spLocks noChangeShapeType="1"/>
            </p:cNvSpPr>
            <p:nvPr/>
          </p:nvSpPr>
          <p:spPr bwMode="auto">
            <a:xfrm>
              <a:off x="1857" y="1103"/>
              <a:ext cx="0" cy="571"/>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7" name="Line 20"/>
            <p:cNvSpPr>
              <a:spLocks noChangeShapeType="1"/>
            </p:cNvSpPr>
            <p:nvPr/>
          </p:nvSpPr>
          <p:spPr bwMode="auto">
            <a:xfrm>
              <a:off x="912" y="2562"/>
              <a:ext cx="189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8" name="Freeform 21"/>
            <p:cNvSpPr>
              <a:spLocks noChangeArrowheads="1"/>
            </p:cNvSpPr>
            <p:nvPr/>
          </p:nvSpPr>
          <p:spPr bwMode="auto">
            <a:xfrm>
              <a:off x="909" y="2562"/>
              <a:ext cx="3" cy="900"/>
            </a:xfrm>
            <a:custGeom>
              <a:avLst/>
              <a:gdLst>
                <a:gd name="T0" fmla="*/ 3 w 3"/>
                <a:gd name="T1" fmla="*/ 0 h 900"/>
                <a:gd name="T2" fmla="*/ 0 w 3"/>
                <a:gd name="T3" fmla="*/ 900 h 900"/>
                <a:gd name="T4" fmla="*/ 0 60000 65536"/>
                <a:gd name="T5" fmla="*/ 0 60000 65536"/>
                <a:gd name="T6" fmla="*/ 0 w 3"/>
                <a:gd name="T7" fmla="*/ 0 h 900"/>
                <a:gd name="T8" fmla="*/ 3 w 3"/>
                <a:gd name="T9" fmla="*/ 900 h 900"/>
              </a:gdLst>
              <a:ahLst/>
              <a:cxnLst>
                <a:cxn ang="T4">
                  <a:pos x="T0" y="T1"/>
                </a:cxn>
                <a:cxn ang="T5">
                  <a:pos x="T2" y="T3"/>
                </a:cxn>
              </a:cxnLst>
              <a:rect l="T6" t="T7" r="T8" b="T9"/>
              <a:pathLst>
                <a:path w="3" h="900">
                  <a:moveTo>
                    <a:pt x="3" y="0"/>
                  </a:moveTo>
                  <a:lnTo>
                    <a:pt x="0" y="90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59" name="Line 22"/>
            <p:cNvSpPr>
              <a:spLocks noChangeShapeType="1"/>
            </p:cNvSpPr>
            <p:nvPr/>
          </p:nvSpPr>
          <p:spPr bwMode="auto">
            <a:xfrm>
              <a:off x="912" y="3451"/>
              <a:ext cx="1890"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0" name="Freeform 23"/>
            <p:cNvSpPr>
              <a:spLocks noChangeArrowheads="1"/>
            </p:cNvSpPr>
            <p:nvPr/>
          </p:nvSpPr>
          <p:spPr bwMode="auto">
            <a:xfrm>
              <a:off x="2800" y="2549"/>
              <a:ext cx="3" cy="920"/>
            </a:xfrm>
            <a:custGeom>
              <a:avLst/>
              <a:gdLst>
                <a:gd name="T0" fmla="*/ 0 w 3"/>
                <a:gd name="T1" fmla="*/ 920 h 920"/>
                <a:gd name="T2" fmla="*/ 3 w 3"/>
                <a:gd name="T3" fmla="*/ 0 h 920"/>
                <a:gd name="T4" fmla="*/ 0 60000 65536"/>
                <a:gd name="T5" fmla="*/ 0 60000 65536"/>
                <a:gd name="T6" fmla="*/ 0 w 3"/>
                <a:gd name="T7" fmla="*/ 0 h 920"/>
                <a:gd name="T8" fmla="*/ 3 w 3"/>
                <a:gd name="T9" fmla="*/ 920 h 920"/>
              </a:gdLst>
              <a:ahLst/>
              <a:cxnLst>
                <a:cxn ang="T4">
                  <a:pos x="T0" y="T1"/>
                </a:cxn>
                <a:cxn ang="T5">
                  <a:pos x="T2" y="T3"/>
                </a:cxn>
              </a:cxnLst>
              <a:rect l="T6" t="T7" r="T8" b="T9"/>
              <a:pathLst>
                <a:path w="3" h="920">
                  <a:moveTo>
                    <a:pt x="0" y="920"/>
                  </a:moveTo>
                  <a:lnTo>
                    <a:pt x="3"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61" name="Freeform 24"/>
            <p:cNvSpPr>
              <a:spLocks noChangeArrowheads="1"/>
            </p:cNvSpPr>
            <p:nvPr/>
          </p:nvSpPr>
          <p:spPr bwMode="auto">
            <a:xfrm>
              <a:off x="2310" y="2450"/>
              <a:ext cx="1" cy="1083"/>
            </a:xfrm>
            <a:custGeom>
              <a:avLst/>
              <a:gdLst>
                <a:gd name="T0" fmla="*/ 0 w 1"/>
                <a:gd name="T1" fmla="*/ 0 h 819"/>
                <a:gd name="T2" fmla="*/ 0 w 1"/>
                <a:gd name="T3" fmla="*/ 7659 h 819"/>
                <a:gd name="T4" fmla="*/ 0 60000 65536"/>
                <a:gd name="T5" fmla="*/ 0 60000 65536"/>
                <a:gd name="T6" fmla="*/ 0 w 1"/>
                <a:gd name="T7" fmla="*/ 0 h 819"/>
                <a:gd name="T8" fmla="*/ 1 w 1"/>
                <a:gd name="T9" fmla="*/ 819 h 819"/>
              </a:gdLst>
              <a:ahLst/>
              <a:cxnLst>
                <a:cxn ang="T4">
                  <a:pos x="T0" y="T1"/>
                </a:cxn>
                <a:cxn ang="T5">
                  <a:pos x="T2" y="T3"/>
                </a:cxn>
              </a:cxnLst>
              <a:rect l="T6" t="T7" r="T8" b="T9"/>
              <a:pathLst>
                <a:path w="1" h="819">
                  <a:moveTo>
                    <a:pt x="0" y="0"/>
                  </a:moveTo>
                  <a:lnTo>
                    <a:pt x="0" y="819"/>
                  </a:lnTo>
                </a:path>
              </a:pathLst>
            </a:custGeom>
            <a:noFill/>
            <a:ln w="12700">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62" name="Line 25"/>
            <p:cNvSpPr>
              <a:spLocks noChangeShapeType="1"/>
            </p:cNvSpPr>
            <p:nvPr/>
          </p:nvSpPr>
          <p:spPr bwMode="auto">
            <a:xfrm>
              <a:off x="1857" y="2562"/>
              <a:ext cx="0" cy="699"/>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3" name="Line 26"/>
            <p:cNvSpPr>
              <a:spLocks noChangeShapeType="1"/>
            </p:cNvSpPr>
            <p:nvPr/>
          </p:nvSpPr>
          <p:spPr bwMode="auto">
            <a:xfrm>
              <a:off x="1857" y="3261"/>
              <a:ext cx="945"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4" name="Line 27"/>
            <p:cNvSpPr>
              <a:spLocks noChangeShapeType="1"/>
            </p:cNvSpPr>
            <p:nvPr/>
          </p:nvSpPr>
          <p:spPr bwMode="auto">
            <a:xfrm>
              <a:off x="2046" y="2562"/>
              <a:ext cx="0" cy="699"/>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5" name="Line 28"/>
            <p:cNvSpPr>
              <a:spLocks noChangeShapeType="1"/>
            </p:cNvSpPr>
            <p:nvPr/>
          </p:nvSpPr>
          <p:spPr bwMode="auto">
            <a:xfrm>
              <a:off x="2550" y="2562"/>
              <a:ext cx="0" cy="699"/>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6" name="Line 29"/>
            <p:cNvSpPr>
              <a:spLocks noChangeShapeType="1"/>
            </p:cNvSpPr>
            <p:nvPr/>
          </p:nvSpPr>
          <p:spPr bwMode="auto">
            <a:xfrm>
              <a:off x="912" y="2880"/>
              <a:ext cx="945"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67" name="Line 30"/>
            <p:cNvSpPr>
              <a:spLocks noChangeShapeType="1"/>
            </p:cNvSpPr>
            <p:nvPr/>
          </p:nvSpPr>
          <p:spPr bwMode="auto">
            <a:xfrm>
              <a:off x="1857" y="2880"/>
              <a:ext cx="945" cy="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35" name="AutoShape 31"/>
          <p:cNvSpPr>
            <a:spLocks noChangeArrowheads="1"/>
          </p:cNvSpPr>
          <p:nvPr/>
        </p:nvSpPr>
        <p:spPr bwMode="auto">
          <a:xfrm>
            <a:off x="1285875" y="642938"/>
            <a:ext cx="785813" cy="647700"/>
          </a:xfrm>
          <a:prstGeom prst="wedgeRectCallout">
            <a:avLst>
              <a:gd name="adj1" fmla="val 54875"/>
              <a:gd name="adj2" fmla="val 131963"/>
            </a:avLst>
          </a:prstGeom>
          <a:solidFill>
            <a:srgbClr val="FFFFFF"/>
          </a:solidFill>
          <a:ln w="38100">
            <a:solidFill>
              <a:srgbClr val="FF3300"/>
            </a:solidFill>
            <a:miter lim="800000"/>
            <a:headEnd/>
            <a:tailEnd/>
          </a:ln>
        </p:spPr>
        <p:txBody>
          <a:bodyPr wrap="none" tIns="144000"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None/>
            </a:pPr>
            <a:r>
              <a:rPr lang="zh-CN" altLang="en-US" b="1" i="1">
                <a:ea typeface="宋体" panose="02010600030101010101" pitchFamily="2" charset="-122"/>
              </a:rPr>
              <a:t>体</a:t>
            </a:r>
            <a:r>
              <a:rPr lang="en-US" altLang="zh-CN" sz="1800" b="1" i="1">
                <a:ea typeface="宋体" panose="02010600030101010101" pitchFamily="2" charset="-122"/>
              </a:rPr>
              <a:t>3</a:t>
            </a:r>
          </a:p>
          <a:p>
            <a:pPr algn="ctr" eaLnBrk="1" hangingPunct="1">
              <a:buFont typeface="Arial" panose="020B0604020202020204" pitchFamily="34" charset="0"/>
              <a:buNone/>
            </a:pPr>
            <a:r>
              <a:rPr lang="en-US" altLang="zh-CN" sz="1200" b="1" i="1"/>
              <a:t>Solid3</a:t>
            </a:r>
            <a:endParaRPr lang="en-US" altLang="zh-CN" sz="1600" b="1" i="1"/>
          </a:p>
          <a:p>
            <a:pPr algn="ctr" eaLnBrk="1" hangingPunct="1">
              <a:buFont typeface="Arial" panose="020B0604020202020204" pitchFamily="34" charset="0"/>
              <a:buNone/>
            </a:pPr>
            <a:endParaRPr lang="en-US" altLang="zh-CN" sz="1800" b="1" i="1"/>
          </a:p>
        </p:txBody>
      </p:sp>
      <p:sp>
        <p:nvSpPr>
          <p:cNvPr id="33797" name="Text Box 32"/>
          <p:cNvSpPr txBox="1">
            <a:spLocks noChangeArrowheads="1"/>
          </p:cNvSpPr>
          <p:nvPr/>
        </p:nvSpPr>
        <p:spPr bwMode="auto">
          <a:xfrm>
            <a:off x="0" y="0"/>
            <a:ext cx="6678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zh-CN" altLang="en-US" b="1"/>
              <a:t>例：求做侧视图</a:t>
            </a:r>
            <a:r>
              <a:rPr lang="en-US" altLang="zh-CN" sz="1600" b="1" i="1"/>
              <a:t>Complete the profile (left ) view</a:t>
            </a:r>
            <a:endParaRPr lang="en-US" altLang="zh-CN" sz="1600" b="1"/>
          </a:p>
        </p:txBody>
      </p:sp>
      <p:sp>
        <p:nvSpPr>
          <p:cNvPr id="21537" name="AutoShape 33"/>
          <p:cNvSpPr>
            <a:spLocks noChangeArrowheads="1"/>
          </p:cNvSpPr>
          <p:nvPr/>
        </p:nvSpPr>
        <p:spPr bwMode="auto">
          <a:xfrm>
            <a:off x="179388" y="2133600"/>
            <a:ext cx="757237" cy="795338"/>
          </a:xfrm>
          <a:prstGeom prst="wedgeRectCallout">
            <a:avLst>
              <a:gd name="adj1" fmla="val 122329"/>
              <a:gd name="adj2" fmla="val 68528"/>
            </a:avLst>
          </a:prstGeom>
          <a:solidFill>
            <a:srgbClr val="FFFFFF"/>
          </a:solidFill>
          <a:ln w="38100">
            <a:solidFill>
              <a:srgbClr val="FF3300"/>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None/>
            </a:pPr>
            <a:r>
              <a:rPr lang="zh-CN" altLang="en-US" sz="1800" b="1" i="1">
                <a:ea typeface="宋体" panose="02010600030101010101" pitchFamily="2" charset="-122"/>
              </a:rPr>
              <a:t>体</a:t>
            </a:r>
            <a:r>
              <a:rPr lang="en-US" altLang="zh-CN" sz="1800" b="1" i="1">
                <a:ea typeface="宋体" panose="02010600030101010101" pitchFamily="2" charset="-122"/>
              </a:rPr>
              <a:t>1</a:t>
            </a:r>
          </a:p>
          <a:p>
            <a:pPr algn="ctr" eaLnBrk="1" hangingPunct="1">
              <a:buFont typeface="Arial" panose="020B0604020202020204" pitchFamily="34" charset="0"/>
              <a:buNone/>
            </a:pPr>
            <a:r>
              <a:rPr lang="en-US" altLang="zh-CN" sz="1400" b="1" i="1"/>
              <a:t>Solid1</a:t>
            </a:r>
          </a:p>
        </p:txBody>
      </p:sp>
      <p:sp>
        <p:nvSpPr>
          <p:cNvPr id="21538" name="AutoShape 34"/>
          <p:cNvSpPr>
            <a:spLocks noChangeArrowheads="1"/>
          </p:cNvSpPr>
          <p:nvPr/>
        </p:nvSpPr>
        <p:spPr bwMode="auto">
          <a:xfrm>
            <a:off x="4643438" y="571500"/>
            <a:ext cx="985837" cy="523875"/>
          </a:xfrm>
          <a:prstGeom prst="wedgeRectCallout">
            <a:avLst>
              <a:gd name="adj1" fmla="val -67875"/>
              <a:gd name="adj2" fmla="val 180301"/>
            </a:avLst>
          </a:prstGeom>
          <a:solidFill>
            <a:srgbClr val="FFFFFF"/>
          </a:solidFill>
          <a:ln w="38100">
            <a:solidFill>
              <a:srgbClr val="FF3300"/>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None/>
            </a:pPr>
            <a:r>
              <a:rPr lang="zh-CN" altLang="en-US" sz="2000" b="1" i="1">
                <a:ea typeface="宋体" panose="02010600030101010101" pitchFamily="2" charset="-122"/>
              </a:rPr>
              <a:t>体</a:t>
            </a:r>
            <a:r>
              <a:rPr lang="en-US" altLang="zh-CN" sz="2000" b="1" i="1">
                <a:ea typeface="宋体" panose="02010600030101010101" pitchFamily="2" charset="-122"/>
              </a:rPr>
              <a:t>2</a:t>
            </a:r>
            <a:endParaRPr lang="en-US" altLang="zh-CN" sz="2800" b="1" i="1">
              <a:ea typeface="宋体" panose="02010600030101010101" pitchFamily="2" charset="-122"/>
            </a:endParaRPr>
          </a:p>
          <a:p>
            <a:pPr algn="ctr" eaLnBrk="1" hangingPunct="1">
              <a:buFont typeface="Arial" panose="020B0604020202020204" pitchFamily="34" charset="0"/>
              <a:buNone/>
            </a:pPr>
            <a:r>
              <a:rPr lang="en-US" altLang="zh-CN" sz="1400" b="1" i="1"/>
              <a:t>Solid2</a:t>
            </a:r>
            <a:endParaRPr lang="en-US" altLang="zh-CN" sz="1800" b="1" i="1"/>
          </a:p>
        </p:txBody>
      </p:sp>
      <p:grpSp>
        <p:nvGrpSpPr>
          <p:cNvPr id="4" name="Group 75"/>
          <p:cNvGrpSpPr>
            <a:grpSpLocks/>
          </p:cNvGrpSpPr>
          <p:nvPr/>
        </p:nvGrpSpPr>
        <p:grpSpPr bwMode="auto">
          <a:xfrm>
            <a:off x="1389063" y="2357438"/>
            <a:ext cx="3005137" cy="954087"/>
            <a:chOff x="909" y="1661"/>
            <a:chExt cx="1893" cy="601"/>
          </a:xfrm>
        </p:grpSpPr>
        <p:sp>
          <p:nvSpPr>
            <p:cNvPr id="33836" name="Line 76"/>
            <p:cNvSpPr>
              <a:spLocks noChangeShapeType="1"/>
            </p:cNvSpPr>
            <p:nvPr/>
          </p:nvSpPr>
          <p:spPr bwMode="auto">
            <a:xfrm flipH="1">
              <a:off x="912" y="1661"/>
              <a:ext cx="189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7" name="Freeform 77"/>
            <p:cNvSpPr>
              <a:spLocks noChangeArrowheads="1"/>
            </p:cNvSpPr>
            <p:nvPr/>
          </p:nvSpPr>
          <p:spPr bwMode="auto">
            <a:xfrm>
              <a:off x="909" y="1674"/>
              <a:ext cx="3" cy="588"/>
            </a:xfrm>
            <a:custGeom>
              <a:avLst/>
              <a:gdLst>
                <a:gd name="T0" fmla="*/ 3 w 3"/>
                <a:gd name="T1" fmla="*/ 0 h 588"/>
                <a:gd name="T2" fmla="*/ 0 w 3"/>
                <a:gd name="T3" fmla="*/ 588 h 588"/>
                <a:gd name="T4" fmla="*/ 0 60000 65536"/>
                <a:gd name="T5" fmla="*/ 0 60000 65536"/>
                <a:gd name="T6" fmla="*/ 0 w 3"/>
                <a:gd name="T7" fmla="*/ 0 h 588"/>
                <a:gd name="T8" fmla="*/ 3 w 3"/>
                <a:gd name="T9" fmla="*/ 588 h 588"/>
              </a:gdLst>
              <a:ahLst/>
              <a:cxnLst>
                <a:cxn ang="T4">
                  <a:pos x="T0" y="T1"/>
                </a:cxn>
                <a:cxn ang="T5">
                  <a:pos x="T2" y="T3"/>
                </a:cxn>
              </a:cxnLst>
              <a:rect l="T6" t="T7" r="T8" b="T9"/>
              <a:pathLst>
                <a:path w="3" h="588">
                  <a:moveTo>
                    <a:pt x="3" y="0"/>
                  </a:moveTo>
                  <a:lnTo>
                    <a:pt x="0" y="588"/>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38" name="Line 78"/>
            <p:cNvSpPr>
              <a:spLocks noChangeShapeType="1"/>
            </p:cNvSpPr>
            <p:nvPr/>
          </p:nvSpPr>
          <p:spPr bwMode="auto">
            <a:xfrm>
              <a:off x="912" y="2245"/>
              <a:ext cx="189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9" name="Freeform 79"/>
            <p:cNvSpPr>
              <a:spLocks noChangeArrowheads="1"/>
            </p:cNvSpPr>
            <p:nvPr/>
          </p:nvSpPr>
          <p:spPr bwMode="auto">
            <a:xfrm>
              <a:off x="2800" y="1674"/>
              <a:ext cx="2" cy="588"/>
            </a:xfrm>
            <a:custGeom>
              <a:avLst/>
              <a:gdLst>
                <a:gd name="T0" fmla="*/ 2 w 2"/>
                <a:gd name="T1" fmla="*/ 0 h 588"/>
                <a:gd name="T2" fmla="*/ 0 w 2"/>
                <a:gd name="T3" fmla="*/ 588 h 588"/>
                <a:gd name="T4" fmla="*/ 0 60000 65536"/>
                <a:gd name="T5" fmla="*/ 0 60000 65536"/>
                <a:gd name="T6" fmla="*/ 0 w 2"/>
                <a:gd name="T7" fmla="*/ 0 h 588"/>
                <a:gd name="T8" fmla="*/ 2 w 2"/>
                <a:gd name="T9" fmla="*/ 588 h 588"/>
              </a:gdLst>
              <a:ahLst/>
              <a:cxnLst>
                <a:cxn ang="T4">
                  <a:pos x="T0" y="T1"/>
                </a:cxn>
                <a:cxn ang="T5">
                  <a:pos x="T2" y="T3"/>
                </a:cxn>
              </a:cxnLst>
              <a:rect l="T6" t="T7" r="T8" b="T9"/>
              <a:pathLst>
                <a:path w="2" h="588">
                  <a:moveTo>
                    <a:pt x="2" y="0"/>
                  </a:moveTo>
                  <a:lnTo>
                    <a:pt x="0" y="588"/>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40" name="Line 80"/>
            <p:cNvSpPr>
              <a:spLocks noChangeShapeType="1"/>
            </p:cNvSpPr>
            <p:nvPr/>
          </p:nvSpPr>
          <p:spPr bwMode="auto">
            <a:xfrm>
              <a:off x="912" y="1928"/>
              <a:ext cx="189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81"/>
          <p:cNvGrpSpPr>
            <a:grpSpLocks/>
          </p:cNvGrpSpPr>
          <p:nvPr/>
        </p:nvGrpSpPr>
        <p:grpSpPr bwMode="auto">
          <a:xfrm>
            <a:off x="1389063" y="3767138"/>
            <a:ext cx="3006725" cy="1460500"/>
            <a:chOff x="909" y="2549"/>
            <a:chExt cx="1894" cy="920"/>
          </a:xfrm>
        </p:grpSpPr>
        <p:sp>
          <p:nvSpPr>
            <p:cNvPr id="33832" name="Line 82"/>
            <p:cNvSpPr>
              <a:spLocks noChangeShapeType="1"/>
            </p:cNvSpPr>
            <p:nvPr/>
          </p:nvSpPr>
          <p:spPr bwMode="auto">
            <a:xfrm>
              <a:off x="912" y="2562"/>
              <a:ext cx="189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3" name="Freeform 83"/>
            <p:cNvSpPr>
              <a:spLocks noChangeArrowheads="1"/>
            </p:cNvSpPr>
            <p:nvPr/>
          </p:nvSpPr>
          <p:spPr bwMode="auto">
            <a:xfrm>
              <a:off x="909" y="2562"/>
              <a:ext cx="3" cy="900"/>
            </a:xfrm>
            <a:custGeom>
              <a:avLst/>
              <a:gdLst>
                <a:gd name="T0" fmla="*/ 3 w 3"/>
                <a:gd name="T1" fmla="*/ 0 h 900"/>
                <a:gd name="T2" fmla="*/ 0 w 3"/>
                <a:gd name="T3" fmla="*/ 900 h 900"/>
                <a:gd name="T4" fmla="*/ 0 60000 65536"/>
                <a:gd name="T5" fmla="*/ 0 60000 65536"/>
                <a:gd name="T6" fmla="*/ 0 w 3"/>
                <a:gd name="T7" fmla="*/ 0 h 900"/>
                <a:gd name="T8" fmla="*/ 3 w 3"/>
                <a:gd name="T9" fmla="*/ 900 h 900"/>
              </a:gdLst>
              <a:ahLst/>
              <a:cxnLst>
                <a:cxn ang="T4">
                  <a:pos x="T0" y="T1"/>
                </a:cxn>
                <a:cxn ang="T5">
                  <a:pos x="T2" y="T3"/>
                </a:cxn>
              </a:cxnLst>
              <a:rect l="T6" t="T7" r="T8" b="T9"/>
              <a:pathLst>
                <a:path w="3" h="900">
                  <a:moveTo>
                    <a:pt x="3" y="0"/>
                  </a:moveTo>
                  <a:lnTo>
                    <a:pt x="0" y="900"/>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34" name="Line 84"/>
            <p:cNvSpPr>
              <a:spLocks noChangeShapeType="1"/>
            </p:cNvSpPr>
            <p:nvPr/>
          </p:nvSpPr>
          <p:spPr bwMode="auto">
            <a:xfrm>
              <a:off x="912" y="3451"/>
              <a:ext cx="189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5" name="Freeform 85"/>
            <p:cNvSpPr>
              <a:spLocks noChangeArrowheads="1"/>
            </p:cNvSpPr>
            <p:nvPr/>
          </p:nvSpPr>
          <p:spPr bwMode="auto">
            <a:xfrm>
              <a:off x="2800" y="2549"/>
              <a:ext cx="3" cy="920"/>
            </a:xfrm>
            <a:custGeom>
              <a:avLst/>
              <a:gdLst>
                <a:gd name="T0" fmla="*/ 0 w 3"/>
                <a:gd name="T1" fmla="*/ 920 h 920"/>
                <a:gd name="T2" fmla="*/ 3 w 3"/>
                <a:gd name="T3" fmla="*/ 0 h 920"/>
                <a:gd name="T4" fmla="*/ 0 60000 65536"/>
                <a:gd name="T5" fmla="*/ 0 60000 65536"/>
                <a:gd name="T6" fmla="*/ 0 w 3"/>
                <a:gd name="T7" fmla="*/ 0 h 920"/>
                <a:gd name="T8" fmla="*/ 3 w 3"/>
                <a:gd name="T9" fmla="*/ 920 h 920"/>
              </a:gdLst>
              <a:ahLst/>
              <a:cxnLst>
                <a:cxn ang="T4">
                  <a:pos x="T0" y="T1"/>
                </a:cxn>
                <a:cxn ang="T5">
                  <a:pos x="T2" y="T3"/>
                </a:cxn>
              </a:cxnLst>
              <a:rect l="T6" t="T7" r="T8" b="T9"/>
              <a:pathLst>
                <a:path w="3" h="920">
                  <a:moveTo>
                    <a:pt x="0" y="920"/>
                  </a:moveTo>
                  <a:lnTo>
                    <a:pt x="3" y="0"/>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 name="Group 86"/>
          <p:cNvGrpSpPr>
            <a:grpSpLocks/>
          </p:cNvGrpSpPr>
          <p:nvPr/>
        </p:nvGrpSpPr>
        <p:grpSpPr bwMode="auto">
          <a:xfrm>
            <a:off x="2894013" y="757238"/>
            <a:ext cx="1500187" cy="1620837"/>
            <a:chOff x="1857" y="655"/>
            <a:chExt cx="945" cy="1019"/>
          </a:xfrm>
        </p:grpSpPr>
        <p:sp>
          <p:nvSpPr>
            <p:cNvPr id="33828" name="Oval 87"/>
            <p:cNvSpPr>
              <a:spLocks noChangeArrowheads="1"/>
            </p:cNvSpPr>
            <p:nvPr/>
          </p:nvSpPr>
          <p:spPr bwMode="auto">
            <a:xfrm>
              <a:off x="2046" y="849"/>
              <a:ext cx="567" cy="508"/>
            </a:xfrm>
            <a:prstGeom prst="ellipse">
              <a:avLst/>
            </a:prstGeom>
            <a:noFill/>
            <a:ln w="38100">
              <a:solidFill>
                <a:srgbClr val="00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33829" name="Line 88"/>
            <p:cNvSpPr>
              <a:spLocks noChangeShapeType="1"/>
            </p:cNvSpPr>
            <p:nvPr/>
          </p:nvSpPr>
          <p:spPr bwMode="auto">
            <a:xfrm flipV="1">
              <a:off x="2802" y="1103"/>
              <a:ext cx="0" cy="571"/>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0" name="Line 89"/>
            <p:cNvSpPr>
              <a:spLocks noChangeShapeType="1"/>
            </p:cNvSpPr>
            <p:nvPr/>
          </p:nvSpPr>
          <p:spPr bwMode="auto">
            <a:xfrm>
              <a:off x="1857" y="1103"/>
              <a:ext cx="0" cy="571"/>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1" name="Arc 90"/>
            <p:cNvSpPr>
              <a:spLocks noChangeArrowheads="1"/>
            </p:cNvSpPr>
            <p:nvPr/>
          </p:nvSpPr>
          <p:spPr bwMode="auto">
            <a:xfrm>
              <a:off x="1857" y="655"/>
              <a:ext cx="943" cy="450"/>
            </a:xfrm>
            <a:custGeom>
              <a:avLst/>
              <a:gdLst>
                <a:gd name="T0" fmla="*/ 0 w 43197"/>
                <a:gd name="T1" fmla="*/ 0 h 21600"/>
                <a:gd name="T2" fmla="*/ 0 w 43197"/>
                <a:gd name="T3" fmla="*/ 0 h 21600"/>
                <a:gd name="T4" fmla="*/ 0 w 43197"/>
                <a:gd name="T5" fmla="*/ 0 h 21600"/>
                <a:gd name="T6" fmla="*/ 0 w 43197"/>
                <a:gd name="T7" fmla="*/ 0 h 21600"/>
                <a:gd name="T8" fmla="*/ 0 w 43197"/>
                <a:gd name="T9" fmla="*/ 0 h 21600"/>
                <a:gd name="T10" fmla="*/ 0 w 43197"/>
                <a:gd name="T11" fmla="*/ 0 h 21600"/>
                <a:gd name="T12" fmla="*/ 0 w 43197"/>
                <a:gd name="T13" fmla="*/ 0 h 21600"/>
                <a:gd name="T14" fmla="*/ 0 60000 65536"/>
                <a:gd name="T15" fmla="*/ 0 60000 65536"/>
                <a:gd name="T16" fmla="*/ 0 60000 65536"/>
                <a:gd name="T17" fmla="*/ 0 60000 65536"/>
                <a:gd name="T18" fmla="*/ 0 60000 65536"/>
                <a:gd name="T19" fmla="*/ 0 60000 65536"/>
                <a:gd name="T20" fmla="*/ 0 60000 65536"/>
                <a:gd name="T21" fmla="*/ 0 w 43197"/>
                <a:gd name="T22" fmla="*/ 0 h 21600"/>
                <a:gd name="T23" fmla="*/ 43197 w 43197"/>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197" h="21600" fill="none">
                  <a:moveTo>
                    <a:pt x="0" y="21226"/>
                  </a:moveTo>
                  <a:cubicBezTo>
                    <a:pt x="204" y="9444"/>
                    <a:pt x="9813" y="-1"/>
                    <a:pt x="21597" y="0"/>
                  </a:cubicBezTo>
                  <a:cubicBezTo>
                    <a:pt x="33526" y="0"/>
                    <a:pt x="43197" y="9670"/>
                    <a:pt x="43197" y="21600"/>
                  </a:cubicBezTo>
                </a:path>
                <a:path w="43197" h="21600" stroke="0">
                  <a:moveTo>
                    <a:pt x="0" y="21226"/>
                  </a:moveTo>
                  <a:cubicBezTo>
                    <a:pt x="204" y="9444"/>
                    <a:pt x="9813" y="-1"/>
                    <a:pt x="21597" y="0"/>
                  </a:cubicBezTo>
                  <a:cubicBezTo>
                    <a:pt x="33526" y="0"/>
                    <a:pt x="43197" y="9670"/>
                    <a:pt x="43197" y="21600"/>
                  </a:cubicBezTo>
                  <a:lnTo>
                    <a:pt x="21597" y="21600"/>
                  </a:lnTo>
                  <a:lnTo>
                    <a:pt x="0" y="21226"/>
                  </a:lnTo>
                  <a:close/>
                </a:path>
              </a:pathLst>
            </a:custGeom>
            <a:noFill/>
            <a:ln w="38100">
              <a:solidFill>
                <a:srgbClr val="0099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 name="Group 91"/>
          <p:cNvGrpSpPr>
            <a:grpSpLocks/>
          </p:cNvGrpSpPr>
          <p:nvPr/>
        </p:nvGrpSpPr>
        <p:grpSpPr bwMode="auto">
          <a:xfrm>
            <a:off x="1393825" y="1673225"/>
            <a:ext cx="1500188" cy="704850"/>
            <a:chOff x="912" y="1230"/>
            <a:chExt cx="945" cy="444"/>
          </a:xfrm>
        </p:grpSpPr>
        <p:sp>
          <p:nvSpPr>
            <p:cNvPr id="33826" name="Line 92"/>
            <p:cNvSpPr>
              <a:spLocks noChangeShapeType="1"/>
            </p:cNvSpPr>
            <p:nvPr/>
          </p:nvSpPr>
          <p:spPr bwMode="auto">
            <a:xfrm flipV="1">
              <a:off x="912" y="1357"/>
              <a:ext cx="0" cy="31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7" name="Line 93"/>
            <p:cNvSpPr>
              <a:spLocks noChangeShapeType="1"/>
            </p:cNvSpPr>
            <p:nvPr/>
          </p:nvSpPr>
          <p:spPr bwMode="auto">
            <a:xfrm flipV="1">
              <a:off x="912" y="1230"/>
              <a:ext cx="945" cy="127"/>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94"/>
          <p:cNvGrpSpPr>
            <a:grpSpLocks/>
          </p:cNvGrpSpPr>
          <p:nvPr/>
        </p:nvGrpSpPr>
        <p:grpSpPr bwMode="auto">
          <a:xfrm>
            <a:off x="1389063" y="3284538"/>
            <a:ext cx="3005137" cy="503237"/>
            <a:chOff x="909" y="2245"/>
            <a:chExt cx="1893" cy="317"/>
          </a:xfrm>
        </p:grpSpPr>
        <p:sp>
          <p:nvSpPr>
            <p:cNvPr id="33824" name="Line 95"/>
            <p:cNvSpPr>
              <a:spLocks noChangeShapeType="1"/>
            </p:cNvSpPr>
            <p:nvPr/>
          </p:nvSpPr>
          <p:spPr bwMode="auto">
            <a:xfrm>
              <a:off x="909" y="2245"/>
              <a:ext cx="0" cy="317"/>
            </a:xfrm>
            <a:prstGeom prst="line">
              <a:avLst/>
            </a:prstGeom>
            <a:noFill/>
            <a:ln w="12700">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5" name="Line 96"/>
            <p:cNvSpPr>
              <a:spLocks noChangeShapeType="1"/>
            </p:cNvSpPr>
            <p:nvPr/>
          </p:nvSpPr>
          <p:spPr bwMode="auto">
            <a:xfrm>
              <a:off x="2802" y="2245"/>
              <a:ext cx="0" cy="317"/>
            </a:xfrm>
            <a:prstGeom prst="line">
              <a:avLst/>
            </a:prstGeom>
            <a:noFill/>
            <a:ln w="12700">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97"/>
          <p:cNvGrpSpPr>
            <a:grpSpLocks/>
          </p:cNvGrpSpPr>
          <p:nvPr/>
        </p:nvGrpSpPr>
        <p:grpSpPr bwMode="auto">
          <a:xfrm>
            <a:off x="2894013" y="2330450"/>
            <a:ext cx="1501775" cy="1457325"/>
            <a:chOff x="1857" y="1644"/>
            <a:chExt cx="946" cy="918"/>
          </a:xfrm>
        </p:grpSpPr>
        <p:sp>
          <p:nvSpPr>
            <p:cNvPr id="33822" name="Line 98"/>
            <p:cNvSpPr>
              <a:spLocks noChangeShapeType="1"/>
            </p:cNvSpPr>
            <p:nvPr/>
          </p:nvSpPr>
          <p:spPr bwMode="auto">
            <a:xfrm>
              <a:off x="1857" y="1644"/>
              <a:ext cx="0" cy="918"/>
            </a:xfrm>
            <a:prstGeom prst="line">
              <a:avLst/>
            </a:prstGeom>
            <a:noFill/>
            <a:ln w="12700">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3" name="Line 99"/>
            <p:cNvSpPr>
              <a:spLocks noChangeShapeType="1"/>
            </p:cNvSpPr>
            <p:nvPr/>
          </p:nvSpPr>
          <p:spPr bwMode="auto">
            <a:xfrm>
              <a:off x="2803" y="1644"/>
              <a:ext cx="0" cy="918"/>
            </a:xfrm>
            <a:prstGeom prst="line">
              <a:avLst/>
            </a:prstGeom>
            <a:noFill/>
            <a:ln w="12700">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100"/>
          <p:cNvGrpSpPr>
            <a:grpSpLocks/>
          </p:cNvGrpSpPr>
          <p:nvPr/>
        </p:nvGrpSpPr>
        <p:grpSpPr bwMode="auto">
          <a:xfrm>
            <a:off x="2894013" y="3787775"/>
            <a:ext cx="1500187" cy="1109663"/>
            <a:chOff x="1857" y="2562"/>
            <a:chExt cx="945" cy="699"/>
          </a:xfrm>
        </p:grpSpPr>
        <p:sp>
          <p:nvSpPr>
            <p:cNvPr id="33818" name="Line 101"/>
            <p:cNvSpPr>
              <a:spLocks noChangeShapeType="1"/>
            </p:cNvSpPr>
            <p:nvPr/>
          </p:nvSpPr>
          <p:spPr bwMode="auto">
            <a:xfrm>
              <a:off x="1857" y="2562"/>
              <a:ext cx="0" cy="69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9" name="Line 102"/>
            <p:cNvSpPr>
              <a:spLocks noChangeShapeType="1"/>
            </p:cNvSpPr>
            <p:nvPr/>
          </p:nvSpPr>
          <p:spPr bwMode="auto">
            <a:xfrm>
              <a:off x="1857" y="3261"/>
              <a:ext cx="945"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0" name="Line 103"/>
            <p:cNvSpPr>
              <a:spLocks noChangeShapeType="1"/>
            </p:cNvSpPr>
            <p:nvPr/>
          </p:nvSpPr>
          <p:spPr bwMode="auto">
            <a:xfrm>
              <a:off x="2046" y="2562"/>
              <a:ext cx="0" cy="699"/>
            </a:xfrm>
            <a:prstGeom prst="line">
              <a:avLst/>
            </a:prstGeom>
            <a:noFill/>
            <a:ln w="127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1" name="Line 104"/>
            <p:cNvSpPr>
              <a:spLocks noChangeShapeType="1"/>
            </p:cNvSpPr>
            <p:nvPr/>
          </p:nvSpPr>
          <p:spPr bwMode="auto">
            <a:xfrm>
              <a:off x="2550" y="2562"/>
              <a:ext cx="0" cy="699"/>
            </a:xfrm>
            <a:prstGeom prst="line">
              <a:avLst/>
            </a:prstGeom>
            <a:noFill/>
            <a:ln w="127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 name="Group 105"/>
          <p:cNvGrpSpPr>
            <a:grpSpLocks/>
          </p:cNvGrpSpPr>
          <p:nvPr/>
        </p:nvGrpSpPr>
        <p:grpSpPr bwMode="auto">
          <a:xfrm>
            <a:off x="1389063" y="3787775"/>
            <a:ext cx="1504950" cy="504825"/>
            <a:chOff x="909" y="2562"/>
            <a:chExt cx="948" cy="318"/>
          </a:xfrm>
        </p:grpSpPr>
        <p:sp>
          <p:nvSpPr>
            <p:cNvPr id="33814" name="Line 106"/>
            <p:cNvSpPr>
              <a:spLocks noChangeShapeType="1"/>
            </p:cNvSpPr>
            <p:nvPr/>
          </p:nvSpPr>
          <p:spPr bwMode="auto">
            <a:xfrm>
              <a:off x="912" y="2880"/>
              <a:ext cx="94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5" name="Line 107"/>
            <p:cNvSpPr>
              <a:spLocks noChangeShapeType="1"/>
            </p:cNvSpPr>
            <p:nvPr/>
          </p:nvSpPr>
          <p:spPr bwMode="auto">
            <a:xfrm flipV="1">
              <a:off x="912" y="2562"/>
              <a:ext cx="0" cy="31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6" name="Line 108"/>
            <p:cNvSpPr>
              <a:spLocks noChangeShapeType="1"/>
            </p:cNvSpPr>
            <p:nvPr/>
          </p:nvSpPr>
          <p:spPr bwMode="auto">
            <a:xfrm>
              <a:off x="909" y="2562"/>
              <a:ext cx="948"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7" name="Line 109"/>
            <p:cNvSpPr>
              <a:spLocks noChangeShapeType="1"/>
            </p:cNvSpPr>
            <p:nvPr/>
          </p:nvSpPr>
          <p:spPr bwMode="auto">
            <a:xfrm>
              <a:off x="1857" y="2562"/>
              <a:ext cx="0" cy="318"/>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110"/>
          <p:cNvGrpSpPr>
            <a:grpSpLocks/>
          </p:cNvGrpSpPr>
          <p:nvPr/>
        </p:nvGrpSpPr>
        <p:grpSpPr bwMode="auto">
          <a:xfrm>
            <a:off x="1389063" y="2330450"/>
            <a:ext cx="1504950" cy="1457325"/>
            <a:chOff x="909" y="1644"/>
            <a:chExt cx="948" cy="918"/>
          </a:xfrm>
        </p:grpSpPr>
        <p:sp>
          <p:nvSpPr>
            <p:cNvPr id="33812" name="Line 111"/>
            <p:cNvSpPr>
              <a:spLocks noChangeShapeType="1"/>
            </p:cNvSpPr>
            <p:nvPr/>
          </p:nvSpPr>
          <p:spPr bwMode="auto">
            <a:xfrm>
              <a:off x="909" y="1644"/>
              <a:ext cx="0" cy="918"/>
            </a:xfrm>
            <a:prstGeom prst="line">
              <a:avLst/>
            </a:prstGeom>
            <a:noFill/>
            <a:ln w="12700">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13" name="Line 112"/>
            <p:cNvSpPr>
              <a:spLocks noChangeShapeType="1"/>
            </p:cNvSpPr>
            <p:nvPr/>
          </p:nvSpPr>
          <p:spPr bwMode="auto">
            <a:xfrm>
              <a:off x="1857" y="1644"/>
              <a:ext cx="0" cy="918"/>
            </a:xfrm>
            <a:prstGeom prst="line">
              <a:avLst/>
            </a:prstGeom>
            <a:noFill/>
            <a:ln w="12700">
              <a:solidFill>
                <a:srgbClr val="99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 name="对象 1"/>
          <p:cNvGraphicFramePr>
            <a:graphicFrameLocks/>
          </p:cNvGraphicFramePr>
          <p:nvPr/>
        </p:nvGraphicFramePr>
        <p:xfrm>
          <a:off x="5072063" y="3643313"/>
          <a:ext cx="3568700" cy="2073275"/>
        </p:xfrm>
        <a:graphic>
          <a:graphicData uri="http://schemas.openxmlformats.org/presentationml/2006/ole">
            <mc:AlternateContent xmlns:mc="http://schemas.openxmlformats.org/markup-compatibility/2006">
              <mc:Choice xmlns:v="urn:schemas-microsoft-com:vml" Requires="v">
                <p:oleObj spid="_x0000_s33874" r:id="rId3" imgW="4105848" imgH="2448267" progId="Paint.Picture">
                  <p:embed/>
                </p:oleObj>
              </mc:Choice>
              <mc:Fallback>
                <p:oleObj r:id="rId3" imgW="4105848" imgH="2448267" progId="Paint.Picture">
                  <p:embed/>
                  <p:pic>
                    <p:nvPicPr>
                      <p:cNvPr id="0" name="对象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2063" y="3643313"/>
                        <a:ext cx="35687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p:cNvGraphicFramePr>
          <p:nvPr/>
        </p:nvGraphicFramePr>
        <p:xfrm>
          <a:off x="6394450" y="227013"/>
          <a:ext cx="2527300" cy="2649537"/>
        </p:xfrm>
        <a:graphic>
          <a:graphicData uri="http://schemas.openxmlformats.org/presentationml/2006/ole">
            <mc:AlternateContent xmlns:mc="http://schemas.openxmlformats.org/markup-compatibility/2006">
              <mc:Choice xmlns:v="urn:schemas-microsoft-com:vml" Requires="v">
                <p:oleObj spid="_x0000_s33875" r:id="rId5" imgW="2523810" imgH="2647619" progId="Paint.Picture">
                  <p:embed/>
                </p:oleObj>
              </mc:Choice>
              <mc:Fallback>
                <p:oleObj r:id="rId5" imgW="2523810" imgH="2647619" progId="Paint.Picture">
                  <p:embed/>
                  <p:pic>
                    <p:nvPicPr>
                      <p:cNvPr id="0" name="对象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94450" y="227013"/>
                        <a:ext cx="2527300" cy="264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p:cNvGraphicFramePr>
          <p:nvPr/>
        </p:nvGraphicFramePr>
        <p:xfrm>
          <a:off x="4594225" y="1673225"/>
          <a:ext cx="1916113" cy="1706563"/>
        </p:xfrm>
        <a:graphic>
          <a:graphicData uri="http://schemas.openxmlformats.org/presentationml/2006/ole">
            <mc:AlternateContent xmlns:mc="http://schemas.openxmlformats.org/markup-compatibility/2006">
              <mc:Choice xmlns:v="urn:schemas-microsoft-com:vml" Requires="v">
                <p:oleObj spid="_x0000_s33876" r:id="rId7" imgW="1914286" imgH="1704762" progId="Paint.Picture">
                  <p:embed/>
                </p:oleObj>
              </mc:Choice>
              <mc:Fallback>
                <p:oleObj r:id="rId7" imgW="1914286" imgH="1704762" progId="Paint.Picture">
                  <p:embed/>
                  <p:pic>
                    <p:nvPicPr>
                      <p:cNvPr id="0" name="对象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94225" y="1673225"/>
                        <a:ext cx="1916113"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1+#ppt_w/2"/>
                                          </p:val>
                                        </p:tav>
                                        <p:tav tm="100000">
                                          <p:val>
                                            <p:strVal val="#ppt_x"/>
                                          </p:val>
                                        </p:tav>
                                      </p:tavLst>
                                    </p:anim>
                                    <p:anim calcmode="lin" valueType="num">
                                      <p:cBhvr additive="base">
                                        <p:cTn id="8" dur="500" fill="hold"/>
                                        <p:tgtEl>
                                          <p:spTgt spid="215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dissolve">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up)">
                                      <p:cBhvr>
                                        <p:cTn id="18"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ssolve">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21537"/>
                                        </p:tgtEl>
                                        <p:attrNameLst>
                                          <p:attrName>style.visibility</p:attrName>
                                        </p:attrNameLst>
                                      </p:cBhvr>
                                      <p:to>
                                        <p:strVal val="visible"/>
                                      </p:to>
                                    </p:set>
                                    <p:animEffect transition="in" filter="slide(fromLeft)">
                                      <p:cBhvr>
                                        <p:cTn id="28" dur="500"/>
                                        <p:tgtEl>
                                          <p:spTgt spid="2153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linds(horizontal)">
                                      <p:cBhvr>
                                        <p:cTn id="33" dur="500"/>
                                        <p:tgtEl>
                                          <p:spTgt spid="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up)">
                                      <p:cBhvr>
                                        <p:cTn id="38" dur="500"/>
                                        <p:tgtEl>
                                          <p:spTgt spid="1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dissolve">
                                      <p:cBhvr>
                                        <p:cTn id="43" dur="500"/>
                                        <p:tgtEl>
                                          <p:spTgt spid="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dissolve">
                                      <p:cBhvr>
                                        <p:cTn id="48" dur="500"/>
                                        <p:tgtEl>
                                          <p:spTgt spid="1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1" fill="hold" grpId="0" nodeType="clickEffect">
                                  <p:stCondLst>
                                    <p:cond delay="0"/>
                                  </p:stCondLst>
                                  <p:childTnLst>
                                    <p:set>
                                      <p:cBhvr>
                                        <p:cTn id="52" dur="1" fill="hold">
                                          <p:stCondLst>
                                            <p:cond delay="0"/>
                                          </p:stCondLst>
                                        </p:cTn>
                                        <p:tgtEl>
                                          <p:spTgt spid="21538"/>
                                        </p:tgtEl>
                                        <p:attrNameLst>
                                          <p:attrName>style.visibility</p:attrName>
                                        </p:attrNameLst>
                                      </p:cBhvr>
                                      <p:to>
                                        <p:strVal val="visible"/>
                                      </p:to>
                                    </p:set>
                                    <p:animEffect transition="in" filter="slide(fromTop)">
                                      <p:cBhvr>
                                        <p:cTn id="53" dur="500"/>
                                        <p:tgtEl>
                                          <p:spTgt spid="2153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box(in)">
                                      <p:cBhvr>
                                        <p:cTn id="58" dur="2000"/>
                                        <p:tgtEl>
                                          <p:spTgt spid="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up)">
                                      <p:cBhvr>
                                        <p:cTn id="63" dur="500"/>
                                        <p:tgtEl>
                                          <p:spTgt spid="1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dissolve">
                                      <p:cBhvr>
                                        <p:cTn id="68" dur="500"/>
                                        <p:tgtEl>
                                          <p:spTgt spid="8"/>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dissolve">
                                      <p:cBhvr>
                                        <p:cTn id="73" dur="500"/>
                                        <p:tgtEl>
                                          <p:spTgt spid="1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 presetClass="entr" presetSubtype="9" fill="hold" grpId="0" nodeType="clickEffect">
                                  <p:stCondLst>
                                    <p:cond delay="0"/>
                                  </p:stCondLst>
                                  <p:childTnLst>
                                    <p:set>
                                      <p:cBhvr>
                                        <p:cTn id="77" dur="1" fill="hold">
                                          <p:stCondLst>
                                            <p:cond delay="0"/>
                                          </p:stCondLst>
                                        </p:cTn>
                                        <p:tgtEl>
                                          <p:spTgt spid="21535"/>
                                        </p:tgtEl>
                                        <p:attrNameLst>
                                          <p:attrName>style.visibility</p:attrName>
                                        </p:attrNameLst>
                                      </p:cBhvr>
                                      <p:to>
                                        <p:strVal val="visible"/>
                                      </p:to>
                                    </p:set>
                                    <p:anim calcmode="lin" valueType="num">
                                      <p:cBhvr additive="base">
                                        <p:cTn id="78" dur="500" fill="hold"/>
                                        <p:tgtEl>
                                          <p:spTgt spid="21535"/>
                                        </p:tgtEl>
                                        <p:attrNameLst>
                                          <p:attrName>ppt_x</p:attrName>
                                        </p:attrNameLst>
                                      </p:cBhvr>
                                      <p:tavLst>
                                        <p:tav tm="0">
                                          <p:val>
                                            <p:strVal val="0-#ppt_w/2"/>
                                          </p:val>
                                        </p:tav>
                                        <p:tav tm="100000">
                                          <p:val>
                                            <p:strVal val="#ppt_x"/>
                                          </p:val>
                                        </p:tav>
                                      </p:tavLst>
                                    </p:anim>
                                    <p:anim calcmode="lin" valueType="num">
                                      <p:cBhvr additive="base">
                                        <p:cTn id="79" dur="500" fill="hold"/>
                                        <p:tgtEl>
                                          <p:spTgt spid="21535"/>
                                        </p:tgtEl>
                                        <p:attrNameLst>
                                          <p:attrName>ppt_y</p:attrName>
                                        </p:attrNameLst>
                                      </p:cBhvr>
                                      <p:tavLst>
                                        <p:tav tm="0">
                                          <p:val>
                                            <p:strVal val="0-#ppt_h/2"/>
                                          </p:val>
                                        </p:tav>
                                        <p:tav tm="100000">
                                          <p:val>
                                            <p:strVal val="#ppt_y"/>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4" presetClass="entr" presetSubtype="16" fill="hold" nodeType="click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box(in)">
                                      <p:cBhvr>
                                        <p:cTn id="8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35" grpId="0" animBg="1"/>
      <p:bldP spid="21537" grpId="0" animBg="1"/>
      <p:bldP spid="2153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对象 7"/>
          <p:cNvGraphicFramePr>
            <a:graphicFrameLocks/>
          </p:cNvGraphicFramePr>
          <p:nvPr/>
        </p:nvGraphicFramePr>
        <p:xfrm>
          <a:off x="5003800" y="1835150"/>
          <a:ext cx="4156075" cy="3946525"/>
        </p:xfrm>
        <a:graphic>
          <a:graphicData uri="http://schemas.openxmlformats.org/presentationml/2006/ole">
            <mc:AlternateContent xmlns:mc="http://schemas.openxmlformats.org/markup-compatibility/2006">
              <mc:Choice xmlns:v="urn:schemas-microsoft-com:vml" Requires="v">
                <p:oleObj spid="_x0000_s34864" r:id="rId3" imgW="4153480" imgH="3943901" progId="Paint.Picture">
                  <p:embed/>
                </p:oleObj>
              </mc:Choice>
              <mc:Fallback>
                <p:oleObj r:id="rId3" imgW="4153480" imgH="3943901" progId="Paint.Picture">
                  <p:embed/>
                  <p:pic>
                    <p:nvPicPr>
                      <p:cNvPr id="0" name="对象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1835150"/>
                        <a:ext cx="4156075"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19" name="Line 2"/>
          <p:cNvSpPr>
            <a:spLocks noChangeShapeType="1"/>
          </p:cNvSpPr>
          <p:nvPr/>
        </p:nvSpPr>
        <p:spPr bwMode="auto">
          <a:xfrm flipH="1">
            <a:off x="1322388" y="2130425"/>
            <a:ext cx="300037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0" name="Oval 3"/>
          <p:cNvSpPr>
            <a:spLocks noChangeArrowheads="1"/>
          </p:cNvSpPr>
          <p:nvPr/>
        </p:nvSpPr>
        <p:spPr bwMode="auto">
          <a:xfrm>
            <a:off x="2822575" y="530225"/>
            <a:ext cx="1500188" cy="1419225"/>
          </a:xfrm>
          <a:prstGeom prst="ellipse">
            <a:avLst/>
          </a:prstGeom>
          <a:solidFill>
            <a:srgbClr val="FFFFCC"/>
          </a:solidFill>
          <a:ln w="38100">
            <a:solidFill>
              <a:srgbClr val="009900"/>
            </a:solidFill>
            <a:round/>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34821" name="Rectangle 4"/>
          <p:cNvSpPr>
            <a:spLocks noChangeArrowheads="1"/>
          </p:cNvSpPr>
          <p:nvPr/>
        </p:nvSpPr>
        <p:spPr bwMode="auto">
          <a:xfrm>
            <a:off x="2722563" y="1273175"/>
            <a:ext cx="1700212" cy="704850"/>
          </a:xfrm>
          <a:prstGeom prst="rect">
            <a:avLst/>
          </a:prstGeom>
          <a:solidFill>
            <a:srgbClr val="FFFFCC"/>
          </a:solidFill>
          <a:ln w="38100">
            <a:solidFill>
              <a:srgbClr val="FFFFCC"/>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34822" name="Oval 5"/>
          <p:cNvSpPr>
            <a:spLocks noChangeArrowheads="1"/>
          </p:cNvSpPr>
          <p:nvPr/>
        </p:nvSpPr>
        <p:spPr bwMode="auto">
          <a:xfrm>
            <a:off x="3122613" y="841375"/>
            <a:ext cx="900112" cy="806450"/>
          </a:xfrm>
          <a:prstGeom prst="ellipse">
            <a:avLst/>
          </a:prstGeom>
          <a:solidFill>
            <a:srgbClr val="FFFFCC"/>
          </a:solidFill>
          <a:ln w="38100">
            <a:solidFill>
              <a:srgbClr val="009900"/>
            </a:solidFill>
            <a:round/>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34823" name="Line 6"/>
          <p:cNvSpPr>
            <a:spLocks noChangeShapeType="1"/>
          </p:cNvSpPr>
          <p:nvPr/>
        </p:nvSpPr>
        <p:spPr bwMode="auto">
          <a:xfrm>
            <a:off x="2622550" y="1244600"/>
            <a:ext cx="1900238" cy="0"/>
          </a:xfrm>
          <a:prstGeom prst="line">
            <a:avLst/>
          </a:prstGeom>
          <a:noFill/>
          <a:ln w="12700">
            <a:solidFill>
              <a:schemeClr val="tx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4" name="Freeform 7"/>
          <p:cNvSpPr>
            <a:spLocks noChangeArrowheads="1"/>
          </p:cNvSpPr>
          <p:nvPr/>
        </p:nvSpPr>
        <p:spPr bwMode="auto">
          <a:xfrm>
            <a:off x="3570288" y="301625"/>
            <a:ext cx="3175" cy="2044700"/>
          </a:xfrm>
          <a:custGeom>
            <a:avLst/>
            <a:gdLst>
              <a:gd name="T0" fmla="*/ 0 w 1"/>
              <a:gd name="T1" fmla="*/ 0 h 974"/>
              <a:gd name="T2" fmla="*/ 0 w 1"/>
              <a:gd name="T3" fmla="*/ 2147483646 h 974"/>
              <a:gd name="T4" fmla="*/ 0 60000 65536"/>
              <a:gd name="T5" fmla="*/ 0 60000 65536"/>
              <a:gd name="T6" fmla="*/ 0 w 1"/>
              <a:gd name="T7" fmla="*/ 0 h 974"/>
              <a:gd name="T8" fmla="*/ 1 w 1"/>
              <a:gd name="T9" fmla="*/ 974 h 974"/>
            </a:gdLst>
            <a:ahLst/>
            <a:cxnLst>
              <a:cxn ang="T4">
                <a:pos x="T0" y="T1"/>
              </a:cxn>
              <a:cxn ang="T5">
                <a:pos x="T2" y="T3"/>
              </a:cxn>
            </a:cxnLst>
            <a:rect l="T6" t="T7" r="T8" b="T9"/>
            <a:pathLst>
              <a:path w="1" h="974">
                <a:moveTo>
                  <a:pt x="0" y="0"/>
                </a:moveTo>
                <a:lnTo>
                  <a:pt x="0" y="974"/>
                </a:lnTo>
              </a:path>
            </a:pathLst>
          </a:custGeom>
          <a:noFill/>
          <a:ln w="12700">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25" name="Line 8"/>
          <p:cNvSpPr>
            <a:spLocks noChangeShapeType="1"/>
          </p:cNvSpPr>
          <p:nvPr/>
        </p:nvSpPr>
        <p:spPr bwMode="auto">
          <a:xfrm>
            <a:off x="2822575" y="2130425"/>
            <a:ext cx="150018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6" name="Line 9"/>
          <p:cNvSpPr>
            <a:spLocks noChangeShapeType="1"/>
          </p:cNvSpPr>
          <p:nvPr/>
        </p:nvSpPr>
        <p:spPr bwMode="auto">
          <a:xfrm flipV="1">
            <a:off x="4322763" y="1244600"/>
            <a:ext cx="0" cy="90646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7" name="Line 10"/>
          <p:cNvSpPr>
            <a:spLocks noChangeShapeType="1"/>
          </p:cNvSpPr>
          <p:nvPr/>
        </p:nvSpPr>
        <p:spPr bwMode="auto">
          <a:xfrm>
            <a:off x="1322388" y="2139950"/>
            <a:ext cx="0" cy="92868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8" name="Line 11"/>
          <p:cNvSpPr>
            <a:spLocks noChangeShapeType="1"/>
          </p:cNvSpPr>
          <p:nvPr/>
        </p:nvSpPr>
        <p:spPr bwMode="auto">
          <a:xfrm>
            <a:off x="1311275" y="3057525"/>
            <a:ext cx="3022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29" name="Line 12"/>
          <p:cNvSpPr>
            <a:spLocks noChangeShapeType="1"/>
          </p:cNvSpPr>
          <p:nvPr/>
        </p:nvSpPr>
        <p:spPr bwMode="auto">
          <a:xfrm>
            <a:off x="4322763" y="2151063"/>
            <a:ext cx="0" cy="93027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0" name="Line 13"/>
          <p:cNvSpPr>
            <a:spLocks noChangeShapeType="1"/>
          </p:cNvSpPr>
          <p:nvPr/>
        </p:nvSpPr>
        <p:spPr bwMode="auto">
          <a:xfrm>
            <a:off x="1322388" y="2554288"/>
            <a:ext cx="300037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1" name="Line 14"/>
          <p:cNvSpPr>
            <a:spLocks noChangeShapeType="1"/>
          </p:cNvSpPr>
          <p:nvPr/>
        </p:nvSpPr>
        <p:spPr bwMode="auto">
          <a:xfrm flipV="1">
            <a:off x="1322388" y="1647825"/>
            <a:ext cx="0" cy="492125"/>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2" name="Line 15"/>
          <p:cNvSpPr>
            <a:spLocks noChangeShapeType="1"/>
          </p:cNvSpPr>
          <p:nvPr/>
        </p:nvSpPr>
        <p:spPr bwMode="auto">
          <a:xfrm flipV="1">
            <a:off x="2822575" y="1446213"/>
            <a:ext cx="0" cy="70485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3" name="Line 16"/>
          <p:cNvSpPr>
            <a:spLocks noChangeShapeType="1"/>
          </p:cNvSpPr>
          <p:nvPr/>
        </p:nvSpPr>
        <p:spPr bwMode="auto">
          <a:xfrm flipV="1">
            <a:off x="1322388" y="1446213"/>
            <a:ext cx="1500187" cy="20161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4" name="Line 17"/>
          <p:cNvSpPr>
            <a:spLocks noChangeShapeType="1"/>
          </p:cNvSpPr>
          <p:nvPr/>
        </p:nvSpPr>
        <p:spPr bwMode="auto">
          <a:xfrm>
            <a:off x="2822575" y="1244600"/>
            <a:ext cx="0" cy="90646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5" name="Line 18"/>
          <p:cNvSpPr>
            <a:spLocks noChangeShapeType="1"/>
          </p:cNvSpPr>
          <p:nvPr/>
        </p:nvSpPr>
        <p:spPr bwMode="auto">
          <a:xfrm>
            <a:off x="1322388" y="3303588"/>
            <a:ext cx="300037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6" name="Line 19"/>
          <p:cNvSpPr>
            <a:spLocks noChangeShapeType="1"/>
          </p:cNvSpPr>
          <p:nvPr/>
        </p:nvSpPr>
        <p:spPr bwMode="auto">
          <a:xfrm>
            <a:off x="1322388" y="3303588"/>
            <a:ext cx="0" cy="1411287"/>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7" name="Line 20"/>
          <p:cNvSpPr>
            <a:spLocks noChangeShapeType="1"/>
          </p:cNvSpPr>
          <p:nvPr/>
        </p:nvSpPr>
        <p:spPr bwMode="auto">
          <a:xfrm>
            <a:off x="1311275" y="4714875"/>
            <a:ext cx="30114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8" name="Line 21"/>
          <p:cNvSpPr>
            <a:spLocks noChangeShapeType="1"/>
          </p:cNvSpPr>
          <p:nvPr/>
        </p:nvSpPr>
        <p:spPr bwMode="auto">
          <a:xfrm flipV="1">
            <a:off x="4322763" y="3292475"/>
            <a:ext cx="0" cy="1446213"/>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9" name="Freeform 22"/>
          <p:cNvSpPr>
            <a:spLocks noChangeArrowheads="1"/>
          </p:cNvSpPr>
          <p:nvPr/>
        </p:nvSpPr>
        <p:spPr bwMode="auto">
          <a:xfrm>
            <a:off x="3541713" y="3125788"/>
            <a:ext cx="1587" cy="1719262"/>
          </a:xfrm>
          <a:custGeom>
            <a:avLst/>
            <a:gdLst>
              <a:gd name="T0" fmla="*/ 0 w 1"/>
              <a:gd name="T1" fmla="*/ 0 h 819"/>
              <a:gd name="T2" fmla="*/ 0 w 1"/>
              <a:gd name="T3" fmla="*/ 2147483646 h 819"/>
              <a:gd name="T4" fmla="*/ 0 60000 65536"/>
              <a:gd name="T5" fmla="*/ 0 60000 65536"/>
              <a:gd name="T6" fmla="*/ 0 w 1"/>
              <a:gd name="T7" fmla="*/ 0 h 819"/>
              <a:gd name="T8" fmla="*/ 1 w 1"/>
              <a:gd name="T9" fmla="*/ 819 h 819"/>
            </a:gdLst>
            <a:ahLst/>
            <a:cxnLst>
              <a:cxn ang="T4">
                <a:pos x="T0" y="T1"/>
              </a:cxn>
              <a:cxn ang="T5">
                <a:pos x="T2" y="T3"/>
              </a:cxn>
            </a:cxnLst>
            <a:rect l="T6" t="T7" r="T8" b="T9"/>
            <a:pathLst>
              <a:path w="1" h="819">
                <a:moveTo>
                  <a:pt x="0" y="0"/>
                </a:moveTo>
                <a:lnTo>
                  <a:pt x="0" y="819"/>
                </a:lnTo>
              </a:path>
            </a:pathLst>
          </a:custGeom>
          <a:noFill/>
          <a:ln w="12700">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40" name="Line 23"/>
          <p:cNvSpPr>
            <a:spLocks noChangeShapeType="1"/>
          </p:cNvSpPr>
          <p:nvPr/>
        </p:nvSpPr>
        <p:spPr bwMode="auto">
          <a:xfrm>
            <a:off x="2822575" y="3303588"/>
            <a:ext cx="0" cy="110966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1" name="Line 24"/>
          <p:cNvSpPr>
            <a:spLocks noChangeShapeType="1"/>
          </p:cNvSpPr>
          <p:nvPr/>
        </p:nvSpPr>
        <p:spPr bwMode="auto">
          <a:xfrm>
            <a:off x="2822575" y="4413250"/>
            <a:ext cx="1500188"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2" name="Line 25"/>
          <p:cNvSpPr>
            <a:spLocks noChangeShapeType="1"/>
          </p:cNvSpPr>
          <p:nvPr/>
        </p:nvSpPr>
        <p:spPr bwMode="auto">
          <a:xfrm>
            <a:off x="3122613" y="3303588"/>
            <a:ext cx="0" cy="1109662"/>
          </a:xfrm>
          <a:prstGeom prst="line">
            <a:avLst/>
          </a:prstGeom>
          <a:noFill/>
          <a:ln w="127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3" name="Line 26"/>
          <p:cNvSpPr>
            <a:spLocks noChangeShapeType="1"/>
          </p:cNvSpPr>
          <p:nvPr/>
        </p:nvSpPr>
        <p:spPr bwMode="auto">
          <a:xfrm>
            <a:off x="3922713" y="3303588"/>
            <a:ext cx="0" cy="1109662"/>
          </a:xfrm>
          <a:prstGeom prst="line">
            <a:avLst/>
          </a:prstGeom>
          <a:noFill/>
          <a:ln w="12700">
            <a:solidFill>
              <a:srgbClr val="0099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4" name="Line 27"/>
          <p:cNvSpPr>
            <a:spLocks noChangeShapeType="1"/>
          </p:cNvSpPr>
          <p:nvPr/>
        </p:nvSpPr>
        <p:spPr bwMode="auto">
          <a:xfrm>
            <a:off x="1322388" y="3808413"/>
            <a:ext cx="1500187"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5" name="Line 28"/>
          <p:cNvSpPr>
            <a:spLocks noChangeShapeType="1"/>
          </p:cNvSpPr>
          <p:nvPr/>
        </p:nvSpPr>
        <p:spPr bwMode="auto">
          <a:xfrm>
            <a:off x="2822575" y="3808413"/>
            <a:ext cx="1500188" cy="0"/>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6" name="AutoShape 30"/>
          <p:cNvSpPr>
            <a:spLocks noChangeArrowheads="1"/>
          </p:cNvSpPr>
          <p:nvPr/>
        </p:nvSpPr>
        <p:spPr bwMode="auto">
          <a:xfrm>
            <a:off x="0" y="2054225"/>
            <a:ext cx="865188" cy="457200"/>
          </a:xfrm>
          <a:prstGeom prst="wedgeRectCallout">
            <a:avLst>
              <a:gd name="adj1" fmla="val 115278"/>
              <a:gd name="adj2" fmla="val 129167"/>
            </a:avLst>
          </a:prstGeom>
          <a:solidFill>
            <a:srgbClr val="FFFFFF"/>
          </a:solidFill>
          <a:ln w="38100">
            <a:solidFill>
              <a:srgbClr val="FF3300"/>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None/>
            </a:pPr>
            <a:r>
              <a:rPr lang="zh-CN" altLang="en-US" sz="1800" b="1">
                <a:ea typeface="宋体" panose="02010600030101010101" pitchFamily="2" charset="-122"/>
              </a:rPr>
              <a:t>体</a:t>
            </a:r>
            <a:r>
              <a:rPr lang="en-US" altLang="zh-CN" sz="1800" b="1">
                <a:ea typeface="宋体" panose="02010600030101010101" pitchFamily="2" charset="-122"/>
              </a:rPr>
              <a:t>1</a:t>
            </a:r>
            <a:endParaRPr lang="en-US" altLang="zh-CN" sz="1800">
              <a:ea typeface="宋体" panose="02010600030101010101" pitchFamily="2" charset="-122"/>
            </a:endParaRPr>
          </a:p>
        </p:txBody>
      </p:sp>
      <p:sp>
        <p:nvSpPr>
          <p:cNvPr id="34847" name="AutoShape 31"/>
          <p:cNvSpPr>
            <a:spLocks noChangeArrowheads="1"/>
          </p:cNvSpPr>
          <p:nvPr/>
        </p:nvSpPr>
        <p:spPr bwMode="auto">
          <a:xfrm>
            <a:off x="4522788" y="301625"/>
            <a:ext cx="1344612" cy="457200"/>
          </a:xfrm>
          <a:prstGeom prst="wedgeRectCallout">
            <a:avLst>
              <a:gd name="adj1" fmla="val -71023"/>
              <a:gd name="adj2" fmla="val 213889"/>
            </a:avLst>
          </a:prstGeom>
          <a:solidFill>
            <a:srgbClr val="FFFFFF"/>
          </a:solidFill>
          <a:ln w="38100">
            <a:solidFill>
              <a:srgbClr val="FF3300"/>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None/>
            </a:pPr>
            <a:r>
              <a:rPr lang="zh-CN" altLang="en-US" sz="2000" b="1">
                <a:ea typeface="宋体" panose="02010600030101010101" pitchFamily="2" charset="-122"/>
              </a:rPr>
              <a:t>体</a:t>
            </a:r>
            <a:r>
              <a:rPr lang="en-US" altLang="zh-CN" sz="2000" b="1">
                <a:ea typeface="宋体" panose="02010600030101010101" pitchFamily="2" charset="-122"/>
              </a:rPr>
              <a:t>2</a:t>
            </a:r>
            <a:endParaRPr lang="en-US" altLang="zh-CN" sz="1600">
              <a:ea typeface="宋体" panose="02010600030101010101" pitchFamily="2" charset="-122"/>
            </a:endParaRPr>
          </a:p>
        </p:txBody>
      </p:sp>
      <p:sp>
        <p:nvSpPr>
          <p:cNvPr id="34848" name="AutoShape 32"/>
          <p:cNvSpPr>
            <a:spLocks noChangeArrowheads="1"/>
          </p:cNvSpPr>
          <p:nvPr/>
        </p:nvSpPr>
        <p:spPr bwMode="auto">
          <a:xfrm>
            <a:off x="642938" y="571500"/>
            <a:ext cx="1095375" cy="457200"/>
          </a:xfrm>
          <a:prstGeom prst="wedgeRectCallout">
            <a:avLst>
              <a:gd name="adj1" fmla="val 56250"/>
              <a:gd name="adj2" fmla="val 157292"/>
            </a:avLst>
          </a:prstGeom>
          <a:solidFill>
            <a:srgbClr val="FFFFFF"/>
          </a:solidFill>
          <a:ln w="38100">
            <a:solidFill>
              <a:srgbClr val="FF3300"/>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None/>
            </a:pPr>
            <a:r>
              <a:rPr lang="zh-CN" altLang="en-US" sz="2000" b="1">
                <a:ea typeface="宋体" panose="02010600030101010101" pitchFamily="2" charset="-122"/>
              </a:rPr>
              <a:t>体</a:t>
            </a:r>
            <a:r>
              <a:rPr lang="en-US" altLang="zh-CN" sz="2000" b="1">
                <a:ea typeface="宋体" panose="02010600030101010101" pitchFamily="2" charset="-122"/>
              </a:rPr>
              <a:t>3</a:t>
            </a:r>
            <a:r>
              <a:rPr lang="en-US" altLang="zh-CN" sz="1800" b="1">
                <a:ea typeface="宋体" panose="02010600030101010101" pitchFamily="2" charset="-122"/>
              </a:rPr>
              <a:t> </a:t>
            </a:r>
            <a:endParaRPr lang="en-US" altLang="zh-CN" sz="2000">
              <a:ea typeface="宋体" panose="02010600030101010101" pitchFamily="2" charset="-122"/>
            </a:endParaRPr>
          </a:p>
        </p:txBody>
      </p:sp>
      <p:sp>
        <p:nvSpPr>
          <p:cNvPr id="22625" name="Text Box 97"/>
          <p:cNvSpPr txBox="1">
            <a:spLocks noChangeArrowheads="1"/>
          </p:cNvSpPr>
          <p:nvPr/>
        </p:nvSpPr>
        <p:spPr bwMode="auto">
          <a:xfrm>
            <a:off x="0" y="4995863"/>
            <a:ext cx="49323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en-US" altLang="zh-CN" b="1">
                <a:solidFill>
                  <a:srgbClr val="FF3300"/>
                </a:solidFill>
              </a:rPr>
              <a:t>★</a:t>
            </a:r>
            <a:r>
              <a:rPr lang="zh-CN" altLang="en-US" b="1">
                <a:solidFill>
                  <a:srgbClr val="FF3300"/>
                </a:solidFill>
              </a:rPr>
              <a:t>组合起来，想象整体形状</a:t>
            </a:r>
            <a:r>
              <a:rPr lang="en-US" altLang="zh-CN" sz="1600" b="1" i="1">
                <a:solidFill>
                  <a:srgbClr val="FF3300"/>
                </a:solidFill>
              </a:rPr>
              <a:t> </a:t>
            </a:r>
            <a:endParaRPr lang="en-US" altLang="zh-CN" b="1" i="1">
              <a:solidFill>
                <a:srgbClr val="FF3300"/>
              </a:solidFill>
            </a:endParaRPr>
          </a:p>
        </p:txBody>
      </p:sp>
      <p:graphicFrame>
        <p:nvGraphicFramePr>
          <p:cNvPr id="2" name="对象 1"/>
          <p:cNvGraphicFramePr>
            <a:graphicFrameLocks/>
          </p:cNvGraphicFramePr>
          <p:nvPr/>
        </p:nvGraphicFramePr>
        <p:xfrm>
          <a:off x="5238750" y="3376613"/>
          <a:ext cx="3568700" cy="2073275"/>
        </p:xfrm>
        <a:graphic>
          <a:graphicData uri="http://schemas.openxmlformats.org/presentationml/2006/ole">
            <mc:AlternateContent xmlns:mc="http://schemas.openxmlformats.org/markup-compatibility/2006">
              <mc:Choice xmlns:v="urn:schemas-microsoft-com:vml" Requires="v">
                <p:oleObj spid="_x0000_s34865" r:id="rId5" imgW="4105848" imgH="2448267" progId="Paint.Picture">
                  <p:embed/>
                </p:oleObj>
              </mc:Choice>
              <mc:Fallback>
                <p:oleObj r:id="rId5" imgW="4105848" imgH="2448267" progId="Paint.Picture">
                  <p:embed/>
                  <p:pic>
                    <p:nvPicPr>
                      <p:cNvPr id="0" name="对象 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8750" y="3376613"/>
                        <a:ext cx="35687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p:cNvGraphicFramePr>
          <p:nvPr/>
        </p:nvGraphicFramePr>
        <p:xfrm>
          <a:off x="6438900" y="0"/>
          <a:ext cx="2525713" cy="2649538"/>
        </p:xfrm>
        <a:graphic>
          <a:graphicData uri="http://schemas.openxmlformats.org/presentationml/2006/ole">
            <mc:AlternateContent xmlns:mc="http://schemas.openxmlformats.org/markup-compatibility/2006">
              <mc:Choice xmlns:v="urn:schemas-microsoft-com:vml" Requires="v">
                <p:oleObj spid="_x0000_s34866" r:id="rId7" imgW="2523810" imgH="2647619" progId="Paint.Picture">
                  <p:embed/>
                </p:oleObj>
              </mc:Choice>
              <mc:Fallback>
                <p:oleObj r:id="rId7" imgW="2523810" imgH="2647619" progId="Paint.Picture">
                  <p:embed/>
                  <p:pic>
                    <p:nvPicPr>
                      <p:cNvPr id="0" name="对象 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38900" y="0"/>
                        <a:ext cx="2525713" cy="264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p:cNvGraphicFramePr>
          <p:nvPr/>
        </p:nvGraphicFramePr>
        <p:xfrm>
          <a:off x="4522788" y="1446213"/>
          <a:ext cx="1916112" cy="1706562"/>
        </p:xfrm>
        <a:graphic>
          <a:graphicData uri="http://schemas.openxmlformats.org/presentationml/2006/ole">
            <mc:AlternateContent xmlns:mc="http://schemas.openxmlformats.org/markup-compatibility/2006">
              <mc:Choice xmlns:v="urn:schemas-microsoft-com:vml" Requires="v">
                <p:oleObj spid="_x0000_s34867" r:id="rId9" imgW="1914286" imgH="1704762" progId="Paint.Picture">
                  <p:embed/>
                </p:oleObj>
              </mc:Choice>
              <mc:Fallback>
                <p:oleObj r:id="rId9" imgW="1914286" imgH="1704762" progId="Paint.Picture">
                  <p:embed/>
                  <p:pic>
                    <p:nvPicPr>
                      <p:cNvPr id="0" name="对象 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22788" y="1446213"/>
                        <a:ext cx="1916112" cy="170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p:cNvGraphicFramePr>
          <p:nvPr/>
        </p:nvGraphicFramePr>
        <p:xfrm>
          <a:off x="4932363" y="1897063"/>
          <a:ext cx="4108450" cy="4032250"/>
        </p:xfrm>
        <a:graphic>
          <a:graphicData uri="http://schemas.openxmlformats.org/presentationml/2006/ole">
            <mc:AlternateContent xmlns:mc="http://schemas.openxmlformats.org/markup-compatibility/2006">
              <mc:Choice xmlns:v="urn:schemas-microsoft-com:vml" Requires="v">
                <p:oleObj spid="_x0000_s34868" r:id="rId11" imgW="4105848" imgH="4029637" progId="Paint.Picture">
                  <p:embed/>
                </p:oleObj>
              </mc:Choice>
              <mc:Fallback>
                <p:oleObj r:id="rId11" imgW="4105848" imgH="4029637" progId="Paint.Picture">
                  <p:embed/>
                  <p:pic>
                    <p:nvPicPr>
                      <p:cNvPr id="0" name="对象 1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2363" y="1897063"/>
                        <a:ext cx="410845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625"/>
                                        </p:tgtEl>
                                        <p:attrNameLst>
                                          <p:attrName>style.visibility</p:attrName>
                                        </p:attrNameLst>
                                      </p:cBhvr>
                                      <p:to>
                                        <p:strVal val="visible"/>
                                      </p:to>
                                    </p:set>
                                    <p:anim calcmode="lin" valueType="num">
                                      <p:cBhvr additive="base">
                                        <p:cTn id="7" dur="500" fill="hold"/>
                                        <p:tgtEl>
                                          <p:spTgt spid="22625"/>
                                        </p:tgtEl>
                                        <p:attrNameLst>
                                          <p:attrName>ppt_x</p:attrName>
                                        </p:attrNameLst>
                                      </p:cBhvr>
                                      <p:tavLst>
                                        <p:tav tm="0">
                                          <p:val>
                                            <p:strVal val="#ppt_x"/>
                                          </p:val>
                                        </p:tav>
                                        <p:tav tm="100000">
                                          <p:val>
                                            <p:strVal val="#ppt_x"/>
                                          </p:val>
                                        </p:tav>
                                      </p:tavLst>
                                    </p:anim>
                                    <p:anim calcmode="lin" valueType="num">
                                      <p:cBhvr additive="base">
                                        <p:cTn id="8" dur="500" fill="hold"/>
                                        <p:tgtEl>
                                          <p:spTgt spid="2262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2000"/>
                                        <p:tgtEl>
                                          <p:spTgt spid="8"/>
                                        </p:tgtEl>
                                      </p:cBhvr>
                                    </p:animEffect>
                                  </p:childTnLst>
                                </p:cTn>
                              </p:par>
                              <p:par>
                                <p:cTn id="14" presetID="3" presetClass="exit" presetSubtype="10" fill="hold" nodeType="withEffect">
                                  <p:stCondLst>
                                    <p:cond delay="0"/>
                                  </p:stCondLst>
                                  <p:childTnLst>
                                    <p:animEffect transition="out" filter="blinds(horizontal)">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par>
                                <p:cTn id="17" presetID="3" presetClass="exit" presetSubtype="10" fill="hold" nodeType="withEffect">
                                  <p:stCondLst>
                                    <p:cond delay="0"/>
                                  </p:stCondLst>
                                  <p:childTnLst>
                                    <p:animEffect transition="out" filter="blinds(horizontal)">
                                      <p:cBhvr>
                                        <p:cTn id="18" dur="500"/>
                                        <p:tgtEl>
                                          <p:spTgt spid="2"/>
                                        </p:tgtEl>
                                      </p:cBhvr>
                                    </p:animEffect>
                                    <p:set>
                                      <p:cBhvr>
                                        <p:cTn id="19" dur="1" fill="hold">
                                          <p:stCondLst>
                                            <p:cond delay="499"/>
                                          </p:stCondLst>
                                        </p:cTn>
                                        <p:tgtEl>
                                          <p:spTgt spid="2"/>
                                        </p:tgtEl>
                                        <p:attrNameLst>
                                          <p:attrName>style.visibility</p:attrName>
                                        </p:attrNameLst>
                                      </p:cBhvr>
                                      <p:to>
                                        <p:strVal val="hidden"/>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xit" presetSubtype="10" fill="hold" nodeType="withEffect">
                                  <p:stCondLst>
                                    <p:cond delay="0"/>
                                  </p:stCondLst>
                                  <p:childTnLst>
                                    <p:animEffect transition="out" filter="blinds(horizontal)">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对象 10"/>
          <p:cNvGraphicFramePr>
            <a:graphicFrameLocks/>
          </p:cNvGraphicFramePr>
          <p:nvPr/>
        </p:nvGraphicFramePr>
        <p:xfrm>
          <a:off x="4932363" y="2454275"/>
          <a:ext cx="4108450" cy="4032250"/>
        </p:xfrm>
        <a:graphic>
          <a:graphicData uri="http://schemas.openxmlformats.org/presentationml/2006/ole">
            <mc:AlternateContent xmlns:mc="http://schemas.openxmlformats.org/markup-compatibility/2006">
              <mc:Choice xmlns:v="urn:schemas-microsoft-com:vml" Requires="v">
                <p:oleObj spid="_x0000_s35915" r:id="rId4" imgW="4105848" imgH="4029637" progId="Paint.Picture">
                  <p:embed/>
                </p:oleObj>
              </mc:Choice>
              <mc:Fallback>
                <p:oleObj r:id="rId4" imgW="4105848" imgH="4029637" progId="Paint.Picture">
                  <p:embed/>
                  <p:pic>
                    <p:nvPicPr>
                      <p:cNvPr id="0" name="对象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2454275"/>
                        <a:ext cx="410845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2"/>
          <p:cNvGrpSpPr>
            <a:grpSpLocks/>
          </p:cNvGrpSpPr>
          <p:nvPr/>
        </p:nvGrpSpPr>
        <p:grpSpPr bwMode="auto">
          <a:xfrm>
            <a:off x="5286375" y="228600"/>
            <a:ext cx="3273425" cy="1925638"/>
            <a:chOff x="3328" y="2224"/>
            <a:chExt cx="1978" cy="1213"/>
          </a:xfrm>
        </p:grpSpPr>
        <p:sp>
          <p:nvSpPr>
            <p:cNvPr id="35909" name="Text Box 3"/>
            <p:cNvSpPr txBox="1">
              <a:spLocks noChangeArrowheads="1"/>
            </p:cNvSpPr>
            <p:nvPr/>
          </p:nvSpPr>
          <p:spPr bwMode="auto">
            <a:xfrm>
              <a:off x="3574" y="2224"/>
              <a:ext cx="89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zh-CN" altLang="en-US" sz="1800" b="1">
                  <a:solidFill>
                    <a:srgbClr val="FF3300"/>
                  </a:solidFill>
                  <a:ea typeface="宋体" panose="02010600030101010101" pitchFamily="2" charset="-122"/>
                </a:rPr>
                <a:t>作图方法</a:t>
              </a:r>
              <a:r>
                <a:rPr lang="zh-CN" altLang="en-US" sz="2800" b="1">
                  <a:solidFill>
                    <a:srgbClr val="FF3300"/>
                  </a:solidFill>
                  <a:ea typeface="宋体" panose="02010600030101010101" pitchFamily="2" charset="-122"/>
                </a:rPr>
                <a:t>：</a:t>
              </a:r>
              <a:endParaRPr lang="zh-CN" altLang="en-US" sz="2800" b="1">
                <a:ea typeface="宋体" panose="02010600030101010101" pitchFamily="2" charset="-122"/>
              </a:endParaRPr>
            </a:p>
          </p:txBody>
        </p:sp>
        <p:sp>
          <p:nvSpPr>
            <p:cNvPr id="35910" name="Text Box 4"/>
            <p:cNvSpPr txBox="1">
              <a:spLocks noChangeArrowheads="1"/>
            </p:cNvSpPr>
            <p:nvPr/>
          </p:nvSpPr>
          <p:spPr bwMode="auto">
            <a:xfrm>
              <a:off x="3328" y="2720"/>
              <a:ext cx="1978" cy="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zh-CN" altLang="en-US" sz="2000" b="1">
                  <a:latin typeface="黑体" panose="02010609060101010101" pitchFamily="49" charset="-122"/>
                </a:rPr>
                <a:t>逐个画出各个形体，并分析体与体之间的表面过渡关系</a:t>
              </a:r>
              <a:r>
                <a:rPr lang="en-US" altLang="zh-CN" sz="1400" b="1" i="1">
                  <a:ea typeface="宋体" panose="02010600030101010101" pitchFamily="2" charset="-122"/>
                </a:rPr>
                <a:t>Draw each objects respectively and analyze the transition between surfaces</a:t>
              </a:r>
              <a:endParaRPr lang="en-US" altLang="zh-CN" sz="1600" b="1" i="1">
                <a:ea typeface="宋体" panose="02010600030101010101" pitchFamily="2" charset="-122"/>
              </a:endParaRPr>
            </a:p>
          </p:txBody>
        </p:sp>
      </p:grpSp>
      <p:sp>
        <p:nvSpPr>
          <p:cNvPr id="35844" name="Oval 12"/>
          <p:cNvSpPr>
            <a:spLocks noChangeArrowheads="1"/>
          </p:cNvSpPr>
          <p:nvPr/>
        </p:nvSpPr>
        <p:spPr bwMode="auto">
          <a:xfrm>
            <a:off x="2771775" y="158750"/>
            <a:ext cx="1854200" cy="1760538"/>
          </a:xfrm>
          <a:prstGeom prst="ellipse">
            <a:avLst/>
          </a:prstGeom>
          <a:solidFill>
            <a:srgbClr val="FFFFCC"/>
          </a:solidFill>
          <a:ln w="38100">
            <a:solidFill>
              <a:schemeClr val="tx2"/>
            </a:solidFill>
            <a:round/>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35845" name="Rectangle 13"/>
          <p:cNvSpPr>
            <a:spLocks noChangeArrowheads="1"/>
          </p:cNvSpPr>
          <p:nvPr/>
        </p:nvSpPr>
        <p:spPr bwMode="auto">
          <a:xfrm>
            <a:off x="2647950" y="1136650"/>
            <a:ext cx="2105025" cy="882650"/>
          </a:xfrm>
          <a:prstGeom prst="rect">
            <a:avLst/>
          </a:prstGeom>
          <a:solidFill>
            <a:srgbClr val="FFFFCC"/>
          </a:solidFill>
          <a:ln w="38100">
            <a:solidFill>
              <a:srgbClr val="FFFFCC"/>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35846" name="Oval 14"/>
          <p:cNvSpPr>
            <a:spLocks noChangeArrowheads="1"/>
          </p:cNvSpPr>
          <p:nvPr/>
        </p:nvSpPr>
        <p:spPr bwMode="auto">
          <a:xfrm>
            <a:off x="3143250" y="525463"/>
            <a:ext cx="1114425" cy="1011237"/>
          </a:xfrm>
          <a:prstGeom prst="ellipse">
            <a:avLst/>
          </a:prstGeom>
          <a:solidFill>
            <a:srgbClr val="FFFFCC"/>
          </a:solidFill>
          <a:ln w="38100">
            <a:solidFill>
              <a:schemeClr val="tx2"/>
            </a:solidFill>
            <a:round/>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35847" name="Line 15"/>
          <p:cNvSpPr>
            <a:spLocks noChangeShapeType="1"/>
          </p:cNvSpPr>
          <p:nvPr/>
        </p:nvSpPr>
        <p:spPr bwMode="auto">
          <a:xfrm>
            <a:off x="2524125" y="1030288"/>
            <a:ext cx="2352675" cy="0"/>
          </a:xfrm>
          <a:prstGeom prst="line">
            <a:avLst/>
          </a:prstGeom>
          <a:noFill/>
          <a:ln w="12700">
            <a:solidFill>
              <a:schemeClr val="tx2"/>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8" name="Freeform 16"/>
          <p:cNvSpPr>
            <a:spLocks noChangeArrowheads="1"/>
          </p:cNvSpPr>
          <p:nvPr/>
        </p:nvSpPr>
        <p:spPr bwMode="auto">
          <a:xfrm>
            <a:off x="3698875" y="1588"/>
            <a:ext cx="1588" cy="2286000"/>
          </a:xfrm>
          <a:custGeom>
            <a:avLst/>
            <a:gdLst>
              <a:gd name="T0" fmla="*/ 0 w 1"/>
              <a:gd name="T1" fmla="*/ 0 h 1440"/>
              <a:gd name="T2" fmla="*/ 0 w 1"/>
              <a:gd name="T3" fmla="*/ 2147483646 h 1440"/>
              <a:gd name="T4" fmla="*/ 0 60000 65536"/>
              <a:gd name="T5" fmla="*/ 0 60000 65536"/>
              <a:gd name="T6" fmla="*/ 0 w 1"/>
              <a:gd name="T7" fmla="*/ 0 h 1440"/>
              <a:gd name="T8" fmla="*/ 1 w 1"/>
              <a:gd name="T9" fmla="*/ 1440 h 1440"/>
            </a:gdLst>
            <a:ahLst/>
            <a:cxnLst>
              <a:cxn ang="T4">
                <a:pos x="T0" y="T1"/>
              </a:cxn>
              <a:cxn ang="T5">
                <a:pos x="T2" y="T3"/>
              </a:cxn>
            </a:cxnLst>
            <a:rect l="T6" t="T7" r="T8" b="T9"/>
            <a:pathLst>
              <a:path w="1" h="1440">
                <a:moveTo>
                  <a:pt x="0" y="0"/>
                </a:moveTo>
                <a:lnTo>
                  <a:pt x="0" y="1440"/>
                </a:lnTo>
              </a:path>
            </a:pathLst>
          </a:custGeom>
          <a:noFill/>
          <a:ln w="12700">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49" name="Line 17"/>
          <p:cNvSpPr>
            <a:spLocks noChangeShapeType="1"/>
          </p:cNvSpPr>
          <p:nvPr/>
        </p:nvSpPr>
        <p:spPr bwMode="auto">
          <a:xfrm>
            <a:off x="2771775" y="2144713"/>
            <a:ext cx="1857375"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0" name="Line 18"/>
          <p:cNvSpPr>
            <a:spLocks noChangeShapeType="1"/>
          </p:cNvSpPr>
          <p:nvPr/>
        </p:nvSpPr>
        <p:spPr bwMode="auto">
          <a:xfrm flipV="1">
            <a:off x="4629150" y="1030288"/>
            <a:ext cx="0" cy="113665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1" name="Line 19"/>
          <p:cNvSpPr>
            <a:spLocks noChangeShapeType="1"/>
          </p:cNvSpPr>
          <p:nvPr/>
        </p:nvSpPr>
        <p:spPr bwMode="auto">
          <a:xfrm flipH="1">
            <a:off x="914400" y="2144713"/>
            <a:ext cx="371475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2" name="Line 20"/>
          <p:cNvSpPr>
            <a:spLocks noChangeShapeType="1"/>
          </p:cNvSpPr>
          <p:nvPr/>
        </p:nvSpPr>
        <p:spPr bwMode="auto">
          <a:xfrm>
            <a:off x="914400" y="2166938"/>
            <a:ext cx="0" cy="1138237"/>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3" name="Freeform 21"/>
          <p:cNvSpPr>
            <a:spLocks noChangeArrowheads="1"/>
          </p:cNvSpPr>
          <p:nvPr/>
        </p:nvSpPr>
        <p:spPr bwMode="auto">
          <a:xfrm>
            <a:off x="903288" y="3271838"/>
            <a:ext cx="3736975" cy="0"/>
          </a:xfrm>
          <a:custGeom>
            <a:avLst/>
            <a:gdLst>
              <a:gd name="T0" fmla="*/ 0 w 2354"/>
              <a:gd name="T1" fmla="*/ 0 h 8"/>
              <a:gd name="T2" fmla="*/ 2147483646 w 2354"/>
              <a:gd name="T3" fmla="*/ 0 h 8"/>
              <a:gd name="T4" fmla="*/ 0 60000 65536"/>
              <a:gd name="T5" fmla="*/ 0 60000 65536"/>
              <a:gd name="T6" fmla="*/ 0 w 2354"/>
              <a:gd name="T7" fmla="*/ 0 h 8"/>
              <a:gd name="T8" fmla="*/ 2354 w 2354"/>
              <a:gd name="T9" fmla="*/ 0 h 8"/>
            </a:gdLst>
            <a:ahLst/>
            <a:cxnLst>
              <a:cxn ang="T4">
                <a:pos x="T0" y="T1"/>
              </a:cxn>
              <a:cxn ang="T5">
                <a:pos x="T2" y="T3"/>
              </a:cxn>
            </a:cxnLst>
            <a:rect l="T6" t="T7" r="T8" b="T9"/>
            <a:pathLst>
              <a:path w="2354" h="8">
                <a:moveTo>
                  <a:pt x="0" y="0"/>
                </a:moveTo>
                <a:lnTo>
                  <a:pt x="2354" y="8"/>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4" name="Freeform 22"/>
          <p:cNvSpPr>
            <a:spLocks noChangeArrowheads="1"/>
          </p:cNvSpPr>
          <p:nvPr/>
        </p:nvSpPr>
        <p:spPr bwMode="auto">
          <a:xfrm>
            <a:off x="4629150" y="2166938"/>
            <a:ext cx="1588" cy="1127125"/>
          </a:xfrm>
          <a:custGeom>
            <a:avLst/>
            <a:gdLst>
              <a:gd name="T0" fmla="*/ 0 w 1"/>
              <a:gd name="T1" fmla="*/ 0 h 710"/>
              <a:gd name="T2" fmla="*/ 0 w 1"/>
              <a:gd name="T3" fmla="*/ 2147483646 h 710"/>
              <a:gd name="T4" fmla="*/ 0 60000 65536"/>
              <a:gd name="T5" fmla="*/ 0 60000 65536"/>
              <a:gd name="T6" fmla="*/ 0 w 1"/>
              <a:gd name="T7" fmla="*/ 0 h 710"/>
              <a:gd name="T8" fmla="*/ 1 w 1"/>
              <a:gd name="T9" fmla="*/ 710 h 710"/>
            </a:gdLst>
            <a:ahLst/>
            <a:cxnLst>
              <a:cxn ang="T4">
                <a:pos x="T0" y="T1"/>
              </a:cxn>
              <a:cxn ang="T5">
                <a:pos x="T2" y="T3"/>
              </a:cxn>
            </a:cxnLst>
            <a:rect l="T6" t="T7" r="T8" b="T9"/>
            <a:pathLst>
              <a:path w="1" h="710">
                <a:moveTo>
                  <a:pt x="0" y="0"/>
                </a:moveTo>
                <a:lnTo>
                  <a:pt x="0" y="710"/>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5" name="Line 23"/>
          <p:cNvSpPr>
            <a:spLocks noChangeShapeType="1"/>
          </p:cNvSpPr>
          <p:nvPr/>
        </p:nvSpPr>
        <p:spPr bwMode="auto">
          <a:xfrm>
            <a:off x="914400" y="2673350"/>
            <a:ext cx="371475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6" name="Freeform 24"/>
          <p:cNvSpPr>
            <a:spLocks noChangeArrowheads="1"/>
          </p:cNvSpPr>
          <p:nvPr/>
        </p:nvSpPr>
        <p:spPr bwMode="auto">
          <a:xfrm>
            <a:off x="914400" y="1606550"/>
            <a:ext cx="4763" cy="561975"/>
          </a:xfrm>
          <a:custGeom>
            <a:avLst/>
            <a:gdLst>
              <a:gd name="T0" fmla="*/ 0 w 3"/>
              <a:gd name="T1" fmla="*/ 2147483646 h 354"/>
              <a:gd name="T2" fmla="*/ 2147483646 w 3"/>
              <a:gd name="T3" fmla="*/ 0 h 354"/>
              <a:gd name="T4" fmla="*/ 0 60000 65536"/>
              <a:gd name="T5" fmla="*/ 0 60000 65536"/>
              <a:gd name="T6" fmla="*/ 0 w 3"/>
              <a:gd name="T7" fmla="*/ 0 h 354"/>
              <a:gd name="T8" fmla="*/ 3 w 3"/>
              <a:gd name="T9" fmla="*/ 354 h 354"/>
            </a:gdLst>
            <a:ahLst/>
            <a:cxnLst>
              <a:cxn ang="T4">
                <a:pos x="T0" y="T1"/>
              </a:cxn>
              <a:cxn ang="T5">
                <a:pos x="T2" y="T3"/>
              </a:cxn>
            </a:cxnLst>
            <a:rect l="T6" t="T7" r="T8" b="T9"/>
            <a:pathLst>
              <a:path w="3" h="354">
                <a:moveTo>
                  <a:pt x="0" y="354"/>
                </a:moveTo>
                <a:lnTo>
                  <a:pt x="3" y="0"/>
                </a:ln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7" name="Line 25"/>
          <p:cNvSpPr>
            <a:spLocks noChangeShapeType="1"/>
          </p:cNvSpPr>
          <p:nvPr/>
        </p:nvSpPr>
        <p:spPr bwMode="auto">
          <a:xfrm flipV="1">
            <a:off x="2771775" y="1284288"/>
            <a:ext cx="0" cy="88265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8" name="Freeform 26"/>
          <p:cNvSpPr>
            <a:spLocks noChangeArrowheads="1"/>
          </p:cNvSpPr>
          <p:nvPr/>
        </p:nvSpPr>
        <p:spPr bwMode="auto">
          <a:xfrm>
            <a:off x="919163" y="1285875"/>
            <a:ext cx="1852612" cy="320675"/>
          </a:xfrm>
          <a:custGeom>
            <a:avLst/>
            <a:gdLst>
              <a:gd name="T0" fmla="*/ 0 w 1167"/>
              <a:gd name="T1" fmla="*/ 2147483646 h 202"/>
              <a:gd name="T2" fmla="*/ 2147483646 w 1167"/>
              <a:gd name="T3" fmla="*/ 0 h 202"/>
              <a:gd name="T4" fmla="*/ 0 60000 65536"/>
              <a:gd name="T5" fmla="*/ 0 60000 65536"/>
              <a:gd name="T6" fmla="*/ 0 w 1167"/>
              <a:gd name="T7" fmla="*/ 0 h 202"/>
              <a:gd name="T8" fmla="*/ 1167 w 1167"/>
              <a:gd name="T9" fmla="*/ 202 h 202"/>
            </a:gdLst>
            <a:ahLst/>
            <a:cxnLst>
              <a:cxn ang="T4">
                <a:pos x="T0" y="T1"/>
              </a:cxn>
              <a:cxn ang="T5">
                <a:pos x="T2" y="T3"/>
              </a:cxn>
            </a:cxnLst>
            <a:rect l="T6" t="T7" r="T8" b="T9"/>
            <a:pathLst>
              <a:path w="1167" h="202">
                <a:moveTo>
                  <a:pt x="0" y="202"/>
                </a:moveTo>
                <a:lnTo>
                  <a:pt x="1167" y="0"/>
                </a:ln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59" name="Line 27"/>
          <p:cNvSpPr>
            <a:spLocks noChangeShapeType="1"/>
          </p:cNvSpPr>
          <p:nvPr/>
        </p:nvSpPr>
        <p:spPr bwMode="auto">
          <a:xfrm>
            <a:off x="2771775" y="1030288"/>
            <a:ext cx="0" cy="113665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0" name="Freeform 28"/>
          <p:cNvSpPr>
            <a:spLocks noChangeArrowheads="1"/>
          </p:cNvSpPr>
          <p:nvPr/>
        </p:nvSpPr>
        <p:spPr bwMode="auto">
          <a:xfrm>
            <a:off x="903288" y="3652838"/>
            <a:ext cx="3749675" cy="1587"/>
          </a:xfrm>
          <a:custGeom>
            <a:avLst/>
            <a:gdLst>
              <a:gd name="T0" fmla="*/ 0 w 2362"/>
              <a:gd name="T1" fmla="*/ 2147483646 h 1"/>
              <a:gd name="T2" fmla="*/ 2147483646 w 2362"/>
              <a:gd name="T3" fmla="*/ 0 h 1"/>
              <a:gd name="T4" fmla="*/ 0 60000 65536"/>
              <a:gd name="T5" fmla="*/ 0 60000 65536"/>
              <a:gd name="T6" fmla="*/ 0 w 2362"/>
              <a:gd name="T7" fmla="*/ 0 h 1"/>
              <a:gd name="T8" fmla="*/ 2362 w 2362"/>
              <a:gd name="T9" fmla="*/ 1 h 1"/>
            </a:gdLst>
            <a:ahLst/>
            <a:cxnLst>
              <a:cxn ang="T4">
                <a:pos x="T0" y="T1"/>
              </a:cxn>
              <a:cxn ang="T5">
                <a:pos x="T2" y="T3"/>
              </a:cxn>
            </a:cxnLst>
            <a:rect l="T6" t="T7" r="T8" b="T9"/>
            <a:pathLst>
              <a:path w="2362" h="1">
                <a:moveTo>
                  <a:pt x="0" y="1"/>
                </a:moveTo>
                <a:lnTo>
                  <a:pt x="2362" y="0"/>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1" name="Line 29"/>
          <p:cNvSpPr>
            <a:spLocks noChangeShapeType="1"/>
          </p:cNvSpPr>
          <p:nvPr/>
        </p:nvSpPr>
        <p:spPr bwMode="auto">
          <a:xfrm>
            <a:off x="914400" y="3654425"/>
            <a:ext cx="0" cy="1770063"/>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2" name="Freeform 30"/>
          <p:cNvSpPr>
            <a:spLocks noChangeArrowheads="1"/>
          </p:cNvSpPr>
          <p:nvPr/>
        </p:nvSpPr>
        <p:spPr bwMode="auto">
          <a:xfrm>
            <a:off x="903288" y="5419725"/>
            <a:ext cx="3749675" cy="0"/>
          </a:xfrm>
          <a:custGeom>
            <a:avLst/>
            <a:gdLst>
              <a:gd name="T0" fmla="*/ 0 w 2362"/>
              <a:gd name="T1" fmla="*/ 0 h 3"/>
              <a:gd name="T2" fmla="*/ 2147483646 w 2362"/>
              <a:gd name="T3" fmla="*/ 0 h 3"/>
              <a:gd name="T4" fmla="*/ 0 60000 65536"/>
              <a:gd name="T5" fmla="*/ 0 60000 65536"/>
              <a:gd name="T6" fmla="*/ 0 w 2362"/>
              <a:gd name="T7" fmla="*/ 0 h 3"/>
              <a:gd name="T8" fmla="*/ 2362 w 2362"/>
              <a:gd name="T9" fmla="*/ 0 h 3"/>
            </a:gdLst>
            <a:ahLst/>
            <a:cxnLst>
              <a:cxn ang="T4">
                <a:pos x="T0" y="T1"/>
              </a:cxn>
              <a:cxn ang="T5">
                <a:pos x="T2" y="T3"/>
              </a:cxn>
            </a:cxnLst>
            <a:rect l="T6" t="T7" r="T8" b="T9"/>
            <a:pathLst>
              <a:path w="2362" h="3">
                <a:moveTo>
                  <a:pt x="0" y="3"/>
                </a:moveTo>
                <a:lnTo>
                  <a:pt x="2362" y="0"/>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3" name="Line 31"/>
          <p:cNvSpPr>
            <a:spLocks noChangeShapeType="1"/>
          </p:cNvSpPr>
          <p:nvPr/>
        </p:nvSpPr>
        <p:spPr bwMode="auto">
          <a:xfrm flipV="1">
            <a:off x="4629150" y="3654425"/>
            <a:ext cx="0" cy="1770063"/>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4" name="Freeform 32"/>
          <p:cNvSpPr>
            <a:spLocks noChangeArrowheads="1"/>
          </p:cNvSpPr>
          <p:nvPr/>
        </p:nvSpPr>
        <p:spPr bwMode="auto">
          <a:xfrm>
            <a:off x="3660775" y="3430588"/>
            <a:ext cx="4763" cy="2155825"/>
          </a:xfrm>
          <a:custGeom>
            <a:avLst/>
            <a:gdLst>
              <a:gd name="T0" fmla="*/ 0 w 1"/>
              <a:gd name="T1" fmla="*/ 0 h 819"/>
              <a:gd name="T2" fmla="*/ 0 w 1"/>
              <a:gd name="T3" fmla="*/ 2147483646 h 819"/>
              <a:gd name="T4" fmla="*/ 0 60000 65536"/>
              <a:gd name="T5" fmla="*/ 0 60000 65536"/>
              <a:gd name="T6" fmla="*/ 0 w 1"/>
              <a:gd name="T7" fmla="*/ 0 h 819"/>
              <a:gd name="T8" fmla="*/ 1 w 1"/>
              <a:gd name="T9" fmla="*/ 819 h 819"/>
            </a:gdLst>
            <a:ahLst/>
            <a:cxnLst>
              <a:cxn ang="T4">
                <a:pos x="T0" y="T1"/>
              </a:cxn>
              <a:cxn ang="T5">
                <a:pos x="T2" y="T3"/>
              </a:cxn>
            </a:cxnLst>
            <a:rect l="T6" t="T7" r="T8" b="T9"/>
            <a:pathLst>
              <a:path w="1" h="819">
                <a:moveTo>
                  <a:pt x="0" y="0"/>
                </a:moveTo>
                <a:lnTo>
                  <a:pt x="0" y="819"/>
                </a:lnTo>
              </a:path>
            </a:pathLst>
          </a:custGeom>
          <a:noFill/>
          <a:ln w="12700">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5" name="Line 33"/>
          <p:cNvSpPr>
            <a:spLocks noChangeShapeType="1"/>
          </p:cNvSpPr>
          <p:nvPr/>
        </p:nvSpPr>
        <p:spPr bwMode="auto">
          <a:xfrm>
            <a:off x="2771775" y="3641725"/>
            <a:ext cx="0" cy="138906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6" name="Line 34"/>
          <p:cNvSpPr>
            <a:spLocks noChangeShapeType="1"/>
          </p:cNvSpPr>
          <p:nvPr/>
        </p:nvSpPr>
        <p:spPr bwMode="auto">
          <a:xfrm>
            <a:off x="2771775" y="5030788"/>
            <a:ext cx="1857375"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7" name="Line 35"/>
          <p:cNvSpPr>
            <a:spLocks noChangeShapeType="1"/>
          </p:cNvSpPr>
          <p:nvPr/>
        </p:nvSpPr>
        <p:spPr bwMode="auto">
          <a:xfrm>
            <a:off x="3143250" y="3654425"/>
            <a:ext cx="0" cy="1389063"/>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8" name="Line 36"/>
          <p:cNvSpPr>
            <a:spLocks noChangeShapeType="1"/>
          </p:cNvSpPr>
          <p:nvPr/>
        </p:nvSpPr>
        <p:spPr bwMode="auto">
          <a:xfrm>
            <a:off x="4133850" y="3654425"/>
            <a:ext cx="0" cy="1389063"/>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9" name="Line 37"/>
          <p:cNvSpPr>
            <a:spLocks noChangeShapeType="1"/>
          </p:cNvSpPr>
          <p:nvPr/>
        </p:nvSpPr>
        <p:spPr bwMode="auto">
          <a:xfrm>
            <a:off x="914400" y="4284663"/>
            <a:ext cx="18573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0" name="Line 38"/>
          <p:cNvSpPr>
            <a:spLocks noChangeShapeType="1"/>
          </p:cNvSpPr>
          <p:nvPr/>
        </p:nvSpPr>
        <p:spPr bwMode="auto">
          <a:xfrm>
            <a:off x="2771775" y="4284663"/>
            <a:ext cx="1857375" cy="0"/>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1" name="Freeform 39"/>
          <p:cNvSpPr>
            <a:spLocks noChangeArrowheads="1"/>
          </p:cNvSpPr>
          <p:nvPr/>
        </p:nvSpPr>
        <p:spPr bwMode="auto">
          <a:xfrm>
            <a:off x="5715000" y="1296988"/>
            <a:ext cx="612775" cy="1587"/>
          </a:xfrm>
          <a:custGeom>
            <a:avLst/>
            <a:gdLst>
              <a:gd name="T0" fmla="*/ 0 w 400"/>
              <a:gd name="T1" fmla="*/ 0 h 1"/>
              <a:gd name="T2" fmla="*/ 2147483646 w 400"/>
              <a:gd name="T3" fmla="*/ 0 h 1"/>
              <a:gd name="T4" fmla="*/ 0 60000 65536"/>
              <a:gd name="T5" fmla="*/ 0 60000 65536"/>
              <a:gd name="T6" fmla="*/ 0 w 400"/>
              <a:gd name="T7" fmla="*/ 0 h 1"/>
              <a:gd name="T8" fmla="*/ 400 w 400"/>
              <a:gd name="T9" fmla="*/ 1 h 1"/>
            </a:gdLst>
            <a:ahLst/>
            <a:cxnLst>
              <a:cxn ang="T4">
                <a:pos x="T0" y="T1"/>
              </a:cxn>
              <a:cxn ang="T5">
                <a:pos x="T2" y="T3"/>
              </a:cxn>
            </a:cxnLst>
            <a:rect l="T6" t="T7" r="T8" b="T9"/>
            <a:pathLst>
              <a:path w="400" h="1">
                <a:moveTo>
                  <a:pt x="0" y="0"/>
                </a:moveTo>
                <a:lnTo>
                  <a:pt x="400" y="0"/>
                </a:ln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92" name="Line 40"/>
          <p:cNvSpPr>
            <a:spLocks noChangeShapeType="1"/>
          </p:cNvSpPr>
          <p:nvPr/>
        </p:nvSpPr>
        <p:spPr bwMode="auto">
          <a:xfrm>
            <a:off x="6324600" y="1296988"/>
            <a:ext cx="0" cy="83820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3" name="Line 41"/>
          <p:cNvSpPr>
            <a:spLocks noChangeShapeType="1"/>
          </p:cNvSpPr>
          <p:nvPr/>
        </p:nvSpPr>
        <p:spPr bwMode="auto">
          <a:xfrm>
            <a:off x="5729288" y="1601788"/>
            <a:ext cx="59372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95" name="Freeform 43"/>
          <p:cNvSpPr>
            <a:spLocks noChangeArrowheads="1"/>
          </p:cNvSpPr>
          <p:nvPr/>
        </p:nvSpPr>
        <p:spPr bwMode="auto">
          <a:xfrm>
            <a:off x="5705475" y="127000"/>
            <a:ext cx="1612900" cy="0"/>
          </a:xfrm>
          <a:custGeom>
            <a:avLst/>
            <a:gdLst>
              <a:gd name="T0" fmla="*/ 0 w 1016"/>
              <a:gd name="T1" fmla="*/ 0 h 2"/>
              <a:gd name="T2" fmla="*/ 2147483646 w 1016"/>
              <a:gd name="T3" fmla="*/ 0 h 2"/>
              <a:gd name="T4" fmla="*/ 0 60000 65536"/>
              <a:gd name="T5" fmla="*/ 0 60000 65536"/>
              <a:gd name="T6" fmla="*/ 0 w 1016"/>
              <a:gd name="T7" fmla="*/ 0 h 2"/>
              <a:gd name="T8" fmla="*/ 1016 w 1016"/>
              <a:gd name="T9" fmla="*/ 0 h 2"/>
            </a:gdLst>
            <a:ahLst/>
            <a:cxnLst>
              <a:cxn ang="T4">
                <a:pos x="T0" y="T1"/>
              </a:cxn>
              <a:cxn ang="T5">
                <a:pos x="T2" y="T3"/>
              </a:cxn>
            </a:cxnLst>
            <a:rect l="T6" t="T7" r="T8" b="T9"/>
            <a:pathLst>
              <a:path w="1016" h="2">
                <a:moveTo>
                  <a:pt x="0" y="0"/>
                </a:moveTo>
                <a:lnTo>
                  <a:pt x="1016" y="2"/>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96" name="Freeform 44"/>
          <p:cNvSpPr>
            <a:spLocks noChangeArrowheads="1"/>
          </p:cNvSpPr>
          <p:nvPr/>
        </p:nvSpPr>
        <p:spPr bwMode="auto">
          <a:xfrm>
            <a:off x="5572125" y="1035050"/>
            <a:ext cx="1858963" cy="1588"/>
          </a:xfrm>
          <a:custGeom>
            <a:avLst/>
            <a:gdLst>
              <a:gd name="T0" fmla="*/ 0 w 1171"/>
              <a:gd name="T1" fmla="*/ 0 h 1"/>
              <a:gd name="T2" fmla="*/ 2147483646 w 1171"/>
              <a:gd name="T3" fmla="*/ 0 h 1"/>
              <a:gd name="T4" fmla="*/ 0 60000 65536"/>
              <a:gd name="T5" fmla="*/ 0 60000 65536"/>
              <a:gd name="T6" fmla="*/ 0 w 1171"/>
              <a:gd name="T7" fmla="*/ 0 h 1"/>
              <a:gd name="T8" fmla="*/ 1171 w 1171"/>
              <a:gd name="T9" fmla="*/ 1 h 1"/>
            </a:gdLst>
            <a:ahLst/>
            <a:cxnLst>
              <a:cxn ang="T4">
                <a:pos x="T0" y="T1"/>
              </a:cxn>
              <a:cxn ang="T5">
                <a:pos x="T2" y="T3"/>
              </a:cxn>
            </a:cxnLst>
            <a:rect l="T6" t="T7" r="T8" b="T9"/>
            <a:pathLst>
              <a:path w="1171" h="1">
                <a:moveTo>
                  <a:pt x="0" y="0"/>
                </a:moveTo>
                <a:lnTo>
                  <a:pt x="1171" y="0"/>
                </a:lnTo>
              </a:path>
            </a:pathLst>
          </a:custGeom>
          <a:noFill/>
          <a:ln w="12700">
            <a:solidFill>
              <a:schemeClr val="tx2"/>
            </a:solidFill>
            <a:prstDash val="lgDashDot"/>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 name="Group 45"/>
          <p:cNvGrpSpPr>
            <a:grpSpLocks/>
          </p:cNvGrpSpPr>
          <p:nvPr/>
        </p:nvGrpSpPr>
        <p:grpSpPr bwMode="auto">
          <a:xfrm>
            <a:off x="5715000" y="534988"/>
            <a:ext cx="1600200" cy="990600"/>
            <a:chOff x="3600" y="624"/>
            <a:chExt cx="1008" cy="624"/>
          </a:xfrm>
        </p:grpSpPr>
        <p:sp>
          <p:nvSpPr>
            <p:cNvPr id="35907" name="Line 46"/>
            <p:cNvSpPr>
              <a:spLocks noChangeShapeType="1"/>
            </p:cNvSpPr>
            <p:nvPr/>
          </p:nvSpPr>
          <p:spPr bwMode="auto">
            <a:xfrm>
              <a:off x="3600" y="624"/>
              <a:ext cx="1008" cy="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8" name="Line 47"/>
            <p:cNvSpPr>
              <a:spLocks noChangeShapeType="1"/>
            </p:cNvSpPr>
            <p:nvPr/>
          </p:nvSpPr>
          <p:spPr bwMode="auto">
            <a:xfrm>
              <a:off x="3603" y="1248"/>
              <a:ext cx="998" cy="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48"/>
          <p:cNvGrpSpPr>
            <a:grpSpLocks/>
          </p:cNvGrpSpPr>
          <p:nvPr/>
        </p:nvGrpSpPr>
        <p:grpSpPr bwMode="auto">
          <a:xfrm>
            <a:off x="5715000" y="127000"/>
            <a:ext cx="1593850" cy="2016125"/>
            <a:chOff x="3600" y="367"/>
            <a:chExt cx="1004" cy="1270"/>
          </a:xfrm>
        </p:grpSpPr>
        <p:sp>
          <p:nvSpPr>
            <p:cNvPr id="35905" name="Freeform 49"/>
            <p:cNvSpPr>
              <a:spLocks noChangeArrowheads="1"/>
            </p:cNvSpPr>
            <p:nvPr/>
          </p:nvSpPr>
          <p:spPr bwMode="auto">
            <a:xfrm>
              <a:off x="4603" y="367"/>
              <a:ext cx="1" cy="1270"/>
            </a:xfrm>
            <a:custGeom>
              <a:avLst/>
              <a:gdLst>
                <a:gd name="T0" fmla="*/ 0 w 1"/>
                <a:gd name="T1" fmla="*/ 1270 h 1270"/>
                <a:gd name="T2" fmla="*/ 0 w 1"/>
                <a:gd name="T3" fmla="*/ 0 h 1270"/>
                <a:gd name="T4" fmla="*/ 0 60000 65536"/>
                <a:gd name="T5" fmla="*/ 0 60000 65536"/>
                <a:gd name="T6" fmla="*/ 0 w 1"/>
                <a:gd name="T7" fmla="*/ 0 h 1270"/>
                <a:gd name="T8" fmla="*/ 1 w 1"/>
                <a:gd name="T9" fmla="*/ 1270 h 1270"/>
              </a:gdLst>
              <a:ahLst/>
              <a:cxnLst>
                <a:cxn ang="T4">
                  <a:pos x="T0" y="T1"/>
                </a:cxn>
                <a:cxn ang="T5">
                  <a:pos x="T2" y="T3"/>
                </a:cxn>
              </a:cxnLst>
              <a:rect l="T6" t="T7" r="T8" b="T9"/>
              <a:pathLst>
                <a:path w="1" h="1270">
                  <a:moveTo>
                    <a:pt x="0" y="1270"/>
                  </a:moveTo>
                  <a:lnTo>
                    <a:pt x="0"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906" name="Freeform 50"/>
            <p:cNvSpPr>
              <a:spLocks noChangeArrowheads="1"/>
            </p:cNvSpPr>
            <p:nvPr/>
          </p:nvSpPr>
          <p:spPr bwMode="auto">
            <a:xfrm>
              <a:off x="3600" y="367"/>
              <a:ext cx="1" cy="1265"/>
            </a:xfrm>
            <a:custGeom>
              <a:avLst/>
              <a:gdLst>
                <a:gd name="T0" fmla="*/ 0 w 1"/>
                <a:gd name="T1" fmla="*/ 1265 h 1265"/>
                <a:gd name="T2" fmla="*/ 1 w 1"/>
                <a:gd name="T3" fmla="*/ 0 h 1265"/>
                <a:gd name="T4" fmla="*/ 0 60000 65536"/>
                <a:gd name="T5" fmla="*/ 0 60000 65536"/>
                <a:gd name="T6" fmla="*/ 0 w 1"/>
                <a:gd name="T7" fmla="*/ 0 h 1265"/>
                <a:gd name="T8" fmla="*/ 1 w 1"/>
                <a:gd name="T9" fmla="*/ 1265 h 1265"/>
              </a:gdLst>
              <a:ahLst/>
              <a:cxnLst>
                <a:cxn ang="T4">
                  <a:pos x="T0" y="T1"/>
                </a:cxn>
                <a:cxn ang="T5">
                  <a:pos x="T2" y="T3"/>
                </a:cxn>
              </a:cxnLst>
              <a:rect l="T6" t="T7" r="T8" b="T9"/>
              <a:pathLst>
                <a:path w="1" h="1265">
                  <a:moveTo>
                    <a:pt x="0" y="1265"/>
                  </a:moveTo>
                  <a:lnTo>
                    <a:pt x="1" y="0"/>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 name="Group 51"/>
          <p:cNvGrpSpPr>
            <a:grpSpLocks/>
          </p:cNvGrpSpPr>
          <p:nvPr/>
        </p:nvGrpSpPr>
        <p:grpSpPr bwMode="auto">
          <a:xfrm>
            <a:off x="4648200" y="2135188"/>
            <a:ext cx="1066800" cy="1143000"/>
            <a:chOff x="2928" y="1632"/>
            <a:chExt cx="672" cy="720"/>
          </a:xfrm>
        </p:grpSpPr>
        <p:sp>
          <p:nvSpPr>
            <p:cNvPr id="35902" name="Line 52"/>
            <p:cNvSpPr>
              <a:spLocks noChangeShapeType="1"/>
            </p:cNvSpPr>
            <p:nvPr/>
          </p:nvSpPr>
          <p:spPr bwMode="auto">
            <a:xfrm>
              <a:off x="2928" y="2352"/>
              <a:ext cx="672" cy="0"/>
            </a:xfrm>
            <a:prstGeom prst="line">
              <a:avLst/>
            </a:prstGeom>
            <a:noFill/>
            <a:ln w="12700">
              <a:solidFill>
                <a:srgbClr val="FF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3" name="Line 53"/>
            <p:cNvSpPr>
              <a:spLocks noChangeShapeType="1"/>
            </p:cNvSpPr>
            <p:nvPr/>
          </p:nvSpPr>
          <p:spPr bwMode="auto">
            <a:xfrm>
              <a:off x="2928" y="1968"/>
              <a:ext cx="672" cy="0"/>
            </a:xfrm>
            <a:prstGeom prst="line">
              <a:avLst/>
            </a:prstGeom>
            <a:noFill/>
            <a:ln w="12700">
              <a:solidFill>
                <a:srgbClr val="FF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4" name="Line 54"/>
            <p:cNvSpPr>
              <a:spLocks noChangeShapeType="1"/>
            </p:cNvSpPr>
            <p:nvPr/>
          </p:nvSpPr>
          <p:spPr bwMode="auto">
            <a:xfrm>
              <a:off x="2928" y="1632"/>
              <a:ext cx="672" cy="0"/>
            </a:xfrm>
            <a:prstGeom prst="line">
              <a:avLst/>
            </a:prstGeom>
            <a:noFill/>
            <a:ln w="12700">
              <a:solidFill>
                <a:srgbClr val="FF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07" name="Freeform 55"/>
          <p:cNvSpPr>
            <a:spLocks noChangeArrowheads="1"/>
          </p:cNvSpPr>
          <p:nvPr/>
        </p:nvSpPr>
        <p:spPr bwMode="auto">
          <a:xfrm>
            <a:off x="3721100" y="127000"/>
            <a:ext cx="1973263" cy="1588"/>
          </a:xfrm>
          <a:custGeom>
            <a:avLst/>
            <a:gdLst>
              <a:gd name="T0" fmla="*/ 0 w 1243"/>
              <a:gd name="T1" fmla="*/ 0 h 1"/>
              <a:gd name="T2" fmla="*/ 2147483646 w 1243"/>
              <a:gd name="T3" fmla="*/ 0 h 1"/>
              <a:gd name="T4" fmla="*/ 0 60000 65536"/>
              <a:gd name="T5" fmla="*/ 0 60000 65536"/>
              <a:gd name="T6" fmla="*/ 0 w 1243"/>
              <a:gd name="T7" fmla="*/ 0 h 1"/>
              <a:gd name="T8" fmla="*/ 1243 w 1243"/>
              <a:gd name="T9" fmla="*/ 1 h 1"/>
            </a:gdLst>
            <a:ahLst/>
            <a:cxnLst>
              <a:cxn ang="T4">
                <a:pos x="T0" y="T1"/>
              </a:cxn>
              <a:cxn ang="T5">
                <a:pos x="T2" y="T3"/>
              </a:cxn>
            </a:cxnLst>
            <a:rect l="T6" t="T7" r="T8" b="T9"/>
            <a:pathLst>
              <a:path w="1243" h="1">
                <a:moveTo>
                  <a:pt x="0" y="0"/>
                </a:moveTo>
                <a:lnTo>
                  <a:pt x="1243" y="0"/>
                </a:lnTo>
              </a:path>
            </a:pathLst>
          </a:custGeom>
          <a:noFill/>
          <a:ln w="12700">
            <a:solidFill>
              <a:srgbClr val="FF66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08" name="Freeform 56"/>
          <p:cNvSpPr>
            <a:spLocks noChangeArrowheads="1"/>
          </p:cNvSpPr>
          <p:nvPr/>
        </p:nvSpPr>
        <p:spPr bwMode="auto">
          <a:xfrm>
            <a:off x="4752975" y="1023938"/>
            <a:ext cx="985838" cy="1587"/>
          </a:xfrm>
          <a:custGeom>
            <a:avLst/>
            <a:gdLst>
              <a:gd name="T0" fmla="*/ 0 w 621"/>
              <a:gd name="T1" fmla="*/ 0 h 1"/>
              <a:gd name="T2" fmla="*/ 2147483646 w 621"/>
              <a:gd name="T3" fmla="*/ 0 h 1"/>
              <a:gd name="T4" fmla="*/ 0 60000 65536"/>
              <a:gd name="T5" fmla="*/ 0 60000 65536"/>
              <a:gd name="T6" fmla="*/ 0 w 621"/>
              <a:gd name="T7" fmla="*/ 0 h 1"/>
              <a:gd name="T8" fmla="*/ 621 w 621"/>
              <a:gd name="T9" fmla="*/ 1 h 1"/>
            </a:gdLst>
            <a:ahLst/>
            <a:cxnLst>
              <a:cxn ang="T4">
                <a:pos x="T0" y="T1"/>
              </a:cxn>
              <a:cxn ang="T5">
                <a:pos x="T2" y="T3"/>
              </a:cxn>
            </a:cxnLst>
            <a:rect l="T6" t="T7" r="T8" b="T9"/>
            <a:pathLst>
              <a:path w="621" h="1">
                <a:moveTo>
                  <a:pt x="0" y="0"/>
                </a:moveTo>
                <a:lnTo>
                  <a:pt x="621" y="0"/>
                </a:lnTo>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 name="Group 57"/>
          <p:cNvGrpSpPr>
            <a:grpSpLocks/>
          </p:cNvGrpSpPr>
          <p:nvPr/>
        </p:nvGrpSpPr>
        <p:grpSpPr bwMode="auto">
          <a:xfrm>
            <a:off x="3733800" y="534988"/>
            <a:ext cx="1981200" cy="990600"/>
            <a:chOff x="2352" y="624"/>
            <a:chExt cx="1248" cy="624"/>
          </a:xfrm>
        </p:grpSpPr>
        <p:sp>
          <p:nvSpPr>
            <p:cNvPr id="35900" name="Line 58"/>
            <p:cNvSpPr>
              <a:spLocks noChangeShapeType="1"/>
            </p:cNvSpPr>
            <p:nvPr/>
          </p:nvSpPr>
          <p:spPr bwMode="auto">
            <a:xfrm>
              <a:off x="2352" y="624"/>
              <a:ext cx="1248" cy="0"/>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01" name="Line 59"/>
            <p:cNvSpPr>
              <a:spLocks noChangeShapeType="1"/>
            </p:cNvSpPr>
            <p:nvPr/>
          </p:nvSpPr>
          <p:spPr bwMode="auto">
            <a:xfrm>
              <a:off x="2352" y="1248"/>
              <a:ext cx="1248" cy="0"/>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3612" name="Line 60"/>
          <p:cNvSpPr>
            <a:spLocks noChangeShapeType="1"/>
          </p:cNvSpPr>
          <p:nvPr/>
        </p:nvSpPr>
        <p:spPr bwMode="auto">
          <a:xfrm>
            <a:off x="2743200" y="1296988"/>
            <a:ext cx="2971800" cy="0"/>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4" name="对象 13"/>
          <p:cNvGraphicFramePr>
            <a:graphicFrameLocks/>
          </p:cNvGraphicFramePr>
          <p:nvPr/>
        </p:nvGraphicFramePr>
        <p:xfrm>
          <a:off x="4902200" y="2487613"/>
          <a:ext cx="4051300" cy="3927475"/>
        </p:xfrm>
        <a:graphic>
          <a:graphicData uri="http://schemas.openxmlformats.org/presentationml/2006/ole">
            <mc:AlternateContent xmlns:mc="http://schemas.openxmlformats.org/markup-compatibility/2006">
              <mc:Choice xmlns:v="urn:schemas-microsoft-com:vml" Requires="v">
                <p:oleObj spid="_x0000_s35916" r:id="rId6" imgW="4048690" imgH="3924848" progId="Paint.Picture">
                  <p:embed/>
                </p:oleObj>
              </mc:Choice>
              <mc:Fallback>
                <p:oleObj r:id="rId6" imgW="4048690" imgH="3924848" progId="Paint.Picture">
                  <p:embed/>
                  <p:pic>
                    <p:nvPicPr>
                      <p:cNvPr id="0" name="对象 1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2200" y="2487613"/>
                        <a:ext cx="4051300"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613" name="Line 61"/>
          <p:cNvSpPr>
            <a:spLocks noChangeShapeType="1"/>
          </p:cNvSpPr>
          <p:nvPr/>
        </p:nvSpPr>
        <p:spPr bwMode="auto">
          <a:xfrm>
            <a:off x="914400" y="1601788"/>
            <a:ext cx="4800600" cy="0"/>
          </a:xfrm>
          <a:prstGeom prst="line">
            <a:avLst/>
          </a:prstGeom>
          <a:noFill/>
          <a:ln w="127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 name="Group 62"/>
          <p:cNvGrpSpPr>
            <a:grpSpLocks/>
          </p:cNvGrpSpPr>
          <p:nvPr/>
        </p:nvGrpSpPr>
        <p:grpSpPr bwMode="auto">
          <a:xfrm>
            <a:off x="571500" y="1914525"/>
            <a:ext cx="342900" cy="419100"/>
            <a:chOff x="360" y="1349"/>
            <a:chExt cx="216" cy="264"/>
          </a:xfrm>
        </p:grpSpPr>
        <p:sp>
          <p:nvSpPr>
            <p:cNvPr id="35898" name="Line 63"/>
            <p:cNvSpPr>
              <a:spLocks noChangeShapeType="1"/>
            </p:cNvSpPr>
            <p:nvPr/>
          </p:nvSpPr>
          <p:spPr bwMode="auto">
            <a:xfrm flipV="1">
              <a:off x="360" y="1349"/>
              <a:ext cx="216" cy="1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99" name="Line 64"/>
            <p:cNvSpPr>
              <a:spLocks noChangeShapeType="1"/>
            </p:cNvSpPr>
            <p:nvPr/>
          </p:nvSpPr>
          <p:spPr bwMode="auto">
            <a:xfrm>
              <a:off x="360" y="1488"/>
              <a:ext cx="216" cy="1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5"/>
          <p:cNvGrpSpPr>
            <a:grpSpLocks/>
          </p:cNvGrpSpPr>
          <p:nvPr/>
        </p:nvGrpSpPr>
        <p:grpSpPr bwMode="auto">
          <a:xfrm>
            <a:off x="5703888" y="2135188"/>
            <a:ext cx="2019300" cy="1171575"/>
            <a:chOff x="3593" y="1488"/>
            <a:chExt cx="1272" cy="738"/>
          </a:xfrm>
        </p:grpSpPr>
        <p:sp>
          <p:nvSpPr>
            <p:cNvPr id="35892" name="Freeform 6"/>
            <p:cNvSpPr>
              <a:spLocks noChangeArrowheads="1"/>
            </p:cNvSpPr>
            <p:nvPr/>
          </p:nvSpPr>
          <p:spPr bwMode="auto">
            <a:xfrm>
              <a:off x="3600" y="1488"/>
              <a:ext cx="1258" cy="0"/>
            </a:xfrm>
            <a:custGeom>
              <a:avLst/>
              <a:gdLst>
                <a:gd name="T0" fmla="*/ 0 w 1258"/>
                <a:gd name="T1" fmla="*/ 0 h 3"/>
                <a:gd name="T2" fmla="*/ 1258 w 1258"/>
                <a:gd name="T3" fmla="*/ 0 h 3"/>
                <a:gd name="T4" fmla="*/ 0 60000 65536"/>
                <a:gd name="T5" fmla="*/ 0 60000 65536"/>
                <a:gd name="T6" fmla="*/ 0 w 1258"/>
                <a:gd name="T7" fmla="*/ 0 h 3"/>
                <a:gd name="T8" fmla="*/ 1258 w 1258"/>
                <a:gd name="T9" fmla="*/ 0 h 3"/>
              </a:gdLst>
              <a:ahLst/>
              <a:cxnLst>
                <a:cxn ang="T4">
                  <a:pos x="T0" y="T1"/>
                </a:cxn>
                <a:cxn ang="T5">
                  <a:pos x="T2" y="T3"/>
                </a:cxn>
              </a:cxnLst>
              <a:rect l="T6" t="T7" r="T8" b="T9"/>
              <a:pathLst>
                <a:path w="1258" h="3">
                  <a:moveTo>
                    <a:pt x="0" y="0"/>
                  </a:moveTo>
                  <a:lnTo>
                    <a:pt x="1258" y="3"/>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93" name="Line 7"/>
            <p:cNvSpPr>
              <a:spLocks noChangeShapeType="1"/>
            </p:cNvSpPr>
            <p:nvPr/>
          </p:nvSpPr>
          <p:spPr bwMode="auto">
            <a:xfrm>
              <a:off x="3600" y="1488"/>
              <a:ext cx="0" cy="72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4" name="Freeform 8"/>
            <p:cNvSpPr>
              <a:spLocks noChangeArrowheads="1"/>
            </p:cNvSpPr>
            <p:nvPr/>
          </p:nvSpPr>
          <p:spPr bwMode="auto">
            <a:xfrm>
              <a:off x="3593" y="2208"/>
              <a:ext cx="399" cy="3"/>
            </a:xfrm>
            <a:custGeom>
              <a:avLst/>
              <a:gdLst>
                <a:gd name="T0" fmla="*/ 0 w 399"/>
                <a:gd name="T1" fmla="*/ 0 h 3"/>
                <a:gd name="T2" fmla="*/ 399 w 399"/>
                <a:gd name="T3" fmla="*/ 3 h 3"/>
                <a:gd name="T4" fmla="*/ 0 60000 65536"/>
                <a:gd name="T5" fmla="*/ 0 60000 65536"/>
                <a:gd name="T6" fmla="*/ 0 w 399"/>
                <a:gd name="T7" fmla="*/ 0 h 3"/>
                <a:gd name="T8" fmla="*/ 399 w 399"/>
                <a:gd name="T9" fmla="*/ 3 h 3"/>
              </a:gdLst>
              <a:ahLst/>
              <a:cxnLst>
                <a:cxn ang="T4">
                  <a:pos x="T0" y="T1"/>
                </a:cxn>
                <a:cxn ang="T5">
                  <a:pos x="T2" y="T3"/>
                </a:cxn>
              </a:cxnLst>
              <a:rect l="T6" t="T7" r="T8" b="T9"/>
              <a:pathLst>
                <a:path w="399" h="3">
                  <a:moveTo>
                    <a:pt x="0" y="0"/>
                  </a:moveTo>
                  <a:lnTo>
                    <a:pt x="399" y="3"/>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95" name="Freeform 9"/>
            <p:cNvSpPr>
              <a:spLocks noChangeArrowheads="1"/>
            </p:cNvSpPr>
            <p:nvPr/>
          </p:nvSpPr>
          <p:spPr bwMode="auto">
            <a:xfrm>
              <a:off x="3985" y="1824"/>
              <a:ext cx="1" cy="402"/>
            </a:xfrm>
            <a:custGeom>
              <a:avLst/>
              <a:gdLst>
                <a:gd name="T0" fmla="*/ 0 w 1"/>
                <a:gd name="T1" fmla="*/ 402 h 402"/>
                <a:gd name="T2" fmla="*/ 0 w 1"/>
                <a:gd name="T3" fmla="*/ 0 h 402"/>
                <a:gd name="T4" fmla="*/ 0 60000 65536"/>
                <a:gd name="T5" fmla="*/ 0 60000 65536"/>
                <a:gd name="T6" fmla="*/ 0 w 1"/>
                <a:gd name="T7" fmla="*/ 0 h 402"/>
                <a:gd name="T8" fmla="*/ 1 w 1"/>
                <a:gd name="T9" fmla="*/ 402 h 402"/>
              </a:gdLst>
              <a:ahLst/>
              <a:cxnLst>
                <a:cxn ang="T4">
                  <a:pos x="T0" y="T1"/>
                </a:cxn>
                <a:cxn ang="T5">
                  <a:pos x="T2" y="T3"/>
                </a:cxn>
              </a:cxnLst>
              <a:rect l="T6" t="T7" r="T8" b="T9"/>
              <a:pathLst>
                <a:path w="1" h="402">
                  <a:moveTo>
                    <a:pt x="0" y="402"/>
                  </a:moveTo>
                  <a:lnTo>
                    <a:pt x="0" y="0"/>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96" name="Freeform 10"/>
            <p:cNvSpPr>
              <a:spLocks noChangeArrowheads="1"/>
            </p:cNvSpPr>
            <p:nvPr/>
          </p:nvSpPr>
          <p:spPr bwMode="auto">
            <a:xfrm>
              <a:off x="3977" y="1824"/>
              <a:ext cx="888" cy="2"/>
            </a:xfrm>
            <a:custGeom>
              <a:avLst/>
              <a:gdLst>
                <a:gd name="T0" fmla="*/ 0 w 888"/>
                <a:gd name="T1" fmla="*/ 0 h 2"/>
                <a:gd name="T2" fmla="*/ 888 w 888"/>
                <a:gd name="T3" fmla="*/ 2 h 2"/>
                <a:gd name="T4" fmla="*/ 0 60000 65536"/>
                <a:gd name="T5" fmla="*/ 0 60000 65536"/>
                <a:gd name="T6" fmla="*/ 0 w 888"/>
                <a:gd name="T7" fmla="*/ 0 h 2"/>
                <a:gd name="T8" fmla="*/ 888 w 888"/>
                <a:gd name="T9" fmla="*/ 2 h 2"/>
              </a:gdLst>
              <a:ahLst/>
              <a:cxnLst>
                <a:cxn ang="T4">
                  <a:pos x="T0" y="T1"/>
                </a:cxn>
                <a:cxn ang="T5">
                  <a:pos x="T2" y="T3"/>
                </a:cxn>
              </a:cxnLst>
              <a:rect l="T6" t="T7" r="T8" b="T9"/>
              <a:pathLst>
                <a:path w="888" h="2">
                  <a:moveTo>
                    <a:pt x="0" y="0"/>
                  </a:moveTo>
                  <a:lnTo>
                    <a:pt x="888" y="2"/>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97" name="Line 11"/>
            <p:cNvSpPr>
              <a:spLocks noChangeShapeType="1"/>
            </p:cNvSpPr>
            <p:nvPr/>
          </p:nvSpPr>
          <p:spPr bwMode="auto">
            <a:xfrm flipV="1">
              <a:off x="4848" y="1488"/>
              <a:ext cx="0" cy="33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105"/>
          <p:cNvGrpSpPr>
            <a:grpSpLocks/>
          </p:cNvGrpSpPr>
          <p:nvPr/>
        </p:nvGrpSpPr>
        <p:grpSpPr bwMode="auto">
          <a:xfrm>
            <a:off x="5897563" y="2143125"/>
            <a:ext cx="2779712" cy="1271588"/>
            <a:chOff x="3715" y="1493"/>
            <a:chExt cx="1810" cy="712"/>
          </a:xfrm>
        </p:grpSpPr>
        <p:sp>
          <p:nvSpPr>
            <p:cNvPr id="35889" name="Line 106"/>
            <p:cNvSpPr>
              <a:spLocks noChangeShapeType="1"/>
            </p:cNvSpPr>
            <p:nvPr/>
          </p:nvSpPr>
          <p:spPr bwMode="auto">
            <a:xfrm>
              <a:off x="3715" y="1493"/>
              <a:ext cx="708" cy="711"/>
            </a:xfrm>
            <a:prstGeom prst="line">
              <a:avLst/>
            </a:prstGeom>
            <a:noFill/>
            <a:ln w="12700">
              <a:solidFill>
                <a:srgbClr val="FF0000"/>
              </a:solidFill>
              <a:round/>
              <a:headEnd type="triangle" w="sm" len="lg"/>
              <a:tailEnd/>
            </a:ln>
            <a:extLst>
              <a:ext uri="{909E8E84-426E-40DD-AFC4-6F175D3DCCD1}">
                <a14:hiddenFill xmlns:a14="http://schemas.microsoft.com/office/drawing/2010/main">
                  <a:noFill/>
                </a14:hiddenFill>
              </a:ext>
            </a:extLst>
          </p:spPr>
          <p:txBody>
            <a:bodyPr/>
            <a:lstStyle/>
            <a:p>
              <a:endParaRPr lang="zh-CN" altLang="en-US"/>
            </a:p>
          </p:txBody>
        </p:sp>
        <p:sp>
          <p:nvSpPr>
            <p:cNvPr id="35890" name="Line 107"/>
            <p:cNvSpPr>
              <a:spLocks noChangeShapeType="1"/>
            </p:cNvSpPr>
            <p:nvPr/>
          </p:nvSpPr>
          <p:spPr bwMode="auto">
            <a:xfrm>
              <a:off x="4424" y="2205"/>
              <a:ext cx="913"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91" name="Text Box 108"/>
            <p:cNvSpPr txBox="1">
              <a:spLocks noChangeArrowheads="1"/>
            </p:cNvSpPr>
            <p:nvPr/>
          </p:nvSpPr>
          <p:spPr bwMode="auto">
            <a:xfrm>
              <a:off x="4462" y="1973"/>
              <a:ext cx="106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None/>
              </a:pPr>
              <a:r>
                <a:rPr lang="zh-CN" altLang="en-US" sz="1600" b="1" i="1">
                  <a:solidFill>
                    <a:srgbClr val="FF3300"/>
                  </a:solidFill>
                  <a:ea typeface="宋体" panose="02010600030101010101" pitchFamily="2" charset="-122"/>
                </a:rPr>
                <a:t>此处共面无交线</a:t>
              </a:r>
              <a:endParaRPr lang="zh-CN" altLang="en-US" sz="1200" b="1" i="1">
                <a:solidFill>
                  <a:srgbClr val="FF3300"/>
                </a:solidFill>
                <a:ea typeface="宋体" panose="02010600030101010101" pitchFamily="2" charset="-122"/>
              </a:endParaRPr>
            </a:p>
          </p:txBody>
        </p:sp>
      </p:grpSp>
      <p:sp>
        <p:nvSpPr>
          <p:cNvPr id="23594" name="Freeform 42"/>
          <p:cNvSpPr>
            <a:spLocks noChangeArrowheads="1"/>
          </p:cNvSpPr>
          <p:nvPr/>
        </p:nvSpPr>
        <p:spPr bwMode="auto">
          <a:xfrm>
            <a:off x="5722938" y="2128838"/>
            <a:ext cx="577850" cy="11112"/>
          </a:xfrm>
          <a:custGeom>
            <a:avLst/>
            <a:gdLst>
              <a:gd name="T0" fmla="*/ 0 w 364"/>
              <a:gd name="T1" fmla="*/ 2147483646 h 7"/>
              <a:gd name="T2" fmla="*/ 2147483646 w 364"/>
              <a:gd name="T3" fmla="*/ 0 h 7"/>
              <a:gd name="T4" fmla="*/ 0 60000 65536"/>
              <a:gd name="T5" fmla="*/ 0 60000 65536"/>
              <a:gd name="T6" fmla="*/ 0 w 364"/>
              <a:gd name="T7" fmla="*/ 0 h 7"/>
              <a:gd name="T8" fmla="*/ 364 w 364"/>
              <a:gd name="T9" fmla="*/ 7 h 7"/>
            </a:gdLst>
            <a:ahLst/>
            <a:cxnLst>
              <a:cxn ang="T4">
                <a:pos x="T0" y="T1"/>
              </a:cxn>
              <a:cxn ang="T5">
                <a:pos x="T2" y="T3"/>
              </a:cxn>
            </a:cxnLst>
            <a:rect l="T6" t="T7" r="T8" b="T9"/>
            <a:pathLst>
              <a:path w="364" h="7">
                <a:moveTo>
                  <a:pt x="0" y="7"/>
                </a:moveTo>
                <a:lnTo>
                  <a:pt x="364" y="0"/>
                </a:lnTo>
              </a:path>
            </a:pathLst>
          </a:custGeom>
          <a:solidFill>
            <a:srgbClr val="FFFFCC"/>
          </a:solidFill>
          <a:ln w="76200">
            <a:solidFill>
              <a:srgbClr val="FFFFCC"/>
            </a:solidFill>
            <a:round/>
            <a:headEnd/>
            <a:tailEnd/>
          </a:ln>
        </p:spPr>
        <p:txBody>
          <a:bodyPr/>
          <a:lstStyle/>
          <a:p>
            <a:endParaRPr lang="zh-CN" altLang="en-US"/>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607"/>
                                        </p:tgtEl>
                                        <p:attrNameLst>
                                          <p:attrName>style.visibility</p:attrName>
                                        </p:attrNameLst>
                                      </p:cBhvr>
                                      <p:to>
                                        <p:strVal val="visible"/>
                                      </p:to>
                                    </p:set>
                                    <p:animEffect transition="in" filter="wipe(left)">
                                      <p:cBhvr>
                                        <p:cTn id="27" dur="500"/>
                                        <p:tgtEl>
                                          <p:spTgt spid="23607"/>
                                        </p:tgtEl>
                                      </p:cBhvr>
                                    </p:animEffect>
                                  </p:childTnLst>
                                  <p:subTnLst>
                                    <p:set>
                                      <p:cBhvr override="childStyle">
                                        <p:cTn dur="1" fill="hold" display="0" masterRel="nextClick" afterEffect="1"/>
                                        <p:tgtEl>
                                          <p:spTgt spid="23607"/>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595"/>
                                        </p:tgtEl>
                                        <p:attrNameLst>
                                          <p:attrName>style.visibility</p:attrName>
                                        </p:attrNameLst>
                                      </p:cBhvr>
                                      <p:to>
                                        <p:strVal val="visible"/>
                                      </p:to>
                                    </p:set>
                                    <p:animEffect transition="in" filter="wipe(left)">
                                      <p:cBhvr>
                                        <p:cTn id="32" dur="500"/>
                                        <p:tgtEl>
                                          <p:spTgt spid="2359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608"/>
                                        </p:tgtEl>
                                        <p:attrNameLst>
                                          <p:attrName>style.visibility</p:attrName>
                                        </p:attrNameLst>
                                      </p:cBhvr>
                                      <p:to>
                                        <p:strVal val="visible"/>
                                      </p:to>
                                    </p:set>
                                    <p:animEffect transition="in" filter="wipe(left)">
                                      <p:cBhvr>
                                        <p:cTn id="37" dur="500"/>
                                        <p:tgtEl>
                                          <p:spTgt spid="23608"/>
                                        </p:tgtEl>
                                      </p:cBhvr>
                                    </p:animEffect>
                                  </p:childTnLst>
                                  <p:subTnLst>
                                    <p:set>
                                      <p:cBhvr override="childStyle">
                                        <p:cTn dur="1" fill="hold" display="0" masterRel="nextClick" afterEffect="1"/>
                                        <p:tgtEl>
                                          <p:spTgt spid="23608"/>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596"/>
                                        </p:tgtEl>
                                        <p:attrNameLst>
                                          <p:attrName>style.visibility</p:attrName>
                                        </p:attrNameLst>
                                      </p:cBhvr>
                                      <p:to>
                                        <p:strVal val="visible"/>
                                      </p:to>
                                    </p:set>
                                    <p:animEffect transition="in" filter="wipe(left)">
                                      <p:cBhvr>
                                        <p:cTn id="42" dur="500"/>
                                        <p:tgtEl>
                                          <p:spTgt spid="2359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left)">
                                      <p:cBhvr>
                                        <p:cTn id="52" dur="500"/>
                                        <p:tgtEl>
                                          <p:spTgt spid="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612"/>
                                        </p:tgtEl>
                                        <p:attrNameLst>
                                          <p:attrName>style.visibility</p:attrName>
                                        </p:attrNameLst>
                                      </p:cBhvr>
                                      <p:to>
                                        <p:strVal val="visible"/>
                                      </p:to>
                                    </p:set>
                                    <p:animEffect transition="in" filter="wipe(left)">
                                      <p:cBhvr>
                                        <p:cTn id="57" dur="500"/>
                                        <p:tgtEl>
                                          <p:spTgt spid="23612"/>
                                        </p:tgtEl>
                                      </p:cBhvr>
                                    </p:animEffect>
                                  </p:childTnLst>
                                  <p:subTnLst>
                                    <p:set>
                                      <p:cBhvr override="childStyle">
                                        <p:cTn dur="1" fill="hold" display="0" masterRel="nextClick" afterEffect="1"/>
                                        <p:tgtEl>
                                          <p:spTgt spid="23612"/>
                                        </p:tgtEl>
                                        <p:attrNameLst>
                                          <p:attrName>style.visibility</p:attrName>
                                        </p:attrNameLst>
                                      </p:cBhvr>
                                      <p:to>
                                        <p:strVal val="hidden"/>
                                      </p:to>
                                    </p:set>
                                  </p:sub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3591"/>
                                        </p:tgtEl>
                                        <p:attrNameLst>
                                          <p:attrName>style.visibility</p:attrName>
                                        </p:attrNameLst>
                                      </p:cBhvr>
                                      <p:to>
                                        <p:strVal val="visible"/>
                                      </p:to>
                                    </p:set>
                                    <p:animEffect transition="in" filter="wipe(left)">
                                      <p:cBhvr>
                                        <p:cTn id="62" dur="500"/>
                                        <p:tgtEl>
                                          <p:spTgt spid="23591"/>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23592"/>
                                        </p:tgtEl>
                                        <p:attrNameLst>
                                          <p:attrName>style.visibility</p:attrName>
                                        </p:attrNameLst>
                                      </p:cBhvr>
                                      <p:to>
                                        <p:strVal val="visible"/>
                                      </p:to>
                                    </p:set>
                                    <p:animEffect transition="in" filter="wipe(down)">
                                      <p:cBhvr>
                                        <p:cTn id="65" dur="500"/>
                                        <p:tgtEl>
                                          <p:spTgt spid="2359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3613"/>
                                        </p:tgtEl>
                                        <p:attrNameLst>
                                          <p:attrName>style.visibility</p:attrName>
                                        </p:attrNameLst>
                                      </p:cBhvr>
                                      <p:to>
                                        <p:strVal val="visible"/>
                                      </p:to>
                                    </p:set>
                                    <p:animEffect transition="in" filter="wipe(left)">
                                      <p:cBhvr>
                                        <p:cTn id="70" dur="500"/>
                                        <p:tgtEl>
                                          <p:spTgt spid="23613"/>
                                        </p:tgtEl>
                                      </p:cBhvr>
                                    </p:animEffect>
                                  </p:childTnLst>
                                  <p:subTnLst>
                                    <p:set>
                                      <p:cBhvr override="childStyle">
                                        <p:cTn dur="1" fill="hold" display="0" masterRel="nextClick" afterEffect="1"/>
                                        <p:tgtEl>
                                          <p:spTgt spid="23613"/>
                                        </p:tgtEl>
                                        <p:attrNameLst>
                                          <p:attrName>style.visibility</p:attrName>
                                        </p:attrNameLst>
                                      </p:cBhvr>
                                      <p:to>
                                        <p:strVal val="hidden"/>
                                      </p:to>
                                    </p:set>
                                  </p:sub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3593"/>
                                        </p:tgtEl>
                                        <p:attrNameLst>
                                          <p:attrName>style.visibility</p:attrName>
                                        </p:attrNameLst>
                                      </p:cBhvr>
                                      <p:to>
                                        <p:strVal val="visible"/>
                                      </p:to>
                                    </p:set>
                                    <p:animEffect transition="in" filter="wipe(left)">
                                      <p:cBhvr>
                                        <p:cTn id="75" dur="500"/>
                                        <p:tgtEl>
                                          <p:spTgt spid="2359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8" fill="hold" nodeType="clickEffect">
                                  <p:stCondLst>
                                    <p:cond delay="0"/>
                                  </p:stCondLst>
                                  <p:childTnLst>
                                    <p:set>
                                      <p:cBhvr>
                                        <p:cTn id="79" dur="1" fill="hold">
                                          <p:stCondLst>
                                            <p:cond delay="0"/>
                                          </p:stCondLst>
                                        </p:cTn>
                                        <p:tgtEl>
                                          <p:spTgt spid="7"/>
                                        </p:tgtEl>
                                        <p:attrNameLst>
                                          <p:attrName>style.visibility</p:attrName>
                                        </p:attrNameLst>
                                      </p:cBhvr>
                                      <p:to>
                                        <p:strVal val="visible"/>
                                      </p:to>
                                    </p:set>
                                    <p:anim calcmode="lin" valueType="num">
                                      <p:cBhvr additive="base">
                                        <p:cTn id="80" dur="500" fill="hold"/>
                                        <p:tgtEl>
                                          <p:spTgt spid="7"/>
                                        </p:tgtEl>
                                        <p:attrNameLst>
                                          <p:attrName>ppt_x</p:attrName>
                                        </p:attrNameLst>
                                      </p:cBhvr>
                                      <p:tavLst>
                                        <p:tav tm="0">
                                          <p:val>
                                            <p:strVal val="0-#ppt_w/2"/>
                                          </p:val>
                                        </p:tav>
                                        <p:tav tm="100000">
                                          <p:val>
                                            <p:strVal val="#ppt_x"/>
                                          </p:val>
                                        </p:tav>
                                      </p:tavLst>
                                    </p:anim>
                                    <p:anim calcmode="lin" valueType="num">
                                      <p:cBhvr additive="base">
                                        <p:cTn id="81"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4" fill="hold" nodeType="clickEffect">
                                  <p:stCondLst>
                                    <p:cond delay="0"/>
                                  </p:stCondLst>
                                  <p:childTnLst>
                                    <p:set>
                                      <p:cBhvr>
                                        <p:cTn id="85" dur="1" fill="hold">
                                          <p:stCondLst>
                                            <p:cond delay="0"/>
                                          </p:stCondLst>
                                        </p:cTn>
                                        <p:tgtEl>
                                          <p:spTgt spid="9"/>
                                        </p:tgtEl>
                                        <p:attrNameLst>
                                          <p:attrName>style.visibility</p:attrName>
                                        </p:attrNameLst>
                                      </p:cBhvr>
                                      <p:to>
                                        <p:strVal val="visible"/>
                                      </p:to>
                                    </p:set>
                                    <p:animEffect transition="in" filter="wipe(down)">
                                      <p:cBhvr>
                                        <p:cTn id="86" dur="500"/>
                                        <p:tgtEl>
                                          <p:spTgt spid="9"/>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nodeType="click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blinds(horizontal)">
                                      <p:cBhvr>
                                        <p:cTn id="91" dur="500"/>
                                        <p:tgtEl>
                                          <p:spTgt spid="11"/>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nodeType="clickEffect">
                                  <p:stCondLst>
                                    <p:cond delay="0"/>
                                  </p:stCondLst>
                                  <p:childTnLst>
                                    <p:set>
                                      <p:cBhvr>
                                        <p:cTn id="95" dur="1" fill="hold">
                                          <p:stCondLst>
                                            <p:cond delay="0"/>
                                          </p:stCondLst>
                                        </p:cTn>
                                        <p:tgtEl>
                                          <p:spTgt spid="14"/>
                                        </p:tgtEl>
                                        <p:attrNameLst>
                                          <p:attrName>style.visibility</p:attrName>
                                        </p:attrNameLst>
                                      </p:cBhvr>
                                      <p:to>
                                        <p:strVal val="visible"/>
                                      </p:to>
                                    </p:set>
                                    <p:animEffect transition="in" filter="blinds(horizontal)">
                                      <p:cBhvr>
                                        <p:cTn id="96" dur="500"/>
                                        <p:tgtEl>
                                          <p:spTgt spid="1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3594"/>
                                        </p:tgtEl>
                                        <p:attrNameLst>
                                          <p:attrName>style.visibility</p:attrName>
                                        </p:attrNameLst>
                                      </p:cBhvr>
                                      <p:to>
                                        <p:strVal val="visible"/>
                                      </p:to>
                                    </p:set>
                                    <p:animEffect transition="in" filter="wipe(left)">
                                      <p:cBhvr>
                                        <p:cTn id="101" dur="500"/>
                                        <p:tgtEl>
                                          <p:spTgt spid="23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91" grpId="0" animBg="1"/>
      <p:bldP spid="23592" grpId="0" animBg="1"/>
      <p:bldP spid="23593" grpId="0" animBg="1"/>
      <p:bldP spid="23595" grpId="0" animBg="1"/>
      <p:bldP spid="23596" grpId="0" animBg="1"/>
      <p:bldP spid="23607" grpId="0" animBg="1"/>
      <p:bldP spid="23608" grpId="0" animBg="1"/>
      <p:bldP spid="23612" grpId="0" animBg="1"/>
      <p:bldP spid="23613" grpId="0" animBg="1"/>
      <p:bldP spid="2359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图片 2" descr="1"/>
          <p:cNvPicPr>
            <a:picLocks noChangeAspect="1" noChangeArrowheads="1"/>
          </p:cNvPicPr>
          <p:nvPr/>
        </p:nvPicPr>
        <p:blipFill>
          <a:blip r:embed="rId2">
            <a:extLst>
              <a:ext uri="{28A0092B-C50C-407E-A947-70E740481C1C}">
                <a14:useLocalDpi xmlns:a14="http://schemas.microsoft.com/office/drawing/2010/main" val="0"/>
              </a:ext>
            </a:extLst>
          </a:blip>
          <a:srcRect l="18597" t="12212" r="28363" b="15297"/>
          <a:stretch>
            <a:fillRect/>
          </a:stretch>
        </p:blipFill>
        <p:spPr bwMode="auto">
          <a:xfrm>
            <a:off x="1625600" y="298450"/>
            <a:ext cx="5667375" cy="583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图片 1" descr="2.1"/>
          <p:cNvPicPr>
            <a:picLocks noChangeAspect="1" noChangeArrowheads="1"/>
          </p:cNvPicPr>
          <p:nvPr/>
        </p:nvPicPr>
        <p:blipFill>
          <a:blip r:embed="rId2">
            <a:extLst>
              <a:ext uri="{28A0092B-C50C-407E-A947-70E740481C1C}">
                <a14:useLocalDpi xmlns:a14="http://schemas.microsoft.com/office/drawing/2010/main" val="0"/>
              </a:ext>
            </a:extLst>
          </a:blip>
          <a:srcRect l="13737" t="10440" r="28819" b="11771"/>
          <a:stretch>
            <a:fillRect/>
          </a:stretch>
        </p:blipFill>
        <p:spPr bwMode="auto">
          <a:xfrm>
            <a:off x="-3175" y="1588"/>
            <a:ext cx="4384675" cy="447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5" name="图片 2" descr="2.12"/>
          <p:cNvPicPr>
            <a:picLocks noChangeAspect="1" noChangeArrowheads="1"/>
          </p:cNvPicPr>
          <p:nvPr/>
        </p:nvPicPr>
        <p:blipFill>
          <a:blip r:embed="rId3">
            <a:extLst>
              <a:ext uri="{28A0092B-C50C-407E-A947-70E740481C1C}">
                <a14:useLocalDpi xmlns:a14="http://schemas.microsoft.com/office/drawing/2010/main" val="0"/>
              </a:ext>
            </a:extLst>
          </a:blip>
          <a:srcRect l="10239" t="10774" r="24680" b="8453"/>
          <a:stretch>
            <a:fillRect/>
          </a:stretch>
        </p:blipFill>
        <p:spPr bwMode="auto">
          <a:xfrm>
            <a:off x="4267200" y="2282825"/>
            <a:ext cx="4862513"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图片 1" descr="4.1"/>
          <p:cNvPicPr>
            <a:picLocks noChangeAspect="1" noChangeArrowheads="1"/>
          </p:cNvPicPr>
          <p:nvPr/>
        </p:nvPicPr>
        <p:blipFill>
          <a:blip r:embed="rId2">
            <a:extLst>
              <a:ext uri="{28A0092B-C50C-407E-A947-70E740481C1C}">
                <a14:useLocalDpi xmlns:a14="http://schemas.microsoft.com/office/drawing/2010/main" val="0"/>
              </a:ext>
            </a:extLst>
          </a:blip>
          <a:srcRect l="18637" t="12704" r="34474" b="17287"/>
          <a:stretch>
            <a:fillRect/>
          </a:stretch>
        </p:blipFill>
        <p:spPr bwMode="auto">
          <a:xfrm>
            <a:off x="7938" y="0"/>
            <a:ext cx="4291012" cy="482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图片 2" descr="4.2"/>
          <p:cNvPicPr>
            <a:picLocks noChangeAspect="1" noChangeArrowheads="1"/>
          </p:cNvPicPr>
          <p:nvPr/>
        </p:nvPicPr>
        <p:blipFill>
          <a:blip r:embed="rId3">
            <a:extLst>
              <a:ext uri="{28A0092B-C50C-407E-A947-70E740481C1C}">
                <a14:useLocalDpi xmlns:a14="http://schemas.microsoft.com/office/drawing/2010/main" val="0"/>
              </a:ext>
            </a:extLst>
          </a:blip>
          <a:srcRect l="16013" t="12677" r="27724" b="12650"/>
          <a:stretch>
            <a:fillRect/>
          </a:stretch>
        </p:blipFill>
        <p:spPr bwMode="auto">
          <a:xfrm>
            <a:off x="4298950" y="2038350"/>
            <a:ext cx="4819650"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sp>
        <p:nvSpPr>
          <p:cNvPr id="7171" name="副标题 2"/>
          <p:cNvSpPr>
            <a:spLocks noGrp="1"/>
          </p:cNvSpPr>
          <p:nvPr>
            <p:ph type="subTitle"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mtClean="0"/>
          </a:p>
        </p:txBody>
      </p:sp>
      <p:pic>
        <p:nvPicPr>
          <p:cNvPr id="7172" name="图片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95263"/>
            <a:ext cx="9144000" cy="646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图片 1" descr="3.1err"/>
          <p:cNvPicPr>
            <a:picLocks noChangeAspect="1" noChangeArrowheads="1"/>
          </p:cNvPicPr>
          <p:nvPr/>
        </p:nvPicPr>
        <p:blipFill>
          <a:blip r:embed="rId2">
            <a:extLst>
              <a:ext uri="{28A0092B-C50C-407E-A947-70E740481C1C}">
                <a14:useLocalDpi xmlns:a14="http://schemas.microsoft.com/office/drawing/2010/main" val="0"/>
              </a:ext>
            </a:extLst>
          </a:blip>
          <a:srcRect l="12332" t="16353" r="39612" b="13637"/>
          <a:stretch>
            <a:fillRect/>
          </a:stretch>
        </p:blipFill>
        <p:spPr bwMode="auto">
          <a:xfrm>
            <a:off x="-9525" y="-28575"/>
            <a:ext cx="3660775" cy="402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3" name="图片 2" descr="3.2err"/>
          <p:cNvPicPr>
            <a:picLocks noChangeAspect="1" noChangeArrowheads="1"/>
          </p:cNvPicPr>
          <p:nvPr/>
        </p:nvPicPr>
        <p:blipFill>
          <a:blip r:embed="rId3">
            <a:extLst>
              <a:ext uri="{28A0092B-C50C-407E-A947-70E740481C1C}">
                <a14:useLocalDpi xmlns:a14="http://schemas.microsoft.com/office/drawing/2010/main" val="0"/>
              </a:ext>
            </a:extLst>
          </a:blip>
          <a:srcRect l="14813" t="13788" r="26576" b="14651"/>
          <a:stretch>
            <a:fillRect/>
          </a:stretch>
        </p:blipFill>
        <p:spPr bwMode="auto">
          <a:xfrm>
            <a:off x="3352800" y="2962275"/>
            <a:ext cx="4192588" cy="385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图片 3" descr="0"/>
          <p:cNvPicPr>
            <a:picLocks noChangeAspect="1" noChangeArrowheads="1"/>
          </p:cNvPicPr>
          <p:nvPr/>
        </p:nvPicPr>
        <p:blipFill>
          <a:blip r:embed="rId4">
            <a:extLst>
              <a:ext uri="{28A0092B-C50C-407E-A947-70E740481C1C}">
                <a14:useLocalDpi xmlns:a14="http://schemas.microsoft.com/office/drawing/2010/main" val="0"/>
              </a:ext>
            </a:extLst>
          </a:blip>
          <a:srcRect l="15637" t="748" r="48972" b="21252"/>
          <a:stretch>
            <a:fillRect/>
          </a:stretch>
        </p:blipFill>
        <p:spPr bwMode="auto">
          <a:xfrm>
            <a:off x="6196013" y="-28575"/>
            <a:ext cx="2917825" cy="402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1" descr="5.1"/>
          <p:cNvPicPr>
            <a:picLocks noChangeAspect="1" noChangeArrowheads="1"/>
          </p:cNvPicPr>
          <p:nvPr/>
        </p:nvPicPr>
        <p:blipFill>
          <a:blip r:embed="rId2">
            <a:extLst>
              <a:ext uri="{28A0092B-C50C-407E-A947-70E740481C1C}">
                <a14:useLocalDpi xmlns:a14="http://schemas.microsoft.com/office/drawing/2010/main" val="0"/>
              </a:ext>
            </a:extLst>
          </a:blip>
          <a:srcRect l="19930" t="10303" r="28488" b="10358"/>
          <a:stretch>
            <a:fillRect/>
          </a:stretch>
        </p:blipFill>
        <p:spPr bwMode="auto">
          <a:xfrm>
            <a:off x="26988" y="-50800"/>
            <a:ext cx="3924300" cy="454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7" name="图片 2" descr="5.2"/>
          <p:cNvPicPr>
            <a:picLocks noChangeAspect="1" noChangeArrowheads="1"/>
          </p:cNvPicPr>
          <p:nvPr/>
        </p:nvPicPr>
        <p:blipFill>
          <a:blip r:embed="rId3">
            <a:extLst>
              <a:ext uri="{28A0092B-C50C-407E-A947-70E740481C1C}">
                <a14:useLocalDpi xmlns:a14="http://schemas.microsoft.com/office/drawing/2010/main" val="0"/>
              </a:ext>
            </a:extLst>
          </a:blip>
          <a:srcRect l="14017" t="13348" r="26204" b="11977"/>
          <a:stretch>
            <a:fillRect/>
          </a:stretch>
        </p:blipFill>
        <p:spPr bwMode="auto">
          <a:xfrm>
            <a:off x="5105400" y="-50800"/>
            <a:ext cx="4048125" cy="381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图片 3" descr="0"/>
          <p:cNvPicPr>
            <a:picLocks noChangeAspect="1" noChangeArrowheads="1"/>
          </p:cNvPicPr>
          <p:nvPr/>
        </p:nvPicPr>
        <p:blipFill>
          <a:blip r:embed="rId4">
            <a:extLst>
              <a:ext uri="{28A0092B-C50C-407E-A947-70E740481C1C}">
                <a14:useLocalDpi xmlns:a14="http://schemas.microsoft.com/office/drawing/2010/main" val="0"/>
              </a:ext>
            </a:extLst>
          </a:blip>
          <a:srcRect l="15639" t="748" r="48972" b="21252"/>
          <a:stretch>
            <a:fillRect/>
          </a:stretch>
        </p:blipFill>
        <p:spPr bwMode="auto">
          <a:xfrm>
            <a:off x="3352800" y="3646488"/>
            <a:ext cx="2439988"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图片 1" descr="6.1"/>
          <p:cNvPicPr>
            <a:picLocks noChangeAspect="1" noChangeArrowheads="1"/>
          </p:cNvPicPr>
          <p:nvPr/>
        </p:nvPicPr>
        <p:blipFill>
          <a:blip r:embed="rId2">
            <a:extLst>
              <a:ext uri="{28A0092B-C50C-407E-A947-70E740481C1C}">
                <a14:useLocalDpi xmlns:a14="http://schemas.microsoft.com/office/drawing/2010/main" val="0"/>
              </a:ext>
            </a:extLst>
          </a:blip>
          <a:srcRect l="14058" t="14816" r="34360" b="12059"/>
          <a:stretch>
            <a:fillRect/>
          </a:stretch>
        </p:blipFill>
        <p:spPr bwMode="auto">
          <a:xfrm>
            <a:off x="-49213" y="33338"/>
            <a:ext cx="3775076"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1" name="图片 2" descr="6.2"/>
          <p:cNvPicPr>
            <a:picLocks noChangeAspect="1" noChangeArrowheads="1"/>
          </p:cNvPicPr>
          <p:nvPr/>
        </p:nvPicPr>
        <p:blipFill>
          <a:blip r:embed="rId3">
            <a:extLst>
              <a:ext uri="{28A0092B-C50C-407E-A947-70E740481C1C}">
                <a14:useLocalDpi xmlns:a14="http://schemas.microsoft.com/office/drawing/2010/main" val="0"/>
              </a:ext>
            </a:extLst>
          </a:blip>
          <a:srcRect l="14017" t="10838" r="23857" b="11388"/>
          <a:stretch>
            <a:fillRect/>
          </a:stretch>
        </p:blipFill>
        <p:spPr bwMode="auto">
          <a:xfrm>
            <a:off x="4867275" y="2830513"/>
            <a:ext cx="4303713"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片 1" descr="3d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7089" t="9369" r="33548" b="5528"/>
          <a:stretch>
            <a:fillRect/>
          </a:stretch>
        </p:blipFill>
        <p:spPr bwMode="auto">
          <a:xfrm>
            <a:off x="52388" y="15875"/>
            <a:ext cx="6489700" cy="687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Text Box 6"/>
          <p:cNvSpPr txBox="1">
            <a:spLocks noChangeArrowheads="1"/>
          </p:cNvSpPr>
          <p:nvPr/>
        </p:nvSpPr>
        <p:spPr bwMode="auto">
          <a:xfrm>
            <a:off x="5572125" y="15875"/>
            <a:ext cx="3427413" cy="284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buFont typeface="Arial" panose="020B0604020202020204" pitchFamily="34" charset="0"/>
              <a:buNone/>
            </a:pPr>
            <a:r>
              <a:rPr lang="zh-CN" altLang="en-US" sz="2000" b="1"/>
              <a:t>        对于体</a:t>
            </a:r>
            <a:r>
              <a:rPr lang="en-US" altLang="zh-CN" sz="2000" b="1"/>
              <a:t>2</a:t>
            </a:r>
            <a:r>
              <a:rPr lang="zh-CN" altLang="en-US" sz="2000" b="1"/>
              <a:t>和体</a:t>
            </a:r>
            <a:r>
              <a:rPr lang="en-US" altLang="zh-CN" sz="2000" b="1"/>
              <a:t>3</a:t>
            </a:r>
            <a:r>
              <a:rPr lang="zh-CN" altLang="en-US" sz="2000" b="1"/>
              <a:t>，主视图是其特征视图。但对体</a:t>
            </a:r>
            <a:r>
              <a:rPr lang="en-US" altLang="zh-CN" sz="2000" b="1"/>
              <a:t>1</a:t>
            </a:r>
            <a:r>
              <a:rPr lang="zh-CN" altLang="en-US" sz="2000" b="1"/>
              <a:t>，左视图是特征视图，缺乏特征视图，立体不能唯一确定。</a:t>
            </a:r>
            <a:endParaRPr lang="en-US" altLang="zh-CN" sz="2000" b="1"/>
          </a:p>
          <a:p>
            <a:pPr eaLnBrk="1" hangingPunct="1">
              <a:spcBef>
                <a:spcPct val="50000"/>
              </a:spcBef>
              <a:buFont typeface="Arial" panose="020B0604020202020204" pitchFamily="34" charset="0"/>
              <a:buNone/>
            </a:pPr>
            <a:r>
              <a:rPr lang="en-US" altLang="zh-CN" sz="1800" b="1"/>
              <a:t>For solid 2 and solid3, front view is their feature view. For solid 1, however, front is not its feature view, without which the solid can’t be determined exclusively.</a:t>
            </a:r>
            <a:endParaRPr lang="en-US" altLang="zh-CN" sz="1400" b="1"/>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图片 1" descr="32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5600" t="8286" r="37450" b="4510"/>
          <a:stretch>
            <a:fillRect/>
          </a:stretch>
        </p:blipFill>
        <p:spPr bwMode="auto">
          <a:xfrm>
            <a:off x="468313" y="0"/>
            <a:ext cx="5353050" cy="618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Text Box 6"/>
          <p:cNvSpPr txBox="1">
            <a:spLocks noChangeArrowheads="1"/>
          </p:cNvSpPr>
          <p:nvPr/>
        </p:nvSpPr>
        <p:spPr bwMode="auto">
          <a:xfrm>
            <a:off x="6027738" y="15875"/>
            <a:ext cx="2971800" cy="284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buFont typeface="Arial" panose="020B0604020202020204" pitchFamily="34" charset="0"/>
              <a:buNone/>
            </a:pPr>
            <a:r>
              <a:rPr lang="zh-CN" altLang="en-US" sz="2000" b="1"/>
              <a:t>        如果想用两个视图更准确表达此形体，主视图和左视图组合是更好的选择。</a:t>
            </a:r>
            <a:endParaRPr lang="en-US" altLang="zh-CN" sz="2000" b="1"/>
          </a:p>
          <a:p>
            <a:pPr eaLnBrk="1" hangingPunct="1">
              <a:spcBef>
                <a:spcPct val="50000"/>
              </a:spcBef>
              <a:buFont typeface="Arial" panose="020B0604020202020204" pitchFamily="34" charset="0"/>
              <a:buNone/>
            </a:pPr>
            <a:r>
              <a:rPr lang="en-US" altLang="zh-CN" sz="1800" b="1"/>
              <a:t>If you are required to represent this part by only two views, the combination of front and side views are better choice.</a:t>
            </a:r>
            <a:endParaRPr lang="en-US" altLang="zh-CN" sz="1400" b="1"/>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6"/>
          <p:cNvSpPr txBox="1">
            <a:spLocks noChangeArrowheads="1"/>
          </p:cNvSpPr>
          <p:nvPr/>
        </p:nvSpPr>
        <p:spPr bwMode="auto">
          <a:xfrm>
            <a:off x="0" y="1196975"/>
            <a:ext cx="91440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50000"/>
              </a:spcBef>
              <a:buFont typeface="Arial" panose="020B0604020202020204" pitchFamily="34" charset="0"/>
              <a:buNone/>
            </a:pPr>
            <a:r>
              <a:rPr lang="zh-CN" altLang="en-US" sz="3600" b="1" dirty="0"/>
              <a:t>作业：</a:t>
            </a:r>
            <a:r>
              <a:rPr lang="en-US" altLang="zh-CN" sz="3600" b="1" dirty="0"/>
              <a:t>P21</a:t>
            </a:r>
            <a:r>
              <a:rPr lang="zh-CN" altLang="en-US" sz="3600" b="1" dirty="0"/>
              <a:t>，</a:t>
            </a:r>
            <a:r>
              <a:rPr lang="en-US" altLang="zh-CN" sz="3600" b="1" dirty="0"/>
              <a:t>P22</a:t>
            </a:r>
          </a:p>
          <a:p>
            <a:pPr algn="ctr" eaLnBrk="1" hangingPunct="1">
              <a:spcBef>
                <a:spcPct val="50000"/>
              </a:spcBef>
              <a:buFont typeface="Arial" panose="020B0604020202020204" pitchFamily="34" charset="0"/>
              <a:buNone/>
            </a:pPr>
            <a:r>
              <a:rPr lang="en-US" altLang="zh-CN" b="1" dirty="0"/>
              <a:t>Assignment</a:t>
            </a:r>
            <a:r>
              <a:rPr lang="zh-CN" altLang="en-US" b="1" dirty="0"/>
              <a:t>：</a:t>
            </a:r>
            <a:r>
              <a:rPr lang="en-US" altLang="zh-CN" b="1" dirty="0"/>
              <a:t> </a:t>
            </a:r>
            <a:r>
              <a:rPr lang="en-US" altLang="zh-CN" b="1" dirty="0" smtClean="0"/>
              <a:t>P21-22</a:t>
            </a:r>
            <a:r>
              <a:rPr lang="en-US" altLang="zh-CN" sz="3600" b="1" dirty="0" smtClean="0"/>
              <a:t> </a:t>
            </a:r>
            <a:endParaRPr lang="en-US" altLang="zh-CN" sz="3600" b="1" dirty="0"/>
          </a:p>
          <a:p>
            <a:pPr algn="ctr" eaLnBrk="1" hangingPunct="1">
              <a:spcBef>
                <a:spcPct val="50000"/>
              </a:spcBef>
              <a:buFont typeface="Arial" panose="020B0604020202020204" pitchFamily="34" charset="0"/>
              <a:buNone/>
            </a:pPr>
            <a:r>
              <a:rPr lang="en-US" altLang="zh-CN" b="1" dirty="0"/>
              <a:t> </a:t>
            </a:r>
          </a:p>
          <a:p>
            <a:pPr algn="ctr" eaLnBrk="1" hangingPunct="1">
              <a:spcBef>
                <a:spcPct val="50000"/>
              </a:spcBef>
              <a:buFont typeface="Arial" panose="020B0604020202020204" pitchFamily="34" charset="0"/>
              <a:buNone/>
            </a:pPr>
            <a:r>
              <a:rPr lang="en-US" altLang="zh-CN" b="1" dirty="0"/>
              <a:t>Refer to textbook: P55-67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3700"/>
            <a:ext cx="9144000" cy="646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Text Box 5"/>
          <p:cNvSpPr txBox="1">
            <a:spLocks noChangeArrowheads="1"/>
          </p:cNvSpPr>
          <p:nvPr/>
        </p:nvSpPr>
        <p:spPr bwMode="auto">
          <a:xfrm>
            <a:off x="0" y="0"/>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50000"/>
              </a:spcBef>
              <a:buFont typeface="Arial" panose="020B0604020202020204" pitchFamily="34" charset="0"/>
              <a:buNone/>
            </a:pPr>
            <a:r>
              <a:rPr lang="en-US" altLang="zh-CN" sz="3200" b="1"/>
              <a:t>P21  scale 1:1</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7350"/>
            <a:ext cx="9144000" cy="647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Text Box 5"/>
          <p:cNvSpPr txBox="1">
            <a:spLocks noChangeArrowheads="1"/>
          </p:cNvSpPr>
          <p:nvPr/>
        </p:nvSpPr>
        <p:spPr bwMode="auto">
          <a:xfrm>
            <a:off x="0" y="0"/>
            <a:ext cx="9144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50000"/>
              </a:spcBef>
              <a:buFont typeface="Arial" panose="020B0604020202020204" pitchFamily="34" charset="0"/>
              <a:buNone/>
            </a:pPr>
            <a:r>
              <a:rPr lang="en-US" altLang="zh-CN" sz="3200" b="1"/>
              <a:t>P22</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bwMode="auto">
          <a:xfrm>
            <a:off x="1116013" y="26988"/>
            <a:ext cx="8027987" cy="3081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a:r>
              <a:rPr lang="zh-CN" altLang="en-US" sz="3200" smtClean="0">
                <a:latin typeface="Adobe 黑体 Std R" panose="020B0400000000000000" pitchFamily="34" charset="-122"/>
                <a:ea typeface="Adobe 黑体 Std R" panose="020B0400000000000000" pitchFamily="34" charset="-122"/>
              </a:rPr>
              <a:t>                                课堂练习</a:t>
            </a:r>
            <a:r>
              <a:rPr lang="en-US" altLang="zh-CN" sz="2800" smtClean="0">
                <a:latin typeface="Adobe 黑体 Std R" panose="020B0400000000000000" pitchFamily="34" charset="-122"/>
                <a:ea typeface="Adobe 黑体 Std R" panose="020B0400000000000000" pitchFamily="34" charset="-122"/>
              </a:rPr>
              <a:t/>
            </a:r>
            <a:br>
              <a:rPr lang="en-US" altLang="zh-CN" sz="2800" smtClean="0">
                <a:latin typeface="Adobe 黑体 Std R" panose="020B0400000000000000" pitchFamily="34" charset="-122"/>
                <a:ea typeface="Adobe 黑体 Std R" panose="020B0400000000000000" pitchFamily="34" charset="-122"/>
              </a:rPr>
            </a:br>
            <a:r>
              <a:rPr lang="zh-CN" altLang="en-US" sz="2800" smtClean="0">
                <a:latin typeface="Adobe 黑体 Std R" panose="020B0400000000000000" pitchFamily="34" charset="-122"/>
                <a:ea typeface="Adobe 黑体 Std R" panose="020B0400000000000000" pitchFamily="34" charset="-122"/>
              </a:rPr>
              <a:t>画立体的三视图（用虚线表示不可见的线）</a:t>
            </a:r>
            <a:r>
              <a:rPr lang="en-US" altLang="zh-CN" sz="2800" smtClean="0">
                <a:latin typeface="Adobe 黑体 Std R" panose="020B0400000000000000" pitchFamily="34" charset="-122"/>
                <a:ea typeface="Adobe 黑体 Std R" panose="020B0400000000000000" pitchFamily="34" charset="-122"/>
              </a:rPr>
              <a:t/>
            </a:r>
            <a:br>
              <a:rPr lang="en-US" altLang="zh-CN" sz="2800" smtClean="0">
                <a:latin typeface="Adobe 黑体 Std R" panose="020B0400000000000000" pitchFamily="34" charset="-122"/>
                <a:ea typeface="Adobe 黑体 Std R" panose="020B0400000000000000" pitchFamily="34" charset="-122"/>
              </a:rPr>
            </a:br>
            <a:r>
              <a:rPr lang="zh-CN" altLang="en-US" sz="2800" smtClean="0">
                <a:latin typeface="Adobe 黑体 Std R" panose="020B0400000000000000" pitchFamily="34" charset="-122"/>
                <a:ea typeface="Adobe 黑体 Std R" panose="020B0400000000000000" pitchFamily="34" charset="-122"/>
              </a:rPr>
              <a:t>可以用尺子测量或者目测估计大小，不要求 绘图精度。可以用工具画也可以徒手画。</a:t>
            </a:r>
            <a:r>
              <a:rPr lang="en-US" altLang="zh-CN" sz="2800" smtClean="0">
                <a:latin typeface="Adobe 黑体 Std R" panose="020B0400000000000000" pitchFamily="34" charset="-122"/>
                <a:ea typeface="Adobe 黑体 Std R" panose="020B0400000000000000" pitchFamily="34" charset="-122"/>
              </a:rPr>
              <a:t/>
            </a:r>
            <a:br>
              <a:rPr lang="en-US" altLang="zh-CN" sz="2800" smtClean="0">
                <a:latin typeface="Adobe 黑体 Std R" panose="020B0400000000000000" pitchFamily="34" charset="-122"/>
                <a:ea typeface="Adobe 黑体 Std R" panose="020B0400000000000000" pitchFamily="34" charset="-122"/>
              </a:rPr>
            </a:br>
            <a:r>
              <a:rPr lang="en-US" altLang="zh-CN" sz="2400" smtClean="0">
                <a:latin typeface="Cambria" panose="02040503050406030204" pitchFamily="18" charset="0"/>
              </a:rPr>
              <a:t>                          Class practice</a:t>
            </a:r>
            <a:br>
              <a:rPr lang="en-US" altLang="zh-CN" sz="2400" smtClean="0">
                <a:latin typeface="Cambria" panose="02040503050406030204" pitchFamily="18" charset="0"/>
              </a:rPr>
            </a:br>
            <a:r>
              <a:rPr lang="en-US" altLang="zh-CN" sz="1800" smtClean="0">
                <a:latin typeface="Cambria" panose="02040503050406030204" pitchFamily="18" charset="0"/>
              </a:rPr>
              <a:t>Draw the three views of the solid </a:t>
            </a:r>
            <a:br>
              <a:rPr lang="en-US" altLang="zh-CN" sz="1800" smtClean="0">
                <a:latin typeface="Cambria" panose="02040503050406030204" pitchFamily="18" charset="0"/>
              </a:rPr>
            </a:br>
            <a:r>
              <a:rPr lang="en-US" altLang="zh-CN" sz="1800" smtClean="0">
                <a:latin typeface="Cambria" panose="02040503050406030204" pitchFamily="18" charset="0"/>
              </a:rPr>
              <a:t>(hidden lines by dash linetypes)</a:t>
            </a:r>
            <a:br>
              <a:rPr lang="en-US" altLang="zh-CN" sz="1800" smtClean="0">
                <a:latin typeface="Cambria" panose="02040503050406030204" pitchFamily="18" charset="0"/>
              </a:rPr>
            </a:br>
            <a:r>
              <a:rPr lang="en-US" altLang="zh-CN" sz="1800" smtClean="0">
                <a:latin typeface="Cambria" panose="02040503050406030204" pitchFamily="18" charset="0"/>
              </a:rPr>
              <a:t>You can decide the size by approximation, no accuracy required)</a:t>
            </a:r>
            <a:endParaRPr lang="zh-CN" altLang="en-US" sz="1800" smtClean="0">
              <a:latin typeface="Cambria" panose="02040503050406030204" pitchFamily="18" charset="0"/>
              <a:ea typeface="Adobe 黑体 Std R" panose="020B0400000000000000" pitchFamily="34" charset="-122"/>
            </a:endParaRPr>
          </a:p>
        </p:txBody>
      </p:sp>
      <p:pic>
        <p:nvPicPr>
          <p:cNvPr id="49155" name="内容占位符 3"/>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5054"/>
          <a:stretch>
            <a:fillRect/>
          </a:stretch>
        </p:blipFill>
        <p:spPr bwMode="auto">
          <a:xfrm>
            <a:off x="971550" y="3108325"/>
            <a:ext cx="4225925" cy="3749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上箭头 8"/>
          <p:cNvSpPr>
            <a:spLocks noChangeArrowheads="1"/>
          </p:cNvSpPr>
          <p:nvPr/>
        </p:nvSpPr>
        <p:spPr bwMode="auto">
          <a:xfrm rot="-3000000">
            <a:off x="4932363" y="5589588"/>
            <a:ext cx="265112" cy="792162"/>
          </a:xfrm>
          <a:prstGeom prst="upArrow">
            <a:avLst>
              <a:gd name="adj1" fmla="val 50000"/>
              <a:gd name="adj2" fmla="val 104180"/>
            </a:avLst>
          </a:prstGeom>
          <a:solidFill>
            <a:schemeClr val="accent1"/>
          </a:solidFill>
          <a:ln w="9525" algn="ctr">
            <a:solidFill>
              <a:schemeClr val="tx1"/>
            </a:solidFill>
            <a:round/>
            <a:headEnd/>
            <a:tailEnd/>
          </a:ln>
        </p:spPr>
        <p:txBody>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endParaRPr kumimoji="1" lang="zh-CN" altLang="en-US"/>
          </a:p>
        </p:txBody>
      </p:sp>
      <p:sp>
        <p:nvSpPr>
          <p:cNvPr id="49157" name="文本框 9"/>
          <p:cNvSpPr txBox="1">
            <a:spLocks noChangeArrowheads="1"/>
          </p:cNvSpPr>
          <p:nvPr/>
        </p:nvSpPr>
        <p:spPr bwMode="auto">
          <a:xfrm>
            <a:off x="5448300" y="5907088"/>
            <a:ext cx="3151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r>
              <a:rPr lang="zh-CN" altLang="en-US"/>
              <a:t>前面 （主视图方向）</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250825" y="0"/>
            <a:ext cx="88931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pPr>
            <a:r>
              <a:rPr lang="zh-CN" altLang="en-US" sz="3200" b="1">
                <a:latin typeface="黑体" panose="02010609060101010101" pitchFamily="49" charset="-122"/>
              </a:rPr>
              <a:t>组合体 </a:t>
            </a:r>
            <a:r>
              <a:rPr lang="en-US" altLang="zh-CN" sz="3200" b="1"/>
              <a:t>——</a:t>
            </a:r>
            <a:r>
              <a:rPr lang="en-US" altLang="zh-CN" sz="3200" b="1">
                <a:latin typeface="黑体" panose="02010609060101010101" pitchFamily="49" charset="-122"/>
              </a:rPr>
              <a:t> </a:t>
            </a:r>
            <a:r>
              <a:rPr lang="zh-CN" altLang="en-US" sz="3200" b="1">
                <a:latin typeface="黑体" panose="02010609060101010101" pitchFamily="49" charset="-122"/>
              </a:rPr>
              <a:t>由平面体和</a:t>
            </a:r>
            <a:r>
              <a:rPr lang="en-US" altLang="zh-CN" sz="3200" b="1">
                <a:latin typeface="黑体" panose="02010609060101010101" pitchFamily="49" charset="-122"/>
              </a:rPr>
              <a:t>/</a:t>
            </a:r>
            <a:r>
              <a:rPr lang="zh-CN" altLang="en-US" sz="3200" b="1">
                <a:latin typeface="黑体" panose="02010609060101010101" pitchFamily="49" charset="-122"/>
              </a:rPr>
              <a:t>或曲面体组成的物体</a:t>
            </a:r>
          </a:p>
          <a:p>
            <a:pPr>
              <a:buFont typeface="Arial" panose="020B0604020202020204" pitchFamily="34" charset="0"/>
              <a:buNone/>
            </a:pPr>
            <a:r>
              <a:rPr lang="en-US" altLang="zh-CN" sz="2000" b="1" i="1"/>
              <a:t>A complex  can be combination of several planar solids and/or curved surface solids</a:t>
            </a:r>
          </a:p>
        </p:txBody>
      </p:sp>
      <p:sp>
        <p:nvSpPr>
          <p:cNvPr id="11268" name="Text Box 4"/>
          <p:cNvSpPr txBox="1">
            <a:spLocks noChangeArrowheads="1"/>
          </p:cNvSpPr>
          <p:nvPr/>
        </p:nvSpPr>
        <p:spPr bwMode="auto">
          <a:xfrm>
            <a:off x="0" y="1341438"/>
            <a:ext cx="7575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pPr>
            <a:r>
              <a:rPr lang="zh-CN" altLang="en-US" sz="2800" b="1">
                <a:latin typeface="黑体" panose="02010609060101010101" pitchFamily="49" charset="-122"/>
              </a:rPr>
              <a:t>组合体的组成方式</a:t>
            </a:r>
            <a:r>
              <a:rPr lang="en-US" altLang="zh-CN" sz="1800" b="1" i="1"/>
              <a:t>How a complex constructured</a:t>
            </a:r>
            <a:r>
              <a:rPr lang="zh-CN" altLang="en-US" sz="2800" b="1">
                <a:latin typeface="黑体" panose="02010609060101010101" pitchFamily="49" charset="-122"/>
              </a:rPr>
              <a:t>：</a:t>
            </a:r>
          </a:p>
        </p:txBody>
      </p:sp>
      <p:sp>
        <p:nvSpPr>
          <p:cNvPr id="11269" name="Text Box 5"/>
          <p:cNvSpPr txBox="1">
            <a:spLocks noChangeArrowheads="1"/>
          </p:cNvSpPr>
          <p:nvPr/>
        </p:nvSpPr>
        <p:spPr bwMode="auto">
          <a:xfrm>
            <a:off x="889000" y="1881188"/>
            <a:ext cx="4619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pPr>
            <a:r>
              <a:rPr lang="en-US" altLang="zh-CN" sz="3200" b="1">
                <a:solidFill>
                  <a:srgbClr val="0000CC"/>
                </a:solidFill>
                <a:latin typeface="黑体" panose="02010609060101010101" pitchFamily="49" charset="-122"/>
                <a:sym typeface="Symbol" panose="05050102010706020507" pitchFamily="18" charset="2"/>
              </a:rPr>
              <a:t>(1)  </a:t>
            </a:r>
            <a:r>
              <a:rPr lang="zh-CN" altLang="en-US" sz="3200" b="1">
                <a:solidFill>
                  <a:srgbClr val="0000CC"/>
                </a:solidFill>
                <a:latin typeface="黑体" panose="02010609060101010101" pitchFamily="49" charset="-122"/>
                <a:sym typeface="Symbol" panose="05050102010706020507" pitchFamily="18" charset="2"/>
              </a:rPr>
              <a:t>叠加 </a:t>
            </a:r>
            <a:r>
              <a:rPr lang="en-US" altLang="zh-CN" sz="2000" b="1" i="1">
                <a:solidFill>
                  <a:srgbClr val="0000CC"/>
                </a:solidFill>
                <a:sym typeface="Symbol" panose="05050102010706020507" pitchFamily="18" charset="2"/>
              </a:rPr>
              <a:t>Superposition</a:t>
            </a:r>
            <a:endParaRPr lang="en-US" altLang="zh-CN" sz="2000" b="1" i="1">
              <a:solidFill>
                <a:srgbClr val="0000CC"/>
              </a:solidFill>
            </a:endParaRPr>
          </a:p>
        </p:txBody>
      </p:sp>
      <p:sp>
        <p:nvSpPr>
          <p:cNvPr id="11270" name="Text Box 6"/>
          <p:cNvSpPr txBox="1">
            <a:spLocks noChangeArrowheads="1"/>
          </p:cNvSpPr>
          <p:nvPr/>
        </p:nvSpPr>
        <p:spPr bwMode="auto">
          <a:xfrm>
            <a:off x="0" y="2492375"/>
            <a:ext cx="61198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zh-CN" altLang="en-US" sz="3200" b="1">
                <a:solidFill>
                  <a:schemeClr val="tx2"/>
                </a:solidFill>
                <a:latin typeface="黑体" panose="02010609060101010101" pitchFamily="49" charset="-122"/>
                <a:sym typeface="Symbol" panose="05050102010706020507" pitchFamily="18" charset="2"/>
              </a:rPr>
              <a:t>　 叠加的形式包括</a:t>
            </a:r>
            <a:r>
              <a:rPr lang="en-US" altLang="zh-CN" sz="2000" b="1" i="1">
                <a:solidFill>
                  <a:schemeClr val="tx2"/>
                </a:solidFill>
                <a:sym typeface="Symbol" panose="05050102010706020507" pitchFamily="18" charset="2"/>
              </a:rPr>
              <a:t>Superposing can be</a:t>
            </a:r>
            <a:r>
              <a:rPr lang="zh-CN" altLang="en-US" sz="3200" b="1">
                <a:solidFill>
                  <a:schemeClr val="tx2"/>
                </a:solidFill>
                <a:latin typeface="黑体" panose="02010609060101010101" pitchFamily="49" charset="-122"/>
                <a:sym typeface="Symbol" panose="05050102010706020507" pitchFamily="18" charset="2"/>
              </a:rPr>
              <a:t>：</a:t>
            </a:r>
          </a:p>
        </p:txBody>
      </p:sp>
      <p:sp>
        <p:nvSpPr>
          <p:cNvPr id="11271" name="AutoShape 7"/>
          <p:cNvSpPr>
            <a:spLocks noChangeArrowheads="1"/>
          </p:cNvSpPr>
          <p:nvPr/>
        </p:nvSpPr>
        <p:spPr bwMode="auto">
          <a:xfrm>
            <a:off x="736600" y="3328988"/>
            <a:ext cx="2827338" cy="685800"/>
          </a:xfrm>
          <a:prstGeom prst="wedgeEllipseCallout">
            <a:avLst>
              <a:gd name="adj1" fmla="val 11259"/>
              <a:gd name="adj2" fmla="val 160880"/>
            </a:avLst>
          </a:prstGeom>
          <a:solidFill>
            <a:srgbClr val="66FF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None/>
            </a:pPr>
            <a:r>
              <a:rPr lang="zh-CN" altLang="en-US" b="1">
                <a:solidFill>
                  <a:schemeClr val="tx2"/>
                </a:solidFill>
                <a:latin typeface="黑体" panose="02010609060101010101" pitchFamily="49" charset="-122"/>
              </a:rPr>
              <a:t>表面平齐</a:t>
            </a:r>
            <a:r>
              <a:rPr lang="zh-CN" altLang="en-US" b="1">
                <a:solidFill>
                  <a:schemeClr val="tx2"/>
                </a:solidFill>
                <a:latin typeface="黑体" panose="02010609060101010101" pitchFamily="49" charset="-122"/>
                <a:sym typeface="Symbol" panose="05050102010706020507" pitchFamily="18" charset="2"/>
              </a:rPr>
              <a:t>叠加</a:t>
            </a:r>
          </a:p>
          <a:p>
            <a:pPr algn="ctr" eaLnBrk="1" hangingPunct="1">
              <a:buFont typeface="Arial" panose="020B0604020202020204" pitchFamily="34" charset="0"/>
              <a:buNone/>
            </a:pPr>
            <a:r>
              <a:rPr lang="en-US" altLang="zh-CN" sz="1600" b="1" i="1">
                <a:solidFill>
                  <a:schemeClr val="tx2"/>
                </a:solidFill>
                <a:sym typeface="Symbol" panose="05050102010706020507" pitchFamily="18" charset="2"/>
              </a:rPr>
              <a:t>Coplanar</a:t>
            </a:r>
          </a:p>
        </p:txBody>
      </p:sp>
      <p:sp>
        <p:nvSpPr>
          <p:cNvPr id="11272" name="AutoShape 8"/>
          <p:cNvSpPr>
            <a:spLocks noChangeArrowheads="1"/>
          </p:cNvSpPr>
          <p:nvPr/>
        </p:nvSpPr>
        <p:spPr bwMode="auto">
          <a:xfrm>
            <a:off x="5370513" y="3063875"/>
            <a:ext cx="3089275" cy="685800"/>
          </a:xfrm>
          <a:prstGeom prst="wedgeEllipseCallout">
            <a:avLst>
              <a:gd name="adj1" fmla="val -4060"/>
              <a:gd name="adj2" fmla="val 158796"/>
            </a:avLst>
          </a:prstGeom>
          <a:solidFill>
            <a:srgbClr val="FF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None/>
            </a:pPr>
            <a:r>
              <a:rPr lang="zh-CN" altLang="en-US" b="1">
                <a:solidFill>
                  <a:schemeClr val="tx2"/>
                </a:solidFill>
                <a:latin typeface="黑体" panose="02010609060101010101" pitchFamily="49" charset="-122"/>
              </a:rPr>
              <a:t>表面不平齐</a:t>
            </a:r>
            <a:r>
              <a:rPr lang="zh-CN" altLang="en-US" b="1">
                <a:solidFill>
                  <a:schemeClr val="tx2"/>
                </a:solidFill>
                <a:latin typeface="黑体" panose="02010609060101010101" pitchFamily="49" charset="-122"/>
                <a:sym typeface="Symbol" panose="05050102010706020507" pitchFamily="18" charset="2"/>
              </a:rPr>
              <a:t>叠加</a:t>
            </a:r>
          </a:p>
          <a:p>
            <a:pPr algn="ctr" eaLnBrk="1" hangingPunct="1">
              <a:buFont typeface="Arial" panose="020B0604020202020204" pitchFamily="34" charset="0"/>
              <a:buNone/>
            </a:pPr>
            <a:r>
              <a:rPr lang="en-US" altLang="zh-CN" sz="1600" b="1" i="1">
                <a:solidFill>
                  <a:schemeClr val="tx2"/>
                </a:solidFill>
                <a:sym typeface="Symbol" panose="05050102010706020507" pitchFamily="18" charset="2"/>
              </a:rPr>
              <a:t>Non-coplanar</a:t>
            </a:r>
          </a:p>
        </p:txBody>
      </p:sp>
      <p:grpSp>
        <p:nvGrpSpPr>
          <p:cNvPr id="2" name="Group 9"/>
          <p:cNvGrpSpPr>
            <a:grpSpLocks/>
          </p:cNvGrpSpPr>
          <p:nvPr/>
        </p:nvGrpSpPr>
        <p:grpSpPr bwMode="auto">
          <a:xfrm>
            <a:off x="5065713" y="3986213"/>
            <a:ext cx="3538537" cy="1784350"/>
            <a:chOff x="3111" y="2769"/>
            <a:chExt cx="2229" cy="1124"/>
          </a:xfrm>
        </p:grpSpPr>
        <p:grpSp>
          <p:nvGrpSpPr>
            <p:cNvPr id="8222" name="Group 10"/>
            <p:cNvGrpSpPr>
              <a:grpSpLocks/>
            </p:cNvGrpSpPr>
            <p:nvPr/>
          </p:nvGrpSpPr>
          <p:grpSpPr bwMode="auto">
            <a:xfrm>
              <a:off x="3111" y="2860"/>
              <a:ext cx="1048" cy="1033"/>
              <a:chOff x="3254" y="2692"/>
              <a:chExt cx="1048" cy="1033"/>
            </a:xfrm>
          </p:grpSpPr>
          <p:grpSp>
            <p:nvGrpSpPr>
              <p:cNvPr id="8251" name="Group 11"/>
              <p:cNvGrpSpPr>
                <a:grpSpLocks/>
              </p:cNvGrpSpPr>
              <p:nvPr/>
            </p:nvGrpSpPr>
            <p:grpSpPr bwMode="auto">
              <a:xfrm>
                <a:off x="3254" y="3149"/>
                <a:ext cx="1048" cy="576"/>
                <a:chOff x="3254" y="3149"/>
                <a:chExt cx="1048" cy="576"/>
              </a:xfrm>
            </p:grpSpPr>
            <p:sp>
              <p:nvSpPr>
                <p:cNvPr id="8266" name="Freeform 12"/>
                <p:cNvSpPr>
                  <a:spLocks noChangeArrowheads="1"/>
                </p:cNvSpPr>
                <p:nvPr/>
              </p:nvSpPr>
              <p:spPr bwMode="auto">
                <a:xfrm>
                  <a:off x="3264" y="3158"/>
                  <a:ext cx="1037" cy="567"/>
                </a:xfrm>
                <a:custGeom>
                  <a:avLst/>
                  <a:gdLst>
                    <a:gd name="T0" fmla="*/ 0 w 1037"/>
                    <a:gd name="T1" fmla="*/ 202 h 567"/>
                    <a:gd name="T2" fmla="*/ 0 w 1037"/>
                    <a:gd name="T3" fmla="*/ 413 h 567"/>
                    <a:gd name="T4" fmla="*/ 442 w 1037"/>
                    <a:gd name="T5" fmla="*/ 567 h 567"/>
                    <a:gd name="T6" fmla="*/ 1037 w 1037"/>
                    <a:gd name="T7" fmla="*/ 375 h 567"/>
                    <a:gd name="T8" fmla="*/ 1037 w 1037"/>
                    <a:gd name="T9" fmla="*/ 154 h 567"/>
                    <a:gd name="T10" fmla="*/ 614 w 1037"/>
                    <a:gd name="T11" fmla="*/ 0 h 567"/>
                    <a:gd name="T12" fmla="*/ 0 w 1037"/>
                    <a:gd name="T13" fmla="*/ 202 h 567"/>
                    <a:gd name="T14" fmla="*/ 0 60000 65536"/>
                    <a:gd name="T15" fmla="*/ 0 60000 65536"/>
                    <a:gd name="T16" fmla="*/ 0 60000 65536"/>
                    <a:gd name="T17" fmla="*/ 0 60000 65536"/>
                    <a:gd name="T18" fmla="*/ 0 60000 65536"/>
                    <a:gd name="T19" fmla="*/ 0 60000 65536"/>
                    <a:gd name="T20" fmla="*/ 0 60000 65536"/>
                    <a:gd name="T21" fmla="*/ 0 w 1037"/>
                    <a:gd name="T22" fmla="*/ 0 h 567"/>
                    <a:gd name="T23" fmla="*/ 1037 w 1037"/>
                    <a:gd name="T24" fmla="*/ 567 h 5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567">
                      <a:moveTo>
                        <a:pt x="0" y="202"/>
                      </a:moveTo>
                      <a:lnTo>
                        <a:pt x="0" y="413"/>
                      </a:lnTo>
                      <a:lnTo>
                        <a:pt x="442" y="567"/>
                      </a:lnTo>
                      <a:lnTo>
                        <a:pt x="1037" y="375"/>
                      </a:lnTo>
                      <a:lnTo>
                        <a:pt x="1037" y="154"/>
                      </a:lnTo>
                      <a:lnTo>
                        <a:pt x="614" y="0"/>
                      </a:lnTo>
                      <a:lnTo>
                        <a:pt x="0" y="202"/>
                      </a:lnTo>
                      <a:close/>
                    </a:path>
                  </a:pathLst>
                </a:custGeom>
                <a:gradFill rotWithShape="0">
                  <a:gsLst>
                    <a:gs pos="0">
                      <a:srgbClr val="005E2F"/>
                    </a:gs>
                    <a:gs pos="100000">
                      <a:srgbClr val="00CC66"/>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267" name="Group 13"/>
                <p:cNvGrpSpPr>
                  <a:grpSpLocks/>
                </p:cNvGrpSpPr>
                <p:nvPr/>
              </p:nvGrpSpPr>
              <p:grpSpPr bwMode="auto">
                <a:xfrm>
                  <a:off x="3254" y="3149"/>
                  <a:ext cx="1048" cy="576"/>
                  <a:chOff x="3254" y="3149"/>
                  <a:chExt cx="1048" cy="576"/>
                </a:xfrm>
              </p:grpSpPr>
              <p:sp>
                <p:nvSpPr>
                  <p:cNvPr id="8268" name="Line 14"/>
                  <p:cNvSpPr>
                    <a:spLocks noChangeShapeType="1"/>
                  </p:cNvSpPr>
                  <p:nvPr/>
                </p:nvSpPr>
                <p:spPr bwMode="auto">
                  <a:xfrm flipV="1">
                    <a:off x="3254" y="3158"/>
                    <a:ext cx="595" cy="20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69" name="Line 15"/>
                  <p:cNvSpPr>
                    <a:spLocks noChangeShapeType="1"/>
                  </p:cNvSpPr>
                  <p:nvPr/>
                </p:nvSpPr>
                <p:spPr bwMode="auto">
                  <a:xfrm flipH="1" flipV="1">
                    <a:off x="3840" y="3149"/>
                    <a:ext cx="452" cy="16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70" name="Group 16"/>
                  <p:cNvGrpSpPr>
                    <a:grpSpLocks/>
                  </p:cNvGrpSpPr>
                  <p:nvPr/>
                </p:nvGrpSpPr>
                <p:grpSpPr bwMode="auto">
                  <a:xfrm>
                    <a:off x="3254" y="3312"/>
                    <a:ext cx="1048" cy="413"/>
                    <a:chOff x="3254" y="3312"/>
                    <a:chExt cx="1048" cy="413"/>
                  </a:xfrm>
                </p:grpSpPr>
                <p:sp>
                  <p:nvSpPr>
                    <p:cNvPr id="8271" name="Line 17"/>
                    <p:cNvSpPr>
                      <a:spLocks noChangeShapeType="1"/>
                    </p:cNvSpPr>
                    <p:nvPr/>
                  </p:nvSpPr>
                  <p:spPr bwMode="auto">
                    <a:xfrm flipV="1">
                      <a:off x="3706" y="3312"/>
                      <a:ext cx="595" cy="20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2" name="Line 18"/>
                    <p:cNvSpPr>
                      <a:spLocks noChangeShapeType="1"/>
                    </p:cNvSpPr>
                    <p:nvPr/>
                  </p:nvSpPr>
                  <p:spPr bwMode="auto">
                    <a:xfrm flipH="1" flipV="1">
                      <a:off x="3254" y="3360"/>
                      <a:ext cx="452" cy="16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3" name="Line 19"/>
                    <p:cNvSpPr>
                      <a:spLocks noChangeShapeType="1"/>
                    </p:cNvSpPr>
                    <p:nvPr/>
                  </p:nvSpPr>
                  <p:spPr bwMode="auto">
                    <a:xfrm>
                      <a:off x="3264" y="3360"/>
                      <a:ext cx="0" cy="22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4" name="Line 20"/>
                    <p:cNvSpPr>
                      <a:spLocks noChangeShapeType="1"/>
                    </p:cNvSpPr>
                    <p:nvPr/>
                  </p:nvSpPr>
                  <p:spPr bwMode="auto">
                    <a:xfrm>
                      <a:off x="3264" y="3572"/>
                      <a:ext cx="442" cy="15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5" name="Line 21"/>
                    <p:cNvSpPr>
                      <a:spLocks noChangeShapeType="1"/>
                    </p:cNvSpPr>
                    <p:nvPr/>
                  </p:nvSpPr>
                  <p:spPr bwMode="auto">
                    <a:xfrm>
                      <a:off x="3706" y="3523"/>
                      <a:ext cx="0" cy="20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76" name="Freeform 22"/>
                    <p:cNvSpPr>
                      <a:spLocks noChangeArrowheads="1"/>
                    </p:cNvSpPr>
                    <p:nvPr/>
                  </p:nvSpPr>
                  <p:spPr bwMode="auto">
                    <a:xfrm>
                      <a:off x="4301" y="3312"/>
                      <a:ext cx="1" cy="221"/>
                    </a:xfrm>
                    <a:custGeom>
                      <a:avLst/>
                      <a:gdLst>
                        <a:gd name="T0" fmla="*/ 0 w 1"/>
                        <a:gd name="T1" fmla="*/ 0 h 221"/>
                        <a:gd name="T2" fmla="*/ 0 w 1"/>
                        <a:gd name="T3" fmla="*/ 221 h 221"/>
                        <a:gd name="T4" fmla="*/ 0 60000 65536"/>
                        <a:gd name="T5" fmla="*/ 0 60000 65536"/>
                        <a:gd name="T6" fmla="*/ 0 w 1"/>
                        <a:gd name="T7" fmla="*/ 0 h 221"/>
                        <a:gd name="T8" fmla="*/ 1 w 1"/>
                        <a:gd name="T9" fmla="*/ 221 h 221"/>
                      </a:gdLst>
                      <a:ahLst/>
                      <a:cxnLst>
                        <a:cxn ang="T4">
                          <a:pos x="T0" y="T1"/>
                        </a:cxn>
                        <a:cxn ang="T5">
                          <a:pos x="T2" y="T3"/>
                        </a:cxn>
                      </a:cxnLst>
                      <a:rect l="T6" t="T7" r="T8" b="T9"/>
                      <a:pathLst>
                        <a:path w="1" h="221">
                          <a:moveTo>
                            <a:pt x="0" y="0"/>
                          </a:moveTo>
                          <a:lnTo>
                            <a:pt x="0" y="221"/>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77" name="Freeform 23"/>
                    <p:cNvSpPr>
                      <a:spLocks noChangeArrowheads="1"/>
                    </p:cNvSpPr>
                    <p:nvPr/>
                  </p:nvSpPr>
                  <p:spPr bwMode="auto">
                    <a:xfrm>
                      <a:off x="3706" y="3523"/>
                      <a:ext cx="595" cy="202"/>
                    </a:xfrm>
                    <a:custGeom>
                      <a:avLst/>
                      <a:gdLst>
                        <a:gd name="T0" fmla="*/ 595 w 595"/>
                        <a:gd name="T1" fmla="*/ 0 h 202"/>
                        <a:gd name="T2" fmla="*/ 0 w 595"/>
                        <a:gd name="T3" fmla="*/ 202 h 202"/>
                        <a:gd name="T4" fmla="*/ 0 60000 65536"/>
                        <a:gd name="T5" fmla="*/ 0 60000 65536"/>
                        <a:gd name="T6" fmla="*/ 0 w 595"/>
                        <a:gd name="T7" fmla="*/ 0 h 202"/>
                        <a:gd name="T8" fmla="*/ 595 w 595"/>
                        <a:gd name="T9" fmla="*/ 202 h 202"/>
                      </a:gdLst>
                      <a:ahLst/>
                      <a:cxnLst>
                        <a:cxn ang="T4">
                          <a:pos x="T0" y="T1"/>
                        </a:cxn>
                        <a:cxn ang="T5">
                          <a:pos x="T2" y="T3"/>
                        </a:cxn>
                      </a:cxnLst>
                      <a:rect l="T6" t="T7" r="T8" b="T9"/>
                      <a:pathLst>
                        <a:path w="595" h="202">
                          <a:moveTo>
                            <a:pt x="595" y="0"/>
                          </a:moveTo>
                          <a:lnTo>
                            <a:pt x="0" y="202"/>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nvGrpSpPr>
              <p:cNvPr id="8252" name="Group 24"/>
              <p:cNvGrpSpPr>
                <a:grpSpLocks/>
              </p:cNvGrpSpPr>
              <p:nvPr/>
            </p:nvGrpSpPr>
            <p:grpSpPr bwMode="auto">
              <a:xfrm>
                <a:off x="3523" y="2692"/>
                <a:ext cx="544" cy="745"/>
                <a:chOff x="3104" y="2424"/>
                <a:chExt cx="544" cy="745"/>
              </a:xfrm>
            </p:grpSpPr>
            <p:sp>
              <p:nvSpPr>
                <p:cNvPr id="8253" name="Freeform 25"/>
                <p:cNvSpPr>
                  <a:spLocks noChangeArrowheads="1"/>
                </p:cNvSpPr>
                <p:nvPr/>
              </p:nvSpPr>
              <p:spPr bwMode="auto">
                <a:xfrm>
                  <a:off x="3106" y="2424"/>
                  <a:ext cx="542" cy="730"/>
                </a:xfrm>
                <a:custGeom>
                  <a:avLst/>
                  <a:gdLst>
                    <a:gd name="T0" fmla="*/ 0 w 542"/>
                    <a:gd name="T1" fmla="*/ 682 h 730"/>
                    <a:gd name="T2" fmla="*/ 153 w 542"/>
                    <a:gd name="T3" fmla="*/ 730 h 730"/>
                    <a:gd name="T4" fmla="*/ 537 w 542"/>
                    <a:gd name="T5" fmla="*/ 600 h 730"/>
                    <a:gd name="T6" fmla="*/ 542 w 542"/>
                    <a:gd name="T7" fmla="*/ 221 h 730"/>
                    <a:gd name="T8" fmla="*/ 523 w 542"/>
                    <a:gd name="T9" fmla="*/ 149 h 730"/>
                    <a:gd name="T10" fmla="*/ 499 w 542"/>
                    <a:gd name="T11" fmla="*/ 110 h 730"/>
                    <a:gd name="T12" fmla="*/ 465 w 542"/>
                    <a:gd name="T13" fmla="*/ 67 h 730"/>
                    <a:gd name="T14" fmla="*/ 422 w 542"/>
                    <a:gd name="T15" fmla="*/ 62 h 730"/>
                    <a:gd name="T16" fmla="*/ 273 w 542"/>
                    <a:gd name="T17" fmla="*/ 0 h 730"/>
                    <a:gd name="T18" fmla="*/ 230 w 542"/>
                    <a:gd name="T19" fmla="*/ 5 h 730"/>
                    <a:gd name="T20" fmla="*/ 134 w 542"/>
                    <a:gd name="T21" fmla="*/ 43 h 730"/>
                    <a:gd name="T22" fmla="*/ 81 w 542"/>
                    <a:gd name="T23" fmla="*/ 86 h 730"/>
                    <a:gd name="T24" fmla="*/ 33 w 542"/>
                    <a:gd name="T25" fmla="*/ 154 h 730"/>
                    <a:gd name="T26" fmla="*/ 4 w 542"/>
                    <a:gd name="T27" fmla="*/ 230 h 730"/>
                    <a:gd name="T28" fmla="*/ 0 w 542"/>
                    <a:gd name="T29" fmla="*/ 278 h 730"/>
                    <a:gd name="T30" fmla="*/ 0 w 542"/>
                    <a:gd name="T31" fmla="*/ 682 h 7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42"/>
                    <a:gd name="T49" fmla="*/ 0 h 730"/>
                    <a:gd name="T50" fmla="*/ 542 w 542"/>
                    <a:gd name="T51" fmla="*/ 730 h 73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42" h="730">
                      <a:moveTo>
                        <a:pt x="0" y="682"/>
                      </a:moveTo>
                      <a:lnTo>
                        <a:pt x="153" y="730"/>
                      </a:lnTo>
                      <a:lnTo>
                        <a:pt x="537" y="600"/>
                      </a:lnTo>
                      <a:lnTo>
                        <a:pt x="542" y="221"/>
                      </a:lnTo>
                      <a:lnTo>
                        <a:pt x="523" y="149"/>
                      </a:lnTo>
                      <a:lnTo>
                        <a:pt x="499" y="110"/>
                      </a:lnTo>
                      <a:lnTo>
                        <a:pt x="465" y="67"/>
                      </a:lnTo>
                      <a:lnTo>
                        <a:pt x="422" y="62"/>
                      </a:lnTo>
                      <a:lnTo>
                        <a:pt x="273" y="0"/>
                      </a:lnTo>
                      <a:lnTo>
                        <a:pt x="230" y="5"/>
                      </a:lnTo>
                      <a:lnTo>
                        <a:pt x="134" y="43"/>
                      </a:lnTo>
                      <a:lnTo>
                        <a:pt x="81" y="86"/>
                      </a:lnTo>
                      <a:lnTo>
                        <a:pt x="33" y="154"/>
                      </a:lnTo>
                      <a:lnTo>
                        <a:pt x="4" y="230"/>
                      </a:lnTo>
                      <a:lnTo>
                        <a:pt x="0" y="278"/>
                      </a:lnTo>
                      <a:lnTo>
                        <a:pt x="0" y="682"/>
                      </a:lnTo>
                      <a:close/>
                    </a:path>
                  </a:pathLst>
                </a:custGeom>
                <a:gradFill rotWithShape="0">
                  <a:gsLst>
                    <a:gs pos="0">
                      <a:srgbClr val="765E47"/>
                    </a:gs>
                    <a:gs pos="100000">
                      <a:srgbClr val="FFCC99"/>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54" name="Line 26"/>
                <p:cNvSpPr>
                  <a:spLocks noChangeShapeType="1"/>
                </p:cNvSpPr>
                <p:nvPr/>
              </p:nvSpPr>
              <p:spPr bwMode="auto">
                <a:xfrm>
                  <a:off x="3104" y="3100"/>
                  <a:ext cx="153" cy="5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5" name="Line 27"/>
                <p:cNvSpPr>
                  <a:spLocks noChangeShapeType="1"/>
                </p:cNvSpPr>
                <p:nvPr/>
              </p:nvSpPr>
              <p:spPr bwMode="auto">
                <a:xfrm flipV="1">
                  <a:off x="3257" y="3023"/>
                  <a:ext cx="384" cy="13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6" name="Line 28"/>
                <p:cNvSpPr>
                  <a:spLocks noChangeShapeType="1"/>
                </p:cNvSpPr>
                <p:nvPr/>
              </p:nvSpPr>
              <p:spPr bwMode="auto">
                <a:xfrm flipH="1" flipV="1">
                  <a:off x="3257" y="2786"/>
                  <a:ext cx="1" cy="38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7" name="Line 29"/>
                <p:cNvSpPr>
                  <a:spLocks noChangeShapeType="1"/>
                </p:cNvSpPr>
                <p:nvPr/>
              </p:nvSpPr>
              <p:spPr bwMode="auto">
                <a:xfrm flipV="1">
                  <a:off x="3641" y="2639"/>
                  <a:ext cx="0" cy="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8" name="Line 30"/>
                <p:cNvSpPr>
                  <a:spLocks noChangeShapeType="1"/>
                </p:cNvSpPr>
                <p:nvPr/>
              </p:nvSpPr>
              <p:spPr bwMode="auto">
                <a:xfrm flipV="1">
                  <a:off x="3110" y="2735"/>
                  <a:ext cx="0" cy="37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59" name="Freeform 31"/>
                <p:cNvSpPr>
                  <a:spLocks noChangeArrowheads="1"/>
                </p:cNvSpPr>
                <p:nvPr/>
              </p:nvSpPr>
              <p:spPr bwMode="auto">
                <a:xfrm>
                  <a:off x="3259" y="2486"/>
                  <a:ext cx="384" cy="307"/>
                </a:xfrm>
                <a:custGeom>
                  <a:avLst/>
                  <a:gdLst>
                    <a:gd name="T0" fmla="*/ 384 w 384"/>
                    <a:gd name="T1" fmla="*/ 177 h 307"/>
                    <a:gd name="T2" fmla="*/ 379 w 384"/>
                    <a:gd name="T3" fmla="*/ 129 h 307"/>
                    <a:gd name="T4" fmla="*/ 369 w 384"/>
                    <a:gd name="T5" fmla="*/ 96 h 307"/>
                    <a:gd name="T6" fmla="*/ 341 w 384"/>
                    <a:gd name="T7" fmla="*/ 43 h 307"/>
                    <a:gd name="T8" fmla="*/ 293 w 384"/>
                    <a:gd name="T9" fmla="*/ 6 h 307"/>
                    <a:gd name="T10" fmla="*/ 230 w 384"/>
                    <a:gd name="T11" fmla="*/ 4 h 307"/>
                    <a:gd name="T12" fmla="*/ 171 w 384"/>
                    <a:gd name="T13" fmla="*/ 12 h 307"/>
                    <a:gd name="T14" fmla="*/ 129 w 384"/>
                    <a:gd name="T15" fmla="*/ 43 h 307"/>
                    <a:gd name="T16" fmla="*/ 101 w 384"/>
                    <a:gd name="T17" fmla="*/ 72 h 307"/>
                    <a:gd name="T18" fmla="*/ 72 w 384"/>
                    <a:gd name="T19" fmla="*/ 110 h 307"/>
                    <a:gd name="T20" fmla="*/ 43 w 384"/>
                    <a:gd name="T21" fmla="*/ 148 h 307"/>
                    <a:gd name="T22" fmla="*/ 24 w 384"/>
                    <a:gd name="T23" fmla="*/ 201 h 307"/>
                    <a:gd name="T24" fmla="*/ 9 w 384"/>
                    <a:gd name="T25" fmla="*/ 254 h 307"/>
                    <a:gd name="T26" fmla="*/ 0 w 384"/>
                    <a:gd name="T27" fmla="*/ 307 h 3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4"/>
                    <a:gd name="T43" fmla="*/ 0 h 307"/>
                    <a:gd name="T44" fmla="*/ 384 w 384"/>
                    <a:gd name="T45" fmla="*/ 307 h 30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4" h="307">
                      <a:moveTo>
                        <a:pt x="384" y="177"/>
                      </a:moveTo>
                      <a:cubicBezTo>
                        <a:pt x="383" y="169"/>
                        <a:pt x="381" y="142"/>
                        <a:pt x="379" y="129"/>
                      </a:cubicBezTo>
                      <a:cubicBezTo>
                        <a:pt x="377" y="116"/>
                        <a:pt x="375" y="110"/>
                        <a:pt x="369" y="96"/>
                      </a:cubicBezTo>
                      <a:cubicBezTo>
                        <a:pt x="363" y="82"/>
                        <a:pt x="354" y="58"/>
                        <a:pt x="341" y="43"/>
                      </a:cubicBezTo>
                      <a:cubicBezTo>
                        <a:pt x="328" y="28"/>
                        <a:pt x="311" y="12"/>
                        <a:pt x="293" y="6"/>
                      </a:cubicBezTo>
                      <a:cubicBezTo>
                        <a:pt x="275" y="0"/>
                        <a:pt x="250" y="3"/>
                        <a:pt x="230" y="4"/>
                      </a:cubicBezTo>
                      <a:cubicBezTo>
                        <a:pt x="210" y="5"/>
                        <a:pt x="188" y="6"/>
                        <a:pt x="171" y="12"/>
                      </a:cubicBezTo>
                      <a:cubicBezTo>
                        <a:pt x="154" y="18"/>
                        <a:pt x="141" y="33"/>
                        <a:pt x="129" y="43"/>
                      </a:cubicBezTo>
                      <a:cubicBezTo>
                        <a:pt x="117" y="53"/>
                        <a:pt x="111" y="61"/>
                        <a:pt x="101" y="72"/>
                      </a:cubicBezTo>
                      <a:cubicBezTo>
                        <a:pt x="91" y="83"/>
                        <a:pt x="82" y="97"/>
                        <a:pt x="72" y="110"/>
                      </a:cubicBezTo>
                      <a:cubicBezTo>
                        <a:pt x="62" y="123"/>
                        <a:pt x="51" y="133"/>
                        <a:pt x="43" y="148"/>
                      </a:cubicBezTo>
                      <a:cubicBezTo>
                        <a:pt x="35" y="163"/>
                        <a:pt x="30" y="183"/>
                        <a:pt x="24" y="201"/>
                      </a:cubicBezTo>
                      <a:cubicBezTo>
                        <a:pt x="18" y="219"/>
                        <a:pt x="13" y="236"/>
                        <a:pt x="9" y="254"/>
                      </a:cubicBezTo>
                      <a:cubicBezTo>
                        <a:pt x="5" y="272"/>
                        <a:pt x="2" y="296"/>
                        <a:pt x="0" y="307"/>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60" name="Line 32"/>
                <p:cNvSpPr>
                  <a:spLocks noChangeShapeType="1"/>
                </p:cNvSpPr>
                <p:nvPr/>
              </p:nvSpPr>
              <p:spPr bwMode="auto">
                <a:xfrm>
                  <a:off x="3379" y="2428"/>
                  <a:ext cx="187" cy="6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61" name="Freeform 33"/>
                <p:cNvSpPr>
                  <a:spLocks noChangeArrowheads="1"/>
                </p:cNvSpPr>
                <p:nvPr/>
              </p:nvSpPr>
              <p:spPr bwMode="auto">
                <a:xfrm>
                  <a:off x="3108" y="2427"/>
                  <a:ext cx="271" cy="328"/>
                </a:xfrm>
                <a:custGeom>
                  <a:avLst/>
                  <a:gdLst>
                    <a:gd name="T0" fmla="*/ 271 w 271"/>
                    <a:gd name="T1" fmla="*/ 1 h 328"/>
                    <a:gd name="T2" fmla="*/ 232 w 271"/>
                    <a:gd name="T3" fmla="*/ 1 h 328"/>
                    <a:gd name="T4" fmla="*/ 189 w 271"/>
                    <a:gd name="T5" fmla="*/ 6 h 328"/>
                    <a:gd name="T6" fmla="*/ 160 w 271"/>
                    <a:gd name="T7" fmla="*/ 25 h 328"/>
                    <a:gd name="T8" fmla="*/ 136 w 271"/>
                    <a:gd name="T9" fmla="*/ 39 h 328"/>
                    <a:gd name="T10" fmla="*/ 108 w 271"/>
                    <a:gd name="T11" fmla="*/ 63 h 328"/>
                    <a:gd name="T12" fmla="*/ 84 w 271"/>
                    <a:gd name="T13" fmla="*/ 87 h 328"/>
                    <a:gd name="T14" fmla="*/ 64 w 271"/>
                    <a:gd name="T15" fmla="*/ 116 h 328"/>
                    <a:gd name="T16" fmla="*/ 45 w 271"/>
                    <a:gd name="T17" fmla="*/ 145 h 328"/>
                    <a:gd name="T18" fmla="*/ 31 w 271"/>
                    <a:gd name="T19" fmla="*/ 179 h 328"/>
                    <a:gd name="T20" fmla="*/ 16 w 271"/>
                    <a:gd name="T21" fmla="*/ 212 h 328"/>
                    <a:gd name="T22" fmla="*/ 12 w 271"/>
                    <a:gd name="T23" fmla="*/ 241 h 328"/>
                    <a:gd name="T24" fmla="*/ 2 w 271"/>
                    <a:gd name="T25" fmla="*/ 285 h 328"/>
                    <a:gd name="T26" fmla="*/ 2 w 271"/>
                    <a:gd name="T27" fmla="*/ 328 h 3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1"/>
                    <a:gd name="T43" fmla="*/ 0 h 328"/>
                    <a:gd name="T44" fmla="*/ 271 w 271"/>
                    <a:gd name="T45" fmla="*/ 328 h 32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1" h="328">
                      <a:moveTo>
                        <a:pt x="271" y="1"/>
                      </a:moveTo>
                      <a:cubicBezTo>
                        <a:pt x="258" y="0"/>
                        <a:pt x="246" y="0"/>
                        <a:pt x="232" y="1"/>
                      </a:cubicBezTo>
                      <a:cubicBezTo>
                        <a:pt x="218" y="2"/>
                        <a:pt x="201" y="2"/>
                        <a:pt x="189" y="6"/>
                      </a:cubicBezTo>
                      <a:cubicBezTo>
                        <a:pt x="177" y="10"/>
                        <a:pt x="169" y="19"/>
                        <a:pt x="160" y="25"/>
                      </a:cubicBezTo>
                      <a:cubicBezTo>
                        <a:pt x="151" y="31"/>
                        <a:pt x="145" y="33"/>
                        <a:pt x="136" y="39"/>
                      </a:cubicBezTo>
                      <a:cubicBezTo>
                        <a:pt x="127" y="45"/>
                        <a:pt x="117" y="55"/>
                        <a:pt x="108" y="63"/>
                      </a:cubicBezTo>
                      <a:cubicBezTo>
                        <a:pt x="99" y="71"/>
                        <a:pt x="91" y="78"/>
                        <a:pt x="84" y="87"/>
                      </a:cubicBezTo>
                      <a:cubicBezTo>
                        <a:pt x="77" y="96"/>
                        <a:pt x="70" y="107"/>
                        <a:pt x="64" y="116"/>
                      </a:cubicBezTo>
                      <a:cubicBezTo>
                        <a:pt x="58" y="125"/>
                        <a:pt x="50" y="135"/>
                        <a:pt x="45" y="145"/>
                      </a:cubicBezTo>
                      <a:cubicBezTo>
                        <a:pt x="40" y="155"/>
                        <a:pt x="36" y="168"/>
                        <a:pt x="31" y="179"/>
                      </a:cubicBezTo>
                      <a:cubicBezTo>
                        <a:pt x="26" y="190"/>
                        <a:pt x="19" y="202"/>
                        <a:pt x="16" y="212"/>
                      </a:cubicBezTo>
                      <a:cubicBezTo>
                        <a:pt x="13" y="222"/>
                        <a:pt x="14" y="229"/>
                        <a:pt x="12" y="241"/>
                      </a:cubicBezTo>
                      <a:cubicBezTo>
                        <a:pt x="10" y="253"/>
                        <a:pt x="4" y="271"/>
                        <a:pt x="2" y="285"/>
                      </a:cubicBezTo>
                      <a:cubicBezTo>
                        <a:pt x="0" y="299"/>
                        <a:pt x="2" y="319"/>
                        <a:pt x="2" y="328"/>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62" name="Freeform 34"/>
                <p:cNvSpPr>
                  <a:spLocks noChangeArrowheads="1"/>
                </p:cNvSpPr>
                <p:nvPr/>
              </p:nvSpPr>
              <p:spPr bwMode="auto">
                <a:xfrm>
                  <a:off x="3345" y="2621"/>
                  <a:ext cx="77" cy="173"/>
                </a:xfrm>
                <a:custGeom>
                  <a:avLst/>
                  <a:gdLst>
                    <a:gd name="T0" fmla="*/ 67 w 77"/>
                    <a:gd name="T1" fmla="*/ 0 h 173"/>
                    <a:gd name="T2" fmla="*/ 77 w 77"/>
                    <a:gd name="T3" fmla="*/ 62 h 173"/>
                    <a:gd name="T4" fmla="*/ 62 w 77"/>
                    <a:gd name="T5" fmla="*/ 101 h 173"/>
                    <a:gd name="T6" fmla="*/ 53 w 77"/>
                    <a:gd name="T7" fmla="*/ 134 h 173"/>
                    <a:gd name="T8" fmla="*/ 33 w 77"/>
                    <a:gd name="T9" fmla="*/ 153 h 173"/>
                    <a:gd name="T10" fmla="*/ 9 w 77"/>
                    <a:gd name="T11" fmla="*/ 173 h 173"/>
                    <a:gd name="T12" fmla="*/ 0 w 77"/>
                    <a:gd name="T13" fmla="*/ 134 h 173"/>
                    <a:gd name="T14" fmla="*/ 5 w 77"/>
                    <a:gd name="T15" fmla="*/ 91 h 173"/>
                    <a:gd name="T16" fmla="*/ 19 w 77"/>
                    <a:gd name="T17" fmla="*/ 62 h 173"/>
                    <a:gd name="T18" fmla="*/ 29 w 77"/>
                    <a:gd name="T19" fmla="*/ 29 h 173"/>
                    <a:gd name="T20" fmla="*/ 67 w 77"/>
                    <a:gd name="T21" fmla="*/ 0 h 1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173"/>
                    <a:gd name="T35" fmla="*/ 77 w 77"/>
                    <a:gd name="T36" fmla="*/ 173 h 1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173">
                      <a:moveTo>
                        <a:pt x="67" y="0"/>
                      </a:moveTo>
                      <a:lnTo>
                        <a:pt x="77" y="62"/>
                      </a:lnTo>
                      <a:lnTo>
                        <a:pt x="62" y="101"/>
                      </a:lnTo>
                      <a:lnTo>
                        <a:pt x="53" y="134"/>
                      </a:lnTo>
                      <a:lnTo>
                        <a:pt x="33" y="153"/>
                      </a:lnTo>
                      <a:lnTo>
                        <a:pt x="9" y="173"/>
                      </a:lnTo>
                      <a:lnTo>
                        <a:pt x="0" y="134"/>
                      </a:lnTo>
                      <a:lnTo>
                        <a:pt x="5" y="91"/>
                      </a:lnTo>
                      <a:lnTo>
                        <a:pt x="19" y="62"/>
                      </a:lnTo>
                      <a:lnTo>
                        <a:pt x="29" y="29"/>
                      </a:lnTo>
                      <a:lnTo>
                        <a:pt x="67" y="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3" name="Freeform 35"/>
                <p:cNvSpPr>
                  <a:spLocks noChangeArrowheads="1"/>
                </p:cNvSpPr>
                <p:nvPr/>
              </p:nvSpPr>
              <p:spPr bwMode="auto">
                <a:xfrm>
                  <a:off x="3364" y="2573"/>
                  <a:ext cx="211" cy="302"/>
                </a:xfrm>
                <a:custGeom>
                  <a:avLst/>
                  <a:gdLst>
                    <a:gd name="T0" fmla="*/ 43 w 211"/>
                    <a:gd name="T1" fmla="*/ 43 h 302"/>
                    <a:gd name="T2" fmla="*/ 58 w 211"/>
                    <a:gd name="T3" fmla="*/ 91 h 302"/>
                    <a:gd name="T4" fmla="*/ 48 w 211"/>
                    <a:gd name="T5" fmla="*/ 144 h 302"/>
                    <a:gd name="T6" fmla="*/ 29 w 211"/>
                    <a:gd name="T7" fmla="*/ 192 h 302"/>
                    <a:gd name="T8" fmla="*/ 0 w 211"/>
                    <a:gd name="T9" fmla="*/ 225 h 302"/>
                    <a:gd name="T10" fmla="*/ 0 w 211"/>
                    <a:gd name="T11" fmla="*/ 269 h 302"/>
                    <a:gd name="T12" fmla="*/ 43 w 211"/>
                    <a:gd name="T13" fmla="*/ 297 h 302"/>
                    <a:gd name="T14" fmla="*/ 91 w 211"/>
                    <a:gd name="T15" fmla="*/ 302 h 302"/>
                    <a:gd name="T16" fmla="*/ 154 w 211"/>
                    <a:gd name="T17" fmla="*/ 269 h 302"/>
                    <a:gd name="T18" fmla="*/ 197 w 211"/>
                    <a:gd name="T19" fmla="*/ 201 h 302"/>
                    <a:gd name="T20" fmla="*/ 211 w 211"/>
                    <a:gd name="T21" fmla="*/ 134 h 302"/>
                    <a:gd name="T22" fmla="*/ 202 w 211"/>
                    <a:gd name="T23" fmla="*/ 62 h 302"/>
                    <a:gd name="T24" fmla="*/ 182 w 211"/>
                    <a:gd name="T25" fmla="*/ 19 h 302"/>
                    <a:gd name="T26" fmla="*/ 149 w 211"/>
                    <a:gd name="T27" fmla="*/ 0 h 302"/>
                    <a:gd name="T28" fmla="*/ 101 w 211"/>
                    <a:gd name="T29" fmla="*/ 0 h 302"/>
                    <a:gd name="T30" fmla="*/ 62 w 211"/>
                    <a:gd name="T31" fmla="*/ 19 h 302"/>
                    <a:gd name="T32" fmla="*/ 43 w 211"/>
                    <a:gd name="T33" fmla="*/ 43 h 3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1"/>
                    <a:gd name="T52" fmla="*/ 0 h 302"/>
                    <a:gd name="T53" fmla="*/ 211 w 211"/>
                    <a:gd name="T54" fmla="*/ 302 h 3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1" h="302">
                      <a:moveTo>
                        <a:pt x="43" y="43"/>
                      </a:moveTo>
                      <a:lnTo>
                        <a:pt x="58" y="91"/>
                      </a:lnTo>
                      <a:lnTo>
                        <a:pt x="48" y="144"/>
                      </a:lnTo>
                      <a:lnTo>
                        <a:pt x="29" y="192"/>
                      </a:lnTo>
                      <a:lnTo>
                        <a:pt x="0" y="225"/>
                      </a:lnTo>
                      <a:lnTo>
                        <a:pt x="0" y="269"/>
                      </a:lnTo>
                      <a:lnTo>
                        <a:pt x="43" y="297"/>
                      </a:lnTo>
                      <a:lnTo>
                        <a:pt x="91" y="302"/>
                      </a:lnTo>
                      <a:lnTo>
                        <a:pt x="154" y="269"/>
                      </a:lnTo>
                      <a:lnTo>
                        <a:pt x="197" y="201"/>
                      </a:lnTo>
                      <a:lnTo>
                        <a:pt x="211" y="134"/>
                      </a:lnTo>
                      <a:lnTo>
                        <a:pt x="202" y="62"/>
                      </a:lnTo>
                      <a:lnTo>
                        <a:pt x="182" y="19"/>
                      </a:lnTo>
                      <a:lnTo>
                        <a:pt x="149" y="0"/>
                      </a:lnTo>
                      <a:lnTo>
                        <a:pt x="101" y="0"/>
                      </a:lnTo>
                      <a:lnTo>
                        <a:pt x="62" y="19"/>
                      </a:lnTo>
                      <a:lnTo>
                        <a:pt x="43" y="43"/>
                      </a:lnTo>
                      <a:close/>
                    </a:path>
                  </a:pathLst>
                </a:custGeom>
                <a:gradFill rotWithShape="0">
                  <a:gsLst>
                    <a:gs pos="0">
                      <a:srgbClr val="765E47"/>
                    </a:gs>
                    <a:gs pos="50000">
                      <a:srgbClr val="FFCC99"/>
                    </a:gs>
                    <a:gs pos="100000">
                      <a:srgbClr val="765E47"/>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64" name="Oval 36"/>
                <p:cNvSpPr>
                  <a:spLocks noChangeArrowheads="1"/>
                </p:cNvSpPr>
                <p:nvPr/>
              </p:nvSpPr>
              <p:spPr bwMode="auto">
                <a:xfrm rot="1109855">
                  <a:off x="3354" y="2565"/>
                  <a:ext cx="215" cy="317"/>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8265" name="Freeform 37"/>
                <p:cNvSpPr>
                  <a:spLocks noChangeArrowheads="1"/>
                </p:cNvSpPr>
                <p:nvPr/>
              </p:nvSpPr>
              <p:spPr bwMode="auto">
                <a:xfrm>
                  <a:off x="3350" y="2615"/>
                  <a:ext cx="68" cy="197"/>
                </a:xfrm>
                <a:custGeom>
                  <a:avLst/>
                  <a:gdLst>
                    <a:gd name="T0" fmla="*/ 62 w 68"/>
                    <a:gd name="T1" fmla="*/ 0 h 197"/>
                    <a:gd name="T2" fmla="*/ 67 w 68"/>
                    <a:gd name="T3" fmla="*/ 48 h 197"/>
                    <a:gd name="T4" fmla="*/ 58 w 68"/>
                    <a:gd name="T5" fmla="*/ 91 h 197"/>
                    <a:gd name="T6" fmla="*/ 48 w 68"/>
                    <a:gd name="T7" fmla="*/ 130 h 197"/>
                    <a:gd name="T8" fmla="*/ 29 w 68"/>
                    <a:gd name="T9" fmla="*/ 159 h 197"/>
                    <a:gd name="T10" fmla="*/ 0 w 68"/>
                    <a:gd name="T11" fmla="*/ 197 h 197"/>
                    <a:gd name="T12" fmla="*/ 0 60000 65536"/>
                    <a:gd name="T13" fmla="*/ 0 60000 65536"/>
                    <a:gd name="T14" fmla="*/ 0 60000 65536"/>
                    <a:gd name="T15" fmla="*/ 0 60000 65536"/>
                    <a:gd name="T16" fmla="*/ 0 60000 65536"/>
                    <a:gd name="T17" fmla="*/ 0 60000 65536"/>
                    <a:gd name="T18" fmla="*/ 0 w 68"/>
                    <a:gd name="T19" fmla="*/ 0 h 197"/>
                    <a:gd name="T20" fmla="*/ 68 w 68"/>
                    <a:gd name="T21" fmla="*/ 197 h 197"/>
                  </a:gdLst>
                  <a:ahLst/>
                  <a:cxnLst>
                    <a:cxn ang="T12">
                      <a:pos x="T0" y="T1"/>
                    </a:cxn>
                    <a:cxn ang="T13">
                      <a:pos x="T2" y="T3"/>
                    </a:cxn>
                    <a:cxn ang="T14">
                      <a:pos x="T4" y="T5"/>
                    </a:cxn>
                    <a:cxn ang="T15">
                      <a:pos x="T6" y="T7"/>
                    </a:cxn>
                    <a:cxn ang="T16">
                      <a:pos x="T8" y="T9"/>
                    </a:cxn>
                    <a:cxn ang="T17">
                      <a:pos x="T10" y="T11"/>
                    </a:cxn>
                  </a:cxnLst>
                  <a:rect l="T18" t="T19" r="T20" b="T21"/>
                  <a:pathLst>
                    <a:path w="68" h="197">
                      <a:moveTo>
                        <a:pt x="62" y="0"/>
                      </a:moveTo>
                      <a:cubicBezTo>
                        <a:pt x="65" y="16"/>
                        <a:pt x="68" y="33"/>
                        <a:pt x="67" y="48"/>
                      </a:cubicBezTo>
                      <a:cubicBezTo>
                        <a:pt x="66" y="63"/>
                        <a:pt x="61" y="77"/>
                        <a:pt x="58" y="91"/>
                      </a:cubicBezTo>
                      <a:cubicBezTo>
                        <a:pt x="55" y="105"/>
                        <a:pt x="53" y="119"/>
                        <a:pt x="48" y="130"/>
                      </a:cubicBezTo>
                      <a:cubicBezTo>
                        <a:pt x="43" y="141"/>
                        <a:pt x="37" y="148"/>
                        <a:pt x="29" y="159"/>
                      </a:cubicBezTo>
                      <a:cubicBezTo>
                        <a:pt x="21" y="170"/>
                        <a:pt x="6" y="189"/>
                        <a:pt x="0" y="197"/>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8223" name="Group 38"/>
            <p:cNvGrpSpPr>
              <a:grpSpLocks/>
            </p:cNvGrpSpPr>
            <p:nvPr/>
          </p:nvGrpSpPr>
          <p:grpSpPr bwMode="auto">
            <a:xfrm>
              <a:off x="4292" y="2769"/>
              <a:ext cx="1048" cy="1099"/>
              <a:chOff x="3254" y="2626"/>
              <a:chExt cx="1048" cy="1099"/>
            </a:xfrm>
          </p:grpSpPr>
          <p:grpSp>
            <p:nvGrpSpPr>
              <p:cNvPr id="8224" name="Group 39"/>
              <p:cNvGrpSpPr>
                <a:grpSpLocks/>
              </p:cNvGrpSpPr>
              <p:nvPr/>
            </p:nvGrpSpPr>
            <p:grpSpPr bwMode="auto">
              <a:xfrm>
                <a:off x="3254" y="3149"/>
                <a:ext cx="1048" cy="576"/>
                <a:chOff x="3254" y="3149"/>
                <a:chExt cx="1048" cy="576"/>
              </a:xfrm>
            </p:grpSpPr>
            <p:sp>
              <p:nvSpPr>
                <p:cNvPr id="8239" name="Freeform 40"/>
                <p:cNvSpPr>
                  <a:spLocks noChangeArrowheads="1"/>
                </p:cNvSpPr>
                <p:nvPr/>
              </p:nvSpPr>
              <p:spPr bwMode="auto">
                <a:xfrm>
                  <a:off x="3264" y="3158"/>
                  <a:ext cx="1037" cy="567"/>
                </a:xfrm>
                <a:custGeom>
                  <a:avLst/>
                  <a:gdLst>
                    <a:gd name="T0" fmla="*/ 0 w 1037"/>
                    <a:gd name="T1" fmla="*/ 202 h 567"/>
                    <a:gd name="T2" fmla="*/ 0 w 1037"/>
                    <a:gd name="T3" fmla="*/ 413 h 567"/>
                    <a:gd name="T4" fmla="*/ 442 w 1037"/>
                    <a:gd name="T5" fmla="*/ 567 h 567"/>
                    <a:gd name="T6" fmla="*/ 1037 w 1037"/>
                    <a:gd name="T7" fmla="*/ 375 h 567"/>
                    <a:gd name="T8" fmla="*/ 1037 w 1037"/>
                    <a:gd name="T9" fmla="*/ 154 h 567"/>
                    <a:gd name="T10" fmla="*/ 614 w 1037"/>
                    <a:gd name="T11" fmla="*/ 0 h 567"/>
                    <a:gd name="T12" fmla="*/ 0 w 1037"/>
                    <a:gd name="T13" fmla="*/ 202 h 567"/>
                    <a:gd name="T14" fmla="*/ 0 60000 65536"/>
                    <a:gd name="T15" fmla="*/ 0 60000 65536"/>
                    <a:gd name="T16" fmla="*/ 0 60000 65536"/>
                    <a:gd name="T17" fmla="*/ 0 60000 65536"/>
                    <a:gd name="T18" fmla="*/ 0 60000 65536"/>
                    <a:gd name="T19" fmla="*/ 0 60000 65536"/>
                    <a:gd name="T20" fmla="*/ 0 60000 65536"/>
                    <a:gd name="T21" fmla="*/ 0 w 1037"/>
                    <a:gd name="T22" fmla="*/ 0 h 567"/>
                    <a:gd name="T23" fmla="*/ 1037 w 1037"/>
                    <a:gd name="T24" fmla="*/ 567 h 5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37" h="567">
                      <a:moveTo>
                        <a:pt x="0" y="202"/>
                      </a:moveTo>
                      <a:lnTo>
                        <a:pt x="0" y="413"/>
                      </a:lnTo>
                      <a:lnTo>
                        <a:pt x="442" y="567"/>
                      </a:lnTo>
                      <a:lnTo>
                        <a:pt x="1037" y="375"/>
                      </a:lnTo>
                      <a:lnTo>
                        <a:pt x="1037" y="154"/>
                      </a:lnTo>
                      <a:lnTo>
                        <a:pt x="614" y="0"/>
                      </a:lnTo>
                      <a:lnTo>
                        <a:pt x="0" y="202"/>
                      </a:lnTo>
                      <a:close/>
                    </a:path>
                  </a:pathLst>
                </a:custGeom>
                <a:gradFill rotWithShape="0">
                  <a:gsLst>
                    <a:gs pos="0">
                      <a:srgbClr val="005E2F"/>
                    </a:gs>
                    <a:gs pos="100000">
                      <a:srgbClr val="00CC66"/>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240" name="Group 41"/>
                <p:cNvGrpSpPr>
                  <a:grpSpLocks/>
                </p:cNvGrpSpPr>
                <p:nvPr/>
              </p:nvGrpSpPr>
              <p:grpSpPr bwMode="auto">
                <a:xfrm>
                  <a:off x="3254" y="3149"/>
                  <a:ext cx="1048" cy="576"/>
                  <a:chOff x="3254" y="3149"/>
                  <a:chExt cx="1048" cy="576"/>
                </a:xfrm>
              </p:grpSpPr>
              <p:sp>
                <p:nvSpPr>
                  <p:cNvPr id="8241" name="Line 42"/>
                  <p:cNvSpPr>
                    <a:spLocks noChangeShapeType="1"/>
                  </p:cNvSpPr>
                  <p:nvPr/>
                </p:nvSpPr>
                <p:spPr bwMode="auto">
                  <a:xfrm flipV="1">
                    <a:off x="3254" y="3158"/>
                    <a:ext cx="595" cy="20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2" name="Line 43"/>
                  <p:cNvSpPr>
                    <a:spLocks noChangeShapeType="1"/>
                  </p:cNvSpPr>
                  <p:nvPr/>
                </p:nvSpPr>
                <p:spPr bwMode="auto">
                  <a:xfrm flipH="1" flipV="1">
                    <a:off x="3840" y="3149"/>
                    <a:ext cx="452" cy="16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8243" name="Group 44"/>
                  <p:cNvGrpSpPr>
                    <a:grpSpLocks/>
                  </p:cNvGrpSpPr>
                  <p:nvPr/>
                </p:nvGrpSpPr>
                <p:grpSpPr bwMode="auto">
                  <a:xfrm>
                    <a:off x="3254" y="3312"/>
                    <a:ext cx="1048" cy="413"/>
                    <a:chOff x="3254" y="3312"/>
                    <a:chExt cx="1048" cy="413"/>
                  </a:xfrm>
                </p:grpSpPr>
                <p:sp>
                  <p:nvSpPr>
                    <p:cNvPr id="8244" name="Line 45"/>
                    <p:cNvSpPr>
                      <a:spLocks noChangeShapeType="1"/>
                    </p:cNvSpPr>
                    <p:nvPr/>
                  </p:nvSpPr>
                  <p:spPr bwMode="auto">
                    <a:xfrm flipV="1">
                      <a:off x="3706" y="3312"/>
                      <a:ext cx="595" cy="20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5" name="Line 46"/>
                    <p:cNvSpPr>
                      <a:spLocks noChangeShapeType="1"/>
                    </p:cNvSpPr>
                    <p:nvPr/>
                  </p:nvSpPr>
                  <p:spPr bwMode="auto">
                    <a:xfrm flipH="1" flipV="1">
                      <a:off x="3254" y="3360"/>
                      <a:ext cx="452" cy="16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6" name="Line 47"/>
                    <p:cNvSpPr>
                      <a:spLocks noChangeShapeType="1"/>
                    </p:cNvSpPr>
                    <p:nvPr/>
                  </p:nvSpPr>
                  <p:spPr bwMode="auto">
                    <a:xfrm>
                      <a:off x="3264" y="3360"/>
                      <a:ext cx="0" cy="22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7" name="Line 48"/>
                    <p:cNvSpPr>
                      <a:spLocks noChangeShapeType="1"/>
                    </p:cNvSpPr>
                    <p:nvPr/>
                  </p:nvSpPr>
                  <p:spPr bwMode="auto">
                    <a:xfrm>
                      <a:off x="3264" y="3572"/>
                      <a:ext cx="442" cy="15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8" name="Line 49"/>
                    <p:cNvSpPr>
                      <a:spLocks noChangeShapeType="1"/>
                    </p:cNvSpPr>
                    <p:nvPr/>
                  </p:nvSpPr>
                  <p:spPr bwMode="auto">
                    <a:xfrm>
                      <a:off x="3706" y="3523"/>
                      <a:ext cx="0" cy="20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49" name="Freeform 50"/>
                    <p:cNvSpPr>
                      <a:spLocks noChangeArrowheads="1"/>
                    </p:cNvSpPr>
                    <p:nvPr/>
                  </p:nvSpPr>
                  <p:spPr bwMode="auto">
                    <a:xfrm>
                      <a:off x="4301" y="3312"/>
                      <a:ext cx="1" cy="221"/>
                    </a:xfrm>
                    <a:custGeom>
                      <a:avLst/>
                      <a:gdLst>
                        <a:gd name="T0" fmla="*/ 0 w 1"/>
                        <a:gd name="T1" fmla="*/ 0 h 221"/>
                        <a:gd name="T2" fmla="*/ 0 w 1"/>
                        <a:gd name="T3" fmla="*/ 221 h 221"/>
                        <a:gd name="T4" fmla="*/ 0 60000 65536"/>
                        <a:gd name="T5" fmla="*/ 0 60000 65536"/>
                        <a:gd name="T6" fmla="*/ 0 w 1"/>
                        <a:gd name="T7" fmla="*/ 0 h 221"/>
                        <a:gd name="T8" fmla="*/ 1 w 1"/>
                        <a:gd name="T9" fmla="*/ 221 h 221"/>
                      </a:gdLst>
                      <a:ahLst/>
                      <a:cxnLst>
                        <a:cxn ang="T4">
                          <a:pos x="T0" y="T1"/>
                        </a:cxn>
                        <a:cxn ang="T5">
                          <a:pos x="T2" y="T3"/>
                        </a:cxn>
                      </a:cxnLst>
                      <a:rect l="T6" t="T7" r="T8" b="T9"/>
                      <a:pathLst>
                        <a:path w="1" h="221">
                          <a:moveTo>
                            <a:pt x="0" y="0"/>
                          </a:moveTo>
                          <a:lnTo>
                            <a:pt x="0" y="221"/>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50" name="Freeform 51"/>
                    <p:cNvSpPr>
                      <a:spLocks noChangeArrowheads="1"/>
                    </p:cNvSpPr>
                    <p:nvPr/>
                  </p:nvSpPr>
                  <p:spPr bwMode="auto">
                    <a:xfrm>
                      <a:off x="3706" y="3523"/>
                      <a:ext cx="595" cy="202"/>
                    </a:xfrm>
                    <a:custGeom>
                      <a:avLst/>
                      <a:gdLst>
                        <a:gd name="T0" fmla="*/ 595 w 595"/>
                        <a:gd name="T1" fmla="*/ 0 h 202"/>
                        <a:gd name="T2" fmla="*/ 0 w 595"/>
                        <a:gd name="T3" fmla="*/ 202 h 202"/>
                        <a:gd name="T4" fmla="*/ 0 60000 65536"/>
                        <a:gd name="T5" fmla="*/ 0 60000 65536"/>
                        <a:gd name="T6" fmla="*/ 0 w 595"/>
                        <a:gd name="T7" fmla="*/ 0 h 202"/>
                        <a:gd name="T8" fmla="*/ 595 w 595"/>
                        <a:gd name="T9" fmla="*/ 202 h 202"/>
                      </a:gdLst>
                      <a:ahLst/>
                      <a:cxnLst>
                        <a:cxn ang="T4">
                          <a:pos x="T0" y="T1"/>
                        </a:cxn>
                        <a:cxn ang="T5">
                          <a:pos x="T2" y="T3"/>
                        </a:cxn>
                      </a:cxnLst>
                      <a:rect l="T6" t="T7" r="T8" b="T9"/>
                      <a:pathLst>
                        <a:path w="595" h="202">
                          <a:moveTo>
                            <a:pt x="595" y="0"/>
                          </a:moveTo>
                          <a:lnTo>
                            <a:pt x="0" y="202"/>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nvGrpSpPr>
              <p:cNvPr id="8225" name="Group 52"/>
              <p:cNvGrpSpPr>
                <a:grpSpLocks/>
              </p:cNvGrpSpPr>
              <p:nvPr/>
            </p:nvGrpSpPr>
            <p:grpSpPr bwMode="auto">
              <a:xfrm>
                <a:off x="3393" y="2626"/>
                <a:ext cx="544" cy="745"/>
                <a:chOff x="3104" y="2424"/>
                <a:chExt cx="544" cy="745"/>
              </a:xfrm>
            </p:grpSpPr>
            <p:sp>
              <p:nvSpPr>
                <p:cNvPr id="8226" name="Freeform 53"/>
                <p:cNvSpPr>
                  <a:spLocks noChangeArrowheads="1"/>
                </p:cNvSpPr>
                <p:nvPr/>
              </p:nvSpPr>
              <p:spPr bwMode="auto">
                <a:xfrm>
                  <a:off x="3106" y="2424"/>
                  <a:ext cx="542" cy="730"/>
                </a:xfrm>
                <a:custGeom>
                  <a:avLst/>
                  <a:gdLst>
                    <a:gd name="T0" fmla="*/ 0 w 542"/>
                    <a:gd name="T1" fmla="*/ 682 h 730"/>
                    <a:gd name="T2" fmla="*/ 153 w 542"/>
                    <a:gd name="T3" fmla="*/ 730 h 730"/>
                    <a:gd name="T4" fmla="*/ 537 w 542"/>
                    <a:gd name="T5" fmla="*/ 600 h 730"/>
                    <a:gd name="T6" fmla="*/ 542 w 542"/>
                    <a:gd name="T7" fmla="*/ 221 h 730"/>
                    <a:gd name="T8" fmla="*/ 523 w 542"/>
                    <a:gd name="T9" fmla="*/ 149 h 730"/>
                    <a:gd name="T10" fmla="*/ 499 w 542"/>
                    <a:gd name="T11" fmla="*/ 110 h 730"/>
                    <a:gd name="T12" fmla="*/ 465 w 542"/>
                    <a:gd name="T13" fmla="*/ 67 h 730"/>
                    <a:gd name="T14" fmla="*/ 422 w 542"/>
                    <a:gd name="T15" fmla="*/ 62 h 730"/>
                    <a:gd name="T16" fmla="*/ 273 w 542"/>
                    <a:gd name="T17" fmla="*/ 0 h 730"/>
                    <a:gd name="T18" fmla="*/ 230 w 542"/>
                    <a:gd name="T19" fmla="*/ 5 h 730"/>
                    <a:gd name="T20" fmla="*/ 134 w 542"/>
                    <a:gd name="T21" fmla="*/ 43 h 730"/>
                    <a:gd name="T22" fmla="*/ 81 w 542"/>
                    <a:gd name="T23" fmla="*/ 86 h 730"/>
                    <a:gd name="T24" fmla="*/ 33 w 542"/>
                    <a:gd name="T25" fmla="*/ 154 h 730"/>
                    <a:gd name="T26" fmla="*/ 4 w 542"/>
                    <a:gd name="T27" fmla="*/ 230 h 730"/>
                    <a:gd name="T28" fmla="*/ 0 w 542"/>
                    <a:gd name="T29" fmla="*/ 278 h 730"/>
                    <a:gd name="T30" fmla="*/ 0 w 542"/>
                    <a:gd name="T31" fmla="*/ 682 h 73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42"/>
                    <a:gd name="T49" fmla="*/ 0 h 730"/>
                    <a:gd name="T50" fmla="*/ 542 w 542"/>
                    <a:gd name="T51" fmla="*/ 730 h 73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42" h="730">
                      <a:moveTo>
                        <a:pt x="0" y="682"/>
                      </a:moveTo>
                      <a:lnTo>
                        <a:pt x="153" y="730"/>
                      </a:lnTo>
                      <a:lnTo>
                        <a:pt x="537" y="600"/>
                      </a:lnTo>
                      <a:lnTo>
                        <a:pt x="542" y="221"/>
                      </a:lnTo>
                      <a:lnTo>
                        <a:pt x="523" y="149"/>
                      </a:lnTo>
                      <a:lnTo>
                        <a:pt x="499" y="110"/>
                      </a:lnTo>
                      <a:lnTo>
                        <a:pt x="465" y="67"/>
                      </a:lnTo>
                      <a:lnTo>
                        <a:pt x="422" y="62"/>
                      </a:lnTo>
                      <a:lnTo>
                        <a:pt x="273" y="0"/>
                      </a:lnTo>
                      <a:lnTo>
                        <a:pt x="230" y="5"/>
                      </a:lnTo>
                      <a:lnTo>
                        <a:pt x="134" y="43"/>
                      </a:lnTo>
                      <a:lnTo>
                        <a:pt x="81" y="86"/>
                      </a:lnTo>
                      <a:lnTo>
                        <a:pt x="33" y="154"/>
                      </a:lnTo>
                      <a:lnTo>
                        <a:pt x="4" y="230"/>
                      </a:lnTo>
                      <a:lnTo>
                        <a:pt x="0" y="278"/>
                      </a:lnTo>
                      <a:lnTo>
                        <a:pt x="0" y="682"/>
                      </a:lnTo>
                      <a:close/>
                    </a:path>
                  </a:pathLst>
                </a:custGeom>
                <a:gradFill rotWithShape="0">
                  <a:gsLst>
                    <a:gs pos="0">
                      <a:srgbClr val="765E47"/>
                    </a:gs>
                    <a:gs pos="100000">
                      <a:srgbClr val="FFCC99"/>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7" name="Line 54"/>
                <p:cNvSpPr>
                  <a:spLocks noChangeShapeType="1"/>
                </p:cNvSpPr>
                <p:nvPr/>
              </p:nvSpPr>
              <p:spPr bwMode="auto">
                <a:xfrm>
                  <a:off x="3104" y="3100"/>
                  <a:ext cx="153" cy="5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8" name="Line 55"/>
                <p:cNvSpPr>
                  <a:spLocks noChangeShapeType="1"/>
                </p:cNvSpPr>
                <p:nvPr/>
              </p:nvSpPr>
              <p:spPr bwMode="auto">
                <a:xfrm flipV="1">
                  <a:off x="3257" y="3023"/>
                  <a:ext cx="384" cy="13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29" name="Line 56"/>
                <p:cNvSpPr>
                  <a:spLocks noChangeShapeType="1"/>
                </p:cNvSpPr>
                <p:nvPr/>
              </p:nvSpPr>
              <p:spPr bwMode="auto">
                <a:xfrm flipH="1" flipV="1">
                  <a:off x="3257" y="2786"/>
                  <a:ext cx="1" cy="38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0" name="Line 57"/>
                <p:cNvSpPr>
                  <a:spLocks noChangeShapeType="1"/>
                </p:cNvSpPr>
                <p:nvPr/>
              </p:nvSpPr>
              <p:spPr bwMode="auto">
                <a:xfrm flipV="1">
                  <a:off x="3641" y="2639"/>
                  <a:ext cx="0" cy="4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1" name="Line 58"/>
                <p:cNvSpPr>
                  <a:spLocks noChangeShapeType="1"/>
                </p:cNvSpPr>
                <p:nvPr/>
              </p:nvSpPr>
              <p:spPr bwMode="auto">
                <a:xfrm flipV="1">
                  <a:off x="3110" y="2735"/>
                  <a:ext cx="0" cy="37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2" name="Freeform 59"/>
                <p:cNvSpPr>
                  <a:spLocks noChangeArrowheads="1"/>
                </p:cNvSpPr>
                <p:nvPr/>
              </p:nvSpPr>
              <p:spPr bwMode="auto">
                <a:xfrm>
                  <a:off x="3259" y="2486"/>
                  <a:ext cx="384" cy="307"/>
                </a:xfrm>
                <a:custGeom>
                  <a:avLst/>
                  <a:gdLst>
                    <a:gd name="T0" fmla="*/ 384 w 384"/>
                    <a:gd name="T1" fmla="*/ 177 h 307"/>
                    <a:gd name="T2" fmla="*/ 379 w 384"/>
                    <a:gd name="T3" fmla="*/ 129 h 307"/>
                    <a:gd name="T4" fmla="*/ 369 w 384"/>
                    <a:gd name="T5" fmla="*/ 96 h 307"/>
                    <a:gd name="T6" fmla="*/ 341 w 384"/>
                    <a:gd name="T7" fmla="*/ 43 h 307"/>
                    <a:gd name="T8" fmla="*/ 293 w 384"/>
                    <a:gd name="T9" fmla="*/ 6 h 307"/>
                    <a:gd name="T10" fmla="*/ 230 w 384"/>
                    <a:gd name="T11" fmla="*/ 4 h 307"/>
                    <a:gd name="T12" fmla="*/ 171 w 384"/>
                    <a:gd name="T13" fmla="*/ 12 h 307"/>
                    <a:gd name="T14" fmla="*/ 129 w 384"/>
                    <a:gd name="T15" fmla="*/ 43 h 307"/>
                    <a:gd name="T16" fmla="*/ 101 w 384"/>
                    <a:gd name="T17" fmla="*/ 72 h 307"/>
                    <a:gd name="T18" fmla="*/ 72 w 384"/>
                    <a:gd name="T19" fmla="*/ 110 h 307"/>
                    <a:gd name="T20" fmla="*/ 43 w 384"/>
                    <a:gd name="T21" fmla="*/ 148 h 307"/>
                    <a:gd name="T22" fmla="*/ 24 w 384"/>
                    <a:gd name="T23" fmla="*/ 201 h 307"/>
                    <a:gd name="T24" fmla="*/ 9 w 384"/>
                    <a:gd name="T25" fmla="*/ 254 h 307"/>
                    <a:gd name="T26" fmla="*/ 0 w 384"/>
                    <a:gd name="T27" fmla="*/ 307 h 3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84"/>
                    <a:gd name="T43" fmla="*/ 0 h 307"/>
                    <a:gd name="T44" fmla="*/ 384 w 384"/>
                    <a:gd name="T45" fmla="*/ 307 h 30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84" h="307">
                      <a:moveTo>
                        <a:pt x="384" y="177"/>
                      </a:moveTo>
                      <a:cubicBezTo>
                        <a:pt x="383" y="169"/>
                        <a:pt x="381" y="142"/>
                        <a:pt x="379" y="129"/>
                      </a:cubicBezTo>
                      <a:cubicBezTo>
                        <a:pt x="377" y="116"/>
                        <a:pt x="375" y="110"/>
                        <a:pt x="369" y="96"/>
                      </a:cubicBezTo>
                      <a:cubicBezTo>
                        <a:pt x="363" y="82"/>
                        <a:pt x="354" y="58"/>
                        <a:pt x="341" y="43"/>
                      </a:cubicBezTo>
                      <a:cubicBezTo>
                        <a:pt x="328" y="28"/>
                        <a:pt x="311" y="12"/>
                        <a:pt x="293" y="6"/>
                      </a:cubicBezTo>
                      <a:cubicBezTo>
                        <a:pt x="275" y="0"/>
                        <a:pt x="250" y="3"/>
                        <a:pt x="230" y="4"/>
                      </a:cubicBezTo>
                      <a:cubicBezTo>
                        <a:pt x="210" y="5"/>
                        <a:pt x="188" y="6"/>
                        <a:pt x="171" y="12"/>
                      </a:cubicBezTo>
                      <a:cubicBezTo>
                        <a:pt x="154" y="18"/>
                        <a:pt x="141" y="33"/>
                        <a:pt x="129" y="43"/>
                      </a:cubicBezTo>
                      <a:cubicBezTo>
                        <a:pt x="117" y="53"/>
                        <a:pt x="111" y="61"/>
                        <a:pt x="101" y="72"/>
                      </a:cubicBezTo>
                      <a:cubicBezTo>
                        <a:pt x="91" y="83"/>
                        <a:pt x="82" y="97"/>
                        <a:pt x="72" y="110"/>
                      </a:cubicBezTo>
                      <a:cubicBezTo>
                        <a:pt x="62" y="123"/>
                        <a:pt x="51" y="133"/>
                        <a:pt x="43" y="148"/>
                      </a:cubicBezTo>
                      <a:cubicBezTo>
                        <a:pt x="35" y="163"/>
                        <a:pt x="30" y="183"/>
                        <a:pt x="24" y="201"/>
                      </a:cubicBezTo>
                      <a:cubicBezTo>
                        <a:pt x="18" y="219"/>
                        <a:pt x="13" y="236"/>
                        <a:pt x="9" y="254"/>
                      </a:cubicBezTo>
                      <a:cubicBezTo>
                        <a:pt x="5" y="272"/>
                        <a:pt x="2" y="296"/>
                        <a:pt x="0" y="307"/>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33" name="Line 60"/>
                <p:cNvSpPr>
                  <a:spLocks noChangeShapeType="1"/>
                </p:cNvSpPr>
                <p:nvPr/>
              </p:nvSpPr>
              <p:spPr bwMode="auto">
                <a:xfrm>
                  <a:off x="3379" y="2428"/>
                  <a:ext cx="187" cy="6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34" name="Freeform 61"/>
                <p:cNvSpPr>
                  <a:spLocks noChangeArrowheads="1"/>
                </p:cNvSpPr>
                <p:nvPr/>
              </p:nvSpPr>
              <p:spPr bwMode="auto">
                <a:xfrm>
                  <a:off x="3108" y="2427"/>
                  <a:ext cx="271" cy="328"/>
                </a:xfrm>
                <a:custGeom>
                  <a:avLst/>
                  <a:gdLst>
                    <a:gd name="T0" fmla="*/ 271 w 271"/>
                    <a:gd name="T1" fmla="*/ 1 h 328"/>
                    <a:gd name="T2" fmla="*/ 232 w 271"/>
                    <a:gd name="T3" fmla="*/ 1 h 328"/>
                    <a:gd name="T4" fmla="*/ 189 w 271"/>
                    <a:gd name="T5" fmla="*/ 6 h 328"/>
                    <a:gd name="T6" fmla="*/ 160 w 271"/>
                    <a:gd name="T7" fmla="*/ 25 h 328"/>
                    <a:gd name="T8" fmla="*/ 136 w 271"/>
                    <a:gd name="T9" fmla="*/ 39 h 328"/>
                    <a:gd name="T10" fmla="*/ 108 w 271"/>
                    <a:gd name="T11" fmla="*/ 63 h 328"/>
                    <a:gd name="T12" fmla="*/ 84 w 271"/>
                    <a:gd name="T13" fmla="*/ 87 h 328"/>
                    <a:gd name="T14" fmla="*/ 64 w 271"/>
                    <a:gd name="T15" fmla="*/ 116 h 328"/>
                    <a:gd name="T16" fmla="*/ 45 w 271"/>
                    <a:gd name="T17" fmla="*/ 145 h 328"/>
                    <a:gd name="T18" fmla="*/ 31 w 271"/>
                    <a:gd name="T19" fmla="*/ 179 h 328"/>
                    <a:gd name="T20" fmla="*/ 16 w 271"/>
                    <a:gd name="T21" fmla="*/ 212 h 328"/>
                    <a:gd name="T22" fmla="*/ 12 w 271"/>
                    <a:gd name="T23" fmla="*/ 241 h 328"/>
                    <a:gd name="T24" fmla="*/ 2 w 271"/>
                    <a:gd name="T25" fmla="*/ 285 h 328"/>
                    <a:gd name="T26" fmla="*/ 2 w 271"/>
                    <a:gd name="T27" fmla="*/ 328 h 32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1"/>
                    <a:gd name="T43" fmla="*/ 0 h 328"/>
                    <a:gd name="T44" fmla="*/ 271 w 271"/>
                    <a:gd name="T45" fmla="*/ 328 h 32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1" h="328">
                      <a:moveTo>
                        <a:pt x="271" y="1"/>
                      </a:moveTo>
                      <a:cubicBezTo>
                        <a:pt x="258" y="0"/>
                        <a:pt x="246" y="0"/>
                        <a:pt x="232" y="1"/>
                      </a:cubicBezTo>
                      <a:cubicBezTo>
                        <a:pt x="218" y="2"/>
                        <a:pt x="201" y="2"/>
                        <a:pt x="189" y="6"/>
                      </a:cubicBezTo>
                      <a:cubicBezTo>
                        <a:pt x="177" y="10"/>
                        <a:pt x="169" y="19"/>
                        <a:pt x="160" y="25"/>
                      </a:cubicBezTo>
                      <a:cubicBezTo>
                        <a:pt x="151" y="31"/>
                        <a:pt x="145" y="33"/>
                        <a:pt x="136" y="39"/>
                      </a:cubicBezTo>
                      <a:cubicBezTo>
                        <a:pt x="127" y="45"/>
                        <a:pt x="117" y="55"/>
                        <a:pt x="108" y="63"/>
                      </a:cubicBezTo>
                      <a:cubicBezTo>
                        <a:pt x="99" y="71"/>
                        <a:pt x="91" y="78"/>
                        <a:pt x="84" y="87"/>
                      </a:cubicBezTo>
                      <a:cubicBezTo>
                        <a:pt x="77" y="96"/>
                        <a:pt x="70" y="107"/>
                        <a:pt x="64" y="116"/>
                      </a:cubicBezTo>
                      <a:cubicBezTo>
                        <a:pt x="58" y="125"/>
                        <a:pt x="50" y="135"/>
                        <a:pt x="45" y="145"/>
                      </a:cubicBezTo>
                      <a:cubicBezTo>
                        <a:pt x="40" y="155"/>
                        <a:pt x="36" y="168"/>
                        <a:pt x="31" y="179"/>
                      </a:cubicBezTo>
                      <a:cubicBezTo>
                        <a:pt x="26" y="190"/>
                        <a:pt x="19" y="202"/>
                        <a:pt x="16" y="212"/>
                      </a:cubicBezTo>
                      <a:cubicBezTo>
                        <a:pt x="13" y="222"/>
                        <a:pt x="14" y="229"/>
                        <a:pt x="12" y="241"/>
                      </a:cubicBezTo>
                      <a:cubicBezTo>
                        <a:pt x="10" y="253"/>
                        <a:pt x="4" y="271"/>
                        <a:pt x="2" y="285"/>
                      </a:cubicBezTo>
                      <a:cubicBezTo>
                        <a:pt x="0" y="299"/>
                        <a:pt x="2" y="319"/>
                        <a:pt x="2" y="328"/>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35" name="Freeform 62"/>
                <p:cNvSpPr>
                  <a:spLocks noChangeArrowheads="1"/>
                </p:cNvSpPr>
                <p:nvPr/>
              </p:nvSpPr>
              <p:spPr bwMode="auto">
                <a:xfrm>
                  <a:off x="3345" y="2621"/>
                  <a:ext cx="77" cy="173"/>
                </a:xfrm>
                <a:custGeom>
                  <a:avLst/>
                  <a:gdLst>
                    <a:gd name="T0" fmla="*/ 67 w 77"/>
                    <a:gd name="T1" fmla="*/ 0 h 173"/>
                    <a:gd name="T2" fmla="*/ 77 w 77"/>
                    <a:gd name="T3" fmla="*/ 62 h 173"/>
                    <a:gd name="T4" fmla="*/ 62 w 77"/>
                    <a:gd name="T5" fmla="*/ 101 h 173"/>
                    <a:gd name="T6" fmla="*/ 53 w 77"/>
                    <a:gd name="T7" fmla="*/ 134 h 173"/>
                    <a:gd name="T8" fmla="*/ 33 w 77"/>
                    <a:gd name="T9" fmla="*/ 153 h 173"/>
                    <a:gd name="T10" fmla="*/ 9 w 77"/>
                    <a:gd name="T11" fmla="*/ 173 h 173"/>
                    <a:gd name="T12" fmla="*/ 0 w 77"/>
                    <a:gd name="T13" fmla="*/ 134 h 173"/>
                    <a:gd name="T14" fmla="*/ 5 w 77"/>
                    <a:gd name="T15" fmla="*/ 91 h 173"/>
                    <a:gd name="T16" fmla="*/ 19 w 77"/>
                    <a:gd name="T17" fmla="*/ 62 h 173"/>
                    <a:gd name="T18" fmla="*/ 29 w 77"/>
                    <a:gd name="T19" fmla="*/ 29 h 173"/>
                    <a:gd name="T20" fmla="*/ 67 w 77"/>
                    <a:gd name="T21" fmla="*/ 0 h 1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173"/>
                    <a:gd name="T35" fmla="*/ 77 w 77"/>
                    <a:gd name="T36" fmla="*/ 173 h 1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173">
                      <a:moveTo>
                        <a:pt x="67" y="0"/>
                      </a:moveTo>
                      <a:lnTo>
                        <a:pt x="77" y="62"/>
                      </a:lnTo>
                      <a:lnTo>
                        <a:pt x="62" y="101"/>
                      </a:lnTo>
                      <a:lnTo>
                        <a:pt x="53" y="134"/>
                      </a:lnTo>
                      <a:lnTo>
                        <a:pt x="33" y="153"/>
                      </a:lnTo>
                      <a:lnTo>
                        <a:pt x="9" y="173"/>
                      </a:lnTo>
                      <a:lnTo>
                        <a:pt x="0" y="134"/>
                      </a:lnTo>
                      <a:lnTo>
                        <a:pt x="5" y="91"/>
                      </a:lnTo>
                      <a:lnTo>
                        <a:pt x="19" y="62"/>
                      </a:lnTo>
                      <a:lnTo>
                        <a:pt x="29" y="29"/>
                      </a:lnTo>
                      <a:lnTo>
                        <a:pt x="67" y="0"/>
                      </a:ln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6" name="Freeform 63"/>
                <p:cNvSpPr>
                  <a:spLocks noChangeArrowheads="1"/>
                </p:cNvSpPr>
                <p:nvPr/>
              </p:nvSpPr>
              <p:spPr bwMode="auto">
                <a:xfrm>
                  <a:off x="3364" y="2573"/>
                  <a:ext cx="211" cy="302"/>
                </a:xfrm>
                <a:custGeom>
                  <a:avLst/>
                  <a:gdLst>
                    <a:gd name="T0" fmla="*/ 43 w 211"/>
                    <a:gd name="T1" fmla="*/ 43 h 302"/>
                    <a:gd name="T2" fmla="*/ 58 w 211"/>
                    <a:gd name="T3" fmla="*/ 91 h 302"/>
                    <a:gd name="T4" fmla="*/ 48 w 211"/>
                    <a:gd name="T5" fmla="*/ 144 h 302"/>
                    <a:gd name="T6" fmla="*/ 29 w 211"/>
                    <a:gd name="T7" fmla="*/ 192 h 302"/>
                    <a:gd name="T8" fmla="*/ 0 w 211"/>
                    <a:gd name="T9" fmla="*/ 225 h 302"/>
                    <a:gd name="T10" fmla="*/ 0 w 211"/>
                    <a:gd name="T11" fmla="*/ 269 h 302"/>
                    <a:gd name="T12" fmla="*/ 43 w 211"/>
                    <a:gd name="T13" fmla="*/ 297 h 302"/>
                    <a:gd name="T14" fmla="*/ 91 w 211"/>
                    <a:gd name="T15" fmla="*/ 302 h 302"/>
                    <a:gd name="T16" fmla="*/ 154 w 211"/>
                    <a:gd name="T17" fmla="*/ 269 h 302"/>
                    <a:gd name="T18" fmla="*/ 197 w 211"/>
                    <a:gd name="T19" fmla="*/ 201 h 302"/>
                    <a:gd name="T20" fmla="*/ 211 w 211"/>
                    <a:gd name="T21" fmla="*/ 134 h 302"/>
                    <a:gd name="T22" fmla="*/ 202 w 211"/>
                    <a:gd name="T23" fmla="*/ 62 h 302"/>
                    <a:gd name="T24" fmla="*/ 182 w 211"/>
                    <a:gd name="T25" fmla="*/ 19 h 302"/>
                    <a:gd name="T26" fmla="*/ 149 w 211"/>
                    <a:gd name="T27" fmla="*/ 0 h 302"/>
                    <a:gd name="T28" fmla="*/ 101 w 211"/>
                    <a:gd name="T29" fmla="*/ 0 h 302"/>
                    <a:gd name="T30" fmla="*/ 62 w 211"/>
                    <a:gd name="T31" fmla="*/ 19 h 302"/>
                    <a:gd name="T32" fmla="*/ 43 w 211"/>
                    <a:gd name="T33" fmla="*/ 43 h 3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1"/>
                    <a:gd name="T52" fmla="*/ 0 h 302"/>
                    <a:gd name="T53" fmla="*/ 211 w 211"/>
                    <a:gd name="T54" fmla="*/ 302 h 3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1" h="302">
                      <a:moveTo>
                        <a:pt x="43" y="43"/>
                      </a:moveTo>
                      <a:lnTo>
                        <a:pt x="58" y="91"/>
                      </a:lnTo>
                      <a:lnTo>
                        <a:pt x="48" y="144"/>
                      </a:lnTo>
                      <a:lnTo>
                        <a:pt x="29" y="192"/>
                      </a:lnTo>
                      <a:lnTo>
                        <a:pt x="0" y="225"/>
                      </a:lnTo>
                      <a:lnTo>
                        <a:pt x="0" y="269"/>
                      </a:lnTo>
                      <a:lnTo>
                        <a:pt x="43" y="297"/>
                      </a:lnTo>
                      <a:lnTo>
                        <a:pt x="91" y="302"/>
                      </a:lnTo>
                      <a:lnTo>
                        <a:pt x="154" y="269"/>
                      </a:lnTo>
                      <a:lnTo>
                        <a:pt x="197" y="201"/>
                      </a:lnTo>
                      <a:lnTo>
                        <a:pt x="211" y="134"/>
                      </a:lnTo>
                      <a:lnTo>
                        <a:pt x="202" y="62"/>
                      </a:lnTo>
                      <a:lnTo>
                        <a:pt x="182" y="19"/>
                      </a:lnTo>
                      <a:lnTo>
                        <a:pt x="149" y="0"/>
                      </a:lnTo>
                      <a:lnTo>
                        <a:pt x="101" y="0"/>
                      </a:lnTo>
                      <a:lnTo>
                        <a:pt x="62" y="19"/>
                      </a:lnTo>
                      <a:lnTo>
                        <a:pt x="43" y="43"/>
                      </a:lnTo>
                      <a:close/>
                    </a:path>
                  </a:pathLst>
                </a:custGeom>
                <a:gradFill rotWithShape="0">
                  <a:gsLst>
                    <a:gs pos="0">
                      <a:srgbClr val="765E47"/>
                    </a:gs>
                    <a:gs pos="50000">
                      <a:srgbClr val="FFCC99"/>
                    </a:gs>
                    <a:gs pos="100000">
                      <a:srgbClr val="765E47"/>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37" name="Oval 64"/>
                <p:cNvSpPr>
                  <a:spLocks noChangeArrowheads="1"/>
                </p:cNvSpPr>
                <p:nvPr/>
              </p:nvSpPr>
              <p:spPr bwMode="auto">
                <a:xfrm rot="1109855">
                  <a:off x="3354" y="2565"/>
                  <a:ext cx="215" cy="317"/>
                </a:xfrm>
                <a:prstGeom prst="ellipse">
                  <a:avLst/>
                </a:pr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8238" name="Freeform 65"/>
                <p:cNvSpPr>
                  <a:spLocks noChangeArrowheads="1"/>
                </p:cNvSpPr>
                <p:nvPr/>
              </p:nvSpPr>
              <p:spPr bwMode="auto">
                <a:xfrm>
                  <a:off x="3350" y="2615"/>
                  <a:ext cx="68" cy="197"/>
                </a:xfrm>
                <a:custGeom>
                  <a:avLst/>
                  <a:gdLst>
                    <a:gd name="T0" fmla="*/ 62 w 68"/>
                    <a:gd name="T1" fmla="*/ 0 h 197"/>
                    <a:gd name="T2" fmla="*/ 67 w 68"/>
                    <a:gd name="T3" fmla="*/ 48 h 197"/>
                    <a:gd name="T4" fmla="*/ 58 w 68"/>
                    <a:gd name="T5" fmla="*/ 91 h 197"/>
                    <a:gd name="T6" fmla="*/ 48 w 68"/>
                    <a:gd name="T7" fmla="*/ 130 h 197"/>
                    <a:gd name="T8" fmla="*/ 29 w 68"/>
                    <a:gd name="T9" fmla="*/ 159 h 197"/>
                    <a:gd name="T10" fmla="*/ 0 w 68"/>
                    <a:gd name="T11" fmla="*/ 197 h 197"/>
                    <a:gd name="T12" fmla="*/ 0 60000 65536"/>
                    <a:gd name="T13" fmla="*/ 0 60000 65536"/>
                    <a:gd name="T14" fmla="*/ 0 60000 65536"/>
                    <a:gd name="T15" fmla="*/ 0 60000 65536"/>
                    <a:gd name="T16" fmla="*/ 0 60000 65536"/>
                    <a:gd name="T17" fmla="*/ 0 60000 65536"/>
                    <a:gd name="T18" fmla="*/ 0 w 68"/>
                    <a:gd name="T19" fmla="*/ 0 h 197"/>
                    <a:gd name="T20" fmla="*/ 68 w 68"/>
                    <a:gd name="T21" fmla="*/ 197 h 197"/>
                  </a:gdLst>
                  <a:ahLst/>
                  <a:cxnLst>
                    <a:cxn ang="T12">
                      <a:pos x="T0" y="T1"/>
                    </a:cxn>
                    <a:cxn ang="T13">
                      <a:pos x="T2" y="T3"/>
                    </a:cxn>
                    <a:cxn ang="T14">
                      <a:pos x="T4" y="T5"/>
                    </a:cxn>
                    <a:cxn ang="T15">
                      <a:pos x="T6" y="T7"/>
                    </a:cxn>
                    <a:cxn ang="T16">
                      <a:pos x="T8" y="T9"/>
                    </a:cxn>
                    <a:cxn ang="T17">
                      <a:pos x="T10" y="T11"/>
                    </a:cxn>
                  </a:cxnLst>
                  <a:rect l="T18" t="T19" r="T20" b="T21"/>
                  <a:pathLst>
                    <a:path w="68" h="197">
                      <a:moveTo>
                        <a:pt x="62" y="0"/>
                      </a:moveTo>
                      <a:cubicBezTo>
                        <a:pt x="65" y="16"/>
                        <a:pt x="68" y="33"/>
                        <a:pt x="67" y="48"/>
                      </a:cubicBezTo>
                      <a:cubicBezTo>
                        <a:pt x="66" y="63"/>
                        <a:pt x="61" y="77"/>
                        <a:pt x="58" y="91"/>
                      </a:cubicBezTo>
                      <a:cubicBezTo>
                        <a:pt x="55" y="105"/>
                        <a:pt x="53" y="119"/>
                        <a:pt x="48" y="130"/>
                      </a:cubicBezTo>
                      <a:cubicBezTo>
                        <a:pt x="43" y="141"/>
                        <a:pt x="37" y="148"/>
                        <a:pt x="29" y="159"/>
                      </a:cubicBezTo>
                      <a:cubicBezTo>
                        <a:pt x="21" y="170"/>
                        <a:pt x="6" y="189"/>
                        <a:pt x="0" y="197"/>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nvGrpSpPr>
          <p:cNvPr id="13" name="Group 66"/>
          <p:cNvGrpSpPr>
            <a:grpSpLocks/>
          </p:cNvGrpSpPr>
          <p:nvPr/>
        </p:nvGrpSpPr>
        <p:grpSpPr bwMode="auto">
          <a:xfrm>
            <a:off x="2794000" y="4014788"/>
            <a:ext cx="1662113" cy="1660525"/>
            <a:chOff x="1646" y="2762"/>
            <a:chExt cx="1047" cy="1046"/>
          </a:xfrm>
        </p:grpSpPr>
        <p:sp>
          <p:nvSpPr>
            <p:cNvPr id="8202" name="Freeform 67"/>
            <p:cNvSpPr>
              <a:spLocks noChangeArrowheads="1"/>
            </p:cNvSpPr>
            <p:nvPr/>
          </p:nvSpPr>
          <p:spPr bwMode="auto">
            <a:xfrm>
              <a:off x="1657" y="2762"/>
              <a:ext cx="1033" cy="1046"/>
            </a:xfrm>
            <a:custGeom>
              <a:avLst/>
              <a:gdLst>
                <a:gd name="T0" fmla="*/ 5 w 1033"/>
                <a:gd name="T1" fmla="*/ 899 h 1046"/>
                <a:gd name="T2" fmla="*/ 441 w 1033"/>
                <a:gd name="T3" fmla="*/ 1046 h 1046"/>
                <a:gd name="T4" fmla="*/ 1033 w 1033"/>
                <a:gd name="T5" fmla="*/ 844 h 1046"/>
                <a:gd name="T6" fmla="*/ 1026 w 1033"/>
                <a:gd name="T7" fmla="*/ 656 h 1046"/>
                <a:gd name="T8" fmla="*/ 925 w 1033"/>
                <a:gd name="T9" fmla="*/ 620 h 1046"/>
                <a:gd name="T10" fmla="*/ 932 w 1033"/>
                <a:gd name="T11" fmla="*/ 671 h 1046"/>
                <a:gd name="T12" fmla="*/ 917 w 1033"/>
                <a:gd name="T13" fmla="*/ 306 h 1046"/>
                <a:gd name="T14" fmla="*/ 906 w 1033"/>
                <a:gd name="T15" fmla="*/ 230 h 1046"/>
                <a:gd name="T16" fmla="*/ 873 w 1033"/>
                <a:gd name="T17" fmla="*/ 189 h 1046"/>
                <a:gd name="T18" fmla="*/ 822 w 1033"/>
                <a:gd name="T19" fmla="*/ 146 h 1046"/>
                <a:gd name="T20" fmla="*/ 771 w 1033"/>
                <a:gd name="T21" fmla="*/ 139 h 1046"/>
                <a:gd name="T22" fmla="*/ 313 w 1033"/>
                <a:gd name="T23" fmla="*/ 0 h 1046"/>
                <a:gd name="T24" fmla="*/ 248 w 1033"/>
                <a:gd name="T25" fmla="*/ 22 h 1046"/>
                <a:gd name="T26" fmla="*/ 210 w 1033"/>
                <a:gd name="T27" fmla="*/ 54 h 1046"/>
                <a:gd name="T28" fmla="*/ 159 w 1033"/>
                <a:gd name="T29" fmla="*/ 105 h 1046"/>
                <a:gd name="T30" fmla="*/ 127 w 1033"/>
                <a:gd name="T31" fmla="*/ 163 h 1046"/>
                <a:gd name="T32" fmla="*/ 109 w 1033"/>
                <a:gd name="T33" fmla="*/ 211 h 1046"/>
                <a:gd name="T34" fmla="*/ 102 w 1033"/>
                <a:gd name="T35" fmla="*/ 255 h 1046"/>
                <a:gd name="T36" fmla="*/ 95 w 1033"/>
                <a:gd name="T37" fmla="*/ 648 h 1046"/>
                <a:gd name="T38" fmla="*/ 0 w 1033"/>
                <a:gd name="T39" fmla="*/ 691 h 1046"/>
                <a:gd name="T40" fmla="*/ 5 w 1033"/>
                <a:gd name="T41" fmla="*/ 899 h 10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33"/>
                <a:gd name="T64" fmla="*/ 0 h 1046"/>
                <a:gd name="T65" fmla="*/ 1033 w 1033"/>
                <a:gd name="T66" fmla="*/ 1046 h 10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3" h="1046">
                  <a:moveTo>
                    <a:pt x="5" y="899"/>
                  </a:moveTo>
                  <a:lnTo>
                    <a:pt x="441" y="1046"/>
                  </a:lnTo>
                  <a:lnTo>
                    <a:pt x="1033" y="844"/>
                  </a:lnTo>
                  <a:lnTo>
                    <a:pt x="1026" y="656"/>
                  </a:lnTo>
                  <a:lnTo>
                    <a:pt x="925" y="620"/>
                  </a:lnTo>
                  <a:lnTo>
                    <a:pt x="932" y="671"/>
                  </a:lnTo>
                  <a:lnTo>
                    <a:pt x="917" y="306"/>
                  </a:lnTo>
                  <a:lnTo>
                    <a:pt x="906" y="230"/>
                  </a:lnTo>
                  <a:lnTo>
                    <a:pt x="873" y="189"/>
                  </a:lnTo>
                  <a:lnTo>
                    <a:pt x="822" y="146"/>
                  </a:lnTo>
                  <a:lnTo>
                    <a:pt x="771" y="139"/>
                  </a:lnTo>
                  <a:lnTo>
                    <a:pt x="313" y="0"/>
                  </a:lnTo>
                  <a:lnTo>
                    <a:pt x="248" y="22"/>
                  </a:lnTo>
                  <a:lnTo>
                    <a:pt x="210" y="54"/>
                  </a:lnTo>
                  <a:lnTo>
                    <a:pt x="159" y="105"/>
                  </a:lnTo>
                  <a:lnTo>
                    <a:pt x="127" y="163"/>
                  </a:lnTo>
                  <a:lnTo>
                    <a:pt x="109" y="211"/>
                  </a:lnTo>
                  <a:lnTo>
                    <a:pt x="102" y="255"/>
                  </a:lnTo>
                  <a:lnTo>
                    <a:pt x="95" y="648"/>
                  </a:lnTo>
                  <a:lnTo>
                    <a:pt x="0" y="691"/>
                  </a:lnTo>
                  <a:lnTo>
                    <a:pt x="5" y="899"/>
                  </a:lnTo>
                  <a:close/>
                </a:path>
              </a:pathLst>
            </a:custGeom>
            <a:gradFill rotWithShape="0">
              <a:gsLst>
                <a:gs pos="0">
                  <a:srgbClr val="008442"/>
                </a:gs>
                <a:gs pos="100000">
                  <a:srgbClr val="00CC66"/>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8203" name="Group 68"/>
            <p:cNvGrpSpPr>
              <a:grpSpLocks/>
            </p:cNvGrpSpPr>
            <p:nvPr/>
          </p:nvGrpSpPr>
          <p:grpSpPr bwMode="auto">
            <a:xfrm>
              <a:off x="1646" y="2762"/>
              <a:ext cx="1047" cy="1046"/>
              <a:chOff x="1646" y="2762"/>
              <a:chExt cx="1047" cy="1046"/>
            </a:xfrm>
          </p:grpSpPr>
          <p:sp>
            <p:nvSpPr>
              <p:cNvPr id="8204" name="Freeform 69"/>
              <p:cNvSpPr>
                <a:spLocks noChangeArrowheads="1"/>
              </p:cNvSpPr>
              <p:nvPr/>
            </p:nvSpPr>
            <p:spPr bwMode="auto">
              <a:xfrm>
                <a:off x="1646" y="3453"/>
                <a:ext cx="458" cy="157"/>
              </a:xfrm>
              <a:custGeom>
                <a:avLst/>
                <a:gdLst>
                  <a:gd name="T0" fmla="*/ 0 w 458"/>
                  <a:gd name="T1" fmla="*/ 0 h 157"/>
                  <a:gd name="T2" fmla="*/ 458 w 458"/>
                  <a:gd name="T3" fmla="*/ 157 h 157"/>
                  <a:gd name="T4" fmla="*/ 0 60000 65536"/>
                  <a:gd name="T5" fmla="*/ 0 60000 65536"/>
                  <a:gd name="T6" fmla="*/ 0 w 458"/>
                  <a:gd name="T7" fmla="*/ 0 h 157"/>
                  <a:gd name="T8" fmla="*/ 458 w 458"/>
                  <a:gd name="T9" fmla="*/ 157 h 157"/>
                </a:gdLst>
                <a:ahLst/>
                <a:cxnLst>
                  <a:cxn ang="T4">
                    <a:pos x="T0" y="T1"/>
                  </a:cxn>
                  <a:cxn ang="T5">
                    <a:pos x="T2" y="T3"/>
                  </a:cxn>
                </a:cxnLst>
                <a:rect l="T6" t="T7" r="T8" b="T9"/>
                <a:pathLst>
                  <a:path w="458" h="157">
                    <a:moveTo>
                      <a:pt x="0" y="0"/>
                    </a:moveTo>
                    <a:lnTo>
                      <a:pt x="458" y="157"/>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05" name="Line 70"/>
              <p:cNvSpPr>
                <a:spLocks noChangeShapeType="1"/>
              </p:cNvSpPr>
              <p:nvPr/>
            </p:nvSpPr>
            <p:spPr bwMode="auto">
              <a:xfrm flipH="1">
                <a:off x="1653" y="3460"/>
                <a:ext cx="0" cy="19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6" name="Freeform 71"/>
              <p:cNvSpPr>
                <a:spLocks noChangeArrowheads="1"/>
              </p:cNvSpPr>
              <p:nvPr/>
            </p:nvSpPr>
            <p:spPr bwMode="auto">
              <a:xfrm>
                <a:off x="1650" y="3648"/>
                <a:ext cx="448" cy="160"/>
              </a:xfrm>
              <a:custGeom>
                <a:avLst/>
                <a:gdLst>
                  <a:gd name="T0" fmla="*/ 0 w 448"/>
                  <a:gd name="T1" fmla="*/ 0 h 160"/>
                  <a:gd name="T2" fmla="*/ 448 w 448"/>
                  <a:gd name="T3" fmla="*/ 160 h 160"/>
                  <a:gd name="T4" fmla="*/ 0 60000 65536"/>
                  <a:gd name="T5" fmla="*/ 0 60000 65536"/>
                  <a:gd name="T6" fmla="*/ 0 w 448"/>
                  <a:gd name="T7" fmla="*/ 0 h 160"/>
                  <a:gd name="T8" fmla="*/ 448 w 448"/>
                  <a:gd name="T9" fmla="*/ 160 h 160"/>
                </a:gdLst>
                <a:ahLst/>
                <a:cxnLst>
                  <a:cxn ang="T4">
                    <a:pos x="T0" y="T1"/>
                  </a:cxn>
                  <a:cxn ang="T5">
                    <a:pos x="T2" y="T3"/>
                  </a:cxn>
                </a:cxnLst>
                <a:rect l="T6" t="T7" r="T8" b="T9"/>
                <a:pathLst>
                  <a:path w="448" h="160">
                    <a:moveTo>
                      <a:pt x="0" y="0"/>
                    </a:moveTo>
                    <a:lnTo>
                      <a:pt x="448" y="16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07" name="Line 72"/>
              <p:cNvSpPr>
                <a:spLocks noChangeShapeType="1"/>
              </p:cNvSpPr>
              <p:nvPr/>
            </p:nvSpPr>
            <p:spPr bwMode="auto">
              <a:xfrm>
                <a:off x="2098" y="3606"/>
                <a:ext cx="0" cy="20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8" name="Line 73"/>
              <p:cNvSpPr>
                <a:spLocks noChangeShapeType="1"/>
              </p:cNvSpPr>
              <p:nvPr/>
            </p:nvSpPr>
            <p:spPr bwMode="auto">
              <a:xfrm flipV="1">
                <a:off x="1646" y="3404"/>
                <a:ext cx="122" cy="5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9" name="Freeform 74"/>
              <p:cNvSpPr>
                <a:spLocks noChangeArrowheads="1"/>
              </p:cNvSpPr>
              <p:nvPr/>
            </p:nvSpPr>
            <p:spPr bwMode="auto">
              <a:xfrm>
                <a:off x="1752" y="3410"/>
                <a:ext cx="437" cy="154"/>
              </a:xfrm>
              <a:custGeom>
                <a:avLst/>
                <a:gdLst>
                  <a:gd name="T0" fmla="*/ 0 w 437"/>
                  <a:gd name="T1" fmla="*/ 0 h 154"/>
                  <a:gd name="T2" fmla="*/ 437 w 437"/>
                  <a:gd name="T3" fmla="*/ 154 h 154"/>
                  <a:gd name="T4" fmla="*/ 0 60000 65536"/>
                  <a:gd name="T5" fmla="*/ 0 60000 65536"/>
                  <a:gd name="T6" fmla="*/ 0 w 437"/>
                  <a:gd name="T7" fmla="*/ 0 h 154"/>
                  <a:gd name="T8" fmla="*/ 437 w 437"/>
                  <a:gd name="T9" fmla="*/ 154 h 154"/>
                </a:gdLst>
                <a:ahLst/>
                <a:cxnLst>
                  <a:cxn ang="T4">
                    <a:pos x="T0" y="T1"/>
                  </a:cxn>
                  <a:cxn ang="T5">
                    <a:pos x="T2" y="T3"/>
                  </a:cxn>
                </a:cxnLst>
                <a:rect l="T6" t="T7" r="T8" b="T9"/>
                <a:pathLst>
                  <a:path w="437" h="154">
                    <a:moveTo>
                      <a:pt x="0" y="0"/>
                    </a:moveTo>
                    <a:lnTo>
                      <a:pt x="437" y="154"/>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10" name="Freeform 75"/>
              <p:cNvSpPr>
                <a:spLocks noChangeArrowheads="1"/>
              </p:cNvSpPr>
              <p:nvPr/>
            </p:nvSpPr>
            <p:spPr bwMode="auto">
              <a:xfrm>
                <a:off x="2098" y="3564"/>
                <a:ext cx="98" cy="46"/>
              </a:xfrm>
              <a:custGeom>
                <a:avLst/>
                <a:gdLst>
                  <a:gd name="T0" fmla="*/ 0 w 98"/>
                  <a:gd name="T1" fmla="*/ 46 h 46"/>
                  <a:gd name="T2" fmla="*/ 98 w 98"/>
                  <a:gd name="T3" fmla="*/ 0 h 46"/>
                  <a:gd name="T4" fmla="*/ 0 60000 65536"/>
                  <a:gd name="T5" fmla="*/ 0 60000 65536"/>
                  <a:gd name="T6" fmla="*/ 0 w 98"/>
                  <a:gd name="T7" fmla="*/ 0 h 46"/>
                  <a:gd name="T8" fmla="*/ 98 w 98"/>
                  <a:gd name="T9" fmla="*/ 46 h 46"/>
                </a:gdLst>
                <a:ahLst/>
                <a:cxnLst>
                  <a:cxn ang="T4">
                    <a:pos x="T0" y="T1"/>
                  </a:cxn>
                  <a:cxn ang="T5">
                    <a:pos x="T2" y="T3"/>
                  </a:cxn>
                </a:cxnLst>
                <a:rect l="T6" t="T7" r="T8" b="T9"/>
                <a:pathLst>
                  <a:path w="98" h="46">
                    <a:moveTo>
                      <a:pt x="0" y="46"/>
                    </a:moveTo>
                    <a:lnTo>
                      <a:pt x="98" y="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11" name="Freeform 76"/>
              <p:cNvSpPr>
                <a:spLocks noChangeArrowheads="1"/>
              </p:cNvSpPr>
              <p:nvPr/>
            </p:nvSpPr>
            <p:spPr bwMode="auto">
              <a:xfrm>
                <a:off x="2582" y="3411"/>
                <a:ext cx="101" cy="37"/>
              </a:xfrm>
              <a:custGeom>
                <a:avLst/>
                <a:gdLst>
                  <a:gd name="T0" fmla="*/ 0 w 101"/>
                  <a:gd name="T1" fmla="*/ 37 h 37"/>
                  <a:gd name="T2" fmla="*/ 101 w 101"/>
                  <a:gd name="T3" fmla="*/ 0 h 37"/>
                  <a:gd name="T4" fmla="*/ 0 60000 65536"/>
                  <a:gd name="T5" fmla="*/ 0 60000 65536"/>
                  <a:gd name="T6" fmla="*/ 0 w 101"/>
                  <a:gd name="T7" fmla="*/ 0 h 37"/>
                  <a:gd name="T8" fmla="*/ 101 w 101"/>
                  <a:gd name="T9" fmla="*/ 37 h 37"/>
                </a:gdLst>
                <a:ahLst/>
                <a:cxnLst>
                  <a:cxn ang="T4">
                    <a:pos x="T0" y="T1"/>
                  </a:cxn>
                  <a:cxn ang="T5">
                    <a:pos x="T2" y="T3"/>
                  </a:cxn>
                </a:cxnLst>
                <a:rect l="T6" t="T7" r="T8" b="T9"/>
                <a:pathLst>
                  <a:path w="101" h="37">
                    <a:moveTo>
                      <a:pt x="0" y="37"/>
                    </a:moveTo>
                    <a:lnTo>
                      <a:pt x="101" y="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12" name="Line 77"/>
              <p:cNvSpPr>
                <a:spLocks noChangeShapeType="1"/>
              </p:cNvSpPr>
              <p:nvPr/>
            </p:nvSpPr>
            <p:spPr bwMode="auto">
              <a:xfrm>
                <a:off x="2693" y="3402"/>
                <a:ext cx="0" cy="22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3" name="Freeform 78"/>
              <p:cNvSpPr>
                <a:spLocks noChangeArrowheads="1"/>
              </p:cNvSpPr>
              <p:nvPr/>
            </p:nvSpPr>
            <p:spPr bwMode="auto">
              <a:xfrm>
                <a:off x="2091" y="3606"/>
                <a:ext cx="602" cy="202"/>
              </a:xfrm>
              <a:custGeom>
                <a:avLst/>
                <a:gdLst>
                  <a:gd name="T0" fmla="*/ 602 w 602"/>
                  <a:gd name="T1" fmla="*/ 0 h 202"/>
                  <a:gd name="T2" fmla="*/ 0 w 602"/>
                  <a:gd name="T3" fmla="*/ 202 h 202"/>
                  <a:gd name="T4" fmla="*/ 0 60000 65536"/>
                  <a:gd name="T5" fmla="*/ 0 60000 65536"/>
                  <a:gd name="T6" fmla="*/ 0 w 602"/>
                  <a:gd name="T7" fmla="*/ 0 h 202"/>
                  <a:gd name="T8" fmla="*/ 602 w 602"/>
                  <a:gd name="T9" fmla="*/ 202 h 202"/>
                </a:gdLst>
                <a:ahLst/>
                <a:cxnLst>
                  <a:cxn ang="T4">
                    <a:pos x="T0" y="T1"/>
                  </a:cxn>
                  <a:cxn ang="T5">
                    <a:pos x="T2" y="T3"/>
                  </a:cxn>
                </a:cxnLst>
                <a:rect l="T6" t="T7" r="T8" b="T9"/>
                <a:pathLst>
                  <a:path w="602" h="202">
                    <a:moveTo>
                      <a:pt x="602" y="0"/>
                    </a:moveTo>
                    <a:lnTo>
                      <a:pt x="0" y="202"/>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14" name="Line 79"/>
              <p:cNvSpPr>
                <a:spLocks noChangeShapeType="1"/>
              </p:cNvSpPr>
              <p:nvPr/>
            </p:nvSpPr>
            <p:spPr bwMode="auto">
              <a:xfrm flipV="1">
                <a:off x="2578" y="3056"/>
                <a:ext cx="0" cy="39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5" name="Freeform 80"/>
              <p:cNvSpPr>
                <a:spLocks noChangeArrowheads="1"/>
              </p:cNvSpPr>
              <p:nvPr/>
            </p:nvSpPr>
            <p:spPr bwMode="auto">
              <a:xfrm>
                <a:off x="1985" y="2762"/>
                <a:ext cx="506" cy="153"/>
              </a:xfrm>
              <a:custGeom>
                <a:avLst/>
                <a:gdLst>
                  <a:gd name="T0" fmla="*/ 0 w 506"/>
                  <a:gd name="T1" fmla="*/ 0 h 153"/>
                  <a:gd name="T2" fmla="*/ 506 w 506"/>
                  <a:gd name="T3" fmla="*/ 153 h 153"/>
                  <a:gd name="T4" fmla="*/ 0 60000 65536"/>
                  <a:gd name="T5" fmla="*/ 0 60000 65536"/>
                  <a:gd name="T6" fmla="*/ 0 w 506"/>
                  <a:gd name="T7" fmla="*/ 0 h 153"/>
                  <a:gd name="T8" fmla="*/ 506 w 506"/>
                  <a:gd name="T9" fmla="*/ 153 h 153"/>
                </a:gdLst>
                <a:ahLst/>
                <a:cxnLst>
                  <a:cxn ang="T4">
                    <a:pos x="T0" y="T1"/>
                  </a:cxn>
                  <a:cxn ang="T5">
                    <a:pos x="T2" y="T3"/>
                  </a:cxn>
                </a:cxnLst>
                <a:rect l="T6" t="T7" r="T8" b="T9"/>
                <a:pathLst>
                  <a:path w="506" h="153">
                    <a:moveTo>
                      <a:pt x="0" y="0"/>
                    </a:moveTo>
                    <a:lnTo>
                      <a:pt x="506" y="153"/>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16" name="Line 81"/>
              <p:cNvSpPr>
                <a:spLocks noChangeShapeType="1"/>
              </p:cNvSpPr>
              <p:nvPr/>
            </p:nvSpPr>
            <p:spPr bwMode="auto">
              <a:xfrm flipV="1">
                <a:off x="1762" y="3040"/>
                <a:ext cx="0" cy="37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17" name="Freeform 82"/>
              <p:cNvSpPr>
                <a:spLocks noChangeArrowheads="1"/>
              </p:cNvSpPr>
              <p:nvPr/>
            </p:nvSpPr>
            <p:spPr bwMode="auto">
              <a:xfrm>
                <a:off x="2581" y="3381"/>
                <a:ext cx="112" cy="25"/>
              </a:xfrm>
              <a:custGeom>
                <a:avLst/>
                <a:gdLst>
                  <a:gd name="T0" fmla="*/ 112 w 112"/>
                  <a:gd name="T1" fmla="*/ 25 h 25"/>
                  <a:gd name="T2" fmla="*/ 0 w 112"/>
                  <a:gd name="T3" fmla="*/ 0 h 25"/>
                  <a:gd name="T4" fmla="*/ 0 60000 65536"/>
                  <a:gd name="T5" fmla="*/ 0 60000 65536"/>
                  <a:gd name="T6" fmla="*/ 0 w 112"/>
                  <a:gd name="T7" fmla="*/ 0 h 25"/>
                  <a:gd name="T8" fmla="*/ 112 w 112"/>
                  <a:gd name="T9" fmla="*/ 25 h 25"/>
                </a:gdLst>
                <a:ahLst/>
                <a:cxnLst>
                  <a:cxn ang="T4">
                    <a:pos x="T0" y="T1"/>
                  </a:cxn>
                  <a:cxn ang="T5">
                    <a:pos x="T2" y="T3"/>
                  </a:cxn>
                </a:cxnLst>
                <a:rect l="T6" t="T7" r="T8" b="T9"/>
                <a:pathLst>
                  <a:path w="112" h="25">
                    <a:moveTo>
                      <a:pt x="112" y="25"/>
                    </a:moveTo>
                    <a:lnTo>
                      <a:pt x="0" y="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18" name="Oval 83"/>
              <p:cNvSpPr>
                <a:spLocks noChangeArrowheads="1"/>
              </p:cNvSpPr>
              <p:nvPr/>
            </p:nvSpPr>
            <p:spPr bwMode="auto">
              <a:xfrm rot="1298593">
                <a:off x="2290" y="2992"/>
                <a:ext cx="206" cy="325"/>
              </a:xfrm>
              <a:prstGeom prst="ellipse">
                <a:avLst/>
              </a:prstGeom>
              <a:gradFill rotWithShape="0">
                <a:gsLst>
                  <a:gs pos="0">
                    <a:srgbClr val="005E2F"/>
                  </a:gs>
                  <a:gs pos="100000">
                    <a:srgbClr val="00CC66"/>
                  </a:gs>
                </a:gsLst>
                <a:lin ang="18900000" scaled="1"/>
              </a:gradFill>
              <a:ln w="38100">
                <a:solidFill>
                  <a:srgbClr val="000000"/>
                </a:solidFill>
                <a:round/>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8219" name="Freeform 84"/>
              <p:cNvSpPr>
                <a:spLocks noChangeArrowheads="1"/>
              </p:cNvSpPr>
              <p:nvPr/>
            </p:nvSpPr>
            <p:spPr bwMode="auto">
              <a:xfrm>
                <a:off x="2194" y="2903"/>
                <a:ext cx="385" cy="310"/>
              </a:xfrm>
              <a:custGeom>
                <a:avLst/>
                <a:gdLst>
                  <a:gd name="T0" fmla="*/ 384 w 385"/>
                  <a:gd name="T1" fmla="*/ 161 h 310"/>
                  <a:gd name="T2" fmla="*/ 379 w 385"/>
                  <a:gd name="T3" fmla="*/ 103 h 310"/>
                  <a:gd name="T4" fmla="*/ 345 w 385"/>
                  <a:gd name="T5" fmla="*/ 46 h 310"/>
                  <a:gd name="T6" fmla="*/ 297 w 385"/>
                  <a:gd name="T7" fmla="*/ 12 h 310"/>
                  <a:gd name="T8" fmla="*/ 211 w 385"/>
                  <a:gd name="T9" fmla="*/ 3 h 310"/>
                  <a:gd name="T10" fmla="*/ 144 w 385"/>
                  <a:gd name="T11" fmla="*/ 31 h 310"/>
                  <a:gd name="T12" fmla="*/ 81 w 385"/>
                  <a:gd name="T13" fmla="*/ 92 h 310"/>
                  <a:gd name="T14" fmla="*/ 38 w 385"/>
                  <a:gd name="T15" fmla="*/ 158 h 310"/>
                  <a:gd name="T16" fmla="*/ 9 w 385"/>
                  <a:gd name="T17" fmla="*/ 233 h 310"/>
                  <a:gd name="T18" fmla="*/ 0 w 385"/>
                  <a:gd name="T19" fmla="*/ 310 h 3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5"/>
                  <a:gd name="T31" fmla="*/ 0 h 310"/>
                  <a:gd name="T32" fmla="*/ 385 w 385"/>
                  <a:gd name="T33" fmla="*/ 310 h 3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5" h="310">
                    <a:moveTo>
                      <a:pt x="384" y="161"/>
                    </a:moveTo>
                    <a:cubicBezTo>
                      <a:pt x="383" y="151"/>
                      <a:pt x="385" y="122"/>
                      <a:pt x="379" y="103"/>
                    </a:cubicBezTo>
                    <a:cubicBezTo>
                      <a:pt x="373" y="84"/>
                      <a:pt x="359" y="61"/>
                      <a:pt x="345" y="46"/>
                    </a:cubicBezTo>
                    <a:cubicBezTo>
                      <a:pt x="331" y="31"/>
                      <a:pt x="319" y="19"/>
                      <a:pt x="297" y="12"/>
                    </a:cubicBezTo>
                    <a:cubicBezTo>
                      <a:pt x="275" y="5"/>
                      <a:pt x="236" y="0"/>
                      <a:pt x="211" y="3"/>
                    </a:cubicBezTo>
                    <a:cubicBezTo>
                      <a:pt x="186" y="6"/>
                      <a:pt x="166" y="16"/>
                      <a:pt x="144" y="31"/>
                    </a:cubicBezTo>
                    <a:cubicBezTo>
                      <a:pt x="122" y="46"/>
                      <a:pt x="99" y="71"/>
                      <a:pt x="81" y="92"/>
                    </a:cubicBezTo>
                    <a:cubicBezTo>
                      <a:pt x="63" y="113"/>
                      <a:pt x="50" y="134"/>
                      <a:pt x="38" y="158"/>
                    </a:cubicBezTo>
                    <a:cubicBezTo>
                      <a:pt x="26" y="182"/>
                      <a:pt x="15" y="208"/>
                      <a:pt x="9" y="233"/>
                    </a:cubicBezTo>
                    <a:cubicBezTo>
                      <a:pt x="3" y="258"/>
                      <a:pt x="2" y="294"/>
                      <a:pt x="0" y="310"/>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20" name="Freeform 85"/>
              <p:cNvSpPr>
                <a:spLocks noChangeArrowheads="1"/>
              </p:cNvSpPr>
              <p:nvPr/>
            </p:nvSpPr>
            <p:spPr bwMode="auto">
              <a:xfrm>
                <a:off x="1762" y="2770"/>
                <a:ext cx="230" cy="270"/>
              </a:xfrm>
              <a:custGeom>
                <a:avLst/>
                <a:gdLst>
                  <a:gd name="T0" fmla="*/ 230 w 230"/>
                  <a:gd name="T1" fmla="*/ 0 h 270"/>
                  <a:gd name="T2" fmla="*/ 150 w 230"/>
                  <a:gd name="T3" fmla="*/ 14 h 270"/>
                  <a:gd name="T4" fmla="*/ 77 w 230"/>
                  <a:gd name="T5" fmla="*/ 58 h 270"/>
                  <a:gd name="T6" fmla="*/ 33 w 230"/>
                  <a:gd name="T7" fmla="*/ 116 h 270"/>
                  <a:gd name="T8" fmla="*/ 5 w 230"/>
                  <a:gd name="T9" fmla="*/ 183 h 270"/>
                  <a:gd name="T10" fmla="*/ 0 w 230"/>
                  <a:gd name="T11" fmla="*/ 270 h 270"/>
                  <a:gd name="T12" fmla="*/ 0 60000 65536"/>
                  <a:gd name="T13" fmla="*/ 0 60000 65536"/>
                  <a:gd name="T14" fmla="*/ 0 60000 65536"/>
                  <a:gd name="T15" fmla="*/ 0 60000 65536"/>
                  <a:gd name="T16" fmla="*/ 0 60000 65536"/>
                  <a:gd name="T17" fmla="*/ 0 60000 65536"/>
                  <a:gd name="T18" fmla="*/ 0 w 230"/>
                  <a:gd name="T19" fmla="*/ 0 h 270"/>
                  <a:gd name="T20" fmla="*/ 230 w 230"/>
                  <a:gd name="T21" fmla="*/ 270 h 270"/>
                </a:gdLst>
                <a:ahLst/>
                <a:cxnLst>
                  <a:cxn ang="T12">
                    <a:pos x="T0" y="T1"/>
                  </a:cxn>
                  <a:cxn ang="T13">
                    <a:pos x="T2" y="T3"/>
                  </a:cxn>
                  <a:cxn ang="T14">
                    <a:pos x="T4" y="T5"/>
                  </a:cxn>
                  <a:cxn ang="T15">
                    <a:pos x="T6" y="T7"/>
                  </a:cxn>
                  <a:cxn ang="T16">
                    <a:pos x="T8" y="T9"/>
                  </a:cxn>
                  <a:cxn ang="T17">
                    <a:pos x="T10" y="T11"/>
                  </a:cxn>
                </a:cxnLst>
                <a:rect l="T18" t="T19" r="T20" b="T21"/>
                <a:pathLst>
                  <a:path w="230" h="270">
                    <a:moveTo>
                      <a:pt x="230" y="0"/>
                    </a:moveTo>
                    <a:cubicBezTo>
                      <a:pt x="217" y="2"/>
                      <a:pt x="176" y="4"/>
                      <a:pt x="150" y="14"/>
                    </a:cubicBezTo>
                    <a:cubicBezTo>
                      <a:pt x="124" y="24"/>
                      <a:pt x="96" y="41"/>
                      <a:pt x="77" y="58"/>
                    </a:cubicBezTo>
                    <a:cubicBezTo>
                      <a:pt x="58" y="75"/>
                      <a:pt x="45" y="95"/>
                      <a:pt x="33" y="116"/>
                    </a:cubicBezTo>
                    <a:cubicBezTo>
                      <a:pt x="21" y="137"/>
                      <a:pt x="10" y="157"/>
                      <a:pt x="5" y="183"/>
                    </a:cubicBezTo>
                    <a:cubicBezTo>
                      <a:pt x="0" y="209"/>
                      <a:pt x="1" y="252"/>
                      <a:pt x="0" y="270"/>
                    </a:cubicBez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21" name="Freeform 86"/>
              <p:cNvSpPr>
                <a:spLocks noChangeArrowheads="1"/>
              </p:cNvSpPr>
              <p:nvPr/>
            </p:nvSpPr>
            <p:spPr bwMode="auto">
              <a:xfrm>
                <a:off x="2189" y="3194"/>
                <a:ext cx="3" cy="377"/>
              </a:xfrm>
              <a:custGeom>
                <a:avLst/>
                <a:gdLst>
                  <a:gd name="T0" fmla="*/ 0 w 3"/>
                  <a:gd name="T1" fmla="*/ 377 h 377"/>
                  <a:gd name="T2" fmla="*/ 3 w 3"/>
                  <a:gd name="T3" fmla="*/ 0 h 377"/>
                  <a:gd name="T4" fmla="*/ 0 60000 65536"/>
                  <a:gd name="T5" fmla="*/ 0 60000 65536"/>
                  <a:gd name="T6" fmla="*/ 0 w 3"/>
                  <a:gd name="T7" fmla="*/ 0 h 377"/>
                  <a:gd name="T8" fmla="*/ 3 w 3"/>
                  <a:gd name="T9" fmla="*/ 377 h 377"/>
                </a:gdLst>
                <a:ahLst/>
                <a:cxnLst>
                  <a:cxn ang="T4">
                    <a:pos x="T0" y="T1"/>
                  </a:cxn>
                  <a:cxn ang="T5">
                    <a:pos x="T2" y="T3"/>
                  </a:cxn>
                </a:cxnLst>
                <a:rect l="T6" t="T7" r="T8" b="T9"/>
                <a:pathLst>
                  <a:path w="3" h="377">
                    <a:moveTo>
                      <a:pt x="0" y="377"/>
                    </a:moveTo>
                    <a:lnTo>
                      <a:pt x="3" y="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p:cTn id="7" dur="500" fill="hold"/>
                                        <p:tgtEl>
                                          <p:spTgt spid="11267"/>
                                        </p:tgtEl>
                                        <p:attrNameLst>
                                          <p:attrName>ppt_w</p:attrName>
                                        </p:attrNameLst>
                                      </p:cBhvr>
                                      <p:tavLst>
                                        <p:tav tm="0">
                                          <p:val>
                                            <p:fltVal val="0"/>
                                          </p:val>
                                        </p:tav>
                                        <p:tav tm="100000">
                                          <p:val>
                                            <p:strVal val="#ppt_w"/>
                                          </p:val>
                                        </p:tav>
                                      </p:tavLst>
                                    </p:anim>
                                    <p:anim calcmode="lin" valueType="num">
                                      <p:cBhvr>
                                        <p:cTn id="8" dur="500" fill="hold"/>
                                        <p:tgtEl>
                                          <p:spTgt spid="11267"/>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8"/>
                                        </p:tgtEl>
                                        <p:attrNameLst>
                                          <p:attrName>style.visibility</p:attrName>
                                        </p:attrNameLst>
                                      </p:cBhvr>
                                      <p:to>
                                        <p:strVal val="visible"/>
                                      </p:to>
                                    </p:set>
                                    <p:anim calcmode="lin" valueType="num">
                                      <p:cBhvr additive="base">
                                        <p:cTn id="13" dur="500" fill="hold"/>
                                        <p:tgtEl>
                                          <p:spTgt spid="11268"/>
                                        </p:tgtEl>
                                        <p:attrNameLst>
                                          <p:attrName>ppt_x</p:attrName>
                                        </p:attrNameLst>
                                      </p:cBhvr>
                                      <p:tavLst>
                                        <p:tav tm="0">
                                          <p:val>
                                            <p:strVal val="0-#ppt_w/2"/>
                                          </p:val>
                                        </p:tav>
                                        <p:tav tm="100000">
                                          <p:val>
                                            <p:strVal val="#ppt_x"/>
                                          </p:val>
                                        </p:tav>
                                      </p:tavLst>
                                    </p:anim>
                                    <p:anim calcmode="lin" valueType="num">
                                      <p:cBhvr additive="base">
                                        <p:cTn id="14" dur="500" fill="hold"/>
                                        <p:tgtEl>
                                          <p:spTgt spid="1126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9"/>
                                        </p:tgtEl>
                                        <p:attrNameLst>
                                          <p:attrName>style.visibility</p:attrName>
                                        </p:attrNameLst>
                                      </p:cBhvr>
                                      <p:to>
                                        <p:strVal val="visible"/>
                                      </p:to>
                                    </p:set>
                                    <p:anim calcmode="lin" valueType="num">
                                      <p:cBhvr additive="base">
                                        <p:cTn id="19" dur="500" fill="hold"/>
                                        <p:tgtEl>
                                          <p:spTgt spid="11269"/>
                                        </p:tgtEl>
                                        <p:attrNameLst>
                                          <p:attrName>ppt_x</p:attrName>
                                        </p:attrNameLst>
                                      </p:cBhvr>
                                      <p:tavLst>
                                        <p:tav tm="0">
                                          <p:val>
                                            <p:strVal val="#ppt_x"/>
                                          </p:val>
                                        </p:tav>
                                        <p:tav tm="100000">
                                          <p:val>
                                            <p:strVal val="#ppt_x"/>
                                          </p:val>
                                        </p:tav>
                                      </p:tavLst>
                                    </p:anim>
                                    <p:anim calcmode="lin" valueType="num">
                                      <p:cBhvr additive="base">
                                        <p:cTn id="20" dur="500" fill="hold"/>
                                        <p:tgtEl>
                                          <p:spTgt spid="1126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11270"/>
                                        </p:tgtEl>
                                        <p:attrNameLst>
                                          <p:attrName>style.visibility</p:attrName>
                                        </p:attrNameLst>
                                      </p:cBhvr>
                                      <p:to>
                                        <p:strVal val="visible"/>
                                      </p:to>
                                    </p:set>
                                    <p:anim calcmode="lin" valueType="num">
                                      <p:cBhvr>
                                        <p:cTn id="25" dur="500" fill="hold"/>
                                        <p:tgtEl>
                                          <p:spTgt spid="11270"/>
                                        </p:tgtEl>
                                        <p:attrNameLst>
                                          <p:attrName>ppt_w</p:attrName>
                                        </p:attrNameLst>
                                      </p:cBhvr>
                                      <p:tavLst>
                                        <p:tav tm="0">
                                          <p:val>
                                            <p:fltVal val="0"/>
                                          </p:val>
                                        </p:tav>
                                        <p:tav tm="100000">
                                          <p:val>
                                            <p:strVal val="#ppt_w"/>
                                          </p:val>
                                        </p:tav>
                                      </p:tavLst>
                                    </p:anim>
                                    <p:anim calcmode="lin" valueType="num">
                                      <p:cBhvr>
                                        <p:cTn id="26" dur="500" fill="hold"/>
                                        <p:tgtEl>
                                          <p:spTgt spid="11270"/>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11271"/>
                                        </p:tgtEl>
                                        <p:attrNameLst>
                                          <p:attrName>style.visibility</p:attrName>
                                        </p:attrNameLst>
                                      </p:cBhvr>
                                      <p:to>
                                        <p:strVal val="visible"/>
                                      </p:to>
                                    </p:set>
                                    <p:anim calcmode="lin" valueType="num">
                                      <p:cBhvr additive="base">
                                        <p:cTn id="37" dur="500" fill="hold"/>
                                        <p:tgtEl>
                                          <p:spTgt spid="11271"/>
                                        </p:tgtEl>
                                        <p:attrNameLst>
                                          <p:attrName>ppt_x</p:attrName>
                                        </p:attrNameLst>
                                      </p:cBhvr>
                                      <p:tavLst>
                                        <p:tav tm="0">
                                          <p:val>
                                            <p:strVal val="0-#ppt_w/2"/>
                                          </p:val>
                                        </p:tav>
                                        <p:tav tm="100000">
                                          <p:val>
                                            <p:strVal val="#ppt_x"/>
                                          </p:val>
                                        </p:tav>
                                      </p:tavLst>
                                    </p:anim>
                                    <p:anim calcmode="lin" valueType="num">
                                      <p:cBhvr additive="base">
                                        <p:cTn id="38" dur="500" fill="hold"/>
                                        <p:tgtEl>
                                          <p:spTgt spid="11271"/>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5"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linds(vertical)">
                                      <p:cBhvr>
                                        <p:cTn id="43" dur="500"/>
                                        <p:tgtEl>
                                          <p:spTgt spid="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3" fill="hold" grpId="0" nodeType="clickEffect">
                                  <p:stCondLst>
                                    <p:cond delay="0"/>
                                  </p:stCondLst>
                                  <p:childTnLst>
                                    <p:set>
                                      <p:cBhvr>
                                        <p:cTn id="47" dur="1" fill="hold">
                                          <p:stCondLst>
                                            <p:cond delay="0"/>
                                          </p:stCondLst>
                                        </p:cTn>
                                        <p:tgtEl>
                                          <p:spTgt spid="11272"/>
                                        </p:tgtEl>
                                        <p:attrNameLst>
                                          <p:attrName>style.visibility</p:attrName>
                                        </p:attrNameLst>
                                      </p:cBhvr>
                                      <p:to>
                                        <p:strVal val="visible"/>
                                      </p:to>
                                    </p:set>
                                    <p:anim calcmode="lin" valueType="num">
                                      <p:cBhvr additive="base">
                                        <p:cTn id="48" dur="500" fill="hold"/>
                                        <p:tgtEl>
                                          <p:spTgt spid="11272"/>
                                        </p:tgtEl>
                                        <p:attrNameLst>
                                          <p:attrName>ppt_x</p:attrName>
                                        </p:attrNameLst>
                                      </p:cBhvr>
                                      <p:tavLst>
                                        <p:tav tm="0">
                                          <p:val>
                                            <p:strVal val="1+#ppt_w/2"/>
                                          </p:val>
                                        </p:tav>
                                        <p:tav tm="100000">
                                          <p:val>
                                            <p:strVal val="#ppt_x"/>
                                          </p:val>
                                        </p:tav>
                                      </p:tavLst>
                                    </p:anim>
                                    <p:anim calcmode="lin" valueType="num">
                                      <p:cBhvr additive="base">
                                        <p:cTn id="49" dur="500" fill="hold"/>
                                        <p:tgtEl>
                                          <p:spTgt spid="1127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1268" grpId="0"/>
      <p:bldP spid="11269" grpId="0"/>
      <p:bldP spid="11270" grpId="0"/>
      <p:bldP spid="11271" grpId="0" animBg="1"/>
      <p:bldP spid="1127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836613" y="581025"/>
            <a:ext cx="2438400" cy="2133600"/>
            <a:chOff x="527" y="527"/>
            <a:chExt cx="1536" cy="1344"/>
          </a:xfrm>
        </p:grpSpPr>
        <p:grpSp>
          <p:nvGrpSpPr>
            <p:cNvPr id="9263" name="Group 3"/>
            <p:cNvGrpSpPr>
              <a:grpSpLocks/>
            </p:cNvGrpSpPr>
            <p:nvPr/>
          </p:nvGrpSpPr>
          <p:grpSpPr bwMode="auto">
            <a:xfrm rot="-5400000">
              <a:off x="936" y="744"/>
              <a:ext cx="1344" cy="910"/>
              <a:chOff x="4032" y="288"/>
              <a:chExt cx="1152" cy="1632"/>
            </a:xfrm>
          </p:grpSpPr>
          <p:sp>
            <p:nvSpPr>
              <p:cNvPr id="9265" name="Freeform 4"/>
              <p:cNvSpPr>
                <a:spLocks noChangeArrowheads="1"/>
              </p:cNvSpPr>
              <p:nvPr/>
            </p:nvSpPr>
            <p:spPr bwMode="auto">
              <a:xfrm>
                <a:off x="4032" y="528"/>
                <a:ext cx="288" cy="1392"/>
              </a:xfrm>
              <a:custGeom>
                <a:avLst/>
                <a:gdLst>
                  <a:gd name="T0" fmla="*/ 0 w 288"/>
                  <a:gd name="T1" fmla="*/ 0 h 1392"/>
                  <a:gd name="T2" fmla="*/ 0 w 288"/>
                  <a:gd name="T3" fmla="*/ 1104 h 1392"/>
                  <a:gd name="T4" fmla="*/ 288 w 288"/>
                  <a:gd name="T5" fmla="*/ 1392 h 1392"/>
                  <a:gd name="T6" fmla="*/ 288 w 288"/>
                  <a:gd name="T7" fmla="*/ 288 h 1392"/>
                  <a:gd name="T8" fmla="*/ 0 w 288"/>
                  <a:gd name="T9" fmla="*/ 0 h 1392"/>
                  <a:gd name="T10" fmla="*/ 0 60000 65536"/>
                  <a:gd name="T11" fmla="*/ 0 60000 65536"/>
                  <a:gd name="T12" fmla="*/ 0 60000 65536"/>
                  <a:gd name="T13" fmla="*/ 0 60000 65536"/>
                  <a:gd name="T14" fmla="*/ 0 60000 65536"/>
                  <a:gd name="T15" fmla="*/ 0 w 288"/>
                  <a:gd name="T16" fmla="*/ 0 h 1392"/>
                  <a:gd name="T17" fmla="*/ 288 w 288"/>
                  <a:gd name="T18" fmla="*/ 1392 h 1392"/>
                </a:gdLst>
                <a:ahLst/>
                <a:cxnLst>
                  <a:cxn ang="T10">
                    <a:pos x="T0" y="T1"/>
                  </a:cxn>
                  <a:cxn ang="T11">
                    <a:pos x="T2" y="T3"/>
                  </a:cxn>
                  <a:cxn ang="T12">
                    <a:pos x="T4" y="T5"/>
                  </a:cxn>
                  <a:cxn ang="T13">
                    <a:pos x="T6" y="T7"/>
                  </a:cxn>
                  <a:cxn ang="T14">
                    <a:pos x="T8" y="T9"/>
                  </a:cxn>
                </a:cxnLst>
                <a:rect l="T15" t="T16" r="T17" b="T18"/>
                <a:pathLst>
                  <a:path w="288" h="1392">
                    <a:moveTo>
                      <a:pt x="0" y="0"/>
                    </a:moveTo>
                    <a:lnTo>
                      <a:pt x="0" y="1104"/>
                    </a:lnTo>
                    <a:lnTo>
                      <a:pt x="288" y="1392"/>
                    </a:lnTo>
                    <a:lnTo>
                      <a:pt x="288" y="288"/>
                    </a:lnTo>
                    <a:lnTo>
                      <a:pt x="0" y="0"/>
                    </a:lnTo>
                    <a:close/>
                  </a:path>
                </a:pathLst>
              </a:custGeom>
              <a:gradFill rotWithShape="0">
                <a:gsLst>
                  <a:gs pos="0">
                    <a:srgbClr val="5E5E00"/>
                  </a:gs>
                  <a:gs pos="50000">
                    <a:srgbClr val="CCCC00"/>
                  </a:gs>
                  <a:gs pos="100000">
                    <a:srgbClr val="5E5E00"/>
                  </a:gs>
                </a:gsLst>
                <a:lin ang="5400000" scaled="1"/>
              </a:gradFill>
              <a:ln w="9525">
                <a:solidFill>
                  <a:srgbClr val="C0C0C0"/>
                </a:solidFill>
                <a:round/>
                <a:headEnd/>
                <a:tailEnd/>
              </a:ln>
            </p:spPr>
            <p:txBody>
              <a:bodyPr/>
              <a:lstStyle/>
              <a:p>
                <a:endParaRPr lang="zh-CN" altLang="en-US"/>
              </a:p>
            </p:txBody>
          </p:sp>
          <p:sp>
            <p:nvSpPr>
              <p:cNvPr id="9266" name="Freeform 5"/>
              <p:cNvSpPr>
                <a:spLocks noChangeArrowheads="1"/>
              </p:cNvSpPr>
              <p:nvPr/>
            </p:nvSpPr>
            <p:spPr bwMode="auto">
              <a:xfrm>
                <a:off x="4320" y="816"/>
                <a:ext cx="576" cy="1104"/>
              </a:xfrm>
              <a:custGeom>
                <a:avLst/>
                <a:gdLst>
                  <a:gd name="T0" fmla="*/ 0 w 576"/>
                  <a:gd name="T1" fmla="*/ 0 h 1104"/>
                  <a:gd name="T2" fmla="*/ 576 w 576"/>
                  <a:gd name="T3" fmla="*/ 0 h 1104"/>
                  <a:gd name="T4" fmla="*/ 576 w 576"/>
                  <a:gd name="T5" fmla="*/ 1104 h 1104"/>
                  <a:gd name="T6" fmla="*/ 0 w 576"/>
                  <a:gd name="T7" fmla="*/ 1104 h 1104"/>
                  <a:gd name="T8" fmla="*/ 0 w 576"/>
                  <a:gd name="T9" fmla="*/ 0 h 1104"/>
                  <a:gd name="T10" fmla="*/ 0 60000 65536"/>
                  <a:gd name="T11" fmla="*/ 0 60000 65536"/>
                  <a:gd name="T12" fmla="*/ 0 60000 65536"/>
                  <a:gd name="T13" fmla="*/ 0 60000 65536"/>
                  <a:gd name="T14" fmla="*/ 0 60000 65536"/>
                  <a:gd name="T15" fmla="*/ 0 w 576"/>
                  <a:gd name="T16" fmla="*/ 0 h 1104"/>
                  <a:gd name="T17" fmla="*/ 576 w 576"/>
                  <a:gd name="T18" fmla="*/ 1104 h 1104"/>
                </a:gdLst>
                <a:ahLst/>
                <a:cxnLst>
                  <a:cxn ang="T10">
                    <a:pos x="T0" y="T1"/>
                  </a:cxn>
                  <a:cxn ang="T11">
                    <a:pos x="T2" y="T3"/>
                  </a:cxn>
                  <a:cxn ang="T12">
                    <a:pos x="T4" y="T5"/>
                  </a:cxn>
                  <a:cxn ang="T13">
                    <a:pos x="T6" y="T7"/>
                  </a:cxn>
                  <a:cxn ang="T14">
                    <a:pos x="T8" y="T9"/>
                  </a:cxn>
                </a:cxnLst>
                <a:rect l="T15" t="T16" r="T17" b="T18"/>
                <a:pathLst>
                  <a:path w="576" h="1104">
                    <a:moveTo>
                      <a:pt x="0" y="0"/>
                    </a:moveTo>
                    <a:lnTo>
                      <a:pt x="576" y="0"/>
                    </a:lnTo>
                    <a:lnTo>
                      <a:pt x="576" y="1104"/>
                    </a:lnTo>
                    <a:lnTo>
                      <a:pt x="0" y="1104"/>
                    </a:lnTo>
                    <a:lnTo>
                      <a:pt x="0" y="0"/>
                    </a:lnTo>
                    <a:close/>
                  </a:path>
                </a:pathLst>
              </a:custGeom>
              <a:gradFill rotWithShape="0">
                <a:gsLst>
                  <a:gs pos="0">
                    <a:srgbClr val="5E5E00"/>
                  </a:gs>
                  <a:gs pos="50000">
                    <a:srgbClr val="CCCC00"/>
                  </a:gs>
                  <a:gs pos="100000">
                    <a:srgbClr val="5E5E00"/>
                  </a:gs>
                </a:gsLst>
                <a:lin ang="5400000" scaled="1"/>
              </a:gradFill>
              <a:ln w="9525">
                <a:solidFill>
                  <a:srgbClr val="C0C0C0"/>
                </a:solidFill>
                <a:round/>
                <a:headEnd/>
                <a:tailEnd/>
              </a:ln>
            </p:spPr>
            <p:txBody>
              <a:bodyPr/>
              <a:lstStyle/>
              <a:p>
                <a:endParaRPr lang="zh-CN" altLang="en-US"/>
              </a:p>
            </p:txBody>
          </p:sp>
          <p:sp>
            <p:nvSpPr>
              <p:cNvPr id="9267" name="Freeform 6"/>
              <p:cNvSpPr>
                <a:spLocks noChangeArrowheads="1"/>
              </p:cNvSpPr>
              <p:nvPr/>
            </p:nvSpPr>
            <p:spPr bwMode="auto">
              <a:xfrm>
                <a:off x="4896" y="576"/>
                <a:ext cx="288" cy="1344"/>
              </a:xfrm>
              <a:custGeom>
                <a:avLst/>
                <a:gdLst>
                  <a:gd name="T0" fmla="*/ 0 w 288"/>
                  <a:gd name="T1" fmla="*/ 1344 h 1344"/>
                  <a:gd name="T2" fmla="*/ 288 w 288"/>
                  <a:gd name="T3" fmla="*/ 1104 h 1344"/>
                  <a:gd name="T4" fmla="*/ 288 w 288"/>
                  <a:gd name="T5" fmla="*/ 0 h 1344"/>
                  <a:gd name="T6" fmla="*/ 0 w 288"/>
                  <a:gd name="T7" fmla="*/ 240 h 1344"/>
                  <a:gd name="T8" fmla="*/ 0 w 288"/>
                  <a:gd name="T9" fmla="*/ 1344 h 1344"/>
                  <a:gd name="T10" fmla="*/ 0 60000 65536"/>
                  <a:gd name="T11" fmla="*/ 0 60000 65536"/>
                  <a:gd name="T12" fmla="*/ 0 60000 65536"/>
                  <a:gd name="T13" fmla="*/ 0 60000 65536"/>
                  <a:gd name="T14" fmla="*/ 0 60000 65536"/>
                  <a:gd name="T15" fmla="*/ 0 w 288"/>
                  <a:gd name="T16" fmla="*/ 0 h 1344"/>
                  <a:gd name="T17" fmla="*/ 288 w 288"/>
                  <a:gd name="T18" fmla="*/ 1344 h 1344"/>
                </a:gdLst>
                <a:ahLst/>
                <a:cxnLst>
                  <a:cxn ang="T10">
                    <a:pos x="T0" y="T1"/>
                  </a:cxn>
                  <a:cxn ang="T11">
                    <a:pos x="T2" y="T3"/>
                  </a:cxn>
                  <a:cxn ang="T12">
                    <a:pos x="T4" y="T5"/>
                  </a:cxn>
                  <a:cxn ang="T13">
                    <a:pos x="T6" y="T7"/>
                  </a:cxn>
                  <a:cxn ang="T14">
                    <a:pos x="T8" y="T9"/>
                  </a:cxn>
                </a:cxnLst>
                <a:rect l="T15" t="T16" r="T17" b="T18"/>
                <a:pathLst>
                  <a:path w="288" h="1344">
                    <a:moveTo>
                      <a:pt x="0" y="1344"/>
                    </a:moveTo>
                    <a:lnTo>
                      <a:pt x="288" y="1104"/>
                    </a:lnTo>
                    <a:lnTo>
                      <a:pt x="288" y="0"/>
                    </a:lnTo>
                    <a:lnTo>
                      <a:pt x="0" y="240"/>
                    </a:lnTo>
                    <a:lnTo>
                      <a:pt x="0" y="1344"/>
                    </a:lnTo>
                    <a:close/>
                  </a:path>
                </a:pathLst>
              </a:custGeom>
              <a:gradFill rotWithShape="0">
                <a:gsLst>
                  <a:gs pos="0">
                    <a:srgbClr val="5E5E00"/>
                  </a:gs>
                  <a:gs pos="50000">
                    <a:srgbClr val="CCCC00"/>
                  </a:gs>
                  <a:gs pos="100000">
                    <a:srgbClr val="5E5E00"/>
                  </a:gs>
                </a:gsLst>
                <a:lin ang="5400000" scaled="1"/>
              </a:gradFill>
              <a:ln w="9525">
                <a:solidFill>
                  <a:srgbClr val="C0C0C0"/>
                </a:solidFill>
                <a:round/>
                <a:headEnd/>
                <a:tailEnd/>
              </a:ln>
            </p:spPr>
            <p:txBody>
              <a:bodyPr/>
              <a:lstStyle/>
              <a:p>
                <a:endParaRPr lang="zh-CN" altLang="en-US"/>
              </a:p>
            </p:txBody>
          </p:sp>
          <p:sp>
            <p:nvSpPr>
              <p:cNvPr id="9268" name="Freeform 7"/>
              <p:cNvSpPr>
                <a:spLocks noChangeArrowheads="1"/>
              </p:cNvSpPr>
              <p:nvPr/>
            </p:nvSpPr>
            <p:spPr bwMode="auto">
              <a:xfrm>
                <a:off x="4032" y="288"/>
                <a:ext cx="1152" cy="528"/>
              </a:xfrm>
              <a:custGeom>
                <a:avLst/>
                <a:gdLst>
                  <a:gd name="T0" fmla="*/ 0 w 1152"/>
                  <a:gd name="T1" fmla="*/ 240 h 528"/>
                  <a:gd name="T2" fmla="*/ 288 w 1152"/>
                  <a:gd name="T3" fmla="*/ 0 h 528"/>
                  <a:gd name="T4" fmla="*/ 864 w 1152"/>
                  <a:gd name="T5" fmla="*/ 0 h 528"/>
                  <a:gd name="T6" fmla="*/ 1152 w 1152"/>
                  <a:gd name="T7" fmla="*/ 288 h 528"/>
                  <a:gd name="T8" fmla="*/ 864 w 1152"/>
                  <a:gd name="T9" fmla="*/ 528 h 528"/>
                  <a:gd name="T10" fmla="*/ 288 w 1152"/>
                  <a:gd name="T11" fmla="*/ 528 h 528"/>
                  <a:gd name="T12" fmla="*/ 0 w 1152"/>
                  <a:gd name="T13" fmla="*/ 240 h 528"/>
                  <a:gd name="T14" fmla="*/ 0 60000 65536"/>
                  <a:gd name="T15" fmla="*/ 0 60000 65536"/>
                  <a:gd name="T16" fmla="*/ 0 60000 65536"/>
                  <a:gd name="T17" fmla="*/ 0 60000 65536"/>
                  <a:gd name="T18" fmla="*/ 0 60000 65536"/>
                  <a:gd name="T19" fmla="*/ 0 60000 65536"/>
                  <a:gd name="T20" fmla="*/ 0 60000 65536"/>
                  <a:gd name="T21" fmla="*/ 0 w 1152"/>
                  <a:gd name="T22" fmla="*/ 0 h 528"/>
                  <a:gd name="T23" fmla="*/ 1152 w 1152"/>
                  <a:gd name="T24" fmla="*/ 528 h 5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52" h="528">
                    <a:moveTo>
                      <a:pt x="0" y="240"/>
                    </a:moveTo>
                    <a:lnTo>
                      <a:pt x="288" y="0"/>
                    </a:lnTo>
                    <a:lnTo>
                      <a:pt x="864" y="0"/>
                    </a:lnTo>
                    <a:lnTo>
                      <a:pt x="1152" y="288"/>
                    </a:lnTo>
                    <a:lnTo>
                      <a:pt x="864" y="528"/>
                    </a:lnTo>
                    <a:lnTo>
                      <a:pt x="288" y="528"/>
                    </a:lnTo>
                    <a:lnTo>
                      <a:pt x="0" y="240"/>
                    </a:lnTo>
                    <a:close/>
                  </a:path>
                </a:pathLst>
              </a:custGeom>
              <a:gradFill rotWithShape="0">
                <a:gsLst>
                  <a:gs pos="0">
                    <a:srgbClr val="5E5E00"/>
                  </a:gs>
                  <a:gs pos="50000">
                    <a:srgbClr val="CCCC00"/>
                  </a:gs>
                  <a:gs pos="100000">
                    <a:srgbClr val="5E5E00"/>
                  </a:gs>
                </a:gsLst>
                <a:lin ang="5400000" scaled="1"/>
              </a:gradFill>
              <a:ln w="9525">
                <a:solidFill>
                  <a:srgbClr val="C0C0C0"/>
                </a:solidFill>
                <a:round/>
                <a:headEnd/>
                <a:tailEnd/>
              </a:ln>
            </p:spPr>
            <p:txBody>
              <a:bodyPr/>
              <a:lstStyle/>
              <a:p>
                <a:endParaRPr lang="zh-CN" altLang="en-US"/>
              </a:p>
            </p:txBody>
          </p:sp>
        </p:grpSp>
        <p:sp>
          <p:nvSpPr>
            <p:cNvPr id="9264" name="AutoShape 8"/>
            <p:cNvSpPr>
              <a:spLocks noChangeArrowheads="1"/>
            </p:cNvSpPr>
            <p:nvPr/>
          </p:nvSpPr>
          <p:spPr bwMode="auto">
            <a:xfrm rot="-5400000">
              <a:off x="628" y="747"/>
              <a:ext cx="649" cy="853"/>
            </a:xfrm>
            <a:prstGeom prst="can">
              <a:avLst>
                <a:gd name="adj" fmla="val 32858"/>
              </a:avLst>
            </a:prstGeom>
            <a:gradFill rotWithShape="0">
              <a:gsLst>
                <a:gs pos="0">
                  <a:srgbClr val="767600"/>
                </a:gs>
                <a:gs pos="50000">
                  <a:srgbClr val="FFFF00"/>
                </a:gs>
                <a:gs pos="100000">
                  <a:srgbClr val="767600"/>
                </a:gs>
              </a:gsLst>
              <a:lin ang="5400000" scaled="1"/>
            </a:gradFill>
            <a:ln w="9525">
              <a:solidFill>
                <a:srgbClr val="C0C0C0"/>
              </a:solidFill>
              <a:round/>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grpSp>
      <p:pic>
        <p:nvPicPr>
          <p:cNvPr id="12297" name="Picture 9"/>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8200" y="3173413"/>
            <a:ext cx="3810000"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8" name="AutoShape 10"/>
          <p:cNvSpPr>
            <a:spLocks noChangeArrowheads="1"/>
          </p:cNvSpPr>
          <p:nvPr/>
        </p:nvSpPr>
        <p:spPr bwMode="auto">
          <a:xfrm>
            <a:off x="323850" y="2924175"/>
            <a:ext cx="3600450" cy="762000"/>
          </a:xfrm>
          <a:prstGeom prst="cloudCallout">
            <a:avLst>
              <a:gd name="adj1" fmla="val 1806"/>
              <a:gd name="adj2" fmla="val 127292"/>
            </a:avLst>
          </a:prstGeom>
          <a:solidFill>
            <a:srgbClr val="FFFF99"/>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None/>
            </a:pPr>
            <a:r>
              <a:rPr lang="zh-CN" altLang="en-US" b="1"/>
              <a:t>对称</a:t>
            </a:r>
            <a:r>
              <a:rPr lang="zh-CN" altLang="en-US" b="1">
                <a:solidFill>
                  <a:schemeClr val="tx2"/>
                </a:solidFill>
                <a:sym typeface="Symbol" panose="05050102010706020507" pitchFamily="18" charset="2"/>
              </a:rPr>
              <a:t>叠加</a:t>
            </a:r>
          </a:p>
          <a:p>
            <a:pPr algn="ctr" eaLnBrk="1" hangingPunct="1">
              <a:buFont typeface="Arial" panose="020B0604020202020204" pitchFamily="34" charset="0"/>
              <a:buNone/>
            </a:pPr>
            <a:r>
              <a:rPr lang="en-US" altLang="zh-CN" sz="1800" b="1" i="1">
                <a:solidFill>
                  <a:schemeClr val="tx2"/>
                </a:solidFill>
                <a:sym typeface="Symbol" panose="05050102010706020507" pitchFamily="18" charset="2"/>
              </a:rPr>
              <a:t>Symmetrical</a:t>
            </a:r>
          </a:p>
        </p:txBody>
      </p:sp>
      <p:sp>
        <p:nvSpPr>
          <p:cNvPr id="12299" name="AutoShape 11"/>
          <p:cNvSpPr>
            <a:spLocks noChangeArrowheads="1"/>
          </p:cNvSpPr>
          <p:nvPr/>
        </p:nvSpPr>
        <p:spPr bwMode="auto">
          <a:xfrm>
            <a:off x="6732588" y="1844675"/>
            <a:ext cx="2663825" cy="719138"/>
          </a:xfrm>
          <a:prstGeom prst="wedgeEllipseCallout">
            <a:avLst>
              <a:gd name="adj1" fmla="val -29083"/>
              <a:gd name="adj2" fmla="val 149560"/>
            </a:avLst>
          </a:prstGeom>
          <a:solidFill>
            <a:srgbClr val="99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None/>
            </a:pPr>
            <a:r>
              <a:rPr lang="zh-CN" altLang="en-US" b="1">
                <a:solidFill>
                  <a:schemeClr val="tx2"/>
                </a:solidFill>
                <a:sym typeface="Symbol" panose="05050102010706020507" pitchFamily="18" charset="2"/>
              </a:rPr>
              <a:t>非</a:t>
            </a:r>
            <a:r>
              <a:rPr lang="zh-CN" altLang="en-US" b="1"/>
              <a:t>对称</a:t>
            </a:r>
            <a:r>
              <a:rPr lang="zh-CN" altLang="en-US" b="1">
                <a:solidFill>
                  <a:schemeClr val="tx2"/>
                </a:solidFill>
                <a:sym typeface="Symbol" panose="05050102010706020507" pitchFamily="18" charset="2"/>
              </a:rPr>
              <a:t>叠加</a:t>
            </a:r>
          </a:p>
          <a:p>
            <a:pPr algn="ctr" eaLnBrk="1" hangingPunct="1">
              <a:buFont typeface="Arial" panose="020B0604020202020204" pitchFamily="34" charset="0"/>
              <a:buNone/>
            </a:pPr>
            <a:r>
              <a:rPr lang="en-US" altLang="zh-CN" sz="1800" b="1" i="1">
                <a:solidFill>
                  <a:schemeClr val="tx2"/>
                </a:solidFill>
                <a:sym typeface="Symbol" panose="05050102010706020507" pitchFamily="18" charset="2"/>
              </a:rPr>
              <a:t>Non-symmetrical</a:t>
            </a:r>
          </a:p>
        </p:txBody>
      </p:sp>
      <p:grpSp>
        <p:nvGrpSpPr>
          <p:cNvPr id="4" name="Group 12"/>
          <p:cNvGrpSpPr>
            <a:grpSpLocks/>
          </p:cNvGrpSpPr>
          <p:nvPr/>
        </p:nvGrpSpPr>
        <p:grpSpPr bwMode="auto">
          <a:xfrm>
            <a:off x="4265613" y="733425"/>
            <a:ext cx="2667000" cy="1981200"/>
            <a:chOff x="2687" y="623"/>
            <a:chExt cx="1680" cy="1248"/>
          </a:xfrm>
        </p:grpSpPr>
        <p:sp>
          <p:nvSpPr>
            <p:cNvPr id="9261" name="AutoShape 13"/>
            <p:cNvSpPr>
              <a:spLocks noChangeArrowheads="1"/>
            </p:cNvSpPr>
            <p:nvPr/>
          </p:nvSpPr>
          <p:spPr bwMode="auto">
            <a:xfrm rot="-5400000">
              <a:off x="3206" y="709"/>
              <a:ext cx="1248" cy="1073"/>
            </a:xfrm>
            <a:prstGeom prst="can">
              <a:avLst>
                <a:gd name="adj" fmla="val 25000"/>
              </a:avLst>
            </a:prstGeom>
            <a:gradFill rotWithShape="0">
              <a:gsLst>
                <a:gs pos="0">
                  <a:srgbClr val="454545"/>
                </a:gs>
                <a:gs pos="50000">
                  <a:srgbClr val="969696"/>
                </a:gs>
                <a:gs pos="100000">
                  <a:srgbClr val="454545"/>
                </a:gs>
              </a:gsLst>
              <a:lin ang="5400000" scaled="1"/>
            </a:gradFill>
            <a:ln w="9525">
              <a:solidFill>
                <a:schemeClr val="bg2"/>
              </a:solidFill>
              <a:round/>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9262" name="AutoShape 14"/>
            <p:cNvSpPr>
              <a:spLocks noChangeArrowheads="1"/>
            </p:cNvSpPr>
            <p:nvPr/>
          </p:nvSpPr>
          <p:spPr bwMode="auto">
            <a:xfrm rot="-5400000">
              <a:off x="2682" y="849"/>
              <a:ext cx="802" cy="793"/>
            </a:xfrm>
            <a:prstGeom prst="can">
              <a:avLst>
                <a:gd name="adj" fmla="val 25000"/>
              </a:avLst>
            </a:prstGeom>
            <a:gradFill rotWithShape="0">
              <a:gsLst>
                <a:gs pos="0">
                  <a:srgbClr val="595959"/>
                </a:gs>
                <a:gs pos="50000">
                  <a:srgbClr val="C0C0C0"/>
                </a:gs>
                <a:gs pos="100000">
                  <a:srgbClr val="595959"/>
                </a:gs>
              </a:gsLst>
              <a:lin ang="5400000" scaled="1"/>
            </a:gradFill>
            <a:ln w="9525">
              <a:solidFill>
                <a:srgbClr val="C0C0C0"/>
              </a:solidFill>
              <a:round/>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grpSp>
      <p:sp>
        <p:nvSpPr>
          <p:cNvPr id="12303" name="AutoShape 15"/>
          <p:cNvSpPr>
            <a:spLocks noChangeArrowheads="1"/>
          </p:cNvSpPr>
          <p:nvPr/>
        </p:nvSpPr>
        <p:spPr bwMode="auto">
          <a:xfrm>
            <a:off x="3886200" y="-26988"/>
            <a:ext cx="4718050" cy="762001"/>
          </a:xfrm>
          <a:prstGeom prst="cloudCallout">
            <a:avLst>
              <a:gd name="adj1" fmla="val -56088"/>
              <a:gd name="adj2" fmla="val 138750"/>
            </a:avLst>
          </a:prstGeom>
          <a:solidFill>
            <a:srgbClr val="99FF66"/>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None/>
            </a:pPr>
            <a:r>
              <a:rPr lang="zh-CN" altLang="en-US" b="1"/>
              <a:t>同轴叠加</a:t>
            </a:r>
          </a:p>
          <a:p>
            <a:pPr algn="ctr" eaLnBrk="1" hangingPunct="1">
              <a:buFont typeface="Arial" panose="020B0604020202020204" pitchFamily="34" charset="0"/>
              <a:buNone/>
            </a:pPr>
            <a:r>
              <a:rPr lang="en-US" altLang="zh-CN" sz="1800" b="1" i="1"/>
              <a:t>Coaxial</a:t>
            </a:r>
          </a:p>
        </p:txBody>
      </p:sp>
      <p:grpSp>
        <p:nvGrpSpPr>
          <p:cNvPr id="5" name="Group 16"/>
          <p:cNvGrpSpPr>
            <a:grpSpLocks/>
          </p:cNvGrpSpPr>
          <p:nvPr/>
        </p:nvGrpSpPr>
        <p:grpSpPr bwMode="auto">
          <a:xfrm>
            <a:off x="5043488" y="3217863"/>
            <a:ext cx="3660775" cy="2789237"/>
            <a:chOff x="3177" y="2188"/>
            <a:chExt cx="2306" cy="1757"/>
          </a:xfrm>
        </p:grpSpPr>
        <p:grpSp>
          <p:nvGrpSpPr>
            <p:cNvPr id="9225" name="Group 17"/>
            <p:cNvGrpSpPr>
              <a:grpSpLocks/>
            </p:cNvGrpSpPr>
            <p:nvPr/>
          </p:nvGrpSpPr>
          <p:grpSpPr bwMode="auto">
            <a:xfrm>
              <a:off x="3180" y="3057"/>
              <a:ext cx="2296" cy="870"/>
              <a:chOff x="3180" y="3226"/>
              <a:chExt cx="2296" cy="870"/>
            </a:xfrm>
          </p:grpSpPr>
          <p:sp>
            <p:nvSpPr>
              <p:cNvPr id="9259" name="Freeform 18"/>
              <p:cNvSpPr>
                <a:spLocks noChangeArrowheads="1"/>
              </p:cNvSpPr>
              <p:nvPr/>
            </p:nvSpPr>
            <p:spPr bwMode="auto">
              <a:xfrm>
                <a:off x="3330" y="3630"/>
                <a:ext cx="216" cy="185"/>
              </a:xfrm>
              <a:custGeom>
                <a:avLst/>
                <a:gdLst>
                  <a:gd name="T0" fmla="*/ 34 w 165"/>
                  <a:gd name="T1" fmla="*/ 0 h 165"/>
                  <a:gd name="T2" fmla="*/ 0 w 165"/>
                  <a:gd name="T3" fmla="*/ 211 h 165"/>
                  <a:gd name="T4" fmla="*/ 370 w 165"/>
                  <a:gd name="T5" fmla="*/ 232 h 165"/>
                  <a:gd name="T6" fmla="*/ 34 w 165"/>
                  <a:gd name="T7" fmla="*/ 0 h 165"/>
                  <a:gd name="T8" fmla="*/ 0 60000 65536"/>
                  <a:gd name="T9" fmla="*/ 0 60000 65536"/>
                  <a:gd name="T10" fmla="*/ 0 60000 65536"/>
                  <a:gd name="T11" fmla="*/ 0 60000 65536"/>
                  <a:gd name="T12" fmla="*/ 0 w 165"/>
                  <a:gd name="T13" fmla="*/ 0 h 165"/>
                  <a:gd name="T14" fmla="*/ 165 w 165"/>
                  <a:gd name="T15" fmla="*/ 165 h 165"/>
                </a:gdLst>
                <a:ahLst/>
                <a:cxnLst>
                  <a:cxn ang="T8">
                    <a:pos x="T0" y="T1"/>
                  </a:cxn>
                  <a:cxn ang="T9">
                    <a:pos x="T2" y="T3"/>
                  </a:cxn>
                  <a:cxn ang="T10">
                    <a:pos x="T4" y="T5"/>
                  </a:cxn>
                  <a:cxn ang="T11">
                    <a:pos x="T6" y="T7"/>
                  </a:cxn>
                </a:cxnLst>
                <a:rect l="T12" t="T13" r="T14" b="T15"/>
                <a:pathLst>
                  <a:path w="165" h="165">
                    <a:moveTo>
                      <a:pt x="15" y="0"/>
                    </a:moveTo>
                    <a:lnTo>
                      <a:pt x="0" y="150"/>
                    </a:lnTo>
                    <a:lnTo>
                      <a:pt x="165" y="165"/>
                    </a:lnTo>
                    <a:lnTo>
                      <a:pt x="15" y="0"/>
                    </a:lnTo>
                    <a:close/>
                  </a:path>
                </a:pathLst>
              </a:custGeom>
              <a:gradFill rotWithShape="0">
                <a:gsLst>
                  <a:gs pos="0">
                    <a:srgbClr val="3399FF"/>
                  </a:gs>
                  <a:gs pos="100000">
                    <a:srgbClr val="184776"/>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a:p>
            </p:txBody>
          </p:sp>
          <p:sp>
            <p:nvSpPr>
              <p:cNvPr id="9260" name="Freeform 19"/>
              <p:cNvSpPr>
                <a:spLocks noChangeArrowheads="1"/>
              </p:cNvSpPr>
              <p:nvPr/>
            </p:nvSpPr>
            <p:spPr bwMode="auto">
              <a:xfrm>
                <a:off x="3180" y="3226"/>
                <a:ext cx="2296" cy="870"/>
              </a:xfrm>
              <a:custGeom>
                <a:avLst/>
                <a:gdLst>
                  <a:gd name="T0" fmla="*/ 17 w 2296"/>
                  <a:gd name="T1" fmla="*/ 0 h 870"/>
                  <a:gd name="T2" fmla="*/ 0 w 2296"/>
                  <a:gd name="T3" fmla="*/ 404 h 870"/>
                  <a:gd name="T4" fmla="*/ 165 w 2296"/>
                  <a:gd name="T5" fmla="*/ 570 h 870"/>
                  <a:gd name="T6" fmla="*/ 180 w 2296"/>
                  <a:gd name="T7" fmla="*/ 420 h 870"/>
                  <a:gd name="T8" fmla="*/ 645 w 2296"/>
                  <a:gd name="T9" fmla="*/ 870 h 870"/>
                  <a:gd name="T10" fmla="*/ 2281 w 2296"/>
                  <a:gd name="T11" fmla="*/ 870 h 870"/>
                  <a:gd name="T12" fmla="*/ 2296 w 2296"/>
                  <a:gd name="T13" fmla="*/ 645 h 870"/>
                  <a:gd name="T14" fmla="*/ 1665 w 2296"/>
                  <a:gd name="T15" fmla="*/ 0 h 870"/>
                  <a:gd name="T16" fmla="*/ 17 w 2296"/>
                  <a:gd name="T17" fmla="*/ 0 h 8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96"/>
                  <a:gd name="T28" fmla="*/ 0 h 870"/>
                  <a:gd name="T29" fmla="*/ 2296 w 2296"/>
                  <a:gd name="T30" fmla="*/ 870 h 8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96" h="870">
                    <a:moveTo>
                      <a:pt x="17" y="0"/>
                    </a:moveTo>
                    <a:lnTo>
                      <a:pt x="0" y="404"/>
                    </a:lnTo>
                    <a:lnTo>
                      <a:pt x="165" y="570"/>
                    </a:lnTo>
                    <a:lnTo>
                      <a:pt x="180" y="420"/>
                    </a:lnTo>
                    <a:lnTo>
                      <a:pt x="645" y="870"/>
                    </a:lnTo>
                    <a:lnTo>
                      <a:pt x="2281" y="870"/>
                    </a:lnTo>
                    <a:lnTo>
                      <a:pt x="2296" y="645"/>
                    </a:lnTo>
                    <a:lnTo>
                      <a:pt x="1665" y="0"/>
                    </a:lnTo>
                    <a:lnTo>
                      <a:pt x="17" y="0"/>
                    </a:lnTo>
                    <a:close/>
                  </a:path>
                </a:pathLst>
              </a:custGeom>
              <a:gradFill rotWithShape="0">
                <a:gsLst>
                  <a:gs pos="0">
                    <a:srgbClr val="3399FF"/>
                  </a:gs>
                  <a:gs pos="100000">
                    <a:srgbClr val="184776"/>
                  </a:gs>
                </a:gsLst>
                <a:lin ang="18900000" scaled="1"/>
              </a:gra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a:p>
            </p:txBody>
          </p:sp>
        </p:grpSp>
        <p:grpSp>
          <p:nvGrpSpPr>
            <p:cNvPr id="9226" name="Group 20"/>
            <p:cNvGrpSpPr>
              <a:grpSpLocks/>
            </p:cNvGrpSpPr>
            <p:nvPr/>
          </p:nvGrpSpPr>
          <p:grpSpPr bwMode="auto">
            <a:xfrm>
              <a:off x="3177" y="3065"/>
              <a:ext cx="2306" cy="880"/>
              <a:chOff x="3177" y="3065"/>
              <a:chExt cx="2306" cy="880"/>
            </a:xfrm>
          </p:grpSpPr>
          <p:grpSp>
            <p:nvGrpSpPr>
              <p:cNvPr id="9245" name="Group 21"/>
              <p:cNvGrpSpPr>
                <a:grpSpLocks/>
              </p:cNvGrpSpPr>
              <p:nvPr/>
            </p:nvGrpSpPr>
            <p:grpSpPr bwMode="auto">
              <a:xfrm>
                <a:off x="3819" y="3703"/>
                <a:ext cx="1653" cy="223"/>
                <a:chOff x="2016" y="3312"/>
                <a:chExt cx="2496" cy="336"/>
              </a:xfrm>
            </p:grpSpPr>
            <p:sp>
              <p:nvSpPr>
                <p:cNvPr id="9257" name="Line 22"/>
                <p:cNvSpPr>
                  <a:spLocks noChangeShapeType="1"/>
                </p:cNvSpPr>
                <p:nvPr/>
              </p:nvSpPr>
              <p:spPr bwMode="auto">
                <a:xfrm>
                  <a:off x="2016" y="3312"/>
                  <a:ext cx="24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8" name="Line 23"/>
                <p:cNvSpPr>
                  <a:spLocks noChangeShapeType="1"/>
                </p:cNvSpPr>
                <p:nvPr/>
              </p:nvSpPr>
              <p:spPr bwMode="auto">
                <a:xfrm>
                  <a:off x="2016" y="3312"/>
                  <a:ext cx="0" cy="3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246" name="Group 24"/>
              <p:cNvGrpSpPr>
                <a:grpSpLocks/>
              </p:cNvGrpSpPr>
              <p:nvPr/>
            </p:nvGrpSpPr>
            <p:grpSpPr bwMode="auto">
              <a:xfrm>
                <a:off x="3177" y="3065"/>
                <a:ext cx="2306" cy="880"/>
                <a:chOff x="3177" y="3065"/>
                <a:chExt cx="2306" cy="880"/>
              </a:xfrm>
            </p:grpSpPr>
            <p:sp>
              <p:nvSpPr>
                <p:cNvPr id="9248" name="Line 25"/>
                <p:cNvSpPr>
                  <a:spLocks noChangeShapeType="1"/>
                </p:cNvSpPr>
                <p:nvPr/>
              </p:nvSpPr>
              <p:spPr bwMode="auto">
                <a:xfrm>
                  <a:off x="3183" y="3065"/>
                  <a:ext cx="165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9" name="Line 26"/>
                <p:cNvSpPr>
                  <a:spLocks noChangeShapeType="1"/>
                </p:cNvSpPr>
                <p:nvPr/>
              </p:nvSpPr>
              <p:spPr bwMode="auto">
                <a:xfrm>
                  <a:off x="4836" y="3065"/>
                  <a:ext cx="636" cy="63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0" name="Freeform 27"/>
                <p:cNvSpPr>
                  <a:spLocks noChangeArrowheads="1"/>
                </p:cNvSpPr>
                <p:nvPr/>
              </p:nvSpPr>
              <p:spPr bwMode="auto">
                <a:xfrm>
                  <a:off x="3185" y="3068"/>
                  <a:ext cx="633" cy="632"/>
                </a:xfrm>
                <a:custGeom>
                  <a:avLst/>
                  <a:gdLst>
                    <a:gd name="T0" fmla="*/ 0 w 633"/>
                    <a:gd name="T1" fmla="*/ 0 h 632"/>
                    <a:gd name="T2" fmla="*/ 633 w 633"/>
                    <a:gd name="T3" fmla="*/ 632 h 632"/>
                    <a:gd name="T4" fmla="*/ 0 60000 65536"/>
                    <a:gd name="T5" fmla="*/ 0 60000 65536"/>
                    <a:gd name="T6" fmla="*/ 0 w 633"/>
                    <a:gd name="T7" fmla="*/ 0 h 632"/>
                    <a:gd name="T8" fmla="*/ 633 w 633"/>
                    <a:gd name="T9" fmla="*/ 632 h 632"/>
                  </a:gdLst>
                  <a:ahLst/>
                  <a:cxnLst>
                    <a:cxn ang="T4">
                      <a:pos x="T0" y="T1"/>
                    </a:cxn>
                    <a:cxn ang="T5">
                      <a:pos x="T2" y="T3"/>
                    </a:cxn>
                  </a:cxnLst>
                  <a:rect l="T6" t="T7" r="T8" b="T9"/>
                  <a:pathLst>
                    <a:path w="633" h="632">
                      <a:moveTo>
                        <a:pt x="0" y="0"/>
                      </a:moveTo>
                      <a:lnTo>
                        <a:pt x="633" y="632"/>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1" name="Freeform 28"/>
                <p:cNvSpPr>
                  <a:spLocks noChangeArrowheads="1"/>
                </p:cNvSpPr>
                <p:nvPr/>
              </p:nvSpPr>
              <p:spPr bwMode="auto">
                <a:xfrm>
                  <a:off x="5472" y="3703"/>
                  <a:ext cx="3" cy="242"/>
                </a:xfrm>
                <a:custGeom>
                  <a:avLst/>
                  <a:gdLst>
                    <a:gd name="T0" fmla="*/ 0 w 3"/>
                    <a:gd name="T1" fmla="*/ 0 h 242"/>
                    <a:gd name="T2" fmla="*/ 3 w 3"/>
                    <a:gd name="T3" fmla="*/ 242 h 242"/>
                    <a:gd name="T4" fmla="*/ 0 60000 65536"/>
                    <a:gd name="T5" fmla="*/ 0 60000 65536"/>
                    <a:gd name="T6" fmla="*/ 0 w 3"/>
                    <a:gd name="T7" fmla="*/ 0 h 242"/>
                    <a:gd name="T8" fmla="*/ 3 w 3"/>
                    <a:gd name="T9" fmla="*/ 242 h 242"/>
                  </a:gdLst>
                  <a:ahLst/>
                  <a:cxnLst>
                    <a:cxn ang="T4">
                      <a:pos x="T0" y="T1"/>
                    </a:cxn>
                    <a:cxn ang="T5">
                      <a:pos x="T2" y="T3"/>
                    </a:cxn>
                  </a:cxnLst>
                  <a:rect l="T6" t="T7" r="T8" b="T9"/>
                  <a:pathLst>
                    <a:path w="3" h="242">
                      <a:moveTo>
                        <a:pt x="0" y="0"/>
                      </a:moveTo>
                      <a:lnTo>
                        <a:pt x="3" y="242"/>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2" name="Freeform 29"/>
                <p:cNvSpPr>
                  <a:spLocks noChangeArrowheads="1"/>
                </p:cNvSpPr>
                <p:nvPr/>
              </p:nvSpPr>
              <p:spPr bwMode="auto">
                <a:xfrm>
                  <a:off x="3819" y="3919"/>
                  <a:ext cx="1664" cy="7"/>
                </a:xfrm>
                <a:custGeom>
                  <a:avLst/>
                  <a:gdLst>
                    <a:gd name="T0" fmla="*/ 0 w 1664"/>
                    <a:gd name="T1" fmla="*/ 7 h 7"/>
                    <a:gd name="T2" fmla="*/ 1664 w 1664"/>
                    <a:gd name="T3" fmla="*/ 0 h 7"/>
                    <a:gd name="T4" fmla="*/ 0 60000 65536"/>
                    <a:gd name="T5" fmla="*/ 0 60000 65536"/>
                    <a:gd name="T6" fmla="*/ 0 w 1664"/>
                    <a:gd name="T7" fmla="*/ 0 h 7"/>
                    <a:gd name="T8" fmla="*/ 1664 w 1664"/>
                    <a:gd name="T9" fmla="*/ 7 h 7"/>
                  </a:gdLst>
                  <a:ahLst/>
                  <a:cxnLst>
                    <a:cxn ang="T4">
                      <a:pos x="T0" y="T1"/>
                    </a:cxn>
                    <a:cxn ang="T5">
                      <a:pos x="T2" y="T3"/>
                    </a:cxn>
                  </a:cxnLst>
                  <a:rect l="T6" t="T7" r="T8" b="T9"/>
                  <a:pathLst>
                    <a:path w="1664" h="7">
                      <a:moveTo>
                        <a:pt x="0" y="7"/>
                      </a:moveTo>
                      <a:lnTo>
                        <a:pt x="1664"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3" name="Freeform 30"/>
                <p:cNvSpPr>
                  <a:spLocks noChangeArrowheads="1"/>
                </p:cNvSpPr>
                <p:nvPr/>
              </p:nvSpPr>
              <p:spPr bwMode="auto">
                <a:xfrm>
                  <a:off x="3185" y="3068"/>
                  <a:ext cx="1" cy="429"/>
                </a:xfrm>
                <a:custGeom>
                  <a:avLst/>
                  <a:gdLst>
                    <a:gd name="T0" fmla="*/ 0 w 1"/>
                    <a:gd name="T1" fmla="*/ 0 h 429"/>
                    <a:gd name="T2" fmla="*/ 0 w 1"/>
                    <a:gd name="T3" fmla="*/ 429 h 429"/>
                    <a:gd name="T4" fmla="*/ 0 60000 65536"/>
                    <a:gd name="T5" fmla="*/ 0 60000 65536"/>
                    <a:gd name="T6" fmla="*/ 0 w 1"/>
                    <a:gd name="T7" fmla="*/ 0 h 429"/>
                    <a:gd name="T8" fmla="*/ 1 w 1"/>
                    <a:gd name="T9" fmla="*/ 429 h 429"/>
                  </a:gdLst>
                  <a:ahLst/>
                  <a:cxnLst>
                    <a:cxn ang="T4">
                      <a:pos x="T0" y="T1"/>
                    </a:cxn>
                    <a:cxn ang="T5">
                      <a:pos x="T2" y="T3"/>
                    </a:cxn>
                  </a:cxnLst>
                  <a:rect l="T6" t="T7" r="T8" b="T9"/>
                  <a:pathLst>
                    <a:path w="1" h="429">
                      <a:moveTo>
                        <a:pt x="0" y="0"/>
                      </a:moveTo>
                      <a:lnTo>
                        <a:pt x="0" y="429"/>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4" name="Freeform 31"/>
                <p:cNvSpPr>
                  <a:spLocks noChangeArrowheads="1"/>
                </p:cNvSpPr>
                <p:nvPr/>
              </p:nvSpPr>
              <p:spPr bwMode="auto">
                <a:xfrm>
                  <a:off x="3177" y="3474"/>
                  <a:ext cx="170" cy="172"/>
                </a:xfrm>
                <a:custGeom>
                  <a:avLst/>
                  <a:gdLst>
                    <a:gd name="T0" fmla="*/ 0 w 170"/>
                    <a:gd name="T1" fmla="*/ 0 h 172"/>
                    <a:gd name="T2" fmla="*/ 170 w 170"/>
                    <a:gd name="T3" fmla="*/ 172 h 172"/>
                    <a:gd name="T4" fmla="*/ 0 60000 65536"/>
                    <a:gd name="T5" fmla="*/ 0 60000 65536"/>
                    <a:gd name="T6" fmla="*/ 0 w 170"/>
                    <a:gd name="T7" fmla="*/ 0 h 172"/>
                    <a:gd name="T8" fmla="*/ 170 w 170"/>
                    <a:gd name="T9" fmla="*/ 172 h 172"/>
                  </a:gdLst>
                  <a:ahLst/>
                  <a:cxnLst>
                    <a:cxn ang="T4">
                      <a:pos x="T0" y="T1"/>
                    </a:cxn>
                    <a:cxn ang="T5">
                      <a:pos x="T2" y="T3"/>
                    </a:cxn>
                  </a:cxnLst>
                  <a:rect l="T6" t="T7" r="T8" b="T9"/>
                  <a:pathLst>
                    <a:path w="170" h="172">
                      <a:moveTo>
                        <a:pt x="0" y="0"/>
                      </a:moveTo>
                      <a:lnTo>
                        <a:pt x="170" y="172"/>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5" name="Freeform 32"/>
                <p:cNvSpPr>
                  <a:spLocks noChangeArrowheads="1"/>
                </p:cNvSpPr>
                <p:nvPr/>
              </p:nvSpPr>
              <p:spPr bwMode="auto">
                <a:xfrm>
                  <a:off x="3343" y="3448"/>
                  <a:ext cx="482" cy="478"/>
                </a:xfrm>
                <a:custGeom>
                  <a:avLst/>
                  <a:gdLst>
                    <a:gd name="T0" fmla="*/ 482 w 482"/>
                    <a:gd name="T1" fmla="*/ 478 h 478"/>
                    <a:gd name="T2" fmla="*/ 0 w 482"/>
                    <a:gd name="T3" fmla="*/ 0 h 478"/>
                    <a:gd name="T4" fmla="*/ 0 60000 65536"/>
                    <a:gd name="T5" fmla="*/ 0 60000 65536"/>
                    <a:gd name="T6" fmla="*/ 0 w 482"/>
                    <a:gd name="T7" fmla="*/ 0 h 478"/>
                    <a:gd name="T8" fmla="*/ 482 w 482"/>
                    <a:gd name="T9" fmla="*/ 478 h 478"/>
                  </a:gdLst>
                  <a:ahLst/>
                  <a:cxnLst>
                    <a:cxn ang="T4">
                      <a:pos x="T0" y="T1"/>
                    </a:cxn>
                    <a:cxn ang="T5">
                      <a:pos x="T2" y="T3"/>
                    </a:cxn>
                  </a:cxnLst>
                  <a:rect l="T6" t="T7" r="T8" b="T9"/>
                  <a:pathLst>
                    <a:path w="482" h="478">
                      <a:moveTo>
                        <a:pt x="482" y="478"/>
                      </a:moveTo>
                      <a:lnTo>
                        <a:pt x="0"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6" name="Line 33"/>
                <p:cNvSpPr>
                  <a:spLocks noChangeShapeType="1"/>
                </p:cNvSpPr>
                <p:nvPr/>
              </p:nvSpPr>
              <p:spPr bwMode="auto">
                <a:xfrm>
                  <a:off x="3342" y="3448"/>
                  <a:ext cx="0" cy="19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47" name="Line 34"/>
              <p:cNvSpPr>
                <a:spLocks noChangeShapeType="1"/>
              </p:cNvSpPr>
              <p:nvPr/>
            </p:nvSpPr>
            <p:spPr bwMode="auto">
              <a:xfrm>
                <a:off x="3342" y="3639"/>
                <a:ext cx="191"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27" name="Freeform 35"/>
            <p:cNvSpPr>
              <a:spLocks noChangeArrowheads="1"/>
            </p:cNvSpPr>
            <p:nvPr/>
          </p:nvSpPr>
          <p:spPr bwMode="auto">
            <a:xfrm>
              <a:off x="4061" y="2222"/>
              <a:ext cx="1201" cy="1275"/>
            </a:xfrm>
            <a:custGeom>
              <a:avLst/>
              <a:gdLst>
                <a:gd name="T0" fmla="*/ 0 w 1291"/>
                <a:gd name="T1" fmla="*/ 758 h 1335"/>
                <a:gd name="T2" fmla="*/ 363 w 1291"/>
                <a:gd name="T3" fmla="*/ 1163 h 1335"/>
                <a:gd name="T4" fmla="*/ 1039 w 1291"/>
                <a:gd name="T5" fmla="*/ 1150 h 1335"/>
                <a:gd name="T6" fmla="*/ 1039 w 1291"/>
                <a:gd name="T7" fmla="*/ 692 h 1335"/>
                <a:gd name="T8" fmla="*/ 1015 w 1291"/>
                <a:gd name="T9" fmla="*/ 575 h 1335"/>
                <a:gd name="T10" fmla="*/ 967 w 1291"/>
                <a:gd name="T11" fmla="*/ 497 h 1335"/>
                <a:gd name="T12" fmla="*/ 907 w 1291"/>
                <a:gd name="T13" fmla="*/ 444 h 1335"/>
                <a:gd name="T14" fmla="*/ 520 w 1291"/>
                <a:gd name="T15" fmla="*/ 52 h 1335"/>
                <a:gd name="T16" fmla="*/ 410 w 1291"/>
                <a:gd name="T17" fmla="*/ 12 h 1335"/>
                <a:gd name="T18" fmla="*/ 278 w 1291"/>
                <a:gd name="T19" fmla="*/ 0 h 1335"/>
                <a:gd name="T20" fmla="*/ 132 w 1291"/>
                <a:gd name="T21" fmla="*/ 52 h 1335"/>
                <a:gd name="T22" fmla="*/ 48 w 1291"/>
                <a:gd name="T23" fmla="*/ 144 h 1335"/>
                <a:gd name="T24" fmla="*/ 0 w 1291"/>
                <a:gd name="T25" fmla="*/ 274 h 1335"/>
                <a:gd name="T26" fmla="*/ 0 w 1291"/>
                <a:gd name="T27" fmla="*/ 758 h 13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91"/>
                <a:gd name="T43" fmla="*/ 0 h 1335"/>
                <a:gd name="T44" fmla="*/ 1291 w 1291"/>
                <a:gd name="T45" fmla="*/ 1335 h 13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91" h="1335">
                  <a:moveTo>
                    <a:pt x="0" y="870"/>
                  </a:moveTo>
                  <a:lnTo>
                    <a:pt x="450" y="1335"/>
                  </a:lnTo>
                  <a:lnTo>
                    <a:pt x="1291" y="1320"/>
                  </a:lnTo>
                  <a:lnTo>
                    <a:pt x="1291" y="795"/>
                  </a:lnTo>
                  <a:lnTo>
                    <a:pt x="1261" y="660"/>
                  </a:lnTo>
                  <a:lnTo>
                    <a:pt x="1201" y="570"/>
                  </a:lnTo>
                  <a:lnTo>
                    <a:pt x="1126" y="510"/>
                  </a:lnTo>
                  <a:lnTo>
                    <a:pt x="646" y="60"/>
                  </a:lnTo>
                  <a:lnTo>
                    <a:pt x="510" y="15"/>
                  </a:lnTo>
                  <a:lnTo>
                    <a:pt x="345" y="0"/>
                  </a:lnTo>
                  <a:lnTo>
                    <a:pt x="165" y="60"/>
                  </a:lnTo>
                  <a:lnTo>
                    <a:pt x="60" y="165"/>
                  </a:lnTo>
                  <a:lnTo>
                    <a:pt x="0" y="315"/>
                  </a:lnTo>
                  <a:lnTo>
                    <a:pt x="0" y="870"/>
                  </a:lnTo>
                  <a:close/>
                </a:path>
              </a:pathLst>
            </a:custGeom>
            <a:solidFill>
              <a:srgbClr val="969696"/>
            </a:soli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a:p>
          </p:txBody>
        </p:sp>
        <p:sp>
          <p:nvSpPr>
            <p:cNvPr id="9228" name="Oval 36"/>
            <p:cNvSpPr>
              <a:spLocks noChangeArrowheads="1"/>
            </p:cNvSpPr>
            <p:nvPr/>
          </p:nvSpPr>
          <p:spPr bwMode="auto">
            <a:xfrm>
              <a:off x="4488" y="2657"/>
              <a:ext cx="776" cy="720"/>
            </a:xfrm>
            <a:prstGeom prst="ellipse">
              <a:avLst/>
            </a:prstGeom>
            <a:solidFill>
              <a:srgbClr val="969696"/>
            </a:solidFill>
            <a:ln w="38100">
              <a:solidFill>
                <a:schemeClr val="tx1"/>
              </a:solidFill>
              <a:round/>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9229" name="Rectangle 37"/>
            <p:cNvSpPr>
              <a:spLocks noChangeArrowheads="1"/>
            </p:cNvSpPr>
            <p:nvPr/>
          </p:nvSpPr>
          <p:spPr bwMode="auto">
            <a:xfrm>
              <a:off x="4488" y="3016"/>
              <a:ext cx="776" cy="480"/>
            </a:xfrm>
            <a:prstGeom prst="rect">
              <a:avLst/>
            </a:prstGeom>
            <a:solidFill>
              <a:srgbClr val="969696"/>
            </a:solidFill>
            <a:ln w="38100">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9230" name="Freeform 38"/>
            <p:cNvSpPr>
              <a:spLocks noChangeArrowheads="1"/>
            </p:cNvSpPr>
            <p:nvPr/>
          </p:nvSpPr>
          <p:spPr bwMode="auto">
            <a:xfrm>
              <a:off x="4501" y="3016"/>
              <a:ext cx="757" cy="1"/>
            </a:xfrm>
            <a:custGeom>
              <a:avLst/>
              <a:gdLst>
                <a:gd name="T0" fmla="*/ 0 w 757"/>
                <a:gd name="T1" fmla="*/ 0 h 1"/>
                <a:gd name="T2" fmla="*/ 757 w 757"/>
                <a:gd name="T3" fmla="*/ 1 h 1"/>
                <a:gd name="T4" fmla="*/ 0 60000 65536"/>
                <a:gd name="T5" fmla="*/ 0 60000 65536"/>
                <a:gd name="T6" fmla="*/ 0 w 757"/>
                <a:gd name="T7" fmla="*/ 0 h 1"/>
                <a:gd name="T8" fmla="*/ 757 w 757"/>
                <a:gd name="T9" fmla="*/ 1 h 1"/>
              </a:gdLst>
              <a:ahLst/>
              <a:cxnLst>
                <a:cxn ang="T4">
                  <a:pos x="T0" y="T1"/>
                </a:cxn>
                <a:cxn ang="T5">
                  <a:pos x="T2" y="T3"/>
                </a:cxn>
              </a:cxnLst>
              <a:rect l="T6" t="T7" r="T8" b="T9"/>
              <a:pathLst>
                <a:path w="757" h="1">
                  <a:moveTo>
                    <a:pt x="0" y="0"/>
                  </a:moveTo>
                  <a:lnTo>
                    <a:pt x="757" y="1"/>
                  </a:lnTo>
                </a:path>
              </a:pathLst>
            </a:custGeom>
            <a:solidFill>
              <a:srgbClr val="969696"/>
            </a:solidFill>
            <a:ln w="76200">
              <a:solidFill>
                <a:srgbClr val="969696"/>
              </a:solidFill>
              <a:round/>
              <a:headEnd/>
              <a:tailEnd/>
            </a:ln>
          </p:spPr>
          <p:txBody>
            <a:bodyPr/>
            <a:lstStyle/>
            <a:p>
              <a:endParaRPr lang="zh-CN" altLang="en-US"/>
            </a:p>
          </p:txBody>
        </p:sp>
        <p:sp>
          <p:nvSpPr>
            <p:cNvPr id="9231" name="Freeform 39"/>
            <p:cNvSpPr>
              <a:spLocks noChangeArrowheads="1"/>
            </p:cNvSpPr>
            <p:nvPr/>
          </p:nvSpPr>
          <p:spPr bwMode="auto">
            <a:xfrm>
              <a:off x="4061" y="3059"/>
              <a:ext cx="427" cy="437"/>
            </a:xfrm>
            <a:custGeom>
              <a:avLst/>
              <a:gdLst>
                <a:gd name="T0" fmla="*/ 280 w 527"/>
                <a:gd name="T1" fmla="*/ 303 h 525"/>
                <a:gd name="T2" fmla="*/ 0 w 527"/>
                <a:gd name="T3" fmla="*/ 0 h 525"/>
                <a:gd name="T4" fmla="*/ 0 60000 65536"/>
                <a:gd name="T5" fmla="*/ 0 60000 65536"/>
                <a:gd name="T6" fmla="*/ 0 w 527"/>
                <a:gd name="T7" fmla="*/ 0 h 525"/>
                <a:gd name="T8" fmla="*/ 527 w 527"/>
                <a:gd name="T9" fmla="*/ 525 h 525"/>
              </a:gdLst>
              <a:ahLst/>
              <a:cxnLst>
                <a:cxn ang="T4">
                  <a:pos x="T0" y="T1"/>
                </a:cxn>
                <a:cxn ang="T5">
                  <a:pos x="T2" y="T3"/>
                </a:cxn>
              </a:cxnLst>
              <a:rect l="T6" t="T7" r="T8" b="T9"/>
              <a:pathLst>
                <a:path w="527" h="525">
                  <a:moveTo>
                    <a:pt x="527" y="525"/>
                  </a:moveTo>
                  <a:lnTo>
                    <a:pt x="0" y="0"/>
                  </a:lnTo>
                </a:path>
              </a:pathLst>
            </a:custGeom>
            <a:solidFill>
              <a:srgbClr val="969696"/>
            </a:solidFill>
            <a:ln w="38100">
              <a:solidFill>
                <a:schemeClr val="tx1"/>
              </a:solidFill>
              <a:round/>
              <a:headEnd/>
              <a:tailEnd/>
            </a:ln>
          </p:spPr>
          <p:txBody>
            <a:bodyPr/>
            <a:lstStyle/>
            <a:p>
              <a:endParaRPr lang="zh-CN" altLang="en-US"/>
            </a:p>
          </p:txBody>
        </p:sp>
        <p:sp>
          <p:nvSpPr>
            <p:cNvPr id="9232" name="Freeform 40"/>
            <p:cNvSpPr>
              <a:spLocks noChangeArrowheads="1"/>
            </p:cNvSpPr>
            <p:nvPr/>
          </p:nvSpPr>
          <p:spPr bwMode="auto">
            <a:xfrm>
              <a:off x="4736" y="2349"/>
              <a:ext cx="398" cy="399"/>
            </a:xfrm>
            <a:custGeom>
              <a:avLst/>
              <a:gdLst>
                <a:gd name="T0" fmla="*/ 398 w 398"/>
                <a:gd name="T1" fmla="*/ 399 h 399"/>
                <a:gd name="T2" fmla="*/ 0 w 398"/>
                <a:gd name="T3" fmla="*/ 0 h 399"/>
                <a:gd name="T4" fmla="*/ 0 60000 65536"/>
                <a:gd name="T5" fmla="*/ 0 60000 65536"/>
                <a:gd name="T6" fmla="*/ 0 w 398"/>
                <a:gd name="T7" fmla="*/ 0 h 399"/>
                <a:gd name="T8" fmla="*/ 398 w 398"/>
                <a:gd name="T9" fmla="*/ 399 h 399"/>
              </a:gdLst>
              <a:ahLst/>
              <a:cxnLst>
                <a:cxn ang="T4">
                  <a:pos x="T0" y="T1"/>
                </a:cxn>
                <a:cxn ang="T5">
                  <a:pos x="T2" y="T3"/>
                </a:cxn>
              </a:cxnLst>
              <a:rect l="T6" t="T7" r="T8" b="T9"/>
              <a:pathLst>
                <a:path w="398" h="399">
                  <a:moveTo>
                    <a:pt x="398" y="399"/>
                  </a:moveTo>
                  <a:lnTo>
                    <a:pt x="0" y="0"/>
                  </a:lnTo>
                </a:path>
              </a:pathLst>
            </a:custGeom>
            <a:solidFill>
              <a:srgbClr val="969696"/>
            </a:solidFill>
            <a:ln w="38100">
              <a:solidFill>
                <a:schemeClr val="tx1"/>
              </a:solidFill>
              <a:round/>
              <a:headEnd/>
              <a:tailEnd/>
            </a:ln>
          </p:spPr>
          <p:txBody>
            <a:bodyPr/>
            <a:lstStyle/>
            <a:p>
              <a:endParaRPr lang="zh-CN" altLang="en-US"/>
            </a:p>
          </p:txBody>
        </p:sp>
        <p:sp>
          <p:nvSpPr>
            <p:cNvPr id="9233" name="Freeform 41"/>
            <p:cNvSpPr>
              <a:spLocks noChangeArrowheads="1"/>
            </p:cNvSpPr>
            <p:nvPr/>
          </p:nvSpPr>
          <p:spPr bwMode="auto">
            <a:xfrm>
              <a:off x="4061" y="2530"/>
              <a:ext cx="1" cy="541"/>
            </a:xfrm>
            <a:custGeom>
              <a:avLst/>
              <a:gdLst>
                <a:gd name="T0" fmla="*/ 0 w 1"/>
                <a:gd name="T1" fmla="*/ 375 h 650"/>
                <a:gd name="T2" fmla="*/ 0 w 1"/>
                <a:gd name="T3" fmla="*/ 0 h 650"/>
                <a:gd name="T4" fmla="*/ 0 60000 65536"/>
                <a:gd name="T5" fmla="*/ 0 60000 65536"/>
                <a:gd name="T6" fmla="*/ 0 w 1"/>
                <a:gd name="T7" fmla="*/ 0 h 650"/>
                <a:gd name="T8" fmla="*/ 1 w 1"/>
                <a:gd name="T9" fmla="*/ 650 h 650"/>
              </a:gdLst>
              <a:ahLst/>
              <a:cxnLst>
                <a:cxn ang="T4">
                  <a:pos x="T0" y="T1"/>
                </a:cxn>
                <a:cxn ang="T5">
                  <a:pos x="T2" y="T3"/>
                </a:cxn>
              </a:cxnLst>
              <a:rect l="T6" t="T7" r="T8" b="T9"/>
              <a:pathLst>
                <a:path w="1" h="650">
                  <a:moveTo>
                    <a:pt x="0" y="650"/>
                  </a:moveTo>
                  <a:lnTo>
                    <a:pt x="0" y="0"/>
                  </a:lnTo>
                </a:path>
              </a:pathLst>
            </a:custGeom>
            <a:solidFill>
              <a:srgbClr val="969696"/>
            </a:solidFill>
            <a:ln w="38100">
              <a:solidFill>
                <a:schemeClr val="tx1"/>
              </a:solidFill>
              <a:round/>
              <a:headEnd/>
              <a:tailEnd/>
            </a:ln>
          </p:spPr>
          <p:txBody>
            <a:bodyPr/>
            <a:lstStyle/>
            <a:p>
              <a:endParaRPr lang="zh-CN" altLang="en-US"/>
            </a:p>
          </p:txBody>
        </p:sp>
        <p:sp>
          <p:nvSpPr>
            <p:cNvPr id="9234" name="Freeform 42"/>
            <p:cNvSpPr>
              <a:spLocks noChangeArrowheads="1"/>
            </p:cNvSpPr>
            <p:nvPr/>
          </p:nvSpPr>
          <p:spPr bwMode="auto">
            <a:xfrm>
              <a:off x="4061" y="2188"/>
              <a:ext cx="688" cy="363"/>
            </a:xfrm>
            <a:custGeom>
              <a:avLst/>
              <a:gdLst>
                <a:gd name="T0" fmla="*/ 0 w 688"/>
                <a:gd name="T1" fmla="*/ 363 h 363"/>
                <a:gd name="T2" fmla="*/ 4 w 688"/>
                <a:gd name="T3" fmla="*/ 292 h 363"/>
                <a:gd name="T4" fmla="*/ 26 w 688"/>
                <a:gd name="T5" fmla="*/ 219 h 363"/>
                <a:gd name="T6" fmla="*/ 65 w 688"/>
                <a:gd name="T7" fmla="*/ 161 h 363"/>
                <a:gd name="T8" fmla="*/ 128 w 688"/>
                <a:gd name="T9" fmla="*/ 89 h 363"/>
                <a:gd name="T10" fmla="*/ 215 w 688"/>
                <a:gd name="T11" fmla="*/ 38 h 363"/>
                <a:gd name="T12" fmla="*/ 280 w 688"/>
                <a:gd name="T13" fmla="*/ 16 h 363"/>
                <a:gd name="T14" fmla="*/ 382 w 688"/>
                <a:gd name="T15" fmla="*/ 1 h 363"/>
                <a:gd name="T16" fmla="*/ 491 w 688"/>
                <a:gd name="T17" fmla="*/ 23 h 363"/>
                <a:gd name="T18" fmla="*/ 564 w 688"/>
                <a:gd name="T19" fmla="*/ 67 h 363"/>
                <a:gd name="T20" fmla="*/ 637 w 688"/>
                <a:gd name="T21" fmla="*/ 123 h 363"/>
                <a:gd name="T22" fmla="*/ 688 w 688"/>
                <a:gd name="T23" fmla="*/ 174 h 36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88"/>
                <a:gd name="T37" fmla="*/ 0 h 363"/>
                <a:gd name="T38" fmla="*/ 688 w 688"/>
                <a:gd name="T39" fmla="*/ 363 h 36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88" h="363">
                  <a:moveTo>
                    <a:pt x="0" y="363"/>
                  </a:moveTo>
                  <a:cubicBezTo>
                    <a:pt x="1" y="351"/>
                    <a:pt x="0" y="316"/>
                    <a:pt x="4" y="292"/>
                  </a:cubicBezTo>
                  <a:cubicBezTo>
                    <a:pt x="8" y="268"/>
                    <a:pt x="16" y="241"/>
                    <a:pt x="26" y="219"/>
                  </a:cubicBezTo>
                  <a:cubicBezTo>
                    <a:pt x="36" y="197"/>
                    <a:pt x="48" y="183"/>
                    <a:pt x="65" y="161"/>
                  </a:cubicBezTo>
                  <a:cubicBezTo>
                    <a:pt x="82" y="139"/>
                    <a:pt x="103" y="110"/>
                    <a:pt x="128" y="89"/>
                  </a:cubicBezTo>
                  <a:cubicBezTo>
                    <a:pt x="153" y="68"/>
                    <a:pt x="190" y="50"/>
                    <a:pt x="215" y="38"/>
                  </a:cubicBezTo>
                  <a:cubicBezTo>
                    <a:pt x="240" y="26"/>
                    <a:pt x="252" y="22"/>
                    <a:pt x="280" y="16"/>
                  </a:cubicBezTo>
                  <a:cubicBezTo>
                    <a:pt x="308" y="10"/>
                    <a:pt x="347" y="0"/>
                    <a:pt x="382" y="1"/>
                  </a:cubicBezTo>
                  <a:cubicBezTo>
                    <a:pt x="417" y="2"/>
                    <a:pt x="461" y="12"/>
                    <a:pt x="491" y="23"/>
                  </a:cubicBezTo>
                  <a:cubicBezTo>
                    <a:pt x="521" y="34"/>
                    <a:pt x="540" y="50"/>
                    <a:pt x="564" y="67"/>
                  </a:cubicBezTo>
                  <a:cubicBezTo>
                    <a:pt x="588" y="84"/>
                    <a:pt x="616" y="105"/>
                    <a:pt x="637" y="123"/>
                  </a:cubicBezTo>
                  <a:cubicBezTo>
                    <a:pt x="658" y="141"/>
                    <a:pt x="678" y="164"/>
                    <a:pt x="688" y="174"/>
                  </a:cubicBezTo>
                </a:path>
              </a:pathLst>
            </a:custGeom>
            <a:solidFill>
              <a:srgbClr val="969696"/>
            </a:solidFill>
            <a:ln w="38100">
              <a:solidFill>
                <a:schemeClr val="tx1"/>
              </a:solidFill>
              <a:round/>
              <a:headEnd/>
              <a:tailEnd/>
            </a:ln>
          </p:spPr>
          <p:txBody>
            <a:bodyPr/>
            <a:lstStyle/>
            <a:p>
              <a:endParaRPr lang="zh-CN" altLang="en-US"/>
            </a:p>
          </p:txBody>
        </p:sp>
        <p:sp>
          <p:nvSpPr>
            <p:cNvPr id="9235" name="Oval 43"/>
            <p:cNvSpPr>
              <a:spLocks noChangeArrowheads="1"/>
            </p:cNvSpPr>
            <p:nvPr/>
          </p:nvSpPr>
          <p:spPr bwMode="auto">
            <a:xfrm>
              <a:off x="4696" y="2817"/>
              <a:ext cx="388" cy="360"/>
            </a:xfrm>
            <a:prstGeom prst="ellipse">
              <a:avLst/>
            </a:prstGeom>
            <a:gradFill rotWithShape="0">
              <a:gsLst>
                <a:gs pos="0">
                  <a:srgbClr val="454545"/>
                </a:gs>
                <a:gs pos="50000">
                  <a:srgbClr val="969696"/>
                </a:gs>
                <a:gs pos="100000">
                  <a:srgbClr val="454545"/>
                </a:gs>
              </a:gsLst>
              <a:lin ang="18900000" scaled="1"/>
            </a:gradFill>
            <a:ln w="38100">
              <a:solidFill>
                <a:schemeClr val="tx1"/>
              </a:solidFill>
              <a:round/>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endParaRPr lang="zh-CN" altLang="en-US"/>
            </a:p>
          </p:txBody>
        </p:sp>
        <p:sp>
          <p:nvSpPr>
            <p:cNvPr id="9236" name="Freeform 44"/>
            <p:cNvSpPr>
              <a:spLocks noChangeArrowheads="1"/>
            </p:cNvSpPr>
            <p:nvPr/>
          </p:nvSpPr>
          <p:spPr bwMode="auto">
            <a:xfrm>
              <a:off x="3179" y="2677"/>
              <a:ext cx="1084" cy="580"/>
            </a:xfrm>
            <a:custGeom>
              <a:avLst/>
              <a:gdLst>
                <a:gd name="T0" fmla="*/ 0 w 1084"/>
                <a:gd name="T1" fmla="*/ 163 h 580"/>
                <a:gd name="T2" fmla="*/ 9 w 1084"/>
                <a:gd name="T3" fmla="*/ 412 h 580"/>
                <a:gd name="T4" fmla="*/ 181 w 1084"/>
                <a:gd name="T5" fmla="*/ 580 h 580"/>
                <a:gd name="T6" fmla="*/ 1075 w 1084"/>
                <a:gd name="T7" fmla="*/ 575 h 580"/>
                <a:gd name="T8" fmla="*/ 1084 w 1084"/>
                <a:gd name="T9" fmla="*/ 211 h 580"/>
                <a:gd name="T10" fmla="*/ 883 w 1084"/>
                <a:gd name="T11" fmla="*/ 0 h 580"/>
                <a:gd name="T12" fmla="*/ 0 w 1084"/>
                <a:gd name="T13" fmla="*/ 163 h 580"/>
                <a:gd name="T14" fmla="*/ 0 60000 65536"/>
                <a:gd name="T15" fmla="*/ 0 60000 65536"/>
                <a:gd name="T16" fmla="*/ 0 60000 65536"/>
                <a:gd name="T17" fmla="*/ 0 60000 65536"/>
                <a:gd name="T18" fmla="*/ 0 60000 65536"/>
                <a:gd name="T19" fmla="*/ 0 60000 65536"/>
                <a:gd name="T20" fmla="*/ 0 60000 65536"/>
                <a:gd name="T21" fmla="*/ 0 w 1084"/>
                <a:gd name="T22" fmla="*/ 0 h 580"/>
                <a:gd name="T23" fmla="*/ 1084 w 1084"/>
                <a:gd name="T24" fmla="*/ 580 h 5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84" h="580">
                  <a:moveTo>
                    <a:pt x="0" y="163"/>
                  </a:moveTo>
                  <a:lnTo>
                    <a:pt x="9" y="412"/>
                  </a:lnTo>
                  <a:lnTo>
                    <a:pt x="181" y="580"/>
                  </a:lnTo>
                  <a:lnTo>
                    <a:pt x="1075" y="575"/>
                  </a:lnTo>
                  <a:lnTo>
                    <a:pt x="1084" y="211"/>
                  </a:lnTo>
                  <a:lnTo>
                    <a:pt x="883" y="0"/>
                  </a:lnTo>
                  <a:lnTo>
                    <a:pt x="0" y="163"/>
                  </a:lnTo>
                  <a:close/>
                </a:path>
              </a:pathLst>
            </a:custGeom>
            <a:solidFill>
              <a:srgbClr val="CC0000"/>
            </a:soli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zh-CN" altLang="en-US"/>
            </a:p>
          </p:txBody>
        </p:sp>
        <p:sp>
          <p:nvSpPr>
            <p:cNvPr id="9237" name="Freeform 45"/>
            <p:cNvSpPr>
              <a:spLocks noChangeArrowheads="1"/>
            </p:cNvSpPr>
            <p:nvPr/>
          </p:nvSpPr>
          <p:spPr bwMode="auto">
            <a:xfrm>
              <a:off x="3358" y="3240"/>
              <a:ext cx="896" cy="6"/>
            </a:xfrm>
            <a:custGeom>
              <a:avLst/>
              <a:gdLst>
                <a:gd name="T0" fmla="*/ 0 w 896"/>
                <a:gd name="T1" fmla="*/ 6 h 6"/>
                <a:gd name="T2" fmla="*/ 896 w 896"/>
                <a:gd name="T3" fmla="*/ 0 h 6"/>
                <a:gd name="T4" fmla="*/ 0 60000 65536"/>
                <a:gd name="T5" fmla="*/ 0 60000 65536"/>
                <a:gd name="T6" fmla="*/ 0 w 896"/>
                <a:gd name="T7" fmla="*/ 0 h 6"/>
                <a:gd name="T8" fmla="*/ 896 w 896"/>
                <a:gd name="T9" fmla="*/ 6 h 6"/>
              </a:gdLst>
              <a:ahLst/>
              <a:cxnLst>
                <a:cxn ang="T4">
                  <a:pos x="T0" y="T1"/>
                </a:cxn>
                <a:cxn ang="T5">
                  <a:pos x="T2" y="T3"/>
                </a:cxn>
              </a:cxnLst>
              <a:rect l="T6" t="T7" r="T8" b="T9"/>
              <a:pathLst>
                <a:path w="896" h="6">
                  <a:moveTo>
                    <a:pt x="0" y="6"/>
                  </a:moveTo>
                  <a:lnTo>
                    <a:pt x="896" y="0"/>
                  </a:lnTo>
                </a:path>
              </a:pathLst>
            </a:custGeom>
            <a:gradFill rotWithShape="0">
              <a:gsLst>
                <a:gs pos="0">
                  <a:srgbClr val="FF00FF"/>
                </a:gs>
                <a:gs pos="100000">
                  <a:srgbClr val="760076"/>
                </a:gs>
              </a:gsLst>
              <a:lin ang="18900000" scaled="1"/>
            </a:gradFill>
            <a:ln w="38100">
              <a:solidFill>
                <a:schemeClr val="tx1"/>
              </a:solidFill>
              <a:round/>
              <a:headEnd/>
              <a:tailEnd/>
            </a:ln>
          </p:spPr>
          <p:txBody>
            <a:bodyPr/>
            <a:lstStyle/>
            <a:p>
              <a:endParaRPr lang="zh-CN" altLang="en-US"/>
            </a:p>
          </p:txBody>
        </p:sp>
        <p:sp>
          <p:nvSpPr>
            <p:cNvPr id="9238" name="Freeform 46"/>
            <p:cNvSpPr>
              <a:spLocks noChangeArrowheads="1"/>
            </p:cNvSpPr>
            <p:nvPr/>
          </p:nvSpPr>
          <p:spPr bwMode="auto">
            <a:xfrm>
              <a:off x="4254" y="2907"/>
              <a:ext cx="1" cy="355"/>
            </a:xfrm>
            <a:custGeom>
              <a:avLst/>
              <a:gdLst>
                <a:gd name="T0" fmla="*/ 0 w 1"/>
                <a:gd name="T1" fmla="*/ 355 h 355"/>
                <a:gd name="T2" fmla="*/ 0 w 1"/>
                <a:gd name="T3" fmla="*/ 0 h 355"/>
                <a:gd name="T4" fmla="*/ 0 60000 65536"/>
                <a:gd name="T5" fmla="*/ 0 60000 65536"/>
                <a:gd name="T6" fmla="*/ 0 w 1"/>
                <a:gd name="T7" fmla="*/ 0 h 355"/>
                <a:gd name="T8" fmla="*/ 1 w 1"/>
                <a:gd name="T9" fmla="*/ 355 h 355"/>
              </a:gdLst>
              <a:ahLst/>
              <a:cxnLst>
                <a:cxn ang="T4">
                  <a:pos x="T0" y="T1"/>
                </a:cxn>
                <a:cxn ang="T5">
                  <a:pos x="T2" y="T3"/>
                </a:cxn>
              </a:cxnLst>
              <a:rect l="T6" t="T7" r="T8" b="T9"/>
              <a:pathLst>
                <a:path w="1" h="355">
                  <a:moveTo>
                    <a:pt x="0" y="355"/>
                  </a:moveTo>
                  <a:lnTo>
                    <a:pt x="0" y="0"/>
                  </a:lnTo>
                </a:path>
              </a:pathLst>
            </a:custGeom>
            <a:gradFill rotWithShape="0">
              <a:gsLst>
                <a:gs pos="0">
                  <a:srgbClr val="FF00FF"/>
                </a:gs>
                <a:gs pos="100000">
                  <a:srgbClr val="760076"/>
                </a:gs>
              </a:gsLst>
              <a:lin ang="18900000" scaled="1"/>
            </a:gradFill>
            <a:ln w="38100">
              <a:solidFill>
                <a:schemeClr val="tx1"/>
              </a:solidFill>
              <a:round/>
              <a:headEnd/>
              <a:tailEnd/>
            </a:ln>
          </p:spPr>
          <p:txBody>
            <a:bodyPr/>
            <a:lstStyle/>
            <a:p>
              <a:endParaRPr lang="zh-CN" altLang="en-US"/>
            </a:p>
          </p:txBody>
        </p:sp>
        <p:sp>
          <p:nvSpPr>
            <p:cNvPr id="9239" name="Freeform 47"/>
            <p:cNvSpPr>
              <a:spLocks noChangeArrowheads="1"/>
            </p:cNvSpPr>
            <p:nvPr/>
          </p:nvSpPr>
          <p:spPr bwMode="auto">
            <a:xfrm>
              <a:off x="3365" y="3020"/>
              <a:ext cx="1" cy="230"/>
            </a:xfrm>
            <a:custGeom>
              <a:avLst/>
              <a:gdLst>
                <a:gd name="T0" fmla="*/ 1 w 1"/>
                <a:gd name="T1" fmla="*/ 230 h 230"/>
                <a:gd name="T2" fmla="*/ 0 w 1"/>
                <a:gd name="T3" fmla="*/ 0 h 230"/>
                <a:gd name="T4" fmla="*/ 0 60000 65536"/>
                <a:gd name="T5" fmla="*/ 0 60000 65536"/>
                <a:gd name="T6" fmla="*/ 0 w 1"/>
                <a:gd name="T7" fmla="*/ 0 h 230"/>
                <a:gd name="T8" fmla="*/ 1 w 1"/>
                <a:gd name="T9" fmla="*/ 230 h 230"/>
              </a:gdLst>
              <a:ahLst/>
              <a:cxnLst>
                <a:cxn ang="T4">
                  <a:pos x="T0" y="T1"/>
                </a:cxn>
                <a:cxn ang="T5">
                  <a:pos x="T2" y="T3"/>
                </a:cxn>
              </a:cxnLst>
              <a:rect l="T6" t="T7" r="T8" b="T9"/>
              <a:pathLst>
                <a:path w="1" h="230">
                  <a:moveTo>
                    <a:pt x="1" y="230"/>
                  </a:moveTo>
                  <a:lnTo>
                    <a:pt x="0" y="0"/>
                  </a:lnTo>
                </a:path>
              </a:pathLst>
            </a:custGeom>
            <a:gradFill rotWithShape="0">
              <a:gsLst>
                <a:gs pos="0">
                  <a:srgbClr val="FF00FF"/>
                </a:gs>
                <a:gs pos="100000">
                  <a:srgbClr val="760076"/>
                </a:gs>
              </a:gsLst>
              <a:lin ang="18900000" scaled="1"/>
            </a:gradFill>
            <a:ln w="38100">
              <a:solidFill>
                <a:schemeClr val="tx1"/>
              </a:solidFill>
              <a:round/>
              <a:headEnd/>
              <a:tailEnd/>
            </a:ln>
          </p:spPr>
          <p:txBody>
            <a:bodyPr/>
            <a:lstStyle/>
            <a:p>
              <a:endParaRPr lang="zh-CN" altLang="en-US"/>
            </a:p>
          </p:txBody>
        </p:sp>
        <p:sp>
          <p:nvSpPr>
            <p:cNvPr id="9240" name="Freeform 48"/>
            <p:cNvSpPr>
              <a:spLocks noChangeArrowheads="1"/>
            </p:cNvSpPr>
            <p:nvPr/>
          </p:nvSpPr>
          <p:spPr bwMode="auto">
            <a:xfrm>
              <a:off x="3351" y="2895"/>
              <a:ext cx="903" cy="134"/>
            </a:xfrm>
            <a:custGeom>
              <a:avLst/>
              <a:gdLst>
                <a:gd name="T0" fmla="*/ 0 w 903"/>
                <a:gd name="T1" fmla="*/ 134 h 134"/>
                <a:gd name="T2" fmla="*/ 903 w 903"/>
                <a:gd name="T3" fmla="*/ 0 h 134"/>
                <a:gd name="T4" fmla="*/ 0 60000 65536"/>
                <a:gd name="T5" fmla="*/ 0 60000 65536"/>
                <a:gd name="T6" fmla="*/ 0 w 903"/>
                <a:gd name="T7" fmla="*/ 0 h 134"/>
                <a:gd name="T8" fmla="*/ 903 w 903"/>
                <a:gd name="T9" fmla="*/ 134 h 134"/>
              </a:gdLst>
              <a:ahLst/>
              <a:cxnLst>
                <a:cxn ang="T4">
                  <a:pos x="T0" y="T1"/>
                </a:cxn>
                <a:cxn ang="T5">
                  <a:pos x="T2" y="T3"/>
                </a:cxn>
              </a:cxnLst>
              <a:rect l="T6" t="T7" r="T8" b="T9"/>
              <a:pathLst>
                <a:path w="903" h="134">
                  <a:moveTo>
                    <a:pt x="0" y="134"/>
                  </a:moveTo>
                  <a:lnTo>
                    <a:pt x="903" y="0"/>
                  </a:lnTo>
                </a:path>
              </a:pathLst>
            </a:custGeom>
            <a:gradFill rotWithShape="0">
              <a:gsLst>
                <a:gs pos="0">
                  <a:srgbClr val="FF00FF"/>
                </a:gs>
                <a:gs pos="100000">
                  <a:srgbClr val="760076"/>
                </a:gs>
              </a:gsLst>
              <a:lin ang="18900000" scaled="1"/>
            </a:gradFill>
            <a:ln w="38100">
              <a:solidFill>
                <a:schemeClr val="tx1"/>
              </a:solidFill>
              <a:round/>
              <a:headEnd/>
              <a:tailEnd/>
            </a:ln>
          </p:spPr>
          <p:txBody>
            <a:bodyPr/>
            <a:lstStyle/>
            <a:p>
              <a:endParaRPr lang="zh-CN" altLang="en-US"/>
            </a:p>
          </p:txBody>
        </p:sp>
        <p:sp>
          <p:nvSpPr>
            <p:cNvPr id="9241" name="Freeform 49"/>
            <p:cNvSpPr>
              <a:spLocks noChangeArrowheads="1"/>
            </p:cNvSpPr>
            <p:nvPr/>
          </p:nvSpPr>
          <p:spPr bwMode="auto">
            <a:xfrm>
              <a:off x="3188" y="2856"/>
              <a:ext cx="173" cy="173"/>
            </a:xfrm>
            <a:custGeom>
              <a:avLst/>
              <a:gdLst>
                <a:gd name="T0" fmla="*/ 173 w 173"/>
                <a:gd name="T1" fmla="*/ 173 h 173"/>
                <a:gd name="T2" fmla="*/ 0 w 173"/>
                <a:gd name="T3" fmla="*/ 0 h 173"/>
                <a:gd name="T4" fmla="*/ 0 60000 65536"/>
                <a:gd name="T5" fmla="*/ 0 60000 65536"/>
                <a:gd name="T6" fmla="*/ 0 w 173"/>
                <a:gd name="T7" fmla="*/ 0 h 173"/>
                <a:gd name="T8" fmla="*/ 173 w 173"/>
                <a:gd name="T9" fmla="*/ 173 h 173"/>
              </a:gdLst>
              <a:ahLst/>
              <a:cxnLst>
                <a:cxn ang="T4">
                  <a:pos x="T0" y="T1"/>
                </a:cxn>
                <a:cxn ang="T5">
                  <a:pos x="T2" y="T3"/>
                </a:cxn>
              </a:cxnLst>
              <a:rect l="T6" t="T7" r="T8" b="T9"/>
              <a:pathLst>
                <a:path w="173" h="173">
                  <a:moveTo>
                    <a:pt x="173" y="173"/>
                  </a:moveTo>
                  <a:lnTo>
                    <a:pt x="0" y="0"/>
                  </a:lnTo>
                </a:path>
              </a:pathLst>
            </a:custGeom>
            <a:gradFill rotWithShape="0">
              <a:gsLst>
                <a:gs pos="0">
                  <a:srgbClr val="FF00FF"/>
                </a:gs>
                <a:gs pos="100000">
                  <a:srgbClr val="760076"/>
                </a:gs>
              </a:gsLst>
              <a:lin ang="18900000" scaled="1"/>
            </a:gradFill>
            <a:ln w="38100">
              <a:solidFill>
                <a:schemeClr val="tx1"/>
              </a:solidFill>
              <a:round/>
              <a:headEnd/>
              <a:tailEnd/>
            </a:ln>
          </p:spPr>
          <p:txBody>
            <a:bodyPr/>
            <a:lstStyle/>
            <a:p>
              <a:endParaRPr lang="zh-CN" altLang="en-US"/>
            </a:p>
          </p:txBody>
        </p:sp>
        <p:sp>
          <p:nvSpPr>
            <p:cNvPr id="9242" name="Freeform 50"/>
            <p:cNvSpPr>
              <a:spLocks noChangeArrowheads="1"/>
            </p:cNvSpPr>
            <p:nvPr/>
          </p:nvSpPr>
          <p:spPr bwMode="auto">
            <a:xfrm>
              <a:off x="4071" y="2684"/>
              <a:ext cx="183" cy="220"/>
            </a:xfrm>
            <a:custGeom>
              <a:avLst/>
              <a:gdLst>
                <a:gd name="T0" fmla="*/ 183 w 183"/>
                <a:gd name="T1" fmla="*/ 220 h 220"/>
                <a:gd name="T2" fmla="*/ 0 w 183"/>
                <a:gd name="T3" fmla="*/ 0 h 220"/>
                <a:gd name="T4" fmla="*/ 0 60000 65536"/>
                <a:gd name="T5" fmla="*/ 0 60000 65536"/>
                <a:gd name="T6" fmla="*/ 0 w 183"/>
                <a:gd name="T7" fmla="*/ 0 h 220"/>
                <a:gd name="T8" fmla="*/ 183 w 183"/>
                <a:gd name="T9" fmla="*/ 220 h 220"/>
              </a:gdLst>
              <a:ahLst/>
              <a:cxnLst>
                <a:cxn ang="T4">
                  <a:pos x="T0" y="T1"/>
                </a:cxn>
                <a:cxn ang="T5">
                  <a:pos x="T2" y="T3"/>
                </a:cxn>
              </a:cxnLst>
              <a:rect l="T6" t="T7" r="T8" b="T9"/>
              <a:pathLst>
                <a:path w="183" h="220">
                  <a:moveTo>
                    <a:pt x="183" y="220"/>
                  </a:moveTo>
                  <a:lnTo>
                    <a:pt x="0" y="0"/>
                  </a:lnTo>
                </a:path>
              </a:pathLst>
            </a:custGeom>
            <a:gradFill rotWithShape="0">
              <a:gsLst>
                <a:gs pos="0">
                  <a:srgbClr val="FF00FF"/>
                </a:gs>
                <a:gs pos="100000">
                  <a:srgbClr val="760076"/>
                </a:gs>
              </a:gsLst>
              <a:lin ang="18900000" scaled="1"/>
            </a:gradFill>
            <a:ln w="38100">
              <a:solidFill>
                <a:schemeClr val="tx1"/>
              </a:solidFill>
              <a:round/>
              <a:headEnd/>
              <a:tailEnd/>
            </a:ln>
          </p:spPr>
          <p:txBody>
            <a:bodyPr/>
            <a:lstStyle/>
            <a:p>
              <a:endParaRPr lang="zh-CN" altLang="en-US"/>
            </a:p>
          </p:txBody>
        </p:sp>
        <p:sp>
          <p:nvSpPr>
            <p:cNvPr id="9243" name="Freeform 51"/>
            <p:cNvSpPr>
              <a:spLocks noChangeArrowheads="1"/>
            </p:cNvSpPr>
            <p:nvPr/>
          </p:nvSpPr>
          <p:spPr bwMode="auto">
            <a:xfrm>
              <a:off x="3179" y="2684"/>
              <a:ext cx="902" cy="163"/>
            </a:xfrm>
            <a:custGeom>
              <a:avLst/>
              <a:gdLst>
                <a:gd name="T0" fmla="*/ 0 w 902"/>
                <a:gd name="T1" fmla="*/ 163 h 163"/>
                <a:gd name="T2" fmla="*/ 902 w 902"/>
                <a:gd name="T3" fmla="*/ 0 h 163"/>
                <a:gd name="T4" fmla="*/ 0 60000 65536"/>
                <a:gd name="T5" fmla="*/ 0 60000 65536"/>
                <a:gd name="T6" fmla="*/ 0 w 902"/>
                <a:gd name="T7" fmla="*/ 0 h 163"/>
                <a:gd name="T8" fmla="*/ 902 w 902"/>
                <a:gd name="T9" fmla="*/ 163 h 163"/>
              </a:gdLst>
              <a:ahLst/>
              <a:cxnLst>
                <a:cxn ang="T4">
                  <a:pos x="T0" y="T1"/>
                </a:cxn>
                <a:cxn ang="T5">
                  <a:pos x="T2" y="T3"/>
                </a:cxn>
              </a:cxnLst>
              <a:rect l="T6" t="T7" r="T8" b="T9"/>
              <a:pathLst>
                <a:path w="902" h="163">
                  <a:moveTo>
                    <a:pt x="0" y="163"/>
                  </a:moveTo>
                  <a:lnTo>
                    <a:pt x="902" y="0"/>
                  </a:lnTo>
                </a:path>
              </a:pathLst>
            </a:custGeom>
            <a:gradFill rotWithShape="0">
              <a:gsLst>
                <a:gs pos="0">
                  <a:srgbClr val="FF00FF"/>
                </a:gs>
                <a:gs pos="100000">
                  <a:srgbClr val="760076"/>
                </a:gs>
              </a:gsLst>
              <a:lin ang="18900000" scaled="1"/>
            </a:gradFill>
            <a:ln w="38100">
              <a:solidFill>
                <a:schemeClr val="tx1"/>
              </a:solidFill>
              <a:round/>
              <a:headEnd/>
              <a:tailEnd/>
            </a:ln>
          </p:spPr>
          <p:txBody>
            <a:bodyPr/>
            <a:lstStyle/>
            <a:p>
              <a:endParaRPr lang="zh-CN" altLang="en-US"/>
            </a:p>
          </p:txBody>
        </p:sp>
        <p:sp>
          <p:nvSpPr>
            <p:cNvPr id="9244" name="Freeform 52"/>
            <p:cNvSpPr>
              <a:spLocks noChangeArrowheads="1"/>
            </p:cNvSpPr>
            <p:nvPr/>
          </p:nvSpPr>
          <p:spPr bwMode="auto">
            <a:xfrm>
              <a:off x="3185" y="2840"/>
              <a:ext cx="3" cy="264"/>
            </a:xfrm>
            <a:custGeom>
              <a:avLst/>
              <a:gdLst>
                <a:gd name="T0" fmla="*/ 0 w 3"/>
                <a:gd name="T1" fmla="*/ 264 h 264"/>
                <a:gd name="T2" fmla="*/ 3 w 3"/>
                <a:gd name="T3" fmla="*/ 0 h 264"/>
                <a:gd name="T4" fmla="*/ 0 60000 65536"/>
                <a:gd name="T5" fmla="*/ 0 60000 65536"/>
                <a:gd name="T6" fmla="*/ 0 w 3"/>
                <a:gd name="T7" fmla="*/ 0 h 264"/>
                <a:gd name="T8" fmla="*/ 3 w 3"/>
                <a:gd name="T9" fmla="*/ 264 h 264"/>
              </a:gdLst>
              <a:ahLst/>
              <a:cxnLst>
                <a:cxn ang="T4">
                  <a:pos x="T0" y="T1"/>
                </a:cxn>
                <a:cxn ang="T5">
                  <a:pos x="T2" y="T3"/>
                </a:cxn>
              </a:cxnLst>
              <a:rect l="T6" t="T7" r="T8" b="T9"/>
              <a:pathLst>
                <a:path w="3" h="264">
                  <a:moveTo>
                    <a:pt x="0" y="264"/>
                  </a:moveTo>
                  <a:lnTo>
                    <a:pt x="3" y="0"/>
                  </a:lnTo>
                </a:path>
              </a:pathLst>
            </a:custGeom>
            <a:gradFill rotWithShape="0">
              <a:gsLst>
                <a:gs pos="0">
                  <a:srgbClr val="FF00FF"/>
                </a:gs>
                <a:gs pos="100000">
                  <a:srgbClr val="760076"/>
                </a:gs>
              </a:gsLst>
              <a:lin ang="18900000" scaled="1"/>
            </a:gradFill>
            <a:ln w="38100">
              <a:solidFill>
                <a:schemeClr val="tx1"/>
              </a:solidFill>
              <a:round/>
              <a:headEnd/>
              <a:tailEn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2303"/>
                                        </p:tgtEl>
                                        <p:attrNameLst>
                                          <p:attrName>style.visibility</p:attrName>
                                        </p:attrNameLst>
                                      </p:cBhvr>
                                      <p:to>
                                        <p:strVal val="visible"/>
                                      </p:to>
                                    </p:set>
                                    <p:anim calcmode="lin" valueType="num">
                                      <p:cBhvr additive="base">
                                        <p:cTn id="19" dur="500" fill="hold"/>
                                        <p:tgtEl>
                                          <p:spTgt spid="12303"/>
                                        </p:tgtEl>
                                        <p:attrNameLst>
                                          <p:attrName>ppt_x</p:attrName>
                                        </p:attrNameLst>
                                      </p:cBhvr>
                                      <p:tavLst>
                                        <p:tav tm="0">
                                          <p:val>
                                            <p:strVal val="#ppt_x"/>
                                          </p:val>
                                        </p:tav>
                                        <p:tav tm="100000">
                                          <p:val>
                                            <p:strVal val="#ppt_x"/>
                                          </p:val>
                                        </p:tav>
                                      </p:tavLst>
                                    </p:anim>
                                    <p:anim calcmode="lin" valueType="num">
                                      <p:cBhvr additive="base">
                                        <p:cTn id="20" dur="500" fill="hold"/>
                                        <p:tgtEl>
                                          <p:spTgt spid="12303"/>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2297"/>
                                        </p:tgtEl>
                                        <p:attrNameLst>
                                          <p:attrName>style.visibility</p:attrName>
                                        </p:attrNameLst>
                                      </p:cBhvr>
                                      <p:to>
                                        <p:strVal val="visible"/>
                                      </p:to>
                                    </p:set>
                                    <p:animEffect transition="in" filter="blinds(horizontal)">
                                      <p:cBhvr>
                                        <p:cTn id="25" dur="500"/>
                                        <p:tgtEl>
                                          <p:spTgt spid="1229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12298"/>
                                        </p:tgtEl>
                                        <p:attrNameLst>
                                          <p:attrName>style.visibility</p:attrName>
                                        </p:attrNameLst>
                                      </p:cBhvr>
                                      <p:to>
                                        <p:strVal val="visible"/>
                                      </p:to>
                                    </p:set>
                                    <p:anim calcmode="lin" valueType="num">
                                      <p:cBhvr additive="base">
                                        <p:cTn id="30" dur="500" fill="hold"/>
                                        <p:tgtEl>
                                          <p:spTgt spid="12298"/>
                                        </p:tgtEl>
                                        <p:attrNameLst>
                                          <p:attrName>ppt_x</p:attrName>
                                        </p:attrNameLst>
                                      </p:cBhvr>
                                      <p:tavLst>
                                        <p:tav tm="0">
                                          <p:val>
                                            <p:strVal val="0-#ppt_w/2"/>
                                          </p:val>
                                        </p:tav>
                                        <p:tav tm="100000">
                                          <p:val>
                                            <p:strVal val="#ppt_x"/>
                                          </p:val>
                                        </p:tav>
                                      </p:tavLst>
                                    </p:anim>
                                    <p:anim calcmode="lin" valueType="num">
                                      <p:cBhvr additive="base">
                                        <p:cTn id="31" dur="500" fill="hold"/>
                                        <p:tgtEl>
                                          <p:spTgt spid="12298"/>
                                        </p:tgtEl>
                                        <p:attrNameLst>
                                          <p:attrName>ppt_y</p:attrName>
                                        </p:attrNameLst>
                                      </p:cBhvr>
                                      <p:tavLst>
                                        <p:tav tm="0">
                                          <p:val>
                                            <p:strVal val="0-#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32"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box(out)">
                                      <p:cBhvr>
                                        <p:cTn id="36" dur="500"/>
                                        <p:tgtEl>
                                          <p:spTgt spid="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2299"/>
                                        </p:tgtEl>
                                        <p:attrNameLst>
                                          <p:attrName>style.visibility</p:attrName>
                                        </p:attrNameLst>
                                      </p:cBhvr>
                                      <p:to>
                                        <p:strVal val="visible"/>
                                      </p:to>
                                    </p:set>
                                    <p:anim calcmode="lin" valueType="num">
                                      <p:cBhvr additive="base">
                                        <p:cTn id="41" dur="500" fill="hold"/>
                                        <p:tgtEl>
                                          <p:spTgt spid="12299"/>
                                        </p:tgtEl>
                                        <p:attrNameLst>
                                          <p:attrName>ppt_x</p:attrName>
                                        </p:attrNameLst>
                                      </p:cBhvr>
                                      <p:tavLst>
                                        <p:tav tm="0">
                                          <p:val>
                                            <p:strVal val="1+#ppt_w/2"/>
                                          </p:val>
                                        </p:tav>
                                        <p:tav tm="100000">
                                          <p:val>
                                            <p:strVal val="#ppt_x"/>
                                          </p:val>
                                        </p:tav>
                                      </p:tavLst>
                                    </p:anim>
                                    <p:anim calcmode="lin" valueType="num">
                                      <p:cBhvr additive="base">
                                        <p:cTn id="42" dur="500" fill="hold"/>
                                        <p:tgtEl>
                                          <p:spTgt spid="122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8" grpId="0" animBg="1"/>
      <p:bldP spid="12299" grpId="0" animBg="1"/>
      <p:bldP spid="12303"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23925" y="990600"/>
            <a:ext cx="6672263" cy="395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AutoShape 3"/>
          <p:cNvSpPr>
            <a:spLocks noChangeArrowheads="1"/>
          </p:cNvSpPr>
          <p:nvPr/>
        </p:nvSpPr>
        <p:spPr bwMode="auto">
          <a:xfrm>
            <a:off x="3995738" y="0"/>
            <a:ext cx="4105275" cy="869950"/>
          </a:xfrm>
          <a:prstGeom prst="wedgeEllipseCallout">
            <a:avLst>
              <a:gd name="adj1" fmla="val -46634"/>
              <a:gd name="adj2" fmla="val 64051"/>
            </a:avLst>
          </a:prstGeom>
          <a:solidFill>
            <a:schemeClr val="accent1"/>
          </a:solidFill>
          <a:ln w="9525">
            <a:solidFill>
              <a:schemeClr val="tx1"/>
            </a:solidFill>
            <a:miter lim="800000"/>
            <a:headEnd/>
            <a:tailEnd/>
          </a:ln>
        </p:spPr>
        <p:txBody>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None/>
            </a:pPr>
            <a:r>
              <a:rPr lang="zh-CN" altLang="en-US" b="1"/>
              <a:t>同轴旋转</a:t>
            </a:r>
          </a:p>
          <a:p>
            <a:pPr algn="ctr" eaLnBrk="1" hangingPunct="1">
              <a:buFont typeface="Arial" panose="020B0604020202020204" pitchFamily="34" charset="0"/>
              <a:buNone/>
            </a:pPr>
            <a:r>
              <a:rPr lang="en-US" altLang="zh-CN" sz="1800" b="1" i="1"/>
              <a:t>Coaxial revolving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 calcmode="lin" valueType="num">
                                      <p:cBhvr additive="base">
                                        <p:cTn id="7" dur="500" fill="hold"/>
                                        <p:tgtEl>
                                          <p:spTgt spid="38915"/>
                                        </p:tgtEl>
                                        <p:attrNameLst>
                                          <p:attrName>ppt_x</p:attrName>
                                        </p:attrNameLst>
                                      </p:cBhvr>
                                      <p:tavLst>
                                        <p:tav tm="0">
                                          <p:val>
                                            <p:strVal val="1+#ppt_w/2"/>
                                          </p:val>
                                        </p:tav>
                                        <p:tav tm="100000">
                                          <p:val>
                                            <p:strVal val="#ppt_x"/>
                                          </p:val>
                                        </p:tav>
                                      </p:tavLst>
                                    </p:anim>
                                    <p:anim calcmode="lin" valueType="num">
                                      <p:cBhvr additive="base">
                                        <p:cTn id="8" dur="500" fill="hold"/>
                                        <p:tgtEl>
                                          <p:spTgt spid="389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0" y="0"/>
            <a:ext cx="4978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en-US" altLang="zh-CN" sz="4000" b="1">
                <a:solidFill>
                  <a:srgbClr val="0000CC"/>
                </a:solidFill>
              </a:rPr>
              <a:t>(2) </a:t>
            </a:r>
            <a:r>
              <a:rPr lang="zh-CN" altLang="en-US" sz="4000" b="1">
                <a:solidFill>
                  <a:srgbClr val="0000CC"/>
                </a:solidFill>
              </a:rPr>
              <a:t>相交 </a:t>
            </a:r>
            <a:r>
              <a:rPr lang="en-US" altLang="zh-CN" sz="2800" b="1" i="1">
                <a:solidFill>
                  <a:srgbClr val="0000CC"/>
                </a:solidFill>
              </a:rPr>
              <a:t>Penetration</a:t>
            </a:r>
          </a:p>
        </p:txBody>
      </p:sp>
      <p:grpSp>
        <p:nvGrpSpPr>
          <p:cNvPr id="2" name="Group 3"/>
          <p:cNvGrpSpPr>
            <a:grpSpLocks/>
          </p:cNvGrpSpPr>
          <p:nvPr/>
        </p:nvGrpSpPr>
        <p:grpSpPr bwMode="auto">
          <a:xfrm>
            <a:off x="539750" y="549275"/>
            <a:ext cx="7772400" cy="1960563"/>
            <a:chOff x="336" y="528"/>
            <a:chExt cx="4896" cy="1235"/>
          </a:xfrm>
        </p:grpSpPr>
        <p:pic>
          <p:nvPicPr>
            <p:cNvPr id="11276" name="Picture 4"/>
            <p:cNvPicPr>
              <a:picLocks noChangeAspect="1" noChangeArrowheads="1"/>
            </p:cNvPicPr>
            <p:nvPr/>
          </p:nvPicPr>
          <p:blipFill>
            <a:blip r:embed="rId2">
              <a:clrChange>
                <a:clrFrom>
                  <a:srgbClr val="FFFFFF"/>
                </a:clrFrom>
                <a:clrTo>
                  <a:srgbClr val="FFFFFF">
                    <a:alpha val="0"/>
                  </a:srgbClr>
                </a:clrTo>
              </a:clrChange>
              <a:lum bright="18000" contrast="6000"/>
              <a:extLst>
                <a:ext uri="{28A0092B-C50C-407E-A947-70E740481C1C}">
                  <a14:useLocalDpi xmlns:a14="http://schemas.microsoft.com/office/drawing/2010/main" val="0"/>
                </a:ext>
              </a:extLst>
            </a:blip>
            <a:srcRect/>
            <a:stretch>
              <a:fillRect/>
            </a:stretch>
          </p:blipFill>
          <p:spPr bwMode="auto">
            <a:xfrm>
              <a:off x="3888" y="528"/>
              <a:ext cx="1344" cy="1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 name="Picture 5"/>
            <p:cNvPicPr>
              <a:picLocks noChangeAspect="1" noChangeArrowheads="1"/>
            </p:cNvPicPr>
            <p:nvPr/>
          </p:nvPicPr>
          <p:blipFill>
            <a:blip r:embed="rId3" cstate="print">
              <a:clrChange>
                <a:clrFrom>
                  <a:srgbClr val="FFFFFF"/>
                </a:clrFrom>
                <a:clrTo>
                  <a:srgbClr val="FFFFFF">
                    <a:alpha val="0"/>
                  </a:srgbClr>
                </a:clrTo>
              </a:clrChange>
              <a:lum bright="12000"/>
              <a:extLst>
                <a:ext uri="{28A0092B-C50C-407E-A947-70E740481C1C}">
                  <a14:useLocalDpi xmlns:a14="http://schemas.microsoft.com/office/drawing/2010/main" val="0"/>
                </a:ext>
              </a:extLst>
            </a:blip>
            <a:srcRect/>
            <a:stretch>
              <a:fillRect/>
            </a:stretch>
          </p:blipFill>
          <p:spPr bwMode="auto">
            <a:xfrm>
              <a:off x="2160" y="582"/>
              <a:ext cx="1392" cy="1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8" name="Picture 6"/>
            <p:cNvPicPr>
              <a:picLocks noChangeAspect="1" noChangeArrowheads="1"/>
            </p:cNvPicPr>
            <p:nvPr/>
          </p:nvPicPr>
          <p:blipFill>
            <a:blip r:embed="rId4">
              <a:clrChange>
                <a:clrFrom>
                  <a:srgbClr val="FFFFFF"/>
                </a:clrFrom>
                <a:clrTo>
                  <a:srgbClr val="FFFFFF">
                    <a:alpha val="0"/>
                  </a:srgbClr>
                </a:clrTo>
              </a:clrChange>
              <a:lum bright="24000"/>
              <a:extLst>
                <a:ext uri="{28A0092B-C50C-407E-A947-70E740481C1C}">
                  <a14:useLocalDpi xmlns:a14="http://schemas.microsoft.com/office/drawing/2010/main" val="0"/>
                </a:ext>
              </a:extLst>
            </a:blip>
            <a:srcRect/>
            <a:stretch>
              <a:fillRect/>
            </a:stretch>
          </p:blipFill>
          <p:spPr bwMode="auto">
            <a:xfrm>
              <a:off x="336" y="611"/>
              <a:ext cx="1488"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7"/>
          <p:cNvGrpSpPr>
            <a:grpSpLocks/>
          </p:cNvGrpSpPr>
          <p:nvPr/>
        </p:nvGrpSpPr>
        <p:grpSpPr bwMode="auto">
          <a:xfrm>
            <a:off x="539750" y="3357563"/>
            <a:ext cx="8027988" cy="2133600"/>
            <a:chOff x="336" y="2736"/>
            <a:chExt cx="5057" cy="1344"/>
          </a:xfrm>
        </p:grpSpPr>
        <p:pic>
          <p:nvPicPr>
            <p:cNvPr id="11270" name="Picture 8"/>
            <p:cNvPicPr>
              <a:picLocks noChangeAspect="1" noChangeArrowheads="1"/>
            </p:cNvPicPr>
            <p:nvPr/>
          </p:nvPicPr>
          <p:blipFill>
            <a:blip r:embed="rId5">
              <a:clrChange>
                <a:clrFrom>
                  <a:srgbClr val="FFFFFF"/>
                </a:clrFrom>
                <a:clrTo>
                  <a:srgbClr val="FFFFFF">
                    <a:alpha val="0"/>
                  </a:srgbClr>
                </a:clrTo>
              </a:clrChange>
              <a:lum bright="24000" contrast="-12000"/>
              <a:extLst>
                <a:ext uri="{28A0092B-C50C-407E-A947-70E740481C1C}">
                  <a14:useLocalDpi xmlns:a14="http://schemas.microsoft.com/office/drawing/2010/main" val="0"/>
                </a:ext>
              </a:extLst>
            </a:blip>
            <a:srcRect/>
            <a:stretch>
              <a:fillRect/>
            </a:stretch>
          </p:blipFill>
          <p:spPr bwMode="auto">
            <a:xfrm>
              <a:off x="4128" y="2736"/>
              <a:ext cx="1265" cy="1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9"/>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64" y="2880"/>
              <a:ext cx="1824"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2" name="Group 10"/>
            <p:cNvGrpSpPr>
              <a:grpSpLocks/>
            </p:cNvGrpSpPr>
            <p:nvPr/>
          </p:nvGrpSpPr>
          <p:grpSpPr bwMode="auto">
            <a:xfrm>
              <a:off x="336" y="2736"/>
              <a:ext cx="1536" cy="1344"/>
              <a:chOff x="288" y="1056"/>
              <a:chExt cx="1085" cy="864"/>
            </a:xfrm>
          </p:grpSpPr>
          <p:sp>
            <p:nvSpPr>
              <p:cNvPr id="11273" name="Freeform 11"/>
              <p:cNvSpPr>
                <a:spLocks noChangeArrowheads="1"/>
              </p:cNvSpPr>
              <p:nvPr/>
            </p:nvSpPr>
            <p:spPr bwMode="auto">
              <a:xfrm>
                <a:off x="432" y="1056"/>
                <a:ext cx="624" cy="476"/>
              </a:xfrm>
              <a:custGeom>
                <a:avLst/>
                <a:gdLst>
                  <a:gd name="T0" fmla="*/ 242 w 624"/>
                  <a:gd name="T1" fmla="*/ 476 h 476"/>
                  <a:gd name="T2" fmla="*/ 0 w 624"/>
                  <a:gd name="T3" fmla="*/ 194 h 476"/>
                  <a:gd name="T4" fmla="*/ 624 w 624"/>
                  <a:gd name="T5" fmla="*/ 0 h 476"/>
                  <a:gd name="T6" fmla="*/ 242 w 624"/>
                  <a:gd name="T7" fmla="*/ 476 h 476"/>
                  <a:gd name="T8" fmla="*/ 0 60000 65536"/>
                  <a:gd name="T9" fmla="*/ 0 60000 65536"/>
                  <a:gd name="T10" fmla="*/ 0 60000 65536"/>
                  <a:gd name="T11" fmla="*/ 0 60000 65536"/>
                  <a:gd name="T12" fmla="*/ 0 w 624"/>
                  <a:gd name="T13" fmla="*/ 0 h 476"/>
                  <a:gd name="T14" fmla="*/ 624 w 624"/>
                  <a:gd name="T15" fmla="*/ 476 h 476"/>
                </a:gdLst>
                <a:ahLst/>
                <a:cxnLst>
                  <a:cxn ang="T8">
                    <a:pos x="T0" y="T1"/>
                  </a:cxn>
                  <a:cxn ang="T9">
                    <a:pos x="T2" y="T3"/>
                  </a:cxn>
                  <a:cxn ang="T10">
                    <a:pos x="T4" y="T5"/>
                  </a:cxn>
                  <a:cxn ang="T11">
                    <a:pos x="T6" y="T7"/>
                  </a:cxn>
                </a:cxnLst>
                <a:rect l="T12" t="T13" r="T14" b="T15"/>
                <a:pathLst>
                  <a:path w="624" h="476">
                    <a:moveTo>
                      <a:pt x="242" y="476"/>
                    </a:moveTo>
                    <a:lnTo>
                      <a:pt x="0" y="194"/>
                    </a:lnTo>
                    <a:lnTo>
                      <a:pt x="624" y="0"/>
                    </a:lnTo>
                    <a:lnTo>
                      <a:pt x="242" y="476"/>
                    </a:lnTo>
                    <a:close/>
                  </a:path>
                </a:pathLst>
              </a:custGeom>
              <a:solidFill>
                <a:srgbClr val="FF33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324" name="Freeform 12"/>
              <p:cNvSpPr/>
              <p:nvPr/>
            </p:nvSpPr>
            <p:spPr bwMode="auto">
              <a:xfrm>
                <a:off x="624" y="1056"/>
                <a:ext cx="749" cy="864"/>
              </a:xfrm>
              <a:custGeom>
                <a:avLst/>
                <a:gdLst/>
                <a:ahLst/>
                <a:cxnLst>
                  <a:cxn ang="0">
                    <a:pos x="48" y="480"/>
                  </a:cxn>
                  <a:cxn ang="0">
                    <a:pos x="0" y="864"/>
                  </a:cxn>
                  <a:cxn ang="0">
                    <a:pos x="749" y="552"/>
                  </a:cxn>
                  <a:cxn ang="0">
                    <a:pos x="432" y="0"/>
                  </a:cxn>
                  <a:cxn ang="0">
                    <a:pos x="48" y="480"/>
                  </a:cxn>
                </a:cxnLst>
                <a:rect l="0" t="0" r="r" b="b"/>
                <a:pathLst>
                  <a:path w="749" h="864">
                    <a:moveTo>
                      <a:pt x="48" y="480"/>
                    </a:moveTo>
                    <a:lnTo>
                      <a:pt x="0" y="864"/>
                    </a:lnTo>
                    <a:lnTo>
                      <a:pt x="749" y="552"/>
                    </a:lnTo>
                    <a:lnTo>
                      <a:pt x="432" y="0"/>
                    </a:lnTo>
                    <a:lnTo>
                      <a:pt x="48" y="480"/>
                    </a:lnTo>
                    <a:close/>
                  </a:path>
                </a:pathLst>
              </a:custGeom>
              <a:gradFill rotWithShape="0">
                <a:gsLst>
                  <a:gs pos="0">
                    <a:schemeClr val="accent1"/>
                  </a:gs>
                  <a:gs pos="100000">
                    <a:schemeClr val="accent1">
                      <a:gamma/>
                      <a:shade val="46275"/>
                      <a:invGamma/>
                    </a:schemeClr>
                  </a:gs>
                </a:gsLst>
                <a:lin ang="0" scaled="1"/>
              </a:gradFill>
              <a:ln w="9525" cap="flat" cmpd="sng">
                <a:noFill/>
                <a:prstDash val="solid"/>
                <a:round/>
              </a:ln>
              <a:effectLst/>
            </p:spPr>
            <p:txBody>
              <a:bodyPr anchor="ctr">
                <a:spAutoFit/>
              </a:bodyPr>
              <a:lstStyle/>
              <a:p>
                <a:pPr eaLnBrk="1" hangingPunct="1">
                  <a:defRPr/>
                </a:pPr>
                <a:endParaRPr kumimoji="1" lang="zh-CN" altLang="en-US">
                  <a:ea typeface="黑体" pitchFamily="2" charset="-122"/>
                </a:endParaRPr>
              </a:p>
            </p:txBody>
          </p:sp>
          <p:sp>
            <p:nvSpPr>
              <p:cNvPr id="13325" name="Freeform 13"/>
              <p:cNvSpPr/>
              <p:nvPr/>
            </p:nvSpPr>
            <p:spPr bwMode="auto">
              <a:xfrm>
                <a:off x="288" y="1248"/>
                <a:ext cx="384" cy="672"/>
              </a:xfrm>
              <a:custGeom>
                <a:avLst/>
                <a:gdLst/>
                <a:ahLst/>
                <a:cxnLst>
                  <a:cxn ang="0">
                    <a:pos x="384" y="288"/>
                  </a:cxn>
                  <a:cxn ang="0">
                    <a:pos x="144" y="0"/>
                  </a:cxn>
                  <a:cxn ang="0">
                    <a:pos x="0" y="240"/>
                  </a:cxn>
                  <a:cxn ang="0">
                    <a:pos x="336" y="672"/>
                  </a:cxn>
                  <a:cxn ang="0">
                    <a:pos x="384" y="288"/>
                  </a:cxn>
                </a:cxnLst>
                <a:rect l="0" t="0" r="r" b="b"/>
                <a:pathLst>
                  <a:path w="384" h="672">
                    <a:moveTo>
                      <a:pt x="384" y="288"/>
                    </a:moveTo>
                    <a:lnTo>
                      <a:pt x="144" y="0"/>
                    </a:lnTo>
                    <a:lnTo>
                      <a:pt x="0" y="240"/>
                    </a:lnTo>
                    <a:lnTo>
                      <a:pt x="336" y="672"/>
                    </a:lnTo>
                    <a:lnTo>
                      <a:pt x="384" y="288"/>
                    </a:lnTo>
                    <a:close/>
                  </a:path>
                </a:pathLst>
              </a:custGeom>
              <a:gradFill rotWithShape="0">
                <a:gsLst>
                  <a:gs pos="0">
                    <a:schemeClr val="accent1"/>
                  </a:gs>
                  <a:gs pos="100000">
                    <a:schemeClr val="accent1">
                      <a:gamma/>
                      <a:shade val="46275"/>
                      <a:invGamma/>
                    </a:schemeClr>
                  </a:gs>
                </a:gsLst>
                <a:lin ang="0" scaled="1"/>
              </a:gradFill>
              <a:ln w="9525" cap="flat" cmpd="sng">
                <a:noFill/>
                <a:prstDash val="solid"/>
                <a:round/>
              </a:ln>
              <a:effectLst/>
            </p:spPr>
            <p:txBody>
              <a:bodyPr wrap="none" anchor="ctr">
                <a:spAutoFit/>
              </a:bodyPr>
              <a:lstStyle/>
              <a:p>
                <a:pPr eaLnBrk="1" hangingPunct="1">
                  <a:defRPr/>
                </a:pPr>
                <a:endParaRPr kumimoji="1" lang="zh-CN" altLang="en-US">
                  <a:ea typeface="黑体" pitchFamily="2" charset="-122"/>
                </a:endParaRPr>
              </a:p>
            </p:txBody>
          </p:sp>
        </p:grpSp>
      </p:grpSp>
      <p:sp>
        <p:nvSpPr>
          <p:cNvPr id="13326" name="Text Box 14"/>
          <p:cNvSpPr txBox="1">
            <a:spLocks noChangeArrowheads="1"/>
          </p:cNvSpPr>
          <p:nvPr/>
        </p:nvSpPr>
        <p:spPr bwMode="auto">
          <a:xfrm>
            <a:off x="0" y="2636838"/>
            <a:ext cx="54832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en-US" altLang="zh-CN" sz="4000" b="1">
                <a:solidFill>
                  <a:srgbClr val="0000CC"/>
                </a:solidFill>
              </a:rPr>
              <a:t>(3) </a:t>
            </a:r>
            <a:r>
              <a:rPr lang="zh-CN" altLang="en-US" sz="4000" b="1">
                <a:solidFill>
                  <a:srgbClr val="0000CC"/>
                </a:solidFill>
              </a:rPr>
              <a:t>截切 </a:t>
            </a:r>
            <a:r>
              <a:rPr lang="en-US" altLang="zh-CN" sz="2800" b="1" i="1">
                <a:solidFill>
                  <a:srgbClr val="0000CC"/>
                </a:solidFill>
              </a:rPr>
              <a:t>Truncation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5"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vertical)">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332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5"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heckerboard(down)">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26"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9154" name="Picture 2"/>
          <p:cNvPicPr>
            <a:picLocks noChangeAspect="1" noChangeArrowheads="1"/>
          </p:cNvPicPr>
          <p:nvPr/>
        </p:nvPicPr>
        <p:blipFill>
          <a:blip r:embed="rId2">
            <a:clrChange>
              <a:clrFrom>
                <a:srgbClr val="FFFFFF"/>
              </a:clrFrom>
              <a:clrTo>
                <a:srgbClr val="FFFFFF">
                  <a:alpha val="0"/>
                </a:srgbClr>
              </a:clrTo>
            </a:clrChange>
            <a:lum bright="12000"/>
            <a:extLst>
              <a:ext uri="{28A0092B-C50C-407E-A947-70E740481C1C}">
                <a14:useLocalDpi xmlns:a14="http://schemas.microsoft.com/office/drawing/2010/main" val="0"/>
              </a:ext>
            </a:extLst>
          </a:blip>
          <a:srcRect/>
          <a:stretch>
            <a:fillRect/>
          </a:stretch>
        </p:blipFill>
        <p:spPr bwMode="auto">
          <a:xfrm>
            <a:off x="4800600" y="2667000"/>
            <a:ext cx="298767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p:cNvSpPr>
            <a:spLocks noChangeArrowheads="1"/>
          </p:cNvSpPr>
          <p:nvPr/>
        </p:nvSpPr>
        <p:spPr bwMode="auto">
          <a:xfrm>
            <a:off x="323850" y="188913"/>
            <a:ext cx="6858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eaLnBrk="1" hangingPunct="1">
              <a:buFont typeface="Arial" panose="020B0604020202020204" pitchFamily="34" charset="0"/>
              <a:buNone/>
            </a:pPr>
            <a:r>
              <a:rPr lang="zh-CN" altLang="en-US" sz="3600" b="1">
                <a:solidFill>
                  <a:schemeClr val="tx2"/>
                </a:solidFill>
              </a:rPr>
              <a:t>例</a:t>
            </a:r>
            <a:r>
              <a:rPr lang="en-US" altLang="zh-CN" sz="3600" b="1">
                <a:solidFill>
                  <a:schemeClr val="tx2"/>
                </a:solidFill>
              </a:rPr>
              <a:t>1</a:t>
            </a:r>
            <a:r>
              <a:rPr lang="zh-CN" altLang="en-US" sz="3600" b="1">
                <a:solidFill>
                  <a:schemeClr val="tx2"/>
                </a:solidFill>
              </a:rPr>
              <a:t>：画出所给叠加体的三视图。</a:t>
            </a:r>
            <a:br>
              <a:rPr lang="zh-CN" altLang="en-US" sz="3600" b="1">
                <a:solidFill>
                  <a:schemeClr val="tx2"/>
                </a:solidFill>
              </a:rPr>
            </a:br>
            <a:r>
              <a:rPr lang="en-US" altLang="zh-CN" b="1" i="1">
                <a:solidFill>
                  <a:schemeClr val="tx2"/>
                </a:solidFill>
              </a:rPr>
              <a:t>Complete the three views of object</a:t>
            </a:r>
          </a:p>
        </p:txBody>
      </p:sp>
      <p:sp>
        <p:nvSpPr>
          <p:cNvPr id="49156" name="Text Box 4"/>
          <p:cNvSpPr txBox="1">
            <a:spLocks noChangeArrowheads="1"/>
          </p:cNvSpPr>
          <p:nvPr/>
        </p:nvSpPr>
        <p:spPr bwMode="auto">
          <a:xfrm>
            <a:off x="609600" y="4095750"/>
            <a:ext cx="6729413"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pPr>
            <a:r>
              <a:rPr lang="zh-CN" altLang="en-US" sz="3200" b="1">
                <a:solidFill>
                  <a:srgbClr val="FF3300"/>
                </a:solidFill>
              </a:rPr>
              <a:t>叠加方式</a:t>
            </a:r>
            <a:r>
              <a:rPr lang="en-US" altLang="zh-CN" b="1" i="1">
                <a:solidFill>
                  <a:srgbClr val="FF3300"/>
                </a:solidFill>
              </a:rPr>
              <a:t>(Relative positions)</a:t>
            </a:r>
            <a:endParaRPr lang="en-US" altLang="zh-CN" b="1" i="1"/>
          </a:p>
          <a:p>
            <a:pPr>
              <a:buFont typeface="Arial" panose="020B0604020202020204" pitchFamily="34" charset="0"/>
              <a:buNone/>
            </a:pPr>
            <a:r>
              <a:rPr lang="en-US" altLang="zh-CN" sz="3200" b="1"/>
              <a:t>     </a:t>
            </a:r>
            <a:r>
              <a:rPr lang="en-US" altLang="zh-CN" sz="3200" b="1">
                <a:solidFill>
                  <a:srgbClr val="FF3300"/>
                </a:solidFill>
                <a:sym typeface="Symbol" panose="05050102010706020507" pitchFamily="18" charset="2"/>
              </a:rPr>
              <a:t></a:t>
            </a:r>
            <a:r>
              <a:rPr lang="en-US" altLang="zh-CN" sz="3200" b="1"/>
              <a:t>  </a:t>
            </a:r>
            <a:r>
              <a:rPr lang="zh-CN" altLang="en-US" sz="3200" b="1"/>
              <a:t>底板和立板右面平齐叠加</a:t>
            </a:r>
          </a:p>
          <a:p>
            <a:pPr>
              <a:buFont typeface="Arial" panose="020B0604020202020204" pitchFamily="34" charset="0"/>
              <a:buNone/>
            </a:pPr>
            <a:r>
              <a:rPr lang="en-US" altLang="zh-CN" sz="2000" b="1" i="1"/>
              <a:t>Side board is added to base by both right faces being co-planar</a:t>
            </a:r>
          </a:p>
          <a:p>
            <a:pPr>
              <a:buFont typeface="Arial" panose="020B0604020202020204" pitchFamily="34" charset="0"/>
              <a:buNone/>
            </a:pPr>
            <a:r>
              <a:rPr lang="en-US" altLang="zh-CN" sz="3200" b="1"/>
              <a:t>     </a:t>
            </a:r>
            <a:r>
              <a:rPr lang="en-US" altLang="zh-CN" sz="3200" b="1">
                <a:solidFill>
                  <a:srgbClr val="FF3300"/>
                </a:solidFill>
                <a:sym typeface="Symbol" panose="05050102010706020507" pitchFamily="18" charset="2"/>
              </a:rPr>
              <a:t> </a:t>
            </a:r>
            <a:r>
              <a:rPr lang="en-US" altLang="zh-CN" sz="3200" b="1"/>
              <a:t> </a:t>
            </a:r>
            <a:r>
              <a:rPr lang="zh-CN" altLang="en-US" sz="3200" b="1"/>
              <a:t>肋板与底板和立板对称叠加</a:t>
            </a:r>
          </a:p>
          <a:p>
            <a:pPr>
              <a:buFont typeface="Arial" panose="020B0604020202020204" pitchFamily="34" charset="0"/>
              <a:buNone/>
            </a:pPr>
            <a:r>
              <a:rPr lang="en-US" altLang="zh-CN" sz="2000" b="1" i="1"/>
              <a:t>Rib is added to base and side board symmetricaly</a:t>
            </a:r>
          </a:p>
        </p:txBody>
      </p:sp>
      <p:pic>
        <p:nvPicPr>
          <p:cNvPr id="49157" name="Picture 5"/>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27650" y="1600200"/>
            <a:ext cx="1489075" cy="159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6"/>
          <p:cNvPicPr>
            <a:picLocks noChangeAspect="1" noChangeArrowheads="1"/>
          </p:cNvPicPr>
          <p:nvPr/>
        </p:nvPicPr>
        <p:blipFill>
          <a:blip r:embed="rId4">
            <a:clrChange>
              <a:clrFrom>
                <a:srgbClr val="FFFFFF"/>
              </a:clrFrom>
              <a:clrTo>
                <a:srgbClr val="FFFFFF">
                  <a:alpha val="0"/>
                </a:srgbClr>
              </a:clrTo>
            </a:clrChange>
            <a:lum bright="12000"/>
            <a:extLst>
              <a:ext uri="{28A0092B-C50C-407E-A947-70E740481C1C}">
                <a14:useLocalDpi xmlns:a14="http://schemas.microsoft.com/office/drawing/2010/main" val="0"/>
              </a:ext>
            </a:extLst>
          </a:blip>
          <a:srcRect/>
          <a:stretch>
            <a:fillRect/>
          </a:stretch>
        </p:blipFill>
        <p:spPr bwMode="auto">
          <a:xfrm>
            <a:off x="6400800" y="1381125"/>
            <a:ext cx="1431925" cy="154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9" name="AutoShape 7"/>
          <p:cNvSpPr>
            <a:spLocks noChangeArrowheads="1"/>
          </p:cNvSpPr>
          <p:nvPr/>
        </p:nvSpPr>
        <p:spPr bwMode="auto">
          <a:xfrm>
            <a:off x="7524750" y="4437063"/>
            <a:ext cx="1284288" cy="609600"/>
          </a:xfrm>
          <a:prstGeom prst="wedgeRoundRectCallout">
            <a:avLst>
              <a:gd name="adj1" fmla="val -106736"/>
              <a:gd name="adj2" fmla="val -148440"/>
              <a:gd name="adj3" fmla="val 16667"/>
            </a:avLst>
          </a:prstGeom>
          <a:solidFill>
            <a:srgbClr val="FFFF66"/>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a:buFont typeface="Arial" panose="020B0604020202020204" pitchFamily="34" charset="0"/>
              <a:buNone/>
            </a:pPr>
            <a:r>
              <a:rPr lang="zh-CN" altLang="en-US" sz="2000" b="1"/>
              <a:t>底板</a:t>
            </a:r>
          </a:p>
          <a:p>
            <a:pPr algn="ctr">
              <a:buFont typeface="Arial" panose="020B0604020202020204" pitchFamily="34" charset="0"/>
              <a:buNone/>
            </a:pPr>
            <a:r>
              <a:rPr lang="en-US" altLang="zh-CN" sz="2000" b="1" i="1"/>
              <a:t>Base</a:t>
            </a:r>
            <a:endParaRPr lang="en-US" altLang="zh-CN" sz="1600" b="1" i="1"/>
          </a:p>
        </p:txBody>
      </p:sp>
      <p:sp>
        <p:nvSpPr>
          <p:cNvPr id="49160" name="AutoShape 8"/>
          <p:cNvSpPr>
            <a:spLocks noChangeArrowheads="1"/>
          </p:cNvSpPr>
          <p:nvPr/>
        </p:nvSpPr>
        <p:spPr bwMode="auto">
          <a:xfrm>
            <a:off x="7818438" y="887413"/>
            <a:ext cx="1325562" cy="609600"/>
          </a:xfrm>
          <a:prstGeom prst="wedgeRoundRectCallout">
            <a:avLst>
              <a:gd name="adj1" fmla="val -82574"/>
              <a:gd name="adj2" fmla="val 144532"/>
              <a:gd name="adj3" fmla="val 16667"/>
            </a:avLst>
          </a:prstGeom>
          <a:solidFill>
            <a:srgbClr val="FFFF66"/>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a:buFont typeface="Arial" panose="020B0604020202020204" pitchFamily="34" charset="0"/>
              <a:buNone/>
            </a:pPr>
            <a:r>
              <a:rPr lang="zh-CN" altLang="en-US" sz="2000" b="1"/>
              <a:t>立板</a:t>
            </a:r>
          </a:p>
          <a:p>
            <a:pPr algn="ctr">
              <a:buFont typeface="Arial" panose="020B0604020202020204" pitchFamily="34" charset="0"/>
              <a:buNone/>
            </a:pPr>
            <a:r>
              <a:rPr lang="en-US" altLang="zh-CN" sz="1800" b="1" i="1"/>
              <a:t>Side board</a:t>
            </a:r>
            <a:endParaRPr lang="en-US" altLang="zh-CN" sz="1400" b="1" i="1"/>
          </a:p>
        </p:txBody>
      </p:sp>
      <p:sp>
        <p:nvSpPr>
          <p:cNvPr id="49161" name="AutoShape 9"/>
          <p:cNvSpPr>
            <a:spLocks noChangeArrowheads="1"/>
          </p:cNvSpPr>
          <p:nvPr/>
        </p:nvSpPr>
        <p:spPr bwMode="auto">
          <a:xfrm>
            <a:off x="4284663" y="1600200"/>
            <a:ext cx="1119187" cy="609600"/>
          </a:xfrm>
          <a:prstGeom prst="wedgeRoundRectCallout">
            <a:avLst>
              <a:gd name="adj1" fmla="val 85176"/>
              <a:gd name="adj2" fmla="val 78907"/>
              <a:gd name="adj3" fmla="val 16667"/>
            </a:avLst>
          </a:prstGeom>
          <a:solidFill>
            <a:srgbClr val="FFFF66"/>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a:buFont typeface="Arial" panose="020B0604020202020204" pitchFamily="34" charset="0"/>
              <a:buNone/>
            </a:pPr>
            <a:r>
              <a:rPr lang="zh-CN" altLang="en-US" sz="2000" b="1"/>
              <a:t>肋板</a:t>
            </a:r>
          </a:p>
          <a:p>
            <a:pPr algn="ctr">
              <a:buFont typeface="Arial" panose="020B0604020202020204" pitchFamily="34" charset="0"/>
              <a:buNone/>
            </a:pPr>
            <a:r>
              <a:rPr lang="en-US" altLang="zh-CN" sz="2000" b="1" i="1"/>
              <a:t>Rib</a:t>
            </a:r>
            <a:endParaRPr lang="en-US" altLang="zh-CN" sz="1600" b="1" i="1"/>
          </a:p>
        </p:txBody>
      </p:sp>
      <p:pic>
        <p:nvPicPr>
          <p:cNvPr id="49162" name="Picture 1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7800" y="914400"/>
            <a:ext cx="262572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3" name="Rectangle 11"/>
          <p:cNvSpPr>
            <a:spLocks noChangeArrowheads="1"/>
          </p:cNvSpPr>
          <p:nvPr/>
        </p:nvSpPr>
        <p:spPr bwMode="auto">
          <a:xfrm>
            <a:off x="250825" y="3500438"/>
            <a:ext cx="37449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a:buFont typeface="Arial" panose="020B0604020202020204" pitchFamily="34" charset="0"/>
              <a:buNone/>
            </a:pPr>
            <a:r>
              <a:rPr lang="zh-CN" altLang="en-US" sz="3200" b="1">
                <a:solidFill>
                  <a:srgbClr val="FF3300"/>
                </a:solidFill>
              </a:rPr>
              <a:t>分解形体</a:t>
            </a:r>
            <a:r>
              <a:rPr lang="en-US" altLang="zh-CN" sz="2000" b="1" i="1">
                <a:solidFill>
                  <a:srgbClr val="FF3300"/>
                </a:solidFill>
              </a:rPr>
              <a:t>Breaking up</a:t>
            </a:r>
            <a:endParaRPr lang="en-US" altLang="zh-CN" sz="1600" b="1" i="1">
              <a:solidFill>
                <a:srgbClr val="FF3300"/>
              </a:solidFill>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9162"/>
                                        </p:tgtEl>
                                        <p:attrNameLst>
                                          <p:attrName>style.visibility</p:attrName>
                                        </p:attrNameLst>
                                      </p:cBhvr>
                                      <p:to>
                                        <p:strVal val="visible"/>
                                      </p:to>
                                    </p:set>
                                    <p:animEffect transition="in" filter="dissolve">
                                      <p:cBhvr>
                                        <p:cTn id="7" dur="500"/>
                                        <p:tgtEl>
                                          <p:spTgt spid="491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9163"/>
                                        </p:tgtEl>
                                        <p:attrNameLst>
                                          <p:attrName>style.visibility</p:attrName>
                                        </p:attrNameLst>
                                      </p:cBhvr>
                                      <p:to>
                                        <p:strVal val="visible"/>
                                      </p:to>
                                    </p:set>
                                    <p:anim calcmode="lin" valueType="num">
                                      <p:cBhvr additive="base">
                                        <p:cTn id="12" dur="500" fill="hold"/>
                                        <p:tgtEl>
                                          <p:spTgt spid="49163"/>
                                        </p:tgtEl>
                                        <p:attrNameLst>
                                          <p:attrName>ppt_x</p:attrName>
                                        </p:attrNameLst>
                                      </p:cBhvr>
                                      <p:tavLst>
                                        <p:tav tm="0">
                                          <p:val>
                                            <p:strVal val="0-#ppt_w/2"/>
                                          </p:val>
                                        </p:tav>
                                        <p:tav tm="100000">
                                          <p:val>
                                            <p:strVal val="#ppt_x"/>
                                          </p:val>
                                        </p:tav>
                                      </p:tavLst>
                                    </p:anim>
                                    <p:anim calcmode="lin" valueType="num">
                                      <p:cBhvr additive="base">
                                        <p:cTn id="13" dur="500" fill="hold"/>
                                        <p:tgtEl>
                                          <p:spTgt spid="4916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49154"/>
                                        </p:tgtEl>
                                        <p:attrNameLst>
                                          <p:attrName>style.visibility</p:attrName>
                                        </p:attrNameLst>
                                      </p:cBhvr>
                                      <p:to>
                                        <p:strVal val="visible"/>
                                      </p:to>
                                    </p:set>
                                    <p:animEffect transition="in" filter="wipe(left)">
                                      <p:cBhvr>
                                        <p:cTn id="18" dur="500"/>
                                        <p:tgtEl>
                                          <p:spTgt spid="4915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49159"/>
                                        </p:tgtEl>
                                        <p:attrNameLst>
                                          <p:attrName>style.visibility</p:attrName>
                                        </p:attrNameLst>
                                      </p:cBhvr>
                                      <p:to>
                                        <p:strVal val="visible"/>
                                      </p:to>
                                    </p:set>
                                    <p:anim calcmode="lin" valueType="num">
                                      <p:cBhvr additive="base">
                                        <p:cTn id="23" dur="500" fill="hold"/>
                                        <p:tgtEl>
                                          <p:spTgt spid="49159"/>
                                        </p:tgtEl>
                                        <p:attrNameLst>
                                          <p:attrName>ppt_x</p:attrName>
                                        </p:attrNameLst>
                                      </p:cBhvr>
                                      <p:tavLst>
                                        <p:tav tm="0">
                                          <p:val>
                                            <p:strVal val="1+#ppt_w/2"/>
                                          </p:val>
                                        </p:tav>
                                        <p:tav tm="100000">
                                          <p:val>
                                            <p:strVal val="#ppt_x"/>
                                          </p:val>
                                        </p:tav>
                                      </p:tavLst>
                                    </p:anim>
                                    <p:anim calcmode="lin" valueType="num">
                                      <p:cBhvr additive="base">
                                        <p:cTn id="24" dur="500" fill="hold"/>
                                        <p:tgtEl>
                                          <p:spTgt spid="49159"/>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nodeType="clickEffect">
                                  <p:stCondLst>
                                    <p:cond delay="0"/>
                                  </p:stCondLst>
                                  <p:childTnLst>
                                    <p:set>
                                      <p:cBhvr>
                                        <p:cTn id="28" dur="1" fill="hold">
                                          <p:stCondLst>
                                            <p:cond delay="0"/>
                                          </p:stCondLst>
                                        </p:cTn>
                                        <p:tgtEl>
                                          <p:spTgt spid="49158"/>
                                        </p:tgtEl>
                                        <p:attrNameLst>
                                          <p:attrName>style.visibility</p:attrName>
                                        </p:attrNameLst>
                                      </p:cBhvr>
                                      <p:to>
                                        <p:strVal val="visible"/>
                                      </p:to>
                                    </p:set>
                                    <p:animEffect transition="in" filter="wipe(up)">
                                      <p:cBhvr>
                                        <p:cTn id="29" dur="500"/>
                                        <p:tgtEl>
                                          <p:spTgt spid="4915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49160"/>
                                        </p:tgtEl>
                                        <p:attrNameLst>
                                          <p:attrName>style.visibility</p:attrName>
                                        </p:attrNameLst>
                                      </p:cBhvr>
                                      <p:to>
                                        <p:strVal val="visible"/>
                                      </p:to>
                                    </p:set>
                                    <p:anim calcmode="lin" valueType="num">
                                      <p:cBhvr additive="base">
                                        <p:cTn id="34" dur="500" fill="hold"/>
                                        <p:tgtEl>
                                          <p:spTgt spid="49160"/>
                                        </p:tgtEl>
                                        <p:attrNameLst>
                                          <p:attrName>ppt_x</p:attrName>
                                        </p:attrNameLst>
                                      </p:cBhvr>
                                      <p:tavLst>
                                        <p:tav tm="0">
                                          <p:val>
                                            <p:strVal val="1+#ppt_w/2"/>
                                          </p:val>
                                        </p:tav>
                                        <p:tav tm="100000">
                                          <p:val>
                                            <p:strVal val="#ppt_x"/>
                                          </p:val>
                                        </p:tav>
                                      </p:tavLst>
                                    </p:anim>
                                    <p:anim calcmode="lin" valueType="num">
                                      <p:cBhvr additive="base">
                                        <p:cTn id="35" dur="500" fill="hold"/>
                                        <p:tgtEl>
                                          <p:spTgt spid="49160"/>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9157"/>
                                        </p:tgtEl>
                                        <p:attrNameLst>
                                          <p:attrName>style.visibility</p:attrName>
                                        </p:attrNameLst>
                                      </p:cBhvr>
                                      <p:to>
                                        <p:strVal val="visible"/>
                                      </p:to>
                                    </p:set>
                                    <p:animEffect transition="in" filter="wipe(left)">
                                      <p:cBhvr>
                                        <p:cTn id="40" dur="500"/>
                                        <p:tgtEl>
                                          <p:spTgt spid="4915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49161"/>
                                        </p:tgtEl>
                                        <p:attrNameLst>
                                          <p:attrName>style.visibility</p:attrName>
                                        </p:attrNameLst>
                                      </p:cBhvr>
                                      <p:to>
                                        <p:strVal val="visible"/>
                                      </p:to>
                                    </p:set>
                                    <p:anim calcmode="lin" valueType="num">
                                      <p:cBhvr additive="base">
                                        <p:cTn id="45" dur="500" fill="hold"/>
                                        <p:tgtEl>
                                          <p:spTgt spid="49161"/>
                                        </p:tgtEl>
                                        <p:attrNameLst>
                                          <p:attrName>ppt_x</p:attrName>
                                        </p:attrNameLst>
                                      </p:cBhvr>
                                      <p:tavLst>
                                        <p:tav tm="0">
                                          <p:val>
                                            <p:strVal val="0-#ppt_w/2"/>
                                          </p:val>
                                        </p:tav>
                                        <p:tav tm="100000">
                                          <p:val>
                                            <p:strVal val="#ppt_x"/>
                                          </p:val>
                                        </p:tav>
                                      </p:tavLst>
                                    </p:anim>
                                    <p:anim calcmode="lin" valueType="num">
                                      <p:cBhvr additive="base">
                                        <p:cTn id="46" dur="500" fill="hold"/>
                                        <p:tgtEl>
                                          <p:spTgt spid="49161"/>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49156">
                                            <p:txEl>
                                              <p:pRg st="0" end="0"/>
                                            </p:txEl>
                                          </p:spTgt>
                                        </p:tgtEl>
                                        <p:attrNameLst>
                                          <p:attrName>style.visibility</p:attrName>
                                        </p:attrNameLst>
                                      </p:cBhvr>
                                      <p:to>
                                        <p:strVal val="visible"/>
                                      </p:to>
                                    </p:set>
                                    <p:anim calcmode="lin" valueType="num">
                                      <p:cBhvr additive="base">
                                        <p:cTn id="51" dur="500" fill="hold"/>
                                        <p:tgtEl>
                                          <p:spTgt spid="4915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4915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49156">
                                            <p:txEl>
                                              <p:pRg st="1" end="1"/>
                                            </p:txEl>
                                          </p:spTgt>
                                        </p:tgtEl>
                                        <p:attrNameLst>
                                          <p:attrName>style.visibility</p:attrName>
                                        </p:attrNameLst>
                                      </p:cBhvr>
                                      <p:to>
                                        <p:strVal val="visible"/>
                                      </p:to>
                                    </p:set>
                                    <p:anim calcmode="lin" valueType="num">
                                      <p:cBhvr additive="base">
                                        <p:cTn id="57" dur="500" fill="hold"/>
                                        <p:tgtEl>
                                          <p:spTgt spid="49156">
                                            <p:txEl>
                                              <p:pRg st="1" end="1"/>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49156">
                                            <p:txEl>
                                              <p:pRg st="1" end="1"/>
                                            </p:txEl>
                                          </p:spTgt>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49156">
                                            <p:txEl>
                                              <p:pRg st="2" end="2"/>
                                            </p:txEl>
                                          </p:spTgt>
                                        </p:tgtEl>
                                        <p:attrNameLst>
                                          <p:attrName>style.visibility</p:attrName>
                                        </p:attrNameLst>
                                      </p:cBhvr>
                                      <p:to>
                                        <p:strVal val="visible"/>
                                      </p:to>
                                    </p:set>
                                    <p:anim calcmode="lin" valueType="num">
                                      <p:cBhvr additive="base">
                                        <p:cTn id="61" dur="500" fill="hold"/>
                                        <p:tgtEl>
                                          <p:spTgt spid="49156">
                                            <p:txEl>
                                              <p:pRg st="2" end="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4915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49156">
                                            <p:txEl>
                                              <p:pRg st="3" end="3"/>
                                            </p:txEl>
                                          </p:spTgt>
                                        </p:tgtEl>
                                        <p:attrNameLst>
                                          <p:attrName>style.visibility</p:attrName>
                                        </p:attrNameLst>
                                      </p:cBhvr>
                                      <p:to>
                                        <p:strVal val="visible"/>
                                      </p:to>
                                    </p:set>
                                    <p:anim calcmode="lin" valueType="num">
                                      <p:cBhvr additive="base">
                                        <p:cTn id="67" dur="500" fill="hold"/>
                                        <p:tgtEl>
                                          <p:spTgt spid="49156">
                                            <p:txEl>
                                              <p:pRg st="3" end="3"/>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49156">
                                            <p:txEl>
                                              <p:pRg st="3" end="3"/>
                                            </p:txEl>
                                          </p:spTgt>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49156">
                                            <p:txEl>
                                              <p:pRg st="4" end="4"/>
                                            </p:txEl>
                                          </p:spTgt>
                                        </p:tgtEl>
                                        <p:attrNameLst>
                                          <p:attrName>style.visibility</p:attrName>
                                        </p:attrNameLst>
                                      </p:cBhvr>
                                      <p:to>
                                        <p:strVal val="visible"/>
                                      </p:to>
                                    </p:set>
                                    <p:anim calcmode="lin" valueType="num">
                                      <p:cBhvr additive="base">
                                        <p:cTn id="71" dur="500" fill="hold"/>
                                        <p:tgtEl>
                                          <p:spTgt spid="49156">
                                            <p:txEl>
                                              <p:pRg st="4" end="4"/>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4915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uild="p"/>
      <p:bldP spid="49159" grpId="0" animBg="1"/>
      <p:bldP spid="49160" grpId="0" animBg="1"/>
      <p:bldP spid="49161" grpId="0" animBg="1"/>
      <p:bldP spid="49163"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0" y="0"/>
            <a:ext cx="8604250"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eaLnBrk="1" hangingPunct="1">
              <a:buFont typeface="Arial" panose="020B0604020202020204" pitchFamily="34" charset="0"/>
              <a:buNone/>
            </a:pPr>
            <a:r>
              <a:rPr lang="zh-CN" altLang="en-US" sz="4000" b="1">
                <a:solidFill>
                  <a:srgbClr val="FF3300"/>
                </a:solidFill>
              </a:rPr>
              <a:t>叠加体的三视图</a:t>
            </a:r>
            <a:br>
              <a:rPr lang="zh-CN" altLang="en-US" sz="4000" b="1">
                <a:solidFill>
                  <a:srgbClr val="FF3300"/>
                </a:solidFill>
              </a:rPr>
            </a:br>
            <a:r>
              <a:rPr lang="zh-CN" altLang="en-US" sz="4000" b="1">
                <a:solidFill>
                  <a:srgbClr val="FF3300"/>
                </a:solidFill>
              </a:rPr>
              <a:t> </a:t>
            </a:r>
            <a:r>
              <a:rPr lang="en-US" altLang="zh-CN" sz="2800" b="1" i="1">
                <a:solidFill>
                  <a:srgbClr val="FF3300"/>
                </a:solidFill>
              </a:rPr>
              <a:t>Three views of piled-like solid</a:t>
            </a:r>
            <a:endParaRPr lang="en-US" altLang="zh-CN" sz="2800" i="1">
              <a:solidFill>
                <a:schemeClr val="tx2"/>
              </a:solidFill>
            </a:endParaRPr>
          </a:p>
        </p:txBody>
      </p:sp>
      <p:sp>
        <p:nvSpPr>
          <p:cNvPr id="48131" name="Text Box 3"/>
          <p:cNvSpPr txBox="1">
            <a:spLocks noChangeArrowheads="1"/>
          </p:cNvSpPr>
          <p:nvPr/>
        </p:nvSpPr>
        <p:spPr bwMode="auto">
          <a:xfrm>
            <a:off x="395288" y="1341438"/>
            <a:ext cx="8353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pPr>
            <a:r>
              <a:rPr lang="en-US" altLang="zh-CN" sz="3600" b="1"/>
              <a:t>I. </a:t>
            </a:r>
            <a:r>
              <a:rPr lang="zh-CN" altLang="en-US" sz="3600" b="1"/>
              <a:t>叠加体的投影分析 </a:t>
            </a:r>
            <a:r>
              <a:rPr lang="en-US" altLang="zh-CN" b="1" i="1"/>
              <a:t>Analysis of projections</a:t>
            </a:r>
            <a:endParaRPr lang="en-US" altLang="zh-CN" i="1"/>
          </a:p>
        </p:txBody>
      </p:sp>
      <p:sp>
        <p:nvSpPr>
          <p:cNvPr id="48132" name="Text Box 4"/>
          <p:cNvSpPr txBox="1">
            <a:spLocks noChangeArrowheads="1"/>
          </p:cNvSpPr>
          <p:nvPr/>
        </p:nvSpPr>
        <p:spPr bwMode="auto">
          <a:xfrm>
            <a:off x="611188" y="2852738"/>
            <a:ext cx="7807325" cy="246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buFont typeface="Arial" panose="020B0604020202020204" pitchFamily="34" charset="0"/>
              <a:buNone/>
            </a:pPr>
            <a:r>
              <a:rPr lang="en-US" altLang="zh-CN" sz="3200" b="1">
                <a:solidFill>
                  <a:srgbClr val="FF3300"/>
                </a:solidFill>
              </a:rPr>
              <a:t>        </a:t>
            </a:r>
            <a:r>
              <a:rPr lang="zh-CN" altLang="en-US" sz="3200" b="1"/>
              <a:t>根据叠加体的形状，将其分解成若干部分，弄清各部分的形状和它们的相对位置及组合形式，分别画出各部分的投影。</a:t>
            </a:r>
          </a:p>
          <a:p>
            <a:pPr>
              <a:buFont typeface="Arial" panose="020B0604020202020204" pitchFamily="34" charset="0"/>
              <a:buNone/>
            </a:pPr>
            <a:r>
              <a:rPr lang="zh-CN" altLang="en-US" sz="2000" b="1" i="1"/>
              <a:t>        </a:t>
            </a:r>
            <a:r>
              <a:rPr lang="en-US" altLang="zh-CN" sz="2000" b="1" i="1"/>
              <a:t>By analysis of the form and structure of the object, breaking up the object into several parts which are or close to basic solids and making out their relative positions. Draw their projections respectively  .</a:t>
            </a:r>
          </a:p>
        </p:txBody>
      </p:sp>
      <p:sp>
        <p:nvSpPr>
          <p:cNvPr id="48133" name="Text Box 5"/>
          <p:cNvSpPr txBox="1">
            <a:spLocks noChangeArrowheads="1"/>
          </p:cNvSpPr>
          <p:nvPr/>
        </p:nvSpPr>
        <p:spPr bwMode="auto">
          <a:xfrm>
            <a:off x="1116013" y="2133600"/>
            <a:ext cx="26320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黑体" panose="02010609060101010101" pitchFamily="49" charset="-122"/>
              </a:defRPr>
            </a:lvl1pPr>
            <a:lvl2pPr marL="742950" indent="-285750">
              <a:defRPr sz="2400">
                <a:solidFill>
                  <a:schemeClr val="tx1"/>
                </a:solidFill>
                <a:latin typeface="Times New Roman" panose="02020603050405020304" pitchFamily="18" charset="0"/>
                <a:ea typeface="黑体" panose="02010609060101010101" pitchFamily="49" charset="-122"/>
              </a:defRPr>
            </a:lvl2pPr>
            <a:lvl3pPr marL="1143000" indent="-228600">
              <a:defRPr sz="2400">
                <a:solidFill>
                  <a:schemeClr val="tx1"/>
                </a:solidFill>
                <a:latin typeface="Times New Roman" panose="02020603050405020304" pitchFamily="18" charset="0"/>
                <a:ea typeface="黑体" panose="02010609060101010101" pitchFamily="49" charset="-122"/>
              </a:defRPr>
            </a:lvl3pPr>
            <a:lvl4pPr marL="1600200" indent="-228600">
              <a:defRPr sz="2400">
                <a:solidFill>
                  <a:schemeClr val="tx1"/>
                </a:solidFill>
                <a:latin typeface="Times New Roman" panose="02020603050405020304" pitchFamily="18" charset="0"/>
                <a:ea typeface="黑体" panose="02010609060101010101" pitchFamily="49" charset="-122"/>
              </a:defRPr>
            </a:lvl4pPr>
            <a:lvl5pPr marL="2057400" indent="-228600">
              <a:defRPr sz="24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黑体" panose="02010609060101010101" pitchFamily="49" charset="-122"/>
              </a:defRPr>
            </a:lvl9pPr>
          </a:lstStyle>
          <a:p>
            <a:pPr algn="ctr">
              <a:buFont typeface="Arial" panose="020B0604020202020204" pitchFamily="34" charset="0"/>
              <a:buNone/>
            </a:pPr>
            <a:r>
              <a:rPr lang="zh-CN" altLang="en-US" sz="3200" b="1">
                <a:solidFill>
                  <a:srgbClr val="FF3300"/>
                </a:solidFill>
              </a:rPr>
              <a:t>形体分析法：</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 calcmode="lin" valueType="num">
                                      <p:cBhvr additive="base">
                                        <p:cTn id="7" dur="500" fill="hold"/>
                                        <p:tgtEl>
                                          <p:spTgt spid="48131"/>
                                        </p:tgtEl>
                                        <p:attrNameLst>
                                          <p:attrName>ppt_x</p:attrName>
                                        </p:attrNameLst>
                                      </p:cBhvr>
                                      <p:tavLst>
                                        <p:tav tm="0">
                                          <p:val>
                                            <p:strVal val="0-#ppt_w/2"/>
                                          </p:val>
                                        </p:tav>
                                        <p:tav tm="100000">
                                          <p:val>
                                            <p:strVal val="#ppt_x"/>
                                          </p:val>
                                        </p:tav>
                                      </p:tavLst>
                                    </p:anim>
                                    <p:anim calcmode="lin" valueType="num">
                                      <p:cBhvr additive="base">
                                        <p:cTn id="8" dur="500" fill="hold"/>
                                        <p:tgtEl>
                                          <p:spTgt spid="481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8133"/>
                                        </p:tgtEl>
                                        <p:attrNameLst>
                                          <p:attrName>style.visibility</p:attrName>
                                        </p:attrNameLst>
                                      </p:cBhvr>
                                      <p:to>
                                        <p:strVal val="visible"/>
                                      </p:to>
                                    </p:set>
                                    <p:animEffect transition="in" filter="blinds(horizontal)">
                                      <p:cBhvr>
                                        <p:cTn id="13" dur="500"/>
                                        <p:tgtEl>
                                          <p:spTgt spid="4813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8132"/>
                                        </p:tgtEl>
                                        <p:attrNameLst>
                                          <p:attrName>style.visibility</p:attrName>
                                        </p:attrNameLst>
                                      </p:cBhvr>
                                      <p:to>
                                        <p:strVal val="visible"/>
                                      </p:to>
                                    </p:set>
                                    <p:animEffect transition="in" filter="blinds(horizontal)">
                                      <p:cBhvr>
                                        <p:cTn id="18" dur="5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p:bldP spid="48132" grpId="0"/>
      <p:bldP spid="48133" grpId="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1284</Words>
  <Application>Microsoft Office PowerPoint</Application>
  <PresentationFormat>全屏显示(4:3)</PresentationFormat>
  <Paragraphs>174</Paragraphs>
  <Slides>38</Slides>
  <Notes>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8" baseType="lpstr">
      <vt:lpstr>Adobe 黑体 Std R</vt:lpstr>
      <vt:lpstr>Arial Unicode MS</vt:lpstr>
      <vt:lpstr>黑体</vt:lpstr>
      <vt:lpstr>宋体</vt:lpstr>
      <vt:lpstr>Arial</vt:lpstr>
      <vt:lpstr>Cambria</vt:lpstr>
      <vt:lpstr>Symbol</vt:lpstr>
      <vt:lpstr>Times New Roman</vt:lpstr>
      <vt:lpstr>默认设计模板</vt:lpstr>
      <vt:lpstr>Bitmap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课堂练习 画立体的三视图（用虚线表示不可见的线） 可以用尺子测量或者目测估计大小，不要求 绘图精度。可以用工具画也可以徒手画。                           Class practice Draw the three views of the solid  (hidden lines by dash linetypes) You can decide the size by approximation, no accuracy required)</vt:lpstr>
    </vt:vector>
  </TitlesOfParts>
  <Company>buaa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wyq</dc:creator>
  <cp:lastModifiedBy>Microsoft 帐户</cp:lastModifiedBy>
  <cp:revision>81</cp:revision>
  <dcterms:created xsi:type="dcterms:W3CDTF">2002-12-09T02:58:15Z</dcterms:created>
  <dcterms:modified xsi:type="dcterms:W3CDTF">2021-10-30T04:37:09Z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