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5" r:id="rId5"/>
    <p:sldId id="266" r:id="rId6"/>
    <p:sldId id="274" r:id="rId7"/>
    <p:sldId id="268" r:id="rId8"/>
    <p:sldId id="269" r:id="rId9"/>
    <p:sldId id="272" r:id="rId10"/>
    <p:sldId id="262" r:id="rId11"/>
    <p:sldId id="276" r:id="rId12"/>
    <p:sldId id="270" r:id="rId13"/>
    <p:sldId id="264" r:id="rId14"/>
    <p:sldId id="278" r:id="rId15"/>
    <p:sldId id="277" r:id="rId16"/>
    <p:sldId id="275" r:id="rId17"/>
    <p:sldId id="271" r:id="rId18"/>
  </p:sldIdLst>
  <p:sldSz cx="9144000" cy="5143500" type="screen16x9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B00"/>
    <a:srgbClr val="3366FF"/>
    <a:srgbClr val="FF9900"/>
    <a:srgbClr val="6699FF"/>
    <a:srgbClr val="0066CC"/>
    <a:srgbClr val="0033CC"/>
    <a:srgbClr val="CCECFF"/>
    <a:srgbClr val="FFCC66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>
      <p:cViewPr varScale="1">
        <p:scale>
          <a:sx n="146" d="100"/>
          <a:sy n="146" d="100"/>
        </p:scale>
        <p:origin x="438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rgbClr val="FFCC66"/>
              </a:solidFill>
            </c:spPr>
            <c:extLst>
              <c:ext xmlns:c16="http://schemas.microsoft.com/office/drawing/2014/chart" uri="{C3380CC4-5D6E-409C-BE32-E72D297353CC}">
                <c16:uniqueId val="{00000000-C471-4251-9BA8-6B695B1A2BA0}"/>
              </c:ext>
            </c:extLst>
          </c:dPt>
          <c:dPt>
            <c:idx val="1"/>
            <c:bubble3D val="0"/>
            <c:spPr>
              <a:solidFill>
                <a:srgbClr val="FF9900"/>
              </a:solidFill>
            </c:spPr>
            <c:extLst>
              <c:ext xmlns:c16="http://schemas.microsoft.com/office/drawing/2014/chart" uri="{C3380CC4-5D6E-409C-BE32-E72D297353CC}">
                <c16:uniqueId val="{00000001-C471-4251-9BA8-6B695B1A2BA0}"/>
              </c:ext>
            </c:extLst>
          </c:dPt>
          <c:dPt>
            <c:idx val="2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2-C471-4251-9BA8-6B695B1A2BA0}"/>
              </c:ext>
            </c:extLst>
          </c:dPt>
          <c:dLbls>
            <c:dLbl>
              <c:idx val="0"/>
              <c:layout>
                <c:manualLayout>
                  <c:x val="-0.1485033147243025"/>
                  <c:y val="0.12687348900667619"/>
                </c:manualLayout>
              </c:layout>
              <c:tx>
                <c:rich>
                  <a:bodyPr/>
                  <a:lstStyle/>
                  <a:p>
                    <a:pPr algn="ctr" rtl="0">
                      <a:defRPr sz="2000" b="0" i="0" u="none" strike="noStrike" kern="1200" baseline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黑体" pitchFamily="49" charset="-122"/>
                        <a:cs typeface="Calibri" panose="020F0502020204030204" pitchFamily="34" charset="0"/>
                      </a:defRPr>
                    </a:pPr>
                    <a:r>
                      <a:rPr lang="zh-CN" altLang="en-US" sz="1800" b="0" i="0" u="none" strike="noStrike" kern="120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黑体" pitchFamily="49" charset="-122"/>
                        <a:cs typeface="Calibri" panose="020F0502020204030204" pitchFamily="34" charset="0"/>
                      </a:rPr>
                      <a:t>课堂出勤</a:t>
                    </a:r>
                  </a:p>
                  <a:p>
                    <a:pPr algn="ctr" rtl="0">
                      <a:defRPr sz="2000" b="0" i="0" u="none" strike="noStrike" kern="1200" baseline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黑体" pitchFamily="49" charset="-122"/>
                        <a:cs typeface="Calibri" panose="020F0502020204030204" pitchFamily="34" charset="0"/>
                      </a:defRPr>
                    </a:pPr>
                    <a:r>
                      <a:rPr lang="en-US" altLang="zh-CN" sz="1800" b="0" i="0" u="none" strike="noStrike" kern="120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黑体" pitchFamily="49" charset="-122"/>
                        <a:cs typeface="Calibri" panose="020F0502020204030204" pitchFamily="34" charset="0"/>
                      </a:rPr>
                      <a:t>Attendance</a:t>
                    </a:r>
                    <a:r>
                      <a:rPr lang="en-US" altLang="zh-CN" sz="2000" b="1" i="0" u="none" strike="noStrike" kern="120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等线" pitchFamily="2" charset="-122"/>
                        <a:cs typeface="Calibri" panose="020F0502020204030204" pitchFamily="34" charset="0"/>
                      </a:rPr>
                      <a:t>
</a:t>
                    </a:r>
                    <a:r>
                      <a:rPr lang="en-US" altLang="zh-CN" sz="4400" b="1" i="0" u="none" strike="noStrike" kern="120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等线" pitchFamily="2" charset="-122"/>
                        <a:cs typeface="Calibri" panose="020F0502020204030204" pitchFamily="34" charset="0"/>
                      </a:rPr>
                      <a:t>20%</a:t>
                    </a:r>
                  </a:p>
                </c:rich>
              </c:tx>
              <c:spPr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471-4251-9BA8-6B695B1A2BA0}"/>
                </c:ext>
              </c:extLst>
            </c:dLbl>
            <c:dLbl>
              <c:idx val="1"/>
              <c:layout>
                <c:manualLayout>
                  <c:x val="-0.17363370262289873"/>
                  <c:y val="-0.11423641964045966"/>
                </c:manualLayout>
              </c:layout>
              <c:tx>
                <c:rich>
                  <a:bodyPr/>
                  <a:lstStyle/>
                  <a:p>
                    <a:pPr algn="ctr" rtl="0">
                      <a:defRPr sz="2000" b="0" i="0" u="none" strike="noStrike" kern="1200" baseline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黑体" pitchFamily="49" charset="-122"/>
                        <a:cs typeface="Calibri" panose="020F0502020204030204" pitchFamily="34" charset="0"/>
                      </a:defRPr>
                    </a:pPr>
                    <a:r>
                      <a:rPr lang="zh-CN" altLang="en-US" sz="1800" b="0" i="0" u="none" strike="noStrike" kern="120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黑体" pitchFamily="49" charset="-122"/>
                        <a:cs typeface="Calibri" panose="020F0502020204030204" pitchFamily="34" charset="0"/>
                      </a:rPr>
                      <a:t>实践报告</a:t>
                    </a:r>
                    <a:r>
                      <a:rPr lang="en-US" altLang="zh-CN" sz="1800" b="0" i="0" u="none" strike="noStrike" kern="120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黑体" pitchFamily="49" charset="-122"/>
                        <a:cs typeface="Calibri" panose="020F0502020204030204" pitchFamily="34" charset="0"/>
                      </a:rPr>
                      <a:t>/</a:t>
                    </a:r>
                  </a:p>
                  <a:p>
                    <a:pPr algn="ctr" rtl="0">
                      <a:defRPr sz="2000" b="0" i="0" u="none" strike="noStrike" kern="1200" baseline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黑体" pitchFamily="49" charset="-122"/>
                        <a:cs typeface="Calibri" panose="020F0502020204030204" pitchFamily="34" charset="0"/>
                      </a:defRPr>
                    </a:pPr>
                    <a:r>
                      <a:rPr lang="zh-CN" altLang="en-US" sz="1800" b="0" i="0" u="none" strike="noStrike" kern="120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黑体" pitchFamily="49" charset="-122"/>
                        <a:cs typeface="Calibri" panose="020F0502020204030204" pitchFamily="34" charset="0"/>
                      </a:rPr>
                      <a:t>观后感</a:t>
                    </a:r>
                  </a:p>
                  <a:p>
                    <a:pPr algn="ctr" rtl="0">
                      <a:defRPr sz="2000" b="0" i="0" u="none" strike="noStrike" kern="1200" baseline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黑体" pitchFamily="49" charset="-122"/>
                        <a:cs typeface="Calibri" panose="020F0502020204030204" pitchFamily="34" charset="0"/>
                      </a:defRPr>
                    </a:pPr>
                    <a:r>
                      <a:rPr lang="en-US" altLang="zh-CN" sz="1800" b="0" i="0" u="none" strike="noStrike" kern="120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黑体" pitchFamily="49" charset="-122"/>
                        <a:cs typeface="Calibri" panose="020F0502020204030204" pitchFamily="34" charset="0"/>
                      </a:rPr>
                      <a:t>Practice Report</a:t>
                    </a:r>
                    <a:r>
                      <a:rPr lang="en-US" altLang="zh-CN" sz="2000" b="1" i="0" u="none" strike="noStrike" kern="120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等线" pitchFamily="2" charset="-122"/>
                        <a:cs typeface="Calibri" panose="020F0502020204030204" pitchFamily="34" charset="0"/>
                      </a:rPr>
                      <a:t>
</a:t>
                    </a:r>
                    <a:r>
                      <a:rPr lang="en-US" altLang="zh-CN" sz="4000" b="1" i="0" u="none" strike="noStrike" kern="1200" baseline="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等线" pitchFamily="2" charset="-122"/>
                        <a:cs typeface="Calibri" panose="020F0502020204030204" pitchFamily="34" charset="0"/>
                      </a:rPr>
                      <a:t>30%</a:t>
                    </a:r>
                  </a:p>
                </c:rich>
              </c:tx>
              <c:spPr/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29761255801103"/>
                      <c:h val="0.4266714706676002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1-C471-4251-9BA8-6B695B1A2BA0}"/>
                </c:ext>
              </c:extLst>
            </c:dLbl>
            <c:dLbl>
              <c:idx val="2"/>
              <c:layout>
                <c:manualLayout>
                  <c:x val="0.22828846784777038"/>
                  <c:y val="0.12284375000000022"/>
                </c:manualLayout>
              </c:layout>
              <c:tx>
                <c:rich>
                  <a:bodyPr/>
                  <a:lstStyle/>
                  <a:p>
                    <a:r>
                      <a:rPr lang="zh-CN" altLang="en-US" sz="1800" b="0" dirty="0">
                        <a:latin typeface="黑体" pitchFamily="49" charset="-122"/>
                        <a:ea typeface="黑体" pitchFamily="49" charset="-122"/>
                      </a:rPr>
                      <a:t>期末考试</a:t>
                    </a:r>
                  </a:p>
                  <a:p>
                    <a:r>
                      <a:rPr lang="en-US" altLang="zh-CN" sz="1800" b="0" dirty="0">
                        <a:latin typeface="+mj-lt"/>
                        <a:ea typeface="黑体" pitchFamily="49" charset="-122"/>
                      </a:rPr>
                      <a:t>Final exam</a:t>
                    </a:r>
                  </a:p>
                  <a:p>
                    <a:r>
                      <a:rPr lang="en-US" altLang="zh-CN" sz="4400" b="1" dirty="0">
                        <a:latin typeface="等线" pitchFamily="2" charset="-122"/>
                        <a:ea typeface="等线" pitchFamily="2" charset="-122"/>
                      </a:rPr>
                      <a:t>50%</a:t>
                    </a:r>
                    <a:endParaRPr lang="en-US" altLang="zh-CN" sz="4400" b="1" dirty="0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471-4251-9BA8-6B695B1A2B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2000" b="0">
                    <a:latin typeface="Calibri" panose="020F0502020204030204" pitchFamily="34" charset="0"/>
                    <a:ea typeface="黑体" pitchFamily="49" charset="-122"/>
                    <a:cs typeface="Calibri" panose="020F0502020204030204" pitchFamily="34" charset="0"/>
                  </a:defRPr>
                </a:pPr>
                <a:endParaRPr lang="zh-CN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课堂出勤</c:v>
                </c:pt>
                <c:pt idx="1">
                  <c:v>实践出勤+报告</c:v>
                </c:pt>
                <c:pt idx="2">
                  <c:v>小组PPT+小组报告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0.2</c:v>
                </c:pt>
                <c:pt idx="1">
                  <c:v>0.4</c:v>
                </c:pt>
                <c:pt idx="2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471-4251-9BA8-6B695B1A2BA0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</c:pieChart>
      <c:spPr>
        <a:noFill/>
        <a:ln w="25393">
          <a:noFill/>
        </a:ln>
      </c:spPr>
    </c:plotArea>
    <c:plotVisOnly val="1"/>
    <c:dispBlanksAs val="zero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ED6C-F928-4AB0-8B85-289A68C509D0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2E-BB18-4F6B-9387-01B83178F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ED6C-F928-4AB0-8B85-289A68C509D0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2E-BB18-4F6B-9387-01B83178F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ED6C-F928-4AB0-8B85-289A68C509D0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2E-BB18-4F6B-9387-01B83178F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未标题-3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5481040" y="1480539"/>
            <a:ext cx="4682748" cy="26431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4282" y="71420"/>
            <a:ext cx="8643998" cy="857250"/>
          </a:xfrm>
        </p:spPr>
        <p:txBody>
          <a:bodyPr>
            <a:normAutofit/>
          </a:bodyPr>
          <a:lstStyle>
            <a:lvl1pPr algn="l">
              <a:defRPr sz="3600">
                <a:latin typeface="+mj-lt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00150"/>
            <a:ext cx="8643998" cy="351473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>
                <a:latin typeface="Times New Roman" pitchFamily="18" charset="0"/>
                <a:ea typeface="华文楷体" pitchFamily="2" charset="-122"/>
                <a:cs typeface="Times New Roman" pitchFamily="18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 sz="2000">
                <a:latin typeface="+mn-ea"/>
                <a:ea typeface="+mn-ea"/>
              </a:defRPr>
            </a:lvl3pPr>
            <a:lvl4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4pPr>
            <a:lvl5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305080" cy="273844"/>
          </a:xfrm>
        </p:spPr>
        <p:txBody>
          <a:bodyPr/>
          <a:lstStyle/>
          <a:p>
            <a:fld id="{666B202E-BB18-4F6B-9387-01B83178FF3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214282" y="928676"/>
            <a:ext cx="4143404" cy="4571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noFill/>
              </a:ln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ED6C-F928-4AB0-8B85-289A68C509D0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2E-BB18-4F6B-9387-01B83178F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ED6C-F928-4AB0-8B85-289A68C509D0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2E-BB18-4F6B-9387-01B83178F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ED6C-F928-4AB0-8B85-289A68C509D0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2E-BB18-4F6B-9387-01B83178F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ED6C-F928-4AB0-8B85-289A68C509D0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2E-BB18-4F6B-9387-01B83178F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ED6C-F928-4AB0-8B85-289A68C509D0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2E-BB18-4F6B-9387-01B83178F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ED6C-F928-4AB0-8B85-289A68C509D0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2E-BB18-4F6B-9387-01B83178F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4ED6C-F928-4AB0-8B85-289A68C509D0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B202E-BB18-4F6B-9387-01B83178F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4ED6C-F928-4AB0-8B85-289A68C509D0}" type="datetimeFigureOut">
              <a:rPr lang="zh-CN" altLang="en-US" smtClean="0"/>
              <a:pPr/>
              <a:t>2021/9/13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B202E-BB18-4F6B-9387-01B83178FF3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未标题-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6" y="0"/>
            <a:ext cx="9112425" cy="51435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1176" y="1142990"/>
            <a:ext cx="9144000" cy="1428760"/>
          </a:xfrm>
          <a:prstGeom prst="rect">
            <a:avLst/>
          </a:prstGeom>
          <a:solidFill>
            <a:schemeClr val="accent2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14348" y="2000246"/>
            <a:ext cx="7858180" cy="1314450"/>
          </a:xfrm>
        </p:spPr>
        <p:txBody>
          <a:bodyPr>
            <a:normAutofit/>
          </a:bodyPr>
          <a:lstStyle/>
          <a:p>
            <a:r>
              <a:rPr lang="en-US" sz="2400" b="1" dirty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</a:rPr>
              <a:t>Contemporary China's Development and Social Practice</a:t>
            </a:r>
            <a:endParaRPr lang="zh-CN" altLang="en-US" sz="2400" dirty="0">
              <a:ln>
                <a:solidFill>
                  <a:schemeClr val="bg1"/>
                </a:solidFill>
              </a:ln>
              <a:solidFill>
                <a:srgbClr val="C0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C70772-D18E-40BC-99E4-641073BBE6D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214692"/>
            <a:ext cx="9144000" cy="2105933"/>
          </a:xfrm>
          <a:prstGeom prst="rect">
            <a:avLst/>
          </a:prstGeom>
        </p:spPr>
      </p:pic>
      <p:sp>
        <p:nvSpPr>
          <p:cNvPr id="9" name="标题 1"/>
          <p:cNvSpPr txBox="1">
            <a:spLocks/>
          </p:cNvSpPr>
          <p:nvPr/>
        </p:nvSpPr>
        <p:spPr>
          <a:xfrm>
            <a:off x="714348" y="1142990"/>
            <a:ext cx="7772400" cy="1102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 w="12700">
                  <a:solidFill>
                    <a:schemeClr val="bg1"/>
                  </a:solidFill>
                </a:ln>
                <a:solidFill>
                  <a:srgbClr val="C00000"/>
                </a:solidFill>
                <a:uLnTx/>
                <a:uFillTx/>
                <a:latin typeface="华文楷体" pitchFamily="2" charset="-122"/>
                <a:ea typeface="华文楷体" pitchFamily="2" charset="-122"/>
                <a:cs typeface="+mj-cs"/>
              </a:rPr>
              <a:t>当代中国发展与社会实践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14612" y="2857502"/>
            <a:ext cx="4000528" cy="954107"/>
          </a:xfrm>
          <a:prstGeom prst="rect">
            <a:avLst/>
          </a:prstGeom>
          <a:solidFill>
            <a:srgbClr val="F6BB00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课 程 安 排 介 绍</a:t>
            </a:r>
            <a:endParaRPr lang="en-US" altLang="zh-CN" sz="2800" b="1" dirty="0">
              <a:ln>
                <a:solidFill>
                  <a:schemeClr val="bg1"/>
                </a:solidFill>
              </a:ln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en-US" altLang="zh-CN" sz="2800" b="1" dirty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latin typeface="Calibri" panose="020F0502020204030204" pitchFamily="34" charset="0"/>
                <a:ea typeface="黑体" pitchFamily="49" charset="-122"/>
                <a:cs typeface="Calibri" panose="020F0502020204030204" pitchFamily="34" charset="0"/>
              </a:rPr>
              <a:t>Course</a:t>
            </a:r>
            <a:r>
              <a:rPr lang="zh-CN" altLang="en-US" sz="2800" b="1" dirty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latin typeface="Calibri" panose="020F0502020204030204" pitchFamily="34" charset="0"/>
                <a:ea typeface="黑体" pitchFamily="49" charset="-122"/>
                <a:cs typeface="Calibri" panose="020F0502020204030204" pitchFamily="34" charset="0"/>
              </a:rPr>
              <a:t> </a:t>
            </a:r>
            <a:r>
              <a:rPr lang="en-US" altLang="zh-CN" sz="2800" b="1" dirty="0">
                <a:ln>
                  <a:solidFill>
                    <a:schemeClr val="bg1"/>
                  </a:solidFill>
                </a:ln>
                <a:solidFill>
                  <a:srgbClr val="C00000"/>
                </a:solidFill>
                <a:latin typeface="Calibri" panose="020F0502020204030204" pitchFamily="34" charset="0"/>
                <a:ea typeface="黑体" pitchFamily="49" charset="-122"/>
                <a:cs typeface="Calibri" panose="020F0502020204030204" pitchFamily="34" charset="0"/>
              </a:rPr>
              <a:t>Introduction</a:t>
            </a:r>
            <a:endParaRPr lang="zh-CN" altLang="en-US" sz="2800" b="1" dirty="0">
              <a:ln>
                <a:solidFill>
                  <a:schemeClr val="bg1"/>
                </a:solidFill>
              </a:ln>
              <a:solidFill>
                <a:srgbClr val="C00000"/>
              </a:solidFill>
              <a:latin typeface="Calibri" panose="020F0502020204030204" pitchFamily="34" charset="0"/>
              <a:ea typeface="黑体" pitchFamily="49" charset="-122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973"/>
    </mc:Choice>
    <mc:Fallback xmlns="">
      <p:transition advTm="149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zh-CN" altLang="en-US" dirty="0"/>
              <a:t>中文（中文班）</a:t>
            </a:r>
            <a:r>
              <a:rPr lang="en-US" altLang="zh-CN" dirty="0"/>
              <a:t>/</a:t>
            </a:r>
            <a:r>
              <a:rPr lang="zh-CN" altLang="en-US" dirty="0"/>
              <a:t>英文（英文班）</a:t>
            </a:r>
            <a:endParaRPr lang="en-US" altLang="zh-CN" dirty="0"/>
          </a:p>
          <a:p>
            <a:pPr lvl="1"/>
            <a:r>
              <a:rPr lang="zh-CN" altLang="zh-CN" dirty="0"/>
              <a:t>每篇报告不少于</a:t>
            </a:r>
            <a:r>
              <a:rPr lang="en-US" altLang="zh-CN" dirty="0"/>
              <a:t>500</a:t>
            </a:r>
            <a:r>
              <a:rPr lang="zh-CN" altLang="zh-CN" dirty="0"/>
              <a:t>字</a:t>
            </a:r>
            <a:r>
              <a:rPr lang="zh-CN" altLang="en-US" dirty="0"/>
              <a:t>（中文）</a:t>
            </a:r>
            <a:r>
              <a:rPr lang="en-US" altLang="zh-CN" dirty="0"/>
              <a:t>/500 </a:t>
            </a:r>
            <a:r>
              <a:rPr lang="zh-CN" altLang="en-US" dirty="0"/>
              <a:t>单词（英文）</a:t>
            </a:r>
            <a:r>
              <a:rPr lang="zh-CN" altLang="zh-CN" dirty="0"/>
              <a:t> </a:t>
            </a:r>
          </a:p>
          <a:p>
            <a:pPr lvl="1"/>
            <a:r>
              <a:rPr lang="zh-CN" altLang="en-US" dirty="0"/>
              <a:t>每篇报告开头</a:t>
            </a:r>
            <a:r>
              <a:rPr lang="zh-CN" altLang="zh-CN" dirty="0"/>
              <a:t>注明中文名、学号</a:t>
            </a:r>
          </a:p>
          <a:p>
            <a:pPr lvl="1"/>
            <a:r>
              <a:rPr lang="zh-CN" altLang="zh-CN" dirty="0"/>
              <a:t>提交时将全部报告</a:t>
            </a:r>
            <a:r>
              <a:rPr lang="zh-CN" altLang="en-US" dirty="0"/>
              <a:t>放在一个压缩包（</a:t>
            </a:r>
            <a:r>
              <a:rPr lang="en-US" altLang="zh-CN" dirty="0"/>
              <a:t>.zip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rar</a:t>
            </a:r>
            <a:r>
              <a:rPr lang="zh-CN" altLang="en-US" dirty="0"/>
              <a:t>格式），以“</a:t>
            </a:r>
            <a:r>
              <a:rPr lang="zh-CN" altLang="zh-CN" dirty="0"/>
              <a:t>学号</a:t>
            </a:r>
            <a:r>
              <a:rPr lang="en-US" altLang="zh-CN" dirty="0"/>
              <a:t>-</a:t>
            </a:r>
            <a:r>
              <a:rPr lang="zh-CN" altLang="zh-CN" dirty="0"/>
              <a:t>中文名</a:t>
            </a:r>
            <a:r>
              <a:rPr lang="zh-CN" altLang="en-US" dirty="0"/>
              <a:t>”命名</a:t>
            </a:r>
            <a:endParaRPr lang="zh-CN" altLang="zh-CN" dirty="0"/>
          </a:p>
          <a:p>
            <a:pPr lvl="1"/>
            <a:r>
              <a:rPr lang="zh-CN" altLang="zh-CN" dirty="0"/>
              <a:t>提交</a:t>
            </a:r>
            <a:r>
              <a:rPr lang="zh-CN" altLang="en-US" dirty="0"/>
              <a:t>方式</a:t>
            </a:r>
            <a:r>
              <a:rPr lang="zh-CN" altLang="zh-CN" dirty="0"/>
              <a:t>：</a:t>
            </a:r>
            <a:r>
              <a:rPr lang="zh-CN" altLang="en-US" dirty="0"/>
              <a:t>发送邮件至：</a:t>
            </a:r>
            <a:r>
              <a:rPr lang="en-US" altLang="zh-CN" dirty="0"/>
              <a:t>ccds2021@126.com</a:t>
            </a:r>
            <a:endParaRPr lang="zh-CN" altLang="zh-CN" dirty="0"/>
          </a:p>
          <a:p>
            <a:pPr lvl="1"/>
            <a:r>
              <a:rPr lang="zh-CN" altLang="zh-CN" dirty="0"/>
              <a:t>提交截止日期：</a:t>
            </a:r>
            <a:r>
              <a:rPr lang="en-US" altLang="zh-CN" dirty="0"/>
              <a:t>2021</a:t>
            </a:r>
            <a:r>
              <a:rPr lang="zh-CN" altLang="zh-CN" dirty="0"/>
              <a:t>年</a:t>
            </a:r>
            <a:r>
              <a:rPr lang="en-US" altLang="zh-CN" dirty="0"/>
              <a:t>12</a:t>
            </a:r>
            <a:r>
              <a:rPr lang="zh-CN" altLang="zh-CN" dirty="0"/>
              <a:t>月</a:t>
            </a:r>
            <a:r>
              <a:rPr lang="en-US" altLang="zh-CN" dirty="0"/>
              <a:t>31</a:t>
            </a:r>
            <a:r>
              <a:rPr lang="zh-CN" altLang="zh-CN" dirty="0"/>
              <a:t>日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14282" y="7142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dirty="0"/>
              <a:t>实践报告</a:t>
            </a:r>
            <a:r>
              <a:rPr lang="en-US" altLang="zh-CN" dirty="0"/>
              <a:t>/</a:t>
            </a:r>
            <a:r>
              <a:rPr lang="zh-CN" altLang="en-US" dirty="0"/>
              <a:t>观后感的提交要求</a:t>
            </a:r>
          </a:p>
        </p:txBody>
      </p:sp>
      <p:sp>
        <p:nvSpPr>
          <p:cNvPr id="8" name="椭圆 7"/>
          <p:cNvSpPr/>
          <p:nvPr/>
        </p:nvSpPr>
        <p:spPr>
          <a:xfrm>
            <a:off x="7143768" y="1000114"/>
            <a:ext cx="1071538" cy="10715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48"/>
          <p:cNvSpPr>
            <a:spLocks noEditPoints="1"/>
          </p:cNvSpPr>
          <p:nvPr/>
        </p:nvSpPr>
        <p:spPr bwMode="auto">
          <a:xfrm>
            <a:off x="7429520" y="1214428"/>
            <a:ext cx="428616" cy="518987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109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Language: Chinese (Chinese Class) / English (English Class)  </a:t>
            </a:r>
          </a:p>
          <a:p>
            <a:r>
              <a:rPr lang="en-US" altLang="zh-CN" dirty="0"/>
              <a:t>No less than 500 words </a:t>
            </a:r>
          </a:p>
          <a:p>
            <a:r>
              <a:rPr lang="en-US" altLang="zh-CN" dirty="0"/>
              <a:t>Indicating your Chinese name and student in each report  </a:t>
            </a:r>
          </a:p>
          <a:p>
            <a:r>
              <a:rPr lang="en-US" altLang="zh-CN" dirty="0"/>
              <a:t>All reports sent in a compressed package (.zip </a:t>
            </a:r>
            <a:r>
              <a:rPr lang="en-US" altLang="zh-CN" dirty="0" err="1"/>
              <a:t>or.rar</a:t>
            </a:r>
            <a:r>
              <a:rPr lang="en-US" altLang="zh-CN" dirty="0"/>
              <a:t> format) named "Student Id - Chinese name"  </a:t>
            </a:r>
          </a:p>
          <a:p>
            <a:r>
              <a:rPr lang="en-US" altLang="zh-CN" dirty="0"/>
              <a:t>Email to: ccds2021@126.com  </a:t>
            </a:r>
          </a:p>
          <a:p>
            <a:r>
              <a:rPr lang="en-US" altLang="zh-CN" dirty="0"/>
              <a:t>Deadline: December 31, 2021  </a:t>
            </a: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214282" y="71420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实践报告</a:t>
            </a:r>
            <a:r>
              <a:rPr lang="en-US" altLang="zh-CN" dirty="0"/>
              <a:t>/</a:t>
            </a:r>
            <a:r>
              <a:rPr lang="zh-CN" altLang="en-US" dirty="0"/>
              <a:t>观后感的提交要求</a:t>
            </a:r>
            <a:br>
              <a:rPr lang="en-US" altLang="zh-CN" dirty="0"/>
            </a:br>
            <a:r>
              <a:rPr lang="en-US" altLang="zh-CN" dirty="0"/>
              <a:t>Requirements of reports/reviews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7143768" y="1000114"/>
            <a:ext cx="1071538" cy="10715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 48"/>
          <p:cNvSpPr>
            <a:spLocks noEditPoints="1"/>
          </p:cNvSpPr>
          <p:nvPr/>
        </p:nvSpPr>
        <p:spPr bwMode="auto">
          <a:xfrm>
            <a:off x="7429520" y="1214428"/>
            <a:ext cx="428616" cy="518987"/>
          </a:xfrm>
          <a:custGeom>
            <a:avLst/>
            <a:gdLst>
              <a:gd name="T0" fmla="*/ 0 w 77"/>
              <a:gd name="T1" fmla="*/ 85 h 93"/>
              <a:gd name="T2" fmla="*/ 30 w 77"/>
              <a:gd name="T3" fmla="*/ 20 h 93"/>
              <a:gd name="T4" fmla="*/ 38 w 77"/>
              <a:gd name="T5" fmla="*/ 26 h 93"/>
              <a:gd name="T6" fmla="*/ 39 w 77"/>
              <a:gd name="T7" fmla="*/ 27 h 93"/>
              <a:gd name="T8" fmla="*/ 39 w 77"/>
              <a:gd name="T9" fmla="*/ 27 h 93"/>
              <a:gd name="T10" fmla="*/ 40 w 77"/>
              <a:gd name="T11" fmla="*/ 27 h 93"/>
              <a:gd name="T12" fmla="*/ 40 w 77"/>
              <a:gd name="T13" fmla="*/ 28 h 93"/>
              <a:gd name="T14" fmla="*/ 40 w 77"/>
              <a:gd name="T15" fmla="*/ 28 h 93"/>
              <a:gd name="T16" fmla="*/ 41 w 77"/>
              <a:gd name="T17" fmla="*/ 28 h 93"/>
              <a:gd name="T18" fmla="*/ 41 w 77"/>
              <a:gd name="T19" fmla="*/ 29 h 93"/>
              <a:gd name="T20" fmla="*/ 42 w 77"/>
              <a:gd name="T21" fmla="*/ 29 h 93"/>
              <a:gd name="T22" fmla="*/ 42 w 77"/>
              <a:gd name="T23" fmla="*/ 29 h 93"/>
              <a:gd name="T24" fmla="*/ 43 w 77"/>
              <a:gd name="T25" fmla="*/ 29 h 93"/>
              <a:gd name="T26" fmla="*/ 43 w 77"/>
              <a:gd name="T27" fmla="*/ 30 h 93"/>
              <a:gd name="T28" fmla="*/ 43 w 77"/>
              <a:gd name="T29" fmla="*/ 30 h 93"/>
              <a:gd name="T30" fmla="*/ 48 w 77"/>
              <a:gd name="T31" fmla="*/ 33 h 93"/>
              <a:gd name="T32" fmla="*/ 48 w 77"/>
              <a:gd name="T33" fmla="*/ 33 h 93"/>
              <a:gd name="T34" fmla="*/ 49 w 77"/>
              <a:gd name="T35" fmla="*/ 34 h 93"/>
              <a:gd name="T36" fmla="*/ 49 w 77"/>
              <a:gd name="T37" fmla="*/ 34 h 93"/>
              <a:gd name="T38" fmla="*/ 50 w 77"/>
              <a:gd name="T39" fmla="*/ 34 h 93"/>
              <a:gd name="T40" fmla="*/ 50 w 77"/>
              <a:gd name="T41" fmla="*/ 35 h 93"/>
              <a:gd name="T42" fmla="*/ 50 w 77"/>
              <a:gd name="T43" fmla="*/ 35 h 93"/>
              <a:gd name="T44" fmla="*/ 51 w 77"/>
              <a:gd name="T45" fmla="*/ 35 h 93"/>
              <a:gd name="T46" fmla="*/ 51 w 77"/>
              <a:gd name="T47" fmla="*/ 36 h 93"/>
              <a:gd name="T48" fmla="*/ 52 w 77"/>
              <a:gd name="T49" fmla="*/ 36 h 93"/>
              <a:gd name="T50" fmla="*/ 52 w 77"/>
              <a:gd name="T51" fmla="*/ 36 h 93"/>
              <a:gd name="T52" fmla="*/ 53 w 77"/>
              <a:gd name="T53" fmla="*/ 37 h 93"/>
              <a:gd name="T54" fmla="*/ 53 w 77"/>
              <a:gd name="T55" fmla="*/ 37 h 93"/>
              <a:gd name="T56" fmla="*/ 48 w 77"/>
              <a:gd name="T57" fmla="*/ 79 h 93"/>
              <a:gd name="T58" fmla="*/ 7 w 77"/>
              <a:gd name="T59" fmla="*/ 91 h 93"/>
              <a:gd name="T60" fmla="*/ 35 w 77"/>
              <a:gd name="T61" fmla="*/ 64 h 93"/>
              <a:gd name="T62" fmla="*/ 19 w 77"/>
              <a:gd name="T63" fmla="*/ 53 h 93"/>
              <a:gd name="T64" fmla="*/ 3 w 77"/>
              <a:gd name="T65" fmla="*/ 88 h 93"/>
              <a:gd name="T66" fmla="*/ 73 w 77"/>
              <a:gd name="T67" fmla="*/ 93 h 93"/>
              <a:gd name="T68" fmla="*/ 54 w 77"/>
              <a:gd name="T69" fmla="*/ 83 h 93"/>
              <a:gd name="T70" fmla="*/ 69 w 77"/>
              <a:gd name="T71" fmla="*/ 42 h 93"/>
              <a:gd name="T72" fmla="*/ 34 w 77"/>
              <a:gd name="T73" fmla="*/ 0 h 93"/>
              <a:gd name="T74" fmla="*/ 69 w 77"/>
              <a:gd name="T75" fmla="*/ 42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77" h="93">
                <a:moveTo>
                  <a:pt x="3" y="88"/>
                </a:moveTo>
                <a:cubicBezTo>
                  <a:pt x="2" y="87"/>
                  <a:pt x="1" y="86"/>
                  <a:pt x="0" y="85"/>
                </a:cubicBezTo>
                <a:cubicBezTo>
                  <a:pt x="0" y="72"/>
                  <a:pt x="0" y="58"/>
                  <a:pt x="0" y="45"/>
                </a:cubicBezTo>
                <a:cubicBezTo>
                  <a:pt x="12" y="40"/>
                  <a:pt x="21" y="32"/>
                  <a:pt x="30" y="20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6"/>
                  <a:pt x="38" y="26"/>
                  <a:pt x="38" y="26"/>
                </a:cubicBezTo>
                <a:cubicBezTo>
                  <a:pt x="38" y="27"/>
                  <a:pt x="38" y="27"/>
                  <a:pt x="38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39" y="27"/>
                  <a:pt x="39" y="27"/>
                  <a:pt x="39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7"/>
                  <a:pt x="40" y="27"/>
                  <a:pt x="40" y="27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0" y="28"/>
                  <a:pt x="40" y="28"/>
                  <a:pt x="40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29"/>
                  <a:pt x="41" y="29"/>
                  <a:pt x="41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43" y="29"/>
                  <a:pt x="43" y="29"/>
                  <a:pt x="43" y="29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3" y="30"/>
                  <a:pt x="43" y="30"/>
                  <a:pt x="43" y="30"/>
                </a:cubicBezTo>
                <a:cubicBezTo>
                  <a:pt x="44" y="30"/>
                  <a:pt x="44" y="30"/>
                  <a:pt x="44" y="30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3"/>
                  <a:pt x="48" y="33"/>
                  <a:pt x="48" y="33"/>
                </a:cubicBezTo>
                <a:cubicBezTo>
                  <a:pt x="48" y="34"/>
                  <a:pt x="48" y="34"/>
                  <a:pt x="48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49" y="34"/>
                  <a:pt x="49" y="34"/>
                  <a:pt x="49" y="34"/>
                </a:cubicBezTo>
                <a:cubicBezTo>
                  <a:pt x="50" y="34"/>
                  <a:pt x="50" y="34"/>
                  <a:pt x="50" y="34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0" y="35"/>
                  <a:pt x="50" y="35"/>
                  <a:pt x="50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5"/>
                  <a:pt x="51" y="35"/>
                  <a:pt x="51" y="35"/>
                </a:cubicBezTo>
                <a:cubicBezTo>
                  <a:pt x="51" y="36"/>
                  <a:pt x="51" y="36"/>
                  <a:pt x="51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2" y="36"/>
                  <a:pt x="52" y="36"/>
                  <a:pt x="52" y="36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62" y="43"/>
                  <a:pt x="62" y="43"/>
                  <a:pt x="62" y="43"/>
                </a:cubicBezTo>
                <a:cubicBezTo>
                  <a:pt x="53" y="55"/>
                  <a:pt x="49" y="67"/>
                  <a:pt x="48" y="79"/>
                </a:cubicBezTo>
                <a:cubicBezTo>
                  <a:pt x="36" y="84"/>
                  <a:pt x="23" y="88"/>
                  <a:pt x="11" y="93"/>
                </a:cubicBezTo>
                <a:cubicBezTo>
                  <a:pt x="9" y="92"/>
                  <a:pt x="8" y="91"/>
                  <a:pt x="7" y="91"/>
                </a:cubicBezTo>
                <a:cubicBezTo>
                  <a:pt x="23" y="68"/>
                  <a:pt x="23" y="68"/>
                  <a:pt x="23" y="68"/>
                </a:cubicBezTo>
                <a:cubicBezTo>
                  <a:pt x="27" y="69"/>
                  <a:pt x="32" y="68"/>
                  <a:pt x="35" y="64"/>
                </a:cubicBezTo>
                <a:cubicBezTo>
                  <a:pt x="38" y="60"/>
                  <a:pt x="37" y="54"/>
                  <a:pt x="32" y="51"/>
                </a:cubicBezTo>
                <a:cubicBezTo>
                  <a:pt x="28" y="47"/>
                  <a:pt x="22" y="49"/>
                  <a:pt x="19" y="53"/>
                </a:cubicBezTo>
                <a:cubicBezTo>
                  <a:pt x="16" y="57"/>
                  <a:pt x="16" y="62"/>
                  <a:pt x="19" y="65"/>
                </a:cubicBezTo>
                <a:cubicBezTo>
                  <a:pt x="3" y="88"/>
                  <a:pt x="3" y="88"/>
                  <a:pt x="3" y="88"/>
                </a:cubicBezTo>
                <a:close/>
                <a:moveTo>
                  <a:pt x="27" y="93"/>
                </a:moveTo>
                <a:cubicBezTo>
                  <a:pt x="73" y="93"/>
                  <a:pt x="73" y="93"/>
                  <a:pt x="73" y="93"/>
                </a:cubicBezTo>
                <a:cubicBezTo>
                  <a:pt x="73" y="83"/>
                  <a:pt x="73" y="83"/>
                  <a:pt x="73" y="83"/>
                </a:cubicBezTo>
                <a:cubicBezTo>
                  <a:pt x="54" y="83"/>
                  <a:pt x="54" y="83"/>
                  <a:pt x="54" y="83"/>
                </a:cubicBezTo>
                <a:cubicBezTo>
                  <a:pt x="27" y="93"/>
                  <a:pt x="27" y="93"/>
                  <a:pt x="27" y="93"/>
                </a:cubicBezTo>
                <a:close/>
                <a:moveTo>
                  <a:pt x="69" y="42"/>
                </a:moveTo>
                <a:cubicBezTo>
                  <a:pt x="77" y="31"/>
                  <a:pt x="77" y="31"/>
                  <a:pt x="77" y="31"/>
                </a:cubicBezTo>
                <a:cubicBezTo>
                  <a:pt x="34" y="0"/>
                  <a:pt x="34" y="0"/>
                  <a:pt x="34" y="0"/>
                </a:cubicBezTo>
                <a:cubicBezTo>
                  <a:pt x="26" y="12"/>
                  <a:pt x="26" y="12"/>
                  <a:pt x="26" y="12"/>
                </a:cubicBezTo>
                <a:lnTo>
                  <a:pt x="69" y="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30" tIns="45716" rIns="91430" bIns="45716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endParaRPr lang="zh-CN" altLang="en-US" sz="900">
              <a:solidFill>
                <a:prstClr val="black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81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考核方式与成绩评定 </a:t>
            </a:r>
            <a:r>
              <a:rPr lang="en-US" altLang="zh-CN" dirty="0"/>
              <a:t>Assessment</a:t>
            </a:r>
            <a:endParaRPr lang="zh-CN" altLang="en-US" dirty="0"/>
          </a:p>
        </p:txBody>
      </p:sp>
      <p:graphicFrame>
        <p:nvGraphicFramePr>
          <p:cNvPr id="4" name="图表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5678998"/>
              </p:ext>
            </p:extLst>
          </p:nvPr>
        </p:nvGraphicFramePr>
        <p:xfrm>
          <a:off x="1014413" y="690563"/>
          <a:ext cx="6710362" cy="4554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500064" y="1125141"/>
            <a:ext cx="8143875" cy="3053953"/>
          </a:xfrm>
        </p:spPr>
        <p:txBody>
          <a:bodyPr>
            <a:normAutofit/>
          </a:bodyPr>
          <a:lstStyle/>
          <a:p>
            <a:pPr lvl="1" eaLnBrk="1" hangingPunct="1"/>
            <a:r>
              <a:rPr lang="zh-CN" altLang="en-US" dirty="0"/>
              <a:t>理论课：课堂</a:t>
            </a:r>
            <a:r>
              <a:rPr lang="en-US" altLang="zh-CN" dirty="0"/>
              <a:t>/</a:t>
            </a:r>
            <a:r>
              <a:rPr lang="zh-CN" altLang="en-US" dirty="0"/>
              <a:t>在线签到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Lectures: registration in class/ online</a:t>
            </a:r>
          </a:p>
          <a:p>
            <a:pPr lvl="1" eaLnBrk="1" hangingPunct="1"/>
            <a:r>
              <a:rPr lang="zh-CN" altLang="en-US" dirty="0"/>
              <a:t>实践课：实践报告</a:t>
            </a:r>
            <a:r>
              <a:rPr lang="en-US" altLang="zh-CN" dirty="0"/>
              <a:t>/</a:t>
            </a:r>
            <a:r>
              <a:rPr lang="zh-CN" altLang="en-US" dirty="0"/>
              <a:t>观后感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Practice: Report</a:t>
            </a:r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4282" y="71420"/>
            <a:ext cx="8229600" cy="857250"/>
          </a:xfrm>
        </p:spPr>
        <p:txBody>
          <a:bodyPr>
            <a:normAutofit/>
          </a:bodyPr>
          <a:lstStyle/>
          <a:p>
            <a:r>
              <a:rPr lang="zh-CN" altLang="en-US" dirty="0"/>
              <a:t>考勤方式 </a:t>
            </a:r>
            <a:r>
              <a:rPr lang="en-US" altLang="zh-CN" dirty="0"/>
              <a:t>Attendance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联系方式 </a:t>
            </a:r>
            <a:r>
              <a:rPr lang="en-US" altLang="zh-CN" dirty="0"/>
              <a:t>Contact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00150"/>
            <a:ext cx="4069686" cy="351473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中文班课程微信群</a:t>
            </a:r>
            <a:endParaRPr lang="en-US" altLang="zh-CN" sz="2000" dirty="0"/>
          </a:p>
          <a:p>
            <a:r>
              <a:rPr lang="en-US" altLang="zh-CN" sz="2000" dirty="0" err="1"/>
              <a:t>Wechat</a:t>
            </a:r>
            <a:r>
              <a:rPr lang="en-US" altLang="zh-CN" sz="2000" dirty="0"/>
              <a:t> Group of Chinese Class 2020 &amp;2021</a:t>
            </a:r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878A221-B17C-4E57-B5AD-DC0948DF5E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056" y="878885"/>
            <a:ext cx="3209717" cy="415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005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联系方式 </a:t>
            </a:r>
            <a:r>
              <a:rPr lang="en-US" altLang="zh-CN" dirty="0"/>
              <a:t>Contact Information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1200150"/>
            <a:ext cx="4069686" cy="3514739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英文班课程微信群</a:t>
            </a:r>
            <a:endParaRPr lang="en-US" altLang="zh-CN" sz="2000" dirty="0"/>
          </a:p>
          <a:p>
            <a:r>
              <a:rPr lang="en-US" altLang="zh-CN" sz="2000" dirty="0" err="1"/>
              <a:t>Wechat</a:t>
            </a:r>
            <a:r>
              <a:rPr lang="en-US" altLang="zh-CN" sz="2000" dirty="0"/>
              <a:t> Group of English Class 2020 &amp;2021</a:t>
            </a:r>
            <a:endParaRPr lang="zh-CN" altLang="en-US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7DABB0-78DC-4494-82DC-0610F17953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28670"/>
            <a:ext cx="3065701" cy="397073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理论课参考资料 </a:t>
            </a:r>
            <a:r>
              <a:rPr lang="en-US" altLang="zh-CN" dirty="0"/>
              <a:t>References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授课教师</a:t>
            </a:r>
            <a:r>
              <a:rPr lang="en-US" altLang="zh-CN" dirty="0"/>
              <a:t>PPT</a:t>
            </a:r>
            <a:r>
              <a:rPr lang="zh-CN" altLang="en-US" dirty="0"/>
              <a:t>讲义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授课团队 </a:t>
            </a:r>
            <a:r>
              <a:rPr lang="en-US" altLang="zh-CN" dirty="0"/>
              <a:t>Team</a:t>
            </a:r>
            <a:endParaRPr lang="zh-CN" altLang="en-US" dirty="0"/>
          </a:p>
        </p:txBody>
      </p:sp>
      <p:sp>
        <p:nvSpPr>
          <p:cNvPr id="4" name="圆角矩形 3"/>
          <p:cNvSpPr/>
          <p:nvPr/>
        </p:nvSpPr>
        <p:spPr>
          <a:xfrm>
            <a:off x="3500430" y="1142990"/>
            <a:ext cx="2214578" cy="3786214"/>
          </a:xfrm>
          <a:prstGeom prst="roundRect">
            <a:avLst>
              <a:gd name="adj" fmla="val 11506"/>
            </a:avLst>
          </a:prstGeom>
          <a:solidFill>
            <a:srgbClr val="FF9900">
              <a:alpha val="81000"/>
            </a:srgbClr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dirty="0">
                <a:latin typeface="Arial" pitchFamily="34" charset="0"/>
                <a:ea typeface="黑体" pitchFamily="49" charset="-122"/>
                <a:cs typeface="Arial" pitchFamily="34" charset="0"/>
              </a:rPr>
              <a:t>苏力 老师</a:t>
            </a:r>
            <a:endParaRPr lang="en-US" altLang="zh-CN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algn="ctr"/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Mr. SU</a:t>
            </a:r>
          </a:p>
          <a:p>
            <a:pPr algn="ctr"/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Tel:82339326</a:t>
            </a:r>
          </a:p>
          <a:p>
            <a:pPr algn="ctr"/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Email:</a:t>
            </a:r>
          </a:p>
          <a:p>
            <a:pPr algn="ctr"/>
            <a:r>
              <a:rPr lang="en-US" altLang="zh-CN" sz="1400" dirty="0">
                <a:latin typeface="Arial" pitchFamily="34" charset="0"/>
                <a:ea typeface="黑体" pitchFamily="49" charset="-122"/>
                <a:cs typeface="Arial" pitchFamily="34" charset="0"/>
              </a:rPr>
              <a:t>suli@buaa.edu.cn</a:t>
            </a:r>
            <a:endParaRPr lang="zh-CN" altLang="en-US" sz="1400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286511" y="1142989"/>
            <a:ext cx="2214578" cy="3786214"/>
          </a:xfrm>
          <a:prstGeom prst="roundRect">
            <a:avLst>
              <a:gd name="adj" fmla="val 11506"/>
            </a:avLst>
          </a:prstGeom>
          <a:solidFill>
            <a:srgbClr val="F6BB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dirty="0">
                <a:latin typeface="Arial" pitchFamily="34" charset="0"/>
                <a:ea typeface="黑体" pitchFamily="49" charset="-122"/>
                <a:cs typeface="Arial" pitchFamily="34" charset="0"/>
              </a:rPr>
              <a:t>杨雪 老师</a:t>
            </a:r>
            <a:endParaRPr lang="en-US" altLang="zh-CN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algn="ctr"/>
            <a:r>
              <a:rPr lang="en-US" altLang="zh-CN" dirty="0" err="1">
                <a:latin typeface="Arial" pitchFamily="34" charset="0"/>
                <a:ea typeface="黑体" pitchFamily="49" charset="-122"/>
                <a:cs typeface="Arial" pitchFamily="34" charset="0"/>
              </a:rPr>
              <a:t>Ms</a:t>
            </a: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 YANG</a:t>
            </a:r>
          </a:p>
          <a:p>
            <a:pPr algn="ctr"/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Tel:82316937</a:t>
            </a:r>
          </a:p>
          <a:p>
            <a:pPr algn="ctr"/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Email:</a:t>
            </a:r>
          </a:p>
          <a:p>
            <a:pPr algn="ctr"/>
            <a:r>
              <a:rPr lang="en-US" altLang="zh-CN" sz="1400" dirty="0">
                <a:latin typeface="Arial" pitchFamily="34" charset="0"/>
                <a:ea typeface="黑体" pitchFamily="49" charset="-122"/>
                <a:cs typeface="Arial" pitchFamily="34" charset="0"/>
              </a:rPr>
              <a:t>yangxue@buaa.edu.cn</a:t>
            </a:r>
            <a:endParaRPr lang="zh-CN" altLang="en-US" sz="1400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pic>
        <p:nvPicPr>
          <p:cNvPr id="7" name="内容占位符 5" descr="微信图片_20200917125145.jpg"/>
          <p:cNvPicPr>
            <a:picLocks noChangeAspect="1"/>
          </p:cNvPicPr>
          <p:nvPr/>
        </p:nvPicPr>
        <p:blipFill rotWithShape="1">
          <a:blip r:embed="rId2" cstate="print"/>
          <a:srcRect t="1666" r="15700" b="9102"/>
          <a:stretch/>
        </p:blipFill>
        <p:spPr>
          <a:xfrm>
            <a:off x="6286511" y="987574"/>
            <a:ext cx="2214577" cy="23441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圆角矩形 7"/>
          <p:cNvSpPr/>
          <p:nvPr/>
        </p:nvSpPr>
        <p:spPr>
          <a:xfrm>
            <a:off x="714348" y="1142990"/>
            <a:ext cx="2214578" cy="3786214"/>
          </a:xfrm>
          <a:prstGeom prst="roundRect">
            <a:avLst>
              <a:gd name="adj" fmla="val 11506"/>
            </a:avLst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zh-CN" altLang="en-US" dirty="0">
                <a:latin typeface="Arial" pitchFamily="34" charset="0"/>
                <a:ea typeface="黑体" pitchFamily="49" charset="-122"/>
                <a:cs typeface="Arial" pitchFamily="34" charset="0"/>
              </a:rPr>
              <a:t>伊小素 教授</a:t>
            </a:r>
            <a:endParaRPr lang="en-US" altLang="zh-CN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algn="ctr"/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Prof. YI Tel:82339458</a:t>
            </a:r>
          </a:p>
          <a:p>
            <a:pPr algn="ctr"/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Email:</a:t>
            </a:r>
          </a:p>
          <a:p>
            <a:pPr algn="ctr"/>
            <a:r>
              <a:rPr lang="en-US" altLang="zh-CN" sz="1400" dirty="0">
                <a:latin typeface="Arial" pitchFamily="34" charset="0"/>
                <a:ea typeface="黑体" pitchFamily="49" charset="-122"/>
                <a:cs typeface="Arial" pitchFamily="34" charset="0"/>
              </a:rPr>
              <a:t>yixiaosu@buaa.edu.cn</a:t>
            </a:r>
            <a:endParaRPr lang="zh-CN" altLang="en-US" sz="1400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171" t="3378" r="5408"/>
          <a:stretch/>
        </p:blipFill>
        <p:spPr bwMode="auto">
          <a:xfrm>
            <a:off x="3500430" y="987574"/>
            <a:ext cx="2221444" cy="2344146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88" r="5498" b="4828"/>
          <a:stretch/>
        </p:blipFill>
        <p:spPr bwMode="auto">
          <a:xfrm>
            <a:off x="714348" y="987574"/>
            <a:ext cx="2214578" cy="2351168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课程简介 </a:t>
            </a:r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课程类别 </a:t>
            </a:r>
            <a:r>
              <a:rPr lang="en-US" altLang="zh-CN" dirty="0">
                <a:solidFill>
                  <a:srgbClr val="0070C0"/>
                </a:solidFill>
              </a:rPr>
              <a:t>Course Category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r>
              <a:rPr lang="zh-CN" altLang="en-US" dirty="0"/>
              <a:t>一般通识课 </a:t>
            </a:r>
            <a:r>
              <a:rPr lang="en-US" altLang="zh-CN" dirty="0"/>
              <a:t>General Educational Course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课程对象 </a:t>
            </a:r>
            <a:r>
              <a:rPr lang="en-US" altLang="zh-CN" dirty="0">
                <a:solidFill>
                  <a:srgbClr val="0070C0"/>
                </a:solidFill>
              </a:rPr>
              <a:t>Target Audience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r>
              <a:rPr lang="zh-CN" altLang="en-US" dirty="0"/>
              <a:t>大学本科一年级来华留学生 </a:t>
            </a:r>
            <a:r>
              <a:rPr lang="en-US" altLang="zh-CN" dirty="0"/>
              <a:t>International Freshman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课程内容 </a:t>
            </a:r>
            <a:r>
              <a:rPr lang="en-US" altLang="zh-CN" dirty="0">
                <a:solidFill>
                  <a:srgbClr val="0070C0"/>
                </a:solidFill>
              </a:rPr>
              <a:t>Main Content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介绍当代中国的社会、经济、科技、文化、教育、外交等方面的发展理念、发展政策和发展成就 </a:t>
            </a:r>
            <a:r>
              <a:rPr lang="en-US" altLang="zh-CN" dirty="0"/>
              <a:t> Introducing development concepts, policies,</a:t>
            </a:r>
            <a:r>
              <a:rPr lang="zh-CN" altLang="en-US" dirty="0"/>
              <a:t> </a:t>
            </a:r>
            <a:r>
              <a:rPr lang="en-US" altLang="zh-CN" dirty="0"/>
              <a:t>achievements and trends in social, economic, scientific and technological, cultural, educational and diplomatic fields in contemporary China</a:t>
            </a:r>
          </a:p>
          <a:p>
            <a:pPr lvl="1"/>
            <a:r>
              <a:rPr lang="zh-CN" altLang="en-US" dirty="0"/>
              <a:t>开展相关专题的体验实践 </a:t>
            </a:r>
            <a:r>
              <a:rPr lang="en-US" altLang="zh-CN" dirty="0"/>
              <a:t>Taking practice in related topics above </a:t>
            </a:r>
          </a:p>
          <a:p>
            <a:r>
              <a:rPr lang="zh-CN" altLang="en-US" dirty="0">
                <a:solidFill>
                  <a:srgbClr val="0070C0"/>
                </a:solidFill>
              </a:rPr>
              <a:t>课程目标 </a:t>
            </a:r>
            <a:r>
              <a:rPr lang="en-US" altLang="zh-CN" dirty="0">
                <a:solidFill>
                  <a:srgbClr val="0070C0"/>
                </a:solidFill>
              </a:rPr>
              <a:t>Objects</a:t>
            </a:r>
            <a:r>
              <a:rPr lang="zh-CN" altLang="en-US" dirty="0">
                <a:solidFill>
                  <a:srgbClr val="0070C0"/>
                </a:solidFill>
              </a:rPr>
              <a:t>：</a:t>
            </a:r>
            <a:endParaRPr lang="en-US" altLang="zh-CN" dirty="0">
              <a:solidFill>
                <a:srgbClr val="0070C0"/>
              </a:solidFill>
            </a:endParaRPr>
          </a:p>
          <a:p>
            <a:pPr lvl="1"/>
            <a:r>
              <a:rPr lang="zh-CN" altLang="en-US" dirty="0"/>
              <a:t>让学生对当代中国的发展理念、发展政策和发展情况有较为概要的、多方面的、客观的认识和理解</a:t>
            </a:r>
            <a:endParaRPr lang="en-US" altLang="zh-CN" dirty="0"/>
          </a:p>
          <a:p>
            <a:pPr lvl="1"/>
            <a:r>
              <a:rPr lang="en-US" altLang="zh-CN" dirty="0"/>
              <a:t>Students have a brief, comprehensive and objective understanding on the development concepts, policies, achievements and </a:t>
            </a:r>
            <a:r>
              <a:rPr lang="en-US" altLang="zh-CN"/>
              <a:t>trends in </a:t>
            </a:r>
            <a:r>
              <a:rPr lang="en-US" altLang="zh-CN" dirty="0"/>
              <a:t>contemporary China 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学分与课时分配 </a:t>
            </a:r>
            <a:r>
              <a:rPr lang="en-US" altLang="zh-CN" dirty="0"/>
              <a:t>Credits &amp; Hours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课程学分 </a:t>
            </a:r>
            <a:r>
              <a:rPr lang="en-US" altLang="zh-CN" dirty="0"/>
              <a:t>Course Credit: 1.5</a:t>
            </a:r>
          </a:p>
          <a:p>
            <a:pPr lvl="1"/>
            <a:r>
              <a:rPr lang="zh-CN" altLang="en-US" dirty="0"/>
              <a:t>总课时 </a:t>
            </a:r>
            <a:r>
              <a:rPr lang="en-US" altLang="zh-CN" dirty="0"/>
              <a:t>Total Hours: 32 </a:t>
            </a:r>
          </a:p>
        </p:txBody>
      </p:sp>
      <p:sp>
        <p:nvSpPr>
          <p:cNvPr id="4" name="椭圆 3"/>
          <p:cNvSpPr/>
          <p:nvPr/>
        </p:nvSpPr>
        <p:spPr>
          <a:xfrm>
            <a:off x="1619250" y="2774962"/>
            <a:ext cx="1512888" cy="15113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latin typeface="Arial" pitchFamily="34" charset="0"/>
                <a:ea typeface="黑体" pitchFamily="49" charset="-122"/>
                <a:cs typeface="Arial" pitchFamily="34" charset="0"/>
              </a:rPr>
              <a:t>16</a:t>
            </a: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hrs.</a:t>
            </a:r>
            <a:endParaRPr lang="en-US" altLang="zh-CN" sz="360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Arial" pitchFamily="34" charset="0"/>
                <a:ea typeface="黑体" pitchFamily="49" charset="-122"/>
                <a:cs typeface="Arial" pitchFamily="34" charset="0"/>
              </a:rPr>
              <a:t>课时</a:t>
            </a:r>
            <a:endParaRPr lang="en-US" altLang="zh-CN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Arial" pitchFamily="34" charset="0"/>
                <a:ea typeface="黑体" pitchFamily="49" charset="-122"/>
                <a:cs typeface="Arial" pitchFamily="34" charset="0"/>
              </a:rPr>
              <a:t>理论课</a:t>
            </a:r>
            <a:endParaRPr lang="en-US" altLang="zh-CN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Lecture</a:t>
            </a:r>
            <a:endParaRPr lang="zh-CN" altLang="en-US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3708400" y="2774962"/>
            <a:ext cx="1511300" cy="15113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latin typeface="Arial" pitchFamily="34" charset="0"/>
                <a:ea typeface="黑体" pitchFamily="49" charset="-122"/>
                <a:cs typeface="Arial" pitchFamily="34" charset="0"/>
              </a:rPr>
              <a:t>16</a:t>
            </a:r>
            <a:r>
              <a:rPr lang="en-US" altLang="zh-CN" sz="2000" dirty="0">
                <a:latin typeface="Arial" pitchFamily="34" charset="0"/>
                <a:ea typeface="黑体" pitchFamily="49" charset="-122"/>
                <a:cs typeface="Arial" pitchFamily="34" charset="0"/>
              </a:rPr>
              <a:t>hrs.</a:t>
            </a:r>
            <a:endParaRPr lang="en-US" altLang="zh-CN" sz="360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Arial" pitchFamily="34" charset="0"/>
                <a:ea typeface="黑体" pitchFamily="49" charset="-122"/>
                <a:cs typeface="Arial" pitchFamily="34" charset="0"/>
              </a:rPr>
              <a:t>课时</a:t>
            </a:r>
            <a:endParaRPr lang="en-US" altLang="zh-CN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Arial" pitchFamily="34" charset="0"/>
                <a:ea typeface="黑体" pitchFamily="49" charset="-122"/>
                <a:cs typeface="Arial" pitchFamily="34" charset="0"/>
              </a:rPr>
              <a:t>实践课</a:t>
            </a:r>
            <a:endParaRPr lang="en-US" altLang="zh-CN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Practice</a:t>
            </a:r>
            <a:endParaRPr lang="zh-CN" altLang="en-US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5795963" y="2786064"/>
            <a:ext cx="1512887" cy="1512887"/>
          </a:xfrm>
          <a:prstGeom prst="ellipse">
            <a:avLst/>
          </a:prstGeom>
          <a:solidFill>
            <a:srgbClr val="0066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latin typeface="Arial" pitchFamily="34" charset="0"/>
                <a:ea typeface="黑体" pitchFamily="49" charset="-122"/>
                <a:cs typeface="Arial" pitchFamily="34" charset="0"/>
              </a:rPr>
              <a:t>32</a:t>
            </a:r>
            <a:r>
              <a:rPr lang="en-US" altLang="zh-CN" dirty="0">
                <a:latin typeface="Arial" pitchFamily="34" charset="0"/>
                <a:ea typeface="黑体" pitchFamily="49" charset="-122"/>
                <a:cs typeface="Arial" pitchFamily="34" charset="0"/>
              </a:rPr>
              <a:t>hrs.</a:t>
            </a:r>
            <a:endParaRPr lang="en-US" altLang="zh-CN" sz="360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dirty="0">
                <a:latin typeface="Arial" pitchFamily="34" charset="0"/>
                <a:ea typeface="黑体" pitchFamily="49" charset="-122"/>
                <a:cs typeface="Arial" pitchFamily="34" charset="0"/>
              </a:rPr>
              <a:t>总课时</a:t>
            </a:r>
            <a:endParaRPr lang="en-US" altLang="zh-CN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000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7" name="TextBox 29"/>
          <p:cNvSpPr txBox="1">
            <a:spLocks noChangeArrowheads="1"/>
          </p:cNvSpPr>
          <p:nvPr/>
        </p:nvSpPr>
        <p:spPr bwMode="auto">
          <a:xfrm>
            <a:off x="3059113" y="3076585"/>
            <a:ext cx="10588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b="1">
                <a:solidFill>
                  <a:srgbClr val="67B8CA"/>
                </a:solidFill>
                <a:latin typeface="等线" pitchFamily="2" charset="-122"/>
                <a:ea typeface="等线" pitchFamily="2" charset="-122"/>
              </a:rPr>
              <a:t>+</a:t>
            </a:r>
            <a:endParaRPr lang="zh-CN" altLang="en-US" sz="5400" b="1">
              <a:solidFill>
                <a:srgbClr val="67B8CA"/>
              </a:solidFill>
              <a:latin typeface="等线" pitchFamily="2" charset="-122"/>
              <a:ea typeface="等线" pitchFamily="2" charset="-122"/>
            </a:endParaRPr>
          </a:p>
        </p:txBody>
      </p:sp>
      <p:sp>
        <p:nvSpPr>
          <p:cNvPr id="8" name="TextBox 30"/>
          <p:cNvSpPr txBox="1">
            <a:spLocks noChangeArrowheads="1"/>
          </p:cNvSpPr>
          <p:nvPr/>
        </p:nvSpPr>
        <p:spPr bwMode="auto">
          <a:xfrm>
            <a:off x="5148263" y="3076585"/>
            <a:ext cx="105886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5400" b="1" dirty="0">
                <a:solidFill>
                  <a:srgbClr val="67B8CA"/>
                </a:solidFill>
                <a:latin typeface="等线" pitchFamily="2" charset="-122"/>
                <a:ea typeface="等线" pitchFamily="2" charset="-122"/>
              </a:rPr>
              <a:t>=</a:t>
            </a:r>
            <a:endParaRPr lang="zh-CN" altLang="en-US" sz="5400" b="1" dirty="0">
              <a:solidFill>
                <a:srgbClr val="67B8CA"/>
              </a:solidFill>
              <a:latin typeface="等线" pitchFamily="2" charset="-122"/>
              <a:ea typeface="等线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理论课时间安排 </a:t>
            </a:r>
            <a:r>
              <a:rPr lang="en-US" altLang="zh-CN" dirty="0"/>
              <a:t>Timetable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8400361"/>
              </p:ext>
            </p:extLst>
          </p:nvPr>
        </p:nvGraphicFramePr>
        <p:xfrm>
          <a:off x="428596" y="1285866"/>
          <a:ext cx="4857783" cy="3542432"/>
        </p:xfrm>
        <a:graphic>
          <a:graphicData uri="http://schemas.openxmlformats.org/drawingml/2006/table">
            <a:tbl>
              <a:tblPr firstRow="1">
                <a:tableStyleId>{21E4AEA4-8DFA-4A89-87EB-49C32662AFE0}</a:tableStyleId>
              </a:tblPr>
              <a:tblGrid>
                <a:gridCol w="1619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92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47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校历周次</a:t>
                      </a:r>
                      <a:endParaRPr lang="en-US" altLang="zh-CN" sz="1400" kern="100" dirty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Week</a:t>
                      </a:r>
                      <a:endParaRPr lang="zh-CN" sz="1400" kern="100" dirty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星期</a:t>
                      </a:r>
                      <a:endParaRPr lang="zh-CN" sz="1400" kern="100" dirty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日期</a:t>
                      </a:r>
                      <a:endParaRPr lang="en-US" altLang="zh-CN" sz="1400" kern="100" dirty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Date</a:t>
                      </a:r>
                      <a:endParaRPr lang="zh-CN" sz="1400" kern="100" dirty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Week </a:t>
                      </a:r>
                      <a:r>
                        <a:rPr lang="en-US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2</a:t>
                      </a:r>
                      <a:endParaRPr lang="zh-CN" sz="1400" kern="100" dirty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zh-CN" altLang="en-US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星期一 </a:t>
                      </a:r>
                      <a:r>
                        <a:rPr lang="en-US" altLang="zh-CN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Mon.</a:t>
                      </a:r>
                      <a:endParaRPr lang="zh-CN" sz="1400" kern="100" dirty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33CC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9.13</a:t>
                      </a:r>
                      <a:endParaRPr lang="zh-CN" sz="1600" b="1" kern="100" dirty="0">
                        <a:solidFill>
                          <a:srgbClr val="0033CC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Week </a:t>
                      </a:r>
                      <a:r>
                        <a:rPr lang="en-US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4</a:t>
                      </a:r>
                      <a:endParaRPr lang="zh-CN" sz="1400" kern="100" dirty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星期一 </a:t>
                      </a:r>
                      <a:r>
                        <a:rPr kumimoji="0" lang="en-US" altLang="zh-CN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Mon.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33CC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9.27</a:t>
                      </a:r>
                      <a:endParaRPr lang="zh-CN" sz="1600" b="1" kern="100" dirty="0">
                        <a:solidFill>
                          <a:srgbClr val="0033CC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Week </a:t>
                      </a:r>
                      <a:r>
                        <a:rPr lang="en-US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6</a:t>
                      </a:r>
                      <a:endParaRPr lang="zh-CN" sz="1400" kern="100" dirty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星期一 </a:t>
                      </a:r>
                      <a:r>
                        <a:rPr kumimoji="0" lang="en-US" altLang="zh-CN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Mon.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33CC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10.11</a:t>
                      </a:r>
                      <a:endParaRPr lang="zh-CN" sz="1600" b="1" kern="100" dirty="0">
                        <a:solidFill>
                          <a:srgbClr val="0033CC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Week </a:t>
                      </a:r>
                      <a:r>
                        <a:rPr lang="en-US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8</a:t>
                      </a:r>
                      <a:endParaRPr lang="zh-CN" sz="1400" kern="100" dirty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星期一 </a:t>
                      </a:r>
                      <a:r>
                        <a:rPr kumimoji="0" lang="en-US" altLang="zh-CN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Mon.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33CC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10.25</a:t>
                      </a:r>
                      <a:endParaRPr lang="zh-CN" sz="1600" b="1" kern="100" dirty="0">
                        <a:solidFill>
                          <a:srgbClr val="0033CC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Week </a:t>
                      </a:r>
                      <a:r>
                        <a:rPr lang="en-US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10</a:t>
                      </a:r>
                      <a:endParaRPr lang="zh-CN" sz="1400" kern="100" dirty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星期一 </a:t>
                      </a:r>
                      <a:r>
                        <a:rPr kumimoji="0" lang="en-US" altLang="zh-CN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Mon.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33CC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11.8</a:t>
                      </a:r>
                      <a:endParaRPr lang="zh-CN" sz="1600" b="1" kern="100" dirty="0">
                        <a:solidFill>
                          <a:srgbClr val="0033CC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Week </a:t>
                      </a:r>
                      <a:r>
                        <a:rPr lang="en-US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12</a:t>
                      </a:r>
                      <a:endParaRPr lang="zh-CN" sz="1400" kern="100" dirty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星期一 </a:t>
                      </a:r>
                      <a:r>
                        <a:rPr kumimoji="0" lang="en-US" altLang="zh-CN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Mon.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33CC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11.22</a:t>
                      </a:r>
                      <a:endParaRPr lang="zh-CN" sz="1600" b="1" kern="100" dirty="0">
                        <a:solidFill>
                          <a:srgbClr val="0033CC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Week </a:t>
                      </a:r>
                      <a:r>
                        <a:rPr lang="en-US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14</a:t>
                      </a:r>
                      <a:endParaRPr lang="zh-CN" sz="1400" kern="100" dirty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星期一 </a:t>
                      </a:r>
                      <a:r>
                        <a:rPr kumimoji="0" lang="en-US" altLang="zh-CN" sz="1400" b="0" i="0" u="none" strike="noStrike" kern="1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Mon.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33CC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12.6</a:t>
                      </a:r>
                      <a:endParaRPr lang="zh-CN" sz="1600" b="1" kern="100" dirty="0">
                        <a:solidFill>
                          <a:srgbClr val="0033CC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946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CN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Week </a:t>
                      </a:r>
                      <a:r>
                        <a:rPr lang="en-US" sz="1400" kern="100" dirty="0"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16</a:t>
                      </a:r>
                      <a:endParaRPr lang="zh-CN" sz="1400" kern="100" dirty="0"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星期一 </a:t>
                      </a:r>
                      <a:r>
                        <a:rPr kumimoji="0" lang="en-US" altLang="zh-CN" sz="1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Mon.</a:t>
                      </a:r>
                      <a:endParaRPr kumimoji="0" lang="zh-CN" altLang="zh-CN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b="1" kern="100" dirty="0">
                          <a:solidFill>
                            <a:srgbClr val="0033CC"/>
                          </a:solidFill>
                          <a:latin typeface="Arial" pitchFamily="34" charset="0"/>
                          <a:ea typeface="黑体" pitchFamily="49" charset="-122"/>
                          <a:cs typeface="Arial" pitchFamily="34" charset="0"/>
                        </a:rPr>
                        <a:t>12.20</a:t>
                      </a:r>
                      <a:endParaRPr lang="zh-CN" sz="1600" b="1" kern="100" dirty="0">
                        <a:solidFill>
                          <a:srgbClr val="0033CC"/>
                        </a:solidFill>
                        <a:latin typeface="Arial" pitchFamily="34" charset="0"/>
                        <a:ea typeface="黑体" pitchFamily="49" charset="-122"/>
                        <a:cs typeface="Arial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5786446" y="1977262"/>
            <a:ext cx="3244799" cy="23698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>
                <a:latin typeface="Arial" pitchFamily="34" charset="0"/>
                <a:ea typeface="黑体" pitchFamily="49" charset="-122"/>
                <a:cs typeface="Arial" pitchFamily="34" charset="0"/>
              </a:rPr>
              <a:t>第</a:t>
            </a:r>
            <a:r>
              <a:rPr lang="en-US" sz="2400" dirty="0">
                <a:latin typeface="Arial" pitchFamily="34" charset="0"/>
                <a:ea typeface="黑体" pitchFamily="49" charset="-122"/>
                <a:cs typeface="Arial" pitchFamily="34" charset="0"/>
              </a:rPr>
              <a:t>8-9</a:t>
            </a:r>
            <a:r>
              <a:rPr lang="zh-CN" altLang="en-US" sz="2400" dirty="0">
                <a:latin typeface="Arial" pitchFamily="34" charset="0"/>
                <a:ea typeface="黑体" pitchFamily="49" charset="-122"/>
                <a:cs typeface="Arial" pitchFamily="34" charset="0"/>
              </a:rPr>
              <a:t>节 </a:t>
            </a:r>
            <a:r>
              <a:rPr lang="en-US" altLang="zh-CN" sz="2400" dirty="0">
                <a:latin typeface="Arial" pitchFamily="34" charset="0"/>
                <a:ea typeface="黑体" pitchFamily="49" charset="-122"/>
                <a:cs typeface="Arial" pitchFamily="34" charset="0"/>
              </a:rPr>
              <a:t>Class 8&amp;9</a:t>
            </a:r>
            <a:r>
              <a:rPr lang="zh-CN" altLang="en-US" sz="2400" dirty="0">
                <a:latin typeface="Arial" pitchFamily="34" charset="0"/>
                <a:ea typeface="黑体" pitchFamily="49" charset="-122"/>
                <a:cs typeface="Arial" pitchFamily="34" charset="0"/>
              </a:rPr>
              <a:t>：</a:t>
            </a:r>
            <a:endParaRPr lang="en-US" altLang="zh-CN" sz="2400" dirty="0"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>
              <a:lnSpc>
                <a:spcPct val="200000"/>
              </a:lnSpc>
            </a:pPr>
            <a:r>
              <a:rPr lang="en-US" sz="3200" b="1" dirty="0">
                <a:solidFill>
                  <a:srgbClr val="0033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1</a:t>
            </a:r>
            <a:r>
              <a:rPr lang="en-US" altLang="zh-CN" sz="3200" b="1" dirty="0">
                <a:solidFill>
                  <a:srgbClr val="0033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5</a:t>
            </a:r>
            <a:r>
              <a:rPr lang="en-US" sz="3200" b="1" dirty="0">
                <a:solidFill>
                  <a:srgbClr val="0033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:</a:t>
            </a:r>
            <a:r>
              <a:rPr lang="en-US" altLang="zh-CN" sz="3200" b="1" dirty="0">
                <a:solidFill>
                  <a:srgbClr val="0033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5</a:t>
            </a:r>
            <a:r>
              <a:rPr lang="en-US" sz="3200" b="1" dirty="0">
                <a:solidFill>
                  <a:srgbClr val="0033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0~17:25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北京时间（</a:t>
            </a:r>
            <a:r>
              <a:rPr lang="en-US" altLang="zh-CN" sz="2400" b="1" dirty="0">
                <a:solidFill>
                  <a:srgbClr val="0033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 GMT+8 </a:t>
            </a:r>
            <a:r>
              <a:rPr lang="zh-CN" altLang="en-US" sz="2400" b="1" dirty="0">
                <a:solidFill>
                  <a:srgbClr val="0033CC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）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5786446" y="1214428"/>
            <a:ext cx="928694" cy="928694"/>
            <a:chOff x="6143636" y="1071552"/>
            <a:chExt cx="928694" cy="928694"/>
          </a:xfrm>
        </p:grpSpPr>
        <p:sp>
          <p:nvSpPr>
            <p:cNvPr id="8" name="椭圆 7"/>
            <p:cNvSpPr/>
            <p:nvPr/>
          </p:nvSpPr>
          <p:spPr>
            <a:xfrm>
              <a:off x="6143636" y="1071552"/>
              <a:ext cx="928694" cy="928694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Freeform 66"/>
            <p:cNvSpPr>
              <a:spLocks noEditPoints="1"/>
            </p:cNvSpPr>
            <p:nvPr/>
          </p:nvSpPr>
          <p:spPr bwMode="auto">
            <a:xfrm>
              <a:off x="6357950" y="1285865"/>
              <a:ext cx="500066" cy="526641"/>
            </a:xfrm>
            <a:custGeom>
              <a:avLst/>
              <a:gdLst>
                <a:gd name="T0" fmla="*/ 20 w 96"/>
                <a:gd name="T1" fmla="*/ 86 h 101"/>
                <a:gd name="T2" fmla="*/ 7 w 96"/>
                <a:gd name="T3" fmla="*/ 58 h 101"/>
                <a:gd name="T4" fmla="*/ 18 w 96"/>
                <a:gd name="T5" fmla="*/ 29 h 101"/>
                <a:gd name="T6" fmla="*/ 42 w 96"/>
                <a:gd name="T7" fmla="*/ 17 h 101"/>
                <a:gd name="T8" fmla="*/ 41 w 96"/>
                <a:gd name="T9" fmla="*/ 9 h 101"/>
                <a:gd name="T10" fmla="*/ 36 w 96"/>
                <a:gd name="T11" fmla="*/ 10 h 101"/>
                <a:gd name="T12" fmla="*/ 35 w 96"/>
                <a:gd name="T13" fmla="*/ 5 h 101"/>
                <a:gd name="T14" fmla="*/ 48 w 96"/>
                <a:gd name="T15" fmla="*/ 3 h 101"/>
                <a:gd name="T16" fmla="*/ 49 w 96"/>
                <a:gd name="T17" fmla="*/ 8 h 101"/>
                <a:gd name="T18" fmla="*/ 44 w 96"/>
                <a:gd name="T19" fmla="*/ 9 h 101"/>
                <a:gd name="T20" fmla="*/ 46 w 96"/>
                <a:gd name="T21" fmla="*/ 16 h 101"/>
                <a:gd name="T22" fmla="*/ 74 w 96"/>
                <a:gd name="T23" fmla="*/ 27 h 101"/>
                <a:gd name="T24" fmla="*/ 87 w 96"/>
                <a:gd name="T25" fmla="*/ 54 h 101"/>
                <a:gd name="T26" fmla="*/ 77 w 96"/>
                <a:gd name="T27" fmla="*/ 83 h 101"/>
                <a:gd name="T28" fmla="*/ 75 w 96"/>
                <a:gd name="T29" fmla="*/ 85 h 101"/>
                <a:gd name="T30" fmla="*/ 79 w 96"/>
                <a:gd name="T31" fmla="*/ 101 h 101"/>
                <a:gd name="T32" fmla="*/ 74 w 96"/>
                <a:gd name="T33" fmla="*/ 101 h 101"/>
                <a:gd name="T34" fmla="*/ 63 w 96"/>
                <a:gd name="T35" fmla="*/ 93 h 101"/>
                <a:gd name="T36" fmla="*/ 49 w 96"/>
                <a:gd name="T37" fmla="*/ 96 h 101"/>
                <a:gd name="T38" fmla="*/ 32 w 96"/>
                <a:gd name="T39" fmla="*/ 93 h 101"/>
                <a:gd name="T40" fmla="*/ 22 w 96"/>
                <a:gd name="T41" fmla="*/ 101 h 101"/>
                <a:gd name="T42" fmla="*/ 17 w 96"/>
                <a:gd name="T43" fmla="*/ 101 h 101"/>
                <a:gd name="T44" fmla="*/ 21 w 96"/>
                <a:gd name="T45" fmla="*/ 86 h 101"/>
                <a:gd name="T46" fmla="*/ 20 w 96"/>
                <a:gd name="T47" fmla="*/ 86 h 101"/>
                <a:gd name="T48" fmla="*/ 82 w 96"/>
                <a:gd name="T49" fmla="*/ 6 h 101"/>
                <a:gd name="T50" fmla="*/ 60 w 96"/>
                <a:gd name="T51" fmla="*/ 11 h 101"/>
                <a:gd name="T52" fmla="*/ 92 w 96"/>
                <a:gd name="T53" fmla="*/ 31 h 101"/>
                <a:gd name="T54" fmla="*/ 88 w 96"/>
                <a:gd name="T55" fmla="*/ 9 h 101"/>
                <a:gd name="T56" fmla="*/ 92 w 96"/>
                <a:gd name="T57" fmla="*/ 3 h 101"/>
                <a:gd name="T58" fmla="*/ 86 w 96"/>
                <a:gd name="T59" fmla="*/ 0 h 101"/>
                <a:gd name="T60" fmla="*/ 82 w 96"/>
                <a:gd name="T61" fmla="*/ 6 h 101"/>
                <a:gd name="T62" fmla="*/ 14 w 96"/>
                <a:gd name="T63" fmla="*/ 6 h 101"/>
                <a:gd name="T64" fmla="*/ 10 w 96"/>
                <a:gd name="T65" fmla="*/ 0 h 101"/>
                <a:gd name="T66" fmla="*/ 4 w 96"/>
                <a:gd name="T67" fmla="*/ 3 h 101"/>
                <a:gd name="T68" fmla="*/ 8 w 96"/>
                <a:gd name="T69" fmla="*/ 9 h 101"/>
                <a:gd name="T70" fmla="*/ 4 w 96"/>
                <a:gd name="T71" fmla="*/ 31 h 101"/>
                <a:gd name="T72" fmla="*/ 36 w 96"/>
                <a:gd name="T73" fmla="*/ 11 h 101"/>
                <a:gd name="T74" fmla="*/ 14 w 96"/>
                <a:gd name="T75" fmla="*/ 6 h 101"/>
                <a:gd name="T76" fmla="*/ 43 w 96"/>
                <a:gd name="T77" fmla="*/ 54 h 101"/>
                <a:gd name="T78" fmla="*/ 42 w 96"/>
                <a:gd name="T79" fmla="*/ 56 h 101"/>
                <a:gd name="T80" fmla="*/ 22 w 96"/>
                <a:gd name="T81" fmla="*/ 61 h 101"/>
                <a:gd name="T82" fmla="*/ 22 w 96"/>
                <a:gd name="T83" fmla="*/ 64 h 101"/>
                <a:gd name="T84" fmla="*/ 43 w 96"/>
                <a:gd name="T85" fmla="*/ 59 h 101"/>
                <a:gd name="T86" fmla="*/ 46 w 96"/>
                <a:gd name="T87" fmla="*/ 61 h 101"/>
                <a:gd name="T88" fmla="*/ 54 w 96"/>
                <a:gd name="T89" fmla="*/ 58 h 101"/>
                <a:gd name="T90" fmla="*/ 50 w 96"/>
                <a:gd name="T91" fmla="*/ 50 h 101"/>
                <a:gd name="T92" fmla="*/ 49 w 96"/>
                <a:gd name="T93" fmla="*/ 50 h 101"/>
                <a:gd name="T94" fmla="*/ 41 w 96"/>
                <a:gd name="T95" fmla="*/ 37 h 101"/>
                <a:gd name="T96" fmla="*/ 38 w 96"/>
                <a:gd name="T97" fmla="*/ 39 h 101"/>
                <a:gd name="T98" fmla="*/ 44 w 96"/>
                <a:gd name="T99" fmla="*/ 52 h 101"/>
                <a:gd name="T100" fmla="*/ 43 w 96"/>
                <a:gd name="T101" fmla="*/ 54 h 101"/>
                <a:gd name="T102" fmla="*/ 18 w 96"/>
                <a:gd name="T103" fmla="*/ 58 h 101"/>
                <a:gd name="T104" fmla="*/ 28 w 96"/>
                <a:gd name="T105" fmla="*/ 78 h 101"/>
                <a:gd name="T106" fmla="*/ 49 w 96"/>
                <a:gd name="T107" fmla="*/ 85 h 101"/>
                <a:gd name="T108" fmla="*/ 69 w 96"/>
                <a:gd name="T109" fmla="*/ 76 h 101"/>
                <a:gd name="T110" fmla="*/ 76 w 96"/>
                <a:gd name="T111" fmla="*/ 55 h 101"/>
                <a:gd name="T112" fmla="*/ 67 w 96"/>
                <a:gd name="T113" fmla="*/ 35 h 101"/>
                <a:gd name="T114" fmla="*/ 46 w 96"/>
                <a:gd name="T115" fmla="*/ 27 h 101"/>
                <a:gd name="T116" fmla="*/ 26 w 96"/>
                <a:gd name="T117" fmla="*/ 37 h 101"/>
                <a:gd name="T118" fmla="*/ 18 w 96"/>
                <a:gd name="T119" fmla="*/ 5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6" h="101">
                  <a:moveTo>
                    <a:pt x="20" y="86"/>
                  </a:moveTo>
                  <a:cubicBezTo>
                    <a:pt x="12" y="78"/>
                    <a:pt x="8" y="68"/>
                    <a:pt x="7" y="58"/>
                  </a:cubicBezTo>
                  <a:cubicBezTo>
                    <a:pt x="7" y="48"/>
                    <a:pt x="10" y="38"/>
                    <a:pt x="18" y="29"/>
                  </a:cubicBezTo>
                  <a:cubicBezTo>
                    <a:pt x="24" y="22"/>
                    <a:pt x="33" y="18"/>
                    <a:pt x="42" y="17"/>
                  </a:cubicBezTo>
                  <a:cubicBezTo>
                    <a:pt x="41" y="9"/>
                    <a:pt x="41" y="9"/>
                    <a:pt x="41" y="9"/>
                  </a:cubicBezTo>
                  <a:cubicBezTo>
                    <a:pt x="36" y="10"/>
                    <a:pt x="36" y="10"/>
                    <a:pt x="36" y="10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48" y="3"/>
                    <a:pt x="48" y="3"/>
                    <a:pt x="48" y="3"/>
                  </a:cubicBezTo>
                  <a:cubicBezTo>
                    <a:pt x="49" y="8"/>
                    <a:pt x="49" y="8"/>
                    <a:pt x="49" y="8"/>
                  </a:cubicBezTo>
                  <a:cubicBezTo>
                    <a:pt x="44" y="9"/>
                    <a:pt x="44" y="9"/>
                    <a:pt x="44" y="9"/>
                  </a:cubicBezTo>
                  <a:cubicBezTo>
                    <a:pt x="46" y="16"/>
                    <a:pt x="46" y="16"/>
                    <a:pt x="46" y="16"/>
                  </a:cubicBezTo>
                  <a:cubicBezTo>
                    <a:pt x="56" y="16"/>
                    <a:pt x="66" y="19"/>
                    <a:pt x="74" y="27"/>
                  </a:cubicBezTo>
                  <a:cubicBezTo>
                    <a:pt x="82" y="34"/>
                    <a:pt x="87" y="44"/>
                    <a:pt x="87" y="54"/>
                  </a:cubicBezTo>
                  <a:cubicBezTo>
                    <a:pt x="88" y="65"/>
                    <a:pt x="84" y="75"/>
                    <a:pt x="77" y="83"/>
                  </a:cubicBezTo>
                  <a:cubicBezTo>
                    <a:pt x="76" y="84"/>
                    <a:pt x="76" y="84"/>
                    <a:pt x="75" y="85"/>
                  </a:cubicBezTo>
                  <a:cubicBezTo>
                    <a:pt x="79" y="101"/>
                    <a:pt x="79" y="101"/>
                    <a:pt x="79" y="101"/>
                  </a:cubicBezTo>
                  <a:cubicBezTo>
                    <a:pt x="74" y="101"/>
                    <a:pt x="74" y="101"/>
                    <a:pt x="74" y="101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59" y="95"/>
                    <a:pt x="54" y="96"/>
                    <a:pt x="49" y="96"/>
                  </a:cubicBezTo>
                  <a:cubicBezTo>
                    <a:pt x="44" y="96"/>
                    <a:pt x="38" y="95"/>
                    <a:pt x="32" y="93"/>
                  </a:cubicBezTo>
                  <a:cubicBezTo>
                    <a:pt x="22" y="101"/>
                    <a:pt x="22" y="101"/>
                    <a:pt x="22" y="101"/>
                  </a:cubicBezTo>
                  <a:cubicBezTo>
                    <a:pt x="17" y="101"/>
                    <a:pt x="17" y="101"/>
                    <a:pt x="17" y="101"/>
                  </a:cubicBezTo>
                  <a:cubicBezTo>
                    <a:pt x="21" y="86"/>
                    <a:pt x="21" y="86"/>
                    <a:pt x="21" y="86"/>
                  </a:cubicBezTo>
                  <a:cubicBezTo>
                    <a:pt x="20" y="86"/>
                    <a:pt x="20" y="86"/>
                    <a:pt x="20" y="86"/>
                  </a:cubicBezTo>
                  <a:close/>
                  <a:moveTo>
                    <a:pt x="82" y="6"/>
                  </a:moveTo>
                  <a:cubicBezTo>
                    <a:pt x="74" y="3"/>
                    <a:pt x="66" y="5"/>
                    <a:pt x="60" y="11"/>
                  </a:cubicBezTo>
                  <a:cubicBezTo>
                    <a:pt x="92" y="31"/>
                    <a:pt x="92" y="31"/>
                    <a:pt x="92" y="31"/>
                  </a:cubicBezTo>
                  <a:cubicBezTo>
                    <a:pt x="96" y="24"/>
                    <a:pt x="94" y="15"/>
                    <a:pt x="88" y="9"/>
                  </a:cubicBezTo>
                  <a:cubicBezTo>
                    <a:pt x="92" y="3"/>
                    <a:pt x="92" y="3"/>
                    <a:pt x="92" y="3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2" y="6"/>
                    <a:pt x="82" y="6"/>
                    <a:pt x="82" y="6"/>
                  </a:cubicBezTo>
                  <a:close/>
                  <a:moveTo>
                    <a:pt x="14" y="6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2" y="15"/>
                    <a:pt x="0" y="24"/>
                    <a:pt x="4" y="31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0" y="5"/>
                    <a:pt x="21" y="3"/>
                    <a:pt x="14" y="6"/>
                  </a:cubicBezTo>
                  <a:close/>
                  <a:moveTo>
                    <a:pt x="43" y="54"/>
                  </a:moveTo>
                  <a:cubicBezTo>
                    <a:pt x="42" y="55"/>
                    <a:pt x="42" y="55"/>
                    <a:pt x="42" y="56"/>
                  </a:cubicBezTo>
                  <a:cubicBezTo>
                    <a:pt x="35" y="57"/>
                    <a:pt x="28" y="58"/>
                    <a:pt x="22" y="61"/>
                  </a:cubicBezTo>
                  <a:cubicBezTo>
                    <a:pt x="22" y="62"/>
                    <a:pt x="22" y="63"/>
                    <a:pt x="22" y="64"/>
                  </a:cubicBezTo>
                  <a:cubicBezTo>
                    <a:pt x="29" y="63"/>
                    <a:pt x="37" y="62"/>
                    <a:pt x="43" y="59"/>
                  </a:cubicBezTo>
                  <a:cubicBezTo>
                    <a:pt x="44" y="60"/>
                    <a:pt x="45" y="61"/>
                    <a:pt x="46" y="61"/>
                  </a:cubicBezTo>
                  <a:cubicBezTo>
                    <a:pt x="49" y="62"/>
                    <a:pt x="53" y="61"/>
                    <a:pt x="54" y="58"/>
                  </a:cubicBezTo>
                  <a:cubicBezTo>
                    <a:pt x="55" y="55"/>
                    <a:pt x="53" y="51"/>
                    <a:pt x="50" y="50"/>
                  </a:cubicBezTo>
                  <a:cubicBezTo>
                    <a:pt x="50" y="50"/>
                    <a:pt x="49" y="50"/>
                    <a:pt x="49" y="50"/>
                  </a:cubicBezTo>
                  <a:cubicBezTo>
                    <a:pt x="47" y="46"/>
                    <a:pt x="44" y="41"/>
                    <a:pt x="41" y="37"/>
                  </a:cubicBezTo>
                  <a:cubicBezTo>
                    <a:pt x="40" y="38"/>
                    <a:pt x="39" y="39"/>
                    <a:pt x="38" y="39"/>
                  </a:cubicBezTo>
                  <a:cubicBezTo>
                    <a:pt x="39" y="44"/>
                    <a:pt x="41" y="48"/>
                    <a:pt x="44" y="52"/>
                  </a:cubicBezTo>
                  <a:cubicBezTo>
                    <a:pt x="43" y="52"/>
                    <a:pt x="43" y="53"/>
                    <a:pt x="43" y="54"/>
                  </a:cubicBezTo>
                  <a:close/>
                  <a:moveTo>
                    <a:pt x="18" y="58"/>
                  </a:moveTo>
                  <a:cubicBezTo>
                    <a:pt x="19" y="65"/>
                    <a:pt x="22" y="72"/>
                    <a:pt x="28" y="78"/>
                  </a:cubicBezTo>
                  <a:cubicBezTo>
                    <a:pt x="34" y="83"/>
                    <a:pt x="41" y="86"/>
                    <a:pt x="49" y="85"/>
                  </a:cubicBezTo>
                  <a:cubicBezTo>
                    <a:pt x="56" y="85"/>
                    <a:pt x="63" y="82"/>
                    <a:pt x="69" y="76"/>
                  </a:cubicBezTo>
                  <a:cubicBezTo>
                    <a:pt x="74" y="70"/>
                    <a:pt x="77" y="62"/>
                    <a:pt x="76" y="55"/>
                  </a:cubicBezTo>
                  <a:cubicBezTo>
                    <a:pt x="76" y="47"/>
                    <a:pt x="73" y="40"/>
                    <a:pt x="67" y="35"/>
                  </a:cubicBezTo>
                  <a:cubicBezTo>
                    <a:pt x="61" y="29"/>
                    <a:pt x="53" y="27"/>
                    <a:pt x="46" y="27"/>
                  </a:cubicBezTo>
                  <a:cubicBezTo>
                    <a:pt x="38" y="28"/>
                    <a:pt x="31" y="31"/>
                    <a:pt x="26" y="37"/>
                  </a:cubicBezTo>
                  <a:cubicBezTo>
                    <a:pt x="20" y="43"/>
                    <a:pt x="18" y="50"/>
                    <a:pt x="18" y="5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30" tIns="45716" rIns="91430" bIns="45716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20000"/>
                </a:lnSpc>
              </a:pPr>
              <a:endParaRPr lang="zh-CN" altLang="en-US" sz="9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66457"/>
    </mc:Choice>
    <mc:Fallback xmlns="">
      <p:transition advTm="6645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理论课内容安排 </a:t>
            </a:r>
            <a:r>
              <a:rPr lang="en-US" altLang="zh-CN" dirty="0"/>
              <a:t>Lecture Topics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884018"/>
              </p:ext>
            </p:extLst>
          </p:nvPr>
        </p:nvGraphicFramePr>
        <p:xfrm>
          <a:off x="214282" y="1000114"/>
          <a:ext cx="8606190" cy="3960195"/>
        </p:xfrm>
        <a:graphic>
          <a:graphicData uri="http://schemas.openxmlformats.org/drawingml/2006/table">
            <a:tbl>
              <a:tblPr firstRow="1">
                <a:tableStyleId>{1FECB4D8-DB02-4DC6-A0A2-4F2EBAE1DC90}</a:tableStyleId>
              </a:tblPr>
              <a:tblGrid>
                <a:gridCol w="757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8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95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i="0" u="none" strike="noStrike" dirty="0">
                          <a:latin typeface="+mj-lt"/>
                          <a:ea typeface="黑体" pitchFamily="49" charset="-122"/>
                        </a:rPr>
                        <a:t>课次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400" b="0" u="none" strike="noStrike" dirty="0">
                          <a:latin typeface="+mj-lt"/>
                          <a:ea typeface="黑体" pitchFamily="49" charset="-122"/>
                        </a:rPr>
                        <a:t>教学内容 </a:t>
                      </a:r>
                      <a:r>
                        <a:rPr lang="en-US" altLang="zh-CN" sz="1400" b="0" u="none" strike="noStrike" dirty="0">
                          <a:latin typeface="+mj-lt"/>
                          <a:ea typeface="黑体" pitchFamily="49" charset="-122"/>
                        </a:rPr>
                        <a:t>Content</a:t>
                      </a:r>
                      <a:endParaRPr lang="zh-CN" altLang="en-US" sz="1400" b="0" i="0" u="none" strike="noStrike" dirty="0">
                        <a:latin typeface="+mj-lt"/>
                        <a:ea typeface="黑体" pitchFamily="49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latin typeface="+mj-lt"/>
                        </a:rPr>
                        <a:t>1</a:t>
                      </a:r>
                      <a:endParaRPr lang="en-US" altLang="zh-CN" sz="1400" b="0" i="0" u="none" strike="noStrike" dirty="0"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latin typeface="+mj-lt"/>
                          <a:ea typeface="黑体" pitchFamily="49" charset="-122"/>
                          <a:cs typeface="Times New Roman"/>
                        </a:rPr>
                        <a:t>当代中国的高等教育</a:t>
                      </a:r>
                      <a:r>
                        <a:rPr lang="en-US" altLang="zh-CN" sz="1400" b="0" kern="100" dirty="0">
                          <a:latin typeface="+mj-lt"/>
                          <a:ea typeface="黑体" pitchFamily="49" charset="-122"/>
                          <a:cs typeface="Times New Roman"/>
                        </a:rPr>
                        <a:t> Higher Education in Contemporary China</a:t>
                      </a:r>
                      <a:endParaRPr lang="zh-CN" sz="1400" b="0" kern="100" dirty="0">
                        <a:latin typeface="+mj-lt"/>
                        <a:ea typeface="黑体" pitchFamily="49" charset="-122"/>
                        <a:cs typeface="Times New Roman"/>
                      </a:endParaRPr>
                    </a:p>
                  </a:txBody>
                  <a:tcPr marL="76674" marR="7667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latin typeface="+mj-lt"/>
                        </a:rPr>
                        <a:t>2</a:t>
                      </a:r>
                      <a:endParaRPr lang="en-US" altLang="zh-CN" sz="1400" b="0" i="0" u="none" strike="noStrike" dirty="0"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latin typeface="+mj-lt"/>
                          <a:ea typeface="黑体" pitchFamily="49" charset="-122"/>
                          <a:cs typeface="Times New Roman"/>
                        </a:rPr>
                        <a:t>校史、当代北航与“北航文化”</a:t>
                      </a:r>
                      <a:endParaRPr lang="en-US" altLang="zh-CN" sz="1400" b="0" i="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黑体" pitchFamily="49" charset="-122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History of </a:t>
                      </a:r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Beihang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Contemporary </a:t>
                      </a:r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Beihang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"</a:t>
                      </a:r>
                      <a:r>
                        <a:rPr lang="en-US" altLang="zh-CN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Beihang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Culture"</a:t>
                      </a:r>
                    </a:p>
                  </a:txBody>
                  <a:tcPr marL="76674" marR="7667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latin typeface="+mj-lt"/>
                        </a:rPr>
                        <a:t>3</a:t>
                      </a:r>
                      <a:endParaRPr lang="en-US" altLang="zh-CN" sz="1400" b="0" i="0" u="none" strike="noStrike"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sz="1400" b="0" kern="100" dirty="0">
                          <a:latin typeface="+mj-lt"/>
                          <a:ea typeface="黑体" pitchFamily="49" charset="-122"/>
                          <a:cs typeface="Times New Roman"/>
                        </a:rPr>
                        <a:t>北京城市建设与发展规划</a:t>
                      </a:r>
                      <a:r>
                        <a:rPr lang="en-US" altLang="zh-CN" sz="1400" b="0" kern="100" dirty="0">
                          <a:latin typeface="+mj-lt"/>
                          <a:ea typeface="黑体" pitchFamily="49" charset="-122"/>
                          <a:cs typeface="Times New Roman"/>
                        </a:rPr>
                        <a:t> </a:t>
                      </a: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Urban Construction and Development Plan of Beijing</a:t>
                      </a:r>
                    </a:p>
                  </a:txBody>
                  <a:tcPr marL="76674" marR="7667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latin typeface="+mj-lt"/>
                        </a:rPr>
                        <a:t>4</a:t>
                      </a:r>
                      <a:endParaRPr lang="en-US" altLang="zh-CN" sz="1400" b="0" i="0" u="none" strike="noStrike"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latin typeface="+mj-lt"/>
                          <a:ea typeface="黑体" pitchFamily="49" charset="-122"/>
                          <a:cs typeface="Times New Roman"/>
                        </a:rPr>
                        <a:t>中国的治理体系</a:t>
                      </a:r>
                      <a:r>
                        <a:rPr lang="zh-CN" sz="1400" b="0" kern="100" dirty="0">
                          <a:solidFill>
                            <a:schemeClr val="dk1"/>
                          </a:solidFill>
                          <a:latin typeface="+mj-lt"/>
                          <a:ea typeface="黑体" pitchFamily="49" charset="-122"/>
                          <a:cs typeface="Times New Roman"/>
                        </a:rPr>
                        <a:t>与国际交往</a:t>
                      </a:r>
                      <a:endParaRPr lang="en-US" altLang="zh-CN" sz="1400" b="0" kern="100" dirty="0">
                        <a:solidFill>
                          <a:schemeClr val="dk1"/>
                        </a:solidFill>
                        <a:latin typeface="+mj-lt"/>
                        <a:ea typeface="黑体" pitchFamily="49" charset="-122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Governance System and International Exchanges in Contemporary China</a:t>
                      </a:r>
                    </a:p>
                  </a:txBody>
                  <a:tcPr marL="76674" marR="7667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latin typeface="+mj-lt"/>
                        </a:rPr>
                        <a:t>5</a:t>
                      </a:r>
                      <a:endParaRPr lang="en-US" altLang="zh-CN" sz="1400" b="0" i="0" u="none" strike="noStrike"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latin typeface="+mj-lt"/>
                          <a:ea typeface="黑体" pitchFamily="49" charset="-122"/>
                          <a:cs typeface="Times New Roman"/>
                        </a:rPr>
                        <a:t>中国的科技创新与先进制造</a:t>
                      </a:r>
                      <a:endParaRPr lang="en-US" altLang="zh-CN" sz="1400" b="0" kern="100" dirty="0">
                        <a:latin typeface="+mj-lt"/>
                        <a:ea typeface="黑体" pitchFamily="49" charset="-122"/>
                        <a:cs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Technological Innovation and Advanced Manufacturing in Contemporary China</a:t>
                      </a:r>
                    </a:p>
                  </a:txBody>
                  <a:tcPr marL="76674" marR="7667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 dirty="0">
                          <a:latin typeface="+mj-lt"/>
                        </a:rPr>
                        <a:t>6</a:t>
                      </a:r>
                      <a:endParaRPr lang="en-US" altLang="zh-CN" sz="1400" b="0" i="0" u="none" strike="noStrike" dirty="0"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sz="1400" b="0" kern="100" dirty="0">
                          <a:latin typeface="+mj-lt"/>
                          <a:ea typeface="黑体" pitchFamily="49" charset="-122"/>
                          <a:cs typeface="Times New Roman"/>
                        </a:rPr>
                        <a:t>改革开</a:t>
                      </a:r>
                      <a:r>
                        <a:rPr lang="zh-CN" altLang="en-US" sz="1400" b="0" kern="100" dirty="0">
                          <a:latin typeface="+mj-lt"/>
                          <a:ea typeface="黑体" pitchFamily="49" charset="-122"/>
                          <a:cs typeface="Times New Roman"/>
                        </a:rPr>
                        <a:t>放</a:t>
                      </a:r>
                      <a:r>
                        <a:rPr lang="en-US" sz="1400" b="0" kern="100" dirty="0">
                          <a:latin typeface="+mj-lt"/>
                          <a:ea typeface="黑体" pitchFamily="49" charset="-122"/>
                          <a:cs typeface="Times New Roman"/>
                        </a:rPr>
                        <a:t>40</a:t>
                      </a:r>
                      <a:r>
                        <a:rPr lang="zh-CN" sz="1400" b="0" kern="100" dirty="0">
                          <a:latin typeface="+mj-lt"/>
                          <a:ea typeface="黑体" pitchFamily="49" charset="-122"/>
                          <a:cs typeface="Times New Roman"/>
                        </a:rPr>
                        <a:t>年的中国经济</a:t>
                      </a:r>
                      <a:endParaRPr lang="en-US" altLang="zh-CN" sz="1400" b="0" kern="100" dirty="0">
                        <a:latin typeface="+mj-lt"/>
                        <a:ea typeface="黑体" pitchFamily="49" charset="-122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Economic Development in the Past 40 Years of Reform and Opening-up in China</a:t>
                      </a:r>
                    </a:p>
                  </a:txBody>
                  <a:tcPr marL="76674" marR="7667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latin typeface="+mj-lt"/>
                        </a:rPr>
                        <a:t>7</a:t>
                      </a:r>
                      <a:endParaRPr lang="en-US" altLang="zh-CN" sz="1400" b="0" i="0" u="none" strike="noStrike"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latin typeface="+mj-lt"/>
                          <a:ea typeface="黑体" pitchFamily="49" charset="-122"/>
                          <a:cs typeface="Times New Roman"/>
                        </a:rPr>
                        <a:t>中国</a:t>
                      </a:r>
                      <a:r>
                        <a:rPr lang="zh-CN" sz="1400" b="0" kern="100" dirty="0">
                          <a:latin typeface="+mj-lt"/>
                          <a:ea typeface="黑体" pitchFamily="49" charset="-122"/>
                          <a:cs typeface="Times New Roman"/>
                        </a:rPr>
                        <a:t>“十三五”脱贫攻坚计划</a:t>
                      </a:r>
                      <a:endParaRPr lang="en-US" altLang="zh-CN" sz="1400" b="0" i="0" kern="100" dirty="0">
                        <a:solidFill>
                          <a:schemeClr val="dk1"/>
                        </a:solidFill>
                        <a:effectLst/>
                        <a:latin typeface="+mj-lt"/>
                        <a:ea typeface="黑体" pitchFamily="49" charset="-122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Poverty Alleviation Plan for the 13th Five-Year Plan Period in China</a:t>
                      </a:r>
                      <a:endParaRPr lang="zh-CN" altLang="en-US" sz="1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674" marR="7667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u="none" strike="noStrike">
                          <a:latin typeface="+mj-lt"/>
                        </a:rPr>
                        <a:t>8</a:t>
                      </a:r>
                      <a:endParaRPr lang="en-US" altLang="zh-CN" sz="1400" b="0" i="0" u="none" strike="noStrike">
                        <a:latin typeface="+mj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400" b="0" kern="100" dirty="0">
                          <a:solidFill>
                            <a:schemeClr val="dk1"/>
                          </a:solidFill>
                          <a:latin typeface="+mj-lt"/>
                          <a:ea typeface="黑体" pitchFamily="49" charset="-122"/>
                          <a:cs typeface="Times New Roman"/>
                        </a:rPr>
                        <a:t>中国绿色生态文明建设</a:t>
                      </a:r>
                      <a:r>
                        <a:rPr lang="en-US" altLang="zh-CN" sz="1400" b="0" kern="100" dirty="0">
                          <a:solidFill>
                            <a:schemeClr val="dk1"/>
                          </a:solidFill>
                          <a:latin typeface="+mj-lt"/>
                          <a:ea typeface="黑体" pitchFamily="49" charset="-122"/>
                          <a:cs typeface="Times New Roman"/>
                        </a:rPr>
                        <a:t> Ecological Civilization Construction of China</a:t>
                      </a:r>
                      <a:endParaRPr lang="zh-CN" altLang="en-US" sz="1400" b="0" kern="100" dirty="0">
                        <a:solidFill>
                          <a:schemeClr val="dk1"/>
                        </a:solidFill>
                        <a:latin typeface="+mj-lt"/>
                        <a:ea typeface="黑体" pitchFamily="49" charset="-122"/>
                        <a:cs typeface="Times New Roman"/>
                      </a:endParaRPr>
                    </a:p>
                  </a:txBody>
                  <a:tcPr marL="76674" marR="76674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理论课授课方式 </a:t>
            </a:r>
            <a:r>
              <a:rPr lang="en-US" altLang="zh-CN" dirty="0"/>
              <a:t>Teaching Method</a:t>
            </a:r>
            <a:endParaRPr lang="zh-CN" altLang="en-US" dirty="0"/>
          </a:p>
        </p:txBody>
      </p:sp>
      <p:sp>
        <p:nvSpPr>
          <p:cNvPr id="6" name="Freeform 35"/>
          <p:cNvSpPr>
            <a:spLocks noEditPoints="1"/>
          </p:cNvSpPr>
          <p:nvPr/>
        </p:nvSpPr>
        <p:spPr bwMode="auto">
          <a:xfrm>
            <a:off x="6715140" y="1212893"/>
            <a:ext cx="1143008" cy="1144543"/>
          </a:xfrm>
          <a:custGeom>
            <a:avLst/>
            <a:gdLst>
              <a:gd name="T0" fmla="*/ 176 w 352"/>
              <a:gd name="T1" fmla="*/ 0 h 352"/>
              <a:gd name="T2" fmla="*/ 0 w 352"/>
              <a:gd name="T3" fmla="*/ 176 h 352"/>
              <a:gd name="T4" fmla="*/ 176 w 352"/>
              <a:gd name="T5" fmla="*/ 352 h 352"/>
              <a:gd name="T6" fmla="*/ 352 w 352"/>
              <a:gd name="T7" fmla="*/ 176 h 352"/>
              <a:gd name="T8" fmla="*/ 176 w 352"/>
              <a:gd name="T9" fmla="*/ 0 h 352"/>
              <a:gd name="T10" fmla="*/ 258 w 352"/>
              <a:gd name="T11" fmla="*/ 261 h 352"/>
              <a:gd name="T12" fmla="*/ 188 w 352"/>
              <a:gd name="T13" fmla="*/ 294 h 352"/>
              <a:gd name="T14" fmla="*/ 96 w 352"/>
              <a:gd name="T15" fmla="*/ 263 h 352"/>
              <a:gd name="T16" fmla="*/ 59 w 352"/>
              <a:gd name="T17" fmla="*/ 189 h 352"/>
              <a:gd name="T18" fmla="*/ 157 w 352"/>
              <a:gd name="T19" fmla="*/ 60 h 352"/>
              <a:gd name="T20" fmla="*/ 175 w 352"/>
              <a:gd name="T21" fmla="*/ 58 h 352"/>
              <a:gd name="T22" fmla="*/ 176 w 352"/>
              <a:gd name="T23" fmla="*/ 58 h 352"/>
              <a:gd name="T24" fmla="*/ 196 w 352"/>
              <a:gd name="T25" fmla="*/ 60 h 352"/>
              <a:gd name="T26" fmla="*/ 272 w 352"/>
              <a:gd name="T27" fmla="*/ 108 h 352"/>
              <a:gd name="T28" fmla="*/ 293 w 352"/>
              <a:gd name="T29" fmla="*/ 162 h 352"/>
              <a:gd name="T30" fmla="*/ 258 w 352"/>
              <a:gd name="T31" fmla="*/ 26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2" h="352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3"/>
                  <a:pt x="79" y="352"/>
                  <a:pt x="176" y="352"/>
                </a:cubicBezTo>
                <a:cubicBezTo>
                  <a:pt x="273" y="352"/>
                  <a:pt x="352" y="273"/>
                  <a:pt x="352" y="176"/>
                </a:cubicBezTo>
                <a:cubicBezTo>
                  <a:pt x="352" y="79"/>
                  <a:pt x="273" y="0"/>
                  <a:pt x="176" y="0"/>
                </a:cubicBezTo>
                <a:close/>
                <a:moveTo>
                  <a:pt x="258" y="261"/>
                </a:moveTo>
                <a:cubicBezTo>
                  <a:pt x="238" y="280"/>
                  <a:pt x="215" y="291"/>
                  <a:pt x="188" y="294"/>
                </a:cubicBezTo>
                <a:cubicBezTo>
                  <a:pt x="153" y="297"/>
                  <a:pt x="122" y="287"/>
                  <a:pt x="96" y="263"/>
                </a:cubicBezTo>
                <a:cubicBezTo>
                  <a:pt x="75" y="243"/>
                  <a:pt x="62" y="218"/>
                  <a:pt x="59" y="189"/>
                </a:cubicBezTo>
                <a:cubicBezTo>
                  <a:pt x="52" y="127"/>
                  <a:pt x="96" y="69"/>
                  <a:pt x="157" y="60"/>
                </a:cubicBezTo>
                <a:cubicBezTo>
                  <a:pt x="163" y="59"/>
                  <a:pt x="169" y="59"/>
                  <a:pt x="175" y="58"/>
                </a:cubicBezTo>
                <a:cubicBezTo>
                  <a:pt x="176" y="58"/>
                  <a:pt x="176" y="58"/>
                  <a:pt x="176" y="58"/>
                </a:cubicBezTo>
                <a:cubicBezTo>
                  <a:pt x="183" y="59"/>
                  <a:pt x="189" y="59"/>
                  <a:pt x="196" y="60"/>
                </a:cubicBezTo>
                <a:cubicBezTo>
                  <a:pt x="227" y="66"/>
                  <a:pt x="253" y="82"/>
                  <a:pt x="272" y="108"/>
                </a:cubicBezTo>
                <a:cubicBezTo>
                  <a:pt x="283" y="124"/>
                  <a:pt x="291" y="142"/>
                  <a:pt x="293" y="162"/>
                </a:cubicBezTo>
                <a:cubicBezTo>
                  <a:pt x="297" y="200"/>
                  <a:pt x="286" y="234"/>
                  <a:pt x="258" y="261"/>
                </a:cubicBezTo>
                <a:close/>
              </a:path>
            </a:pathLst>
          </a:cu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defTabSz="914259">
              <a:lnSpc>
                <a:spcPct val="150000"/>
              </a:lnSpc>
              <a:defRPr/>
            </a:pPr>
            <a:endParaRPr lang="id-ID" sz="10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7" name="Freeform 35"/>
          <p:cNvSpPr>
            <a:spLocks noEditPoints="1"/>
          </p:cNvSpPr>
          <p:nvPr/>
        </p:nvSpPr>
        <p:spPr bwMode="auto">
          <a:xfrm>
            <a:off x="1142976" y="1214428"/>
            <a:ext cx="1143008" cy="1144543"/>
          </a:xfrm>
          <a:custGeom>
            <a:avLst/>
            <a:gdLst>
              <a:gd name="T0" fmla="*/ 176 w 352"/>
              <a:gd name="T1" fmla="*/ 0 h 352"/>
              <a:gd name="T2" fmla="*/ 0 w 352"/>
              <a:gd name="T3" fmla="*/ 176 h 352"/>
              <a:gd name="T4" fmla="*/ 176 w 352"/>
              <a:gd name="T5" fmla="*/ 352 h 352"/>
              <a:gd name="T6" fmla="*/ 352 w 352"/>
              <a:gd name="T7" fmla="*/ 176 h 352"/>
              <a:gd name="T8" fmla="*/ 176 w 352"/>
              <a:gd name="T9" fmla="*/ 0 h 352"/>
              <a:gd name="T10" fmla="*/ 258 w 352"/>
              <a:gd name="T11" fmla="*/ 261 h 352"/>
              <a:gd name="T12" fmla="*/ 188 w 352"/>
              <a:gd name="T13" fmla="*/ 294 h 352"/>
              <a:gd name="T14" fmla="*/ 96 w 352"/>
              <a:gd name="T15" fmla="*/ 263 h 352"/>
              <a:gd name="T16" fmla="*/ 59 w 352"/>
              <a:gd name="T17" fmla="*/ 189 h 352"/>
              <a:gd name="T18" fmla="*/ 157 w 352"/>
              <a:gd name="T19" fmla="*/ 60 h 352"/>
              <a:gd name="T20" fmla="*/ 175 w 352"/>
              <a:gd name="T21" fmla="*/ 58 h 352"/>
              <a:gd name="T22" fmla="*/ 176 w 352"/>
              <a:gd name="T23" fmla="*/ 58 h 352"/>
              <a:gd name="T24" fmla="*/ 196 w 352"/>
              <a:gd name="T25" fmla="*/ 60 h 352"/>
              <a:gd name="T26" fmla="*/ 272 w 352"/>
              <a:gd name="T27" fmla="*/ 108 h 352"/>
              <a:gd name="T28" fmla="*/ 293 w 352"/>
              <a:gd name="T29" fmla="*/ 162 h 352"/>
              <a:gd name="T30" fmla="*/ 258 w 352"/>
              <a:gd name="T31" fmla="*/ 26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2" h="352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3"/>
                  <a:pt x="79" y="352"/>
                  <a:pt x="176" y="352"/>
                </a:cubicBezTo>
                <a:cubicBezTo>
                  <a:pt x="273" y="352"/>
                  <a:pt x="352" y="273"/>
                  <a:pt x="352" y="176"/>
                </a:cubicBezTo>
                <a:cubicBezTo>
                  <a:pt x="352" y="79"/>
                  <a:pt x="273" y="0"/>
                  <a:pt x="176" y="0"/>
                </a:cubicBezTo>
                <a:close/>
                <a:moveTo>
                  <a:pt x="258" y="261"/>
                </a:moveTo>
                <a:cubicBezTo>
                  <a:pt x="238" y="280"/>
                  <a:pt x="215" y="291"/>
                  <a:pt x="188" y="294"/>
                </a:cubicBezTo>
                <a:cubicBezTo>
                  <a:pt x="153" y="297"/>
                  <a:pt x="122" y="287"/>
                  <a:pt x="96" y="263"/>
                </a:cubicBezTo>
                <a:cubicBezTo>
                  <a:pt x="75" y="243"/>
                  <a:pt x="62" y="218"/>
                  <a:pt x="59" y="189"/>
                </a:cubicBezTo>
                <a:cubicBezTo>
                  <a:pt x="52" y="127"/>
                  <a:pt x="96" y="69"/>
                  <a:pt x="157" y="60"/>
                </a:cubicBezTo>
                <a:cubicBezTo>
                  <a:pt x="163" y="59"/>
                  <a:pt x="169" y="59"/>
                  <a:pt x="175" y="58"/>
                </a:cubicBezTo>
                <a:cubicBezTo>
                  <a:pt x="176" y="58"/>
                  <a:pt x="176" y="58"/>
                  <a:pt x="176" y="58"/>
                </a:cubicBezTo>
                <a:cubicBezTo>
                  <a:pt x="183" y="59"/>
                  <a:pt x="189" y="59"/>
                  <a:pt x="196" y="60"/>
                </a:cubicBezTo>
                <a:cubicBezTo>
                  <a:pt x="227" y="66"/>
                  <a:pt x="253" y="82"/>
                  <a:pt x="272" y="108"/>
                </a:cubicBezTo>
                <a:cubicBezTo>
                  <a:pt x="283" y="124"/>
                  <a:pt x="291" y="142"/>
                  <a:pt x="293" y="162"/>
                </a:cubicBezTo>
                <a:cubicBezTo>
                  <a:pt x="297" y="200"/>
                  <a:pt x="286" y="234"/>
                  <a:pt x="258" y="261"/>
                </a:cubicBezTo>
                <a:close/>
              </a:path>
            </a:pathLst>
          </a:cu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defTabSz="914259">
              <a:lnSpc>
                <a:spcPct val="150000"/>
              </a:lnSpc>
              <a:defRPr/>
            </a:pPr>
            <a:endParaRPr lang="id-ID" sz="10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Freeform 16"/>
          <p:cNvSpPr>
            <a:spLocks noEditPoints="1"/>
          </p:cNvSpPr>
          <p:nvPr/>
        </p:nvSpPr>
        <p:spPr bwMode="auto">
          <a:xfrm>
            <a:off x="1500166" y="1500180"/>
            <a:ext cx="461977" cy="522562"/>
          </a:xfrm>
          <a:custGeom>
            <a:avLst/>
            <a:gdLst>
              <a:gd name="T0" fmla="*/ 15 w 31"/>
              <a:gd name="T1" fmla="*/ 0 h 35"/>
              <a:gd name="T2" fmla="*/ 24 w 31"/>
              <a:gd name="T3" fmla="*/ 8 h 35"/>
              <a:gd name="T4" fmla="*/ 15 w 31"/>
              <a:gd name="T5" fmla="*/ 17 h 35"/>
              <a:gd name="T6" fmla="*/ 7 w 31"/>
              <a:gd name="T7" fmla="*/ 8 h 35"/>
              <a:gd name="T8" fmla="*/ 15 w 31"/>
              <a:gd name="T9" fmla="*/ 0 h 35"/>
              <a:gd name="T10" fmla="*/ 6 w 31"/>
              <a:gd name="T11" fmla="*/ 19 h 35"/>
              <a:gd name="T12" fmla="*/ 10 w 31"/>
              <a:gd name="T13" fmla="*/ 19 h 35"/>
              <a:gd name="T14" fmla="*/ 14 w 31"/>
              <a:gd name="T15" fmla="*/ 24 h 35"/>
              <a:gd name="T16" fmla="*/ 17 w 31"/>
              <a:gd name="T17" fmla="*/ 24 h 35"/>
              <a:gd name="T18" fmla="*/ 21 w 31"/>
              <a:gd name="T19" fmla="*/ 19 h 35"/>
              <a:gd name="T20" fmla="*/ 24 w 31"/>
              <a:gd name="T21" fmla="*/ 19 h 35"/>
              <a:gd name="T22" fmla="*/ 31 w 31"/>
              <a:gd name="T23" fmla="*/ 25 h 35"/>
              <a:gd name="T24" fmla="*/ 31 w 31"/>
              <a:gd name="T25" fmla="*/ 35 h 35"/>
              <a:gd name="T26" fmla="*/ 0 w 31"/>
              <a:gd name="T27" fmla="*/ 35 h 35"/>
              <a:gd name="T28" fmla="*/ 0 w 31"/>
              <a:gd name="T29" fmla="*/ 25 h 35"/>
              <a:gd name="T30" fmla="*/ 6 w 31"/>
              <a:gd name="T31" fmla="*/ 19 h 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1" h="35">
                <a:moveTo>
                  <a:pt x="15" y="0"/>
                </a:moveTo>
                <a:cubicBezTo>
                  <a:pt x="20" y="0"/>
                  <a:pt x="24" y="4"/>
                  <a:pt x="24" y="8"/>
                </a:cubicBezTo>
                <a:cubicBezTo>
                  <a:pt x="24" y="13"/>
                  <a:pt x="20" y="17"/>
                  <a:pt x="15" y="17"/>
                </a:cubicBezTo>
                <a:cubicBezTo>
                  <a:pt x="11" y="17"/>
                  <a:pt x="7" y="13"/>
                  <a:pt x="7" y="8"/>
                </a:cubicBezTo>
                <a:cubicBezTo>
                  <a:pt x="7" y="4"/>
                  <a:pt x="11" y="0"/>
                  <a:pt x="15" y="0"/>
                </a:cubicBezTo>
                <a:close/>
                <a:moveTo>
                  <a:pt x="6" y="19"/>
                </a:moveTo>
                <a:cubicBezTo>
                  <a:pt x="10" y="19"/>
                  <a:pt x="10" y="19"/>
                  <a:pt x="10" y="19"/>
                </a:cubicBezTo>
                <a:cubicBezTo>
                  <a:pt x="14" y="24"/>
                  <a:pt x="14" y="24"/>
                  <a:pt x="14" y="24"/>
                </a:cubicBezTo>
                <a:cubicBezTo>
                  <a:pt x="15" y="26"/>
                  <a:pt x="16" y="26"/>
                  <a:pt x="17" y="24"/>
                </a:cubicBezTo>
                <a:cubicBezTo>
                  <a:pt x="21" y="19"/>
                  <a:pt x="21" y="19"/>
                  <a:pt x="21" y="19"/>
                </a:cubicBezTo>
                <a:cubicBezTo>
                  <a:pt x="24" y="19"/>
                  <a:pt x="24" y="19"/>
                  <a:pt x="24" y="19"/>
                </a:cubicBezTo>
                <a:cubicBezTo>
                  <a:pt x="28" y="19"/>
                  <a:pt x="31" y="21"/>
                  <a:pt x="31" y="25"/>
                </a:cubicBezTo>
                <a:cubicBezTo>
                  <a:pt x="31" y="35"/>
                  <a:pt x="31" y="35"/>
                  <a:pt x="31" y="35"/>
                </a:cubicBezTo>
                <a:cubicBezTo>
                  <a:pt x="26" y="35"/>
                  <a:pt x="5" y="35"/>
                  <a:pt x="0" y="35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21"/>
                  <a:pt x="3" y="19"/>
                  <a:pt x="6" y="19"/>
                </a:cubicBezTo>
                <a:close/>
              </a:path>
            </a:pathLst>
          </a:custGeom>
          <a:solidFill>
            <a:srgbClr val="6699FF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>
              <a:solidFill>
                <a:srgbClr val="D00000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9" name="Freeform 13"/>
          <p:cNvSpPr>
            <a:spLocks noEditPoints="1"/>
          </p:cNvSpPr>
          <p:nvPr/>
        </p:nvSpPr>
        <p:spPr bwMode="auto">
          <a:xfrm>
            <a:off x="6939227" y="1570083"/>
            <a:ext cx="661744" cy="395524"/>
          </a:xfrm>
          <a:custGeom>
            <a:avLst/>
            <a:gdLst>
              <a:gd name="T0" fmla="*/ 226 w 256"/>
              <a:gd name="T1" fmla="*/ 131 h 154"/>
              <a:gd name="T2" fmla="*/ 226 w 256"/>
              <a:gd name="T3" fmla="*/ 130 h 154"/>
              <a:gd name="T4" fmla="*/ 226 w 256"/>
              <a:gd name="T5" fmla="*/ 10 h 154"/>
              <a:gd name="T6" fmla="*/ 217 w 256"/>
              <a:gd name="T7" fmla="*/ 0 h 154"/>
              <a:gd name="T8" fmla="*/ 38 w 256"/>
              <a:gd name="T9" fmla="*/ 0 h 154"/>
              <a:gd name="T10" fmla="*/ 29 w 256"/>
              <a:gd name="T11" fmla="*/ 10 h 154"/>
              <a:gd name="T12" fmla="*/ 29 w 256"/>
              <a:gd name="T13" fmla="*/ 130 h 154"/>
              <a:gd name="T14" fmla="*/ 29 w 256"/>
              <a:gd name="T15" fmla="*/ 131 h 154"/>
              <a:gd name="T16" fmla="*/ 0 w 256"/>
              <a:gd name="T17" fmla="*/ 138 h 154"/>
              <a:gd name="T18" fmla="*/ 3 w 256"/>
              <a:gd name="T19" fmla="*/ 154 h 154"/>
              <a:gd name="T20" fmla="*/ 253 w 256"/>
              <a:gd name="T21" fmla="*/ 154 h 154"/>
              <a:gd name="T22" fmla="*/ 256 w 256"/>
              <a:gd name="T23" fmla="*/ 138 h 154"/>
              <a:gd name="T24" fmla="*/ 226 w 256"/>
              <a:gd name="T25" fmla="*/ 131 h 154"/>
              <a:gd name="T26" fmla="*/ 207 w 256"/>
              <a:gd name="T27" fmla="*/ 119 h 154"/>
              <a:gd name="T28" fmla="*/ 48 w 256"/>
              <a:gd name="T29" fmla="*/ 119 h 154"/>
              <a:gd name="T30" fmla="*/ 48 w 256"/>
              <a:gd name="T31" fmla="*/ 20 h 154"/>
              <a:gd name="T32" fmla="*/ 207 w 256"/>
              <a:gd name="T33" fmla="*/ 20 h 154"/>
              <a:gd name="T34" fmla="*/ 207 w 256"/>
              <a:gd name="T35" fmla="*/ 11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6" h="154">
                <a:moveTo>
                  <a:pt x="226" y="131"/>
                </a:moveTo>
                <a:cubicBezTo>
                  <a:pt x="226" y="131"/>
                  <a:pt x="226" y="131"/>
                  <a:pt x="226" y="130"/>
                </a:cubicBezTo>
                <a:cubicBezTo>
                  <a:pt x="226" y="10"/>
                  <a:pt x="226" y="10"/>
                  <a:pt x="226" y="10"/>
                </a:cubicBezTo>
                <a:cubicBezTo>
                  <a:pt x="226" y="5"/>
                  <a:pt x="222" y="0"/>
                  <a:pt x="217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33" y="0"/>
                  <a:pt x="29" y="5"/>
                  <a:pt x="29" y="10"/>
                </a:cubicBezTo>
                <a:cubicBezTo>
                  <a:pt x="29" y="130"/>
                  <a:pt x="29" y="130"/>
                  <a:pt x="29" y="130"/>
                </a:cubicBezTo>
                <a:cubicBezTo>
                  <a:pt x="29" y="131"/>
                  <a:pt x="29" y="131"/>
                  <a:pt x="29" y="131"/>
                </a:cubicBezTo>
                <a:cubicBezTo>
                  <a:pt x="0" y="138"/>
                  <a:pt x="0" y="138"/>
                  <a:pt x="0" y="138"/>
                </a:cubicBezTo>
                <a:cubicBezTo>
                  <a:pt x="3" y="154"/>
                  <a:pt x="3" y="154"/>
                  <a:pt x="3" y="154"/>
                </a:cubicBezTo>
                <a:cubicBezTo>
                  <a:pt x="253" y="154"/>
                  <a:pt x="253" y="154"/>
                  <a:pt x="253" y="154"/>
                </a:cubicBezTo>
                <a:cubicBezTo>
                  <a:pt x="256" y="138"/>
                  <a:pt x="256" y="138"/>
                  <a:pt x="256" y="138"/>
                </a:cubicBezTo>
                <a:lnTo>
                  <a:pt x="226" y="131"/>
                </a:lnTo>
                <a:close/>
                <a:moveTo>
                  <a:pt x="207" y="119"/>
                </a:moveTo>
                <a:cubicBezTo>
                  <a:pt x="48" y="119"/>
                  <a:pt x="48" y="119"/>
                  <a:pt x="48" y="119"/>
                </a:cubicBezTo>
                <a:cubicBezTo>
                  <a:pt x="48" y="20"/>
                  <a:pt x="48" y="20"/>
                  <a:pt x="48" y="20"/>
                </a:cubicBezTo>
                <a:cubicBezTo>
                  <a:pt x="207" y="20"/>
                  <a:pt x="207" y="20"/>
                  <a:pt x="207" y="20"/>
                </a:cubicBezTo>
                <a:lnTo>
                  <a:pt x="207" y="119"/>
                </a:lnTo>
                <a:close/>
              </a:path>
            </a:pathLst>
          </a:custGeom>
          <a:solidFill>
            <a:srgbClr val="6699FF"/>
          </a:solidFill>
          <a:ln>
            <a:noFill/>
          </a:ln>
          <a:extLst/>
        </p:spPr>
        <p:txBody>
          <a:bodyPr vert="horz" wrap="square" lIns="91046" tIns="45523" rIns="91046" bIns="45523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sz="1276" dirty="0">
              <a:latin typeface="印品黑体" panose="00000500000000000000" pitchFamily="2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86116" y="1900980"/>
            <a:ext cx="2412000" cy="939614"/>
          </a:xfrm>
          <a:prstGeom prst="rect">
            <a:avLst/>
          </a:prstGeom>
          <a:noFill/>
          <a:ln w="9525">
            <a:solidFill>
              <a:srgbClr val="0033CC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786064"/>
            <a:ext cx="2412000" cy="787920"/>
          </a:xfrm>
          <a:prstGeom prst="rect">
            <a:avLst/>
          </a:prstGeom>
          <a:noFill/>
          <a:ln w="12700">
            <a:solidFill>
              <a:srgbClr val="0033CC"/>
            </a:solidFill>
            <a:miter lim="800000"/>
            <a:headEnd/>
            <a:tailEnd/>
          </a:ln>
          <a:effectLst/>
        </p:spPr>
      </p:pic>
      <p:sp>
        <p:nvSpPr>
          <p:cNvPr id="16" name="圆角矩形 15"/>
          <p:cNvSpPr/>
          <p:nvPr/>
        </p:nvSpPr>
        <p:spPr>
          <a:xfrm>
            <a:off x="857224" y="2928940"/>
            <a:ext cx="1785950" cy="1428760"/>
          </a:xfrm>
          <a:prstGeom prst="roundRect">
            <a:avLst/>
          </a:prstGeom>
          <a:solidFill>
            <a:srgbClr val="0066CC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+mj-lt"/>
                <a:ea typeface="黑体" pitchFamily="49" charset="-122"/>
              </a:rPr>
              <a:t>课堂上课</a:t>
            </a:r>
            <a:endParaRPr lang="en-US" altLang="zh-CN" sz="1600" dirty="0">
              <a:latin typeface="+mj-lt"/>
              <a:ea typeface="黑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+mj-lt"/>
                <a:ea typeface="黑体" pitchFamily="49" charset="-122"/>
              </a:rPr>
              <a:t>课堂签到</a:t>
            </a:r>
            <a:endParaRPr lang="en-US" altLang="zh-CN" sz="1600" dirty="0">
              <a:latin typeface="+mj-lt"/>
              <a:ea typeface="黑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+mj-lt"/>
                <a:ea typeface="黑体" pitchFamily="49" charset="-122"/>
              </a:rPr>
              <a:t>In classroom</a:t>
            </a:r>
            <a:endParaRPr lang="zh-CN" altLang="en-US" sz="1600" dirty="0">
              <a:latin typeface="+mj-lt"/>
              <a:ea typeface="黑体" pitchFamily="49" charset="-122"/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6357950" y="2928940"/>
            <a:ext cx="2000264" cy="1428760"/>
          </a:xfrm>
          <a:prstGeom prst="roundRect">
            <a:avLst/>
          </a:prstGeom>
          <a:solidFill>
            <a:srgbClr val="0066CC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+mj-lt"/>
                <a:ea typeface="黑体" pitchFamily="49" charset="-122"/>
              </a:rPr>
              <a:t>在线上课</a:t>
            </a:r>
            <a:endParaRPr lang="en-US" altLang="zh-CN" sz="1600" dirty="0">
              <a:latin typeface="+mj-lt"/>
              <a:ea typeface="黑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+mj-lt"/>
                <a:ea typeface="黑体" pitchFamily="49" charset="-122"/>
              </a:rPr>
              <a:t>在线签到</a:t>
            </a:r>
            <a:endParaRPr lang="en-US" altLang="zh-CN" sz="1600" dirty="0">
              <a:latin typeface="+mj-lt"/>
              <a:ea typeface="黑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en-US" altLang="zh-CN" sz="1600" dirty="0">
                <a:latin typeface="+mj-lt"/>
                <a:ea typeface="黑体" pitchFamily="49" charset="-122"/>
              </a:rPr>
              <a:t>Online</a:t>
            </a:r>
            <a:endParaRPr lang="zh-CN" altLang="en-US" sz="1600" dirty="0">
              <a:latin typeface="+mj-lt"/>
              <a:ea typeface="黑体" pitchFamily="49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857224" y="2428874"/>
            <a:ext cx="1785950" cy="71438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j-lt"/>
                <a:ea typeface="黑体" pitchFamily="49" charset="-122"/>
                <a:cs typeface="Arial" pitchFamily="34" charset="0"/>
              </a:rPr>
              <a:t>在校学生</a:t>
            </a:r>
            <a:endParaRPr lang="en-US" altLang="zh-CN" sz="1600" dirty="0">
              <a:solidFill>
                <a:schemeClr val="tx1"/>
              </a:solidFill>
              <a:latin typeface="+mj-lt"/>
              <a:ea typeface="黑体" pitchFamily="49" charset="-122"/>
              <a:cs typeface="Arial" pitchFamily="34" charset="0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+mj-lt"/>
                <a:ea typeface="黑体" pitchFamily="49" charset="-122"/>
                <a:cs typeface="Arial" pitchFamily="34" charset="0"/>
              </a:rPr>
              <a:t>Students on campus</a:t>
            </a:r>
            <a:endParaRPr lang="zh-CN" altLang="en-US" sz="1600" dirty="0">
              <a:solidFill>
                <a:schemeClr val="tx1"/>
              </a:solidFill>
              <a:latin typeface="+mj-lt"/>
              <a:ea typeface="黑体" pitchFamily="49" charset="-122"/>
              <a:cs typeface="Arial" pitchFamily="34" charset="0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6357950" y="2428874"/>
            <a:ext cx="2000264" cy="714380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+mj-lt"/>
                <a:ea typeface="黑体" pitchFamily="49" charset="-122"/>
                <a:cs typeface="Arial" pitchFamily="34" charset="0"/>
              </a:rPr>
              <a:t>校外及境外学生</a:t>
            </a:r>
            <a:endParaRPr lang="en-US" altLang="zh-CN" sz="1600" dirty="0">
              <a:solidFill>
                <a:schemeClr val="tx1"/>
              </a:solidFill>
              <a:latin typeface="+mj-lt"/>
              <a:ea typeface="黑体" pitchFamily="49" charset="-122"/>
              <a:cs typeface="Arial" pitchFamily="34" charset="0"/>
            </a:endParaRPr>
          </a:p>
          <a:p>
            <a:pPr algn="ctr"/>
            <a:r>
              <a:rPr lang="en-US" altLang="zh-CN" sz="1600" dirty="0">
                <a:solidFill>
                  <a:schemeClr val="tx1"/>
                </a:solidFill>
                <a:latin typeface="+mj-lt"/>
                <a:ea typeface="黑体" pitchFamily="49" charset="-122"/>
                <a:cs typeface="Arial" pitchFamily="34" charset="0"/>
              </a:rPr>
              <a:t>Students off campus</a:t>
            </a:r>
            <a:endParaRPr lang="zh-CN" altLang="en-US" sz="1600" dirty="0">
              <a:solidFill>
                <a:schemeClr val="tx1"/>
              </a:solidFill>
              <a:latin typeface="+mj-lt"/>
              <a:ea typeface="黑体" pitchFamily="49" charset="-122"/>
              <a:cs typeface="Arial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5786" y="4500576"/>
            <a:ext cx="3182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3366FF"/>
                </a:solidFill>
                <a:latin typeface="+mj-lt"/>
                <a:ea typeface="黑体" pitchFamily="49" charset="-122"/>
              </a:rPr>
              <a:t>上课地点：国际学院 </a:t>
            </a:r>
            <a:r>
              <a:rPr lang="en-US" altLang="zh-CN" sz="1600" dirty="0">
                <a:solidFill>
                  <a:srgbClr val="3366FF"/>
                </a:solidFill>
                <a:latin typeface="+mj-lt"/>
                <a:ea typeface="黑体" pitchFamily="49" charset="-122"/>
              </a:rPr>
              <a:t>505</a:t>
            </a:r>
            <a:r>
              <a:rPr lang="zh-CN" altLang="en-US" sz="1600" dirty="0">
                <a:solidFill>
                  <a:srgbClr val="3366FF"/>
                </a:solidFill>
                <a:latin typeface="+mj-lt"/>
                <a:ea typeface="黑体" pitchFamily="49" charset="-122"/>
              </a:rPr>
              <a:t>教室 </a:t>
            </a:r>
            <a:endParaRPr lang="en-US" altLang="zh-CN" sz="1600" dirty="0">
              <a:solidFill>
                <a:srgbClr val="3366FF"/>
              </a:solidFill>
              <a:latin typeface="+mj-lt"/>
              <a:ea typeface="黑体" pitchFamily="49" charset="-122"/>
            </a:endParaRPr>
          </a:p>
          <a:p>
            <a:r>
              <a:rPr lang="en-US" altLang="zh-CN" sz="1600" dirty="0">
                <a:solidFill>
                  <a:srgbClr val="3366FF"/>
                </a:solidFill>
                <a:latin typeface="+mj-lt"/>
                <a:ea typeface="黑体" pitchFamily="49" charset="-122"/>
              </a:rPr>
              <a:t>Classroom 505, International School</a:t>
            </a:r>
            <a:endParaRPr lang="zh-CN" altLang="en-US" sz="1600" dirty="0">
              <a:solidFill>
                <a:srgbClr val="3366FF"/>
              </a:solidFill>
              <a:latin typeface="+mj-lt"/>
              <a:ea typeface="黑体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实践与报告 </a:t>
            </a:r>
            <a:r>
              <a:rPr lang="en-US" altLang="zh-CN" dirty="0"/>
              <a:t>Practice &amp; Report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zh-CN" altLang="zh-CN" dirty="0"/>
              <a:t>每名学生应完成</a:t>
            </a:r>
            <a:r>
              <a:rPr lang="en-US" altLang="zh-CN" sz="4400" b="1" dirty="0">
                <a:solidFill>
                  <a:srgbClr val="0033CC"/>
                </a:solidFill>
              </a:rPr>
              <a:t>16</a:t>
            </a:r>
            <a:r>
              <a:rPr lang="zh-CN" altLang="en-US" dirty="0"/>
              <a:t>课</a:t>
            </a:r>
            <a:r>
              <a:rPr lang="zh-CN" altLang="zh-CN" dirty="0"/>
              <a:t>时实践</a:t>
            </a:r>
            <a:endParaRPr lang="en-US" altLang="zh-CN" dirty="0"/>
          </a:p>
          <a:p>
            <a:pPr marL="358775" indent="0">
              <a:buNone/>
            </a:pPr>
            <a:r>
              <a:rPr lang="en-US" altLang="zh-CN" dirty="0"/>
              <a:t>Each student should complete practice for 16 hrs.</a:t>
            </a:r>
          </a:p>
          <a:p>
            <a:pPr lvl="0"/>
            <a:r>
              <a:rPr lang="zh-CN" altLang="zh-CN" dirty="0"/>
              <a:t>实践按每次</a:t>
            </a:r>
            <a:r>
              <a:rPr lang="en-US" altLang="zh-CN" dirty="0"/>
              <a:t>4</a:t>
            </a:r>
            <a:r>
              <a:rPr lang="zh-CN" altLang="en-US" dirty="0"/>
              <a:t>课时</a:t>
            </a:r>
            <a:r>
              <a:rPr lang="zh-CN" altLang="zh-CN" dirty="0"/>
              <a:t>计算，共</a:t>
            </a:r>
            <a:r>
              <a:rPr lang="en-US" altLang="zh-CN" sz="4400" b="1" dirty="0">
                <a:solidFill>
                  <a:srgbClr val="0033CC"/>
                </a:solidFill>
              </a:rPr>
              <a:t>4</a:t>
            </a:r>
            <a:r>
              <a:rPr lang="zh-CN" altLang="zh-CN" dirty="0"/>
              <a:t>次</a:t>
            </a:r>
            <a:endParaRPr lang="en-US" altLang="zh-CN" dirty="0"/>
          </a:p>
          <a:p>
            <a:pPr marL="358775" indent="0">
              <a:buNone/>
            </a:pPr>
            <a:r>
              <a:rPr lang="en-US" altLang="zh-CN" dirty="0"/>
              <a:t>Each practice is calculated as 4 hrs., 4 times in total</a:t>
            </a:r>
            <a:endParaRPr lang="zh-CN" altLang="zh-CN" dirty="0"/>
          </a:p>
          <a:p>
            <a:pPr lvl="0"/>
            <a:r>
              <a:rPr lang="zh-CN" altLang="zh-CN" dirty="0"/>
              <a:t>每次实践需撰写一篇报告</a:t>
            </a:r>
            <a:r>
              <a:rPr lang="zh-CN" altLang="en-US" dirty="0"/>
              <a:t>，共</a:t>
            </a:r>
            <a:r>
              <a:rPr lang="en-US" altLang="zh-CN" sz="4400" b="1" dirty="0">
                <a:solidFill>
                  <a:srgbClr val="0033CC"/>
                </a:solidFill>
              </a:rPr>
              <a:t>4</a:t>
            </a:r>
            <a:r>
              <a:rPr lang="zh-CN" altLang="en-US" dirty="0"/>
              <a:t>篇</a:t>
            </a:r>
            <a:endParaRPr lang="en-US" altLang="zh-CN" dirty="0"/>
          </a:p>
          <a:p>
            <a:pPr marL="358775" indent="0">
              <a:buNone/>
            </a:pPr>
            <a:r>
              <a:rPr lang="en-US" altLang="zh-CN" dirty="0"/>
              <a:t>Each practice requires one report, 4 reports in total</a:t>
            </a:r>
            <a:endParaRPr lang="zh-CN" altLang="zh-CN" dirty="0"/>
          </a:p>
          <a:p>
            <a:endParaRPr lang="zh-CN" altLang="en-US" dirty="0"/>
          </a:p>
        </p:txBody>
      </p:sp>
      <p:sp>
        <p:nvSpPr>
          <p:cNvPr id="4" name="Freeform 34"/>
          <p:cNvSpPr>
            <a:spLocks/>
          </p:cNvSpPr>
          <p:nvPr/>
        </p:nvSpPr>
        <p:spPr bwMode="auto">
          <a:xfrm>
            <a:off x="7718893" y="428610"/>
            <a:ext cx="710759" cy="709854"/>
          </a:xfrm>
          <a:custGeom>
            <a:avLst/>
            <a:gdLst>
              <a:gd name="T0" fmla="*/ 189 w 211"/>
              <a:gd name="T1" fmla="*/ 85 h 211"/>
              <a:gd name="T2" fmla="*/ 187 w 211"/>
              <a:gd name="T3" fmla="*/ 64 h 211"/>
              <a:gd name="T4" fmla="*/ 192 w 211"/>
              <a:gd name="T5" fmla="*/ 41 h 211"/>
              <a:gd name="T6" fmla="*/ 179 w 211"/>
              <a:gd name="T7" fmla="*/ 31 h 211"/>
              <a:gd name="T8" fmla="*/ 170 w 211"/>
              <a:gd name="T9" fmla="*/ 36 h 211"/>
              <a:gd name="T10" fmla="*/ 164 w 211"/>
              <a:gd name="T11" fmla="*/ 34 h 211"/>
              <a:gd name="T12" fmla="*/ 155 w 211"/>
              <a:gd name="T13" fmla="*/ 26 h 211"/>
              <a:gd name="T14" fmla="*/ 148 w 211"/>
              <a:gd name="T15" fmla="*/ 20 h 211"/>
              <a:gd name="T16" fmla="*/ 149 w 211"/>
              <a:gd name="T17" fmla="*/ 11 h 211"/>
              <a:gd name="T18" fmla="*/ 125 w 211"/>
              <a:gd name="T19" fmla="*/ 5 h 211"/>
              <a:gd name="T20" fmla="*/ 106 w 211"/>
              <a:gd name="T21" fmla="*/ 1 h 211"/>
              <a:gd name="T22" fmla="*/ 89 w 211"/>
              <a:gd name="T23" fmla="*/ 2 h 211"/>
              <a:gd name="T24" fmla="*/ 88 w 211"/>
              <a:gd name="T25" fmla="*/ 7 h 211"/>
              <a:gd name="T26" fmla="*/ 99 w 211"/>
              <a:gd name="T27" fmla="*/ 3 h 211"/>
              <a:gd name="T28" fmla="*/ 101 w 211"/>
              <a:gd name="T29" fmla="*/ 13 h 211"/>
              <a:gd name="T30" fmla="*/ 83 w 211"/>
              <a:gd name="T31" fmla="*/ 23 h 211"/>
              <a:gd name="T32" fmla="*/ 87 w 211"/>
              <a:gd name="T33" fmla="*/ 31 h 211"/>
              <a:gd name="T34" fmla="*/ 96 w 211"/>
              <a:gd name="T35" fmla="*/ 25 h 211"/>
              <a:gd name="T36" fmla="*/ 108 w 211"/>
              <a:gd name="T37" fmla="*/ 30 h 211"/>
              <a:gd name="T38" fmla="*/ 118 w 211"/>
              <a:gd name="T39" fmla="*/ 29 h 211"/>
              <a:gd name="T40" fmla="*/ 130 w 211"/>
              <a:gd name="T41" fmla="*/ 32 h 211"/>
              <a:gd name="T42" fmla="*/ 128 w 211"/>
              <a:gd name="T43" fmla="*/ 37 h 211"/>
              <a:gd name="T44" fmla="*/ 116 w 211"/>
              <a:gd name="T45" fmla="*/ 43 h 211"/>
              <a:gd name="T46" fmla="*/ 117 w 211"/>
              <a:gd name="T47" fmla="*/ 50 h 211"/>
              <a:gd name="T48" fmla="*/ 113 w 211"/>
              <a:gd name="T49" fmla="*/ 58 h 211"/>
              <a:gd name="T50" fmla="*/ 110 w 211"/>
              <a:gd name="T51" fmla="*/ 91 h 211"/>
              <a:gd name="T52" fmla="*/ 104 w 211"/>
              <a:gd name="T53" fmla="*/ 97 h 211"/>
              <a:gd name="T54" fmla="*/ 88 w 211"/>
              <a:gd name="T55" fmla="*/ 77 h 211"/>
              <a:gd name="T56" fmla="*/ 57 w 211"/>
              <a:gd name="T57" fmla="*/ 83 h 211"/>
              <a:gd name="T58" fmla="*/ 73 w 211"/>
              <a:gd name="T59" fmla="*/ 89 h 211"/>
              <a:gd name="T60" fmla="*/ 75 w 211"/>
              <a:gd name="T61" fmla="*/ 94 h 211"/>
              <a:gd name="T62" fmla="*/ 63 w 211"/>
              <a:gd name="T63" fmla="*/ 97 h 211"/>
              <a:gd name="T64" fmla="*/ 62 w 211"/>
              <a:gd name="T65" fmla="*/ 105 h 211"/>
              <a:gd name="T66" fmla="*/ 70 w 211"/>
              <a:gd name="T67" fmla="*/ 110 h 211"/>
              <a:gd name="T68" fmla="*/ 84 w 211"/>
              <a:gd name="T69" fmla="*/ 107 h 211"/>
              <a:gd name="T70" fmla="*/ 99 w 211"/>
              <a:gd name="T71" fmla="*/ 114 h 211"/>
              <a:gd name="T72" fmla="*/ 116 w 211"/>
              <a:gd name="T73" fmla="*/ 109 h 211"/>
              <a:gd name="T74" fmla="*/ 118 w 211"/>
              <a:gd name="T75" fmla="*/ 131 h 211"/>
              <a:gd name="T76" fmla="*/ 109 w 211"/>
              <a:gd name="T77" fmla="*/ 159 h 211"/>
              <a:gd name="T78" fmla="*/ 90 w 211"/>
              <a:gd name="T79" fmla="*/ 189 h 211"/>
              <a:gd name="T80" fmla="*/ 82 w 211"/>
              <a:gd name="T81" fmla="*/ 197 h 211"/>
              <a:gd name="T82" fmla="*/ 79 w 211"/>
              <a:gd name="T83" fmla="*/ 181 h 211"/>
              <a:gd name="T84" fmla="*/ 78 w 211"/>
              <a:gd name="T85" fmla="*/ 159 h 211"/>
              <a:gd name="T86" fmla="*/ 63 w 211"/>
              <a:gd name="T87" fmla="*/ 132 h 211"/>
              <a:gd name="T88" fmla="*/ 72 w 211"/>
              <a:gd name="T89" fmla="*/ 125 h 211"/>
              <a:gd name="T90" fmla="*/ 60 w 211"/>
              <a:gd name="T91" fmla="*/ 115 h 211"/>
              <a:gd name="T92" fmla="*/ 55 w 211"/>
              <a:gd name="T93" fmla="*/ 102 h 211"/>
              <a:gd name="T94" fmla="*/ 50 w 211"/>
              <a:gd name="T95" fmla="*/ 89 h 211"/>
              <a:gd name="T96" fmla="*/ 38 w 211"/>
              <a:gd name="T97" fmla="*/ 78 h 211"/>
              <a:gd name="T98" fmla="*/ 37 w 211"/>
              <a:gd name="T99" fmla="*/ 91 h 211"/>
              <a:gd name="T100" fmla="*/ 30 w 211"/>
              <a:gd name="T101" fmla="*/ 91 h 211"/>
              <a:gd name="T102" fmla="*/ 32 w 211"/>
              <a:gd name="T103" fmla="*/ 52 h 211"/>
              <a:gd name="T104" fmla="*/ 20 w 211"/>
              <a:gd name="T105" fmla="*/ 148 h 211"/>
              <a:gd name="T106" fmla="*/ 167 w 211"/>
              <a:gd name="T107" fmla="*/ 185 h 211"/>
              <a:gd name="T108" fmla="*/ 160 w 211"/>
              <a:gd name="T109" fmla="*/ 127 h 211"/>
              <a:gd name="T110" fmla="*/ 184 w 211"/>
              <a:gd name="T111" fmla="*/ 133 h 211"/>
              <a:gd name="T112" fmla="*/ 201 w 211"/>
              <a:gd name="T113" fmla="*/ 146 h 211"/>
              <a:gd name="T114" fmla="*/ 206 w 211"/>
              <a:gd name="T115" fmla="*/ 109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11" h="211">
                <a:moveTo>
                  <a:pt x="196" y="93"/>
                </a:moveTo>
                <a:cubicBezTo>
                  <a:pt x="195" y="88"/>
                  <a:pt x="194" y="87"/>
                  <a:pt x="189" y="85"/>
                </a:cubicBezTo>
                <a:cubicBezTo>
                  <a:pt x="183" y="84"/>
                  <a:pt x="181" y="81"/>
                  <a:pt x="183" y="76"/>
                </a:cubicBezTo>
                <a:cubicBezTo>
                  <a:pt x="184" y="72"/>
                  <a:pt x="186" y="68"/>
                  <a:pt x="187" y="64"/>
                </a:cubicBezTo>
                <a:cubicBezTo>
                  <a:pt x="189" y="61"/>
                  <a:pt x="190" y="57"/>
                  <a:pt x="189" y="52"/>
                </a:cubicBezTo>
                <a:cubicBezTo>
                  <a:pt x="188" y="48"/>
                  <a:pt x="189" y="44"/>
                  <a:pt x="192" y="41"/>
                </a:cubicBezTo>
                <a:cubicBezTo>
                  <a:pt x="189" y="37"/>
                  <a:pt x="186" y="34"/>
                  <a:pt x="182" y="30"/>
                </a:cubicBezTo>
                <a:cubicBezTo>
                  <a:pt x="181" y="28"/>
                  <a:pt x="180" y="29"/>
                  <a:pt x="179" y="31"/>
                </a:cubicBezTo>
                <a:cubicBezTo>
                  <a:pt x="179" y="32"/>
                  <a:pt x="179" y="33"/>
                  <a:pt x="179" y="33"/>
                </a:cubicBezTo>
                <a:cubicBezTo>
                  <a:pt x="178" y="38"/>
                  <a:pt x="174" y="39"/>
                  <a:pt x="170" y="36"/>
                </a:cubicBezTo>
                <a:cubicBezTo>
                  <a:pt x="170" y="36"/>
                  <a:pt x="169" y="35"/>
                  <a:pt x="168" y="35"/>
                </a:cubicBezTo>
                <a:cubicBezTo>
                  <a:pt x="167" y="34"/>
                  <a:pt x="165" y="34"/>
                  <a:pt x="164" y="34"/>
                </a:cubicBezTo>
                <a:cubicBezTo>
                  <a:pt x="160" y="35"/>
                  <a:pt x="159" y="34"/>
                  <a:pt x="159" y="30"/>
                </a:cubicBezTo>
                <a:cubicBezTo>
                  <a:pt x="160" y="27"/>
                  <a:pt x="159" y="25"/>
                  <a:pt x="155" y="26"/>
                </a:cubicBezTo>
                <a:cubicBezTo>
                  <a:pt x="154" y="26"/>
                  <a:pt x="153" y="26"/>
                  <a:pt x="152" y="26"/>
                </a:cubicBezTo>
                <a:cubicBezTo>
                  <a:pt x="149" y="26"/>
                  <a:pt x="147" y="23"/>
                  <a:pt x="148" y="20"/>
                </a:cubicBezTo>
                <a:cubicBezTo>
                  <a:pt x="148" y="18"/>
                  <a:pt x="149" y="17"/>
                  <a:pt x="149" y="15"/>
                </a:cubicBezTo>
                <a:cubicBezTo>
                  <a:pt x="150" y="14"/>
                  <a:pt x="150" y="12"/>
                  <a:pt x="149" y="11"/>
                </a:cubicBezTo>
                <a:cubicBezTo>
                  <a:pt x="147" y="9"/>
                  <a:pt x="144" y="7"/>
                  <a:pt x="141" y="5"/>
                </a:cubicBezTo>
                <a:cubicBezTo>
                  <a:pt x="136" y="1"/>
                  <a:pt x="130" y="4"/>
                  <a:pt x="125" y="5"/>
                </a:cubicBezTo>
                <a:cubicBezTo>
                  <a:pt x="124" y="9"/>
                  <a:pt x="124" y="10"/>
                  <a:pt x="119" y="9"/>
                </a:cubicBezTo>
                <a:cubicBezTo>
                  <a:pt x="114" y="7"/>
                  <a:pt x="110" y="5"/>
                  <a:pt x="106" y="1"/>
                </a:cubicBezTo>
                <a:cubicBezTo>
                  <a:pt x="106" y="0"/>
                  <a:pt x="105" y="0"/>
                  <a:pt x="104" y="0"/>
                </a:cubicBezTo>
                <a:cubicBezTo>
                  <a:pt x="99" y="1"/>
                  <a:pt x="94" y="1"/>
                  <a:pt x="89" y="2"/>
                </a:cubicBezTo>
                <a:cubicBezTo>
                  <a:pt x="88" y="2"/>
                  <a:pt x="87" y="3"/>
                  <a:pt x="87" y="4"/>
                </a:cubicBezTo>
                <a:cubicBezTo>
                  <a:pt x="87" y="5"/>
                  <a:pt x="87" y="6"/>
                  <a:pt x="88" y="7"/>
                </a:cubicBezTo>
                <a:cubicBezTo>
                  <a:pt x="90" y="7"/>
                  <a:pt x="92" y="7"/>
                  <a:pt x="93" y="6"/>
                </a:cubicBezTo>
                <a:cubicBezTo>
                  <a:pt x="95" y="5"/>
                  <a:pt x="97" y="4"/>
                  <a:pt x="99" y="3"/>
                </a:cubicBezTo>
                <a:cubicBezTo>
                  <a:pt x="102" y="2"/>
                  <a:pt x="103" y="2"/>
                  <a:pt x="104" y="5"/>
                </a:cubicBezTo>
                <a:cubicBezTo>
                  <a:pt x="105" y="8"/>
                  <a:pt x="104" y="11"/>
                  <a:pt x="101" y="13"/>
                </a:cubicBezTo>
                <a:cubicBezTo>
                  <a:pt x="98" y="15"/>
                  <a:pt x="94" y="17"/>
                  <a:pt x="90" y="19"/>
                </a:cubicBezTo>
                <a:cubicBezTo>
                  <a:pt x="88" y="20"/>
                  <a:pt x="85" y="22"/>
                  <a:pt x="83" y="23"/>
                </a:cubicBezTo>
                <a:cubicBezTo>
                  <a:pt x="81" y="25"/>
                  <a:pt x="79" y="27"/>
                  <a:pt x="81" y="30"/>
                </a:cubicBezTo>
                <a:cubicBezTo>
                  <a:pt x="82" y="32"/>
                  <a:pt x="85" y="31"/>
                  <a:pt x="87" y="31"/>
                </a:cubicBezTo>
                <a:cubicBezTo>
                  <a:pt x="89" y="30"/>
                  <a:pt x="91" y="29"/>
                  <a:pt x="93" y="28"/>
                </a:cubicBezTo>
                <a:cubicBezTo>
                  <a:pt x="94" y="27"/>
                  <a:pt x="95" y="26"/>
                  <a:pt x="96" y="25"/>
                </a:cubicBezTo>
                <a:cubicBezTo>
                  <a:pt x="98" y="24"/>
                  <a:pt x="99" y="24"/>
                  <a:pt x="100" y="27"/>
                </a:cubicBezTo>
                <a:cubicBezTo>
                  <a:pt x="102" y="31"/>
                  <a:pt x="105" y="32"/>
                  <a:pt x="108" y="30"/>
                </a:cubicBezTo>
                <a:cubicBezTo>
                  <a:pt x="110" y="29"/>
                  <a:pt x="111" y="27"/>
                  <a:pt x="113" y="26"/>
                </a:cubicBezTo>
                <a:cubicBezTo>
                  <a:pt x="116" y="25"/>
                  <a:pt x="118" y="26"/>
                  <a:pt x="118" y="29"/>
                </a:cubicBezTo>
                <a:cubicBezTo>
                  <a:pt x="119" y="33"/>
                  <a:pt x="120" y="34"/>
                  <a:pt x="124" y="33"/>
                </a:cubicBezTo>
                <a:cubicBezTo>
                  <a:pt x="126" y="33"/>
                  <a:pt x="128" y="33"/>
                  <a:pt x="130" y="32"/>
                </a:cubicBezTo>
                <a:cubicBezTo>
                  <a:pt x="130" y="33"/>
                  <a:pt x="131" y="33"/>
                  <a:pt x="131" y="33"/>
                </a:cubicBezTo>
                <a:cubicBezTo>
                  <a:pt x="130" y="34"/>
                  <a:pt x="130" y="36"/>
                  <a:pt x="128" y="37"/>
                </a:cubicBezTo>
                <a:cubicBezTo>
                  <a:pt x="127" y="39"/>
                  <a:pt x="124" y="40"/>
                  <a:pt x="122" y="41"/>
                </a:cubicBezTo>
                <a:cubicBezTo>
                  <a:pt x="119" y="42"/>
                  <a:pt x="116" y="43"/>
                  <a:pt x="116" y="43"/>
                </a:cubicBezTo>
                <a:cubicBezTo>
                  <a:pt x="116" y="43"/>
                  <a:pt x="120" y="45"/>
                  <a:pt x="118" y="46"/>
                </a:cubicBezTo>
                <a:cubicBezTo>
                  <a:pt x="114" y="47"/>
                  <a:pt x="108" y="53"/>
                  <a:pt x="117" y="50"/>
                </a:cubicBezTo>
                <a:cubicBezTo>
                  <a:pt x="118" y="50"/>
                  <a:pt x="120" y="50"/>
                  <a:pt x="122" y="49"/>
                </a:cubicBezTo>
                <a:cubicBezTo>
                  <a:pt x="120" y="54"/>
                  <a:pt x="116" y="56"/>
                  <a:pt x="113" y="58"/>
                </a:cubicBezTo>
                <a:cubicBezTo>
                  <a:pt x="102" y="64"/>
                  <a:pt x="101" y="79"/>
                  <a:pt x="107" y="86"/>
                </a:cubicBezTo>
                <a:cubicBezTo>
                  <a:pt x="108" y="88"/>
                  <a:pt x="109" y="89"/>
                  <a:pt x="110" y="91"/>
                </a:cubicBezTo>
                <a:cubicBezTo>
                  <a:pt x="111" y="93"/>
                  <a:pt x="111" y="96"/>
                  <a:pt x="109" y="97"/>
                </a:cubicBezTo>
                <a:cubicBezTo>
                  <a:pt x="108" y="98"/>
                  <a:pt x="105" y="97"/>
                  <a:pt x="104" y="97"/>
                </a:cubicBezTo>
                <a:cubicBezTo>
                  <a:pt x="101" y="94"/>
                  <a:pt x="98" y="92"/>
                  <a:pt x="96" y="89"/>
                </a:cubicBezTo>
                <a:cubicBezTo>
                  <a:pt x="93" y="85"/>
                  <a:pt x="91" y="81"/>
                  <a:pt x="88" y="77"/>
                </a:cubicBezTo>
                <a:cubicBezTo>
                  <a:pt x="78" y="66"/>
                  <a:pt x="66" y="68"/>
                  <a:pt x="57" y="77"/>
                </a:cubicBezTo>
                <a:cubicBezTo>
                  <a:pt x="54" y="79"/>
                  <a:pt x="55" y="81"/>
                  <a:pt x="57" y="83"/>
                </a:cubicBezTo>
                <a:cubicBezTo>
                  <a:pt x="58" y="83"/>
                  <a:pt x="59" y="84"/>
                  <a:pt x="60" y="84"/>
                </a:cubicBezTo>
                <a:cubicBezTo>
                  <a:pt x="65" y="86"/>
                  <a:pt x="69" y="88"/>
                  <a:pt x="73" y="89"/>
                </a:cubicBezTo>
                <a:cubicBezTo>
                  <a:pt x="74" y="90"/>
                  <a:pt x="75" y="90"/>
                  <a:pt x="76" y="91"/>
                </a:cubicBezTo>
                <a:cubicBezTo>
                  <a:pt x="77" y="92"/>
                  <a:pt x="77" y="93"/>
                  <a:pt x="75" y="94"/>
                </a:cubicBezTo>
                <a:cubicBezTo>
                  <a:pt x="74" y="95"/>
                  <a:pt x="72" y="95"/>
                  <a:pt x="71" y="95"/>
                </a:cubicBezTo>
                <a:cubicBezTo>
                  <a:pt x="68" y="96"/>
                  <a:pt x="65" y="96"/>
                  <a:pt x="63" y="97"/>
                </a:cubicBezTo>
                <a:cubicBezTo>
                  <a:pt x="61" y="98"/>
                  <a:pt x="59" y="100"/>
                  <a:pt x="59" y="101"/>
                </a:cubicBezTo>
                <a:cubicBezTo>
                  <a:pt x="59" y="102"/>
                  <a:pt x="61" y="104"/>
                  <a:pt x="62" y="105"/>
                </a:cubicBezTo>
                <a:cubicBezTo>
                  <a:pt x="63" y="106"/>
                  <a:pt x="64" y="106"/>
                  <a:pt x="65" y="107"/>
                </a:cubicBezTo>
                <a:cubicBezTo>
                  <a:pt x="67" y="108"/>
                  <a:pt x="69" y="109"/>
                  <a:pt x="70" y="110"/>
                </a:cubicBezTo>
                <a:cubicBezTo>
                  <a:pt x="72" y="113"/>
                  <a:pt x="74" y="113"/>
                  <a:pt x="76" y="112"/>
                </a:cubicBezTo>
                <a:cubicBezTo>
                  <a:pt x="79" y="110"/>
                  <a:pt x="81" y="109"/>
                  <a:pt x="84" y="107"/>
                </a:cubicBezTo>
                <a:cubicBezTo>
                  <a:pt x="87" y="105"/>
                  <a:pt x="87" y="105"/>
                  <a:pt x="89" y="108"/>
                </a:cubicBezTo>
                <a:cubicBezTo>
                  <a:pt x="91" y="112"/>
                  <a:pt x="94" y="115"/>
                  <a:pt x="99" y="114"/>
                </a:cubicBezTo>
                <a:cubicBezTo>
                  <a:pt x="102" y="114"/>
                  <a:pt x="106" y="112"/>
                  <a:pt x="109" y="111"/>
                </a:cubicBezTo>
                <a:cubicBezTo>
                  <a:pt x="111" y="110"/>
                  <a:pt x="113" y="109"/>
                  <a:pt x="116" y="109"/>
                </a:cubicBezTo>
                <a:cubicBezTo>
                  <a:pt x="121" y="108"/>
                  <a:pt x="124" y="112"/>
                  <a:pt x="124" y="118"/>
                </a:cubicBezTo>
                <a:cubicBezTo>
                  <a:pt x="125" y="124"/>
                  <a:pt x="122" y="128"/>
                  <a:pt x="118" y="131"/>
                </a:cubicBezTo>
                <a:cubicBezTo>
                  <a:pt x="114" y="135"/>
                  <a:pt x="112" y="139"/>
                  <a:pt x="114" y="145"/>
                </a:cubicBezTo>
                <a:cubicBezTo>
                  <a:pt x="116" y="150"/>
                  <a:pt x="114" y="155"/>
                  <a:pt x="109" y="159"/>
                </a:cubicBezTo>
                <a:cubicBezTo>
                  <a:pt x="106" y="162"/>
                  <a:pt x="103" y="164"/>
                  <a:pt x="99" y="167"/>
                </a:cubicBezTo>
                <a:cubicBezTo>
                  <a:pt x="95" y="169"/>
                  <a:pt x="89" y="184"/>
                  <a:pt x="90" y="189"/>
                </a:cubicBezTo>
                <a:cubicBezTo>
                  <a:pt x="90" y="190"/>
                  <a:pt x="91" y="191"/>
                  <a:pt x="90" y="192"/>
                </a:cubicBezTo>
                <a:cubicBezTo>
                  <a:pt x="90" y="197"/>
                  <a:pt x="87" y="196"/>
                  <a:pt x="82" y="197"/>
                </a:cubicBezTo>
                <a:cubicBezTo>
                  <a:pt x="79" y="198"/>
                  <a:pt x="80" y="192"/>
                  <a:pt x="79" y="189"/>
                </a:cubicBezTo>
                <a:cubicBezTo>
                  <a:pt x="78" y="186"/>
                  <a:pt x="78" y="183"/>
                  <a:pt x="79" y="181"/>
                </a:cubicBezTo>
                <a:cubicBezTo>
                  <a:pt x="79" y="178"/>
                  <a:pt x="81" y="176"/>
                  <a:pt x="81" y="173"/>
                </a:cubicBezTo>
                <a:cubicBezTo>
                  <a:pt x="83" y="168"/>
                  <a:pt x="82" y="163"/>
                  <a:pt x="78" y="159"/>
                </a:cubicBezTo>
                <a:cubicBezTo>
                  <a:pt x="76" y="158"/>
                  <a:pt x="74" y="156"/>
                  <a:pt x="73" y="154"/>
                </a:cubicBezTo>
                <a:cubicBezTo>
                  <a:pt x="66" y="148"/>
                  <a:pt x="63" y="141"/>
                  <a:pt x="63" y="132"/>
                </a:cubicBezTo>
                <a:cubicBezTo>
                  <a:pt x="63" y="128"/>
                  <a:pt x="65" y="126"/>
                  <a:pt x="69" y="126"/>
                </a:cubicBezTo>
                <a:cubicBezTo>
                  <a:pt x="70" y="126"/>
                  <a:pt x="71" y="125"/>
                  <a:pt x="72" y="125"/>
                </a:cubicBezTo>
                <a:cubicBezTo>
                  <a:pt x="71" y="122"/>
                  <a:pt x="70" y="120"/>
                  <a:pt x="66" y="120"/>
                </a:cubicBezTo>
                <a:cubicBezTo>
                  <a:pt x="63" y="120"/>
                  <a:pt x="61" y="118"/>
                  <a:pt x="60" y="115"/>
                </a:cubicBezTo>
                <a:cubicBezTo>
                  <a:pt x="59" y="114"/>
                  <a:pt x="59" y="112"/>
                  <a:pt x="59" y="111"/>
                </a:cubicBezTo>
                <a:cubicBezTo>
                  <a:pt x="57" y="108"/>
                  <a:pt x="57" y="104"/>
                  <a:pt x="55" y="102"/>
                </a:cubicBezTo>
                <a:cubicBezTo>
                  <a:pt x="53" y="99"/>
                  <a:pt x="52" y="97"/>
                  <a:pt x="52" y="94"/>
                </a:cubicBezTo>
                <a:cubicBezTo>
                  <a:pt x="52" y="92"/>
                  <a:pt x="51" y="91"/>
                  <a:pt x="50" y="89"/>
                </a:cubicBezTo>
                <a:cubicBezTo>
                  <a:pt x="47" y="87"/>
                  <a:pt x="45" y="84"/>
                  <a:pt x="42" y="82"/>
                </a:cubicBezTo>
                <a:cubicBezTo>
                  <a:pt x="41" y="81"/>
                  <a:pt x="40" y="80"/>
                  <a:pt x="38" y="78"/>
                </a:cubicBezTo>
                <a:cubicBezTo>
                  <a:pt x="38" y="81"/>
                  <a:pt x="38" y="83"/>
                  <a:pt x="38" y="84"/>
                </a:cubicBezTo>
                <a:cubicBezTo>
                  <a:pt x="38" y="86"/>
                  <a:pt x="38" y="89"/>
                  <a:pt x="37" y="91"/>
                </a:cubicBezTo>
                <a:cubicBezTo>
                  <a:pt x="37" y="92"/>
                  <a:pt x="35" y="94"/>
                  <a:pt x="34" y="94"/>
                </a:cubicBezTo>
                <a:cubicBezTo>
                  <a:pt x="33" y="94"/>
                  <a:pt x="31" y="92"/>
                  <a:pt x="30" y="91"/>
                </a:cubicBezTo>
                <a:cubicBezTo>
                  <a:pt x="30" y="89"/>
                  <a:pt x="30" y="86"/>
                  <a:pt x="30" y="84"/>
                </a:cubicBezTo>
                <a:cubicBezTo>
                  <a:pt x="32" y="73"/>
                  <a:pt x="33" y="62"/>
                  <a:pt x="32" y="52"/>
                </a:cubicBezTo>
                <a:cubicBezTo>
                  <a:pt x="32" y="48"/>
                  <a:pt x="31" y="44"/>
                  <a:pt x="30" y="39"/>
                </a:cubicBezTo>
                <a:cubicBezTo>
                  <a:pt x="10" y="64"/>
                  <a:pt x="0" y="108"/>
                  <a:pt x="20" y="148"/>
                </a:cubicBezTo>
                <a:cubicBezTo>
                  <a:pt x="42" y="190"/>
                  <a:pt x="89" y="211"/>
                  <a:pt x="135" y="199"/>
                </a:cubicBezTo>
                <a:cubicBezTo>
                  <a:pt x="147" y="196"/>
                  <a:pt x="158" y="191"/>
                  <a:pt x="167" y="185"/>
                </a:cubicBezTo>
                <a:cubicBezTo>
                  <a:pt x="162" y="183"/>
                  <a:pt x="155" y="180"/>
                  <a:pt x="154" y="161"/>
                </a:cubicBezTo>
                <a:cubicBezTo>
                  <a:pt x="153" y="133"/>
                  <a:pt x="157" y="127"/>
                  <a:pt x="160" y="127"/>
                </a:cubicBezTo>
                <a:cubicBezTo>
                  <a:pt x="162" y="127"/>
                  <a:pt x="164" y="126"/>
                  <a:pt x="172" y="134"/>
                </a:cubicBezTo>
                <a:cubicBezTo>
                  <a:pt x="179" y="143"/>
                  <a:pt x="183" y="139"/>
                  <a:pt x="184" y="133"/>
                </a:cubicBezTo>
                <a:cubicBezTo>
                  <a:pt x="184" y="127"/>
                  <a:pt x="190" y="118"/>
                  <a:pt x="193" y="127"/>
                </a:cubicBezTo>
                <a:cubicBezTo>
                  <a:pt x="194" y="133"/>
                  <a:pt x="198" y="141"/>
                  <a:pt x="201" y="146"/>
                </a:cubicBezTo>
                <a:cubicBezTo>
                  <a:pt x="207" y="135"/>
                  <a:pt x="210" y="123"/>
                  <a:pt x="211" y="111"/>
                </a:cubicBezTo>
                <a:cubicBezTo>
                  <a:pt x="209" y="110"/>
                  <a:pt x="208" y="110"/>
                  <a:pt x="206" y="109"/>
                </a:cubicBezTo>
                <a:cubicBezTo>
                  <a:pt x="200" y="106"/>
                  <a:pt x="196" y="101"/>
                  <a:pt x="196" y="93"/>
                </a:cubicBezTo>
                <a:close/>
              </a:path>
            </a:pathLst>
          </a:cu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defTabSz="914259">
              <a:lnSpc>
                <a:spcPct val="150000"/>
              </a:lnSpc>
              <a:defRPr/>
            </a:pPr>
            <a:endParaRPr lang="id-ID" sz="10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" name="Freeform 35"/>
          <p:cNvSpPr>
            <a:spLocks noEditPoints="1"/>
          </p:cNvSpPr>
          <p:nvPr/>
        </p:nvSpPr>
        <p:spPr bwMode="auto">
          <a:xfrm>
            <a:off x="7500958" y="214296"/>
            <a:ext cx="1143008" cy="1144543"/>
          </a:xfrm>
          <a:custGeom>
            <a:avLst/>
            <a:gdLst>
              <a:gd name="T0" fmla="*/ 176 w 352"/>
              <a:gd name="T1" fmla="*/ 0 h 352"/>
              <a:gd name="T2" fmla="*/ 0 w 352"/>
              <a:gd name="T3" fmla="*/ 176 h 352"/>
              <a:gd name="T4" fmla="*/ 176 w 352"/>
              <a:gd name="T5" fmla="*/ 352 h 352"/>
              <a:gd name="T6" fmla="*/ 352 w 352"/>
              <a:gd name="T7" fmla="*/ 176 h 352"/>
              <a:gd name="T8" fmla="*/ 176 w 352"/>
              <a:gd name="T9" fmla="*/ 0 h 352"/>
              <a:gd name="T10" fmla="*/ 258 w 352"/>
              <a:gd name="T11" fmla="*/ 261 h 352"/>
              <a:gd name="T12" fmla="*/ 188 w 352"/>
              <a:gd name="T13" fmla="*/ 294 h 352"/>
              <a:gd name="T14" fmla="*/ 96 w 352"/>
              <a:gd name="T15" fmla="*/ 263 h 352"/>
              <a:gd name="T16" fmla="*/ 59 w 352"/>
              <a:gd name="T17" fmla="*/ 189 h 352"/>
              <a:gd name="T18" fmla="*/ 157 w 352"/>
              <a:gd name="T19" fmla="*/ 60 h 352"/>
              <a:gd name="T20" fmla="*/ 175 w 352"/>
              <a:gd name="T21" fmla="*/ 58 h 352"/>
              <a:gd name="T22" fmla="*/ 176 w 352"/>
              <a:gd name="T23" fmla="*/ 58 h 352"/>
              <a:gd name="T24" fmla="*/ 196 w 352"/>
              <a:gd name="T25" fmla="*/ 60 h 352"/>
              <a:gd name="T26" fmla="*/ 272 w 352"/>
              <a:gd name="T27" fmla="*/ 108 h 352"/>
              <a:gd name="T28" fmla="*/ 293 w 352"/>
              <a:gd name="T29" fmla="*/ 162 h 352"/>
              <a:gd name="T30" fmla="*/ 258 w 352"/>
              <a:gd name="T31" fmla="*/ 261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352" h="352">
                <a:moveTo>
                  <a:pt x="176" y="0"/>
                </a:moveTo>
                <a:cubicBezTo>
                  <a:pt x="79" y="0"/>
                  <a:pt x="0" y="79"/>
                  <a:pt x="0" y="176"/>
                </a:cubicBezTo>
                <a:cubicBezTo>
                  <a:pt x="0" y="273"/>
                  <a:pt x="79" y="352"/>
                  <a:pt x="176" y="352"/>
                </a:cubicBezTo>
                <a:cubicBezTo>
                  <a:pt x="273" y="352"/>
                  <a:pt x="352" y="273"/>
                  <a:pt x="352" y="176"/>
                </a:cubicBezTo>
                <a:cubicBezTo>
                  <a:pt x="352" y="79"/>
                  <a:pt x="273" y="0"/>
                  <a:pt x="176" y="0"/>
                </a:cubicBezTo>
                <a:close/>
                <a:moveTo>
                  <a:pt x="258" y="261"/>
                </a:moveTo>
                <a:cubicBezTo>
                  <a:pt x="238" y="280"/>
                  <a:pt x="215" y="291"/>
                  <a:pt x="188" y="294"/>
                </a:cubicBezTo>
                <a:cubicBezTo>
                  <a:pt x="153" y="297"/>
                  <a:pt x="122" y="287"/>
                  <a:pt x="96" y="263"/>
                </a:cubicBezTo>
                <a:cubicBezTo>
                  <a:pt x="75" y="243"/>
                  <a:pt x="62" y="218"/>
                  <a:pt x="59" y="189"/>
                </a:cubicBezTo>
                <a:cubicBezTo>
                  <a:pt x="52" y="127"/>
                  <a:pt x="96" y="69"/>
                  <a:pt x="157" y="60"/>
                </a:cubicBezTo>
                <a:cubicBezTo>
                  <a:pt x="163" y="59"/>
                  <a:pt x="169" y="59"/>
                  <a:pt x="175" y="58"/>
                </a:cubicBezTo>
                <a:cubicBezTo>
                  <a:pt x="176" y="58"/>
                  <a:pt x="176" y="58"/>
                  <a:pt x="176" y="58"/>
                </a:cubicBezTo>
                <a:cubicBezTo>
                  <a:pt x="183" y="59"/>
                  <a:pt x="189" y="59"/>
                  <a:pt x="196" y="60"/>
                </a:cubicBezTo>
                <a:cubicBezTo>
                  <a:pt x="227" y="66"/>
                  <a:pt x="253" y="82"/>
                  <a:pt x="272" y="108"/>
                </a:cubicBezTo>
                <a:cubicBezTo>
                  <a:pt x="283" y="124"/>
                  <a:pt x="291" y="142"/>
                  <a:pt x="293" y="162"/>
                </a:cubicBezTo>
                <a:cubicBezTo>
                  <a:pt x="297" y="200"/>
                  <a:pt x="286" y="234"/>
                  <a:pt x="258" y="261"/>
                </a:cubicBezTo>
                <a:close/>
              </a:path>
            </a:pathLst>
          </a:custGeom>
          <a:solidFill>
            <a:srgbClr val="66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35" tIns="45718" rIns="91435" bIns="45718"/>
          <a:lstStyle/>
          <a:p>
            <a:pPr defTabSz="914259">
              <a:lnSpc>
                <a:spcPct val="150000"/>
              </a:lnSpc>
              <a:defRPr/>
            </a:pPr>
            <a:endParaRPr lang="id-ID" sz="100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实践内容安排（中国境内学生）</a:t>
            </a:r>
            <a:br>
              <a:rPr lang="en-US" altLang="zh-CN" dirty="0"/>
            </a:br>
            <a:r>
              <a:rPr lang="en-US" altLang="zh-CN" dirty="0" err="1"/>
              <a:t>Prctice</a:t>
            </a:r>
            <a:r>
              <a:rPr lang="en-US" altLang="zh-CN" dirty="0"/>
              <a:t> (for students on campus)</a:t>
            </a:r>
            <a:endParaRPr lang="zh-CN" altLang="en-US" dirty="0"/>
          </a:p>
        </p:txBody>
      </p:sp>
      <p:grpSp>
        <p:nvGrpSpPr>
          <p:cNvPr id="5" name="组合 4"/>
          <p:cNvGrpSpPr/>
          <p:nvPr/>
        </p:nvGrpSpPr>
        <p:grpSpPr>
          <a:xfrm>
            <a:off x="611560" y="1043037"/>
            <a:ext cx="8468444" cy="811889"/>
            <a:chOff x="7706360" y="2205741"/>
            <a:chExt cx="4927095" cy="811889"/>
          </a:xfrm>
        </p:grpSpPr>
        <p:sp>
          <p:nvSpPr>
            <p:cNvPr id="6" name="椭圆 5"/>
            <p:cNvSpPr/>
            <p:nvPr/>
          </p:nvSpPr>
          <p:spPr>
            <a:xfrm>
              <a:off x="7706360" y="2378944"/>
              <a:ext cx="276687" cy="462280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  <a:ea typeface="黑体" panose="02010609060101010101" pitchFamily="49" charset="-122"/>
                  <a:sym typeface="inpin heiti" panose="00000500000000000000" pitchFamily="2" charset="-122"/>
                </a:rPr>
                <a:t>1</a:t>
              </a:r>
              <a:endParaRPr lang="zh-CN" altLang="en-US" dirty="0">
                <a:latin typeface="+mj-lt"/>
                <a:ea typeface="黑体" panose="02010609060101010101" pitchFamily="49" charset="-122"/>
                <a:sym typeface="inpin heiti" panose="00000500000000000000" pitchFamily="2" charset="-122"/>
              </a:endParaRPr>
            </a:p>
          </p:txBody>
        </p:sp>
        <p:sp>
          <p:nvSpPr>
            <p:cNvPr id="7" name="Rectangle 25"/>
            <p:cNvSpPr/>
            <p:nvPr/>
          </p:nvSpPr>
          <p:spPr>
            <a:xfrm>
              <a:off x="8011744" y="2205741"/>
              <a:ext cx="4621711" cy="81188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dirty="0">
                  <a:latin typeface="+mj-lt"/>
                  <a:ea typeface="黑体" panose="02010609060101010101" pitchFamily="49" charset="-122"/>
                </a:rPr>
                <a:t>当代中国科技发展成就体验</a:t>
              </a:r>
              <a:endParaRPr lang="en-US" altLang="zh-CN" dirty="0">
                <a:latin typeface="+mj-lt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lang="en-US" altLang="zh-CN" dirty="0">
                  <a:latin typeface="+mj-lt"/>
                  <a:ea typeface="黑体" panose="02010609060101010101" pitchFamily="49" charset="-122"/>
                </a:rPr>
                <a:t>Experience on achievements of scientific and technological development in China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611560" y="1969293"/>
            <a:ext cx="7395776" cy="1221232"/>
            <a:chOff x="7706360" y="3078212"/>
            <a:chExt cx="7395776" cy="1221232"/>
          </a:xfrm>
        </p:grpSpPr>
        <p:sp>
          <p:nvSpPr>
            <p:cNvPr id="9" name="椭圆 8"/>
            <p:cNvSpPr/>
            <p:nvPr/>
          </p:nvSpPr>
          <p:spPr>
            <a:xfrm>
              <a:off x="7706360" y="3108022"/>
              <a:ext cx="462280" cy="462280"/>
            </a:xfrm>
            <a:prstGeom prst="ellipse">
              <a:avLst/>
            </a:prstGeom>
            <a:solidFill>
              <a:srgbClr val="FAA8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  <a:ea typeface="黑体" panose="02010609060101010101" pitchFamily="49" charset="-122"/>
                  <a:sym typeface="inpin heiti" panose="00000500000000000000" pitchFamily="2" charset="-122"/>
                </a:rPr>
                <a:t>2</a:t>
              </a:r>
              <a:endParaRPr lang="zh-CN" altLang="en-US" dirty="0">
                <a:latin typeface="+mj-lt"/>
                <a:ea typeface="黑体" panose="02010609060101010101" pitchFamily="49" charset="-122"/>
                <a:sym typeface="inpin heiti" panose="00000500000000000000" pitchFamily="2" charset="-122"/>
              </a:endParaRPr>
            </a:p>
          </p:txBody>
        </p:sp>
        <p:sp>
          <p:nvSpPr>
            <p:cNvPr id="10" name="Rectangle 25"/>
            <p:cNvSpPr/>
            <p:nvPr/>
          </p:nvSpPr>
          <p:spPr>
            <a:xfrm>
              <a:off x="8248100" y="3078212"/>
              <a:ext cx="6854036" cy="12212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dirty="0">
                  <a:latin typeface="+mj-lt"/>
                  <a:ea typeface="黑体" panose="02010609060101010101" pitchFamily="49" charset="-122"/>
                </a:rPr>
                <a:t>当代中国社会发展成就体验</a:t>
              </a:r>
              <a:endParaRPr lang="en-US" altLang="zh-CN" dirty="0">
                <a:latin typeface="+mj-lt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lang="en-US" altLang="zh-CN" dirty="0">
                  <a:latin typeface="+mj-lt"/>
                  <a:ea typeface="黑体" panose="02010609060101010101" pitchFamily="49" charset="-122"/>
                </a:rPr>
                <a:t>Experience on achievements of social development in China</a:t>
              </a:r>
            </a:p>
            <a:p>
              <a:pPr>
                <a:lnSpc>
                  <a:spcPct val="120000"/>
                </a:lnSpc>
                <a:spcBef>
                  <a:spcPts val="600"/>
                </a:spcBef>
              </a:pPr>
              <a:endParaRPr lang="en-US" altLang="zh-CN" dirty="0">
                <a:latin typeface="+mj-lt"/>
                <a:ea typeface="黑体" panose="02010609060101010101" pitchFamily="49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611560" y="2855216"/>
            <a:ext cx="7678333" cy="1067343"/>
            <a:chOff x="7706360" y="3900502"/>
            <a:chExt cx="7678333" cy="1067343"/>
          </a:xfrm>
        </p:grpSpPr>
        <p:sp>
          <p:nvSpPr>
            <p:cNvPr id="12" name="椭圆 11"/>
            <p:cNvSpPr/>
            <p:nvPr/>
          </p:nvSpPr>
          <p:spPr>
            <a:xfrm>
              <a:off x="7706360" y="3900502"/>
              <a:ext cx="462280" cy="46228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  <a:ea typeface="黑体" panose="02010609060101010101" pitchFamily="49" charset="-122"/>
                  <a:sym typeface="inpin heiti" panose="00000500000000000000" pitchFamily="2" charset="-122"/>
                </a:rPr>
                <a:t>3</a:t>
              </a:r>
              <a:endParaRPr lang="zh-CN" altLang="en-US" dirty="0">
                <a:latin typeface="+mj-lt"/>
                <a:ea typeface="黑体" panose="02010609060101010101" pitchFamily="49" charset="-122"/>
                <a:sym typeface="inpin heiti" panose="00000500000000000000" pitchFamily="2" charset="-122"/>
              </a:endParaRPr>
            </a:p>
          </p:txBody>
        </p:sp>
        <p:sp>
          <p:nvSpPr>
            <p:cNvPr id="13" name="Rectangle 25"/>
            <p:cNvSpPr/>
            <p:nvPr/>
          </p:nvSpPr>
          <p:spPr>
            <a:xfrm>
              <a:off x="8242625" y="3900502"/>
              <a:ext cx="7142068" cy="106734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zh-CN" altLang="en-US" dirty="0">
                  <a:latin typeface="+mj-lt"/>
                  <a:ea typeface="黑体" panose="02010609060101010101" pitchFamily="49" charset="-122"/>
                </a:rPr>
                <a:t>北京城市规划发展体验</a:t>
              </a:r>
              <a:endParaRPr lang="en-US" altLang="zh-CN" dirty="0">
                <a:latin typeface="+mj-lt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dirty="0">
                  <a:latin typeface="+mj-lt"/>
                  <a:ea typeface="黑体" panose="02010609060101010101" pitchFamily="49" charset="-122"/>
                </a:rPr>
                <a:t>Experience on</a:t>
              </a:r>
              <a:r>
                <a:rPr lang="zh-CN" altLang="en-US" dirty="0">
                  <a:latin typeface="+mj-lt"/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latin typeface="+mj-lt"/>
                  <a:ea typeface="黑体" panose="02010609060101010101" pitchFamily="49" charset="-122"/>
                </a:rPr>
                <a:t>Beijing urban planning and development</a:t>
              </a:r>
            </a:p>
            <a:p>
              <a:pPr lvl="0">
                <a:lnSpc>
                  <a:spcPct val="120000"/>
                </a:lnSpc>
              </a:pPr>
              <a:endParaRPr lang="en-US" altLang="zh-CN" dirty="0">
                <a:solidFill>
                  <a:prstClr val="black"/>
                </a:solidFill>
                <a:latin typeface="+mj-lt"/>
                <a:ea typeface="黑体" panose="02010609060101010101" pitchFamily="49" charset="-122"/>
                <a:sym typeface="inpin heiti" panose="00000500000000000000" pitchFamily="2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11561" y="3711327"/>
            <a:ext cx="5548645" cy="807401"/>
            <a:chOff x="7706360" y="4937664"/>
            <a:chExt cx="3818450" cy="807401"/>
          </a:xfrm>
        </p:grpSpPr>
        <p:sp>
          <p:nvSpPr>
            <p:cNvPr id="15" name="椭圆 14"/>
            <p:cNvSpPr/>
            <p:nvPr/>
          </p:nvSpPr>
          <p:spPr>
            <a:xfrm>
              <a:off x="7706360" y="4937664"/>
              <a:ext cx="327267" cy="462280"/>
            </a:xfrm>
            <a:prstGeom prst="ellipse">
              <a:avLst/>
            </a:prstGeom>
            <a:solidFill>
              <a:srgbClr val="81D0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+mj-lt"/>
                  <a:ea typeface="黑体" panose="02010609060101010101" pitchFamily="49" charset="-122"/>
                  <a:sym typeface="inpin heiti" panose="00000500000000000000" pitchFamily="2" charset="-122"/>
                </a:rPr>
                <a:t>4</a:t>
              </a:r>
              <a:endParaRPr lang="zh-CN" altLang="en-US" dirty="0">
                <a:latin typeface="+mj-lt"/>
                <a:ea typeface="黑体" panose="02010609060101010101" pitchFamily="49" charset="-122"/>
                <a:sym typeface="inpin heiti" panose="00000500000000000000" pitchFamily="2" charset="-122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8091917" y="4937664"/>
              <a:ext cx="3432893" cy="80740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lang="zh-CN" altLang="en-US" dirty="0">
                  <a:latin typeface="+mj-lt"/>
                  <a:ea typeface="黑体" panose="02010609060101010101" pitchFamily="49" charset="-122"/>
                </a:rPr>
                <a:t>中国传统文化体验</a:t>
              </a:r>
              <a:endParaRPr lang="en-US" altLang="zh-CN" dirty="0">
                <a:latin typeface="+mj-lt"/>
                <a:ea typeface="黑体" panose="02010609060101010101" pitchFamily="49" charset="-122"/>
              </a:endParaRPr>
            </a:p>
            <a:p>
              <a:pPr>
                <a:lnSpc>
                  <a:spcPct val="120000"/>
                </a:lnSpc>
                <a:spcBef>
                  <a:spcPts val="600"/>
                </a:spcBef>
              </a:pPr>
              <a:r>
                <a:rPr lang="en-US" altLang="zh-CN" dirty="0">
                  <a:latin typeface="+mj-lt"/>
                  <a:ea typeface="黑体" panose="02010609060101010101" pitchFamily="49" charset="-122"/>
                </a:rPr>
                <a:t>Experience on</a:t>
              </a:r>
              <a:r>
                <a:rPr lang="zh-CN" altLang="en-US" dirty="0">
                  <a:latin typeface="+mj-lt"/>
                  <a:ea typeface="黑体" panose="02010609060101010101" pitchFamily="49" charset="-122"/>
                </a:rPr>
                <a:t> </a:t>
              </a:r>
              <a:r>
                <a:rPr lang="en-US" altLang="zh-CN" dirty="0">
                  <a:latin typeface="+mj-lt"/>
                  <a:ea typeface="黑体" panose="02010609060101010101" pitchFamily="49" charset="-122"/>
                </a:rPr>
                <a:t>Chinese traditional culture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实践内容安排（中国境外学生）</a:t>
            </a:r>
            <a:br>
              <a:rPr lang="en-US" altLang="zh-CN" dirty="0"/>
            </a:br>
            <a:r>
              <a:rPr lang="en-US" altLang="zh-CN" dirty="0" err="1"/>
              <a:t>Prctice</a:t>
            </a:r>
            <a:r>
              <a:rPr lang="en-US" altLang="zh-CN" dirty="0"/>
              <a:t> (for students off campus)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观看相关专题的纪录片 </a:t>
            </a:r>
            <a:r>
              <a:rPr lang="en-US" altLang="zh-CN" dirty="0"/>
              <a:t>Watch documentaries on related topics </a:t>
            </a:r>
          </a:p>
          <a:p>
            <a:r>
              <a:rPr lang="zh-CN" altLang="en-US" dirty="0"/>
              <a:t>撰写观后感</a:t>
            </a:r>
            <a:endParaRPr lang="en-US" altLang="zh-CN" dirty="0"/>
          </a:p>
          <a:p>
            <a:r>
              <a:rPr lang="en-US" altLang="zh-CN" dirty="0"/>
              <a:t>Write review  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951</Words>
  <Application>Microsoft Office PowerPoint</Application>
  <PresentationFormat>全屏显示(16:9)</PresentationFormat>
  <Paragraphs>173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inpin heiti</vt:lpstr>
      <vt:lpstr>等线</vt:lpstr>
      <vt:lpstr>黑体</vt:lpstr>
      <vt:lpstr>华文琥珀</vt:lpstr>
      <vt:lpstr>华文楷体</vt:lpstr>
      <vt:lpstr>宋体</vt:lpstr>
      <vt:lpstr>微软雅黑</vt:lpstr>
      <vt:lpstr>印品黑体</vt:lpstr>
      <vt:lpstr>Arial</vt:lpstr>
      <vt:lpstr>Calibri</vt:lpstr>
      <vt:lpstr>Times New Roman</vt:lpstr>
      <vt:lpstr>Office 主题</vt:lpstr>
      <vt:lpstr>PowerPoint 演示文稿</vt:lpstr>
      <vt:lpstr>课程简介 Overview</vt:lpstr>
      <vt:lpstr>学分与课时分配 Credits &amp; Hours</vt:lpstr>
      <vt:lpstr>理论课时间安排 Timetable</vt:lpstr>
      <vt:lpstr>理论课内容安排 Lecture Topics</vt:lpstr>
      <vt:lpstr>理论课授课方式 Teaching Method</vt:lpstr>
      <vt:lpstr>实践与报告 Practice &amp; Report</vt:lpstr>
      <vt:lpstr>实践内容安排（中国境内学生） Prctice (for students on campus)</vt:lpstr>
      <vt:lpstr>实践内容安排（中国境外学生） Prctice (for students off campus)</vt:lpstr>
      <vt:lpstr>实践报告/观后感的提交要求</vt:lpstr>
      <vt:lpstr>实践报告/观后感的提交要求 Requirements of reports/reviews</vt:lpstr>
      <vt:lpstr>考核方式与成绩评定 Assessment</vt:lpstr>
      <vt:lpstr>考勤方式 Attendance</vt:lpstr>
      <vt:lpstr>联系方式 Contact Information</vt:lpstr>
      <vt:lpstr>联系方式 Contact Information</vt:lpstr>
      <vt:lpstr>理论课参考资料 References</vt:lpstr>
      <vt:lpstr>授课团队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YANGXUE</dc:creator>
  <cp:lastModifiedBy>YANGXUE</cp:lastModifiedBy>
  <cp:revision>58</cp:revision>
  <dcterms:created xsi:type="dcterms:W3CDTF">2020-09-15T06:46:03Z</dcterms:created>
  <dcterms:modified xsi:type="dcterms:W3CDTF">2021-09-13T03:35:11Z</dcterms:modified>
</cp:coreProperties>
</file>