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9"/>
  </p:notesMasterIdLst>
  <p:handoutMasterIdLst>
    <p:handoutMasterId r:id="rId182"/>
  </p:handoutMasterIdLst>
  <p:sldIdLst>
    <p:sldId id="257" r:id="rId4"/>
    <p:sldId id="258" r:id="rId5"/>
    <p:sldId id="260" r:id="rId6"/>
    <p:sldId id="360" r:id="rId7"/>
    <p:sldId id="268" r:id="rId8"/>
    <p:sldId id="266" r:id="rId10"/>
    <p:sldId id="269" r:id="rId11"/>
    <p:sldId id="270" r:id="rId12"/>
    <p:sldId id="361" r:id="rId13"/>
    <p:sldId id="370" r:id="rId14"/>
    <p:sldId id="371" r:id="rId15"/>
    <p:sldId id="372" r:id="rId16"/>
    <p:sldId id="373" r:id="rId17"/>
    <p:sldId id="374" r:id="rId18"/>
    <p:sldId id="375" r:id="rId19"/>
    <p:sldId id="376" r:id="rId20"/>
    <p:sldId id="377" r:id="rId21"/>
    <p:sldId id="378" r:id="rId22"/>
    <p:sldId id="379" r:id="rId23"/>
    <p:sldId id="261" r:id="rId24"/>
    <p:sldId id="362" r:id="rId25"/>
    <p:sldId id="363" r:id="rId26"/>
    <p:sldId id="366" r:id="rId27"/>
    <p:sldId id="528" r:id="rId28"/>
    <p:sldId id="394" r:id="rId29"/>
    <p:sldId id="531" r:id="rId30"/>
    <p:sldId id="395" r:id="rId31"/>
    <p:sldId id="530" r:id="rId32"/>
    <p:sldId id="529" r:id="rId33"/>
    <p:sldId id="296" r:id="rId34"/>
    <p:sldId id="271" r:id="rId35"/>
    <p:sldId id="356" r:id="rId36"/>
    <p:sldId id="293" r:id="rId37"/>
    <p:sldId id="291" r:id="rId38"/>
    <p:sldId id="328" r:id="rId39"/>
    <p:sldId id="327" r:id="rId40"/>
    <p:sldId id="353" r:id="rId41"/>
    <p:sldId id="354" r:id="rId42"/>
    <p:sldId id="292" r:id="rId43"/>
    <p:sldId id="330" r:id="rId44"/>
    <p:sldId id="331" r:id="rId45"/>
    <p:sldId id="332" r:id="rId46"/>
    <p:sldId id="355" r:id="rId47"/>
    <p:sldId id="396" r:id="rId48"/>
    <p:sldId id="384" r:id="rId49"/>
    <p:sldId id="385" r:id="rId50"/>
    <p:sldId id="498" r:id="rId51"/>
    <p:sldId id="386" r:id="rId52"/>
    <p:sldId id="387" r:id="rId53"/>
    <p:sldId id="388" r:id="rId54"/>
    <p:sldId id="503" r:id="rId55"/>
    <p:sldId id="504" r:id="rId56"/>
    <p:sldId id="383" r:id="rId57"/>
    <p:sldId id="297" r:id="rId58"/>
    <p:sldId id="272" r:id="rId59"/>
    <p:sldId id="295" r:id="rId60"/>
    <p:sldId id="299" r:id="rId61"/>
    <p:sldId id="302" r:id="rId62"/>
    <p:sldId id="273" r:id="rId63"/>
    <p:sldId id="298" r:id="rId64"/>
    <p:sldId id="274" r:id="rId65"/>
    <p:sldId id="304" r:id="rId66"/>
    <p:sldId id="305" r:id="rId67"/>
    <p:sldId id="306" r:id="rId68"/>
    <p:sldId id="275" r:id="rId69"/>
    <p:sldId id="276" r:id="rId70"/>
    <p:sldId id="308" r:id="rId71"/>
    <p:sldId id="307" r:id="rId72"/>
    <p:sldId id="277" r:id="rId73"/>
    <p:sldId id="312" r:id="rId74"/>
    <p:sldId id="313" r:id="rId75"/>
    <p:sldId id="314" r:id="rId76"/>
    <p:sldId id="315" r:id="rId77"/>
    <p:sldId id="505" r:id="rId78"/>
    <p:sldId id="506" r:id="rId79"/>
    <p:sldId id="507" r:id="rId80"/>
    <p:sldId id="508" r:id="rId81"/>
    <p:sldId id="284" r:id="rId82"/>
    <p:sldId id="319" r:id="rId83"/>
    <p:sldId id="285" r:id="rId84"/>
    <p:sldId id="287" r:id="rId85"/>
    <p:sldId id="341" r:id="rId86"/>
    <p:sldId id="343" r:id="rId87"/>
    <p:sldId id="344" r:id="rId88"/>
    <p:sldId id="345" r:id="rId89"/>
    <p:sldId id="347" r:id="rId90"/>
    <p:sldId id="348" r:id="rId91"/>
    <p:sldId id="350" r:id="rId92"/>
    <p:sldId id="351" r:id="rId93"/>
    <p:sldId id="352" r:id="rId94"/>
    <p:sldId id="286" r:id="rId95"/>
    <p:sldId id="289" r:id="rId96"/>
    <p:sldId id="320" r:id="rId97"/>
    <p:sldId id="322" r:id="rId98"/>
    <p:sldId id="321" r:id="rId99"/>
    <p:sldId id="323" r:id="rId100"/>
    <p:sldId id="324" r:id="rId101"/>
    <p:sldId id="397" r:id="rId102"/>
    <p:sldId id="399" r:id="rId103"/>
    <p:sldId id="400" r:id="rId104"/>
    <p:sldId id="401" r:id="rId105"/>
    <p:sldId id="402" r:id="rId106"/>
    <p:sldId id="403" r:id="rId107"/>
    <p:sldId id="404" r:id="rId108"/>
    <p:sldId id="405" r:id="rId109"/>
    <p:sldId id="406" r:id="rId110"/>
    <p:sldId id="407" r:id="rId111"/>
    <p:sldId id="408" r:id="rId112"/>
    <p:sldId id="409" r:id="rId113"/>
    <p:sldId id="410" r:id="rId114"/>
    <p:sldId id="411" r:id="rId115"/>
    <p:sldId id="412" r:id="rId116"/>
    <p:sldId id="413" r:id="rId117"/>
    <p:sldId id="509" r:id="rId118"/>
    <p:sldId id="510" r:id="rId119"/>
    <p:sldId id="416" r:id="rId120"/>
    <p:sldId id="417" r:id="rId121"/>
    <p:sldId id="418" r:id="rId122"/>
    <p:sldId id="419" r:id="rId123"/>
    <p:sldId id="420" r:id="rId124"/>
    <p:sldId id="511" r:id="rId125"/>
    <p:sldId id="422" r:id="rId126"/>
    <p:sldId id="423" r:id="rId127"/>
    <p:sldId id="424" r:id="rId128"/>
    <p:sldId id="425" r:id="rId129"/>
    <p:sldId id="426" r:id="rId130"/>
    <p:sldId id="427" r:id="rId131"/>
    <p:sldId id="428" r:id="rId132"/>
    <p:sldId id="429" r:id="rId133"/>
    <p:sldId id="430" r:id="rId134"/>
    <p:sldId id="431" r:id="rId135"/>
    <p:sldId id="432" r:id="rId136"/>
    <p:sldId id="433" r:id="rId137"/>
    <p:sldId id="434" r:id="rId138"/>
    <p:sldId id="435" r:id="rId139"/>
    <p:sldId id="436" r:id="rId140"/>
    <p:sldId id="437" r:id="rId141"/>
    <p:sldId id="438" r:id="rId142"/>
    <p:sldId id="439" r:id="rId143"/>
    <p:sldId id="440" r:id="rId144"/>
    <p:sldId id="441" r:id="rId145"/>
    <p:sldId id="442" r:id="rId146"/>
    <p:sldId id="443" r:id="rId147"/>
    <p:sldId id="444" r:id="rId148"/>
    <p:sldId id="445" r:id="rId149"/>
    <p:sldId id="446" r:id="rId150"/>
    <p:sldId id="447" r:id="rId151"/>
    <p:sldId id="448" r:id="rId152"/>
    <p:sldId id="449" r:id="rId153"/>
    <p:sldId id="450" r:id="rId154"/>
    <p:sldId id="451" r:id="rId155"/>
    <p:sldId id="452" r:id="rId156"/>
    <p:sldId id="453" r:id="rId157"/>
    <p:sldId id="454" r:id="rId158"/>
    <p:sldId id="455" r:id="rId159"/>
    <p:sldId id="456" r:id="rId160"/>
    <p:sldId id="457" r:id="rId161"/>
    <p:sldId id="512" r:id="rId162"/>
    <p:sldId id="513" r:id="rId163"/>
    <p:sldId id="460" r:id="rId164"/>
    <p:sldId id="514" r:id="rId165"/>
    <p:sldId id="481" r:id="rId166"/>
    <p:sldId id="515" r:id="rId167"/>
    <p:sldId id="516" r:id="rId168"/>
    <p:sldId id="517" r:id="rId169"/>
    <p:sldId id="518" r:id="rId170"/>
    <p:sldId id="521" r:id="rId171"/>
    <p:sldId id="520" r:id="rId172"/>
    <p:sldId id="522" r:id="rId173"/>
    <p:sldId id="523" r:id="rId174"/>
    <p:sldId id="524" r:id="rId175"/>
    <p:sldId id="525" r:id="rId176"/>
    <p:sldId id="526" r:id="rId177"/>
    <p:sldId id="527" r:id="rId178"/>
    <p:sldId id="495" r:id="rId179"/>
    <p:sldId id="497" r:id="rId180"/>
    <p:sldId id="265" r:id="rId181"/>
  </p:sldIdLst>
  <p:sldSz cx="9144000" cy="6858000" type="screen4x3"/>
  <p:notesSz cx="6858000" cy="9144000"/>
  <p:custDataLst>
    <p:tags r:id="rId186"/>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C6884"/>
    <a:srgbClr val="D7948D"/>
    <a:srgbClr val="CCCCFF"/>
    <a:srgbClr val="CCFFFF"/>
    <a:srgbClr val="CC99FF"/>
    <a:srgbClr val="FFFF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1617"/>
    <p:restoredTop sz="57121"/>
  </p:normalViewPr>
  <p:slideViewPr>
    <p:cSldViewPr showGuides="1">
      <p:cViewPr varScale="1">
        <p:scale>
          <a:sx n="36" d="100"/>
          <a:sy n="36" d="100"/>
        </p:scale>
        <p:origin x="1928" y="36"/>
      </p:cViewPr>
      <p:guideLst>
        <p:guide orient="horz" pos="2208"/>
        <p:guide pos="2880"/>
      </p:guideLst>
    </p:cSldViewPr>
  </p:slideViewPr>
  <p:notesTextViewPr>
    <p:cViewPr>
      <p:scale>
        <a:sx n="1" d="1"/>
        <a:sy n="1" d="1"/>
      </p:scale>
      <p:origin x="0" y="0"/>
    </p:cViewPr>
  </p:notesTextViewPr>
  <p:gridSpacing cx="76199" cy="76199"/>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notesMaster" Target="notesMasters/notesMaster1.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6" Type="http://schemas.openxmlformats.org/officeDocument/2006/relationships/tags" Target="tags/tag1.xml"/><Relationship Id="rId185" Type="http://schemas.openxmlformats.org/officeDocument/2006/relationships/tableStyles" Target="tableStyles.xml"/><Relationship Id="rId184" Type="http://schemas.openxmlformats.org/officeDocument/2006/relationships/viewProps" Target="viewProps.xml"/><Relationship Id="rId183" Type="http://schemas.openxmlformats.org/officeDocument/2006/relationships/presProps" Target="presProps.xml"/><Relationship Id="rId182" Type="http://schemas.openxmlformats.org/officeDocument/2006/relationships/handoutMaster" Target="handoutMasters/handoutMaster1.xml"/><Relationship Id="rId181" Type="http://schemas.openxmlformats.org/officeDocument/2006/relationships/slide" Target="slides/slide177.xml"/><Relationship Id="rId180" Type="http://schemas.openxmlformats.org/officeDocument/2006/relationships/slide" Target="slides/slide176.xml"/><Relationship Id="rId18" Type="http://schemas.openxmlformats.org/officeDocument/2006/relationships/slide" Target="slides/slide14.xml"/><Relationship Id="rId179" Type="http://schemas.openxmlformats.org/officeDocument/2006/relationships/slide" Target="slides/slide175.xml"/><Relationship Id="rId178" Type="http://schemas.openxmlformats.org/officeDocument/2006/relationships/slide" Target="slides/slide174.xml"/><Relationship Id="rId177" Type="http://schemas.openxmlformats.org/officeDocument/2006/relationships/slide" Target="slides/slide173.xml"/><Relationship Id="rId176" Type="http://schemas.openxmlformats.org/officeDocument/2006/relationships/slide" Target="slides/slide172.xml"/><Relationship Id="rId175" Type="http://schemas.openxmlformats.org/officeDocument/2006/relationships/slide" Target="slides/slide171.xml"/><Relationship Id="rId174" Type="http://schemas.openxmlformats.org/officeDocument/2006/relationships/slide" Target="slides/slide170.xml"/><Relationship Id="rId173" Type="http://schemas.openxmlformats.org/officeDocument/2006/relationships/slide" Target="slides/slide169.xml"/><Relationship Id="rId172" Type="http://schemas.openxmlformats.org/officeDocument/2006/relationships/slide" Target="slides/slide168.xml"/><Relationship Id="rId171" Type="http://schemas.openxmlformats.org/officeDocument/2006/relationships/slide" Target="slides/slide167.xml"/><Relationship Id="rId170" Type="http://schemas.openxmlformats.org/officeDocument/2006/relationships/slide" Target="slides/slide166.xml"/><Relationship Id="rId17" Type="http://schemas.openxmlformats.org/officeDocument/2006/relationships/slide" Target="slides/slide13.xml"/><Relationship Id="rId169" Type="http://schemas.openxmlformats.org/officeDocument/2006/relationships/slide" Target="slides/slide165.xml"/><Relationship Id="rId168" Type="http://schemas.openxmlformats.org/officeDocument/2006/relationships/slide" Target="slides/slide164.xml"/><Relationship Id="rId167" Type="http://schemas.openxmlformats.org/officeDocument/2006/relationships/slide" Target="slides/slide163.xml"/><Relationship Id="rId166" Type="http://schemas.openxmlformats.org/officeDocument/2006/relationships/slide" Target="slides/slide162.xml"/><Relationship Id="rId165" Type="http://schemas.openxmlformats.org/officeDocument/2006/relationships/slide" Target="slides/slide161.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1" Type="http://schemas.openxmlformats.org/officeDocument/2006/relationships/slide" Target="slides/slide157.xml"/><Relationship Id="rId160" Type="http://schemas.openxmlformats.org/officeDocument/2006/relationships/slide" Target="slides/slide156.xml"/><Relationship Id="rId16" Type="http://schemas.openxmlformats.org/officeDocument/2006/relationships/slide" Target="slides/slide12.xml"/><Relationship Id="rId159" Type="http://schemas.openxmlformats.org/officeDocument/2006/relationships/slide" Target="slides/slide155.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 Id="rId154" Type="http://schemas.openxmlformats.org/officeDocument/2006/relationships/slide" Target="slides/slide150.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0" Type="http://schemas.openxmlformats.org/officeDocument/2006/relationships/slide" Target="slides/slide146.xml"/><Relationship Id="rId15" Type="http://schemas.openxmlformats.org/officeDocument/2006/relationships/slide" Target="slides/slide11.xml"/><Relationship Id="rId149" Type="http://schemas.openxmlformats.org/officeDocument/2006/relationships/slide" Target="slides/slide145.xml"/><Relationship Id="rId148" Type="http://schemas.openxmlformats.org/officeDocument/2006/relationships/slide" Target="slides/slide144.xml"/><Relationship Id="rId147" Type="http://schemas.openxmlformats.org/officeDocument/2006/relationships/slide" Target="slides/slide143.xml"/><Relationship Id="rId146" Type="http://schemas.openxmlformats.org/officeDocument/2006/relationships/slide" Target="slides/slide142.xml"/><Relationship Id="rId145" Type="http://schemas.openxmlformats.org/officeDocument/2006/relationships/slide" Target="slides/slide141.xml"/><Relationship Id="rId144" Type="http://schemas.openxmlformats.org/officeDocument/2006/relationships/slide" Target="slides/slide140.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0.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p:cNvSpPr>
          <p:nvPr>
            <p:ph type="sldImg" idx="2"/>
          </p:nvPr>
        </p:nvSpPr>
        <p:spPr>
          <a:xfrm>
            <a:off x="1143000" y="685800"/>
            <a:ext cx="4572000" cy="3429000"/>
          </a:xfrm>
          <a:prstGeom prst="rect">
            <a:avLst/>
          </a:prstGeom>
          <a:noFill/>
          <a:ln w="9525">
            <a:noFill/>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buFont typeface="Arial" panose="020B0604020202020204" pitchFamily="34" charset="0"/>
              <a:buNone/>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EF5DCC1-6601-49AA-AE18-878E24F4FA7C}"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baike.baidu.com/view/175222.htm" TargetMode="External"/><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install.nessus.org/" TargetMode="External"/><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4" Type="http://schemas.openxmlformats.org/officeDocument/2006/relationships/hyperlink" Target="http://www.xker.com/Html/fwq" TargetMode="External"/><Relationship Id="rId3" Type="http://schemas.openxmlformats.org/officeDocument/2006/relationships/hyperlink" Target="http://www.xker.com/" TargetMode="External"/><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7.xml.rels><?xml version="1.0" encoding="UTF-8" standalone="yes"?>
<Relationships xmlns="http://schemas.openxmlformats.org/package/2006/relationships"><Relationship Id="rId4" Type="http://schemas.openxmlformats.org/officeDocument/2006/relationships/hyperlink" Target="http://www.xker.com/Html/fwq" TargetMode="External"/><Relationship Id="rId3" Type="http://schemas.openxmlformats.org/officeDocument/2006/relationships/hyperlink" Target="http://www.xker.com/" TargetMode="External"/><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baike.baidu.com/view/1492468.htm" TargetMode="External"/><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9.xml.rels><?xml version="1.0" encoding="UTF-8" standalone="yes"?>
<Relationships xmlns="http://schemas.openxmlformats.org/package/2006/relationships"><Relationship Id="rId4" Type="http://schemas.openxmlformats.org/officeDocument/2006/relationships/hyperlink" Target="http://www.xker.com/Html/fwq" TargetMode="External"/><Relationship Id="rId3" Type="http://schemas.openxmlformats.org/officeDocument/2006/relationships/hyperlink" Target="http://www.xker.com/" TargetMode="External"/><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幻灯片图像占位符 1"/>
          <p:cNvSpPr>
            <a:spLocks noGrp="1" noRot="1" noChangeAspect="1" noTextEdit="1"/>
          </p:cNvSpPr>
          <p:nvPr>
            <p:ph type="sldImg"/>
          </p:nvPr>
        </p:nvSpPr>
        <p:spPr/>
      </p:sp>
      <p:sp>
        <p:nvSpPr>
          <p:cNvPr id="9219" name="备注占位符 2"/>
          <p:cNvSpPr>
            <a:spLocks noGrp="1"/>
          </p:cNvSpPr>
          <p:nvPr>
            <p:ph type="body" idx="1"/>
          </p:nvPr>
        </p:nvSpPr>
        <p:spPr/>
        <p:txBody>
          <a:bodyPr wrap="square" lIns="91440" tIns="45720" rIns="91440" bIns="45720" anchor="ctr" anchorCtr="0"/>
          <a:p>
            <a:pPr lvl="0"/>
            <a:r>
              <a:rPr lang="zh-CN" altLang="en-US" dirty="0"/>
              <a:t>狭义的风险评估就是安全扫描。</a:t>
            </a:r>
            <a:endParaRPr lang="zh-CN" altLang="en-US" dirty="0"/>
          </a:p>
        </p:txBody>
      </p:sp>
      <p:sp>
        <p:nvSpPr>
          <p:cNvPr id="92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幻灯片图像占位符 1"/>
          <p:cNvSpPr>
            <a:spLocks noGrp="1" noRot="1" noChangeAspect="1" noTextEdit="1"/>
          </p:cNvSpPr>
          <p:nvPr>
            <p:ph type="sldImg"/>
          </p:nvPr>
        </p:nvSpPr>
        <p:spPr/>
      </p:sp>
      <p:sp>
        <p:nvSpPr>
          <p:cNvPr id="64515" name="备注占位符 2"/>
          <p:cNvSpPr>
            <a:spLocks noGrp="1"/>
          </p:cNvSpPr>
          <p:nvPr>
            <p:ph type="body" idx="1"/>
          </p:nvPr>
        </p:nvSpPr>
        <p:spPr/>
        <p:txBody>
          <a:bodyPr wrap="square" lIns="91440" tIns="45720" rIns="91440" bIns="45720" anchor="ctr" anchorCtr="0"/>
          <a:p>
            <a:pPr lvl="0"/>
            <a:endParaRPr lang="zh-CN" altLang="en-US" dirty="0"/>
          </a:p>
        </p:txBody>
      </p:sp>
      <p:sp>
        <p:nvSpPr>
          <p:cNvPr id="645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幻灯片图像占位符 1"/>
          <p:cNvSpPr>
            <a:spLocks noGrp="1" noRot="1" noChangeAspect="1" noTextEdit="1"/>
          </p:cNvSpPr>
          <p:nvPr>
            <p:ph type="sldImg"/>
          </p:nvPr>
        </p:nvSpPr>
        <p:spPr/>
      </p:sp>
      <p:sp>
        <p:nvSpPr>
          <p:cNvPr id="67587" name="备注占位符 2"/>
          <p:cNvSpPr>
            <a:spLocks noGrp="1"/>
          </p:cNvSpPr>
          <p:nvPr>
            <p:ph type="body" idx="1"/>
          </p:nvPr>
        </p:nvSpPr>
        <p:spPr/>
        <p:txBody>
          <a:bodyPr wrap="square" lIns="91440" tIns="45720" rIns="91440" bIns="45720" anchor="ctr" anchorCtr="0"/>
          <a:p>
            <a:pPr lvl="0"/>
            <a:r>
              <a:rPr lang="zh-CN" altLang="en-US" dirty="0"/>
              <a:t>更准确地说，</a:t>
            </a:r>
            <a:r>
              <a:rPr lang="en-US" altLang="zh-CN" dirty="0"/>
              <a:t>IANA</a:t>
            </a:r>
            <a:r>
              <a:rPr lang="zh-CN" altLang="en-US" dirty="0"/>
              <a:t>分配和维护在互联网技术标准（或者称为协议）中的唯一编码和数值系统。</a:t>
            </a:r>
            <a:endParaRPr lang="zh-CN" altLang="en-US" dirty="0"/>
          </a:p>
          <a:p>
            <a:pPr lvl="0"/>
            <a:r>
              <a:rPr lang="en-US" altLang="zh-CN" dirty="0"/>
              <a:t>IANA</a:t>
            </a:r>
            <a:r>
              <a:rPr lang="zh-CN" altLang="en-US" dirty="0"/>
              <a:t>的所有任务可以大致分为三个类型：</a:t>
            </a:r>
            <a:endParaRPr lang="zh-CN" altLang="en-US" dirty="0"/>
          </a:p>
          <a:p>
            <a:pPr lvl="0"/>
            <a:r>
              <a:rPr lang="zh-CN" altLang="en-US" dirty="0"/>
              <a:t>一、域名。</a:t>
            </a:r>
            <a:r>
              <a:rPr lang="en-US" altLang="zh-CN" dirty="0"/>
              <a:t>IANA</a:t>
            </a:r>
            <a:r>
              <a:rPr lang="zh-CN" altLang="en-US" dirty="0"/>
              <a:t>管理</a:t>
            </a:r>
            <a:r>
              <a:rPr lang="en-US" altLang="zh-CN" dirty="0"/>
              <a:t>DNS</a:t>
            </a:r>
            <a:r>
              <a:rPr lang="zh-CN" altLang="en-US" dirty="0"/>
              <a:t>域名根和</a:t>
            </a:r>
            <a:r>
              <a:rPr lang="en-US" altLang="zh-CN" dirty="0"/>
              <a:t>.int</a:t>
            </a:r>
            <a:r>
              <a:rPr lang="zh-CN" altLang="en-US" dirty="0"/>
              <a:t>，</a:t>
            </a:r>
            <a:r>
              <a:rPr lang="en-US" altLang="zh-CN" dirty="0"/>
              <a:t>.arpa</a:t>
            </a:r>
            <a:r>
              <a:rPr lang="zh-CN" altLang="en-US" dirty="0"/>
              <a:t>域名以及</a:t>
            </a:r>
            <a:r>
              <a:rPr lang="en-US" altLang="zh-CN" dirty="0"/>
              <a:t>IDN</a:t>
            </a:r>
            <a:r>
              <a:rPr lang="zh-CN" altLang="en-US" dirty="0"/>
              <a:t>（国际化域名）资源。</a:t>
            </a:r>
            <a:endParaRPr lang="zh-CN" altLang="en-US" dirty="0"/>
          </a:p>
          <a:p>
            <a:pPr lvl="0"/>
            <a:r>
              <a:rPr lang="zh-CN" altLang="en-US" dirty="0"/>
              <a:t>二、数字资源。</a:t>
            </a:r>
            <a:r>
              <a:rPr lang="en-US" altLang="zh-CN" dirty="0"/>
              <a:t>IANA</a:t>
            </a:r>
            <a:r>
              <a:rPr lang="zh-CN" altLang="en-US" dirty="0"/>
              <a:t>协调全球</a:t>
            </a:r>
            <a:r>
              <a:rPr lang="en-US" altLang="zh-CN" dirty="0"/>
              <a:t>IP</a:t>
            </a:r>
            <a:r>
              <a:rPr lang="zh-CN" altLang="en-US" dirty="0"/>
              <a:t>和</a:t>
            </a:r>
            <a:r>
              <a:rPr lang="en-US" altLang="zh-CN" dirty="0"/>
              <a:t>AS</a:t>
            </a:r>
            <a:r>
              <a:rPr lang="zh-CN" altLang="en-US" dirty="0"/>
              <a:t>（自治系统）号并将它们提供给</a:t>
            </a:r>
            <a:endParaRPr lang="zh-CN" altLang="en-US" dirty="0"/>
          </a:p>
          <a:p>
            <a:pPr lvl="0"/>
            <a:r>
              <a:rPr lang="zh-CN" altLang="en-US" dirty="0"/>
              <a:t>各区域</a:t>
            </a:r>
            <a:r>
              <a:rPr lang="en-US" altLang="zh-CN" dirty="0"/>
              <a:t>Internet</a:t>
            </a:r>
            <a:r>
              <a:rPr lang="zh-CN" altLang="en-US" dirty="0">
                <a:hlinkClick r:id="rId3"/>
              </a:rPr>
              <a:t>注册机构</a:t>
            </a:r>
            <a:r>
              <a:rPr lang="zh-CN" altLang="en-US" dirty="0"/>
              <a:t>。</a:t>
            </a:r>
            <a:endParaRPr lang="zh-CN" altLang="en-US" dirty="0"/>
          </a:p>
          <a:p>
            <a:pPr lvl="0"/>
            <a:r>
              <a:rPr lang="zh-CN" altLang="en-US" dirty="0"/>
              <a:t>三、协议分配。</a:t>
            </a:r>
            <a:r>
              <a:rPr lang="en-US" altLang="zh-CN" dirty="0"/>
              <a:t>IANA</a:t>
            </a:r>
            <a:r>
              <a:rPr lang="zh-CN" altLang="en-US" dirty="0"/>
              <a:t>与各标准化组织一同管理协议编号系统。</a:t>
            </a:r>
            <a:endParaRPr lang="zh-CN" altLang="en-US" dirty="0"/>
          </a:p>
          <a:p>
            <a:pPr lvl="0"/>
            <a:endParaRPr lang="zh-CN" altLang="en-US" dirty="0"/>
          </a:p>
        </p:txBody>
      </p:sp>
      <p:sp>
        <p:nvSpPr>
          <p:cNvPr id="675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71682"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71683" name="Rectangle 2"/>
          <p:cNvSpPr>
            <a:spLocks noRot="1" noTextEdit="1"/>
          </p:cNvSpPr>
          <p:nvPr>
            <p:ph type="sldImg"/>
          </p:nvPr>
        </p:nvSpPr>
        <p:spPr/>
      </p:sp>
      <p:sp>
        <p:nvSpPr>
          <p:cNvPr id="71684" name="Rectangle 3"/>
          <p:cNvSpPr>
            <a:spLocks noGrp="1"/>
          </p:cNvSpPr>
          <p:nvPr>
            <p:ph type="body" idx="1"/>
          </p:nvPr>
        </p:nvSpPr>
        <p:spPr/>
        <p:txBody>
          <a:bodyPr wrap="square" lIns="91440" tIns="45720" rIns="91440" bIns="45720" anchor="t" anchorCtr="0"/>
          <a:p>
            <a:pPr lvl="0" eaLnBrk="1" hangingPunct="1"/>
            <a:r>
              <a:rPr lang="zh-CN" altLang="en-US" dirty="0"/>
              <a:t>全</a:t>
            </a:r>
            <a:r>
              <a:rPr lang="en-US" altLang="zh-CN" dirty="0"/>
              <a:t>TCP</a:t>
            </a:r>
            <a:r>
              <a:rPr lang="zh-CN" altLang="en-US" dirty="0"/>
              <a:t>连接是长期以来</a:t>
            </a:r>
            <a:r>
              <a:rPr lang="en-US" altLang="zh-CN" dirty="0"/>
              <a:t>TCP</a:t>
            </a:r>
            <a:r>
              <a:rPr lang="zh-CN" altLang="en-US" dirty="0"/>
              <a:t>端口扫描的基础。扫描主机尝试（使用三次握手）与目标主机的某个端口建立正规的连接。</a:t>
            </a:r>
            <a:endParaRPr lang="zh-CN" altLang="en-US" dirty="0"/>
          </a:p>
          <a:p>
            <a:pPr lvl="0" eaLnBrk="1" hangingPunct="1"/>
            <a:r>
              <a:rPr lang="zh-CN" altLang="en-US" dirty="0"/>
              <a:t>连接由系统调用</a:t>
            </a:r>
            <a:r>
              <a:rPr lang="en-US" altLang="zh-CN" dirty="0"/>
              <a:t>connect()</a:t>
            </a:r>
            <a:r>
              <a:rPr lang="zh-CN" altLang="en-US" dirty="0"/>
              <a:t>开始。对于每一个监听端口，</a:t>
            </a:r>
            <a:r>
              <a:rPr lang="en-US" altLang="zh-CN" dirty="0"/>
              <a:t>connect()</a:t>
            </a:r>
            <a:r>
              <a:rPr lang="zh-CN" altLang="en-US" dirty="0"/>
              <a:t>可能会获得成功，否则返回</a:t>
            </a:r>
            <a:r>
              <a:rPr lang="en-US" altLang="zh-CN" dirty="0"/>
              <a:t>-1</a:t>
            </a:r>
            <a:r>
              <a:rPr lang="zh-CN" altLang="en-US" dirty="0"/>
              <a:t>，表示端口不可访问。在通常情况下，这样做并不需要什么特权，所以，几乎所有的用户（包括多用户环境下）都可以通过</a:t>
            </a:r>
            <a:r>
              <a:rPr lang="en-US" altLang="zh-CN" dirty="0"/>
              <a:t>connect()</a:t>
            </a:r>
            <a:r>
              <a:rPr lang="zh-CN" altLang="en-US" dirty="0"/>
              <a:t>来实现这个操作。</a:t>
            </a:r>
            <a:endParaRPr lang="zh-CN" altLang="en-US" dirty="0"/>
          </a:p>
          <a:p>
            <a:pPr lvl="0" eaLnBrk="1" hangingPunct="1"/>
            <a:r>
              <a:rPr lang="zh-CN" altLang="en-US" dirty="0"/>
              <a:t>这种扫描方法很容易被检测出来（在日志文件中会有大量密集的连接和错误记录）。</a:t>
            </a:r>
            <a:r>
              <a:rPr lang="en-US" altLang="zh-CN" dirty="0"/>
              <a:t>Courtney</a:t>
            </a:r>
            <a:r>
              <a:rPr lang="zh-CN" altLang="en-US" dirty="0"/>
              <a:t>，</a:t>
            </a:r>
            <a:r>
              <a:rPr lang="en-US" altLang="zh-CN" dirty="0"/>
              <a:t>Gabriel</a:t>
            </a:r>
            <a:r>
              <a:rPr lang="zh-CN" altLang="en-US" dirty="0"/>
              <a:t>和</a:t>
            </a:r>
            <a:r>
              <a:rPr lang="en-US" altLang="zh-CN" dirty="0"/>
              <a:t>TCP Wrapper</a:t>
            </a:r>
            <a:r>
              <a:rPr lang="zh-CN" altLang="en-US" dirty="0"/>
              <a:t>监测程序通常用来对扫描进行监测。另外，</a:t>
            </a:r>
            <a:r>
              <a:rPr lang="en-US" altLang="zh-CN" dirty="0"/>
              <a:t>TCP Wrapper</a:t>
            </a:r>
            <a:r>
              <a:rPr lang="zh-CN" altLang="en-US" dirty="0"/>
              <a:t>可以对连接请求进行控制，所以，他可以用来阻止来自不明主机的全连接扫描过程。</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73730"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73731" name="Rectangle 2"/>
          <p:cNvSpPr>
            <a:spLocks noRot="1" noTextEdit="1"/>
          </p:cNvSpPr>
          <p:nvPr>
            <p:ph type="sldImg"/>
          </p:nvPr>
        </p:nvSpPr>
        <p:spPr/>
      </p:sp>
      <p:sp>
        <p:nvSpPr>
          <p:cNvPr id="73732" name="Rectangle 3"/>
          <p:cNvSpPr>
            <a:spLocks noGrp="1"/>
          </p:cNvSpPr>
          <p:nvPr>
            <p:ph type="body" idx="1"/>
          </p:nvPr>
        </p:nvSpPr>
        <p:spPr/>
        <p:txBody>
          <a:bodyPr wrap="square" lIns="91440" tIns="45720" rIns="91440" bIns="45720" anchor="t" anchorCtr="0"/>
          <a:p>
            <a:pPr lvl="0" eaLnBrk="1" hangingPunct="1"/>
            <a:r>
              <a:rPr lang="zh-CN" altLang="en-US" dirty="0"/>
              <a:t>全</a:t>
            </a:r>
            <a:r>
              <a:rPr lang="en-US" altLang="zh-CN" dirty="0"/>
              <a:t>TCP</a:t>
            </a:r>
            <a:r>
              <a:rPr lang="zh-CN" altLang="en-US" dirty="0"/>
              <a:t>连接是长期以来</a:t>
            </a:r>
            <a:r>
              <a:rPr lang="en-US" altLang="zh-CN" dirty="0"/>
              <a:t>TCP</a:t>
            </a:r>
            <a:r>
              <a:rPr lang="zh-CN" altLang="en-US" dirty="0"/>
              <a:t>端口扫描的基础。扫描主机尝试（使用三次握手）与目标主机的某个端口建立正规的连接。</a:t>
            </a:r>
            <a:endParaRPr lang="zh-CN" altLang="en-US" dirty="0"/>
          </a:p>
          <a:p>
            <a:pPr lvl="0" eaLnBrk="1" hangingPunct="1"/>
            <a:r>
              <a:rPr lang="zh-CN" altLang="en-US" dirty="0"/>
              <a:t>连接由系统调用</a:t>
            </a:r>
            <a:r>
              <a:rPr lang="en-US" altLang="zh-CN" dirty="0"/>
              <a:t>connect()</a:t>
            </a:r>
            <a:r>
              <a:rPr lang="zh-CN" altLang="en-US" dirty="0"/>
              <a:t>开始。对于每一个监听端口，</a:t>
            </a:r>
            <a:r>
              <a:rPr lang="en-US" altLang="zh-CN" dirty="0"/>
              <a:t>connect()</a:t>
            </a:r>
            <a:r>
              <a:rPr lang="zh-CN" altLang="en-US" dirty="0"/>
              <a:t>可能会获得成功，否则返回</a:t>
            </a:r>
            <a:r>
              <a:rPr lang="en-US" altLang="zh-CN" dirty="0"/>
              <a:t>-1</a:t>
            </a:r>
            <a:r>
              <a:rPr lang="zh-CN" altLang="en-US" dirty="0"/>
              <a:t>，表示端口不可访问。在通常情况下，这样做并不需要什么特权，所以，几乎所有的用户（包括多用户环境下）都可以通过</a:t>
            </a:r>
            <a:r>
              <a:rPr lang="en-US" altLang="zh-CN" dirty="0"/>
              <a:t>connect()</a:t>
            </a:r>
            <a:r>
              <a:rPr lang="zh-CN" altLang="en-US" dirty="0"/>
              <a:t>来实现这个操作。</a:t>
            </a:r>
            <a:endParaRPr lang="zh-CN" altLang="en-US" dirty="0"/>
          </a:p>
          <a:p>
            <a:pPr lvl="0" eaLnBrk="1" hangingPunct="1"/>
            <a:r>
              <a:rPr lang="zh-CN" altLang="en-US" dirty="0"/>
              <a:t>这种扫描方法很容易被检测出来（在日志文件中会有大量密集的连接和错误记录）。</a:t>
            </a:r>
            <a:r>
              <a:rPr lang="en-US" altLang="zh-CN" dirty="0"/>
              <a:t>Courtney</a:t>
            </a:r>
            <a:r>
              <a:rPr lang="zh-CN" altLang="en-US" dirty="0"/>
              <a:t>，</a:t>
            </a:r>
            <a:r>
              <a:rPr lang="en-US" altLang="zh-CN" dirty="0"/>
              <a:t>Gabriel</a:t>
            </a:r>
            <a:r>
              <a:rPr lang="zh-CN" altLang="en-US" dirty="0"/>
              <a:t>和</a:t>
            </a:r>
            <a:r>
              <a:rPr lang="en-US" altLang="zh-CN" dirty="0"/>
              <a:t>TCP Wrapper</a:t>
            </a:r>
            <a:r>
              <a:rPr lang="zh-CN" altLang="en-US" dirty="0"/>
              <a:t>监测程序通常用来对扫描进行监测。另外，</a:t>
            </a:r>
            <a:r>
              <a:rPr lang="en-US" altLang="zh-CN" dirty="0"/>
              <a:t>TCP Wrapper</a:t>
            </a:r>
            <a:r>
              <a:rPr lang="zh-CN" altLang="en-US" dirty="0"/>
              <a:t>可以对连接请求进行控制，所以，他可以用来阻止来自不明主机的全连接扫描过程。</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75778"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75779" name="Rectangle 2"/>
          <p:cNvSpPr>
            <a:spLocks noRot="1" noTextEdit="1"/>
          </p:cNvSpPr>
          <p:nvPr>
            <p:ph type="sldImg"/>
          </p:nvPr>
        </p:nvSpPr>
        <p:spPr/>
      </p:sp>
      <p:sp>
        <p:nvSpPr>
          <p:cNvPr id="75780" name="Rectangle 3"/>
          <p:cNvSpPr>
            <a:spLocks noGrp="1"/>
          </p:cNvSpPr>
          <p:nvPr>
            <p:ph type="body" idx="1"/>
          </p:nvPr>
        </p:nvSpPr>
        <p:spPr/>
        <p:txBody>
          <a:bodyPr wrap="square" lIns="91440" tIns="45720" rIns="91440" bIns="45720" anchor="t" anchorCtr="0"/>
          <a:p>
            <a:pPr lvl="0" eaLnBrk="1" hangingPunct="1"/>
            <a:r>
              <a:rPr lang="zh-CN" altLang="en-US" dirty="0"/>
              <a:t>全</a:t>
            </a:r>
            <a:r>
              <a:rPr lang="en-US" altLang="zh-CN" dirty="0"/>
              <a:t>TCP</a:t>
            </a:r>
            <a:r>
              <a:rPr lang="zh-CN" altLang="en-US" dirty="0"/>
              <a:t>连接是长期以来</a:t>
            </a:r>
            <a:r>
              <a:rPr lang="en-US" altLang="zh-CN" dirty="0"/>
              <a:t>TCP</a:t>
            </a:r>
            <a:r>
              <a:rPr lang="zh-CN" altLang="en-US" dirty="0"/>
              <a:t>端口扫描的基础。扫描主机尝试（使用三次握手）与目标主机的某个端口建立正规的连接。</a:t>
            </a:r>
            <a:endParaRPr lang="zh-CN" altLang="en-US" dirty="0"/>
          </a:p>
          <a:p>
            <a:pPr lvl="0" eaLnBrk="1" hangingPunct="1"/>
            <a:r>
              <a:rPr lang="zh-CN" altLang="en-US" dirty="0"/>
              <a:t>连接由系统调用</a:t>
            </a:r>
            <a:r>
              <a:rPr lang="en-US" altLang="zh-CN" dirty="0"/>
              <a:t>connect()</a:t>
            </a:r>
            <a:r>
              <a:rPr lang="zh-CN" altLang="en-US" dirty="0"/>
              <a:t>开始。对于每一个监听端口，</a:t>
            </a:r>
            <a:r>
              <a:rPr lang="en-US" altLang="zh-CN" dirty="0"/>
              <a:t>connect()</a:t>
            </a:r>
            <a:r>
              <a:rPr lang="zh-CN" altLang="en-US" dirty="0"/>
              <a:t>可能会获得成功，否则返回</a:t>
            </a:r>
            <a:r>
              <a:rPr lang="en-US" altLang="zh-CN" dirty="0"/>
              <a:t>-1</a:t>
            </a:r>
            <a:r>
              <a:rPr lang="zh-CN" altLang="en-US" dirty="0"/>
              <a:t>，表示端口不可访问。在通常情况下，这样做并不需要什么特权，所以，几乎所有的用户（包括多用户环境下）都可以通过</a:t>
            </a:r>
            <a:r>
              <a:rPr lang="en-US" altLang="zh-CN" dirty="0"/>
              <a:t>connect()</a:t>
            </a:r>
            <a:r>
              <a:rPr lang="zh-CN" altLang="en-US" dirty="0"/>
              <a:t>来实现这个操作。</a:t>
            </a:r>
            <a:endParaRPr lang="zh-CN" altLang="en-US" dirty="0"/>
          </a:p>
          <a:p>
            <a:pPr lvl="0" eaLnBrk="1" hangingPunct="1"/>
            <a:r>
              <a:rPr lang="zh-CN" altLang="en-US" dirty="0"/>
              <a:t>这种扫描方法很容易被检测出来（在日志文件中会有大量密集的连接和错误记录）。</a:t>
            </a:r>
            <a:r>
              <a:rPr lang="en-US" altLang="zh-CN" dirty="0"/>
              <a:t>Courtney</a:t>
            </a:r>
            <a:r>
              <a:rPr lang="zh-CN" altLang="en-US" dirty="0"/>
              <a:t>，</a:t>
            </a:r>
            <a:r>
              <a:rPr lang="en-US" altLang="zh-CN" dirty="0"/>
              <a:t>Gabriel</a:t>
            </a:r>
            <a:r>
              <a:rPr lang="zh-CN" altLang="en-US" dirty="0"/>
              <a:t>和</a:t>
            </a:r>
            <a:r>
              <a:rPr lang="en-US" altLang="zh-CN" dirty="0"/>
              <a:t>TCP Wrapper</a:t>
            </a:r>
            <a:r>
              <a:rPr lang="zh-CN" altLang="en-US" dirty="0"/>
              <a:t>监测程序通常用来对扫描进行监测。另外，</a:t>
            </a:r>
            <a:r>
              <a:rPr lang="en-US" altLang="zh-CN" dirty="0"/>
              <a:t>TCP Wrapper</a:t>
            </a:r>
            <a:r>
              <a:rPr lang="zh-CN" altLang="en-US" dirty="0"/>
              <a:t>可以对连接请求进行控制，所以，他可以用来阻止来自不明主机的全连接扫描过程。</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77826"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77827" name="Rectangle 1026"/>
          <p:cNvSpPr>
            <a:spLocks noRot="1" noTextEdit="1"/>
          </p:cNvSpPr>
          <p:nvPr>
            <p:ph type="sldImg"/>
          </p:nvPr>
        </p:nvSpPr>
        <p:spPr/>
      </p:sp>
      <p:sp>
        <p:nvSpPr>
          <p:cNvPr id="77828" name="Rectangle 1027"/>
          <p:cNvSpPr>
            <a:spLocks noGrp="1"/>
          </p:cNvSpPr>
          <p:nvPr>
            <p:ph type="body" idx="1"/>
          </p:nvPr>
        </p:nvSpPr>
        <p:spPr/>
        <p:txBody>
          <a:bodyPr wrap="square" lIns="91440" tIns="45720" rIns="91440" bIns="45720" anchor="t" anchorCtr="0"/>
          <a:p>
            <a:pPr lvl="0" eaLnBrk="1" hangingPunct="1"/>
            <a:r>
              <a:rPr lang="zh-CN" altLang="en-US" dirty="0"/>
              <a:t>全</a:t>
            </a:r>
            <a:r>
              <a:rPr lang="en-US" altLang="zh-CN" dirty="0"/>
              <a:t>TCP</a:t>
            </a:r>
            <a:r>
              <a:rPr lang="zh-CN" altLang="en-US" dirty="0"/>
              <a:t>连接是长期以来</a:t>
            </a:r>
            <a:r>
              <a:rPr lang="en-US" altLang="zh-CN" dirty="0"/>
              <a:t>TCP</a:t>
            </a:r>
            <a:r>
              <a:rPr lang="zh-CN" altLang="en-US" dirty="0"/>
              <a:t>端口扫描的基础。扫描主机尝试（使用三次握手）与目标主机的某个端口建立正规的连接。</a:t>
            </a:r>
            <a:endParaRPr lang="zh-CN" altLang="en-US" dirty="0"/>
          </a:p>
          <a:p>
            <a:pPr lvl="0" eaLnBrk="1" hangingPunct="1"/>
            <a:r>
              <a:rPr lang="zh-CN" altLang="en-US" dirty="0"/>
              <a:t>连接由系统调用</a:t>
            </a:r>
            <a:r>
              <a:rPr lang="en-US" altLang="zh-CN" dirty="0"/>
              <a:t>connect()</a:t>
            </a:r>
            <a:r>
              <a:rPr lang="zh-CN" altLang="en-US" dirty="0"/>
              <a:t>开始。对于每一个监听端口，</a:t>
            </a:r>
            <a:r>
              <a:rPr lang="en-US" altLang="zh-CN" dirty="0"/>
              <a:t>connect()</a:t>
            </a:r>
            <a:r>
              <a:rPr lang="zh-CN" altLang="en-US" dirty="0"/>
              <a:t>可能会获得成功，否则返回</a:t>
            </a:r>
            <a:r>
              <a:rPr lang="en-US" altLang="zh-CN" dirty="0"/>
              <a:t>-1</a:t>
            </a:r>
            <a:r>
              <a:rPr lang="zh-CN" altLang="en-US" dirty="0"/>
              <a:t>，表示端口不可访问。在通常情况下，这样做并不需要什么特权，所以，几乎所有的用户（包括多用户环境下）都可以通过</a:t>
            </a:r>
            <a:r>
              <a:rPr lang="en-US" altLang="zh-CN" dirty="0"/>
              <a:t>connect()</a:t>
            </a:r>
            <a:r>
              <a:rPr lang="zh-CN" altLang="en-US" dirty="0"/>
              <a:t>来实现这个操作。</a:t>
            </a:r>
            <a:endParaRPr lang="zh-CN" altLang="en-US" dirty="0"/>
          </a:p>
          <a:p>
            <a:pPr lvl="0" eaLnBrk="1" hangingPunct="1"/>
            <a:r>
              <a:rPr lang="zh-CN" altLang="en-US" dirty="0"/>
              <a:t>这种扫描方法很容易被检测出来（在日志文件中会有大量密集的连接和错误记录）。</a:t>
            </a:r>
            <a:r>
              <a:rPr lang="en-US" altLang="zh-CN" dirty="0"/>
              <a:t>Courtney</a:t>
            </a:r>
            <a:r>
              <a:rPr lang="zh-CN" altLang="en-US" dirty="0"/>
              <a:t>，</a:t>
            </a:r>
            <a:r>
              <a:rPr lang="en-US" altLang="zh-CN" dirty="0"/>
              <a:t>Gabriel</a:t>
            </a:r>
            <a:r>
              <a:rPr lang="zh-CN" altLang="en-US" dirty="0"/>
              <a:t>和</a:t>
            </a:r>
            <a:r>
              <a:rPr lang="en-US" altLang="zh-CN" dirty="0"/>
              <a:t>TCP Wrapper</a:t>
            </a:r>
            <a:r>
              <a:rPr lang="zh-CN" altLang="en-US" dirty="0"/>
              <a:t>监测程序通常用来对扫描进行监测。另外，</a:t>
            </a:r>
            <a:r>
              <a:rPr lang="en-US" altLang="zh-CN" dirty="0"/>
              <a:t>TCP Wrapper</a:t>
            </a:r>
            <a:r>
              <a:rPr lang="zh-CN" altLang="en-US" dirty="0"/>
              <a:t>可以对连接请求进行控制，所以，他可以用来阻止来自不明主机的全连接扫描过程。</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80898"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80899" name="Rectangle 2"/>
          <p:cNvSpPr>
            <a:spLocks noRot="1" noTextEdit="1"/>
          </p:cNvSpPr>
          <p:nvPr>
            <p:ph type="sldImg"/>
          </p:nvPr>
        </p:nvSpPr>
        <p:spPr/>
      </p:sp>
      <p:sp>
        <p:nvSpPr>
          <p:cNvPr id="80900" name="Rectangle 3"/>
          <p:cNvSpPr>
            <a:spLocks noGrp="1"/>
          </p:cNvSpPr>
          <p:nvPr>
            <p:ph type="body" idx="1"/>
          </p:nvPr>
        </p:nvSpPr>
        <p:spPr/>
        <p:txBody>
          <a:bodyPr wrap="square" lIns="91440" tIns="45720" rIns="91440" bIns="45720" anchor="t" anchorCtr="0"/>
          <a:p>
            <a:pPr lvl="0" eaLnBrk="1" hangingPunct="1"/>
            <a:r>
              <a:rPr lang="zh-CN" altLang="en-US" dirty="0"/>
              <a:t>这种扫描方法的缺点是会在目标主机的日志记录中留下痕迹，易被发现，并且数据包会被过滤掉。目标主机的</a:t>
            </a:r>
            <a:r>
              <a:rPr lang="en-US" altLang="zh-CN" dirty="0"/>
              <a:t>logs</a:t>
            </a:r>
            <a:r>
              <a:rPr lang="zh-CN" altLang="en-US" dirty="0"/>
              <a:t>文件会显示一连串的连接和连接出错的服务信息，并且能很快地使它关闭。</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82946"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82947" name="Rectangle 2"/>
          <p:cNvSpPr>
            <a:spLocks noRot="1" noTextEdit="1"/>
          </p:cNvSpPr>
          <p:nvPr>
            <p:ph type="sldImg"/>
          </p:nvPr>
        </p:nvSpPr>
        <p:spPr/>
      </p:sp>
      <p:sp>
        <p:nvSpPr>
          <p:cNvPr id="82948" name="Rectangle 3"/>
          <p:cNvSpPr>
            <a:spLocks noGrp="1"/>
          </p:cNvSpPr>
          <p:nvPr>
            <p:ph type="body" idx="1"/>
          </p:nvPr>
        </p:nvSpPr>
        <p:spPr/>
        <p:txBody>
          <a:bodyPr wrap="square" lIns="91440" tIns="45720" rIns="91440" bIns="45720" anchor="t" anchorCtr="0"/>
          <a:p>
            <a:pPr lvl="0" eaLnBrk="1" hangingPunct="1"/>
            <a:r>
              <a:rPr lang="zh-CN" altLang="en-US" dirty="0"/>
              <a:t>在这种技术中，扫描主机向目标主机的选择端口发送</a:t>
            </a:r>
            <a:r>
              <a:rPr lang="en-US" altLang="zh-CN" dirty="0"/>
              <a:t>SYN</a:t>
            </a:r>
            <a:r>
              <a:rPr lang="zh-CN" altLang="en-US" dirty="0"/>
              <a:t>数据段。如果应答是</a:t>
            </a:r>
            <a:r>
              <a:rPr lang="en-US" altLang="zh-CN" dirty="0"/>
              <a:t>RST</a:t>
            </a:r>
            <a:r>
              <a:rPr lang="zh-CN" altLang="en-US" dirty="0"/>
              <a:t>，那么，说明端口是关闭的，按照设定继续探听其他端口；如果应答中包含</a:t>
            </a:r>
            <a:r>
              <a:rPr lang="en-US" altLang="zh-CN" dirty="0"/>
              <a:t>SYN</a:t>
            </a:r>
            <a:r>
              <a:rPr lang="zh-CN" altLang="en-US" dirty="0"/>
              <a:t>和</a:t>
            </a:r>
            <a:r>
              <a:rPr lang="en-US" altLang="zh-CN" dirty="0"/>
              <a:t>ACK</a:t>
            </a:r>
            <a:r>
              <a:rPr lang="zh-CN" altLang="en-US" dirty="0"/>
              <a:t>，说明目标端口处于监听状态。由于</a:t>
            </a:r>
            <a:r>
              <a:rPr lang="en-US" altLang="zh-CN" dirty="0"/>
              <a:t>SYN</a:t>
            </a:r>
            <a:r>
              <a:rPr lang="zh-CN" altLang="en-US" dirty="0"/>
              <a:t>扫描时，全连接尚未建立，所以，这种技术通常被称为“半连接”扫描。</a:t>
            </a:r>
            <a:endParaRPr lang="zh-CN" altLang="en-US" dirty="0"/>
          </a:p>
          <a:p>
            <a:pPr lvl="0" eaLnBrk="1" hangingPunct="1"/>
            <a:r>
              <a:rPr lang="en-US" altLang="zh-CN" dirty="0"/>
              <a:t>SYN</a:t>
            </a:r>
            <a:r>
              <a:rPr lang="zh-CN" altLang="en-US" dirty="0"/>
              <a:t>扫描的优点在于即使日志中对于扫描有所记录，但是尝试进行连接的记录也要比全扫描的记录少的多。缺点是在大部分操作系统中，发送主机需要构造适用于这种扫描的</a:t>
            </a:r>
            <a:r>
              <a:rPr lang="en-US" altLang="zh-CN" dirty="0"/>
              <a:t>IP</a:t>
            </a:r>
            <a:r>
              <a:rPr lang="zh-CN" altLang="en-US" dirty="0"/>
              <a:t>包，通常情况下，构造</a:t>
            </a:r>
            <a:r>
              <a:rPr lang="en-US" altLang="zh-CN" dirty="0"/>
              <a:t>SYN</a:t>
            </a:r>
            <a:r>
              <a:rPr lang="zh-CN" altLang="en-US" dirty="0"/>
              <a:t>数据包需要超级用户或者得到授权的用户，才能访问专门的系统调用。</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84994"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84995" name="Rectangle 2"/>
          <p:cNvSpPr>
            <a:spLocks noRot="1" noTextEdit="1"/>
          </p:cNvSpPr>
          <p:nvPr>
            <p:ph type="sldImg"/>
          </p:nvPr>
        </p:nvSpPr>
        <p:spPr/>
      </p:sp>
      <p:sp>
        <p:nvSpPr>
          <p:cNvPr id="84996" name="Rectangle 3"/>
          <p:cNvSpPr>
            <a:spLocks noGrp="1"/>
          </p:cNvSpPr>
          <p:nvPr>
            <p:ph type="body" idx="1"/>
          </p:nvPr>
        </p:nvSpPr>
        <p:spPr/>
        <p:txBody>
          <a:bodyPr wrap="square" lIns="91440" tIns="45720" rIns="91440" bIns="45720" anchor="t" anchorCtr="0"/>
          <a:p>
            <a:pPr lvl="0" eaLnBrk="1" hangingPunct="1"/>
            <a:r>
              <a:rPr lang="zh-CN" altLang="en-US" dirty="0"/>
              <a:t>在这种技术中，扫描主机向目标主机的选择端口发送</a:t>
            </a:r>
            <a:r>
              <a:rPr lang="en-US" altLang="zh-CN" dirty="0"/>
              <a:t>SYN</a:t>
            </a:r>
            <a:r>
              <a:rPr lang="zh-CN" altLang="en-US" dirty="0"/>
              <a:t>数据段。如果应答是</a:t>
            </a:r>
            <a:r>
              <a:rPr lang="en-US" altLang="zh-CN" dirty="0"/>
              <a:t>RST</a:t>
            </a:r>
            <a:r>
              <a:rPr lang="zh-CN" altLang="en-US" dirty="0"/>
              <a:t>，那么，说明端口是关闭的，按照设定继续探听其他端口；如果应答中包含</a:t>
            </a:r>
            <a:r>
              <a:rPr lang="en-US" altLang="zh-CN" dirty="0"/>
              <a:t>SYN</a:t>
            </a:r>
            <a:r>
              <a:rPr lang="zh-CN" altLang="en-US" dirty="0"/>
              <a:t>和</a:t>
            </a:r>
            <a:r>
              <a:rPr lang="en-US" altLang="zh-CN" dirty="0"/>
              <a:t>ACK</a:t>
            </a:r>
            <a:r>
              <a:rPr lang="zh-CN" altLang="en-US" dirty="0"/>
              <a:t>，说明目标端口处于监听状态。由于</a:t>
            </a:r>
            <a:r>
              <a:rPr lang="en-US" altLang="zh-CN" dirty="0"/>
              <a:t>SYN</a:t>
            </a:r>
            <a:r>
              <a:rPr lang="zh-CN" altLang="en-US" dirty="0"/>
              <a:t>扫描时，全连接尚未建立，所以，这种技术通常被称为“半连接”扫描。</a:t>
            </a:r>
            <a:endParaRPr lang="zh-CN" altLang="en-US" dirty="0"/>
          </a:p>
          <a:p>
            <a:pPr lvl="0" eaLnBrk="1" hangingPunct="1"/>
            <a:r>
              <a:rPr lang="en-US" altLang="zh-CN" dirty="0"/>
              <a:t>SYN</a:t>
            </a:r>
            <a:r>
              <a:rPr lang="zh-CN" altLang="en-US" dirty="0"/>
              <a:t>扫描的优点在于即使日志中对于扫描有所记录，但是尝试进行连接的记录也要比全扫描的记录少的多。缺点是在大部分操作系统中，发送主机需要构造适用于这种扫描的</a:t>
            </a:r>
            <a:r>
              <a:rPr lang="en-US" altLang="zh-CN" dirty="0"/>
              <a:t>IP</a:t>
            </a:r>
            <a:r>
              <a:rPr lang="zh-CN" altLang="en-US" dirty="0"/>
              <a:t>包，通常情况下，构造</a:t>
            </a:r>
            <a:r>
              <a:rPr lang="en-US" altLang="zh-CN" dirty="0"/>
              <a:t>SYN</a:t>
            </a:r>
            <a:r>
              <a:rPr lang="zh-CN" altLang="en-US" dirty="0"/>
              <a:t>数据包需要超级用户或者得到授权的用户，才能访问专门的系统调用。</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87042"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87043" name="Rectangle 2"/>
          <p:cNvSpPr>
            <a:spLocks noRot="1" noTextEdit="1"/>
          </p:cNvSpPr>
          <p:nvPr>
            <p:ph type="sldImg"/>
          </p:nvPr>
        </p:nvSpPr>
        <p:spPr/>
      </p:sp>
      <p:sp>
        <p:nvSpPr>
          <p:cNvPr id="87044" name="Rectangle 3"/>
          <p:cNvSpPr>
            <a:spLocks noGrp="1"/>
          </p:cNvSpPr>
          <p:nvPr>
            <p:ph type="body" idx="1"/>
          </p:nvPr>
        </p:nvSpPr>
        <p:spPr/>
        <p:txBody>
          <a:bodyPr wrap="square" lIns="91440" tIns="45720" rIns="91440" bIns="45720" anchor="t" anchorCtr="0"/>
          <a:p>
            <a:pPr lvl="0" eaLnBrk="1" hangingPunct="1"/>
            <a:r>
              <a:rPr lang="zh-CN" altLang="en-US" dirty="0"/>
              <a:t>在这种技术中，扫描主机向目标主机的选择端口发送</a:t>
            </a:r>
            <a:r>
              <a:rPr lang="en-US" altLang="zh-CN" dirty="0"/>
              <a:t>SYN</a:t>
            </a:r>
            <a:r>
              <a:rPr lang="zh-CN" altLang="en-US" dirty="0"/>
              <a:t>数据段。如果应答是</a:t>
            </a:r>
            <a:r>
              <a:rPr lang="en-US" altLang="zh-CN" dirty="0"/>
              <a:t>RST</a:t>
            </a:r>
            <a:r>
              <a:rPr lang="zh-CN" altLang="en-US" dirty="0"/>
              <a:t>，那么，说明端口是关闭的，按照设定继续探听其他端口；如果应答中包含</a:t>
            </a:r>
            <a:r>
              <a:rPr lang="en-US" altLang="zh-CN" dirty="0"/>
              <a:t>SYN</a:t>
            </a:r>
            <a:r>
              <a:rPr lang="zh-CN" altLang="en-US" dirty="0"/>
              <a:t>和</a:t>
            </a:r>
            <a:r>
              <a:rPr lang="en-US" altLang="zh-CN" dirty="0"/>
              <a:t>ACK</a:t>
            </a:r>
            <a:r>
              <a:rPr lang="zh-CN" altLang="en-US" dirty="0"/>
              <a:t>，说明目标端口处于监听状态，由于有了这个应答信息，就已经知道该端口是打开的，没有必要建立连接，所以发</a:t>
            </a:r>
            <a:r>
              <a:rPr lang="en-US" altLang="zh-CN" dirty="0"/>
              <a:t>RST</a:t>
            </a:r>
            <a:r>
              <a:rPr lang="zh-CN" altLang="en-US" dirty="0"/>
              <a:t>信息复位该连接。由于</a:t>
            </a:r>
            <a:r>
              <a:rPr lang="en-US" altLang="zh-CN" dirty="0"/>
              <a:t>SYN</a:t>
            </a:r>
            <a:r>
              <a:rPr lang="zh-CN" altLang="en-US" dirty="0"/>
              <a:t>扫描时，全连接尚未建立，所以，这种技术通常被称为“半连接”扫描。</a:t>
            </a:r>
            <a:endParaRPr lang="zh-CN" altLang="en-US" dirty="0"/>
          </a:p>
          <a:p>
            <a:pPr lvl="0" eaLnBrk="1" hangingPunct="1"/>
            <a:r>
              <a:rPr lang="en-US" altLang="zh-CN" dirty="0"/>
              <a:t>SYN</a:t>
            </a:r>
            <a:r>
              <a:rPr lang="zh-CN" altLang="en-US" dirty="0"/>
              <a:t>扫描的优点在于即使日志中对于扫描有所记录，但是尝试进行连接的记录也要比全扫描的记录少的多。缺点是在大部分操作系统中，发送，主机需要构造适用于这种扫描的</a:t>
            </a:r>
            <a:r>
              <a:rPr lang="en-US" altLang="zh-CN" dirty="0"/>
              <a:t>IP</a:t>
            </a:r>
            <a:r>
              <a:rPr lang="zh-CN" altLang="en-US" dirty="0"/>
              <a:t>包，通常情况下，构造</a:t>
            </a:r>
            <a:r>
              <a:rPr lang="en-US" altLang="zh-CN" dirty="0"/>
              <a:t>SYN</a:t>
            </a:r>
            <a:r>
              <a:rPr lang="zh-CN" altLang="en-US" dirty="0"/>
              <a:t>数据包需要超级用户或者得到授权的用户，才能访问专门的系统调用。</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2290"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2291" name="Rectangle 2"/>
          <p:cNvSpPr>
            <a:spLocks noRot="1" noTextEdit="1"/>
          </p:cNvSpPr>
          <p:nvPr>
            <p:ph type="sldImg"/>
          </p:nvPr>
        </p:nvSpPr>
        <p:spPr/>
      </p:sp>
      <p:sp>
        <p:nvSpPr>
          <p:cNvPr id="12292" name="Rectangle 3"/>
          <p:cNvSpPr>
            <a:spLocks noGrp="1"/>
          </p:cNvSpPr>
          <p:nvPr>
            <p:ph type="body" idx="1"/>
          </p:nvPr>
        </p:nvSpPr>
        <p:spPr/>
        <p:txBody>
          <a:bodyPr wrap="square" lIns="91440" tIns="45720" rIns="91440" bIns="45720" anchor="t" anchorCtr="0"/>
          <a:p>
            <a:pPr lvl="0" eaLnBrk="1" hangingPunct="1"/>
            <a:r>
              <a:rPr lang="zh-CN" altLang="en-US" dirty="0"/>
              <a:t>研究</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89090"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89091" name="Rectangle 2"/>
          <p:cNvSpPr>
            <a:spLocks noRot="1" noTextEdit="1"/>
          </p:cNvSpPr>
          <p:nvPr>
            <p:ph type="sldImg"/>
          </p:nvPr>
        </p:nvSpPr>
        <p:spPr/>
      </p:sp>
      <p:sp>
        <p:nvSpPr>
          <p:cNvPr id="89092" name="Rectangle 3"/>
          <p:cNvSpPr>
            <a:spLocks noGrp="1"/>
          </p:cNvSpPr>
          <p:nvPr>
            <p:ph type="body" idx="1"/>
          </p:nvPr>
        </p:nvSpPr>
        <p:spPr/>
        <p:txBody>
          <a:bodyPr wrap="square" lIns="91440" tIns="45720" rIns="91440" bIns="45720" anchor="t" anchorCtr="0"/>
          <a:p>
            <a:pPr lvl="0" eaLnBrk="1" hangingPunct="1"/>
            <a:r>
              <a:rPr lang="zh-CN" altLang="en-US" dirty="0"/>
              <a:t>在这种技术中，扫描主机向目标主机的选择端口发送</a:t>
            </a:r>
            <a:r>
              <a:rPr lang="en-US" altLang="zh-CN" dirty="0"/>
              <a:t>SYN</a:t>
            </a:r>
            <a:r>
              <a:rPr lang="zh-CN" altLang="en-US" dirty="0"/>
              <a:t>数据段。如果应答是</a:t>
            </a:r>
            <a:r>
              <a:rPr lang="en-US" altLang="zh-CN" dirty="0"/>
              <a:t>RST</a:t>
            </a:r>
            <a:r>
              <a:rPr lang="zh-CN" altLang="en-US" dirty="0"/>
              <a:t>，那么，说明端口是关闭的，按照设定继续探听其他端口；如果应答中包含</a:t>
            </a:r>
            <a:r>
              <a:rPr lang="en-US" altLang="zh-CN" dirty="0"/>
              <a:t>SYN</a:t>
            </a:r>
            <a:r>
              <a:rPr lang="zh-CN" altLang="en-US" dirty="0"/>
              <a:t>和</a:t>
            </a:r>
            <a:r>
              <a:rPr lang="en-US" altLang="zh-CN" dirty="0"/>
              <a:t>ACK</a:t>
            </a:r>
            <a:r>
              <a:rPr lang="zh-CN" altLang="en-US" dirty="0"/>
              <a:t>，说明目标端口处于监听状态。由于</a:t>
            </a:r>
            <a:r>
              <a:rPr lang="en-US" altLang="zh-CN" dirty="0"/>
              <a:t>SYN</a:t>
            </a:r>
            <a:r>
              <a:rPr lang="zh-CN" altLang="en-US" dirty="0"/>
              <a:t>扫描时，全连接尚未建立，所以，这种技术通常被称为“半连接”扫描。</a:t>
            </a:r>
            <a:endParaRPr lang="zh-CN" altLang="en-US" dirty="0"/>
          </a:p>
          <a:p>
            <a:pPr lvl="0" eaLnBrk="1" hangingPunct="1"/>
            <a:r>
              <a:rPr lang="en-US" altLang="zh-CN" dirty="0"/>
              <a:t>SYN</a:t>
            </a:r>
            <a:r>
              <a:rPr lang="zh-CN" altLang="en-US" dirty="0"/>
              <a:t>扫描的优点在于即使日志中对于扫描有所记录，但是尝试进行连接的记录也要比全扫描的记录少的多。缺点是在大部分操作系统中，发送主机需要构造适用于这种扫描的</a:t>
            </a:r>
            <a:r>
              <a:rPr lang="en-US" altLang="zh-CN" dirty="0"/>
              <a:t>IP</a:t>
            </a:r>
            <a:r>
              <a:rPr lang="zh-CN" altLang="en-US" dirty="0"/>
              <a:t>包，通常情况下，构造</a:t>
            </a:r>
            <a:r>
              <a:rPr lang="en-US" altLang="zh-CN" dirty="0"/>
              <a:t>SYN</a:t>
            </a:r>
            <a:r>
              <a:rPr lang="zh-CN" altLang="en-US" dirty="0"/>
              <a:t>数据包需要超级用户或者得到授权的用户，才能访问专门的系统调用。</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92162"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92163" name="Rectangle 2"/>
          <p:cNvSpPr>
            <a:spLocks noRot="1" noTextEdit="1"/>
          </p:cNvSpPr>
          <p:nvPr>
            <p:ph type="sldImg"/>
          </p:nvPr>
        </p:nvSpPr>
        <p:spPr/>
      </p:sp>
      <p:sp>
        <p:nvSpPr>
          <p:cNvPr id="92164" name="Rectangle 3"/>
          <p:cNvSpPr>
            <a:spLocks noGrp="1"/>
          </p:cNvSpPr>
          <p:nvPr>
            <p:ph type="body" idx="1"/>
          </p:nvPr>
        </p:nvSpPr>
        <p:spPr/>
        <p:txBody>
          <a:bodyPr wrap="square" lIns="91440" tIns="45720" rIns="91440" bIns="45720" anchor="t" anchorCtr="0"/>
          <a:p>
            <a:pPr lvl="0" eaLnBrk="1" hangingPunct="1"/>
            <a:r>
              <a:rPr lang="zh-CN" altLang="en-US" dirty="0"/>
              <a:t>有的时候有可能</a:t>
            </a:r>
            <a:r>
              <a:rPr lang="en-US" altLang="zh-CN" dirty="0"/>
              <a:t>SYN</a:t>
            </a:r>
            <a:r>
              <a:rPr lang="zh-CN" altLang="en-US" dirty="0"/>
              <a:t>扫描还是不够隐蔽。一些防火墙和包过滤器会对一些指定的端口进行监视，有的程序能检测到这些扫描。相反，</a:t>
            </a:r>
            <a:r>
              <a:rPr lang="en-US" altLang="zh-CN" dirty="0"/>
              <a:t>FIN</a:t>
            </a:r>
            <a:r>
              <a:rPr lang="zh-CN" altLang="en-US" dirty="0"/>
              <a:t>扫描数据包就有可能通过而不会有什么麻烦。这种扫描方法的思想是关闭的端口会用适当的</a:t>
            </a:r>
            <a:r>
              <a:rPr lang="en-US" altLang="zh-CN" dirty="0"/>
              <a:t>RST</a:t>
            </a:r>
            <a:r>
              <a:rPr lang="zh-CN" altLang="en-US" dirty="0"/>
              <a:t>来恢复</a:t>
            </a:r>
            <a:r>
              <a:rPr lang="en-US" altLang="zh-CN" dirty="0"/>
              <a:t>FIN</a:t>
            </a:r>
            <a:r>
              <a:rPr lang="zh-CN" altLang="en-US" dirty="0"/>
              <a:t>数据包。另外一方面，打开的端口会忽略对</a:t>
            </a:r>
            <a:r>
              <a:rPr lang="en-US" altLang="zh-CN" dirty="0"/>
              <a:t>FIN</a:t>
            </a:r>
            <a:r>
              <a:rPr lang="zh-CN" altLang="en-US" dirty="0"/>
              <a:t>数据包的回复。</a:t>
            </a:r>
            <a:endParaRPr lang="zh-CN" altLang="en-US" dirty="0"/>
          </a:p>
          <a:p>
            <a:pPr lvl="0" eaLnBrk="1" hangingPunct="1"/>
            <a:r>
              <a:rPr lang="zh-CN" altLang="en-US" dirty="0"/>
              <a:t>由于这种技术不包含标准的</a:t>
            </a:r>
            <a:r>
              <a:rPr lang="en-US" altLang="zh-CN" dirty="0"/>
              <a:t>TCP</a:t>
            </a:r>
            <a:r>
              <a:rPr lang="zh-CN" altLang="en-US" dirty="0"/>
              <a:t>三次握手协议的任何部分，所以无法被记录下来，从而比</a:t>
            </a:r>
            <a:r>
              <a:rPr lang="en-US" altLang="zh-CN" dirty="0"/>
              <a:t>SYN</a:t>
            </a:r>
            <a:r>
              <a:rPr lang="zh-CN" altLang="en-US" dirty="0"/>
              <a:t>扫描隐蔽的多。另外，</a:t>
            </a:r>
            <a:r>
              <a:rPr lang="en-US" altLang="zh-CN" dirty="0"/>
              <a:t>FIN</a:t>
            </a:r>
            <a:r>
              <a:rPr lang="zh-CN" altLang="en-US" dirty="0"/>
              <a:t>数据包能够通过之监测</a:t>
            </a:r>
            <a:r>
              <a:rPr lang="en-US" altLang="zh-CN" dirty="0"/>
              <a:t>SYN</a:t>
            </a:r>
            <a:r>
              <a:rPr lang="zh-CN" altLang="en-US" dirty="0"/>
              <a:t>包的包过滤器。因此，</a:t>
            </a:r>
            <a:r>
              <a:rPr lang="en-US" altLang="zh-CN" dirty="0"/>
              <a:t>TCP FIN</a:t>
            </a:r>
            <a:r>
              <a:rPr lang="zh-CN" altLang="en-US" dirty="0"/>
              <a:t>扫描又被称作秘密扫描。</a:t>
            </a:r>
            <a:endParaRPr lang="zh-CN" altLang="en-US" dirty="0"/>
          </a:p>
          <a:p>
            <a:pPr lvl="0" eaLnBrk="1" hangingPunct="1"/>
            <a:r>
              <a:rPr lang="en-US" altLang="zh-CN" dirty="0"/>
              <a:t>TCP FIN</a:t>
            </a:r>
            <a:r>
              <a:rPr lang="zh-CN" altLang="en-US" dirty="0"/>
              <a:t>扫描技术使用</a:t>
            </a:r>
            <a:r>
              <a:rPr lang="en-US" altLang="zh-CN" dirty="0"/>
              <a:t>FIN</a:t>
            </a:r>
            <a:r>
              <a:rPr lang="zh-CN" altLang="en-US" dirty="0"/>
              <a:t>数据包来探测端口。当一个</a:t>
            </a:r>
            <a:r>
              <a:rPr lang="en-US" altLang="zh-CN" dirty="0"/>
              <a:t>FIN</a:t>
            </a:r>
            <a:r>
              <a:rPr lang="zh-CN" altLang="en-US" dirty="0"/>
              <a:t>数据包到达一个关闭的端口时，数据包会被丢掉，并且返回一个</a:t>
            </a:r>
            <a:r>
              <a:rPr lang="en-US" altLang="zh-CN" dirty="0"/>
              <a:t>RST</a:t>
            </a:r>
            <a:r>
              <a:rPr lang="zh-CN" altLang="en-US" dirty="0"/>
              <a:t>数据包。当一个</a:t>
            </a:r>
            <a:r>
              <a:rPr lang="en-US" altLang="zh-CN" dirty="0"/>
              <a:t>FIN</a:t>
            </a:r>
            <a:r>
              <a:rPr lang="zh-CN" altLang="en-US" dirty="0"/>
              <a:t>数据包到达一个打开的端口，数据包只是简单的丢掉（不返回</a:t>
            </a:r>
            <a:r>
              <a:rPr lang="en-US" altLang="zh-CN" dirty="0"/>
              <a:t>RST</a:t>
            </a:r>
            <a:r>
              <a:rPr lang="zh-CN" altLang="en-US" dirty="0"/>
              <a:t>数据包）。</a:t>
            </a:r>
            <a:r>
              <a:rPr lang="en-US" altLang="zh-CN" dirty="0"/>
              <a:t>Xmas</a:t>
            </a:r>
            <a:r>
              <a:rPr lang="zh-CN" altLang="en-US" dirty="0"/>
              <a:t>和</a:t>
            </a:r>
            <a:r>
              <a:rPr lang="en-US" altLang="zh-CN" dirty="0"/>
              <a:t>Null</a:t>
            </a:r>
            <a:r>
              <a:rPr lang="zh-CN" altLang="en-US" dirty="0"/>
              <a:t>扫描是秘密扫描的两个变种。</a:t>
            </a:r>
            <a:r>
              <a:rPr lang="en-US" altLang="zh-CN" dirty="0"/>
              <a:t>Xmas</a:t>
            </a:r>
            <a:r>
              <a:rPr lang="zh-CN" altLang="en-US" dirty="0"/>
              <a:t>扫描打开</a:t>
            </a:r>
            <a:r>
              <a:rPr lang="en-US" altLang="zh-CN" dirty="0"/>
              <a:t>FIN</a:t>
            </a:r>
            <a:r>
              <a:rPr lang="zh-CN" altLang="en-US" dirty="0"/>
              <a:t>、</a:t>
            </a:r>
            <a:r>
              <a:rPr lang="en-US" altLang="zh-CN" dirty="0"/>
              <a:t>URG</a:t>
            </a:r>
            <a:r>
              <a:rPr lang="zh-CN" altLang="en-US" dirty="0"/>
              <a:t>和</a:t>
            </a:r>
            <a:r>
              <a:rPr lang="en-US" altLang="zh-CN" dirty="0"/>
              <a:t>PUSH</a:t>
            </a:r>
            <a:r>
              <a:rPr lang="zh-CN" altLang="en-US" dirty="0"/>
              <a:t>标记，而</a:t>
            </a:r>
            <a:r>
              <a:rPr lang="en-US" altLang="zh-CN" dirty="0"/>
              <a:t>Null</a:t>
            </a:r>
            <a:r>
              <a:rPr lang="zh-CN" altLang="en-US" dirty="0"/>
              <a:t>扫描关闭所有标记。使用这些组合的目的是为了通过所谓的</a:t>
            </a:r>
            <a:r>
              <a:rPr lang="en-US" altLang="zh-CN" dirty="0"/>
              <a:t>FIN</a:t>
            </a:r>
            <a:r>
              <a:rPr lang="zh-CN" altLang="en-US" dirty="0"/>
              <a:t>标记监测器的过滤。</a:t>
            </a:r>
            <a:endParaRPr lang="zh-CN" altLang="en-US" dirty="0"/>
          </a:p>
          <a:p>
            <a:pPr lvl="0" eaLnBrk="1" hangingPunct="1"/>
            <a:r>
              <a:rPr lang="en-US" altLang="zh-CN" dirty="0"/>
              <a:t>TCP FIN</a:t>
            </a:r>
            <a:r>
              <a:rPr lang="zh-CN" altLang="en-US" dirty="0"/>
              <a:t>扫描通常适用于</a:t>
            </a:r>
            <a:r>
              <a:rPr lang="en-US" altLang="zh-CN" dirty="0"/>
              <a:t>UNIX</a:t>
            </a:r>
            <a:r>
              <a:rPr lang="zh-CN" altLang="en-US" dirty="0"/>
              <a:t>目标主机，除去少量的应当丢掉的数据包却发送</a:t>
            </a:r>
            <a:r>
              <a:rPr lang="en-US" altLang="zh-CN" dirty="0"/>
              <a:t>Reset</a:t>
            </a:r>
            <a:r>
              <a:rPr lang="zh-CN" altLang="en-US" dirty="0"/>
              <a:t>信号的操作系统（包括</a:t>
            </a:r>
            <a:r>
              <a:rPr lang="en-US" altLang="zh-CN" dirty="0"/>
              <a:t>CISCO</a:t>
            </a:r>
            <a:r>
              <a:rPr lang="zh-CN" altLang="en-US" dirty="0"/>
              <a:t>，</a:t>
            </a:r>
            <a:r>
              <a:rPr lang="en-US" altLang="zh-CN" dirty="0"/>
              <a:t>BSDI</a:t>
            </a:r>
            <a:r>
              <a:rPr lang="zh-CN" altLang="en-US" dirty="0"/>
              <a:t>，</a:t>
            </a:r>
            <a:r>
              <a:rPr lang="en-US" altLang="zh-CN" dirty="0"/>
              <a:t>HP/UX</a:t>
            </a:r>
            <a:r>
              <a:rPr lang="zh-CN" altLang="en-US" dirty="0"/>
              <a:t>，</a:t>
            </a:r>
            <a:r>
              <a:rPr lang="en-US" altLang="zh-CN" dirty="0"/>
              <a:t>MVS</a:t>
            </a:r>
            <a:r>
              <a:rPr lang="zh-CN" altLang="en-US" dirty="0"/>
              <a:t>和</a:t>
            </a:r>
            <a:r>
              <a:rPr lang="en-US" altLang="zh-CN" dirty="0"/>
              <a:t>IRIX</a:t>
            </a:r>
            <a:r>
              <a:rPr lang="zh-CN" altLang="en-US" dirty="0"/>
              <a:t>）。在</a:t>
            </a:r>
            <a:r>
              <a:rPr lang="en-US" altLang="zh-CN" dirty="0"/>
              <a:t>Windows 95/NT</a:t>
            </a:r>
            <a:r>
              <a:rPr lang="zh-CN" altLang="en-US" dirty="0"/>
              <a:t>环境下，该方法无效，因为不论目标端口是否打开，操作系统都发送</a:t>
            </a:r>
            <a:r>
              <a:rPr lang="en-US" altLang="zh-CN" dirty="0"/>
              <a:t>RST</a:t>
            </a:r>
            <a:r>
              <a:rPr lang="zh-CN" altLang="en-US" dirty="0"/>
              <a:t>。这在区分</a:t>
            </a:r>
            <a:r>
              <a:rPr lang="en-US" altLang="zh-CN" dirty="0"/>
              <a:t>UNIX</a:t>
            </a:r>
            <a:r>
              <a:rPr lang="zh-CN" altLang="en-US" dirty="0"/>
              <a:t>和</a:t>
            </a:r>
            <a:r>
              <a:rPr lang="en-US" altLang="zh-CN" dirty="0"/>
              <a:t>NT</a:t>
            </a:r>
            <a:r>
              <a:rPr lang="zh-CN" altLang="en-US" dirty="0"/>
              <a:t>时，是十分有用的。和</a:t>
            </a:r>
            <a:r>
              <a:rPr lang="en-US" altLang="zh-CN" dirty="0"/>
              <a:t>SYN</a:t>
            </a:r>
            <a:r>
              <a:rPr lang="zh-CN" altLang="en-US" dirty="0"/>
              <a:t>扫描类似，秘密扫描也需要构造自己的</a:t>
            </a:r>
            <a:r>
              <a:rPr lang="en-US" altLang="zh-CN" dirty="0"/>
              <a:t>IP</a:t>
            </a:r>
            <a:r>
              <a:rPr lang="zh-CN" altLang="en-US" dirty="0"/>
              <a:t>包。</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94210"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94211" name="Rectangle 2"/>
          <p:cNvSpPr>
            <a:spLocks noRot="1" noTextEdit="1"/>
          </p:cNvSpPr>
          <p:nvPr>
            <p:ph type="sldImg"/>
          </p:nvPr>
        </p:nvSpPr>
        <p:spPr/>
      </p:sp>
      <p:sp>
        <p:nvSpPr>
          <p:cNvPr id="94212" name="Rectangle 3"/>
          <p:cNvSpPr>
            <a:spLocks noGrp="1"/>
          </p:cNvSpPr>
          <p:nvPr>
            <p:ph type="body" idx="1"/>
          </p:nvPr>
        </p:nvSpPr>
        <p:spPr/>
        <p:txBody>
          <a:bodyPr wrap="square" lIns="91440" tIns="45720" rIns="91440" bIns="45720" anchor="t" anchorCtr="0"/>
          <a:p>
            <a:pPr lvl="0" eaLnBrk="1" hangingPunct="1"/>
            <a:r>
              <a:rPr lang="zh-CN" altLang="en-US" dirty="0"/>
              <a:t>有的时候有可能</a:t>
            </a:r>
            <a:r>
              <a:rPr lang="en-US" altLang="zh-CN" dirty="0"/>
              <a:t>SYN</a:t>
            </a:r>
            <a:r>
              <a:rPr lang="zh-CN" altLang="en-US" dirty="0"/>
              <a:t>扫描还是不够隐蔽。一些防火墙和包过滤器会对一些指定的端口进行监视，有的程序能检测到这些扫描。相反，</a:t>
            </a:r>
            <a:r>
              <a:rPr lang="en-US" altLang="zh-CN" dirty="0"/>
              <a:t>FIN</a:t>
            </a:r>
            <a:r>
              <a:rPr lang="zh-CN" altLang="en-US" dirty="0"/>
              <a:t>扫描数据包就有可能通过而不会有什么麻烦。这种扫描方法的思想是关闭的端口会用适当的</a:t>
            </a:r>
            <a:r>
              <a:rPr lang="en-US" altLang="zh-CN" dirty="0"/>
              <a:t>RST</a:t>
            </a:r>
            <a:r>
              <a:rPr lang="zh-CN" altLang="en-US" dirty="0"/>
              <a:t>来恢复</a:t>
            </a:r>
            <a:r>
              <a:rPr lang="en-US" altLang="zh-CN" dirty="0"/>
              <a:t>FIN</a:t>
            </a:r>
            <a:r>
              <a:rPr lang="zh-CN" altLang="en-US" dirty="0"/>
              <a:t>数据包。另外一方面，打开的端口会忽略对</a:t>
            </a:r>
            <a:r>
              <a:rPr lang="en-US" altLang="zh-CN" dirty="0"/>
              <a:t>FIN</a:t>
            </a:r>
            <a:r>
              <a:rPr lang="zh-CN" altLang="en-US" dirty="0"/>
              <a:t>数据包的回复。</a:t>
            </a:r>
            <a:endParaRPr lang="zh-CN" altLang="en-US" dirty="0"/>
          </a:p>
          <a:p>
            <a:pPr lvl="0" eaLnBrk="1" hangingPunct="1"/>
            <a:r>
              <a:rPr lang="zh-CN" altLang="en-US" dirty="0"/>
              <a:t>由于这种技术不包含标准的</a:t>
            </a:r>
            <a:r>
              <a:rPr lang="en-US" altLang="zh-CN" dirty="0"/>
              <a:t>TCP</a:t>
            </a:r>
            <a:r>
              <a:rPr lang="zh-CN" altLang="en-US" dirty="0"/>
              <a:t>三次握手协议的任何部分，所以无法被记录下来，从而比</a:t>
            </a:r>
            <a:r>
              <a:rPr lang="en-US" altLang="zh-CN" dirty="0"/>
              <a:t>SYN</a:t>
            </a:r>
            <a:r>
              <a:rPr lang="zh-CN" altLang="en-US" dirty="0"/>
              <a:t>扫描隐蔽的多。另外，</a:t>
            </a:r>
            <a:r>
              <a:rPr lang="en-US" altLang="zh-CN" dirty="0"/>
              <a:t>FIN</a:t>
            </a:r>
            <a:r>
              <a:rPr lang="zh-CN" altLang="en-US" dirty="0"/>
              <a:t>数据包能够通过之监测</a:t>
            </a:r>
            <a:r>
              <a:rPr lang="en-US" altLang="zh-CN" dirty="0"/>
              <a:t>SYN</a:t>
            </a:r>
            <a:r>
              <a:rPr lang="zh-CN" altLang="en-US" dirty="0"/>
              <a:t>包的包过滤器。因此，</a:t>
            </a:r>
            <a:r>
              <a:rPr lang="en-US" altLang="zh-CN" dirty="0"/>
              <a:t>TCP FIN</a:t>
            </a:r>
            <a:r>
              <a:rPr lang="zh-CN" altLang="en-US" dirty="0"/>
              <a:t>扫描又被称作秘密扫描。</a:t>
            </a:r>
            <a:endParaRPr lang="zh-CN" altLang="en-US" dirty="0"/>
          </a:p>
          <a:p>
            <a:pPr lvl="0" eaLnBrk="1" hangingPunct="1"/>
            <a:r>
              <a:rPr lang="en-US" altLang="zh-CN" dirty="0"/>
              <a:t>TCP FIN</a:t>
            </a:r>
            <a:r>
              <a:rPr lang="zh-CN" altLang="en-US" dirty="0"/>
              <a:t>扫描技术使用</a:t>
            </a:r>
            <a:r>
              <a:rPr lang="en-US" altLang="zh-CN" dirty="0"/>
              <a:t>FIN</a:t>
            </a:r>
            <a:r>
              <a:rPr lang="zh-CN" altLang="en-US" dirty="0"/>
              <a:t>数据包来探测端口。当一个</a:t>
            </a:r>
            <a:r>
              <a:rPr lang="en-US" altLang="zh-CN" dirty="0"/>
              <a:t>FIN</a:t>
            </a:r>
            <a:r>
              <a:rPr lang="zh-CN" altLang="en-US" dirty="0"/>
              <a:t>数据包到达一个关闭的端口时，数据包会被丢掉，并且返回一个</a:t>
            </a:r>
            <a:r>
              <a:rPr lang="en-US" altLang="zh-CN" dirty="0"/>
              <a:t>RST</a:t>
            </a:r>
            <a:r>
              <a:rPr lang="zh-CN" altLang="en-US" dirty="0"/>
              <a:t>数据包。当一个</a:t>
            </a:r>
            <a:r>
              <a:rPr lang="en-US" altLang="zh-CN" dirty="0"/>
              <a:t>FIN</a:t>
            </a:r>
            <a:r>
              <a:rPr lang="zh-CN" altLang="en-US" dirty="0"/>
              <a:t>数据包到达一个打开的端口，数据包只是简单的丢掉（不返回</a:t>
            </a:r>
            <a:r>
              <a:rPr lang="en-US" altLang="zh-CN" dirty="0"/>
              <a:t>RST</a:t>
            </a:r>
            <a:r>
              <a:rPr lang="zh-CN" altLang="en-US" dirty="0"/>
              <a:t>数据包）。</a:t>
            </a:r>
            <a:r>
              <a:rPr lang="en-US" altLang="zh-CN" dirty="0"/>
              <a:t>Xmas</a:t>
            </a:r>
            <a:r>
              <a:rPr lang="zh-CN" altLang="en-US" dirty="0"/>
              <a:t>和</a:t>
            </a:r>
            <a:r>
              <a:rPr lang="en-US" altLang="zh-CN" dirty="0"/>
              <a:t>Null</a:t>
            </a:r>
            <a:r>
              <a:rPr lang="zh-CN" altLang="en-US" dirty="0"/>
              <a:t>扫描是秘密扫描的两个变种。</a:t>
            </a:r>
            <a:r>
              <a:rPr lang="en-US" altLang="zh-CN" dirty="0"/>
              <a:t>Xmas</a:t>
            </a:r>
            <a:r>
              <a:rPr lang="zh-CN" altLang="en-US" dirty="0"/>
              <a:t>扫描打开</a:t>
            </a:r>
            <a:r>
              <a:rPr lang="en-US" altLang="zh-CN" dirty="0"/>
              <a:t>FIN</a:t>
            </a:r>
            <a:r>
              <a:rPr lang="zh-CN" altLang="en-US" dirty="0"/>
              <a:t>、</a:t>
            </a:r>
            <a:r>
              <a:rPr lang="en-US" altLang="zh-CN" dirty="0"/>
              <a:t>URG</a:t>
            </a:r>
            <a:r>
              <a:rPr lang="zh-CN" altLang="en-US" dirty="0"/>
              <a:t>和</a:t>
            </a:r>
            <a:r>
              <a:rPr lang="en-US" altLang="zh-CN" dirty="0"/>
              <a:t>PUSH</a:t>
            </a:r>
            <a:r>
              <a:rPr lang="zh-CN" altLang="en-US" dirty="0"/>
              <a:t>标记，而</a:t>
            </a:r>
            <a:r>
              <a:rPr lang="en-US" altLang="zh-CN" dirty="0"/>
              <a:t>Null</a:t>
            </a:r>
            <a:r>
              <a:rPr lang="zh-CN" altLang="en-US" dirty="0"/>
              <a:t>扫描关闭所有标记。使用这些组合的目的是为了通过所谓的</a:t>
            </a:r>
            <a:r>
              <a:rPr lang="en-US" altLang="zh-CN" dirty="0"/>
              <a:t>FIN</a:t>
            </a:r>
            <a:r>
              <a:rPr lang="zh-CN" altLang="en-US" dirty="0"/>
              <a:t>标记监测器的过滤。</a:t>
            </a:r>
            <a:endParaRPr lang="zh-CN" altLang="en-US" dirty="0"/>
          </a:p>
          <a:p>
            <a:pPr lvl="0" eaLnBrk="1" hangingPunct="1"/>
            <a:r>
              <a:rPr lang="en-US" altLang="zh-CN" dirty="0"/>
              <a:t>TCP FIN</a:t>
            </a:r>
            <a:r>
              <a:rPr lang="zh-CN" altLang="en-US" dirty="0"/>
              <a:t>扫描通常适用于</a:t>
            </a:r>
            <a:r>
              <a:rPr lang="en-US" altLang="zh-CN" dirty="0"/>
              <a:t>UNIX</a:t>
            </a:r>
            <a:r>
              <a:rPr lang="zh-CN" altLang="en-US" dirty="0"/>
              <a:t>目标主机，除去少量的应当丢掉的数据包却发送</a:t>
            </a:r>
            <a:r>
              <a:rPr lang="en-US" altLang="zh-CN" dirty="0"/>
              <a:t>Reset</a:t>
            </a:r>
            <a:r>
              <a:rPr lang="zh-CN" altLang="en-US" dirty="0"/>
              <a:t>信号的操作系统（包括</a:t>
            </a:r>
            <a:r>
              <a:rPr lang="en-US" altLang="zh-CN" dirty="0"/>
              <a:t>CISCO</a:t>
            </a:r>
            <a:r>
              <a:rPr lang="zh-CN" altLang="en-US" dirty="0"/>
              <a:t>，</a:t>
            </a:r>
            <a:r>
              <a:rPr lang="en-US" altLang="zh-CN" dirty="0"/>
              <a:t>BSDI</a:t>
            </a:r>
            <a:r>
              <a:rPr lang="zh-CN" altLang="en-US" dirty="0"/>
              <a:t>，</a:t>
            </a:r>
            <a:r>
              <a:rPr lang="en-US" altLang="zh-CN" dirty="0"/>
              <a:t>HP/UX</a:t>
            </a:r>
            <a:r>
              <a:rPr lang="zh-CN" altLang="en-US" dirty="0"/>
              <a:t>，</a:t>
            </a:r>
            <a:r>
              <a:rPr lang="en-US" altLang="zh-CN" dirty="0"/>
              <a:t>MVS</a:t>
            </a:r>
            <a:r>
              <a:rPr lang="zh-CN" altLang="en-US" dirty="0"/>
              <a:t>和</a:t>
            </a:r>
            <a:r>
              <a:rPr lang="en-US" altLang="zh-CN" dirty="0"/>
              <a:t>IRIX</a:t>
            </a:r>
            <a:r>
              <a:rPr lang="zh-CN" altLang="en-US" dirty="0"/>
              <a:t>）。在</a:t>
            </a:r>
            <a:r>
              <a:rPr lang="en-US" altLang="zh-CN" dirty="0"/>
              <a:t>Windows 95/NT</a:t>
            </a:r>
            <a:r>
              <a:rPr lang="zh-CN" altLang="en-US" dirty="0"/>
              <a:t>环境下，该方法无效，因为不论目标端口是否打开，操作系统都发送</a:t>
            </a:r>
            <a:r>
              <a:rPr lang="en-US" altLang="zh-CN" dirty="0"/>
              <a:t>RST</a:t>
            </a:r>
            <a:r>
              <a:rPr lang="zh-CN" altLang="en-US" dirty="0"/>
              <a:t>。这在区分</a:t>
            </a:r>
            <a:r>
              <a:rPr lang="en-US" altLang="zh-CN" dirty="0"/>
              <a:t>UNIX</a:t>
            </a:r>
            <a:r>
              <a:rPr lang="zh-CN" altLang="en-US" dirty="0"/>
              <a:t>和</a:t>
            </a:r>
            <a:r>
              <a:rPr lang="en-US" altLang="zh-CN" dirty="0"/>
              <a:t>NT</a:t>
            </a:r>
            <a:r>
              <a:rPr lang="zh-CN" altLang="en-US" dirty="0"/>
              <a:t>时，是十分有用的。和</a:t>
            </a:r>
            <a:r>
              <a:rPr lang="en-US" altLang="zh-CN" dirty="0"/>
              <a:t>SYN</a:t>
            </a:r>
            <a:r>
              <a:rPr lang="zh-CN" altLang="en-US" dirty="0"/>
              <a:t>扫描类似，秘密扫描也需要构造自己的</a:t>
            </a:r>
            <a:r>
              <a:rPr lang="en-US" altLang="zh-CN" dirty="0"/>
              <a:t>IP</a:t>
            </a:r>
            <a:r>
              <a:rPr lang="zh-CN" altLang="en-US" dirty="0"/>
              <a:t>包。</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96258"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96259" name="Rectangle 2"/>
          <p:cNvSpPr>
            <a:spLocks noRot="1" noTextEdit="1"/>
          </p:cNvSpPr>
          <p:nvPr>
            <p:ph type="sldImg"/>
          </p:nvPr>
        </p:nvSpPr>
        <p:spPr/>
      </p:sp>
      <p:sp>
        <p:nvSpPr>
          <p:cNvPr id="96260" name="Rectangle 3"/>
          <p:cNvSpPr>
            <a:spLocks noGrp="1"/>
          </p:cNvSpPr>
          <p:nvPr>
            <p:ph type="body" idx="1"/>
          </p:nvPr>
        </p:nvSpPr>
        <p:spPr/>
        <p:txBody>
          <a:bodyPr wrap="square" lIns="91440" tIns="45720" rIns="91440" bIns="45720" anchor="t" anchorCtr="0"/>
          <a:p>
            <a:pPr lvl="0" eaLnBrk="1" hangingPunct="1"/>
            <a:r>
              <a:rPr lang="zh-CN" altLang="en-US" dirty="0"/>
              <a:t>有的时候有可能</a:t>
            </a:r>
            <a:r>
              <a:rPr lang="en-US" altLang="zh-CN" dirty="0"/>
              <a:t>SYN</a:t>
            </a:r>
            <a:r>
              <a:rPr lang="zh-CN" altLang="en-US" dirty="0"/>
              <a:t>扫描还是不够隐蔽。一些防火墙和包过滤器会对一些指定的端口进行监视，有的程序能检测到这些扫描。相反，</a:t>
            </a:r>
            <a:r>
              <a:rPr lang="en-US" altLang="zh-CN" dirty="0"/>
              <a:t>FIN</a:t>
            </a:r>
            <a:r>
              <a:rPr lang="zh-CN" altLang="en-US" dirty="0"/>
              <a:t>扫描数据包就有可能通过而不会有什么麻烦。这种扫描方法的思想是关闭的端口会用适当的</a:t>
            </a:r>
            <a:r>
              <a:rPr lang="en-US" altLang="zh-CN" dirty="0"/>
              <a:t>RST</a:t>
            </a:r>
            <a:r>
              <a:rPr lang="zh-CN" altLang="en-US" dirty="0"/>
              <a:t>来恢复</a:t>
            </a:r>
            <a:r>
              <a:rPr lang="en-US" altLang="zh-CN" dirty="0"/>
              <a:t>FIN</a:t>
            </a:r>
            <a:r>
              <a:rPr lang="zh-CN" altLang="en-US" dirty="0"/>
              <a:t>数据包。另外一方面，打开的端口会忽略对</a:t>
            </a:r>
            <a:r>
              <a:rPr lang="en-US" altLang="zh-CN" dirty="0"/>
              <a:t>FIN</a:t>
            </a:r>
            <a:r>
              <a:rPr lang="zh-CN" altLang="en-US" dirty="0"/>
              <a:t>数据包的回复。</a:t>
            </a:r>
            <a:endParaRPr lang="zh-CN" altLang="en-US" dirty="0"/>
          </a:p>
          <a:p>
            <a:pPr lvl="0" eaLnBrk="1" hangingPunct="1"/>
            <a:r>
              <a:rPr lang="zh-CN" altLang="en-US" dirty="0"/>
              <a:t>由于这种技术不包含标准的</a:t>
            </a:r>
            <a:r>
              <a:rPr lang="en-US" altLang="zh-CN" dirty="0"/>
              <a:t>TCP</a:t>
            </a:r>
            <a:r>
              <a:rPr lang="zh-CN" altLang="en-US" dirty="0"/>
              <a:t>三次握手协议的任何部分，所以无法被记录下来，从而比</a:t>
            </a:r>
            <a:r>
              <a:rPr lang="en-US" altLang="zh-CN" dirty="0"/>
              <a:t>SYN</a:t>
            </a:r>
            <a:r>
              <a:rPr lang="zh-CN" altLang="en-US" dirty="0"/>
              <a:t>扫描隐蔽的多。另外，</a:t>
            </a:r>
            <a:r>
              <a:rPr lang="en-US" altLang="zh-CN" dirty="0"/>
              <a:t>FIN</a:t>
            </a:r>
            <a:r>
              <a:rPr lang="zh-CN" altLang="en-US" dirty="0"/>
              <a:t>数据包能够通过之监测</a:t>
            </a:r>
            <a:r>
              <a:rPr lang="en-US" altLang="zh-CN" dirty="0"/>
              <a:t>SYN</a:t>
            </a:r>
            <a:r>
              <a:rPr lang="zh-CN" altLang="en-US" dirty="0"/>
              <a:t>包的包过滤器。因此，</a:t>
            </a:r>
            <a:r>
              <a:rPr lang="en-US" altLang="zh-CN" dirty="0"/>
              <a:t>TCP FIN</a:t>
            </a:r>
            <a:r>
              <a:rPr lang="zh-CN" altLang="en-US" dirty="0"/>
              <a:t>扫描又被称作秘密扫描。</a:t>
            </a:r>
            <a:endParaRPr lang="zh-CN" altLang="en-US" dirty="0"/>
          </a:p>
          <a:p>
            <a:pPr lvl="0" eaLnBrk="1" hangingPunct="1"/>
            <a:r>
              <a:rPr lang="en-US" altLang="zh-CN" dirty="0"/>
              <a:t>TCP FIN</a:t>
            </a:r>
            <a:r>
              <a:rPr lang="zh-CN" altLang="en-US" dirty="0"/>
              <a:t>扫描技术使用</a:t>
            </a:r>
            <a:r>
              <a:rPr lang="en-US" altLang="zh-CN" dirty="0"/>
              <a:t>FIN</a:t>
            </a:r>
            <a:r>
              <a:rPr lang="zh-CN" altLang="en-US" dirty="0"/>
              <a:t>数据包来探测端口。当一个</a:t>
            </a:r>
            <a:r>
              <a:rPr lang="en-US" altLang="zh-CN" dirty="0"/>
              <a:t>FIN</a:t>
            </a:r>
            <a:r>
              <a:rPr lang="zh-CN" altLang="en-US" dirty="0"/>
              <a:t>数据包到达一个关闭的端口时，数据包会被丢掉，并且返回一个</a:t>
            </a:r>
            <a:r>
              <a:rPr lang="en-US" altLang="zh-CN" dirty="0"/>
              <a:t>RST</a:t>
            </a:r>
            <a:r>
              <a:rPr lang="zh-CN" altLang="en-US" dirty="0"/>
              <a:t>数据包。当一个</a:t>
            </a:r>
            <a:r>
              <a:rPr lang="en-US" altLang="zh-CN" dirty="0"/>
              <a:t>FIN</a:t>
            </a:r>
            <a:r>
              <a:rPr lang="zh-CN" altLang="en-US" dirty="0"/>
              <a:t>数据包到达一个打开的端口，数据包只是简单的丢掉（不返回</a:t>
            </a:r>
            <a:r>
              <a:rPr lang="en-US" altLang="zh-CN" dirty="0"/>
              <a:t>RST</a:t>
            </a:r>
            <a:r>
              <a:rPr lang="zh-CN" altLang="en-US" dirty="0"/>
              <a:t>数据包）。</a:t>
            </a:r>
            <a:r>
              <a:rPr lang="en-US" altLang="zh-CN" dirty="0"/>
              <a:t>Xmas</a:t>
            </a:r>
            <a:r>
              <a:rPr lang="zh-CN" altLang="en-US" dirty="0"/>
              <a:t>和</a:t>
            </a:r>
            <a:r>
              <a:rPr lang="en-US" altLang="zh-CN" dirty="0"/>
              <a:t>Null</a:t>
            </a:r>
            <a:r>
              <a:rPr lang="zh-CN" altLang="en-US" dirty="0"/>
              <a:t>扫描是秘密扫描的两个变种。</a:t>
            </a:r>
            <a:r>
              <a:rPr lang="en-US" altLang="zh-CN" dirty="0"/>
              <a:t>Xmas</a:t>
            </a:r>
            <a:r>
              <a:rPr lang="zh-CN" altLang="en-US" dirty="0"/>
              <a:t>扫描打开</a:t>
            </a:r>
            <a:r>
              <a:rPr lang="en-US" altLang="zh-CN" dirty="0"/>
              <a:t>FIN</a:t>
            </a:r>
            <a:r>
              <a:rPr lang="zh-CN" altLang="en-US" dirty="0"/>
              <a:t>、</a:t>
            </a:r>
            <a:r>
              <a:rPr lang="en-US" altLang="zh-CN" dirty="0"/>
              <a:t>URG</a:t>
            </a:r>
            <a:r>
              <a:rPr lang="zh-CN" altLang="en-US" dirty="0"/>
              <a:t>和</a:t>
            </a:r>
            <a:r>
              <a:rPr lang="en-US" altLang="zh-CN" dirty="0"/>
              <a:t>PUSH</a:t>
            </a:r>
            <a:r>
              <a:rPr lang="zh-CN" altLang="en-US" dirty="0"/>
              <a:t>标记，而</a:t>
            </a:r>
            <a:r>
              <a:rPr lang="en-US" altLang="zh-CN" dirty="0"/>
              <a:t>Null</a:t>
            </a:r>
            <a:r>
              <a:rPr lang="zh-CN" altLang="en-US" dirty="0"/>
              <a:t>扫描关闭所有标记。使用这些组合的目的是为了通过所谓的</a:t>
            </a:r>
            <a:r>
              <a:rPr lang="en-US" altLang="zh-CN" dirty="0"/>
              <a:t>FIN</a:t>
            </a:r>
            <a:r>
              <a:rPr lang="zh-CN" altLang="en-US" dirty="0"/>
              <a:t>标记监测器的过滤。</a:t>
            </a:r>
            <a:endParaRPr lang="zh-CN" altLang="en-US" dirty="0"/>
          </a:p>
          <a:p>
            <a:pPr lvl="0" eaLnBrk="1" hangingPunct="1"/>
            <a:r>
              <a:rPr lang="en-US" altLang="zh-CN" dirty="0"/>
              <a:t>TCP FIN</a:t>
            </a:r>
            <a:r>
              <a:rPr lang="zh-CN" altLang="en-US" dirty="0"/>
              <a:t>扫描通常适用于</a:t>
            </a:r>
            <a:r>
              <a:rPr lang="en-US" altLang="zh-CN" dirty="0"/>
              <a:t>UNIX</a:t>
            </a:r>
            <a:r>
              <a:rPr lang="zh-CN" altLang="en-US" dirty="0"/>
              <a:t>目标主机，除去少量的应当丢掉的数据包却发送</a:t>
            </a:r>
            <a:r>
              <a:rPr lang="en-US" altLang="zh-CN" dirty="0"/>
              <a:t>Reset</a:t>
            </a:r>
            <a:r>
              <a:rPr lang="zh-CN" altLang="en-US" dirty="0"/>
              <a:t>信号的操作系统（包括</a:t>
            </a:r>
            <a:r>
              <a:rPr lang="en-US" altLang="zh-CN" dirty="0"/>
              <a:t>CISCO</a:t>
            </a:r>
            <a:r>
              <a:rPr lang="zh-CN" altLang="en-US" dirty="0"/>
              <a:t>，</a:t>
            </a:r>
            <a:r>
              <a:rPr lang="en-US" altLang="zh-CN" dirty="0"/>
              <a:t>BSDI</a:t>
            </a:r>
            <a:r>
              <a:rPr lang="zh-CN" altLang="en-US" dirty="0"/>
              <a:t>，</a:t>
            </a:r>
            <a:r>
              <a:rPr lang="en-US" altLang="zh-CN" dirty="0"/>
              <a:t>HP/UX</a:t>
            </a:r>
            <a:r>
              <a:rPr lang="zh-CN" altLang="en-US" dirty="0"/>
              <a:t>，</a:t>
            </a:r>
            <a:r>
              <a:rPr lang="en-US" altLang="zh-CN" dirty="0"/>
              <a:t>MVS</a:t>
            </a:r>
            <a:r>
              <a:rPr lang="zh-CN" altLang="en-US" dirty="0"/>
              <a:t>和</a:t>
            </a:r>
            <a:r>
              <a:rPr lang="en-US" altLang="zh-CN" dirty="0"/>
              <a:t>IRIX</a:t>
            </a:r>
            <a:r>
              <a:rPr lang="zh-CN" altLang="en-US" dirty="0"/>
              <a:t>）。在</a:t>
            </a:r>
            <a:r>
              <a:rPr lang="en-US" altLang="zh-CN" dirty="0"/>
              <a:t>Windows 95/NT</a:t>
            </a:r>
            <a:r>
              <a:rPr lang="zh-CN" altLang="en-US" dirty="0"/>
              <a:t>环境下，该方法无效，因为不论目标端口是否打开，操作系统都发送</a:t>
            </a:r>
            <a:r>
              <a:rPr lang="en-US" altLang="zh-CN" dirty="0"/>
              <a:t>RST</a:t>
            </a:r>
            <a:r>
              <a:rPr lang="zh-CN" altLang="en-US" dirty="0"/>
              <a:t>。这在区分</a:t>
            </a:r>
            <a:r>
              <a:rPr lang="en-US" altLang="zh-CN" dirty="0"/>
              <a:t>UNIX</a:t>
            </a:r>
            <a:r>
              <a:rPr lang="zh-CN" altLang="en-US" dirty="0"/>
              <a:t>和</a:t>
            </a:r>
            <a:r>
              <a:rPr lang="en-US" altLang="zh-CN" dirty="0"/>
              <a:t>NT</a:t>
            </a:r>
            <a:r>
              <a:rPr lang="zh-CN" altLang="en-US" dirty="0"/>
              <a:t>时，是十分有用的。和</a:t>
            </a:r>
            <a:r>
              <a:rPr lang="en-US" altLang="zh-CN" dirty="0"/>
              <a:t>SYN</a:t>
            </a:r>
            <a:r>
              <a:rPr lang="zh-CN" altLang="en-US" dirty="0"/>
              <a:t>扫描类似，秘密扫描也需要构造自己的</a:t>
            </a:r>
            <a:r>
              <a:rPr lang="en-US" altLang="zh-CN" dirty="0"/>
              <a:t>IP</a:t>
            </a:r>
            <a:r>
              <a:rPr lang="zh-CN" altLang="en-US" dirty="0"/>
              <a:t>包。</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幻灯片图像占位符 1"/>
          <p:cNvSpPr>
            <a:spLocks noGrp="1" noRot="1" noChangeAspect="1" noTextEdit="1"/>
          </p:cNvSpPr>
          <p:nvPr>
            <p:ph type="sldImg"/>
          </p:nvPr>
        </p:nvSpPr>
        <p:spPr/>
      </p:sp>
      <p:sp>
        <p:nvSpPr>
          <p:cNvPr id="105475" name="备注占位符 2"/>
          <p:cNvSpPr>
            <a:spLocks noGrp="1"/>
          </p:cNvSpPr>
          <p:nvPr>
            <p:ph type="body" idx="1"/>
          </p:nvPr>
        </p:nvSpPr>
        <p:spPr/>
        <p:txBody>
          <a:bodyPr wrap="square" lIns="91440" tIns="45720" rIns="91440" bIns="45720" anchor="ctr" anchorCtr="0"/>
          <a:p>
            <a:pPr lvl="0"/>
            <a:r>
              <a:rPr lang="en-US" altLang="zh-CN" dirty="0"/>
              <a:t>FTP</a:t>
            </a:r>
            <a:r>
              <a:rPr lang="zh-CN" altLang="en-US" dirty="0"/>
              <a:t>代理扫描利用</a:t>
            </a:r>
            <a:r>
              <a:rPr lang="en-US" altLang="zh-CN" dirty="0"/>
              <a:t>FTP</a:t>
            </a:r>
            <a:r>
              <a:rPr lang="zh-CN" altLang="en-US" dirty="0"/>
              <a:t>代理连接选项进行扫描，通过</a:t>
            </a:r>
            <a:r>
              <a:rPr lang="en-US" altLang="zh-CN" dirty="0"/>
              <a:t>FTP</a:t>
            </a:r>
            <a:r>
              <a:rPr lang="zh-CN" altLang="en-US" dirty="0"/>
              <a:t>服务器扫描目标主机的</a:t>
            </a:r>
            <a:r>
              <a:rPr lang="en-US" altLang="zh-CN" dirty="0"/>
              <a:t>TCP</a:t>
            </a:r>
            <a:r>
              <a:rPr lang="zh-CN" altLang="en-US" dirty="0"/>
              <a:t>端口。如果以</a:t>
            </a:r>
            <a:r>
              <a:rPr lang="en-US" altLang="zh-CN" dirty="0"/>
              <a:t>S</a:t>
            </a:r>
            <a:r>
              <a:rPr lang="zh-CN" altLang="en-US" dirty="0"/>
              <a:t>代表用于扫描的主机，</a:t>
            </a:r>
            <a:r>
              <a:rPr lang="en-US" altLang="zh-CN" dirty="0"/>
              <a:t>T</a:t>
            </a:r>
            <a:r>
              <a:rPr lang="zh-CN" altLang="en-US" dirty="0"/>
              <a:t>代表被扫描的目标主机，</a:t>
            </a:r>
            <a:r>
              <a:rPr lang="en-US" altLang="zh-CN" dirty="0"/>
              <a:t>F</a:t>
            </a:r>
            <a:r>
              <a:rPr lang="zh-CN" altLang="en-US" dirty="0"/>
              <a:t>代表支持</a:t>
            </a:r>
            <a:r>
              <a:rPr lang="en-US" altLang="zh-CN" dirty="0"/>
              <a:t>FTP</a:t>
            </a:r>
            <a:r>
              <a:rPr lang="zh-CN" altLang="en-US" dirty="0"/>
              <a:t>代理连接选项的</a:t>
            </a:r>
            <a:r>
              <a:rPr lang="en-US" altLang="zh-CN" dirty="0"/>
              <a:t>FTP</a:t>
            </a:r>
            <a:r>
              <a:rPr lang="zh-CN" altLang="en-US" dirty="0"/>
              <a:t>服务器，</a:t>
            </a:r>
            <a:r>
              <a:rPr lang="en-US" altLang="zh-CN" dirty="0"/>
              <a:t>S.F</a:t>
            </a:r>
            <a:r>
              <a:rPr lang="zh-CN" altLang="en-US" dirty="0"/>
              <a:t>以及</a:t>
            </a:r>
            <a:r>
              <a:rPr lang="en-US" altLang="zh-CN" dirty="0"/>
              <a:t>T</a:t>
            </a:r>
            <a:r>
              <a:rPr lang="zh-CN" altLang="en-US" dirty="0"/>
              <a:t>之间能够进行网络通信，则</a:t>
            </a:r>
            <a:r>
              <a:rPr lang="en-US" altLang="zh-CN" dirty="0"/>
              <a:t>FTP</a:t>
            </a:r>
            <a:r>
              <a:rPr lang="zh-CN" altLang="en-US" dirty="0"/>
              <a:t>代理扫描的基本步骤女口下。</a:t>
            </a:r>
            <a:br>
              <a:rPr lang="zh-CN" altLang="en-US" dirty="0"/>
            </a:br>
            <a:r>
              <a:rPr lang="zh-CN" altLang="en-US" dirty="0"/>
              <a:t>　　</a:t>
            </a:r>
            <a:r>
              <a:rPr lang="en-US" altLang="zh-CN" dirty="0"/>
              <a:t>1)S</a:t>
            </a:r>
            <a:r>
              <a:rPr lang="zh-CN" altLang="en-US" dirty="0"/>
              <a:t>与</a:t>
            </a:r>
            <a:r>
              <a:rPr lang="en-US" altLang="zh-CN" dirty="0"/>
              <a:t>F</a:t>
            </a:r>
            <a:r>
              <a:rPr lang="zh-CN" altLang="en-US" dirty="0"/>
              <a:t>建立</a:t>
            </a:r>
            <a:r>
              <a:rPr lang="en-US" altLang="zh-CN" dirty="0"/>
              <a:t>FTP</a:t>
            </a:r>
            <a:r>
              <a:rPr lang="zh-CN" altLang="en-US" dirty="0"/>
              <a:t>会话。</a:t>
            </a:r>
            <a:br>
              <a:rPr lang="zh-CN" altLang="en-US" dirty="0"/>
            </a:br>
            <a:r>
              <a:rPr lang="zh-CN" altLang="en-US" dirty="0"/>
              <a:t>　　</a:t>
            </a:r>
            <a:r>
              <a:rPr lang="en-US" altLang="zh-CN" dirty="0"/>
              <a:t>2)S</a:t>
            </a:r>
            <a:r>
              <a:rPr lang="zh-CN" altLang="en-US" dirty="0"/>
              <a:t>使用“</a:t>
            </a:r>
            <a:r>
              <a:rPr lang="en-US" altLang="zh-CN" dirty="0"/>
              <a:t>port”</a:t>
            </a:r>
            <a:r>
              <a:rPr lang="zh-CN" altLang="en-US" dirty="0"/>
              <a:t>命令指定目标主机</a:t>
            </a:r>
            <a:r>
              <a:rPr lang="en-US" altLang="zh-CN" dirty="0"/>
              <a:t>T</a:t>
            </a:r>
            <a:r>
              <a:rPr lang="zh-CN" altLang="en-US" dirty="0"/>
              <a:t>上的一个端口</a:t>
            </a:r>
            <a:r>
              <a:rPr lang="en-US" altLang="zh-CN" dirty="0"/>
              <a:t>PO</a:t>
            </a:r>
            <a:br>
              <a:rPr lang="zh-CN" altLang="en-US" dirty="0"/>
            </a:br>
            <a:r>
              <a:rPr lang="zh-CN" altLang="en-US" dirty="0"/>
              <a:t>　　</a:t>
            </a:r>
            <a:r>
              <a:rPr lang="en-US" altLang="zh-CN" dirty="0"/>
              <a:t>3)S</a:t>
            </a:r>
            <a:r>
              <a:rPr lang="zh-CN" altLang="en-US" dirty="0"/>
              <a:t>使用“</a:t>
            </a:r>
            <a:r>
              <a:rPr lang="en-US" altLang="zh-CN" dirty="0"/>
              <a:t>list”</a:t>
            </a:r>
            <a:r>
              <a:rPr lang="zh-CN" altLang="en-US" dirty="0"/>
              <a:t>命令让</a:t>
            </a:r>
            <a:r>
              <a:rPr lang="en-US" altLang="zh-CN" dirty="0"/>
              <a:t>F</a:t>
            </a:r>
            <a:r>
              <a:rPr lang="zh-CN" altLang="en-US" dirty="0"/>
              <a:t>尝试启动一个到目标端口</a:t>
            </a:r>
            <a:r>
              <a:rPr lang="en-US" altLang="zh-CN" dirty="0"/>
              <a:t>P</a:t>
            </a:r>
            <a:r>
              <a:rPr lang="zh-CN" altLang="en-US" dirty="0"/>
              <a:t>的数据传输。</a:t>
            </a:r>
            <a:br>
              <a:rPr lang="zh-CN" altLang="en-US" dirty="0"/>
            </a:br>
            <a:r>
              <a:rPr lang="zh-CN" altLang="en-US" dirty="0"/>
              <a:t>　　</a:t>
            </a:r>
            <a:r>
              <a:rPr lang="en-US" altLang="zh-CN" dirty="0"/>
              <a:t>4)</a:t>
            </a:r>
            <a:r>
              <a:rPr lang="zh-CN" altLang="en-US" dirty="0"/>
              <a:t>如果目标端口</a:t>
            </a:r>
            <a:r>
              <a:rPr lang="en-US" altLang="zh-CN" dirty="0"/>
              <a:t>P</a:t>
            </a:r>
            <a:r>
              <a:rPr lang="zh-CN" altLang="en-US" dirty="0"/>
              <a:t>处于监听状态，数据传输将成功；否则，</a:t>
            </a:r>
            <a:r>
              <a:rPr lang="en-US" altLang="zh-CN" dirty="0"/>
              <a:t>S</a:t>
            </a:r>
            <a:r>
              <a:rPr lang="zh-CN" altLang="en-US" dirty="0"/>
              <a:t>会收到数据连接无法建立的应答。</a:t>
            </a:r>
            <a:br>
              <a:rPr lang="zh-CN" altLang="en-US" dirty="0"/>
            </a:br>
            <a:r>
              <a:rPr lang="zh-CN" altLang="en-US" dirty="0"/>
              <a:t>　　</a:t>
            </a:r>
            <a:r>
              <a:rPr lang="en-US" altLang="zh-CN" dirty="0"/>
              <a:t>5)S</a:t>
            </a:r>
            <a:r>
              <a:rPr lang="zh-CN" altLang="en-US" dirty="0"/>
              <a:t>持续利用“</a:t>
            </a:r>
            <a:r>
              <a:rPr lang="en-US" altLang="zh-CN" dirty="0"/>
              <a:t>port”</a:t>
            </a:r>
            <a:r>
              <a:rPr lang="zh-CN" altLang="en-US" dirty="0"/>
              <a:t>和“</a:t>
            </a:r>
            <a:r>
              <a:rPr lang="en-US" altLang="zh-CN" dirty="0"/>
              <a:t>list”</a:t>
            </a:r>
            <a:r>
              <a:rPr lang="zh-CN" altLang="en-US" dirty="0"/>
              <a:t>命令对目标主机</a:t>
            </a:r>
            <a:r>
              <a:rPr lang="en-US" altLang="zh-CN" dirty="0"/>
              <a:t>T</a:t>
            </a:r>
            <a:r>
              <a:rPr lang="zh-CN" altLang="en-US" dirty="0"/>
              <a:t>上的端口进行扫描，获取所有指定端口的信息。</a:t>
            </a:r>
            <a:br>
              <a:rPr lang="zh-CN" altLang="en-US" dirty="0"/>
            </a:br>
            <a:r>
              <a:rPr lang="zh-CN" altLang="en-US" dirty="0"/>
              <a:t>　　</a:t>
            </a:r>
            <a:r>
              <a:rPr lang="en-US" altLang="zh-CN" dirty="0"/>
              <a:t>FTP</a:t>
            </a:r>
            <a:r>
              <a:rPr lang="zh-CN" altLang="en-US" dirty="0"/>
              <a:t>代理扫描难以跟踪和监测。此外，如果</a:t>
            </a:r>
            <a:r>
              <a:rPr lang="en-US" altLang="zh-CN" dirty="0"/>
              <a:t>FTP</a:t>
            </a:r>
            <a:r>
              <a:rPr lang="zh-CN" altLang="en-US" dirty="0"/>
              <a:t>服务器和目标主机处于同一个受防火墙保护的内部网络，利用</a:t>
            </a:r>
            <a:r>
              <a:rPr lang="en-US" altLang="zh-CN" dirty="0"/>
              <a:t>FTP</a:t>
            </a:r>
            <a:r>
              <a:rPr lang="zh-CN" altLang="en-US" dirty="0"/>
              <a:t>服务器对目标主机进行扫描可以绕过防火墙对扫描活动的约</a:t>
            </a:r>
            <a:r>
              <a:rPr lang="en-US" altLang="zh-CN" dirty="0"/>
              <a:t>FTP</a:t>
            </a:r>
            <a:r>
              <a:rPr lang="zh-CN" altLang="en-US" dirty="0"/>
              <a:t>这种扫描技术的局限性在于被用于扫描的</a:t>
            </a:r>
            <a:r>
              <a:rPr lang="en-US" altLang="zh-CN" dirty="0"/>
              <a:t>FTP</a:t>
            </a:r>
            <a:r>
              <a:rPr lang="zh-CN" altLang="en-US" dirty="0"/>
              <a:t>务器必须支持</a:t>
            </a:r>
            <a:r>
              <a:rPr lang="en-US" altLang="zh-CN" dirty="0"/>
              <a:t>FTP</a:t>
            </a:r>
            <a:r>
              <a:rPr lang="zh-CN" altLang="en-US" dirty="0"/>
              <a:t>理连接选项。很多</a:t>
            </a:r>
            <a:r>
              <a:rPr lang="en-US" altLang="zh-CN" dirty="0"/>
              <a:t>FTP</a:t>
            </a:r>
            <a:r>
              <a:rPr lang="zh-CN" altLang="en-US" dirty="0"/>
              <a:t>服务器出于安全方面的考虑，都将该选项禁止，要找到这种可以用于扫描的</a:t>
            </a:r>
            <a:r>
              <a:rPr lang="en-US" altLang="zh-CN" dirty="0"/>
              <a:t>FTP</a:t>
            </a:r>
            <a:r>
              <a:rPr lang="zh-CN" altLang="en-US" dirty="0"/>
              <a:t>服务器非常困难。</a:t>
            </a:r>
            <a:endParaRPr lang="zh-CN" altLang="en-US" dirty="0"/>
          </a:p>
        </p:txBody>
      </p:sp>
      <p:sp>
        <p:nvSpPr>
          <p:cNvPr id="10547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10594"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10595" name="Rectangle 2"/>
          <p:cNvSpPr>
            <a:spLocks noRot="1" noTextEdit="1"/>
          </p:cNvSpPr>
          <p:nvPr>
            <p:ph type="sldImg"/>
          </p:nvPr>
        </p:nvSpPr>
        <p:spPr/>
      </p:sp>
      <p:sp>
        <p:nvSpPr>
          <p:cNvPr id="110596" name="Rectangle 3"/>
          <p:cNvSpPr>
            <a:spLocks noGrp="1"/>
          </p:cNvSpPr>
          <p:nvPr>
            <p:ph type="body" idx="1"/>
          </p:nvPr>
        </p:nvSpPr>
        <p:spPr/>
        <p:txBody>
          <a:bodyPr wrap="square" lIns="91440" tIns="45720" rIns="91440" bIns="45720" anchor="t" anchorCtr="0"/>
          <a:p>
            <a:pPr lvl="0" eaLnBrk="1" hangingPunct="1">
              <a:lnSpc>
                <a:spcPct val="80000"/>
              </a:lnSpc>
            </a:pPr>
            <a:r>
              <a:rPr lang="zh-CN" altLang="en-US" sz="800" dirty="0"/>
              <a:t>主动协议栈指纹识别</a:t>
            </a:r>
            <a:endParaRPr lang="zh-CN" altLang="en-US" sz="800" dirty="0"/>
          </a:p>
          <a:p>
            <a:pPr lvl="0" eaLnBrk="1" hangingPunct="1">
              <a:lnSpc>
                <a:spcPct val="80000"/>
              </a:lnSpc>
            </a:pPr>
            <a:r>
              <a:rPr lang="zh-CN" altLang="en-US" sz="800" dirty="0"/>
              <a:t>由于</a:t>
            </a:r>
            <a:r>
              <a:rPr lang="en-US" altLang="zh-CN" sz="800" dirty="0"/>
              <a:t>TCP/IP</a:t>
            </a:r>
            <a:r>
              <a:rPr lang="zh-CN" altLang="en-US" sz="800" dirty="0"/>
              <a:t>协议栈技术只是在</a:t>
            </a:r>
            <a:r>
              <a:rPr lang="en-US" altLang="zh-CN" sz="800" dirty="0"/>
              <a:t>RFC</a:t>
            </a:r>
            <a:r>
              <a:rPr lang="zh-CN" altLang="en-US" sz="800" dirty="0"/>
              <a:t>文档中描述，并没有一个统一的行业标准，于是各个公司在编写应用于自己的</a:t>
            </a:r>
            <a:r>
              <a:rPr lang="en-US" altLang="zh-CN" sz="800" dirty="0"/>
              <a:t>OS</a:t>
            </a:r>
            <a:r>
              <a:rPr lang="zh-CN" altLang="en-US" sz="800" dirty="0"/>
              <a:t>的</a:t>
            </a:r>
            <a:r>
              <a:rPr lang="en-US" altLang="zh-CN" sz="800" dirty="0"/>
              <a:t>TCP/IP</a:t>
            </a:r>
            <a:r>
              <a:rPr lang="zh-CN" altLang="en-US" sz="800" dirty="0"/>
              <a:t>协议栈的时候，对</a:t>
            </a:r>
            <a:r>
              <a:rPr lang="en-US" altLang="zh-CN" sz="800" dirty="0"/>
              <a:t>RFC</a:t>
            </a:r>
            <a:r>
              <a:rPr lang="zh-CN" altLang="en-US" sz="800" dirty="0"/>
              <a:t>文档做出了不尽相同的诠释，造成了各个</a:t>
            </a:r>
            <a:r>
              <a:rPr lang="en-US" altLang="zh-CN" sz="800" dirty="0"/>
              <a:t>OS</a:t>
            </a:r>
            <a:r>
              <a:rPr lang="zh-CN" altLang="en-US" sz="800" dirty="0"/>
              <a:t>在</a:t>
            </a:r>
            <a:r>
              <a:rPr lang="en-US" altLang="zh-CN" sz="800" dirty="0"/>
              <a:t>TCP/IP</a:t>
            </a:r>
            <a:r>
              <a:rPr lang="zh-CN" altLang="en-US" sz="800" dirty="0"/>
              <a:t>协议的实现上的不同。通过对不同的</a:t>
            </a:r>
            <a:r>
              <a:rPr lang="en-US" altLang="zh-CN" sz="800" dirty="0"/>
              <a:t>OS</a:t>
            </a:r>
            <a:r>
              <a:rPr lang="zh-CN" altLang="en-US" sz="800" dirty="0"/>
              <a:t>的</a:t>
            </a:r>
            <a:r>
              <a:rPr lang="en-US" altLang="zh-CN" sz="800" dirty="0"/>
              <a:t>TCP/IP</a:t>
            </a:r>
            <a:r>
              <a:rPr lang="zh-CN" altLang="en-US" sz="800" dirty="0"/>
              <a:t>协议栈存在的些微差异的鉴别来判定</a:t>
            </a:r>
            <a:r>
              <a:rPr lang="en-US" altLang="zh-CN" sz="800" dirty="0"/>
              <a:t>OS</a:t>
            </a:r>
            <a:r>
              <a:rPr lang="zh-CN" altLang="en-US" sz="800" dirty="0"/>
              <a:t>类型。</a:t>
            </a:r>
            <a:endParaRPr lang="zh-CN" altLang="en-US" sz="800" dirty="0"/>
          </a:p>
          <a:p>
            <a:pPr lvl="0" eaLnBrk="1" hangingPunct="1">
              <a:lnSpc>
                <a:spcPct val="80000"/>
              </a:lnSpc>
            </a:pPr>
            <a:r>
              <a:rPr lang="zh-CN" altLang="en-US" sz="800" dirty="0"/>
              <a:t>（</a:t>
            </a:r>
            <a:r>
              <a:rPr lang="en-US" altLang="zh-CN" sz="800" dirty="0"/>
              <a:t>1</a:t>
            </a:r>
            <a:r>
              <a:rPr lang="zh-CN" altLang="en-US" sz="800" dirty="0"/>
              <a:t>）</a:t>
            </a:r>
            <a:r>
              <a:rPr lang="en-US" altLang="zh-CN" sz="800" dirty="0"/>
              <a:t>FIN</a:t>
            </a:r>
            <a:r>
              <a:rPr lang="zh-CN" altLang="en-US" sz="800" dirty="0"/>
              <a:t>探测</a:t>
            </a:r>
            <a:endParaRPr lang="zh-CN" altLang="en-US" sz="800" dirty="0"/>
          </a:p>
          <a:p>
            <a:pPr lvl="0" eaLnBrk="1" hangingPunct="1">
              <a:lnSpc>
                <a:spcPct val="80000"/>
              </a:lnSpc>
            </a:pPr>
            <a:r>
              <a:rPr lang="zh-CN" altLang="en-US" sz="800" dirty="0"/>
              <a:t>通过向目标主机上的一个打开的端口发送一个</a:t>
            </a:r>
            <a:r>
              <a:rPr lang="en-US" altLang="zh-CN" sz="800" dirty="0"/>
              <a:t>FIN</a:t>
            </a:r>
            <a:r>
              <a:rPr lang="zh-CN" altLang="en-US" sz="800" dirty="0"/>
              <a:t>分组（或无</a:t>
            </a:r>
            <a:r>
              <a:rPr lang="en-US" altLang="zh-CN" sz="800" dirty="0"/>
              <a:t>ACK</a:t>
            </a:r>
            <a:r>
              <a:rPr lang="zh-CN" altLang="en-US" sz="800" dirty="0"/>
              <a:t>和</a:t>
            </a:r>
            <a:r>
              <a:rPr lang="en-US" altLang="zh-CN" sz="800" dirty="0"/>
              <a:t>SYN</a:t>
            </a:r>
            <a:r>
              <a:rPr lang="zh-CN" altLang="en-US" sz="800" dirty="0"/>
              <a:t>标记的包），然后等待回应；许多系统如：</a:t>
            </a:r>
            <a:r>
              <a:rPr lang="en-US" altLang="zh-CN" sz="800" dirty="0"/>
              <a:t>WINNT</a:t>
            </a:r>
            <a:r>
              <a:rPr lang="zh-CN" altLang="en-US" sz="800" dirty="0"/>
              <a:t>、</a:t>
            </a:r>
            <a:r>
              <a:rPr lang="en-US" altLang="zh-CN" sz="800" dirty="0"/>
              <a:t>CISCO IOS</a:t>
            </a:r>
            <a:r>
              <a:rPr lang="zh-CN" altLang="en-US" sz="800" dirty="0"/>
              <a:t>、</a:t>
            </a:r>
            <a:r>
              <a:rPr lang="en-US" altLang="zh-CN" sz="800" dirty="0"/>
              <a:t>HP/UX</a:t>
            </a:r>
            <a:r>
              <a:rPr lang="zh-CN" altLang="en-US" sz="800" dirty="0"/>
              <a:t>、</a:t>
            </a:r>
            <a:r>
              <a:rPr lang="en-US" altLang="zh-CN" sz="800" dirty="0"/>
              <a:t>IRIX</a:t>
            </a:r>
            <a:r>
              <a:rPr lang="zh-CN" altLang="en-US" sz="800" dirty="0"/>
              <a:t>的</a:t>
            </a:r>
            <a:r>
              <a:rPr lang="en-US" altLang="zh-CN" sz="800" dirty="0"/>
              <a:t>TCP/IP</a:t>
            </a:r>
            <a:r>
              <a:rPr lang="zh-CN" altLang="en-US" sz="800" dirty="0"/>
              <a:t>协议栈实现将返回一个</a:t>
            </a:r>
            <a:r>
              <a:rPr lang="en-US" altLang="zh-CN" sz="800" dirty="0"/>
              <a:t>Reset</a:t>
            </a:r>
            <a:r>
              <a:rPr lang="zh-CN" altLang="en-US" sz="800" dirty="0"/>
              <a:t>。</a:t>
            </a:r>
            <a:endParaRPr lang="zh-CN" altLang="en-US" sz="800" dirty="0"/>
          </a:p>
          <a:p>
            <a:pPr lvl="0" eaLnBrk="1" hangingPunct="1">
              <a:lnSpc>
                <a:spcPct val="80000"/>
              </a:lnSpc>
            </a:pPr>
            <a:r>
              <a:rPr lang="zh-CN" altLang="en-US" sz="800" dirty="0"/>
              <a:t>（</a:t>
            </a:r>
            <a:r>
              <a:rPr lang="en-US" altLang="zh-CN" sz="800" dirty="0"/>
              <a:t>2</a:t>
            </a:r>
            <a:r>
              <a:rPr lang="zh-CN" altLang="en-US" sz="800" dirty="0"/>
              <a:t>）</a:t>
            </a:r>
            <a:r>
              <a:rPr lang="en-US" altLang="zh-CN" sz="800" dirty="0"/>
              <a:t>BOGUS</a:t>
            </a:r>
            <a:r>
              <a:rPr lang="zh-CN" altLang="en-US" sz="800" dirty="0"/>
              <a:t>标记探测</a:t>
            </a:r>
            <a:endParaRPr lang="zh-CN" altLang="en-US" sz="800" dirty="0"/>
          </a:p>
          <a:p>
            <a:pPr lvl="0" eaLnBrk="1" hangingPunct="1">
              <a:lnSpc>
                <a:spcPct val="80000"/>
              </a:lnSpc>
            </a:pPr>
            <a:r>
              <a:rPr lang="zh-CN" altLang="en-US" sz="800" dirty="0"/>
              <a:t>发送一个含有未定义的</a:t>
            </a:r>
            <a:r>
              <a:rPr lang="en-US" altLang="zh-CN" sz="800" dirty="0"/>
              <a:t>TCP</a:t>
            </a:r>
            <a:r>
              <a:rPr lang="zh-CN" altLang="en-US" sz="800" dirty="0"/>
              <a:t>标记的</a:t>
            </a:r>
            <a:r>
              <a:rPr lang="en-US" altLang="zh-CN" sz="800" dirty="0"/>
              <a:t>TCP</a:t>
            </a:r>
            <a:r>
              <a:rPr lang="zh-CN" altLang="en-US" sz="800" dirty="0"/>
              <a:t>头的</a:t>
            </a:r>
            <a:r>
              <a:rPr lang="en-US" altLang="zh-CN" sz="800" dirty="0"/>
              <a:t>SYN</a:t>
            </a:r>
            <a:r>
              <a:rPr lang="zh-CN" altLang="en-US" sz="800" dirty="0"/>
              <a:t>包，那么一些</a:t>
            </a:r>
            <a:r>
              <a:rPr lang="en-US" altLang="zh-CN" sz="800" dirty="0"/>
              <a:t>OS</a:t>
            </a:r>
            <a:r>
              <a:rPr lang="zh-CN" altLang="en-US" sz="800" dirty="0"/>
              <a:t>如</a:t>
            </a:r>
            <a:r>
              <a:rPr lang="en-US" altLang="zh-CN" sz="800" dirty="0"/>
              <a:t>LINUX</a:t>
            </a:r>
            <a:r>
              <a:rPr lang="zh-CN" altLang="en-US" sz="800" dirty="0"/>
              <a:t>的回应将包含这个未定义的标记，在其它一些系统收到</a:t>
            </a:r>
            <a:r>
              <a:rPr lang="en-US" altLang="zh-CN" sz="800" dirty="0"/>
              <a:t>SYN+BOGU</a:t>
            </a:r>
            <a:r>
              <a:rPr lang="zh-CN" altLang="en-US" sz="800" dirty="0"/>
              <a:t>包将关闭连接。利用这些特性可以标识一些</a:t>
            </a:r>
            <a:r>
              <a:rPr lang="en-US" altLang="zh-CN" sz="800" dirty="0"/>
              <a:t>OS</a:t>
            </a:r>
            <a:r>
              <a:rPr lang="zh-CN" altLang="en-US" sz="800" dirty="0"/>
              <a:t>。</a:t>
            </a:r>
            <a:endParaRPr lang="zh-CN" altLang="en-US" sz="800" dirty="0"/>
          </a:p>
          <a:p>
            <a:pPr lvl="0" eaLnBrk="1" hangingPunct="1">
              <a:lnSpc>
                <a:spcPct val="80000"/>
              </a:lnSpc>
            </a:pPr>
            <a:r>
              <a:rPr lang="zh-CN" altLang="en-US" sz="800" dirty="0"/>
              <a:t>（</a:t>
            </a:r>
            <a:r>
              <a:rPr lang="en-US" altLang="zh-CN" sz="800" dirty="0"/>
              <a:t>3</a:t>
            </a:r>
            <a:r>
              <a:rPr lang="zh-CN" altLang="en-US" sz="800" dirty="0"/>
              <a:t>）</a:t>
            </a:r>
            <a:r>
              <a:rPr lang="en-US" altLang="zh-CN" sz="800" dirty="0"/>
              <a:t>ISN</a:t>
            </a:r>
            <a:r>
              <a:rPr lang="zh-CN" altLang="en-US" sz="800" dirty="0"/>
              <a:t>采样探测</a:t>
            </a:r>
            <a:endParaRPr lang="zh-CN" altLang="en-US" sz="800" dirty="0"/>
          </a:p>
          <a:p>
            <a:pPr lvl="0" eaLnBrk="1" hangingPunct="1">
              <a:lnSpc>
                <a:spcPct val="80000"/>
              </a:lnSpc>
            </a:pPr>
            <a:r>
              <a:rPr lang="zh-CN" altLang="en-US" sz="800" dirty="0"/>
              <a:t>这是寻找初始化序列长度模板与特定的</a:t>
            </a:r>
            <a:r>
              <a:rPr lang="en-US" altLang="zh-CN" sz="800" dirty="0"/>
              <a:t>OS</a:t>
            </a:r>
            <a:r>
              <a:rPr lang="zh-CN" altLang="en-US" sz="800" dirty="0"/>
              <a:t>匹配的方法，这样可以区分一些</a:t>
            </a:r>
            <a:r>
              <a:rPr lang="en-US" altLang="zh-CN" sz="800" dirty="0"/>
              <a:t>OS</a:t>
            </a:r>
            <a:r>
              <a:rPr lang="zh-CN" altLang="en-US" sz="800" dirty="0"/>
              <a:t>，如早些的</a:t>
            </a:r>
            <a:r>
              <a:rPr lang="en-US" altLang="zh-CN" sz="800" dirty="0"/>
              <a:t>UNIX</a:t>
            </a:r>
            <a:r>
              <a:rPr lang="zh-CN" altLang="en-US" sz="800" dirty="0"/>
              <a:t>系统是</a:t>
            </a:r>
            <a:r>
              <a:rPr lang="en-US" altLang="zh-CN" sz="800" dirty="0"/>
              <a:t>64 K</a:t>
            </a:r>
            <a:r>
              <a:rPr lang="zh-CN" altLang="en-US" sz="800" dirty="0"/>
              <a:t>长度。而一些新的</a:t>
            </a:r>
            <a:r>
              <a:rPr lang="en-US" altLang="zh-CN" sz="800" dirty="0"/>
              <a:t>UNIX</a:t>
            </a:r>
            <a:r>
              <a:rPr lang="zh-CN" altLang="en-US" sz="800" dirty="0"/>
              <a:t>系统则是随机增加长度，如</a:t>
            </a:r>
            <a:r>
              <a:rPr lang="en-US" altLang="zh-CN" sz="800" dirty="0"/>
              <a:t>Solaris</a:t>
            </a:r>
            <a:r>
              <a:rPr lang="zh-CN" altLang="en-US" sz="800" dirty="0"/>
              <a:t>、</a:t>
            </a:r>
            <a:r>
              <a:rPr lang="en-US" altLang="zh-CN" sz="800" dirty="0"/>
              <a:t>IRIX</a:t>
            </a:r>
            <a:r>
              <a:rPr lang="zh-CN" altLang="en-US" sz="800" dirty="0"/>
              <a:t>、</a:t>
            </a:r>
            <a:r>
              <a:rPr lang="en-US" altLang="zh-CN" sz="800" dirty="0"/>
              <a:t>FreeBSD</a:t>
            </a:r>
            <a:r>
              <a:rPr lang="zh-CN" altLang="en-US" sz="800" dirty="0"/>
              <a:t>、</a:t>
            </a:r>
            <a:r>
              <a:rPr lang="en-US" altLang="zh-CN" sz="800" dirty="0"/>
              <a:t>Digital Unix</a:t>
            </a:r>
            <a:r>
              <a:rPr lang="zh-CN" altLang="en-US" sz="800" dirty="0"/>
              <a:t>、</a:t>
            </a:r>
            <a:r>
              <a:rPr lang="en-US" altLang="zh-CN" sz="800" dirty="0"/>
              <a:t>Cray</a:t>
            </a:r>
            <a:r>
              <a:rPr lang="zh-CN" altLang="en-US" sz="800" dirty="0"/>
              <a:t>等。</a:t>
            </a:r>
            <a:endParaRPr lang="zh-CN" altLang="en-US" sz="800" dirty="0"/>
          </a:p>
          <a:p>
            <a:pPr lvl="0" eaLnBrk="1" hangingPunct="1">
              <a:lnSpc>
                <a:spcPct val="80000"/>
              </a:lnSpc>
            </a:pPr>
            <a:r>
              <a:rPr lang="zh-CN" altLang="en-US" sz="800" dirty="0"/>
              <a:t>（</a:t>
            </a:r>
            <a:r>
              <a:rPr lang="en-US" altLang="zh-CN" sz="800" dirty="0"/>
              <a:t>4</a:t>
            </a:r>
            <a:r>
              <a:rPr lang="zh-CN" altLang="en-US" sz="800" dirty="0"/>
              <a:t>）</a:t>
            </a:r>
            <a:r>
              <a:rPr lang="en-US" altLang="zh-CN" sz="800" dirty="0"/>
              <a:t>Don’t Fragment</a:t>
            </a:r>
            <a:r>
              <a:rPr lang="zh-CN" altLang="en-US" sz="800" dirty="0"/>
              <a:t>位探测</a:t>
            </a:r>
            <a:endParaRPr lang="zh-CN" altLang="en-US" sz="800" dirty="0"/>
          </a:p>
          <a:p>
            <a:pPr lvl="0" eaLnBrk="1" hangingPunct="1">
              <a:lnSpc>
                <a:spcPct val="80000"/>
              </a:lnSpc>
            </a:pPr>
            <a:r>
              <a:rPr lang="zh-CN" altLang="en-US" sz="800" dirty="0"/>
              <a:t>一些操作系统会设置</a:t>
            </a:r>
            <a:r>
              <a:rPr lang="en-US" altLang="zh-CN" sz="800" dirty="0"/>
              <a:t>IP</a:t>
            </a:r>
            <a:r>
              <a:rPr lang="zh-CN" altLang="en-US" sz="800" dirty="0"/>
              <a:t>头部“</a:t>
            </a:r>
            <a:r>
              <a:rPr lang="en-US" altLang="zh-CN" sz="800" dirty="0"/>
              <a:t>Don’t Fragment</a:t>
            </a:r>
            <a:r>
              <a:rPr lang="zh-CN" altLang="en-US" sz="800" dirty="0"/>
              <a:t>位”（不分片位）以改善性能，监视这个位就可以判定区分远程</a:t>
            </a:r>
            <a:r>
              <a:rPr lang="en-US" altLang="zh-CN" sz="800" dirty="0"/>
              <a:t>OS</a:t>
            </a:r>
            <a:r>
              <a:rPr lang="zh-CN" altLang="en-US" sz="800" dirty="0"/>
              <a:t>。</a:t>
            </a:r>
            <a:endParaRPr lang="zh-CN" altLang="en-US" sz="800" dirty="0"/>
          </a:p>
          <a:p>
            <a:pPr lvl="0" eaLnBrk="1" hangingPunct="1">
              <a:lnSpc>
                <a:spcPct val="80000"/>
              </a:lnSpc>
            </a:pPr>
            <a:r>
              <a:rPr lang="zh-CN" altLang="en-US" sz="800" dirty="0"/>
              <a:t>（</a:t>
            </a:r>
            <a:r>
              <a:rPr lang="en-US" altLang="zh-CN" sz="800" dirty="0"/>
              <a:t>5</a:t>
            </a:r>
            <a:r>
              <a:rPr lang="zh-CN" altLang="en-US" sz="800" dirty="0"/>
              <a:t>）</a:t>
            </a:r>
            <a:r>
              <a:rPr lang="en-US" altLang="zh-CN" sz="800" dirty="0"/>
              <a:t>TCP</a:t>
            </a:r>
            <a:r>
              <a:rPr lang="zh-CN" altLang="en-US" sz="800" dirty="0"/>
              <a:t>初始窗口的大小检测</a:t>
            </a:r>
            <a:endParaRPr lang="zh-CN" altLang="en-US" sz="800" dirty="0"/>
          </a:p>
          <a:p>
            <a:pPr lvl="0" eaLnBrk="1" hangingPunct="1">
              <a:lnSpc>
                <a:spcPct val="80000"/>
              </a:lnSpc>
            </a:pPr>
            <a:r>
              <a:rPr lang="zh-CN" altLang="en-US" sz="800" dirty="0"/>
              <a:t>简单检查返回的包里包含的窗口大小。某些</a:t>
            </a:r>
            <a:r>
              <a:rPr lang="en-US" altLang="zh-CN" sz="800" dirty="0"/>
              <a:t>OS</a:t>
            </a:r>
            <a:r>
              <a:rPr lang="zh-CN" altLang="en-US" sz="800" dirty="0"/>
              <a:t>在</a:t>
            </a:r>
            <a:r>
              <a:rPr lang="en-US" altLang="zh-CN" sz="800" dirty="0"/>
              <a:t>TCP/IP</a:t>
            </a:r>
            <a:r>
              <a:rPr lang="zh-CN" altLang="en-US" sz="800" dirty="0"/>
              <a:t>协议栈的实现中，这个值是独特的。如</a:t>
            </a:r>
            <a:r>
              <a:rPr lang="en-US" altLang="zh-CN" sz="800" dirty="0"/>
              <a:t>AIX</a:t>
            </a:r>
            <a:r>
              <a:rPr lang="zh-CN" altLang="en-US" sz="800" dirty="0"/>
              <a:t>是</a:t>
            </a:r>
            <a:r>
              <a:rPr lang="en-US" altLang="zh-CN" sz="800" dirty="0"/>
              <a:t>0x3F25</a:t>
            </a:r>
            <a:r>
              <a:rPr lang="zh-CN" altLang="en-US" sz="800" dirty="0"/>
              <a:t>，</a:t>
            </a:r>
            <a:r>
              <a:rPr lang="en-US" altLang="zh-CN" sz="800" dirty="0"/>
              <a:t>NT</a:t>
            </a:r>
            <a:r>
              <a:rPr lang="zh-CN" altLang="en-US" sz="800" dirty="0"/>
              <a:t>和</a:t>
            </a:r>
            <a:r>
              <a:rPr lang="en-US" altLang="zh-CN" sz="800" dirty="0"/>
              <a:t>BSD</a:t>
            </a:r>
            <a:r>
              <a:rPr lang="zh-CN" altLang="en-US" sz="800" dirty="0"/>
              <a:t>是</a:t>
            </a:r>
            <a:r>
              <a:rPr lang="en-US" altLang="zh-CN" sz="800" dirty="0"/>
              <a:t>0x402E</a:t>
            </a:r>
            <a:r>
              <a:rPr lang="zh-CN" altLang="en-US" sz="800" dirty="0"/>
              <a:t>，可以增加指纹鉴别的准确度。</a:t>
            </a:r>
            <a:endParaRPr lang="zh-CN" altLang="en-US" sz="800" dirty="0"/>
          </a:p>
          <a:p>
            <a:pPr lvl="0" eaLnBrk="1" hangingPunct="1">
              <a:lnSpc>
                <a:spcPct val="80000"/>
              </a:lnSpc>
            </a:pPr>
            <a:r>
              <a:rPr lang="zh-CN" altLang="en-US" sz="800" dirty="0"/>
              <a:t>（</a:t>
            </a:r>
            <a:r>
              <a:rPr lang="en-US" altLang="zh-CN" sz="800" dirty="0"/>
              <a:t>6</a:t>
            </a:r>
            <a:r>
              <a:rPr lang="zh-CN" altLang="en-US" sz="800" dirty="0"/>
              <a:t>）</a:t>
            </a:r>
            <a:r>
              <a:rPr lang="en-US" altLang="zh-CN" sz="800" dirty="0"/>
              <a:t>TCP</a:t>
            </a:r>
            <a:r>
              <a:rPr lang="zh-CN" altLang="en-US" sz="800" dirty="0"/>
              <a:t>可选项探测</a:t>
            </a:r>
            <a:endParaRPr lang="zh-CN" altLang="en-US" sz="800" dirty="0"/>
          </a:p>
          <a:p>
            <a:pPr lvl="0" eaLnBrk="1" hangingPunct="1">
              <a:lnSpc>
                <a:spcPct val="80000"/>
              </a:lnSpc>
            </a:pPr>
            <a:r>
              <a:rPr lang="zh-CN" altLang="en-US" sz="800" dirty="0"/>
              <a:t>利用发送的</a:t>
            </a:r>
            <a:r>
              <a:rPr lang="en-US" altLang="zh-CN" sz="800" dirty="0"/>
              <a:t>TCP</a:t>
            </a:r>
            <a:r>
              <a:rPr lang="zh-CN" altLang="en-US" sz="800" dirty="0"/>
              <a:t>包里所设定的一些</a:t>
            </a:r>
            <a:r>
              <a:rPr lang="en-US" altLang="zh-CN" sz="800" dirty="0"/>
              <a:t>TCP</a:t>
            </a:r>
            <a:r>
              <a:rPr lang="zh-CN" altLang="en-US" sz="800" dirty="0"/>
              <a:t>可选项，根据返回包的内容判断</a:t>
            </a:r>
            <a:r>
              <a:rPr lang="en-US" altLang="zh-CN" sz="800" dirty="0"/>
              <a:t>OS</a:t>
            </a:r>
            <a:r>
              <a:rPr lang="zh-CN" altLang="en-US" sz="800" dirty="0"/>
              <a:t>。</a:t>
            </a:r>
            <a:endParaRPr lang="zh-CN" altLang="en-US" sz="800" dirty="0"/>
          </a:p>
          <a:p>
            <a:pPr lvl="0" eaLnBrk="1" hangingPunct="1">
              <a:lnSpc>
                <a:spcPct val="80000"/>
              </a:lnSpc>
            </a:pPr>
            <a:r>
              <a:rPr lang="zh-CN" altLang="en-US" sz="800" dirty="0"/>
              <a:t>（</a:t>
            </a:r>
            <a:r>
              <a:rPr lang="en-US" altLang="zh-CN" sz="800" dirty="0"/>
              <a:t>7</a:t>
            </a:r>
            <a:r>
              <a:rPr lang="zh-CN" altLang="en-US" sz="800" dirty="0"/>
              <a:t>）</a:t>
            </a:r>
            <a:r>
              <a:rPr lang="en-US" altLang="zh-CN" sz="800" dirty="0"/>
              <a:t>ACK</a:t>
            </a:r>
            <a:r>
              <a:rPr lang="zh-CN" altLang="en-US" sz="800" dirty="0"/>
              <a:t>值探测</a:t>
            </a:r>
            <a:endParaRPr lang="zh-CN" altLang="en-US" sz="800" dirty="0"/>
          </a:p>
          <a:p>
            <a:pPr lvl="0" eaLnBrk="1" hangingPunct="1">
              <a:lnSpc>
                <a:spcPct val="80000"/>
              </a:lnSpc>
            </a:pPr>
            <a:r>
              <a:rPr lang="zh-CN" altLang="en-US" sz="800" dirty="0"/>
              <a:t>不同的</a:t>
            </a:r>
            <a:r>
              <a:rPr lang="en-US" altLang="zh-CN" sz="800" dirty="0"/>
              <a:t>OS</a:t>
            </a:r>
            <a:r>
              <a:rPr lang="zh-CN" altLang="en-US" sz="800" dirty="0"/>
              <a:t>对</a:t>
            </a:r>
            <a:r>
              <a:rPr lang="en-US" altLang="zh-CN" sz="800" dirty="0"/>
              <a:t>TCP/IP</a:t>
            </a:r>
            <a:r>
              <a:rPr lang="zh-CN" altLang="en-US" sz="800" dirty="0"/>
              <a:t>协议栈实现在</a:t>
            </a:r>
            <a:r>
              <a:rPr lang="en-US" altLang="zh-CN" sz="800" dirty="0"/>
              <a:t>ACK</a:t>
            </a:r>
            <a:r>
              <a:rPr lang="zh-CN" altLang="en-US" sz="800" dirty="0"/>
              <a:t>包的序列号的值的选择上存在差异，有些</a:t>
            </a:r>
            <a:r>
              <a:rPr lang="en-US" altLang="zh-CN" sz="800" dirty="0"/>
              <a:t>OS</a:t>
            </a:r>
            <a:r>
              <a:rPr lang="zh-CN" altLang="en-US" sz="800" dirty="0"/>
              <a:t>发回所确认的</a:t>
            </a:r>
            <a:r>
              <a:rPr lang="en-US" altLang="zh-CN" sz="800" dirty="0"/>
              <a:t>TCP</a:t>
            </a:r>
            <a:r>
              <a:rPr lang="zh-CN" altLang="en-US" sz="800" dirty="0"/>
              <a:t>包的序列号，另外一些则发回所确认的</a:t>
            </a:r>
            <a:r>
              <a:rPr lang="en-US" altLang="zh-CN" sz="800" dirty="0"/>
              <a:t>TCP</a:t>
            </a:r>
            <a:r>
              <a:rPr lang="zh-CN" altLang="en-US" sz="800" dirty="0"/>
              <a:t>包的序列号加</a:t>
            </a:r>
            <a:r>
              <a:rPr lang="en-US" altLang="zh-CN" sz="800" dirty="0"/>
              <a:t>1</a:t>
            </a:r>
            <a:r>
              <a:rPr lang="zh-CN" altLang="en-US" sz="800" dirty="0"/>
              <a:t>。</a:t>
            </a:r>
            <a:endParaRPr lang="zh-CN" altLang="en-US" sz="800" dirty="0"/>
          </a:p>
          <a:p>
            <a:pPr lvl="0" eaLnBrk="1" hangingPunct="1">
              <a:lnSpc>
                <a:spcPct val="80000"/>
              </a:lnSpc>
            </a:pPr>
            <a:r>
              <a:rPr lang="zh-CN" altLang="en-US" sz="800" dirty="0"/>
              <a:t>（</a:t>
            </a:r>
            <a:r>
              <a:rPr lang="en-US" altLang="zh-CN" sz="800" dirty="0"/>
              <a:t>8</a:t>
            </a:r>
            <a:r>
              <a:rPr lang="zh-CN" altLang="en-US" sz="800" dirty="0"/>
              <a:t>）</a:t>
            </a:r>
            <a:r>
              <a:rPr lang="en-US" altLang="zh-CN" sz="800" dirty="0"/>
              <a:t>ICMP</a:t>
            </a:r>
            <a:r>
              <a:rPr lang="zh-CN" altLang="en-US" sz="800" dirty="0"/>
              <a:t>出错消息抑制</a:t>
            </a:r>
            <a:endParaRPr lang="zh-CN" altLang="en-US" sz="800" dirty="0"/>
          </a:p>
          <a:p>
            <a:pPr lvl="0" eaLnBrk="1" hangingPunct="1">
              <a:lnSpc>
                <a:spcPct val="80000"/>
              </a:lnSpc>
            </a:pPr>
            <a:r>
              <a:rPr lang="zh-CN" altLang="en-US" sz="800" dirty="0"/>
              <a:t>有些</a:t>
            </a:r>
            <a:r>
              <a:rPr lang="en-US" altLang="zh-CN" sz="800" dirty="0"/>
              <a:t>OS</a:t>
            </a:r>
            <a:r>
              <a:rPr lang="zh-CN" altLang="en-US" sz="800" dirty="0"/>
              <a:t>限制</a:t>
            </a:r>
            <a:r>
              <a:rPr lang="en-US" altLang="zh-CN" sz="800" dirty="0"/>
              <a:t>ICMP</a:t>
            </a:r>
            <a:r>
              <a:rPr lang="zh-CN" altLang="en-US" sz="800" dirty="0"/>
              <a:t>出错消息的速率，通过某个随机选定的高端口发送</a:t>
            </a:r>
            <a:r>
              <a:rPr lang="en-US" altLang="zh-CN" sz="800" dirty="0"/>
              <a:t>UDP</a:t>
            </a:r>
            <a:r>
              <a:rPr lang="zh-CN" altLang="en-US" sz="800" dirty="0"/>
              <a:t>包，可能统计出在某个给定时间段内接受的不可达出错消息的数目。</a:t>
            </a:r>
            <a:endParaRPr lang="zh-CN" altLang="en-US" sz="800" dirty="0"/>
          </a:p>
          <a:p>
            <a:pPr lvl="0" eaLnBrk="1" hangingPunct="1">
              <a:lnSpc>
                <a:spcPct val="80000"/>
              </a:lnSpc>
            </a:pPr>
            <a:r>
              <a:rPr lang="zh-CN" altLang="en-US" sz="800" dirty="0"/>
              <a:t>（</a:t>
            </a:r>
            <a:r>
              <a:rPr lang="en-US" altLang="zh-CN" sz="800" dirty="0"/>
              <a:t>9</a:t>
            </a:r>
            <a:r>
              <a:rPr lang="zh-CN" altLang="en-US" sz="800" dirty="0"/>
              <a:t>）</a:t>
            </a:r>
            <a:r>
              <a:rPr lang="en-US" altLang="zh-CN" sz="800" dirty="0"/>
              <a:t>ICMP</a:t>
            </a:r>
            <a:r>
              <a:rPr lang="zh-CN" altLang="en-US" sz="800" dirty="0"/>
              <a:t>出错消息引用</a:t>
            </a:r>
            <a:endParaRPr lang="zh-CN" altLang="en-US" sz="800" dirty="0"/>
          </a:p>
          <a:p>
            <a:pPr lvl="0" eaLnBrk="1" hangingPunct="1">
              <a:lnSpc>
                <a:spcPct val="80000"/>
              </a:lnSpc>
            </a:pPr>
            <a:r>
              <a:rPr lang="zh-CN" altLang="en-US" sz="800" dirty="0"/>
              <a:t>当需要发送</a:t>
            </a:r>
            <a:r>
              <a:rPr lang="en-US" altLang="zh-CN" sz="800" dirty="0"/>
              <a:t>ICMP</a:t>
            </a:r>
            <a:r>
              <a:rPr lang="zh-CN" altLang="en-US" sz="800" dirty="0"/>
              <a:t>出错消息时，不同的</a:t>
            </a:r>
            <a:r>
              <a:rPr lang="en-US" altLang="zh-CN" sz="800" dirty="0"/>
              <a:t>OS</a:t>
            </a:r>
            <a:r>
              <a:rPr lang="zh-CN" altLang="en-US" sz="800" dirty="0"/>
              <a:t>在引用网络包时的信息量不同。通过检测所引用的消息可以粗略的判断</a:t>
            </a:r>
            <a:r>
              <a:rPr lang="en-US" altLang="zh-CN" sz="800" dirty="0"/>
              <a:t>OS</a:t>
            </a:r>
            <a:r>
              <a:rPr lang="zh-CN" altLang="en-US" sz="800" dirty="0"/>
              <a:t>。</a:t>
            </a:r>
            <a:endParaRPr lang="zh-CN" altLang="en-US" sz="800" dirty="0"/>
          </a:p>
          <a:p>
            <a:pPr lvl="0" eaLnBrk="1" hangingPunct="1">
              <a:lnSpc>
                <a:spcPct val="80000"/>
              </a:lnSpc>
            </a:pPr>
            <a:r>
              <a:rPr lang="zh-CN" altLang="en-US" sz="800" dirty="0"/>
              <a:t>（</a:t>
            </a:r>
            <a:r>
              <a:rPr lang="en-US" altLang="zh-CN" sz="800" dirty="0"/>
              <a:t>10</a:t>
            </a:r>
            <a:r>
              <a:rPr lang="zh-CN" altLang="en-US" sz="800" dirty="0"/>
              <a:t>）</a:t>
            </a:r>
            <a:r>
              <a:rPr lang="en-US" altLang="zh-CN" sz="800" dirty="0"/>
              <a:t>ICMP</a:t>
            </a:r>
            <a:r>
              <a:rPr lang="zh-CN" altLang="en-US" sz="800" dirty="0"/>
              <a:t>出错消息回射完整性</a:t>
            </a:r>
            <a:endParaRPr lang="zh-CN" altLang="en-US" sz="800" dirty="0"/>
          </a:p>
          <a:p>
            <a:pPr lvl="0" eaLnBrk="1" hangingPunct="1">
              <a:lnSpc>
                <a:spcPct val="80000"/>
              </a:lnSpc>
            </a:pPr>
            <a:r>
              <a:rPr lang="zh-CN" altLang="en-US" sz="800" dirty="0"/>
              <a:t>某些</a:t>
            </a:r>
            <a:r>
              <a:rPr lang="en-US" altLang="zh-CN" sz="800" dirty="0"/>
              <a:t>OS</a:t>
            </a:r>
            <a:r>
              <a:rPr lang="zh-CN" altLang="en-US" sz="800" dirty="0"/>
              <a:t>对</a:t>
            </a:r>
            <a:r>
              <a:rPr lang="en-US" altLang="zh-CN" sz="800" dirty="0"/>
              <a:t>TCP/IP</a:t>
            </a:r>
            <a:r>
              <a:rPr lang="zh-CN" altLang="en-US" sz="800" dirty="0"/>
              <a:t>协议栈的实现在返回</a:t>
            </a:r>
            <a:r>
              <a:rPr lang="en-US" altLang="zh-CN" sz="800" dirty="0"/>
              <a:t>ICMP</a:t>
            </a:r>
            <a:r>
              <a:rPr lang="zh-CN" altLang="en-US" sz="800" dirty="0"/>
              <a:t>出错消息的时候会修改所引用的</a:t>
            </a:r>
            <a:r>
              <a:rPr lang="en-US" altLang="zh-CN" sz="800" dirty="0"/>
              <a:t>IP</a:t>
            </a:r>
            <a:r>
              <a:rPr lang="zh-CN" altLang="en-US" sz="800" dirty="0"/>
              <a:t>头，检测对</a:t>
            </a:r>
            <a:r>
              <a:rPr lang="en-US" altLang="zh-CN" sz="800" dirty="0"/>
              <a:t>IP</a:t>
            </a:r>
            <a:r>
              <a:rPr lang="zh-CN" altLang="en-US" sz="800" dirty="0"/>
              <a:t>头的改动的类型可以粗略判断</a:t>
            </a:r>
            <a:r>
              <a:rPr lang="en-US" altLang="zh-CN" sz="800" dirty="0"/>
              <a:t>OS</a:t>
            </a:r>
            <a:r>
              <a:rPr lang="zh-CN" altLang="en-US" sz="800" dirty="0"/>
              <a:t>。</a:t>
            </a:r>
            <a:endParaRPr lang="zh-CN" altLang="en-US" sz="800" dirty="0"/>
          </a:p>
          <a:p>
            <a:pPr lvl="0" eaLnBrk="1" hangingPunct="1">
              <a:lnSpc>
                <a:spcPct val="80000"/>
              </a:lnSpc>
            </a:pPr>
            <a:r>
              <a:rPr lang="zh-CN" altLang="en-US" sz="800" dirty="0"/>
              <a:t>（</a:t>
            </a:r>
            <a:r>
              <a:rPr lang="en-US" altLang="zh-CN" sz="800" dirty="0"/>
              <a:t>11</a:t>
            </a:r>
            <a:r>
              <a:rPr lang="zh-CN" altLang="en-US" sz="800" dirty="0"/>
              <a:t>）</a:t>
            </a:r>
            <a:r>
              <a:rPr lang="en-US" altLang="zh-CN" sz="800" dirty="0"/>
              <a:t>TOS</a:t>
            </a:r>
            <a:r>
              <a:rPr lang="zh-CN" altLang="en-US" sz="800" dirty="0"/>
              <a:t>服务类型</a:t>
            </a:r>
            <a:endParaRPr lang="zh-CN" altLang="en-US" sz="800" dirty="0"/>
          </a:p>
          <a:p>
            <a:pPr lvl="0" eaLnBrk="1" hangingPunct="1">
              <a:lnSpc>
                <a:spcPct val="80000"/>
              </a:lnSpc>
            </a:pPr>
            <a:r>
              <a:rPr lang="zh-CN" altLang="en-US" sz="800" dirty="0"/>
              <a:t>检测</a:t>
            </a:r>
            <a:r>
              <a:rPr lang="en-US" altLang="zh-CN" sz="800" dirty="0"/>
              <a:t>ICMP</a:t>
            </a:r>
            <a:r>
              <a:rPr lang="zh-CN" altLang="en-US" sz="800" dirty="0"/>
              <a:t>端口不可到达消息的</a:t>
            </a:r>
            <a:r>
              <a:rPr lang="en-US" altLang="zh-CN" sz="800" dirty="0"/>
              <a:t>TOS</a:t>
            </a:r>
            <a:r>
              <a:rPr lang="zh-CN" altLang="en-US" sz="800" dirty="0"/>
              <a:t>字段，多数</a:t>
            </a:r>
            <a:r>
              <a:rPr lang="en-US" altLang="zh-CN" sz="800" dirty="0"/>
              <a:t>OS</a:t>
            </a:r>
            <a:r>
              <a:rPr lang="zh-CN" altLang="en-US" sz="800" dirty="0"/>
              <a:t>会是</a:t>
            </a:r>
            <a:r>
              <a:rPr lang="en-US" altLang="zh-CN" sz="800" dirty="0"/>
              <a:t>0</a:t>
            </a:r>
            <a:r>
              <a:rPr lang="zh-CN" altLang="en-US" sz="800" dirty="0"/>
              <a:t>，而另一些则不是。</a:t>
            </a:r>
            <a:endParaRPr lang="zh-CN" altLang="en-US" sz="800" dirty="0"/>
          </a:p>
          <a:p>
            <a:pPr lvl="0" eaLnBrk="1" hangingPunct="1">
              <a:lnSpc>
                <a:spcPct val="80000"/>
              </a:lnSpc>
            </a:pPr>
            <a:r>
              <a:rPr lang="zh-CN" altLang="en-US" sz="800" dirty="0"/>
              <a:t>（</a:t>
            </a:r>
            <a:r>
              <a:rPr lang="en-US" altLang="zh-CN" sz="800" dirty="0"/>
              <a:t>12</a:t>
            </a:r>
            <a:r>
              <a:rPr lang="zh-CN" altLang="en-US" sz="800" dirty="0"/>
              <a:t>）片断处理</a:t>
            </a:r>
            <a:endParaRPr lang="zh-CN" altLang="en-US" sz="800" dirty="0"/>
          </a:p>
          <a:p>
            <a:pPr lvl="0" eaLnBrk="1" hangingPunct="1">
              <a:lnSpc>
                <a:spcPct val="80000"/>
              </a:lnSpc>
            </a:pPr>
            <a:r>
              <a:rPr lang="zh-CN" altLang="en-US" sz="800" dirty="0"/>
              <a:t>不同的</a:t>
            </a:r>
            <a:r>
              <a:rPr lang="en-US" altLang="zh-CN" sz="800" dirty="0"/>
              <a:t>TCP/IP</a:t>
            </a:r>
            <a:r>
              <a:rPr lang="zh-CN" altLang="en-US" sz="800" dirty="0"/>
              <a:t>协议栈实现对重叠的片断处理上有差异。有些在重组时会用到后到达的新数据覆盖就数据，有些则相反。 </a:t>
            </a:r>
            <a:endParaRPr lang="zh-CN" altLang="en-US" sz="800" dirty="0"/>
          </a:p>
        </p:txBody>
      </p:sp>
    </p:spTree>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22882"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22883" name="Rectangle 2"/>
          <p:cNvSpPr>
            <a:spLocks noRot="1" noTextEdit="1"/>
          </p:cNvSpPr>
          <p:nvPr>
            <p:ph type="sldImg"/>
          </p:nvPr>
        </p:nvSpPr>
        <p:spPr/>
      </p:sp>
      <p:sp>
        <p:nvSpPr>
          <p:cNvPr id="122884" name="Rectangle 3"/>
          <p:cNvSpPr>
            <a:spLocks noGrp="1"/>
          </p:cNvSpPr>
          <p:nvPr>
            <p:ph type="body" idx="1"/>
          </p:nvPr>
        </p:nvSpPr>
        <p:spPr/>
        <p:txBody>
          <a:bodyPr wrap="square" lIns="91440" tIns="45720" rIns="91440" bIns="45720" anchor="t" anchorCtr="0"/>
          <a:p>
            <a:pPr lvl="0" eaLnBrk="1" hangingPunct="1"/>
            <a:r>
              <a:rPr lang="zh-CN" altLang="en-US" dirty="0"/>
              <a:t>主动协议栈指纹识别由于需要主动往目标发送数据包，但这些数据包在网络流量中比较惹人注意，因为正常使用网络不会按这样的顺序出现包，因此比较容易被</a:t>
            </a:r>
            <a:r>
              <a:rPr lang="en-US" altLang="zh-CN" dirty="0"/>
              <a:t>IDS</a:t>
            </a:r>
            <a:r>
              <a:rPr lang="zh-CN" altLang="en-US" dirty="0"/>
              <a:t>扑获。为了隐秘的识别远程</a:t>
            </a:r>
            <a:r>
              <a:rPr lang="en-US" altLang="zh-CN" dirty="0"/>
              <a:t>OS</a:t>
            </a:r>
            <a:r>
              <a:rPr lang="zh-CN" altLang="en-US" dirty="0"/>
              <a:t>，需要使用被动协议栈指纹识别。</a:t>
            </a:r>
            <a:endParaRPr lang="zh-CN" altLang="en-US" dirty="0"/>
          </a:p>
          <a:p>
            <a:pPr lvl="0" eaLnBrk="1" hangingPunct="1"/>
            <a:r>
              <a:rPr lang="zh-CN" altLang="en-US" dirty="0"/>
              <a:t>被动协议栈指纹识别在原理上和主动协议栈指纹识别相似，但是它从不主动发送数据包，只是被动的捕获远程主机返回的包来分析其</a:t>
            </a:r>
            <a:r>
              <a:rPr lang="en-US" altLang="zh-CN" dirty="0"/>
              <a:t>OS</a:t>
            </a:r>
            <a:r>
              <a:rPr lang="zh-CN" altLang="en-US" dirty="0"/>
              <a:t>类型版本，一般可以从</a:t>
            </a:r>
            <a:r>
              <a:rPr lang="en-US" altLang="zh-CN" dirty="0"/>
              <a:t>4</a:t>
            </a:r>
            <a:r>
              <a:rPr lang="zh-CN" altLang="en-US" dirty="0"/>
              <a:t>个反面着手：</a:t>
            </a:r>
            <a:endParaRPr lang="zh-CN" altLang="en-US" dirty="0"/>
          </a:p>
          <a:p>
            <a:pPr lvl="0" eaLnBrk="1" hangingPunct="1"/>
            <a:r>
              <a:rPr lang="zh-CN" altLang="en-US" dirty="0"/>
              <a:t>（</a:t>
            </a:r>
            <a:r>
              <a:rPr lang="en-US" altLang="zh-CN" dirty="0"/>
              <a:t>1</a:t>
            </a:r>
            <a:r>
              <a:rPr lang="zh-CN" altLang="en-US" dirty="0"/>
              <a:t>）</a:t>
            </a:r>
            <a:r>
              <a:rPr lang="en-US" altLang="zh-CN" dirty="0"/>
              <a:t>TTL</a:t>
            </a:r>
            <a:r>
              <a:rPr lang="zh-CN" altLang="en-US" dirty="0"/>
              <a:t>值：这个数据是操作系统对出站的信息包设置的存活时间。</a:t>
            </a:r>
            <a:endParaRPr lang="zh-CN" altLang="en-US" dirty="0"/>
          </a:p>
          <a:p>
            <a:pPr lvl="0" eaLnBrk="1" hangingPunct="1"/>
            <a:r>
              <a:rPr lang="zh-CN" altLang="en-US" dirty="0"/>
              <a:t>（</a:t>
            </a:r>
            <a:r>
              <a:rPr lang="en-US" altLang="zh-CN" dirty="0"/>
              <a:t>2</a:t>
            </a:r>
            <a:r>
              <a:rPr lang="zh-CN" altLang="en-US" dirty="0"/>
              <a:t>）</a:t>
            </a:r>
            <a:r>
              <a:rPr lang="en-US" altLang="zh-CN" dirty="0"/>
              <a:t>Windows Size</a:t>
            </a:r>
            <a:r>
              <a:rPr lang="zh-CN" altLang="en-US" dirty="0"/>
              <a:t>：操作系统设置的</a:t>
            </a:r>
            <a:r>
              <a:rPr lang="en-US" altLang="zh-CN" dirty="0"/>
              <a:t>TCP</a:t>
            </a:r>
            <a:r>
              <a:rPr lang="zh-CN" altLang="en-US" dirty="0"/>
              <a:t>窗口大小，这个窗口大小是在发送</a:t>
            </a:r>
            <a:r>
              <a:rPr lang="en-US" altLang="zh-CN" dirty="0"/>
              <a:t>FIN</a:t>
            </a:r>
            <a:r>
              <a:rPr lang="zh-CN" altLang="en-US" dirty="0"/>
              <a:t>信息包时包含的选项。</a:t>
            </a:r>
            <a:endParaRPr lang="zh-CN" altLang="en-US" dirty="0"/>
          </a:p>
          <a:p>
            <a:pPr lvl="0" eaLnBrk="1" hangingPunct="1"/>
            <a:r>
              <a:rPr lang="zh-CN" altLang="en-US" dirty="0"/>
              <a:t>（</a:t>
            </a:r>
            <a:r>
              <a:rPr lang="en-US" altLang="zh-CN" dirty="0"/>
              <a:t>3</a:t>
            </a:r>
            <a:r>
              <a:rPr lang="zh-CN" altLang="en-US" dirty="0"/>
              <a:t>）</a:t>
            </a:r>
            <a:r>
              <a:rPr lang="en-US" altLang="zh-CN" dirty="0"/>
              <a:t>DF</a:t>
            </a:r>
            <a:r>
              <a:rPr lang="zh-CN" altLang="en-US" dirty="0"/>
              <a:t>：可以查看操作系统是否设置了不准分片位。</a:t>
            </a:r>
            <a:endParaRPr lang="zh-CN" altLang="en-US" dirty="0"/>
          </a:p>
          <a:p>
            <a:pPr lvl="0" eaLnBrk="1" hangingPunct="1"/>
            <a:r>
              <a:rPr lang="zh-CN" altLang="en-US" dirty="0"/>
              <a:t>（</a:t>
            </a:r>
            <a:r>
              <a:rPr lang="en-US" altLang="zh-CN" dirty="0"/>
              <a:t>4</a:t>
            </a:r>
            <a:r>
              <a:rPr lang="zh-CN" altLang="en-US" dirty="0"/>
              <a:t>）</a:t>
            </a:r>
            <a:r>
              <a:rPr lang="en-US" altLang="zh-CN" dirty="0"/>
              <a:t>TOS</a:t>
            </a:r>
            <a:r>
              <a:rPr lang="zh-CN" altLang="en-US" dirty="0"/>
              <a:t>：操作系统是否设置了服务类型。</a:t>
            </a:r>
            <a:endParaRPr lang="zh-CN" altLang="en-US" dirty="0"/>
          </a:p>
          <a:p>
            <a:pPr lvl="0" eaLnBrk="1" hangingPunct="1"/>
            <a:r>
              <a:rPr lang="zh-CN" altLang="en-US" dirty="0"/>
              <a:t>被动分析这些属性并将得到的结果与属性库比较，以判断远程</a:t>
            </a:r>
            <a:r>
              <a:rPr lang="en-US" altLang="zh-CN" dirty="0"/>
              <a:t>OS</a:t>
            </a:r>
            <a:r>
              <a:rPr lang="zh-CN" altLang="en-US" dirty="0"/>
              <a:t>类型。当然探测到的系统不可能</a:t>
            </a:r>
            <a:r>
              <a:rPr lang="en-US" altLang="zh-CN" dirty="0"/>
              <a:t>100%</a:t>
            </a:r>
            <a:r>
              <a:rPr lang="zh-CN" altLang="en-US" dirty="0"/>
              <a:t>正确，也不可能依靠上面的单个的信号特征来判断系统，但是，通过查看多个信号特征和组合这些信息，可以增加对远程主机的精确程度。 </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24930"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24931" name="Rectangle 2"/>
          <p:cNvSpPr>
            <a:spLocks noRot="1" noTextEdit="1"/>
          </p:cNvSpPr>
          <p:nvPr>
            <p:ph type="sldImg"/>
          </p:nvPr>
        </p:nvSpPr>
        <p:spPr/>
      </p:sp>
      <p:sp>
        <p:nvSpPr>
          <p:cNvPr id="124932" name="Rectangle 3"/>
          <p:cNvSpPr>
            <a:spLocks noGrp="1"/>
          </p:cNvSpPr>
          <p:nvPr>
            <p:ph type="body" idx="1"/>
          </p:nvPr>
        </p:nvSpPr>
        <p:spPr/>
        <p:txBody>
          <a:bodyPr wrap="square" lIns="91440" tIns="45720" rIns="91440" bIns="45720" anchor="t" anchorCtr="0"/>
          <a:p>
            <a:pPr lvl="0" eaLnBrk="1" hangingPunct="1"/>
            <a:r>
              <a:rPr lang="zh-CN" altLang="en-US" dirty="0"/>
              <a:t>被动协议栈指纹识别在原理上和主动协议栈指纹识别相似，但是它从不主动发送数据包，只是被动的捕获远程主机返回的包来分析其</a:t>
            </a:r>
            <a:r>
              <a:rPr lang="en-US" altLang="zh-CN" dirty="0"/>
              <a:t>OS</a:t>
            </a:r>
            <a:r>
              <a:rPr lang="zh-CN" altLang="en-US" dirty="0"/>
              <a:t>类型版本，一般可以从</a:t>
            </a:r>
            <a:r>
              <a:rPr lang="en-US" altLang="zh-CN" dirty="0"/>
              <a:t>4</a:t>
            </a:r>
            <a:r>
              <a:rPr lang="zh-CN" altLang="en-US" dirty="0"/>
              <a:t>个反面着手：</a:t>
            </a:r>
            <a:endParaRPr lang="zh-CN" altLang="en-US" dirty="0"/>
          </a:p>
          <a:p>
            <a:pPr lvl="0" eaLnBrk="1" hangingPunct="1"/>
            <a:r>
              <a:rPr lang="zh-CN" altLang="en-US" dirty="0"/>
              <a:t>（</a:t>
            </a:r>
            <a:r>
              <a:rPr lang="en-US" altLang="zh-CN" dirty="0"/>
              <a:t>1</a:t>
            </a:r>
            <a:r>
              <a:rPr lang="zh-CN" altLang="en-US" dirty="0"/>
              <a:t>）</a:t>
            </a:r>
            <a:r>
              <a:rPr lang="en-US" altLang="zh-CN" dirty="0"/>
              <a:t>TTL</a:t>
            </a:r>
            <a:r>
              <a:rPr lang="zh-CN" altLang="en-US" dirty="0"/>
              <a:t>值：这个数据是操作系统对出站的信息包设置的存活时间。</a:t>
            </a:r>
            <a:endParaRPr lang="zh-CN" altLang="en-US" dirty="0"/>
          </a:p>
          <a:p>
            <a:pPr lvl="0" eaLnBrk="1" hangingPunct="1"/>
            <a:r>
              <a:rPr lang="zh-CN" altLang="en-US" dirty="0"/>
              <a:t>（</a:t>
            </a:r>
            <a:r>
              <a:rPr lang="en-US" altLang="zh-CN" dirty="0"/>
              <a:t>2</a:t>
            </a:r>
            <a:r>
              <a:rPr lang="zh-CN" altLang="en-US" dirty="0"/>
              <a:t>）</a:t>
            </a:r>
            <a:r>
              <a:rPr lang="en-US" altLang="zh-CN" dirty="0"/>
              <a:t>Windows Size</a:t>
            </a:r>
            <a:r>
              <a:rPr lang="zh-CN" altLang="en-US" dirty="0"/>
              <a:t>：操作系统设置的</a:t>
            </a:r>
            <a:r>
              <a:rPr lang="en-US" altLang="zh-CN" dirty="0"/>
              <a:t>TCP</a:t>
            </a:r>
            <a:r>
              <a:rPr lang="zh-CN" altLang="en-US" dirty="0"/>
              <a:t>窗口大小，这个窗口大小是在发送</a:t>
            </a:r>
            <a:r>
              <a:rPr lang="en-US" altLang="zh-CN" dirty="0"/>
              <a:t>FIN</a:t>
            </a:r>
            <a:r>
              <a:rPr lang="zh-CN" altLang="en-US" dirty="0"/>
              <a:t>信息包时包含的选项。</a:t>
            </a:r>
            <a:endParaRPr lang="zh-CN" altLang="en-US" dirty="0"/>
          </a:p>
          <a:p>
            <a:pPr lvl="0" eaLnBrk="1" hangingPunct="1"/>
            <a:r>
              <a:rPr lang="zh-CN" altLang="en-US" dirty="0"/>
              <a:t>（</a:t>
            </a:r>
            <a:r>
              <a:rPr lang="en-US" altLang="zh-CN" dirty="0"/>
              <a:t>3</a:t>
            </a:r>
            <a:r>
              <a:rPr lang="zh-CN" altLang="en-US" dirty="0"/>
              <a:t>）</a:t>
            </a:r>
            <a:r>
              <a:rPr lang="en-US" altLang="zh-CN" dirty="0"/>
              <a:t>DF</a:t>
            </a:r>
            <a:r>
              <a:rPr lang="zh-CN" altLang="en-US" dirty="0"/>
              <a:t>：可以查看操作系统是否设置了不准分片位。</a:t>
            </a:r>
            <a:endParaRPr lang="zh-CN" altLang="en-US" dirty="0"/>
          </a:p>
          <a:p>
            <a:pPr lvl="0" eaLnBrk="1" hangingPunct="1"/>
            <a:r>
              <a:rPr lang="zh-CN" altLang="en-US" dirty="0"/>
              <a:t>（</a:t>
            </a:r>
            <a:r>
              <a:rPr lang="en-US" altLang="zh-CN" dirty="0"/>
              <a:t>4</a:t>
            </a:r>
            <a:r>
              <a:rPr lang="zh-CN" altLang="en-US" dirty="0"/>
              <a:t>）</a:t>
            </a:r>
            <a:r>
              <a:rPr lang="en-US" altLang="zh-CN" dirty="0"/>
              <a:t>TOS</a:t>
            </a:r>
            <a:r>
              <a:rPr lang="zh-CN" altLang="en-US" dirty="0"/>
              <a:t>：操作系统是否设置了服务类型。</a:t>
            </a:r>
            <a:endParaRPr lang="zh-CN" altLang="en-US" dirty="0"/>
          </a:p>
          <a:p>
            <a:pPr lvl="0" eaLnBrk="1" hangingPunct="1"/>
            <a:r>
              <a:rPr lang="zh-CN" altLang="en-US" dirty="0"/>
              <a:t>被动分析这些属性并将得到的结果与属性库比较，以判断远程</a:t>
            </a:r>
            <a:r>
              <a:rPr lang="en-US" altLang="zh-CN" dirty="0"/>
              <a:t>OS</a:t>
            </a:r>
            <a:r>
              <a:rPr lang="zh-CN" altLang="en-US" dirty="0"/>
              <a:t>类型。</a:t>
            </a:r>
            <a:endParaRPr lang="en-US" altLang="zh-CN" dirty="0"/>
          </a:p>
          <a:p>
            <a:pPr lvl="0" eaLnBrk="1" hangingPunct="1"/>
            <a:r>
              <a:rPr lang="zh-CN" altLang="en-US" dirty="0"/>
              <a:t>当然探测到的系统不可能</a:t>
            </a:r>
            <a:r>
              <a:rPr lang="en-US" altLang="zh-CN" dirty="0"/>
              <a:t>100%</a:t>
            </a:r>
            <a:r>
              <a:rPr lang="zh-CN" altLang="en-US" dirty="0"/>
              <a:t>正确，也不可能依靠上面的单个的信号特征来判断系统，但是，通过查看多个信号特征和组合这些信息，可以增加对远程主机的精确程度。 </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33122"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33123" name="Rectangle 2"/>
          <p:cNvSpPr>
            <a:spLocks noRot="1" noTextEdit="1"/>
          </p:cNvSpPr>
          <p:nvPr>
            <p:ph type="sldImg"/>
          </p:nvPr>
        </p:nvSpPr>
        <p:spPr/>
      </p:sp>
      <p:sp>
        <p:nvSpPr>
          <p:cNvPr id="133124" name="Rectangle 3"/>
          <p:cNvSpPr>
            <a:spLocks noGrp="1"/>
          </p:cNvSpPr>
          <p:nvPr>
            <p:ph type="body" idx="1"/>
          </p:nvPr>
        </p:nvSpPr>
        <p:spPr/>
        <p:txBody>
          <a:bodyPr wrap="square" lIns="91440" tIns="45720" rIns="91440" bIns="45720" anchor="t" anchorCtr="0"/>
          <a:p>
            <a:pPr lvl="0" eaLnBrk="1" hangingPunct="1"/>
            <a:r>
              <a:rPr lang="zh-CN" altLang="en-US" dirty="0"/>
              <a:t>如果扫描范围具有一定的规模，比如要在一个较大的范围内对网络系统进行安全评估，那就需要使用一些多功能的综合性工具。一般来说，这些多功能的综合性扫描工具，都可以对大段的网络</a:t>
            </a:r>
            <a:r>
              <a:rPr lang="en-US" altLang="zh-CN" dirty="0"/>
              <a:t>IP</a:t>
            </a:r>
            <a:r>
              <a:rPr lang="zh-CN" altLang="en-US" dirty="0"/>
              <a:t>进行扫描，其扫描内容非常广泛，基本上包含了各种专项扫描工具的各个方面，而且最为关键的，这些扫描工具所生成的结果报告非常详实，往往会分门别类的对得到的漏洞信息进行扫描，并给出解决办法。这对于一个网络管理员来说就很有意义。</a:t>
            </a:r>
            <a:endParaRPr lang="zh-CN" altLang="en-US" dirty="0"/>
          </a:p>
          <a:p>
            <a:pPr lvl="0" eaLnBrk="1" hangingPunct="1"/>
            <a:r>
              <a:rPr lang="zh-CN" altLang="en-US" dirty="0"/>
              <a:t>也许是考虑专门为管理员作系统评估测试使用，这些大型工具往往会产生一些特殊的报警及日志信息，而且及时没有专门的提示，当前许多</a:t>
            </a:r>
            <a:r>
              <a:rPr lang="en-US" altLang="zh-CN" dirty="0"/>
              <a:t>IDS</a:t>
            </a:r>
            <a:r>
              <a:rPr lang="zh-CN" altLang="en-US" dirty="0"/>
              <a:t>产品也可以识别出这类工具特征明显的扫描活动。</a:t>
            </a:r>
            <a:endParaRPr lang="zh-CN" altLang="en-US" dirty="0"/>
          </a:p>
          <a:p>
            <a:pPr lvl="0" eaLnBrk="1" hangingPunct="1"/>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37218"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37219" name="Rectangle 2"/>
          <p:cNvSpPr>
            <a:spLocks noRot="1" noTextEdit="1"/>
          </p:cNvSpPr>
          <p:nvPr>
            <p:ph type="sldImg"/>
          </p:nvPr>
        </p:nvSpPr>
        <p:spPr/>
      </p:sp>
      <p:sp>
        <p:nvSpPr>
          <p:cNvPr id="137220" name="Rectangle 3"/>
          <p:cNvSpPr>
            <a:spLocks noGrp="1"/>
          </p:cNvSpPr>
          <p:nvPr>
            <p:ph type="body" idx="1"/>
          </p:nvPr>
        </p:nvSpPr>
        <p:spPr/>
        <p:txBody>
          <a:bodyPr wrap="square" lIns="91440" tIns="45720" rIns="91440" bIns="45720" anchor="t" anchorCtr="0"/>
          <a:p>
            <a:pPr lvl="0" eaLnBrk="1" hangingPunct="1">
              <a:lnSpc>
                <a:spcPct val="80000"/>
              </a:lnSpc>
            </a:pPr>
            <a:r>
              <a:rPr lang="en-US" altLang="zh-CN" sz="800" dirty="0"/>
              <a:t>SATAN</a:t>
            </a:r>
            <a:r>
              <a:rPr lang="zh-CN" altLang="en-US" sz="800" dirty="0"/>
              <a:t>是</a:t>
            </a:r>
            <a:r>
              <a:rPr lang="en-US" altLang="zh-CN" sz="800" dirty="0"/>
              <a:t>Security Administrator Tool for Analyzing Networks</a:t>
            </a:r>
            <a:r>
              <a:rPr lang="zh-CN" altLang="en-US" sz="800" dirty="0"/>
              <a:t>（用于分析网络的安全管理员工具）的缩写，作者是</a:t>
            </a:r>
            <a:r>
              <a:rPr lang="en-US" altLang="zh-CN" sz="800" dirty="0"/>
              <a:t>Dan Farmer</a:t>
            </a:r>
            <a:r>
              <a:rPr lang="zh-CN" altLang="en-US" sz="800" dirty="0"/>
              <a:t>和</a:t>
            </a:r>
            <a:r>
              <a:rPr lang="en-US" altLang="zh-CN" sz="800" dirty="0"/>
              <a:t>Wietse Venema</a:t>
            </a:r>
            <a:r>
              <a:rPr lang="zh-CN" altLang="en-US" sz="800" dirty="0"/>
              <a:t>。实际上</a:t>
            </a:r>
            <a:r>
              <a:rPr lang="en-US" altLang="zh-CN" sz="800" dirty="0"/>
              <a:t>SATAN</a:t>
            </a:r>
            <a:r>
              <a:rPr lang="zh-CN" altLang="en-US" sz="800" dirty="0"/>
              <a:t>在</a:t>
            </a:r>
            <a:r>
              <a:rPr lang="en-US" altLang="zh-CN" sz="800" dirty="0"/>
              <a:t>1993</a:t>
            </a:r>
            <a:r>
              <a:rPr lang="zh-CN" altLang="en-US" sz="800" dirty="0"/>
              <a:t>年就已经成型了，但是</a:t>
            </a:r>
            <a:r>
              <a:rPr lang="en-US" altLang="zh-CN" sz="800" dirty="0"/>
              <a:t>Netscape</a:t>
            </a:r>
            <a:r>
              <a:rPr lang="zh-CN" altLang="en-US" sz="800" dirty="0"/>
              <a:t>浏览器的发布，成为一个新的转折点。作者重新改写了程序，所有的操作都通过浏览器来进行。</a:t>
            </a:r>
            <a:r>
              <a:rPr lang="en-US" altLang="zh-CN" sz="800" dirty="0"/>
              <a:t>1995</a:t>
            </a:r>
            <a:r>
              <a:rPr lang="zh-CN" altLang="en-US" sz="800" dirty="0"/>
              <a:t>年</a:t>
            </a:r>
            <a:r>
              <a:rPr lang="en-US" altLang="zh-CN" sz="800" dirty="0"/>
              <a:t>4</a:t>
            </a:r>
            <a:r>
              <a:rPr lang="zh-CN" altLang="en-US" sz="800" dirty="0"/>
              <a:t>月</a:t>
            </a:r>
            <a:r>
              <a:rPr lang="en-US" altLang="zh-CN" sz="800" dirty="0"/>
              <a:t>5</a:t>
            </a:r>
            <a:r>
              <a:rPr lang="zh-CN" altLang="en-US" sz="800" dirty="0"/>
              <a:t>日，</a:t>
            </a:r>
            <a:r>
              <a:rPr lang="en-US" altLang="zh-CN" sz="800" dirty="0"/>
              <a:t>SATAN</a:t>
            </a:r>
            <a:r>
              <a:rPr lang="zh-CN" altLang="en-US" sz="800" dirty="0"/>
              <a:t>的发布引起了轩然大波。但是引起争论的更重要的原因，主要是</a:t>
            </a:r>
            <a:r>
              <a:rPr lang="en-US" altLang="zh-CN" sz="800" dirty="0"/>
              <a:t>SATAN</a:t>
            </a:r>
            <a:r>
              <a:rPr lang="zh-CN" altLang="en-US" sz="800" dirty="0"/>
              <a:t>带来了关于网络安全的全新观念。在</a:t>
            </a:r>
            <a:r>
              <a:rPr lang="en-US" altLang="zh-CN" sz="800" dirty="0"/>
              <a:t>SATAN</a:t>
            </a:r>
            <a:r>
              <a:rPr lang="zh-CN" altLang="en-US" sz="800" dirty="0"/>
              <a:t>发表之前，关于网络安全的防护上，模糊安全论已经有很长一段时间的讨论。所谓的模糊安全的概念，是大多数的软件，特别是操作系统得厂商喜欢处理安全漏洞的一种方法，他们认为安全漏洞应该隐藏，不要在文档中公布，因为很少人会发现这些漏洞，即使有人发现这些漏洞，也不会去研究和利用漏洞。</a:t>
            </a:r>
            <a:r>
              <a:rPr lang="en-US" altLang="zh-CN" sz="800" dirty="0"/>
              <a:t>SATAN</a:t>
            </a:r>
            <a:r>
              <a:rPr lang="zh-CN" altLang="en-US" sz="800" dirty="0"/>
              <a:t>作者认为这是很可笑的。事实也确实如此，计算机紧急行动小组（</a:t>
            </a:r>
            <a:r>
              <a:rPr lang="en-US" altLang="zh-CN" sz="800" dirty="0"/>
              <a:t>Computer Emergency Response Team</a:t>
            </a:r>
            <a:r>
              <a:rPr lang="zh-CN" altLang="en-US" sz="800" dirty="0"/>
              <a:t>，简称</a:t>
            </a:r>
            <a:r>
              <a:rPr lang="en-US" altLang="zh-CN" sz="800" dirty="0"/>
              <a:t>CERT</a:t>
            </a:r>
            <a:r>
              <a:rPr lang="zh-CN" altLang="en-US" sz="800" dirty="0"/>
              <a:t>）在</a:t>
            </a:r>
            <a:r>
              <a:rPr lang="en-US" altLang="zh-CN" sz="800" dirty="0"/>
              <a:t>1995</a:t>
            </a:r>
            <a:r>
              <a:rPr lang="zh-CN" altLang="en-US" sz="800" dirty="0"/>
              <a:t>年发表的年报表明，</a:t>
            </a:r>
            <a:r>
              <a:rPr lang="en-US" altLang="zh-CN" sz="800" dirty="0"/>
              <a:t>1995</a:t>
            </a:r>
            <a:r>
              <a:rPr lang="zh-CN" altLang="en-US" sz="800" dirty="0"/>
              <a:t>年发生了</a:t>
            </a:r>
            <a:r>
              <a:rPr lang="en-US" altLang="zh-CN" sz="800" dirty="0"/>
              <a:t>12 000</a:t>
            </a:r>
            <a:r>
              <a:rPr lang="zh-CN" altLang="en-US" sz="800" dirty="0"/>
              <a:t>起黑客入侵事件。也就是说，即使操作系统厂商不发布安全漏洞公告，仍然有很多安全漏洞被发布到</a:t>
            </a:r>
            <a:r>
              <a:rPr lang="en-US" altLang="zh-CN" sz="800" dirty="0"/>
              <a:t>Internet</a:t>
            </a:r>
            <a:r>
              <a:rPr lang="zh-CN" altLang="en-US" sz="800" dirty="0"/>
              <a:t>上，被黑客们用来进行攻击。实际上随着软件规模的日益增大，软件出现安全漏洞是不可避免的，尽管程序员一般不会故意在程序中留下漏洞。及时地公布安全漏洞和补丁，让网络管理员及时进行补救，才是正确的方法。而</a:t>
            </a:r>
            <a:r>
              <a:rPr lang="en-US" altLang="zh-CN" sz="800" dirty="0"/>
              <a:t>SATAN</a:t>
            </a:r>
            <a:r>
              <a:rPr lang="zh-CN" altLang="en-US" sz="800" dirty="0"/>
              <a:t>的公布，的确促使所有的操作系统厂商及时的修正了他们的系统中的漏洞。</a:t>
            </a:r>
            <a:endParaRPr lang="zh-CN" altLang="en-US" sz="800" dirty="0"/>
          </a:p>
          <a:p>
            <a:pPr lvl="0" eaLnBrk="1" hangingPunct="1">
              <a:lnSpc>
                <a:spcPct val="80000"/>
              </a:lnSpc>
            </a:pPr>
            <a:r>
              <a:rPr lang="en-US" altLang="zh-CN" sz="800" dirty="0"/>
              <a:t>Dan Farmer</a:t>
            </a:r>
            <a:r>
              <a:rPr lang="zh-CN" altLang="en-US" sz="800" dirty="0"/>
              <a:t>他们在工作中发现，真正的网络安全隐患是人为的因素。关键是人们的安全观念很淡漠，网络配置和组织策略都存在错误。他在</a:t>
            </a:r>
            <a:r>
              <a:rPr lang="en-US" altLang="zh-CN" sz="800" dirty="0"/>
              <a:t>SGI</a:t>
            </a:r>
            <a:r>
              <a:rPr lang="zh-CN" altLang="en-US" sz="800" dirty="0"/>
              <a:t>工作是，发现很多的主机不断的遭到攻击。他向部门主管提了很多建议，但是，都没有有关的部门来处理这些事情，计算机被攻击的事件仍然不断的发生。</a:t>
            </a:r>
            <a:endParaRPr lang="zh-CN" altLang="en-US" sz="800" dirty="0"/>
          </a:p>
          <a:p>
            <a:pPr lvl="0" eaLnBrk="1" hangingPunct="1">
              <a:lnSpc>
                <a:spcPct val="80000"/>
              </a:lnSpc>
            </a:pPr>
            <a:r>
              <a:rPr lang="en-US" altLang="zh-CN" sz="800" dirty="0"/>
              <a:t>SATAN</a:t>
            </a:r>
            <a:r>
              <a:rPr lang="zh-CN" altLang="en-US" sz="800" dirty="0"/>
              <a:t>的出现，带来了网络安全方面的全新的观念：以黑客的方式来思考网络安全的问题。这个观念体现在</a:t>
            </a:r>
            <a:r>
              <a:rPr lang="en-US" altLang="zh-CN" sz="800" dirty="0"/>
              <a:t>Farmer</a:t>
            </a:r>
            <a:r>
              <a:rPr lang="zh-CN" altLang="en-US" sz="800" dirty="0"/>
              <a:t>和</a:t>
            </a:r>
            <a:r>
              <a:rPr lang="en-US" altLang="zh-CN" sz="800" dirty="0"/>
              <a:t>Venema1993</a:t>
            </a:r>
            <a:r>
              <a:rPr lang="zh-CN" altLang="en-US" sz="800" dirty="0"/>
              <a:t>年发表的文章</a:t>
            </a:r>
            <a:r>
              <a:rPr lang="en-US" altLang="zh-CN" sz="800" dirty="0"/>
              <a:t>《</a:t>
            </a:r>
            <a:r>
              <a:rPr lang="zh-CN" altLang="en-US" sz="800" dirty="0"/>
              <a:t>通过攻入你的网站来提高安全</a:t>
            </a:r>
            <a:r>
              <a:rPr lang="en-US" altLang="zh-CN" sz="800" dirty="0"/>
              <a:t>》</a:t>
            </a:r>
            <a:r>
              <a:rPr lang="zh-CN" altLang="en-US" sz="800" dirty="0"/>
              <a:t>（</a:t>
            </a:r>
            <a:r>
              <a:rPr lang="en-US" altLang="zh-CN" sz="800" dirty="0"/>
              <a:t>Improving the Security of Your Site by Breaking Into It</a:t>
            </a:r>
            <a:r>
              <a:rPr lang="zh-CN" altLang="en-US" sz="800" dirty="0"/>
              <a:t>）中。</a:t>
            </a:r>
            <a:endParaRPr lang="zh-CN" altLang="en-US" sz="800" dirty="0"/>
          </a:p>
          <a:p>
            <a:pPr lvl="0" eaLnBrk="1" hangingPunct="1">
              <a:lnSpc>
                <a:spcPct val="80000"/>
              </a:lnSpc>
            </a:pPr>
            <a:r>
              <a:rPr lang="en-US" altLang="zh-CN" sz="800" dirty="0"/>
              <a:t>SATAN</a:t>
            </a:r>
            <a:r>
              <a:rPr lang="zh-CN" altLang="en-US" sz="800" dirty="0"/>
              <a:t>把扫描分为四个级别。</a:t>
            </a:r>
            <a:endParaRPr lang="zh-CN" altLang="en-US" sz="800" dirty="0"/>
          </a:p>
          <a:p>
            <a:pPr lvl="0" eaLnBrk="1" hangingPunct="1">
              <a:lnSpc>
                <a:spcPct val="80000"/>
              </a:lnSpc>
            </a:pPr>
            <a:r>
              <a:rPr lang="en-US" altLang="zh-CN" sz="800" dirty="0"/>
              <a:t>1. </a:t>
            </a:r>
            <a:r>
              <a:rPr lang="zh-CN" altLang="en-US" sz="800" dirty="0"/>
              <a:t>轻度扫描</a:t>
            </a:r>
            <a:endParaRPr lang="zh-CN" altLang="en-US" sz="800" dirty="0"/>
          </a:p>
          <a:p>
            <a:pPr lvl="0" eaLnBrk="1" hangingPunct="1">
              <a:lnSpc>
                <a:spcPct val="80000"/>
              </a:lnSpc>
            </a:pPr>
            <a:r>
              <a:rPr lang="zh-CN" altLang="en-US" sz="800" dirty="0"/>
              <a:t>轻度扫描包含最少的入侵扫描。</a:t>
            </a:r>
            <a:r>
              <a:rPr lang="en-US" altLang="zh-CN" sz="800" dirty="0"/>
              <a:t>SATAN</a:t>
            </a:r>
            <a:r>
              <a:rPr lang="zh-CN" altLang="en-US" sz="800" dirty="0"/>
              <a:t>从域名系统（</a:t>
            </a:r>
            <a:r>
              <a:rPr lang="en-US" altLang="zh-CN" sz="800" dirty="0"/>
              <a:t>Domain Name System</a:t>
            </a:r>
            <a:r>
              <a:rPr lang="zh-CN" altLang="en-US" sz="800" dirty="0"/>
              <a:t>，简称</a:t>
            </a:r>
            <a:r>
              <a:rPr lang="en-US" altLang="zh-CN" sz="800" dirty="0"/>
              <a:t>DNS</a:t>
            </a:r>
            <a:r>
              <a:rPr lang="zh-CN" altLang="en-US" sz="800" dirty="0"/>
              <a:t>）收集信息，看看主机提供哪些远程过程调用，通过网络提供哪些文件共享。根据这些信息，</a:t>
            </a:r>
            <a:r>
              <a:rPr lang="en-US" altLang="zh-CN" sz="800" dirty="0"/>
              <a:t>SATAN</a:t>
            </a:r>
            <a:r>
              <a:rPr lang="zh-CN" altLang="en-US" sz="800" dirty="0"/>
              <a:t>就得到主机的一般信息。</a:t>
            </a:r>
            <a:endParaRPr lang="zh-CN" altLang="en-US" sz="800" dirty="0"/>
          </a:p>
          <a:p>
            <a:pPr lvl="0" eaLnBrk="1" hangingPunct="1">
              <a:lnSpc>
                <a:spcPct val="80000"/>
              </a:lnSpc>
            </a:pPr>
            <a:r>
              <a:rPr lang="en-US" altLang="zh-CN" sz="800" dirty="0"/>
              <a:t>2. </a:t>
            </a:r>
            <a:r>
              <a:rPr lang="zh-CN" altLang="en-US" sz="800" dirty="0"/>
              <a:t>标准扫描（包含轻度扫描）</a:t>
            </a:r>
            <a:endParaRPr lang="zh-CN" altLang="en-US" sz="800" dirty="0"/>
          </a:p>
          <a:p>
            <a:pPr lvl="0" eaLnBrk="1" hangingPunct="1">
              <a:lnSpc>
                <a:spcPct val="80000"/>
              </a:lnSpc>
            </a:pPr>
            <a:r>
              <a:rPr lang="zh-CN" altLang="en-US" sz="800" dirty="0"/>
              <a:t>在这个层次上，</a:t>
            </a:r>
            <a:r>
              <a:rPr lang="en-US" altLang="zh-CN" sz="800" dirty="0"/>
              <a:t>SATAN</a:t>
            </a:r>
            <a:r>
              <a:rPr lang="zh-CN" altLang="en-US" sz="800" dirty="0"/>
              <a:t>探测常见的网络服务，包括</a:t>
            </a:r>
            <a:r>
              <a:rPr lang="en-US" altLang="zh-CN" sz="800" dirty="0"/>
              <a:t>finger</a:t>
            </a:r>
            <a:r>
              <a:rPr lang="zh-CN" altLang="en-US" sz="800" dirty="0"/>
              <a:t>，</a:t>
            </a:r>
            <a:r>
              <a:rPr lang="en-US" altLang="zh-CN" sz="800" dirty="0"/>
              <a:t>remote login</a:t>
            </a:r>
            <a:r>
              <a:rPr lang="zh-CN" altLang="en-US" sz="800" dirty="0"/>
              <a:t>，</a:t>
            </a:r>
            <a:r>
              <a:rPr lang="en-US" altLang="zh-CN" sz="800" dirty="0"/>
              <a:t>ftp</a:t>
            </a:r>
            <a:r>
              <a:rPr lang="zh-CN" altLang="en-US" sz="800" dirty="0"/>
              <a:t>，</a:t>
            </a:r>
            <a:r>
              <a:rPr lang="en-US" altLang="zh-CN" sz="800" dirty="0"/>
              <a:t>www</a:t>
            </a:r>
            <a:r>
              <a:rPr lang="zh-CN" altLang="en-US" sz="800" dirty="0"/>
              <a:t>，</a:t>
            </a:r>
            <a:r>
              <a:rPr lang="en-US" altLang="zh-CN" sz="800" dirty="0"/>
              <a:t>gopher</a:t>
            </a:r>
            <a:r>
              <a:rPr lang="zh-CN" altLang="en-US" sz="800" dirty="0"/>
              <a:t>，</a:t>
            </a:r>
            <a:r>
              <a:rPr lang="en-US" altLang="zh-CN" sz="800" dirty="0"/>
              <a:t>email</a:t>
            </a:r>
            <a:r>
              <a:rPr lang="zh-CN" altLang="en-US" sz="800" dirty="0"/>
              <a:t>等。根据这些信息，</a:t>
            </a:r>
            <a:r>
              <a:rPr lang="en-US" altLang="zh-CN" sz="800" dirty="0"/>
              <a:t>SATAN</a:t>
            </a:r>
            <a:r>
              <a:rPr lang="zh-CN" altLang="en-US" sz="800" dirty="0"/>
              <a:t>能判断主机的类型，是</a:t>
            </a:r>
            <a:r>
              <a:rPr lang="en-US" altLang="zh-CN" sz="800" dirty="0"/>
              <a:t>Windows</a:t>
            </a:r>
            <a:r>
              <a:rPr lang="zh-CN" altLang="en-US" sz="800" dirty="0"/>
              <a:t>服务器，还是</a:t>
            </a:r>
            <a:r>
              <a:rPr lang="en-US" altLang="zh-CN" sz="800" dirty="0"/>
              <a:t>HP-UNIX</a:t>
            </a:r>
            <a:r>
              <a:rPr lang="zh-CN" altLang="en-US" sz="800" dirty="0"/>
              <a:t>，</a:t>
            </a:r>
            <a:r>
              <a:rPr lang="en-US" altLang="zh-CN" sz="800" dirty="0"/>
              <a:t>Soloaris</a:t>
            </a:r>
            <a:r>
              <a:rPr lang="zh-CN" altLang="en-US" sz="800" dirty="0"/>
              <a:t>还是</a:t>
            </a:r>
            <a:r>
              <a:rPr lang="en-US" altLang="zh-CN" sz="800" dirty="0"/>
              <a:t>Linux</a:t>
            </a:r>
            <a:r>
              <a:rPr lang="zh-CN" altLang="en-US" sz="800" dirty="0"/>
              <a:t>，甚至还能探测服务器软件的版本。</a:t>
            </a:r>
            <a:endParaRPr lang="zh-CN" altLang="en-US" sz="800" dirty="0"/>
          </a:p>
          <a:p>
            <a:pPr lvl="0" eaLnBrk="1" hangingPunct="1">
              <a:lnSpc>
                <a:spcPct val="80000"/>
              </a:lnSpc>
            </a:pPr>
            <a:r>
              <a:rPr lang="en-US" altLang="zh-CN" sz="800" dirty="0"/>
              <a:t>3. </a:t>
            </a:r>
            <a:r>
              <a:rPr lang="zh-CN" altLang="en-US" sz="800" dirty="0"/>
              <a:t>重度扫描（包含标准扫描）</a:t>
            </a:r>
            <a:endParaRPr lang="zh-CN" altLang="en-US" sz="800" dirty="0"/>
          </a:p>
          <a:p>
            <a:pPr lvl="0" eaLnBrk="1" hangingPunct="1">
              <a:lnSpc>
                <a:spcPct val="80000"/>
              </a:lnSpc>
            </a:pPr>
            <a:r>
              <a:rPr lang="zh-CN" altLang="en-US" sz="800" dirty="0"/>
              <a:t>当知道目标主机提供什么服务之后，</a:t>
            </a:r>
            <a:r>
              <a:rPr lang="en-US" altLang="zh-CN" sz="800" dirty="0"/>
              <a:t>SATAN</a:t>
            </a:r>
            <a:r>
              <a:rPr lang="zh-CN" altLang="en-US" sz="800" dirty="0"/>
              <a:t>进行更深入的扫描。在这个扫描级别上，</a:t>
            </a:r>
            <a:r>
              <a:rPr lang="en-US" altLang="zh-CN" sz="800" dirty="0"/>
              <a:t>SATAN</a:t>
            </a:r>
            <a:r>
              <a:rPr lang="zh-CN" altLang="en-US" sz="800" dirty="0"/>
              <a:t>探测匿名服务器的目录是不是可写，</a:t>
            </a:r>
            <a:r>
              <a:rPr lang="en-US" altLang="zh-CN" sz="800" dirty="0"/>
              <a:t>X Windows</a:t>
            </a:r>
            <a:r>
              <a:rPr lang="zh-CN" altLang="en-US" sz="800" dirty="0"/>
              <a:t>服务器是不是关闭了访问控制，</a:t>
            </a:r>
            <a:r>
              <a:rPr lang="en-US" altLang="zh-CN" sz="800" dirty="0"/>
              <a:t>/etc/hosts.equiv</a:t>
            </a:r>
            <a:r>
              <a:rPr lang="zh-CN" altLang="en-US" sz="800" dirty="0"/>
              <a:t>文件中是否有“*”号，等等。</a:t>
            </a:r>
            <a:endParaRPr lang="zh-CN" altLang="en-US" sz="800" dirty="0"/>
          </a:p>
          <a:p>
            <a:pPr lvl="0" eaLnBrk="1" hangingPunct="1">
              <a:lnSpc>
                <a:spcPct val="80000"/>
              </a:lnSpc>
            </a:pPr>
            <a:r>
              <a:rPr lang="en-US" altLang="zh-CN" sz="800" dirty="0"/>
              <a:t>4. </a:t>
            </a:r>
            <a:r>
              <a:rPr lang="zh-CN" altLang="en-US" sz="800" dirty="0"/>
              <a:t>攻入系统</a:t>
            </a:r>
            <a:endParaRPr lang="zh-CN" altLang="en-US" sz="800" dirty="0"/>
          </a:p>
          <a:p>
            <a:pPr lvl="0" eaLnBrk="1" hangingPunct="1">
              <a:lnSpc>
                <a:spcPct val="80000"/>
              </a:lnSpc>
            </a:pPr>
            <a:r>
              <a:rPr lang="zh-CN" altLang="en-US" sz="800" dirty="0"/>
              <a:t>这个级别</a:t>
            </a:r>
            <a:r>
              <a:rPr lang="en-US" altLang="zh-CN" sz="800" dirty="0"/>
              <a:t>SATAN</a:t>
            </a:r>
            <a:r>
              <a:rPr lang="zh-CN" altLang="en-US" sz="800" dirty="0"/>
              <a:t>没有实现。</a:t>
            </a:r>
            <a:endParaRPr lang="zh-CN" altLang="en-US" sz="800" dirty="0"/>
          </a:p>
          <a:p>
            <a:pPr lvl="0" eaLnBrk="1" hangingPunct="1">
              <a:lnSpc>
                <a:spcPct val="80000"/>
              </a:lnSpc>
            </a:pPr>
            <a:r>
              <a:rPr lang="zh-CN" altLang="en-US" sz="800" dirty="0"/>
              <a:t>关于</a:t>
            </a:r>
            <a:r>
              <a:rPr lang="en-US" altLang="zh-CN" sz="800" dirty="0"/>
              <a:t>SATAN</a:t>
            </a:r>
            <a:r>
              <a:rPr lang="zh-CN" altLang="en-US" sz="800" dirty="0"/>
              <a:t>的体系结构和它的使用方法，请参看相关资料。</a:t>
            </a:r>
            <a:r>
              <a:rPr lang="en-US" altLang="zh-CN" sz="800" dirty="0"/>
              <a:t>SATAN</a:t>
            </a:r>
            <a:r>
              <a:rPr lang="zh-CN" altLang="en-US" sz="800" dirty="0"/>
              <a:t>作为最早的并且是最典型的入侵扫描工具，具备以下特点：</a:t>
            </a:r>
            <a:endParaRPr lang="zh-CN" altLang="en-US" sz="800" dirty="0"/>
          </a:p>
          <a:p>
            <a:pPr lvl="0" eaLnBrk="1" hangingPunct="1">
              <a:lnSpc>
                <a:spcPct val="80000"/>
              </a:lnSpc>
            </a:pPr>
            <a:r>
              <a:rPr lang="zh-CN" altLang="en-US" sz="800" dirty="0"/>
              <a:t>扫描制定的主机系统</a:t>
            </a:r>
            <a:endParaRPr lang="zh-CN" altLang="en-US" sz="800" dirty="0"/>
          </a:p>
          <a:p>
            <a:pPr lvl="0" eaLnBrk="1" hangingPunct="1">
              <a:lnSpc>
                <a:spcPct val="80000"/>
              </a:lnSpc>
            </a:pPr>
            <a:r>
              <a:rPr lang="zh-CN" altLang="en-US" sz="800" dirty="0"/>
              <a:t>扫描常见的弱点</a:t>
            </a:r>
            <a:endParaRPr lang="zh-CN" altLang="en-US" sz="800" dirty="0"/>
          </a:p>
          <a:p>
            <a:pPr lvl="0" eaLnBrk="1" hangingPunct="1">
              <a:lnSpc>
                <a:spcPct val="80000"/>
              </a:lnSpc>
            </a:pPr>
            <a:r>
              <a:rPr lang="zh-CN" altLang="en-US" sz="800" dirty="0"/>
              <a:t>给数据分析提供帮助</a:t>
            </a:r>
            <a:endParaRPr lang="zh-CN" altLang="en-US" sz="800" dirty="0"/>
          </a:p>
          <a:p>
            <a:pPr lvl="0" eaLnBrk="1" hangingPunct="1">
              <a:lnSpc>
                <a:spcPct val="80000"/>
              </a:lnSpc>
            </a:pPr>
            <a:r>
              <a:rPr lang="zh-CN" altLang="en-US" sz="800" dirty="0"/>
              <a:t>总之，它能够自动的扫描本地和远程系统的弱点，为系统的安全或远程攻击提供帮助。</a:t>
            </a:r>
            <a:r>
              <a:rPr lang="en-US" altLang="zh-CN" sz="800" dirty="0"/>
              <a:t>SATAN</a:t>
            </a:r>
            <a:r>
              <a:rPr lang="zh-CN" altLang="en-US" sz="800" dirty="0"/>
              <a:t>的这个特点，也是扫描工具的主要特点。</a:t>
            </a:r>
            <a:endParaRPr lang="zh-CN" altLang="en-US" sz="800"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7410"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7411" name="Rectangle 2"/>
          <p:cNvSpPr>
            <a:spLocks noRot="1" noTextEdit="1"/>
          </p:cNvSpPr>
          <p:nvPr>
            <p:ph type="sldImg"/>
          </p:nvPr>
        </p:nvSpPr>
        <p:spPr/>
      </p:sp>
      <p:sp>
        <p:nvSpPr>
          <p:cNvPr id="17412" name="Rectangle 3"/>
          <p:cNvSpPr>
            <a:spLocks noGrp="1"/>
          </p:cNvSpPr>
          <p:nvPr>
            <p:ph type="body" idx="1"/>
          </p:nvPr>
        </p:nvSpPr>
        <p:spPr/>
        <p:txBody>
          <a:bodyPr wrap="square" lIns="91440" tIns="45720" rIns="91440" bIns="45720" anchor="t" anchorCtr="0"/>
          <a:p>
            <a:pPr lvl="0" eaLnBrk="1" hangingPunct="1"/>
            <a:r>
              <a:rPr lang="zh-CN" altLang="en-US" dirty="0"/>
              <a:t>测试此主机是否处于活动状态，使用命令：</a:t>
            </a:r>
            <a:r>
              <a:rPr lang="en-US" altLang="zh-CN" dirty="0"/>
              <a:t>ping 192.168.1.18</a:t>
            </a:r>
            <a:endParaRPr lang="en-US" altLang="zh-CN" dirty="0"/>
          </a:p>
          <a:p>
            <a:pPr lvl="0" eaLnBrk="1" hangingPunct="1"/>
            <a:r>
              <a:rPr lang="zh-CN" altLang="en-US" dirty="0"/>
              <a:t>结果说明该主机处理活动状态。</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39266"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39267" name="Rectangle 2"/>
          <p:cNvSpPr>
            <a:spLocks noRot="1" noTextEdit="1"/>
          </p:cNvSpPr>
          <p:nvPr>
            <p:ph type="sldImg"/>
          </p:nvPr>
        </p:nvSpPr>
        <p:spPr/>
      </p:sp>
      <p:sp>
        <p:nvSpPr>
          <p:cNvPr id="139268" name="Rectangle 3"/>
          <p:cNvSpPr>
            <a:spLocks noGrp="1"/>
          </p:cNvSpPr>
          <p:nvPr>
            <p:ph type="body" idx="1"/>
          </p:nvPr>
        </p:nvSpPr>
        <p:spPr/>
        <p:txBody>
          <a:bodyPr wrap="square" lIns="91440" tIns="45720" rIns="91440" bIns="45720" anchor="t" anchorCtr="0"/>
          <a:p>
            <a:pPr lvl="0" eaLnBrk="1" hangingPunct="1"/>
            <a:r>
              <a:rPr lang="zh-CN" altLang="en-US" dirty="0"/>
              <a:t>实际上</a:t>
            </a:r>
            <a:r>
              <a:rPr lang="en-US" altLang="zh-CN" dirty="0"/>
              <a:t>SATAN</a:t>
            </a:r>
            <a:r>
              <a:rPr lang="zh-CN" altLang="en-US" dirty="0"/>
              <a:t>在</a:t>
            </a:r>
            <a:r>
              <a:rPr lang="en-US" altLang="zh-CN" dirty="0"/>
              <a:t>1993</a:t>
            </a:r>
            <a:r>
              <a:rPr lang="zh-CN" altLang="en-US" dirty="0"/>
              <a:t>年就已经成型了，但是</a:t>
            </a:r>
            <a:r>
              <a:rPr lang="en-US" altLang="zh-CN" dirty="0"/>
              <a:t>Netscape</a:t>
            </a:r>
            <a:r>
              <a:rPr lang="zh-CN" altLang="en-US" dirty="0"/>
              <a:t>浏览器的发布，成为一个新的转折点。作者重新改写了程序，所有的操作都通过浏览器来进行。</a:t>
            </a:r>
            <a:r>
              <a:rPr lang="en-US" altLang="zh-CN" dirty="0"/>
              <a:t>1995</a:t>
            </a:r>
            <a:r>
              <a:rPr lang="zh-CN" altLang="en-US" dirty="0"/>
              <a:t>年</a:t>
            </a:r>
            <a:r>
              <a:rPr lang="en-US" altLang="zh-CN" dirty="0"/>
              <a:t>4</a:t>
            </a:r>
            <a:r>
              <a:rPr lang="zh-CN" altLang="en-US" dirty="0"/>
              <a:t>月</a:t>
            </a:r>
            <a:r>
              <a:rPr lang="en-US" altLang="zh-CN" dirty="0"/>
              <a:t>5</a:t>
            </a:r>
            <a:r>
              <a:rPr lang="zh-CN" altLang="en-US" dirty="0"/>
              <a:t>日，</a:t>
            </a:r>
            <a:r>
              <a:rPr lang="en-US" altLang="zh-CN" dirty="0"/>
              <a:t>SATAN</a:t>
            </a:r>
            <a:r>
              <a:rPr lang="zh-CN" altLang="en-US" dirty="0"/>
              <a:t>的发布引起了轩然大波。但是引起争论的更重要的原因，主要是</a:t>
            </a:r>
            <a:r>
              <a:rPr lang="en-US" altLang="zh-CN" dirty="0"/>
              <a:t>SATAN</a:t>
            </a:r>
            <a:r>
              <a:rPr lang="zh-CN" altLang="en-US" dirty="0"/>
              <a:t>带来了关于网络安全的全新观念。在</a:t>
            </a:r>
            <a:r>
              <a:rPr lang="en-US" altLang="zh-CN" dirty="0"/>
              <a:t>SATAN</a:t>
            </a:r>
            <a:r>
              <a:rPr lang="zh-CN" altLang="en-US" dirty="0"/>
              <a:t>发表之前，关于网络安全的防护上，模糊安全论已经有很长一段时间的讨论。所谓的模糊安全的概念，是大多数的软件，特别是操作系统得厂商喜欢处理安全漏洞的一种方法，他们认为安全漏洞应该隐藏，不要在文档中公布，因为很少人会发现这些漏洞，即使有人发现这些漏洞，也不会去研究和利用漏洞。</a:t>
            </a:r>
            <a:r>
              <a:rPr lang="en-US" altLang="zh-CN" dirty="0"/>
              <a:t>SATAN</a:t>
            </a:r>
            <a:r>
              <a:rPr lang="zh-CN" altLang="en-US" dirty="0"/>
              <a:t>作者认为这是很可笑的。事实也确实如此，计算机紧急行动小组（</a:t>
            </a:r>
            <a:r>
              <a:rPr lang="en-US" altLang="zh-CN" dirty="0"/>
              <a:t>Computer Emergency Response Team</a:t>
            </a:r>
            <a:r>
              <a:rPr lang="zh-CN" altLang="en-US" dirty="0"/>
              <a:t>，简称</a:t>
            </a:r>
            <a:r>
              <a:rPr lang="en-US" altLang="zh-CN" dirty="0"/>
              <a:t>CERT</a:t>
            </a:r>
            <a:r>
              <a:rPr lang="zh-CN" altLang="en-US" dirty="0"/>
              <a:t>）在</a:t>
            </a:r>
            <a:r>
              <a:rPr lang="en-US" altLang="zh-CN" dirty="0"/>
              <a:t>1995</a:t>
            </a:r>
            <a:r>
              <a:rPr lang="zh-CN" altLang="en-US" dirty="0"/>
              <a:t>年发表的年报表明，</a:t>
            </a:r>
            <a:r>
              <a:rPr lang="en-US" altLang="zh-CN" dirty="0"/>
              <a:t>1995</a:t>
            </a:r>
            <a:r>
              <a:rPr lang="zh-CN" altLang="en-US" dirty="0"/>
              <a:t>年发生了</a:t>
            </a:r>
            <a:r>
              <a:rPr lang="en-US" altLang="zh-CN" dirty="0"/>
              <a:t>12 000</a:t>
            </a:r>
            <a:r>
              <a:rPr lang="zh-CN" altLang="en-US" dirty="0"/>
              <a:t>起黑客入侵事件。也就是说，即使操作系统厂商不发布安全漏洞公告，仍然有很多安全漏洞被发布到</a:t>
            </a:r>
            <a:r>
              <a:rPr lang="en-US" altLang="zh-CN" dirty="0"/>
              <a:t>Internet</a:t>
            </a:r>
            <a:r>
              <a:rPr lang="zh-CN" altLang="en-US" dirty="0"/>
              <a:t>上，被黑客们用来进行攻击。实际上随着软件规模的日益增大，软件出现安全漏洞是不可避免的，尽管程序员一般不会故意在程序中留下漏洞。及时地公布安全漏洞和补丁，让网络管理员及时进行补救，才是正确的方法。而</a:t>
            </a:r>
            <a:r>
              <a:rPr lang="en-US" altLang="zh-CN" dirty="0"/>
              <a:t>SATAN</a:t>
            </a:r>
            <a:r>
              <a:rPr lang="zh-CN" altLang="en-US" dirty="0"/>
              <a:t>的公布，的确促使所有的操作系统厂商及时的修正了他们的系统中的漏洞。</a:t>
            </a:r>
            <a:endParaRPr lang="zh-CN" altLang="en-US" dirty="0"/>
          </a:p>
          <a:p>
            <a:pPr lvl="0" eaLnBrk="1" hangingPunct="1"/>
            <a:endParaRPr lang="en-US"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44386"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44387" name="Rectangle 2"/>
          <p:cNvSpPr>
            <a:spLocks noRot="1" noTextEdit="1"/>
          </p:cNvSpPr>
          <p:nvPr>
            <p:ph type="sldImg"/>
          </p:nvPr>
        </p:nvSpPr>
        <p:spPr/>
      </p:sp>
      <p:sp>
        <p:nvSpPr>
          <p:cNvPr id="144388" name="Rectangle 3"/>
          <p:cNvSpPr>
            <a:spLocks noGrp="1"/>
          </p:cNvSpPr>
          <p:nvPr>
            <p:ph type="body" idx="1"/>
          </p:nvPr>
        </p:nvSpPr>
        <p:spPr/>
        <p:txBody>
          <a:bodyPr wrap="square" lIns="91440" tIns="45720" rIns="91440" bIns="45720" anchor="t" anchorCtr="0"/>
          <a:p>
            <a:pPr lvl="0" eaLnBrk="1" hangingPunct="1"/>
            <a:r>
              <a:rPr lang="en-US" altLang="zh-CN" dirty="0"/>
              <a:t>1. </a:t>
            </a:r>
            <a:r>
              <a:rPr lang="zh-CN" altLang="en-US" dirty="0"/>
              <a:t>轻度扫描</a:t>
            </a:r>
            <a:endParaRPr lang="zh-CN" altLang="en-US" dirty="0"/>
          </a:p>
          <a:p>
            <a:pPr lvl="0" eaLnBrk="1" hangingPunct="1"/>
            <a:r>
              <a:rPr lang="zh-CN" altLang="en-US" dirty="0"/>
              <a:t>轻度扫描包含最少的入侵扫描。</a:t>
            </a:r>
            <a:r>
              <a:rPr lang="en-US" altLang="zh-CN" dirty="0"/>
              <a:t>SATAN</a:t>
            </a:r>
            <a:r>
              <a:rPr lang="zh-CN" altLang="en-US" dirty="0"/>
              <a:t>从域名系统（</a:t>
            </a:r>
            <a:r>
              <a:rPr lang="en-US" altLang="zh-CN" dirty="0"/>
              <a:t>Domain Name System</a:t>
            </a:r>
            <a:r>
              <a:rPr lang="zh-CN" altLang="en-US" dirty="0"/>
              <a:t>，简称</a:t>
            </a:r>
            <a:r>
              <a:rPr lang="en-US" altLang="zh-CN" dirty="0"/>
              <a:t>DNS</a:t>
            </a:r>
            <a:r>
              <a:rPr lang="zh-CN" altLang="en-US" dirty="0"/>
              <a:t>）收集信息，看看主机提供哪些远程过程调用，通过网络提供哪些文件共享。根据这些信息，</a:t>
            </a:r>
            <a:r>
              <a:rPr lang="en-US" altLang="zh-CN" dirty="0"/>
              <a:t>SATAN</a:t>
            </a:r>
            <a:r>
              <a:rPr lang="zh-CN" altLang="en-US" dirty="0"/>
              <a:t>就得到主机的一般信息。</a:t>
            </a:r>
            <a:endParaRPr lang="zh-CN" altLang="en-US" dirty="0"/>
          </a:p>
          <a:p>
            <a:pPr lvl="0" eaLnBrk="1" hangingPunct="1"/>
            <a:r>
              <a:rPr lang="en-US" altLang="zh-CN" dirty="0"/>
              <a:t>2. </a:t>
            </a:r>
            <a:r>
              <a:rPr lang="zh-CN" altLang="en-US" dirty="0"/>
              <a:t>标准扫描（包含轻度扫描）</a:t>
            </a:r>
            <a:endParaRPr lang="zh-CN" altLang="en-US" dirty="0"/>
          </a:p>
          <a:p>
            <a:pPr lvl="0" eaLnBrk="1" hangingPunct="1"/>
            <a:r>
              <a:rPr lang="zh-CN" altLang="en-US" dirty="0"/>
              <a:t>在这个层次上，</a:t>
            </a:r>
            <a:r>
              <a:rPr lang="en-US" altLang="zh-CN" dirty="0"/>
              <a:t>SATAN</a:t>
            </a:r>
            <a:r>
              <a:rPr lang="zh-CN" altLang="en-US" dirty="0"/>
              <a:t>探测常见的网络服务，包括</a:t>
            </a:r>
            <a:r>
              <a:rPr lang="en-US" altLang="zh-CN" dirty="0"/>
              <a:t>finger</a:t>
            </a:r>
            <a:r>
              <a:rPr lang="zh-CN" altLang="en-US" dirty="0"/>
              <a:t>，</a:t>
            </a:r>
            <a:r>
              <a:rPr lang="en-US" altLang="zh-CN" dirty="0"/>
              <a:t>remote login</a:t>
            </a:r>
            <a:r>
              <a:rPr lang="zh-CN" altLang="en-US" dirty="0"/>
              <a:t>，</a:t>
            </a:r>
            <a:r>
              <a:rPr lang="en-US" altLang="zh-CN" dirty="0"/>
              <a:t>ftp</a:t>
            </a:r>
            <a:r>
              <a:rPr lang="zh-CN" altLang="en-US" dirty="0"/>
              <a:t>，</a:t>
            </a:r>
            <a:r>
              <a:rPr lang="en-US" altLang="zh-CN" dirty="0"/>
              <a:t>www</a:t>
            </a:r>
            <a:r>
              <a:rPr lang="zh-CN" altLang="en-US" dirty="0"/>
              <a:t>，</a:t>
            </a:r>
            <a:r>
              <a:rPr lang="en-US" altLang="zh-CN" dirty="0"/>
              <a:t>gopher</a:t>
            </a:r>
            <a:r>
              <a:rPr lang="zh-CN" altLang="en-US" dirty="0"/>
              <a:t>，</a:t>
            </a:r>
            <a:r>
              <a:rPr lang="en-US" altLang="zh-CN" dirty="0"/>
              <a:t>email</a:t>
            </a:r>
            <a:r>
              <a:rPr lang="zh-CN" altLang="en-US" dirty="0"/>
              <a:t>等。根据这些信息，</a:t>
            </a:r>
            <a:r>
              <a:rPr lang="en-US" altLang="zh-CN" dirty="0"/>
              <a:t>SATAN</a:t>
            </a:r>
            <a:r>
              <a:rPr lang="zh-CN" altLang="en-US" dirty="0"/>
              <a:t>能判断主机的类型，是</a:t>
            </a:r>
            <a:r>
              <a:rPr lang="en-US" altLang="zh-CN" dirty="0"/>
              <a:t>Windows</a:t>
            </a:r>
            <a:r>
              <a:rPr lang="zh-CN" altLang="en-US" dirty="0"/>
              <a:t>服务器，还是</a:t>
            </a:r>
            <a:r>
              <a:rPr lang="en-US" altLang="zh-CN" dirty="0"/>
              <a:t>HP-UNIX</a:t>
            </a:r>
            <a:r>
              <a:rPr lang="zh-CN" altLang="en-US" dirty="0"/>
              <a:t>，</a:t>
            </a:r>
            <a:r>
              <a:rPr lang="en-US" altLang="zh-CN" dirty="0"/>
              <a:t>Soloaris</a:t>
            </a:r>
            <a:r>
              <a:rPr lang="zh-CN" altLang="en-US" dirty="0"/>
              <a:t>还是</a:t>
            </a:r>
            <a:r>
              <a:rPr lang="en-US" altLang="zh-CN" dirty="0"/>
              <a:t>Linux</a:t>
            </a:r>
            <a:r>
              <a:rPr lang="zh-CN" altLang="en-US" dirty="0"/>
              <a:t>，甚至还能探测服务器软件的版本。</a:t>
            </a:r>
            <a:endParaRPr lang="zh-CN" altLang="en-US" dirty="0"/>
          </a:p>
          <a:p>
            <a:pPr lvl="0" eaLnBrk="1" hangingPunct="1"/>
            <a:r>
              <a:rPr lang="en-US" altLang="zh-CN" dirty="0"/>
              <a:t>3. </a:t>
            </a:r>
            <a:r>
              <a:rPr lang="zh-CN" altLang="en-US" dirty="0"/>
              <a:t>重度扫描（包含标准扫描）</a:t>
            </a:r>
            <a:endParaRPr lang="zh-CN" altLang="en-US" dirty="0"/>
          </a:p>
          <a:p>
            <a:pPr lvl="0" eaLnBrk="1" hangingPunct="1"/>
            <a:r>
              <a:rPr lang="zh-CN" altLang="en-US" dirty="0"/>
              <a:t>当知道目标主机提供什么服务之后，</a:t>
            </a:r>
            <a:r>
              <a:rPr lang="en-US" altLang="zh-CN" dirty="0"/>
              <a:t>SATAN</a:t>
            </a:r>
            <a:r>
              <a:rPr lang="zh-CN" altLang="en-US" dirty="0"/>
              <a:t>进行更深入的扫描。在这个扫描级别上，</a:t>
            </a:r>
            <a:r>
              <a:rPr lang="en-US" altLang="zh-CN" dirty="0"/>
              <a:t>SATAN</a:t>
            </a:r>
            <a:r>
              <a:rPr lang="zh-CN" altLang="en-US" dirty="0"/>
              <a:t>探测匿名服务器的目录是不是可写，</a:t>
            </a:r>
            <a:r>
              <a:rPr lang="en-US" altLang="zh-CN" dirty="0"/>
              <a:t>X Windows</a:t>
            </a:r>
            <a:r>
              <a:rPr lang="zh-CN" altLang="en-US" dirty="0"/>
              <a:t>服务器是不是关闭了访问控制，</a:t>
            </a:r>
            <a:r>
              <a:rPr lang="en-US" altLang="zh-CN" dirty="0"/>
              <a:t>/etc/hosts.equiv</a:t>
            </a:r>
            <a:r>
              <a:rPr lang="zh-CN" altLang="en-US" dirty="0"/>
              <a:t>文件中是否有“*”号，等等。</a:t>
            </a:r>
            <a:endParaRPr lang="zh-CN" altLang="en-US" dirty="0"/>
          </a:p>
          <a:p>
            <a:pPr lvl="0" eaLnBrk="1" hangingPunct="1"/>
            <a:r>
              <a:rPr lang="en-US" altLang="zh-CN" dirty="0"/>
              <a:t>4. </a:t>
            </a:r>
            <a:r>
              <a:rPr lang="zh-CN" altLang="en-US" dirty="0"/>
              <a:t>攻入系统</a:t>
            </a:r>
            <a:endParaRPr lang="zh-CN" altLang="en-US" dirty="0"/>
          </a:p>
          <a:p>
            <a:pPr lvl="0" eaLnBrk="1" hangingPunct="1"/>
            <a:r>
              <a:rPr lang="zh-CN" altLang="en-US" dirty="0"/>
              <a:t>这个级别</a:t>
            </a:r>
            <a:r>
              <a:rPr lang="en-US" altLang="zh-CN" dirty="0"/>
              <a:t>SATAN</a:t>
            </a:r>
            <a:r>
              <a:rPr lang="zh-CN" altLang="en-US" dirty="0"/>
              <a:t>没有实现。</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50530"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50531" name="Rectangle 2"/>
          <p:cNvSpPr>
            <a:spLocks noRot="1" noTextEdit="1"/>
          </p:cNvSpPr>
          <p:nvPr>
            <p:ph type="sldImg"/>
          </p:nvPr>
        </p:nvSpPr>
        <p:spPr/>
      </p:sp>
      <p:sp>
        <p:nvSpPr>
          <p:cNvPr id="150532" name="Rectangle 3"/>
          <p:cNvSpPr>
            <a:spLocks noGrp="1"/>
          </p:cNvSpPr>
          <p:nvPr>
            <p:ph type="body" idx="1"/>
          </p:nvPr>
        </p:nvSpPr>
        <p:spPr/>
        <p:txBody>
          <a:bodyPr wrap="square" lIns="91440" tIns="45720" rIns="91440" bIns="45720" anchor="t" anchorCtr="0"/>
          <a:p>
            <a:pPr lvl="0" eaLnBrk="1" hangingPunct="1"/>
            <a:r>
              <a:rPr lang="en-US" altLang="zh-CN" dirty="0"/>
              <a:t>SATAN</a:t>
            </a:r>
            <a:r>
              <a:rPr lang="zh-CN" altLang="en-US" dirty="0"/>
              <a:t>作为最早的并且是最典型的入侵扫描工具，具备以下特点：</a:t>
            </a:r>
            <a:endParaRPr lang="zh-CN" altLang="en-US" dirty="0"/>
          </a:p>
          <a:p>
            <a:pPr lvl="0" eaLnBrk="1" hangingPunct="1"/>
            <a:r>
              <a:rPr lang="zh-CN" altLang="en-US" dirty="0"/>
              <a:t>扫描制定的主机系统</a:t>
            </a:r>
            <a:endParaRPr lang="zh-CN" altLang="en-US" dirty="0"/>
          </a:p>
          <a:p>
            <a:pPr lvl="0" eaLnBrk="1" hangingPunct="1"/>
            <a:r>
              <a:rPr lang="zh-CN" altLang="en-US" dirty="0"/>
              <a:t>扫描常见的弱点</a:t>
            </a:r>
            <a:endParaRPr lang="zh-CN" altLang="en-US" dirty="0"/>
          </a:p>
          <a:p>
            <a:pPr lvl="0" eaLnBrk="1" hangingPunct="1"/>
            <a:r>
              <a:rPr lang="zh-CN" altLang="en-US" dirty="0"/>
              <a:t>给数据分析提供帮助</a:t>
            </a:r>
            <a:endParaRPr lang="zh-CN" altLang="en-US" dirty="0"/>
          </a:p>
          <a:p>
            <a:pPr lvl="0" eaLnBrk="1" hangingPunct="1"/>
            <a:r>
              <a:rPr lang="zh-CN" altLang="en-US" dirty="0"/>
              <a:t>总之，它能够自动的扫描本地和远程系统的弱点，为系统的安全或远程攻击提供帮助。</a:t>
            </a:r>
            <a:r>
              <a:rPr lang="en-US" altLang="zh-CN" dirty="0"/>
              <a:t>SATAN</a:t>
            </a:r>
            <a:r>
              <a:rPr lang="zh-CN" altLang="en-US" dirty="0"/>
              <a:t>的这个特点，也是扫描工具的主要特点。</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62818"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62819" name="Rectangle 2"/>
          <p:cNvSpPr>
            <a:spLocks noRot="1" noTextEdit="1"/>
          </p:cNvSpPr>
          <p:nvPr>
            <p:ph type="sldImg"/>
          </p:nvPr>
        </p:nvSpPr>
        <p:spPr/>
      </p:sp>
      <p:sp>
        <p:nvSpPr>
          <p:cNvPr id="162820" name="Rectangle 3"/>
          <p:cNvSpPr>
            <a:spLocks noGrp="1"/>
          </p:cNvSpPr>
          <p:nvPr>
            <p:ph type="body" idx="1"/>
          </p:nvPr>
        </p:nvSpPr>
        <p:spPr/>
        <p:txBody>
          <a:bodyPr wrap="square" lIns="91440" tIns="45720" rIns="91440" bIns="45720" anchor="t" anchorCtr="0"/>
          <a:p>
            <a:pPr lvl="0" eaLnBrk="1" hangingPunct="1"/>
            <a:r>
              <a:rPr lang="en-US" altLang="zh-CN" dirty="0"/>
              <a:t>Nessus </a:t>
            </a:r>
            <a:r>
              <a:rPr lang="zh-CN" altLang="en-US" dirty="0"/>
              <a:t>简介</a:t>
            </a:r>
            <a:endParaRPr lang="zh-CN" altLang="en-US" dirty="0"/>
          </a:p>
          <a:p>
            <a:pPr lvl="0" eaLnBrk="1" hangingPunct="1"/>
            <a:r>
              <a:rPr lang="en-US" altLang="zh-CN" dirty="0"/>
              <a:t>2000</a:t>
            </a:r>
            <a:r>
              <a:rPr lang="zh-CN" altLang="en-US" dirty="0"/>
              <a:t>年的</a:t>
            </a:r>
            <a:r>
              <a:rPr lang="en-US" altLang="zh-CN" dirty="0"/>
              <a:t>5</a:t>
            </a:r>
            <a:r>
              <a:rPr lang="zh-CN" altLang="en-US" dirty="0"/>
              <a:t>、</a:t>
            </a:r>
            <a:r>
              <a:rPr lang="en-US" altLang="zh-CN" dirty="0"/>
              <a:t>6</a:t>
            </a:r>
            <a:r>
              <a:rPr lang="zh-CN" altLang="en-US" dirty="0"/>
              <a:t>月间，</a:t>
            </a:r>
            <a:r>
              <a:rPr lang="en-US" altLang="zh-CN" dirty="0"/>
              <a:t>Fyodor</a:t>
            </a:r>
            <a:r>
              <a:rPr lang="zh-CN" altLang="en-US" dirty="0"/>
              <a:t>（</a:t>
            </a:r>
            <a:r>
              <a:rPr lang="en-US" altLang="zh-CN" dirty="0"/>
              <a:t>Nmap</a:t>
            </a:r>
            <a:r>
              <a:rPr lang="zh-CN" altLang="en-US" dirty="0"/>
              <a:t>的作者）在其</a:t>
            </a:r>
            <a:r>
              <a:rPr lang="en-US" altLang="zh-CN" dirty="0"/>
              <a:t>nmap-hacker</a:t>
            </a:r>
            <a:r>
              <a:rPr lang="zh-CN" altLang="en-US" dirty="0"/>
              <a:t>邮件列表（</a:t>
            </a:r>
            <a:r>
              <a:rPr lang="en-US" altLang="zh-CN" dirty="0"/>
              <a:t>http://lists.insecure.org/#nmap-hackers</a:t>
            </a:r>
            <a:r>
              <a:rPr lang="zh-CN" altLang="en-US" dirty="0"/>
              <a:t>）的</a:t>
            </a:r>
            <a:r>
              <a:rPr lang="en-US" altLang="zh-CN" dirty="0"/>
              <a:t>1 200</a:t>
            </a:r>
            <a:r>
              <a:rPr lang="zh-CN" altLang="en-US" dirty="0"/>
              <a:t>名</a:t>
            </a:r>
            <a:r>
              <a:rPr lang="en-US" altLang="zh-CN" dirty="0"/>
              <a:t>Nmap</a:t>
            </a:r>
            <a:r>
              <a:rPr lang="zh-CN" altLang="en-US" dirty="0"/>
              <a:t>用户中间发起关于“最喜爱的安全工具”的评选活动，每个用户最多可以选出</a:t>
            </a:r>
            <a:r>
              <a:rPr lang="en-US" altLang="zh-CN" dirty="0"/>
              <a:t>5</a:t>
            </a:r>
            <a:r>
              <a:rPr lang="zh-CN" altLang="en-US" dirty="0"/>
              <a:t>个最佳工具，结果在评选出的钱</a:t>
            </a:r>
            <a:r>
              <a:rPr lang="en-US" altLang="zh-CN" dirty="0"/>
              <a:t>50</a:t>
            </a:r>
            <a:r>
              <a:rPr lang="zh-CN" altLang="en-US" dirty="0"/>
              <a:t>名的工具中，</a:t>
            </a:r>
            <a:r>
              <a:rPr lang="en-US" altLang="zh-CN" dirty="0"/>
              <a:t>Nessus“</a:t>
            </a:r>
            <a:r>
              <a:rPr lang="zh-CN" altLang="en-US" dirty="0"/>
              <a:t>战胜”众多的商业化漏洞扫描工具而一举夺魁，这充分说明了</a:t>
            </a:r>
            <a:r>
              <a:rPr lang="en-US" altLang="zh-CN" dirty="0"/>
              <a:t>Nussus </a:t>
            </a:r>
            <a:r>
              <a:rPr lang="zh-CN" altLang="en-US" dirty="0"/>
              <a:t>在网络安全工具中的地位。</a:t>
            </a:r>
            <a:endParaRPr lang="zh-CN" altLang="en-US" dirty="0"/>
          </a:p>
          <a:p>
            <a:pPr lvl="0" eaLnBrk="1" hangingPunct="1"/>
            <a:r>
              <a:rPr lang="en-US" altLang="zh-CN" dirty="0"/>
              <a:t>Nessus</a:t>
            </a:r>
            <a:r>
              <a:rPr lang="zh-CN" altLang="en-US" dirty="0"/>
              <a:t>是一个功能强大而又简单易用的网络安全扫描工具，对网络管理员来说，它是不可多得的审核堵漏工具。</a:t>
            </a:r>
            <a:r>
              <a:rPr lang="en-US" altLang="zh-CN" dirty="0"/>
              <a:t>Nessus</a:t>
            </a:r>
            <a:r>
              <a:rPr lang="zh-CN" altLang="en-US" dirty="0"/>
              <a:t>是一个完全免费的软件，而且更新速度很快。与众不同的是，</a:t>
            </a:r>
            <a:r>
              <a:rPr lang="en-US" altLang="zh-CN" dirty="0"/>
              <a:t>Nessus</a:t>
            </a:r>
            <a:r>
              <a:rPr lang="zh-CN" altLang="en-US" dirty="0"/>
              <a:t>被设计成为客户</a:t>
            </a:r>
            <a:r>
              <a:rPr lang="en-US" altLang="zh-CN" dirty="0"/>
              <a:t>/</a:t>
            </a:r>
            <a:r>
              <a:rPr lang="zh-CN" altLang="en-US" dirty="0"/>
              <a:t>服务器结构模式，服务器负责进行安全扫描检查，客户端用于配置管理服务器并显示最终结果，服务器还采用了插件的体系，允许用户加入执行特定功能的插件，便于进行更快和更复杂灵活的安全检查。</a:t>
            </a:r>
            <a:r>
              <a:rPr lang="en-US" altLang="zh-CN" dirty="0"/>
              <a:t>Nessus</a:t>
            </a:r>
            <a:r>
              <a:rPr lang="zh-CN" altLang="en-US" dirty="0"/>
              <a:t>的扫描结果报告可以以</a:t>
            </a:r>
            <a:r>
              <a:rPr lang="en-US" altLang="zh-CN" dirty="0"/>
              <a:t>HTML</a:t>
            </a:r>
            <a:r>
              <a:rPr lang="zh-CN" altLang="en-US" dirty="0"/>
              <a:t>、纯文本、</a:t>
            </a:r>
            <a:r>
              <a:rPr lang="en-US" altLang="zh-CN" dirty="0"/>
              <a:t>LaTeX</a:t>
            </a:r>
            <a:r>
              <a:rPr lang="zh-CN" altLang="en-US" dirty="0"/>
              <a:t>（一种文本格式）等几种格式保存。</a:t>
            </a:r>
            <a:endParaRPr lang="zh-CN" altLang="en-US" dirty="0"/>
          </a:p>
          <a:p>
            <a:pPr lvl="0" eaLnBrk="1" hangingPunct="1"/>
            <a:r>
              <a:rPr lang="en-US" altLang="zh-CN" dirty="0"/>
              <a:t>Nessus</a:t>
            </a:r>
            <a:r>
              <a:rPr lang="zh-CN" altLang="en-US" dirty="0"/>
              <a:t>的服务器只能安装在</a:t>
            </a:r>
            <a:r>
              <a:rPr lang="en-US" altLang="zh-CN" dirty="0"/>
              <a:t>UNIX</a:t>
            </a:r>
            <a:r>
              <a:rPr lang="zh-CN" altLang="en-US" dirty="0"/>
              <a:t>平台上，客户端有三种：</a:t>
            </a:r>
            <a:r>
              <a:rPr lang="en-US" altLang="zh-CN" dirty="0"/>
              <a:t>GTK</a:t>
            </a:r>
            <a:r>
              <a:rPr lang="zh-CN" altLang="en-US" dirty="0"/>
              <a:t>支持的客户端、</a:t>
            </a:r>
            <a:r>
              <a:rPr lang="en-US" altLang="zh-CN" dirty="0"/>
              <a:t>Java</a:t>
            </a:r>
            <a:r>
              <a:rPr lang="zh-CN" altLang="en-US" dirty="0"/>
              <a:t>客户端、</a:t>
            </a:r>
            <a:r>
              <a:rPr lang="en-US" altLang="zh-CN" dirty="0"/>
              <a:t>Windows</a:t>
            </a:r>
            <a:r>
              <a:rPr lang="zh-CN" altLang="en-US" dirty="0"/>
              <a:t>系统支持的客户端。</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69986"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69987" name="Rectangle 2"/>
          <p:cNvSpPr>
            <a:spLocks noRot="1" noTextEdit="1"/>
          </p:cNvSpPr>
          <p:nvPr>
            <p:ph type="sldImg"/>
          </p:nvPr>
        </p:nvSpPr>
        <p:spPr/>
      </p:sp>
      <p:sp>
        <p:nvSpPr>
          <p:cNvPr id="169988" name="Rectangle 3"/>
          <p:cNvSpPr>
            <a:spLocks noGrp="1"/>
          </p:cNvSpPr>
          <p:nvPr>
            <p:ph type="body" idx="1"/>
          </p:nvPr>
        </p:nvSpPr>
        <p:spPr/>
        <p:txBody>
          <a:bodyPr wrap="square" lIns="91440" tIns="45720" rIns="91440" bIns="45720" anchor="t" anchorCtr="0"/>
          <a:p>
            <a:pPr lvl="0" eaLnBrk="1" hangingPunct="1"/>
            <a:r>
              <a:rPr lang="en-US" altLang="zh-CN" dirty="0"/>
              <a:t>2. Nessus</a:t>
            </a:r>
            <a:r>
              <a:rPr lang="zh-CN" altLang="en-US" dirty="0"/>
              <a:t>的安装</a:t>
            </a:r>
            <a:endParaRPr lang="zh-CN" altLang="en-US" dirty="0"/>
          </a:p>
          <a:p>
            <a:pPr lvl="0" eaLnBrk="1" hangingPunct="1"/>
            <a:r>
              <a:rPr lang="en-US" altLang="zh-CN" dirty="0"/>
              <a:t>Nessus</a:t>
            </a:r>
            <a:r>
              <a:rPr lang="zh-CN" altLang="en-US" dirty="0"/>
              <a:t>服务器的安装有好几种方法，最简单就是直接从网上安装：</a:t>
            </a:r>
            <a:endParaRPr lang="zh-CN" altLang="en-US" dirty="0"/>
          </a:p>
          <a:p>
            <a:pPr lvl="0" eaLnBrk="1" hangingPunct="1"/>
            <a:r>
              <a:rPr lang="en-US" altLang="zh-CN" dirty="0"/>
              <a:t>lynx –source </a:t>
            </a:r>
            <a:r>
              <a:rPr lang="en-US" altLang="zh-CN" dirty="0">
                <a:hlinkClick r:id="rId3"/>
              </a:rPr>
              <a:t>http://install.nessus.org</a:t>
            </a:r>
            <a:r>
              <a:rPr lang="en-US" altLang="zh-CN" dirty="0"/>
              <a:t> | sh</a:t>
            </a:r>
            <a:endParaRPr lang="en-US" altLang="zh-CN" dirty="0"/>
          </a:p>
          <a:p>
            <a:pPr lvl="0" eaLnBrk="1" hangingPunct="1"/>
            <a:r>
              <a:rPr lang="zh-CN" altLang="en-US" dirty="0"/>
              <a:t>进入</a:t>
            </a:r>
            <a:r>
              <a:rPr lang="en-US" altLang="zh-CN" dirty="0"/>
              <a:t>lynx</a:t>
            </a:r>
            <a:r>
              <a:rPr lang="zh-CN" altLang="en-US" dirty="0"/>
              <a:t>的用户交互界面，借助</a:t>
            </a:r>
            <a:r>
              <a:rPr lang="en-US" altLang="zh-CN" dirty="0"/>
              <a:t>Nessus Install Script</a:t>
            </a:r>
            <a:r>
              <a:rPr lang="zh-CN" altLang="en-US" dirty="0"/>
              <a:t>进行网络安装，需要</a:t>
            </a:r>
            <a:r>
              <a:rPr lang="en-US" altLang="zh-CN" dirty="0"/>
              <a:t>root</a:t>
            </a:r>
            <a:r>
              <a:rPr lang="zh-CN" altLang="en-US" dirty="0"/>
              <a:t>权限。第二种安装方法，直接下载</a:t>
            </a:r>
            <a:r>
              <a:rPr lang="en-US" altLang="zh-CN" dirty="0"/>
              <a:t>Nessus</a:t>
            </a:r>
            <a:r>
              <a:rPr lang="zh-CN" altLang="en-US" dirty="0"/>
              <a:t>的安装包</a:t>
            </a:r>
            <a:r>
              <a:rPr lang="en-US" altLang="zh-CN" dirty="0"/>
              <a:t>nessus-installer.sh</a:t>
            </a:r>
            <a:r>
              <a:rPr lang="zh-CN" altLang="en-US" dirty="0"/>
              <a:t>，并执行：</a:t>
            </a:r>
            <a:endParaRPr lang="zh-CN" altLang="en-US" dirty="0"/>
          </a:p>
          <a:p>
            <a:pPr lvl="0" eaLnBrk="1" hangingPunct="1"/>
            <a:r>
              <a:rPr lang="en-US" altLang="zh-CN" dirty="0"/>
              <a:t>sh nessus-installer.sh</a:t>
            </a:r>
            <a:endParaRPr lang="en-US" altLang="zh-CN" dirty="0"/>
          </a:p>
          <a:p>
            <a:pPr lvl="0" eaLnBrk="1" hangingPunct="1"/>
            <a:r>
              <a:rPr lang="zh-CN" altLang="en-US" dirty="0"/>
              <a:t>第三种安装方法，也是传统的安装方法，下载源代码压缩包，进行安装。</a:t>
            </a:r>
            <a:endParaRPr lang="zh-CN" altLang="en-US" dirty="0"/>
          </a:p>
          <a:p>
            <a:pPr lvl="0" eaLnBrk="1" hangingPunct="1"/>
            <a:r>
              <a:rPr lang="en-US" altLang="zh-CN" dirty="0"/>
              <a:t>Nessus</a:t>
            </a:r>
            <a:r>
              <a:rPr lang="zh-CN" altLang="en-US" dirty="0"/>
              <a:t>安装完毕以后，要确认在</a:t>
            </a:r>
            <a:r>
              <a:rPr lang="en-US" altLang="zh-CN" dirty="0"/>
              <a:t>/etc/ld.so.conf</a:t>
            </a:r>
            <a:r>
              <a:rPr lang="zh-CN" altLang="en-US" dirty="0"/>
              <a:t>文件中加入了已安装库文件的路径，保证</a:t>
            </a:r>
            <a:r>
              <a:rPr lang="en-US" altLang="zh-CN" dirty="0"/>
              <a:t>Nessus</a:t>
            </a:r>
            <a:r>
              <a:rPr lang="zh-CN" altLang="en-US" dirty="0"/>
              <a:t>运行时能找到必须的运行库。如果</a:t>
            </a:r>
            <a:r>
              <a:rPr lang="en-US" altLang="zh-CN" dirty="0"/>
              <a:t>/etc/ld.so.conf</a:t>
            </a:r>
            <a:r>
              <a:rPr lang="zh-CN" altLang="en-US" dirty="0"/>
              <a:t>文件中没有库文件的安装路径，只需要加入路径信息，然后执行“</a:t>
            </a:r>
            <a:r>
              <a:rPr lang="en-US" altLang="zh-CN" dirty="0"/>
              <a:t>/sbin/ldconfig”</a:t>
            </a:r>
            <a:r>
              <a:rPr lang="zh-CN" altLang="en-US" dirty="0"/>
              <a:t>。</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74082"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74083" name="Rectangle 2"/>
          <p:cNvSpPr>
            <a:spLocks noRot="1" noTextEdit="1"/>
          </p:cNvSpPr>
          <p:nvPr>
            <p:ph type="sldImg"/>
          </p:nvPr>
        </p:nvSpPr>
        <p:spPr/>
      </p:sp>
      <p:sp>
        <p:nvSpPr>
          <p:cNvPr id="174084" name="Rectangle 3"/>
          <p:cNvSpPr>
            <a:spLocks noGrp="1"/>
          </p:cNvSpPr>
          <p:nvPr>
            <p:ph type="body" idx="1"/>
          </p:nvPr>
        </p:nvSpPr>
        <p:spPr/>
        <p:txBody>
          <a:bodyPr wrap="square" lIns="91440" tIns="45720" rIns="91440" bIns="45720" anchor="t" anchorCtr="0"/>
          <a:p>
            <a:pPr lvl="0" eaLnBrk="1" hangingPunct="1">
              <a:lnSpc>
                <a:spcPct val="80000"/>
              </a:lnSpc>
            </a:pPr>
            <a:r>
              <a:rPr lang="en-US" altLang="zh-CN" sz="1000" dirty="0"/>
              <a:t>3. Nessus Server</a:t>
            </a:r>
            <a:r>
              <a:rPr lang="zh-CN" altLang="en-US" sz="1000" dirty="0"/>
              <a:t>的配置运行</a:t>
            </a:r>
            <a:endParaRPr lang="zh-CN" altLang="en-US" sz="1000" dirty="0"/>
          </a:p>
          <a:p>
            <a:pPr lvl="0" eaLnBrk="1" hangingPunct="1">
              <a:lnSpc>
                <a:spcPct val="80000"/>
              </a:lnSpc>
            </a:pPr>
            <a:r>
              <a:rPr lang="zh-CN" altLang="en-US" sz="1000" dirty="0"/>
              <a:t>因为</a:t>
            </a:r>
            <a:r>
              <a:rPr lang="en-US" altLang="zh-CN" sz="1000" dirty="0"/>
              <a:t>Nessus</a:t>
            </a:r>
            <a:r>
              <a:rPr lang="zh-CN" altLang="en-US" sz="1000" dirty="0"/>
              <a:t>采用的客户</a:t>
            </a:r>
            <a:r>
              <a:rPr lang="en-US" altLang="zh-CN" sz="1000" dirty="0"/>
              <a:t>/</a:t>
            </a:r>
            <a:r>
              <a:rPr lang="zh-CN" altLang="en-US" sz="1000" dirty="0"/>
              <a:t>服务器结构，所以要运行</a:t>
            </a:r>
            <a:r>
              <a:rPr lang="en-US" altLang="zh-CN" sz="1000" dirty="0"/>
              <a:t>Nessus</a:t>
            </a:r>
            <a:r>
              <a:rPr lang="zh-CN" altLang="en-US" sz="1000" dirty="0"/>
              <a:t>服务器端，必须首先创建一个连接客户。如果设置加密认证，用户的一次性口令只在头一次连接服务器是有用，以后再连接，需要使用客户端产生的唯一能证明其身份的公开密钥。</a:t>
            </a:r>
            <a:endParaRPr lang="zh-CN" altLang="en-US" sz="1000" dirty="0"/>
          </a:p>
          <a:p>
            <a:pPr lvl="0" eaLnBrk="1" hangingPunct="1">
              <a:lnSpc>
                <a:spcPct val="80000"/>
              </a:lnSpc>
            </a:pPr>
            <a:r>
              <a:rPr lang="en-US" altLang="zh-CN" sz="1000" dirty="0"/>
              <a:t>Nessus</a:t>
            </a:r>
            <a:r>
              <a:rPr lang="zh-CN" altLang="en-US" sz="1000" dirty="0"/>
              <a:t>的配置文件为</a:t>
            </a:r>
            <a:r>
              <a:rPr lang="en-US" altLang="zh-CN" sz="1000" dirty="0"/>
              <a:t>/usr/local/etc/nessus/nessus.conf</a:t>
            </a:r>
            <a:r>
              <a:rPr lang="zh-CN" altLang="en-US" sz="1000" dirty="0"/>
              <a:t>，一般不需要改动，但有几个参数可以调整。</a:t>
            </a:r>
            <a:endParaRPr lang="zh-CN" altLang="en-US" sz="1000" dirty="0"/>
          </a:p>
          <a:p>
            <a:pPr lvl="0" eaLnBrk="1" hangingPunct="1">
              <a:lnSpc>
                <a:spcPct val="80000"/>
              </a:lnSpc>
            </a:pPr>
            <a:r>
              <a:rPr lang="en-US" altLang="zh-CN" sz="1000" dirty="0"/>
              <a:t>plugins_folder:</a:t>
            </a:r>
            <a:r>
              <a:rPr lang="zh-CN" altLang="en-US" sz="1000" dirty="0"/>
              <a:t>：包含插件的文件夹</a:t>
            </a:r>
            <a:endParaRPr lang="zh-CN" altLang="en-US" sz="1000" dirty="0"/>
          </a:p>
          <a:p>
            <a:pPr lvl="0" eaLnBrk="1" hangingPunct="1">
              <a:lnSpc>
                <a:spcPct val="80000"/>
              </a:lnSpc>
            </a:pPr>
            <a:r>
              <a:rPr lang="en-US" altLang="zh-CN" sz="1000" dirty="0"/>
              <a:t>max_threads</a:t>
            </a:r>
            <a:r>
              <a:rPr lang="zh-CN" altLang="en-US" sz="1000" dirty="0"/>
              <a:t>：允许的最大连接线程数。</a:t>
            </a:r>
            <a:endParaRPr lang="zh-CN" altLang="en-US" sz="1000" dirty="0"/>
          </a:p>
          <a:p>
            <a:pPr lvl="0" eaLnBrk="1" hangingPunct="1">
              <a:lnSpc>
                <a:spcPct val="80000"/>
              </a:lnSpc>
            </a:pPr>
            <a:r>
              <a:rPr lang="en-US" altLang="zh-CN" sz="1000" dirty="0"/>
              <a:t>logfile</a:t>
            </a:r>
            <a:r>
              <a:rPr lang="zh-CN" altLang="en-US" sz="1000" dirty="0"/>
              <a:t>：日志文件所在的路径。如果为</a:t>
            </a:r>
            <a:r>
              <a:rPr lang="en-US" altLang="zh-CN" sz="1000" dirty="0"/>
              <a:t>syslog</a:t>
            </a:r>
            <a:r>
              <a:rPr lang="zh-CN" altLang="en-US" sz="1000" dirty="0"/>
              <a:t>，所有的信息都回通过</a:t>
            </a:r>
            <a:r>
              <a:rPr lang="en-US" altLang="zh-CN" sz="1000" dirty="0"/>
              <a:t>syslog</a:t>
            </a:r>
            <a:r>
              <a:rPr lang="zh-CN" altLang="en-US" sz="1000" dirty="0"/>
              <a:t>来进行记录；如果为</a:t>
            </a:r>
            <a:r>
              <a:rPr lang="en-US" altLang="zh-CN" sz="1000" dirty="0"/>
              <a:t>stderr</a:t>
            </a:r>
            <a:r>
              <a:rPr lang="zh-CN" altLang="en-US" sz="1000" dirty="0"/>
              <a:t>，所有信息都回被输出到标准输出设备中。</a:t>
            </a:r>
            <a:endParaRPr lang="zh-CN" altLang="en-US" sz="1000" dirty="0"/>
          </a:p>
          <a:p>
            <a:pPr lvl="0" eaLnBrk="1" hangingPunct="1">
              <a:lnSpc>
                <a:spcPct val="80000"/>
              </a:lnSpc>
            </a:pPr>
            <a:r>
              <a:rPr lang="en-US" altLang="zh-CN" sz="1000" dirty="0"/>
              <a:t>log_whole_attack</a:t>
            </a:r>
            <a:r>
              <a:rPr lang="zh-CN" altLang="en-US" sz="1000" dirty="0"/>
              <a:t>：是否整个攻击过程。</a:t>
            </a:r>
            <a:endParaRPr lang="zh-CN" altLang="en-US" sz="1000" dirty="0"/>
          </a:p>
          <a:p>
            <a:pPr lvl="0" eaLnBrk="1" hangingPunct="1">
              <a:lnSpc>
                <a:spcPct val="80000"/>
              </a:lnSpc>
            </a:pPr>
            <a:r>
              <a:rPr lang="en-US" altLang="zh-CN" sz="1000" dirty="0"/>
              <a:t>rules</a:t>
            </a:r>
            <a:r>
              <a:rPr lang="zh-CN" altLang="en-US" sz="1000" dirty="0"/>
              <a:t>：规则文件。</a:t>
            </a:r>
            <a:endParaRPr lang="zh-CN" altLang="en-US" sz="1000" dirty="0"/>
          </a:p>
          <a:p>
            <a:pPr lvl="0" eaLnBrk="1" hangingPunct="1">
              <a:lnSpc>
                <a:spcPct val="80000"/>
              </a:lnSpc>
            </a:pPr>
            <a:r>
              <a:rPr lang="en-US" altLang="zh-CN" sz="1000" dirty="0"/>
              <a:t>users</a:t>
            </a:r>
            <a:r>
              <a:rPr lang="zh-CN" altLang="en-US" sz="1000" dirty="0"/>
              <a:t>：用户信息文件的路径。</a:t>
            </a:r>
            <a:endParaRPr lang="zh-CN" altLang="en-US" sz="1000" dirty="0"/>
          </a:p>
          <a:p>
            <a:pPr lvl="0" eaLnBrk="1" hangingPunct="1">
              <a:lnSpc>
                <a:spcPct val="80000"/>
              </a:lnSpc>
            </a:pPr>
            <a:r>
              <a:rPr lang="en-US" altLang="zh-CN" sz="1000" dirty="0"/>
              <a:t>check_read_timeout</a:t>
            </a:r>
            <a:r>
              <a:rPr lang="zh-CN" altLang="en-US" sz="1000" dirty="0"/>
              <a:t>：指定与扫描目标之间的连接超时时间，但是为了加快扫描过程，应该设置较低的值。</a:t>
            </a:r>
            <a:endParaRPr lang="zh-CN" altLang="en-US" sz="1000" dirty="0"/>
          </a:p>
          <a:p>
            <a:pPr lvl="0" eaLnBrk="1" hangingPunct="1">
              <a:lnSpc>
                <a:spcPct val="80000"/>
              </a:lnSpc>
            </a:pPr>
            <a:r>
              <a:rPr lang="en-US" altLang="zh-CN" sz="1000" dirty="0"/>
              <a:t>Nessus</a:t>
            </a:r>
            <a:r>
              <a:rPr lang="zh-CN" altLang="en-US" sz="1000" dirty="0"/>
              <a:t>提供插件功能。在安装完</a:t>
            </a:r>
            <a:r>
              <a:rPr lang="en-US" altLang="zh-CN" sz="1000" dirty="0"/>
              <a:t>Nessus</a:t>
            </a:r>
            <a:r>
              <a:rPr lang="zh-CN" altLang="en-US" sz="1000" dirty="0"/>
              <a:t>后，如果不及时更新，也许用不了多久，就“过时”了，这时候可以利用</a:t>
            </a:r>
            <a:r>
              <a:rPr lang="en-US" altLang="zh-CN" sz="1000" dirty="0"/>
              <a:t>Nessus</a:t>
            </a:r>
            <a:r>
              <a:rPr lang="zh-CN" altLang="en-US" sz="1000" dirty="0"/>
              <a:t>提供的一个小工具</a:t>
            </a:r>
            <a:r>
              <a:rPr lang="en-US" altLang="zh-CN" sz="1000" dirty="0"/>
              <a:t>nessus-update-plugins</a:t>
            </a:r>
            <a:r>
              <a:rPr lang="zh-CN" altLang="en-US" sz="1000" dirty="0"/>
              <a:t>来自动下载并安装最新的扫描插件</a:t>
            </a:r>
            <a:endParaRPr lang="zh-CN" altLang="en-US" sz="1000" dirty="0"/>
          </a:p>
          <a:p>
            <a:pPr lvl="0" eaLnBrk="1" hangingPunct="1">
              <a:lnSpc>
                <a:spcPct val="80000"/>
              </a:lnSpc>
            </a:pPr>
            <a:r>
              <a:rPr lang="zh-CN" altLang="en-US" sz="1000" dirty="0"/>
              <a:t>服务器端的执行文件为</a:t>
            </a:r>
            <a:r>
              <a:rPr lang="en-US" altLang="zh-CN" sz="1000" dirty="0"/>
              <a:t>nessusd</a:t>
            </a:r>
            <a:r>
              <a:rPr lang="zh-CN" altLang="en-US" sz="1000" dirty="0"/>
              <a:t>，它有许多命令行参数，主要有：</a:t>
            </a:r>
            <a:endParaRPr lang="zh-CN" altLang="en-US" sz="1000" dirty="0"/>
          </a:p>
          <a:p>
            <a:pPr lvl="0" eaLnBrk="1" hangingPunct="1">
              <a:lnSpc>
                <a:spcPct val="80000"/>
              </a:lnSpc>
            </a:pPr>
            <a:r>
              <a:rPr lang="en-US" altLang="zh-CN" sz="1000" dirty="0"/>
              <a:t>-D</a:t>
            </a:r>
            <a:r>
              <a:rPr lang="zh-CN" altLang="en-US" sz="1000" dirty="0"/>
              <a:t>：最常常用的一个选项，使后台运行。</a:t>
            </a:r>
            <a:endParaRPr lang="zh-CN" altLang="en-US" sz="1000" dirty="0"/>
          </a:p>
          <a:p>
            <a:pPr lvl="0" eaLnBrk="1" hangingPunct="1">
              <a:lnSpc>
                <a:spcPct val="80000"/>
              </a:lnSpc>
            </a:pPr>
            <a:r>
              <a:rPr lang="en-US" altLang="zh-CN" sz="1000" dirty="0"/>
              <a:t>-c &lt;config-file&gt;</a:t>
            </a:r>
            <a:r>
              <a:rPr lang="zh-CN" altLang="en-US" sz="1000" dirty="0"/>
              <a:t>：使用另外的一个配置文件。</a:t>
            </a:r>
            <a:endParaRPr lang="zh-CN" altLang="en-US" sz="1000" dirty="0"/>
          </a:p>
          <a:p>
            <a:pPr lvl="0" eaLnBrk="1" hangingPunct="1">
              <a:lnSpc>
                <a:spcPct val="80000"/>
              </a:lnSpc>
            </a:pPr>
            <a:r>
              <a:rPr lang="en-US" altLang="zh-CN" sz="1000" dirty="0"/>
              <a:t>-a &lt;address&gt;</a:t>
            </a:r>
            <a:r>
              <a:rPr lang="zh-CN" altLang="en-US" sz="1000" dirty="0"/>
              <a:t>：只监听来自指定</a:t>
            </a:r>
            <a:r>
              <a:rPr lang="en-US" altLang="zh-CN" sz="1000" dirty="0"/>
              <a:t>IP</a:t>
            </a:r>
            <a:r>
              <a:rPr lang="zh-CN" altLang="en-US" sz="1000" dirty="0"/>
              <a:t>地址的连接请求。</a:t>
            </a:r>
            <a:endParaRPr lang="zh-CN" altLang="en-US" sz="1000" dirty="0"/>
          </a:p>
          <a:p>
            <a:pPr lvl="0" eaLnBrk="1" hangingPunct="1">
              <a:lnSpc>
                <a:spcPct val="80000"/>
              </a:lnSpc>
            </a:pPr>
            <a:r>
              <a:rPr lang="en-US" altLang="zh-CN" sz="1000" dirty="0"/>
              <a:t>-p &lt;port&gt;</a:t>
            </a:r>
            <a:r>
              <a:rPr lang="zh-CN" altLang="en-US" sz="1000" dirty="0"/>
              <a:t>：指定监听的端口。</a:t>
            </a:r>
            <a:endParaRPr lang="zh-CN" altLang="en-US" sz="1000" dirty="0"/>
          </a:p>
          <a:p>
            <a:pPr lvl="0" eaLnBrk="1" hangingPunct="1">
              <a:lnSpc>
                <a:spcPct val="80000"/>
              </a:lnSpc>
            </a:pPr>
            <a:r>
              <a:rPr lang="en-US" altLang="zh-CN" sz="1000" dirty="0"/>
              <a:t>-v </a:t>
            </a:r>
            <a:r>
              <a:rPr lang="zh-CN" altLang="en-US" sz="1000" dirty="0"/>
              <a:t>：显示版本号。</a:t>
            </a:r>
            <a:endParaRPr lang="zh-CN" altLang="en-US" sz="1000" dirty="0"/>
          </a:p>
          <a:p>
            <a:pPr lvl="0" eaLnBrk="1" hangingPunct="1">
              <a:lnSpc>
                <a:spcPct val="80000"/>
              </a:lnSpc>
            </a:pPr>
            <a:r>
              <a:rPr lang="en-US" altLang="zh-CN" sz="1000" dirty="0"/>
              <a:t>-h</a:t>
            </a:r>
            <a:r>
              <a:rPr lang="zh-CN" altLang="en-US" sz="1000" dirty="0"/>
              <a:t>：显示帮助信息。</a:t>
            </a:r>
            <a:endParaRPr lang="zh-CN" altLang="en-US" sz="1000" dirty="0"/>
          </a:p>
          <a:p>
            <a:pPr lvl="0" eaLnBrk="1" hangingPunct="1">
              <a:lnSpc>
                <a:spcPct val="80000"/>
              </a:lnSpc>
            </a:pPr>
            <a:r>
              <a:rPr lang="en-US" altLang="zh-CN" sz="1000" dirty="0"/>
              <a:t>-d</a:t>
            </a:r>
            <a:r>
              <a:rPr lang="zh-CN" altLang="en-US" sz="1000" dirty="0"/>
              <a:t>：显示当前的配置。</a:t>
            </a:r>
            <a:endParaRPr lang="zh-CN" altLang="en-US" sz="1000" dirty="0"/>
          </a:p>
        </p:txBody>
      </p:sp>
    </p:spTree>
  </p:cSld>
  <p:clrMapOvr>
    <a:overrideClrMapping bg1="lt1" tx1="dk1" bg2="lt2" tx2="dk2" accent1="accent1" accent2="accent2" accent3="accent3" accent4="accent4" accent5="accent5" accent6="accent6" hlink="hlink" folHlink="folHlink"/>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77154"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77155" name="Rectangle 2"/>
          <p:cNvSpPr>
            <a:spLocks noRot="1" noTextEdit="1"/>
          </p:cNvSpPr>
          <p:nvPr>
            <p:ph type="sldImg"/>
          </p:nvPr>
        </p:nvSpPr>
        <p:spPr/>
      </p:sp>
      <p:sp>
        <p:nvSpPr>
          <p:cNvPr id="177156" name="Rectangle 3"/>
          <p:cNvSpPr>
            <a:spLocks noGrp="1"/>
          </p:cNvSpPr>
          <p:nvPr>
            <p:ph type="body" idx="1"/>
          </p:nvPr>
        </p:nvSpPr>
        <p:spPr/>
        <p:txBody>
          <a:bodyPr wrap="square" lIns="91440" tIns="45720" rIns="91440" bIns="45720" anchor="t" anchorCtr="0"/>
          <a:p>
            <a:pPr lvl="0" eaLnBrk="1" hangingPunct="1"/>
            <a:r>
              <a:rPr lang="en-US" altLang="zh-CN" dirty="0"/>
              <a:t>4. </a:t>
            </a:r>
            <a:r>
              <a:rPr lang="zh-CN" altLang="en-US" dirty="0"/>
              <a:t>用</a:t>
            </a:r>
            <a:r>
              <a:rPr lang="en-US" altLang="zh-CN" dirty="0"/>
              <a:t>Nessus</a:t>
            </a:r>
            <a:r>
              <a:rPr lang="zh-CN" altLang="en-US" dirty="0"/>
              <a:t>进行扫描</a:t>
            </a:r>
            <a:endParaRPr lang="zh-CN" altLang="en-US" dirty="0"/>
          </a:p>
          <a:p>
            <a:pPr lvl="0" eaLnBrk="1" hangingPunct="1"/>
            <a:r>
              <a:rPr lang="zh-CN" altLang="en-US" dirty="0"/>
              <a:t>首先启动</a:t>
            </a:r>
            <a:r>
              <a:rPr lang="en-US" altLang="zh-CN" dirty="0"/>
              <a:t>Nessus</a:t>
            </a:r>
            <a:r>
              <a:rPr lang="zh-CN" altLang="en-US" dirty="0"/>
              <a:t>客户端，首先要提供一个登陆口令。接下来，操作者需要指定</a:t>
            </a:r>
            <a:r>
              <a:rPr lang="en-US" altLang="zh-CN" dirty="0"/>
              <a:t>Nessus</a:t>
            </a:r>
            <a:r>
              <a:rPr lang="zh-CN" altLang="en-US" dirty="0"/>
              <a:t>服务器的</a:t>
            </a:r>
            <a:r>
              <a:rPr lang="en-US" altLang="zh-CN" dirty="0"/>
              <a:t>IP</a:t>
            </a:r>
            <a:r>
              <a:rPr lang="zh-CN" altLang="en-US" dirty="0"/>
              <a:t>地址、端口号、通信加密方式以及登陆帐号，设置完成以后可以连接到</a:t>
            </a:r>
            <a:r>
              <a:rPr lang="en-US" altLang="zh-CN" dirty="0"/>
              <a:t>Nessus</a:t>
            </a:r>
            <a:r>
              <a:rPr lang="zh-CN" altLang="en-US" dirty="0"/>
              <a:t>服务器了。连接成功后就可以订制扫描任务了，指定扫描模块项目，指定具体的</a:t>
            </a:r>
            <a:r>
              <a:rPr lang="en-US" altLang="zh-CN" dirty="0"/>
              <a:t>ping</a:t>
            </a:r>
            <a:r>
              <a:rPr lang="zh-CN" altLang="en-US" dirty="0"/>
              <a:t>及</a:t>
            </a:r>
            <a:r>
              <a:rPr lang="en-US" altLang="zh-CN" dirty="0"/>
              <a:t>TCP</a:t>
            </a:r>
            <a:r>
              <a:rPr lang="zh-CN" altLang="en-US" dirty="0"/>
              <a:t>扫描方式，设定扫描的端口范围、最大线程数、目标主机</a:t>
            </a:r>
            <a:r>
              <a:rPr lang="en-US" altLang="zh-CN" dirty="0"/>
              <a:t>Web</a:t>
            </a:r>
            <a:r>
              <a:rPr lang="zh-CN" altLang="en-US" dirty="0"/>
              <a:t>服务器的</a:t>
            </a:r>
            <a:r>
              <a:rPr lang="en-US" altLang="zh-CN" dirty="0"/>
              <a:t>CGI</a:t>
            </a:r>
            <a:r>
              <a:rPr lang="zh-CN" altLang="en-US" dirty="0"/>
              <a:t>路径、端口扫描方式，指定具体的扫描目标（</a:t>
            </a:r>
            <a:r>
              <a:rPr lang="en-US" altLang="zh-CN" dirty="0"/>
              <a:t>IP</a:t>
            </a:r>
            <a:r>
              <a:rPr lang="zh-CN" altLang="en-US" dirty="0"/>
              <a:t>地址范围），设置完这些以后可以开始扫描了。</a:t>
            </a:r>
            <a:endParaRPr lang="zh-CN" altLang="en-US" dirty="0"/>
          </a:p>
          <a:p>
            <a:pPr lvl="0" eaLnBrk="1" hangingPunct="1"/>
            <a:r>
              <a:rPr lang="zh-CN" altLang="en-US" dirty="0"/>
              <a:t>扫描结束后，可以查看生成的结果报告。结果报告中用</a:t>
            </a:r>
            <a:r>
              <a:rPr lang="en-US" altLang="zh-CN" dirty="0"/>
              <a:t>3</a:t>
            </a:r>
            <a:r>
              <a:rPr lang="zh-CN" altLang="en-US" dirty="0"/>
              <a:t>种颜色来表示不同的危险等级的漏洞，每种漏洞信息都有详细的解释，并给出了相应得解决对策。 </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20482"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20483" name="Rectangle 2"/>
          <p:cNvSpPr>
            <a:spLocks noRot="1" noTextEdit="1"/>
          </p:cNvSpPr>
          <p:nvPr>
            <p:ph type="sldImg"/>
          </p:nvPr>
        </p:nvSpPr>
        <p:spPr/>
      </p:sp>
      <p:sp>
        <p:nvSpPr>
          <p:cNvPr id="20484" name="Rectangle 3"/>
          <p:cNvSpPr>
            <a:spLocks noGrp="1"/>
          </p:cNvSpPr>
          <p:nvPr>
            <p:ph type="body" idx="1"/>
          </p:nvPr>
        </p:nvSpPr>
        <p:spPr/>
        <p:txBody>
          <a:bodyPr wrap="square" lIns="91440" tIns="45720" rIns="91440" bIns="45720" anchor="t" anchorCtr="0"/>
          <a:p>
            <a:pPr lvl="0" eaLnBrk="1" hangingPunct="1"/>
            <a:r>
              <a:rPr lang="zh-CN" altLang="en-US" dirty="0"/>
              <a:t>运用扫描工具，检查目标主机开放的端口，判断它运行了哪些服务</a:t>
            </a:r>
            <a:endParaRPr lang="zh-CN" altLang="en-US" dirty="0"/>
          </a:p>
          <a:p>
            <a:pPr lvl="0" eaLnBrk="1" hangingPunct="1"/>
            <a:r>
              <a:rPr lang="zh-CN" altLang="en-US" dirty="0"/>
              <a:t>使用的工具是</a:t>
            </a:r>
            <a:r>
              <a:rPr lang="en-US" altLang="zh-CN" dirty="0"/>
              <a:t>Nmap 4.20</a:t>
            </a:r>
            <a:endParaRPr lang="en-US" altLang="zh-CN" dirty="0"/>
          </a:p>
          <a:p>
            <a:pPr lvl="0" eaLnBrk="1" hangingPunct="1"/>
            <a:r>
              <a:rPr lang="zh-CN" altLang="en-US" dirty="0"/>
              <a:t>扫描命令：</a:t>
            </a:r>
            <a:r>
              <a:rPr lang="en-US" altLang="zh-CN" dirty="0"/>
              <a:t>nmap 192.168.1.18</a:t>
            </a:r>
            <a:endParaRPr lang="en-US"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p:txBody>
          <a:bodyPr wrap="square" lIns="91440" tIns="45720" rIns="91440" bIns="45720" anchor="t" anchorCtr="0"/>
          <a:p>
            <a:pPr lvl="0"/>
            <a:r>
              <a:rPr lang="en-US" altLang="zh-CN" dirty="0"/>
              <a:t>ICMP</a:t>
            </a:r>
            <a:r>
              <a:rPr lang="zh-CN" altLang="en-US" dirty="0"/>
              <a:t>用于传输网络通不通、主机是否可达、路由是否可用等 信息。</a:t>
            </a:r>
            <a:endParaRPr lang="en-US" altLang="zh-CN" dirty="0"/>
          </a:p>
          <a:p>
            <a:pPr lvl="0"/>
            <a:r>
              <a:rPr lang="zh-CN" altLang="en-US" dirty="0"/>
              <a:t>类型</a:t>
            </a:r>
            <a:r>
              <a:rPr lang="en-US" altLang="zh-CN" dirty="0"/>
              <a:t>4 Source Quench</a:t>
            </a:r>
            <a:r>
              <a:rPr lang="zh-CN" altLang="en-US" dirty="0"/>
              <a:t>，阻止入站，便于内部主机能够控制发送端发送数据的速度。</a:t>
            </a:r>
            <a:endParaRPr lang="en-US" altLang="zh-CN" dirty="0"/>
          </a:p>
          <a:p>
            <a:pPr lvl="0"/>
            <a:r>
              <a:rPr lang="zh-CN" altLang="en-US" dirty="0"/>
              <a:t>类型</a:t>
            </a:r>
            <a:r>
              <a:rPr lang="en-US" altLang="zh-CN" dirty="0"/>
              <a:t>12 </a:t>
            </a:r>
            <a:r>
              <a:rPr lang="zh-CN" altLang="en-US" dirty="0"/>
              <a:t>禁止其入站和出站。错误和恶意的数据包都会被阻塞。</a:t>
            </a:r>
            <a:endParaRPr lang="zh-CN" altLang="en-US" dirty="0"/>
          </a:p>
        </p:txBody>
      </p:sp>
      <p:sp>
        <p:nvSpPr>
          <p:cNvPr id="35844" name="灯片编号占位符 3"/>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49154"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49155" name="Rectangle 2"/>
          <p:cNvSpPr>
            <a:spLocks noRot="1" noTextEdit="1"/>
          </p:cNvSpPr>
          <p:nvPr>
            <p:ph type="sldImg"/>
          </p:nvPr>
        </p:nvSpPr>
        <p:spPr/>
      </p:sp>
      <p:sp>
        <p:nvSpPr>
          <p:cNvPr id="49156" name="Rectangle 3"/>
          <p:cNvSpPr>
            <a:spLocks noGrp="1"/>
          </p:cNvSpPr>
          <p:nvPr>
            <p:ph type="body" idx="1"/>
          </p:nvPr>
        </p:nvSpPr>
        <p:spPr/>
        <p:txBody>
          <a:bodyPr wrap="square" lIns="91440" tIns="45720" rIns="91440" bIns="45720" anchor="t" anchorCtr="0"/>
          <a:p>
            <a:pPr lvl="0" eaLnBrk="1" hangingPunct="1"/>
            <a:r>
              <a:rPr lang="en-US" altLang="zh-CN" dirty="0"/>
              <a:t>net use</a:t>
            </a:r>
            <a:r>
              <a:rPr lang="zh-CN" altLang="en-US" dirty="0"/>
              <a:t>参数：</a:t>
            </a:r>
            <a:endParaRPr lang="zh-CN" altLang="en-US" dirty="0"/>
          </a:p>
          <a:p>
            <a:pPr lvl="0" eaLnBrk="1" hangingPunct="1"/>
            <a:r>
              <a:rPr lang="zh-CN" altLang="en-US" dirty="0"/>
              <a:t>　　</a:t>
            </a:r>
            <a:r>
              <a:rPr lang="en-US" altLang="zh-CN" dirty="0"/>
              <a:t>DeviceName:</a:t>
            </a:r>
            <a:r>
              <a:rPr lang="zh-CN" altLang="en-US" dirty="0"/>
              <a:t>指派名称以便连接到资源或指定断开的设备</a:t>
            </a:r>
            <a:r>
              <a:rPr lang="zh-CN" altLang="en-US" dirty="0">
                <a:hlinkClick r:id="rId3"/>
              </a:rPr>
              <a:t>。</a:t>
            </a:r>
            <a:r>
              <a:rPr lang="zh-CN" altLang="en-US" dirty="0"/>
              <a:t>有两种类型的设备名</a:t>
            </a:r>
            <a:r>
              <a:rPr lang="en-US" altLang="zh-CN" dirty="0"/>
              <a:t>: </a:t>
            </a:r>
            <a:r>
              <a:rPr lang="zh-CN" altLang="en-US" dirty="0"/>
              <a:t>磁盘驱动器号</a:t>
            </a:r>
            <a:r>
              <a:rPr lang="en-US" altLang="zh-CN" dirty="0"/>
              <a:t>(</a:t>
            </a:r>
            <a:r>
              <a:rPr lang="zh-CN" altLang="en-US" dirty="0"/>
              <a:t>即 </a:t>
            </a:r>
            <a:r>
              <a:rPr lang="en-US" altLang="zh-CN" dirty="0"/>
              <a:t>D: </a:t>
            </a:r>
            <a:r>
              <a:rPr lang="zh-CN" altLang="en-US" dirty="0"/>
              <a:t>到 </a:t>
            </a:r>
            <a:r>
              <a:rPr lang="en-US" altLang="zh-CN" dirty="0"/>
              <a:t>Z:} </a:t>
            </a:r>
            <a:r>
              <a:rPr lang="zh-CN" altLang="en-US" dirty="0"/>
              <a:t>和打印机</a:t>
            </a:r>
            <a:r>
              <a:rPr lang="en-US" altLang="zh-CN" dirty="0"/>
              <a:t>(</a:t>
            </a:r>
            <a:r>
              <a:rPr lang="zh-CN" altLang="en-US" dirty="0"/>
              <a:t>即 </a:t>
            </a:r>
            <a:r>
              <a:rPr lang="en-US" altLang="zh-CN" dirty="0"/>
              <a:t>LPT1:</a:t>
            </a:r>
            <a:r>
              <a:rPr lang="zh-CN" altLang="en-US" dirty="0"/>
              <a:t>到 </a:t>
            </a:r>
            <a:r>
              <a:rPr lang="en-US" altLang="zh-CN" dirty="0"/>
              <a:t>LPT3:}</a:t>
            </a:r>
            <a:r>
              <a:rPr lang="zh-CN" altLang="en-US" dirty="0">
                <a:hlinkClick r:id="rId3"/>
              </a:rPr>
              <a:t>。</a:t>
            </a:r>
            <a:r>
              <a:rPr lang="zh-CN" altLang="en-US" dirty="0"/>
              <a:t>如果键入星号而不是特定设备名，则系统会指派下一个可用的设备名</a:t>
            </a:r>
            <a:r>
              <a:rPr lang="zh-CN" altLang="en-US" dirty="0">
                <a:hlinkClick r:id="rId3"/>
              </a:rPr>
              <a:t>。</a:t>
            </a:r>
            <a:r>
              <a:rPr lang="zh-CN" altLang="en-US" dirty="0"/>
              <a:t>这个名称以后可以作为访问共享资源的名称进行引用</a:t>
            </a:r>
            <a:r>
              <a:rPr lang="zh-CN" altLang="en-US" dirty="0">
                <a:hlinkClick r:id="rId3"/>
              </a:rPr>
              <a:t>。</a:t>
            </a:r>
            <a:endParaRPr lang="zh-CN" altLang="en-US" dirty="0"/>
          </a:p>
          <a:p>
            <a:pPr lvl="0" eaLnBrk="1" hangingPunct="1"/>
            <a:r>
              <a:rPr lang="zh-CN" altLang="en-US" dirty="0"/>
              <a:t>　　</a:t>
            </a:r>
            <a:r>
              <a:rPr lang="en-US" altLang="zh-CN" dirty="0"/>
              <a:t>\computername:</a:t>
            </a:r>
            <a:r>
              <a:rPr lang="zh-CN" altLang="en-US" dirty="0"/>
              <a:t>指控制共享资源的计算机的名字</a:t>
            </a:r>
            <a:r>
              <a:rPr lang="zh-CN" altLang="en-US" dirty="0">
                <a:hlinkClick r:id="rId3"/>
              </a:rPr>
              <a:t>。</a:t>
            </a:r>
            <a:r>
              <a:rPr lang="zh-CN" altLang="en-US" dirty="0"/>
              <a:t>如果计算机名中包含有空字符，就要将双反斜线 </a:t>
            </a:r>
            <a:r>
              <a:rPr lang="en-US" altLang="zh-CN" dirty="0"/>
              <a:t>(\) </a:t>
            </a:r>
            <a:r>
              <a:rPr lang="zh-CN" altLang="en-US" dirty="0"/>
              <a:t>和计算机名一起用引号 </a:t>
            </a:r>
            <a:r>
              <a:rPr lang="en-US" altLang="zh-CN" dirty="0"/>
              <a:t>(" ")</a:t>
            </a:r>
            <a:r>
              <a:rPr lang="zh-CN" altLang="en-US" dirty="0"/>
              <a:t>括起来</a:t>
            </a:r>
            <a:r>
              <a:rPr lang="zh-CN" altLang="en-US" dirty="0">
                <a:hlinkClick r:id="rId3"/>
              </a:rPr>
              <a:t>。</a:t>
            </a:r>
            <a:r>
              <a:rPr lang="zh-CN" altLang="en-US" dirty="0"/>
              <a:t>计算机名可以有</a:t>
            </a:r>
            <a:r>
              <a:rPr lang="en-US" altLang="zh-CN" dirty="0"/>
              <a:t>1 </a:t>
            </a:r>
            <a:r>
              <a:rPr lang="zh-CN" altLang="en-US" dirty="0"/>
              <a:t>到 </a:t>
            </a:r>
            <a:r>
              <a:rPr lang="en-US" altLang="zh-CN" dirty="0"/>
              <a:t>15 </a:t>
            </a:r>
            <a:r>
              <a:rPr lang="zh-CN" altLang="en-US" dirty="0"/>
              <a:t>个 字符</a:t>
            </a:r>
            <a:r>
              <a:rPr lang="zh-CN" altLang="en-US" dirty="0">
                <a:hlinkClick r:id="rId3"/>
              </a:rPr>
              <a:t>。</a:t>
            </a:r>
            <a:r>
              <a:rPr lang="en-US" altLang="zh-CN" dirty="0"/>
              <a:t>\volume :</a:t>
            </a:r>
            <a:r>
              <a:rPr lang="zh-CN" altLang="en-US" dirty="0"/>
              <a:t>指定一个</a:t>
            </a:r>
            <a:r>
              <a:rPr lang="zh-CN" altLang="en-US" dirty="0">
                <a:hlinkClick r:id="rId4"/>
              </a:rPr>
              <a:t>服务器</a:t>
            </a:r>
            <a:r>
              <a:rPr lang="zh-CN" altLang="en-US" dirty="0"/>
              <a:t>上的</a:t>
            </a:r>
            <a:r>
              <a:rPr lang="en-US" altLang="zh-CN" dirty="0"/>
              <a:t>NetWare</a:t>
            </a:r>
            <a:r>
              <a:rPr lang="zh-CN" altLang="en-US" dirty="0"/>
              <a:t>卷</a:t>
            </a:r>
            <a:r>
              <a:rPr lang="zh-CN" altLang="en-US" dirty="0">
                <a:hlinkClick r:id="rId3"/>
              </a:rPr>
              <a:t>。</a:t>
            </a:r>
            <a:r>
              <a:rPr lang="zh-CN" altLang="en-US" dirty="0"/>
              <a:t>用户必须安装 </a:t>
            </a:r>
            <a:r>
              <a:rPr lang="en-US" altLang="zh-CN" dirty="0"/>
              <a:t>Netware </a:t>
            </a:r>
            <a:r>
              <a:rPr lang="zh-CN" altLang="en-US" dirty="0"/>
              <a:t>的客户服务 </a:t>
            </a:r>
            <a:r>
              <a:rPr lang="en-US" altLang="zh-CN" dirty="0"/>
              <a:t>(Windows </a:t>
            </a:r>
            <a:r>
              <a:rPr lang="zh-CN" altLang="en-US" dirty="0"/>
              <a:t>工作站</a:t>
            </a:r>
            <a:r>
              <a:rPr lang="en-US" altLang="zh-CN" dirty="0"/>
              <a:t>) </a:t>
            </a:r>
            <a:r>
              <a:rPr lang="zh-CN" altLang="en-US" dirty="0"/>
              <a:t>或者 </a:t>
            </a:r>
            <a:r>
              <a:rPr lang="en-US" altLang="zh-CN" dirty="0"/>
              <a:t>Netware </a:t>
            </a:r>
            <a:r>
              <a:rPr lang="zh-CN" altLang="en-US" dirty="0"/>
              <a:t>的网关服务</a:t>
            </a:r>
            <a:r>
              <a:rPr lang="en-US" altLang="zh-CN" dirty="0"/>
              <a:t>(Windows </a:t>
            </a:r>
            <a:r>
              <a:rPr lang="zh-CN" altLang="en-US" dirty="0">
                <a:hlinkClick r:id="rId4"/>
              </a:rPr>
              <a:t>服务器</a:t>
            </a:r>
            <a:r>
              <a:rPr lang="en-US" altLang="zh-CN" dirty="0"/>
              <a:t>) </a:t>
            </a:r>
            <a:r>
              <a:rPr lang="zh-CN" altLang="en-US" dirty="0"/>
              <a:t>并使之与 </a:t>
            </a:r>
            <a:r>
              <a:rPr lang="en-US" altLang="zh-CN" dirty="0"/>
              <a:t>NetWare </a:t>
            </a:r>
            <a:r>
              <a:rPr lang="zh-CN" altLang="en-US" dirty="0">
                <a:hlinkClick r:id="rId4"/>
              </a:rPr>
              <a:t>服务器</a:t>
            </a:r>
            <a:r>
              <a:rPr lang="zh-CN" altLang="en-US" dirty="0"/>
              <a:t>相连</a:t>
            </a:r>
            <a:r>
              <a:rPr lang="zh-CN" altLang="en-US" dirty="0">
                <a:hlinkClick r:id="rId3"/>
              </a:rPr>
              <a:t>。</a:t>
            </a:r>
            <a:endParaRPr lang="zh-CN" altLang="en-US" dirty="0"/>
          </a:p>
          <a:p>
            <a:pPr lvl="0" eaLnBrk="1" hangingPunct="1"/>
            <a:r>
              <a:rPr lang="zh-CN" altLang="en-US" dirty="0"/>
              <a:t>　　</a:t>
            </a:r>
            <a:r>
              <a:rPr lang="en-US" altLang="zh-CN" dirty="0"/>
              <a:t>Password:</a:t>
            </a:r>
            <a:r>
              <a:rPr lang="zh-CN" altLang="en-US" dirty="0"/>
              <a:t>指定访问共享资源所需的密码</a:t>
            </a:r>
            <a:r>
              <a:rPr lang="zh-CN" altLang="en-US" dirty="0">
                <a:hlinkClick r:id="rId3"/>
              </a:rPr>
              <a:t>。</a:t>
            </a:r>
            <a:r>
              <a:rPr lang="zh-CN" altLang="en-US" dirty="0"/>
              <a:t>输入星号 </a:t>
            </a:r>
            <a:r>
              <a:rPr lang="en-US" altLang="zh-CN" dirty="0"/>
              <a:t>(*) </a:t>
            </a:r>
            <a:r>
              <a:rPr lang="zh-CN" altLang="en-US" dirty="0"/>
              <a:t>产生一个密码提示在密码提示行处键入密码时不显示密码</a:t>
            </a:r>
            <a:r>
              <a:rPr lang="zh-CN" altLang="en-US" dirty="0">
                <a:hlinkClick r:id="rId3"/>
              </a:rPr>
              <a:t>。</a:t>
            </a:r>
            <a:endParaRPr lang="zh-CN" altLang="en-US" dirty="0"/>
          </a:p>
          <a:p>
            <a:pPr lvl="0" eaLnBrk="1" hangingPunct="1"/>
            <a:r>
              <a:rPr lang="zh-CN" altLang="en-US" dirty="0"/>
              <a:t>　　</a:t>
            </a:r>
            <a:r>
              <a:rPr lang="en-US" altLang="zh-CN" dirty="0"/>
              <a:t>/user:</a:t>
            </a:r>
            <a:r>
              <a:rPr lang="zh-CN" altLang="en-US" dirty="0"/>
              <a:t>在其后指定建立连接时使用的不同于目前登录用户的用户名</a:t>
            </a:r>
            <a:r>
              <a:rPr lang="zh-CN" altLang="en-US" dirty="0">
                <a:hlinkClick r:id="rId3"/>
              </a:rPr>
              <a:t>。</a:t>
            </a:r>
            <a:endParaRPr lang="zh-CN" altLang="en-US" dirty="0"/>
          </a:p>
          <a:p>
            <a:pPr lvl="0" eaLnBrk="1" hangingPunct="1"/>
            <a:r>
              <a:rPr lang="zh-CN" altLang="en-US" dirty="0"/>
              <a:t>　　</a:t>
            </a:r>
            <a:r>
              <a:rPr lang="en-US" altLang="zh-CN" dirty="0"/>
              <a:t>DomainName:</a:t>
            </a:r>
            <a:r>
              <a:rPr lang="zh-CN" altLang="en-US" dirty="0"/>
              <a:t>指定不同于目前登录域的其他域</a:t>
            </a:r>
            <a:r>
              <a:rPr lang="zh-CN" altLang="en-US" dirty="0">
                <a:hlinkClick r:id="rId3"/>
              </a:rPr>
              <a:t>。</a:t>
            </a:r>
            <a:r>
              <a:rPr lang="zh-CN" altLang="en-US" dirty="0"/>
              <a:t>如果省略则</a:t>
            </a:r>
            <a:r>
              <a:rPr lang="en-US" altLang="zh-CN" dirty="0"/>
              <a:t>net use</a:t>
            </a:r>
            <a:r>
              <a:rPr lang="zh-CN" altLang="en-US" dirty="0"/>
              <a:t>使用当前登录的域</a:t>
            </a:r>
            <a:r>
              <a:rPr lang="zh-CN" altLang="en-US" dirty="0">
                <a:hlinkClick r:id="rId3"/>
              </a:rPr>
              <a:t>。</a:t>
            </a:r>
            <a:endParaRPr lang="zh-CN" altLang="en-US" dirty="0"/>
          </a:p>
          <a:p>
            <a:pPr lvl="0" eaLnBrk="1" hangingPunct="1"/>
            <a:r>
              <a:rPr lang="zh-CN" altLang="en-US" dirty="0"/>
              <a:t>　　注意，</a:t>
            </a:r>
            <a:r>
              <a:rPr lang="en-US" altLang="zh-CN" dirty="0"/>
              <a:t>/user:</a:t>
            </a:r>
            <a:r>
              <a:rPr lang="zh-CN" altLang="en-US" dirty="0"/>
              <a:t>后的登录用户和域可以有三种不同的表示形式，分别为</a:t>
            </a:r>
            <a:r>
              <a:rPr lang="en-US" altLang="zh-CN" dirty="0"/>
              <a:t>domainname\username</a:t>
            </a:r>
            <a:r>
              <a:rPr lang="zh-CN" altLang="en-US" dirty="0"/>
              <a:t>，</a:t>
            </a:r>
            <a:r>
              <a:rPr lang="en-US" altLang="zh-CN" dirty="0"/>
              <a:t>dotted domain name\username</a:t>
            </a:r>
            <a:r>
              <a:rPr lang="zh-CN" altLang="en-US" dirty="0"/>
              <a:t>和</a:t>
            </a:r>
            <a:r>
              <a:rPr lang="en-US" altLang="zh-CN" dirty="0"/>
              <a:t>username@dotted domain name</a:t>
            </a:r>
            <a:r>
              <a:rPr lang="zh-CN" altLang="en-US" dirty="0"/>
              <a:t>，其中</a:t>
            </a:r>
            <a:r>
              <a:rPr lang="en-US" altLang="zh-CN" dirty="0"/>
              <a:t>dotted domain name</a:t>
            </a:r>
            <a:r>
              <a:rPr lang="zh-CN" altLang="en-US" dirty="0"/>
              <a:t>提指域名的全称，如</a:t>
            </a:r>
            <a:r>
              <a:rPr lang="en-US" altLang="zh-CN" dirty="0"/>
              <a:t>office.yesky.com</a:t>
            </a:r>
            <a:r>
              <a:rPr lang="zh-CN" altLang="en-US" dirty="0"/>
              <a:t>，也即域名加域后缀的完全形式</a:t>
            </a:r>
            <a:r>
              <a:rPr lang="zh-CN" altLang="en-US" dirty="0">
                <a:hlinkClick r:id="rId3"/>
              </a:rPr>
              <a:t>。</a:t>
            </a:r>
            <a:endParaRPr lang="zh-CN" altLang="en-US" dirty="0"/>
          </a:p>
          <a:p>
            <a:pPr lvl="0" eaLnBrk="1" hangingPunct="1"/>
            <a:r>
              <a:rPr lang="zh-CN" altLang="en-US" dirty="0"/>
              <a:t>　　</a:t>
            </a:r>
            <a:r>
              <a:rPr lang="en-US" altLang="zh-CN" dirty="0"/>
              <a:t>/SAVECRED:</a:t>
            </a:r>
            <a:r>
              <a:rPr lang="zh-CN" altLang="en-US" dirty="0"/>
              <a:t>指定保留用户名和密码</a:t>
            </a:r>
            <a:r>
              <a:rPr lang="zh-CN" altLang="en-US" dirty="0">
                <a:hlinkClick r:id="rId3"/>
              </a:rPr>
              <a:t>。</a:t>
            </a:r>
            <a:r>
              <a:rPr lang="zh-CN" altLang="en-US" dirty="0"/>
              <a:t>除非命令提示输入用户名和密码</a:t>
            </a:r>
            <a:r>
              <a:rPr lang="zh-CN" altLang="en-US" dirty="0">
                <a:hlinkClick r:id="rId3"/>
              </a:rPr>
              <a:t>。</a:t>
            </a:r>
            <a:r>
              <a:rPr lang="zh-CN" altLang="en-US" dirty="0"/>
              <a:t>否则此开关被忽略，</a:t>
            </a:r>
            <a:endParaRPr lang="zh-CN" altLang="en-US" dirty="0"/>
          </a:p>
          <a:p>
            <a:pPr lvl="0" eaLnBrk="1" hangingPunct="1"/>
            <a:r>
              <a:rPr lang="zh-CN" altLang="en-US" dirty="0"/>
              <a:t>　　</a:t>
            </a:r>
            <a:r>
              <a:rPr lang="en-US" altLang="zh-CN" dirty="0"/>
              <a:t>/SMARTCARD:</a:t>
            </a:r>
            <a:r>
              <a:rPr lang="zh-CN" altLang="en-US" dirty="0"/>
              <a:t>指定连接使用在智能卡上的凭据</a:t>
            </a:r>
            <a:r>
              <a:rPr lang="zh-CN" altLang="en-US" dirty="0">
                <a:hlinkClick r:id="rId3"/>
              </a:rPr>
              <a:t>。</a:t>
            </a:r>
            <a:endParaRPr lang="zh-CN" altLang="en-US" dirty="0"/>
          </a:p>
          <a:p>
            <a:pPr lvl="0" eaLnBrk="1" hangingPunct="1"/>
            <a:r>
              <a:rPr lang="zh-CN" altLang="en-US" dirty="0"/>
              <a:t>　　</a:t>
            </a:r>
            <a:r>
              <a:rPr lang="en-US" altLang="zh-CN" dirty="0"/>
              <a:t>/delete:</a:t>
            </a:r>
            <a:r>
              <a:rPr lang="zh-CN" altLang="en-US" dirty="0"/>
              <a:t>取消指定的网络连接</a:t>
            </a:r>
            <a:r>
              <a:rPr lang="zh-CN" altLang="en-US" dirty="0">
                <a:hlinkClick r:id="rId3"/>
              </a:rPr>
              <a:t>。</a:t>
            </a:r>
            <a:r>
              <a:rPr lang="zh-CN" altLang="en-US" dirty="0"/>
              <a:t>如果使用星号 </a:t>
            </a:r>
            <a:r>
              <a:rPr lang="en-US" altLang="zh-CN" dirty="0"/>
              <a:t>(*) </a:t>
            </a:r>
            <a:r>
              <a:rPr lang="zh-CN" altLang="en-US" dirty="0"/>
              <a:t>指定连接，则所有网络连接均将取消</a:t>
            </a:r>
            <a:r>
              <a:rPr lang="zh-CN" altLang="en-US" dirty="0">
                <a:hlinkClick r:id="rId3"/>
              </a:rPr>
              <a:t>。</a:t>
            </a:r>
            <a:endParaRPr lang="zh-CN" altLang="en-US" dirty="0"/>
          </a:p>
          <a:p>
            <a:pPr lvl="0" eaLnBrk="1" hangingPunct="1"/>
            <a:r>
              <a:rPr lang="zh-CN" altLang="en-US" dirty="0"/>
              <a:t>　　</a:t>
            </a:r>
            <a:r>
              <a:rPr lang="en-US" altLang="zh-CN" dirty="0"/>
              <a:t>/persistent:{yes | no}:</a:t>
            </a:r>
            <a:r>
              <a:rPr lang="zh-CN" altLang="en-US" dirty="0"/>
              <a:t>控制持久网络连接的使用</a:t>
            </a:r>
            <a:r>
              <a:rPr lang="zh-CN" altLang="en-US" dirty="0">
                <a:hlinkClick r:id="rId3"/>
              </a:rPr>
              <a:t>。</a:t>
            </a:r>
            <a:r>
              <a:rPr lang="zh-CN" altLang="en-US" dirty="0"/>
              <a:t>默认值为最后一次使用的设置</a:t>
            </a:r>
            <a:r>
              <a:rPr lang="zh-CN" altLang="en-US" dirty="0">
                <a:hlinkClick r:id="rId3"/>
              </a:rPr>
              <a:t>。</a:t>
            </a:r>
            <a:r>
              <a:rPr lang="zh-CN" altLang="en-US" dirty="0"/>
              <a:t>非设备连接不会持久</a:t>
            </a:r>
            <a:r>
              <a:rPr lang="zh-CN" altLang="en-US" dirty="0">
                <a:hlinkClick r:id="rId3"/>
              </a:rPr>
              <a:t>。</a:t>
            </a:r>
            <a:r>
              <a:rPr lang="en-US" altLang="zh-CN" dirty="0"/>
              <a:t>Yes </a:t>
            </a:r>
            <a:r>
              <a:rPr lang="zh-CN" altLang="en-US" dirty="0"/>
              <a:t>将按其建立时的原样保存所有连接，并在下次登录时还原它们</a:t>
            </a:r>
            <a:r>
              <a:rPr lang="zh-CN" altLang="en-US" dirty="0">
                <a:hlinkClick r:id="rId3"/>
              </a:rPr>
              <a:t>。</a:t>
            </a:r>
            <a:r>
              <a:rPr lang="en-US" altLang="zh-CN" dirty="0"/>
              <a:t>No </a:t>
            </a:r>
            <a:r>
              <a:rPr lang="zh-CN" altLang="en-US" dirty="0"/>
              <a:t>则不保存已建立的连接或后续连接</a:t>
            </a:r>
            <a:r>
              <a:rPr lang="zh-CN" altLang="en-US" dirty="0">
                <a:hlinkClick r:id="rId3"/>
              </a:rPr>
              <a:t>。</a:t>
            </a:r>
            <a:r>
              <a:rPr lang="zh-CN" altLang="en-US" dirty="0"/>
              <a:t>现存的连接在下一次登录时还原</a:t>
            </a:r>
            <a:r>
              <a:rPr lang="zh-CN" altLang="en-US" dirty="0">
                <a:hlinkClick r:id="rId3"/>
              </a:rPr>
              <a:t>。</a:t>
            </a:r>
            <a:r>
              <a:rPr lang="zh-CN" altLang="en-US" dirty="0"/>
              <a:t>使用 </a:t>
            </a:r>
            <a:r>
              <a:rPr lang="en-US" altLang="zh-CN" dirty="0"/>
              <a:t>/delete </a:t>
            </a:r>
            <a:r>
              <a:rPr lang="zh-CN" altLang="en-US" dirty="0"/>
              <a:t>删除持久连接</a:t>
            </a:r>
            <a:r>
              <a:rPr lang="zh-CN" altLang="en-US" dirty="0">
                <a:hlinkClick r:id="rId3"/>
              </a:rPr>
              <a:t>。</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51202"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51203" name="Rectangle 2"/>
          <p:cNvSpPr>
            <a:spLocks noRot="1" noTextEdit="1"/>
          </p:cNvSpPr>
          <p:nvPr>
            <p:ph type="sldImg"/>
          </p:nvPr>
        </p:nvSpPr>
        <p:spPr/>
      </p:sp>
      <p:sp>
        <p:nvSpPr>
          <p:cNvPr id="51204" name="Rectangle 3"/>
          <p:cNvSpPr>
            <a:spLocks noGrp="1"/>
          </p:cNvSpPr>
          <p:nvPr>
            <p:ph type="body" idx="1"/>
          </p:nvPr>
        </p:nvSpPr>
        <p:spPr/>
        <p:txBody>
          <a:bodyPr wrap="square" lIns="91440" tIns="45720" rIns="91440" bIns="45720" anchor="t" anchorCtr="0"/>
          <a:p>
            <a:pPr lvl="0" eaLnBrk="1" hangingPunct="1"/>
            <a:r>
              <a:rPr lang="en-US" altLang="zh-CN" dirty="0"/>
              <a:t>net use</a:t>
            </a:r>
            <a:r>
              <a:rPr lang="zh-CN" altLang="en-US" dirty="0"/>
              <a:t>参数：</a:t>
            </a:r>
            <a:endParaRPr lang="zh-CN" altLang="en-US" dirty="0"/>
          </a:p>
          <a:p>
            <a:pPr lvl="0" eaLnBrk="1" hangingPunct="1"/>
            <a:r>
              <a:rPr lang="zh-CN" altLang="en-US" dirty="0"/>
              <a:t>　　</a:t>
            </a:r>
            <a:r>
              <a:rPr lang="en-US" altLang="zh-CN" dirty="0"/>
              <a:t>DeviceName:</a:t>
            </a:r>
            <a:r>
              <a:rPr lang="zh-CN" altLang="en-US" dirty="0"/>
              <a:t>指派名称以便连接到资源或指定断开的设备</a:t>
            </a:r>
            <a:r>
              <a:rPr lang="zh-CN" altLang="en-US" dirty="0">
                <a:hlinkClick r:id="rId3"/>
              </a:rPr>
              <a:t>。</a:t>
            </a:r>
            <a:r>
              <a:rPr lang="zh-CN" altLang="en-US" dirty="0"/>
              <a:t>有两种类型的设备名</a:t>
            </a:r>
            <a:r>
              <a:rPr lang="en-US" altLang="zh-CN" dirty="0"/>
              <a:t>: </a:t>
            </a:r>
            <a:r>
              <a:rPr lang="zh-CN" altLang="en-US" dirty="0"/>
              <a:t>磁盘驱动器号</a:t>
            </a:r>
            <a:r>
              <a:rPr lang="en-US" altLang="zh-CN" dirty="0"/>
              <a:t>(</a:t>
            </a:r>
            <a:r>
              <a:rPr lang="zh-CN" altLang="en-US" dirty="0"/>
              <a:t>即 </a:t>
            </a:r>
            <a:r>
              <a:rPr lang="en-US" altLang="zh-CN" dirty="0"/>
              <a:t>D: </a:t>
            </a:r>
            <a:r>
              <a:rPr lang="zh-CN" altLang="en-US" dirty="0"/>
              <a:t>到 </a:t>
            </a:r>
            <a:r>
              <a:rPr lang="en-US" altLang="zh-CN" dirty="0"/>
              <a:t>Z:} </a:t>
            </a:r>
            <a:r>
              <a:rPr lang="zh-CN" altLang="en-US" dirty="0"/>
              <a:t>和打印机</a:t>
            </a:r>
            <a:r>
              <a:rPr lang="en-US" altLang="zh-CN" dirty="0"/>
              <a:t>(</a:t>
            </a:r>
            <a:r>
              <a:rPr lang="zh-CN" altLang="en-US" dirty="0"/>
              <a:t>即 </a:t>
            </a:r>
            <a:r>
              <a:rPr lang="en-US" altLang="zh-CN" dirty="0"/>
              <a:t>LPT1:</a:t>
            </a:r>
            <a:r>
              <a:rPr lang="zh-CN" altLang="en-US" dirty="0"/>
              <a:t>到 </a:t>
            </a:r>
            <a:r>
              <a:rPr lang="en-US" altLang="zh-CN" dirty="0"/>
              <a:t>LPT3:}</a:t>
            </a:r>
            <a:r>
              <a:rPr lang="zh-CN" altLang="en-US" dirty="0">
                <a:hlinkClick r:id="rId3"/>
              </a:rPr>
              <a:t>。</a:t>
            </a:r>
            <a:r>
              <a:rPr lang="zh-CN" altLang="en-US" dirty="0"/>
              <a:t>如果键入星号而不是特定设备名，则系统会指派下一个可用的设备名</a:t>
            </a:r>
            <a:r>
              <a:rPr lang="zh-CN" altLang="en-US" dirty="0">
                <a:hlinkClick r:id="rId3"/>
              </a:rPr>
              <a:t>。</a:t>
            </a:r>
            <a:r>
              <a:rPr lang="zh-CN" altLang="en-US" dirty="0"/>
              <a:t>这个名称以后可以作为访问共享资源的名称进行引用</a:t>
            </a:r>
            <a:r>
              <a:rPr lang="zh-CN" altLang="en-US" dirty="0">
                <a:hlinkClick r:id="rId3"/>
              </a:rPr>
              <a:t>。</a:t>
            </a:r>
            <a:endParaRPr lang="zh-CN" altLang="en-US" dirty="0"/>
          </a:p>
          <a:p>
            <a:pPr lvl="0" eaLnBrk="1" hangingPunct="1"/>
            <a:r>
              <a:rPr lang="zh-CN" altLang="en-US" dirty="0"/>
              <a:t>　　</a:t>
            </a:r>
            <a:r>
              <a:rPr lang="en-US" altLang="zh-CN" dirty="0"/>
              <a:t>\computername:</a:t>
            </a:r>
            <a:r>
              <a:rPr lang="zh-CN" altLang="en-US" dirty="0"/>
              <a:t>指控制共享资源的计算机的名字</a:t>
            </a:r>
            <a:r>
              <a:rPr lang="zh-CN" altLang="en-US" dirty="0">
                <a:hlinkClick r:id="rId3"/>
              </a:rPr>
              <a:t>。</a:t>
            </a:r>
            <a:r>
              <a:rPr lang="zh-CN" altLang="en-US" dirty="0"/>
              <a:t>如果计算机名中包含有空字符，就要将双反斜线 </a:t>
            </a:r>
            <a:r>
              <a:rPr lang="en-US" altLang="zh-CN" dirty="0"/>
              <a:t>(\) </a:t>
            </a:r>
            <a:r>
              <a:rPr lang="zh-CN" altLang="en-US" dirty="0"/>
              <a:t>和计算机名一起用引号 </a:t>
            </a:r>
            <a:r>
              <a:rPr lang="en-US" altLang="zh-CN" dirty="0"/>
              <a:t>(" ")</a:t>
            </a:r>
            <a:r>
              <a:rPr lang="zh-CN" altLang="en-US" dirty="0"/>
              <a:t>括起来</a:t>
            </a:r>
            <a:r>
              <a:rPr lang="zh-CN" altLang="en-US" dirty="0">
                <a:hlinkClick r:id="rId3"/>
              </a:rPr>
              <a:t>。</a:t>
            </a:r>
            <a:r>
              <a:rPr lang="zh-CN" altLang="en-US" dirty="0"/>
              <a:t>计算机名可以有</a:t>
            </a:r>
            <a:r>
              <a:rPr lang="en-US" altLang="zh-CN" dirty="0"/>
              <a:t>1 </a:t>
            </a:r>
            <a:r>
              <a:rPr lang="zh-CN" altLang="en-US" dirty="0"/>
              <a:t>到 </a:t>
            </a:r>
            <a:r>
              <a:rPr lang="en-US" altLang="zh-CN" dirty="0"/>
              <a:t>15 </a:t>
            </a:r>
            <a:r>
              <a:rPr lang="zh-CN" altLang="en-US" dirty="0"/>
              <a:t>个 字符</a:t>
            </a:r>
            <a:r>
              <a:rPr lang="zh-CN" altLang="en-US" dirty="0">
                <a:hlinkClick r:id="rId3"/>
              </a:rPr>
              <a:t>。</a:t>
            </a:r>
            <a:r>
              <a:rPr lang="en-US" altLang="zh-CN" dirty="0"/>
              <a:t>\volume :</a:t>
            </a:r>
            <a:r>
              <a:rPr lang="zh-CN" altLang="en-US" dirty="0"/>
              <a:t>指定一个</a:t>
            </a:r>
            <a:r>
              <a:rPr lang="zh-CN" altLang="en-US" dirty="0">
                <a:hlinkClick r:id="rId4"/>
              </a:rPr>
              <a:t>服务器</a:t>
            </a:r>
            <a:r>
              <a:rPr lang="zh-CN" altLang="en-US" dirty="0"/>
              <a:t>上的</a:t>
            </a:r>
            <a:r>
              <a:rPr lang="en-US" altLang="zh-CN" dirty="0"/>
              <a:t>NetWare</a:t>
            </a:r>
            <a:r>
              <a:rPr lang="zh-CN" altLang="en-US" dirty="0"/>
              <a:t>卷</a:t>
            </a:r>
            <a:r>
              <a:rPr lang="zh-CN" altLang="en-US" dirty="0">
                <a:hlinkClick r:id="rId3"/>
              </a:rPr>
              <a:t>。</a:t>
            </a:r>
            <a:r>
              <a:rPr lang="zh-CN" altLang="en-US" dirty="0"/>
              <a:t>用户必须安装 </a:t>
            </a:r>
            <a:r>
              <a:rPr lang="en-US" altLang="zh-CN" dirty="0"/>
              <a:t>Netware </a:t>
            </a:r>
            <a:r>
              <a:rPr lang="zh-CN" altLang="en-US" dirty="0"/>
              <a:t>的客户服务 </a:t>
            </a:r>
            <a:r>
              <a:rPr lang="en-US" altLang="zh-CN" dirty="0"/>
              <a:t>(Windows </a:t>
            </a:r>
            <a:r>
              <a:rPr lang="zh-CN" altLang="en-US" dirty="0"/>
              <a:t>工作站</a:t>
            </a:r>
            <a:r>
              <a:rPr lang="en-US" altLang="zh-CN" dirty="0"/>
              <a:t>) </a:t>
            </a:r>
            <a:r>
              <a:rPr lang="zh-CN" altLang="en-US" dirty="0"/>
              <a:t>或者 </a:t>
            </a:r>
            <a:r>
              <a:rPr lang="en-US" altLang="zh-CN" dirty="0"/>
              <a:t>Netware </a:t>
            </a:r>
            <a:r>
              <a:rPr lang="zh-CN" altLang="en-US" dirty="0"/>
              <a:t>的网关服务</a:t>
            </a:r>
            <a:r>
              <a:rPr lang="en-US" altLang="zh-CN" dirty="0"/>
              <a:t>(Windows </a:t>
            </a:r>
            <a:r>
              <a:rPr lang="zh-CN" altLang="en-US" dirty="0">
                <a:hlinkClick r:id="rId4"/>
              </a:rPr>
              <a:t>服务器</a:t>
            </a:r>
            <a:r>
              <a:rPr lang="en-US" altLang="zh-CN" dirty="0"/>
              <a:t>) </a:t>
            </a:r>
            <a:r>
              <a:rPr lang="zh-CN" altLang="en-US" dirty="0"/>
              <a:t>并使之与 </a:t>
            </a:r>
            <a:r>
              <a:rPr lang="en-US" altLang="zh-CN" dirty="0"/>
              <a:t>NetWare </a:t>
            </a:r>
            <a:r>
              <a:rPr lang="zh-CN" altLang="en-US" dirty="0">
                <a:hlinkClick r:id="rId4"/>
              </a:rPr>
              <a:t>服务器</a:t>
            </a:r>
            <a:r>
              <a:rPr lang="zh-CN" altLang="en-US" dirty="0"/>
              <a:t>相连</a:t>
            </a:r>
            <a:r>
              <a:rPr lang="zh-CN" altLang="en-US" dirty="0">
                <a:hlinkClick r:id="rId3"/>
              </a:rPr>
              <a:t>。</a:t>
            </a:r>
            <a:endParaRPr lang="zh-CN" altLang="en-US" dirty="0"/>
          </a:p>
          <a:p>
            <a:pPr lvl="0" eaLnBrk="1" hangingPunct="1"/>
            <a:r>
              <a:rPr lang="zh-CN" altLang="en-US" dirty="0"/>
              <a:t>　　</a:t>
            </a:r>
            <a:r>
              <a:rPr lang="en-US" altLang="zh-CN" dirty="0"/>
              <a:t>Password:</a:t>
            </a:r>
            <a:r>
              <a:rPr lang="zh-CN" altLang="en-US" dirty="0"/>
              <a:t>指定访问共享资源所需的密码</a:t>
            </a:r>
            <a:r>
              <a:rPr lang="zh-CN" altLang="en-US" dirty="0">
                <a:hlinkClick r:id="rId3"/>
              </a:rPr>
              <a:t>。</a:t>
            </a:r>
            <a:r>
              <a:rPr lang="zh-CN" altLang="en-US" dirty="0"/>
              <a:t>输入星号 </a:t>
            </a:r>
            <a:r>
              <a:rPr lang="en-US" altLang="zh-CN" dirty="0"/>
              <a:t>(*) </a:t>
            </a:r>
            <a:r>
              <a:rPr lang="zh-CN" altLang="en-US" dirty="0"/>
              <a:t>产生一个密码提示在密码提示行处键入密码时不显示密码</a:t>
            </a:r>
            <a:r>
              <a:rPr lang="zh-CN" altLang="en-US" dirty="0">
                <a:hlinkClick r:id="rId3"/>
              </a:rPr>
              <a:t>。</a:t>
            </a:r>
            <a:endParaRPr lang="zh-CN" altLang="en-US" dirty="0"/>
          </a:p>
          <a:p>
            <a:pPr lvl="0" eaLnBrk="1" hangingPunct="1"/>
            <a:r>
              <a:rPr lang="zh-CN" altLang="en-US" dirty="0"/>
              <a:t>　　</a:t>
            </a:r>
            <a:r>
              <a:rPr lang="en-US" altLang="zh-CN" dirty="0"/>
              <a:t>/user:</a:t>
            </a:r>
            <a:r>
              <a:rPr lang="zh-CN" altLang="en-US" dirty="0"/>
              <a:t>在其后指定建立连接时使用的不同于目前登录用户的用户名</a:t>
            </a:r>
            <a:r>
              <a:rPr lang="zh-CN" altLang="en-US" dirty="0">
                <a:hlinkClick r:id="rId3"/>
              </a:rPr>
              <a:t>。</a:t>
            </a:r>
            <a:endParaRPr lang="zh-CN" altLang="en-US" dirty="0"/>
          </a:p>
          <a:p>
            <a:pPr lvl="0" eaLnBrk="1" hangingPunct="1"/>
            <a:r>
              <a:rPr lang="zh-CN" altLang="en-US" dirty="0"/>
              <a:t>　　</a:t>
            </a:r>
            <a:r>
              <a:rPr lang="en-US" altLang="zh-CN" dirty="0"/>
              <a:t>DomainName:</a:t>
            </a:r>
            <a:r>
              <a:rPr lang="zh-CN" altLang="en-US" dirty="0"/>
              <a:t>指定不同于目前登录域的其他域</a:t>
            </a:r>
            <a:r>
              <a:rPr lang="zh-CN" altLang="en-US" dirty="0">
                <a:hlinkClick r:id="rId3"/>
              </a:rPr>
              <a:t>。</a:t>
            </a:r>
            <a:r>
              <a:rPr lang="zh-CN" altLang="en-US" dirty="0"/>
              <a:t>如果省略则</a:t>
            </a:r>
            <a:r>
              <a:rPr lang="en-US" altLang="zh-CN" dirty="0"/>
              <a:t>net use</a:t>
            </a:r>
            <a:r>
              <a:rPr lang="zh-CN" altLang="en-US" dirty="0"/>
              <a:t>使用当前登录的域</a:t>
            </a:r>
            <a:r>
              <a:rPr lang="zh-CN" altLang="en-US" dirty="0">
                <a:hlinkClick r:id="rId3"/>
              </a:rPr>
              <a:t>。</a:t>
            </a:r>
            <a:endParaRPr lang="zh-CN" altLang="en-US" dirty="0"/>
          </a:p>
          <a:p>
            <a:pPr lvl="0" eaLnBrk="1" hangingPunct="1"/>
            <a:r>
              <a:rPr lang="zh-CN" altLang="en-US" dirty="0"/>
              <a:t>　　注意，</a:t>
            </a:r>
            <a:r>
              <a:rPr lang="en-US" altLang="zh-CN" dirty="0"/>
              <a:t>/user:</a:t>
            </a:r>
            <a:r>
              <a:rPr lang="zh-CN" altLang="en-US" dirty="0"/>
              <a:t>后的登录用户和域可以有三种不同的表示形式，分别为</a:t>
            </a:r>
            <a:r>
              <a:rPr lang="en-US" altLang="zh-CN" dirty="0"/>
              <a:t>domainname\username</a:t>
            </a:r>
            <a:r>
              <a:rPr lang="zh-CN" altLang="en-US" dirty="0"/>
              <a:t>，</a:t>
            </a:r>
            <a:r>
              <a:rPr lang="en-US" altLang="zh-CN" dirty="0"/>
              <a:t>dotted domain name\username</a:t>
            </a:r>
            <a:r>
              <a:rPr lang="zh-CN" altLang="en-US" dirty="0"/>
              <a:t>和</a:t>
            </a:r>
            <a:r>
              <a:rPr lang="en-US" altLang="zh-CN" dirty="0"/>
              <a:t>username@dotted domain name</a:t>
            </a:r>
            <a:r>
              <a:rPr lang="zh-CN" altLang="en-US" dirty="0"/>
              <a:t>，其中</a:t>
            </a:r>
            <a:r>
              <a:rPr lang="en-US" altLang="zh-CN" dirty="0"/>
              <a:t>dotted domain name</a:t>
            </a:r>
            <a:r>
              <a:rPr lang="zh-CN" altLang="en-US" dirty="0"/>
              <a:t>提指域名的全称，如</a:t>
            </a:r>
            <a:r>
              <a:rPr lang="en-US" altLang="zh-CN" dirty="0"/>
              <a:t>office.yesky.com</a:t>
            </a:r>
            <a:r>
              <a:rPr lang="zh-CN" altLang="en-US" dirty="0"/>
              <a:t>，也即域名加域后缀的完全形式</a:t>
            </a:r>
            <a:r>
              <a:rPr lang="zh-CN" altLang="en-US" dirty="0">
                <a:hlinkClick r:id="rId3"/>
              </a:rPr>
              <a:t>。</a:t>
            </a:r>
            <a:endParaRPr lang="zh-CN" altLang="en-US" dirty="0"/>
          </a:p>
          <a:p>
            <a:pPr lvl="0" eaLnBrk="1" hangingPunct="1"/>
            <a:r>
              <a:rPr lang="zh-CN" altLang="en-US" dirty="0"/>
              <a:t>　　</a:t>
            </a:r>
            <a:r>
              <a:rPr lang="en-US" altLang="zh-CN" dirty="0"/>
              <a:t>/SAVECRED:</a:t>
            </a:r>
            <a:r>
              <a:rPr lang="zh-CN" altLang="en-US" dirty="0"/>
              <a:t>指定保留用户名和密码</a:t>
            </a:r>
            <a:r>
              <a:rPr lang="zh-CN" altLang="en-US" dirty="0">
                <a:hlinkClick r:id="rId3"/>
              </a:rPr>
              <a:t>。</a:t>
            </a:r>
            <a:r>
              <a:rPr lang="zh-CN" altLang="en-US" dirty="0"/>
              <a:t>除非命令提示输入用户名和密码</a:t>
            </a:r>
            <a:r>
              <a:rPr lang="zh-CN" altLang="en-US" dirty="0">
                <a:hlinkClick r:id="rId3"/>
              </a:rPr>
              <a:t>。</a:t>
            </a:r>
            <a:r>
              <a:rPr lang="zh-CN" altLang="en-US" dirty="0"/>
              <a:t>否则此开关被忽略，</a:t>
            </a:r>
            <a:endParaRPr lang="zh-CN" altLang="en-US" dirty="0"/>
          </a:p>
          <a:p>
            <a:pPr lvl="0" eaLnBrk="1" hangingPunct="1"/>
            <a:r>
              <a:rPr lang="zh-CN" altLang="en-US" dirty="0"/>
              <a:t>　　</a:t>
            </a:r>
            <a:r>
              <a:rPr lang="en-US" altLang="zh-CN" dirty="0"/>
              <a:t>/SMARTCARD:</a:t>
            </a:r>
            <a:r>
              <a:rPr lang="zh-CN" altLang="en-US" dirty="0"/>
              <a:t>指定连接使用在智能卡上的凭据</a:t>
            </a:r>
            <a:r>
              <a:rPr lang="zh-CN" altLang="en-US" dirty="0">
                <a:hlinkClick r:id="rId3"/>
              </a:rPr>
              <a:t>。</a:t>
            </a:r>
            <a:endParaRPr lang="zh-CN" altLang="en-US" dirty="0"/>
          </a:p>
          <a:p>
            <a:pPr lvl="0" eaLnBrk="1" hangingPunct="1"/>
            <a:r>
              <a:rPr lang="zh-CN" altLang="en-US" dirty="0"/>
              <a:t>　　</a:t>
            </a:r>
            <a:r>
              <a:rPr lang="en-US" altLang="zh-CN" dirty="0"/>
              <a:t>/delete:</a:t>
            </a:r>
            <a:r>
              <a:rPr lang="zh-CN" altLang="en-US" dirty="0"/>
              <a:t>取消指定的网络连接</a:t>
            </a:r>
            <a:r>
              <a:rPr lang="zh-CN" altLang="en-US" dirty="0">
                <a:hlinkClick r:id="rId3"/>
              </a:rPr>
              <a:t>。</a:t>
            </a:r>
            <a:r>
              <a:rPr lang="zh-CN" altLang="en-US" dirty="0"/>
              <a:t>如果使用星号 </a:t>
            </a:r>
            <a:r>
              <a:rPr lang="en-US" altLang="zh-CN" dirty="0"/>
              <a:t>(*) </a:t>
            </a:r>
            <a:r>
              <a:rPr lang="zh-CN" altLang="en-US" dirty="0"/>
              <a:t>指定连接，则所有网络连接均将取消</a:t>
            </a:r>
            <a:r>
              <a:rPr lang="zh-CN" altLang="en-US" dirty="0">
                <a:hlinkClick r:id="rId3"/>
              </a:rPr>
              <a:t>。</a:t>
            </a:r>
            <a:endParaRPr lang="zh-CN" altLang="en-US" dirty="0"/>
          </a:p>
          <a:p>
            <a:pPr lvl="0" eaLnBrk="1" hangingPunct="1"/>
            <a:r>
              <a:rPr lang="zh-CN" altLang="en-US" dirty="0"/>
              <a:t>　　</a:t>
            </a:r>
            <a:r>
              <a:rPr lang="en-US" altLang="zh-CN" dirty="0"/>
              <a:t>/persistent:{yes | no}:</a:t>
            </a:r>
            <a:r>
              <a:rPr lang="zh-CN" altLang="en-US" dirty="0"/>
              <a:t>控制持久网络连接的使用</a:t>
            </a:r>
            <a:r>
              <a:rPr lang="zh-CN" altLang="en-US" dirty="0">
                <a:hlinkClick r:id="rId3"/>
              </a:rPr>
              <a:t>。</a:t>
            </a:r>
            <a:r>
              <a:rPr lang="zh-CN" altLang="en-US" dirty="0"/>
              <a:t>默认值为最后一次使用的设置</a:t>
            </a:r>
            <a:r>
              <a:rPr lang="zh-CN" altLang="en-US" dirty="0">
                <a:hlinkClick r:id="rId3"/>
              </a:rPr>
              <a:t>。</a:t>
            </a:r>
            <a:r>
              <a:rPr lang="zh-CN" altLang="en-US" dirty="0"/>
              <a:t>非设备连接不会持久</a:t>
            </a:r>
            <a:r>
              <a:rPr lang="zh-CN" altLang="en-US" dirty="0">
                <a:hlinkClick r:id="rId3"/>
              </a:rPr>
              <a:t>。</a:t>
            </a:r>
            <a:r>
              <a:rPr lang="en-US" altLang="zh-CN" dirty="0"/>
              <a:t>Yes </a:t>
            </a:r>
            <a:r>
              <a:rPr lang="zh-CN" altLang="en-US" dirty="0"/>
              <a:t>将按其建立时的原样保存所有连接，并在下次登录时还原它们</a:t>
            </a:r>
            <a:r>
              <a:rPr lang="zh-CN" altLang="en-US" dirty="0">
                <a:hlinkClick r:id="rId3"/>
              </a:rPr>
              <a:t>。</a:t>
            </a:r>
            <a:r>
              <a:rPr lang="en-US" altLang="zh-CN" dirty="0"/>
              <a:t>No </a:t>
            </a:r>
            <a:r>
              <a:rPr lang="zh-CN" altLang="en-US" dirty="0"/>
              <a:t>则不保存已建立的连接或后续连接</a:t>
            </a:r>
            <a:r>
              <a:rPr lang="zh-CN" altLang="en-US" dirty="0">
                <a:hlinkClick r:id="rId3"/>
              </a:rPr>
              <a:t>。</a:t>
            </a:r>
            <a:r>
              <a:rPr lang="zh-CN" altLang="en-US" dirty="0"/>
              <a:t>现存的连接在下一次登录时还原</a:t>
            </a:r>
            <a:r>
              <a:rPr lang="zh-CN" altLang="en-US" dirty="0">
                <a:hlinkClick r:id="rId3"/>
              </a:rPr>
              <a:t>。</a:t>
            </a:r>
            <a:r>
              <a:rPr lang="zh-CN" altLang="en-US" dirty="0"/>
              <a:t>使用 </a:t>
            </a:r>
            <a:r>
              <a:rPr lang="en-US" altLang="zh-CN" dirty="0"/>
              <a:t>/delete </a:t>
            </a:r>
            <a:r>
              <a:rPr lang="zh-CN" altLang="en-US" dirty="0"/>
              <a:t>删除持久连接</a:t>
            </a:r>
            <a:r>
              <a:rPr lang="zh-CN" altLang="en-US" dirty="0">
                <a:hlinkClick r:id="rId3"/>
              </a:rPr>
              <a:t>。</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53250"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53251" name="Rectangle 1026"/>
          <p:cNvSpPr>
            <a:spLocks noRot="1" noTextEdit="1"/>
          </p:cNvSpPr>
          <p:nvPr>
            <p:ph type="sldImg"/>
          </p:nvPr>
        </p:nvSpPr>
        <p:spPr/>
      </p:sp>
      <p:sp>
        <p:nvSpPr>
          <p:cNvPr id="53252" name="Rectangle 1027"/>
          <p:cNvSpPr>
            <a:spLocks noGrp="1"/>
          </p:cNvSpPr>
          <p:nvPr>
            <p:ph type="body" idx="1"/>
          </p:nvPr>
        </p:nvSpPr>
        <p:spPr/>
        <p:txBody>
          <a:bodyPr wrap="square" lIns="91440" tIns="45720" rIns="91440" bIns="45720" anchor="t" anchorCtr="0"/>
          <a:p>
            <a:pPr lvl="0" eaLnBrk="1" hangingPunct="1"/>
            <a:r>
              <a:rPr lang="en-US" altLang="zh-CN" dirty="0"/>
              <a:t>IPC$(Internet Process Connection) </a:t>
            </a:r>
            <a:r>
              <a:rPr lang="zh-CN" altLang="en-US" dirty="0"/>
              <a:t>是共享 </a:t>
            </a:r>
            <a:r>
              <a:rPr lang="en-US" altLang="zh-CN" dirty="0"/>
              <a:t>" </a:t>
            </a:r>
            <a:r>
              <a:rPr lang="zh-CN" altLang="en-US" dirty="0"/>
              <a:t>命名管道 </a:t>
            </a:r>
            <a:r>
              <a:rPr lang="en-US" altLang="zh-CN" dirty="0"/>
              <a:t>" </a:t>
            </a:r>
            <a:r>
              <a:rPr lang="zh-CN" altLang="en-US" dirty="0"/>
              <a:t>的资源，它是为了让</a:t>
            </a:r>
            <a:r>
              <a:rPr lang="zh-CN" altLang="en-US" dirty="0">
                <a:hlinkClick r:id="rId3" action="ppaction://hlinkfile"/>
              </a:rPr>
              <a:t>进程间通信</a:t>
            </a:r>
            <a:r>
              <a:rPr lang="zh-CN" altLang="en-US" dirty="0"/>
              <a:t>而开放的命名管道，通过提供可信任的用户名和口令，连接双方可以建立安全的通道并以此通道进行加密数据的交换，从而实现对远程计算机的访问。 </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55298" name="Rectangle 7"/>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55299" name="Rectangle 2"/>
          <p:cNvSpPr>
            <a:spLocks noRot="1" noTextEdit="1"/>
          </p:cNvSpPr>
          <p:nvPr>
            <p:ph type="sldImg"/>
          </p:nvPr>
        </p:nvSpPr>
        <p:spPr/>
      </p:sp>
      <p:sp>
        <p:nvSpPr>
          <p:cNvPr id="55300" name="Rectangle 3"/>
          <p:cNvSpPr>
            <a:spLocks noGrp="1"/>
          </p:cNvSpPr>
          <p:nvPr>
            <p:ph type="body" idx="1"/>
          </p:nvPr>
        </p:nvSpPr>
        <p:spPr/>
        <p:txBody>
          <a:bodyPr wrap="square" lIns="91440" tIns="45720" rIns="91440" bIns="45720" anchor="t" anchorCtr="0"/>
          <a:p>
            <a:pPr lvl="0" eaLnBrk="1" hangingPunct="1"/>
            <a:r>
              <a:rPr lang="en-US" altLang="zh-CN" dirty="0"/>
              <a:t>net use</a:t>
            </a:r>
            <a:r>
              <a:rPr lang="zh-CN" altLang="en-US" dirty="0"/>
              <a:t>参数：</a:t>
            </a:r>
            <a:endParaRPr lang="zh-CN" altLang="en-US" dirty="0"/>
          </a:p>
          <a:p>
            <a:pPr lvl="0" eaLnBrk="1" hangingPunct="1"/>
            <a:r>
              <a:rPr lang="zh-CN" altLang="en-US" dirty="0"/>
              <a:t>　　</a:t>
            </a:r>
            <a:r>
              <a:rPr lang="en-US" altLang="zh-CN" dirty="0"/>
              <a:t>DeviceName:</a:t>
            </a:r>
            <a:r>
              <a:rPr lang="zh-CN" altLang="en-US" dirty="0"/>
              <a:t>指派名称以便连接到资源或指定断开的设备</a:t>
            </a:r>
            <a:r>
              <a:rPr lang="zh-CN" altLang="en-US" dirty="0">
                <a:hlinkClick r:id="rId3"/>
              </a:rPr>
              <a:t>。</a:t>
            </a:r>
            <a:r>
              <a:rPr lang="zh-CN" altLang="en-US" dirty="0"/>
              <a:t>有两种类型的设备名</a:t>
            </a:r>
            <a:r>
              <a:rPr lang="en-US" altLang="zh-CN" dirty="0"/>
              <a:t>: </a:t>
            </a:r>
            <a:r>
              <a:rPr lang="zh-CN" altLang="en-US" dirty="0"/>
              <a:t>磁盘驱动器号</a:t>
            </a:r>
            <a:r>
              <a:rPr lang="en-US" altLang="zh-CN" dirty="0"/>
              <a:t>(</a:t>
            </a:r>
            <a:r>
              <a:rPr lang="zh-CN" altLang="en-US" dirty="0"/>
              <a:t>即 </a:t>
            </a:r>
            <a:r>
              <a:rPr lang="en-US" altLang="zh-CN" dirty="0"/>
              <a:t>D: </a:t>
            </a:r>
            <a:r>
              <a:rPr lang="zh-CN" altLang="en-US" dirty="0"/>
              <a:t>到 </a:t>
            </a:r>
            <a:r>
              <a:rPr lang="en-US" altLang="zh-CN" dirty="0"/>
              <a:t>Z:} </a:t>
            </a:r>
            <a:r>
              <a:rPr lang="zh-CN" altLang="en-US" dirty="0"/>
              <a:t>和打印机</a:t>
            </a:r>
            <a:r>
              <a:rPr lang="en-US" altLang="zh-CN" dirty="0"/>
              <a:t>(</a:t>
            </a:r>
            <a:r>
              <a:rPr lang="zh-CN" altLang="en-US" dirty="0"/>
              <a:t>即 </a:t>
            </a:r>
            <a:r>
              <a:rPr lang="en-US" altLang="zh-CN" dirty="0"/>
              <a:t>LPT1:</a:t>
            </a:r>
            <a:r>
              <a:rPr lang="zh-CN" altLang="en-US" dirty="0"/>
              <a:t>到 </a:t>
            </a:r>
            <a:r>
              <a:rPr lang="en-US" altLang="zh-CN" dirty="0"/>
              <a:t>LPT3:}</a:t>
            </a:r>
            <a:r>
              <a:rPr lang="zh-CN" altLang="en-US" dirty="0">
                <a:hlinkClick r:id="rId3"/>
              </a:rPr>
              <a:t>。</a:t>
            </a:r>
            <a:r>
              <a:rPr lang="zh-CN" altLang="en-US" dirty="0"/>
              <a:t>如果键入星号而不是特定设备名，则系统会指派下一个可用的设备名</a:t>
            </a:r>
            <a:r>
              <a:rPr lang="zh-CN" altLang="en-US" dirty="0">
                <a:hlinkClick r:id="rId3"/>
              </a:rPr>
              <a:t>。</a:t>
            </a:r>
            <a:r>
              <a:rPr lang="zh-CN" altLang="en-US" dirty="0"/>
              <a:t>这个名称以后可以作为访问共享资源的名称进行引用</a:t>
            </a:r>
            <a:r>
              <a:rPr lang="zh-CN" altLang="en-US" dirty="0">
                <a:hlinkClick r:id="rId3"/>
              </a:rPr>
              <a:t>。</a:t>
            </a:r>
            <a:endParaRPr lang="zh-CN" altLang="en-US" dirty="0"/>
          </a:p>
          <a:p>
            <a:pPr lvl="0" eaLnBrk="1" hangingPunct="1"/>
            <a:r>
              <a:rPr lang="zh-CN" altLang="en-US" dirty="0"/>
              <a:t>　　</a:t>
            </a:r>
            <a:r>
              <a:rPr lang="en-US" altLang="zh-CN" dirty="0"/>
              <a:t>\computername:</a:t>
            </a:r>
            <a:r>
              <a:rPr lang="zh-CN" altLang="en-US" dirty="0"/>
              <a:t>指控制共享资源的计算机的名字</a:t>
            </a:r>
            <a:r>
              <a:rPr lang="zh-CN" altLang="en-US" dirty="0">
                <a:hlinkClick r:id="rId3"/>
              </a:rPr>
              <a:t>。</a:t>
            </a:r>
            <a:r>
              <a:rPr lang="zh-CN" altLang="en-US" dirty="0"/>
              <a:t>如果计算机名中包含有空字符，就要将双反斜线 </a:t>
            </a:r>
            <a:r>
              <a:rPr lang="en-US" altLang="zh-CN" dirty="0"/>
              <a:t>(\) </a:t>
            </a:r>
            <a:r>
              <a:rPr lang="zh-CN" altLang="en-US" dirty="0"/>
              <a:t>和计算机名一起用引号 </a:t>
            </a:r>
            <a:r>
              <a:rPr lang="en-US" altLang="zh-CN" dirty="0"/>
              <a:t>(" ")</a:t>
            </a:r>
            <a:r>
              <a:rPr lang="zh-CN" altLang="en-US" dirty="0"/>
              <a:t>括起来</a:t>
            </a:r>
            <a:r>
              <a:rPr lang="zh-CN" altLang="en-US" dirty="0">
                <a:hlinkClick r:id="rId3"/>
              </a:rPr>
              <a:t>。</a:t>
            </a:r>
            <a:r>
              <a:rPr lang="zh-CN" altLang="en-US" dirty="0"/>
              <a:t>计算机名可以有</a:t>
            </a:r>
            <a:r>
              <a:rPr lang="en-US" altLang="zh-CN" dirty="0"/>
              <a:t>1 </a:t>
            </a:r>
            <a:r>
              <a:rPr lang="zh-CN" altLang="en-US" dirty="0"/>
              <a:t>到 </a:t>
            </a:r>
            <a:r>
              <a:rPr lang="en-US" altLang="zh-CN" dirty="0"/>
              <a:t>15 </a:t>
            </a:r>
            <a:r>
              <a:rPr lang="zh-CN" altLang="en-US" dirty="0"/>
              <a:t>个 字符</a:t>
            </a:r>
            <a:r>
              <a:rPr lang="zh-CN" altLang="en-US" dirty="0">
                <a:hlinkClick r:id="rId3"/>
              </a:rPr>
              <a:t>。</a:t>
            </a:r>
            <a:r>
              <a:rPr lang="en-US" altLang="zh-CN" dirty="0"/>
              <a:t>\volume :</a:t>
            </a:r>
            <a:r>
              <a:rPr lang="zh-CN" altLang="en-US" dirty="0"/>
              <a:t>指定一个</a:t>
            </a:r>
            <a:r>
              <a:rPr lang="zh-CN" altLang="en-US" dirty="0">
                <a:hlinkClick r:id="rId4"/>
              </a:rPr>
              <a:t>服务器</a:t>
            </a:r>
            <a:r>
              <a:rPr lang="zh-CN" altLang="en-US" dirty="0"/>
              <a:t>上的</a:t>
            </a:r>
            <a:r>
              <a:rPr lang="en-US" altLang="zh-CN" dirty="0"/>
              <a:t>NetWare</a:t>
            </a:r>
            <a:r>
              <a:rPr lang="zh-CN" altLang="en-US" dirty="0"/>
              <a:t>卷</a:t>
            </a:r>
            <a:r>
              <a:rPr lang="zh-CN" altLang="en-US" dirty="0">
                <a:hlinkClick r:id="rId3"/>
              </a:rPr>
              <a:t>。</a:t>
            </a:r>
            <a:r>
              <a:rPr lang="zh-CN" altLang="en-US" dirty="0"/>
              <a:t>用户必须安装 </a:t>
            </a:r>
            <a:r>
              <a:rPr lang="en-US" altLang="zh-CN" dirty="0"/>
              <a:t>Netware </a:t>
            </a:r>
            <a:r>
              <a:rPr lang="zh-CN" altLang="en-US" dirty="0"/>
              <a:t>的客户服务 </a:t>
            </a:r>
            <a:r>
              <a:rPr lang="en-US" altLang="zh-CN" dirty="0"/>
              <a:t>(Windows </a:t>
            </a:r>
            <a:r>
              <a:rPr lang="zh-CN" altLang="en-US" dirty="0"/>
              <a:t>工作站</a:t>
            </a:r>
            <a:r>
              <a:rPr lang="en-US" altLang="zh-CN" dirty="0"/>
              <a:t>) </a:t>
            </a:r>
            <a:r>
              <a:rPr lang="zh-CN" altLang="en-US" dirty="0"/>
              <a:t>或者 </a:t>
            </a:r>
            <a:r>
              <a:rPr lang="en-US" altLang="zh-CN" dirty="0"/>
              <a:t>Netware </a:t>
            </a:r>
            <a:r>
              <a:rPr lang="zh-CN" altLang="en-US" dirty="0"/>
              <a:t>的网关服务</a:t>
            </a:r>
            <a:r>
              <a:rPr lang="en-US" altLang="zh-CN" dirty="0"/>
              <a:t>(Windows </a:t>
            </a:r>
            <a:r>
              <a:rPr lang="zh-CN" altLang="en-US" dirty="0">
                <a:hlinkClick r:id="rId4"/>
              </a:rPr>
              <a:t>服务器</a:t>
            </a:r>
            <a:r>
              <a:rPr lang="en-US" altLang="zh-CN" dirty="0"/>
              <a:t>) </a:t>
            </a:r>
            <a:r>
              <a:rPr lang="zh-CN" altLang="en-US" dirty="0"/>
              <a:t>并使之与 </a:t>
            </a:r>
            <a:r>
              <a:rPr lang="en-US" altLang="zh-CN" dirty="0"/>
              <a:t>NetWare </a:t>
            </a:r>
            <a:r>
              <a:rPr lang="zh-CN" altLang="en-US" dirty="0">
                <a:hlinkClick r:id="rId4"/>
              </a:rPr>
              <a:t>服务器</a:t>
            </a:r>
            <a:r>
              <a:rPr lang="zh-CN" altLang="en-US" dirty="0"/>
              <a:t>相连</a:t>
            </a:r>
            <a:r>
              <a:rPr lang="zh-CN" altLang="en-US" dirty="0">
                <a:hlinkClick r:id="rId3"/>
              </a:rPr>
              <a:t>。</a:t>
            </a:r>
            <a:endParaRPr lang="zh-CN" altLang="en-US" dirty="0"/>
          </a:p>
          <a:p>
            <a:pPr lvl="0" eaLnBrk="1" hangingPunct="1"/>
            <a:r>
              <a:rPr lang="zh-CN" altLang="en-US" dirty="0"/>
              <a:t>　　</a:t>
            </a:r>
            <a:r>
              <a:rPr lang="en-US" altLang="zh-CN" dirty="0"/>
              <a:t>Password:</a:t>
            </a:r>
            <a:r>
              <a:rPr lang="zh-CN" altLang="en-US" dirty="0"/>
              <a:t>指定访问共享资源所需的密码</a:t>
            </a:r>
            <a:r>
              <a:rPr lang="zh-CN" altLang="en-US" dirty="0">
                <a:hlinkClick r:id="rId3"/>
              </a:rPr>
              <a:t>。</a:t>
            </a:r>
            <a:r>
              <a:rPr lang="zh-CN" altLang="en-US" dirty="0"/>
              <a:t>输入星号 </a:t>
            </a:r>
            <a:r>
              <a:rPr lang="en-US" altLang="zh-CN" dirty="0"/>
              <a:t>(*) </a:t>
            </a:r>
            <a:r>
              <a:rPr lang="zh-CN" altLang="en-US" dirty="0"/>
              <a:t>产生一个密码提示在密码提示行处键入密码时不显示密码</a:t>
            </a:r>
            <a:r>
              <a:rPr lang="zh-CN" altLang="en-US" dirty="0">
                <a:hlinkClick r:id="rId3"/>
              </a:rPr>
              <a:t>。</a:t>
            </a:r>
            <a:endParaRPr lang="zh-CN" altLang="en-US" dirty="0"/>
          </a:p>
          <a:p>
            <a:pPr lvl="0" eaLnBrk="1" hangingPunct="1"/>
            <a:r>
              <a:rPr lang="zh-CN" altLang="en-US" dirty="0"/>
              <a:t>　　</a:t>
            </a:r>
            <a:r>
              <a:rPr lang="en-US" altLang="zh-CN" dirty="0"/>
              <a:t>/user:</a:t>
            </a:r>
            <a:r>
              <a:rPr lang="zh-CN" altLang="en-US" dirty="0"/>
              <a:t>在其后指定建立连接时使用的不同于目前登录用户的用户名</a:t>
            </a:r>
            <a:r>
              <a:rPr lang="zh-CN" altLang="en-US" dirty="0">
                <a:hlinkClick r:id="rId3"/>
              </a:rPr>
              <a:t>。</a:t>
            </a:r>
            <a:endParaRPr lang="zh-CN" altLang="en-US" dirty="0"/>
          </a:p>
          <a:p>
            <a:pPr lvl="0" eaLnBrk="1" hangingPunct="1"/>
            <a:r>
              <a:rPr lang="zh-CN" altLang="en-US" dirty="0"/>
              <a:t>　　</a:t>
            </a:r>
            <a:r>
              <a:rPr lang="en-US" altLang="zh-CN" dirty="0"/>
              <a:t>DomainName:</a:t>
            </a:r>
            <a:r>
              <a:rPr lang="zh-CN" altLang="en-US" dirty="0"/>
              <a:t>指定不同于目前登录域的其他域</a:t>
            </a:r>
            <a:r>
              <a:rPr lang="zh-CN" altLang="en-US" dirty="0">
                <a:hlinkClick r:id="rId3"/>
              </a:rPr>
              <a:t>。</a:t>
            </a:r>
            <a:r>
              <a:rPr lang="zh-CN" altLang="en-US" dirty="0"/>
              <a:t>如果省略则</a:t>
            </a:r>
            <a:r>
              <a:rPr lang="en-US" altLang="zh-CN" dirty="0"/>
              <a:t>net use</a:t>
            </a:r>
            <a:r>
              <a:rPr lang="zh-CN" altLang="en-US" dirty="0"/>
              <a:t>使用当前登录的域</a:t>
            </a:r>
            <a:r>
              <a:rPr lang="zh-CN" altLang="en-US" dirty="0">
                <a:hlinkClick r:id="rId3"/>
              </a:rPr>
              <a:t>。</a:t>
            </a:r>
            <a:endParaRPr lang="zh-CN" altLang="en-US" dirty="0"/>
          </a:p>
          <a:p>
            <a:pPr lvl="0" eaLnBrk="1" hangingPunct="1"/>
            <a:r>
              <a:rPr lang="zh-CN" altLang="en-US" dirty="0"/>
              <a:t>　　注意，</a:t>
            </a:r>
            <a:r>
              <a:rPr lang="en-US" altLang="zh-CN" dirty="0"/>
              <a:t>/user:</a:t>
            </a:r>
            <a:r>
              <a:rPr lang="zh-CN" altLang="en-US" dirty="0"/>
              <a:t>后的登录用户和域可以有三种不同的表示形式，分别为</a:t>
            </a:r>
            <a:r>
              <a:rPr lang="en-US" altLang="zh-CN" dirty="0"/>
              <a:t>domainname\username</a:t>
            </a:r>
            <a:r>
              <a:rPr lang="zh-CN" altLang="en-US" dirty="0"/>
              <a:t>，</a:t>
            </a:r>
            <a:r>
              <a:rPr lang="en-US" altLang="zh-CN" dirty="0"/>
              <a:t>dotted domain name\username</a:t>
            </a:r>
            <a:r>
              <a:rPr lang="zh-CN" altLang="en-US" dirty="0"/>
              <a:t>和</a:t>
            </a:r>
            <a:r>
              <a:rPr lang="en-US" altLang="zh-CN" dirty="0"/>
              <a:t>username@dotted domain name</a:t>
            </a:r>
            <a:r>
              <a:rPr lang="zh-CN" altLang="en-US" dirty="0"/>
              <a:t>，其中</a:t>
            </a:r>
            <a:r>
              <a:rPr lang="en-US" altLang="zh-CN" dirty="0"/>
              <a:t>dotted domain name</a:t>
            </a:r>
            <a:r>
              <a:rPr lang="zh-CN" altLang="en-US" dirty="0"/>
              <a:t>提指域名的全称，如</a:t>
            </a:r>
            <a:r>
              <a:rPr lang="en-US" altLang="zh-CN" dirty="0"/>
              <a:t>office.yesky.com</a:t>
            </a:r>
            <a:r>
              <a:rPr lang="zh-CN" altLang="en-US" dirty="0"/>
              <a:t>，也即域名加域后缀的完全形式</a:t>
            </a:r>
            <a:r>
              <a:rPr lang="zh-CN" altLang="en-US" dirty="0">
                <a:hlinkClick r:id="rId3"/>
              </a:rPr>
              <a:t>。</a:t>
            </a:r>
            <a:endParaRPr lang="zh-CN" altLang="en-US" dirty="0"/>
          </a:p>
          <a:p>
            <a:pPr lvl="0" eaLnBrk="1" hangingPunct="1"/>
            <a:r>
              <a:rPr lang="zh-CN" altLang="en-US" dirty="0"/>
              <a:t>　　</a:t>
            </a:r>
            <a:r>
              <a:rPr lang="en-US" altLang="zh-CN" dirty="0"/>
              <a:t>/SAVECRED:</a:t>
            </a:r>
            <a:r>
              <a:rPr lang="zh-CN" altLang="en-US" dirty="0"/>
              <a:t>指定保留用户名和密码</a:t>
            </a:r>
            <a:r>
              <a:rPr lang="zh-CN" altLang="en-US" dirty="0">
                <a:hlinkClick r:id="rId3"/>
              </a:rPr>
              <a:t>。</a:t>
            </a:r>
            <a:r>
              <a:rPr lang="zh-CN" altLang="en-US" dirty="0"/>
              <a:t>除非命令提示输入用户名和密码</a:t>
            </a:r>
            <a:r>
              <a:rPr lang="zh-CN" altLang="en-US" dirty="0">
                <a:hlinkClick r:id="rId3"/>
              </a:rPr>
              <a:t>。</a:t>
            </a:r>
            <a:r>
              <a:rPr lang="zh-CN" altLang="en-US" dirty="0"/>
              <a:t>否则此开关被忽略，</a:t>
            </a:r>
            <a:endParaRPr lang="zh-CN" altLang="en-US" dirty="0"/>
          </a:p>
          <a:p>
            <a:pPr lvl="0" eaLnBrk="1" hangingPunct="1"/>
            <a:r>
              <a:rPr lang="zh-CN" altLang="en-US" dirty="0"/>
              <a:t>　　</a:t>
            </a:r>
            <a:r>
              <a:rPr lang="en-US" altLang="zh-CN" dirty="0"/>
              <a:t>/SMARTCARD:</a:t>
            </a:r>
            <a:r>
              <a:rPr lang="zh-CN" altLang="en-US" dirty="0"/>
              <a:t>指定连接使用在智能卡上的凭据</a:t>
            </a:r>
            <a:r>
              <a:rPr lang="zh-CN" altLang="en-US" dirty="0">
                <a:hlinkClick r:id="rId3"/>
              </a:rPr>
              <a:t>。</a:t>
            </a:r>
            <a:endParaRPr lang="zh-CN" altLang="en-US" dirty="0"/>
          </a:p>
          <a:p>
            <a:pPr lvl="0" eaLnBrk="1" hangingPunct="1"/>
            <a:r>
              <a:rPr lang="zh-CN" altLang="en-US" dirty="0"/>
              <a:t>　　</a:t>
            </a:r>
            <a:r>
              <a:rPr lang="en-US" altLang="zh-CN" dirty="0"/>
              <a:t>/delete:</a:t>
            </a:r>
            <a:r>
              <a:rPr lang="zh-CN" altLang="en-US" dirty="0"/>
              <a:t>取消指定的网络连接</a:t>
            </a:r>
            <a:r>
              <a:rPr lang="zh-CN" altLang="en-US" dirty="0">
                <a:hlinkClick r:id="rId3"/>
              </a:rPr>
              <a:t>。</a:t>
            </a:r>
            <a:r>
              <a:rPr lang="zh-CN" altLang="en-US" dirty="0"/>
              <a:t>如果使用星号 </a:t>
            </a:r>
            <a:r>
              <a:rPr lang="en-US" altLang="zh-CN" dirty="0"/>
              <a:t>(*) </a:t>
            </a:r>
            <a:r>
              <a:rPr lang="zh-CN" altLang="en-US" dirty="0"/>
              <a:t>指定连接，则所有网络连接均将取消</a:t>
            </a:r>
            <a:r>
              <a:rPr lang="zh-CN" altLang="en-US" dirty="0">
                <a:hlinkClick r:id="rId3"/>
              </a:rPr>
              <a:t>。</a:t>
            </a:r>
            <a:endParaRPr lang="zh-CN" altLang="en-US" dirty="0"/>
          </a:p>
          <a:p>
            <a:pPr lvl="0" eaLnBrk="1" hangingPunct="1"/>
            <a:r>
              <a:rPr lang="zh-CN" altLang="en-US" dirty="0"/>
              <a:t>　　</a:t>
            </a:r>
            <a:r>
              <a:rPr lang="en-US" altLang="zh-CN" dirty="0"/>
              <a:t>/persistent:{yes | no}:</a:t>
            </a:r>
            <a:r>
              <a:rPr lang="zh-CN" altLang="en-US" dirty="0"/>
              <a:t>控制持久网络连接的使用</a:t>
            </a:r>
            <a:r>
              <a:rPr lang="zh-CN" altLang="en-US" dirty="0">
                <a:hlinkClick r:id="rId3"/>
              </a:rPr>
              <a:t>。</a:t>
            </a:r>
            <a:r>
              <a:rPr lang="zh-CN" altLang="en-US" dirty="0"/>
              <a:t>默认值为最后一次使用的设置</a:t>
            </a:r>
            <a:r>
              <a:rPr lang="zh-CN" altLang="en-US" dirty="0">
                <a:hlinkClick r:id="rId3"/>
              </a:rPr>
              <a:t>。</a:t>
            </a:r>
            <a:r>
              <a:rPr lang="zh-CN" altLang="en-US" dirty="0"/>
              <a:t>非设备连接不会持久</a:t>
            </a:r>
            <a:r>
              <a:rPr lang="zh-CN" altLang="en-US" dirty="0">
                <a:hlinkClick r:id="rId3"/>
              </a:rPr>
              <a:t>。</a:t>
            </a:r>
            <a:r>
              <a:rPr lang="en-US" altLang="zh-CN" dirty="0"/>
              <a:t>Yes </a:t>
            </a:r>
            <a:r>
              <a:rPr lang="zh-CN" altLang="en-US" dirty="0"/>
              <a:t>将按其建立时的原样保存所有连接，并在下次登录时还原它们</a:t>
            </a:r>
            <a:r>
              <a:rPr lang="zh-CN" altLang="en-US" dirty="0">
                <a:hlinkClick r:id="rId3"/>
              </a:rPr>
              <a:t>。</a:t>
            </a:r>
            <a:r>
              <a:rPr lang="en-US" altLang="zh-CN" dirty="0"/>
              <a:t>No </a:t>
            </a:r>
            <a:r>
              <a:rPr lang="zh-CN" altLang="en-US" dirty="0"/>
              <a:t>则不保存已建立的连接或后续连接</a:t>
            </a:r>
            <a:r>
              <a:rPr lang="zh-CN" altLang="en-US" dirty="0">
                <a:hlinkClick r:id="rId3"/>
              </a:rPr>
              <a:t>。</a:t>
            </a:r>
            <a:r>
              <a:rPr lang="zh-CN" altLang="en-US" dirty="0"/>
              <a:t>现存的连接在下一次登录时还原</a:t>
            </a:r>
            <a:r>
              <a:rPr lang="zh-CN" altLang="en-US" dirty="0">
                <a:hlinkClick r:id="rId3"/>
              </a:rPr>
              <a:t>。</a:t>
            </a:r>
            <a:r>
              <a:rPr lang="zh-CN" altLang="en-US" dirty="0"/>
              <a:t>使用 </a:t>
            </a:r>
            <a:r>
              <a:rPr lang="en-US" altLang="zh-CN" dirty="0"/>
              <a:t>/delete </a:t>
            </a:r>
            <a:r>
              <a:rPr lang="zh-CN" altLang="en-US" dirty="0"/>
              <a:t>删除持久连接</a:t>
            </a:r>
            <a:r>
              <a:rPr lang="zh-CN" altLang="en-US" dirty="0">
                <a:hlinkClick r:id="rId3"/>
              </a:rPr>
              <a:t>。</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12C8E7C-1FFA-49F8-8B72-CFE296154268}"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6059CD8-7B5A-4669-AF98-4A90E361A1B7}"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12C8E7C-1FFA-49F8-8B72-CFE296154268}"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6059CD8-7B5A-4669-AF98-4A90E361A1B7}"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12C8E7C-1FFA-49F8-8B72-CFE296154268}"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6059CD8-7B5A-4669-AF98-4A90E361A1B7}"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1E36B61-E260-47B3-902A-E6D8CCA7A0FC}"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9C6B316-F0BB-4EC9-9795-F66529433CE9}"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1E36B61-E260-47B3-902A-E6D8CCA7A0FC}"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9C6B316-F0BB-4EC9-9795-F66529433CE9}"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1E36B61-E260-47B3-902A-E6D8CCA7A0FC}"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9C6B316-F0BB-4EC9-9795-F66529433CE9}"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1E36B61-E260-47B3-902A-E6D8CCA7A0FC}"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9C6B316-F0BB-4EC9-9795-F66529433CE9}"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1E36B61-E260-47B3-902A-E6D8CCA7A0FC}"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9C6B316-F0BB-4EC9-9795-F66529433CE9}"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1E36B61-E260-47B3-902A-E6D8CCA7A0FC}"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9C6B316-F0BB-4EC9-9795-F66529433CE9}"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1E36B61-E260-47B3-902A-E6D8CCA7A0FC}"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9C6B316-F0BB-4EC9-9795-F66529433CE9}"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1E36B61-E260-47B3-902A-E6D8CCA7A0FC}"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9C6B316-F0BB-4EC9-9795-F66529433CE9}"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12C8E7C-1FFA-49F8-8B72-CFE296154268}"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6059CD8-7B5A-4669-AF98-4A90E361A1B7}"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1E36B61-E260-47B3-902A-E6D8CCA7A0FC}"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9C6B316-F0BB-4EC9-9795-F66529433CE9}"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1E36B61-E260-47B3-902A-E6D8CCA7A0FC}"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9C6B316-F0BB-4EC9-9795-F66529433CE9}"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1E36B61-E260-47B3-902A-E6D8CCA7A0FC}"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9C6B316-F0BB-4EC9-9795-F66529433CE9}"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12C8E7C-1FFA-49F8-8B72-CFE296154268}"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6059CD8-7B5A-4669-AF98-4A90E361A1B7}"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12C8E7C-1FFA-49F8-8B72-CFE296154268}"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6059CD8-7B5A-4669-AF98-4A90E361A1B7}"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12C8E7C-1FFA-49F8-8B72-CFE296154268}"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6059CD8-7B5A-4669-AF98-4A90E361A1B7}"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12C8E7C-1FFA-49F8-8B72-CFE296154268}"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6059CD8-7B5A-4669-AF98-4A90E361A1B7}"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12C8E7C-1FFA-49F8-8B72-CFE296154268}"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6059CD8-7B5A-4669-AF98-4A90E361A1B7}"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12C8E7C-1FFA-49F8-8B72-CFE296154268}"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6059CD8-7B5A-4669-AF98-4A90E361A1B7}"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12C8E7C-1FFA-49F8-8B72-CFE296154268}"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6059CD8-7B5A-4669-AF98-4A90E361A1B7}"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blipFill>
        <a:effectLst/>
      </p:bgPr>
    </p:bg>
    <p:spTree>
      <p:nvGrpSpPr>
        <p:cNvPr id="1" name=""/>
        <p:cNvGrpSpPr/>
        <p:nvPr/>
      </p:nvGrpSpPr>
      <p:grpSpPr/>
      <p:sp>
        <p:nvSpPr>
          <p:cNvPr id="1026" name="Rectangle 2"/>
          <p:cNvSpPr>
            <a:spLocks noGrp="1"/>
          </p:cNvSpPr>
          <p:nvPr>
            <p:ph type="title"/>
          </p:nvPr>
        </p:nvSpPr>
        <p:spPr>
          <a:xfrm>
            <a:off x="574675" y="304800"/>
            <a:ext cx="8001000" cy="1216025"/>
          </a:xfrm>
          <a:prstGeom prst="rect">
            <a:avLst/>
          </a:prstGeom>
          <a:noFill/>
          <a:ln w="9525">
            <a:noFill/>
          </a:ln>
        </p:spPr>
        <p:txBody>
          <a:bodyPr anchor="b" anchorCtr="0"/>
          <a:p>
            <a:pPr lvl="0"/>
            <a:r>
              <a:rPr lang="zh-CN" altLang="zh-CN" dirty="0"/>
              <a:t>单击此处编辑母版标题样式</a:t>
            </a:r>
            <a:endParaRPr lang="zh-CN" altLang="zh-CN" dirty="0"/>
          </a:p>
        </p:txBody>
      </p:sp>
      <p:sp>
        <p:nvSpPr>
          <p:cNvPr id="1027" name="Rectangle 3"/>
          <p:cNvSpPr>
            <a:spLocks noGrp="1"/>
          </p:cNvSpPr>
          <p:nvPr>
            <p:ph type="body" idx="1"/>
          </p:nvPr>
        </p:nvSpPr>
        <p:spPr>
          <a:xfrm>
            <a:off x="566738" y="1752600"/>
            <a:ext cx="8001000" cy="4267200"/>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AutoShape 4"/>
          <p:cNvSpPr/>
          <p:nvPr/>
        </p:nvSpPr>
        <p:spPr>
          <a:xfrm>
            <a:off x="609600" y="1566863"/>
            <a:ext cx="7958138" cy="109537"/>
          </a:xfrm>
          <a:custGeom>
            <a:avLst/>
            <a:gdLst/>
            <a:ahLst/>
            <a:cxnLst>
              <a:cxn ang="0">
                <a:pos x="0" y="0"/>
              </a:cxn>
              <a:cxn ang="0">
                <a:pos x="2147483646" y="0"/>
              </a:cxn>
              <a:cxn ang="0">
                <a:pos x="2147483646" y="2147483646"/>
              </a:cxn>
              <a:cxn ang="0">
                <a:pos x="0" y="2147483646"/>
              </a:cxn>
              <a:cxn ang="0">
                <a:pos x="0" y="0"/>
              </a:cxn>
              <a:cxn ang="0">
                <a:pos x="0" y="0"/>
              </a:cxn>
              <a:cxn ang="0">
                <a:pos x="2147483646" y="0"/>
              </a:cxn>
            </a:cxnLst>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p>
            <a:endParaRPr lang="zh-CN" altLang="en-US"/>
          </a:p>
        </p:txBody>
      </p:sp>
      <p:sp>
        <p:nvSpPr>
          <p:cNvPr id="1029" name="Line 5"/>
          <p:cNvSpPr/>
          <p:nvPr/>
        </p:nvSpPr>
        <p:spPr>
          <a:xfrm flipV="1">
            <a:off x="609600" y="6172200"/>
            <a:ext cx="7924800" cy="0"/>
          </a:xfrm>
          <a:prstGeom prst="line">
            <a:avLst/>
          </a:prstGeom>
          <a:ln w="3175" cap="flat" cmpd="sng">
            <a:solidFill>
              <a:schemeClr val="accent2"/>
            </a:solidFill>
            <a:prstDash val="solid"/>
            <a:headEnd type="none" w="med" len="med"/>
            <a:tailEnd type="none" w="med" len="med"/>
          </a:ln>
        </p:spPr>
      </p:sp>
      <p:sp>
        <p:nvSpPr>
          <p:cNvPr id="1030" name="Rectangle 6"/>
          <p:cNvSpPr>
            <a:spLocks noGrp="1" noChangeArrowheads="1"/>
          </p:cNvSpPr>
          <p:nvPr>
            <p:ph type="dt" sz="half" idx="2"/>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12C8E7C-1FFA-49F8-8B72-CFE296154268}"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1" hangingPunct="1">
              <a:buFont typeface="Arial" panose="020B0604020202020204" pitchFamily="34" charset="0"/>
              <a:buNone/>
              <a:defRPr sz="120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6059CD8-7B5A-4669-AF98-4A90E361A1B7}"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blipFill>
        <a:effectLst/>
      </p:bgPr>
    </p:bg>
    <p:spTree>
      <p:nvGrpSpPr>
        <p:cNvPr id="1" name=""/>
        <p:cNvGrpSpPr/>
        <p:nvPr/>
      </p:nvGrpSpPr>
      <p:grpSpPr/>
      <p:sp>
        <p:nvSpPr>
          <p:cNvPr id="2050" name="AutoShape 7"/>
          <p:cNvSpPr/>
          <p:nvPr/>
        </p:nvSpPr>
        <p:spPr>
          <a:xfrm>
            <a:off x="685800" y="2393950"/>
            <a:ext cx="7772400" cy="109538"/>
          </a:xfrm>
          <a:custGeom>
            <a:avLst/>
            <a:gdLst/>
            <a:ahLst/>
            <a:cxnLst>
              <a:cxn ang="0">
                <a:pos x="0" y="0"/>
              </a:cxn>
              <a:cxn ang="0">
                <a:pos x="2147483646" y="0"/>
              </a:cxn>
              <a:cxn ang="0">
                <a:pos x="2147483646" y="2147483646"/>
              </a:cxn>
              <a:cxn ang="0">
                <a:pos x="0" y="2147483646"/>
              </a:cxn>
              <a:cxn ang="0">
                <a:pos x="0" y="0"/>
              </a:cxn>
              <a:cxn ang="0">
                <a:pos x="0" y="0"/>
              </a:cxn>
              <a:cxn ang="0">
                <a:pos x="2147483646" y="0"/>
              </a:cxn>
            </a:cxnLst>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p>
            <a:endParaRPr lang="zh-CN" altLang="en-US"/>
          </a:p>
        </p:txBody>
      </p:sp>
      <p:sp>
        <p:nvSpPr>
          <p:cNvPr id="2051" name="Rectangle 2"/>
          <p:cNvSpPr>
            <a:spLocks noGrp="1"/>
          </p:cNvSpPr>
          <p:nvPr>
            <p:ph type="title"/>
          </p:nvPr>
        </p:nvSpPr>
        <p:spPr>
          <a:xfrm>
            <a:off x="574675" y="304800"/>
            <a:ext cx="8001000" cy="1216025"/>
          </a:xfrm>
          <a:prstGeom prst="rect">
            <a:avLst/>
          </a:prstGeom>
          <a:noFill/>
          <a:ln w="9525">
            <a:noFill/>
          </a:ln>
        </p:spPr>
        <p:txBody>
          <a:bodyPr anchor="b" anchorCtr="0"/>
          <a:p>
            <a:pPr lvl="0"/>
            <a:r>
              <a:rPr lang="zh-CN" altLang="zh-CN" dirty="0"/>
              <a:t>单击此处编辑母版标题样式</a:t>
            </a:r>
            <a:endParaRPr lang="zh-CN" altLang="zh-CN" dirty="0"/>
          </a:p>
        </p:txBody>
      </p:sp>
      <p:sp>
        <p:nvSpPr>
          <p:cNvPr id="2052" name="Rectangle 3"/>
          <p:cNvSpPr>
            <a:spLocks noGrp="1"/>
          </p:cNvSpPr>
          <p:nvPr>
            <p:ph type="body" idx="1"/>
          </p:nvPr>
        </p:nvSpPr>
        <p:spPr>
          <a:xfrm>
            <a:off x="566738" y="1752600"/>
            <a:ext cx="8001000" cy="4267200"/>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2053"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1E36B61-E260-47B3-902A-E6D8CCA7A0FC}" type="datetime1">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054"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1" hangingPunct="1">
              <a:buFont typeface="Arial" panose="020B0604020202020204" pitchFamily="34" charset="0"/>
              <a:buNone/>
              <a:defRPr sz="120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网络入侵与防范讲义</a:t>
            </a: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055"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9C6B316-F0BB-4EC9-9795-F66529433CE9}"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b="1">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png"/></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7.xml"/><Relationship Id="rId2" Type="http://schemas.openxmlformats.org/officeDocument/2006/relationships/image" Target="../media/image40.emf"/><Relationship Id="rId1" Type="http://schemas.openxmlformats.org/officeDocument/2006/relationships/oleObject" Target="../embeddings/oleObject15.bin"/></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1.png"/></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2.png"/></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3.jpeg"/></Relationships>
</file>

<file path=ppt/slides/_rels/slide132.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7.xml"/><Relationship Id="rId2" Type="http://schemas.openxmlformats.org/officeDocument/2006/relationships/image" Target="../media/image45.png"/><Relationship Id="rId1" Type="http://schemas.openxmlformats.org/officeDocument/2006/relationships/image" Target="../media/image44.png"/></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6.jpeg"/></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image" Target="../media/image47.png"/></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8.jpeg"/></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9.png"/></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0.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3.png"/><Relationship Id="rId1" Type="http://schemas.openxmlformats.org/officeDocument/2006/relationships/image" Target="../media/image52.png"/></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4.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5.png"/></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6.png"/></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8.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2.wmf"/><Relationship Id="rId1"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7.xml"/><Relationship Id="rId6" Type="http://schemas.openxmlformats.org/officeDocument/2006/relationships/image" Target="../media/image16.emf"/><Relationship Id="rId5" Type="http://schemas.openxmlformats.org/officeDocument/2006/relationships/oleObject" Target="../embeddings/oleObject5.bin"/><Relationship Id="rId4" Type="http://schemas.openxmlformats.org/officeDocument/2006/relationships/image" Target="../media/image15.emf"/><Relationship Id="rId3" Type="http://schemas.openxmlformats.org/officeDocument/2006/relationships/oleObject" Target="../embeddings/oleObject4.bin"/><Relationship Id="rId2" Type="http://schemas.openxmlformats.org/officeDocument/2006/relationships/image" Target="../media/image14.emf"/><Relationship Id="rId1"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7.emf"/><Relationship Id="rId1"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28.wmf"/><Relationship Id="rId1" Type="http://schemas.openxmlformats.org/officeDocument/2006/relationships/oleObject" Target="../embeddings/oleObject7.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29.wmf"/><Relationship Id="rId1" Type="http://schemas.openxmlformats.org/officeDocument/2006/relationships/oleObject" Target="../embeddings/oleObject8.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vmlDrawing" Target="../drawings/vmlDrawing7.vml"/><Relationship Id="rId5" Type="http://schemas.openxmlformats.org/officeDocument/2006/relationships/slideLayout" Target="../slideLayouts/slideLayout7.xml"/><Relationship Id="rId4" Type="http://schemas.openxmlformats.org/officeDocument/2006/relationships/image" Target="../media/image31.wmf"/><Relationship Id="rId3" Type="http://schemas.openxmlformats.org/officeDocument/2006/relationships/oleObject" Target="../embeddings/oleObject10.bin"/><Relationship Id="rId2" Type="http://schemas.openxmlformats.org/officeDocument/2006/relationships/image" Target="../media/image30.wmf"/><Relationship Id="rId1" Type="http://schemas.openxmlformats.org/officeDocument/2006/relationships/oleObject" Target="../embeddings/oleObject9.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7.xml"/><Relationship Id="rId4" Type="http://schemas.openxmlformats.org/officeDocument/2006/relationships/image" Target="../media/image33.wmf"/><Relationship Id="rId3" Type="http://schemas.openxmlformats.org/officeDocument/2006/relationships/oleObject" Target="../embeddings/oleObject12.bin"/><Relationship Id="rId2" Type="http://schemas.openxmlformats.org/officeDocument/2006/relationships/image" Target="../media/image32.wmf"/><Relationship Id="rId1" Type="http://schemas.openxmlformats.org/officeDocument/2006/relationships/oleObject" Target="../embeddings/oleObject11.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7.xml"/><Relationship Id="rId4" Type="http://schemas.openxmlformats.org/officeDocument/2006/relationships/image" Target="../media/image35.wmf"/><Relationship Id="rId3" Type="http://schemas.openxmlformats.org/officeDocument/2006/relationships/oleObject" Target="../embeddings/oleObject14.bin"/><Relationship Id="rId2" Type="http://schemas.openxmlformats.org/officeDocument/2006/relationships/image" Target="../media/image34.wmf"/><Relationship Id="rId1" Type="http://schemas.openxmlformats.org/officeDocument/2006/relationships/oleObject" Target="../embeddings/oleObject13.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ctrTitle"/>
          </p:nvPr>
        </p:nvSpPr>
        <p:spPr>
          <a:xfrm>
            <a:off x="685800" y="990600"/>
            <a:ext cx="7772400" cy="1371600"/>
          </a:xfrm>
        </p:spPr>
        <p:txBody>
          <a:bodyPr vert="horz" wrap="square" lIns="91440" tIns="45720" rIns="91440" bIns="45720" anchor="b" anchorCtr="0"/>
          <a:lstStyle>
            <a:lvl1pPr lvl="0">
              <a:buClrTx/>
              <a:buSzTx/>
              <a:buFontTx/>
              <a:defRPr/>
            </a:lvl1pPr>
          </a:lstStyle>
          <a:p>
            <a:pPr lvl="0" eaLnBrk="1" hangingPunct="1"/>
            <a:r>
              <a:rPr lang="zh-CN" altLang="en-US" sz="4000" dirty="0"/>
              <a:t>第</a:t>
            </a:r>
            <a:r>
              <a:rPr lang="en-US" altLang="zh-CN" sz="4000" dirty="0"/>
              <a:t>2</a:t>
            </a:r>
            <a:r>
              <a:rPr lang="zh-CN" altLang="en-US" sz="4000" dirty="0"/>
              <a:t>章 扫描与防御技术</a:t>
            </a:r>
            <a:endParaRPr lang="zh-CN" altLang="en-US" sz="4000" dirty="0"/>
          </a:p>
        </p:txBody>
      </p:sp>
      <p:sp>
        <p:nvSpPr>
          <p:cNvPr id="4099" name="Rectangle 5"/>
          <p:cNvSpPr>
            <a:spLocks noGrp="1"/>
          </p:cNvSpPr>
          <p:nvPr>
            <p:ph type="subTitle"/>
          </p:nvPr>
        </p:nvSpPr>
        <p:spPr>
          <a:xfrm>
            <a:off x="3505200" y="4437063"/>
            <a:ext cx="3371850" cy="576262"/>
          </a:xfrm>
        </p:spPr>
        <p:txBody>
          <a:bodyPr vert="horz" wrap="square" lIns="92075" tIns="46038" rIns="92075" bIns="46038" anchor="t" anchorCtr="0"/>
          <a:lstStyle>
            <a:lvl1pPr marL="0" lvl="0" indent="0" algn="ctr">
              <a:buClr>
                <a:schemeClr val="accent2"/>
              </a:buClr>
              <a:buSzTx/>
              <a:buFont typeface="Wingdings" panose="05000000000000000000" pitchFamily="2" charset="2"/>
              <a:buNone/>
              <a:defRPr/>
            </a:lvl1pPr>
            <a:lvl2pPr marL="471805" lvl="1" indent="0" algn="ctr">
              <a:buClr>
                <a:schemeClr val="accent2"/>
              </a:buClr>
              <a:buSzTx/>
              <a:buFont typeface="Wingdings" panose="05000000000000000000" pitchFamily="2" charset="2"/>
              <a:buNone/>
              <a:defRPr/>
            </a:lvl2pPr>
            <a:lvl3pPr marL="909955" lvl="2" indent="0" algn="ctr">
              <a:buClr>
                <a:schemeClr val="accent2"/>
              </a:buClr>
              <a:buSzTx/>
              <a:buFont typeface="Wingdings" panose="05000000000000000000" pitchFamily="2" charset="2"/>
              <a:buNone/>
              <a:defRPr/>
            </a:lvl3pPr>
            <a:lvl4pPr marL="1306830" lvl="3" indent="0" algn="ctr">
              <a:buClr>
                <a:schemeClr val="accent2"/>
              </a:buClr>
              <a:buSzTx/>
              <a:buFont typeface="Wingdings" panose="05000000000000000000" pitchFamily="2" charset="2"/>
              <a:buNone/>
              <a:defRPr/>
            </a:lvl4pPr>
            <a:lvl5pPr marL="1695450" lvl="4" indent="0" algn="ctr">
              <a:buClr>
                <a:schemeClr val="accent2"/>
              </a:buClr>
              <a:buSzTx/>
              <a:buFont typeface="Wingdings" panose="05000000000000000000" pitchFamily="2" charset="2"/>
              <a:buNone/>
              <a:defRPr/>
            </a:lvl5pPr>
          </a:lstStyle>
          <a:p>
            <a:pPr lvl="0" algn="l" eaLnBrk="1" hangingPunct="1"/>
            <a:r>
              <a:rPr lang="zh-CN" altLang="zh-CN" sz="2800" dirty="0">
                <a:latin typeface="微软雅黑" panose="020B0503020204020204" pitchFamily="34" charset="-122"/>
                <a:ea typeface="微软雅黑" panose="020B0503020204020204" pitchFamily="34" charset="-122"/>
              </a:rPr>
              <a:t>夏春和</a:t>
            </a:r>
            <a:endParaRPr lang="zh-CN" altLang="zh-CN" sz="2800" dirty="0">
              <a:latin typeface="微软雅黑" panose="020B0503020204020204" pitchFamily="34" charset="-122"/>
              <a:ea typeface="微软雅黑" panose="020B0503020204020204" pitchFamily="34" charset="-122"/>
            </a:endParaRPr>
          </a:p>
        </p:txBody>
      </p:sp>
      <p:sp>
        <p:nvSpPr>
          <p:cNvPr id="4100" name="Text Box 6"/>
          <p:cNvSpPr txBox="1"/>
          <p:nvPr/>
        </p:nvSpPr>
        <p:spPr>
          <a:xfrm>
            <a:off x="1692275" y="3573463"/>
            <a:ext cx="6048375" cy="584200"/>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buNone/>
            </a:pPr>
            <a:r>
              <a:rPr lang="zh-CN" altLang="en-US" sz="3200" b="0" dirty="0">
                <a:latin typeface="微软雅黑" panose="020B0503020204020204" pitchFamily="34" charset="-122"/>
                <a:ea typeface="微软雅黑" panose="020B0503020204020204" pitchFamily="34" charset="-122"/>
              </a:rPr>
              <a:t>网络技术北京市重点实验室</a:t>
            </a:r>
            <a:endParaRPr lang="zh-CN" altLang="en-US" sz="3200" b="0" dirty="0">
              <a:latin typeface="微软雅黑" panose="020B0503020204020204" pitchFamily="34" charset="-122"/>
              <a:ea typeface="微软雅黑" panose="020B0503020204020204" pitchFamily="34" charset="-122"/>
            </a:endParaRPr>
          </a:p>
        </p:txBody>
      </p:sp>
      <p:sp>
        <p:nvSpPr>
          <p:cNvPr id="4101" name="WordArt 11"/>
          <p:cNvSpPr>
            <a:spLocks noChangeArrowheads="1" noChangeShapeType="1" noTextEdit="1"/>
          </p:cNvSpPr>
          <p:nvPr/>
        </p:nvSpPr>
        <p:spPr bwMode="auto">
          <a:xfrm>
            <a:off x="7162800" y="4419600"/>
            <a:ext cx="1490663" cy="1901825"/>
          </a:xfrm>
          <a:prstGeom prst="rect">
            <a:avLst/>
          </a:prstGeom>
        </p:spPr>
        <p:txBody>
          <a:bodyPr wrap="none" numCol="1" fromWordArt="1">
            <a:prstTxWarp prst="textPlain">
              <a:avLst>
                <a:gd name="adj" fmla="val 50000"/>
              </a:avLst>
            </a:prstTxWarp>
            <a:scene3d>
              <a:camera prst="legacyPerspectiveBottomRight">
                <a:rot lat="0" lon="21239990" rev="0"/>
              </a:camera>
              <a:lightRig rig="legacyFlat1" dir="r"/>
            </a:scene3d>
            <a:sp3d extrusionH="430200" prstMaterial="legacyMatte">
              <a:extrusionClr>
                <a:srgbClr val="C0C0C0"/>
              </a:extrusionClr>
            </a:sp3d>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600" b="1" i="1" u="none" strike="noStrike" kern="1200" cap="none" spc="0" normalizeH="0" baseline="0" noProof="0">
                <a:ln w="9525" cmpd="sng">
                  <a:round/>
                </a:ln>
                <a:gradFill rotWithShape="1">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effectLst/>
                <a:uLnTx/>
                <a:uFillTx/>
                <a:latin typeface="宋体" panose="02010600030101010101" pitchFamily="2" charset="-122"/>
                <a:ea typeface="宋体" panose="02010600030101010101" pitchFamily="2" charset="-122"/>
                <a:cs typeface="+mn-cs"/>
              </a:rPr>
              <a:t>2</a:t>
            </a:r>
            <a:endParaRPr kumimoji="0" lang="zh-CN" altLang="en-US" sz="3600" b="1" i="1" u="none" strike="noStrike" kern="1200" cap="none" spc="0" normalizeH="0" baseline="0" noProof="0">
              <a:ln w="9525" cmpd="sng">
                <a:round/>
              </a:ln>
              <a:gradFill rotWithShape="1">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effectLst/>
              <a:uLnTx/>
              <a:uFillTx/>
              <a:latin typeface="宋体" panose="02010600030101010101" pitchFamily="2" charset="-122"/>
              <a:ea typeface="宋体" panose="02010600030101010101" pitchFamily="2" charset="-122"/>
              <a:cs typeface="+mn-cs"/>
            </a:endParaRPr>
          </a:p>
        </p:txBody>
      </p:sp>
      <p:sp>
        <p:nvSpPr>
          <p:cNvPr id="4102"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4103"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5363"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5364"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5365" name="Rectangle 2"/>
          <p:cNvSpPr>
            <a:spLocks noGrp="1"/>
          </p:cNvSpPr>
          <p:nvPr>
            <p:ph type="title"/>
          </p:nvPr>
        </p:nvSpPr>
        <p:spPr/>
        <p:txBody>
          <a:bodyPr vert="horz" wrap="square" lIns="91440" tIns="45720" rIns="91440" bIns="45720" anchor="b" anchorCtr="0"/>
          <a:p>
            <a:pPr eaLnBrk="1" hangingPunct="1"/>
            <a:r>
              <a:rPr lang="en-US" altLang="zh-CN" dirty="0"/>
              <a:t>1. Find targets</a:t>
            </a:r>
            <a:endParaRPr lang="en-US" altLang="zh-CN" dirty="0"/>
          </a:p>
        </p:txBody>
      </p:sp>
      <p:sp>
        <p:nvSpPr>
          <p:cNvPr id="15366" name="Rectangle 3"/>
          <p:cNvSpPr>
            <a:spLocks noGrp="1"/>
          </p:cNvSpPr>
          <p:nvPr>
            <p:ph type="body"/>
          </p:nvPr>
        </p:nvSpPr>
        <p:spPr/>
        <p:txBody>
          <a:bodyPr vert="horz" wrap="square" lIns="91440" tIns="45720" rIns="91440" bIns="45720" anchor="t" anchorCtr="0"/>
          <a:p>
            <a:pPr eaLnBrk="1" hangingPunct="1"/>
            <a:r>
              <a:rPr lang="zh-CN" altLang="en-US" dirty="0"/>
              <a:t>选定目标为：</a:t>
            </a:r>
            <a:r>
              <a:rPr lang="en-US" altLang="zh-CN" dirty="0"/>
              <a:t>192.168.1.18</a:t>
            </a:r>
            <a:endParaRPr lang="en-US" altLang="zh-CN" dirty="0"/>
          </a:p>
          <a:p>
            <a:pPr eaLnBrk="1" hangingPunct="1"/>
            <a:r>
              <a:rPr lang="zh-CN" altLang="en-US" dirty="0"/>
              <a:t>测试此主机是否处于活动状态，工具是用操作系统自带的</a:t>
            </a:r>
            <a:r>
              <a:rPr lang="en-US" altLang="zh-CN" dirty="0"/>
              <a:t>ping</a:t>
            </a:r>
            <a:r>
              <a:rPr lang="zh-CN" altLang="en-US" dirty="0"/>
              <a:t>，使用命令：</a:t>
            </a:r>
            <a:endParaRPr lang="zh-CN" altLang="en-US" dirty="0"/>
          </a:p>
          <a:p>
            <a:pPr eaLnBrk="1" hangingPunct="1">
              <a:buNone/>
            </a:pPr>
            <a:r>
              <a:rPr lang="zh-CN" altLang="en-US" dirty="0"/>
              <a:t>			</a:t>
            </a:r>
            <a:r>
              <a:rPr lang="en-US" altLang="zh-CN" dirty="0"/>
              <a:t>ping 192.168.1.18</a:t>
            </a:r>
            <a:endParaRPr lang="en-US" altLang="zh-CN" dirty="0"/>
          </a:p>
          <a:p>
            <a:pPr eaLnBrk="1" hangingPunct="1"/>
            <a:r>
              <a:rPr lang="zh-CN" altLang="en-US" dirty="0"/>
              <a:t>结果见下页图。</a:t>
            </a:r>
            <a:endParaRPr lang="zh-CN" altLang="en-US" dirty="0"/>
          </a:p>
        </p:txBody>
      </p:sp>
      <p:sp>
        <p:nvSpPr>
          <p:cNvPr id="15367"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5368"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34147"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34148"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34149" name="Rectangle 2"/>
          <p:cNvSpPr>
            <a:spLocks noGrp="1"/>
          </p:cNvSpPr>
          <p:nvPr>
            <p:ph type="title"/>
          </p:nvPr>
        </p:nvSpPr>
        <p:spPr/>
        <p:txBody>
          <a:bodyPr vert="horz" wrap="square" lIns="91440" tIns="45720" rIns="91440" bIns="45720" anchor="b" anchorCtr="0"/>
          <a:p>
            <a:pPr eaLnBrk="1" hangingPunct="1"/>
            <a:r>
              <a:rPr lang="zh-CN" altLang="zh-CN" dirty="0"/>
              <a:t>如何获取扫描工具</a:t>
            </a:r>
            <a:endParaRPr lang="zh-CN" altLang="zh-CN" dirty="0"/>
          </a:p>
        </p:txBody>
      </p:sp>
      <p:sp>
        <p:nvSpPr>
          <p:cNvPr id="134150" name="Rectangle 3"/>
          <p:cNvSpPr>
            <a:spLocks noGrp="1"/>
          </p:cNvSpPr>
          <p:nvPr>
            <p:ph type="body"/>
          </p:nvPr>
        </p:nvSpPr>
        <p:spPr/>
        <p:txBody>
          <a:bodyPr vert="horz" wrap="square" lIns="91440" tIns="45720" rIns="91440" bIns="45720" anchor="t" anchorCtr="0"/>
          <a:p>
            <a:pPr eaLnBrk="1" hangingPunct="1"/>
            <a:r>
              <a:rPr lang="zh-CN" altLang="en-US" sz="2600" dirty="0"/>
              <a:t>各种工具的官方主页 </a:t>
            </a:r>
            <a:endParaRPr lang="zh-CN" altLang="en-US" sz="2600" dirty="0"/>
          </a:p>
          <a:p>
            <a:pPr lvl="1" eaLnBrk="1" hangingPunct="1"/>
            <a:r>
              <a:rPr lang="en-US" altLang="zh-CN" sz="2200" dirty="0"/>
              <a:t>http://www.nessus.org/</a:t>
            </a:r>
            <a:endParaRPr lang="en-US" altLang="zh-CN" sz="2200" dirty="0"/>
          </a:p>
          <a:p>
            <a:pPr lvl="1" eaLnBrk="1" hangingPunct="1"/>
            <a:r>
              <a:rPr lang="en-US" altLang="zh-CN" sz="2200" dirty="0"/>
              <a:t>http://www.nmap.com/</a:t>
            </a:r>
            <a:endParaRPr lang="en-US" altLang="zh-CN" sz="2200" dirty="0"/>
          </a:p>
          <a:p>
            <a:pPr eaLnBrk="1" hangingPunct="1"/>
            <a:r>
              <a:rPr lang="zh-CN" altLang="en-US" sz="2600" dirty="0"/>
              <a:t>有些工具是系统自带的，比如</a:t>
            </a:r>
            <a:r>
              <a:rPr lang="en-US" altLang="zh-CN" sz="2600" dirty="0"/>
              <a:t>windows</a:t>
            </a:r>
            <a:r>
              <a:rPr lang="zh-CN" altLang="en-US" sz="2600" dirty="0"/>
              <a:t>和</a:t>
            </a:r>
            <a:r>
              <a:rPr lang="en-US" altLang="zh-CN" sz="2600" dirty="0"/>
              <a:t>linux</a:t>
            </a:r>
            <a:r>
              <a:rPr lang="zh-CN" altLang="en-US" sz="2600" dirty="0"/>
              <a:t>中的</a:t>
            </a:r>
            <a:r>
              <a:rPr lang="en-US" altLang="zh-CN" sz="2600" dirty="0"/>
              <a:t>ping</a:t>
            </a:r>
            <a:r>
              <a:rPr lang="zh-CN" altLang="en-US" sz="2600" dirty="0"/>
              <a:t>，</a:t>
            </a:r>
            <a:r>
              <a:rPr lang="en-US" altLang="zh-CN" sz="2600" dirty="0"/>
              <a:t>linux</a:t>
            </a:r>
            <a:r>
              <a:rPr lang="zh-CN" altLang="en-US" sz="2600" dirty="0"/>
              <a:t>中的</a:t>
            </a:r>
            <a:r>
              <a:rPr lang="en-US" altLang="zh-CN" sz="2600" dirty="0"/>
              <a:t>nmap</a:t>
            </a:r>
            <a:endParaRPr lang="en-US" altLang="zh-CN" sz="2600" dirty="0"/>
          </a:p>
        </p:txBody>
      </p:sp>
      <p:sp>
        <p:nvSpPr>
          <p:cNvPr id="134151"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34152"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35171"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35172"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35173" name="Rectangle 2"/>
          <p:cNvSpPr>
            <a:spLocks noGrp="1"/>
          </p:cNvSpPr>
          <p:nvPr>
            <p:ph type="title"/>
          </p:nvPr>
        </p:nvSpPr>
        <p:spPr/>
        <p:txBody>
          <a:bodyPr vert="horz" wrap="square" lIns="91440" tIns="45720" rIns="91440" bIns="45720" anchor="b" anchorCtr="0"/>
          <a:p>
            <a:pPr eaLnBrk="1" hangingPunct="1"/>
            <a:r>
              <a:rPr lang="zh-CN" altLang="zh-CN" dirty="0"/>
              <a:t>常用扫描工具</a:t>
            </a:r>
            <a:endParaRPr lang="zh-CN" altLang="zh-CN" dirty="0"/>
          </a:p>
        </p:txBody>
      </p:sp>
      <p:sp>
        <p:nvSpPr>
          <p:cNvPr id="144390" name="Rectangle 3"/>
          <p:cNvSpPr>
            <a:spLocks noGrp="1"/>
          </p:cNvSpPr>
          <p:nvPr>
            <p:ph type="body"/>
          </p:nvPr>
        </p:nvSpPr>
        <p:spPr/>
        <p:txBody>
          <a:bodyPr vert="horz" wrap="square" lIns="91440" tIns="45720" rIns="91440" bIns="45720" anchor="t" anchorCtr="0"/>
          <a:p>
            <a:pPr eaLnBrk="1" hangingPunct="1"/>
            <a:r>
              <a:rPr lang="en-US" altLang="zh-CN" dirty="0"/>
              <a:t>SATAN	</a:t>
            </a:r>
            <a:r>
              <a:rPr lang="zh-CN" altLang="en-US" dirty="0">
                <a:solidFill>
                  <a:schemeClr val="accent2"/>
                </a:solidFill>
                <a:ea typeface="华文行楷" panose="02010800040101010101" pitchFamily="2" charset="-122"/>
              </a:rPr>
              <a:t>古老的经典</a:t>
            </a:r>
            <a:endParaRPr lang="zh-CN" altLang="en-US" dirty="0">
              <a:solidFill>
                <a:schemeClr val="accent2"/>
              </a:solidFill>
            </a:endParaRPr>
          </a:p>
          <a:p>
            <a:pPr eaLnBrk="1" hangingPunct="1"/>
            <a:r>
              <a:rPr lang="en-US" altLang="zh-CN" dirty="0"/>
              <a:t>Nmap		</a:t>
            </a:r>
            <a:r>
              <a:rPr lang="zh-CN" altLang="en-US" dirty="0">
                <a:solidFill>
                  <a:schemeClr val="accent2"/>
                </a:solidFill>
                <a:ea typeface="华文行楷" panose="02010800040101010101" pitchFamily="2" charset="-122"/>
              </a:rPr>
              <a:t>扫描技术集大成者</a:t>
            </a:r>
            <a:endParaRPr lang="zh-CN" altLang="en-US" dirty="0">
              <a:solidFill>
                <a:schemeClr val="accent2"/>
              </a:solidFill>
            </a:endParaRPr>
          </a:p>
          <a:p>
            <a:pPr eaLnBrk="1" hangingPunct="1"/>
            <a:r>
              <a:rPr lang="en-US" altLang="zh-CN" dirty="0"/>
              <a:t>Nessus	</a:t>
            </a:r>
            <a:r>
              <a:rPr lang="zh-CN" altLang="en-US" dirty="0">
                <a:solidFill>
                  <a:schemeClr val="accent2"/>
                </a:solidFill>
                <a:ea typeface="华文行楷" panose="02010800040101010101" pitchFamily="2" charset="-122"/>
              </a:rPr>
              <a:t>黑客的血滴子，网管的百宝箱</a:t>
            </a:r>
            <a:endParaRPr lang="zh-CN" altLang="en-US" dirty="0">
              <a:solidFill>
                <a:schemeClr val="accent2"/>
              </a:solidFill>
              <a:ea typeface="华文行楷" panose="02010800040101010101" pitchFamily="2" charset="-122"/>
            </a:endParaRPr>
          </a:p>
          <a:p>
            <a:pPr eaLnBrk="1" hangingPunct="1"/>
            <a:r>
              <a:rPr lang="en-US" altLang="zh-CN" dirty="0">
                <a:ea typeface="华文行楷" panose="02010800040101010101" pitchFamily="2" charset="-122"/>
              </a:rPr>
              <a:t>X-scan	</a:t>
            </a:r>
            <a:r>
              <a:rPr lang="zh-CN" altLang="en-US" dirty="0">
                <a:solidFill>
                  <a:schemeClr val="accent2"/>
                </a:solidFill>
                <a:ea typeface="华文行楷" panose="02010800040101010101" pitchFamily="2" charset="-122"/>
              </a:rPr>
              <a:t>国内黑客的最爱</a:t>
            </a:r>
            <a:endParaRPr lang="zh-CN" altLang="en-US" dirty="0">
              <a:solidFill>
                <a:schemeClr val="accent2"/>
              </a:solidFill>
              <a:ea typeface="华文行楷" panose="02010800040101010101" pitchFamily="2" charset="-122"/>
            </a:endParaRPr>
          </a:p>
        </p:txBody>
      </p:sp>
      <p:sp>
        <p:nvSpPr>
          <p:cNvPr id="135175"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35176"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4390">
                                            <p:txEl>
                                              <p:charRg st="0" end="12"/>
                                            </p:txEl>
                                          </p:spTgt>
                                        </p:tgtEl>
                                        <p:attrNameLst>
                                          <p:attrName>style.visibility</p:attrName>
                                        </p:attrNameLst>
                                      </p:cBhvr>
                                      <p:to>
                                        <p:strVal val="visible"/>
                                      </p:to>
                                    </p:set>
                                    <p:anim calcmode="lin" valueType="num">
                                      <p:cBhvr additive="base">
                                        <p:cTn id="7" dur="500" fill="hold"/>
                                        <p:tgtEl>
                                          <p:spTgt spid="144390">
                                            <p:txEl>
                                              <p:charRg st="0"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390">
                                            <p:txEl>
                                              <p:charRg st="0" end="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4390">
                                            <p:txEl>
                                              <p:charRg st="12" end="27"/>
                                            </p:txEl>
                                          </p:spTgt>
                                        </p:tgtEl>
                                        <p:attrNameLst>
                                          <p:attrName>style.visibility</p:attrName>
                                        </p:attrNameLst>
                                      </p:cBhvr>
                                      <p:to>
                                        <p:strVal val="visible"/>
                                      </p:to>
                                    </p:set>
                                    <p:anim calcmode="lin" valueType="num">
                                      <p:cBhvr additive="base">
                                        <p:cTn id="13" dur="500" fill="hold"/>
                                        <p:tgtEl>
                                          <p:spTgt spid="144390">
                                            <p:txEl>
                                              <p:charRg st="12" end="2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4390">
                                            <p:txEl>
                                              <p:charRg st="12" end="2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4390">
                                            <p:txEl>
                                              <p:charRg st="27" end="48"/>
                                            </p:txEl>
                                          </p:spTgt>
                                        </p:tgtEl>
                                        <p:attrNameLst>
                                          <p:attrName>style.visibility</p:attrName>
                                        </p:attrNameLst>
                                      </p:cBhvr>
                                      <p:to>
                                        <p:strVal val="visible"/>
                                      </p:to>
                                    </p:set>
                                    <p:anim calcmode="lin" valueType="num">
                                      <p:cBhvr additive="base">
                                        <p:cTn id="19" dur="500" fill="hold"/>
                                        <p:tgtEl>
                                          <p:spTgt spid="144390">
                                            <p:txEl>
                                              <p:charRg st="27" end="4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4390">
                                            <p:txEl>
                                              <p:charRg st="27" end="4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4390">
                                            <p:txEl>
                                              <p:charRg st="48" end="63"/>
                                            </p:txEl>
                                          </p:spTgt>
                                        </p:tgtEl>
                                        <p:attrNameLst>
                                          <p:attrName>style.visibility</p:attrName>
                                        </p:attrNameLst>
                                      </p:cBhvr>
                                      <p:to>
                                        <p:strVal val="visible"/>
                                      </p:to>
                                    </p:set>
                                    <p:anim calcmode="lin" valueType="num">
                                      <p:cBhvr additive="base">
                                        <p:cTn id="25" dur="500" fill="hold"/>
                                        <p:tgtEl>
                                          <p:spTgt spid="144390">
                                            <p:txEl>
                                              <p:charRg st="48" end="6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4390">
                                            <p:txEl>
                                              <p:charRg st="48" end="6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36195"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36196"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36197" name="Rectangle 2"/>
          <p:cNvSpPr>
            <a:spLocks noGrp="1"/>
          </p:cNvSpPr>
          <p:nvPr>
            <p:ph type="title"/>
          </p:nvPr>
        </p:nvSpPr>
        <p:spPr/>
        <p:txBody>
          <a:bodyPr vert="horz" wrap="square" lIns="91440" tIns="45720" rIns="91440" bIns="45720" anchor="b" anchorCtr="0"/>
          <a:p>
            <a:pPr eaLnBrk="1" hangingPunct="1"/>
            <a:r>
              <a:rPr lang="en-US" altLang="zh-CN" dirty="0"/>
              <a:t>SATAN</a:t>
            </a:r>
            <a:endParaRPr lang="en-US" altLang="zh-CN" dirty="0"/>
          </a:p>
        </p:txBody>
      </p:sp>
      <p:sp>
        <p:nvSpPr>
          <p:cNvPr id="136198" name="Rectangle 3"/>
          <p:cNvSpPr>
            <a:spLocks noGrp="1"/>
          </p:cNvSpPr>
          <p:nvPr>
            <p:ph type="body"/>
          </p:nvPr>
        </p:nvSpPr>
        <p:spPr/>
        <p:txBody>
          <a:bodyPr vert="horz" wrap="square" lIns="91440" tIns="45720" rIns="91440" bIns="45720" anchor="t" anchorCtr="0"/>
          <a:p>
            <a:pPr eaLnBrk="1" hangingPunct="1"/>
            <a:r>
              <a:rPr lang="en-US" altLang="zh-CN" dirty="0"/>
              <a:t>SATAN</a:t>
            </a:r>
            <a:r>
              <a:rPr lang="zh-CN" altLang="en-US" dirty="0"/>
              <a:t>概述</a:t>
            </a:r>
            <a:endParaRPr lang="zh-CN" altLang="en-US" dirty="0"/>
          </a:p>
          <a:p>
            <a:pPr eaLnBrk="1" hangingPunct="1"/>
            <a:r>
              <a:rPr lang="en-US" altLang="zh-CN" dirty="0"/>
              <a:t>SATAN</a:t>
            </a:r>
            <a:r>
              <a:rPr lang="zh-CN" altLang="en-US" dirty="0"/>
              <a:t>的分级</a:t>
            </a:r>
            <a:endParaRPr lang="zh-CN" altLang="en-US" dirty="0"/>
          </a:p>
          <a:p>
            <a:pPr lvl="1" eaLnBrk="1" hangingPunct="1"/>
            <a:r>
              <a:rPr lang="zh-CN" altLang="en-US" dirty="0"/>
              <a:t>轻度扫描</a:t>
            </a:r>
            <a:endParaRPr lang="zh-CN" altLang="en-US" dirty="0"/>
          </a:p>
          <a:p>
            <a:pPr lvl="1" eaLnBrk="1" hangingPunct="1"/>
            <a:r>
              <a:rPr lang="zh-CN" altLang="en-US" dirty="0"/>
              <a:t>标准扫描</a:t>
            </a:r>
            <a:endParaRPr lang="zh-CN" altLang="en-US" dirty="0"/>
          </a:p>
          <a:p>
            <a:pPr lvl="1" eaLnBrk="1" hangingPunct="1"/>
            <a:r>
              <a:rPr lang="zh-CN" altLang="en-US" dirty="0"/>
              <a:t>重度扫描</a:t>
            </a:r>
            <a:endParaRPr lang="zh-CN" altLang="en-US" dirty="0"/>
          </a:p>
          <a:p>
            <a:pPr lvl="1" eaLnBrk="1" hangingPunct="1"/>
            <a:r>
              <a:rPr lang="zh-CN" altLang="en-US" dirty="0"/>
              <a:t>攻入系统</a:t>
            </a:r>
            <a:endParaRPr lang="zh-CN" altLang="en-US" dirty="0"/>
          </a:p>
          <a:p>
            <a:pPr eaLnBrk="1" hangingPunct="1"/>
            <a:r>
              <a:rPr lang="en-US" altLang="zh-CN" dirty="0"/>
              <a:t>SATAN</a:t>
            </a:r>
            <a:r>
              <a:rPr lang="zh-CN" altLang="en-US" dirty="0"/>
              <a:t>的特点</a:t>
            </a:r>
            <a:endParaRPr lang="zh-CN" altLang="en-US" dirty="0"/>
          </a:p>
          <a:p>
            <a:pPr eaLnBrk="1" hangingPunct="1"/>
            <a:endParaRPr lang="en-US" altLang="zh-CN" dirty="0"/>
          </a:p>
        </p:txBody>
      </p:sp>
      <p:sp>
        <p:nvSpPr>
          <p:cNvPr id="136199"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36200"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38243"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38244"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38245" name="Rectangle 2"/>
          <p:cNvSpPr>
            <a:spLocks noGrp="1"/>
          </p:cNvSpPr>
          <p:nvPr>
            <p:ph type="title"/>
          </p:nvPr>
        </p:nvSpPr>
        <p:spPr/>
        <p:txBody>
          <a:bodyPr vert="horz" wrap="square" lIns="91440" tIns="45720" rIns="91440" bIns="45720" anchor="b" anchorCtr="0"/>
          <a:p>
            <a:pPr eaLnBrk="1" hangingPunct="1"/>
            <a:r>
              <a:rPr lang="en-US" altLang="zh-CN" dirty="0"/>
              <a:t>SATAN</a:t>
            </a:r>
            <a:r>
              <a:rPr lang="zh-CN" altLang="en-US" dirty="0"/>
              <a:t>概述</a:t>
            </a:r>
            <a:endParaRPr lang="zh-CN" altLang="en-US" dirty="0"/>
          </a:p>
        </p:txBody>
      </p:sp>
      <p:sp>
        <p:nvSpPr>
          <p:cNvPr id="138246" name="Rectangle 3"/>
          <p:cNvSpPr>
            <a:spLocks noGrp="1"/>
          </p:cNvSpPr>
          <p:nvPr>
            <p:ph type="body"/>
          </p:nvPr>
        </p:nvSpPr>
        <p:spPr/>
        <p:txBody>
          <a:bodyPr vert="horz" wrap="square" lIns="91440" tIns="45720" rIns="91440" bIns="45720" anchor="t" anchorCtr="0"/>
          <a:p>
            <a:pPr eaLnBrk="1" hangingPunct="1">
              <a:lnSpc>
                <a:spcPct val="90000"/>
              </a:lnSpc>
            </a:pPr>
            <a:r>
              <a:rPr lang="en-US" altLang="zh-CN" dirty="0"/>
              <a:t>SATAN</a:t>
            </a:r>
            <a:r>
              <a:rPr lang="zh-CN" altLang="en-US" dirty="0"/>
              <a:t>是</a:t>
            </a:r>
            <a:r>
              <a:rPr lang="en-US" altLang="zh-CN" dirty="0"/>
              <a:t>Security Administrator Tool for Analyzing Networks</a:t>
            </a:r>
            <a:r>
              <a:rPr lang="zh-CN" altLang="en-US" dirty="0"/>
              <a:t>（用于分析网络的安全管理员工具）的缩写，作者是</a:t>
            </a:r>
            <a:r>
              <a:rPr lang="en-US" altLang="zh-CN" dirty="0"/>
              <a:t>Dan Farmer</a:t>
            </a:r>
            <a:r>
              <a:rPr lang="zh-CN" altLang="en-US" dirty="0"/>
              <a:t>和</a:t>
            </a:r>
            <a:r>
              <a:rPr lang="en-US" altLang="zh-CN" dirty="0"/>
              <a:t>Wietse Venema</a:t>
            </a:r>
            <a:r>
              <a:rPr lang="zh-CN" altLang="en-US" dirty="0"/>
              <a:t>。</a:t>
            </a:r>
            <a:endParaRPr lang="zh-CN" altLang="en-US" dirty="0"/>
          </a:p>
          <a:p>
            <a:pPr eaLnBrk="1" hangingPunct="1">
              <a:lnSpc>
                <a:spcPct val="90000"/>
              </a:lnSpc>
            </a:pPr>
            <a:r>
              <a:rPr lang="en-US" altLang="zh-CN" dirty="0"/>
              <a:t>1995</a:t>
            </a:r>
            <a:r>
              <a:rPr lang="zh-CN" altLang="en-US" dirty="0"/>
              <a:t>年</a:t>
            </a:r>
            <a:r>
              <a:rPr lang="en-US" altLang="zh-CN" dirty="0"/>
              <a:t>4</a:t>
            </a:r>
            <a:r>
              <a:rPr lang="zh-CN" altLang="en-US" dirty="0"/>
              <a:t>月</a:t>
            </a:r>
            <a:r>
              <a:rPr lang="en-US" altLang="zh-CN" dirty="0"/>
              <a:t>5</a:t>
            </a:r>
            <a:r>
              <a:rPr lang="zh-CN" altLang="en-US" dirty="0"/>
              <a:t>日，</a:t>
            </a:r>
            <a:r>
              <a:rPr lang="en-US" altLang="zh-CN" dirty="0"/>
              <a:t>SATAN</a:t>
            </a:r>
            <a:r>
              <a:rPr lang="zh-CN" altLang="en-US" dirty="0"/>
              <a:t>的发布引起了轩然大波。但是引起争论的更重要的原因，主要是</a:t>
            </a:r>
            <a:r>
              <a:rPr lang="en-US" altLang="zh-CN" dirty="0"/>
              <a:t>SATAN</a:t>
            </a:r>
            <a:r>
              <a:rPr lang="zh-CN" altLang="en-US" dirty="0"/>
              <a:t>带来了关于网络安全的全新观念。</a:t>
            </a:r>
            <a:endParaRPr lang="zh-CN" altLang="en-US" dirty="0"/>
          </a:p>
        </p:txBody>
      </p:sp>
      <p:sp>
        <p:nvSpPr>
          <p:cNvPr id="138247"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38248"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40291"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40292"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40293" name="Rectangle 2"/>
          <p:cNvSpPr>
            <a:spLocks noGrp="1"/>
          </p:cNvSpPr>
          <p:nvPr>
            <p:ph type="title"/>
          </p:nvPr>
        </p:nvSpPr>
        <p:spPr/>
        <p:txBody>
          <a:bodyPr vert="horz" wrap="square" lIns="91440" tIns="45720" rIns="91440" bIns="45720" anchor="b" anchorCtr="0"/>
          <a:p>
            <a:pPr eaLnBrk="1" hangingPunct="1"/>
            <a:r>
              <a:rPr lang="en-US" altLang="zh-CN" dirty="0"/>
              <a:t>SATAN</a:t>
            </a:r>
            <a:r>
              <a:rPr lang="zh-CN" altLang="en-US" dirty="0"/>
              <a:t>概述</a:t>
            </a:r>
            <a:r>
              <a:rPr lang="en-US" altLang="zh-CN" dirty="0"/>
              <a:t>(2)</a:t>
            </a:r>
            <a:endParaRPr lang="en-US" altLang="zh-CN" dirty="0"/>
          </a:p>
        </p:txBody>
      </p:sp>
      <p:sp>
        <p:nvSpPr>
          <p:cNvPr id="140294" name="Rectangle 3"/>
          <p:cNvSpPr>
            <a:spLocks noGrp="1"/>
          </p:cNvSpPr>
          <p:nvPr>
            <p:ph type="body"/>
          </p:nvPr>
        </p:nvSpPr>
        <p:spPr/>
        <p:txBody>
          <a:bodyPr vert="horz" wrap="square" lIns="91440" tIns="45720" rIns="91440" bIns="45720" anchor="t" anchorCtr="0"/>
          <a:p>
            <a:pPr eaLnBrk="1" hangingPunct="1">
              <a:lnSpc>
                <a:spcPct val="90000"/>
              </a:lnSpc>
            </a:pPr>
            <a:r>
              <a:rPr lang="zh-CN" altLang="en-US" dirty="0"/>
              <a:t>在</a:t>
            </a:r>
            <a:r>
              <a:rPr lang="en-US" altLang="zh-CN" dirty="0"/>
              <a:t>SATAN</a:t>
            </a:r>
            <a:r>
              <a:rPr lang="zh-CN" altLang="en-US" dirty="0"/>
              <a:t>发表之前，关于网络安全的防护上，模糊安全论已经有很长一段时间的讨论。</a:t>
            </a:r>
            <a:endParaRPr lang="zh-CN" altLang="en-US" dirty="0"/>
          </a:p>
          <a:p>
            <a:pPr eaLnBrk="1" hangingPunct="1">
              <a:lnSpc>
                <a:spcPct val="90000"/>
              </a:lnSpc>
            </a:pPr>
            <a:r>
              <a:rPr lang="zh-CN" altLang="en-US" dirty="0"/>
              <a:t>模糊安全的概念</a:t>
            </a:r>
            <a:r>
              <a:rPr lang="en-US" altLang="zh-CN" dirty="0">
                <a:latin typeface="Arial" panose="020B0604020202020204" pitchFamily="34" charset="0"/>
              </a:rPr>
              <a:t>——</a:t>
            </a:r>
            <a:r>
              <a:rPr lang="zh-CN" altLang="en-US" dirty="0"/>
              <a:t>是大多数软件、操作系统厂商喜欢处理安全漏洞的一种方法，他们认为</a:t>
            </a:r>
            <a:r>
              <a:rPr lang="zh-CN" altLang="en-US" dirty="0">
                <a:solidFill>
                  <a:schemeClr val="accent2"/>
                </a:solidFill>
              </a:rPr>
              <a:t>安全漏洞应该隐藏</a:t>
            </a:r>
            <a:r>
              <a:rPr lang="zh-CN" altLang="en-US" dirty="0"/>
              <a:t>，不要在文档中公布，因为很少人会发现这些漏洞，即使有人发现这些漏洞，也不会去研究和利用漏洞。</a:t>
            </a:r>
            <a:endParaRPr lang="zh-CN" altLang="en-US" dirty="0"/>
          </a:p>
        </p:txBody>
      </p:sp>
      <p:sp>
        <p:nvSpPr>
          <p:cNvPr id="140295"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40296"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41315"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41316"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41317" name="Rectangle 2"/>
          <p:cNvSpPr>
            <a:spLocks noGrp="1"/>
          </p:cNvSpPr>
          <p:nvPr>
            <p:ph type="title"/>
          </p:nvPr>
        </p:nvSpPr>
        <p:spPr/>
        <p:txBody>
          <a:bodyPr vert="horz" wrap="square" lIns="91440" tIns="45720" rIns="91440" bIns="45720" anchor="b" anchorCtr="0"/>
          <a:p>
            <a:pPr eaLnBrk="1" hangingPunct="1"/>
            <a:r>
              <a:rPr lang="en-US" altLang="zh-CN" dirty="0"/>
              <a:t>SATAN</a:t>
            </a:r>
            <a:r>
              <a:rPr lang="zh-CN" altLang="en-US" dirty="0"/>
              <a:t>概述</a:t>
            </a:r>
            <a:r>
              <a:rPr lang="en-US" altLang="zh-CN" dirty="0"/>
              <a:t>(3)</a:t>
            </a:r>
            <a:endParaRPr lang="en-US" altLang="zh-CN" dirty="0"/>
          </a:p>
        </p:txBody>
      </p:sp>
      <p:sp>
        <p:nvSpPr>
          <p:cNvPr id="141318" name="Rectangle 3"/>
          <p:cNvSpPr>
            <a:spLocks noGrp="1"/>
          </p:cNvSpPr>
          <p:nvPr>
            <p:ph type="body"/>
          </p:nvPr>
        </p:nvSpPr>
        <p:spPr/>
        <p:txBody>
          <a:bodyPr vert="horz" wrap="square" lIns="91440" tIns="45720" rIns="91440" bIns="45720" anchor="t" anchorCtr="0"/>
          <a:p>
            <a:pPr eaLnBrk="1" hangingPunct="1">
              <a:lnSpc>
                <a:spcPct val="90000"/>
              </a:lnSpc>
            </a:pPr>
            <a:r>
              <a:rPr lang="zh-CN" altLang="en-US" dirty="0"/>
              <a:t>实际上随着软件规模的日益增大，尽管程序员一般不会故意在程序中留下漏洞，软件中出现安全漏洞也是不可避免的。</a:t>
            </a:r>
            <a:endParaRPr lang="zh-CN" altLang="en-US" dirty="0"/>
          </a:p>
          <a:p>
            <a:pPr eaLnBrk="1" hangingPunct="1">
              <a:lnSpc>
                <a:spcPct val="90000"/>
              </a:lnSpc>
            </a:pPr>
            <a:r>
              <a:rPr lang="zh-CN" altLang="en-US" dirty="0"/>
              <a:t>及时地公布安全漏洞和补丁，让网络管理员及时进行补救，才是正确的方法。</a:t>
            </a:r>
            <a:endParaRPr lang="zh-CN" altLang="en-US" dirty="0"/>
          </a:p>
          <a:p>
            <a:pPr eaLnBrk="1" hangingPunct="1">
              <a:lnSpc>
                <a:spcPct val="90000"/>
              </a:lnSpc>
            </a:pPr>
            <a:r>
              <a:rPr lang="zh-CN" altLang="en-US" dirty="0"/>
              <a:t>而</a:t>
            </a:r>
            <a:r>
              <a:rPr lang="en-US" altLang="zh-CN" dirty="0"/>
              <a:t>SATAN</a:t>
            </a:r>
            <a:r>
              <a:rPr lang="zh-CN" altLang="en-US" dirty="0"/>
              <a:t>的公布，的确促使所有的操作系统厂商意识到应该及时修正他们的系统中的漏洞。</a:t>
            </a:r>
            <a:endParaRPr lang="zh-CN" altLang="en-US" dirty="0"/>
          </a:p>
        </p:txBody>
      </p:sp>
      <p:sp>
        <p:nvSpPr>
          <p:cNvPr id="141319"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41320"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42339"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42340"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42341" name="Rectangle 2"/>
          <p:cNvSpPr>
            <a:spLocks noGrp="1"/>
          </p:cNvSpPr>
          <p:nvPr>
            <p:ph type="title"/>
          </p:nvPr>
        </p:nvSpPr>
        <p:spPr/>
        <p:txBody>
          <a:bodyPr vert="horz" wrap="square" lIns="91440" tIns="45720" rIns="91440" bIns="45720" anchor="b" anchorCtr="0"/>
          <a:p>
            <a:pPr eaLnBrk="1" hangingPunct="1"/>
            <a:r>
              <a:rPr lang="en-US" altLang="zh-CN" dirty="0"/>
              <a:t>SATAN</a:t>
            </a:r>
            <a:r>
              <a:rPr lang="zh-CN" altLang="en-US" dirty="0"/>
              <a:t>概述</a:t>
            </a:r>
            <a:r>
              <a:rPr lang="en-US" altLang="zh-CN" dirty="0"/>
              <a:t>(4)</a:t>
            </a:r>
            <a:endParaRPr lang="en-US" altLang="zh-CN" dirty="0"/>
          </a:p>
        </p:txBody>
      </p:sp>
      <p:sp>
        <p:nvSpPr>
          <p:cNvPr id="142342" name="Rectangle 3"/>
          <p:cNvSpPr>
            <a:spLocks noGrp="1"/>
          </p:cNvSpPr>
          <p:nvPr>
            <p:ph type="body"/>
          </p:nvPr>
        </p:nvSpPr>
        <p:spPr/>
        <p:txBody>
          <a:bodyPr vert="horz" wrap="square" lIns="91440" tIns="45720" rIns="91440" bIns="45720" anchor="t" anchorCtr="0"/>
          <a:p>
            <a:pPr eaLnBrk="1" hangingPunct="1"/>
            <a:r>
              <a:rPr lang="en-US" altLang="zh-CN" dirty="0"/>
              <a:t>SATAN</a:t>
            </a:r>
            <a:r>
              <a:rPr lang="zh-CN" altLang="en-US" dirty="0"/>
              <a:t>的出现，带来了网络安全方面的全新的观念：以黑客的方式来思考网络安全的问题。</a:t>
            </a:r>
            <a:endParaRPr lang="zh-CN" altLang="en-US" dirty="0"/>
          </a:p>
          <a:p>
            <a:pPr eaLnBrk="1" hangingPunct="1"/>
            <a:r>
              <a:rPr lang="zh-CN" altLang="en-US" dirty="0"/>
              <a:t>这个观念体现在</a:t>
            </a:r>
            <a:r>
              <a:rPr lang="en-US" altLang="zh-CN" dirty="0"/>
              <a:t>Farmer</a:t>
            </a:r>
            <a:r>
              <a:rPr lang="zh-CN" altLang="en-US" dirty="0"/>
              <a:t>和</a:t>
            </a:r>
            <a:r>
              <a:rPr lang="en-US" altLang="zh-CN" dirty="0"/>
              <a:t>Venema </a:t>
            </a:r>
            <a:r>
              <a:rPr lang="zh-CN" altLang="en-US" dirty="0"/>
              <a:t>于</a:t>
            </a:r>
            <a:r>
              <a:rPr lang="en-US" altLang="zh-CN" dirty="0"/>
              <a:t>1993</a:t>
            </a:r>
            <a:r>
              <a:rPr lang="zh-CN" altLang="en-US" dirty="0"/>
              <a:t>年发表的文章</a:t>
            </a:r>
            <a:r>
              <a:rPr lang="en-US" altLang="zh-CN" dirty="0"/>
              <a:t>《</a:t>
            </a:r>
            <a:r>
              <a:rPr lang="zh-CN" altLang="en-US" dirty="0"/>
              <a:t>通过攻入你的网站来提高安全</a:t>
            </a:r>
            <a:r>
              <a:rPr lang="en-US" altLang="zh-CN" dirty="0"/>
              <a:t>》</a:t>
            </a:r>
            <a:r>
              <a:rPr lang="zh-CN" altLang="en-US" dirty="0"/>
              <a:t>（</a:t>
            </a:r>
            <a:r>
              <a:rPr lang="en-US" altLang="zh-CN" dirty="0"/>
              <a:t>Improving the Security of Your Site by Breaking Into It</a:t>
            </a:r>
            <a:r>
              <a:rPr lang="zh-CN" altLang="en-US" dirty="0"/>
              <a:t>）中。 </a:t>
            </a:r>
            <a:endParaRPr lang="zh-CN" altLang="en-US" dirty="0"/>
          </a:p>
        </p:txBody>
      </p:sp>
      <p:sp>
        <p:nvSpPr>
          <p:cNvPr id="142343"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42344"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43363"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43364"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43365" name="Rectangle 2"/>
          <p:cNvSpPr>
            <a:spLocks noGrp="1"/>
          </p:cNvSpPr>
          <p:nvPr>
            <p:ph type="title"/>
          </p:nvPr>
        </p:nvSpPr>
        <p:spPr/>
        <p:txBody>
          <a:bodyPr vert="horz" wrap="square" lIns="91440" tIns="45720" rIns="91440" bIns="45720" anchor="b" anchorCtr="0"/>
          <a:p>
            <a:pPr eaLnBrk="1" hangingPunct="1"/>
            <a:r>
              <a:rPr lang="en-US" altLang="zh-CN" dirty="0"/>
              <a:t>SATAN</a:t>
            </a:r>
            <a:r>
              <a:rPr lang="zh-CN" altLang="en-US" dirty="0"/>
              <a:t>的分级</a:t>
            </a:r>
            <a:endParaRPr lang="zh-CN" altLang="en-US" dirty="0"/>
          </a:p>
        </p:txBody>
      </p:sp>
      <p:sp>
        <p:nvSpPr>
          <p:cNvPr id="152582" name="Rectangle 3"/>
          <p:cNvSpPr>
            <a:spLocks noGrp="1"/>
          </p:cNvSpPr>
          <p:nvPr>
            <p:ph type="body"/>
          </p:nvPr>
        </p:nvSpPr>
        <p:spPr/>
        <p:txBody>
          <a:bodyPr vert="horz" wrap="square" lIns="91440" tIns="45720" rIns="91440" bIns="45720" anchor="t" anchorCtr="0"/>
          <a:p>
            <a:pPr eaLnBrk="1" hangingPunct="1"/>
            <a:r>
              <a:rPr lang="zh-CN" altLang="zh-CN" dirty="0"/>
              <a:t>轻度扫描</a:t>
            </a:r>
            <a:endParaRPr lang="zh-CN" altLang="zh-CN" dirty="0"/>
          </a:p>
          <a:p>
            <a:pPr eaLnBrk="1" hangingPunct="1"/>
            <a:r>
              <a:rPr lang="zh-CN" altLang="zh-CN" dirty="0"/>
              <a:t>标准扫描</a:t>
            </a:r>
            <a:endParaRPr lang="zh-CN" altLang="zh-CN" dirty="0"/>
          </a:p>
          <a:p>
            <a:pPr eaLnBrk="1" hangingPunct="1"/>
            <a:r>
              <a:rPr lang="zh-CN" altLang="zh-CN" dirty="0"/>
              <a:t>重度扫描</a:t>
            </a:r>
            <a:endParaRPr lang="zh-CN" altLang="zh-CN" dirty="0"/>
          </a:p>
          <a:p>
            <a:pPr eaLnBrk="1" hangingPunct="1"/>
            <a:r>
              <a:rPr lang="zh-CN" altLang="zh-CN" dirty="0"/>
              <a:t>攻入系统</a:t>
            </a:r>
            <a:endParaRPr lang="zh-CN" altLang="zh-CN" dirty="0"/>
          </a:p>
        </p:txBody>
      </p:sp>
      <p:sp>
        <p:nvSpPr>
          <p:cNvPr id="143367"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43368"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52582">
                                            <p:txEl>
                                              <p:charRg st="0" end="5"/>
                                            </p:txEl>
                                          </p:spTgt>
                                        </p:tgtEl>
                                        <p:attrNameLst>
                                          <p:attrName>style.visibility</p:attrName>
                                        </p:attrNameLst>
                                      </p:cBhvr>
                                      <p:to>
                                        <p:strVal val="visible"/>
                                      </p:to>
                                    </p:set>
                                    <p:animEffect transition="in" filter="strips(downRight)">
                                      <p:cBhvr>
                                        <p:cTn id="7" dur="500"/>
                                        <p:tgtEl>
                                          <p:spTgt spid="152582">
                                            <p:txEl>
                                              <p:charRg st="0" end="5"/>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152582">
                                            <p:txEl>
                                              <p:charRg st="5" end="10"/>
                                            </p:txEl>
                                          </p:spTgt>
                                        </p:tgtEl>
                                        <p:attrNameLst>
                                          <p:attrName>style.visibility</p:attrName>
                                        </p:attrNameLst>
                                      </p:cBhvr>
                                      <p:to>
                                        <p:strVal val="visible"/>
                                      </p:to>
                                    </p:set>
                                    <p:animEffect transition="in" filter="strips(downRight)">
                                      <p:cBhvr>
                                        <p:cTn id="10" dur="500"/>
                                        <p:tgtEl>
                                          <p:spTgt spid="152582">
                                            <p:txEl>
                                              <p:charRg st="5" end="10"/>
                                            </p:txEl>
                                          </p:spTgt>
                                        </p:tgtEl>
                                      </p:cBhvr>
                                    </p:animEffect>
                                  </p:childTnLst>
                                </p:cTn>
                              </p:par>
                              <p:par>
                                <p:cTn id="11" presetID="18" presetClass="entr" presetSubtype="6" fill="hold" nodeType="withEffect">
                                  <p:stCondLst>
                                    <p:cond delay="0"/>
                                  </p:stCondLst>
                                  <p:childTnLst>
                                    <p:set>
                                      <p:cBhvr>
                                        <p:cTn id="12" dur="1" fill="hold">
                                          <p:stCondLst>
                                            <p:cond delay="0"/>
                                          </p:stCondLst>
                                        </p:cTn>
                                        <p:tgtEl>
                                          <p:spTgt spid="152582">
                                            <p:txEl>
                                              <p:charRg st="10" end="15"/>
                                            </p:txEl>
                                          </p:spTgt>
                                        </p:tgtEl>
                                        <p:attrNameLst>
                                          <p:attrName>style.visibility</p:attrName>
                                        </p:attrNameLst>
                                      </p:cBhvr>
                                      <p:to>
                                        <p:strVal val="visible"/>
                                      </p:to>
                                    </p:set>
                                    <p:animEffect transition="in" filter="strips(downRight)">
                                      <p:cBhvr>
                                        <p:cTn id="13" dur="500"/>
                                        <p:tgtEl>
                                          <p:spTgt spid="152582">
                                            <p:txEl>
                                              <p:charRg st="10" end="15"/>
                                            </p:txEl>
                                          </p:spTgt>
                                        </p:tgtEl>
                                      </p:cBhvr>
                                    </p:animEffect>
                                  </p:childTnLst>
                                </p:cTn>
                              </p:par>
                              <p:par>
                                <p:cTn id="14" presetID="18" presetClass="entr" presetSubtype="6" fill="hold" nodeType="withEffect">
                                  <p:stCondLst>
                                    <p:cond delay="0"/>
                                  </p:stCondLst>
                                  <p:childTnLst>
                                    <p:set>
                                      <p:cBhvr>
                                        <p:cTn id="15" dur="1" fill="hold">
                                          <p:stCondLst>
                                            <p:cond delay="0"/>
                                          </p:stCondLst>
                                        </p:cTn>
                                        <p:tgtEl>
                                          <p:spTgt spid="152582">
                                            <p:txEl>
                                              <p:charRg st="15" end="20"/>
                                            </p:txEl>
                                          </p:spTgt>
                                        </p:tgtEl>
                                        <p:attrNameLst>
                                          <p:attrName>style.visibility</p:attrName>
                                        </p:attrNameLst>
                                      </p:cBhvr>
                                      <p:to>
                                        <p:strVal val="visible"/>
                                      </p:to>
                                    </p:set>
                                    <p:animEffect transition="in" filter="strips(downRight)">
                                      <p:cBhvr>
                                        <p:cTn id="16" dur="500"/>
                                        <p:tgtEl>
                                          <p:spTgt spid="152582">
                                            <p:txEl>
                                              <p:charRg st="15"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45411"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45412"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45413" name="Rectangle 2"/>
          <p:cNvSpPr>
            <a:spLocks noGrp="1"/>
          </p:cNvSpPr>
          <p:nvPr>
            <p:ph type="title"/>
          </p:nvPr>
        </p:nvSpPr>
        <p:spPr/>
        <p:txBody>
          <a:bodyPr vert="horz" wrap="square" lIns="91440" tIns="45720" rIns="91440" bIns="45720" anchor="b" anchorCtr="0"/>
          <a:p>
            <a:pPr eaLnBrk="1" hangingPunct="1"/>
            <a:r>
              <a:rPr lang="zh-CN" altLang="zh-CN" dirty="0"/>
              <a:t>轻度扫描</a:t>
            </a:r>
            <a:endParaRPr lang="zh-CN" altLang="zh-CN" dirty="0"/>
          </a:p>
        </p:txBody>
      </p:sp>
      <p:sp>
        <p:nvSpPr>
          <p:cNvPr id="145414" name="Rectangle 3"/>
          <p:cNvSpPr>
            <a:spLocks noGrp="1"/>
          </p:cNvSpPr>
          <p:nvPr>
            <p:ph type="body"/>
          </p:nvPr>
        </p:nvSpPr>
        <p:spPr/>
        <p:txBody>
          <a:bodyPr vert="horz" wrap="square" lIns="91440" tIns="45720" rIns="91440" bIns="45720" anchor="t" anchorCtr="0"/>
          <a:p>
            <a:pPr eaLnBrk="1" hangingPunct="1"/>
            <a:r>
              <a:rPr lang="zh-CN" altLang="en-US" dirty="0"/>
              <a:t>轻度扫描包含最少的入侵扫描。</a:t>
            </a:r>
            <a:r>
              <a:rPr lang="en-US" altLang="zh-CN" dirty="0"/>
              <a:t>SATAN</a:t>
            </a:r>
            <a:r>
              <a:rPr lang="zh-CN" altLang="en-US" dirty="0"/>
              <a:t>从域名系统（</a:t>
            </a:r>
            <a:r>
              <a:rPr lang="en-US" altLang="zh-CN" dirty="0"/>
              <a:t>Domain Name System</a:t>
            </a:r>
            <a:r>
              <a:rPr lang="zh-CN" altLang="en-US" dirty="0"/>
              <a:t>，简称</a:t>
            </a:r>
            <a:r>
              <a:rPr lang="en-US" altLang="zh-CN" dirty="0"/>
              <a:t>DNS</a:t>
            </a:r>
            <a:r>
              <a:rPr lang="zh-CN" altLang="en-US" dirty="0"/>
              <a:t>）收集信息，看看主机提供哪些远程过程调用，通过网络提供哪些文件共享。根据这些信息，</a:t>
            </a:r>
            <a:r>
              <a:rPr lang="en-US" altLang="zh-CN" dirty="0"/>
              <a:t>SATAN</a:t>
            </a:r>
            <a:r>
              <a:rPr lang="zh-CN" altLang="en-US" dirty="0"/>
              <a:t>就得到主机的一般信息。</a:t>
            </a:r>
            <a:endParaRPr lang="zh-CN" altLang="en-US" dirty="0"/>
          </a:p>
        </p:txBody>
      </p:sp>
      <p:sp>
        <p:nvSpPr>
          <p:cNvPr id="145415"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45416"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46435"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46436"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46437" name="Rectangle 2"/>
          <p:cNvSpPr>
            <a:spLocks noGrp="1"/>
          </p:cNvSpPr>
          <p:nvPr>
            <p:ph type="title"/>
          </p:nvPr>
        </p:nvSpPr>
        <p:spPr/>
        <p:txBody>
          <a:bodyPr vert="horz" wrap="square" lIns="91440" tIns="45720" rIns="91440" bIns="45720" anchor="b" anchorCtr="0"/>
          <a:p>
            <a:pPr eaLnBrk="1" hangingPunct="1"/>
            <a:r>
              <a:rPr lang="zh-CN" altLang="zh-CN" dirty="0"/>
              <a:t>标准扫描</a:t>
            </a:r>
            <a:endParaRPr lang="zh-CN" altLang="zh-CN" dirty="0"/>
          </a:p>
        </p:txBody>
      </p:sp>
      <p:sp>
        <p:nvSpPr>
          <p:cNvPr id="146438" name="Rectangle 3"/>
          <p:cNvSpPr>
            <a:spLocks noGrp="1"/>
          </p:cNvSpPr>
          <p:nvPr>
            <p:ph type="body"/>
          </p:nvPr>
        </p:nvSpPr>
        <p:spPr/>
        <p:txBody>
          <a:bodyPr vert="horz" wrap="square" lIns="91440" tIns="45720" rIns="91440" bIns="45720" anchor="t" anchorCtr="0"/>
          <a:p>
            <a:pPr eaLnBrk="1" hangingPunct="1"/>
            <a:r>
              <a:rPr lang="zh-CN" altLang="en-US" dirty="0"/>
              <a:t>在这个层次上，</a:t>
            </a:r>
            <a:r>
              <a:rPr lang="en-US" altLang="zh-CN" dirty="0"/>
              <a:t>SATAN</a:t>
            </a:r>
            <a:r>
              <a:rPr lang="zh-CN" altLang="en-US" dirty="0"/>
              <a:t>探测常见的网络服务，包括</a:t>
            </a:r>
            <a:r>
              <a:rPr lang="en-US" altLang="zh-CN" dirty="0"/>
              <a:t>finger</a:t>
            </a:r>
            <a:r>
              <a:rPr lang="zh-CN" altLang="en-US" dirty="0"/>
              <a:t>、</a:t>
            </a:r>
            <a:r>
              <a:rPr lang="en-US" altLang="zh-CN" dirty="0"/>
              <a:t>remote login</a:t>
            </a:r>
            <a:r>
              <a:rPr lang="zh-CN" altLang="en-US" dirty="0"/>
              <a:t>、</a:t>
            </a:r>
            <a:r>
              <a:rPr lang="en-US" altLang="zh-CN" dirty="0"/>
              <a:t>ftp</a:t>
            </a:r>
            <a:r>
              <a:rPr lang="zh-CN" altLang="en-US" dirty="0"/>
              <a:t>、</a:t>
            </a:r>
            <a:r>
              <a:rPr lang="en-US" altLang="zh-CN" dirty="0"/>
              <a:t>www</a:t>
            </a:r>
            <a:r>
              <a:rPr lang="zh-CN" altLang="en-US" dirty="0"/>
              <a:t>、</a:t>
            </a:r>
            <a:r>
              <a:rPr lang="en-US" altLang="zh-CN" dirty="0"/>
              <a:t>gopher</a:t>
            </a:r>
            <a:r>
              <a:rPr lang="zh-CN" altLang="en-US" dirty="0"/>
              <a:t>、</a:t>
            </a:r>
            <a:r>
              <a:rPr lang="en-US" altLang="zh-CN" dirty="0"/>
              <a:t>email</a:t>
            </a:r>
            <a:r>
              <a:rPr lang="zh-CN" altLang="en-US" dirty="0"/>
              <a:t>等。根据这些信息，</a:t>
            </a:r>
            <a:r>
              <a:rPr lang="en-US" altLang="zh-CN" dirty="0"/>
              <a:t>SATAN</a:t>
            </a:r>
            <a:r>
              <a:rPr lang="zh-CN" altLang="en-US" dirty="0"/>
              <a:t>能判断主机的类型，是</a:t>
            </a:r>
            <a:r>
              <a:rPr lang="en-US" altLang="zh-CN" dirty="0"/>
              <a:t>Windows</a:t>
            </a:r>
            <a:r>
              <a:rPr lang="zh-CN" altLang="en-US" dirty="0"/>
              <a:t>服务器，还是</a:t>
            </a:r>
            <a:r>
              <a:rPr lang="en-US" altLang="zh-CN" dirty="0"/>
              <a:t>HP-UNIX</a:t>
            </a:r>
            <a:r>
              <a:rPr lang="zh-CN" altLang="en-US" dirty="0"/>
              <a:t>，</a:t>
            </a:r>
            <a:r>
              <a:rPr lang="en-US" altLang="zh-CN" dirty="0"/>
              <a:t>Soloaris</a:t>
            </a:r>
            <a:r>
              <a:rPr lang="zh-CN" altLang="en-US" dirty="0"/>
              <a:t>还是</a:t>
            </a:r>
            <a:r>
              <a:rPr lang="en-US" altLang="zh-CN" dirty="0"/>
              <a:t>Linux</a:t>
            </a:r>
            <a:r>
              <a:rPr lang="zh-CN" altLang="en-US" dirty="0"/>
              <a:t>，甚至还能探测服务器软件的版本。</a:t>
            </a:r>
            <a:endParaRPr lang="zh-CN" altLang="en-US" dirty="0"/>
          </a:p>
        </p:txBody>
      </p:sp>
      <p:sp>
        <p:nvSpPr>
          <p:cNvPr id="146439"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46440"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6387"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6388"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6389" name="Rectangle 2"/>
          <p:cNvSpPr>
            <a:spLocks noGrp="1"/>
          </p:cNvSpPr>
          <p:nvPr>
            <p:ph type="title"/>
          </p:nvPr>
        </p:nvSpPr>
        <p:spPr/>
        <p:txBody>
          <a:bodyPr vert="horz" wrap="square" lIns="91440" tIns="45720" rIns="91440" bIns="45720" anchor="b" anchorCtr="0"/>
          <a:p>
            <a:pPr eaLnBrk="1" hangingPunct="1"/>
            <a:endParaRPr lang="zh-CN" altLang="zh-CN" dirty="0"/>
          </a:p>
        </p:txBody>
      </p:sp>
      <p:sp>
        <p:nvSpPr>
          <p:cNvPr id="16390" name="Rectangle 3"/>
          <p:cNvSpPr>
            <a:spLocks noGrp="1"/>
          </p:cNvSpPr>
          <p:nvPr>
            <p:ph type="body"/>
          </p:nvPr>
        </p:nvSpPr>
        <p:spPr/>
        <p:txBody>
          <a:bodyPr vert="horz" wrap="square" lIns="91440" tIns="45720" rIns="91440" bIns="45720" anchor="t" anchorCtr="0"/>
          <a:p>
            <a:pPr eaLnBrk="1" hangingPunct="1"/>
            <a:endParaRPr lang="zh-CN" altLang="zh-CN" dirty="0"/>
          </a:p>
        </p:txBody>
      </p:sp>
      <p:sp>
        <p:nvSpPr>
          <p:cNvPr id="16391" name="Rectangle 4"/>
          <p:cNvSpPr/>
          <p:nvPr/>
        </p:nvSpPr>
        <p:spPr>
          <a:xfrm>
            <a:off x="0" y="0"/>
            <a:ext cx="9144000" cy="6858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endParaRPr lang="zh-CN" altLang="en-US" sz="1800" b="0" dirty="0"/>
          </a:p>
        </p:txBody>
      </p:sp>
      <p:pic>
        <p:nvPicPr>
          <p:cNvPr id="16392" name="Picture 6"/>
          <p:cNvPicPr>
            <a:picLocks noChangeAspect="1"/>
          </p:cNvPicPr>
          <p:nvPr/>
        </p:nvPicPr>
        <p:blipFill>
          <a:blip r:embed="rId1"/>
          <a:stretch>
            <a:fillRect/>
          </a:stretch>
        </p:blipFill>
        <p:spPr>
          <a:xfrm>
            <a:off x="152400" y="457200"/>
            <a:ext cx="8839200" cy="4562475"/>
          </a:xfrm>
          <a:prstGeom prst="rect">
            <a:avLst/>
          </a:prstGeom>
          <a:noFill/>
          <a:ln w="9525">
            <a:noFill/>
          </a:ln>
        </p:spPr>
      </p:pic>
      <p:sp>
        <p:nvSpPr>
          <p:cNvPr id="17417" name="Text Box 8"/>
          <p:cNvSpPr txBox="1"/>
          <p:nvPr/>
        </p:nvSpPr>
        <p:spPr>
          <a:xfrm>
            <a:off x="2286000" y="5287963"/>
            <a:ext cx="5410200" cy="579437"/>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50000"/>
              </a:spcBef>
              <a:buClrTx/>
              <a:buFont typeface="Arial" panose="020B0604020202020204" pitchFamily="34" charset="0"/>
              <a:buNone/>
            </a:pPr>
            <a:r>
              <a:rPr lang="zh-CN" altLang="en-US" sz="3200" dirty="0">
                <a:solidFill>
                  <a:schemeClr val="accent2"/>
                </a:solidFill>
              </a:rPr>
              <a:t>说明该主机处于活动状态</a:t>
            </a:r>
            <a:endParaRPr lang="zh-CN" altLang="en-US" sz="3200" dirty="0">
              <a:solidFill>
                <a:schemeClr val="accent2"/>
              </a:solidFill>
            </a:endParaRPr>
          </a:p>
        </p:txBody>
      </p:sp>
      <p:sp>
        <p:nvSpPr>
          <p:cNvPr id="17418" name="AutoShape 9"/>
          <p:cNvSpPr/>
          <p:nvPr/>
        </p:nvSpPr>
        <p:spPr>
          <a:xfrm>
            <a:off x="990600" y="5410200"/>
            <a:ext cx="1295400" cy="457200"/>
          </a:xfrm>
          <a:custGeom>
            <a:avLst/>
            <a:gdLst>
              <a:gd name="txL" fmla="*/ 3375 w 21600"/>
              <a:gd name="txT" fmla="*/ 5400 h 21600"/>
              <a:gd name="txR" fmla="*/ 18900 w 21600"/>
              <a:gd name="txB" fmla="*/ 16200 h 21600"/>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0" y="2147483646"/>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D7948D">
              <a:alpha val="100000"/>
            </a:srgb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6395"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6396"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8"/>
                                        </p:tgtEl>
                                        <p:attrNameLst>
                                          <p:attrName>style.visibility</p:attrName>
                                        </p:attrNameLst>
                                      </p:cBhvr>
                                      <p:to>
                                        <p:strVal val="visible"/>
                                      </p:to>
                                    </p:set>
                                    <p:anim calcmode="lin" valueType="num">
                                      <p:cBhvr additive="base">
                                        <p:cTn id="7" dur="500" fill="hold"/>
                                        <p:tgtEl>
                                          <p:spTgt spid="17418"/>
                                        </p:tgtEl>
                                        <p:attrNameLst>
                                          <p:attrName>ppt_x</p:attrName>
                                        </p:attrNameLst>
                                      </p:cBhvr>
                                      <p:tavLst>
                                        <p:tav tm="0">
                                          <p:val>
                                            <p:strVal val="#ppt_x"/>
                                          </p:val>
                                        </p:tav>
                                        <p:tav tm="100000">
                                          <p:val>
                                            <p:strVal val="#ppt_x"/>
                                          </p:val>
                                        </p:tav>
                                      </p:tavLst>
                                    </p:anim>
                                    <p:anim calcmode="lin" valueType="num">
                                      <p:cBhvr additive="base">
                                        <p:cTn id="8" dur="500" fill="hold"/>
                                        <p:tgtEl>
                                          <p:spTgt spid="174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7417"/>
                                        </p:tgtEl>
                                        <p:attrNameLst>
                                          <p:attrName>style.visibility</p:attrName>
                                        </p:attrNameLst>
                                      </p:cBhvr>
                                      <p:to>
                                        <p:strVal val="visible"/>
                                      </p:to>
                                    </p:set>
                                    <p:animEffect transition="in" filter="dissolve">
                                      <p:cBhvr>
                                        <p:cTn id="12" dur="500"/>
                                        <p:tgtEl>
                                          <p:spTgt spid="17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7"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47459"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47460"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47461" name="Rectangle 2"/>
          <p:cNvSpPr>
            <a:spLocks noGrp="1"/>
          </p:cNvSpPr>
          <p:nvPr>
            <p:ph type="title"/>
          </p:nvPr>
        </p:nvSpPr>
        <p:spPr/>
        <p:txBody>
          <a:bodyPr vert="horz" wrap="square" lIns="91440" tIns="45720" rIns="91440" bIns="45720" anchor="b" anchorCtr="0"/>
          <a:p>
            <a:pPr eaLnBrk="1" hangingPunct="1"/>
            <a:r>
              <a:rPr lang="zh-CN" altLang="zh-CN" dirty="0"/>
              <a:t>重度扫描</a:t>
            </a:r>
            <a:endParaRPr lang="zh-CN" altLang="zh-CN" dirty="0"/>
          </a:p>
        </p:txBody>
      </p:sp>
      <p:sp>
        <p:nvSpPr>
          <p:cNvPr id="147462" name="Rectangle 3"/>
          <p:cNvSpPr>
            <a:spLocks noGrp="1"/>
          </p:cNvSpPr>
          <p:nvPr>
            <p:ph type="body"/>
          </p:nvPr>
        </p:nvSpPr>
        <p:spPr/>
        <p:txBody>
          <a:bodyPr vert="horz" wrap="square" lIns="91440" tIns="45720" rIns="91440" bIns="45720" anchor="t" anchorCtr="0"/>
          <a:p>
            <a:pPr eaLnBrk="1" hangingPunct="1"/>
            <a:r>
              <a:rPr lang="zh-CN" altLang="en-US" dirty="0"/>
              <a:t>当知道目标主机提供什么服务之后，</a:t>
            </a:r>
            <a:r>
              <a:rPr lang="en-US" altLang="zh-CN" dirty="0"/>
              <a:t>SATAN</a:t>
            </a:r>
            <a:r>
              <a:rPr lang="zh-CN" altLang="en-US" dirty="0"/>
              <a:t>进行更深入的扫描。在这个扫描级别上，</a:t>
            </a:r>
            <a:r>
              <a:rPr lang="en-US" altLang="zh-CN" dirty="0"/>
              <a:t>SATAN</a:t>
            </a:r>
            <a:r>
              <a:rPr lang="zh-CN" altLang="en-US" dirty="0"/>
              <a:t>探测匿名服务器的目录是不是可写，</a:t>
            </a:r>
            <a:r>
              <a:rPr lang="en-US" altLang="zh-CN" dirty="0"/>
              <a:t>X Windows</a:t>
            </a:r>
            <a:r>
              <a:rPr lang="zh-CN" altLang="en-US" dirty="0"/>
              <a:t>服务器是不是关闭了访问控制，</a:t>
            </a:r>
            <a:r>
              <a:rPr lang="en-US" altLang="zh-CN" dirty="0"/>
              <a:t>/etc/hosts.equiv</a:t>
            </a:r>
            <a:r>
              <a:rPr lang="zh-CN" altLang="en-US" dirty="0"/>
              <a:t>文件中是否有</a:t>
            </a:r>
            <a:r>
              <a:rPr lang="zh-CN" altLang="en-US" dirty="0">
                <a:latin typeface="Arial" panose="020B0604020202020204" pitchFamily="34" charset="0"/>
              </a:rPr>
              <a:t>“</a:t>
            </a:r>
            <a:r>
              <a:rPr lang="zh-CN" altLang="en-US" dirty="0"/>
              <a:t>*</a:t>
            </a:r>
            <a:r>
              <a:rPr lang="zh-CN" altLang="en-US" dirty="0">
                <a:latin typeface="Arial" panose="020B0604020202020204" pitchFamily="34" charset="0"/>
              </a:rPr>
              <a:t>”</a:t>
            </a:r>
            <a:r>
              <a:rPr lang="zh-CN" altLang="en-US" dirty="0"/>
              <a:t>号，等等。</a:t>
            </a:r>
            <a:endParaRPr lang="zh-CN" altLang="en-US" dirty="0"/>
          </a:p>
        </p:txBody>
      </p:sp>
      <p:sp>
        <p:nvSpPr>
          <p:cNvPr id="147463"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47464"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48483"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48484"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48485" name="Rectangle 2"/>
          <p:cNvSpPr>
            <a:spLocks noGrp="1"/>
          </p:cNvSpPr>
          <p:nvPr>
            <p:ph type="title"/>
          </p:nvPr>
        </p:nvSpPr>
        <p:spPr/>
        <p:txBody>
          <a:bodyPr vert="horz" wrap="square" lIns="91440" tIns="45720" rIns="91440" bIns="45720" anchor="b" anchorCtr="0"/>
          <a:p>
            <a:pPr eaLnBrk="1" hangingPunct="1"/>
            <a:r>
              <a:rPr lang="zh-CN" altLang="zh-CN" dirty="0"/>
              <a:t>攻入系统</a:t>
            </a:r>
            <a:endParaRPr lang="zh-CN" altLang="zh-CN" dirty="0"/>
          </a:p>
        </p:txBody>
      </p:sp>
      <p:sp>
        <p:nvSpPr>
          <p:cNvPr id="148486" name="Rectangle 3"/>
          <p:cNvSpPr>
            <a:spLocks noGrp="1"/>
          </p:cNvSpPr>
          <p:nvPr>
            <p:ph type="body"/>
          </p:nvPr>
        </p:nvSpPr>
        <p:spPr/>
        <p:txBody>
          <a:bodyPr vert="horz" wrap="square" lIns="91440" tIns="45720" rIns="91440" bIns="45720" anchor="t" anchorCtr="0"/>
          <a:p>
            <a:pPr eaLnBrk="1" hangingPunct="1"/>
            <a:r>
              <a:rPr lang="zh-CN" altLang="en-US" dirty="0"/>
              <a:t>本级别还包括了对系统进行的攻击、清扫攻击时留下的痕迹、隐藏自己等，不过</a:t>
            </a:r>
            <a:r>
              <a:rPr lang="en-US" altLang="zh-CN" dirty="0"/>
              <a:t>SATAN</a:t>
            </a:r>
            <a:r>
              <a:rPr lang="zh-CN" altLang="en-US" dirty="0"/>
              <a:t>只提出了这一级别的思想，但并没有实现。</a:t>
            </a:r>
            <a:endParaRPr lang="zh-CN" altLang="en-US" dirty="0"/>
          </a:p>
        </p:txBody>
      </p:sp>
      <p:sp>
        <p:nvSpPr>
          <p:cNvPr id="148487"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48488"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49507"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49508"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49509" name="Rectangle 2"/>
          <p:cNvSpPr>
            <a:spLocks noGrp="1"/>
          </p:cNvSpPr>
          <p:nvPr>
            <p:ph type="title"/>
          </p:nvPr>
        </p:nvSpPr>
        <p:spPr/>
        <p:txBody>
          <a:bodyPr vert="horz" wrap="square" lIns="91440" tIns="45720" rIns="91440" bIns="45720" anchor="b" anchorCtr="0"/>
          <a:p>
            <a:pPr eaLnBrk="1" hangingPunct="1"/>
            <a:r>
              <a:rPr lang="en-US" altLang="zh-CN" dirty="0"/>
              <a:t>SATAN</a:t>
            </a:r>
            <a:r>
              <a:rPr lang="zh-CN" altLang="en-US" dirty="0"/>
              <a:t>的特点</a:t>
            </a:r>
            <a:endParaRPr lang="zh-CN" altLang="en-US" dirty="0"/>
          </a:p>
        </p:txBody>
      </p:sp>
      <p:sp>
        <p:nvSpPr>
          <p:cNvPr id="149510" name="Rectangle 3"/>
          <p:cNvSpPr>
            <a:spLocks noGrp="1"/>
          </p:cNvSpPr>
          <p:nvPr>
            <p:ph type="body"/>
          </p:nvPr>
        </p:nvSpPr>
        <p:spPr/>
        <p:txBody>
          <a:bodyPr vert="horz" wrap="square" lIns="91440" tIns="45720" rIns="91440" bIns="45720" anchor="t" anchorCtr="0"/>
          <a:p>
            <a:pPr eaLnBrk="1" hangingPunct="1"/>
            <a:r>
              <a:rPr lang="en-US" altLang="zh-CN" dirty="0"/>
              <a:t>SATAN</a:t>
            </a:r>
            <a:r>
              <a:rPr lang="zh-CN" altLang="en-US" dirty="0"/>
              <a:t>作为</a:t>
            </a:r>
            <a:r>
              <a:rPr lang="zh-CN" altLang="en-US" dirty="0">
                <a:solidFill>
                  <a:schemeClr val="accent2"/>
                </a:solidFill>
              </a:rPr>
              <a:t>最早的并且是最典型的扫描工具</a:t>
            </a:r>
            <a:r>
              <a:rPr lang="zh-CN" altLang="en-US" dirty="0"/>
              <a:t>，具备以下特点：</a:t>
            </a:r>
            <a:endParaRPr lang="zh-CN" altLang="en-US" dirty="0"/>
          </a:p>
          <a:p>
            <a:pPr lvl="1" eaLnBrk="1" hangingPunct="1"/>
            <a:r>
              <a:rPr lang="zh-CN" altLang="en-US" dirty="0"/>
              <a:t>扫描指定的主机系统</a:t>
            </a:r>
            <a:endParaRPr lang="zh-CN" altLang="en-US" dirty="0"/>
          </a:p>
          <a:p>
            <a:pPr lvl="1" eaLnBrk="1" hangingPunct="1"/>
            <a:r>
              <a:rPr lang="zh-CN" altLang="en-US" dirty="0"/>
              <a:t>扫描常见的弱点</a:t>
            </a:r>
            <a:endParaRPr lang="zh-CN" altLang="en-US" dirty="0"/>
          </a:p>
          <a:p>
            <a:pPr lvl="1" eaLnBrk="1" hangingPunct="1"/>
            <a:r>
              <a:rPr lang="zh-CN" altLang="en-US" dirty="0"/>
              <a:t>给数据分析提供帮助</a:t>
            </a:r>
            <a:endParaRPr lang="zh-CN" altLang="en-US" dirty="0"/>
          </a:p>
          <a:p>
            <a:pPr eaLnBrk="1" hangingPunct="1"/>
            <a:r>
              <a:rPr lang="zh-CN" altLang="en-US" dirty="0"/>
              <a:t>总之，</a:t>
            </a:r>
            <a:r>
              <a:rPr lang="en-US" altLang="zh-CN" dirty="0"/>
              <a:t>SATAN</a:t>
            </a:r>
            <a:r>
              <a:rPr lang="zh-CN" altLang="en-US" dirty="0"/>
              <a:t>能够自动扫描本地和远程系统的弱点，为系统的安全或远程攻击提供帮助。 </a:t>
            </a:r>
            <a:endParaRPr lang="zh-CN" altLang="en-US" dirty="0"/>
          </a:p>
        </p:txBody>
      </p:sp>
      <p:sp>
        <p:nvSpPr>
          <p:cNvPr id="149511"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49512"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51555"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51556"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51557" name="Rectangle 2"/>
          <p:cNvSpPr>
            <a:spLocks noGrp="1"/>
          </p:cNvSpPr>
          <p:nvPr>
            <p:ph type="title"/>
          </p:nvPr>
        </p:nvSpPr>
        <p:spPr/>
        <p:txBody>
          <a:bodyPr vert="horz" wrap="square" lIns="91440" tIns="45720" rIns="91440" bIns="45720" anchor="b" anchorCtr="0"/>
          <a:p>
            <a:pPr eaLnBrk="1" hangingPunct="1"/>
            <a:r>
              <a:rPr lang="en-US" altLang="zh-CN" dirty="0"/>
              <a:t>NMAP</a:t>
            </a:r>
            <a:endParaRPr lang="en-US" altLang="zh-CN" dirty="0"/>
          </a:p>
        </p:txBody>
      </p:sp>
      <p:sp>
        <p:nvSpPr>
          <p:cNvPr id="151558" name="Rectangle 3"/>
          <p:cNvSpPr>
            <a:spLocks noGrp="1"/>
          </p:cNvSpPr>
          <p:nvPr>
            <p:ph type="body"/>
          </p:nvPr>
        </p:nvSpPr>
        <p:spPr/>
        <p:txBody>
          <a:bodyPr vert="horz" wrap="square" lIns="91440" tIns="45720" rIns="91440" bIns="45720" anchor="t" anchorCtr="0"/>
          <a:p>
            <a:pPr eaLnBrk="1" hangingPunct="1"/>
            <a:r>
              <a:rPr lang="en-US" altLang="zh-CN" dirty="0"/>
              <a:t>NMAP</a:t>
            </a:r>
            <a:r>
              <a:rPr lang="zh-CN" altLang="en-US" dirty="0"/>
              <a:t>简介</a:t>
            </a:r>
            <a:endParaRPr lang="zh-CN" altLang="en-US" dirty="0"/>
          </a:p>
          <a:p>
            <a:pPr eaLnBrk="1" hangingPunct="1"/>
            <a:r>
              <a:rPr lang="en-US" altLang="zh-CN" dirty="0"/>
              <a:t>NMAP</a:t>
            </a:r>
            <a:r>
              <a:rPr lang="zh-CN" altLang="en-US" dirty="0"/>
              <a:t>基本功能</a:t>
            </a:r>
            <a:endParaRPr lang="zh-CN" altLang="en-US" dirty="0"/>
          </a:p>
          <a:p>
            <a:pPr eaLnBrk="1" hangingPunct="1"/>
            <a:r>
              <a:rPr lang="en-US" altLang="zh-CN" dirty="0"/>
              <a:t>NMAP</a:t>
            </a:r>
            <a:r>
              <a:rPr lang="zh-CN" altLang="en-US" dirty="0"/>
              <a:t>使用说明</a:t>
            </a:r>
            <a:endParaRPr lang="zh-CN" altLang="en-US" dirty="0"/>
          </a:p>
          <a:p>
            <a:pPr eaLnBrk="1" hangingPunct="1"/>
            <a:r>
              <a:rPr lang="en-US" altLang="zh-CN" dirty="0"/>
              <a:t>NMAP</a:t>
            </a:r>
            <a:r>
              <a:rPr lang="zh-CN" altLang="en-US" dirty="0"/>
              <a:t>使用示例</a:t>
            </a:r>
            <a:endParaRPr lang="zh-CN" altLang="en-US" dirty="0"/>
          </a:p>
          <a:p>
            <a:pPr eaLnBrk="1" hangingPunct="1"/>
            <a:r>
              <a:rPr lang="en-US" altLang="zh-CN" dirty="0"/>
              <a:t>NMAP</a:t>
            </a:r>
            <a:r>
              <a:rPr lang="zh-CN" altLang="en-US" dirty="0"/>
              <a:t>特点</a:t>
            </a:r>
            <a:endParaRPr lang="zh-CN" altLang="en-US" dirty="0"/>
          </a:p>
        </p:txBody>
      </p:sp>
      <p:sp>
        <p:nvSpPr>
          <p:cNvPr id="151559"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51560"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Rectangle 2"/>
          <p:cNvSpPr>
            <a:spLocks noGrp="1"/>
          </p:cNvSpPr>
          <p:nvPr>
            <p:ph type="title"/>
          </p:nvPr>
        </p:nvSpPr>
        <p:spPr/>
        <p:txBody>
          <a:bodyPr vert="horz" wrap="square" lIns="91440" tIns="45720" rIns="91440" bIns="45720" anchor="b" anchorCtr="0"/>
          <a:p>
            <a:r>
              <a:rPr lang="en-US" altLang="zh-CN" dirty="0"/>
              <a:t>NMAP</a:t>
            </a:r>
            <a:r>
              <a:rPr lang="zh-CN" altLang="en-US" dirty="0"/>
              <a:t>简介</a:t>
            </a:r>
            <a:endParaRPr lang="zh-CN" altLang="en-US" dirty="0"/>
          </a:p>
        </p:txBody>
      </p:sp>
      <p:sp>
        <p:nvSpPr>
          <p:cNvPr id="152579" name="Rectangle 3"/>
          <p:cNvSpPr>
            <a:spLocks noGrp="1"/>
          </p:cNvSpPr>
          <p:nvPr>
            <p:ph type="body"/>
          </p:nvPr>
        </p:nvSpPr>
        <p:spPr/>
        <p:txBody>
          <a:bodyPr vert="horz" wrap="square" lIns="91440" tIns="45720" rIns="91440" bIns="45720" anchor="t" anchorCtr="0"/>
          <a:p>
            <a:pPr eaLnBrk="1" hangingPunct="1"/>
            <a:r>
              <a:rPr lang="en-US" altLang="zh-CN" sz="2600" dirty="0"/>
              <a:t>Nmap(Network Mapper)</a:t>
            </a:r>
            <a:r>
              <a:rPr lang="zh-CN" altLang="en-US" sz="2600" dirty="0"/>
              <a:t>，是由</a:t>
            </a:r>
            <a:r>
              <a:rPr lang="en-US" altLang="zh-CN" sz="2600" dirty="0"/>
              <a:t>Fyodor</a:t>
            </a:r>
            <a:r>
              <a:rPr lang="zh-CN" altLang="en-US" sz="2600" dirty="0"/>
              <a:t>制作的端口扫描工具。</a:t>
            </a:r>
            <a:endParaRPr lang="zh-CN" altLang="en-US" sz="2600" dirty="0"/>
          </a:p>
          <a:p>
            <a:pPr eaLnBrk="1" hangingPunct="1"/>
            <a:r>
              <a:rPr lang="zh-CN" altLang="en-US" sz="2600" dirty="0"/>
              <a:t>它除了提供基本的</a:t>
            </a:r>
            <a:r>
              <a:rPr lang="en-US" altLang="zh-CN" sz="2600" dirty="0"/>
              <a:t>TCP</a:t>
            </a:r>
            <a:r>
              <a:rPr lang="zh-CN" altLang="en-US" sz="2600" dirty="0"/>
              <a:t>和</a:t>
            </a:r>
            <a:r>
              <a:rPr lang="en-US" altLang="zh-CN" sz="2600" dirty="0"/>
              <a:t>UDP</a:t>
            </a:r>
            <a:r>
              <a:rPr lang="zh-CN" altLang="en-US" sz="2600" dirty="0"/>
              <a:t>端口扫描功能外，还</a:t>
            </a:r>
            <a:r>
              <a:rPr lang="zh-CN" altLang="en-US" sz="2600" dirty="0">
                <a:solidFill>
                  <a:schemeClr val="accent2"/>
                </a:solidFill>
              </a:rPr>
              <a:t>综合集成了众多扫描技术（全连接、半连接、秘密扫描）</a:t>
            </a:r>
            <a:r>
              <a:rPr lang="zh-CN" altLang="en-US" sz="2600" dirty="0"/>
              <a:t>，可以说，</a:t>
            </a:r>
            <a:r>
              <a:rPr lang="zh-CN" altLang="en-US" sz="2600" dirty="0">
                <a:solidFill>
                  <a:schemeClr val="accent2"/>
                </a:solidFill>
              </a:rPr>
              <a:t>现在的端口扫描技术很大程度上是根据</a:t>
            </a:r>
            <a:r>
              <a:rPr lang="en-US" altLang="zh-CN" sz="2600" dirty="0">
                <a:solidFill>
                  <a:schemeClr val="accent2"/>
                </a:solidFill>
              </a:rPr>
              <a:t>Nmap</a:t>
            </a:r>
            <a:r>
              <a:rPr lang="zh-CN" altLang="en-US" sz="2600" dirty="0">
                <a:solidFill>
                  <a:schemeClr val="accent2"/>
                </a:solidFill>
              </a:rPr>
              <a:t>的功能设置来划分的</a:t>
            </a:r>
            <a:r>
              <a:rPr lang="zh-CN" altLang="en-US" sz="2600" dirty="0"/>
              <a:t>。</a:t>
            </a:r>
            <a:endParaRPr lang="zh-CN" altLang="en-US" sz="2600" dirty="0"/>
          </a:p>
          <a:p>
            <a:pPr eaLnBrk="1" hangingPunct="1"/>
            <a:r>
              <a:rPr lang="en-US" altLang="zh-CN" sz="2600" dirty="0"/>
              <a:t>Nmap</a:t>
            </a:r>
            <a:r>
              <a:rPr lang="zh-CN" altLang="en-US" sz="2600" dirty="0"/>
              <a:t>还有一个卓越的功能，那就是采用一种叫做</a:t>
            </a:r>
            <a:r>
              <a:rPr lang="zh-CN" altLang="en-US" sz="2600" dirty="0">
                <a:latin typeface="Arial" panose="020B0604020202020204" pitchFamily="34" charset="0"/>
              </a:rPr>
              <a:t>“</a:t>
            </a:r>
            <a:r>
              <a:rPr lang="en-US" altLang="zh-CN" sz="2600" dirty="0"/>
              <a:t>TCP</a:t>
            </a:r>
            <a:r>
              <a:rPr lang="zh-CN" altLang="en-US" sz="2600" dirty="0"/>
              <a:t>栈指纹鉴别</a:t>
            </a:r>
            <a:r>
              <a:rPr lang="en-US" altLang="zh-CN" sz="2600" dirty="0"/>
              <a:t>(stack fingerprinting)</a:t>
            </a:r>
            <a:r>
              <a:rPr lang="en-US" altLang="zh-CN" sz="2600" dirty="0">
                <a:latin typeface="Arial" panose="020B0604020202020204" pitchFamily="34" charset="0"/>
              </a:rPr>
              <a:t>”</a:t>
            </a:r>
            <a:r>
              <a:rPr lang="zh-CN" altLang="en-US" sz="2600" dirty="0"/>
              <a:t>的技术来探测目标主机的操作系统类型。</a:t>
            </a:r>
            <a:endParaRPr lang="zh-CN" altLang="en-US" sz="2600" dirty="0"/>
          </a:p>
        </p:txBody>
      </p:sp>
      <p:sp>
        <p:nvSpPr>
          <p:cNvPr id="152580"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52581"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Rectangle 2"/>
          <p:cNvSpPr>
            <a:spLocks noGrp="1"/>
          </p:cNvSpPr>
          <p:nvPr>
            <p:ph type="title"/>
          </p:nvPr>
        </p:nvSpPr>
        <p:spPr/>
        <p:txBody>
          <a:bodyPr vert="horz" wrap="square" lIns="91440" tIns="45720" rIns="91440" bIns="45720" anchor="b" anchorCtr="0"/>
          <a:p>
            <a:r>
              <a:rPr lang="en-US" altLang="zh-CN" dirty="0"/>
              <a:t>NMAP</a:t>
            </a:r>
            <a:r>
              <a:rPr lang="zh-CN" altLang="en-US" dirty="0"/>
              <a:t>基本功能</a:t>
            </a:r>
            <a:endParaRPr lang="zh-CN" altLang="en-US" dirty="0"/>
          </a:p>
        </p:txBody>
      </p:sp>
      <p:sp>
        <p:nvSpPr>
          <p:cNvPr id="153603" name="Rectangle 3"/>
          <p:cNvSpPr>
            <a:spLocks noGrp="1"/>
          </p:cNvSpPr>
          <p:nvPr>
            <p:ph type="body"/>
          </p:nvPr>
        </p:nvSpPr>
        <p:spPr/>
        <p:txBody>
          <a:bodyPr vert="horz" wrap="square" lIns="91440" tIns="45720" rIns="91440" bIns="45720" anchor="t" anchorCtr="0"/>
          <a:p>
            <a:r>
              <a:rPr lang="zh-CN" altLang="en-US" dirty="0"/>
              <a:t>其基本功能有三个：</a:t>
            </a:r>
            <a:endParaRPr lang="zh-CN" altLang="en-US" dirty="0"/>
          </a:p>
          <a:p>
            <a:pPr lvl="1" eaLnBrk="1" hangingPunct="1"/>
            <a:r>
              <a:rPr lang="zh-CN" altLang="en-US" dirty="0"/>
              <a:t>探测一组主机是否在线</a:t>
            </a:r>
            <a:endParaRPr lang="zh-CN" altLang="en-US" dirty="0"/>
          </a:p>
          <a:p>
            <a:pPr lvl="2" eaLnBrk="1" hangingPunct="1"/>
            <a:r>
              <a:rPr lang="zh-CN" altLang="en-US" dirty="0">
                <a:solidFill>
                  <a:schemeClr val="accent2"/>
                </a:solidFill>
              </a:rPr>
              <a:t>主机扫描技术</a:t>
            </a:r>
            <a:endParaRPr lang="zh-CN" altLang="en-US" dirty="0">
              <a:solidFill>
                <a:schemeClr val="accent2"/>
              </a:solidFill>
            </a:endParaRPr>
          </a:p>
          <a:p>
            <a:pPr lvl="1" eaLnBrk="1" hangingPunct="1"/>
            <a:r>
              <a:rPr lang="zh-CN" altLang="en-US" dirty="0"/>
              <a:t>扫描主机端口，嗅探所提供的网络服务</a:t>
            </a:r>
            <a:endParaRPr lang="zh-CN" altLang="en-US" dirty="0"/>
          </a:p>
          <a:p>
            <a:pPr lvl="2" eaLnBrk="1" hangingPunct="1"/>
            <a:r>
              <a:rPr lang="zh-CN" altLang="en-US" dirty="0">
                <a:solidFill>
                  <a:schemeClr val="accent2"/>
                </a:solidFill>
              </a:rPr>
              <a:t>端口扫描技术</a:t>
            </a:r>
            <a:endParaRPr lang="zh-CN" altLang="en-US" dirty="0">
              <a:solidFill>
                <a:schemeClr val="accent2"/>
              </a:solidFill>
            </a:endParaRPr>
          </a:p>
          <a:p>
            <a:pPr lvl="1" eaLnBrk="1" hangingPunct="1"/>
            <a:r>
              <a:rPr lang="zh-CN" altLang="en-US" dirty="0"/>
              <a:t>还可以推断主机所用的操作系统</a:t>
            </a:r>
            <a:endParaRPr lang="zh-CN" altLang="en-US" dirty="0"/>
          </a:p>
          <a:p>
            <a:pPr lvl="2" eaLnBrk="1" hangingPunct="1"/>
            <a:r>
              <a:rPr lang="zh-CN" altLang="en-US" dirty="0">
                <a:solidFill>
                  <a:schemeClr val="accent2"/>
                </a:solidFill>
              </a:rPr>
              <a:t>远程主机</a:t>
            </a:r>
            <a:r>
              <a:rPr lang="en-US" altLang="zh-CN" dirty="0">
                <a:solidFill>
                  <a:schemeClr val="accent2"/>
                </a:solidFill>
              </a:rPr>
              <a:t>OS</a:t>
            </a:r>
            <a:r>
              <a:rPr lang="zh-CN" altLang="en-US" dirty="0">
                <a:solidFill>
                  <a:schemeClr val="accent2"/>
                </a:solidFill>
              </a:rPr>
              <a:t>指纹识别</a:t>
            </a:r>
            <a:endParaRPr lang="zh-CN" altLang="en-US" dirty="0">
              <a:solidFill>
                <a:schemeClr val="accent2"/>
              </a:solidFill>
            </a:endParaRPr>
          </a:p>
          <a:p>
            <a:pPr lvl="3" eaLnBrk="1" hangingPunct="1"/>
            <a:endParaRPr lang="zh-CN" altLang="en-US" dirty="0"/>
          </a:p>
          <a:p>
            <a:endParaRPr lang="zh-CN" altLang="en-US" dirty="0"/>
          </a:p>
        </p:txBody>
      </p:sp>
      <p:sp>
        <p:nvSpPr>
          <p:cNvPr id="153604"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53605"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54627"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54628"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54629" name="Rectangle 2"/>
          <p:cNvSpPr>
            <a:spLocks noGrp="1"/>
          </p:cNvSpPr>
          <p:nvPr>
            <p:ph type="title"/>
          </p:nvPr>
        </p:nvSpPr>
        <p:spPr/>
        <p:txBody>
          <a:bodyPr vert="horz" wrap="square" lIns="91440" tIns="45720" rIns="91440" bIns="45720" anchor="b" anchorCtr="0"/>
          <a:p>
            <a:pPr eaLnBrk="1" hangingPunct="1"/>
            <a:r>
              <a:rPr lang="en-US" altLang="zh-CN" dirty="0"/>
              <a:t>NMAP</a:t>
            </a:r>
            <a:r>
              <a:rPr lang="zh-CN" altLang="en-US" dirty="0"/>
              <a:t>使用说明</a:t>
            </a:r>
            <a:endParaRPr lang="zh-CN" altLang="en-US" dirty="0"/>
          </a:p>
        </p:txBody>
      </p:sp>
      <p:sp>
        <p:nvSpPr>
          <p:cNvPr id="154630" name="Rectangle 3"/>
          <p:cNvSpPr>
            <a:spLocks noGrp="1"/>
          </p:cNvSpPr>
          <p:nvPr>
            <p:ph type="body"/>
          </p:nvPr>
        </p:nvSpPr>
        <p:spPr/>
        <p:txBody>
          <a:bodyPr vert="horz" wrap="square" lIns="91440" tIns="45720" rIns="91440" bIns="45720" anchor="t" anchorCtr="0"/>
          <a:p>
            <a:pPr eaLnBrk="1" hangingPunct="1">
              <a:lnSpc>
                <a:spcPct val="80000"/>
              </a:lnSpc>
            </a:pPr>
            <a:r>
              <a:rPr lang="en-US" altLang="zh-CN" sz="2000" dirty="0"/>
              <a:t>Ping</a:t>
            </a:r>
            <a:r>
              <a:rPr lang="zh-CN" altLang="en-US" sz="2000" dirty="0"/>
              <a:t>扫描：了解哪些机器是</a:t>
            </a:r>
            <a:r>
              <a:rPr lang="en-US" altLang="zh-CN" sz="2000" dirty="0"/>
              <a:t>up</a:t>
            </a:r>
            <a:r>
              <a:rPr lang="zh-CN" altLang="en-US" sz="2000" dirty="0"/>
              <a:t>的</a:t>
            </a:r>
            <a:endParaRPr lang="zh-CN" altLang="en-US" sz="2000" dirty="0"/>
          </a:p>
          <a:p>
            <a:pPr lvl="1" eaLnBrk="1" hangingPunct="1">
              <a:lnSpc>
                <a:spcPct val="80000"/>
              </a:lnSpc>
            </a:pPr>
            <a:r>
              <a:rPr lang="en-US" altLang="zh-CN" sz="2000" dirty="0"/>
              <a:t>nmap </a:t>
            </a:r>
            <a:r>
              <a:rPr lang="en-US" altLang="zh-CN" sz="2000" dirty="0">
                <a:latin typeface="Arial" panose="020B0604020202020204" pitchFamily="34" charset="0"/>
              </a:rPr>
              <a:t>–</a:t>
            </a:r>
            <a:r>
              <a:rPr lang="en-US" altLang="zh-CN" sz="2000" dirty="0"/>
              <a:t>sP 202.38.64.1</a:t>
            </a:r>
            <a:endParaRPr lang="en-US" altLang="zh-CN" sz="2000" dirty="0"/>
          </a:p>
          <a:p>
            <a:pPr lvl="1" eaLnBrk="1" hangingPunct="1">
              <a:lnSpc>
                <a:spcPct val="80000"/>
              </a:lnSpc>
            </a:pPr>
            <a:r>
              <a:rPr lang="zh-CN" altLang="en-US" sz="2000" dirty="0"/>
              <a:t>缺省时同时使用发送</a:t>
            </a:r>
            <a:r>
              <a:rPr lang="en-US" altLang="zh-CN" sz="2000" dirty="0"/>
              <a:t>icmp</a:t>
            </a:r>
            <a:r>
              <a:rPr lang="zh-CN" altLang="en-US" sz="2000" dirty="0"/>
              <a:t>和对</a:t>
            </a:r>
            <a:r>
              <a:rPr lang="en-US" altLang="zh-CN" sz="2000" dirty="0"/>
              <a:t>80</a:t>
            </a:r>
            <a:r>
              <a:rPr lang="zh-CN" altLang="en-US" sz="2000" dirty="0"/>
              <a:t>端口发送</a:t>
            </a:r>
            <a:r>
              <a:rPr lang="en-US" altLang="zh-CN" sz="2000" dirty="0"/>
              <a:t>ack</a:t>
            </a:r>
            <a:r>
              <a:rPr lang="zh-CN" altLang="en-US" sz="2000" dirty="0"/>
              <a:t>来探测</a:t>
            </a:r>
            <a:endParaRPr lang="zh-CN" altLang="en-US" sz="2000" dirty="0"/>
          </a:p>
          <a:p>
            <a:pPr lvl="1" eaLnBrk="1" hangingPunct="1">
              <a:lnSpc>
                <a:spcPct val="80000"/>
              </a:lnSpc>
            </a:pPr>
            <a:r>
              <a:rPr lang="zh-CN" altLang="en-US" sz="2000" dirty="0"/>
              <a:t>可以用</a:t>
            </a:r>
            <a:r>
              <a:rPr lang="en-US" altLang="zh-CN" sz="2000" dirty="0"/>
              <a:t>nmap </a:t>
            </a:r>
            <a:r>
              <a:rPr lang="en-US" altLang="zh-CN" sz="2000" dirty="0">
                <a:latin typeface="Arial" panose="020B0604020202020204" pitchFamily="34" charset="0"/>
              </a:rPr>
              <a:t>–</a:t>
            </a:r>
            <a:r>
              <a:rPr lang="en-US" altLang="zh-CN" sz="2000" dirty="0"/>
              <a:t>sP </a:t>
            </a:r>
            <a:r>
              <a:rPr lang="en-US" altLang="zh-CN" sz="2000" dirty="0">
                <a:latin typeface="Arial" panose="020B0604020202020204" pitchFamily="34" charset="0"/>
              </a:rPr>
              <a:t>–</a:t>
            </a:r>
            <a:r>
              <a:rPr lang="en-US" altLang="zh-CN" sz="2000" dirty="0"/>
              <a:t>P0 </a:t>
            </a:r>
            <a:r>
              <a:rPr lang="zh-CN" altLang="en-US" sz="2000" dirty="0"/>
              <a:t>不发送</a:t>
            </a:r>
            <a:r>
              <a:rPr lang="en-US" altLang="zh-CN" sz="2000" dirty="0"/>
              <a:t>icmp</a:t>
            </a:r>
            <a:r>
              <a:rPr lang="zh-CN" altLang="en-US" sz="2000" dirty="0"/>
              <a:t>消息</a:t>
            </a:r>
            <a:endParaRPr lang="zh-CN" altLang="en-US" sz="2000" dirty="0"/>
          </a:p>
          <a:p>
            <a:pPr eaLnBrk="1" hangingPunct="1">
              <a:lnSpc>
                <a:spcPct val="80000"/>
              </a:lnSpc>
            </a:pPr>
            <a:r>
              <a:rPr lang="en-US" altLang="zh-CN" sz="2000" dirty="0"/>
              <a:t>TCP connect</a:t>
            </a:r>
            <a:r>
              <a:rPr lang="zh-CN" altLang="en-US" sz="2000" dirty="0"/>
              <a:t>扫描：</a:t>
            </a:r>
            <a:endParaRPr lang="zh-CN" altLang="en-US" sz="2000" dirty="0"/>
          </a:p>
          <a:p>
            <a:pPr lvl="1" eaLnBrk="1" hangingPunct="1">
              <a:lnSpc>
                <a:spcPct val="80000"/>
              </a:lnSpc>
            </a:pPr>
            <a:r>
              <a:rPr lang="en-US" altLang="zh-CN" sz="2000" dirty="0"/>
              <a:t>nmap </a:t>
            </a:r>
            <a:r>
              <a:rPr lang="en-US" altLang="zh-CN" sz="2000" dirty="0">
                <a:latin typeface="Arial" panose="020B0604020202020204" pitchFamily="34" charset="0"/>
              </a:rPr>
              <a:t>–</a:t>
            </a:r>
            <a:r>
              <a:rPr lang="en-US" altLang="zh-CN" sz="2000" dirty="0"/>
              <a:t>sT 202.38.64.1</a:t>
            </a:r>
            <a:endParaRPr lang="en-US" altLang="zh-CN" sz="2000" dirty="0"/>
          </a:p>
          <a:p>
            <a:pPr eaLnBrk="1" hangingPunct="1">
              <a:lnSpc>
                <a:spcPct val="80000"/>
              </a:lnSpc>
            </a:pPr>
            <a:r>
              <a:rPr lang="en-US" altLang="zh-CN" sz="2000" dirty="0"/>
              <a:t>TCP  SYN</a:t>
            </a:r>
            <a:r>
              <a:rPr lang="zh-CN" altLang="en-US" sz="2000" dirty="0"/>
              <a:t>扫描</a:t>
            </a:r>
            <a:endParaRPr lang="zh-CN" altLang="en-US" sz="2000" dirty="0"/>
          </a:p>
          <a:p>
            <a:pPr lvl="1" eaLnBrk="1" hangingPunct="1">
              <a:lnSpc>
                <a:spcPct val="80000"/>
              </a:lnSpc>
            </a:pPr>
            <a:r>
              <a:rPr lang="en-US" altLang="zh-CN" sz="2000" dirty="0"/>
              <a:t>nmap –sS  202.38.64.1</a:t>
            </a:r>
            <a:endParaRPr lang="en-US" altLang="zh-CN" sz="2000" dirty="0"/>
          </a:p>
          <a:p>
            <a:pPr eaLnBrk="1" hangingPunct="1">
              <a:lnSpc>
                <a:spcPct val="80000"/>
              </a:lnSpc>
            </a:pPr>
            <a:r>
              <a:rPr lang="en-US" altLang="zh-CN" sz="2000" dirty="0"/>
              <a:t>TCP FIN, XMAS, NULL</a:t>
            </a:r>
            <a:r>
              <a:rPr lang="zh-CN" altLang="en-US" sz="2000" dirty="0"/>
              <a:t>扫描：</a:t>
            </a:r>
            <a:endParaRPr lang="zh-CN" altLang="en-US" sz="2000" dirty="0"/>
          </a:p>
          <a:p>
            <a:pPr lvl="1" eaLnBrk="1" hangingPunct="1">
              <a:lnSpc>
                <a:spcPct val="80000"/>
              </a:lnSpc>
            </a:pPr>
            <a:r>
              <a:rPr lang="en-US" altLang="zh-CN" sz="2000" dirty="0"/>
              <a:t>nmap </a:t>
            </a:r>
            <a:r>
              <a:rPr lang="en-US" altLang="zh-CN" sz="2000" dirty="0">
                <a:latin typeface="Arial" panose="020B0604020202020204" pitchFamily="34" charset="0"/>
              </a:rPr>
              <a:t>–</a:t>
            </a:r>
            <a:r>
              <a:rPr lang="en-US" altLang="zh-CN" sz="2000" dirty="0"/>
              <a:t>sF 202.38.64.1</a:t>
            </a:r>
            <a:endParaRPr lang="en-US" altLang="zh-CN" sz="2000" dirty="0"/>
          </a:p>
          <a:p>
            <a:pPr lvl="1" eaLnBrk="1" hangingPunct="1">
              <a:lnSpc>
                <a:spcPct val="80000"/>
              </a:lnSpc>
            </a:pPr>
            <a:r>
              <a:rPr lang="en-US" altLang="zh-CN" sz="2000" dirty="0"/>
              <a:t>nmap </a:t>
            </a:r>
            <a:r>
              <a:rPr lang="en-US" altLang="zh-CN" sz="2000" dirty="0">
                <a:latin typeface="Arial" panose="020B0604020202020204" pitchFamily="34" charset="0"/>
              </a:rPr>
              <a:t>–</a:t>
            </a:r>
            <a:r>
              <a:rPr lang="en-US" altLang="zh-CN" sz="2000" dirty="0"/>
              <a:t>sX 202.38.64.1</a:t>
            </a:r>
            <a:endParaRPr lang="en-US" altLang="zh-CN" sz="2000" dirty="0"/>
          </a:p>
          <a:p>
            <a:pPr lvl="1" eaLnBrk="1" hangingPunct="1">
              <a:lnSpc>
                <a:spcPct val="80000"/>
              </a:lnSpc>
            </a:pPr>
            <a:r>
              <a:rPr lang="en-US" altLang="zh-CN" sz="2000" dirty="0"/>
              <a:t>nmap </a:t>
            </a:r>
            <a:r>
              <a:rPr lang="en-US" altLang="zh-CN" sz="2000" dirty="0">
                <a:latin typeface="Arial" panose="020B0604020202020204" pitchFamily="34" charset="0"/>
              </a:rPr>
              <a:t>–</a:t>
            </a:r>
            <a:r>
              <a:rPr lang="en-US" altLang="zh-CN" sz="2000" dirty="0"/>
              <a:t>sN 202.38.64.1</a:t>
            </a:r>
            <a:endParaRPr lang="en-US" altLang="zh-CN" sz="2000" dirty="0"/>
          </a:p>
          <a:p>
            <a:pPr eaLnBrk="1" hangingPunct="1">
              <a:lnSpc>
                <a:spcPct val="80000"/>
              </a:lnSpc>
            </a:pPr>
            <a:r>
              <a:rPr lang="en-US" altLang="zh-CN" sz="2000" dirty="0"/>
              <a:t>UDP</a:t>
            </a:r>
            <a:r>
              <a:rPr lang="zh-CN" altLang="en-US" sz="2000" dirty="0"/>
              <a:t>扫描：</a:t>
            </a:r>
            <a:endParaRPr lang="zh-CN" altLang="en-US" sz="2000" dirty="0"/>
          </a:p>
          <a:p>
            <a:pPr lvl="1" eaLnBrk="1" hangingPunct="1">
              <a:lnSpc>
                <a:spcPct val="80000"/>
              </a:lnSpc>
            </a:pPr>
            <a:r>
              <a:rPr lang="en-US" altLang="zh-CN" sz="2000" dirty="0"/>
              <a:t>nmap </a:t>
            </a:r>
            <a:r>
              <a:rPr lang="en-US" altLang="zh-CN" sz="2000" dirty="0">
                <a:latin typeface="Arial" panose="020B0604020202020204" pitchFamily="34" charset="0"/>
              </a:rPr>
              <a:t>–</a:t>
            </a:r>
            <a:r>
              <a:rPr lang="en-US" altLang="zh-CN" sz="2000" dirty="0"/>
              <a:t>sU 202.38.64.1</a:t>
            </a:r>
            <a:endParaRPr lang="en-US" altLang="zh-CN" sz="2000" dirty="0"/>
          </a:p>
        </p:txBody>
      </p:sp>
      <p:sp>
        <p:nvSpPr>
          <p:cNvPr id="154631"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54632"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55651"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55652"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55653" name="Rectangle 2"/>
          <p:cNvSpPr>
            <a:spLocks noGrp="1"/>
          </p:cNvSpPr>
          <p:nvPr>
            <p:ph type="title"/>
          </p:nvPr>
        </p:nvSpPr>
        <p:spPr/>
        <p:txBody>
          <a:bodyPr vert="horz" wrap="square" lIns="91440" tIns="45720" rIns="91440" bIns="45720" anchor="b" anchorCtr="0"/>
          <a:p>
            <a:pPr eaLnBrk="1" hangingPunct="1"/>
            <a:r>
              <a:rPr lang="en-US" altLang="zh-CN" dirty="0"/>
              <a:t>NMAP</a:t>
            </a:r>
            <a:r>
              <a:rPr lang="zh-CN" altLang="en-US" dirty="0"/>
              <a:t>使用示例</a:t>
            </a:r>
            <a:r>
              <a:rPr lang="en-US" altLang="zh-CN" sz="3000" dirty="0"/>
              <a:t>(ping</a:t>
            </a:r>
            <a:r>
              <a:rPr lang="zh-CN" altLang="en-US" sz="3000" dirty="0"/>
              <a:t>扫描</a:t>
            </a:r>
            <a:r>
              <a:rPr lang="en-US" altLang="zh-CN" sz="3000" dirty="0"/>
              <a:t>)</a:t>
            </a:r>
            <a:endParaRPr lang="en-US" altLang="zh-CN" sz="3000" dirty="0"/>
          </a:p>
        </p:txBody>
      </p:sp>
      <p:sp>
        <p:nvSpPr>
          <p:cNvPr id="155654" name="Rectangle 3"/>
          <p:cNvSpPr>
            <a:spLocks noGrp="1"/>
          </p:cNvSpPr>
          <p:nvPr>
            <p:ph type="body"/>
          </p:nvPr>
        </p:nvSpPr>
        <p:spPr>
          <a:xfrm>
            <a:off x="566738" y="1676400"/>
            <a:ext cx="8001000" cy="4267200"/>
          </a:xfrm>
        </p:spPr>
        <p:txBody>
          <a:bodyPr vert="horz" wrap="square" lIns="91440" tIns="45720" rIns="91440" bIns="45720" anchor="t" anchorCtr="0"/>
          <a:p>
            <a:pPr eaLnBrk="1" hangingPunct="1"/>
            <a:r>
              <a:rPr lang="zh-CN" altLang="en-US" sz="2400" dirty="0"/>
              <a:t>使用</a:t>
            </a:r>
            <a:r>
              <a:rPr lang="en-US" altLang="zh-CN" sz="2400" dirty="0"/>
              <a:t>-sP</a:t>
            </a:r>
            <a:r>
              <a:rPr lang="zh-CN" altLang="en-US" sz="2400" dirty="0"/>
              <a:t>选项进行</a:t>
            </a:r>
            <a:r>
              <a:rPr lang="en-US" altLang="zh-CN" sz="2400" dirty="0"/>
              <a:t>ping</a:t>
            </a:r>
            <a:r>
              <a:rPr lang="zh-CN" altLang="en-US" sz="2400" dirty="0"/>
              <a:t>扫描，缺省情况下，</a:t>
            </a:r>
            <a:r>
              <a:rPr lang="en-US" altLang="zh-CN" sz="2400" dirty="0"/>
              <a:t>Nmap</a:t>
            </a:r>
            <a:r>
              <a:rPr lang="zh-CN" altLang="en-US" sz="2400" dirty="0"/>
              <a:t>给每个扫描到的主机发送一个</a:t>
            </a:r>
            <a:r>
              <a:rPr lang="en-US" altLang="zh-CN" sz="2400" dirty="0"/>
              <a:t>ICMP echo</a:t>
            </a:r>
            <a:r>
              <a:rPr lang="zh-CN" altLang="en-US" sz="2400" dirty="0"/>
              <a:t>包和一个</a:t>
            </a:r>
            <a:r>
              <a:rPr lang="en-US" altLang="zh-CN" sz="2400" dirty="0"/>
              <a:t>TCP ACK</a:t>
            </a:r>
            <a:r>
              <a:rPr lang="zh-CN" altLang="en-US" sz="2400" dirty="0"/>
              <a:t>包，主机对这两种包的任何一种产生的响应都会被</a:t>
            </a:r>
            <a:r>
              <a:rPr lang="en-US" altLang="zh-CN" sz="2400" dirty="0"/>
              <a:t>Nmap</a:t>
            </a:r>
            <a:r>
              <a:rPr lang="zh-CN" altLang="en-US" sz="2400" dirty="0"/>
              <a:t>得到。</a:t>
            </a:r>
            <a:r>
              <a:rPr lang="en-US" altLang="zh-CN" sz="2400" dirty="0"/>
              <a:t>Nmap</a:t>
            </a:r>
            <a:r>
              <a:rPr lang="zh-CN" altLang="en-US" sz="2400" dirty="0"/>
              <a:t>也提供扫描整个网络的简易手段。下图是对一个网段进行</a:t>
            </a:r>
            <a:r>
              <a:rPr lang="en-US" altLang="zh-CN" sz="2400" dirty="0"/>
              <a:t>ping</a:t>
            </a:r>
            <a:r>
              <a:rPr lang="zh-CN" altLang="en-US" sz="2400" dirty="0"/>
              <a:t>扫描的情况。 </a:t>
            </a:r>
            <a:endParaRPr lang="zh-CN" altLang="en-US" sz="2400" dirty="0"/>
          </a:p>
        </p:txBody>
      </p:sp>
      <p:pic>
        <p:nvPicPr>
          <p:cNvPr id="164871" name="Picture 4"/>
          <p:cNvPicPr>
            <a:picLocks noChangeAspect="1"/>
          </p:cNvPicPr>
          <p:nvPr/>
        </p:nvPicPr>
        <p:blipFill>
          <a:blip r:embed="rId1"/>
          <a:stretch>
            <a:fillRect/>
          </a:stretch>
        </p:blipFill>
        <p:spPr>
          <a:xfrm>
            <a:off x="1524000" y="3581400"/>
            <a:ext cx="6096000" cy="2579688"/>
          </a:xfrm>
          <a:prstGeom prst="rect">
            <a:avLst/>
          </a:prstGeom>
          <a:noFill/>
          <a:ln w="9525">
            <a:noFill/>
          </a:ln>
        </p:spPr>
      </p:pic>
      <p:sp>
        <p:nvSpPr>
          <p:cNvPr id="155656"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55657"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6487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56675"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56676"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56677" name="Rectangle 2"/>
          <p:cNvSpPr>
            <a:spLocks noGrp="1"/>
          </p:cNvSpPr>
          <p:nvPr>
            <p:ph type="title"/>
          </p:nvPr>
        </p:nvSpPr>
        <p:spPr/>
        <p:txBody>
          <a:bodyPr vert="horz" wrap="square" lIns="91440" tIns="45720" rIns="91440" bIns="45720" anchor="b" anchorCtr="0"/>
          <a:p>
            <a:pPr eaLnBrk="1" hangingPunct="1"/>
            <a:r>
              <a:rPr lang="en-US" altLang="zh-CN" sz="2800" dirty="0"/>
              <a:t>NMAP</a:t>
            </a:r>
            <a:r>
              <a:rPr lang="zh-CN" altLang="en-US" sz="2800" dirty="0"/>
              <a:t>使用示例</a:t>
            </a:r>
            <a:r>
              <a:rPr lang="en-US" altLang="zh-CN" sz="2800" dirty="0"/>
              <a:t>(TCP connect</a:t>
            </a:r>
            <a:r>
              <a:rPr lang="zh-CN" altLang="en-US" sz="2800" dirty="0"/>
              <a:t>扫描</a:t>
            </a:r>
            <a:r>
              <a:rPr lang="en-US" altLang="zh-CN" sz="2800" dirty="0"/>
              <a:t>)</a:t>
            </a:r>
            <a:endParaRPr lang="en-US" altLang="zh-CN" sz="2800" dirty="0"/>
          </a:p>
        </p:txBody>
      </p:sp>
      <p:sp>
        <p:nvSpPr>
          <p:cNvPr id="156678" name="Rectangle 3"/>
          <p:cNvSpPr>
            <a:spLocks noGrp="1"/>
          </p:cNvSpPr>
          <p:nvPr>
            <p:ph type="body"/>
          </p:nvPr>
        </p:nvSpPr>
        <p:spPr>
          <a:xfrm>
            <a:off x="685800" y="1722438"/>
            <a:ext cx="7848600" cy="4525962"/>
          </a:xfrm>
        </p:spPr>
        <p:txBody>
          <a:bodyPr vert="horz" wrap="square" lIns="91440" tIns="45720" rIns="91440" bIns="45720" anchor="t" anchorCtr="0"/>
          <a:p>
            <a:pPr eaLnBrk="1" hangingPunct="1"/>
            <a:r>
              <a:rPr lang="zh-CN" altLang="en-US" sz="2100" dirty="0"/>
              <a:t>使用</a:t>
            </a:r>
            <a:r>
              <a:rPr lang="en-US" altLang="zh-CN" sz="2100" dirty="0"/>
              <a:t>-sT</a:t>
            </a:r>
            <a:r>
              <a:rPr lang="zh-CN" altLang="en-US" sz="2100" dirty="0"/>
              <a:t>选项指定进行</a:t>
            </a:r>
            <a:r>
              <a:rPr lang="en-US" altLang="zh-CN" sz="2100" dirty="0"/>
              <a:t>TCP connect</a:t>
            </a:r>
            <a:r>
              <a:rPr lang="zh-CN" altLang="en-US" sz="2100" dirty="0"/>
              <a:t>端口扫描（全扫描），如果不指定端口号，缺省情况下</a:t>
            </a:r>
            <a:r>
              <a:rPr lang="en-US" altLang="zh-CN" sz="2100" dirty="0"/>
              <a:t>Nmap</a:t>
            </a:r>
            <a:r>
              <a:rPr lang="zh-CN" altLang="en-US" sz="2100" dirty="0"/>
              <a:t>会扫描</a:t>
            </a:r>
            <a:r>
              <a:rPr lang="en-US" altLang="zh-CN" sz="2100" dirty="0"/>
              <a:t>1-1024</a:t>
            </a:r>
            <a:r>
              <a:rPr lang="zh-CN" altLang="en-US" sz="2100" dirty="0"/>
              <a:t>和</a:t>
            </a:r>
            <a:r>
              <a:rPr lang="en-US" altLang="zh-CN" sz="2100" dirty="0"/>
              <a:t>nmap-services</a:t>
            </a:r>
            <a:r>
              <a:rPr lang="zh-CN" altLang="en-US" sz="2100" dirty="0"/>
              <a:t>文件</a:t>
            </a:r>
            <a:r>
              <a:rPr lang="en-US" altLang="zh-CN" sz="2100" dirty="0"/>
              <a:t>(</a:t>
            </a:r>
            <a:r>
              <a:rPr lang="zh-CN" altLang="en-US" sz="2100" dirty="0"/>
              <a:t>在</a:t>
            </a:r>
            <a:r>
              <a:rPr lang="en-US" altLang="zh-CN" sz="2100" dirty="0"/>
              <a:t>Nmap</a:t>
            </a:r>
            <a:r>
              <a:rPr lang="zh-CN" altLang="en-US" sz="2100" dirty="0"/>
              <a:t>下载包中</a:t>
            </a:r>
            <a:r>
              <a:rPr lang="en-US" altLang="zh-CN" sz="2100" dirty="0"/>
              <a:t>)</a:t>
            </a:r>
            <a:r>
              <a:rPr lang="zh-CN" altLang="en-US" sz="2100" dirty="0"/>
              <a:t>中列出的服务端口号。下图是利用</a:t>
            </a:r>
            <a:r>
              <a:rPr lang="en-US" altLang="zh-CN" sz="2100" dirty="0"/>
              <a:t>-sT</a:t>
            </a:r>
            <a:r>
              <a:rPr lang="zh-CN" altLang="en-US" sz="2100" dirty="0"/>
              <a:t>对</a:t>
            </a:r>
            <a:r>
              <a:rPr lang="en-US" altLang="zh-CN" sz="2100" dirty="0"/>
              <a:t>192</a:t>
            </a:r>
            <a:r>
              <a:rPr lang="zh-CN" altLang="en-US" sz="2100" dirty="0"/>
              <a:t>．</a:t>
            </a:r>
            <a:r>
              <a:rPr lang="en-US" altLang="zh-CN" sz="2100" dirty="0"/>
              <a:t>168</a:t>
            </a:r>
            <a:r>
              <a:rPr lang="zh-CN" altLang="en-US" sz="2100" dirty="0"/>
              <a:t>．</a:t>
            </a:r>
            <a:r>
              <a:rPr lang="en-US" altLang="zh-CN" sz="2100" dirty="0"/>
              <a:t>0</a:t>
            </a:r>
            <a:r>
              <a:rPr lang="zh-CN" altLang="en-US" sz="2100" dirty="0"/>
              <a:t>．</a:t>
            </a:r>
            <a:r>
              <a:rPr lang="en-US" altLang="zh-CN" sz="2100" dirty="0"/>
              <a:t>1</a:t>
            </a:r>
            <a:r>
              <a:rPr lang="zh-CN" altLang="en-US" sz="2100" dirty="0"/>
              <a:t>主机进行</a:t>
            </a:r>
            <a:r>
              <a:rPr lang="en-US" altLang="zh-CN" sz="2100" dirty="0"/>
              <a:t>TCP connect</a:t>
            </a:r>
            <a:r>
              <a:rPr lang="zh-CN" altLang="en-US" sz="2100" dirty="0"/>
              <a:t>扫描的情况，扫描端口为</a:t>
            </a:r>
            <a:r>
              <a:rPr lang="en-US" altLang="zh-CN" sz="2100" dirty="0"/>
              <a:t>TCP21-25</a:t>
            </a:r>
            <a:r>
              <a:rPr lang="zh-CN" altLang="en-US" sz="2100" dirty="0"/>
              <a:t>、</a:t>
            </a:r>
            <a:r>
              <a:rPr lang="en-US" altLang="zh-CN" sz="2100" dirty="0"/>
              <a:t>80</a:t>
            </a:r>
            <a:r>
              <a:rPr lang="zh-CN" altLang="en-US" sz="2100" dirty="0"/>
              <a:t>以及</a:t>
            </a:r>
            <a:r>
              <a:rPr lang="en-US" altLang="zh-CN" sz="2100" dirty="0"/>
              <a:t>139</a:t>
            </a:r>
            <a:r>
              <a:rPr lang="zh-CN" altLang="en-US" sz="2100" dirty="0"/>
              <a:t>端口，最终结果显示，</a:t>
            </a:r>
            <a:r>
              <a:rPr lang="en-US" altLang="zh-CN" sz="2100" dirty="0"/>
              <a:t>21</a:t>
            </a:r>
            <a:r>
              <a:rPr lang="zh-CN" altLang="en-US" sz="2100" dirty="0"/>
              <a:t>、</a:t>
            </a:r>
            <a:r>
              <a:rPr lang="en-US" altLang="zh-CN" sz="2100" dirty="0"/>
              <a:t>25</a:t>
            </a:r>
            <a:r>
              <a:rPr lang="zh-CN" altLang="en-US" sz="2100" dirty="0"/>
              <a:t>、</a:t>
            </a:r>
            <a:r>
              <a:rPr lang="en-US" altLang="zh-CN" sz="2100" dirty="0"/>
              <a:t>80</a:t>
            </a:r>
            <a:r>
              <a:rPr lang="zh-CN" altLang="en-US" sz="2100" dirty="0"/>
              <a:t>和</a:t>
            </a:r>
            <a:r>
              <a:rPr lang="en-US" altLang="zh-CN" sz="2100" dirty="0"/>
              <a:t>139</a:t>
            </a:r>
            <a:r>
              <a:rPr lang="zh-CN" altLang="en-US" sz="2100" dirty="0"/>
              <a:t>端口是开放的。</a:t>
            </a:r>
            <a:endParaRPr lang="zh-CN" altLang="en-US" sz="2100" dirty="0"/>
          </a:p>
        </p:txBody>
      </p:sp>
      <p:pic>
        <p:nvPicPr>
          <p:cNvPr id="165895" name="Picture 4"/>
          <p:cNvPicPr>
            <a:picLocks noChangeAspect="1"/>
          </p:cNvPicPr>
          <p:nvPr/>
        </p:nvPicPr>
        <p:blipFill>
          <a:blip r:embed="rId1"/>
          <a:stretch>
            <a:fillRect/>
          </a:stretch>
        </p:blipFill>
        <p:spPr>
          <a:xfrm>
            <a:off x="2286000" y="3810000"/>
            <a:ext cx="5334000" cy="2794000"/>
          </a:xfrm>
          <a:prstGeom prst="rect">
            <a:avLst/>
          </a:prstGeom>
          <a:noFill/>
          <a:ln w="9525">
            <a:noFill/>
          </a:ln>
        </p:spPr>
      </p:pic>
      <p:sp>
        <p:nvSpPr>
          <p:cNvPr id="156680"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56681"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6589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57699"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57700"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57701" name="Rectangle 2"/>
          <p:cNvSpPr>
            <a:spLocks noGrp="1"/>
          </p:cNvSpPr>
          <p:nvPr>
            <p:ph type="title"/>
          </p:nvPr>
        </p:nvSpPr>
        <p:spPr/>
        <p:txBody>
          <a:bodyPr vert="horz" wrap="square" lIns="91440" tIns="45720" rIns="91440" bIns="45720" anchor="b" anchorCtr="0"/>
          <a:p>
            <a:pPr eaLnBrk="1" hangingPunct="1"/>
            <a:r>
              <a:rPr lang="en-US" altLang="zh-CN" sz="2800" dirty="0"/>
              <a:t>NMAP</a:t>
            </a:r>
            <a:r>
              <a:rPr lang="zh-CN" altLang="en-US" sz="2800" dirty="0"/>
              <a:t>使用示例</a:t>
            </a:r>
            <a:r>
              <a:rPr lang="en-US" altLang="zh-CN" sz="2800" dirty="0"/>
              <a:t>(UDP</a:t>
            </a:r>
            <a:r>
              <a:rPr lang="zh-CN" altLang="en-US" sz="2800" dirty="0"/>
              <a:t>端口扫描</a:t>
            </a:r>
            <a:r>
              <a:rPr lang="en-US" altLang="zh-CN" sz="2800" dirty="0"/>
              <a:t>)</a:t>
            </a:r>
            <a:endParaRPr lang="en-US" altLang="zh-CN" sz="2800" dirty="0"/>
          </a:p>
        </p:txBody>
      </p:sp>
      <p:sp>
        <p:nvSpPr>
          <p:cNvPr id="157702" name="Rectangle 3"/>
          <p:cNvSpPr>
            <a:spLocks noGrp="1"/>
          </p:cNvSpPr>
          <p:nvPr>
            <p:ph type="body"/>
          </p:nvPr>
        </p:nvSpPr>
        <p:spPr>
          <a:xfrm>
            <a:off x="685800" y="1600200"/>
            <a:ext cx="7543800" cy="4525963"/>
          </a:xfrm>
        </p:spPr>
        <p:txBody>
          <a:bodyPr vert="horz" wrap="square" lIns="91440" tIns="45720" rIns="91440" bIns="45720" anchor="t" anchorCtr="0"/>
          <a:p>
            <a:pPr eaLnBrk="1" hangingPunct="1"/>
            <a:r>
              <a:rPr lang="en-US" altLang="zh-CN" sz="2800" dirty="0"/>
              <a:t>Nmap</a:t>
            </a:r>
            <a:r>
              <a:rPr lang="zh-CN" altLang="en-US" sz="2800" dirty="0"/>
              <a:t>也可以用于进行</a:t>
            </a:r>
            <a:r>
              <a:rPr lang="en-US" altLang="zh-CN" sz="2800" dirty="0"/>
              <a:t>UDP</a:t>
            </a:r>
            <a:r>
              <a:rPr lang="zh-CN" altLang="en-US" sz="2800" dirty="0"/>
              <a:t>端口扫描，只需要指定</a:t>
            </a:r>
            <a:r>
              <a:rPr lang="en-US" altLang="zh-CN" sz="2800" dirty="0"/>
              <a:t>-sU</a:t>
            </a:r>
            <a:r>
              <a:rPr lang="zh-CN" altLang="en-US" sz="2800" dirty="0"/>
              <a:t>选项，或者还可以指定扫描的目标端口，扫描情况如图所示。 </a:t>
            </a:r>
            <a:endParaRPr lang="zh-CN" altLang="en-US" sz="2800" dirty="0"/>
          </a:p>
        </p:txBody>
      </p:sp>
      <p:pic>
        <p:nvPicPr>
          <p:cNvPr id="166919" name="Picture 4"/>
          <p:cNvPicPr>
            <a:picLocks noChangeAspect="1"/>
          </p:cNvPicPr>
          <p:nvPr/>
        </p:nvPicPr>
        <p:blipFill>
          <a:blip r:embed="rId1"/>
          <a:stretch>
            <a:fillRect/>
          </a:stretch>
        </p:blipFill>
        <p:spPr>
          <a:xfrm>
            <a:off x="1676400" y="3048000"/>
            <a:ext cx="5791200" cy="2895600"/>
          </a:xfrm>
          <a:prstGeom prst="rect">
            <a:avLst/>
          </a:prstGeom>
          <a:noFill/>
          <a:ln w="9525">
            <a:noFill/>
          </a:ln>
        </p:spPr>
      </p:pic>
      <p:sp>
        <p:nvSpPr>
          <p:cNvPr id="157704"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57705"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6691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8435"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8436"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8437" name="Rectangle 2"/>
          <p:cNvSpPr>
            <a:spLocks noGrp="1"/>
          </p:cNvSpPr>
          <p:nvPr>
            <p:ph type="title"/>
          </p:nvPr>
        </p:nvSpPr>
        <p:spPr/>
        <p:txBody>
          <a:bodyPr vert="horz" wrap="square" lIns="91440" tIns="45720" rIns="91440" bIns="45720" anchor="b" anchorCtr="0"/>
          <a:p>
            <a:pPr eaLnBrk="1" hangingPunct="1"/>
            <a:r>
              <a:rPr lang="en-US" altLang="zh-CN" dirty="0"/>
              <a:t>2. Port Scan</a:t>
            </a:r>
            <a:endParaRPr lang="en-US" altLang="zh-CN" dirty="0"/>
          </a:p>
        </p:txBody>
      </p:sp>
      <p:sp>
        <p:nvSpPr>
          <p:cNvPr id="18438" name="Rectangle 3"/>
          <p:cNvSpPr>
            <a:spLocks noGrp="1"/>
          </p:cNvSpPr>
          <p:nvPr>
            <p:ph type="body"/>
          </p:nvPr>
        </p:nvSpPr>
        <p:spPr/>
        <p:txBody>
          <a:bodyPr vert="horz" wrap="square" lIns="91440" tIns="45720" rIns="91440" bIns="45720" anchor="t" anchorCtr="0"/>
          <a:p>
            <a:pPr eaLnBrk="1" hangingPunct="1"/>
            <a:r>
              <a:rPr lang="zh-CN" altLang="en-US" dirty="0"/>
              <a:t>运用扫描工具，检查目标主机开放的端口，判断它运行了哪些服务</a:t>
            </a:r>
            <a:endParaRPr lang="zh-CN" altLang="en-US" dirty="0"/>
          </a:p>
          <a:p>
            <a:pPr eaLnBrk="1" hangingPunct="1"/>
            <a:r>
              <a:rPr lang="zh-CN" altLang="en-US" dirty="0"/>
              <a:t>使用的工具是</a:t>
            </a:r>
            <a:r>
              <a:rPr lang="en-US" altLang="zh-CN" dirty="0"/>
              <a:t>Nmap 4.20</a:t>
            </a:r>
            <a:r>
              <a:rPr lang="zh-CN" altLang="en-US" dirty="0"/>
              <a:t>（此工具将在后面进行介绍）</a:t>
            </a:r>
            <a:endParaRPr lang="zh-CN" altLang="en-US" dirty="0"/>
          </a:p>
          <a:p>
            <a:pPr eaLnBrk="1" hangingPunct="1"/>
            <a:r>
              <a:rPr lang="zh-CN" altLang="en-US" dirty="0"/>
              <a:t>扫描命令：</a:t>
            </a:r>
            <a:r>
              <a:rPr lang="en-US" altLang="zh-CN" dirty="0"/>
              <a:t>nmap 192.168.1.18</a:t>
            </a:r>
            <a:endParaRPr lang="en-US" altLang="zh-CN" dirty="0"/>
          </a:p>
          <a:p>
            <a:pPr eaLnBrk="1" hangingPunct="1"/>
            <a:r>
              <a:rPr lang="zh-CN" altLang="en-US" dirty="0"/>
              <a:t>扫描结果见下面图</a:t>
            </a:r>
            <a:endParaRPr lang="zh-CN" altLang="en-US" dirty="0"/>
          </a:p>
        </p:txBody>
      </p:sp>
      <p:sp>
        <p:nvSpPr>
          <p:cNvPr id="18439"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8440"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58723"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58724"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58725" name="Rectangle 2"/>
          <p:cNvSpPr>
            <a:spLocks noGrp="1"/>
          </p:cNvSpPr>
          <p:nvPr>
            <p:ph type="title"/>
          </p:nvPr>
        </p:nvSpPr>
        <p:spPr/>
        <p:txBody>
          <a:bodyPr vert="horz" wrap="square" lIns="91440" tIns="45720" rIns="91440" bIns="45720" anchor="b" anchorCtr="0"/>
          <a:p>
            <a:pPr eaLnBrk="1" hangingPunct="1"/>
            <a:r>
              <a:rPr lang="en-US" altLang="zh-CN" sz="2800" dirty="0"/>
              <a:t>NMAP</a:t>
            </a:r>
            <a:r>
              <a:rPr lang="zh-CN" altLang="en-US" sz="2800" dirty="0"/>
              <a:t>使用示例</a:t>
            </a:r>
            <a:r>
              <a:rPr lang="en-US" altLang="zh-CN" sz="2800" dirty="0"/>
              <a:t>(</a:t>
            </a:r>
            <a:r>
              <a:rPr lang="zh-CN" altLang="en-US" sz="2800" dirty="0"/>
              <a:t>操作系统类型探测</a:t>
            </a:r>
            <a:r>
              <a:rPr lang="en-US" altLang="zh-CN" sz="2800" dirty="0"/>
              <a:t>)</a:t>
            </a:r>
            <a:endParaRPr lang="en-US" altLang="zh-CN" sz="2800" dirty="0"/>
          </a:p>
        </p:txBody>
      </p:sp>
      <p:sp>
        <p:nvSpPr>
          <p:cNvPr id="158726" name="Rectangle 3"/>
          <p:cNvSpPr>
            <a:spLocks noGrp="1"/>
          </p:cNvSpPr>
          <p:nvPr>
            <p:ph type="body"/>
          </p:nvPr>
        </p:nvSpPr>
        <p:spPr>
          <a:xfrm>
            <a:off x="609600" y="1646238"/>
            <a:ext cx="8001000" cy="4525962"/>
          </a:xfrm>
        </p:spPr>
        <p:txBody>
          <a:bodyPr vert="horz" wrap="square" lIns="91440" tIns="45720" rIns="91440" bIns="45720" anchor="t" anchorCtr="0"/>
          <a:p>
            <a:pPr eaLnBrk="1" hangingPunct="1"/>
            <a:r>
              <a:rPr lang="en-US" altLang="zh-CN" sz="2400" dirty="0"/>
              <a:t>Nmap</a:t>
            </a:r>
            <a:r>
              <a:rPr lang="zh-CN" altLang="en-US" sz="2400" dirty="0"/>
              <a:t>可以进行目标主机操作系统类型的探测，这需要使用</a:t>
            </a:r>
            <a:r>
              <a:rPr lang="en-US" altLang="zh-CN" sz="2400" dirty="0"/>
              <a:t>-O</a:t>
            </a:r>
            <a:r>
              <a:rPr lang="zh-CN" altLang="en-US" sz="2400" dirty="0"/>
              <a:t>选项。另外，我们可以使用</a:t>
            </a:r>
            <a:r>
              <a:rPr lang="en-US" altLang="zh-CN" sz="2400" dirty="0"/>
              <a:t>-P0</a:t>
            </a:r>
            <a:r>
              <a:rPr lang="zh-CN" altLang="en-US" sz="2400" dirty="0"/>
              <a:t>选项来指定不进行</a:t>
            </a:r>
            <a:r>
              <a:rPr lang="en-US" altLang="zh-CN" sz="2400" dirty="0"/>
              <a:t>ping</a:t>
            </a:r>
            <a:r>
              <a:rPr lang="zh-CN" altLang="en-US" sz="2400" dirty="0"/>
              <a:t>扫描。</a:t>
            </a:r>
            <a:r>
              <a:rPr lang="en-US" altLang="zh-CN" sz="2400" dirty="0"/>
              <a:t>-v</a:t>
            </a:r>
            <a:r>
              <a:rPr lang="zh-CN" altLang="en-US" sz="2400" dirty="0"/>
              <a:t>选项可以指定详细结果输出。下图所示的例子中，综合运用了上述选项。</a:t>
            </a:r>
            <a:endParaRPr lang="zh-CN" altLang="en-US" sz="2400" dirty="0"/>
          </a:p>
        </p:txBody>
      </p:sp>
      <p:pic>
        <p:nvPicPr>
          <p:cNvPr id="167943" name="Picture 4"/>
          <p:cNvPicPr>
            <a:picLocks noChangeAspect="1"/>
          </p:cNvPicPr>
          <p:nvPr/>
        </p:nvPicPr>
        <p:blipFill>
          <a:blip r:embed="rId1"/>
          <a:stretch>
            <a:fillRect/>
          </a:stretch>
        </p:blipFill>
        <p:spPr>
          <a:xfrm>
            <a:off x="1752600" y="3200400"/>
            <a:ext cx="5486400" cy="3276600"/>
          </a:xfrm>
          <a:prstGeom prst="rect">
            <a:avLst/>
          </a:prstGeom>
          <a:noFill/>
          <a:ln w="9525">
            <a:noFill/>
          </a:ln>
        </p:spPr>
      </p:pic>
      <p:sp>
        <p:nvSpPr>
          <p:cNvPr id="158728"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58729"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6794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Rectangle 2"/>
          <p:cNvSpPr>
            <a:spLocks noGrp="1"/>
          </p:cNvSpPr>
          <p:nvPr>
            <p:ph type="title"/>
          </p:nvPr>
        </p:nvSpPr>
        <p:spPr/>
        <p:txBody>
          <a:bodyPr vert="horz" wrap="square" lIns="91440" tIns="45720" rIns="91440" bIns="45720" anchor="b" anchorCtr="0"/>
          <a:p>
            <a:r>
              <a:rPr lang="en-US" altLang="zh-CN" dirty="0"/>
              <a:t>NMAP</a:t>
            </a:r>
            <a:r>
              <a:rPr lang="zh-CN" altLang="en-US" dirty="0"/>
              <a:t>特点</a:t>
            </a:r>
            <a:endParaRPr lang="zh-CN" altLang="en-US" dirty="0"/>
          </a:p>
        </p:txBody>
      </p:sp>
      <p:sp>
        <p:nvSpPr>
          <p:cNvPr id="159747" name="Rectangle 3"/>
          <p:cNvSpPr>
            <a:spLocks noGrp="1"/>
          </p:cNvSpPr>
          <p:nvPr>
            <p:ph type="body"/>
          </p:nvPr>
        </p:nvSpPr>
        <p:spPr/>
        <p:txBody>
          <a:bodyPr vert="horz" wrap="square" lIns="91440" tIns="45720" rIns="91440" bIns="45720" anchor="t" anchorCtr="0"/>
          <a:p>
            <a:pPr eaLnBrk="1" hangingPunct="1">
              <a:lnSpc>
                <a:spcPct val="90000"/>
              </a:lnSpc>
              <a:buFont typeface="Wingdings" panose="05000000000000000000" pitchFamily="2" charset="2"/>
              <a:buChar char="p"/>
            </a:pPr>
            <a:r>
              <a:rPr lang="en-US" altLang="zh-CN" sz="2600" dirty="0"/>
              <a:t>NMAP </a:t>
            </a:r>
            <a:r>
              <a:rPr lang="zh-CN" altLang="en-US" sz="2600" dirty="0"/>
              <a:t>是一款开源的扫描工具</a:t>
            </a:r>
            <a:r>
              <a:rPr lang="en-US" altLang="zh-CN" sz="2600" dirty="0"/>
              <a:t>, </a:t>
            </a:r>
            <a:r>
              <a:rPr lang="zh-CN" altLang="en-US" sz="2600" dirty="0"/>
              <a:t>用于系统管理员查看一个大型的网络有哪些主机以及其上运行何种服务。</a:t>
            </a:r>
            <a:endParaRPr lang="zh-CN" altLang="en-US" sz="2600" dirty="0"/>
          </a:p>
          <a:p>
            <a:pPr eaLnBrk="1" hangingPunct="1">
              <a:lnSpc>
                <a:spcPct val="90000"/>
              </a:lnSpc>
              <a:buFont typeface="Wingdings" panose="05000000000000000000" pitchFamily="2" charset="2"/>
              <a:buChar char="p"/>
            </a:pPr>
            <a:r>
              <a:rPr lang="zh-CN" altLang="en-US" sz="2600" dirty="0"/>
              <a:t>它支持多种协议多种形式的扫描技术，还提供一些实用功能如通过</a:t>
            </a:r>
            <a:r>
              <a:rPr lang="en-US" altLang="zh-CN" sz="2600" dirty="0"/>
              <a:t>TCP/IP</a:t>
            </a:r>
            <a:r>
              <a:rPr lang="zh-CN" altLang="en-US" sz="2600" dirty="0"/>
              <a:t>来鉴别操作系统类型、秘密扫描、动态延迟和重发、平行扫描、通过并行的</a:t>
            </a:r>
            <a:r>
              <a:rPr lang="en-US" altLang="zh-CN" sz="2600" dirty="0"/>
              <a:t>PING</a:t>
            </a:r>
            <a:r>
              <a:rPr lang="zh-CN" altLang="en-US" sz="2600" dirty="0"/>
              <a:t>鉴别下属的主机、欺骗扫描、端口过滤探测、直接的</a:t>
            </a:r>
            <a:r>
              <a:rPr lang="en-US" altLang="zh-CN" sz="2600" dirty="0"/>
              <a:t>RPC</a:t>
            </a:r>
            <a:r>
              <a:rPr lang="zh-CN" altLang="en-US" sz="2600" dirty="0"/>
              <a:t>扫描、分布扫描、灵活的目标选择以及端口的描述。 </a:t>
            </a:r>
            <a:endParaRPr lang="zh-CN" altLang="en-US" sz="2600" dirty="0"/>
          </a:p>
          <a:p>
            <a:pPr eaLnBrk="1" hangingPunct="1">
              <a:lnSpc>
                <a:spcPct val="90000"/>
              </a:lnSpc>
              <a:buFont typeface="Wingdings" panose="05000000000000000000" pitchFamily="2" charset="2"/>
              <a:buChar char="p"/>
            </a:pPr>
            <a:r>
              <a:rPr lang="en-US" altLang="zh-CN" sz="2600" dirty="0"/>
              <a:t>NMAP</a:t>
            </a:r>
            <a:r>
              <a:rPr lang="zh-CN" altLang="en-US" sz="2600" dirty="0"/>
              <a:t>主要的特色就是多种扫描模式以及指纹识别技术。</a:t>
            </a:r>
            <a:endParaRPr lang="zh-CN" altLang="en-US" sz="2600" dirty="0"/>
          </a:p>
        </p:txBody>
      </p:sp>
      <p:sp>
        <p:nvSpPr>
          <p:cNvPr id="159748"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59749"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60771"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60772"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60773" name="Rectangle 2"/>
          <p:cNvSpPr>
            <a:spLocks noGrp="1"/>
          </p:cNvSpPr>
          <p:nvPr>
            <p:ph type="title"/>
          </p:nvPr>
        </p:nvSpPr>
        <p:spPr/>
        <p:txBody>
          <a:bodyPr vert="horz" wrap="square" lIns="91440" tIns="45720" rIns="91440" bIns="45720" anchor="b" anchorCtr="0"/>
          <a:p>
            <a:pPr eaLnBrk="1" hangingPunct="1"/>
            <a:r>
              <a:rPr lang="en-US" altLang="zh-CN" dirty="0"/>
              <a:t>Nessus</a:t>
            </a:r>
            <a:endParaRPr lang="en-US" altLang="zh-CN" dirty="0"/>
          </a:p>
        </p:txBody>
      </p:sp>
      <p:sp>
        <p:nvSpPr>
          <p:cNvPr id="160774" name="Rectangle 3"/>
          <p:cNvSpPr>
            <a:spLocks noGrp="1"/>
          </p:cNvSpPr>
          <p:nvPr>
            <p:ph type="body"/>
          </p:nvPr>
        </p:nvSpPr>
        <p:spPr/>
        <p:txBody>
          <a:bodyPr vert="horz" wrap="square" lIns="91440" tIns="45720" rIns="91440" bIns="45720" anchor="t" anchorCtr="0"/>
          <a:p>
            <a:pPr eaLnBrk="1" hangingPunct="1"/>
            <a:r>
              <a:rPr lang="en-US" altLang="zh-CN" dirty="0"/>
              <a:t>Nessus</a:t>
            </a:r>
            <a:r>
              <a:rPr lang="zh-CN" altLang="en-US" dirty="0"/>
              <a:t>的特点</a:t>
            </a:r>
            <a:endParaRPr lang="zh-CN" altLang="en-US" dirty="0"/>
          </a:p>
          <a:p>
            <a:pPr eaLnBrk="1" hangingPunct="1"/>
            <a:r>
              <a:rPr lang="en-US" altLang="zh-CN" dirty="0"/>
              <a:t>Nessus</a:t>
            </a:r>
            <a:r>
              <a:rPr lang="zh-CN" altLang="en-US" dirty="0"/>
              <a:t>的结构</a:t>
            </a:r>
            <a:endParaRPr lang="zh-CN" altLang="en-US" dirty="0"/>
          </a:p>
          <a:p>
            <a:pPr eaLnBrk="1" hangingPunct="1"/>
            <a:r>
              <a:rPr lang="en-US" altLang="zh-CN" dirty="0"/>
              <a:t>Nessus</a:t>
            </a:r>
            <a:r>
              <a:rPr lang="zh-CN" altLang="en-US" dirty="0"/>
              <a:t>的扫描过程</a:t>
            </a:r>
            <a:endParaRPr lang="zh-CN" altLang="en-US" dirty="0"/>
          </a:p>
          <a:p>
            <a:pPr eaLnBrk="1" hangingPunct="1"/>
            <a:r>
              <a:rPr lang="en-US" altLang="zh-CN" dirty="0"/>
              <a:t>Nessus</a:t>
            </a:r>
            <a:r>
              <a:rPr lang="zh-CN" altLang="en-US" dirty="0"/>
              <a:t>的安装</a:t>
            </a:r>
            <a:endParaRPr lang="zh-CN" altLang="en-US" dirty="0"/>
          </a:p>
          <a:p>
            <a:pPr eaLnBrk="1" hangingPunct="1"/>
            <a:r>
              <a:rPr lang="en-US" altLang="zh-CN" dirty="0"/>
              <a:t>Nessus</a:t>
            </a:r>
            <a:r>
              <a:rPr lang="zh-CN" altLang="en-US" dirty="0"/>
              <a:t>的配置运行</a:t>
            </a:r>
            <a:endParaRPr lang="zh-CN" altLang="en-US" dirty="0"/>
          </a:p>
          <a:p>
            <a:pPr eaLnBrk="1" hangingPunct="1"/>
            <a:r>
              <a:rPr lang="zh-CN" altLang="en-US" dirty="0"/>
              <a:t>用</a:t>
            </a:r>
            <a:r>
              <a:rPr lang="en-US" altLang="zh-CN" dirty="0"/>
              <a:t>Nessus</a:t>
            </a:r>
            <a:r>
              <a:rPr lang="zh-CN" altLang="en-US" dirty="0"/>
              <a:t>进行扫描</a:t>
            </a:r>
            <a:endParaRPr lang="zh-CN" altLang="en-US" dirty="0"/>
          </a:p>
        </p:txBody>
      </p:sp>
      <p:sp>
        <p:nvSpPr>
          <p:cNvPr id="160775"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60776"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61795"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61796"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61797" name="Rectangle 2"/>
          <p:cNvSpPr>
            <a:spLocks noGrp="1"/>
          </p:cNvSpPr>
          <p:nvPr>
            <p:ph type="title"/>
          </p:nvPr>
        </p:nvSpPr>
        <p:spPr/>
        <p:txBody>
          <a:bodyPr vert="horz" wrap="square" lIns="91440" tIns="45720" rIns="91440" bIns="45720" anchor="b" anchorCtr="0"/>
          <a:p>
            <a:pPr eaLnBrk="1" hangingPunct="1"/>
            <a:r>
              <a:rPr lang="en-US" altLang="zh-CN" dirty="0"/>
              <a:t>Nessus</a:t>
            </a:r>
            <a:r>
              <a:rPr lang="zh-CN" altLang="en-US" dirty="0"/>
              <a:t>简介</a:t>
            </a:r>
            <a:endParaRPr lang="zh-CN" altLang="en-US" dirty="0"/>
          </a:p>
        </p:txBody>
      </p:sp>
      <p:sp>
        <p:nvSpPr>
          <p:cNvPr id="161798" name="Rectangle 3"/>
          <p:cNvSpPr>
            <a:spLocks noGrp="1"/>
          </p:cNvSpPr>
          <p:nvPr>
            <p:ph type="body"/>
          </p:nvPr>
        </p:nvSpPr>
        <p:spPr>
          <a:xfrm>
            <a:off x="566738" y="1752600"/>
            <a:ext cx="8120062" cy="4267200"/>
          </a:xfrm>
        </p:spPr>
        <p:txBody>
          <a:bodyPr vert="horz" wrap="square" lIns="91440" tIns="45720" rIns="91440" bIns="45720" anchor="t" anchorCtr="0"/>
          <a:p>
            <a:pPr eaLnBrk="1" hangingPunct="1">
              <a:lnSpc>
                <a:spcPct val="90000"/>
              </a:lnSpc>
            </a:pPr>
            <a:r>
              <a:rPr lang="en-US" altLang="zh-CN" sz="2600" dirty="0"/>
              <a:t>Nessus</a:t>
            </a:r>
            <a:r>
              <a:rPr lang="zh-CN" altLang="en-US" sz="2600" dirty="0"/>
              <a:t>是一个功能强大而又简单易用的网络安全扫描工具，对网络管理员来说，它是不可多得的审核堵漏工具。</a:t>
            </a:r>
            <a:endParaRPr lang="zh-CN" altLang="en-US" sz="2600" dirty="0"/>
          </a:p>
          <a:p>
            <a:pPr eaLnBrk="1" hangingPunct="1">
              <a:lnSpc>
                <a:spcPct val="90000"/>
              </a:lnSpc>
            </a:pPr>
            <a:r>
              <a:rPr lang="en-US" altLang="zh-CN" sz="2600" dirty="0"/>
              <a:t>2000</a:t>
            </a:r>
            <a:r>
              <a:rPr lang="zh-CN" altLang="en-US" sz="2600" dirty="0"/>
              <a:t>年、</a:t>
            </a:r>
            <a:r>
              <a:rPr lang="en-US" altLang="zh-CN" sz="2600" dirty="0"/>
              <a:t>2003</a:t>
            </a:r>
            <a:r>
              <a:rPr lang="zh-CN" altLang="en-US" sz="2600" dirty="0"/>
              <a:t>年、</a:t>
            </a:r>
            <a:r>
              <a:rPr lang="en-US" altLang="zh-CN" sz="2600" dirty="0"/>
              <a:t>2006</a:t>
            </a:r>
            <a:r>
              <a:rPr lang="zh-CN" altLang="en-US" sz="2600" dirty="0"/>
              <a:t>年，</a:t>
            </a:r>
            <a:r>
              <a:rPr lang="en-US" altLang="zh-CN" sz="2600" dirty="0"/>
              <a:t>Nmap</a:t>
            </a:r>
            <a:r>
              <a:rPr lang="zh-CN" altLang="en-US" sz="2600" dirty="0"/>
              <a:t>官方在</a:t>
            </a:r>
            <a:r>
              <a:rPr lang="en-US" altLang="zh-CN" sz="2600" dirty="0"/>
              <a:t>Nmap</a:t>
            </a:r>
            <a:r>
              <a:rPr lang="zh-CN" altLang="en-US" sz="2600" dirty="0"/>
              <a:t>用户中间分别发起</a:t>
            </a:r>
            <a:r>
              <a:rPr lang="zh-CN" altLang="en-US" sz="2600" dirty="0">
                <a:latin typeface="Arial" panose="020B0604020202020204" pitchFamily="34" charset="0"/>
              </a:rPr>
              <a:t>“</a:t>
            </a:r>
            <a:r>
              <a:rPr lang="en-US" altLang="zh-CN" sz="2600" dirty="0"/>
              <a:t>Top 50 Security Tools</a:t>
            </a:r>
            <a:r>
              <a:rPr lang="en-US" altLang="zh-CN" sz="2600" dirty="0">
                <a:latin typeface="Arial" panose="020B0604020202020204" pitchFamily="34" charset="0"/>
              </a:rPr>
              <a:t>”</a:t>
            </a:r>
            <a:r>
              <a:rPr lang="zh-CN" altLang="en-US" sz="2600" dirty="0"/>
              <a:t>、</a:t>
            </a:r>
            <a:r>
              <a:rPr lang="zh-CN" altLang="en-US" sz="2600" dirty="0">
                <a:latin typeface="Arial" panose="020B0604020202020204" pitchFamily="34" charset="0"/>
              </a:rPr>
              <a:t>“</a:t>
            </a:r>
            <a:r>
              <a:rPr lang="en-US" altLang="zh-CN" sz="2600" dirty="0"/>
              <a:t>Top 75 Security Tools</a:t>
            </a:r>
            <a:r>
              <a:rPr lang="en-US" altLang="zh-CN" sz="2600" dirty="0">
                <a:latin typeface="Arial" panose="020B0604020202020204" pitchFamily="34" charset="0"/>
              </a:rPr>
              <a:t>”</a:t>
            </a:r>
            <a:r>
              <a:rPr lang="zh-CN" altLang="en-US" sz="2600" dirty="0"/>
              <a:t>、</a:t>
            </a:r>
            <a:r>
              <a:rPr lang="zh-CN" altLang="en-US" sz="2600" dirty="0">
                <a:latin typeface="Arial" panose="020B0604020202020204" pitchFamily="34" charset="0"/>
              </a:rPr>
              <a:t>“</a:t>
            </a:r>
            <a:r>
              <a:rPr lang="en-US" altLang="zh-CN" sz="2600" dirty="0"/>
              <a:t>Top 100 Security Tools</a:t>
            </a:r>
            <a:r>
              <a:rPr lang="en-US" altLang="zh-CN" sz="2600" dirty="0">
                <a:latin typeface="Arial" panose="020B0604020202020204" pitchFamily="34" charset="0"/>
              </a:rPr>
              <a:t>”</a:t>
            </a:r>
            <a:r>
              <a:rPr lang="zh-CN" altLang="en-US" sz="2600" dirty="0"/>
              <a:t>的评选活动，</a:t>
            </a:r>
            <a:r>
              <a:rPr lang="en-US" altLang="zh-CN" sz="2600" dirty="0"/>
              <a:t>Nessus</a:t>
            </a:r>
            <a:r>
              <a:rPr lang="en-US" altLang="zh-CN" sz="2600" dirty="0">
                <a:latin typeface="Arial" panose="020B0604020202020204" pitchFamily="34" charset="0"/>
              </a:rPr>
              <a:t>“</a:t>
            </a:r>
            <a:r>
              <a:rPr lang="zh-CN" altLang="en-US" sz="2600" dirty="0"/>
              <a:t>战胜</a:t>
            </a:r>
            <a:r>
              <a:rPr lang="zh-CN" altLang="en-US" sz="2600" dirty="0">
                <a:latin typeface="Arial" panose="020B0604020202020204" pitchFamily="34" charset="0"/>
              </a:rPr>
              <a:t>”</a:t>
            </a:r>
            <a:r>
              <a:rPr lang="zh-CN" altLang="en-US" sz="2600" dirty="0"/>
              <a:t>众多的商业化漏洞扫描工具而三次夺魁。</a:t>
            </a:r>
            <a:endParaRPr lang="zh-CN" altLang="en-US" sz="2600" dirty="0"/>
          </a:p>
          <a:p>
            <a:pPr eaLnBrk="1" hangingPunct="1">
              <a:lnSpc>
                <a:spcPct val="90000"/>
              </a:lnSpc>
            </a:pPr>
            <a:r>
              <a:rPr lang="en-US" altLang="zh-CN" sz="2600" dirty="0"/>
              <a:t>Nessus</a:t>
            </a:r>
            <a:r>
              <a:rPr lang="zh-CN" altLang="en-US" sz="2600" dirty="0"/>
              <a:t>被誉为</a:t>
            </a:r>
            <a:r>
              <a:rPr lang="zh-CN" altLang="en-US" sz="2600" dirty="0">
                <a:solidFill>
                  <a:schemeClr val="accent2"/>
                </a:solidFill>
              </a:rPr>
              <a:t>黑客的血滴子，网管的百宝箱</a:t>
            </a:r>
            <a:r>
              <a:rPr lang="zh-CN" altLang="en-US" sz="2600" dirty="0"/>
              <a:t>。</a:t>
            </a:r>
            <a:endParaRPr lang="zh-CN" altLang="en-US" sz="2600" dirty="0"/>
          </a:p>
        </p:txBody>
      </p:sp>
      <p:sp>
        <p:nvSpPr>
          <p:cNvPr id="161799"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61800"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63843"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63844"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63845" name="Rectangle 2"/>
          <p:cNvSpPr>
            <a:spLocks noGrp="1"/>
          </p:cNvSpPr>
          <p:nvPr>
            <p:ph type="title"/>
          </p:nvPr>
        </p:nvSpPr>
        <p:spPr/>
        <p:txBody>
          <a:bodyPr vert="horz" wrap="square" lIns="91440" tIns="45720" rIns="91440" bIns="45720" anchor="b" anchorCtr="0"/>
          <a:p>
            <a:pPr eaLnBrk="1" hangingPunct="1"/>
            <a:r>
              <a:rPr lang="en-US" altLang="zh-CN" dirty="0">
                <a:solidFill>
                  <a:schemeClr val="accent2"/>
                </a:solidFill>
              </a:rPr>
              <a:t>Nessus</a:t>
            </a:r>
            <a:r>
              <a:rPr lang="zh-CN" altLang="en-US" dirty="0">
                <a:solidFill>
                  <a:schemeClr val="accent2"/>
                </a:solidFill>
              </a:rPr>
              <a:t>简介</a:t>
            </a:r>
            <a:r>
              <a:rPr lang="en-US" altLang="zh-CN" dirty="0">
                <a:solidFill>
                  <a:schemeClr val="accent2"/>
                </a:solidFill>
              </a:rPr>
              <a:t>(2)</a:t>
            </a:r>
            <a:endParaRPr lang="en-US" altLang="zh-CN" dirty="0">
              <a:solidFill>
                <a:schemeClr val="accent2"/>
              </a:solidFill>
            </a:endParaRPr>
          </a:p>
        </p:txBody>
      </p:sp>
      <p:sp>
        <p:nvSpPr>
          <p:cNvPr id="163846" name="Rectangle 3"/>
          <p:cNvSpPr>
            <a:spLocks noGrp="1"/>
          </p:cNvSpPr>
          <p:nvPr>
            <p:ph type="body"/>
          </p:nvPr>
        </p:nvSpPr>
        <p:spPr/>
        <p:txBody>
          <a:bodyPr vert="horz" wrap="square" lIns="91440" tIns="45720" rIns="91440" bIns="45720" anchor="t" anchorCtr="0"/>
          <a:p>
            <a:pPr eaLnBrk="1" hangingPunct="1"/>
            <a:r>
              <a:rPr lang="en-US" altLang="zh-CN" dirty="0"/>
              <a:t>Nessus</a:t>
            </a:r>
            <a:r>
              <a:rPr lang="zh-CN" altLang="en-US" dirty="0"/>
              <a:t>采用基于插件的技术。</a:t>
            </a:r>
            <a:endParaRPr lang="zh-CN" altLang="en-US" dirty="0"/>
          </a:p>
          <a:p>
            <a:pPr eaLnBrk="1" hangingPunct="1"/>
            <a:r>
              <a:rPr lang="zh-CN" altLang="en-US" dirty="0"/>
              <a:t>工作原理是通过插件模拟黑客的攻击，对目标主机系统进行攻击性的安全漏洞扫描，如测试弱势口令等，若模拟攻击成功，则表明目标主机系统存在安全漏洞。</a:t>
            </a:r>
            <a:endParaRPr lang="zh-CN" altLang="en-US" dirty="0"/>
          </a:p>
          <a:p>
            <a:pPr eaLnBrk="1" hangingPunct="1"/>
            <a:r>
              <a:rPr lang="en-US" altLang="zh-CN" dirty="0"/>
              <a:t>Nessus</a:t>
            </a:r>
            <a:r>
              <a:rPr lang="zh-CN" altLang="en-US" dirty="0"/>
              <a:t>可以完成多项安全工作，如扫描选定范围内的主机的端口开放情况、提供的服务、是否存在安全漏洞等等。  </a:t>
            </a:r>
            <a:endParaRPr lang="zh-CN" altLang="en-US" dirty="0"/>
          </a:p>
        </p:txBody>
      </p:sp>
      <p:sp>
        <p:nvSpPr>
          <p:cNvPr id="163847"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63848"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64867"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64868"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64869" name="Rectangle 2"/>
          <p:cNvSpPr>
            <a:spLocks noGrp="1"/>
          </p:cNvSpPr>
          <p:nvPr>
            <p:ph type="title"/>
          </p:nvPr>
        </p:nvSpPr>
        <p:spPr/>
        <p:txBody>
          <a:bodyPr vert="horz" wrap="square" lIns="91440" tIns="45720" rIns="91440" bIns="45720" anchor="b" anchorCtr="0"/>
          <a:p>
            <a:pPr eaLnBrk="1" hangingPunct="1"/>
            <a:r>
              <a:rPr lang="en-US" altLang="zh-CN" dirty="0">
                <a:solidFill>
                  <a:schemeClr val="accent2"/>
                </a:solidFill>
              </a:rPr>
              <a:t>Nessus</a:t>
            </a:r>
            <a:r>
              <a:rPr lang="zh-CN" altLang="en-US" dirty="0">
                <a:solidFill>
                  <a:schemeClr val="accent2"/>
                </a:solidFill>
              </a:rPr>
              <a:t>的特点</a:t>
            </a:r>
            <a:endParaRPr lang="zh-CN" altLang="en-US" dirty="0">
              <a:solidFill>
                <a:schemeClr val="accent2"/>
              </a:solidFill>
            </a:endParaRPr>
          </a:p>
        </p:txBody>
      </p:sp>
      <p:sp>
        <p:nvSpPr>
          <p:cNvPr id="164870" name="Rectangle 3"/>
          <p:cNvSpPr>
            <a:spLocks noGrp="1"/>
          </p:cNvSpPr>
          <p:nvPr>
            <p:ph type="body"/>
          </p:nvPr>
        </p:nvSpPr>
        <p:spPr>
          <a:xfrm>
            <a:off x="609600" y="1600200"/>
            <a:ext cx="7924800" cy="4800600"/>
          </a:xfrm>
        </p:spPr>
        <p:txBody>
          <a:bodyPr vert="horz" wrap="square" lIns="91440" tIns="45720" rIns="91440" bIns="45720" anchor="t" anchorCtr="0"/>
          <a:p>
            <a:pPr eaLnBrk="1" hangingPunct="1"/>
            <a:r>
              <a:rPr lang="zh-CN" altLang="en-US" dirty="0"/>
              <a:t>它是免费的，比起商业的安全扫描工具如</a:t>
            </a:r>
            <a:r>
              <a:rPr lang="en-US" altLang="zh-CN" dirty="0"/>
              <a:t>ISS</a:t>
            </a:r>
            <a:r>
              <a:rPr lang="zh-CN" altLang="en-US" dirty="0"/>
              <a:t>具有价格优势。 </a:t>
            </a:r>
            <a:endParaRPr lang="zh-CN" altLang="en-US" dirty="0"/>
          </a:p>
          <a:p>
            <a:pPr eaLnBrk="1" hangingPunct="1"/>
            <a:r>
              <a:rPr lang="zh-CN" altLang="en-US" dirty="0"/>
              <a:t>采用了基于多种安全漏洞的扫描，避免了扫描不完整的情况。 </a:t>
            </a:r>
            <a:endParaRPr lang="zh-CN" altLang="en-US" dirty="0"/>
          </a:p>
          <a:p>
            <a:pPr eaLnBrk="1" hangingPunct="1"/>
            <a:r>
              <a:rPr lang="en-US" altLang="zh-CN" dirty="0"/>
              <a:t>Nessus</a:t>
            </a:r>
            <a:r>
              <a:rPr lang="zh-CN" altLang="en-US" dirty="0"/>
              <a:t>基于插件体制，扩展性强，支持及时的在线升级，可以扫描自定义漏洞或者最新安全漏洞。 </a:t>
            </a:r>
            <a:endParaRPr lang="zh-CN" altLang="en-US" dirty="0"/>
          </a:p>
          <a:p>
            <a:pPr eaLnBrk="1" hangingPunct="1"/>
            <a:r>
              <a:rPr lang="en-US" altLang="zh-CN" dirty="0"/>
              <a:t>Nessus</a:t>
            </a:r>
            <a:r>
              <a:rPr lang="zh-CN" altLang="en-US" dirty="0"/>
              <a:t>采用客户端</a:t>
            </a:r>
            <a:r>
              <a:rPr lang="en-US" altLang="zh-CN" dirty="0"/>
              <a:t>/</a:t>
            </a:r>
            <a:r>
              <a:rPr lang="zh-CN" altLang="en-US" dirty="0"/>
              <a:t>服务端机制，容易使用、功能强大。</a:t>
            </a:r>
            <a:endParaRPr lang="zh-CN" altLang="en-US" dirty="0"/>
          </a:p>
        </p:txBody>
      </p:sp>
      <p:sp>
        <p:nvSpPr>
          <p:cNvPr id="164871"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64872"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65891"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65892"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65893" name="Rectangle 2"/>
          <p:cNvSpPr>
            <a:spLocks noGrp="1"/>
          </p:cNvSpPr>
          <p:nvPr>
            <p:ph type="title"/>
          </p:nvPr>
        </p:nvSpPr>
        <p:spPr/>
        <p:txBody>
          <a:bodyPr vert="horz" wrap="square" lIns="91440" tIns="45720" rIns="91440" bIns="45720" anchor="b" anchorCtr="0"/>
          <a:p>
            <a:pPr eaLnBrk="1" hangingPunct="1"/>
            <a:r>
              <a:rPr lang="en-US" altLang="zh-CN" dirty="0"/>
              <a:t>Nessus</a:t>
            </a:r>
            <a:r>
              <a:rPr lang="zh-CN" altLang="en-US" dirty="0"/>
              <a:t>的功能与所用的技术</a:t>
            </a:r>
            <a:endParaRPr lang="zh-CN" altLang="en-US" dirty="0"/>
          </a:p>
        </p:txBody>
      </p:sp>
      <p:sp>
        <p:nvSpPr>
          <p:cNvPr id="165894" name="Rectangle 3"/>
          <p:cNvSpPr>
            <a:spLocks noGrp="1"/>
          </p:cNvSpPr>
          <p:nvPr>
            <p:ph type="body"/>
          </p:nvPr>
        </p:nvSpPr>
        <p:spPr/>
        <p:txBody>
          <a:bodyPr vert="horz" wrap="square" lIns="91440" tIns="45720" rIns="91440" bIns="45720" anchor="t" anchorCtr="0"/>
          <a:p>
            <a:pPr eaLnBrk="1" hangingPunct="1"/>
            <a:r>
              <a:rPr lang="zh-CN" altLang="en-US" dirty="0"/>
              <a:t>主机扫描技术</a:t>
            </a:r>
            <a:endParaRPr lang="zh-CN" altLang="en-US" dirty="0"/>
          </a:p>
          <a:p>
            <a:pPr eaLnBrk="1" hangingPunct="1"/>
            <a:r>
              <a:rPr lang="zh-CN" altLang="en-US" dirty="0"/>
              <a:t>端口扫描技术</a:t>
            </a:r>
            <a:endParaRPr lang="zh-CN" altLang="en-US" dirty="0"/>
          </a:p>
          <a:p>
            <a:pPr eaLnBrk="1" hangingPunct="1"/>
            <a:r>
              <a:rPr lang="zh-CN" altLang="en-US" dirty="0"/>
              <a:t>远程主机</a:t>
            </a:r>
            <a:r>
              <a:rPr lang="en-US" altLang="zh-CN" dirty="0"/>
              <a:t>OS</a:t>
            </a:r>
            <a:r>
              <a:rPr lang="zh-CN" altLang="en-US" dirty="0"/>
              <a:t>识别</a:t>
            </a:r>
            <a:endParaRPr lang="zh-CN" altLang="en-US" dirty="0"/>
          </a:p>
          <a:p>
            <a:pPr eaLnBrk="1" hangingPunct="1"/>
            <a:r>
              <a:rPr lang="zh-CN" altLang="en-US" dirty="0">
                <a:solidFill>
                  <a:schemeClr val="accent2"/>
                </a:solidFill>
              </a:rPr>
              <a:t>漏洞扫描技术</a:t>
            </a:r>
            <a:endParaRPr lang="zh-CN" altLang="en-US" dirty="0">
              <a:solidFill>
                <a:schemeClr val="accent2"/>
              </a:solidFill>
            </a:endParaRPr>
          </a:p>
          <a:p>
            <a:pPr lvl="1" eaLnBrk="1" hangingPunct="1"/>
            <a:r>
              <a:rPr lang="zh-CN" altLang="en-US" dirty="0"/>
              <a:t>这是比</a:t>
            </a:r>
            <a:r>
              <a:rPr lang="en-US" altLang="zh-CN" dirty="0"/>
              <a:t>Nmap</a:t>
            </a:r>
            <a:r>
              <a:rPr lang="zh-CN" altLang="en-US" dirty="0"/>
              <a:t>多的功能</a:t>
            </a:r>
            <a:endParaRPr lang="zh-CN" altLang="en-US" dirty="0"/>
          </a:p>
          <a:p>
            <a:pPr lvl="1" eaLnBrk="1" hangingPunct="1"/>
            <a:r>
              <a:rPr lang="en-US" altLang="zh-CN" dirty="0"/>
              <a:t>Nessus</a:t>
            </a:r>
            <a:r>
              <a:rPr lang="zh-CN" altLang="en-US" dirty="0"/>
              <a:t>自带的上万个扫描插件是其最引人注目的功能</a:t>
            </a:r>
            <a:endParaRPr lang="zh-CN" altLang="en-US" dirty="0"/>
          </a:p>
        </p:txBody>
      </p:sp>
      <p:sp>
        <p:nvSpPr>
          <p:cNvPr id="165895"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65896"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66915"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66916"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66917" name="Rectangle 2"/>
          <p:cNvSpPr>
            <a:spLocks noGrp="1"/>
          </p:cNvSpPr>
          <p:nvPr>
            <p:ph type="title"/>
          </p:nvPr>
        </p:nvSpPr>
        <p:spPr/>
        <p:txBody>
          <a:bodyPr vert="horz" wrap="square" lIns="91440" tIns="45720" rIns="91440" bIns="45720" anchor="b" anchorCtr="0"/>
          <a:p>
            <a:pPr eaLnBrk="1" hangingPunct="1"/>
            <a:r>
              <a:rPr lang="en-US" altLang="zh-CN" dirty="0"/>
              <a:t>Nessus</a:t>
            </a:r>
            <a:r>
              <a:rPr lang="zh-CN" altLang="en-US" dirty="0"/>
              <a:t>的结构</a:t>
            </a:r>
            <a:endParaRPr lang="zh-CN" altLang="en-US" dirty="0"/>
          </a:p>
        </p:txBody>
      </p:sp>
      <p:sp>
        <p:nvSpPr>
          <p:cNvPr id="166918" name="Rectangle 3"/>
          <p:cNvSpPr/>
          <p:nvPr/>
        </p:nvSpPr>
        <p:spPr>
          <a:xfrm>
            <a:off x="0" y="2319338"/>
            <a:ext cx="9144000" cy="0"/>
          </a:xfrm>
          <a:prstGeom prst="rect">
            <a:avLst/>
          </a:prstGeom>
          <a:noFill/>
          <a:ln w="9525">
            <a:noFill/>
          </a:ln>
        </p:spPr>
        <p:txBody>
          <a:bodyPr wrap="none" anchor="ctr" anchorCtr="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endParaRPr lang="zh-CN" altLang="en-US" sz="1800" b="0" dirty="0"/>
          </a:p>
        </p:txBody>
      </p:sp>
      <p:graphicFrame>
        <p:nvGraphicFramePr>
          <p:cNvPr id="166919" name="Object 0"/>
          <p:cNvGraphicFramePr>
            <a:graphicFrameLocks noChangeAspect="1"/>
          </p:cNvGraphicFramePr>
          <p:nvPr/>
        </p:nvGraphicFramePr>
        <p:xfrm>
          <a:off x="1371600" y="1600200"/>
          <a:ext cx="6019800" cy="4424363"/>
        </p:xfrm>
        <a:graphic>
          <a:graphicData uri="http://schemas.openxmlformats.org/presentationml/2006/ole">
            <mc:AlternateContent xmlns:mc="http://schemas.openxmlformats.org/markup-compatibility/2006">
              <mc:Choice xmlns:v="urn:schemas-microsoft-com:vml" Requires="v">
                <p:oleObj spid="_x0000_s3078" name="" r:id="rId1" imgW="4391660" imgH="3307715" progId="Visio.Drawing.6">
                  <p:embed/>
                </p:oleObj>
              </mc:Choice>
              <mc:Fallback>
                <p:oleObj name="" r:id="rId1" imgW="4391660" imgH="3307715" progId="Visio.Drawing.6">
                  <p:embed/>
                  <p:pic>
                    <p:nvPicPr>
                      <p:cNvPr id="0" name="图片 3077"/>
                      <p:cNvPicPr/>
                      <p:nvPr/>
                    </p:nvPicPr>
                    <p:blipFill>
                      <a:blip r:embed="rId2"/>
                      <a:stretch>
                        <a:fillRect/>
                      </a:stretch>
                    </p:blipFill>
                    <p:spPr>
                      <a:xfrm>
                        <a:off x="1371600" y="1600200"/>
                        <a:ext cx="6019800" cy="4424363"/>
                      </a:xfrm>
                      <a:prstGeom prst="rect">
                        <a:avLst/>
                      </a:prstGeom>
                      <a:noFill/>
                      <a:ln w="38100">
                        <a:noFill/>
                        <a:miter/>
                      </a:ln>
                    </p:spPr>
                  </p:pic>
                </p:oleObj>
              </mc:Fallback>
            </mc:AlternateContent>
          </a:graphicData>
        </a:graphic>
      </p:graphicFrame>
      <p:sp>
        <p:nvSpPr>
          <p:cNvPr id="166920"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66921"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8"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67939"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67940"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67941" name="Rectangle 2"/>
          <p:cNvSpPr/>
          <p:nvPr/>
        </p:nvSpPr>
        <p:spPr>
          <a:xfrm>
            <a:off x="0" y="0"/>
            <a:ext cx="9144000" cy="6858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endParaRPr lang="zh-CN" altLang="en-US" sz="1800" b="0" dirty="0"/>
          </a:p>
        </p:txBody>
      </p:sp>
      <p:sp>
        <p:nvSpPr>
          <p:cNvPr id="167942" name="Rectangle 3"/>
          <p:cNvSpPr>
            <a:spLocks noGrp="1"/>
          </p:cNvSpPr>
          <p:nvPr>
            <p:ph type="title"/>
          </p:nvPr>
        </p:nvSpPr>
        <p:spPr>
          <a:xfrm>
            <a:off x="304800" y="381000"/>
            <a:ext cx="2667000" cy="1371600"/>
          </a:xfrm>
        </p:spPr>
        <p:txBody>
          <a:bodyPr vert="horz" wrap="square" lIns="91440" tIns="45720" rIns="91440" bIns="45720" anchor="b" anchorCtr="0"/>
          <a:p>
            <a:pPr eaLnBrk="1" hangingPunct="1"/>
            <a:r>
              <a:rPr lang="en-US" altLang="zh-CN" dirty="0">
                <a:solidFill>
                  <a:schemeClr val="accent2"/>
                </a:solidFill>
              </a:rPr>
              <a:t>Nessus</a:t>
            </a:r>
            <a:r>
              <a:rPr lang="zh-CN" altLang="en-US" dirty="0">
                <a:solidFill>
                  <a:schemeClr val="accent2"/>
                </a:solidFill>
              </a:rPr>
              <a:t>的扫描过程</a:t>
            </a:r>
            <a:endParaRPr lang="zh-CN" altLang="en-US" dirty="0">
              <a:solidFill>
                <a:schemeClr val="accent2"/>
              </a:solidFill>
            </a:endParaRPr>
          </a:p>
        </p:txBody>
      </p:sp>
      <p:pic>
        <p:nvPicPr>
          <p:cNvPr id="177159" name="Picture 4"/>
          <p:cNvPicPr>
            <a:picLocks noChangeAspect="1"/>
          </p:cNvPicPr>
          <p:nvPr/>
        </p:nvPicPr>
        <p:blipFill>
          <a:blip r:embed="rId1"/>
          <a:stretch>
            <a:fillRect/>
          </a:stretch>
        </p:blipFill>
        <p:spPr>
          <a:xfrm>
            <a:off x="3048000" y="0"/>
            <a:ext cx="5834063" cy="6858000"/>
          </a:xfrm>
          <a:prstGeom prst="rect">
            <a:avLst/>
          </a:prstGeom>
          <a:noFill/>
          <a:ln w="9525">
            <a:noFill/>
          </a:ln>
        </p:spPr>
      </p:pic>
      <p:sp>
        <p:nvSpPr>
          <p:cNvPr id="167944"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67945"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7159"/>
                                        </p:tgtEl>
                                        <p:attrNameLst>
                                          <p:attrName>style.visibility</p:attrName>
                                        </p:attrNameLst>
                                      </p:cBhvr>
                                      <p:to>
                                        <p:strVal val="visible"/>
                                      </p:to>
                                    </p:set>
                                    <p:animEffect transition="in" filter="dissolve">
                                      <p:cBhvr>
                                        <p:cTn id="7" dur="500"/>
                                        <p:tgtEl>
                                          <p:spTgt spid="177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68963"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68964"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68965" name="Rectangle 2"/>
          <p:cNvSpPr>
            <a:spLocks noGrp="1"/>
          </p:cNvSpPr>
          <p:nvPr>
            <p:ph type="title"/>
          </p:nvPr>
        </p:nvSpPr>
        <p:spPr/>
        <p:txBody>
          <a:bodyPr vert="horz" wrap="square" lIns="91440" tIns="45720" rIns="91440" bIns="45720" anchor="b" anchorCtr="0"/>
          <a:p>
            <a:pPr eaLnBrk="1" hangingPunct="1"/>
            <a:r>
              <a:rPr lang="en-US" altLang="zh-CN" dirty="0"/>
              <a:t>Nessus</a:t>
            </a:r>
            <a:r>
              <a:rPr lang="zh-CN" altLang="en-US" dirty="0"/>
              <a:t>的安装</a:t>
            </a:r>
            <a:endParaRPr lang="zh-CN" altLang="en-US" dirty="0"/>
          </a:p>
        </p:txBody>
      </p:sp>
      <p:sp>
        <p:nvSpPr>
          <p:cNvPr id="168966" name="Rectangle 3"/>
          <p:cNvSpPr>
            <a:spLocks noGrp="1"/>
          </p:cNvSpPr>
          <p:nvPr>
            <p:ph type="body"/>
          </p:nvPr>
        </p:nvSpPr>
        <p:spPr>
          <a:xfrm>
            <a:off x="609600" y="1722438"/>
            <a:ext cx="7924800" cy="4525962"/>
          </a:xfrm>
        </p:spPr>
        <p:txBody>
          <a:bodyPr vert="horz" wrap="square" lIns="91440" tIns="45720" rIns="91440" bIns="45720" anchor="t" anchorCtr="0"/>
          <a:p>
            <a:pPr eaLnBrk="1" hangingPunct="1"/>
            <a:r>
              <a:rPr lang="en-US" altLang="zh-CN" sz="2800" dirty="0"/>
              <a:t>Nessus</a:t>
            </a:r>
            <a:r>
              <a:rPr lang="zh-CN" altLang="en-US" sz="2800" dirty="0"/>
              <a:t>的服务器可以安装在</a:t>
            </a:r>
            <a:r>
              <a:rPr lang="en-US" altLang="zh-CN" sz="2800" dirty="0"/>
              <a:t>Linux、FreeBSD、Solaris、Mac OS X、Windows</a:t>
            </a:r>
            <a:r>
              <a:rPr lang="zh-CN" altLang="en-US" sz="2800" dirty="0"/>
              <a:t>上。</a:t>
            </a:r>
            <a:endParaRPr lang="zh-CN" altLang="en-US" sz="2800" dirty="0"/>
          </a:p>
          <a:p>
            <a:pPr eaLnBrk="1" hangingPunct="1"/>
            <a:r>
              <a:rPr lang="zh-CN" altLang="en-US" sz="2800" dirty="0"/>
              <a:t>客户端有</a:t>
            </a:r>
            <a:r>
              <a:rPr lang="en-US" altLang="zh-CN" sz="2800" dirty="0"/>
              <a:t>Linux/Windows</a:t>
            </a:r>
            <a:r>
              <a:rPr lang="zh-CN" altLang="en-US" sz="2800" dirty="0"/>
              <a:t>的</a:t>
            </a:r>
            <a:r>
              <a:rPr lang="en-US" altLang="zh-CN" sz="2800" dirty="0"/>
              <a:t>GUI</a:t>
            </a:r>
            <a:r>
              <a:rPr lang="zh-CN" altLang="en-US" sz="2800" dirty="0"/>
              <a:t>。</a:t>
            </a:r>
            <a:endParaRPr lang="zh-CN" altLang="en-US" sz="2800" dirty="0"/>
          </a:p>
          <a:p>
            <a:pPr eaLnBrk="1" hangingPunct="1"/>
            <a:r>
              <a:rPr lang="zh-CN" altLang="en-US" sz="2800" dirty="0"/>
              <a:t>如果想在多台计算机中使用</a:t>
            </a:r>
            <a:r>
              <a:rPr lang="en-US" altLang="zh-CN" sz="2800" dirty="0"/>
              <a:t>Nessus</a:t>
            </a:r>
            <a:r>
              <a:rPr lang="zh-CN" altLang="en-US" sz="2800" dirty="0"/>
              <a:t>，可以在一台计算机中安装服务器，其它计算机中安装客户端，客户端连接到服务器就可以进行扫描。</a:t>
            </a:r>
            <a:endParaRPr lang="zh-CN" altLang="en-US" sz="2800" dirty="0"/>
          </a:p>
          <a:p>
            <a:pPr eaLnBrk="1" hangingPunct="1"/>
            <a:r>
              <a:rPr lang="zh-CN" altLang="en-US" sz="2800" dirty="0"/>
              <a:t>服务器自带了扫描功能。</a:t>
            </a:r>
            <a:endParaRPr lang="zh-CN" altLang="en-US" dirty="0"/>
          </a:p>
        </p:txBody>
      </p:sp>
      <p:sp>
        <p:nvSpPr>
          <p:cNvPr id="168967"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68968"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9459"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9460"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9461" name="Rectangle 2"/>
          <p:cNvSpPr>
            <a:spLocks noGrp="1"/>
          </p:cNvSpPr>
          <p:nvPr>
            <p:ph type="title"/>
          </p:nvPr>
        </p:nvSpPr>
        <p:spPr/>
        <p:txBody>
          <a:bodyPr vert="horz" wrap="square" lIns="91440" tIns="45720" rIns="91440" bIns="45720" anchor="b" anchorCtr="0"/>
          <a:p>
            <a:pPr eaLnBrk="1" hangingPunct="1"/>
            <a:endParaRPr lang="zh-CN" altLang="zh-CN" dirty="0"/>
          </a:p>
        </p:txBody>
      </p:sp>
      <p:sp>
        <p:nvSpPr>
          <p:cNvPr id="19462" name="Rectangle 3"/>
          <p:cNvSpPr>
            <a:spLocks noGrp="1"/>
          </p:cNvSpPr>
          <p:nvPr>
            <p:ph type="body"/>
          </p:nvPr>
        </p:nvSpPr>
        <p:spPr/>
        <p:txBody>
          <a:bodyPr vert="horz" wrap="square" lIns="91440" tIns="45720" rIns="91440" bIns="45720" anchor="t" anchorCtr="0"/>
          <a:p>
            <a:pPr eaLnBrk="1" hangingPunct="1"/>
            <a:endParaRPr lang="zh-CN" altLang="zh-CN" dirty="0"/>
          </a:p>
        </p:txBody>
      </p:sp>
      <p:sp>
        <p:nvSpPr>
          <p:cNvPr id="19463" name="Rectangle 4"/>
          <p:cNvSpPr/>
          <p:nvPr/>
        </p:nvSpPr>
        <p:spPr>
          <a:xfrm>
            <a:off x="0" y="0"/>
            <a:ext cx="9144000" cy="6858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endParaRPr lang="zh-CN" altLang="en-US" sz="1800" b="0" dirty="0"/>
          </a:p>
        </p:txBody>
      </p:sp>
      <p:pic>
        <p:nvPicPr>
          <p:cNvPr id="19464" name="Picture 5"/>
          <p:cNvPicPr>
            <a:picLocks noChangeAspect="1"/>
          </p:cNvPicPr>
          <p:nvPr/>
        </p:nvPicPr>
        <p:blipFill>
          <a:blip r:embed="rId1"/>
          <a:stretch>
            <a:fillRect/>
          </a:stretch>
        </p:blipFill>
        <p:spPr>
          <a:xfrm>
            <a:off x="152400" y="152400"/>
            <a:ext cx="8915400" cy="6543675"/>
          </a:xfrm>
          <a:prstGeom prst="rect">
            <a:avLst/>
          </a:prstGeom>
          <a:noFill/>
          <a:ln w="9525">
            <a:noFill/>
          </a:ln>
        </p:spPr>
      </p:pic>
      <p:sp>
        <p:nvSpPr>
          <p:cNvPr id="19465"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9466"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71011"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71012"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71013" name="Rectangle 2"/>
          <p:cNvSpPr>
            <a:spLocks noGrp="1"/>
          </p:cNvSpPr>
          <p:nvPr>
            <p:ph type="title"/>
          </p:nvPr>
        </p:nvSpPr>
        <p:spPr/>
        <p:txBody>
          <a:bodyPr vert="horz" wrap="square" lIns="91440" tIns="45720" rIns="91440" bIns="45720" anchor="b" anchorCtr="0"/>
          <a:p>
            <a:pPr eaLnBrk="1" hangingPunct="1"/>
            <a:r>
              <a:rPr lang="en-US" altLang="zh-CN" dirty="0"/>
              <a:t>Nessus</a:t>
            </a:r>
            <a:r>
              <a:rPr lang="zh-CN" altLang="en-US" dirty="0"/>
              <a:t>的安装</a:t>
            </a:r>
            <a:r>
              <a:rPr lang="en-US" altLang="zh-CN" dirty="0"/>
              <a:t>(2)</a:t>
            </a:r>
            <a:endParaRPr lang="en-US" altLang="zh-CN" dirty="0"/>
          </a:p>
        </p:txBody>
      </p:sp>
      <p:sp>
        <p:nvSpPr>
          <p:cNvPr id="171014" name="Rectangle 3"/>
          <p:cNvSpPr>
            <a:spLocks noGrp="1"/>
          </p:cNvSpPr>
          <p:nvPr>
            <p:ph type="body"/>
          </p:nvPr>
        </p:nvSpPr>
        <p:spPr>
          <a:xfrm>
            <a:off x="228600" y="1752600"/>
            <a:ext cx="3776663" cy="4267200"/>
          </a:xfrm>
        </p:spPr>
        <p:txBody>
          <a:bodyPr vert="horz" wrap="square" lIns="91440" tIns="45720" rIns="91440" bIns="45720" anchor="t" anchorCtr="0"/>
          <a:p>
            <a:pPr eaLnBrk="1" hangingPunct="1"/>
            <a:r>
              <a:rPr lang="zh-CN" altLang="en-US" dirty="0"/>
              <a:t>在</a:t>
            </a:r>
            <a:r>
              <a:rPr lang="en-US" altLang="zh-CN" dirty="0"/>
              <a:t>Windows</a:t>
            </a:r>
            <a:r>
              <a:rPr lang="zh-CN" altLang="en-US" dirty="0"/>
              <a:t>下安装</a:t>
            </a:r>
            <a:r>
              <a:rPr lang="en-US" altLang="zh-CN" dirty="0"/>
              <a:t>Nessus 3(</a:t>
            </a:r>
            <a:r>
              <a:rPr lang="zh-CN" altLang="en-US" dirty="0"/>
              <a:t>服务端</a:t>
            </a:r>
            <a:r>
              <a:rPr lang="en-US" altLang="zh-CN" dirty="0"/>
              <a:t>)</a:t>
            </a:r>
            <a:r>
              <a:rPr lang="zh-CN" altLang="en-US" dirty="0"/>
              <a:t>，安装完成后主界面如图。</a:t>
            </a:r>
            <a:endParaRPr lang="zh-CN" altLang="en-US" dirty="0"/>
          </a:p>
        </p:txBody>
      </p:sp>
      <p:pic>
        <p:nvPicPr>
          <p:cNvPr id="171015" name="Picture 4"/>
          <p:cNvPicPr>
            <a:picLocks noChangeAspect="1"/>
          </p:cNvPicPr>
          <p:nvPr/>
        </p:nvPicPr>
        <p:blipFill>
          <a:blip r:embed="rId1"/>
          <a:stretch>
            <a:fillRect/>
          </a:stretch>
        </p:blipFill>
        <p:spPr>
          <a:xfrm>
            <a:off x="3962400" y="1676400"/>
            <a:ext cx="5029200" cy="4465638"/>
          </a:xfrm>
          <a:prstGeom prst="rect">
            <a:avLst/>
          </a:prstGeom>
          <a:noFill/>
          <a:ln w="9525">
            <a:noFill/>
          </a:ln>
        </p:spPr>
      </p:pic>
      <p:sp>
        <p:nvSpPr>
          <p:cNvPr id="171016"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71017"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4"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72035"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72036"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72037" name="Rectangle 2"/>
          <p:cNvSpPr>
            <a:spLocks noGrp="1"/>
          </p:cNvSpPr>
          <p:nvPr>
            <p:ph type="title"/>
          </p:nvPr>
        </p:nvSpPr>
        <p:spPr/>
        <p:txBody>
          <a:bodyPr vert="horz" wrap="square" lIns="91440" tIns="45720" rIns="91440" bIns="45720" anchor="b" anchorCtr="0"/>
          <a:p>
            <a:pPr eaLnBrk="1" hangingPunct="1"/>
            <a:r>
              <a:rPr lang="en-US" altLang="zh-CN" dirty="0"/>
              <a:t>Nessus</a:t>
            </a:r>
            <a:r>
              <a:rPr lang="zh-CN" altLang="en-US" dirty="0"/>
              <a:t>的安装</a:t>
            </a:r>
            <a:r>
              <a:rPr lang="en-US" altLang="zh-CN" dirty="0"/>
              <a:t>(3)</a:t>
            </a:r>
            <a:endParaRPr lang="en-US" altLang="zh-CN" dirty="0"/>
          </a:p>
        </p:txBody>
      </p:sp>
      <p:sp>
        <p:nvSpPr>
          <p:cNvPr id="172038" name="Rectangle 3"/>
          <p:cNvSpPr>
            <a:spLocks noGrp="1"/>
          </p:cNvSpPr>
          <p:nvPr>
            <p:ph type="body"/>
          </p:nvPr>
        </p:nvSpPr>
        <p:spPr>
          <a:xfrm>
            <a:off x="304800" y="1752600"/>
            <a:ext cx="3276600" cy="4267200"/>
          </a:xfrm>
        </p:spPr>
        <p:txBody>
          <a:bodyPr vert="horz" wrap="square" lIns="91440" tIns="45720" rIns="91440" bIns="45720" anchor="t" anchorCtr="0"/>
          <a:p>
            <a:pPr eaLnBrk="1" hangingPunct="1"/>
            <a:r>
              <a:rPr lang="zh-CN" altLang="en-US" dirty="0"/>
              <a:t>在</a:t>
            </a:r>
            <a:r>
              <a:rPr lang="en-US" altLang="zh-CN" dirty="0"/>
              <a:t>Windows</a:t>
            </a:r>
            <a:r>
              <a:rPr lang="zh-CN" altLang="en-US" dirty="0"/>
              <a:t>下安装</a:t>
            </a:r>
            <a:r>
              <a:rPr lang="en-US" altLang="zh-CN" dirty="0"/>
              <a:t>NessusWX (</a:t>
            </a:r>
            <a:r>
              <a:rPr lang="zh-CN" altLang="en-US" dirty="0"/>
              <a:t>客户端</a:t>
            </a:r>
            <a:r>
              <a:rPr lang="en-US" altLang="zh-CN" dirty="0"/>
              <a:t>)</a:t>
            </a:r>
            <a:r>
              <a:rPr lang="zh-CN" altLang="en-US" dirty="0"/>
              <a:t>，安装完成后主界面如图。</a:t>
            </a:r>
            <a:endParaRPr lang="zh-CN" altLang="en-US" dirty="0"/>
          </a:p>
        </p:txBody>
      </p:sp>
      <p:pic>
        <p:nvPicPr>
          <p:cNvPr id="172039" name="Picture 4" descr="20070526153251703"/>
          <p:cNvPicPr>
            <a:picLocks noChangeAspect="1"/>
          </p:cNvPicPr>
          <p:nvPr/>
        </p:nvPicPr>
        <p:blipFill>
          <a:blip r:embed="rId1"/>
          <a:stretch>
            <a:fillRect/>
          </a:stretch>
        </p:blipFill>
        <p:spPr>
          <a:xfrm>
            <a:off x="3352800" y="1708150"/>
            <a:ext cx="5562600" cy="4464050"/>
          </a:xfrm>
          <a:prstGeom prst="rect">
            <a:avLst/>
          </a:prstGeom>
          <a:noFill/>
          <a:ln w="9525">
            <a:noFill/>
          </a:ln>
        </p:spPr>
      </p:pic>
      <p:sp>
        <p:nvSpPr>
          <p:cNvPr id="172040"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72041"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73059"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73060"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73061" name="Rectangle 2"/>
          <p:cNvSpPr>
            <a:spLocks noGrp="1"/>
          </p:cNvSpPr>
          <p:nvPr>
            <p:ph type="title"/>
          </p:nvPr>
        </p:nvSpPr>
        <p:spPr/>
        <p:txBody>
          <a:bodyPr vert="horz" wrap="square" lIns="91440" tIns="45720" rIns="91440" bIns="45720" anchor="b" anchorCtr="0"/>
          <a:p>
            <a:pPr eaLnBrk="1" hangingPunct="1"/>
            <a:r>
              <a:rPr lang="en-US" altLang="zh-CN" dirty="0"/>
              <a:t>Nessus</a:t>
            </a:r>
            <a:r>
              <a:rPr lang="zh-CN" altLang="en-US" dirty="0"/>
              <a:t>的配置运行</a:t>
            </a:r>
            <a:endParaRPr lang="zh-CN" altLang="en-US" dirty="0"/>
          </a:p>
        </p:txBody>
      </p:sp>
      <p:sp>
        <p:nvSpPr>
          <p:cNvPr id="173062" name="Rectangle 3"/>
          <p:cNvSpPr>
            <a:spLocks noGrp="1"/>
          </p:cNvSpPr>
          <p:nvPr>
            <p:ph type="body"/>
          </p:nvPr>
        </p:nvSpPr>
        <p:spPr/>
        <p:txBody>
          <a:bodyPr vert="horz" wrap="square" lIns="91440" tIns="45720" rIns="91440" bIns="45720" anchor="t" anchorCtr="0"/>
          <a:p>
            <a:pPr eaLnBrk="1" hangingPunct="1"/>
            <a:r>
              <a:rPr lang="en-US" altLang="zh-CN" dirty="0"/>
              <a:t>Nessus</a:t>
            </a:r>
            <a:r>
              <a:rPr lang="zh-CN" altLang="en-US" dirty="0"/>
              <a:t>服务器端插件升级</a:t>
            </a:r>
            <a:endParaRPr lang="zh-CN" altLang="en-US" dirty="0"/>
          </a:p>
        </p:txBody>
      </p:sp>
      <p:pic>
        <p:nvPicPr>
          <p:cNvPr id="173063" name="Picture 4"/>
          <p:cNvPicPr>
            <a:picLocks noChangeAspect="1"/>
          </p:cNvPicPr>
          <p:nvPr/>
        </p:nvPicPr>
        <p:blipFill>
          <a:blip r:embed="rId1"/>
          <a:stretch>
            <a:fillRect/>
          </a:stretch>
        </p:blipFill>
        <p:spPr>
          <a:xfrm>
            <a:off x="304800" y="2286000"/>
            <a:ext cx="5029200" cy="3678238"/>
          </a:xfrm>
          <a:prstGeom prst="rect">
            <a:avLst/>
          </a:prstGeom>
          <a:noFill/>
          <a:ln w="9525">
            <a:noFill/>
          </a:ln>
        </p:spPr>
      </p:pic>
      <p:pic>
        <p:nvPicPr>
          <p:cNvPr id="182280" name="Picture 5"/>
          <p:cNvPicPr>
            <a:picLocks noChangeAspect="1"/>
          </p:cNvPicPr>
          <p:nvPr/>
        </p:nvPicPr>
        <p:blipFill>
          <a:blip r:embed="rId2"/>
          <a:stretch>
            <a:fillRect/>
          </a:stretch>
        </p:blipFill>
        <p:spPr>
          <a:xfrm>
            <a:off x="3810000" y="3810000"/>
            <a:ext cx="5334000" cy="2401888"/>
          </a:xfrm>
          <a:prstGeom prst="rect">
            <a:avLst/>
          </a:prstGeom>
          <a:noFill/>
          <a:ln w="9525">
            <a:noFill/>
          </a:ln>
        </p:spPr>
      </p:pic>
      <p:sp>
        <p:nvSpPr>
          <p:cNvPr id="182281" name="Rectangle 6"/>
          <p:cNvSpPr/>
          <p:nvPr/>
        </p:nvSpPr>
        <p:spPr>
          <a:xfrm>
            <a:off x="457200" y="4191000"/>
            <a:ext cx="914400" cy="228600"/>
          </a:xfrm>
          <a:prstGeom prst="rect">
            <a:avLst/>
          </a:prstGeom>
          <a:noFill/>
          <a:ln w="19050" cap="flat" cmpd="sng">
            <a:solidFill>
              <a:schemeClr val="accent2"/>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endParaRPr lang="zh-CN" altLang="en-US" sz="1800" b="0" dirty="0"/>
          </a:p>
        </p:txBody>
      </p:sp>
      <p:sp>
        <p:nvSpPr>
          <p:cNvPr id="182282" name="Line 7"/>
          <p:cNvSpPr/>
          <p:nvPr/>
        </p:nvSpPr>
        <p:spPr>
          <a:xfrm>
            <a:off x="1371600" y="4267200"/>
            <a:ext cx="2438400" cy="0"/>
          </a:xfrm>
          <a:prstGeom prst="line">
            <a:avLst/>
          </a:prstGeom>
          <a:ln w="38100" cap="flat" cmpd="sng">
            <a:solidFill>
              <a:schemeClr val="accent2"/>
            </a:solidFill>
            <a:prstDash val="solid"/>
            <a:headEnd type="none" w="med" len="med"/>
            <a:tailEnd type="triangle" w="med" len="med"/>
          </a:ln>
        </p:spPr>
      </p:sp>
      <p:sp>
        <p:nvSpPr>
          <p:cNvPr id="173067"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73068"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2281"/>
                                        </p:tgtEl>
                                        <p:attrNameLst>
                                          <p:attrName>style.visibility</p:attrName>
                                        </p:attrNameLst>
                                      </p:cBhvr>
                                      <p:to>
                                        <p:strVal val="visible"/>
                                      </p:to>
                                    </p:set>
                                    <p:anim calcmode="lin" valueType="num">
                                      <p:cBhvr additive="base">
                                        <p:cTn id="7" dur="500" fill="hold"/>
                                        <p:tgtEl>
                                          <p:spTgt spid="182281"/>
                                        </p:tgtEl>
                                        <p:attrNameLst>
                                          <p:attrName>ppt_x</p:attrName>
                                        </p:attrNameLst>
                                      </p:cBhvr>
                                      <p:tavLst>
                                        <p:tav tm="0">
                                          <p:val>
                                            <p:strVal val="#ppt_x"/>
                                          </p:val>
                                        </p:tav>
                                        <p:tav tm="100000">
                                          <p:val>
                                            <p:strVal val="#ppt_x"/>
                                          </p:val>
                                        </p:tav>
                                      </p:tavLst>
                                    </p:anim>
                                    <p:anim calcmode="lin" valueType="num">
                                      <p:cBhvr additive="base">
                                        <p:cTn id="8" dur="500" fill="hold"/>
                                        <p:tgtEl>
                                          <p:spTgt spid="18228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6" fill="hold" nodeType="afterEffect">
                                  <p:stCondLst>
                                    <p:cond delay="0"/>
                                  </p:stCondLst>
                                  <p:childTnLst>
                                    <p:set>
                                      <p:cBhvr>
                                        <p:cTn id="11" dur="1" fill="hold">
                                          <p:stCondLst>
                                            <p:cond delay="0"/>
                                          </p:stCondLst>
                                        </p:cTn>
                                        <p:tgtEl>
                                          <p:spTgt spid="182282"/>
                                        </p:tgtEl>
                                        <p:attrNameLst>
                                          <p:attrName>style.visibility</p:attrName>
                                        </p:attrNameLst>
                                      </p:cBhvr>
                                      <p:to>
                                        <p:strVal val="visible"/>
                                      </p:to>
                                    </p:set>
                                    <p:animEffect transition="in" filter="barn(inHorizontal)">
                                      <p:cBhvr>
                                        <p:cTn id="12" dur="500"/>
                                        <p:tgtEl>
                                          <p:spTgt spid="182282"/>
                                        </p:tgtEl>
                                      </p:cBhvr>
                                    </p:animEffect>
                                  </p:childTnLst>
                                </p:cTn>
                              </p:par>
                            </p:childTnLst>
                          </p:cTn>
                        </p:par>
                        <p:par>
                          <p:cTn id="13" fill="hold">
                            <p:stCondLst>
                              <p:cond delay="1000"/>
                            </p:stCondLst>
                            <p:childTnLst>
                              <p:par>
                                <p:cTn id="14" presetID="9" presetClass="entr" presetSubtype="0" fill="hold" nodeType="afterEffect">
                                  <p:stCondLst>
                                    <p:cond delay="0"/>
                                  </p:stCondLst>
                                  <p:childTnLst>
                                    <p:set>
                                      <p:cBhvr>
                                        <p:cTn id="15" dur="1" fill="hold">
                                          <p:stCondLst>
                                            <p:cond delay="0"/>
                                          </p:stCondLst>
                                        </p:cTn>
                                        <p:tgtEl>
                                          <p:spTgt spid="182280"/>
                                        </p:tgtEl>
                                        <p:attrNameLst>
                                          <p:attrName>style.visibility</p:attrName>
                                        </p:attrNameLst>
                                      </p:cBhvr>
                                      <p:to>
                                        <p:strVal val="visible"/>
                                      </p:to>
                                    </p:set>
                                    <p:animEffect transition="in" filter="dissolve">
                                      <p:cBhvr>
                                        <p:cTn id="16" dur="500"/>
                                        <p:tgtEl>
                                          <p:spTgt spid="182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1"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75107"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75108"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75109" name="Rectangle 2"/>
          <p:cNvSpPr>
            <a:spLocks noGrp="1"/>
          </p:cNvSpPr>
          <p:nvPr>
            <p:ph type="title"/>
          </p:nvPr>
        </p:nvSpPr>
        <p:spPr/>
        <p:txBody>
          <a:bodyPr vert="horz" wrap="square" lIns="91440" tIns="45720" rIns="91440" bIns="45720" anchor="b" anchorCtr="0"/>
          <a:p>
            <a:pPr eaLnBrk="1" hangingPunct="1"/>
            <a:r>
              <a:rPr lang="en-US" altLang="zh-CN" dirty="0"/>
              <a:t>Nessus</a:t>
            </a:r>
            <a:r>
              <a:rPr lang="zh-CN" altLang="en-US" dirty="0"/>
              <a:t>的配置运行（</a:t>
            </a:r>
            <a:r>
              <a:rPr lang="en-US" altLang="zh-CN" dirty="0"/>
              <a:t>2</a:t>
            </a:r>
            <a:r>
              <a:rPr lang="zh-CN" altLang="en-US" dirty="0"/>
              <a:t>）</a:t>
            </a:r>
            <a:endParaRPr lang="zh-CN" altLang="en-US" dirty="0"/>
          </a:p>
        </p:txBody>
      </p:sp>
      <p:sp>
        <p:nvSpPr>
          <p:cNvPr id="175110" name="Rectangle 3"/>
          <p:cNvSpPr>
            <a:spLocks noGrp="1"/>
          </p:cNvSpPr>
          <p:nvPr>
            <p:ph type="body"/>
          </p:nvPr>
        </p:nvSpPr>
        <p:spPr/>
        <p:txBody>
          <a:bodyPr vert="horz" wrap="square" lIns="91440" tIns="45720" rIns="91440" bIns="45720" anchor="t" anchorCtr="0"/>
          <a:p>
            <a:pPr eaLnBrk="1" hangingPunct="1"/>
            <a:r>
              <a:rPr lang="en-US" altLang="zh-CN" dirty="0"/>
              <a:t>Nessus</a:t>
            </a:r>
            <a:r>
              <a:rPr lang="zh-CN" altLang="en-US" dirty="0"/>
              <a:t>服务器端为客户端分配登陆用户</a:t>
            </a:r>
            <a:endParaRPr lang="zh-CN" altLang="en-US" dirty="0"/>
          </a:p>
        </p:txBody>
      </p:sp>
      <p:pic>
        <p:nvPicPr>
          <p:cNvPr id="175111" name="Picture 4" descr="20070526151055312"/>
          <p:cNvPicPr>
            <a:picLocks noChangeAspect="1"/>
          </p:cNvPicPr>
          <p:nvPr/>
        </p:nvPicPr>
        <p:blipFill>
          <a:blip r:embed="rId1"/>
          <a:stretch>
            <a:fillRect/>
          </a:stretch>
        </p:blipFill>
        <p:spPr>
          <a:xfrm>
            <a:off x="1600200" y="2362200"/>
            <a:ext cx="5410200" cy="3843338"/>
          </a:xfrm>
          <a:prstGeom prst="rect">
            <a:avLst/>
          </a:prstGeom>
          <a:noFill/>
          <a:ln w="9525">
            <a:noFill/>
          </a:ln>
        </p:spPr>
      </p:pic>
      <p:sp>
        <p:nvSpPr>
          <p:cNvPr id="175112"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75113"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30"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76131"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76132"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76133" name="Rectangle 2"/>
          <p:cNvSpPr>
            <a:spLocks noGrp="1"/>
          </p:cNvSpPr>
          <p:nvPr>
            <p:ph type="title"/>
          </p:nvPr>
        </p:nvSpPr>
        <p:spPr/>
        <p:txBody>
          <a:bodyPr vert="horz" wrap="square" lIns="91440" tIns="45720" rIns="91440" bIns="45720" anchor="b" anchorCtr="0"/>
          <a:p>
            <a:pPr eaLnBrk="1" hangingPunct="1"/>
            <a:r>
              <a:rPr lang="zh-CN" altLang="en-US" dirty="0"/>
              <a:t>用</a:t>
            </a:r>
            <a:r>
              <a:rPr lang="en-US" altLang="zh-CN" dirty="0"/>
              <a:t>Nessus</a:t>
            </a:r>
            <a:r>
              <a:rPr lang="zh-CN" altLang="en-US" dirty="0"/>
              <a:t>进行扫描</a:t>
            </a:r>
            <a:endParaRPr lang="zh-CN" altLang="en-US" dirty="0"/>
          </a:p>
        </p:txBody>
      </p:sp>
      <p:sp>
        <p:nvSpPr>
          <p:cNvPr id="176134" name="Rectangle 3"/>
          <p:cNvSpPr>
            <a:spLocks noGrp="1"/>
          </p:cNvSpPr>
          <p:nvPr>
            <p:ph type="body"/>
          </p:nvPr>
        </p:nvSpPr>
        <p:spPr>
          <a:xfrm>
            <a:off x="685800" y="1722438"/>
            <a:ext cx="7620000" cy="4525962"/>
          </a:xfrm>
        </p:spPr>
        <p:txBody>
          <a:bodyPr vert="horz" wrap="square" lIns="91440" tIns="45720" rIns="91440" bIns="45720" anchor="t" anchorCtr="0"/>
          <a:p>
            <a:pPr eaLnBrk="1" hangingPunct="1"/>
            <a:r>
              <a:rPr lang="en-US" altLang="zh-CN" sz="2600" dirty="0"/>
              <a:t>(1)</a:t>
            </a:r>
            <a:r>
              <a:rPr lang="zh-CN" altLang="en-US" sz="2600" dirty="0"/>
              <a:t>启动</a:t>
            </a:r>
            <a:r>
              <a:rPr lang="en-US" altLang="zh-CN" sz="2600" dirty="0"/>
              <a:t>Nessus</a:t>
            </a:r>
            <a:r>
              <a:rPr lang="zh-CN" altLang="en-US" sz="2600" dirty="0"/>
              <a:t>客户端，操作者需要指定</a:t>
            </a:r>
            <a:r>
              <a:rPr lang="en-US" altLang="zh-CN" sz="2600" dirty="0"/>
              <a:t>Nessus</a:t>
            </a:r>
            <a:r>
              <a:rPr lang="zh-CN" altLang="en-US" sz="2600" dirty="0"/>
              <a:t>服务器的</a:t>
            </a:r>
            <a:r>
              <a:rPr lang="en-US" altLang="zh-CN" sz="2600" dirty="0"/>
              <a:t>IP</a:t>
            </a:r>
            <a:r>
              <a:rPr lang="zh-CN" altLang="en-US" sz="2600" dirty="0"/>
              <a:t>地址、端口号、通信加密方式以及登陆帐号、口令。</a:t>
            </a:r>
            <a:endParaRPr lang="zh-CN" altLang="en-US" sz="2600" dirty="0"/>
          </a:p>
        </p:txBody>
      </p:sp>
      <p:pic>
        <p:nvPicPr>
          <p:cNvPr id="176135" name="Picture 4"/>
          <p:cNvPicPr>
            <a:picLocks noChangeAspect="1"/>
          </p:cNvPicPr>
          <p:nvPr/>
        </p:nvPicPr>
        <p:blipFill>
          <a:blip r:embed="rId1"/>
          <a:stretch>
            <a:fillRect/>
          </a:stretch>
        </p:blipFill>
        <p:spPr>
          <a:xfrm>
            <a:off x="2133600" y="2971800"/>
            <a:ext cx="5181600" cy="3783013"/>
          </a:xfrm>
          <a:prstGeom prst="rect">
            <a:avLst/>
          </a:prstGeom>
          <a:noFill/>
          <a:ln w="9525">
            <a:noFill/>
          </a:ln>
        </p:spPr>
      </p:pic>
      <p:sp>
        <p:nvSpPr>
          <p:cNvPr id="176136"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76137"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78179"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78180"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78181" name="Rectangle 2"/>
          <p:cNvSpPr>
            <a:spLocks noGrp="1"/>
          </p:cNvSpPr>
          <p:nvPr>
            <p:ph type="title"/>
          </p:nvPr>
        </p:nvSpPr>
        <p:spPr/>
        <p:txBody>
          <a:bodyPr vert="horz" wrap="square" lIns="91440" tIns="45720" rIns="91440" bIns="45720" anchor="b" anchorCtr="0"/>
          <a:p>
            <a:pPr eaLnBrk="1" hangingPunct="1"/>
            <a:r>
              <a:rPr lang="zh-CN" altLang="en-US" dirty="0"/>
              <a:t>用</a:t>
            </a:r>
            <a:r>
              <a:rPr lang="en-US" altLang="zh-CN" dirty="0"/>
              <a:t>Nessus</a:t>
            </a:r>
            <a:r>
              <a:rPr lang="zh-CN" altLang="en-US" dirty="0"/>
              <a:t>进行扫描</a:t>
            </a:r>
            <a:r>
              <a:rPr lang="en-US" altLang="zh-CN" dirty="0"/>
              <a:t>(2)</a:t>
            </a:r>
            <a:endParaRPr lang="en-US" altLang="zh-CN" dirty="0"/>
          </a:p>
        </p:txBody>
      </p:sp>
      <p:sp>
        <p:nvSpPr>
          <p:cNvPr id="178182" name="Rectangle 3"/>
          <p:cNvSpPr>
            <a:spLocks noGrp="1"/>
          </p:cNvSpPr>
          <p:nvPr>
            <p:ph type="body"/>
          </p:nvPr>
        </p:nvSpPr>
        <p:spPr/>
        <p:txBody>
          <a:bodyPr vert="horz" wrap="square" lIns="91440" tIns="45720" rIns="91440" bIns="45720" anchor="t" anchorCtr="0"/>
          <a:p>
            <a:pPr eaLnBrk="1" hangingPunct="1"/>
            <a:r>
              <a:rPr lang="en-US" altLang="zh-CN" dirty="0"/>
              <a:t>(2)</a:t>
            </a:r>
            <a:r>
              <a:rPr lang="zh-CN" altLang="en-US" dirty="0"/>
              <a:t>创建扫描会话，在此例中，扫描本机。</a:t>
            </a:r>
            <a:endParaRPr lang="zh-CN" altLang="en-US" dirty="0"/>
          </a:p>
        </p:txBody>
      </p:sp>
      <p:pic>
        <p:nvPicPr>
          <p:cNvPr id="178183" name="Picture 4" descr="20070527142113734"/>
          <p:cNvPicPr>
            <a:picLocks noChangeAspect="1"/>
          </p:cNvPicPr>
          <p:nvPr/>
        </p:nvPicPr>
        <p:blipFill>
          <a:blip r:embed="rId1"/>
          <a:stretch>
            <a:fillRect/>
          </a:stretch>
        </p:blipFill>
        <p:spPr>
          <a:xfrm>
            <a:off x="1981200" y="2286000"/>
            <a:ext cx="5486400" cy="4410075"/>
          </a:xfrm>
          <a:prstGeom prst="rect">
            <a:avLst/>
          </a:prstGeom>
          <a:noFill/>
          <a:ln w="9525">
            <a:noFill/>
          </a:ln>
        </p:spPr>
      </p:pic>
      <p:sp>
        <p:nvSpPr>
          <p:cNvPr id="178184"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78185"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2"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79203"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79204"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79205" name="Rectangle 2"/>
          <p:cNvSpPr>
            <a:spLocks noGrp="1"/>
          </p:cNvSpPr>
          <p:nvPr>
            <p:ph type="title"/>
          </p:nvPr>
        </p:nvSpPr>
        <p:spPr/>
        <p:txBody>
          <a:bodyPr vert="horz" wrap="square" lIns="91440" tIns="45720" rIns="91440" bIns="45720" anchor="b" anchorCtr="0"/>
          <a:p>
            <a:pPr eaLnBrk="1" hangingPunct="1"/>
            <a:r>
              <a:rPr lang="zh-CN" altLang="en-US" dirty="0"/>
              <a:t>用</a:t>
            </a:r>
            <a:r>
              <a:rPr lang="en-US" altLang="zh-CN" dirty="0"/>
              <a:t>Nessus</a:t>
            </a:r>
            <a:r>
              <a:rPr lang="zh-CN" altLang="en-US" dirty="0"/>
              <a:t>进行扫描</a:t>
            </a:r>
            <a:r>
              <a:rPr lang="en-US" altLang="zh-CN" dirty="0"/>
              <a:t>(3)</a:t>
            </a:r>
            <a:endParaRPr lang="en-US" altLang="zh-CN" dirty="0"/>
          </a:p>
        </p:txBody>
      </p:sp>
      <p:sp>
        <p:nvSpPr>
          <p:cNvPr id="179206" name="Rectangle 3"/>
          <p:cNvSpPr>
            <a:spLocks noGrp="1"/>
          </p:cNvSpPr>
          <p:nvPr>
            <p:ph type="body"/>
          </p:nvPr>
        </p:nvSpPr>
        <p:spPr/>
        <p:txBody>
          <a:bodyPr vert="horz" wrap="square" lIns="91440" tIns="45720" rIns="91440" bIns="45720" anchor="t" anchorCtr="0"/>
          <a:p>
            <a:pPr eaLnBrk="1" hangingPunct="1"/>
            <a:r>
              <a:rPr lang="en-US" altLang="zh-CN" dirty="0"/>
              <a:t>(3)</a:t>
            </a:r>
            <a:r>
              <a:rPr lang="zh-CN" altLang="en-US" dirty="0"/>
              <a:t>开始扫描</a:t>
            </a:r>
            <a:endParaRPr lang="zh-CN" altLang="en-US" dirty="0"/>
          </a:p>
        </p:txBody>
      </p:sp>
      <p:pic>
        <p:nvPicPr>
          <p:cNvPr id="179207" name="Picture 4"/>
          <p:cNvPicPr>
            <a:picLocks noChangeAspect="1"/>
          </p:cNvPicPr>
          <p:nvPr/>
        </p:nvPicPr>
        <p:blipFill>
          <a:blip r:embed="rId1"/>
          <a:stretch>
            <a:fillRect/>
          </a:stretch>
        </p:blipFill>
        <p:spPr>
          <a:xfrm>
            <a:off x="1676400" y="2438400"/>
            <a:ext cx="6324600" cy="4125913"/>
          </a:xfrm>
          <a:prstGeom prst="rect">
            <a:avLst/>
          </a:prstGeom>
          <a:noFill/>
          <a:ln w="9525">
            <a:noFill/>
          </a:ln>
        </p:spPr>
      </p:pic>
      <p:sp>
        <p:nvSpPr>
          <p:cNvPr id="179208"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79209"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6"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80227"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80228"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80229" name="Rectangle 2"/>
          <p:cNvSpPr>
            <a:spLocks noGrp="1"/>
          </p:cNvSpPr>
          <p:nvPr>
            <p:ph type="title"/>
          </p:nvPr>
        </p:nvSpPr>
        <p:spPr/>
        <p:txBody>
          <a:bodyPr vert="horz" wrap="square" lIns="91440" tIns="45720" rIns="91440" bIns="45720" anchor="b" anchorCtr="0"/>
          <a:p>
            <a:pPr eaLnBrk="1" hangingPunct="1"/>
            <a:r>
              <a:rPr lang="zh-CN" altLang="en-US" dirty="0"/>
              <a:t>用</a:t>
            </a:r>
            <a:r>
              <a:rPr lang="en-US" altLang="zh-CN" dirty="0"/>
              <a:t>Nessus</a:t>
            </a:r>
            <a:r>
              <a:rPr lang="zh-CN" altLang="en-US" dirty="0"/>
              <a:t>进行扫描</a:t>
            </a:r>
            <a:r>
              <a:rPr lang="en-US" altLang="zh-CN" dirty="0"/>
              <a:t>(4)</a:t>
            </a:r>
            <a:endParaRPr lang="en-US" altLang="zh-CN" dirty="0"/>
          </a:p>
        </p:txBody>
      </p:sp>
      <p:sp>
        <p:nvSpPr>
          <p:cNvPr id="180230" name="Rectangle 3"/>
          <p:cNvSpPr>
            <a:spLocks noGrp="1"/>
          </p:cNvSpPr>
          <p:nvPr>
            <p:ph type="body"/>
          </p:nvPr>
        </p:nvSpPr>
        <p:spPr>
          <a:xfrm>
            <a:off x="0" y="1752600"/>
            <a:ext cx="4233863" cy="4267200"/>
          </a:xfrm>
        </p:spPr>
        <p:txBody>
          <a:bodyPr vert="horz" wrap="square" lIns="91440" tIns="45720" rIns="91440" bIns="45720" anchor="t" anchorCtr="0"/>
          <a:p>
            <a:pPr eaLnBrk="1" hangingPunct="1"/>
            <a:r>
              <a:rPr lang="en-US" altLang="zh-CN" dirty="0"/>
              <a:t>(4)</a:t>
            </a:r>
            <a:r>
              <a:rPr lang="zh-CN" altLang="en-US" dirty="0"/>
              <a:t>扫描结果报告，说明</a:t>
            </a:r>
            <a:r>
              <a:rPr lang="en-US" altLang="zh-CN" dirty="0"/>
              <a:t>127.0.0.1</a:t>
            </a:r>
            <a:r>
              <a:rPr lang="zh-CN" altLang="en-US" dirty="0"/>
              <a:t>在</a:t>
            </a:r>
            <a:r>
              <a:rPr lang="en-US" altLang="zh-CN" dirty="0"/>
              <a:t>1433</a:t>
            </a:r>
            <a:r>
              <a:rPr lang="zh-CN" altLang="en-US" dirty="0"/>
              <a:t>端口开启了</a:t>
            </a:r>
            <a:r>
              <a:rPr lang="en-US" altLang="zh-CN" dirty="0"/>
              <a:t>Sql Server</a:t>
            </a:r>
            <a:r>
              <a:rPr lang="zh-CN" altLang="en-US" dirty="0"/>
              <a:t>服务，且存在弱口令漏洞：用户</a:t>
            </a:r>
            <a:r>
              <a:rPr lang="en-US" altLang="zh-CN" dirty="0"/>
              <a:t>sa</a:t>
            </a:r>
            <a:r>
              <a:rPr lang="zh-CN" altLang="en-US" dirty="0"/>
              <a:t>的密码为</a:t>
            </a:r>
            <a:r>
              <a:rPr lang="en-US" altLang="zh-CN" dirty="0"/>
              <a:t>sa</a:t>
            </a:r>
            <a:r>
              <a:rPr lang="zh-CN" altLang="en-US" dirty="0"/>
              <a:t>。 </a:t>
            </a:r>
            <a:endParaRPr lang="zh-CN" altLang="en-US" dirty="0"/>
          </a:p>
        </p:txBody>
      </p:sp>
      <p:pic>
        <p:nvPicPr>
          <p:cNvPr id="180231" name="Picture 4"/>
          <p:cNvPicPr>
            <a:picLocks noChangeAspect="1"/>
          </p:cNvPicPr>
          <p:nvPr/>
        </p:nvPicPr>
        <p:blipFill>
          <a:blip r:embed="rId1"/>
          <a:srcRect l="5000" t="12148" r="33333" b="21046"/>
          <a:stretch>
            <a:fillRect/>
          </a:stretch>
        </p:blipFill>
        <p:spPr>
          <a:xfrm>
            <a:off x="4191000" y="1752600"/>
            <a:ext cx="4800600" cy="4283075"/>
          </a:xfrm>
          <a:prstGeom prst="rect">
            <a:avLst/>
          </a:prstGeom>
          <a:noFill/>
          <a:ln w="9525">
            <a:noFill/>
          </a:ln>
        </p:spPr>
      </p:pic>
      <p:sp>
        <p:nvSpPr>
          <p:cNvPr id="180232"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80233"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81251"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81252"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81253" name="Rectangle 2"/>
          <p:cNvSpPr>
            <a:spLocks noGrp="1"/>
          </p:cNvSpPr>
          <p:nvPr>
            <p:ph type="title"/>
          </p:nvPr>
        </p:nvSpPr>
        <p:spPr/>
        <p:txBody>
          <a:bodyPr vert="horz" wrap="square" lIns="91440" tIns="45720" rIns="91440" bIns="45720" anchor="b" anchorCtr="0"/>
          <a:p>
            <a:pPr eaLnBrk="1" hangingPunct="1"/>
            <a:r>
              <a:rPr lang="en-US" altLang="zh-CN" dirty="0"/>
              <a:t>X-scan</a:t>
            </a:r>
            <a:endParaRPr lang="en-US" altLang="zh-CN" dirty="0"/>
          </a:p>
        </p:txBody>
      </p:sp>
      <p:sp>
        <p:nvSpPr>
          <p:cNvPr id="181254" name="Rectangle 3"/>
          <p:cNvSpPr>
            <a:spLocks noGrp="1"/>
          </p:cNvSpPr>
          <p:nvPr>
            <p:ph type="body"/>
          </p:nvPr>
        </p:nvSpPr>
        <p:spPr/>
        <p:txBody>
          <a:bodyPr vert="horz" wrap="square" lIns="91440" tIns="45720" rIns="91440" bIns="45720" anchor="t" anchorCtr="0"/>
          <a:p>
            <a:pPr eaLnBrk="1" hangingPunct="1"/>
            <a:r>
              <a:rPr lang="en-US" altLang="zh-CN" dirty="0"/>
              <a:t>X-scan</a:t>
            </a:r>
            <a:r>
              <a:rPr lang="zh-CN" altLang="en-US" dirty="0"/>
              <a:t>概述</a:t>
            </a:r>
            <a:endParaRPr lang="zh-CN" altLang="en-US" dirty="0"/>
          </a:p>
          <a:p>
            <a:pPr eaLnBrk="1" hangingPunct="1"/>
            <a:r>
              <a:rPr lang="en-US" altLang="zh-CN" dirty="0"/>
              <a:t>X-scan</a:t>
            </a:r>
            <a:r>
              <a:rPr lang="zh-CN" altLang="en-US" dirty="0"/>
              <a:t>功能简介</a:t>
            </a:r>
            <a:endParaRPr lang="zh-CN" altLang="en-US" dirty="0"/>
          </a:p>
          <a:p>
            <a:pPr eaLnBrk="1" hangingPunct="1"/>
            <a:r>
              <a:rPr lang="en-US" altLang="zh-CN" dirty="0"/>
              <a:t>X-scan</a:t>
            </a:r>
            <a:r>
              <a:rPr lang="zh-CN" altLang="en-US" dirty="0"/>
              <a:t>图形主界面</a:t>
            </a:r>
            <a:endParaRPr lang="zh-CN" altLang="en-US" dirty="0"/>
          </a:p>
          <a:p>
            <a:pPr eaLnBrk="1" hangingPunct="1"/>
            <a:r>
              <a:rPr lang="zh-CN" altLang="en-US" dirty="0"/>
              <a:t>案例：用</a:t>
            </a:r>
            <a:r>
              <a:rPr lang="en-US" altLang="zh-CN" dirty="0"/>
              <a:t>X-Scan</a:t>
            </a:r>
            <a:r>
              <a:rPr lang="zh-CN" altLang="en-US" dirty="0"/>
              <a:t>扫描一个网段的主机</a:t>
            </a:r>
            <a:endParaRPr lang="zh-CN" altLang="en-US" dirty="0"/>
          </a:p>
          <a:p>
            <a:pPr eaLnBrk="1" hangingPunct="1"/>
            <a:r>
              <a:rPr lang="en-US" altLang="zh-CN" dirty="0"/>
              <a:t>X-scan</a:t>
            </a:r>
            <a:r>
              <a:rPr lang="zh-CN" altLang="en-US" dirty="0"/>
              <a:t>的命令行扫描</a:t>
            </a:r>
            <a:endParaRPr lang="zh-CN" altLang="en-US" dirty="0"/>
          </a:p>
        </p:txBody>
      </p:sp>
      <p:sp>
        <p:nvSpPr>
          <p:cNvPr id="181255"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81256"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4"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82275"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82276"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82277" name="Rectangle 2"/>
          <p:cNvSpPr>
            <a:spLocks noGrp="1"/>
          </p:cNvSpPr>
          <p:nvPr>
            <p:ph type="title"/>
          </p:nvPr>
        </p:nvSpPr>
        <p:spPr/>
        <p:txBody>
          <a:bodyPr vert="horz" wrap="square" lIns="91440" tIns="45720" rIns="91440" bIns="45720" anchor="b" anchorCtr="0"/>
          <a:p>
            <a:pPr eaLnBrk="1" hangingPunct="1"/>
            <a:r>
              <a:rPr lang="en-US" altLang="zh-CN" dirty="0"/>
              <a:t>X-Scan</a:t>
            </a:r>
            <a:r>
              <a:rPr lang="zh-CN" altLang="en-US" dirty="0"/>
              <a:t>概述</a:t>
            </a:r>
            <a:endParaRPr lang="zh-CN" altLang="en-US" dirty="0"/>
          </a:p>
        </p:txBody>
      </p:sp>
      <p:sp>
        <p:nvSpPr>
          <p:cNvPr id="182278" name="Rectangle 3"/>
          <p:cNvSpPr>
            <a:spLocks noGrp="1"/>
          </p:cNvSpPr>
          <p:nvPr>
            <p:ph type="body"/>
          </p:nvPr>
        </p:nvSpPr>
        <p:spPr>
          <a:xfrm>
            <a:off x="0" y="1676400"/>
            <a:ext cx="9144000" cy="4343400"/>
          </a:xfrm>
        </p:spPr>
        <p:txBody>
          <a:bodyPr vert="horz" wrap="square" lIns="91440" tIns="45720" rIns="91440" bIns="45720" anchor="t" anchorCtr="0"/>
          <a:p>
            <a:pPr eaLnBrk="1" hangingPunct="1"/>
            <a:r>
              <a:rPr lang="en-US" altLang="zh-CN" sz="2600" dirty="0"/>
              <a:t>X-Scan</a:t>
            </a:r>
            <a:r>
              <a:rPr lang="zh-CN" altLang="en-US" sz="2600" dirty="0"/>
              <a:t>是</a:t>
            </a:r>
            <a:r>
              <a:rPr lang="zh-CN" altLang="en-US" sz="2600" dirty="0">
                <a:solidFill>
                  <a:schemeClr val="accent2"/>
                </a:solidFill>
              </a:rPr>
              <a:t>国内最著名的综合扫描器</a:t>
            </a:r>
            <a:r>
              <a:rPr lang="zh-CN" altLang="en-US" sz="2600" dirty="0"/>
              <a:t>，它完全免费，是不需要安装的绿色软件、界面支持中文和英文两种语言、包括图形界面和命令行方式。</a:t>
            </a:r>
            <a:endParaRPr lang="zh-CN" altLang="en-US" sz="2600" dirty="0"/>
          </a:p>
          <a:p>
            <a:pPr eaLnBrk="1" hangingPunct="1"/>
            <a:r>
              <a:rPr lang="zh-CN" altLang="en-US" sz="2600" dirty="0"/>
              <a:t>主要由国内著名的网络安全组织</a:t>
            </a:r>
            <a:r>
              <a:rPr lang="zh-CN" altLang="en-US" sz="2600" dirty="0">
                <a:latin typeface="Arial" panose="020B0604020202020204" pitchFamily="34" charset="0"/>
              </a:rPr>
              <a:t>“</a:t>
            </a:r>
            <a:r>
              <a:rPr lang="zh-CN" altLang="en-US" sz="2600" dirty="0"/>
              <a:t>安全焦点</a:t>
            </a:r>
            <a:r>
              <a:rPr lang="zh-CN" altLang="en-US" sz="2600" dirty="0">
                <a:latin typeface="Arial" panose="020B0604020202020204" pitchFamily="34" charset="0"/>
              </a:rPr>
              <a:t>”</a:t>
            </a:r>
            <a:r>
              <a:rPr lang="zh-CN" altLang="en-US" sz="2600" dirty="0"/>
              <a:t>完成，</a:t>
            </a:r>
            <a:r>
              <a:rPr lang="zh-CN" altLang="en-US" sz="2600" dirty="0">
                <a:latin typeface="Arial" panose="020B0604020202020204" pitchFamily="34" charset="0"/>
              </a:rPr>
              <a:t>“</a:t>
            </a:r>
            <a:r>
              <a:rPr lang="zh-CN" altLang="en-US" sz="2600" dirty="0"/>
              <a:t>冰河木马</a:t>
            </a:r>
            <a:r>
              <a:rPr lang="zh-CN" altLang="en-US" sz="2600" dirty="0">
                <a:latin typeface="Arial" panose="020B0604020202020204" pitchFamily="34" charset="0"/>
              </a:rPr>
              <a:t>”</a:t>
            </a:r>
            <a:r>
              <a:rPr lang="zh-CN" altLang="en-US" sz="2600" dirty="0"/>
              <a:t>的作者是其核心作者之一。</a:t>
            </a:r>
            <a:endParaRPr lang="zh-CN" altLang="en-US" sz="2600" dirty="0"/>
          </a:p>
          <a:p>
            <a:pPr eaLnBrk="1" hangingPunct="1"/>
            <a:r>
              <a:rPr lang="zh-CN" altLang="en-US" sz="2600" dirty="0"/>
              <a:t>从</a:t>
            </a:r>
            <a:r>
              <a:rPr lang="en-US" altLang="zh-CN" sz="2600" dirty="0"/>
              <a:t>2000</a:t>
            </a:r>
            <a:r>
              <a:rPr lang="zh-CN" altLang="en-US" sz="2600" dirty="0"/>
              <a:t>年的内部测试版</a:t>
            </a:r>
            <a:r>
              <a:rPr lang="en-US" altLang="zh-CN" sz="2600" dirty="0"/>
              <a:t>X-Scan V0.2</a:t>
            </a:r>
            <a:r>
              <a:rPr lang="zh-CN" altLang="en-US" sz="2600" dirty="0"/>
              <a:t>到目前的最新版本</a:t>
            </a:r>
            <a:r>
              <a:rPr lang="en-US" altLang="zh-CN" sz="2600" dirty="0"/>
              <a:t>X-Scan V3.3</a:t>
            </a:r>
            <a:r>
              <a:rPr lang="zh-CN" altLang="en-US" sz="2600" dirty="0"/>
              <a:t>都凝聚了国内众多专家的心血。</a:t>
            </a:r>
            <a:endParaRPr lang="zh-CN" altLang="en-US" sz="2600" dirty="0"/>
          </a:p>
          <a:p>
            <a:pPr eaLnBrk="1" hangingPunct="1"/>
            <a:r>
              <a:rPr lang="en-US" altLang="zh-CN" sz="2600" dirty="0"/>
              <a:t>X-Scan</a:t>
            </a:r>
            <a:r>
              <a:rPr lang="zh-CN" altLang="en-US" sz="2600" dirty="0"/>
              <a:t>把扫描报告对扫描到的每个漏洞进行</a:t>
            </a:r>
            <a:r>
              <a:rPr lang="zh-CN" altLang="en-US" sz="2600" dirty="0">
                <a:latin typeface="Arial" panose="020B0604020202020204" pitchFamily="34" charset="0"/>
              </a:rPr>
              <a:t>“</a:t>
            </a:r>
            <a:r>
              <a:rPr lang="zh-CN" altLang="en-US" sz="2600" dirty="0"/>
              <a:t>风险等级</a:t>
            </a:r>
            <a:r>
              <a:rPr lang="zh-CN" altLang="en-US" sz="2600" dirty="0">
                <a:latin typeface="Arial" panose="020B0604020202020204" pitchFamily="34" charset="0"/>
              </a:rPr>
              <a:t>”</a:t>
            </a:r>
            <a:r>
              <a:rPr lang="zh-CN" altLang="en-US" sz="2600" dirty="0"/>
              <a:t>评估，并提供漏洞描述、漏洞溢出程序，方便网管测试、修补漏洞。</a:t>
            </a:r>
            <a:endParaRPr lang="zh-CN" altLang="en-US" sz="2600" dirty="0"/>
          </a:p>
        </p:txBody>
      </p:sp>
      <p:sp>
        <p:nvSpPr>
          <p:cNvPr id="182279"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82280"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21507"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21508"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21509" name="Rectangle 2"/>
          <p:cNvSpPr>
            <a:spLocks noGrp="1"/>
          </p:cNvSpPr>
          <p:nvPr>
            <p:ph type="title"/>
          </p:nvPr>
        </p:nvSpPr>
        <p:spPr/>
        <p:txBody>
          <a:bodyPr vert="horz" wrap="square" lIns="91440" tIns="45720" rIns="91440" bIns="45720" anchor="b" anchorCtr="0"/>
          <a:p>
            <a:pPr eaLnBrk="1" hangingPunct="1"/>
            <a:r>
              <a:rPr lang="en-US" altLang="zh-CN" dirty="0"/>
              <a:t>2. Port Scan(2)</a:t>
            </a:r>
            <a:endParaRPr lang="en-US" altLang="zh-CN" dirty="0"/>
          </a:p>
        </p:txBody>
      </p:sp>
      <p:sp>
        <p:nvSpPr>
          <p:cNvPr id="21510" name="Rectangle 3"/>
          <p:cNvSpPr>
            <a:spLocks noGrp="1"/>
          </p:cNvSpPr>
          <p:nvPr>
            <p:ph type="body"/>
          </p:nvPr>
        </p:nvSpPr>
        <p:spPr/>
        <p:txBody>
          <a:bodyPr vert="horz" wrap="square" lIns="91440" tIns="45720" rIns="91440" bIns="45720" anchor="t" anchorCtr="0"/>
          <a:p>
            <a:pPr eaLnBrk="1" hangingPunct="1"/>
            <a:r>
              <a:rPr lang="zh-CN" altLang="en-US" dirty="0"/>
              <a:t>端口开放信息如下：</a:t>
            </a:r>
            <a:endParaRPr lang="zh-CN" altLang="en-US" dirty="0"/>
          </a:p>
          <a:p>
            <a:pPr lvl="1" eaLnBrk="1" hangingPunct="1"/>
            <a:r>
              <a:rPr lang="en-US" altLang="zh-CN" dirty="0"/>
              <a:t>21/tcp   open  ftp</a:t>
            </a:r>
            <a:endParaRPr lang="en-US" altLang="zh-CN" dirty="0"/>
          </a:p>
          <a:p>
            <a:pPr lvl="1" eaLnBrk="1" hangingPunct="1"/>
            <a:r>
              <a:rPr lang="en-US" altLang="zh-CN" dirty="0">
                <a:solidFill>
                  <a:schemeClr val="accent2"/>
                </a:solidFill>
              </a:rPr>
              <a:t>25/tcp   open  smtp</a:t>
            </a:r>
            <a:endParaRPr lang="en-US" altLang="zh-CN" dirty="0">
              <a:solidFill>
                <a:schemeClr val="accent2"/>
              </a:solidFill>
            </a:endParaRPr>
          </a:p>
          <a:p>
            <a:pPr lvl="1" eaLnBrk="1" hangingPunct="1"/>
            <a:r>
              <a:rPr lang="en-US" altLang="zh-CN" dirty="0"/>
              <a:t>42/tcp   open  nameserver</a:t>
            </a:r>
            <a:endParaRPr lang="en-US" altLang="zh-CN" dirty="0"/>
          </a:p>
          <a:p>
            <a:pPr lvl="1" eaLnBrk="1" hangingPunct="1"/>
            <a:r>
              <a:rPr lang="en-US" altLang="zh-CN" dirty="0"/>
              <a:t>53/tcp   open  domain</a:t>
            </a:r>
            <a:endParaRPr lang="en-US" altLang="zh-CN" dirty="0"/>
          </a:p>
          <a:p>
            <a:pPr lvl="1" eaLnBrk="1" hangingPunct="1"/>
            <a:r>
              <a:rPr lang="en-US" altLang="zh-CN" dirty="0"/>
              <a:t>80/tcp   open  http</a:t>
            </a:r>
            <a:endParaRPr lang="en-US" altLang="zh-CN" dirty="0"/>
          </a:p>
          <a:p>
            <a:pPr lvl="1" eaLnBrk="1" hangingPunct="1"/>
            <a:r>
              <a:rPr lang="en-US" altLang="zh-CN" dirty="0">
                <a:latin typeface="Arial" panose="020B0604020202020204" pitchFamily="34" charset="0"/>
              </a:rPr>
              <a:t>……</a:t>
            </a:r>
            <a:endParaRPr lang="en-US" altLang="zh-CN" dirty="0"/>
          </a:p>
          <a:p>
            <a:pPr eaLnBrk="1" hangingPunct="1"/>
            <a:r>
              <a:rPr lang="zh-CN" altLang="en-US" dirty="0"/>
              <a:t>我们将重点关注</a:t>
            </a:r>
            <a:r>
              <a:rPr lang="en-US" altLang="zh-CN" dirty="0"/>
              <a:t>SMTP</a:t>
            </a:r>
            <a:r>
              <a:rPr lang="zh-CN" altLang="en-US" dirty="0"/>
              <a:t>端口</a:t>
            </a:r>
            <a:endParaRPr lang="zh-CN" altLang="en-US" dirty="0"/>
          </a:p>
        </p:txBody>
      </p:sp>
      <p:sp>
        <p:nvSpPr>
          <p:cNvPr id="21511"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21512"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8"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83299"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83300"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83301" name="Rectangle 2"/>
          <p:cNvSpPr>
            <a:spLocks noGrp="1"/>
          </p:cNvSpPr>
          <p:nvPr>
            <p:ph type="title"/>
          </p:nvPr>
        </p:nvSpPr>
        <p:spPr/>
        <p:txBody>
          <a:bodyPr vert="horz" wrap="square" lIns="91440" tIns="45720" rIns="91440" bIns="45720" anchor="b" anchorCtr="0"/>
          <a:p>
            <a:pPr eaLnBrk="1" hangingPunct="1"/>
            <a:r>
              <a:rPr lang="en-US" altLang="zh-CN" dirty="0"/>
              <a:t>X-scan</a:t>
            </a:r>
            <a:r>
              <a:rPr lang="zh-CN" altLang="en-US" dirty="0"/>
              <a:t>功能简介</a:t>
            </a:r>
            <a:endParaRPr lang="zh-CN" altLang="en-US" dirty="0"/>
          </a:p>
        </p:txBody>
      </p:sp>
      <p:sp>
        <p:nvSpPr>
          <p:cNvPr id="183302" name="Rectangle 3"/>
          <p:cNvSpPr>
            <a:spLocks noGrp="1"/>
          </p:cNvSpPr>
          <p:nvPr>
            <p:ph type="body"/>
          </p:nvPr>
        </p:nvSpPr>
        <p:spPr/>
        <p:txBody>
          <a:bodyPr vert="horz" wrap="square" lIns="91440" tIns="45720" rIns="91440" bIns="45720" anchor="t" anchorCtr="0"/>
          <a:p>
            <a:pPr eaLnBrk="1" hangingPunct="1"/>
            <a:r>
              <a:rPr lang="zh-CN" altLang="en-US" dirty="0"/>
              <a:t>采用多线程方式对指定</a:t>
            </a:r>
            <a:r>
              <a:rPr lang="en-US" altLang="zh-CN" dirty="0"/>
              <a:t>IP</a:t>
            </a:r>
            <a:r>
              <a:rPr lang="zh-CN" altLang="en-US" dirty="0"/>
              <a:t>地址段（或单机）进行安全漏洞检测，支持插件功能。</a:t>
            </a:r>
            <a:endParaRPr lang="zh-CN" altLang="en-US" dirty="0"/>
          </a:p>
          <a:p>
            <a:pPr eaLnBrk="1" hangingPunct="1"/>
            <a:r>
              <a:rPr lang="en-US" altLang="zh-CN" dirty="0"/>
              <a:t>3.0</a:t>
            </a:r>
            <a:r>
              <a:rPr lang="zh-CN" altLang="en-US" dirty="0"/>
              <a:t>及后续版本提供了简单的插件开发包，便于有编程基础的朋友自己编写或将其他调试通过的代码修改为</a:t>
            </a:r>
            <a:r>
              <a:rPr lang="en-US" altLang="zh-CN" dirty="0"/>
              <a:t>X-Scan</a:t>
            </a:r>
            <a:r>
              <a:rPr lang="zh-CN" altLang="en-US" dirty="0"/>
              <a:t>插件。</a:t>
            </a:r>
            <a:endParaRPr lang="zh-CN" altLang="en-US" dirty="0"/>
          </a:p>
        </p:txBody>
      </p:sp>
      <p:sp>
        <p:nvSpPr>
          <p:cNvPr id="183303"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83304"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2"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84323"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84324"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84325" name="Rectangle 2"/>
          <p:cNvSpPr>
            <a:spLocks noGrp="1"/>
          </p:cNvSpPr>
          <p:nvPr>
            <p:ph type="title"/>
          </p:nvPr>
        </p:nvSpPr>
        <p:spPr/>
        <p:txBody>
          <a:bodyPr vert="horz" wrap="square" lIns="91440" tIns="45720" rIns="91440" bIns="45720" anchor="b" anchorCtr="0"/>
          <a:p>
            <a:pPr eaLnBrk="1" hangingPunct="1"/>
            <a:r>
              <a:rPr lang="en-US" altLang="zh-CN" dirty="0"/>
              <a:t>X-scan</a:t>
            </a:r>
            <a:r>
              <a:rPr lang="zh-CN" altLang="en-US" dirty="0"/>
              <a:t>功能简介</a:t>
            </a:r>
            <a:r>
              <a:rPr lang="en-US" altLang="zh-CN" dirty="0"/>
              <a:t>(2)</a:t>
            </a:r>
            <a:endParaRPr lang="en-US" altLang="zh-CN" dirty="0"/>
          </a:p>
        </p:txBody>
      </p:sp>
      <p:sp>
        <p:nvSpPr>
          <p:cNvPr id="184326" name="Rectangle 3"/>
          <p:cNvSpPr>
            <a:spLocks noGrp="1"/>
          </p:cNvSpPr>
          <p:nvPr>
            <p:ph type="body"/>
          </p:nvPr>
        </p:nvSpPr>
        <p:spPr/>
        <p:txBody>
          <a:bodyPr vert="horz" wrap="square" lIns="91440" tIns="45720" rIns="91440" bIns="45720" anchor="t" anchorCtr="0"/>
          <a:p>
            <a:pPr eaLnBrk="1" hangingPunct="1">
              <a:lnSpc>
                <a:spcPct val="90000"/>
              </a:lnSpc>
            </a:pPr>
            <a:r>
              <a:rPr lang="zh-CN" altLang="en-US" dirty="0"/>
              <a:t>扫描内容包括：远程服务类型、操作系统类型及版本，各种弱口令漏洞、后门、应用服务漏洞、网络设备漏洞、拒绝服务漏洞等</a:t>
            </a:r>
            <a:r>
              <a:rPr lang="en-US" altLang="zh-CN" dirty="0"/>
              <a:t>20</a:t>
            </a:r>
            <a:r>
              <a:rPr lang="zh-CN" altLang="en-US" dirty="0"/>
              <a:t>多个大类。</a:t>
            </a:r>
            <a:endParaRPr lang="zh-CN" altLang="en-US" dirty="0"/>
          </a:p>
          <a:p>
            <a:pPr eaLnBrk="1" hangingPunct="1">
              <a:lnSpc>
                <a:spcPct val="90000"/>
              </a:lnSpc>
            </a:pPr>
            <a:r>
              <a:rPr lang="zh-CN" altLang="en-US" dirty="0"/>
              <a:t>对于多数已知漏洞，给出了相应的漏洞描述、解决方案及详细描述链接。</a:t>
            </a:r>
            <a:endParaRPr lang="zh-CN" altLang="en-US" dirty="0"/>
          </a:p>
          <a:p>
            <a:pPr eaLnBrk="1" hangingPunct="1">
              <a:lnSpc>
                <a:spcPct val="90000"/>
              </a:lnSpc>
            </a:pPr>
            <a:r>
              <a:rPr lang="zh-CN" altLang="en-US" dirty="0"/>
              <a:t>因此，</a:t>
            </a:r>
            <a:r>
              <a:rPr lang="en-US" altLang="zh-CN" dirty="0"/>
              <a:t>X-scan</a:t>
            </a:r>
            <a:r>
              <a:rPr lang="zh-CN" altLang="en-US" dirty="0"/>
              <a:t>与</a:t>
            </a:r>
            <a:r>
              <a:rPr lang="en-US" altLang="zh-CN" dirty="0"/>
              <a:t>Nessus</a:t>
            </a:r>
            <a:r>
              <a:rPr lang="zh-CN" altLang="en-US" dirty="0"/>
              <a:t>一样，也完成了</a:t>
            </a:r>
            <a:r>
              <a:rPr lang="zh-CN" altLang="en-US" dirty="0">
                <a:solidFill>
                  <a:schemeClr val="accent2"/>
                </a:solidFill>
              </a:rPr>
              <a:t>主机扫描、端口扫描、远程主机</a:t>
            </a:r>
            <a:r>
              <a:rPr lang="en-US" altLang="zh-CN" dirty="0">
                <a:solidFill>
                  <a:schemeClr val="accent2"/>
                </a:solidFill>
              </a:rPr>
              <a:t>OS</a:t>
            </a:r>
            <a:r>
              <a:rPr lang="zh-CN" altLang="en-US" dirty="0">
                <a:solidFill>
                  <a:schemeClr val="accent2"/>
                </a:solidFill>
              </a:rPr>
              <a:t>识别和漏洞扫描</a:t>
            </a:r>
            <a:r>
              <a:rPr lang="zh-CN" altLang="en-US" dirty="0"/>
              <a:t>四大功能。</a:t>
            </a:r>
            <a:endParaRPr lang="zh-CN" altLang="en-US" dirty="0"/>
          </a:p>
        </p:txBody>
      </p:sp>
      <p:sp>
        <p:nvSpPr>
          <p:cNvPr id="184327"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84328"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6"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85347"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85348"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85349" name="Rectangle 2"/>
          <p:cNvSpPr>
            <a:spLocks noGrp="1"/>
          </p:cNvSpPr>
          <p:nvPr>
            <p:ph type="title"/>
          </p:nvPr>
        </p:nvSpPr>
        <p:spPr/>
        <p:txBody>
          <a:bodyPr vert="horz" wrap="square" lIns="91440" tIns="45720" rIns="91440" bIns="45720" anchor="b" anchorCtr="0"/>
          <a:p>
            <a:pPr eaLnBrk="1" hangingPunct="1"/>
            <a:r>
              <a:rPr lang="en-US" altLang="zh-CN" dirty="0"/>
              <a:t>X-scan</a:t>
            </a:r>
            <a:r>
              <a:rPr lang="zh-CN" altLang="en-US" dirty="0"/>
              <a:t>图形主界面</a:t>
            </a:r>
            <a:endParaRPr lang="zh-CN" altLang="en-US" dirty="0"/>
          </a:p>
        </p:txBody>
      </p:sp>
      <p:pic>
        <p:nvPicPr>
          <p:cNvPr id="185350" name="Picture 3"/>
          <p:cNvPicPr>
            <a:picLocks noChangeAspect="1"/>
          </p:cNvPicPr>
          <p:nvPr/>
        </p:nvPicPr>
        <p:blipFill>
          <a:blip r:embed="rId1"/>
          <a:stretch>
            <a:fillRect/>
          </a:stretch>
        </p:blipFill>
        <p:spPr>
          <a:xfrm>
            <a:off x="914400" y="1704975"/>
            <a:ext cx="7239000" cy="4391025"/>
          </a:xfrm>
          <a:prstGeom prst="rect">
            <a:avLst/>
          </a:prstGeom>
          <a:noFill/>
          <a:ln w="9525">
            <a:noFill/>
          </a:ln>
        </p:spPr>
      </p:pic>
      <p:sp>
        <p:nvSpPr>
          <p:cNvPr id="185351"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85352"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70"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86371"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86372"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86373" name="Rectangle 2"/>
          <p:cNvSpPr>
            <a:spLocks noGrp="1"/>
          </p:cNvSpPr>
          <p:nvPr>
            <p:ph type="title"/>
          </p:nvPr>
        </p:nvSpPr>
        <p:spPr/>
        <p:txBody>
          <a:bodyPr vert="horz" wrap="square" lIns="91440" tIns="45720" rIns="91440" bIns="45720" anchor="b" anchorCtr="0"/>
          <a:p>
            <a:pPr eaLnBrk="1" hangingPunct="1"/>
            <a:r>
              <a:rPr lang="zh-CN" altLang="en-US" sz="3400" dirty="0"/>
              <a:t>案例：用</a:t>
            </a:r>
            <a:r>
              <a:rPr lang="en-US" altLang="zh-CN" sz="3400" dirty="0"/>
              <a:t>X-Scan</a:t>
            </a:r>
            <a:r>
              <a:rPr lang="zh-CN" altLang="en-US" sz="3400" dirty="0"/>
              <a:t>扫描一个网段的主机</a:t>
            </a:r>
            <a:endParaRPr lang="zh-CN" altLang="en-US" sz="3400" dirty="0"/>
          </a:p>
        </p:txBody>
      </p:sp>
      <p:sp>
        <p:nvSpPr>
          <p:cNvPr id="186374" name="Rectangle 3"/>
          <p:cNvSpPr>
            <a:spLocks noGrp="1"/>
          </p:cNvSpPr>
          <p:nvPr>
            <p:ph type="body"/>
          </p:nvPr>
        </p:nvSpPr>
        <p:spPr/>
        <p:txBody>
          <a:bodyPr vert="horz" wrap="square" lIns="91440" tIns="45720" rIns="91440" bIns="45720" anchor="t" anchorCtr="0"/>
          <a:p>
            <a:pPr eaLnBrk="1" hangingPunct="1"/>
            <a:r>
              <a:rPr lang="zh-CN" altLang="en-US" dirty="0"/>
              <a:t>步骤</a:t>
            </a:r>
            <a:r>
              <a:rPr lang="en-US" altLang="zh-CN" dirty="0"/>
              <a:t>1 </a:t>
            </a:r>
            <a:r>
              <a:rPr lang="zh-CN" altLang="en-US" dirty="0"/>
              <a:t>设置扫描参数</a:t>
            </a:r>
            <a:endParaRPr lang="zh-CN" altLang="en-US" dirty="0"/>
          </a:p>
          <a:p>
            <a:pPr eaLnBrk="1" hangingPunct="1"/>
            <a:r>
              <a:rPr lang="zh-CN" altLang="en-US" dirty="0"/>
              <a:t>步骤</a:t>
            </a:r>
            <a:r>
              <a:rPr lang="en-US" altLang="zh-CN" dirty="0"/>
              <a:t>2 </a:t>
            </a:r>
            <a:r>
              <a:rPr lang="zh-CN" altLang="en-US" dirty="0"/>
              <a:t>开始扫描</a:t>
            </a:r>
            <a:endParaRPr lang="zh-CN" altLang="en-US" dirty="0"/>
          </a:p>
          <a:p>
            <a:pPr eaLnBrk="1" hangingPunct="1"/>
            <a:r>
              <a:rPr lang="zh-CN" altLang="en-US" dirty="0"/>
              <a:t>步骤</a:t>
            </a:r>
            <a:r>
              <a:rPr lang="en-US" altLang="zh-CN" dirty="0"/>
              <a:t>3 </a:t>
            </a:r>
            <a:r>
              <a:rPr lang="zh-CN" altLang="en-US" dirty="0"/>
              <a:t>查看扫描报告</a:t>
            </a:r>
            <a:endParaRPr lang="zh-CN" altLang="en-US" dirty="0"/>
          </a:p>
          <a:p>
            <a:pPr eaLnBrk="1" hangingPunct="1"/>
            <a:endParaRPr lang="zh-CN" altLang="en-US" dirty="0"/>
          </a:p>
          <a:p>
            <a:pPr eaLnBrk="1" hangingPunct="1"/>
            <a:endParaRPr lang="zh-CN" altLang="en-US" dirty="0"/>
          </a:p>
          <a:p>
            <a:pPr eaLnBrk="1" hangingPunct="1">
              <a:buNone/>
            </a:pPr>
            <a:r>
              <a:rPr lang="zh-CN" altLang="en-US" dirty="0"/>
              <a:t>	此案例中使用的</a:t>
            </a:r>
            <a:r>
              <a:rPr lang="en-US" altLang="zh-CN" dirty="0"/>
              <a:t>X-scan</a:t>
            </a:r>
            <a:r>
              <a:rPr lang="zh-CN" altLang="en-US" dirty="0"/>
              <a:t>版本是</a:t>
            </a:r>
            <a:r>
              <a:rPr lang="en-US" altLang="zh-CN" dirty="0"/>
              <a:t>V3.3</a:t>
            </a:r>
            <a:endParaRPr lang="en-US" altLang="zh-CN" dirty="0"/>
          </a:p>
        </p:txBody>
      </p:sp>
      <p:sp>
        <p:nvSpPr>
          <p:cNvPr id="186375"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86376"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4"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87395"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87396"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87397" name="Rectangle 2"/>
          <p:cNvSpPr>
            <a:spLocks noGrp="1"/>
          </p:cNvSpPr>
          <p:nvPr>
            <p:ph type="title"/>
          </p:nvPr>
        </p:nvSpPr>
        <p:spPr/>
        <p:txBody>
          <a:bodyPr vert="horz" wrap="square" lIns="91440" tIns="45720" rIns="91440" bIns="45720" anchor="b" anchorCtr="0"/>
          <a:p>
            <a:pPr eaLnBrk="1" hangingPunct="1"/>
            <a:r>
              <a:rPr lang="en-US" altLang="zh-CN" dirty="0"/>
              <a:t>1 </a:t>
            </a:r>
            <a:r>
              <a:rPr lang="zh-CN" altLang="en-US" dirty="0"/>
              <a:t>设置扫描参数</a:t>
            </a:r>
            <a:endParaRPr lang="zh-CN" altLang="en-US" dirty="0"/>
          </a:p>
        </p:txBody>
      </p:sp>
      <p:pic>
        <p:nvPicPr>
          <p:cNvPr id="187398" name="Picture 3"/>
          <p:cNvPicPr>
            <a:picLocks noChangeAspect="1"/>
          </p:cNvPicPr>
          <p:nvPr/>
        </p:nvPicPr>
        <p:blipFill>
          <a:blip r:embed="rId1"/>
          <a:stretch>
            <a:fillRect/>
          </a:stretch>
        </p:blipFill>
        <p:spPr>
          <a:xfrm>
            <a:off x="228600" y="1752600"/>
            <a:ext cx="7315200" cy="4918075"/>
          </a:xfrm>
          <a:prstGeom prst="rect">
            <a:avLst/>
          </a:prstGeom>
          <a:noFill/>
          <a:ln w="9525">
            <a:noFill/>
          </a:ln>
        </p:spPr>
      </p:pic>
      <p:pic>
        <p:nvPicPr>
          <p:cNvPr id="196615" name="Picture 4"/>
          <p:cNvPicPr>
            <a:picLocks noChangeAspect="1"/>
          </p:cNvPicPr>
          <p:nvPr/>
        </p:nvPicPr>
        <p:blipFill>
          <a:blip r:embed="rId2"/>
          <a:stretch>
            <a:fillRect/>
          </a:stretch>
        </p:blipFill>
        <p:spPr>
          <a:xfrm>
            <a:off x="4953000" y="114300"/>
            <a:ext cx="4027488" cy="5448300"/>
          </a:xfrm>
          <a:prstGeom prst="rect">
            <a:avLst/>
          </a:prstGeom>
          <a:noFill/>
          <a:ln w="25400" cap="flat" cmpd="sng">
            <a:solidFill>
              <a:srgbClr val="993300"/>
            </a:solidFill>
            <a:prstDash val="solid"/>
            <a:miter/>
            <a:headEnd type="none" w="med" len="med"/>
            <a:tailEnd type="none" w="med" len="med"/>
          </a:ln>
        </p:spPr>
      </p:pic>
      <p:sp>
        <p:nvSpPr>
          <p:cNvPr id="196616" name="Oval 5"/>
          <p:cNvSpPr/>
          <p:nvPr/>
        </p:nvSpPr>
        <p:spPr>
          <a:xfrm>
            <a:off x="76200" y="1676400"/>
            <a:ext cx="1981200" cy="2590800"/>
          </a:xfrm>
          <a:prstGeom prst="ellipse">
            <a:avLst/>
          </a:prstGeom>
          <a:noFill/>
          <a:ln w="25400" cap="flat" cmpd="sng">
            <a:solidFill>
              <a:srgbClr val="993300"/>
            </a:solidFill>
            <a:prstDash val="solid"/>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endParaRPr lang="zh-CN" altLang="en-US" sz="1800" b="0" dirty="0"/>
          </a:p>
        </p:txBody>
      </p:sp>
      <p:sp>
        <p:nvSpPr>
          <p:cNvPr id="196617" name="Line 6"/>
          <p:cNvSpPr/>
          <p:nvPr/>
        </p:nvSpPr>
        <p:spPr>
          <a:xfrm flipV="1">
            <a:off x="2057400" y="1371600"/>
            <a:ext cx="2895600" cy="1447800"/>
          </a:xfrm>
          <a:prstGeom prst="line">
            <a:avLst/>
          </a:prstGeom>
          <a:ln w="25400" cap="flat" cmpd="sng">
            <a:solidFill>
              <a:srgbClr val="993300"/>
            </a:solidFill>
            <a:prstDash val="solid"/>
            <a:headEnd type="none" w="med" len="med"/>
            <a:tailEnd type="triangle" w="med" len="med"/>
          </a:ln>
        </p:spPr>
      </p:sp>
      <p:sp>
        <p:nvSpPr>
          <p:cNvPr id="187402"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87403"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6616"/>
                                        </p:tgtEl>
                                        <p:attrNameLst>
                                          <p:attrName>style.visibility</p:attrName>
                                        </p:attrNameLst>
                                      </p:cBhvr>
                                      <p:to>
                                        <p:strVal val="visible"/>
                                      </p:to>
                                    </p:set>
                                    <p:animEffect transition="in" filter="dissolve">
                                      <p:cBhvr>
                                        <p:cTn id="7" dur="500"/>
                                        <p:tgtEl>
                                          <p:spTgt spid="19661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96617"/>
                                        </p:tgtEl>
                                        <p:attrNameLst>
                                          <p:attrName>style.visibility</p:attrName>
                                        </p:attrNameLst>
                                      </p:cBhvr>
                                      <p:to>
                                        <p:strVal val="visible"/>
                                      </p:to>
                                    </p:set>
                                    <p:animEffect transition="in" filter="dissolve">
                                      <p:cBhvr>
                                        <p:cTn id="11" dur="500"/>
                                        <p:tgtEl>
                                          <p:spTgt spid="196617"/>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96615"/>
                                        </p:tgtEl>
                                        <p:attrNameLst>
                                          <p:attrName>style.visibility</p:attrName>
                                        </p:attrNameLst>
                                      </p:cBhvr>
                                      <p:to>
                                        <p:strVal val="visible"/>
                                      </p:to>
                                    </p:set>
                                    <p:animEffect transition="in" filter="dissolve">
                                      <p:cBhvr>
                                        <p:cTn id="15" dur="500"/>
                                        <p:tgtEl>
                                          <p:spTgt spid="196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6"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8"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88419"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88420"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88421" name="Rectangle 2"/>
          <p:cNvSpPr>
            <a:spLocks noGrp="1"/>
          </p:cNvSpPr>
          <p:nvPr>
            <p:ph type="title"/>
          </p:nvPr>
        </p:nvSpPr>
        <p:spPr/>
        <p:txBody>
          <a:bodyPr vert="horz" wrap="square" lIns="91440" tIns="45720" rIns="91440" bIns="45720" anchor="b" anchorCtr="0"/>
          <a:p>
            <a:pPr eaLnBrk="1" hangingPunct="1"/>
            <a:r>
              <a:rPr lang="zh-CN" altLang="zh-CN" dirty="0"/>
              <a:t>检测范围</a:t>
            </a:r>
            <a:endParaRPr lang="zh-CN" altLang="zh-CN" dirty="0"/>
          </a:p>
        </p:txBody>
      </p:sp>
      <p:sp>
        <p:nvSpPr>
          <p:cNvPr id="188422" name="Rectangle 3"/>
          <p:cNvSpPr>
            <a:spLocks noGrp="1"/>
          </p:cNvSpPr>
          <p:nvPr>
            <p:ph type="body"/>
          </p:nvPr>
        </p:nvSpPr>
        <p:spPr>
          <a:xfrm>
            <a:off x="566738" y="1752600"/>
            <a:ext cx="8272462" cy="4267200"/>
          </a:xfrm>
        </p:spPr>
        <p:txBody>
          <a:bodyPr vert="horz" wrap="square" lIns="91440" tIns="45720" rIns="91440" bIns="45720" anchor="t" anchorCtr="0"/>
          <a:p>
            <a:pPr eaLnBrk="1" hangingPunct="1"/>
            <a:r>
              <a:rPr lang="zh-CN" altLang="en-US" dirty="0"/>
              <a:t>通过</a:t>
            </a:r>
            <a:r>
              <a:rPr lang="zh-CN" altLang="en-US" u="sng" dirty="0">
                <a:solidFill>
                  <a:schemeClr val="accent2"/>
                </a:solidFill>
              </a:rPr>
              <a:t>右侧窗口</a:t>
            </a:r>
            <a:r>
              <a:rPr lang="zh-CN" altLang="en-US" dirty="0"/>
              <a:t>的</a:t>
            </a:r>
            <a:r>
              <a:rPr lang="zh-CN" altLang="en-US" dirty="0">
                <a:latin typeface="Arial" panose="020B0604020202020204" pitchFamily="34" charset="0"/>
              </a:rPr>
              <a:t>“</a:t>
            </a:r>
            <a:r>
              <a:rPr lang="zh-CN" altLang="en-US" dirty="0"/>
              <a:t>指定</a:t>
            </a:r>
            <a:r>
              <a:rPr lang="en-US" altLang="zh-CN" dirty="0"/>
              <a:t>IP</a:t>
            </a:r>
            <a:r>
              <a:rPr lang="zh-CN" altLang="en-US" dirty="0"/>
              <a:t>范围</a:t>
            </a:r>
            <a:r>
              <a:rPr lang="zh-CN" altLang="en-US" dirty="0">
                <a:latin typeface="Arial" panose="020B0604020202020204" pitchFamily="34" charset="0"/>
              </a:rPr>
              <a:t>”</a:t>
            </a:r>
            <a:r>
              <a:rPr lang="zh-CN" altLang="en-US" dirty="0"/>
              <a:t>可以输入独立的</a:t>
            </a:r>
            <a:r>
              <a:rPr lang="en-US" altLang="zh-CN" dirty="0"/>
              <a:t>IP</a:t>
            </a:r>
            <a:r>
              <a:rPr lang="zh-CN" altLang="en-US" dirty="0"/>
              <a:t>地址或域名，也可输入以</a:t>
            </a:r>
            <a:r>
              <a:rPr lang="zh-CN" altLang="en-US" dirty="0">
                <a:latin typeface="Arial" panose="020B0604020202020204" pitchFamily="34" charset="0"/>
              </a:rPr>
              <a:t>“</a:t>
            </a:r>
            <a:r>
              <a:rPr lang="en-US" altLang="zh-CN" dirty="0"/>
              <a:t>-</a:t>
            </a:r>
            <a:r>
              <a:rPr lang="en-US" altLang="zh-CN" dirty="0">
                <a:latin typeface="Arial" panose="020B0604020202020204" pitchFamily="34" charset="0"/>
              </a:rPr>
              <a:t>”</a:t>
            </a:r>
            <a:r>
              <a:rPr lang="zh-CN" altLang="en-US" dirty="0"/>
              <a:t>和</a:t>
            </a:r>
            <a:r>
              <a:rPr lang="zh-CN" altLang="en-US" dirty="0">
                <a:latin typeface="Arial" panose="020B0604020202020204" pitchFamily="34" charset="0"/>
              </a:rPr>
              <a:t>“</a:t>
            </a:r>
            <a:r>
              <a:rPr lang="en-US" altLang="zh-CN" dirty="0"/>
              <a:t>,</a:t>
            </a:r>
            <a:r>
              <a:rPr lang="en-US" altLang="zh-CN" dirty="0">
                <a:latin typeface="Arial" panose="020B0604020202020204" pitchFamily="34" charset="0"/>
              </a:rPr>
              <a:t>”</a:t>
            </a:r>
            <a:r>
              <a:rPr lang="zh-CN" altLang="en-US" dirty="0"/>
              <a:t>分隔的</a:t>
            </a:r>
            <a:r>
              <a:rPr lang="en-US" altLang="zh-CN" dirty="0"/>
              <a:t>IP</a:t>
            </a:r>
            <a:r>
              <a:rPr lang="zh-CN" altLang="en-US" dirty="0"/>
              <a:t>地址范围，如</a:t>
            </a:r>
            <a:r>
              <a:rPr lang="zh-CN" altLang="en-US" dirty="0">
                <a:latin typeface="Arial" panose="020B0604020202020204" pitchFamily="34" charset="0"/>
              </a:rPr>
              <a:t>“</a:t>
            </a:r>
            <a:r>
              <a:rPr lang="en-US" altLang="zh-CN" dirty="0"/>
              <a:t>192.168.0.1-20</a:t>
            </a:r>
            <a:r>
              <a:rPr lang="zh-CN" altLang="en-US" dirty="0"/>
              <a:t>，</a:t>
            </a:r>
            <a:r>
              <a:rPr lang="en-US" altLang="zh-CN" dirty="0"/>
              <a:t>192.168.1.10-192.168.1.254</a:t>
            </a:r>
            <a:r>
              <a:rPr lang="en-US" altLang="zh-CN" dirty="0">
                <a:latin typeface="Arial" panose="020B0604020202020204" pitchFamily="34" charset="0"/>
              </a:rPr>
              <a:t>”</a:t>
            </a:r>
            <a:r>
              <a:rPr lang="zh-CN" altLang="en-US" dirty="0"/>
              <a:t>，或类似</a:t>
            </a:r>
            <a:r>
              <a:rPr lang="zh-CN" altLang="en-US" dirty="0">
                <a:latin typeface="Arial" panose="020B0604020202020204" pitchFamily="34" charset="0"/>
              </a:rPr>
              <a:t>“</a:t>
            </a:r>
            <a:r>
              <a:rPr lang="en-US" altLang="zh-CN" dirty="0"/>
              <a:t>192.168.100.1/24</a:t>
            </a:r>
            <a:r>
              <a:rPr lang="en-US" altLang="zh-CN" dirty="0">
                <a:latin typeface="Arial" panose="020B0604020202020204" pitchFamily="34" charset="0"/>
              </a:rPr>
              <a:t>”</a:t>
            </a:r>
            <a:r>
              <a:rPr lang="zh-CN" altLang="en-US" dirty="0"/>
              <a:t>的格式。</a:t>
            </a:r>
            <a:endParaRPr lang="zh-CN" altLang="en-US" dirty="0"/>
          </a:p>
        </p:txBody>
      </p:sp>
      <p:pic>
        <p:nvPicPr>
          <p:cNvPr id="188423" name="Picture 4"/>
          <p:cNvPicPr>
            <a:picLocks noChangeAspect="1"/>
          </p:cNvPicPr>
          <p:nvPr/>
        </p:nvPicPr>
        <p:blipFill>
          <a:blip r:embed="rId1"/>
          <a:stretch>
            <a:fillRect/>
          </a:stretch>
        </p:blipFill>
        <p:spPr>
          <a:xfrm>
            <a:off x="1066800" y="4267200"/>
            <a:ext cx="7162800" cy="1724025"/>
          </a:xfrm>
          <a:prstGeom prst="rect">
            <a:avLst/>
          </a:prstGeom>
          <a:noFill/>
          <a:ln w="25400" cap="flat" cmpd="sng">
            <a:solidFill>
              <a:srgbClr val="993300"/>
            </a:solidFill>
            <a:prstDash val="solid"/>
            <a:miter/>
            <a:headEnd type="none" w="med" len="med"/>
            <a:tailEnd type="none" w="med" len="med"/>
          </a:ln>
        </p:spPr>
      </p:pic>
      <p:sp>
        <p:nvSpPr>
          <p:cNvPr id="188424" name="Line 5"/>
          <p:cNvSpPr/>
          <p:nvPr/>
        </p:nvSpPr>
        <p:spPr>
          <a:xfrm flipH="1">
            <a:off x="1524000" y="2209800"/>
            <a:ext cx="1143000" cy="2057400"/>
          </a:xfrm>
          <a:prstGeom prst="line">
            <a:avLst/>
          </a:prstGeom>
          <a:ln w="25400" cap="flat" cmpd="sng">
            <a:solidFill>
              <a:srgbClr val="993300"/>
            </a:solidFill>
            <a:prstDash val="solid"/>
            <a:headEnd type="none" w="med" len="med"/>
            <a:tailEnd type="triangle" w="med" len="med"/>
          </a:ln>
        </p:spPr>
      </p:sp>
      <p:sp>
        <p:nvSpPr>
          <p:cNvPr id="188425"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88426"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2"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89443"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89444"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89445" name="Rectangle 2"/>
          <p:cNvSpPr>
            <a:spLocks noGrp="1"/>
          </p:cNvSpPr>
          <p:nvPr>
            <p:ph type="title"/>
          </p:nvPr>
        </p:nvSpPr>
        <p:spPr/>
        <p:txBody>
          <a:bodyPr vert="horz" wrap="square" lIns="91440" tIns="45720" rIns="91440" bIns="45720" anchor="b" anchorCtr="0"/>
          <a:p>
            <a:pPr eaLnBrk="1" hangingPunct="1"/>
            <a:r>
              <a:rPr lang="zh-CN" altLang="zh-CN" dirty="0"/>
              <a:t>全局设置</a:t>
            </a:r>
            <a:endParaRPr lang="zh-CN" altLang="zh-CN" dirty="0"/>
          </a:p>
        </p:txBody>
      </p:sp>
      <p:sp>
        <p:nvSpPr>
          <p:cNvPr id="189446" name="Rectangle 3"/>
          <p:cNvSpPr>
            <a:spLocks noGrp="1"/>
          </p:cNvSpPr>
          <p:nvPr>
            <p:ph type="body"/>
          </p:nvPr>
        </p:nvSpPr>
        <p:spPr/>
        <p:txBody>
          <a:bodyPr vert="horz" wrap="square" lIns="91440" tIns="45720" rIns="91440" bIns="45720" anchor="t" anchorCtr="0"/>
          <a:p>
            <a:pPr eaLnBrk="1" hangingPunct="1">
              <a:lnSpc>
                <a:spcPct val="90000"/>
              </a:lnSpc>
            </a:pPr>
            <a:r>
              <a:rPr lang="en-US" altLang="zh-CN" dirty="0">
                <a:latin typeface="Arial" panose="020B0604020202020204" pitchFamily="34" charset="0"/>
              </a:rPr>
              <a:t>“</a:t>
            </a:r>
            <a:r>
              <a:rPr lang="zh-CN" altLang="en-US" dirty="0"/>
              <a:t>扫描模块</a:t>
            </a:r>
            <a:r>
              <a:rPr lang="zh-CN" altLang="en-US" dirty="0">
                <a:latin typeface="Arial" panose="020B0604020202020204" pitchFamily="34" charset="0"/>
              </a:rPr>
              <a:t>”</a:t>
            </a:r>
            <a:r>
              <a:rPr lang="zh-CN" altLang="en-US" dirty="0"/>
              <a:t>项：选择本次扫描需要加载的插件</a:t>
            </a:r>
            <a:endParaRPr lang="zh-CN" altLang="en-US" dirty="0"/>
          </a:p>
          <a:p>
            <a:pPr eaLnBrk="1" hangingPunct="1">
              <a:lnSpc>
                <a:spcPct val="90000"/>
              </a:lnSpc>
            </a:pPr>
            <a:r>
              <a:rPr lang="zh-CN" altLang="en-US" dirty="0">
                <a:latin typeface="Arial" panose="020B0604020202020204" pitchFamily="34" charset="0"/>
              </a:rPr>
              <a:t>“</a:t>
            </a:r>
            <a:r>
              <a:rPr lang="zh-CN" altLang="en-US" dirty="0"/>
              <a:t>并发扫描</a:t>
            </a:r>
            <a:r>
              <a:rPr lang="zh-CN" altLang="en-US" dirty="0">
                <a:latin typeface="Arial" panose="020B0604020202020204" pitchFamily="34" charset="0"/>
              </a:rPr>
              <a:t>”</a:t>
            </a:r>
            <a:r>
              <a:rPr lang="zh-CN" altLang="en-US" dirty="0"/>
              <a:t>项：设置并发扫描的主机和并发线程数，也可以单独为每个主机的各个插件设置最大线程数</a:t>
            </a:r>
            <a:endParaRPr lang="zh-CN" altLang="en-US" dirty="0"/>
          </a:p>
          <a:p>
            <a:pPr eaLnBrk="1" hangingPunct="1">
              <a:lnSpc>
                <a:spcPct val="90000"/>
              </a:lnSpc>
            </a:pPr>
            <a:r>
              <a:rPr lang="zh-CN" altLang="en-US" dirty="0">
                <a:latin typeface="Arial" panose="020B0604020202020204" pitchFamily="34" charset="0"/>
              </a:rPr>
              <a:t>“</a:t>
            </a:r>
            <a:r>
              <a:rPr lang="zh-CN" altLang="en-US" dirty="0"/>
              <a:t>网络设置</a:t>
            </a:r>
            <a:r>
              <a:rPr lang="zh-CN" altLang="en-US" dirty="0">
                <a:latin typeface="Arial" panose="020B0604020202020204" pitchFamily="34" charset="0"/>
              </a:rPr>
              <a:t>”</a:t>
            </a:r>
            <a:r>
              <a:rPr lang="zh-CN" altLang="en-US" dirty="0"/>
              <a:t>项：设置适合的网络适配器</a:t>
            </a:r>
            <a:endParaRPr lang="zh-CN" altLang="en-US" dirty="0"/>
          </a:p>
          <a:p>
            <a:pPr eaLnBrk="1" hangingPunct="1">
              <a:lnSpc>
                <a:spcPct val="90000"/>
              </a:lnSpc>
            </a:pPr>
            <a:r>
              <a:rPr lang="zh-CN" altLang="en-US" dirty="0">
                <a:latin typeface="Arial" panose="020B0604020202020204" pitchFamily="34" charset="0"/>
              </a:rPr>
              <a:t>“</a:t>
            </a:r>
            <a:r>
              <a:rPr lang="zh-CN" altLang="en-US" dirty="0"/>
              <a:t>扫描报告</a:t>
            </a:r>
            <a:r>
              <a:rPr lang="zh-CN" altLang="en-US" dirty="0">
                <a:latin typeface="Arial" panose="020B0604020202020204" pitchFamily="34" charset="0"/>
              </a:rPr>
              <a:t>”</a:t>
            </a:r>
            <a:r>
              <a:rPr lang="zh-CN" altLang="en-US" dirty="0"/>
              <a:t>项：扫描结束后生成的报告文件名，保存在</a:t>
            </a:r>
            <a:r>
              <a:rPr lang="en-US" altLang="zh-CN" dirty="0"/>
              <a:t>LOG</a:t>
            </a:r>
            <a:r>
              <a:rPr lang="zh-CN" altLang="en-US" dirty="0"/>
              <a:t>目录下</a:t>
            </a:r>
            <a:endParaRPr lang="zh-CN" altLang="en-US" dirty="0"/>
          </a:p>
          <a:p>
            <a:pPr eaLnBrk="1" hangingPunct="1">
              <a:lnSpc>
                <a:spcPct val="90000"/>
              </a:lnSpc>
            </a:pPr>
            <a:r>
              <a:rPr lang="zh-CN" altLang="en-US" dirty="0">
                <a:latin typeface="Arial" panose="020B0604020202020204" pitchFamily="34" charset="0"/>
              </a:rPr>
              <a:t>“</a:t>
            </a:r>
            <a:r>
              <a:rPr lang="zh-CN" altLang="en-US" dirty="0"/>
              <a:t>其他设置</a:t>
            </a:r>
            <a:r>
              <a:rPr lang="zh-CN" altLang="en-US" dirty="0">
                <a:latin typeface="Arial" panose="020B0604020202020204" pitchFamily="34" charset="0"/>
              </a:rPr>
              <a:t>”</a:t>
            </a:r>
            <a:r>
              <a:rPr lang="zh-CN" altLang="en-US" dirty="0"/>
              <a:t>项</a:t>
            </a:r>
            <a:endParaRPr lang="zh-CN" altLang="en-US" dirty="0"/>
          </a:p>
        </p:txBody>
      </p:sp>
      <p:sp>
        <p:nvSpPr>
          <p:cNvPr id="189447"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89448"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6"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90467"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90468"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90469" name="Rectangle 2"/>
          <p:cNvSpPr>
            <a:spLocks noGrp="1"/>
          </p:cNvSpPr>
          <p:nvPr>
            <p:ph type="title"/>
          </p:nvPr>
        </p:nvSpPr>
        <p:spPr/>
        <p:txBody>
          <a:bodyPr vert="horz" wrap="square" lIns="91440" tIns="45720" rIns="91440" bIns="45720" anchor="b" anchorCtr="0"/>
          <a:p>
            <a:pPr eaLnBrk="1" hangingPunct="1"/>
            <a:r>
              <a:rPr lang="zh-CN" altLang="zh-CN" dirty="0"/>
              <a:t>插件设置 </a:t>
            </a:r>
            <a:endParaRPr lang="zh-CN" altLang="zh-CN" dirty="0"/>
          </a:p>
        </p:txBody>
      </p:sp>
      <p:sp>
        <p:nvSpPr>
          <p:cNvPr id="190470" name="Rectangle 3"/>
          <p:cNvSpPr>
            <a:spLocks noGrp="1"/>
          </p:cNvSpPr>
          <p:nvPr>
            <p:ph type="body"/>
          </p:nvPr>
        </p:nvSpPr>
        <p:spPr/>
        <p:txBody>
          <a:bodyPr vert="horz" wrap="square" lIns="91440" tIns="45720" rIns="91440" bIns="45720" anchor="t" anchorCtr="0"/>
          <a:p>
            <a:pPr eaLnBrk="1" hangingPunct="1"/>
            <a:r>
              <a:rPr lang="zh-CN" altLang="zh-CN" dirty="0"/>
              <a:t>该模块提供对各个插件的设置方法。 </a:t>
            </a:r>
            <a:endParaRPr lang="zh-CN" altLang="zh-CN" dirty="0"/>
          </a:p>
          <a:p>
            <a:pPr eaLnBrk="1" hangingPunct="1"/>
            <a:r>
              <a:rPr lang="zh-CN" altLang="zh-CN" dirty="0"/>
              <a:t>包括如图所示几项内容。</a:t>
            </a:r>
            <a:endParaRPr lang="zh-CN" altLang="zh-CN" dirty="0"/>
          </a:p>
        </p:txBody>
      </p:sp>
      <p:pic>
        <p:nvPicPr>
          <p:cNvPr id="190471" name="Picture 4"/>
          <p:cNvPicPr>
            <a:picLocks noChangeAspect="1"/>
          </p:cNvPicPr>
          <p:nvPr/>
        </p:nvPicPr>
        <p:blipFill>
          <a:blip r:embed="rId1"/>
          <a:stretch>
            <a:fillRect/>
          </a:stretch>
        </p:blipFill>
        <p:spPr>
          <a:xfrm>
            <a:off x="2514600" y="3038475"/>
            <a:ext cx="3857625" cy="3057525"/>
          </a:xfrm>
          <a:prstGeom prst="rect">
            <a:avLst/>
          </a:prstGeom>
          <a:noFill/>
          <a:ln w="9525">
            <a:noFill/>
          </a:ln>
        </p:spPr>
      </p:pic>
      <p:sp>
        <p:nvSpPr>
          <p:cNvPr id="190472"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90473"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90"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91491"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91492"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91493" name="Rectangle 2"/>
          <p:cNvSpPr>
            <a:spLocks noGrp="1"/>
          </p:cNvSpPr>
          <p:nvPr>
            <p:ph type="title"/>
          </p:nvPr>
        </p:nvSpPr>
        <p:spPr/>
        <p:txBody>
          <a:bodyPr vert="horz" wrap="square" lIns="91440" tIns="45720" rIns="91440" bIns="45720" anchor="b" anchorCtr="0"/>
          <a:p>
            <a:pPr eaLnBrk="1" hangingPunct="1"/>
            <a:r>
              <a:rPr lang="en-US" altLang="zh-CN" dirty="0"/>
              <a:t>2 </a:t>
            </a:r>
            <a:r>
              <a:rPr lang="zh-CN" altLang="en-US" dirty="0"/>
              <a:t>开始扫描</a:t>
            </a:r>
            <a:endParaRPr lang="zh-CN" altLang="en-US" dirty="0"/>
          </a:p>
        </p:txBody>
      </p:sp>
      <p:sp>
        <p:nvSpPr>
          <p:cNvPr id="191494" name="Rectangle 3"/>
          <p:cNvSpPr>
            <a:spLocks noGrp="1"/>
          </p:cNvSpPr>
          <p:nvPr>
            <p:ph type="body"/>
          </p:nvPr>
        </p:nvSpPr>
        <p:spPr/>
        <p:txBody>
          <a:bodyPr vert="horz" wrap="square" lIns="91440" tIns="45720" rIns="91440" bIns="45720" anchor="t" anchorCtr="0"/>
          <a:p>
            <a:pPr eaLnBrk="1" hangingPunct="1"/>
            <a:r>
              <a:rPr lang="zh-CN" altLang="en-US" sz="2600" dirty="0"/>
              <a:t>在此案例中，设置检测范围为</a:t>
            </a:r>
            <a:r>
              <a:rPr lang="en-US" altLang="zh-CN" sz="2600" dirty="0"/>
              <a:t>192.168.1.10-20</a:t>
            </a:r>
            <a:r>
              <a:rPr lang="zh-CN" altLang="en-US" sz="2600" dirty="0"/>
              <a:t>，其它使用默认设置，扫描过程如图所示。</a:t>
            </a:r>
            <a:endParaRPr lang="zh-CN" altLang="en-US" sz="2600" dirty="0"/>
          </a:p>
        </p:txBody>
      </p:sp>
      <p:pic>
        <p:nvPicPr>
          <p:cNvPr id="200711" name="Picture 4"/>
          <p:cNvPicPr>
            <a:picLocks noChangeAspect="1"/>
          </p:cNvPicPr>
          <p:nvPr/>
        </p:nvPicPr>
        <p:blipFill>
          <a:blip r:embed="rId1"/>
          <a:stretch>
            <a:fillRect/>
          </a:stretch>
        </p:blipFill>
        <p:spPr>
          <a:xfrm>
            <a:off x="1571625" y="2590800"/>
            <a:ext cx="5972175" cy="3371850"/>
          </a:xfrm>
          <a:prstGeom prst="rect">
            <a:avLst/>
          </a:prstGeom>
          <a:noFill/>
          <a:ln w="9525">
            <a:noFill/>
          </a:ln>
        </p:spPr>
      </p:pic>
      <p:sp>
        <p:nvSpPr>
          <p:cNvPr id="191496"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91497"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20071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4"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92515"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92516"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92517" name="Rectangle 2"/>
          <p:cNvSpPr>
            <a:spLocks noGrp="1"/>
          </p:cNvSpPr>
          <p:nvPr>
            <p:ph type="title"/>
          </p:nvPr>
        </p:nvSpPr>
        <p:spPr/>
        <p:txBody>
          <a:bodyPr vert="horz" wrap="square" lIns="91440" tIns="45720" rIns="91440" bIns="45720" anchor="b" anchorCtr="0"/>
          <a:p>
            <a:pPr eaLnBrk="1" hangingPunct="1"/>
            <a:r>
              <a:rPr lang="en-US" altLang="zh-CN" dirty="0"/>
              <a:t>3 </a:t>
            </a:r>
            <a:r>
              <a:rPr lang="zh-CN" altLang="en-US" dirty="0"/>
              <a:t>查看扫描报告</a:t>
            </a:r>
            <a:endParaRPr lang="zh-CN" altLang="en-US" dirty="0"/>
          </a:p>
        </p:txBody>
      </p:sp>
      <p:pic>
        <p:nvPicPr>
          <p:cNvPr id="192518" name="Picture 3"/>
          <p:cNvPicPr>
            <a:picLocks noChangeAspect="1"/>
          </p:cNvPicPr>
          <p:nvPr/>
        </p:nvPicPr>
        <p:blipFill>
          <a:blip r:embed="rId1"/>
          <a:stretch>
            <a:fillRect/>
          </a:stretch>
        </p:blipFill>
        <p:spPr>
          <a:xfrm>
            <a:off x="1143000" y="1676400"/>
            <a:ext cx="6905625" cy="5048250"/>
          </a:xfrm>
          <a:prstGeom prst="rect">
            <a:avLst/>
          </a:prstGeom>
          <a:noFill/>
          <a:ln w="9525">
            <a:noFill/>
          </a:ln>
        </p:spPr>
      </p:pic>
      <p:sp>
        <p:nvSpPr>
          <p:cNvPr id="201735" name="Rectangle 4"/>
          <p:cNvSpPr/>
          <p:nvPr/>
        </p:nvSpPr>
        <p:spPr>
          <a:xfrm>
            <a:off x="1219200" y="3505200"/>
            <a:ext cx="4038600" cy="152400"/>
          </a:xfrm>
          <a:prstGeom prst="rect">
            <a:avLst/>
          </a:prstGeom>
          <a:noFill/>
          <a:ln w="9525" cap="flat" cmpd="sng">
            <a:solidFill>
              <a:srgbClr val="000080"/>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endParaRPr lang="zh-CN" altLang="en-US" sz="1800" b="0" dirty="0"/>
          </a:p>
        </p:txBody>
      </p:sp>
      <p:sp>
        <p:nvSpPr>
          <p:cNvPr id="201736" name="Rectangle 5"/>
          <p:cNvSpPr/>
          <p:nvPr/>
        </p:nvSpPr>
        <p:spPr>
          <a:xfrm>
            <a:off x="5257800" y="3200400"/>
            <a:ext cx="1600200" cy="762000"/>
          </a:xfrm>
          <a:prstGeom prst="rect">
            <a:avLst/>
          </a:prstGeom>
          <a:noFill/>
          <a:ln w="9525">
            <a:noFill/>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zh-CN" altLang="en-US" sz="2400" dirty="0"/>
              <a:t>详细漏洞信</a:t>
            </a:r>
            <a:endParaRPr lang="zh-CN" altLang="en-US" sz="2400" dirty="0"/>
          </a:p>
          <a:p>
            <a:pPr marL="0" lvl="0" indent="0" algn="ctr" eaLnBrk="1" hangingPunct="1">
              <a:spcBef>
                <a:spcPct val="0"/>
              </a:spcBef>
              <a:buClrTx/>
              <a:buFont typeface="Arial" panose="020B0604020202020204" pitchFamily="34" charset="0"/>
              <a:buNone/>
            </a:pPr>
            <a:r>
              <a:rPr lang="zh-CN" altLang="en-US" sz="2400" dirty="0"/>
              <a:t>息见下页图</a:t>
            </a:r>
            <a:endParaRPr lang="zh-CN" altLang="en-US" sz="2400" dirty="0"/>
          </a:p>
        </p:txBody>
      </p:sp>
      <p:sp>
        <p:nvSpPr>
          <p:cNvPr id="192521"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92522"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1735"/>
                                        </p:tgtEl>
                                        <p:attrNameLst>
                                          <p:attrName>style.visibility</p:attrName>
                                        </p:attrNameLst>
                                      </p:cBhvr>
                                      <p:to>
                                        <p:strVal val="visible"/>
                                      </p:to>
                                    </p:set>
                                    <p:anim calcmode="lin" valueType="num">
                                      <p:cBhvr additive="base">
                                        <p:cTn id="7" dur="500" fill="hold"/>
                                        <p:tgtEl>
                                          <p:spTgt spid="201735"/>
                                        </p:tgtEl>
                                        <p:attrNameLst>
                                          <p:attrName>ppt_x</p:attrName>
                                        </p:attrNameLst>
                                      </p:cBhvr>
                                      <p:tavLst>
                                        <p:tav tm="0">
                                          <p:val>
                                            <p:strVal val="1+#ppt_w/2"/>
                                          </p:val>
                                        </p:tav>
                                        <p:tav tm="100000">
                                          <p:val>
                                            <p:strVal val="#ppt_x"/>
                                          </p:val>
                                        </p:tav>
                                      </p:tavLst>
                                    </p:anim>
                                    <p:anim calcmode="lin" valueType="num">
                                      <p:cBhvr additive="base">
                                        <p:cTn id="8" dur="500" fill="hold"/>
                                        <p:tgtEl>
                                          <p:spTgt spid="20173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01736"/>
                                        </p:tgtEl>
                                        <p:attrNameLst>
                                          <p:attrName>style.visibility</p:attrName>
                                        </p:attrNameLst>
                                      </p:cBhvr>
                                      <p:to>
                                        <p:strVal val="visible"/>
                                      </p:to>
                                    </p:set>
                                    <p:anim calcmode="lin" valueType="num">
                                      <p:cBhvr additive="base">
                                        <p:cTn id="11" dur="500" fill="hold"/>
                                        <p:tgtEl>
                                          <p:spTgt spid="201736"/>
                                        </p:tgtEl>
                                        <p:attrNameLst>
                                          <p:attrName>ppt_x</p:attrName>
                                        </p:attrNameLst>
                                      </p:cBhvr>
                                      <p:tavLst>
                                        <p:tav tm="0">
                                          <p:val>
                                            <p:strVal val="1+#ppt_w/2"/>
                                          </p:val>
                                        </p:tav>
                                        <p:tav tm="100000">
                                          <p:val>
                                            <p:strVal val="#ppt_x"/>
                                          </p:val>
                                        </p:tav>
                                      </p:tavLst>
                                    </p:anim>
                                    <p:anim calcmode="lin" valueType="num">
                                      <p:cBhvr additive="base">
                                        <p:cTn id="12" dur="500" fill="hold"/>
                                        <p:tgtEl>
                                          <p:spTgt spid="2017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5" grpId="0" animBg="1"/>
      <p:bldP spid="2017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22531"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22532"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22533" name="Rectangle 2"/>
          <p:cNvSpPr>
            <a:spLocks noGrp="1"/>
          </p:cNvSpPr>
          <p:nvPr>
            <p:ph type="title"/>
          </p:nvPr>
        </p:nvSpPr>
        <p:spPr/>
        <p:txBody>
          <a:bodyPr vert="horz" wrap="square" lIns="91440" tIns="45720" rIns="91440" bIns="45720" anchor="b" anchorCtr="0"/>
          <a:p>
            <a:pPr eaLnBrk="1" hangingPunct="1"/>
            <a:r>
              <a:rPr lang="en-US" altLang="zh-CN" dirty="0"/>
              <a:t>3. Vulnerability Check</a:t>
            </a:r>
            <a:endParaRPr lang="en-US" altLang="zh-CN" dirty="0"/>
          </a:p>
        </p:txBody>
      </p:sp>
      <p:sp>
        <p:nvSpPr>
          <p:cNvPr id="22534" name="Rectangle 3"/>
          <p:cNvSpPr>
            <a:spLocks noGrp="1"/>
          </p:cNvSpPr>
          <p:nvPr>
            <p:ph type="body"/>
          </p:nvPr>
        </p:nvSpPr>
        <p:spPr/>
        <p:txBody>
          <a:bodyPr vert="horz" wrap="square" lIns="91440" tIns="45720" rIns="91440" bIns="45720" anchor="t" anchorCtr="0"/>
          <a:p>
            <a:pPr eaLnBrk="1" hangingPunct="1"/>
            <a:r>
              <a:rPr lang="zh-CN" altLang="en-US" dirty="0"/>
              <a:t>检测</a:t>
            </a:r>
            <a:r>
              <a:rPr lang="en-US" altLang="zh-CN" dirty="0"/>
              <a:t>SMTP</a:t>
            </a:r>
            <a:r>
              <a:rPr lang="zh-CN" altLang="en-US" dirty="0"/>
              <a:t>服务是否存在漏洞</a:t>
            </a:r>
            <a:endParaRPr lang="zh-CN" altLang="en-US" dirty="0"/>
          </a:p>
          <a:p>
            <a:pPr eaLnBrk="1" hangingPunct="1"/>
            <a:r>
              <a:rPr lang="zh-CN" altLang="en-US" dirty="0"/>
              <a:t>使用漏洞扫描工具</a:t>
            </a:r>
            <a:r>
              <a:rPr lang="en-US" altLang="zh-CN" dirty="0"/>
              <a:t>Nessus 3</a:t>
            </a:r>
            <a:r>
              <a:rPr lang="zh-CN" altLang="en-US" dirty="0"/>
              <a:t>（此工具在后面将会介绍）</a:t>
            </a:r>
            <a:endParaRPr lang="zh-CN" altLang="en-US" dirty="0"/>
          </a:p>
          <a:p>
            <a:pPr eaLnBrk="1" hangingPunct="1"/>
            <a:r>
              <a:rPr lang="zh-CN" altLang="en-US" dirty="0"/>
              <a:t>扫描过程见下页图</a:t>
            </a:r>
            <a:endParaRPr lang="zh-CN" altLang="en-US" dirty="0"/>
          </a:p>
        </p:txBody>
      </p:sp>
      <p:sp>
        <p:nvSpPr>
          <p:cNvPr id="22535"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22536"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8"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93539"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93540"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93541" name="Rectangle 2"/>
          <p:cNvSpPr>
            <a:spLocks noGrp="1"/>
          </p:cNvSpPr>
          <p:nvPr>
            <p:ph type="title"/>
          </p:nvPr>
        </p:nvSpPr>
        <p:spPr/>
        <p:txBody>
          <a:bodyPr vert="horz" wrap="square" lIns="91440" tIns="45720" rIns="91440" bIns="45720" anchor="b" anchorCtr="0"/>
          <a:p>
            <a:pPr eaLnBrk="1" hangingPunct="1"/>
            <a:endParaRPr lang="zh-CN" altLang="zh-CN" dirty="0"/>
          </a:p>
        </p:txBody>
      </p:sp>
      <p:sp>
        <p:nvSpPr>
          <p:cNvPr id="193542" name="Rectangle 3"/>
          <p:cNvSpPr>
            <a:spLocks noGrp="1"/>
          </p:cNvSpPr>
          <p:nvPr>
            <p:ph type="body"/>
          </p:nvPr>
        </p:nvSpPr>
        <p:spPr/>
        <p:txBody>
          <a:bodyPr vert="horz" wrap="square" lIns="91440" tIns="45720" rIns="91440" bIns="45720" anchor="t" anchorCtr="0"/>
          <a:p>
            <a:pPr eaLnBrk="1" hangingPunct="1"/>
            <a:endParaRPr lang="zh-CN" altLang="zh-CN" dirty="0"/>
          </a:p>
        </p:txBody>
      </p:sp>
      <p:sp>
        <p:nvSpPr>
          <p:cNvPr id="193543" name="Rectangle 4"/>
          <p:cNvSpPr/>
          <p:nvPr/>
        </p:nvSpPr>
        <p:spPr>
          <a:xfrm>
            <a:off x="0" y="0"/>
            <a:ext cx="9144000" cy="6858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endParaRPr lang="zh-CN" altLang="en-US" sz="1800" b="0" dirty="0"/>
          </a:p>
        </p:txBody>
      </p:sp>
      <p:pic>
        <p:nvPicPr>
          <p:cNvPr id="193544" name="Picture 5"/>
          <p:cNvPicPr>
            <a:picLocks noChangeAspect="1"/>
          </p:cNvPicPr>
          <p:nvPr/>
        </p:nvPicPr>
        <p:blipFill>
          <a:blip r:embed="rId1"/>
          <a:stretch>
            <a:fillRect/>
          </a:stretch>
        </p:blipFill>
        <p:spPr>
          <a:xfrm>
            <a:off x="228600" y="158750"/>
            <a:ext cx="8763000" cy="5556250"/>
          </a:xfrm>
          <a:prstGeom prst="rect">
            <a:avLst/>
          </a:prstGeom>
          <a:noFill/>
          <a:ln w="9525">
            <a:noFill/>
          </a:ln>
        </p:spPr>
      </p:pic>
      <p:sp>
        <p:nvSpPr>
          <p:cNvPr id="193545" name="Text Box 6"/>
          <p:cNvSpPr txBox="1"/>
          <p:nvPr/>
        </p:nvSpPr>
        <p:spPr>
          <a:xfrm>
            <a:off x="609600" y="5867400"/>
            <a:ext cx="8153400" cy="457200"/>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50000"/>
              </a:spcBef>
              <a:buClrTx/>
              <a:buFont typeface="Arial" panose="020B0604020202020204" pitchFamily="34" charset="0"/>
              <a:buNone/>
            </a:pPr>
            <a:r>
              <a:rPr lang="zh-CN" altLang="en-US" sz="2400" dirty="0">
                <a:solidFill>
                  <a:schemeClr val="accent2"/>
                </a:solidFill>
              </a:rPr>
              <a:t>说明：</a:t>
            </a:r>
            <a:r>
              <a:rPr lang="en-US" altLang="zh-CN" sz="2400" dirty="0">
                <a:solidFill>
                  <a:schemeClr val="accent2"/>
                </a:solidFill>
              </a:rPr>
              <a:t>192.168.1.19</a:t>
            </a:r>
            <a:r>
              <a:rPr lang="zh-CN" altLang="en-US" sz="2400" dirty="0">
                <a:solidFill>
                  <a:schemeClr val="accent2"/>
                </a:solidFill>
              </a:rPr>
              <a:t>的</a:t>
            </a:r>
            <a:r>
              <a:rPr lang="en-US" altLang="zh-CN" sz="2400" dirty="0">
                <a:solidFill>
                  <a:schemeClr val="accent2"/>
                </a:solidFill>
              </a:rPr>
              <a:t>phpMyAdmin</a:t>
            </a:r>
            <a:r>
              <a:rPr lang="zh-CN" altLang="en-US" sz="2400" dirty="0">
                <a:solidFill>
                  <a:schemeClr val="accent2"/>
                </a:solidFill>
              </a:rPr>
              <a:t>存在高危漏洞</a:t>
            </a:r>
            <a:endParaRPr lang="zh-CN" altLang="en-US" sz="2400" dirty="0">
              <a:solidFill>
                <a:schemeClr val="accent2"/>
              </a:solidFill>
            </a:endParaRPr>
          </a:p>
        </p:txBody>
      </p:sp>
      <p:sp>
        <p:nvSpPr>
          <p:cNvPr id="193546"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93547"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2"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94563"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94564"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94565" name="Rectangle 2"/>
          <p:cNvSpPr>
            <a:spLocks noGrp="1"/>
          </p:cNvSpPr>
          <p:nvPr>
            <p:ph type="title"/>
          </p:nvPr>
        </p:nvSpPr>
        <p:spPr/>
        <p:txBody>
          <a:bodyPr vert="horz" wrap="square" lIns="91440" tIns="45720" rIns="91440" bIns="45720" anchor="b" anchorCtr="0"/>
          <a:p>
            <a:pPr eaLnBrk="1" hangingPunct="1"/>
            <a:r>
              <a:rPr lang="en-US" altLang="zh-CN" dirty="0"/>
              <a:t>X-scan</a:t>
            </a:r>
            <a:r>
              <a:rPr lang="zh-CN" altLang="en-US" dirty="0"/>
              <a:t>的命令行扫描</a:t>
            </a:r>
            <a:endParaRPr lang="zh-CN" altLang="en-US" dirty="0"/>
          </a:p>
        </p:txBody>
      </p:sp>
      <p:sp>
        <p:nvSpPr>
          <p:cNvPr id="194566" name="Rectangle 3"/>
          <p:cNvSpPr>
            <a:spLocks noGrp="1"/>
          </p:cNvSpPr>
          <p:nvPr>
            <p:ph type="body"/>
          </p:nvPr>
        </p:nvSpPr>
        <p:spPr/>
        <p:txBody>
          <a:bodyPr vert="horz" wrap="square" lIns="91440" tIns="45720" rIns="91440" bIns="45720" anchor="t" anchorCtr="0"/>
          <a:p>
            <a:pPr eaLnBrk="1" hangingPunct="1"/>
            <a:r>
              <a:rPr lang="zh-CN" altLang="en-US" dirty="0"/>
              <a:t>以上介绍了</a:t>
            </a:r>
            <a:r>
              <a:rPr lang="en-US" altLang="zh-CN" dirty="0"/>
              <a:t>X-Scan</a:t>
            </a:r>
            <a:r>
              <a:rPr lang="zh-CN" altLang="en-US" dirty="0"/>
              <a:t>图形界面的使用方法。另外，</a:t>
            </a:r>
            <a:r>
              <a:rPr lang="en-US" altLang="zh-CN" dirty="0"/>
              <a:t>X-Scan</a:t>
            </a:r>
            <a:r>
              <a:rPr lang="zh-CN" altLang="en-US" dirty="0"/>
              <a:t>还有一个命令行方式的扫描程序。其原理与图形界面的</a:t>
            </a:r>
            <a:r>
              <a:rPr lang="en-US" altLang="zh-CN" dirty="0"/>
              <a:t>X-Scan</a:t>
            </a:r>
            <a:r>
              <a:rPr lang="zh-CN" altLang="en-US" dirty="0"/>
              <a:t>相同，所不同的是使用的方法不同而已。</a:t>
            </a:r>
            <a:endParaRPr lang="zh-CN" altLang="en-US" dirty="0"/>
          </a:p>
          <a:p>
            <a:pPr eaLnBrk="1" hangingPunct="1"/>
            <a:r>
              <a:rPr lang="zh-CN" altLang="en-US" dirty="0"/>
              <a:t>图形界面的扫描器主要用在本机执行，而命令行下的扫描器经常被入侵者用来制作第三方扫描。</a:t>
            </a:r>
            <a:endParaRPr lang="zh-CN" altLang="en-US" dirty="0"/>
          </a:p>
        </p:txBody>
      </p:sp>
      <p:sp>
        <p:nvSpPr>
          <p:cNvPr id="194567"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94568"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6"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95587"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95588"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95589" name="Rectangle 2"/>
          <p:cNvSpPr>
            <a:spLocks noGrp="1"/>
          </p:cNvSpPr>
          <p:nvPr>
            <p:ph type="title"/>
          </p:nvPr>
        </p:nvSpPr>
        <p:spPr/>
        <p:txBody>
          <a:bodyPr vert="horz" wrap="square" lIns="91440" tIns="45720" rIns="91440" bIns="45720" anchor="b" anchorCtr="0"/>
          <a:p>
            <a:pPr eaLnBrk="1" hangingPunct="1"/>
            <a:r>
              <a:rPr lang="zh-CN" altLang="zh-CN" dirty="0"/>
              <a:t>常用扫描工具比较</a:t>
            </a:r>
            <a:endParaRPr lang="zh-CN" altLang="zh-CN" dirty="0"/>
          </a:p>
        </p:txBody>
      </p:sp>
      <p:sp>
        <p:nvSpPr>
          <p:cNvPr id="195590" name="Rectangle 3"/>
          <p:cNvSpPr/>
          <p:nvPr/>
        </p:nvSpPr>
        <p:spPr>
          <a:xfrm>
            <a:off x="1905000" y="4953000"/>
            <a:ext cx="1600200" cy="533400"/>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zh-CN" altLang="en-US" sz="2400" dirty="0"/>
              <a:t>主机扫描</a:t>
            </a:r>
            <a:endParaRPr lang="zh-CN" altLang="en-US" sz="2400" dirty="0"/>
          </a:p>
        </p:txBody>
      </p:sp>
      <p:sp>
        <p:nvSpPr>
          <p:cNvPr id="195591" name="Rectangle 4"/>
          <p:cNvSpPr/>
          <p:nvPr/>
        </p:nvSpPr>
        <p:spPr>
          <a:xfrm>
            <a:off x="3657600" y="4953000"/>
            <a:ext cx="1676400" cy="533400"/>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zh-CN" altLang="en-US" sz="2400" dirty="0"/>
              <a:t>端口扫描</a:t>
            </a:r>
            <a:endParaRPr lang="zh-CN" altLang="en-US" sz="2400" dirty="0"/>
          </a:p>
        </p:txBody>
      </p:sp>
      <p:sp>
        <p:nvSpPr>
          <p:cNvPr id="195592" name="Rectangle 5"/>
          <p:cNvSpPr/>
          <p:nvPr/>
        </p:nvSpPr>
        <p:spPr>
          <a:xfrm>
            <a:off x="5486400" y="4953000"/>
            <a:ext cx="1676400" cy="533400"/>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2400" dirty="0"/>
              <a:t>OS</a:t>
            </a:r>
            <a:r>
              <a:rPr lang="zh-CN" altLang="en-US" sz="2400" dirty="0"/>
              <a:t>识别</a:t>
            </a:r>
            <a:endParaRPr lang="zh-CN" altLang="en-US" sz="2400" dirty="0"/>
          </a:p>
        </p:txBody>
      </p:sp>
      <p:sp>
        <p:nvSpPr>
          <p:cNvPr id="195593" name="Rectangle 6"/>
          <p:cNvSpPr/>
          <p:nvPr/>
        </p:nvSpPr>
        <p:spPr>
          <a:xfrm>
            <a:off x="7315200" y="4953000"/>
            <a:ext cx="1600200" cy="533400"/>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zh-CN" altLang="en-US" sz="2400" dirty="0"/>
              <a:t>漏洞扫描</a:t>
            </a:r>
            <a:endParaRPr lang="zh-CN" altLang="en-US" sz="2400" dirty="0"/>
          </a:p>
        </p:txBody>
      </p:sp>
      <p:sp>
        <p:nvSpPr>
          <p:cNvPr id="204810" name="Rectangle 7"/>
          <p:cNvSpPr/>
          <p:nvPr/>
        </p:nvSpPr>
        <p:spPr>
          <a:xfrm>
            <a:off x="2590800" y="2362200"/>
            <a:ext cx="1371600" cy="533400"/>
          </a:xfrm>
          <a:prstGeom prst="rect">
            <a:avLst/>
          </a:prstGeom>
          <a:solidFill>
            <a:srgbClr val="CC99FF"/>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2400" dirty="0"/>
              <a:t>Nmap</a:t>
            </a:r>
            <a:endParaRPr lang="en-US" altLang="zh-CN" sz="2400" dirty="0"/>
          </a:p>
        </p:txBody>
      </p:sp>
      <p:sp>
        <p:nvSpPr>
          <p:cNvPr id="204811" name="Rectangle 8"/>
          <p:cNvSpPr/>
          <p:nvPr/>
        </p:nvSpPr>
        <p:spPr>
          <a:xfrm>
            <a:off x="4648200" y="2362200"/>
            <a:ext cx="1524000" cy="533400"/>
          </a:xfrm>
          <a:prstGeom prst="rect">
            <a:avLst/>
          </a:prstGeom>
          <a:solidFill>
            <a:srgbClr val="CC99FF"/>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2400" dirty="0"/>
              <a:t>Nessus</a:t>
            </a:r>
            <a:endParaRPr lang="en-US" altLang="zh-CN" sz="2400" dirty="0"/>
          </a:p>
        </p:txBody>
      </p:sp>
      <p:sp>
        <p:nvSpPr>
          <p:cNvPr id="204812" name="Rectangle 9"/>
          <p:cNvSpPr/>
          <p:nvPr/>
        </p:nvSpPr>
        <p:spPr>
          <a:xfrm>
            <a:off x="6705600" y="2362200"/>
            <a:ext cx="1524000" cy="533400"/>
          </a:xfrm>
          <a:prstGeom prst="rect">
            <a:avLst/>
          </a:prstGeom>
          <a:solidFill>
            <a:srgbClr val="CC99FF"/>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2400" dirty="0"/>
              <a:t>X-scan</a:t>
            </a:r>
            <a:endParaRPr lang="en-US" altLang="zh-CN" sz="2400" dirty="0"/>
          </a:p>
        </p:txBody>
      </p:sp>
      <p:sp>
        <p:nvSpPr>
          <p:cNvPr id="204813" name="Line 10"/>
          <p:cNvSpPr/>
          <p:nvPr/>
        </p:nvSpPr>
        <p:spPr>
          <a:xfrm flipH="1">
            <a:off x="2514600" y="2895600"/>
            <a:ext cx="762000" cy="2057400"/>
          </a:xfrm>
          <a:prstGeom prst="line">
            <a:avLst/>
          </a:prstGeom>
          <a:ln w="25400" cap="flat" cmpd="sng">
            <a:solidFill>
              <a:srgbClr val="000080"/>
            </a:solidFill>
            <a:prstDash val="solid"/>
            <a:headEnd type="none" w="med" len="med"/>
            <a:tailEnd type="none" w="med" len="med"/>
          </a:ln>
        </p:spPr>
      </p:sp>
      <p:sp>
        <p:nvSpPr>
          <p:cNvPr id="204814" name="Line 11"/>
          <p:cNvSpPr/>
          <p:nvPr/>
        </p:nvSpPr>
        <p:spPr>
          <a:xfrm>
            <a:off x="3276600" y="2895600"/>
            <a:ext cx="1066800" cy="2057400"/>
          </a:xfrm>
          <a:prstGeom prst="line">
            <a:avLst/>
          </a:prstGeom>
          <a:ln w="25400" cap="flat" cmpd="sng">
            <a:solidFill>
              <a:srgbClr val="000080"/>
            </a:solidFill>
            <a:prstDash val="solid"/>
            <a:headEnd type="none" w="med" len="med"/>
            <a:tailEnd type="none" w="med" len="med"/>
          </a:ln>
        </p:spPr>
      </p:sp>
      <p:sp>
        <p:nvSpPr>
          <p:cNvPr id="204815" name="Line 12"/>
          <p:cNvSpPr/>
          <p:nvPr/>
        </p:nvSpPr>
        <p:spPr>
          <a:xfrm>
            <a:off x="3276600" y="2895600"/>
            <a:ext cx="2895600" cy="2057400"/>
          </a:xfrm>
          <a:prstGeom prst="line">
            <a:avLst/>
          </a:prstGeom>
          <a:ln w="25400" cap="flat" cmpd="sng">
            <a:solidFill>
              <a:srgbClr val="000080"/>
            </a:solidFill>
            <a:prstDash val="solid"/>
            <a:headEnd type="none" w="med" len="med"/>
            <a:tailEnd type="none" w="med" len="med"/>
          </a:ln>
        </p:spPr>
      </p:sp>
      <p:sp>
        <p:nvSpPr>
          <p:cNvPr id="204816" name="Line 13"/>
          <p:cNvSpPr/>
          <p:nvPr/>
        </p:nvSpPr>
        <p:spPr>
          <a:xfrm flipH="1">
            <a:off x="2743200" y="2895600"/>
            <a:ext cx="2514600" cy="2057400"/>
          </a:xfrm>
          <a:prstGeom prst="line">
            <a:avLst/>
          </a:prstGeom>
          <a:ln w="25400" cap="flat" cmpd="sng">
            <a:solidFill>
              <a:srgbClr val="000080"/>
            </a:solidFill>
            <a:prstDash val="solid"/>
            <a:headEnd type="none" w="med" len="med"/>
            <a:tailEnd type="none" w="med" len="med"/>
          </a:ln>
        </p:spPr>
      </p:sp>
      <p:sp>
        <p:nvSpPr>
          <p:cNvPr id="204817" name="Line 14"/>
          <p:cNvSpPr/>
          <p:nvPr/>
        </p:nvSpPr>
        <p:spPr>
          <a:xfrm flipH="1">
            <a:off x="4419600" y="2895600"/>
            <a:ext cx="838200" cy="2057400"/>
          </a:xfrm>
          <a:prstGeom prst="line">
            <a:avLst/>
          </a:prstGeom>
          <a:ln w="25400" cap="flat" cmpd="sng">
            <a:solidFill>
              <a:srgbClr val="000080"/>
            </a:solidFill>
            <a:prstDash val="solid"/>
            <a:headEnd type="none" w="med" len="med"/>
            <a:tailEnd type="none" w="med" len="med"/>
          </a:ln>
        </p:spPr>
      </p:sp>
      <p:sp>
        <p:nvSpPr>
          <p:cNvPr id="204818" name="Line 15"/>
          <p:cNvSpPr/>
          <p:nvPr/>
        </p:nvSpPr>
        <p:spPr>
          <a:xfrm>
            <a:off x="5257800" y="2895600"/>
            <a:ext cx="914400" cy="2057400"/>
          </a:xfrm>
          <a:prstGeom prst="line">
            <a:avLst/>
          </a:prstGeom>
          <a:ln w="25400" cap="flat" cmpd="sng">
            <a:solidFill>
              <a:srgbClr val="000080"/>
            </a:solidFill>
            <a:prstDash val="solid"/>
            <a:headEnd type="none" w="med" len="med"/>
            <a:tailEnd type="none" w="med" len="med"/>
          </a:ln>
        </p:spPr>
      </p:sp>
      <p:sp>
        <p:nvSpPr>
          <p:cNvPr id="204819" name="Line 16"/>
          <p:cNvSpPr/>
          <p:nvPr/>
        </p:nvSpPr>
        <p:spPr>
          <a:xfrm>
            <a:off x="5257800" y="2895600"/>
            <a:ext cx="2590800" cy="2057400"/>
          </a:xfrm>
          <a:prstGeom prst="line">
            <a:avLst/>
          </a:prstGeom>
          <a:ln w="25400" cap="flat" cmpd="sng">
            <a:solidFill>
              <a:srgbClr val="000080"/>
            </a:solidFill>
            <a:prstDash val="solid"/>
            <a:headEnd type="none" w="med" len="med"/>
            <a:tailEnd type="none" w="med" len="med"/>
          </a:ln>
        </p:spPr>
      </p:sp>
      <p:sp>
        <p:nvSpPr>
          <p:cNvPr id="204820" name="Line 17"/>
          <p:cNvSpPr/>
          <p:nvPr/>
        </p:nvSpPr>
        <p:spPr>
          <a:xfrm flipH="1">
            <a:off x="2971800" y="2895600"/>
            <a:ext cx="4343400" cy="2057400"/>
          </a:xfrm>
          <a:prstGeom prst="line">
            <a:avLst/>
          </a:prstGeom>
          <a:ln w="25400" cap="flat" cmpd="sng">
            <a:solidFill>
              <a:srgbClr val="003366"/>
            </a:solidFill>
            <a:prstDash val="solid"/>
            <a:headEnd type="none" w="med" len="med"/>
            <a:tailEnd type="none" w="med" len="med"/>
          </a:ln>
        </p:spPr>
      </p:sp>
      <p:sp>
        <p:nvSpPr>
          <p:cNvPr id="204821" name="Line 18"/>
          <p:cNvSpPr/>
          <p:nvPr/>
        </p:nvSpPr>
        <p:spPr>
          <a:xfrm flipH="1">
            <a:off x="4495800" y="2895600"/>
            <a:ext cx="2819400" cy="2057400"/>
          </a:xfrm>
          <a:prstGeom prst="line">
            <a:avLst/>
          </a:prstGeom>
          <a:ln w="25400" cap="flat" cmpd="sng">
            <a:solidFill>
              <a:srgbClr val="003366"/>
            </a:solidFill>
            <a:prstDash val="solid"/>
            <a:headEnd type="none" w="med" len="med"/>
            <a:tailEnd type="none" w="med" len="med"/>
          </a:ln>
        </p:spPr>
      </p:sp>
      <p:sp>
        <p:nvSpPr>
          <p:cNvPr id="204822" name="Line 19"/>
          <p:cNvSpPr/>
          <p:nvPr/>
        </p:nvSpPr>
        <p:spPr>
          <a:xfrm flipH="1">
            <a:off x="6172200" y="2895600"/>
            <a:ext cx="1143000" cy="2057400"/>
          </a:xfrm>
          <a:prstGeom prst="line">
            <a:avLst/>
          </a:prstGeom>
          <a:ln w="25400" cap="flat" cmpd="sng">
            <a:solidFill>
              <a:srgbClr val="003366"/>
            </a:solidFill>
            <a:prstDash val="solid"/>
            <a:headEnd type="none" w="med" len="med"/>
            <a:tailEnd type="none" w="med" len="med"/>
          </a:ln>
        </p:spPr>
      </p:sp>
      <p:sp>
        <p:nvSpPr>
          <p:cNvPr id="204823" name="Line 20"/>
          <p:cNvSpPr/>
          <p:nvPr/>
        </p:nvSpPr>
        <p:spPr>
          <a:xfrm>
            <a:off x="7315200" y="2895600"/>
            <a:ext cx="533400" cy="2057400"/>
          </a:xfrm>
          <a:prstGeom prst="line">
            <a:avLst/>
          </a:prstGeom>
          <a:ln w="25400" cap="flat" cmpd="sng">
            <a:solidFill>
              <a:srgbClr val="000080"/>
            </a:solidFill>
            <a:prstDash val="solid"/>
            <a:headEnd type="none" w="med" len="med"/>
            <a:tailEnd type="none" w="med" len="med"/>
          </a:ln>
        </p:spPr>
      </p:sp>
      <p:sp>
        <p:nvSpPr>
          <p:cNvPr id="195608" name="AutoShape 21"/>
          <p:cNvSpPr/>
          <p:nvPr/>
        </p:nvSpPr>
        <p:spPr>
          <a:xfrm>
            <a:off x="0" y="2286000"/>
            <a:ext cx="1905000" cy="838200"/>
          </a:xfrm>
          <a:custGeom>
            <a:avLst/>
            <a:gdLst>
              <a:gd name="txL" fmla="*/ 3375 w 21600"/>
              <a:gd name="txT" fmla="*/ 5400 h 21600"/>
              <a:gd name="txR" fmla="*/ 18900 w 21600"/>
              <a:gd name="txB" fmla="*/ 16200 h 21600"/>
            </a:gdLst>
            <a:ahLst/>
            <a:cxnLst>
              <a:cxn ang="17694720">
                <a:pos x="2147483646" y="0"/>
              </a:cxn>
              <a:cxn ang="11796480">
                <a:pos x="0" y="2147483646"/>
              </a:cxn>
              <a:cxn ang="5898240">
                <a:pos x="2147483646" y="2147483646"/>
              </a:cxn>
              <a:cxn ang="0">
                <a:pos x="2147483646" y="2147483646"/>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FFCC"/>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zh-CN" altLang="en-US" sz="2000" dirty="0"/>
              <a:t>扫描工具</a:t>
            </a:r>
            <a:endParaRPr lang="zh-CN" altLang="en-US" sz="2000" dirty="0"/>
          </a:p>
        </p:txBody>
      </p:sp>
      <p:sp>
        <p:nvSpPr>
          <p:cNvPr id="195609" name="AutoShape 22"/>
          <p:cNvSpPr/>
          <p:nvPr/>
        </p:nvSpPr>
        <p:spPr>
          <a:xfrm>
            <a:off x="0" y="4724400"/>
            <a:ext cx="1828800" cy="990600"/>
          </a:xfrm>
          <a:custGeom>
            <a:avLst/>
            <a:gdLst>
              <a:gd name="txL" fmla="*/ 3375 w 21600"/>
              <a:gd name="txT" fmla="*/ 5400 h 21600"/>
              <a:gd name="txR" fmla="*/ 18900 w 21600"/>
              <a:gd name="txB" fmla="*/ 16200 h 21600"/>
            </a:gdLst>
            <a:ahLst/>
            <a:cxnLst>
              <a:cxn ang="17694720">
                <a:pos x="2147483646" y="0"/>
              </a:cxn>
              <a:cxn ang="11796480">
                <a:pos x="0" y="2147483646"/>
              </a:cxn>
              <a:cxn ang="5898240">
                <a:pos x="2147483646" y="2147483646"/>
              </a:cxn>
              <a:cxn ang="0">
                <a:pos x="2147483646" y="2147483646"/>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FFCC"/>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zh-CN" altLang="en-US" sz="2000" dirty="0"/>
              <a:t>扫描技术</a:t>
            </a:r>
            <a:endParaRPr lang="zh-CN" altLang="en-US" sz="2000" dirty="0"/>
          </a:p>
        </p:txBody>
      </p:sp>
      <p:sp>
        <p:nvSpPr>
          <p:cNvPr id="195610"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95611"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204810"/>
                                        </p:tgtEl>
                                        <p:attrNameLst>
                                          <p:attrName>style.color</p:attrName>
                                        </p:attrNameLst>
                                      </p:cBhvr>
                                      <p:to>
                                        <a:srgbClr val="FFFF00"/>
                                      </p:to>
                                    </p:animClr>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04813"/>
                                        </p:tgtEl>
                                        <p:attrNameLst>
                                          <p:attrName>style.visibility</p:attrName>
                                        </p:attrNameLst>
                                      </p:cBhvr>
                                      <p:to>
                                        <p:strVal val="visible"/>
                                      </p:to>
                                    </p:set>
                                    <p:anim calcmode="lin" valueType="num">
                                      <p:cBhvr additive="base">
                                        <p:cTn id="11" dur="500" fill="hold"/>
                                        <p:tgtEl>
                                          <p:spTgt spid="204813"/>
                                        </p:tgtEl>
                                        <p:attrNameLst>
                                          <p:attrName>ppt_x</p:attrName>
                                        </p:attrNameLst>
                                      </p:cBhvr>
                                      <p:tavLst>
                                        <p:tav tm="0">
                                          <p:val>
                                            <p:strVal val="#ppt_x"/>
                                          </p:val>
                                        </p:tav>
                                        <p:tav tm="100000">
                                          <p:val>
                                            <p:strVal val="#ppt_x"/>
                                          </p:val>
                                        </p:tav>
                                      </p:tavLst>
                                    </p:anim>
                                    <p:anim calcmode="lin" valueType="num">
                                      <p:cBhvr additive="base">
                                        <p:cTn id="12" dur="500" fill="hold"/>
                                        <p:tgtEl>
                                          <p:spTgt spid="2048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4814"/>
                                        </p:tgtEl>
                                        <p:attrNameLst>
                                          <p:attrName>style.visibility</p:attrName>
                                        </p:attrNameLst>
                                      </p:cBhvr>
                                      <p:to>
                                        <p:strVal val="visible"/>
                                      </p:to>
                                    </p:set>
                                    <p:anim calcmode="lin" valueType="num">
                                      <p:cBhvr additive="base">
                                        <p:cTn id="17" dur="500" fill="hold"/>
                                        <p:tgtEl>
                                          <p:spTgt spid="204814"/>
                                        </p:tgtEl>
                                        <p:attrNameLst>
                                          <p:attrName>ppt_x</p:attrName>
                                        </p:attrNameLst>
                                      </p:cBhvr>
                                      <p:tavLst>
                                        <p:tav tm="0">
                                          <p:val>
                                            <p:strVal val="#ppt_x"/>
                                          </p:val>
                                        </p:tav>
                                        <p:tav tm="100000">
                                          <p:val>
                                            <p:strVal val="#ppt_x"/>
                                          </p:val>
                                        </p:tav>
                                      </p:tavLst>
                                    </p:anim>
                                    <p:anim calcmode="lin" valueType="num">
                                      <p:cBhvr additive="base">
                                        <p:cTn id="18" dur="500" fill="hold"/>
                                        <p:tgtEl>
                                          <p:spTgt spid="2048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04815"/>
                                        </p:tgtEl>
                                        <p:attrNameLst>
                                          <p:attrName>style.visibility</p:attrName>
                                        </p:attrNameLst>
                                      </p:cBhvr>
                                      <p:to>
                                        <p:strVal val="visible"/>
                                      </p:to>
                                    </p:set>
                                    <p:anim calcmode="lin" valueType="num">
                                      <p:cBhvr additive="base">
                                        <p:cTn id="23" dur="500" fill="hold"/>
                                        <p:tgtEl>
                                          <p:spTgt spid="204815"/>
                                        </p:tgtEl>
                                        <p:attrNameLst>
                                          <p:attrName>ppt_x</p:attrName>
                                        </p:attrNameLst>
                                      </p:cBhvr>
                                      <p:tavLst>
                                        <p:tav tm="0">
                                          <p:val>
                                            <p:strVal val="#ppt_x"/>
                                          </p:val>
                                        </p:tav>
                                        <p:tav tm="100000">
                                          <p:val>
                                            <p:strVal val="#ppt_x"/>
                                          </p:val>
                                        </p:tav>
                                      </p:tavLst>
                                    </p:anim>
                                    <p:anim calcmode="lin" valueType="num">
                                      <p:cBhvr additive="base">
                                        <p:cTn id="24" dur="500" fill="hold"/>
                                        <p:tgtEl>
                                          <p:spTgt spid="20481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mph" presetSubtype="2" fill="hold" grpId="0" nodeType="clickEffect">
                                  <p:stCondLst>
                                    <p:cond delay="0"/>
                                  </p:stCondLst>
                                  <p:childTnLst>
                                    <p:animClr clrSpc="rgb" dir="cw">
                                      <p:cBhvr override="childStyle">
                                        <p:cTn id="28" dur="500" fill="hold"/>
                                        <p:tgtEl>
                                          <p:spTgt spid="204811"/>
                                        </p:tgtEl>
                                        <p:attrNameLst>
                                          <p:attrName>style.color</p:attrName>
                                        </p:attrNameLst>
                                      </p:cBhvr>
                                      <p:to>
                                        <a:srgbClr val="FFFF00"/>
                                      </p:to>
                                    </p:animClr>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04816"/>
                                        </p:tgtEl>
                                        <p:attrNameLst>
                                          <p:attrName>style.visibility</p:attrName>
                                        </p:attrNameLst>
                                      </p:cBhvr>
                                      <p:to>
                                        <p:strVal val="visible"/>
                                      </p:to>
                                    </p:set>
                                    <p:anim calcmode="lin" valueType="num">
                                      <p:cBhvr additive="base">
                                        <p:cTn id="33" dur="500" fill="hold"/>
                                        <p:tgtEl>
                                          <p:spTgt spid="204816"/>
                                        </p:tgtEl>
                                        <p:attrNameLst>
                                          <p:attrName>ppt_x</p:attrName>
                                        </p:attrNameLst>
                                      </p:cBhvr>
                                      <p:tavLst>
                                        <p:tav tm="0">
                                          <p:val>
                                            <p:strVal val="#ppt_x"/>
                                          </p:val>
                                        </p:tav>
                                        <p:tav tm="100000">
                                          <p:val>
                                            <p:strVal val="#ppt_x"/>
                                          </p:val>
                                        </p:tav>
                                      </p:tavLst>
                                    </p:anim>
                                    <p:anim calcmode="lin" valueType="num">
                                      <p:cBhvr additive="base">
                                        <p:cTn id="34" dur="500" fill="hold"/>
                                        <p:tgtEl>
                                          <p:spTgt spid="20481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04817"/>
                                        </p:tgtEl>
                                        <p:attrNameLst>
                                          <p:attrName>style.visibility</p:attrName>
                                        </p:attrNameLst>
                                      </p:cBhvr>
                                      <p:to>
                                        <p:strVal val="visible"/>
                                      </p:to>
                                    </p:set>
                                    <p:anim calcmode="lin" valueType="num">
                                      <p:cBhvr additive="base">
                                        <p:cTn id="39" dur="500" fill="hold"/>
                                        <p:tgtEl>
                                          <p:spTgt spid="204817"/>
                                        </p:tgtEl>
                                        <p:attrNameLst>
                                          <p:attrName>ppt_x</p:attrName>
                                        </p:attrNameLst>
                                      </p:cBhvr>
                                      <p:tavLst>
                                        <p:tav tm="0">
                                          <p:val>
                                            <p:strVal val="#ppt_x"/>
                                          </p:val>
                                        </p:tav>
                                        <p:tav tm="100000">
                                          <p:val>
                                            <p:strVal val="#ppt_x"/>
                                          </p:val>
                                        </p:tav>
                                      </p:tavLst>
                                    </p:anim>
                                    <p:anim calcmode="lin" valueType="num">
                                      <p:cBhvr additive="base">
                                        <p:cTn id="40" dur="500" fill="hold"/>
                                        <p:tgtEl>
                                          <p:spTgt spid="20481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04818"/>
                                        </p:tgtEl>
                                        <p:attrNameLst>
                                          <p:attrName>style.visibility</p:attrName>
                                        </p:attrNameLst>
                                      </p:cBhvr>
                                      <p:to>
                                        <p:strVal val="visible"/>
                                      </p:to>
                                    </p:set>
                                    <p:anim calcmode="lin" valueType="num">
                                      <p:cBhvr additive="base">
                                        <p:cTn id="45" dur="500" fill="hold"/>
                                        <p:tgtEl>
                                          <p:spTgt spid="204818"/>
                                        </p:tgtEl>
                                        <p:attrNameLst>
                                          <p:attrName>ppt_x</p:attrName>
                                        </p:attrNameLst>
                                      </p:cBhvr>
                                      <p:tavLst>
                                        <p:tav tm="0">
                                          <p:val>
                                            <p:strVal val="#ppt_x"/>
                                          </p:val>
                                        </p:tav>
                                        <p:tav tm="100000">
                                          <p:val>
                                            <p:strVal val="#ppt_x"/>
                                          </p:val>
                                        </p:tav>
                                      </p:tavLst>
                                    </p:anim>
                                    <p:anim calcmode="lin" valueType="num">
                                      <p:cBhvr additive="base">
                                        <p:cTn id="46" dur="500" fill="hold"/>
                                        <p:tgtEl>
                                          <p:spTgt spid="20481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04819"/>
                                        </p:tgtEl>
                                        <p:attrNameLst>
                                          <p:attrName>style.visibility</p:attrName>
                                        </p:attrNameLst>
                                      </p:cBhvr>
                                      <p:to>
                                        <p:strVal val="visible"/>
                                      </p:to>
                                    </p:set>
                                    <p:anim calcmode="lin" valueType="num">
                                      <p:cBhvr additive="base">
                                        <p:cTn id="51" dur="500" fill="hold"/>
                                        <p:tgtEl>
                                          <p:spTgt spid="204819"/>
                                        </p:tgtEl>
                                        <p:attrNameLst>
                                          <p:attrName>ppt_x</p:attrName>
                                        </p:attrNameLst>
                                      </p:cBhvr>
                                      <p:tavLst>
                                        <p:tav tm="0">
                                          <p:val>
                                            <p:strVal val="#ppt_x"/>
                                          </p:val>
                                        </p:tav>
                                        <p:tav tm="100000">
                                          <p:val>
                                            <p:strVal val="#ppt_x"/>
                                          </p:val>
                                        </p:tav>
                                      </p:tavLst>
                                    </p:anim>
                                    <p:anim calcmode="lin" valueType="num">
                                      <p:cBhvr additive="base">
                                        <p:cTn id="52" dur="500" fill="hold"/>
                                        <p:tgtEl>
                                          <p:spTgt spid="20481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 presetClass="emph" presetSubtype="2" fill="hold" grpId="0" nodeType="clickEffect">
                                  <p:stCondLst>
                                    <p:cond delay="0"/>
                                  </p:stCondLst>
                                  <p:childTnLst>
                                    <p:animClr clrSpc="rgb" dir="cw">
                                      <p:cBhvr override="childStyle">
                                        <p:cTn id="56" dur="500" fill="hold"/>
                                        <p:tgtEl>
                                          <p:spTgt spid="204812"/>
                                        </p:tgtEl>
                                        <p:attrNameLst>
                                          <p:attrName>style.color</p:attrName>
                                        </p:attrNameLst>
                                      </p:cBhvr>
                                      <p:to>
                                        <a:srgbClr val="FFFF00"/>
                                      </p:to>
                                    </p:animClr>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04820"/>
                                        </p:tgtEl>
                                        <p:attrNameLst>
                                          <p:attrName>style.visibility</p:attrName>
                                        </p:attrNameLst>
                                      </p:cBhvr>
                                      <p:to>
                                        <p:strVal val="visible"/>
                                      </p:to>
                                    </p:set>
                                    <p:anim calcmode="lin" valueType="num">
                                      <p:cBhvr additive="base">
                                        <p:cTn id="61" dur="500" fill="hold"/>
                                        <p:tgtEl>
                                          <p:spTgt spid="204820"/>
                                        </p:tgtEl>
                                        <p:attrNameLst>
                                          <p:attrName>ppt_x</p:attrName>
                                        </p:attrNameLst>
                                      </p:cBhvr>
                                      <p:tavLst>
                                        <p:tav tm="0">
                                          <p:val>
                                            <p:strVal val="#ppt_x"/>
                                          </p:val>
                                        </p:tav>
                                        <p:tav tm="100000">
                                          <p:val>
                                            <p:strVal val="#ppt_x"/>
                                          </p:val>
                                        </p:tav>
                                      </p:tavLst>
                                    </p:anim>
                                    <p:anim calcmode="lin" valueType="num">
                                      <p:cBhvr additive="base">
                                        <p:cTn id="62" dur="500" fill="hold"/>
                                        <p:tgtEl>
                                          <p:spTgt spid="20482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04821"/>
                                        </p:tgtEl>
                                        <p:attrNameLst>
                                          <p:attrName>style.visibility</p:attrName>
                                        </p:attrNameLst>
                                      </p:cBhvr>
                                      <p:to>
                                        <p:strVal val="visible"/>
                                      </p:to>
                                    </p:set>
                                    <p:anim calcmode="lin" valueType="num">
                                      <p:cBhvr additive="base">
                                        <p:cTn id="67" dur="500" fill="hold"/>
                                        <p:tgtEl>
                                          <p:spTgt spid="204821"/>
                                        </p:tgtEl>
                                        <p:attrNameLst>
                                          <p:attrName>ppt_x</p:attrName>
                                        </p:attrNameLst>
                                      </p:cBhvr>
                                      <p:tavLst>
                                        <p:tav tm="0">
                                          <p:val>
                                            <p:strVal val="#ppt_x"/>
                                          </p:val>
                                        </p:tav>
                                        <p:tav tm="100000">
                                          <p:val>
                                            <p:strVal val="#ppt_x"/>
                                          </p:val>
                                        </p:tav>
                                      </p:tavLst>
                                    </p:anim>
                                    <p:anim calcmode="lin" valueType="num">
                                      <p:cBhvr additive="base">
                                        <p:cTn id="68" dur="500" fill="hold"/>
                                        <p:tgtEl>
                                          <p:spTgt spid="20482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04822"/>
                                        </p:tgtEl>
                                        <p:attrNameLst>
                                          <p:attrName>style.visibility</p:attrName>
                                        </p:attrNameLst>
                                      </p:cBhvr>
                                      <p:to>
                                        <p:strVal val="visible"/>
                                      </p:to>
                                    </p:set>
                                    <p:anim calcmode="lin" valueType="num">
                                      <p:cBhvr additive="base">
                                        <p:cTn id="73" dur="500" fill="hold"/>
                                        <p:tgtEl>
                                          <p:spTgt spid="204822"/>
                                        </p:tgtEl>
                                        <p:attrNameLst>
                                          <p:attrName>ppt_x</p:attrName>
                                        </p:attrNameLst>
                                      </p:cBhvr>
                                      <p:tavLst>
                                        <p:tav tm="0">
                                          <p:val>
                                            <p:strVal val="#ppt_x"/>
                                          </p:val>
                                        </p:tav>
                                        <p:tav tm="100000">
                                          <p:val>
                                            <p:strVal val="#ppt_x"/>
                                          </p:val>
                                        </p:tav>
                                      </p:tavLst>
                                    </p:anim>
                                    <p:anim calcmode="lin" valueType="num">
                                      <p:cBhvr additive="base">
                                        <p:cTn id="74" dur="500" fill="hold"/>
                                        <p:tgtEl>
                                          <p:spTgt spid="20482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04823"/>
                                        </p:tgtEl>
                                        <p:attrNameLst>
                                          <p:attrName>style.visibility</p:attrName>
                                        </p:attrNameLst>
                                      </p:cBhvr>
                                      <p:to>
                                        <p:strVal val="visible"/>
                                      </p:to>
                                    </p:set>
                                    <p:anim calcmode="lin" valueType="num">
                                      <p:cBhvr additive="base">
                                        <p:cTn id="79" dur="500" fill="hold"/>
                                        <p:tgtEl>
                                          <p:spTgt spid="204823"/>
                                        </p:tgtEl>
                                        <p:attrNameLst>
                                          <p:attrName>ppt_x</p:attrName>
                                        </p:attrNameLst>
                                      </p:cBhvr>
                                      <p:tavLst>
                                        <p:tav tm="0">
                                          <p:val>
                                            <p:strVal val="#ppt_x"/>
                                          </p:val>
                                        </p:tav>
                                        <p:tav tm="100000">
                                          <p:val>
                                            <p:strVal val="#ppt_x"/>
                                          </p:val>
                                        </p:tav>
                                      </p:tavLst>
                                    </p:anim>
                                    <p:anim calcmode="lin" valueType="num">
                                      <p:cBhvr additive="base">
                                        <p:cTn id="80" dur="500" fill="hold"/>
                                        <p:tgtEl>
                                          <p:spTgt spid="2048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0" grpId="0"/>
      <p:bldP spid="204811" grpId="0"/>
      <p:bldP spid="204812"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10"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96611"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96612"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96613" name="Rectangle 2"/>
          <p:cNvSpPr>
            <a:spLocks noGrp="1"/>
          </p:cNvSpPr>
          <p:nvPr>
            <p:ph type="title"/>
          </p:nvPr>
        </p:nvSpPr>
        <p:spPr/>
        <p:txBody>
          <a:bodyPr vert="horz" wrap="square" lIns="91440" tIns="45720" rIns="91440" bIns="45720" anchor="b" anchorCtr="0"/>
          <a:p>
            <a:pPr eaLnBrk="1" hangingPunct="1"/>
            <a:r>
              <a:rPr lang="zh-CN" altLang="zh-CN" dirty="0"/>
              <a:t>其它扫描工具</a:t>
            </a:r>
            <a:endParaRPr lang="zh-CN" altLang="zh-CN" dirty="0"/>
          </a:p>
        </p:txBody>
      </p:sp>
      <p:sp>
        <p:nvSpPr>
          <p:cNvPr id="196614" name="Rectangle 3"/>
          <p:cNvSpPr>
            <a:spLocks noGrp="1"/>
          </p:cNvSpPr>
          <p:nvPr>
            <p:ph type="body"/>
          </p:nvPr>
        </p:nvSpPr>
        <p:spPr/>
        <p:txBody>
          <a:bodyPr vert="horz" wrap="square" lIns="91440" tIns="45720" rIns="91440" bIns="45720" anchor="t" anchorCtr="0"/>
          <a:p>
            <a:pPr eaLnBrk="1" hangingPunct="1"/>
            <a:r>
              <a:rPr lang="en-US" altLang="zh-CN" dirty="0"/>
              <a:t>Advance LAN Scanner</a:t>
            </a:r>
            <a:endParaRPr lang="en-US" altLang="zh-CN" dirty="0"/>
          </a:p>
          <a:p>
            <a:pPr eaLnBrk="1" hangingPunct="1"/>
            <a:r>
              <a:rPr lang="en-US" altLang="zh-CN" dirty="0"/>
              <a:t>Blue’s PortScanner</a:t>
            </a:r>
            <a:endParaRPr lang="en-US" altLang="zh-CN" dirty="0"/>
          </a:p>
          <a:p>
            <a:pPr eaLnBrk="1" hangingPunct="1"/>
            <a:r>
              <a:rPr lang="en-US" altLang="zh-CN" dirty="0"/>
              <a:t>NBSI2</a:t>
            </a:r>
            <a:endParaRPr lang="en-US" altLang="zh-CN" dirty="0"/>
          </a:p>
          <a:p>
            <a:pPr eaLnBrk="1" hangingPunct="1"/>
            <a:r>
              <a:rPr lang="en-US" altLang="zh-CN" dirty="0"/>
              <a:t>Fluxay</a:t>
            </a:r>
            <a:r>
              <a:rPr lang="zh-CN" altLang="en-US" dirty="0"/>
              <a:t>（流光）</a:t>
            </a:r>
            <a:endParaRPr lang="zh-CN" altLang="en-US" dirty="0"/>
          </a:p>
          <a:p>
            <a:pPr eaLnBrk="1" hangingPunct="1"/>
            <a:r>
              <a:rPr lang="en-US" altLang="zh-CN" dirty="0"/>
              <a:t>X-port</a:t>
            </a:r>
            <a:endParaRPr lang="en-US" altLang="zh-CN" dirty="0"/>
          </a:p>
          <a:p>
            <a:pPr eaLnBrk="1" hangingPunct="1"/>
            <a:r>
              <a:rPr lang="en-US" altLang="zh-CN" dirty="0"/>
              <a:t>SuperScan</a:t>
            </a:r>
            <a:endParaRPr lang="en-US" altLang="zh-CN" dirty="0"/>
          </a:p>
          <a:p>
            <a:pPr eaLnBrk="1" hangingPunct="1"/>
            <a:r>
              <a:rPr lang="en-US" altLang="zh-CN" dirty="0"/>
              <a:t>ISS</a:t>
            </a:r>
            <a:endParaRPr lang="en-US" altLang="zh-CN" dirty="0"/>
          </a:p>
        </p:txBody>
      </p:sp>
      <p:sp>
        <p:nvSpPr>
          <p:cNvPr id="196615"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96616"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4"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97635"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97636"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97637" name="Rectangle 2"/>
          <p:cNvSpPr>
            <a:spLocks noGrp="1"/>
          </p:cNvSpPr>
          <p:nvPr>
            <p:ph type="title"/>
          </p:nvPr>
        </p:nvSpPr>
        <p:spPr/>
        <p:txBody>
          <a:bodyPr vert="horz" wrap="square" lIns="91440" tIns="45720" rIns="91440" bIns="45720" anchor="b" anchorCtr="0"/>
          <a:p>
            <a:pPr eaLnBrk="1" hangingPunct="1"/>
            <a:r>
              <a:rPr lang="en-US" altLang="zh-CN" dirty="0"/>
              <a:t>2.4 </a:t>
            </a:r>
            <a:r>
              <a:rPr lang="zh-CN" altLang="en-US" dirty="0"/>
              <a:t>扫描的防御</a:t>
            </a:r>
            <a:endParaRPr lang="zh-CN" altLang="en-US" dirty="0"/>
          </a:p>
        </p:txBody>
      </p:sp>
      <p:sp>
        <p:nvSpPr>
          <p:cNvPr id="197638" name="Rectangle 3"/>
          <p:cNvSpPr>
            <a:spLocks noGrp="1"/>
          </p:cNvSpPr>
          <p:nvPr>
            <p:ph type="body"/>
          </p:nvPr>
        </p:nvSpPr>
        <p:spPr/>
        <p:txBody>
          <a:bodyPr vert="horz" wrap="square" lIns="91440" tIns="45720" rIns="91440" bIns="45720" anchor="t" anchorCtr="0"/>
          <a:p>
            <a:pPr eaLnBrk="1" hangingPunct="1"/>
            <a:r>
              <a:rPr lang="zh-CN" altLang="en-US" dirty="0"/>
              <a:t>反扫描技术</a:t>
            </a:r>
            <a:endParaRPr lang="zh-CN" altLang="en-US" dirty="0"/>
          </a:p>
          <a:p>
            <a:pPr eaLnBrk="1" hangingPunct="1"/>
            <a:r>
              <a:rPr lang="zh-CN" altLang="en-US" dirty="0"/>
              <a:t>端口扫描监测工具</a:t>
            </a:r>
            <a:endParaRPr lang="zh-CN" altLang="en-US" dirty="0"/>
          </a:p>
          <a:p>
            <a:pPr eaLnBrk="1" hangingPunct="1"/>
            <a:r>
              <a:rPr lang="zh-CN" altLang="en-US" dirty="0"/>
              <a:t>防火墙技术</a:t>
            </a:r>
            <a:endParaRPr lang="zh-CN" altLang="en-US" dirty="0"/>
          </a:p>
          <a:p>
            <a:pPr eaLnBrk="1" hangingPunct="1"/>
            <a:r>
              <a:rPr lang="zh-CN" altLang="en-US" dirty="0"/>
              <a:t>审计技术</a:t>
            </a:r>
            <a:endParaRPr lang="zh-CN" altLang="en-US" dirty="0"/>
          </a:p>
          <a:p>
            <a:pPr eaLnBrk="1" hangingPunct="1"/>
            <a:r>
              <a:rPr lang="zh-CN" altLang="en-US" dirty="0"/>
              <a:t>其它防御技术</a:t>
            </a:r>
            <a:endParaRPr lang="zh-CN" altLang="en-US" dirty="0"/>
          </a:p>
          <a:p>
            <a:pPr eaLnBrk="1" hangingPunct="1"/>
            <a:endParaRPr lang="en-US" altLang="zh-CN" dirty="0"/>
          </a:p>
        </p:txBody>
      </p:sp>
      <p:sp>
        <p:nvSpPr>
          <p:cNvPr id="197639"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97640"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8"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98659"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98660"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98661" name="Rectangle 2"/>
          <p:cNvSpPr>
            <a:spLocks noGrp="1"/>
          </p:cNvSpPr>
          <p:nvPr>
            <p:ph type="title"/>
          </p:nvPr>
        </p:nvSpPr>
        <p:spPr/>
        <p:txBody>
          <a:bodyPr vert="horz" wrap="square" lIns="91440" tIns="45720" rIns="91440" bIns="45720" anchor="b" anchorCtr="0"/>
          <a:p>
            <a:pPr eaLnBrk="1" hangingPunct="1"/>
            <a:r>
              <a:rPr lang="zh-CN" altLang="zh-CN" dirty="0"/>
              <a:t>反扫描技术</a:t>
            </a:r>
            <a:endParaRPr lang="zh-CN" altLang="zh-CN" dirty="0"/>
          </a:p>
        </p:txBody>
      </p:sp>
      <p:sp>
        <p:nvSpPr>
          <p:cNvPr id="198662" name="Rectangle 3"/>
          <p:cNvSpPr>
            <a:spLocks noGrp="1"/>
          </p:cNvSpPr>
          <p:nvPr>
            <p:ph type="body"/>
          </p:nvPr>
        </p:nvSpPr>
        <p:spPr>
          <a:xfrm>
            <a:off x="685800" y="1722438"/>
            <a:ext cx="7467600" cy="4525962"/>
          </a:xfrm>
        </p:spPr>
        <p:txBody>
          <a:bodyPr vert="horz" wrap="square" lIns="91440" tIns="45720" rIns="91440" bIns="45720" anchor="t" anchorCtr="0"/>
          <a:p>
            <a:pPr eaLnBrk="1" hangingPunct="1"/>
            <a:r>
              <a:rPr lang="zh-CN" altLang="en-US" dirty="0"/>
              <a:t>反扫描技术是针对扫描技术提出的。 </a:t>
            </a:r>
            <a:endParaRPr lang="zh-CN" altLang="en-US" dirty="0"/>
          </a:p>
          <a:p>
            <a:pPr eaLnBrk="1" hangingPunct="1"/>
            <a:r>
              <a:rPr lang="zh-CN" altLang="en-US" dirty="0"/>
              <a:t>扫描技术一般可以分为主动扫描和被动扫描两种，它们的共同点在于在其执行的过程中都需要与受害主机互通正常或非正常的数据报文。</a:t>
            </a:r>
            <a:endParaRPr lang="zh-CN" altLang="en-US" dirty="0"/>
          </a:p>
          <a:p>
            <a:pPr eaLnBrk="1" hangingPunct="1"/>
            <a:endParaRPr lang="zh-CN" altLang="en-US" dirty="0">
              <a:solidFill>
                <a:schemeClr val="accent2"/>
              </a:solidFill>
            </a:endParaRPr>
          </a:p>
          <a:p>
            <a:pPr eaLnBrk="1" hangingPunct="1"/>
            <a:endParaRPr lang="en-US" altLang="zh-CN" dirty="0"/>
          </a:p>
        </p:txBody>
      </p:sp>
      <p:sp>
        <p:nvSpPr>
          <p:cNvPr id="198663"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98664"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2"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99683"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99684"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99685" name="Rectangle 2"/>
          <p:cNvSpPr>
            <a:spLocks noGrp="1"/>
          </p:cNvSpPr>
          <p:nvPr>
            <p:ph type="title"/>
          </p:nvPr>
        </p:nvSpPr>
        <p:spPr/>
        <p:txBody>
          <a:bodyPr vert="horz" wrap="square" lIns="91440" tIns="45720" rIns="91440" bIns="45720" anchor="b" anchorCtr="0"/>
          <a:p>
            <a:pPr eaLnBrk="1" hangingPunct="1"/>
            <a:r>
              <a:rPr lang="zh-CN" altLang="zh-CN" dirty="0"/>
              <a:t>主动扫描</a:t>
            </a:r>
            <a:endParaRPr lang="zh-CN" altLang="zh-CN" dirty="0"/>
          </a:p>
        </p:txBody>
      </p:sp>
      <p:sp>
        <p:nvSpPr>
          <p:cNvPr id="199686" name="Rectangle 3"/>
          <p:cNvSpPr>
            <a:spLocks noGrp="1"/>
          </p:cNvSpPr>
          <p:nvPr>
            <p:ph type="body"/>
          </p:nvPr>
        </p:nvSpPr>
        <p:spPr>
          <a:xfrm>
            <a:off x="685800" y="1600200"/>
            <a:ext cx="7543800" cy="4525963"/>
          </a:xfrm>
        </p:spPr>
        <p:txBody>
          <a:bodyPr vert="horz" wrap="square" lIns="91440" tIns="45720" rIns="91440" bIns="45720" anchor="t" anchorCtr="0"/>
          <a:p>
            <a:pPr eaLnBrk="1" hangingPunct="1"/>
            <a:r>
              <a:rPr lang="zh-CN" altLang="en-US" dirty="0"/>
              <a:t>其中主动扫描是主动向受害主机发送各种探测数据包，根据其回应判断扫描的结果。</a:t>
            </a:r>
            <a:endParaRPr lang="zh-CN" altLang="en-US" dirty="0"/>
          </a:p>
          <a:p>
            <a:pPr eaLnBrk="1" hangingPunct="1"/>
            <a:r>
              <a:rPr lang="zh-CN" altLang="en-US" dirty="0"/>
              <a:t>因此防范主动扫描可以从以下几个方面入手：</a:t>
            </a:r>
            <a:endParaRPr lang="zh-CN" altLang="en-US" dirty="0"/>
          </a:p>
          <a:p>
            <a:pPr eaLnBrk="1" hangingPunct="1">
              <a:buNone/>
            </a:pPr>
            <a:r>
              <a:rPr lang="zh-CN" altLang="en-US" dirty="0">
                <a:solidFill>
                  <a:schemeClr val="accent2"/>
                </a:solidFill>
              </a:rPr>
              <a:t>（</a:t>
            </a:r>
            <a:r>
              <a:rPr lang="en-US" altLang="zh-CN" dirty="0">
                <a:solidFill>
                  <a:schemeClr val="accent2"/>
                </a:solidFill>
              </a:rPr>
              <a:t>1</a:t>
            </a:r>
            <a:r>
              <a:rPr lang="zh-CN" altLang="en-US" dirty="0">
                <a:solidFill>
                  <a:schemeClr val="accent2"/>
                </a:solidFill>
              </a:rPr>
              <a:t>）</a:t>
            </a:r>
            <a:r>
              <a:rPr lang="zh-CN" altLang="en-US" dirty="0">
                <a:solidFill>
                  <a:schemeClr val="accent2"/>
                </a:solidFill>
                <a:latin typeface="华文行楷" panose="02010800040101010101" pitchFamily="2" charset="-122"/>
                <a:ea typeface="华文行楷" panose="02010800040101010101" pitchFamily="2" charset="-122"/>
              </a:rPr>
              <a:t>减少开放端口，做好系统防护</a:t>
            </a:r>
            <a:r>
              <a:rPr lang="zh-CN" altLang="en-US" dirty="0">
                <a:solidFill>
                  <a:schemeClr val="accent2"/>
                </a:solidFill>
              </a:rPr>
              <a:t>；</a:t>
            </a:r>
            <a:endParaRPr lang="zh-CN" altLang="en-US" dirty="0">
              <a:solidFill>
                <a:schemeClr val="accent2"/>
              </a:solidFill>
            </a:endParaRPr>
          </a:p>
          <a:p>
            <a:pPr eaLnBrk="1" hangingPunct="1">
              <a:buNone/>
            </a:pPr>
            <a:r>
              <a:rPr lang="zh-CN" altLang="en-US" dirty="0">
                <a:solidFill>
                  <a:schemeClr val="accent2"/>
                </a:solidFill>
              </a:rPr>
              <a:t>（</a:t>
            </a:r>
            <a:r>
              <a:rPr lang="en-US" altLang="zh-CN" dirty="0">
                <a:solidFill>
                  <a:schemeClr val="accent2"/>
                </a:solidFill>
              </a:rPr>
              <a:t>2</a:t>
            </a:r>
            <a:r>
              <a:rPr lang="zh-CN" altLang="en-US" dirty="0">
                <a:solidFill>
                  <a:schemeClr val="accent2"/>
                </a:solidFill>
              </a:rPr>
              <a:t>）</a:t>
            </a:r>
            <a:r>
              <a:rPr lang="zh-CN" altLang="en-US" dirty="0">
                <a:solidFill>
                  <a:schemeClr val="accent2"/>
                </a:solidFill>
                <a:latin typeface="华文行楷" panose="02010800040101010101" pitchFamily="2" charset="-122"/>
                <a:ea typeface="华文行楷" panose="02010800040101010101" pitchFamily="2" charset="-122"/>
              </a:rPr>
              <a:t>实时监测扫描，及时做出告警</a:t>
            </a:r>
            <a:r>
              <a:rPr lang="zh-CN" altLang="en-US" dirty="0">
                <a:solidFill>
                  <a:schemeClr val="accent2"/>
                </a:solidFill>
              </a:rPr>
              <a:t>；</a:t>
            </a:r>
            <a:endParaRPr lang="zh-CN" altLang="en-US" dirty="0">
              <a:solidFill>
                <a:schemeClr val="accent2"/>
              </a:solidFill>
            </a:endParaRPr>
          </a:p>
          <a:p>
            <a:pPr eaLnBrk="1" hangingPunct="1">
              <a:buNone/>
            </a:pPr>
            <a:r>
              <a:rPr lang="zh-CN" altLang="en-US" dirty="0">
                <a:solidFill>
                  <a:schemeClr val="accent2"/>
                </a:solidFill>
              </a:rPr>
              <a:t>（</a:t>
            </a:r>
            <a:r>
              <a:rPr lang="en-US" altLang="zh-CN" dirty="0">
                <a:solidFill>
                  <a:schemeClr val="accent2"/>
                </a:solidFill>
              </a:rPr>
              <a:t>3</a:t>
            </a:r>
            <a:r>
              <a:rPr lang="zh-CN" altLang="en-US" dirty="0">
                <a:solidFill>
                  <a:schemeClr val="accent2"/>
                </a:solidFill>
              </a:rPr>
              <a:t>）</a:t>
            </a:r>
            <a:r>
              <a:rPr lang="zh-CN" altLang="en-US" dirty="0">
                <a:solidFill>
                  <a:schemeClr val="accent2"/>
                </a:solidFill>
                <a:latin typeface="华文行楷" panose="02010800040101010101" pitchFamily="2" charset="-122"/>
                <a:ea typeface="华文行楷" panose="02010800040101010101" pitchFamily="2" charset="-122"/>
              </a:rPr>
              <a:t>伪装知名端口，进行信息欺骗</a:t>
            </a:r>
            <a:r>
              <a:rPr lang="zh-CN" altLang="en-US" dirty="0">
                <a:solidFill>
                  <a:schemeClr val="accent2"/>
                </a:solidFill>
              </a:rPr>
              <a:t>。</a:t>
            </a:r>
            <a:endParaRPr lang="zh-CN" altLang="en-US" dirty="0">
              <a:solidFill>
                <a:schemeClr val="accent2"/>
              </a:solidFill>
            </a:endParaRPr>
          </a:p>
          <a:p>
            <a:pPr eaLnBrk="1" hangingPunct="1"/>
            <a:endParaRPr lang="en-US" altLang="zh-CN" dirty="0"/>
          </a:p>
        </p:txBody>
      </p:sp>
      <p:sp>
        <p:nvSpPr>
          <p:cNvPr id="199687"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99688"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6"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200707"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200708"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200709" name="Rectangle 2"/>
          <p:cNvSpPr>
            <a:spLocks noGrp="1"/>
          </p:cNvSpPr>
          <p:nvPr>
            <p:ph type="title"/>
          </p:nvPr>
        </p:nvSpPr>
        <p:spPr/>
        <p:txBody>
          <a:bodyPr vert="horz" wrap="square" lIns="91440" tIns="45720" rIns="91440" bIns="45720" anchor="b" anchorCtr="0"/>
          <a:p>
            <a:pPr eaLnBrk="1" hangingPunct="1"/>
            <a:r>
              <a:rPr lang="zh-CN" altLang="zh-CN" dirty="0"/>
              <a:t>被动扫描</a:t>
            </a:r>
            <a:endParaRPr lang="zh-CN" altLang="zh-CN" dirty="0"/>
          </a:p>
        </p:txBody>
      </p:sp>
      <p:sp>
        <p:nvSpPr>
          <p:cNvPr id="200710" name="Rectangle 3"/>
          <p:cNvSpPr>
            <a:spLocks noGrp="1"/>
          </p:cNvSpPr>
          <p:nvPr>
            <p:ph type="body"/>
          </p:nvPr>
        </p:nvSpPr>
        <p:spPr/>
        <p:txBody>
          <a:bodyPr vert="horz" wrap="square" lIns="91440" tIns="45720" rIns="91440" bIns="45720" anchor="t" anchorCtr="0"/>
          <a:p>
            <a:pPr algn="just" eaLnBrk="1" hangingPunct="1"/>
            <a:r>
              <a:rPr lang="zh-CN" altLang="en-US" dirty="0"/>
              <a:t>被动扫描由其性质决定，它与受害主机建立的通常是正常连接，发送的数据包也属于正常范畴，而且被动扫描不会向受害主机发送大规模的探测数据，因此其防范方法到目前为止只能采用</a:t>
            </a:r>
            <a:r>
              <a:rPr lang="zh-CN" altLang="en-US" dirty="0">
                <a:solidFill>
                  <a:schemeClr val="accent2"/>
                </a:solidFill>
              </a:rPr>
              <a:t>信息欺骗（如返回自定义的</a:t>
            </a:r>
            <a:r>
              <a:rPr lang="en-US" altLang="zh-CN" dirty="0">
                <a:solidFill>
                  <a:schemeClr val="accent2"/>
                </a:solidFill>
              </a:rPr>
              <a:t>banner</a:t>
            </a:r>
            <a:r>
              <a:rPr lang="zh-CN" altLang="en-US" dirty="0">
                <a:solidFill>
                  <a:schemeClr val="accent2"/>
                </a:solidFill>
              </a:rPr>
              <a:t>信息或伪装知名端口）</a:t>
            </a:r>
            <a:r>
              <a:rPr lang="zh-CN" altLang="en-US" dirty="0"/>
              <a:t>这一种方法。</a:t>
            </a:r>
            <a:endParaRPr lang="zh-CN" altLang="en-US" dirty="0"/>
          </a:p>
        </p:txBody>
      </p:sp>
      <p:sp>
        <p:nvSpPr>
          <p:cNvPr id="200711"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200712"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1730" name="Rectangle 2"/>
          <p:cNvSpPr>
            <a:spLocks noGrp="1"/>
          </p:cNvSpPr>
          <p:nvPr>
            <p:ph type="title"/>
          </p:nvPr>
        </p:nvSpPr>
        <p:spPr/>
        <p:txBody>
          <a:bodyPr vert="horz" wrap="square" lIns="91440" tIns="45720" rIns="91440" bIns="45720" anchor="b" anchorCtr="0"/>
          <a:p>
            <a:r>
              <a:rPr lang="zh-CN" altLang="zh-CN" dirty="0"/>
              <a:t>端口扫描监测工具</a:t>
            </a:r>
            <a:endParaRPr lang="zh-CN" altLang="zh-CN" dirty="0"/>
          </a:p>
        </p:txBody>
      </p:sp>
      <p:sp>
        <p:nvSpPr>
          <p:cNvPr id="201731" name="Rectangle 3"/>
          <p:cNvSpPr>
            <a:spLocks noGrp="1"/>
          </p:cNvSpPr>
          <p:nvPr>
            <p:ph type="body"/>
          </p:nvPr>
        </p:nvSpPr>
        <p:spPr/>
        <p:txBody>
          <a:bodyPr vert="horz" wrap="square" lIns="91440" tIns="45720" rIns="91440" bIns="45720" anchor="t" anchorCtr="0"/>
          <a:p>
            <a:pPr>
              <a:lnSpc>
                <a:spcPct val="90000"/>
              </a:lnSpc>
            </a:pPr>
            <a:r>
              <a:rPr lang="zh-CN" altLang="en-US" sz="2400" dirty="0"/>
              <a:t>对网络管理员来说，尽早的发现黑客的扫描活动，也许就能及时采取措施，避免黑客进一步实施真正的攻击和破坏。</a:t>
            </a:r>
            <a:endParaRPr lang="zh-CN" altLang="en-US" sz="2400" dirty="0"/>
          </a:p>
          <a:p>
            <a:pPr>
              <a:lnSpc>
                <a:spcPct val="90000"/>
              </a:lnSpc>
            </a:pPr>
            <a:r>
              <a:rPr lang="zh-CN" altLang="en-US" sz="2400" dirty="0"/>
              <a:t>监测端口扫描的工具有好多种，</a:t>
            </a:r>
            <a:r>
              <a:rPr lang="zh-CN" altLang="en-US" sz="2400" dirty="0">
                <a:solidFill>
                  <a:srgbClr val="FF0000"/>
                </a:solidFill>
              </a:rPr>
              <a:t>最简单的一种是在某个不常用的端口进行监听</a:t>
            </a:r>
            <a:r>
              <a:rPr lang="zh-CN" altLang="en-US" sz="2400" dirty="0"/>
              <a:t>，如果发现有对该端口的外来连接请求，就认为有端口扫描。一般这些工具都会对连接请求的来源进行反探测，同时弹出提示窗口。</a:t>
            </a:r>
            <a:endParaRPr lang="zh-CN" altLang="en-US" sz="2400" dirty="0"/>
          </a:p>
          <a:p>
            <a:pPr>
              <a:lnSpc>
                <a:spcPct val="90000"/>
              </a:lnSpc>
            </a:pPr>
            <a:r>
              <a:rPr lang="zh-CN" altLang="en-US" sz="2400" dirty="0"/>
              <a:t>另一类工具，是在混杂模式下抓包并进一步分析判断。它本身并不开启任何端口。这类端口扫描监视器十分类似</a:t>
            </a:r>
            <a:r>
              <a:rPr lang="en-US" altLang="zh-CN" sz="2400" dirty="0"/>
              <a:t>IDS</a:t>
            </a:r>
            <a:r>
              <a:rPr lang="zh-CN" altLang="en-US" sz="2400" dirty="0"/>
              <a:t>系统中主要负责行使端口扫描监测职责的模块。</a:t>
            </a:r>
            <a:endParaRPr lang="zh-CN" altLang="en-US" sz="2400" dirty="0"/>
          </a:p>
          <a:p>
            <a:pPr>
              <a:lnSpc>
                <a:spcPct val="90000"/>
              </a:lnSpc>
            </a:pPr>
            <a:r>
              <a:rPr lang="zh-CN" altLang="en-US" sz="2400" dirty="0"/>
              <a:t>蜜罐系统也是一种非常好的防御方法。</a:t>
            </a:r>
            <a:r>
              <a:rPr lang="en-US" altLang="zh-CN" sz="2400" dirty="0"/>
              <a:t> </a:t>
            </a:r>
            <a:endParaRPr lang="zh-CN" altLang="en-US" sz="2400" dirty="0"/>
          </a:p>
        </p:txBody>
      </p:sp>
      <p:sp>
        <p:nvSpPr>
          <p:cNvPr id="201732"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201733"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4" name="Rectangle 2"/>
          <p:cNvSpPr>
            <a:spLocks noGrp="1"/>
          </p:cNvSpPr>
          <p:nvPr>
            <p:ph type="title"/>
          </p:nvPr>
        </p:nvSpPr>
        <p:spPr/>
        <p:txBody>
          <a:bodyPr vert="horz" wrap="square" lIns="91440" tIns="45720" rIns="91440" bIns="45720" anchor="b" anchorCtr="0"/>
          <a:p>
            <a:r>
              <a:rPr lang="zh-CN" altLang="zh-CN" dirty="0"/>
              <a:t>端口扫描监测工具</a:t>
            </a:r>
            <a:endParaRPr lang="zh-CN" altLang="zh-CN" dirty="0"/>
          </a:p>
        </p:txBody>
      </p:sp>
      <p:sp>
        <p:nvSpPr>
          <p:cNvPr id="202755" name="Rectangle 3"/>
          <p:cNvSpPr>
            <a:spLocks noGrp="1"/>
          </p:cNvSpPr>
          <p:nvPr>
            <p:ph type="body"/>
          </p:nvPr>
        </p:nvSpPr>
        <p:spPr/>
        <p:txBody>
          <a:bodyPr vert="horz" wrap="square" lIns="91440" tIns="45720" rIns="91440" bIns="45720" anchor="t" anchorCtr="0"/>
          <a:p>
            <a:r>
              <a:rPr lang="zh-CN" altLang="en-US" dirty="0"/>
              <a:t>下面列出几种端口扫描的监测工具</a:t>
            </a:r>
            <a:endParaRPr lang="zh-CN" altLang="en-US" dirty="0"/>
          </a:p>
          <a:p>
            <a:pPr lvl="1"/>
            <a:r>
              <a:rPr lang="en-US" altLang="zh-CN" dirty="0"/>
              <a:t>ProtectX</a:t>
            </a:r>
            <a:endParaRPr lang="en-US" altLang="zh-CN" dirty="0"/>
          </a:p>
          <a:p>
            <a:pPr lvl="1"/>
            <a:r>
              <a:rPr lang="en-US" altLang="zh-CN" dirty="0"/>
              <a:t>Winetd</a:t>
            </a:r>
            <a:r>
              <a:rPr lang="zh-CN" altLang="en-US" dirty="0"/>
              <a:t>和</a:t>
            </a:r>
            <a:r>
              <a:rPr lang="en-US" altLang="zh-CN" dirty="0"/>
              <a:t>DTK</a:t>
            </a:r>
            <a:r>
              <a:rPr lang="zh-CN" altLang="en-US" dirty="0"/>
              <a:t>：蜜罐工具</a:t>
            </a:r>
            <a:endParaRPr lang="zh-CN" altLang="en-US" dirty="0"/>
          </a:p>
          <a:p>
            <a:pPr lvl="1"/>
            <a:r>
              <a:rPr lang="en-US" altLang="zh-CN" dirty="0"/>
              <a:t>PortSentry</a:t>
            </a:r>
            <a:endParaRPr lang="en-US" altLang="zh-CN" dirty="0"/>
          </a:p>
        </p:txBody>
      </p:sp>
      <p:sp>
        <p:nvSpPr>
          <p:cNvPr id="202756"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202757"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23555"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23556"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23557" name="Rectangle 4"/>
          <p:cNvSpPr/>
          <p:nvPr/>
        </p:nvSpPr>
        <p:spPr>
          <a:xfrm>
            <a:off x="0" y="0"/>
            <a:ext cx="9144000" cy="6858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endParaRPr lang="zh-CN" altLang="en-US" sz="1800" b="0" dirty="0"/>
          </a:p>
        </p:txBody>
      </p:sp>
      <p:sp>
        <p:nvSpPr>
          <p:cNvPr id="23558" name="Rectangle 2"/>
          <p:cNvSpPr>
            <a:spLocks noGrp="1"/>
          </p:cNvSpPr>
          <p:nvPr>
            <p:ph type="title"/>
          </p:nvPr>
        </p:nvSpPr>
        <p:spPr/>
        <p:txBody>
          <a:bodyPr vert="horz" wrap="square" lIns="91440" tIns="45720" rIns="91440" bIns="45720" anchor="b" anchorCtr="0"/>
          <a:p>
            <a:pPr eaLnBrk="1" hangingPunct="1"/>
            <a:r>
              <a:rPr lang="zh-CN" altLang="en-US" dirty="0"/>
              <a:t>扫描目标是</a:t>
            </a:r>
            <a:r>
              <a:rPr lang="en-US" altLang="zh-CN" dirty="0"/>
              <a:t>192.168.1.18</a:t>
            </a:r>
            <a:endParaRPr lang="en-US" altLang="zh-CN" dirty="0"/>
          </a:p>
        </p:txBody>
      </p:sp>
      <p:sp>
        <p:nvSpPr>
          <p:cNvPr id="23559" name="Rectangle 3"/>
          <p:cNvSpPr>
            <a:spLocks noGrp="1"/>
          </p:cNvSpPr>
          <p:nvPr>
            <p:ph type="body"/>
          </p:nvPr>
        </p:nvSpPr>
        <p:spPr/>
        <p:txBody>
          <a:bodyPr vert="horz" wrap="square" lIns="91440" tIns="45720" rIns="91440" bIns="45720" anchor="t" anchorCtr="0"/>
          <a:p>
            <a:pPr eaLnBrk="1" hangingPunct="1"/>
            <a:endParaRPr lang="zh-CN" altLang="zh-CN" dirty="0"/>
          </a:p>
        </p:txBody>
      </p:sp>
      <p:pic>
        <p:nvPicPr>
          <p:cNvPr id="23560" name="Picture 5" descr="1"/>
          <p:cNvPicPr>
            <a:picLocks noChangeAspect="1"/>
          </p:cNvPicPr>
          <p:nvPr/>
        </p:nvPicPr>
        <p:blipFill>
          <a:blip r:embed="rId1"/>
          <a:stretch>
            <a:fillRect/>
          </a:stretch>
        </p:blipFill>
        <p:spPr>
          <a:xfrm>
            <a:off x="304800" y="1600200"/>
            <a:ext cx="8610600" cy="5251450"/>
          </a:xfrm>
          <a:prstGeom prst="rect">
            <a:avLst/>
          </a:prstGeom>
          <a:noFill/>
          <a:ln w="9525">
            <a:noFill/>
          </a:ln>
        </p:spPr>
      </p:pic>
      <p:sp>
        <p:nvSpPr>
          <p:cNvPr id="23561"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23562"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8"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203779"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203780"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203781" name="Rectangle 2"/>
          <p:cNvSpPr>
            <a:spLocks noGrp="1"/>
          </p:cNvSpPr>
          <p:nvPr>
            <p:ph type="title"/>
          </p:nvPr>
        </p:nvSpPr>
        <p:spPr/>
        <p:txBody>
          <a:bodyPr vert="horz" wrap="square" lIns="91440" tIns="45720" rIns="91440" bIns="45720" anchor="b" anchorCtr="0"/>
          <a:p>
            <a:pPr eaLnBrk="1" hangingPunct="1"/>
            <a:r>
              <a:rPr lang="zh-CN" altLang="zh-CN" dirty="0"/>
              <a:t>防火墙技术</a:t>
            </a:r>
            <a:endParaRPr lang="zh-CN" altLang="zh-CN" dirty="0"/>
          </a:p>
        </p:txBody>
      </p:sp>
      <p:sp>
        <p:nvSpPr>
          <p:cNvPr id="203782" name="Rectangle 3"/>
          <p:cNvSpPr>
            <a:spLocks noGrp="1"/>
          </p:cNvSpPr>
          <p:nvPr>
            <p:ph type="body"/>
          </p:nvPr>
        </p:nvSpPr>
        <p:spPr/>
        <p:txBody>
          <a:bodyPr vert="horz" wrap="square" lIns="91440" tIns="45720" rIns="91440" bIns="45720" anchor="t" anchorCtr="0"/>
          <a:p>
            <a:pPr eaLnBrk="1" hangingPunct="1">
              <a:lnSpc>
                <a:spcPct val="90000"/>
              </a:lnSpc>
            </a:pPr>
            <a:r>
              <a:rPr lang="zh-CN" altLang="zh-CN" dirty="0"/>
              <a:t>防火墙技术是一种允许内部网接入外部网络，但同时又能识别和抵抗非授权访问的网络技术，是网络控制技术中的一种。</a:t>
            </a:r>
            <a:endParaRPr lang="zh-CN" altLang="zh-CN" dirty="0"/>
          </a:p>
          <a:p>
            <a:pPr eaLnBrk="1" hangingPunct="1">
              <a:lnSpc>
                <a:spcPct val="90000"/>
              </a:lnSpc>
            </a:pPr>
            <a:r>
              <a:rPr lang="zh-CN" altLang="zh-CN" dirty="0"/>
              <a:t>防火墙的目的是要在内部、外部两个网络之间建立一个安全控制点，控制所有从因特网流入或流向因特网的信息都经过防火墙，并检查这些信息，通过</a:t>
            </a:r>
            <a:r>
              <a:rPr lang="zh-CN" altLang="zh-CN" dirty="0">
                <a:solidFill>
                  <a:srgbClr val="FF0000"/>
                </a:solidFill>
              </a:rPr>
              <a:t>允许、拒绝或重新定向经过防火墙的数据流，实现对进、出内部网络的服务和访问的审计和控制</a:t>
            </a:r>
            <a:r>
              <a:rPr lang="zh-CN" altLang="zh-CN" dirty="0"/>
              <a:t>。</a:t>
            </a:r>
            <a:endParaRPr lang="zh-CN" altLang="zh-CN" dirty="0"/>
          </a:p>
        </p:txBody>
      </p:sp>
      <p:sp>
        <p:nvSpPr>
          <p:cNvPr id="203783"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203784"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2" name="Rectangle 2"/>
          <p:cNvSpPr>
            <a:spLocks noGrp="1"/>
          </p:cNvSpPr>
          <p:nvPr>
            <p:ph type="title"/>
          </p:nvPr>
        </p:nvSpPr>
        <p:spPr/>
        <p:txBody>
          <a:bodyPr vert="horz" wrap="square" lIns="91440" tIns="45720" rIns="91440" bIns="45720" anchor="b" anchorCtr="0"/>
          <a:p>
            <a:r>
              <a:rPr lang="zh-CN" altLang="en-US" dirty="0"/>
              <a:t>防火墙技术</a:t>
            </a:r>
            <a:r>
              <a:rPr lang="en-US" altLang="zh-CN" dirty="0"/>
              <a:t>(2)</a:t>
            </a:r>
            <a:endParaRPr lang="en-US" altLang="zh-CN" dirty="0"/>
          </a:p>
        </p:txBody>
      </p:sp>
      <p:sp>
        <p:nvSpPr>
          <p:cNvPr id="204803" name="Rectangle 3"/>
          <p:cNvSpPr>
            <a:spLocks noGrp="1"/>
          </p:cNvSpPr>
          <p:nvPr>
            <p:ph type="body"/>
          </p:nvPr>
        </p:nvSpPr>
        <p:spPr/>
        <p:txBody>
          <a:bodyPr vert="horz" wrap="square" lIns="91440" tIns="45720" rIns="91440" bIns="45720" anchor="t" anchorCtr="0"/>
          <a:p>
            <a:r>
              <a:rPr lang="zh-CN" altLang="en-US" dirty="0"/>
              <a:t>个人防火墙和企业级防火墙因为其应用场景不同，也在功能、性能等方面有所差异。</a:t>
            </a:r>
            <a:endParaRPr lang="zh-CN" altLang="en-US" dirty="0"/>
          </a:p>
          <a:p>
            <a:pPr eaLnBrk="1" hangingPunct="1">
              <a:buFont typeface="Wingdings" panose="05000000000000000000" pitchFamily="2" charset="2"/>
              <a:buChar char="p"/>
            </a:pPr>
            <a:r>
              <a:rPr lang="zh-CN" altLang="en-US" dirty="0"/>
              <a:t>下面列出几种个人防火墙产品</a:t>
            </a:r>
            <a:endParaRPr lang="zh-CN" altLang="en-US" dirty="0"/>
          </a:p>
          <a:p>
            <a:pPr lvl="1" eaLnBrk="1" hangingPunct="1"/>
            <a:r>
              <a:rPr lang="en-US" altLang="zh-CN" dirty="0"/>
              <a:t>ZoneAlarm Pro</a:t>
            </a:r>
            <a:endParaRPr lang="en-US" altLang="zh-CN" dirty="0"/>
          </a:p>
          <a:p>
            <a:pPr lvl="1" eaLnBrk="1" hangingPunct="1"/>
            <a:r>
              <a:rPr lang="en-US" altLang="zh-CN" dirty="0"/>
              <a:t>Black ICE</a:t>
            </a:r>
            <a:endParaRPr lang="en-US" altLang="zh-CN" dirty="0"/>
          </a:p>
          <a:p>
            <a:pPr lvl="1" eaLnBrk="1" hangingPunct="1"/>
            <a:r>
              <a:rPr lang="en-US" altLang="zh-CN" dirty="0"/>
              <a:t>Norton Personal Firewall</a:t>
            </a:r>
            <a:endParaRPr lang="en-US" altLang="zh-CN" dirty="0"/>
          </a:p>
          <a:p>
            <a:pPr lvl="1" eaLnBrk="1" hangingPunct="1"/>
            <a:r>
              <a:rPr lang="zh-CN" altLang="en-US" dirty="0"/>
              <a:t>天网防火墙</a:t>
            </a:r>
            <a:endParaRPr lang="zh-CN" altLang="en-US" dirty="0"/>
          </a:p>
        </p:txBody>
      </p:sp>
      <p:sp>
        <p:nvSpPr>
          <p:cNvPr id="204804"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204805"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6"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205827"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205828"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205829" name="Rectangle 2"/>
          <p:cNvSpPr>
            <a:spLocks noGrp="1"/>
          </p:cNvSpPr>
          <p:nvPr>
            <p:ph type="title"/>
          </p:nvPr>
        </p:nvSpPr>
        <p:spPr/>
        <p:txBody>
          <a:bodyPr vert="horz" wrap="square" lIns="91440" tIns="45720" rIns="91440" bIns="45720" anchor="b" anchorCtr="0"/>
          <a:p>
            <a:pPr eaLnBrk="1" hangingPunct="1"/>
            <a:r>
              <a:rPr lang="zh-CN" altLang="zh-CN" dirty="0"/>
              <a:t>审计技术</a:t>
            </a:r>
            <a:endParaRPr lang="zh-CN" altLang="zh-CN" dirty="0"/>
          </a:p>
        </p:txBody>
      </p:sp>
      <p:sp>
        <p:nvSpPr>
          <p:cNvPr id="205830" name="Rectangle 3"/>
          <p:cNvSpPr>
            <a:spLocks noGrp="1"/>
          </p:cNvSpPr>
          <p:nvPr>
            <p:ph type="body"/>
          </p:nvPr>
        </p:nvSpPr>
        <p:spPr/>
        <p:txBody>
          <a:bodyPr vert="horz" wrap="square" lIns="91440" tIns="45720" rIns="91440" bIns="45720" anchor="t" anchorCtr="0"/>
          <a:p>
            <a:pPr eaLnBrk="1" hangingPunct="1"/>
            <a:r>
              <a:rPr lang="zh-CN" altLang="zh-CN" dirty="0"/>
              <a:t>审计技术是使用信息系统自动记录下的网络中机器的使用时间、敏感操作和违纪操作等，为系统进行事故原因查询、事故发生后的实时处理提供详细可靠的依据或支持。</a:t>
            </a:r>
            <a:endParaRPr lang="zh-CN" altLang="zh-CN" dirty="0"/>
          </a:p>
          <a:p>
            <a:pPr eaLnBrk="1" hangingPunct="1"/>
            <a:r>
              <a:rPr lang="zh-CN" altLang="zh-CN" dirty="0"/>
              <a:t>审计技术可以记录网络连接的请求、返回等信息，从中识别出扫描行为。</a:t>
            </a:r>
            <a:endParaRPr lang="zh-CN" altLang="zh-CN" dirty="0"/>
          </a:p>
        </p:txBody>
      </p:sp>
      <p:sp>
        <p:nvSpPr>
          <p:cNvPr id="205831"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205832"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50" name="Rectangle 2"/>
          <p:cNvSpPr>
            <a:spLocks noGrp="1"/>
          </p:cNvSpPr>
          <p:nvPr>
            <p:ph type="title"/>
          </p:nvPr>
        </p:nvSpPr>
        <p:spPr/>
        <p:txBody>
          <a:bodyPr vert="horz" wrap="square" lIns="91440" tIns="45720" rIns="91440" bIns="45720" anchor="b" anchorCtr="0"/>
          <a:p>
            <a:r>
              <a:rPr lang="zh-CN" altLang="en-US" dirty="0"/>
              <a:t>审计技术</a:t>
            </a:r>
            <a:r>
              <a:rPr lang="en-US" altLang="zh-CN" dirty="0"/>
              <a:t>(2)</a:t>
            </a:r>
            <a:endParaRPr lang="en-US" altLang="zh-CN" dirty="0"/>
          </a:p>
        </p:txBody>
      </p:sp>
      <p:sp>
        <p:nvSpPr>
          <p:cNvPr id="206851" name="Rectangle 3"/>
          <p:cNvSpPr>
            <a:spLocks noGrp="1"/>
          </p:cNvSpPr>
          <p:nvPr>
            <p:ph type="body"/>
          </p:nvPr>
        </p:nvSpPr>
        <p:spPr>
          <a:xfrm>
            <a:off x="0" y="1752600"/>
            <a:ext cx="9144000" cy="4267200"/>
          </a:xfrm>
        </p:spPr>
        <p:txBody>
          <a:bodyPr vert="horz" wrap="square" lIns="91440" tIns="45720" rIns="91440" bIns="45720" anchor="t" anchorCtr="0"/>
          <a:p>
            <a:r>
              <a:rPr lang="zh-CN" altLang="en-US" dirty="0"/>
              <a:t>以</a:t>
            </a:r>
            <a:r>
              <a:rPr lang="en-US" altLang="zh-CN" dirty="0"/>
              <a:t>Web</a:t>
            </a:r>
            <a:r>
              <a:rPr lang="zh-CN" altLang="en-US" dirty="0"/>
              <a:t>服务器为例，它的日志记录能帮助我们跟踪客户端</a:t>
            </a:r>
            <a:r>
              <a:rPr lang="en-US" altLang="zh-CN" dirty="0"/>
              <a:t>IP</a:t>
            </a:r>
            <a:r>
              <a:rPr lang="zh-CN" altLang="en-US" dirty="0"/>
              <a:t>地址，确定其地理位置信息，检测访问者所请求的路径和文件，了解访问状态，检查访问者使用的浏览器版本和操作系统类型等。</a:t>
            </a:r>
            <a:endParaRPr lang="zh-CN" altLang="en-US" dirty="0"/>
          </a:p>
          <a:p>
            <a:r>
              <a:rPr lang="zh-CN" altLang="en-US" dirty="0"/>
              <a:t>下面简要介绍两种经常使用的服务器</a:t>
            </a:r>
            <a:r>
              <a:rPr lang="en-US" altLang="zh-CN" dirty="0"/>
              <a:t>——IIS</a:t>
            </a:r>
            <a:r>
              <a:rPr lang="zh-CN" altLang="en-US" dirty="0"/>
              <a:t>服务器和</a:t>
            </a:r>
            <a:r>
              <a:rPr lang="en-US" altLang="zh-CN" dirty="0"/>
              <a:t>Apache</a:t>
            </a:r>
            <a:r>
              <a:rPr lang="zh-CN" altLang="en-US" dirty="0"/>
              <a:t>服务器的日志文件。 </a:t>
            </a:r>
            <a:endParaRPr lang="zh-CN" altLang="en-US" dirty="0"/>
          </a:p>
        </p:txBody>
      </p:sp>
      <p:sp>
        <p:nvSpPr>
          <p:cNvPr id="206852"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206853"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4" name="Rectangle 2"/>
          <p:cNvSpPr>
            <a:spLocks noGrp="1"/>
          </p:cNvSpPr>
          <p:nvPr>
            <p:ph type="title"/>
          </p:nvPr>
        </p:nvSpPr>
        <p:spPr/>
        <p:txBody>
          <a:bodyPr vert="horz" wrap="square" lIns="91440" tIns="45720" rIns="91440" bIns="45720" anchor="b" anchorCtr="0"/>
          <a:p>
            <a:r>
              <a:rPr lang="en-US" altLang="zh-CN" dirty="0"/>
              <a:t>IIS</a:t>
            </a:r>
            <a:r>
              <a:rPr lang="zh-CN" altLang="en-US" dirty="0"/>
              <a:t>服务器的日志记录</a:t>
            </a:r>
            <a:endParaRPr lang="zh-CN" altLang="en-US" dirty="0"/>
          </a:p>
        </p:txBody>
      </p:sp>
      <p:sp>
        <p:nvSpPr>
          <p:cNvPr id="207875" name="Rectangle 3"/>
          <p:cNvSpPr>
            <a:spLocks noGrp="1"/>
          </p:cNvSpPr>
          <p:nvPr>
            <p:ph type="body"/>
          </p:nvPr>
        </p:nvSpPr>
        <p:spPr/>
        <p:txBody>
          <a:bodyPr vert="horz" wrap="square" lIns="91440" tIns="45720" rIns="91440" bIns="45720" anchor="t" anchorCtr="0"/>
          <a:p>
            <a:r>
              <a:rPr lang="en-US" altLang="zh-CN" sz="2600" dirty="0"/>
              <a:t>IIS</a:t>
            </a:r>
            <a:r>
              <a:rPr lang="zh-CN" altLang="en-US" sz="2600" dirty="0"/>
              <a:t>服务器工作在</a:t>
            </a:r>
            <a:r>
              <a:rPr lang="en-US" altLang="zh-CN" sz="2600" dirty="0"/>
              <a:t>Windows </a:t>
            </a:r>
            <a:r>
              <a:rPr lang="zh-CN" altLang="en-US" sz="2600" dirty="0"/>
              <a:t>平台上。服务器日志一般放在“</a:t>
            </a:r>
            <a:r>
              <a:rPr lang="en-US" altLang="zh-CN" sz="2600" dirty="0"/>
              <a:t>%SystemRoot%/System32/LogFiles”</a:t>
            </a:r>
            <a:r>
              <a:rPr lang="zh-CN" altLang="en-US" sz="2600" dirty="0"/>
              <a:t>目录下，该目录用于存放</a:t>
            </a:r>
            <a:r>
              <a:rPr lang="en-US" altLang="zh-CN" sz="2600" dirty="0"/>
              <a:t>IIS</a:t>
            </a:r>
            <a:r>
              <a:rPr lang="zh-CN" altLang="en-US" sz="2600" dirty="0"/>
              <a:t>服务器关于</a:t>
            </a:r>
            <a:r>
              <a:rPr lang="en-US" altLang="zh-CN" sz="2600" dirty="0"/>
              <a:t>WWW</a:t>
            </a:r>
            <a:r>
              <a:rPr lang="zh-CN" altLang="en-US" sz="2600" dirty="0"/>
              <a:t>、</a:t>
            </a:r>
            <a:r>
              <a:rPr lang="en-US" altLang="zh-CN" sz="2600" dirty="0"/>
              <a:t>FTP</a:t>
            </a:r>
            <a:r>
              <a:rPr lang="zh-CN" altLang="en-US" sz="2600" dirty="0"/>
              <a:t>、</a:t>
            </a:r>
            <a:r>
              <a:rPr lang="en-US" altLang="zh-CN" sz="2600" dirty="0"/>
              <a:t>SMTP</a:t>
            </a:r>
            <a:r>
              <a:rPr lang="zh-CN" altLang="en-US" sz="2600" dirty="0"/>
              <a:t>等服务的日志目录。</a:t>
            </a:r>
            <a:endParaRPr lang="zh-CN" altLang="en-US" sz="2600" dirty="0"/>
          </a:p>
          <a:p>
            <a:r>
              <a:rPr lang="en-US" altLang="zh-CN" sz="2600" dirty="0"/>
              <a:t>WWW</a:t>
            </a:r>
            <a:r>
              <a:rPr lang="zh-CN" altLang="en-US" sz="2600" dirty="0"/>
              <a:t>服务的日志目录是“</a:t>
            </a:r>
            <a:r>
              <a:rPr lang="en-US" altLang="zh-CN" sz="2600" dirty="0"/>
              <a:t>W3SVCn”</a:t>
            </a:r>
            <a:r>
              <a:rPr lang="zh-CN" altLang="en-US" sz="2600" dirty="0"/>
              <a:t>，这里的“</a:t>
            </a:r>
            <a:r>
              <a:rPr lang="en-US" altLang="zh-CN" sz="2600" dirty="0"/>
              <a:t>n”</a:t>
            </a:r>
            <a:r>
              <a:rPr lang="zh-CN" altLang="en-US" sz="2600" dirty="0"/>
              <a:t>是数字，表示第几个</a:t>
            </a:r>
            <a:r>
              <a:rPr lang="en-US" altLang="zh-CN" sz="2600" dirty="0"/>
              <a:t>WWW</a:t>
            </a:r>
            <a:r>
              <a:rPr lang="zh-CN" altLang="en-US" sz="2600" dirty="0"/>
              <a:t>网站（虚拟主机），</a:t>
            </a:r>
            <a:r>
              <a:rPr lang="en-US" altLang="zh-CN" sz="2600" dirty="0"/>
              <a:t>FTP</a:t>
            </a:r>
            <a:r>
              <a:rPr lang="zh-CN" altLang="en-US" sz="2600" dirty="0"/>
              <a:t>服务的日志目录是“</a:t>
            </a:r>
            <a:r>
              <a:rPr lang="en-US" altLang="zh-CN" sz="2600" dirty="0"/>
              <a:t>MSFTPSVCn”</a:t>
            </a:r>
            <a:r>
              <a:rPr lang="zh-CN" altLang="en-US" sz="2600" dirty="0"/>
              <a:t>，“</a:t>
            </a:r>
            <a:r>
              <a:rPr lang="en-US" altLang="zh-CN" sz="2600" dirty="0"/>
              <a:t>n”</a:t>
            </a:r>
            <a:r>
              <a:rPr lang="zh-CN" altLang="en-US" sz="2600" dirty="0"/>
              <a:t>的含义与前类似。</a:t>
            </a:r>
            <a:endParaRPr lang="zh-CN" altLang="en-US" sz="2600" dirty="0"/>
          </a:p>
        </p:txBody>
      </p:sp>
      <p:sp>
        <p:nvSpPr>
          <p:cNvPr id="207876"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207877"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8898" name="Rectangle 2"/>
          <p:cNvSpPr>
            <a:spLocks noGrp="1"/>
          </p:cNvSpPr>
          <p:nvPr>
            <p:ph type="title"/>
          </p:nvPr>
        </p:nvSpPr>
        <p:spPr/>
        <p:txBody>
          <a:bodyPr vert="horz" wrap="square" lIns="91440" tIns="45720" rIns="91440" bIns="45720" anchor="b" anchorCtr="0"/>
          <a:p>
            <a:r>
              <a:rPr lang="en-US" altLang="zh-CN" dirty="0"/>
              <a:t>IIS</a:t>
            </a:r>
            <a:r>
              <a:rPr lang="zh-CN" altLang="en-US" dirty="0"/>
              <a:t>服务器的日志记录</a:t>
            </a:r>
            <a:r>
              <a:rPr lang="en-US" altLang="zh-CN" dirty="0"/>
              <a:t>(2)</a:t>
            </a:r>
            <a:endParaRPr lang="en-US" altLang="zh-CN" dirty="0"/>
          </a:p>
        </p:txBody>
      </p:sp>
      <p:sp>
        <p:nvSpPr>
          <p:cNvPr id="208899" name="Rectangle 3"/>
          <p:cNvSpPr>
            <a:spLocks noGrp="1"/>
          </p:cNvSpPr>
          <p:nvPr>
            <p:ph type="body"/>
          </p:nvPr>
        </p:nvSpPr>
        <p:spPr/>
        <p:txBody>
          <a:bodyPr vert="horz" wrap="square" lIns="91440" tIns="45720" rIns="91440" bIns="45720" anchor="t" anchorCtr="0"/>
          <a:p>
            <a:pPr>
              <a:lnSpc>
                <a:spcPct val="90000"/>
              </a:lnSpc>
            </a:pPr>
            <a:r>
              <a:rPr lang="en-US" altLang="zh-CN" sz="2200" dirty="0"/>
              <a:t>IIS</a:t>
            </a:r>
            <a:r>
              <a:rPr lang="zh-CN" altLang="en-US" sz="2200" dirty="0"/>
              <a:t>服务器的日志格式</a:t>
            </a:r>
            <a:endParaRPr lang="zh-CN" altLang="en-US" sz="2200" dirty="0"/>
          </a:p>
          <a:p>
            <a:pPr lvl="1">
              <a:lnSpc>
                <a:spcPct val="90000"/>
              </a:lnSpc>
            </a:pPr>
            <a:r>
              <a:rPr lang="en-US" altLang="zh-CN" sz="2000" dirty="0"/>
              <a:t>Microsoft IIS Log File Format</a:t>
            </a:r>
            <a:r>
              <a:rPr lang="zh-CN" altLang="en-US" sz="2000" dirty="0"/>
              <a:t>（</a:t>
            </a:r>
            <a:r>
              <a:rPr lang="en-US" altLang="zh-CN" sz="2000" dirty="0"/>
              <a:t>IIS</a:t>
            </a:r>
            <a:r>
              <a:rPr lang="zh-CN" altLang="en-US" sz="2000" dirty="0"/>
              <a:t>日志文件格式，一个固定的</a:t>
            </a:r>
            <a:r>
              <a:rPr lang="en-US" altLang="zh-CN" sz="2000" dirty="0"/>
              <a:t>ASCII</a:t>
            </a:r>
            <a:r>
              <a:rPr lang="zh-CN" altLang="en-US" sz="2000" dirty="0"/>
              <a:t>格式）</a:t>
            </a:r>
            <a:endParaRPr lang="zh-CN" altLang="en-US" sz="2000" dirty="0"/>
          </a:p>
          <a:p>
            <a:pPr lvl="1">
              <a:lnSpc>
                <a:spcPct val="90000"/>
              </a:lnSpc>
            </a:pPr>
            <a:r>
              <a:rPr lang="en-US" altLang="zh-CN" sz="2000" dirty="0"/>
              <a:t>NCSA Common Log File Format</a:t>
            </a:r>
            <a:r>
              <a:rPr lang="zh-CN" altLang="en-US" sz="2000" dirty="0"/>
              <a:t>（</a:t>
            </a:r>
            <a:r>
              <a:rPr lang="en-US" altLang="zh-CN" sz="2000" dirty="0"/>
              <a:t>NCSA</a:t>
            </a:r>
            <a:r>
              <a:rPr lang="zh-CN" altLang="en-US" sz="2000" dirty="0"/>
              <a:t>通用日志文件格式）</a:t>
            </a:r>
            <a:endParaRPr lang="zh-CN" altLang="en-US" sz="2000" dirty="0"/>
          </a:p>
          <a:p>
            <a:pPr lvl="1">
              <a:lnSpc>
                <a:spcPct val="90000"/>
              </a:lnSpc>
            </a:pPr>
            <a:r>
              <a:rPr lang="en-US" altLang="zh-CN" sz="2000" dirty="0"/>
              <a:t>W3C Extended Log File Format</a:t>
            </a:r>
            <a:r>
              <a:rPr lang="zh-CN" altLang="en-US" sz="2000" dirty="0"/>
              <a:t>（</a:t>
            </a:r>
            <a:r>
              <a:rPr lang="en-US" altLang="zh-CN" sz="2000" dirty="0"/>
              <a:t>W3C</a:t>
            </a:r>
            <a:r>
              <a:rPr lang="zh-CN" altLang="en-US" sz="2000" dirty="0"/>
              <a:t>扩展日志文件格式，一种可让用户设置的</a:t>
            </a:r>
            <a:r>
              <a:rPr lang="en-US" altLang="zh-CN" sz="2000" dirty="0"/>
              <a:t>ASCII</a:t>
            </a:r>
            <a:r>
              <a:rPr lang="zh-CN" altLang="en-US" sz="2000" dirty="0"/>
              <a:t>格式，是</a:t>
            </a:r>
            <a:r>
              <a:rPr lang="en-US" altLang="zh-CN" sz="2000" dirty="0"/>
              <a:t>IIS</a:t>
            </a:r>
            <a:r>
              <a:rPr lang="zh-CN" altLang="en-US" sz="2000" dirty="0"/>
              <a:t>的默认格式）</a:t>
            </a:r>
            <a:endParaRPr lang="zh-CN" altLang="en-US" sz="2000" dirty="0"/>
          </a:p>
          <a:p>
            <a:pPr lvl="1">
              <a:lnSpc>
                <a:spcPct val="90000"/>
              </a:lnSpc>
            </a:pPr>
            <a:r>
              <a:rPr lang="en-US" altLang="zh-CN" sz="2000" dirty="0"/>
              <a:t>ODBC Logging</a:t>
            </a:r>
            <a:r>
              <a:rPr lang="zh-CN" altLang="en-US" sz="2000" dirty="0"/>
              <a:t>。</a:t>
            </a:r>
            <a:endParaRPr lang="zh-CN" altLang="en-US" sz="2000" dirty="0"/>
          </a:p>
          <a:p>
            <a:pPr>
              <a:lnSpc>
                <a:spcPct val="90000"/>
              </a:lnSpc>
            </a:pPr>
            <a:r>
              <a:rPr lang="zh-CN" altLang="en-US" sz="2200" dirty="0"/>
              <a:t>日志文件里一般需要记录对方</a:t>
            </a:r>
            <a:r>
              <a:rPr lang="en-US" altLang="zh-CN" sz="2200" dirty="0"/>
              <a:t>IP</a:t>
            </a:r>
            <a:r>
              <a:rPr lang="zh-CN" altLang="en-US" sz="2200" dirty="0"/>
              <a:t>地址、使用的</a:t>
            </a:r>
            <a:r>
              <a:rPr lang="en-US" altLang="zh-CN" sz="2200" dirty="0"/>
              <a:t>HTTP</a:t>
            </a:r>
            <a:r>
              <a:rPr lang="zh-CN" altLang="en-US" sz="2200" dirty="0"/>
              <a:t>方法、</a:t>
            </a:r>
            <a:r>
              <a:rPr lang="en-US" altLang="zh-CN" sz="2200" dirty="0"/>
              <a:t>URI</a:t>
            </a:r>
            <a:r>
              <a:rPr lang="zh-CN" altLang="en-US" sz="2200" dirty="0"/>
              <a:t>资源及其传递的</a:t>
            </a:r>
            <a:r>
              <a:rPr lang="en-US" altLang="zh-CN" sz="2200" dirty="0"/>
              <a:t>CGI</a:t>
            </a:r>
            <a:r>
              <a:rPr lang="zh-CN" altLang="en-US" sz="2200" dirty="0"/>
              <a:t>参数字符串等信息。通常应该设置使用</a:t>
            </a:r>
            <a:r>
              <a:rPr lang="en-US" altLang="zh-CN" sz="2200" dirty="0"/>
              <a:t>W3C Extended Log File Format</a:t>
            </a:r>
            <a:r>
              <a:rPr lang="zh-CN" altLang="en-US" sz="2200" dirty="0"/>
              <a:t>，这样可以记录更多更细致的信息，有助于更好的审计入侵行为。</a:t>
            </a:r>
            <a:endParaRPr lang="zh-CN" altLang="en-US" sz="2200" dirty="0"/>
          </a:p>
        </p:txBody>
      </p:sp>
      <p:sp>
        <p:nvSpPr>
          <p:cNvPr id="208900"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208901"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9922" name="Rectangle 2"/>
          <p:cNvSpPr>
            <a:spLocks noGrp="1"/>
          </p:cNvSpPr>
          <p:nvPr>
            <p:ph type="title"/>
          </p:nvPr>
        </p:nvSpPr>
        <p:spPr/>
        <p:txBody>
          <a:bodyPr vert="horz" wrap="square" lIns="91440" tIns="45720" rIns="91440" bIns="45720" anchor="b" anchorCtr="0"/>
          <a:p>
            <a:r>
              <a:rPr lang="en-US" altLang="zh-CN" dirty="0"/>
              <a:t>Apache</a:t>
            </a:r>
            <a:r>
              <a:rPr lang="zh-CN" altLang="en-US" dirty="0"/>
              <a:t>服务器的日志记录</a:t>
            </a:r>
            <a:endParaRPr lang="zh-CN" altLang="en-US" dirty="0"/>
          </a:p>
        </p:txBody>
      </p:sp>
      <p:sp>
        <p:nvSpPr>
          <p:cNvPr id="209923" name="Rectangle 3"/>
          <p:cNvSpPr>
            <a:spLocks noGrp="1"/>
          </p:cNvSpPr>
          <p:nvPr>
            <p:ph type="body"/>
          </p:nvPr>
        </p:nvSpPr>
        <p:spPr/>
        <p:txBody>
          <a:bodyPr vert="horz" wrap="square" lIns="91440" tIns="45720" rIns="91440" bIns="45720" anchor="t" anchorCtr="0"/>
          <a:p>
            <a:r>
              <a:rPr lang="zh-CN" altLang="en-US" dirty="0"/>
              <a:t>在缺省安装情况下，</a:t>
            </a:r>
            <a:r>
              <a:rPr lang="en-US" altLang="zh-CN" dirty="0"/>
              <a:t>Apache</a:t>
            </a:r>
            <a:r>
              <a:rPr lang="zh-CN" altLang="en-US" dirty="0"/>
              <a:t>会使用两个标准的日志文件记录文件。</a:t>
            </a:r>
            <a:endParaRPr lang="zh-CN" altLang="en-US" dirty="0"/>
          </a:p>
          <a:p>
            <a:pPr lvl="1"/>
            <a:r>
              <a:rPr lang="en-US" altLang="zh-CN" dirty="0"/>
              <a:t>access_log</a:t>
            </a:r>
            <a:r>
              <a:rPr lang="zh-CN" altLang="en-US" dirty="0"/>
              <a:t>：记录了所有对</a:t>
            </a:r>
            <a:r>
              <a:rPr lang="en-US" altLang="zh-CN" dirty="0"/>
              <a:t>Apache Web</a:t>
            </a:r>
            <a:r>
              <a:rPr lang="zh-CN" altLang="en-US" dirty="0"/>
              <a:t>服务器访问的活动记录；</a:t>
            </a:r>
            <a:endParaRPr lang="zh-CN" altLang="en-US" dirty="0"/>
          </a:p>
          <a:p>
            <a:pPr lvl="1"/>
            <a:r>
              <a:rPr lang="en-US" altLang="zh-CN" dirty="0"/>
              <a:t>error_log</a:t>
            </a:r>
            <a:r>
              <a:rPr lang="zh-CN" altLang="en-US" dirty="0"/>
              <a:t>：记录了</a:t>
            </a:r>
            <a:r>
              <a:rPr lang="en-US" altLang="zh-CN" dirty="0"/>
              <a:t>Apache</a:t>
            </a:r>
            <a:r>
              <a:rPr lang="zh-CN" altLang="en-US" dirty="0"/>
              <a:t>服务器运行期间所有的状态诊断信息，包括对</a:t>
            </a:r>
            <a:r>
              <a:rPr lang="en-US" altLang="zh-CN" dirty="0"/>
              <a:t>Web</a:t>
            </a:r>
            <a:r>
              <a:rPr lang="zh-CN" altLang="en-US" dirty="0"/>
              <a:t>服务器的错误访问记录。</a:t>
            </a:r>
            <a:endParaRPr lang="zh-CN" altLang="en-US" dirty="0"/>
          </a:p>
          <a:p>
            <a:pPr lvl="1"/>
            <a:r>
              <a:rPr lang="zh-CN" altLang="en-US" dirty="0"/>
              <a:t>这两个文件都放在</a:t>
            </a:r>
            <a:r>
              <a:rPr lang="en-US" altLang="zh-CN" dirty="0"/>
              <a:t>/usr/local/apache/logs</a:t>
            </a:r>
            <a:r>
              <a:rPr lang="zh-CN" altLang="en-US" dirty="0"/>
              <a:t>目录下。 </a:t>
            </a:r>
            <a:endParaRPr lang="zh-CN" altLang="en-US" dirty="0"/>
          </a:p>
        </p:txBody>
      </p:sp>
      <p:sp>
        <p:nvSpPr>
          <p:cNvPr id="209924"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209925"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0946" name="Rectangle 2"/>
          <p:cNvSpPr>
            <a:spLocks noGrp="1"/>
          </p:cNvSpPr>
          <p:nvPr>
            <p:ph type="title"/>
          </p:nvPr>
        </p:nvSpPr>
        <p:spPr/>
        <p:txBody>
          <a:bodyPr vert="horz" wrap="square" lIns="91440" tIns="45720" rIns="91440" bIns="45720" anchor="b" anchorCtr="0"/>
          <a:p>
            <a:r>
              <a:rPr lang="en-US" altLang="zh-CN" dirty="0"/>
              <a:t>Apache</a:t>
            </a:r>
            <a:r>
              <a:rPr lang="zh-CN" altLang="en-US" dirty="0"/>
              <a:t>服务器的日志记录</a:t>
            </a:r>
            <a:r>
              <a:rPr lang="en-US" altLang="zh-CN" dirty="0"/>
              <a:t>(2)</a:t>
            </a:r>
            <a:endParaRPr lang="zh-CN" altLang="en-US" dirty="0"/>
          </a:p>
        </p:txBody>
      </p:sp>
      <p:sp>
        <p:nvSpPr>
          <p:cNvPr id="210947" name="Rectangle 3"/>
          <p:cNvSpPr>
            <a:spLocks noGrp="1"/>
          </p:cNvSpPr>
          <p:nvPr>
            <p:ph type="body"/>
          </p:nvPr>
        </p:nvSpPr>
        <p:spPr/>
        <p:txBody>
          <a:bodyPr vert="horz" wrap="square" lIns="91440" tIns="45720" rIns="91440" bIns="45720" anchor="t" anchorCtr="0"/>
          <a:p>
            <a:pPr>
              <a:lnSpc>
                <a:spcPct val="80000"/>
              </a:lnSpc>
            </a:pPr>
            <a:r>
              <a:rPr lang="en-US" altLang="zh-CN" sz="2600" dirty="0"/>
              <a:t>access_log</a:t>
            </a:r>
            <a:r>
              <a:rPr lang="zh-CN" altLang="en-US" sz="2600" dirty="0"/>
              <a:t>中的日志记录包含七项内容：</a:t>
            </a:r>
            <a:endParaRPr lang="zh-CN" altLang="en-US" sz="2600" dirty="0"/>
          </a:p>
          <a:p>
            <a:pPr lvl="1">
              <a:lnSpc>
                <a:spcPct val="80000"/>
              </a:lnSpc>
            </a:pPr>
            <a:r>
              <a:rPr lang="zh-CN" altLang="en-US" sz="2000" dirty="0"/>
              <a:t>访问者的</a:t>
            </a:r>
            <a:r>
              <a:rPr lang="en-US" altLang="zh-CN" sz="2000" dirty="0"/>
              <a:t>IP</a:t>
            </a:r>
            <a:r>
              <a:rPr lang="zh-CN" altLang="en-US" sz="2000" dirty="0"/>
              <a:t>地址；</a:t>
            </a:r>
            <a:endParaRPr lang="zh-CN" altLang="en-US" sz="2000" dirty="0"/>
          </a:p>
          <a:p>
            <a:pPr lvl="1">
              <a:lnSpc>
                <a:spcPct val="80000"/>
              </a:lnSpc>
            </a:pPr>
            <a:r>
              <a:rPr lang="zh-CN" altLang="en-US" sz="2000" dirty="0"/>
              <a:t>一般是空白项（用</a:t>
            </a:r>
            <a:r>
              <a:rPr lang="en-US" altLang="zh-CN" sz="2000" dirty="0"/>
              <a:t>-</a:t>
            </a:r>
            <a:r>
              <a:rPr lang="zh-CN" altLang="en-US" sz="2000" dirty="0"/>
              <a:t>表示）；</a:t>
            </a:r>
            <a:endParaRPr lang="zh-CN" altLang="en-US" sz="2000" dirty="0"/>
          </a:p>
          <a:p>
            <a:pPr lvl="1">
              <a:lnSpc>
                <a:spcPct val="80000"/>
              </a:lnSpc>
            </a:pPr>
            <a:r>
              <a:rPr lang="zh-CN" altLang="en-US" sz="2000" dirty="0"/>
              <a:t>身份验证时的用户名。在匿名访问时是空白；</a:t>
            </a:r>
            <a:endParaRPr lang="zh-CN" altLang="en-US" sz="2000" dirty="0"/>
          </a:p>
          <a:p>
            <a:pPr lvl="1">
              <a:lnSpc>
                <a:spcPct val="80000"/>
              </a:lnSpc>
            </a:pPr>
            <a:r>
              <a:rPr lang="zh-CN" altLang="en-US" sz="2000" dirty="0"/>
              <a:t>访问时间；其格式为：</a:t>
            </a:r>
            <a:r>
              <a:rPr lang="en-US" altLang="zh-CN" sz="2000" dirty="0"/>
              <a:t>[Date/Month/Year:Hour:Minute:Second +/-*]</a:t>
            </a:r>
            <a:r>
              <a:rPr lang="zh-CN" altLang="en-US" sz="2000" dirty="0"/>
              <a:t>；</a:t>
            </a:r>
            <a:endParaRPr lang="zh-CN" altLang="en-US" sz="2000" dirty="0"/>
          </a:p>
          <a:p>
            <a:pPr lvl="1">
              <a:lnSpc>
                <a:spcPct val="80000"/>
              </a:lnSpc>
            </a:pPr>
            <a:r>
              <a:rPr lang="zh-CN" altLang="en-US" sz="2000" dirty="0"/>
              <a:t>访问者</a:t>
            </a:r>
            <a:r>
              <a:rPr lang="en-US" altLang="zh-CN" sz="2000" dirty="0"/>
              <a:t>HTTP</a:t>
            </a:r>
            <a:r>
              <a:rPr lang="zh-CN" altLang="en-US" sz="2000" dirty="0"/>
              <a:t>数据包的请求行；</a:t>
            </a:r>
            <a:endParaRPr lang="zh-CN" altLang="en-US" sz="2000" dirty="0"/>
          </a:p>
          <a:p>
            <a:pPr lvl="1">
              <a:lnSpc>
                <a:spcPct val="80000"/>
              </a:lnSpc>
            </a:pPr>
            <a:r>
              <a:rPr lang="en-US" altLang="zh-CN" sz="2000" dirty="0"/>
              <a:t>Web</a:t>
            </a:r>
            <a:r>
              <a:rPr lang="zh-CN" altLang="en-US" sz="2000" dirty="0"/>
              <a:t>服务器给访问者的返回状态码；一般情况下为</a:t>
            </a:r>
            <a:r>
              <a:rPr lang="en-US" altLang="zh-CN" sz="2000" dirty="0"/>
              <a:t>200</a:t>
            </a:r>
            <a:r>
              <a:rPr lang="zh-CN" altLang="en-US" sz="2000" dirty="0"/>
              <a:t>，表示服务器已经成功地响应访问者（浏览器）的请求，一切正常。以</a:t>
            </a:r>
            <a:r>
              <a:rPr lang="en-US" altLang="zh-CN" sz="2000" dirty="0"/>
              <a:t>3</a:t>
            </a:r>
            <a:r>
              <a:rPr lang="zh-CN" altLang="en-US" sz="2000" dirty="0"/>
              <a:t>开头的状态码表示客户端由于各种不同的原因用户请求被重新定向到了其他位置，以</a:t>
            </a:r>
            <a:r>
              <a:rPr lang="en-US" altLang="zh-CN" sz="2000" dirty="0"/>
              <a:t>4</a:t>
            </a:r>
            <a:r>
              <a:rPr lang="zh-CN" altLang="en-US" sz="2000" dirty="0"/>
              <a:t>开头的状态码表示客户端存在某种错误，以</a:t>
            </a:r>
            <a:r>
              <a:rPr lang="en-US" altLang="zh-CN" sz="2000" dirty="0"/>
              <a:t>5</a:t>
            </a:r>
            <a:r>
              <a:rPr lang="zh-CN" altLang="en-US" sz="2000" dirty="0"/>
              <a:t>开头的状态码表示服务器遇到了某个错误。</a:t>
            </a:r>
            <a:endParaRPr lang="zh-CN" altLang="en-US" sz="2000" dirty="0"/>
          </a:p>
          <a:p>
            <a:pPr lvl="1">
              <a:lnSpc>
                <a:spcPct val="80000"/>
              </a:lnSpc>
            </a:pPr>
            <a:r>
              <a:rPr lang="en-US" altLang="zh-CN" sz="2000" dirty="0"/>
              <a:t>Web</a:t>
            </a:r>
            <a:r>
              <a:rPr lang="zh-CN" altLang="en-US" sz="2000" dirty="0"/>
              <a:t>服务器返回给访问者的总字节数。</a:t>
            </a:r>
            <a:endParaRPr lang="zh-CN" altLang="en-US" sz="2000" dirty="0"/>
          </a:p>
        </p:txBody>
      </p:sp>
      <p:sp>
        <p:nvSpPr>
          <p:cNvPr id="210948"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210949"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1970" name="Rectangle 2"/>
          <p:cNvSpPr>
            <a:spLocks noGrp="1"/>
          </p:cNvSpPr>
          <p:nvPr>
            <p:ph type="title"/>
          </p:nvPr>
        </p:nvSpPr>
        <p:spPr/>
        <p:txBody>
          <a:bodyPr vert="horz" wrap="square" lIns="91440" tIns="45720" rIns="91440" bIns="45720" anchor="b" anchorCtr="0"/>
          <a:p>
            <a:r>
              <a:rPr lang="en-US" altLang="zh-CN" dirty="0"/>
              <a:t>Apache</a:t>
            </a:r>
            <a:r>
              <a:rPr lang="zh-CN" altLang="en-US" dirty="0"/>
              <a:t>服务器的日志记录</a:t>
            </a:r>
            <a:r>
              <a:rPr lang="en-US" altLang="zh-CN" dirty="0"/>
              <a:t>(3)</a:t>
            </a:r>
            <a:endParaRPr lang="en-US" altLang="zh-CN" dirty="0"/>
          </a:p>
        </p:txBody>
      </p:sp>
      <p:sp>
        <p:nvSpPr>
          <p:cNvPr id="211971" name="Rectangle 3"/>
          <p:cNvSpPr>
            <a:spLocks noGrp="1"/>
          </p:cNvSpPr>
          <p:nvPr>
            <p:ph type="body"/>
          </p:nvPr>
        </p:nvSpPr>
        <p:spPr/>
        <p:txBody>
          <a:bodyPr vert="horz" wrap="square" lIns="91440" tIns="45720" rIns="91440" bIns="45720" anchor="t" anchorCtr="0"/>
          <a:p>
            <a:r>
              <a:rPr lang="en-US" altLang="zh-CN" dirty="0"/>
              <a:t>error_log</a:t>
            </a:r>
            <a:r>
              <a:rPr lang="zh-CN" altLang="en-US" dirty="0"/>
              <a:t>文件中的记录格式</a:t>
            </a:r>
            <a:r>
              <a:rPr lang="en-US" altLang="zh-CN" dirty="0"/>
              <a:t>:</a:t>
            </a:r>
            <a:endParaRPr lang="en-US" altLang="zh-CN" dirty="0"/>
          </a:p>
          <a:p>
            <a:pPr lvl="1"/>
            <a:r>
              <a:rPr lang="zh-CN" altLang="en-US" dirty="0"/>
              <a:t>第一项表示记录时间；</a:t>
            </a:r>
            <a:endParaRPr lang="zh-CN" altLang="en-US" dirty="0"/>
          </a:p>
          <a:p>
            <a:pPr lvl="1"/>
            <a:r>
              <a:rPr lang="zh-CN" altLang="en-US" dirty="0"/>
              <a:t>第二项表示记录级别，该级可以通过</a:t>
            </a:r>
            <a:r>
              <a:rPr lang="en-US" altLang="zh-CN" dirty="0"/>
              <a:t>httpd.conf</a:t>
            </a:r>
            <a:r>
              <a:rPr lang="zh-CN" altLang="en-US" dirty="0"/>
              <a:t>配置文件中的</a:t>
            </a:r>
            <a:r>
              <a:rPr lang="en-US" altLang="zh-CN" dirty="0"/>
              <a:t>LogLevel</a:t>
            </a:r>
            <a:r>
              <a:rPr lang="zh-CN" altLang="en-US" dirty="0"/>
              <a:t>项指定，默认设置级别为“</a:t>
            </a:r>
            <a:r>
              <a:rPr lang="en-US" altLang="zh-CN" dirty="0"/>
              <a:t>error”</a:t>
            </a:r>
            <a:r>
              <a:rPr lang="zh-CN" altLang="en-US" dirty="0"/>
              <a:t>；</a:t>
            </a:r>
            <a:endParaRPr lang="zh-CN" altLang="en-US" dirty="0"/>
          </a:p>
          <a:p>
            <a:pPr lvl="1"/>
            <a:r>
              <a:rPr lang="zh-CN" altLang="en-US" dirty="0"/>
              <a:t>第三项是引起错误的访问者的</a:t>
            </a:r>
            <a:r>
              <a:rPr lang="en-US" altLang="zh-CN" dirty="0"/>
              <a:t>IP</a:t>
            </a:r>
            <a:r>
              <a:rPr lang="zh-CN" altLang="en-US" dirty="0"/>
              <a:t>地址；</a:t>
            </a:r>
            <a:endParaRPr lang="zh-CN" altLang="en-US" dirty="0"/>
          </a:p>
          <a:p>
            <a:pPr lvl="1"/>
            <a:r>
              <a:rPr lang="zh-CN" altLang="en-US" dirty="0"/>
              <a:t>第四项则是错误消息细节，往往会有几行文字记录错误发生的原因等。</a:t>
            </a:r>
            <a:endParaRPr lang="zh-CN" altLang="en-US" dirty="0"/>
          </a:p>
        </p:txBody>
      </p:sp>
      <p:sp>
        <p:nvSpPr>
          <p:cNvPr id="211972"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211973"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2994" name="Rectangle 2"/>
          <p:cNvSpPr>
            <a:spLocks noGrp="1"/>
          </p:cNvSpPr>
          <p:nvPr>
            <p:ph type="title"/>
          </p:nvPr>
        </p:nvSpPr>
        <p:spPr/>
        <p:txBody>
          <a:bodyPr vert="horz" wrap="square" lIns="91440" tIns="45720" rIns="91440" bIns="45720" anchor="b" anchorCtr="0"/>
          <a:p>
            <a:r>
              <a:rPr lang="zh-CN" altLang="en-US" dirty="0"/>
              <a:t>其它反扫描技术</a:t>
            </a:r>
            <a:r>
              <a:rPr lang="en-US" altLang="zh-CN" dirty="0"/>
              <a:t>——</a:t>
            </a:r>
            <a:r>
              <a:rPr lang="zh-CN" altLang="en-US" dirty="0"/>
              <a:t>修改</a:t>
            </a:r>
            <a:r>
              <a:rPr lang="en-US" altLang="zh-CN" dirty="0"/>
              <a:t>Banner</a:t>
            </a:r>
            <a:endParaRPr lang="en-US" altLang="zh-CN" dirty="0"/>
          </a:p>
        </p:txBody>
      </p:sp>
      <p:sp>
        <p:nvSpPr>
          <p:cNvPr id="212995" name="Rectangle 3"/>
          <p:cNvSpPr>
            <a:spLocks noGrp="1"/>
          </p:cNvSpPr>
          <p:nvPr>
            <p:ph type="body"/>
          </p:nvPr>
        </p:nvSpPr>
        <p:spPr/>
        <p:txBody>
          <a:bodyPr vert="horz" wrap="square" lIns="91440" tIns="45720" rIns="91440" bIns="45720" anchor="t" anchorCtr="0"/>
          <a:p>
            <a:r>
              <a:rPr lang="zh-CN" altLang="en-US" sz="2600" dirty="0"/>
              <a:t>许多网络服务器通常在用户正常连接或登录时，提供给用户一些无关紧要的提示信息，其中往往包括操作系统类型、用户所连接服务器的软件版本、几句无关痛痒的欢迎信息等，这些信息可称之为旗标信息</a:t>
            </a:r>
            <a:r>
              <a:rPr lang="en-US" altLang="zh-CN" sz="2600" dirty="0"/>
              <a:t>(Banner)</a:t>
            </a:r>
            <a:r>
              <a:rPr lang="zh-CN" altLang="en-US" sz="2600" dirty="0"/>
              <a:t>。</a:t>
            </a:r>
            <a:endParaRPr lang="zh-CN" altLang="en-US" sz="2600" dirty="0"/>
          </a:p>
          <a:p>
            <a:r>
              <a:rPr lang="zh-CN" altLang="en-US" sz="2600" dirty="0"/>
              <a:t>殊不知，通过这些</a:t>
            </a:r>
            <a:r>
              <a:rPr lang="en-US" altLang="zh-CN" sz="2600" dirty="0"/>
              <a:t>Banner</a:t>
            </a:r>
            <a:r>
              <a:rPr lang="zh-CN" altLang="en-US" sz="2600" dirty="0"/>
              <a:t>黑客们可以很方便的收集目标系统的操作系统类型以及网络服务软件漏洞信息，现在很多扫描器如</a:t>
            </a:r>
            <a:r>
              <a:rPr lang="en-US" altLang="zh-CN" sz="2600" dirty="0"/>
              <a:t>Nmap</a:t>
            </a:r>
            <a:r>
              <a:rPr lang="zh-CN" altLang="en-US" sz="2600" dirty="0"/>
              <a:t>都具备了自动获取</a:t>
            </a:r>
            <a:r>
              <a:rPr lang="en-US" altLang="zh-CN" sz="2600" dirty="0"/>
              <a:t>Banner</a:t>
            </a:r>
            <a:r>
              <a:rPr lang="zh-CN" altLang="en-US" sz="2600" dirty="0"/>
              <a:t>的功能。可以对</a:t>
            </a:r>
            <a:r>
              <a:rPr lang="en-US" altLang="zh-CN" sz="2600" dirty="0"/>
              <a:t>Banner</a:t>
            </a:r>
            <a:r>
              <a:rPr lang="zh-CN" altLang="en-US" sz="2600" dirty="0"/>
              <a:t>进行修改，隐藏主机信息，减小被入侵的风险。</a:t>
            </a:r>
            <a:endParaRPr lang="zh-CN" altLang="en-US" sz="2600" dirty="0"/>
          </a:p>
        </p:txBody>
      </p:sp>
      <p:sp>
        <p:nvSpPr>
          <p:cNvPr id="212996"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212997"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24579"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24580"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24581" name="Rectangle 4"/>
          <p:cNvSpPr/>
          <p:nvPr/>
        </p:nvSpPr>
        <p:spPr>
          <a:xfrm>
            <a:off x="0" y="0"/>
            <a:ext cx="9144000" cy="6858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endParaRPr lang="zh-CN" altLang="en-US" sz="1800" b="0" dirty="0"/>
          </a:p>
        </p:txBody>
      </p:sp>
      <p:sp>
        <p:nvSpPr>
          <p:cNvPr id="24582" name="Rectangle 2"/>
          <p:cNvSpPr>
            <a:spLocks noGrp="1"/>
          </p:cNvSpPr>
          <p:nvPr>
            <p:ph type="title"/>
          </p:nvPr>
        </p:nvSpPr>
        <p:spPr/>
        <p:txBody>
          <a:bodyPr vert="horz" wrap="square" lIns="91440" tIns="45720" rIns="91440" bIns="45720" anchor="b" anchorCtr="0"/>
          <a:p>
            <a:pPr eaLnBrk="1" hangingPunct="1"/>
            <a:r>
              <a:rPr lang="en-US" altLang="zh-CN" dirty="0"/>
              <a:t>Nessus</a:t>
            </a:r>
            <a:r>
              <a:rPr lang="zh-CN" altLang="en-US" dirty="0"/>
              <a:t>正在进行漏洞扫描</a:t>
            </a:r>
            <a:endParaRPr lang="zh-CN" altLang="en-US" dirty="0"/>
          </a:p>
        </p:txBody>
      </p:sp>
      <p:pic>
        <p:nvPicPr>
          <p:cNvPr id="24583" name="Picture 5" descr="2"/>
          <p:cNvPicPr>
            <a:picLocks noChangeAspect="1"/>
          </p:cNvPicPr>
          <p:nvPr/>
        </p:nvPicPr>
        <p:blipFill>
          <a:blip r:embed="rId1"/>
          <a:stretch>
            <a:fillRect/>
          </a:stretch>
        </p:blipFill>
        <p:spPr>
          <a:xfrm>
            <a:off x="0" y="2003425"/>
            <a:ext cx="9144000" cy="4016375"/>
          </a:xfrm>
          <a:prstGeom prst="rect">
            <a:avLst/>
          </a:prstGeom>
          <a:noFill/>
          <a:ln w="9525">
            <a:noFill/>
          </a:ln>
        </p:spPr>
      </p:pic>
      <p:sp>
        <p:nvSpPr>
          <p:cNvPr id="24584"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24585"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4018" name="Rectangle 2"/>
          <p:cNvSpPr>
            <a:spLocks noGrp="1"/>
          </p:cNvSpPr>
          <p:nvPr>
            <p:ph type="title"/>
          </p:nvPr>
        </p:nvSpPr>
        <p:spPr/>
        <p:txBody>
          <a:bodyPr vert="horz" wrap="square" lIns="91440" tIns="45720" rIns="91440" bIns="45720" anchor="b" anchorCtr="0"/>
          <a:p>
            <a:r>
              <a:rPr lang="zh-CN" altLang="en-US" dirty="0"/>
              <a:t>其它反扫描技术</a:t>
            </a:r>
            <a:r>
              <a:rPr lang="en-US" altLang="zh-CN" dirty="0"/>
              <a:t>——</a:t>
            </a:r>
            <a:r>
              <a:rPr lang="zh-CN" altLang="en-US" dirty="0"/>
              <a:t>修改</a:t>
            </a:r>
            <a:r>
              <a:rPr lang="en-US" altLang="zh-CN" dirty="0"/>
              <a:t>Banner</a:t>
            </a:r>
            <a:endParaRPr lang="zh-CN" altLang="en-US" dirty="0"/>
          </a:p>
        </p:txBody>
      </p:sp>
      <p:sp>
        <p:nvSpPr>
          <p:cNvPr id="214019" name="Rectangle 3"/>
          <p:cNvSpPr>
            <a:spLocks noGrp="1"/>
          </p:cNvSpPr>
          <p:nvPr>
            <p:ph type="body"/>
          </p:nvPr>
        </p:nvSpPr>
        <p:spPr/>
        <p:txBody>
          <a:bodyPr vert="horz" wrap="square" lIns="91440" tIns="45720" rIns="91440" bIns="45720" anchor="t" anchorCtr="0"/>
          <a:p>
            <a:r>
              <a:rPr lang="zh-CN" altLang="en-US" sz="2600" dirty="0"/>
              <a:t>修改</a:t>
            </a:r>
            <a:r>
              <a:rPr lang="en-US" altLang="zh-CN" sz="2600" dirty="0"/>
              <a:t>Banner</a:t>
            </a:r>
            <a:r>
              <a:rPr lang="zh-CN" altLang="en-US" sz="2600" dirty="0"/>
              <a:t>的方法：</a:t>
            </a:r>
            <a:endParaRPr lang="zh-CN" altLang="en-US" sz="2600" dirty="0"/>
          </a:p>
          <a:p>
            <a:pPr lvl="1"/>
            <a:r>
              <a:rPr lang="zh-CN" altLang="en-US" sz="2200" dirty="0"/>
              <a:t>修改网络服务的配置文件，许多服务都在其配置文件中提供了对显示版本号的配置选项；</a:t>
            </a:r>
            <a:endParaRPr lang="zh-CN" altLang="en-US" sz="2200" dirty="0"/>
          </a:p>
          <a:p>
            <a:pPr lvl="1"/>
            <a:r>
              <a:rPr lang="zh-CN" altLang="en-US" sz="2200" dirty="0"/>
              <a:t>修改服务软件的源代码，然后重新编译；</a:t>
            </a:r>
            <a:endParaRPr lang="zh-CN" altLang="en-US" sz="2200" dirty="0"/>
          </a:p>
          <a:p>
            <a:pPr lvl="1"/>
            <a:r>
              <a:rPr lang="zh-CN" altLang="en-US" sz="2200" dirty="0"/>
              <a:t>直接修改软件的可执行文件，这种方法往往具有一定的“危险性”，不提倡使用。当然，也可以利用一些专业的</a:t>
            </a:r>
            <a:r>
              <a:rPr lang="en-US" altLang="zh-CN" sz="2200" dirty="0"/>
              <a:t>Banner</a:t>
            </a:r>
            <a:r>
              <a:rPr lang="zh-CN" altLang="en-US" sz="2200" dirty="0"/>
              <a:t>修改工具。</a:t>
            </a:r>
            <a:endParaRPr lang="zh-CN" altLang="en-US" sz="2200" dirty="0"/>
          </a:p>
          <a:p>
            <a:r>
              <a:rPr lang="zh-CN" altLang="en-US" sz="2600" dirty="0"/>
              <a:t>下面以</a:t>
            </a:r>
            <a:r>
              <a:rPr lang="en-US" altLang="zh-CN" sz="2600" dirty="0"/>
              <a:t>Linux</a:t>
            </a:r>
            <a:r>
              <a:rPr lang="zh-CN" altLang="en-US" sz="2600" dirty="0"/>
              <a:t>系统中的几个服务器为例，说明一些典型的</a:t>
            </a:r>
            <a:r>
              <a:rPr lang="en-US" altLang="zh-CN" sz="2600" dirty="0"/>
              <a:t>Banner</a:t>
            </a:r>
            <a:r>
              <a:rPr lang="zh-CN" altLang="en-US" sz="2600" dirty="0"/>
              <a:t>信息修改方法，更多的技巧还要在实际的网络管理与操作中去总结和体会。</a:t>
            </a:r>
            <a:endParaRPr lang="zh-CN" altLang="en-US" sz="2600" dirty="0"/>
          </a:p>
        </p:txBody>
      </p:sp>
      <p:sp>
        <p:nvSpPr>
          <p:cNvPr id="214020"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214021"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p:cNvSpPr>
          <p:nvPr>
            <p:ph type="title"/>
          </p:nvPr>
        </p:nvSpPr>
        <p:spPr/>
        <p:txBody>
          <a:bodyPr vert="horz" wrap="square" lIns="91440" tIns="45720" rIns="91440" bIns="45720" anchor="b" anchorCtr="0"/>
          <a:p>
            <a:r>
              <a:rPr lang="zh-CN" altLang="en-US" dirty="0"/>
              <a:t>其它反扫描技术</a:t>
            </a:r>
            <a:r>
              <a:rPr lang="en-US" altLang="zh-CN" dirty="0"/>
              <a:t>——</a:t>
            </a:r>
            <a:r>
              <a:rPr lang="zh-CN" altLang="en-US" dirty="0"/>
              <a:t>修改</a:t>
            </a:r>
            <a:r>
              <a:rPr lang="en-US" altLang="zh-CN" dirty="0"/>
              <a:t>Banner</a:t>
            </a:r>
            <a:endParaRPr lang="zh-CN" altLang="en-US" dirty="0"/>
          </a:p>
        </p:txBody>
      </p:sp>
      <p:sp>
        <p:nvSpPr>
          <p:cNvPr id="215043" name="Rectangle 3"/>
          <p:cNvSpPr>
            <a:spLocks noGrp="1"/>
          </p:cNvSpPr>
          <p:nvPr>
            <p:ph type="body"/>
          </p:nvPr>
        </p:nvSpPr>
        <p:spPr/>
        <p:txBody>
          <a:bodyPr vert="horz" wrap="square" lIns="91440" tIns="45720" rIns="91440" bIns="45720" anchor="t" anchorCtr="0"/>
          <a:p>
            <a:r>
              <a:rPr lang="en-US" altLang="zh-CN" dirty="0"/>
              <a:t>wu-ftpd</a:t>
            </a:r>
            <a:r>
              <a:rPr lang="zh-CN" altLang="en-US" dirty="0"/>
              <a:t>服务器</a:t>
            </a:r>
            <a:endParaRPr lang="zh-CN" altLang="en-US" dirty="0"/>
          </a:p>
          <a:p>
            <a:pPr lvl="1"/>
            <a:r>
              <a:rPr lang="zh-CN" altLang="en-US" dirty="0"/>
              <a:t>如果没有修改</a:t>
            </a:r>
            <a:r>
              <a:rPr lang="en-US" altLang="zh-CN" dirty="0"/>
              <a:t>Banner</a:t>
            </a:r>
            <a:r>
              <a:rPr lang="zh-CN" altLang="en-US" dirty="0"/>
              <a:t>，用户连接时，它会提供版本信息。</a:t>
            </a:r>
            <a:endParaRPr lang="zh-CN" altLang="en-US" dirty="0"/>
          </a:p>
          <a:p>
            <a:pPr lvl="1"/>
            <a:r>
              <a:rPr lang="en-US" altLang="zh-CN" dirty="0"/>
              <a:t>Banner</a:t>
            </a:r>
            <a:r>
              <a:rPr lang="zh-CN" altLang="en-US" dirty="0"/>
              <a:t>修改方法是在</a:t>
            </a:r>
            <a:r>
              <a:rPr lang="en-US" altLang="zh-CN" dirty="0"/>
              <a:t>wu-ftpd</a:t>
            </a:r>
            <a:r>
              <a:rPr lang="zh-CN" altLang="en-US" dirty="0"/>
              <a:t>的配置文件</a:t>
            </a:r>
            <a:r>
              <a:rPr lang="en-US" altLang="zh-CN" dirty="0"/>
              <a:t>/etc/ftpaccess</a:t>
            </a:r>
            <a:r>
              <a:rPr lang="zh-CN" altLang="en-US" dirty="0"/>
              <a:t>中添加一行：</a:t>
            </a:r>
            <a:endParaRPr lang="zh-CN" altLang="en-US" dirty="0"/>
          </a:p>
          <a:p>
            <a:pPr lvl="1">
              <a:buNone/>
            </a:pPr>
            <a:r>
              <a:rPr lang="en-US" altLang="zh-CN" dirty="0"/>
              <a:t>greeting text&lt;New Banners Information&gt;</a:t>
            </a:r>
            <a:endParaRPr lang="en-US" altLang="zh-CN" dirty="0"/>
          </a:p>
          <a:p>
            <a:pPr lvl="1">
              <a:buNone/>
            </a:pPr>
            <a:r>
              <a:rPr lang="en-US" altLang="zh-CN" dirty="0"/>
              <a:t>//New Banners Information</a:t>
            </a:r>
            <a:r>
              <a:rPr lang="zh-CN" altLang="en-US" dirty="0"/>
              <a:t>是指新的</a:t>
            </a:r>
            <a:r>
              <a:rPr lang="en-US" altLang="zh-CN" dirty="0"/>
              <a:t>Banner</a:t>
            </a:r>
            <a:r>
              <a:rPr lang="zh-CN" altLang="en-US" dirty="0"/>
              <a:t>信息，由用户自己设置</a:t>
            </a:r>
            <a:endParaRPr lang="zh-CN" altLang="en-US" dirty="0"/>
          </a:p>
        </p:txBody>
      </p:sp>
      <p:sp>
        <p:nvSpPr>
          <p:cNvPr id="215044"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215045"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6066" name="Rectangle 2"/>
          <p:cNvSpPr>
            <a:spLocks noGrp="1"/>
          </p:cNvSpPr>
          <p:nvPr>
            <p:ph type="title"/>
          </p:nvPr>
        </p:nvSpPr>
        <p:spPr/>
        <p:txBody>
          <a:bodyPr vert="horz" wrap="square" lIns="91440" tIns="45720" rIns="91440" bIns="45720" anchor="b" anchorCtr="0"/>
          <a:p>
            <a:r>
              <a:rPr lang="zh-CN" altLang="en-US" dirty="0"/>
              <a:t>其它反扫描技术</a:t>
            </a:r>
            <a:r>
              <a:rPr lang="en-US" altLang="zh-CN" dirty="0"/>
              <a:t>——</a:t>
            </a:r>
            <a:r>
              <a:rPr lang="zh-CN" altLang="en-US" dirty="0"/>
              <a:t>修改</a:t>
            </a:r>
            <a:r>
              <a:rPr lang="en-US" altLang="zh-CN" dirty="0"/>
              <a:t>Banner</a:t>
            </a:r>
            <a:endParaRPr lang="zh-CN" altLang="en-US" dirty="0"/>
          </a:p>
        </p:txBody>
      </p:sp>
      <p:sp>
        <p:nvSpPr>
          <p:cNvPr id="216067" name="Rectangle 3"/>
          <p:cNvSpPr>
            <a:spLocks noGrp="1"/>
          </p:cNvSpPr>
          <p:nvPr>
            <p:ph type="body"/>
          </p:nvPr>
        </p:nvSpPr>
        <p:spPr/>
        <p:txBody>
          <a:bodyPr vert="horz" wrap="square" lIns="91440" tIns="45720" rIns="91440" bIns="45720" anchor="t" anchorCtr="0"/>
          <a:p>
            <a:r>
              <a:rPr lang="en-US" altLang="zh-CN" sz="2600" dirty="0"/>
              <a:t>telnet</a:t>
            </a:r>
            <a:r>
              <a:rPr lang="zh-CN" altLang="en-US" sz="2600" dirty="0"/>
              <a:t>服务器</a:t>
            </a:r>
            <a:endParaRPr lang="zh-CN" altLang="en-US" sz="2600" dirty="0"/>
          </a:p>
          <a:p>
            <a:pPr lvl="1"/>
            <a:r>
              <a:rPr lang="zh-CN" altLang="en-US" sz="2200" dirty="0"/>
              <a:t>正常情况下，成功连接</a:t>
            </a:r>
            <a:r>
              <a:rPr lang="en-US" altLang="zh-CN" sz="2200" dirty="0"/>
              <a:t>telnet</a:t>
            </a:r>
            <a:r>
              <a:rPr lang="zh-CN" altLang="en-US" sz="2200" dirty="0"/>
              <a:t>服务器后，会返回操作系统的类型信息。</a:t>
            </a:r>
            <a:endParaRPr lang="zh-CN" altLang="en-US" sz="2200" dirty="0"/>
          </a:p>
          <a:p>
            <a:pPr lvl="1"/>
            <a:r>
              <a:rPr lang="zh-CN" altLang="en-US" sz="2200" dirty="0"/>
              <a:t>用户从网络登录时看到的提示信息存放在</a:t>
            </a:r>
            <a:r>
              <a:rPr lang="en-US" altLang="zh-CN" sz="2200" dirty="0"/>
              <a:t>/etc/issue</a:t>
            </a:r>
            <a:r>
              <a:rPr lang="zh-CN" altLang="en-US" sz="2200" dirty="0"/>
              <a:t>文件中（文件</a:t>
            </a:r>
            <a:r>
              <a:rPr lang="en-US" altLang="zh-CN" sz="2200" dirty="0"/>
              <a:t>/etc/issue.net</a:t>
            </a:r>
            <a:r>
              <a:rPr lang="zh-CN" altLang="en-US" sz="2200" dirty="0"/>
              <a:t>中的内容与之相同），因此可以通过修改这两个文件里的登录提示信息来抹掉原来所提供的真实的操作系统类型信息。</a:t>
            </a:r>
            <a:endParaRPr lang="zh-CN" altLang="en-US" sz="2200" dirty="0"/>
          </a:p>
          <a:p>
            <a:pPr lvl="1"/>
            <a:r>
              <a:rPr lang="zh-CN" altLang="en-US" sz="2200" dirty="0"/>
              <a:t>由于每次系统启动时，都会通过</a:t>
            </a:r>
            <a:r>
              <a:rPr lang="en-US" altLang="zh-CN" sz="2200" dirty="0"/>
              <a:t>/etc/rc.d/rc.local</a:t>
            </a:r>
            <a:r>
              <a:rPr lang="zh-CN" altLang="en-US" sz="2200" dirty="0"/>
              <a:t>文件重新创建这两个文件，所以可以在</a:t>
            </a:r>
            <a:r>
              <a:rPr lang="en-US" altLang="zh-CN" sz="2200" dirty="0"/>
              <a:t>/etc/rc.d/rc.local</a:t>
            </a:r>
            <a:r>
              <a:rPr lang="zh-CN" altLang="en-US" sz="2200" dirty="0"/>
              <a:t>文件中修改输出到两个文件中的内容，或者直接注释掉</a:t>
            </a:r>
            <a:r>
              <a:rPr lang="en-US" altLang="zh-CN" sz="2200" dirty="0"/>
              <a:t>/etc/rc.d/rc.local</a:t>
            </a:r>
            <a:r>
              <a:rPr lang="zh-CN" altLang="en-US" sz="2200" dirty="0"/>
              <a:t>文件中相应的脚本行。</a:t>
            </a:r>
            <a:endParaRPr lang="zh-CN" altLang="en-US" sz="2200" dirty="0"/>
          </a:p>
        </p:txBody>
      </p:sp>
      <p:sp>
        <p:nvSpPr>
          <p:cNvPr id="216068"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216069"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7090" name="Rectangle 2"/>
          <p:cNvSpPr>
            <a:spLocks noGrp="1"/>
          </p:cNvSpPr>
          <p:nvPr>
            <p:ph type="title"/>
          </p:nvPr>
        </p:nvSpPr>
        <p:spPr/>
        <p:txBody>
          <a:bodyPr vert="horz" wrap="square" lIns="91440" tIns="45720" rIns="91440" bIns="45720" anchor="b" anchorCtr="0"/>
          <a:p>
            <a:r>
              <a:rPr lang="zh-CN" altLang="en-US" dirty="0"/>
              <a:t>其它反扫描技术</a:t>
            </a:r>
            <a:r>
              <a:rPr lang="en-US" altLang="zh-CN" dirty="0"/>
              <a:t>——</a:t>
            </a:r>
            <a:r>
              <a:rPr lang="zh-CN" altLang="en-US" dirty="0"/>
              <a:t>修改</a:t>
            </a:r>
            <a:r>
              <a:rPr lang="en-US" altLang="zh-CN" dirty="0"/>
              <a:t>Banner</a:t>
            </a:r>
            <a:endParaRPr lang="zh-CN" altLang="en-US" dirty="0"/>
          </a:p>
        </p:txBody>
      </p:sp>
      <p:sp>
        <p:nvSpPr>
          <p:cNvPr id="217091" name="Rectangle 3"/>
          <p:cNvSpPr>
            <a:spLocks noGrp="1"/>
          </p:cNvSpPr>
          <p:nvPr>
            <p:ph type="body"/>
          </p:nvPr>
        </p:nvSpPr>
        <p:spPr/>
        <p:txBody>
          <a:bodyPr vert="horz" wrap="square" lIns="91440" tIns="45720" rIns="91440" bIns="45720" anchor="t" anchorCtr="0"/>
          <a:p>
            <a:r>
              <a:rPr lang="en-US" altLang="zh-CN" sz="2600" dirty="0"/>
              <a:t>Sendmail</a:t>
            </a:r>
            <a:r>
              <a:rPr lang="zh-CN" altLang="en-US" sz="2600" dirty="0"/>
              <a:t>服务器</a:t>
            </a:r>
            <a:endParaRPr lang="zh-CN" altLang="en-US" sz="2600" dirty="0"/>
          </a:p>
          <a:p>
            <a:pPr lvl="1"/>
            <a:r>
              <a:rPr lang="zh-CN" altLang="en-US" sz="2200" dirty="0"/>
              <a:t>在</a:t>
            </a:r>
            <a:r>
              <a:rPr lang="en-US" altLang="zh-CN" sz="2200" dirty="0"/>
              <a:t>Sendmail</a:t>
            </a:r>
            <a:r>
              <a:rPr lang="zh-CN" altLang="en-US" sz="2200" dirty="0"/>
              <a:t>的配置文件</a:t>
            </a:r>
            <a:r>
              <a:rPr lang="en-US" altLang="zh-CN" sz="2200" dirty="0"/>
              <a:t>/etc/sendmail.cf</a:t>
            </a:r>
            <a:r>
              <a:rPr lang="zh-CN" altLang="en-US" sz="2200" dirty="0"/>
              <a:t>中，有这样一行：</a:t>
            </a:r>
            <a:r>
              <a:rPr lang="en-US" altLang="zh-CN" sz="2200" dirty="0"/>
              <a:t>O SmtpGreetingMessage=$j Sendmail $v/$Z;$b</a:t>
            </a:r>
            <a:endParaRPr lang="en-US" altLang="zh-CN" sz="2200" dirty="0"/>
          </a:p>
          <a:p>
            <a:pPr lvl="1"/>
            <a:r>
              <a:rPr lang="zh-CN" altLang="en-US" sz="2200" dirty="0"/>
              <a:t>修改其中的</a:t>
            </a:r>
            <a:r>
              <a:rPr lang="en-US" altLang="zh-CN" sz="2200" dirty="0"/>
              <a:t>$v$Z</a:t>
            </a:r>
            <a:r>
              <a:rPr lang="zh-CN" altLang="en-US" sz="2200" dirty="0"/>
              <a:t>即可。然后重新启动服务。</a:t>
            </a:r>
            <a:endParaRPr lang="zh-CN" altLang="en-US" sz="2200" dirty="0"/>
          </a:p>
          <a:p>
            <a:r>
              <a:rPr lang="en-US" altLang="zh-CN" sz="2600" dirty="0"/>
              <a:t>DNS</a:t>
            </a:r>
            <a:r>
              <a:rPr lang="zh-CN" altLang="en-US" sz="2600" dirty="0"/>
              <a:t>服务器（</a:t>
            </a:r>
            <a:r>
              <a:rPr lang="en-US" altLang="zh-CN" sz="2600" dirty="0"/>
              <a:t>bind</a:t>
            </a:r>
            <a:r>
              <a:rPr lang="zh-CN" altLang="en-US" sz="2600" dirty="0"/>
              <a:t>）</a:t>
            </a:r>
            <a:endParaRPr lang="zh-CN" altLang="en-US" sz="2600" dirty="0"/>
          </a:p>
          <a:p>
            <a:pPr lvl="1"/>
            <a:r>
              <a:rPr lang="zh-CN" altLang="en-US" sz="2200" dirty="0"/>
              <a:t>在</a:t>
            </a:r>
            <a:r>
              <a:rPr lang="en-US" altLang="zh-CN" sz="2200" dirty="0"/>
              <a:t>bind</a:t>
            </a:r>
            <a:r>
              <a:rPr lang="zh-CN" altLang="en-US" sz="2200" dirty="0"/>
              <a:t>的配置文件</a:t>
            </a:r>
            <a:r>
              <a:rPr lang="en-US" altLang="zh-CN" sz="2200" dirty="0"/>
              <a:t>/usr/local/named/etc/named.conf</a:t>
            </a:r>
            <a:r>
              <a:rPr lang="zh-CN" altLang="en-US" sz="2200" dirty="0"/>
              <a:t>的</a:t>
            </a:r>
            <a:r>
              <a:rPr lang="en-US" altLang="zh-CN" sz="2200" dirty="0"/>
              <a:t>options</a:t>
            </a:r>
            <a:r>
              <a:rPr lang="zh-CN" altLang="en-US" sz="2200" dirty="0"/>
              <a:t>里找到</a:t>
            </a:r>
            <a:r>
              <a:rPr lang="en-US" altLang="zh-CN" sz="2200" dirty="0"/>
              <a:t>version</a:t>
            </a:r>
            <a:r>
              <a:rPr lang="zh-CN" altLang="en-US" sz="2200" dirty="0"/>
              <a:t>，修改</a:t>
            </a:r>
            <a:r>
              <a:rPr lang="en-US" altLang="zh-CN" sz="2200" dirty="0"/>
              <a:t>version</a:t>
            </a:r>
            <a:r>
              <a:rPr lang="zh-CN" altLang="en-US" sz="2200" dirty="0"/>
              <a:t>字段内容，就可以修改这一</a:t>
            </a:r>
            <a:r>
              <a:rPr lang="en-US" altLang="zh-CN" sz="2200" dirty="0"/>
              <a:t>Banner</a:t>
            </a:r>
            <a:r>
              <a:rPr lang="zh-CN" altLang="en-US" sz="2200" dirty="0"/>
              <a:t>信息。</a:t>
            </a:r>
            <a:endParaRPr lang="zh-CN" altLang="en-US" sz="2200" dirty="0"/>
          </a:p>
          <a:p>
            <a:pPr lvl="1"/>
            <a:r>
              <a:rPr lang="zh-CN" altLang="en-US" sz="2200" dirty="0"/>
              <a:t>重新启动</a:t>
            </a:r>
            <a:r>
              <a:rPr lang="en-US" altLang="zh-CN" sz="2200" dirty="0"/>
              <a:t>DNS</a:t>
            </a:r>
            <a:r>
              <a:rPr lang="zh-CN" altLang="en-US" sz="2200" dirty="0"/>
              <a:t>服务器，使改动生效。</a:t>
            </a:r>
            <a:endParaRPr lang="zh-CN" altLang="en-US" sz="2200" dirty="0"/>
          </a:p>
        </p:txBody>
      </p:sp>
      <p:sp>
        <p:nvSpPr>
          <p:cNvPr id="217092"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217093"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8114" name="Rectangle 2"/>
          <p:cNvSpPr>
            <a:spLocks noGrp="1"/>
          </p:cNvSpPr>
          <p:nvPr>
            <p:ph type="title"/>
          </p:nvPr>
        </p:nvSpPr>
        <p:spPr/>
        <p:txBody>
          <a:bodyPr vert="horz" wrap="square" lIns="91440" tIns="45720" rIns="91440" bIns="45720" anchor="b" anchorCtr="0"/>
          <a:p>
            <a:r>
              <a:rPr lang="en-US" altLang="zh-CN" dirty="0"/>
              <a:t>2.5 </a:t>
            </a:r>
            <a:r>
              <a:rPr lang="zh-CN" altLang="en-US" dirty="0"/>
              <a:t>小结</a:t>
            </a:r>
            <a:endParaRPr lang="zh-CN" altLang="en-US" dirty="0"/>
          </a:p>
        </p:txBody>
      </p:sp>
      <p:sp>
        <p:nvSpPr>
          <p:cNvPr id="218115" name="Rectangle 3"/>
          <p:cNvSpPr>
            <a:spLocks noGrp="1"/>
          </p:cNvSpPr>
          <p:nvPr>
            <p:ph type="body"/>
          </p:nvPr>
        </p:nvSpPr>
        <p:spPr/>
        <p:txBody>
          <a:bodyPr vert="horz" wrap="square" lIns="91440" tIns="45720" rIns="91440" bIns="45720" anchor="t" anchorCtr="0"/>
          <a:p>
            <a:r>
              <a:rPr lang="zh-CN" altLang="zh-CN" sz="2600" dirty="0"/>
              <a:t>扫描器能够自动的扫描检测本地和远程系统的弱点，为使用者提供帮助。系统或网络管理员可以利用它来检测其所管理的网络和主机中存在哪些漏洞，以便及时打上补丁，增加防护措施，或用来对系统进行安全等级评估。黑客可以利用它来获取主机信息，寻找具备某些弱点的主机，为进一步攻击做准备。因此，扫描器是一把双刃剑。 </a:t>
            </a:r>
            <a:endParaRPr lang="zh-CN" altLang="zh-CN" sz="2600" dirty="0"/>
          </a:p>
          <a:p>
            <a:r>
              <a:rPr lang="zh-CN" altLang="zh-CN" sz="2600" dirty="0"/>
              <a:t>用户要减少开放的端口，关闭不必的服务，合理地配置防火墙，以防范扫描行为。 </a:t>
            </a:r>
            <a:endParaRPr lang="zh-CN" altLang="zh-CN" sz="2600" dirty="0"/>
          </a:p>
        </p:txBody>
      </p:sp>
      <p:sp>
        <p:nvSpPr>
          <p:cNvPr id="218116"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218117"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9138"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219139"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219140"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219141" name="Rectangle 2"/>
          <p:cNvSpPr>
            <a:spLocks noGrp="1"/>
          </p:cNvSpPr>
          <p:nvPr>
            <p:ph type="title"/>
          </p:nvPr>
        </p:nvSpPr>
        <p:spPr/>
        <p:txBody>
          <a:bodyPr vert="horz" wrap="square" lIns="91440" tIns="45720" rIns="91440" bIns="45720" anchor="b" anchorCtr="0"/>
          <a:p>
            <a:pPr eaLnBrk="1" hangingPunct="1"/>
            <a:r>
              <a:rPr lang="en-US" altLang="zh-CN" dirty="0"/>
              <a:t>Socket </a:t>
            </a:r>
            <a:r>
              <a:rPr lang="zh-CN" altLang="en-US" dirty="0"/>
              <a:t>编程</a:t>
            </a:r>
            <a:endParaRPr lang="zh-CN" altLang="en-US" dirty="0"/>
          </a:p>
        </p:txBody>
      </p:sp>
      <p:sp>
        <p:nvSpPr>
          <p:cNvPr id="219142" name="Rectangle 3"/>
          <p:cNvSpPr>
            <a:spLocks noGrp="1"/>
          </p:cNvSpPr>
          <p:nvPr>
            <p:ph type="body"/>
          </p:nvPr>
        </p:nvSpPr>
        <p:spPr/>
        <p:txBody>
          <a:bodyPr vert="horz" wrap="square" lIns="91440" tIns="45720" rIns="91440" bIns="45720" anchor="t" anchorCtr="0"/>
          <a:p>
            <a:pPr eaLnBrk="1" hangingPunct="1"/>
            <a:r>
              <a:rPr lang="zh-CN" altLang="en-US" dirty="0"/>
              <a:t>如果想自己编写扫描器，首先必须熟悉</a:t>
            </a:r>
            <a:r>
              <a:rPr lang="en-US" altLang="zh-CN" dirty="0"/>
              <a:t>Socket</a:t>
            </a:r>
            <a:r>
              <a:rPr lang="zh-CN" altLang="en-US" dirty="0"/>
              <a:t>编程。</a:t>
            </a:r>
            <a:endParaRPr lang="zh-CN" altLang="en-US" dirty="0"/>
          </a:p>
          <a:p>
            <a:pPr eaLnBrk="1" hangingPunct="1"/>
            <a:r>
              <a:rPr lang="zh-CN" altLang="en-US" dirty="0"/>
              <a:t>对于初学者，在</a:t>
            </a:r>
            <a:r>
              <a:rPr lang="en-US" altLang="zh-CN" dirty="0"/>
              <a:t>Linux</a:t>
            </a:r>
            <a:r>
              <a:rPr lang="zh-CN" altLang="en-US" dirty="0"/>
              <a:t>下的</a:t>
            </a:r>
            <a:r>
              <a:rPr lang="en-US" altLang="zh-CN" dirty="0"/>
              <a:t>socket</a:t>
            </a:r>
            <a:r>
              <a:rPr lang="zh-CN" altLang="en-US" dirty="0"/>
              <a:t>编程可以参考 </a:t>
            </a:r>
            <a:r>
              <a:rPr lang="en-US" altLang="zh-CN" dirty="0"/>
              <a:t>W.Richard Stevens</a:t>
            </a:r>
            <a:r>
              <a:rPr lang="zh-CN" altLang="en-US" dirty="0"/>
              <a:t>的几本著作：</a:t>
            </a:r>
            <a:endParaRPr lang="zh-CN" altLang="en-US" dirty="0"/>
          </a:p>
          <a:p>
            <a:pPr lvl="1" eaLnBrk="1" hangingPunct="1"/>
            <a:r>
              <a:rPr lang="en-US" altLang="zh-CN" dirty="0"/>
              <a:t>1:《unix</a:t>
            </a:r>
            <a:r>
              <a:rPr lang="zh-CN" altLang="en-US" dirty="0"/>
              <a:t>网络编程</a:t>
            </a:r>
            <a:r>
              <a:rPr lang="en-US" altLang="zh-CN" dirty="0"/>
              <a:t>》  </a:t>
            </a:r>
            <a:r>
              <a:rPr lang="zh-CN" altLang="en-US" dirty="0"/>
              <a:t>清华大学出版社</a:t>
            </a:r>
            <a:endParaRPr lang="zh-CN" altLang="en-US" dirty="0"/>
          </a:p>
          <a:p>
            <a:pPr lvl="1" eaLnBrk="1" hangingPunct="1"/>
            <a:r>
              <a:rPr lang="en-US" altLang="zh-CN" dirty="0"/>
              <a:t>2:《unix</a:t>
            </a:r>
            <a:r>
              <a:rPr lang="zh-CN" altLang="en-US" dirty="0"/>
              <a:t>环境高级编程</a:t>
            </a:r>
            <a:r>
              <a:rPr lang="en-US" altLang="zh-CN" dirty="0"/>
              <a:t>》  </a:t>
            </a:r>
            <a:r>
              <a:rPr lang="zh-CN" altLang="en-US" dirty="0"/>
              <a:t>简称</a:t>
            </a:r>
            <a:r>
              <a:rPr lang="en-US" altLang="zh-CN" dirty="0"/>
              <a:t>APUE</a:t>
            </a:r>
            <a:r>
              <a:rPr lang="zh-CN" altLang="en-US" dirty="0"/>
              <a:t>，机械工业出版社</a:t>
            </a:r>
            <a:endParaRPr lang="zh-CN" altLang="en-US" dirty="0"/>
          </a:p>
        </p:txBody>
      </p:sp>
      <p:sp>
        <p:nvSpPr>
          <p:cNvPr id="219143"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219144"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0162"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220163"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220164"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220165" name="Rectangle 2"/>
          <p:cNvSpPr>
            <a:spLocks noGrp="1"/>
          </p:cNvSpPr>
          <p:nvPr>
            <p:ph type="title"/>
          </p:nvPr>
        </p:nvSpPr>
        <p:spPr/>
        <p:txBody>
          <a:bodyPr vert="horz" wrap="square" lIns="91440" tIns="45720" rIns="91440" bIns="45720" anchor="b" anchorCtr="0"/>
          <a:p>
            <a:pPr eaLnBrk="1" hangingPunct="1"/>
            <a:r>
              <a:rPr lang="zh-CN" altLang="zh-CN" dirty="0"/>
              <a:t>本章参考文献</a:t>
            </a:r>
            <a:endParaRPr lang="zh-CN" altLang="zh-CN" dirty="0"/>
          </a:p>
        </p:txBody>
      </p:sp>
      <p:sp>
        <p:nvSpPr>
          <p:cNvPr id="220166" name="Rectangle 3"/>
          <p:cNvSpPr>
            <a:spLocks noGrp="1"/>
          </p:cNvSpPr>
          <p:nvPr>
            <p:ph type="body"/>
          </p:nvPr>
        </p:nvSpPr>
        <p:spPr/>
        <p:txBody>
          <a:bodyPr vert="horz" wrap="square" lIns="91440" tIns="45720" rIns="91440" bIns="45720" anchor="t" anchorCtr="0"/>
          <a:p>
            <a:pPr eaLnBrk="1" hangingPunct="1"/>
            <a:r>
              <a:rPr lang="zh-CN" altLang="en-US" sz="3400" dirty="0"/>
              <a:t>张玉清等，安全扫描技术，清华大学出版社，</a:t>
            </a:r>
            <a:r>
              <a:rPr lang="en-US" altLang="zh-CN" sz="3400" dirty="0"/>
              <a:t>2004</a:t>
            </a:r>
            <a:endParaRPr lang="en-US" altLang="zh-CN" sz="3400" dirty="0"/>
          </a:p>
          <a:p>
            <a:pPr eaLnBrk="1" hangingPunct="1">
              <a:buNone/>
            </a:pPr>
            <a:r>
              <a:rPr lang="en-US" altLang="zh-CN" sz="2600" dirty="0"/>
              <a:t>		</a:t>
            </a:r>
            <a:endParaRPr lang="en-US" altLang="zh-CN" sz="3400" dirty="0"/>
          </a:p>
        </p:txBody>
      </p:sp>
      <p:sp>
        <p:nvSpPr>
          <p:cNvPr id="220167"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220168"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1186" name="日期占位符 1"/>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221187" name="页脚占位符 2"/>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221188" name="灯片编号占位符 3"/>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221189" name="WordArt 2"/>
          <p:cNvSpPr>
            <a:spLocks noTextEdit="1"/>
          </p:cNvSpPr>
          <p:nvPr/>
        </p:nvSpPr>
        <p:spPr>
          <a:xfrm>
            <a:off x="2051050" y="1844675"/>
            <a:ext cx="4608513" cy="2879725"/>
          </a:xfrm>
          <a:prstGeom prst="rect">
            <a:avLst/>
          </a:prstGeom>
        </p:spPr>
        <p:txBody>
          <a:bodyPr wrap="none" fromWordArt="1">
            <a:prstTxWarp prst="textDeflate">
              <a:avLst>
                <a:gd name="adj" fmla="val 26227"/>
              </a:avLst>
            </a:prstTxWarp>
            <a:normAutofit/>
          </a:bodyPr>
          <a:p>
            <a:pPr algn="ctr"/>
            <a:r>
              <a:rPr lang="zh-CN" altLang="en-US" sz="3600">
                <a:ln w="9525" cap="flat" cmpd="sng">
                  <a:solidFill>
                    <a:srgbClr val="800000"/>
                  </a:solidFill>
                  <a:prstDash val="solid"/>
                  <a:headEnd type="none" w="med" len="med"/>
                  <a:tailEnd type="none" w="med" len="med"/>
                </a:ln>
                <a:solidFill>
                  <a:srgbClr val="993300"/>
                </a:solidFill>
                <a:latin typeface="华文新魏" panose="02010800040101010101" charset="-122"/>
                <a:ea typeface="华文新魏" panose="02010800040101010101" charset="-122"/>
              </a:rPr>
              <a:t>谢谢各位！</a:t>
            </a:r>
            <a:endParaRPr lang="zh-CN" altLang="en-US" sz="3600">
              <a:ln w="9525" cap="flat" cmpd="sng">
                <a:solidFill>
                  <a:srgbClr val="800000"/>
                </a:solidFill>
                <a:prstDash val="solid"/>
                <a:headEnd type="none" w="med" len="med"/>
                <a:tailEnd type="none" w="med" len="med"/>
              </a:ln>
              <a:solidFill>
                <a:srgbClr val="993300"/>
              </a:solidFill>
              <a:latin typeface="华文新魏" panose="02010800040101010101" charset="-122"/>
              <a:ea typeface="华文新魏" panose="02010800040101010101" charset="-122"/>
            </a:endParaRPr>
          </a:p>
        </p:txBody>
      </p:sp>
      <p:sp>
        <p:nvSpPr>
          <p:cNvPr id="221190"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221191"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25603"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25604"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25605" name="Rectangle 2"/>
          <p:cNvSpPr>
            <a:spLocks noGrp="1"/>
          </p:cNvSpPr>
          <p:nvPr>
            <p:ph type="title"/>
          </p:nvPr>
        </p:nvSpPr>
        <p:spPr/>
        <p:txBody>
          <a:bodyPr vert="horz" wrap="square" lIns="91440" tIns="45720" rIns="91440" bIns="45720" anchor="b" anchorCtr="0"/>
          <a:p>
            <a:pPr eaLnBrk="1" hangingPunct="1"/>
            <a:r>
              <a:rPr lang="en-US" altLang="zh-CN" dirty="0"/>
              <a:t>4. Report</a:t>
            </a:r>
            <a:endParaRPr lang="en-US" altLang="zh-CN" dirty="0"/>
          </a:p>
        </p:txBody>
      </p:sp>
      <p:sp>
        <p:nvSpPr>
          <p:cNvPr id="25606" name="Rectangle 3"/>
          <p:cNvSpPr>
            <a:spLocks noGrp="1"/>
          </p:cNvSpPr>
          <p:nvPr>
            <p:ph type="body"/>
          </p:nvPr>
        </p:nvSpPr>
        <p:spPr/>
        <p:txBody>
          <a:bodyPr vert="horz" wrap="square" lIns="91440" tIns="45720" rIns="91440" bIns="45720" anchor="t" anchorCtr="0"/>
          <a:p>
            <a:pPr eaLnBrk="1" hangingPunct="1"/>
            <a:r>
              <a:rPr lang="en-US" altLang="zh-CN" dirty="0"/>
              <a:t>Nessus</a:t>
            </a:r>
            <a:r>
              <a:rPr lang="zh-CN" altLang="en-US" dirty="0"/>
              <a:t>发现了目标主机的</a:t>
            </a:r>
            <a:r>
              <a:rPr lang="en-US" altLang="zh-CN" dirty="0"/>
              <a:t>SMTP</a:t>
            </a:r>
            <a:r>
              <a:rPr lang="zh-CN" altLang="en-US" dirty="0"/>
              <a:t>服务存在漏洞。</a:t>
            </a:r>
            <a:endParaRPr lang="zh-CN" altLang="en-US" dirty="0"/>
          </a:p>
          <a:p>
            <a:pPr eaLnBrk="1" hangingPunct="1"/>
            <a:r>
              <a:rPr lang="zh-CN" altLang="en-US" dirty="0"/>
              <a:t>扫描报告中与</a:t>
            </a:r>
            <a:r>
              <a:rPr lang="en-US" altLang="zh-CN" dirty="0"/>
              <a:t>SMTP</a:t>
            </a:r>
            <a:r>
              <a:rPr lang="zh-CN" altLang="en-US" dirty="0"/>
              <a:t>漏洞相关的部分见下页图。</a:t>
            </a:r>
            <a:endParaRPr lang="zh-CN" altLang="en-US" dirty="0"/>
          </a:p>
        </p:txBody>
      </p:sp>
      <p:sp>
        <p:nvSpPr>
          <p:cNvPr id="25607"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25608"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26627"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26628"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26629" name="Rectangle 4"/>
          <p:cNvSpPr/>
          <p:nvPr/>
        </p:nvSpPr>
        <p:spPr>
          <a:xfrm>
            <a:off x="0" y="0"/>
            <a:ext cx="9144000" cy="6858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endParaRPr lang="zh-CN" altLang="en-US" sz="1800" b="0" dirty="0"/>
          </a:p>
        </p:txBody>
      </p:sp>
      <p:sp>
        <p:nvSpPr>
          <p:cNvPr id="26630" name="Rectangle 2"/>
          <p:cNvSpPr>
            <a:spLocks noGrp="1"/>
          </p:cNvSpPr>
          <p:nvPr>
            <p:ph type="title"/>
          </p:nvPr>
        </p:nvSpPr>
        <p:spPr/>
        <p:txBody>
          <a:bodyPr vert="horz" wrap="square" lIns="91440" tIns="45720" rIns="91440" bIns="45720" anchor="b" anchorCtr="0"/>
          <a:p>
            <a:pPr eaLnBrk="1" hangingPunct="1"/>
            <a:r>
              <a:rPr lang="zh-CN" altLang="en-US" dirty="0"/>
              <a:t>漏洞编号：</a:t>
            </a:r>
            <a:r>
              <a:rPr lang="en-US" altLang="zh-CN" dirty="0"/>
              <a:t>CVE-2003-0818</a:t>
            </a:r>
            <a:endParaRPr lang="en-US" altLang="zh-CN" dirty="0"/>
          </a:p>
        </p:txBody>
      </p:sp>
      <p:pic>
        <p:nvPicPr>
          <p:cNvPr id="26631" name="Picture 5"/>
          <p:cNvPicPr>
            <a:picLocks noChangeAspect="1"/>
          </p:cNvPicPr>
          <p:nvPr/>
        </p:nvPicPr>
        <p:blipFill>
          <a:blip r:embed="rId1"/>
          <a:stretch>
            <a:fillRect/>
          </a:stretch>
        </p:blipFill>
        <p:spPr>
          <a:xfrm>
            <a:off x="152400" y="1751013"/>
            <a:ext cx="8801100" cy="3327400"/>
          </a:xfrm>
          <a:prstGeom prst="rect">
            <a:avLst/>
          </a:prstGeom>
          <a:noFill/>
          <a:ln w="9525">
            <a:noFill/>
          </a:ln>
        </p:spPr>
      </p:pic>
      <p:sp>
        <p:nvSpPr>
          <p:cNvPr id="26632"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26633"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5123"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5124"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5125" name="Rectangle 2"/>
          <p:cNvSpPr>
            <a:spLocks noGrp="1"/>
          </p:cNvSpPr>
          <p:nvPr>
            <p:ph type="title"/>
          </p:nvPr>
        </p:nvSpPr>
        <p:spPr>
          <a:xfrm>
            <a:off x="914400" y="311150"/>
            <a:ext cx="8001000" cy="1216025"/>
          </a:xfrm>
        </p:spPr>
        <p:txBody>
          <a:bodyPr vert="horz" wrap="square" lIns="91440" tIns="45720" rIns="91440" bIns="45720" anchor="b" anchorCtr="0"/>
          <a:p>
            <a:pPr eaLnBrk="1" hangingPunct="1"/>
            <a:r>
              <a:rPr lang="zh-CN" altLang="zh-CN" dirty="0"/>
              <a:t>本章内容安排</a:t>
            </a:r>
            <a:endParaRPr lang="zh-CN" altLang="zh-CN" dirty="0"/>
          </a:p>
        </p:txBody>
      </p:sp>
      <p:sp>
        <p:nvSpPr>
          <p:cNvPr id="5126" name="Rectangle 3"/>
          <p:cNvSpPr>
            <a:spLocks noGrp="1"/>
          </p:cNvSpPr>
          <p:nvPr>
            <p:ph type="body"/>
          </p:nvPr>
        </p:nvSpPr>
        <p:spPr/>
        <p:txBody>
          <a:bodyPr vert="horz" wrap="square" lIns="91440" tIns="45720" rIns="91440" bIns="45720" anchor="t" anchorCtr="0"/>
          <a:p>
            <a:pPr marL="0" indent="0" eaLnBrk="1" hangingPunct="1">
              <a:buNone/>
            </a:pPr>
            <a:r>
              <a:rPr lang="en-US" altLang="zh-CN" dirty="0"/>
              <a:t>2.1 </a:t>
            </a:r>
            <a:r>
              <a:rPr lang="zh-CN" altLang="en-US" dirty="0"/>
              <a:t>扫描技术概述</a:t>
            </a:r>
            <a:endParaRPr lang="zh-CN" altLang="en-US" dirty="0"/>
          </a:p>
          <a:p>
            <a:pPr marL="0" indent="0" eaLnBrk="1" hangingPunct="1">
              <a:buNone/>
            </a:pPr>
            <a:r>
              <a:rPr lang="en-US" altLang="zh-CN" dirty="0"/>
              <a:t>2.2 </a:t>
            </a:r>
            <a:r>
              <a:rPr lang="zh-CN" altLang="en-US" dirty="0"/>
              <a:t>常见的扫描技术</a:t>
            </a:r>
            <a:endParaRPr lang="zh-CN" altLang="en-US" dirty="0"/>
          </a:p>
          <a:p>
            <a:pPr marL="0" indent="0" eaLnBrk="1" hangingPunct="1">
              <a:buNone/>
            </a:pPr>
            <a:r>
              <a:rPr lang="en-US" altLang="zh-CN" dirty="0"/>
              <a:t>2.3 </a:t>
            </a:r>
            <a:r>
              <a:rPr lang="zh-CN" altLang="en-US" dirty="0"/>
              <a:t>扫描工具赏析</a:t>
            </a:r>
            <a:endParaRPr lang="zh-CN" altLang="en-US" dirty="0"/>
          </a:p>
          <a:p>
            <a:pPr marL="0" indent="0" eaLnBrk="1" hangingPunct="1">
              <a:buNone/>
            </a:pPr>
            <a:r>
              <a:rPr lang="en-US" altLang="zh-CN" dirty="0"/>
              <a:t>2.4 </a:t>
            </a:r>
            <a:r>
              <a:rPr lang="zh-CN" altLang="en-US" dirty="0"/>
              <a:t>扫描的防御</a:t>
            </a:r>
            <a:endParaRPr lang="zh-CN" altLang="en-US" dirty="0"/>
          </a:p>
          <a:p>
            <a:pPr marL="0" indent="0" eaLnBrk="1" hangingPunct="1">
              <a:buNone/>
            </a:pPr>
            <a:r>
              <a:rPr lang="en-US" altLang="zh-CN" dirty="0"/>
              <a:t>2.5 </a:t>
            </a:r>
            <a:r>
              <a:rPr lang="zh-CN" altLang="en-US" dirty="0"/>
              <a:t>小结</a:t>
            </a:r>
            <a:endParaRPr lang="zh-CN" altLang="en-US" dirty="0"/>
          </a:p>
        </p:txBody>
      </p:sp>
      <p:pic>
        <p:nvPicPr>
          <p:cNvPr id="5127" name="Picture 5" descr="j134"/>
          <p:cNvPicPr>
            <a:picLocks noChangeAspect="1"/>
          </p:cNvPicPr>
          <p:nvPr/>
        </p:nvPicPr>
        <p:blipFill>
          <a:blip r:embed="rId1"/>
          <a:stretch>
            <a:fillRect/>
          </a:stretch>
        </p:blipFill>
        <p:spPr>
          <a:xfrm>
            <a:off x="6156325" y="1989138"/>
            <a:ext cx="1979613" cy="3336925"/>
          </a:xfrm>
          <a:prstGeom prst="rect">
            <a:avLst/>
          </a:prstGeom>
          <a:noFill/>
          <a:ln w="9525">
            <a:noFill/>
          </a:ln>
        </p:spPr>
      </p:pic>
      <p:sp>
        <p:nvSpPr>
          <p:cNvPr id="5128"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5129"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127"/>
                                        </p:tgtEl>
                                        <p:attrNameLst>
                                          <p:attrName>style.visibility</p:attrName>
                                        </p:attrNameLst>
                                      </p:cBhvr>
                                      <p:to>
                                        <p:strVal val="visible"/>
                                      </p:to>
                                    </p:set>
                                    <p:animEffect transition="in" filter="dissolve">
                                      <p:cBhvr>
                                        <p:cTn id="7" dur="500"/>
                                        <p:tgtEl>
                                          <p:spTgt spid="5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27651"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27652"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27653" name="Rectangle 2"/>
          <p:cNvSpPr>
            <a:spLocks noGrp="1"/>
          </p:cNvSpPr>
          <p:nvPr>
            <p:ph type="title"/>
          </p:nvPr>
        </p:nvSpPr>
        <p:spPr/>
        <p:txBody>
          <a:bodyPr vert="horz" wrap="square" lIns="91440" tIns="45720" rIns="91440" bIns="45720" anchor="b" anchorCtr="0"/>
          <a:p>
            <a:pPr eaLnBrk="1" hangingPunct="1"/>
            <a:r>
              <a:rPr lang="en-US" altLang="zh-CN" dirty="0"/>
              <a:t>2.2 </a:t>
            </a:r>
            <a:r>
              <a:rPr lang="zh-CN" altLang="en-US" dirty="0"/>
              <a:t>常见的扫描技术</a:t>
            </a:r>
            <a:endParaRPr lang="zh-CN" altLang="en-US" dirty="0"/>
          </a:p>
        </p:txBody>
      </p:sp>
      <p:sp>
        <p:nvSpPr>
          <p:cNvPr id="28678" name="Rectangle 3"/>
          <p:cNvSpPr>
            <a:spLocks noGrp="1"/>
          </p:cNvSpPr>
          <p:nvPr>
            <p:ph type="body"/>
          </p:nvPr>
        </p:nvSpPr>
        <p:spPr/>
        <p:txBody>
          <a:bodyPr vert="horz" wrap="square" lIns="91440" tIns="45720" rIns="91440" bIns="45720" anchor="t" anchorCtr="0"/>
          <a:p>
            <a:pPr eaLnBrk="1" hangingPunct="1">
              <a:lnSpc>
                <a:spcPct val="80000"/>
              </a:lnSpc>
            </a:pPr>
            <a:r>
              <a:rPr lang="en-US" altLang="zh-CN" sz="2600" dirty="0"/>
              <a:t>TCP/IP</a:t>
            </a:r>
            <a:r>
              <a:rPr lang="zh-CN" altLang="en-US" sz="2600" dirty="0"/>
              <a:t>相关知识</a:t>
            </a:r>
            <a:endParaRPr lang="zh-CN" altLang="en-US" sz="2600" dirty="0"/>
          </a:p>
          <a:p>
            <a:pPr eaLnBrk="1" hangingPunct="1">
              <a:lnSpc>
                <a:spcPct val="80000"/>
              </a:lnSpc>
            </a:pPr>
            <a:r>
              <a:rPr lang="zh-CN" altLang="en-US" sz="2600" dirty="0"/>
              <a:t>常用网络命令</a:t>
            </a:r>
            <a:endParaRPr lang="zh-CN" altLang="en-US" sz="2600" dirty="0"/>
          </a:p>
          <a:p>
            <a:pPr eaLnBrk="1" hangingPunct="1">
              <a:lnSpc>
                <a:spcPct val="80000"/>
              </a:lnSpc>
            </a:pPr>
            <a:r>
              <a:rPr lang="zh-CN" altLang="en-US" sz="2600" dirty="0"/>
              <a:t>主机扫描</a:t>
            </a:r>
            <a:endParaRPr lang="zh-CN" altLang="en-US" sz="2600" dirty="0"/>
          </a:p>
          <a:p>
            <a:pPr eaLnBrk="1" hangingPunct="1">
              <a:lnSpc>
                <a:spcPct val="80000"/>
              </a:lnSpc>
            </a:pPr>
            <a:r>
              <a:rPr lang="zh-CN" altLang="en-US" sz="2600" dirty="0"/>
              <a:t>端口扫描</a:t>
            </a:r>
            <a:endParaRPr lang="zh-CN" altLang="en-US" sz="2600" dirty="0"/>
          </a:p>
          <a:p>
            <a:pPr lvl="1" eaLnBrk="1" hangingPunct="1">
              <a:lnSpc>
                <a:spcPct val="80000"/>
              </a:lnSpc>
            </a:pPr>
            <a:r>
              <a:rPr lang="zh-CN" altLang="en-US" sz="2200" dirty="0"/>
              <a:t>全扫描</a:t>
            </a:r>
            <a:endParaRPr lang="zh-CN" altLang="en-US" sz="2200" dirty="0"/>
          </a:p>
          <a:p>
            <a:pPr lvl="1" eaLnBrk="1" hangingPunct="1">
              <a:lnSpc>
                <a:spcPct val="80000"/>
              </a:lnSpc>
            </a:pPr>
            <a:r>
              <a:rPr lang="zh-CN" altLang="en-US" sz="2200" dirty="0"/>
              <a:t>半扫描</a:t>
            </a:r>
            <a:endParaRPr lang="zh-CN" altLang="en-US" sz="2200" dirty="0"/>
          </a:p>
          <a:p>
            <a:pPr lvl="1" eaLnBrk="1" hangingPunct="1">
              <a:lnSpc>
                <a:spcPct val="80000"/>
              </a:lnSpc>
            </a:pPr>
            <a:r>
              <a:rPr lang="zh-CN" altLang="en-US" sz="2200" dirty="0"/>
              <a:t>秘密扫描</a:t>
            </a:r>
            <a:endParaRPr lang="zh-CN" altLang="en-US" sz="2200" dirty="0"/>
          </a:p>
          <a:p>
            <a:pPr lvl="1" eaLnBrk="1" hangingPunct="1">
              <a:lnSpc>
                <a:spcPct val="80000"/>
              </a:lnSpc>
            </a:pPr>
            <a:r>
              <a:rPr lang="zh-CN" altLang="en-US" sz="2200" dirty="0"/>
              <a:t>认证</a:t>
            </a:r>
            <a:r>
              <a:rPr lang="en-US" altLang="zh-CN" sz="2200" dirty="0"/>
              <a:t>(ident)</a:t>
            </a:r>
            <a:r>
              <a:rPr lang="zh-CN" altLang="en-US" sz="2200" dirty="0"/>
              <a:t>扫描</a:t>
            </a:r>
            <a:endParaRPr lang="zh-CN" altLang="en-US" sz="2200" dirty="0"/>
          </a:p>
          <a:p>
            <a:pPr lvl="1" eaLnBrk="1" hangingPunct="1">
              <a:lnSpc>
                <a:spcPct val="80000"/>
              </a:lnSpc>
            </a:pPr>
            <a:r>
              <a:rPr lang="en-US" altLang="zh-CN" sz="2200" dirty="0"/>
              <a:t>FTP</a:t>
            </a:r>
            <a:r>
              <a:rPr lang="zh-CN" altLang="en-US" sz="2200" dirty="0"/>
              <a:t>代理扫描</a:t>
            </a:r>
            <a:endParaRPr lang="zh-CN" altLang="en-US" sz="2200" dirty="0"/>
          </a:p>
          <a:p>
            <a:pPr eaLnBrk="1" hangingPunct="1">
              <a:lnSpc>
                <a:spcPct val="80000"/>
              </a:lnSpc>
            </a:pPr>
            <a:r>
              <a:rPr lang="zh-CN" altLang="en-US" sz="2600" dirty="0"/>
              <a:t>远程主机</a:t>
            </a:r>
            <a:r>
              <a:rPr lang="en-US" altLang="zh-CN" sz="2600" dirty="0"/>
              <a:t>OS</a:t>
            </a:r>
            <a:r>
              <a:rPr lang="zh-CN" altLang="en-US" sz="2600" dirty="0"/>
              <a:t>指纹识别</a:t>
            </a:r>
            <a:endParaRPr lang="zh-CN" altLang="en-US" sz="2600" dirty="0"/>
          </a:p>
          <a:p>
            <a:pPr eaLnBrk="1" hangingPunct="1">
              <a:lnSpc>
                <a:spcPct val="80000"/>
              </a:lnSpc>
            </a:pPr>
            <a:r>
              <a:rPr lang="zh-CN" altLang="en-US" sz="2600" dirty="0"/>
              <a:t>漏洞扫描</a:t>
            </a:r>
            <a:endParaRPr lang="zh-CN" altLang="en-US" sz="2600" dirty="0"/>
          </a:p>
        </p:txBody>
      </p:sp>
      <p:sp>
        <p:nvSpPr>
          <p:cNvPr id="27655" name="AutoShape 4">
            <a:hlinkClick r:id="rId1" action="ppaction://hlinksldjump"/>
          </p:cNvPr>
          <p:cNvSpPr/>
          <p:nvPr/>
        </p:nvSpPr>
        <p:spPr>
          <a:xfrm>
            <a:off x="7772400" y="6248400"/>
            <a:ext cx="360363" cy="288925"/>
          </a:xfrm>
          <a:prstGeom prst="actionButtonBackPrevious">
            <a:avLst/>
          </a:prstGeom>
          <a:solidFill>
            <a:schemeClr val="accent2"/>
          </a:solidFill>
          <a:ln w="9525">
            <a:noFill/>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endParaRPr lang="zh-CN" altLang="en-US" sz="1800" b="0" dirty="0"/>
          </a:p>
        </p:txBody>
      </p:sp>
      <p:sp>
        <p:nvSpPr>
          <p:cNvPr id="28680" name="AutoShape 2"/>
          <p:cNvSpPr/>
          <p:nvPr/>
        </p:nvSpPr>
        <p:spPr>
          <a:xfrm>
            <a:off x="3962400" y="2971800"/>
            <a:ext cx="990600" cy="2819400"/>
          </a:xfrm>
          <a:prstGeom prst="rightBrace">
            <a:avLst>
              <a:gd name="adj1" fmla="val 23717"/>
              <a:gd name="adj2" fmla="val 50000"/>
            </a:avLst>
          </a:prstGeom>
          <a:noFill/>
          <a:ln w="19050" cap="flat" cmpd="sng">
            <a:solidFill>
              <a:schemeClr val="accent2"/>
            </a:solidFill>
            <a:prstDash val="solid"/>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endParaRPr lang="zh-CN" altLang="en-US" sz="1800" b="0" dirty="0"/>
          </a:p>
        </p:txBody>
      </p:sp>
      <p:sp>
        <p:nvSpPr>
          <p:cNvPr id="28681" name="Text Box 3"/>
          <p:cNvSpPr txBox="1"/>
          <p:nvPr/>
        </p:nvSpPr>
        <p:spPr>
          <a:xfrm>
            <a:off x="4953000" y="3798888"/>
            <a:ext cx="3841750" cy="1066800"/>
          </a:xfrm>
          <a:prstGeom prst="rect">
            <a:avLst/>
          </a:prstGeom>
          <a:noFill/>
          <a:ln w="9525">
            <a:noFill/>
          </a:ln>
        </p:spPr>
        <p:txBody>
          <a:bodyPr wrap="none">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r>
              <a:rPr lang="zh-CN" altLang="en-US" sz="3200" b="0" dirty="0">
                <a:solidFill>
                  <a:schemeClr val="accent2"/>
                </a:solidFill>
                <a:ea typeface="华文行楷" panose="02010800040101010101" pitchFamily="2" charset="-122"/>
              </a:rPr>
              <a:t>不可不学的扫描技术</a:t>
            </a:r>
            <a:endParaRPr lang="zh-CN" altLang="en-US" sz="3200" b="0" dirty="0">
              <a:solidFill>
                <a:schemeClr val="accent2"/>
              </a:solidFill>
              <a:ea typeface="华文行楷" panose="02010800040101010101" pitchFamily="2" charset="-122"/>
            </a:endParaRPr>
          </a:p>
          <a:p>
            <a:pPr marL="0" lvl="0" indent="0" eaLnBrk="1" hangingPunct="1">
              <a:spcBef>
                <a:spcPct val="0"/>
              </a:spcBef>
              <a:buClrTx/>
              <a:buFont typeface="Arial" panose="020B0604020202020204" pitchFamily="34" charset="0"/>
              <a:buNone/>
            </a:pPr>
            <a:r>
              <a:rPr lang="zh-CN" altLang="en-US" sz="3200" b="0" dirty="0">
                <a:solidFill>
                  <a:schemeClr val="accent2"/>
                </a:solidFill>
                <a:ea typeface="华文行楷" panose="02010800040101010101" pitchFamily="2" charset="-122"/>
              </a:rPr>
              <a:t>巧妙奇特的天才构思</a:t>
            </a:r>
            <a:endParaRPr lang="zh-CN" altLang="en-US" sz="3200" b="0" dirty="0">
              <a:solidFill>
                <a:schemeClr val="accent2"/>
              </a:solidFill>
              <a:ea typeface="华文行楷" panose="02010800040101010101" pitchFamily="2" charset="-122"/>
            </a:endParaRPr>
          </a:p>
        </p:txBody>
      </p:sp>
      <p:sp>
        <p:nvSpPr>
          <p:cNvPr id="27658"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27659"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8678">
                                            <p:txEl>
                                              <p:charRg st="18" end="23"/>
                                            </p:txEl>
                                          </p:spTgt>
                                        </p:tgtEl>
                                        <p:attrNameLst>
                                          <p:attrName>style.color</p:attrName>
                                        </p:attrNameLst>
                                      </p:cBhvr>
                                      <p:to>
                                        <a:schemeClr val="accent2"/>
                                      </p:to>
                                    </p:animClr>
                                  </p:childTnLst>
                                </p:cTn>
                              </p:par>
                              <p:par>
                                <p:cTn id="7" presetID="3" presetClass="emph" presetSubtype="2" fill="hold" nodeType="withEffect">
                                  <p:stCondLst>
                                    <p:cond delay="0"/>
                                  </p:stCondLst>
                                  <p:childTnLst>
                                    <p:animClr clrSpc="rgb" dir="cw">
                                      <p:cBhvr override="childStyle">
                                        <p:cTn id="8" dur="500" fill="hold"/>
                                        <p:tgtEl>
                                          <p:spTgt spid="28678">
                                            <p:txEl>
                                              <p:charRg st="23" end="28"/>
                                            </p:txEl>
                                          </p:spTgt>
                                        </p:tgtEl>
                                        <p:attrNameLst>
                                          <p:attrName>style.color</p:attrName>
                                        </p:attrNameLst>
                                      </p:cBhvr>
                                      <p:to>
                                        <a:schemeClr val="accent2"/>
                                      </p:to>
                                    </p:animClr>
                                  </p:childTnLst>
                                </p:cTn>
                              </p:par>
                              <p:par>
                                <p:cTn id="9" presetID="3" presetClass="emph" presetSubtype="2" fill="hold" nodeType="withEffect">
                                  <p:stCondLst>
                                    <p:cond delay="0"/>
                                  </p:stCondLst>
                                  <p:childTnLst>
                                    <p:animClr clrSpc="rgb" dir="cw">
                                      <p:cBhvr override="childStyle">
                                        <p:cTn id="10" dur="500" fill="hold"/>
                                        <p:tgtEl>
                                          <p:spTgt spid="28678">
                                            <p:txEl>
                                              <p:charRg st="28" end="32"/>
                                            </p:txEl>
                                          </p:spTgt>
                                        </p:tgtEl>
                                        <p:attrNameLst>
                                          <p:attrName>style.color</p:attrName>
                                        </p:attrNameLst>
                                      </p:cBhvr>
                                      <p:to>
                                        <a:schemeClr val="accent2"/>
                                      </p:to>
                                    </p:animClr>
                                  </p:childTnLst>
                                </p:cTn>
                              </p:par>
                              <p:par>
                                <p:cTn id="11" presetID="3" presetClass="emph" presetSubtype="2" fill="hold" nodeType="withEffect">
                                  <p:stCondLst>
                                    <p:cond delay="0"/>
                                  </p:stCondLst>
                                  <p:childTnLst>
                                    <p:animClr clrSpc="rgb" dir="cw">
                                      <p:cBhvr override="childStyle">
                                        <p:cTn id="12" dur="500" fill="hold"/>
                                        <p:tgtEl>
                                          <p:spTgt spid="28678">
                                            <p:txEl>
                                              <p:charRg st="32" end="36"/>
                                            </p:txEl>
                                          </p:spTgt>
                                        </p:tgtEl>
                                        <p:attrNameLst>
                                          <p:attrName>style.color</p:attrName>
                                        </p:attrNameLst>
                                      </p:cBhvr>
                                      <p:to>
                                        <a:schemeClr val="accent2"/>
                                      </p:to>
                                    </p:animClr>
                                  </p:childTnLst>
                                </p:cTn>
                              </p:par>
                              <p:par>
                                <p:cTn id="13" presetID="3" presetClass="emph" presetSubtype="2" fill="hold" nodeType="withEffect">
                                  <p:stCondLst>
                                    <p:cond delay="0"/>
                                  </p:stCondLst>
                                  <p:childTnLst>
                                    <p:animClr clrSpc="rgb" dir="cw">
                                      <p:cBhvr override="childStyle">
                                        <p:cTn id="14" dur="500" fill="hold"/>
                                        <p:tgtEl>
                                          <p:spTgt spid="28678">
                                            <p:txEl>
                                              <p:charRg st="36" end="41"/>
                                            </p:txEl>
                                          </p:spTgt>
                                        </p:tgtEl>
                                        <p:attrNameLst>
                                          <p:attrName>style.color</p:attrName>
                                        </p:attrNameLst>
                                      </p:cBhvr>
                                      <p:to>
                                        <a:schemeClr val="accent2"/>
                                      </p:to>
                                    </p:animClr>
                                  </p:childTnLst>
                                </p:cTn>
                              </p:par>
                              <p:par>
                                <p:cTn id="15" presetID="3" presetClass="emph" presetSubtype="2" fill="hold" nodeType="withEffect">
                                  <p:stCondLst>
                                    <p:cond delay="0"/>
                                  </p:stCondLst>
                                  <p:childTnLst>
                                    <p:animClr clrSpc="rgb" dir="cw">
                                      <p:cBhvr override="childStyle">
                                        <p:cTn id="16" dur="500" fill="hold"/>
                                        <p:tgtEl>
                                          <p:spTgt spid="28678">
                                            <p:txEl>
                                              <p:charRg st="41" end="53"/>
                                            </p:txEl>
                                          </p:spTgt>
                                        </p:tgtEl>
                                        <p:attrNameLst>
                                          <p:attrName>style.color</p:attrName>
                                        </p:attrNameLst>
                                      </p:cBhvr>
                                      <p:to>
                                        <a:schemeClr val="accent2"/>
                                      </p:to>
                                    </p:animClr>
                                  </p:childTnLst>
                                </p:cTn>
                              </p:par>
                              <p:par>
                                <p:cTn id="17" presetID="3" presetClass="emph" presetSubtype="2" fill="hold" nodeType="withEffect">
                                  <p:stCondLst>
                                    <p:cond delay="0"/>
                                  </p:stCondLst>
                                  <p:childTnLst>
                                    <p:animClr clrSpc="rgb" dir="cw">
                                      <p:cBhvr override="childStyle">
                                        <p:cTn id="18" dur="500" fill="hold"/>
                                        <p:tgtEl>
                                          <p:spTgt spid="28678">
                                            <p:txEl>
                                              <p:charRg st="53" end="61"/>
                                            </p:txEl>
                                          </p:spTgt>
                                        </p:tgtEl>
                                        <p:attrNameLst>
                                          <p:attrName>style.color</p:attrName>
                                        </p:attrNameLst>
                                      </p:cBhvr>
                                      <p:to>
                                        <a:schemeClr val="accent2"/>
                                      </p:to>
                                    </p:animClr>
                                  </p:childTnLst>
                                </p:cTn>
                              </p:par>
                              <p:par>
                                <p:cTn id="19" presetID="3" presetClass="emph" presetSubtype="2" fill="hold" nodeType="withEffect">
                                  <p:stCondLst>
                                    <p:cond delay="0"/>
                                  </p:stCondLst>
                                  <p:childTnLst>
                                    <p:animClr clrSpc="rgb" dir="cw">
                                      <p:cBhvr override="childStyle">
                                        <p:cTn id="20" dur="500" fill="hold"/>
                                        <p:tgtEl>
                                          <p:spTgt spid="28678">
                                            <p:txEl>
                                              <p:charRg st="61" end="72"/>
                                            </p:txEl>
                                          </p:spTgt>
                                        </p:tgtEl>
                                        <p:attrNameLst>
                                          <p:attrName>style.color</p:attrName>
                                        </p:attrNameLst>
                                      </p:cBhvr>
                                      <p:to>
                                        <a:schemeClr val="accent2"/>
                                      </p:to>
                                    </p:animClr>
                                  </p:childTnLst>
                                </p:cTn>
                              </p:par>
                              <p:par>
                                <p:cTn id="21" presetID="3" presetClass="emph" presetSubtype="2" fill="hold" nodeType="withEffect">
                                  <p:stCondLst>
                                    <p:cond delay="0"/>
                                  </p:stCondLst>
                                  <p:childTnLst>
                                    <p:animClr clrSpc="rgb" dir="cw">
                                      <p:cBhvr override="childStyle">
                                        <p:cTn id="22" dur="500" fill="hold"/>
                                        <p:tgtEl>
                                          <p:spTgt spid="28678">
                                            <p:txEl>
                                              <p:charRg st="72" end="77"/>
                                            </p:txEl>
                                          </p:spTgt>
                                        </p:tgtEl>
                                        <p:attrNameLst>
                                          <p:attrName>style.color</p:attrName>
                                        </p:attrNameLst>
                                      </p:cBhvr>
                                      <p:to>
                                        <a:schemeClr val="accent2"/>
                                      </p:to>
                                    </p:animClr>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28680"/>
                                        </p:tgtEl>
                                        <p:attrNameLst>
                                          <p:attrName>style.visibility</p:attrName>
                                        </p:attrNameLst>
                                      </p:cBhvr>
                                      <p:to>
                                        <p:strVal val="visible"/>
                                      </p:to>
                                    </p:set>
                                    <p:anim calcmode="lin" valueType="num">
                                      <p:cBhvr additive="base">
                                        <p:cTn id="27" dur="500" fill="hold"/>
                                        <p:tgtEl>
                                          <p:spTgt spid="28680"/>
                                        </p:tgtEl>
                                        <p:attrNameLst>
                                          <p:attrName>ppt_x</p:attrName>
                                        </p:attrNameLst>
                                      </p:cBhvr>
                                      <p:tavLst>
                                        <p:tav tm="0">
                                          <p:val>
                                            <p:strVal val="1+#ppt_w/2"/>
                                          </p:val>
                                        </p:tav>
                                        <p:tav tm="100000">
                                          <p:val>
                                            <p:strVal val="#ppt_x"/>
                                          </p:val>
                                        </p:tav>
                                      </p:tavLst>
                                    </p:anim>
                                    <p:anim calcmode="lin" valueType="num">
                                      <p:cBhvr additive="base">
                                        <p:cTn id="28" dur="500" fill="hold"/>
                                        <p:tgtEl>
                                          <p:spTgt spid="28680"/>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 presetClass="entr" presetSubtype="10" fill="hold" grpId="0" nodeType="afterEffect">
                                  <p:stCondLst>
                                    <p:cond delay="0"/>
                                  </p:stCondLst>
                                  <p:childTnLst>
                                    <p:set>
                                      <p:cBhvr>
                                        <p:cTn id="31" dur="1" fill="hold">
                                          <p:stCondLst>
                                            <p:cond delay="0"/>
                                          </p:stCondLst>
                                        </p:cTn>
                                        <p:tgtEl>
                                          <p:spTgt spid="28681"/>
                                        </p:tgtEl>
                                        <p:attrNameLst>
                                          <p:attrName>style.visibility</p:attrName>
                                        </p:attrNameLst>
                                      </p:cBhvr>
                                      <p:to>
                                        <p:strVal val="visible"/>
                                      </p:to>
                                    </p:set>
                                    <p:animEffect transition="in" filter="checkerboard(across)">
                                      <p:cBhvr>
                                        <p:cTn id="32" dur="500"/>
                                        <p:tgtEl>
                                          <p:spTgt spid="28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0" grpId="0" animBg="1"/>
      <p:bldP spid="2868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28675"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28676"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28677" name="Rectangle 2"/>
          <p:cNvSpPr>
            <a:spLocks noGrp="1"/>
          </p:cNvSpPr>
          <p:nvPr>
            <p:ph type="title"/>
          </p:nvPr>
        </p:nvSpPr>
        <p:spPr/>
        <p:txBody>
          <a:bodyPr vert="horz" wrap="square" lIns="91440" tIns="45720" rIns="91440" bIns="45720" anchor="b" anchorCtr="0"/>
          <a:p>
            <a:pPr eaLnBrk="1" hangingPunct="1"/>
            <a:r>
              <a:rPr lang="en-US" altLang="zh-CN" dirty="0"/>
              <a:t>TCP/IP</a:t>
            </a:r>
            <a:r>
              <a:rPr lang="zh-CN" altLang="en-US" dirty="0"/>
              <a:t>相关知识</a:t>
            </a:r>
            <a:endParaRPr lang="zh-CN" altLang="en-US" dirty="0"/>
          </a:p>
        </p:txBody>
      </p:sp>
      <p:sp>
        <p:nvSpPr>
          <p:cNvPr id="28678" name="Rectangle 3"/>
          <p:cNvSpPr>
            <a:spLocks noGrp="1"/>
          </p:cNvSpPr>
          <p:nvPr>
            <p:ph type="body"/>
          </p:nvPr>
        </p:nvSpPr>
        <p:spPr/>
        <p:txBody>
          <a:bodyPr vert="horz" wrap="square" lIns="91440" tIns="45720" rIns="91440" bIns="45720" anchor="t" anchorCtr="0"/>
          <a:p>
            <a:pPr eaLnBrk="1" hangingPunct="1"/>
            <a:r>
              <a:rPr lang="en-US" altLang="zh-CN" dirty="0"/>
              <a:t>TCP</a:t>
            </a:r>
            <a:r>
              <a:rPr lang="zh-CN" altLang="en-US" dirty="0"/>
              <a:t>报文格式 </a:t>
            </a:r>
            <a:endParaRPr lang="zh-CN" altLang="en-US" dirty="0"/>
          </a:p>
          <a:p>
            <a:pPr eaLnBrk="1" hangingPunct="1"/>
            <a:r>
              <a:rPr lang="en-US" altLang="zh-CN" dirty="0"/>
              <a:t>TCP</a:t>
            </a:r>
            <a:r>
              <a:rPr lang="zh-CN" altLang="en-US" dirty="0"/>
              <a:t>通信过程</a:t>
            </a:r>
            <a:endParaRPr lang="zh-CN" altLang="en-US" dirty="0"/>
          </a:p>
          <a:p>
            <a:pPr eaLnBrk="1" hangingPunct="1"/>
            <a:r>
              <a:rPr lang="en-US" altLang="zh-CN" dirty="0"/>
              <a:t>ICMP</a:t>
            </a:r>
            <a:r>
              <a:rPr lang="zh-CN" altLang="en-US" dirty="0"/>
              <a:t>协议</a:t>
            </a:r>
            <a:endParaRPr lang="zh-CN" altLang="en-US" dirty="0"/>
          </a:p>
        </p:txBody>
      </p:sp>
      <p:sp>
        <p:nvSpPr>
          <p:cNvPr id="28679"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28680"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29699"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29700"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29701" name="Rectangle 2"/>
          <p:cNvSpPr>
            <a:spLocks noGrp="1"/>
          </p:cNvSpPr>
          <p:nvPr>
            <p:ph type="title"/>
          </p:nvPr>
        </p:nvSpPr>
        <p:spPr/>
        <p:txBody>
          <a:bodyPr vert="horz" wrap="square" lIns="91440" tIns="45720" rIns="91440" bIns="45720" anchor="b" anchorCtr="0"/>
          <a:p>
            <a:pPr eaLnBrk="1" hangingPunct="1"/>
            <a:r>
              <a:rPr lang="en-US" altLang="zh-CN" dirty="0"/>
              <a:t>TCP</a:t>
            </a:r>
            <a:r>
              <a:rPr lang="zh-CN" altLang="en-US" dirty="0"/>
              <a:t>报文格式 </a:t>
            </a:r>
            <a:endParaRPr lang="zh-CN" altLang="en-US" dirty="0"/>
          </a:p>
        </p:txBody>
      </p:sp>
      <p:pic>
        <p:nvPicPr>
          <p:cNvPr id="29702" name="Picture 7" descr="4"/>
          <p:cNvPicPr>
            <a:picLocks noChangeAspect="1"/>
          </p:cNvPicPr>
          <p:nvPr/>
        </p:nvPicPr>
        <p:blipFill>
          <a:blip r:embed="rId1"/>
          <a:stretch>
            <a:fillRect/>
          </a:stretch>
        </p:blipFill>
        <p:spPr>
          <a:xfrm>
            <a:off x="1143000" y="1595438"/>
            <a:ext cx="6934200" cy="4652962"/>
          </a:xfrm>
          <a:prstGeom prst="rect">
            <a:avLst/>
          </a:prstGeom>
          <a:noFill/>
          <a:ln w="9525">
            <a:noFill/>
          </a:ln>
        </p:spPr>
      </p:pic>
      <p:sp>
        <p:nvSpPr>
          <p:cNvPr id="30727" name="圆角矩形标注 1"/>
          <p:cNvSpPr/>
          <p:nvPr/>
        </p:nvSpPr>
        <p:spPr>
          <a:xfrm>
            <a:off x="152400" y="1371600"/>
            <a:ext cx="2895600" cy="1600200"/>
          </a:xfrm>
          <a:prstGeom prst="wedgeRoundRectCallout">
            <a:avLst>
              <a:gd name="adj1" fmla="val 52477"/>
              <a:gd name="adj2" fmla="val 81093"/>
              <a:gd name="adj3" fmla="val 16667"/>
            </a:avLst>
          </a:prstGeom>
          <a:solidFill>
            <a:srgbClr val="FFFFFF"/>
          </a:solidFill>
          <a:ln w="25400" cap="flat" cmpd="sng">
            <a:solidFill>
              <a:srgbClr val="BCBCBC"/>
            </a:solidFill>
            <a:prstDash val="solid"/>
            <a:miter/>
            <a:headEnd type="none" w="med" len="med"/>
            <a:tailEnd type="none" w="med" len="med"/>
          </a:ln>
        </p:spPr>
        <p:txBody>
          <a:bodyPr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lnSpc>
                <a:spcPct val="90000"/>
              </a:lnSpc>
              <a:spcBef>
                <a:spcPct val="0"/>
              </a:spcBef>
              <a:buClrTx/>
              <a:buFont typeface="Arial" panose="020B0604020202020204" pitchFamily="34" charset="0"/>
              <a:buNone/>
            </a:pPr>
            <a:r>
              <a:rPr lang="zh-CN" altLang="en-US" sz="2000" b="0" dirty="0">
                <a:latin typeface="华文行楷" panose="02010800040101010101" pitchFamily="2" charset="-122"/>
                <a:ea typeface="华文行楷" panose="02010800040101010101" pitchFamily="2" charset="-122"/>
              </a:rPr>
              <a:t>为紧急数据标志。如果它为</a:t>
            </a:r>
            <a:r>
              <a:rPr lang="en-US" altLang="zh-CN" sz="2000" b="0" dirty="0">
                <a:latin typeface="华文行楷" panose="02010800040101010101" pitchFamily="2" charset="-122"/>
                <a:ea typeface="华文行楷" panose="02010800040101010101" pitchFamily="2" charset="-122"/>
              </a:rPr>
              <a:t>1</a:t>
            </a:r>
            <a:r>
              <a:rPr lang="zh-CN" altLang="en-US" sz="2000" b="0" dirty="0">
                <a:latin typeface="华文行楷" panose="02010800040101010101" pitchFamily="2" charset="-122"/>
                <a:ea typeface="华文行楷" panose="02010800040101010101" pitchFamily="2" charset="-122"/>
              </a:rPr>
              <a:t>，表示本数据包中包含紧急数据。此时紧急数据指针有效。</a:t>
            </a:r>
            <a:endParaRPr lang="zh-CN" altLang="en-US" sz="2000" b="0" dirty="0">
              <a:latin typeface="华文行楷" panose="02010800040101010101" pitchFamily="2" charset="-122"/>
              <a:ea typeface="华文行楷" panose="02010800040101010101" pitchFamily="2" charset="-122"/>
            </a:endParaRPr>
          </a:p>
        </p:txBody>
      </p:sp>
      <p:sp>
        <p:nvSpPr>
          <p:cNvPr id="30728" name="圆角矩形标注 7"/>
          <p:cNvSpPr/>
          <p:nvPr/>
        </p:nvSpPr>
        <p:spPr>
          <a:xfrm>
            <a:off x="76200" y="3581400"/>
            <a:ext cx="2362200" cy="1600200"/>
          </a:xfrm>
          <a:prstGeom prst="wedgeRoundRectCallout">
            <a:avLst>
              <a:gd name="adj1" fmla="val 93389"/>
              <a:gd name="adj2" fmla="val -40338"/>
              <a:gd name="adj3" fmla="val 16667"/>
            </a:avLst>
          </a:prstGeom>
          <a:solidFill>
            <a:srgbClr val="FFFFFF"/>
          </a:solidFill>
          <a:ln w="25400" cap="flat" cmpd="sng">
            <a:solidFill>
              <a:srgbClr val="BCBCBC"/>
            </a:solidFill>
            <a:prstDash val="solid"/>
            <a:miter/>
            <a:headEnd type="none" w="med" len="med"/>
            <a:tailEnd type="none" w="med" len="med"/>
          </a:ln>
        </p:spPr>
        <p:txBody>
          <a:bodyPr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lnSpc>
                <a:spcPct val="90000"/>
              </a:lnSpc>
              <a:spcBef>
                <a:spcPct val="0"/>
              </a:spcBef>
              <a:buClrTx/>
              <a:buFont typeface="Arial" panose="020B0604020202020204" pitchFamily="34" charset="0"/>
              <a:buNone/>
            </a:pPr>
            <a:r>
              <a:rPr lang="zh-CN" altLang="en-US" sz="2000" b="0" dirty="0">
                <a:solidFill>
                  <a:srgbClr val="0070C0"/>
                </a:solidFill>
                <a:latin typeface="华文行楷" panose="02010800040101010101" pitchFamily="2" charset="-122"/>
                <a:ea typeface="华文行楷" panose="02010800040101010101" pitchFamily="2" charset="-122"/>
              </a:rPr>
              <a:t>为确认标志位。如果为</a:t>
            </a:r>
            <a:r>
              <a:rPr lang="en-US" altLang="zh-CN" sz="2000" b="0" dirty="0">
                <a:solidFill>
                  <a:srgbClr val="0070C0"/>
                </a:solidFill>
                <a:latin typeface="华文行楷" panose="02010800040101010101" pitchFamily="2" charset="-122"/>
                <a:ea typeface="华文行楷" panose="02010800040101010101" pitchFamily="2" charset="-122"/>
              </a:rPr>
              <a:t>1</a:t>
            </a:r>
            <a:r>
              <a:rPr lang="zh-CN" altLang="en-US" sz="2000" b="0" dirty="0">
                <a:solidFill>
                  <a:srgbClr val="0070C0"/>
                </a:solidFill>
                <a:latin typeface="华文行楷" panose="02010800040101010101" pitchFamily="2" charset="-122"/>
                <a:ea typeface="华文行楷" panose="02010800040101010101" pitchFamily="2" charset="-122"/>
              </a:rPr>
              <a:t>，表示包中的确认号是有效的。否则，包中的确认号无效。</a:t>
            </a:r>
            <a:endParaRPr lang="zh-CN" altLang="en-US" sz="2000" b="0" dirty="0">
              <a:solidFill>
                <a:srgbClr val="0070C0"/>
              </a:solidFill>
              <a:latin typeface="华文行楷" panose="02010800040101010101" pitchFamily="2" charset="-122"/>
              <a:ea typeface="华文行楷" panose="02010800040101010101" pitchFamily="2" charset="-122"/>
            </a:endParaRPr>
          </a:p>
        </p:txBody>
      </p:sp>
      <p:sp>
        <p:nvSpPr>
          <p:cNvPr id="30729" name="圆角矩形标注 8"/>
          <p:cNvSpPr/>
          <p:nvPr/>
        </p:nvSpPr>
        <p:spPr>
          <a:xfrm>
            <a:off x="76200" y="5486400"/>
            <a:ext cx="2895600" cy="1295400"/>
          </a:xfrm>
          <a:prstGeom prst="wedgeRoundRectCallout">
            <a:avLst>
              <a:gd name="adj1" fmla="val 78417"/>
              <a:gd name="adj2" fmla="val -174912"/>
              <a:gd name="adj3" fmla="val 16667"/>
            </a:avLst>
          </a:prstGeom>
          <a:solidFill>
            <a:srgbClr val="FFFFFF"/>
          </a:solidFill>
          <a:ln w="25400" cap="flat" cmpd="sng">
            <a:solidFill>
              <a:srgbClr val="BCBCBC"/>
            </a:solidFill>
            <a:prstDash val="solid"/>
            <a:miter/>
            <a:headEnd type="none" w="med" len="med"/>
            <a:tailEnd type="none" w="med" len="med"/>
          </a:ln>
        </p:spPr>
        <p:txBody>
          <a:bodyPr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lnSpc>
                <a:spcPct val="90000"/>
              </a:lnSpc>
              <a:spcBef>
                <a:spcPct val="0"/>
              </a:spcBef>
              <a:buClrTx/>
              <a:buFont typeface="Arial" panose="020B0604020202020204" pitchFamily="34" charset="0"/>
              <a:buNone/>
            </a:pPr>
            <a:r>
              <a:rPr lang="en-US" altLang="zh-CN" sz="2000" b="0" dirty="0">
                <a:solidFill>
                  <a:srgbClr val="0070C0"/>
                </a:solidFill>
                <a:latin typeface="华文楷体" panose="02010600040101010101" pitchFamily="2" charset="-122"/>
                <a:ea typeface="华文楷体" panose="02010600040101010101" pitchFamily="2" charset="-122"/>
              </a:rPr>
              <a:t>PSH: </a:t>
            </a:r>
            <a:r>
              <a:rPr lang="zh-CN" altLang="en-US" sz="2000" b="0" dirty="0">
                <a:solidFill>
                  <a:srgbClr val="0070C0"/>
                </a:solidFill>
                <a:latin typeface="华文楷体" panose="02010600040101010101" pitchFamily="2" charset="-122"/>
                <a:ea typeface="华文楷体" panose="02010600040101010101" pitchFamily="2" charset="-122"/>
              </a:rPr>
              <a:t>如果置位，接收端应尽快把数据传送给应用层。</a:t>
            </a:r>
            <a:endParaRPr lang="zh-CN" altLang="en-US" sz="2000" b="0" dirty="0">
              <a:solidFill>
                <a:srgbClr val="0070C0"/>
              </a:solidFill>
              <a:latin typeface="华文楷体" panose="02010600040101010101" pitchFamily="2" charset="-122"/>
              <a:ea typeface="华文楷体" panose="02010600040101010101" pitchFamily="2" charset="-122"/>
            </a:endParaRPr>
          </a:p>
        </p:txBody>
      </p:sp>
      <p:sp>
        <p:nvSpPr>
          <p:cNvPr id="30730" name="圆角矩形标注 9"/>
          <p:cNvSpPr/>
          <p:nvPr/>
        </p:nvSpPr>
        <p:spPr>
          <a:xfrm>
            <a:off x="6226175" y="685800"/>
            <a:ext cx="2895600" cy="2286000"/>
          </a:xfrm>
          <a:prstGeom prst="wedgeRoundRectCallout">
            <a:avLst>
              <a:gd name="adj1" fmla="val -119519"/>
              <a:gd name="adj2" fmla="val 77315"/>
              <a:gd name="adj3" fmla="val 16667"/>
            </a:avLst>
          </a:prstGeom>
          <a:solidFill>
            <a:srgbClr val="FFFFFF"/>
          </a:solidFill>
          <a:ln w="25400" cap="flat" cmpd="sng">
            <a:solidFill>
              <a:srgbClr val="BCBCBC"/>
            </a:solidFill>
            <a:prstDash val="solid"/>
            <a:miter/>
            <a:headEnd type="none" w="med" len="med"/>
            <a:tailEnd type="none" w="med" len="med"/>
          </a:ln>
        </p:spPr>
        <p:txBody>
          <a:bodyPr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lnSpc>
                <a:spcPct val="90000"/>
              </a:lnSpc>
              <a:spcBef>
                <a:spcPct val="0"/>
              </a:spcBef>
              <a:buClrTx/>
              <a:buFont typeface="Arial" panose="020B0604020202020204" pitchFamily="34" charset="0"/>
              <a:buNone/>
            </a:pPr>
            <a:r>
              <a:rPr lang="en-US" altLang="zh-CN" sz="2000" b="0" dirty="0">
                <a:solidFill>
                  <a:srgbClr val="FF0000"/>
                </a:solidFill>
                <a:latin typeface="华文楷体" panose="02010600040101010101" pitchFamily="2" charset="-122"/>
                <a:ea typeface="华文楷体" panose="02010600040101010101" pitchFamily="2" charset="-122"/>
              </a:rPr>
              <a:t>RST</a:t>
            </a:r>
            <a:r>
              <a:rPr lang="zh-CN" altLang="en-US" sz="2000" b="0" dirty="0">
                <a:solidFill>
                  <a:srgbClr val="FF0000"/>
                </a:solidFill>
                <a:latin typeface="华文楷体" panose="02010600040101010101" pitchFamily="2" charset="-122"/>
                <a:ea typeface="华文楷体" panose="02010600040101010101" pitchFamily="2" charset="-122"/>
              </a:rPr>
              <a:t>：用来复位一个连接。</a:t>
            </a:r>
            <a:r>
              <a:rPr lang="en-US" altLang="zh-CN" sz="2000" b="0" dirty="0">
                <a:solidFill>
                  <a:srgbClr val="FF0000"/>
                </a:solidFill>
                <a:latin typeface="华文楷体" panose="02010600040101010101" pitchFamily="2" charset="-122"/>
                <a:ea typeface="华文楷体" panose="02010600040101010101" pitchFamily="2" charset="-122"/>
              </a:rPr>
              <a:t>RST</a:t>
            </a:r>
            <a:r>
              <a:rPr lang="zh-CN" altLang="en-US" sz="2000" b="0" dirty="0">
                <a:solidFill>
                  <a:srgbClr val="FF0000"/>
                </a:solidFill>
                <a:latin typeface="华文楷体" panose="02010600040101010101" pitchFamily="2" charset="-122"/>
                <a:ea typeface="华文楷体" panose="02010600040101010101" pitchFamily="2" charset="-122"/>
              </a:rPr>
              <a:t>标志置位的数据包称为复位包。一般情况下，如果</a:t>
            </a:r>
            <a:r>
              <a:rPr lang="en-US" altLang="zh-CN" sz="2000" b="0" dirty="0">
                <a:solidFill>
                  <a:srgbClr val="FF0000"/>
                </a:solidFill>
                <a:latin typeface="华文楷体" panose="02010600040101010101" pitchFamily="2" charset="-122"/>
                <a:ea typeface="华文楷体" panose="02010600040101010101" pitchFamily="2" charset="-122"/>
              </a:rPr>
              <a:t>TCP</a:t>
            </a:r>
            <a:r>
              <a:rPr lang="zh-CN" altLang="en-US" sz="2000" b="0" dirty="0">
                <a:solidFill>
                  <a:srgbClr val="FF0000"/>
                </a:solidFill>
                <a:latin typeface="华文楷体" panose="02010600040101010101" pitchFamily="2" charset="-122"/>
                <a:ea typeface="华文楷体" panose="02010600040101010101" pitchFamily="2" charset="-122"/>
              </a:rPr>
              <a:t>收到的一个分段明显不是属于该主机上的任何一个连接，则向远端发送一个复位包。 </a:t>
            </a:r>
            <a:endParaRPr lang="zh-CN" altLang="en-US" sz="2000" b="0" dirty="0">
              <a:solidFill>
                <a:srgbClr val="FF0000"/>
              </a:solidFill>
              <a:latin typeface="华文楷体" panose="02010600040101010101" pitchFamily="2" charset="-122"/>
              <a:ea typeface="华文楷体" panose="02010600040101010101" pitchFamily="2" charset="-122"/>
            </a:endParaRPr>
          </a:p>
        </p:txBody>
      </p:sp>
      <p:sp>
        <p:nvSpPr>
          <p:cNvPr id="30731" name="圆角矩形标注 10"/>
          <p:cNvSpPr/>
          <p:nvPr/>
        </p:nvSpPr>
        <p:spPr>
          <a:xfrm>
            <a:off x="6248400" y="3048000"/>
            <a:ext cx="2895600" cy="2286000"/>
          </a:xfrm>
          <a:prstGeom prst="wedgeRoundRectCallout">
            <a:avLst>
              <a:gd name="adj1" fmla="val -108806"/>
              <a:gd name="adj2" fmla="val -20542"/>
              <a:gd name="adj3" fmla="val 16667"/>
            </a:avLst>
          </a:prstGeom>
          <a:solidFill>
            <a:srgbClr val="FFFFFF"/>
          </a:solidFill>
          <a:ln w="25400" cap="flat" cmpd="sng">
            <a:solidFill>
              <a:srgbClr val="BCBCBC"/>
            </a:solidFill>
            <a:prstDash val="solid"/>
            <a:miter/>
            <a:headEnd type="none" w="med" len="med"/>
            <a:tailEnd type="none" w="med" len="med"/>
          </a:ln>
        </p:spPr>
        <p:txBody>
          <a:bodyPr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lnSpc>
                <a:spcPct val="90000"/>
              </a:lnSpc>
              <a:spcBef>
                <a:spcPct val="0"/>
              </a:spcBef>
              <a:buClrTx/>
              <a:buFont typeface="Arial" panose="020B0604020202020204" pitchFamily="34" charset="0"/>
              <a:buNone/>
            </a:pPr>
            <a:r>
              <a:rPr lang="en-US" altLang="zh-CN" sz="2000" b="0" dirty="0">
                <a:solidFill>
                  <a:srgbClr val="00B050"/>
                </a:solidFill>
                <a:latin typeface="华文楷体" panose="02010600040101010101" pitchFamily="2" charset="-122"/>
                <a:ea typeface="华文楷体" panose="02010600040101010101" pitchFamily="2" charset="-122"/>
              </a:rPr>
              <a:t>SYN: </a:t>
            </a:r>
            <a:r>
              <a:rPr lang="zh-CN" altLang="en-US" sz="2000" b="0" dirty="0">
                <a:solidFill>
                  <a:srgbClr val="00B050"/>
                </a:solidFill>
                <a:latin typeface="华文楷体" panose="02010600040101010101" pitchFamily="2" charset="-122"/>
                <a:ea typeface="华文楷体" panose="02010600040101010101" pitchFamily="2" charset="-122"/>
              </a:rPr>
              <a:t>标志位用来建立连接，让连接双方同步序列号。如果</a:t>
            </a:r>
            <a:r>
              <a:rPr lang="en-US" altLang="zh-CN" sz="2000" b="0" dirty="0">
                <a:solidFill>
                  <a:srgbClr val="00B050"/>
                </a:solidFill>
                <a:latin typeface="华文楷体" panose="02010600040101010101" pitchFamily="2" charset="-122"/>
                <a:ea typeface="华文楷体" panose="02010600040101010101" pitchFamily="2" charset="-122"/>
              </a:rPr>
              <a:t>SYN</a:t>
            </a:r>
            <a:r>
              <a:rPr lang="zh-CN" altLang="en-US" sz="2000" b="0" dirty="0">
                <a:solidFill>
                  <a:srgbClr val="00B050"/>
                </a:solidFill>
                <a:latin typeface="华文楷体" panose="02010600040101010101" pitchFamily="2" charset="-122"/>
                <a:ea typeface="华文楷体" panose="02010600040101010101" pitchFamily="2" charset="-122"/>
              </a:rPr>
              <a:t>＝</a:t>
            </a:r>
            <a:r>
              <a:rPr lang="en-US" altLang="zh-CN" sz="2000" b="0" dirty="0">
                <a:solidFill>
                  <a:srgbClr val="00B050"/>
                </a:solidFill>
                <a:latin typeface="华文楷体" panose="02010600040101010101" pitchFamily="2" charset="-122"/>
                <a:ea typeface="华文楷体" panose="02010600040101010101" pitchFamily="2" charset="-122"/>
              </a:rPr>
              <a:t>1</a:t>
            </a:r>
            <a:r>
              <a:rPr lang="zh-CN" altLang="en-US" sz="2000" b="0" dirty="0">
                <a:solidFill>
                  <a:srgbClr val="00B050"/>
                </a:solidFill>
                <a:latin typeface="华文楷体" panose="02010600040101010101" pitchFamily="2" charset="-122"/>
                <a:ea typeface="华文楷体" panose="02010600040101010101" pitchFamily="2" charset="-122"/>
              </a:rPr>
              <a:t>而</a:t>
            </a:r>
            <a:r>
              <a:rPr lang="en-US" altLang="zh-CN" sz="2000" b="0" dirty="0">
                <a:solidFill>
                  <a:srgbClr val="00B050"/>
                </a:solidFill>
                <a:latin typeface="华文楷体" panose="02010600040101010101" pitchFamily="2" charset="-122"/>
                <a:ea typeface="华文楷体" panose="02010600040101010101" pitchFamily="2" charset="-122"/>
              </a:rPr>
              <a:t>ACK=0</a:t>
            </a:r>
            <a:r>
              <a:rPr lang="zh-CN" altLang="en-US" sz="2000" b="0" dirty="0">
                <a:solidFill>
                  <a:srgbClr val="00B050"/>
                </a:solidFill>
                <a:latin typeface="华文楷体" panose="02010600040101010101" pitchFamily="2" charset="-122"/>
                <a:ea typeface="华文楷体" panose="02010600040101010101" pitchFamily="2" charset="-122"/>
              </a:rPr>
              <a:t>，则表示该数据包为连接请求，如果</a:t>
            </a:r>
            <a:r>
              <a:rPr lang="en-US" altLang="zh-CN" sz="2000" b="0" dirty="0">
                <a:solidFill>
                  <a:srgbClr val="00B050"/>
                </a:solidFill>
                <a:latin typeface="华文楷体" panose="02010600040101010101" pitchFamily="2" charset="-122"/>
                <a:ea typeface="华文楷体" panose="02010600040101010101" pitchFamily="2" charset="-122"/>
              </a:rPr>
              <a:t>SYN=1</a:t>
            </a:r>
            <a:r>
              <a:rPr lang="zh-CN" altLang="en-US" sz="2000" b="0" dirty="0">
                <a:solidFill>
                  <a:srgbClr val="00B050"/>
                </a:solidFill>
                <a:latin typeface="华文楷体" panose="02010600040101010101" pitchFamily="2" charset="-122"/>
                <a:ea typeface="华文楷体" panose="02010600040101010101" pitchFamily="2" charset="-122"/>
              </a:rPr>
              <a:t>而</a:t>
            </a:r>
            <a:r>
              <a:rPr lang="en-US" altLang="zh-CN" sz="2000" b="0" dirty="0">
                <a:solidFill>
                  <a:srgbClr val="00B050"/>
                </a:solidFill>
                <a:latin typeface="华文楷体" panose="02010600040101010101" pitchFamily="2" charset="-122"/>
                <a:ea typeface="华文楷体" panose="02010600040101010101" pitchFamily="2" charset="-122"/>
              </a:rPr>
              <a:t>ACK=1</a:t>
            </a:r>
            <a:r>
              <a:rPr lang="zh-CN" altLang="en-US" sz="2000" b="0" dirty="0">
                <a:solidFill>
                  <a:srgbClr val="00B050"/>
                </a:solidFill>
                <a:latin typeface="华文楷体" panose="02010600040101010101" pitchFamily="2" charset="-122"/>
                <a:ea typeface="华文楷体" panose="02010600040101010101" pitchFamily="2" charset="-122"/>
              </a:rPr>
              <a:t>则表示接受连接。</a:t>
            </a:r>
            <a:endParaRPr lang="zh-CN" altLang="en-US" sz="2000" b="0" dirty="0">
              <a:solidFill>
                <a:srgbClr val="00B050"/>
              </a:solidFill>
              <a:latin typeface="华文楷体" panose="02010600040101010101" pitchFamily="2" charset="-122"/>
              <a:ea typeface="华文楷体" panose="02010600040101010101" pitchFamily="2" charset="-122"/>
            </a:endParaRPr>
          </a:p>
        </p:txBody>
      </p:sp>
      <p:sp>
        <p:nvSpPr>
          <p:cNvPr id="30732" name="圆角矩形标注 11"/>
          <p:cNvSpPr/>
          <p:nvPr/>
        </p:nvSpPr>
        <p:spPr>
          <a:xfrm>
            <a:off x="6248400" y="5486400"/>
            <a:ext cx="2895600" cy="1066800"/>
          </a:xfrm>
          <a:prstGeom prst="wedgeRoundRectCallout">
            <a:avLst>
              <a:gd name="adj1" fmla="val -100907"/>
              <a:gd name="adj2" fmla="val -205032"/>
              <a:gd name="adj3" fmla="val 16667"/>
            </a:avLst>
          </a:prstGeom>
          <a:solidFill>
            <a:srgbClr val="FFFFFF"/>
          </a:solidFill>
          <a:ln w="25400" cap="flat" cmpd="sng">
            <a:solidFill>
              <a:srgbClr val="BCBCBC"/>
            </a:solidFill>
            <a:prstDash val="solid"/>
            <a:miter/>
            <a:headEnd type="none" w="med" len="med"/>
            <a:tailEnd type="none" w="med" len="med"/>
          </a:ln>
        </p:spPr>
        <p:txBody>
          <a:bodyPr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lnSpc>
                <a:spcPct val="90000"/>
              </a:lnSpc>
              <a:spcBef>
                <a:spcPct val="0"/>
              </a:spcBef>
              <a:buClrTx/>
              <a:buFont typeface="Arial" panose="020B0604020202020204" pitchFamily="34" charset="0"/>
              <a:buNone/>
            </a:pPr>
            <a:r>
              <a:rPr lang="en-US" altLang="zh-CN" sz="2000" b="0" dirty="0">
                <a:solidFill>
                  <a:srgbClr val="7030A0"/>
                </a:solidFill>
                <a:latin typeface="华文楷体" panose="02010600040101010101" pitchFamily="2" charset="-122"/>
                <a:ea typeface="华文楷体" panose="02010600040101010101" pitchFamily="2" charset="-122"/>
              </a:rPr>
              <a:t>FIN: </a:t>
            </a:r>
            <a:r>
              <a:rPr lang="zh-CN" altLang="en-US" sz="2000" b="0" dirty="0">
                <a:solidFill>
                  <a:srgbClr val="7030A0"/>
                </a:solidFill>
                <a:latin typeface="华文楷体" panose="02010600040101010101" pitchFamily="2" charset="-122"/>
                <a:ea typeface="华文楷体" panose="02010600040101010101" pitchFamily="2" charset="-122"/>
              </a:rPr>
              <a:t>表示发送端已经没有数据要求传输了，希望释放连接。</a:t>
            </a:r>
            <a:endParaRPr lang="zh-CN" altLang="en-US" sz="2000" b="0" dirty="0">
              <a:solidFill>
                <a:srgbClr val="7030A0"/>
              </a:solidFill>
              <a:latin typeface="华文楷体" panose="02010600040101010101" pitchFamily="2" charset="-122"/>
              <a:ea typeface="华文楷体" panose="02010600040101010101" pitchFamily="2" charset="-122"/>
            </a:endParaRPr>
          </a:p>
        </p:txBody>
      </p:sp>
      <p:sp>
        <p:nvSpPr>
          <p:cNvPr id="29709"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29710"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7"/>
                                        </p:tgtEl>
                                        <p:attrNameLst>
                                          <p:attrName>style.visibility</p:attrName>
                                        </p:attrNameLst>
                                      </p:cBhvr>
                                      <p:to>
                                        <p:strVal val="visible"/>
                                      </p:to>
                                    </p:set>
                                    <p:anim calcmode="lin" valueType="num">
                                      <p:cBhvr additive="base">
                                        <p:cTn id="7" dur="500" fill="hold"/>
                                        <p:tgtEl>
                                          <p:spTgt spid="30727"/>
                                        </p:tgtEl>
                                        <p:attrNameLst>
                                          <p:attrName>ppt_x</p:attrName>
                                        </p:attrNameLst>
                                      </p:cBhvr>
                                      <p:tavLst>
                                        <p:tav tm="0">
                                          <p:val>
                                            <p:strVal val="#ppt_x"/>
                                          </p:val>
                                        </p:tav>
                                        <p:tav tm="100000">
                                          <p:val>
                                            <p:strVal val="#ppt_x"/>
                                          </p:val>
                                        </p:tav>
                                      </p:tavLst>
                                    </p:anim>
                                    <p:anim calcmode="lin" valueType="num">
                                      <p:cBhvr additive="base">
                                        <p:cTn id="8" dur="500" fill="hold"/>
                                        <p:tgtEl>
                                          <p:spTgt spid="307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28"/>
                                        </p:tgtEl>
                                        <p:attrNameLst>
                                          <p:attrName>style.visibility</p:attrName>
                                        </p:attrNameLst>
                                      </p:cBhvr>
                                      <p:to>
                                        <p:strVal val="visible"/>
                                      </p:to>
                                    </p:set>
                                    <p:anim calcmode="lin" valueType="num">
                                      <p:cBhvr additive="base">
                                        <p:cTn id="13" dur="500" fill="hold"/>
                                        <p:tgtEl>
                                          <p:spTgt spid="30728"/>
                                        </p:tgtEl>
                                        <p:attrNameLst>
                                          <p:attrName>ppt_x</p:attrName>
                                        </p:attrNameLst>
                                      </p:cBhvr>
                                      <p:tavLst>
                                        <p:tav tm="0">
                                          <p:val>
                                            <p:strVal val="#ppt_x"/>
                                          </p:val>
                                        </p:tav>
                                        <p:tav tm="100000">
                                          <p:val>
                                            <p:strVal val="#ppt_x"/>
                                          </p:val>
                                        </p:tav>
                                      </p:tavLst>
                                    </p:anim>
                                    <p:anim calcmode="lin" valueType="num">
                                      <p:cBhvr additive="base">
                                        <p:cTn id="14" dur="500" fill="hold"/>
                                        <p:tgtEl>
                                          <p:spTgt spid="307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0729"/>
                                        </p:tgtEl>
                                        <p:attrNameLst>
                                          <p:attrName>style.visibility</p:attrName>
                                        </p:attrNameLst>
                                      </p:cBhvr>
                                      <p:to>
                                        <p:strVal val="visible"/>
                                      </p:to>
                                    </p:set>
                                    <p:animEffect transition="in" filter="randombar(horizontal)">
                                      <p:cBhvr>
                                        <p:cTn id="19" dur="500"/>
                                        <p:tgtEl>
                                          <p:spTgt spid="3072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073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6" presetClass="entr" presetSubtype="0" fill="hold" grpId="0" nodeType="clickEffect">
                                  <p:stCondLst>
                                    <p:cond delay="0"/>
                                  </p:stCondLst>
                                  <p:childTnLst>
                                    <p:set>
                                      <p:cBhvr>
                                        <p:cTn id="27" dur="1" fill="hold">
                                          <p:stCondLst>
                                            <p:cond delay="0"/>
                                          </p:stCondLst>
                                        </p:cTn>
                                        <p:tgtEl>
                                          <p:spTgt spid="30731"/>
                                        </p:tgtEl>
                                        <p:attrNameLst>
                                          <p:attrName>style.visibility</p:attrName>
                                        </p:attrNameLst>
                                      </p:cBhvr>
                                      <p:to>
                                        <p:strVal val="visible"/>
                                      </p:to>
                                    </p:set>
                                    <p:animEffect transition="in" filter="wipe(down)">
                                      <p:cBhvr>
                                        <p:cTn id="28" dur="580">
                                          <p:stCondLst>
                                            <p:cond delay="0"/>
                                          </p:stCondLst>
                                        </p:cTn>
                                        <p:tgtEl>
                                          <p:spTgt spid="30731"/>
                                        </p:tgtEl>
                                      </p:cBhvr>
                                    </p:animEffect>
                                    <p:anim calcmode="lin" valueType="num">
                                      <p:cBhvr>
                                        <p:cTn id="29" dur="1822" tmFilter="0,0; 0.14,0.36; 0.43,0.73; 0.71,0.91; 1.0,1.0">
                                          <p:stCondLst>
                                            <p:cond delay="0"/>
                                          </p:stCondLst>
                                        </p:cTn>
                                        <p:tgtEl>
                                          <p:spTgt spid="30731"/>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30731"/>
                                        </p:tgtEl>
                                        <p:attrNameLst>
                                          <p:attrName>ppt_y</p:attrName>
                                        </p:attrNameLst>
                                      </p:cBhvr>
                                      <p:tavLst>
                                        <p:tav tm="0" fmla="#ppt_y-sin(pi*$)/3">
                                          <p:val>
                                            <p:fltVal val="0.500000"/>
                                          </p:val>
                                        </p:tav>
                                        <p:tav tm="100000">
                                          <p:val>
                                            <p:fltVal val="1.000000"/>
                                          </p:val>
                                        </p:tav>
                                      </p:tavLst>
                                    </p:anim>
                                    <p:anim calcmode="lin" valueType="num">
                                      <p:cBhvr>
                                        <p:cTn id="31" dur="664" tmFilter="0, 0; 0.125,0.2665; 0.25,0.4; 0.375,0.465; 0.5,0.5;  0.625,0.535; 0.75,0.6; 0.875,0.7335; 1,1">
                                          <p:stCondLst>
                                            <p:cond delay="664"/>
                                          </p:stCondLst>
                                        </p:cTn>
                                        <p:tgtEl>
                                          <p:spTgt spid="30731"/>
                                        </p:tgtEl>
                                        <p:attrNameLst>
                                          <p:attrName>ppt_y</p:attrName>
                                        </p:attrNameLst>
                                      </p:cBhvr>
                                      <p:tavLst>
                                        <p:tav tm="0" fmla="#ppt_y-sin(pi*$)/9">
                                          <p:val>
                                            <p:fltVal val="0.000000"/>
                                          </p:val>
                                        </p:tav>
                                        <p:tav tm="100000">
                                          <p:val>
                                            <p:fltVal val="1.000000"/>
                                          </p:val>
                                        </p:tav>
                                      </p:tavLst>
                                    </p:anim>
                                    <p:anim calcmode="lin" valueType="num">
                                      <p:cBhvr>
                                        <p:cTn id="32" dur="332" tmFilter="0, 0; 0.125,0.2665; 0.25,0.4; 0.375,0.465; 0.5,0.5;  0.625,0.535; 0.75,0.6; 0.875,0.7335; 1,1">
                                          <p:stCondLst>
                                            <p:cond delay="1324"/>
                                          </p:stCondLst>
                                        </p:cTn>
                                        <p:tgtEl>
                                          <p:spTgt spid="30731"/>
                                        </p:tgtEl>
                                        <p:attrNameLst>
                                          <p:attrName>ppt_y</p:attrName>
                                        </p:attrNameLst>
                                      </p:cBhvr>
                                      <p:tavLst>
                                        <p:tav tm="0" fmla="#ppt_y-sin(pi*$)/27">
                                          <p:val>
                                            <p:fltVal val="0.000000"/>
                                          </p:val>
                                        </p:tav>
                                        <p:tav tm="100000">
                                          <p:val>
                                            <p:fltVal val="1.000000"/>
                                          </p:val>
                                        </p:tav>
                                      </p:tavLst>
                                    </p:anim>
                                    <p:anim calcmode="lin" valueType="num">
                                      <p:cBhvr>
                                        <p:cTn id="33" dur="164" tmFilter="0, 0; 0.125,0.2665; 0.25,0.4; 0.375,0.465; 0.5,0.5;  0.625,0.535; 0.75,0.6; 0.875,0.7335; 1,1">
                                          <p:stCondLst>
                                            <p:cond delay="1656"/>
                                          </p:stCondLst>
                                        </p:cTn>
                                        <p:tgtEl>
                                          <p:spTgt spid="30731"/>
                                        </p:tgtEl>
                                        <p:attrNameLst>
                                          <p:attrName>ppt_y</p:attrName>
                                        </p:attrNameLst>
                                      </p:cBhvr>
                                      <p:tavLst>
                                        <p:tav tm="0" fmla="#ppt_y-sin(pi*$)/81">
                                          <p:val>
                                            <p:fltVal val="0.000000"/>
                                          </p:val>
                                        </p:tav>
                                        <p:tav tm="100000">
                                          <p:val>
                                            <p:fltVal val="1.000000"/>
                                          </p:val>
                                        </p:tav>
                                      </p:tavLst>
                                    </p:anim>
                                    <p:animScale>
                                      <p:cBhvr>
                                        <p:cTn id="34" dur="26">
                                          <p:stCondLst>
                                            <p:cond delay="650"/>
                                          </p:stCondLst>
                                        </p:cTn>
                                        <p:tgtEl>
                                          <p:spTgt spid="30731"/>
                                        </p:tgtEl>
                                      </p:cBhvr>
                                      <p:to x="100000" y="60000"/>
                                    </p:animScale>
                                    <p:animScale>
                                      <p:cBhvr>
                                        <p:cTn id="35" dur="166" decel="50000">
                                          <p:stCondLst>
                                            <p:cond delay="676"/>
                                          </p:stCondLst>
                                        </p:cTn>
                                        <p:tgtEl>
                                          <p:spTgt spid="30731"/>
                                        </p:tgtEl>
                                      </p:cBhvr>
                                      <p:to x="100000" y="100000"/>
                                    </p:animScale>
                                    <p:animScale>
                                      <p:cBhvr>
                                        <p:cTn id="36" dur="26">
                                          <p:stCondLst>
                                            <p:cond delay="1312"/>
                                          </p:stCondLst>
                                        </p:cTn>
                                        <p:tgtEl>
                                          <p:spTgt spid="30731"/>
                                        </p:tgtEl>
                                      </p:cBhvr>
                                      <p:to x="100000" y="80000"/>
                                    </p:animScale>
                                    <p:animScale>
                                      <p:cBhvr>
                                        <p:cTn id="37" dur="166" decel="50000">
                                          <p:stCondLst>
                                            <p:cond delay="1338"/>
                                          </p:stCondLst>
                                        </p:cTn>
                                        <p:tgtEl>
                                          <p:spTgt spid="30731"/>
                                        </p:tgtEl>
                                      </p:cBhvr>
                                      <p:to x="100000" y="100000"/>
                                    </p:animScale>
                                    <p:animScale>
                                      <p:cBhvr>
                                        <p:cTn id="38" dur="26">
                                          <p:stCondLst>
                                            <p:cond delay="1642"/>
                                          </p:stCondLst>
                                        </p:cTn>
                                        <p:tgtEl>
                                          <p:spTgt spid="30731"/>
                                        </p:tgtEl>
                                      </p:cBhvr>
                                      <p:to x="100000" y="90000"/>
                                    </p:animScale>
                                    <p:animScale>
                                      <p:cBhvr>
                                        <p:cTn id="39" dur="166" decel="50000">
                                          <p:stCondLst>
                                            <p:cond delay="1668"/>
                                          </p:stCondLst>
                                        </p:cTn>
                                        <p:tgtEl>
                                          <p:spTgt spid="30731"/>
                                        </p:tgtEl>
                                      </p:cBhvr>
                                      <p:to x="100000" y="100000"/>
                                    </p:animScale>
                                    <p:animScale>
                                      <p:cBhvr>
                                        <p:cTn id="40" dur="26">
                                          <p:stCondLst>
                                            <p:cond delay="1808"/>
                                          </p:stCondLst>
                                        </p:cTn>
                                        <p:tgtEl>
                                          <p:spTgt spid="30731"/>
                                        </p:tgtEl>
                                      </p:cBhvr>
                                      <p:to x="100000" y="95000"/>
                                    </p:animScale>
                                    <p:animScale>
                                      <p:cBhvr>
                                        <p:cTn id="41" dur="166" decel="50000">
                                          <p:stCondLst>
                                            <p:cond delay="1834"/>
                                          </p:stCondLst>
                                        </p:cTn>
                                        <p:tgtEl>
                                          <p:spTgt spid="30731"/>
                                        </p:tgtEl>
                                      </p:cBhvr>
                                      <p:to x="100000" y="100000"/>
                                    </p:animScale>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30732"/>
                                        </p:tgtEl>
                                        <p:attrNameLst>
                                          <p:attrName>style.visibility</p:attrName>
                                        </p:attrNameLst>
                                      </p:cBhvr>
                                      <p:to>
                                        <p:strVal val="visible"/>
                                      </p:to>
                                    </p:set>
                                    <p:anim calcmode="lin" valueType="num">
                                      <p:cBhvr>
                                        <p:cTn id="46" dur="1000" fill="hold"/>
                                        <p:tgtEl>
                                          <p:spTgt spid="30732"/>
                                        </p:tgtEl>
                                        <p:attrNameLst>
                                          <p:attrName>ppt_w</p:attrName>
                                        </p:attrNameLst>
                                      </p:cBhvr>
                                      <p:tavLst>
                                        <p:tav tm="0">
                                          <p:val>
                                            <p:fltVal val="0.000000"/>
                                          </p:val>
                                        </p:tav>
                                        <p:tav tm="100000">
                                          <p:val>
                                            <p:strVal val="#ppt_w"/>
                                          </p:val>
                                        </p:tav>
                                      </p:tavLst>
                                    </p:anim>
                                    <p:anim calcmode="lin" valueType="num">
                                      <p:cBhvr>
                                        <p:cTn id="47" dur="1000" fill="hold"/>
                                        <p:tgtEl>
                                          <p:spTgt spid="30732"/>
                                        </p:tgtEl>
                                        <p:attrNameLst>
                                          <p:attrName>ppt_h</p:attrName>
                                        </p:attrNameLst>
                                      </p:cBhvr>
                                      <p:tavLst>
                                        <p:tav tm="0">
                                          <p:val>
                                            <p:fltVal val="0.000000"/>
                                          </p:val>
                                        </p:tav>
                                        <p:tav tm="100000">
                                          <p:val>
                                            <p:strVal val="#ppt_h"/>
                                          </p:val>
                                        </p:tav>
                                      </p:tavLst>
                                    </p:anim>
                                    <p:anim calcmode="lin" valueType="num">
                                      <p:cBhvr>
                                        <p:cTn id="48" dur="1000" fill="hold"/>
                                        <p:tgtEl>
                                          <p:spTgt spid="30732"/>
                                        </p:tgtEl>
                                        <p:attrNameLst>
                                          <p:attrName>style.rotation</p:attrName>
                                        </p:attrNameLst>
                                      </p:cBhvr>
                                      <p:tavLst>
                                        <p:tav tm="0">
                                          <p:val>
                                            <p:fltVal val="90.000000"/>
                                          </p:val>
                                        </p:tav>
                                        <p:tav tm="100000">
                                          <p:val>
                                            <p:fltVal val="0.000000"/>
                                          </p:val>
                                        </p:tav>
                                      </p:tavLst>
                                    </p:anim>
                                    <p:animEffect transition="in" filter="fade">
                                      <p:cBhvr>
                                        <p:cTn id="49" dur="1000"/>
                                        <p:tgtEl>
                                          <p:spTgt spid="30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7" grpId="0" animBg="1"/>
      <p:bldP spid="30728" grpId="0" animBg="1"/>
      <p:bldP spid="30729" grpId="0" animBg="1"/>
      <p:bldP spid="30730" grpId="0" animBg="1"/>
      <p:bldP spid="30731" grpId="0" animBg="1"/>
      <p:bldP spid="307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30723"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30724"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30725" name="Rectangle 2"/>
          <p:cNvSpPr>
            <a:spLocks noGrp="1"/>
          </p:cNvSpPr>
          <p:nvPr>
            <p:ph type="title"/>
          </p:nvPr>
        </p:nvSpPr>
        <p:spPr>
          <a:xfrm>
            <a:off x="574675" y="0"/>
            <a:ext cx="8001000" cy="1216025"/>
          </a:xfrm>
        </p:spPr>
        <p:txBody>
          <a:bodyPr vert="horz" wrap="square" lIns="91440" tIns="45720" rIns="91440" bIns="45720" anchor="b" anchorCtr="0"/>
          <a:p>
            <a:pPr eaLnBrk="1" hangingPunct="1"/>
            <a:r>
              <a:rPr lang="en-US" altLang="zh-CN" dirty="0"/>
              <a:t>TCP</a:t>
            </a:r>
            <a:r>
              <a:rPr lang="zh-CN" altLang="en-US" dirty="0"/>
              <a:t>通信过程</a:t>
            </a:r>
            <a:endParaRPr lang="zh-CN" altLang="en-US" dirty="0"/>
          </a:p>
        </p:txBody>
      </p:sp>
      <p:sp>
        <p:nvSpPr>
          <p:cNvPr id="30726" name="Rectangle 3"/>
          <p:cNvSpPr>
            <a:spLocks noGrp="1"/>
          </p:cNvSpPr>
          <p:nvPr>
            <p:ph type="body"/>
          </p:nvPr>
        </p:nvSpPr>
        <p:spPr>
          <a:xfrm>
            <a:off x="0" y="1524000"/>
            <a:ext cx="8305800" cy="4267200"/>
          </a:xfrm>
        </p:spPr>
        <p:txBody>
          <a:bodyPr vert="horz" wrap="square" lIns="91440" tIns="45720" rIns="91440" bIns="45720" anchor="t" anchorCtr="0"/>
          <a:p>
            <a:pPr eaLnBrk="1" hangingPunct="1"/>
            <a:r>
              <a:rPr lang="zh-CN" altLang="en-US" sz="3400" dirty="0"/>
              <a:t>正常</a:t>
            </a:r>
            <a:r>
              <a:rPr lang="en-US" altLang="zh-CN" sz="3400" dirty="0"/>
              <a:t>TCP</a:t>
            </a:r>
            <a:r>
              <a:rPr lang="zh-CN" altLang="en-US" sz="3400" dirty="0"/>
              <a:t>通信过程</a:t>
            </a:r>
            <a:r>
              <a:rPr lang="en-US" altLang="zh-CN" sz="3400" dirty="0"/>
              <a:t>:</a:t>
            </a:r>
            <a:endParaRPr lang="en-US" altLang="zh-CN" sz="3400" dirty="0"/>
          </a:p>
          <a:p>
            <a:pPr lvl="1" eaLnBrk="1" hangingPunct="1"/>
            <a:r>
              <a:rPr lang="zh-CN" altLang="en-US" sz="2400" dirty="0"/>
              <a:t>建立连接</a:t>
            </a:r>
            <a:endParaRPr lang="en-US" altLang="zh-CN" sz="2400" dirty="0"/>
          </a:p>
          <a:p>
            <a:pPr lvl="1" eaLnBrk="1" hangingPunct="1">
              <a:buNone/>
            </a:pPr>
            <a:endParaRPr lang="zh-CN" altLang="en-US" sz="2400" dirty="0"/>
          </a:p>
          <a:p>
            <a:pPr lvl="1" eaLnBrk="1" hangingPunct="1"/>
            <a:r>
              <a:rPr lang="en-US" altLang="zh-CN" sz="2400" dirty="0"/>
              <a:t>(</a:t>
            </a:r>
            <a:r>
              <a:rPr lang="zh-CN" altLang="en-US" sz="2400" dirty="0"/>
              <a:t>数据传输</a:t>
            </a:r>
            <a:r>
              <a:rPr lang="en-US" altLang="zh-CN" sz="2400" dirty="0"/>
              <a:t>)</a:t>
            </a:r>
            <a:endParaRPr lang="en-US" altLang="zh-CN" sz="2400" dirty="0"/>
          </a:p>
          <a:p>
            <a:pPr lvl="1" eaLnBrk="1" hangingPunct="1">
              <a:buNone/>
            </a:pPr>
            <a:endParaRPr lang="en-US" altLang="zh-CN" sz="2400" dirty="0"/>
          </a:p>
          <a:p>
            <a:pPr lvl="1" eaLnBrk="1" hangingPunct="1"/>
            <a:r>
              <a:rPr lang="zh-CN" altLang="en-US" sz="2400" dirty="0"/>
              <a:t>断开连接</a:t>
            </a:r>
            <a:endParaRPr lang="zh-CN" altLang="en-US" sz="2400" dirty="0"/>
          </a:p>
        </p:txBody>
      </p:sp>
      <p:graphicFrame>
        <p:nvGraphicFramePr>
          <p:cNvPr id="31751" name="对象 1"/>
          <p:cNvGraphicFramePr>
            <a:graphicFrameLocks noChangeAspect="1"/>
          </p:cNvGraphicFramePr>
          <p:nvPr/>
        </p:nvGraphicFramePr>
        <p:xfrm>
          <a:off x="2362200" y="2136775"/>
          <a:ext cx="5257800" cy="1825625"/>
        </p:xfrm>
        <a:graphic>
          <a:graphicData uri="http://schemas.openxmlformats.org/presentationml/2006/ole">
            <mc:AlternateContent xmlns:mc="http://schemas.openxmlformats.org/markup-compatibility/2006">
              <mc:Choice xmlns:v="urn:schemas-microsoft-com:vml" Requires="v">
                <p:oleObj spid="_x0000_s3079" name="" r:id="rId1" imgW="3867785" imgH="1506220" progId="Visio.Drawing.6">
                  <p:embed/>
                </p:oleObj>
              </mc:Choice>
              <mc:Fallback>
                <p:oleObj name="" r:id="rId1" imgW="3867785" imgH="1506220" progId="Visio.Drawing.6">
                  <p:embed/>
                  <p:pic>
                    <p:nvPicPr>
                      <p:cNvPr id="0" name="图片 3078"/>
                      <p:cNvPicPr/>
                      <p:nvPr/>
                    </p:nvPicPr>
                    <p:blipFill>
                      <a:blip r:embed="rId2"/>
                      <a:stretch>
                        <a:fillRect/>
                      </a:stretch>
                    </p:blipFill>
                    <p:spPr>
                      <a:xfrm>
                        <a:off x="2362200" y="2136775"/>
                        <a:ext cx="5257800" cy="1825625"/>
                      </a:xfrm>
                      <a:prstGeom prst="rect">
                        <a:avLst/>
                      </a:prstGeom>
                      <a:solidFill>
                        <a:schemeClr val="bg1"/>
                      </a:solidFill>
                      <a:ln w="38100">
                        <a:noFill/>
                        <a:miter/>
                      </a:ln>
                    </p:spPr>
                  </p:pic>
                </p:oleObj>
              </mc:Fallback>
            </mc:AlternateContent>
          </a:graphicData>
        </a:graphic>
      </p:graphicFrame>
      <p:pic>
        <p:nvPicPr>
          <p:cNvPr id="31752" name="Picture 34"/>
          <p:cNvPicPr>
            <a:picLocks noChangeAspect="1"/>
          </p:cNvPicPr>
          <p:nvPr/>
        </p:nvPicPr>
        <p:blipFill>
          <a:blip r:embed="rId3"/>
          <a:stretch>
            <a:fillRect/>
          </a:stretch>
        </p:blipFill>
        <p:spPr>
          <a:xfrm>
            <a:off x="2057400" y="4327525"/>
            <a:ext cx="5867400" cy="2149475"/>
          </a:xfrm>
          <a:prstGeom prst="rect">
            <a:avLst/>
          </a:prstGeom>
          <a:noFill/>
          <a:ln w="9525">
            <a:noFill/>
          </a:ln>
        </p:spPr>
      </p:pic>
      <p:sp>
        <p:nvSpPr>
          <p:cNvPr id="30729"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30730"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1751"/>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3175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1"/>
          <p:cNvSpPr>
            <a:spLocks noGrp="1"/>
          </p:cNvSpPr>
          <p:nvPr>
            <p:ph type="title"/>
          </p:nvPr>
        </p:nvSpPr>
        <p:spPr/>
        <p:txBody>
          <a:bodyPr vert="horz" wrap="square" lIns="91440" tIns="45720" rIns="91440" bIns="45720" anchor="b" anchorCtr="0"/>
          <a:p>
            <a:pPr eaLnBrk="1" hangingPunct="1"/>
            <a:r>
              <a:rPr lang="en-US" altLang="zh-CN" dirty="0"/>
              <a:t>ICMP</a:t>
            </a:r>
            <a:r>
              <a:rPr lang="zh-CN" altLang="en-US" dirty="0"/>
              <a:t>协议（</a:t>
            </a:r>
            <a:r>
              <a:rPr lang="en-US" altLang="zh-CN" dirty="0"/>
              <a:t>1</a:t>
            </a:r>
            <a:r>
              <a:rPr lang="zh-CN" altLang="en-US" dirty="0"/>
              <a:t>）</a:t>
            </a:r>
            <a:endParaRPr lang="zh-CN" altLang="en-US" dirty="0"/>
          </a:p>
        </p:txBody>
      </p:sp>
      <p:graphicFrame>
        <p:nvGraphicFramePr>
          <p:cNvPr id="31747" name="Object 2"/>
          <p:cNvGraphicFramePr>
            <a:graphicFrameLocks noChangeAspect="1"/>
          </p:cNvGraphicFramePr>
          <p:nvPr>
            <p:ph idx="1"/>
          </p:nvPr>
        </p:nvGraphicFramePr>
        <p:xfrm>
          <a:off x="1447800" y="2362200"/>
          <a:ext cx="6580188" cy="3481388"/>
        </p:xfrm>
        <a:graphic>
          <a:graphicData uri="http://schemas.openxmlformats.org/presentationml/2006/ole">
            <mc:AlternateContent xmlns:mc="http://schemas.openxmlformats.org/markup-compatibility/2006">
              <mc:Choice xmlns:v="urn:schemas-microsoft-com:vml" Requires="v">
                <p:oleObj spid="_x0000_s3080" name="" r:id="rId1" imgW="6580505" imgH="3481070" progId="Visio.Drawing.4">
                  <p:embed/>
                </p:oleObj>
              </mc:Choice>
              <mc:Fallback>
                <p:oleObj name="" r:id="rId1" imgW="6580505" imgH="3481070" progId="Visio.Drawing.4">
                  <p:embed/>
                  <p:pic>
                    <p:nvPicPr>
                      <p:cNvPr id="0" name="图片 3079"/>
                      <p:cNvPicPr/>
                      <p:nvPr/>
                    </p:nvPicPr>
                    <p:blipFill>
                      <a:blip r:embed="rId2"/>
                      <a:srcRect/>
                      <a:stretch>
                        <a:fillRect/>
                      </a:stretch>
                    </p:blipFill>
                    <p:spPr>
                      <a:xfrm>
                        <a:off x="1447800" y="2362200"/>
                        <a:ext cx="6580188" cy="3481388"/>
                      </a:xfrm>
                      <a:prstGeom prst="rect">
                        <a:avLst/>
                      </a:prstGeom>
                      <a:solidFill>
                        <a:srgbClr val="00CCFF">
                          <a:alpha val="100000"/>
                        </a:srgbClr>
                      </a:solidFill>
                      <a:ln w="38100">
                        <a:miter/>
                      </a:ln>
                    </p:spPr>
                  </p:pic>
                </p:oleObj>
              </mc:Fallback>
            </mc:AlternateContent>
          </a:graphicData>
        </a:graphic>
      </p:graphicFrame>
      <p:sp>
        <p:nvSpPr>
          <p:cNvPr id="31748" name="TextBox 4"/>
          <p:cNvSpPr txBox="1"/>
          <p:nvPr/>
        </p:nvSpPr>
        <p:spPr>
          <a:xfrm>
            <a:off x="1371600" y="1752600"/>
            <a:ext cx="4343400" cy="369888"/>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r>
              <a:rPr lang="en-US" altLang="zh-CN" sz="1800" dirty="0">
                <a:solidFill>
                  <a:srgbClr val="FF0000"/>
                </a:solidFill>
              </a:rPr>
              <a:t>IP</a:t>
            </a:r>
            <a:r>
              <a:rPr lang="zh-CN" altLang="en-US" sz="1800" dirty="0">
                <a:solidFill>
                  <a:srgbClr val="FF0000"/>
                </a:solidFill>
              </a:rPr>
              <a:t>协议全貌</a:t>
            </a:r>
            <a:endParaRPr lang="zh-CN" altLang="en-US" sz="1800" dirty="0">
              <a:solidFill>
                <a:srgbClr val="FF0000"/>
              </a:solidFill>
            </a:endParaRPr>
          </a:p>
        </p:txBody>
      </p:sp>
      <p:sp>
        <p:nvSpPr>
          <p:cNvPr id="31749"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31750"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32771"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32772"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32773" name="Rectangle 2"/>
          <p:cNvSpPr>
            <a:spLocks noGrp="1"/>
          </p:cNvSpPr>
          <p:nvPr>
            <p:ph type="title"/>
          </p:nvPr>
        </p:nvSpPr>
        <p:spPr/>
        <p:txBody>
          <a:bodyPr vert="horz" wrap="square" lIns="91440" tIns="45720" rIns="91440" bIns="45720" anchor="b" anchorCtr="0"/>
          <a:p>
            <a:pPr eaLnBrk="1" hangingPunct="1"/>
            <a:r>
              <a:rPr lang="en-US" altLang="zh-CN" dirty="0"/>
              <a:t>ICMP</a:t>
            </a:r>
            <a:r>
              <a:rPr lang="zh-CN" altLang="en-US" dirty="0"/>
              <a:t>协议（</a:t>
            </a:r>
            <a:r>
              <a:rPr lang="en-US" altLang="zh-CN" dirty="0"/>
              <a:t>2</a:t>
            </a:r>
            <a:r>
              <a:rPr lang="zh-CN" altLang="en-US" dirty="0"/>
              <a:t>）</a:t>
            </a:r>
            <a:endParaRPr lang="zh-CN" altLang="en-US" dirty="0"/>
          </a:p>
        </p:txBody>
      </p:sp>
      <p:sp>
        <p:nvSpPr>
          <p:cNvPr id="32774" name="Rectangle 3"/>
          <p:cNvSpPr>
            <a:spLocks noGrp="1"/>
          </p:cNvSpPr>
          <p:nvPr>
            <p:ph type="body"/>
          </p:nvPr>
        </p:nvSpPr>
        <p:spPr/>
        <p:txBody>
          <a:bodyPr vert="horz" wrap="square" lIns="91440" tIns="45720" rIns="91440" bIns="45720" anchor="t" anchorCtr="0"/>
          <a:p>
            <a:pPr eaLnBrk="1" hangingPunct="1">
              <a:lnSpc>
                <a:spcPct val="90000"/>
              </a:lnSpc>
            </a:pPr>
            <a:r>
              <a:rPr lang="en-US" altLang="zh-CN" sz="2800" dirty="0"/>
              <a:t>Internet Control Message Protocol</a:t>
            </a:r>
            <a:r>
              <a:rPr lang="zh-CN" altLang="en-US" sz="2800" dirty="0"/>
              <a:t>，是</a:t>
            </a:r>
            <a:r>
              <a:rPr lang="en-US" altLang="zh-CN" sz="2800" dirty="0"/>
              <a:t>IP</a:t>
            </a:r>
            <a:r>
              <a:rPr lang="zh-CN" altLang="en-US" sz="2800" dirty="0"/>
              <a:t>的一部分，在</a:t>
            </a:r>
            <a:r>
              <a:rPr lang="en-US" altLang="zh-CN" sz="2800" dirty="0"/>
              <a:t>IP</a:t>
            </a:r>
            <a:r>
              <a:rPr lang="zh-CN" altLang="en-US" sz="2800" dirty="0"/>
              <a:t>协议栈中必须实现。</a:t>
            </a:r>
            <a:endParaRPr lang="zh-CN" altLang="en-US" sz="2800" dirty="0"/>
          </a:p>
          <a:p>
            <a:pPr eaLnBrk="1" hangingPunct="1">
              <a:lnSpc>
                <a:spcPct val="90000"/>
              </a:lnSpc>
            </a:pPr>
            <a:r>
              <a:rPr lang="zh-CN" altLang="en-US" sz="2800" dirty="0"/>
              <a:t>用途：</a:t>
            </a:r>
            <a:endParaRPr lang="zh-CN" altLang="en-US" sz="2800" dirty="0"/>
          </a:p>
          <a:p>
            <a:pPr lvl="1" eaLnBrk="1" hangingPunct="1">
              <a:lnSpc>
                <a:spcPct val="90000"/>
              </a:lnSpc>
            </a:pPr>
            <a:r>
              <a:rPr lang="zh-CN" altLang="en-US" dirty="0"/>
              <a:t>网关或者目标机器利用</a:t>
            </a:r>
            <a:r>
              <a:rPr lang="en-US" altLang="zh-CN" dirty="0"/>
              <a:t>ICMP</a:t>
            </a:r>
            <a:r>
              <a:rPr lang="zh-CN" altLang="en-US" dirty="0"/>
              <a:t>与源通讯</a:t>
            </a:r>
            <a:endParaRPr lang="zh-CN" altLang="en-US" dirty="0"/>
          </a:p>
          <a:p>
            <a:pPr lvl="1" eaLnBrk="1" hangingPunct="1">
              <a:lnSpc>
                <a:spcPct val="90000"/>
              </a:lnSpc>
            </a:pPr>
            <a:r>
              <a:rPr lang="zh-CN" altLang="en-US" dirty="0"/>
              <a:t>当出现问题时，提供反馈信息用于报告错误</a:t>
            </a:r>
            <a:endParaRPr lang="zh-CN" altLang="en-US" dirty="0"/>
          </a:p>
          <a:p>
            <a:pPr eaLnBrk="1" hangingPunct="1">
              <a:lnSpc>
                <a:spcPct val="90000"/>
              </a:lnSpc>
            </a:pPr>
            <a:r>
              <a:rPr lang="zh-CN" altLang="en-US" sz="2800" dirty="0"/>
              <a:t>特点：</a:t>
            </a:r>
            <a:endParaRPr lang="zh-CN" altLang="en-US" sz="2800" dirty="0"/>
          </a:p>
          <a:p>
            <a:pPr lvl="1" eaLnBrk="1" hangingPunct="1">
              <a:lnSpc>
                <a:spcPct val="90000"/>
              </a:lnSpc>
            </a:pPr>
            <a:r>
              <a:rPr lang="zh-CN" altLang="en-US" dirty="0"/>
              <a:t>其控制能力并不用于保证传输的可靠性</a:t>
            </a:r>
            <a:endParaRPr lang="zh-CN" altLang="en-US" dirty="0"/>
          </a:p>
          <a:p>
            <a:pPr lvl="1" eaLnBrk="1" hangingPunct="1">
              <a:lnSpc>
                <a:spcPct val="90000"/>
              </a:lnSpc>
            </a:pPr>
            <a:r>
              <a:rPr lang="zh-CN" altLang="en-US" dirty="0"/>
              <a:t>它本身也不是可靠传输的</a:t>
            </a:r>
            <a:endParaRPr lang="zh-CN" altLang="en-US" dirty="0"/>
          </a:p>
          <a:p>
            <a:pPr lvl="1" eaLnBrk="1" hangingPunct="1">
              <a:lnSpc>
                <a:spcPct val="90000"/>
              </a:lnSpc>
            </a:pPr>
            <a:r>
              <a:rPr lang="zh-CN" altLang="en-US" dirty="0"/>
              <a:t>并不用来反映</a:t>
            </a:r>
            <a:r>
              <a:rPr lang="en-US" altLang="zh-CN" dirty="0"/>
              <a:t>ICMP</a:t>
            </a:r>
            <a:r>
              <a:rPr lang="zh-CN" altLang="en-US" dirty="0"/>
              <a:t>报文的传输情况</a:t>
            </a:r>
            <a:endParaRPr lang="zh-CN" altLang="en-US" dirty="0"/>
          </a:p>
        </p:txBody>
      </p:sp>
      <p:sp>
        <p:nvSpPr>
          <p:cNvPr id="32775"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32776"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type="title"/>
          </p:nvPr>
        </p:nvSpPr>
        <p:spPr/>
        <p:txBody>
          <a:bodyPr vert="horz" wrap="square" lIns="91440" tIns="45720" rIns="91440" bIns="45720" anchor="b" anchorCtr="0"/>
          <a:p>
            <a:pPr eaLnBrk="1" hangingPunct="1"/>
            <a:r>
              <a:rPr lang="en-US" altLang="zh-CN" dirty="0"/>
              <a:t>ICMP</a:t>
            </a:r>
            <a:r>
              <a:rPr lang="zh-CN" altLang="en-US" dirty="0"/>
              <a:t>数据包的层次与格式</a:t>
            </a:r>
            <a:endParaRPr lang="zh-CN" altLang="en-US" dirty="0"/>
          </a:p>
        </p:txBody>
      </p:sp>
      <p:sp>
        <p:nvSpPr>
          <p:cNvPr id="33795" name="Rectangle 3"/>
          <p:cNvSpPr>
            <a:spLocks noGrp="1"/>
          </p:cNvSpPr>
          <p:nvPr>
            <p:ph type="body"/>
          </p:nvPr>
        </p:nvSpPr>
        <p:spPr>
          <a:xfrm>
            <a:off x="1447800" y="1628775"/>
            <a:ext cx="7162800" cy="657225"/>
          </a:xfrm>
        </p:spPr>
        <p:txBody>
          <a:bodyPr vert="horz" wrap="square" lIns="91440" tIns="45720" rIns="91440" bIns="45720" anchor="t" anchorCtr="0"/>
          <a:p>
            <a:pPr algn="just" eaLnBrk="1" hangingPunct="1">
              <a:lnSpc>
                <a:spcPct val="120000"/>
              </a:lnSpc>
              <a:buNone/>
            </a:pPr>
            <a:r>
              <a:rPr lang="en-US" altLang="zh-CN" sz="2000" dirty="0">
                <a:latin typeface="宋体" panose="02010600030101010101" pitchFamily="2" charset="-122"/>
              </a:rPr>
              <a:t>ICMP</a:t>
            </a:r>
            <a:r>
              <a:rPr lang="zh-CN" altLang="en-US" sz="2000" dirty="0">
                <a:latin typeface="宋体" panose="02010600030101010101" pitchFamily="2" charset="-122"/>
              </a:rPr>
              <a:t>数据包格式如图</a:t>
            </a:r>
            <a:r>
              <a:rPr lang="en-US" altLang="zh-CN" sz="2000" dirty="0">
                <a:latin typeface="宋体" panose="02010600030101010101" pitchFamily="2" charset="-122"/>
              </a:rPr>
              <a:t>5-1</a:t>
            </a:r>
            <a:r>
              <a:rPr lang="zh-CN" altLang="en-US" sz="2000" dirty="0">
                <a:latin typeface="宋体" panose="02010600030101010101" pitchFamily="2" charset="-122"/>
              </a:rPr>
              <a:t>所示。</a:t>
            </a:r>
            <a:endParaRPr lang="zh-CN" altLang="en-US" sz="2000" dirty="0">
              <a:latin typeface="宋体" panose="02010600030101010101" pitchFamily="2" charset="-122"/>
            </a:endParaRPr>
          </a:p>
        </p:txBody>
      </p:sp>
      <p:grpSp>
        <p:nvGrpSpPr>
          <p:cNvPr id="33796" name="Group 4"/>
          <p:cNvGrpSpPr/>
          <p:nvPr/>
        </p:nvGrpSpPr>
        <p:grpSpPr>
          <a:xfrm>
            <a:off x="1447800" y="2286000"/>
            <a:ext cx="6858000" cy="4049713"/>
            <a:chOff x="0" y="0"/>
            <a:chExt cx="2948" cy="2058"/>
          </a:xfrm>
        </p:grpSpPr>
        <p:pic>
          <p:nvPicPr>
            <p:cNvPr id="33799" name="Picture 5" descr="图片15"/>
            <p:cNvPicPr>
              <a:picLocks noChangeAspect="1"/>
            </p:cNvPicPr>
            <p:nvPr/>
          </p:nvPicPr>
          <p:blipFill>
            <a:blip r:embed="rId1">
              <a:clrChange>
                <a:clrFrom>
                  <a:srgbClr val="FEF7FE"/>
                </a:clrFrom>
                <a:clrTo>
                  <a:srgbClr val="FEF7FE">
                    <a:alpha val="0"/>
                  </a:srgbClr>
                </a:clrTo>
              </a:clrChange>
            </a:blip>
            <a:stretch>
              <a:fillRect/>
            </a:stretch>
          </p:blipFill>
          <p:spPr>
            <a:xfrm>
              <a:off x="0" y="0"/>
              <a:ext cx="2948" cy="2058"/>
            </a:xfrm>
            <a:prstGeom prst="rect">
              <a:avLst/>
            </a:prstGeom>
            <a:noFill/>
            <a:ln w="9525">
              <a:noFill/>
            </a:ln>
          </p:spPr>
        </p:pic>
        <p:sp>
          <p:nvSpPr>
            <p:cNvPr id="33800" name="Rectangle 6"/>
            <p:cNvSpPr/>
            <p:nvPr/>
          </p:nvSpPr>
          <p:spPr>
            <a:xfrm>
              <a:off x="681" y="1043"/>
              <a:ext cx="2222" cy="681"/>
            </a:xfrm>
            <a:prstGeom prst="rect">
              <a:avLst/>
            </a:prstGeom>
            <a:noFill/>
            <a:ln w="38100" cap="flat" cmpd="sng">
              <a:solidFill>
                <a:srgbClr val="FF3300"/>
              </a:solidFill>
              <a:prstDash val="lgDash"/>
              <a:miter/>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endParaRPr lang="zh-CN" altLang="en-US" sz="1800" b="0" dirty="0"/>
            </a:p>
          </p:txBody>
        </p:sp>
      </p:grpSp>
      <p:sp>
        <p:nvSpPr>
          <p:cNvPr id="33797"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33798"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日期占位符 4"/>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34819" name="页脚占位符 5"/>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34820" name="灯片编号占位符 6"/>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34821" name="Rectangle 2"/>
          <p:cNvSpPr>
            <a:spLocks noGrp="1"/>
          </p:cNvSpPr>
          <p:nvPr>
            <p:ph type="title"/>
          </p:nvPr>
        </p:nvSpPr>
        <p:spPr/>
        <p:txBody>
          <a:bodyPr vert="horz" wrap="square" lIns="91440" tIns="45720" rIns="91440" bIns="45720" anchor="b" anchorCtr="0"/>
          <a:p>
            <a:pPr eaLnBrk="1" hangingPunct="1"/>
            <a:r>
              <a:rPr lang="en-US" altLang="zh-CN" dirty="0">
                <a:solidFill>
                  <a:srgbClr val="FF0000"/>
                </a:solidFill>
              </a:rPr>
              <a:t>ICMP</a:t>
            </a:r>
            <a:r>
              <a:rPr lang="zh-CN" altLang="en-US" dirty="0">
                <a:solidFill>
                  <a:srgbClr val="FF0000"/>
                </a:solidFill>
              </a:rPr>
              <a:t>协议</a:t>
            </a:r>
            <a:r>
              <a:rPr lang="zh-CN" altLang="en-US" dirty="0"/>
              <a:t>（</a:t>
            </a:r>
            <a:r>
              <a:rPr lang="en-US" altLang="zh-CN" dirty="0"/>
              <a:t>3</a:t>
            </a:r>
            <a:r>
              <a:rPr lang="zh-CN" altLang="en-US" dirty="0"/>
              <a:t>）</a:t>
            </a:r>
            <a:endParaRPr lang="zh-CN" altLang="en-US" dirty="0"/>
          </a:p>
        </p:txBody>
      </p:sp>
      <p:sp>
        <p:nvSpPr>
          <p:cNvPr id="34822" name="Rectangle 3"/>
          <p:cNvSpPr>
            <a:spLocks noGrp="1"/>
          </p:cNvSpPr>
          <p:nvPr>
            <p:ph type="body" sz="half"/>
          </p:nvPr>
        </p:nvSpPr>
        <p:spPr>
          <a:xfrm>
            <a:off x="228600" y="1828800"/>
            <a:ext cx="4267200" cy="4038600"/>
          </a:xfrm>
        </p:spPr>
        <p:txBody>
          <a:bodyPr vert="horz" wrap="square" lIns="91440" tIns="45720" rIns="91440" bIns="45720" anchor="t" anchorCtr="0"/>
          <a:lstStyle>
            <a:lvl1pPr lvl="0">
              <a:buClr>
                <a:schemeClr val="accent2"/>
              </a:buClr>
              <a:buSzTx/>
              <a:buFont typeface="Wingdings" panose="05000000000000000000" pitchFamily="2" charset="2"/>
              <a:defRPr sz="2600"/>
            </a:lvl1pPr>
            <a:lvl2pPr lvl="1">
              <a:buClr>
                <a:schemeClr val="accent2"/>
              </a:buClr>
              <a:buSzTx/>
              <a:buFont typeface="Wingdings" panose="05000000000000000000" pitchFamily="2" charset="2"/>
              <a:defRPr sz="2200"/>
            </a:lvl2pPr>
            <a:lvl3pPr lvl="2">
              <a:buClr>
                <a:schemeClr val="accent2"/>
              </a:buClr>
              <a:buSzTx/>
              <a:buFont typeface="Wingdings" panose="05000000000000000000" pitchFamily="2" charset="2"/>
              <a:defRPr sz="2100"/>
            </a:lvl3pPr>
            <a:lvl4pPr lvl="3">
              <a:buClr>
                <a:schemeClr val="accent2"/>
              </a:buClr>
              <a:buSzTx/>
              <a:buFont typeface="Wingdings" panose="05000000000000000000" pitchFamily="2" charset="2"/>
              <a:defRPr sz="1800"/>
            </a:lvl4pPr>
            <a:lvl5pPr lvl="4">
              <a:buClr>
                <a:schemeClr val="accent2"/>
              </a:buClr>
              <a:buSzTx/>
              <a:buFont typeface="Wingdings" panose="05000000000000000000" pitchFamily="2" charset="2"/>
              <a:defRPr sz="1800"/>
            </a:lvl5pPr>
          </a:lstStyle>
          <a:p>
            <a:pPr lvl="0" eaLnBrk="1" hangingPunct="1">
              <a:lnSpc>
                <a:spcPct val="80000"/>
              </a:lnSpc>
              <a:buNone/>
            </a:pPr>
            <a:r>
              <a:rPr lang="en-US" altLang="zh-CN" dirty="0"/>
              <a:t>	ICMP</a:t>
            </a:r>
            <a:r>
              <a:rPr lang="zh-CN" altLang="en-US" dirty="0"/>
              <a:t>报文类型</a:t>
            </a:r>
            <a:endParaRPr lang="zh-CN" altLang="en-US" dirty="0"/>
          </a:p>
          <a:p>
            <a:pPr lvl="1" eaLnBrk="1" hangingPunct="1">
              <a:lnSpc>
                <a:spcPct val="80000"/>
              </a:lnSpc>
            </a:pPr>
            <a:r>
              <a:rPr lang="en-US" altLang="zh-CN" sz="2400" dirty="0"/>
              <a:t>0 Echo Reply</a:t>
            </a:r>
            <a:endParaRPr lang="en-US" altLang="zh-CN" sz="2400" dirty="0"/>
          </a:p>
          <a:p>
            <a:pPr lvl="1" eaLnBrk="1" hangingPunct="1">
              <a:lnSpc>
                <a:spcPct val="80000"/>
              </a:lnSpc>
            </a:pPr>
            <a:r>
              <a:rPr lang="en-US" altLang="zh-CN" sz="2400" dirty="0"/>
              <a:t>3 Destination Unreachable</a:t>
            </a:r>
            <a:endParaRPr lang="en-US" altLang="zh-CN" sz="2400" dirty="0"/>
          </a:p>
          <a:p>
            <a:pPr lvl="1" eaLnBrk="1" hangingPunct="1">
              <a:lnSpc>
                <a:spcPct val="80000"/>
              </a:lnSpc>
            </a:pPr>
            <a:r>
              <a:rPr lang="en-US" altLang="zh-CN" sz="2400" dirty="0"/>
              <a:t>4 Source Quench</a:t>
            </a:r>
            <a:endParaRPr lang="en-US" altLang="zh-CN" sz="2400" dirty="0"/>
          </a:p>
          <a:p>
            <a:pPr lvl="1" eaLnBrk="1" hangingPunct="1">
              <a:lnSpc>
                <a:spcPct val="80000"/>
              </a:lnSpc>
              <a:buNone/>
            </a:pPr>
            <a:r>
              <a:rPr lang="zh-CN" altLang="en-US" sz="2400" dirty="0"/>
              <a:t>(</a:t>
            </a:r>
            <a:r>
              <a:rPr lang="zh-CN" altLang="en-US" sz="2400" dirty="0">
                <a:solidFill>
                  <a:srgbClr val="FC6884"/>
                </a:solidFill>
                <a:ea typeface="华文行楷" panose="02010800040101010101" pitchFamily="2" charset="-122"/>
              </a:rPr>
              <a:t>阻止入站，控制发送端发送数据速度</a:t>
            </a:r>
            <a:r>
              <a:rPr lang="zh-CN" altLang="en-US" sz="2400" dirty="0"/>
              <a:t>）</a:t>
            </a:r>
            <a:r>
              <a:rPr lang="en-US" altLang="zh-CN" sz="2400" dirty="0"/>
              <a:t> </a:t>
            </a:r>
            <a:endParaRPr lang="en-US" altLang="zh-CN" sz="2400" dirty="0"/>
          </a:p>
          <a:p>
            <a:pPr lvl="1" eaLnBrk="1" hangingPunct="1">
              <a:lnSpc>
                <a:spcPct val="80000"/>
              </a:lnSpc>
            </a:pPr>
            <a:r>
              <a:rPr lang="en-US" altLang="zh-CN" sz="2400" dirty="0"/>
              <a:t>5 Redirect </a:t>
            </a:r>
            <a:endParaRPr lang="en-US" altLang="zh-CN" sz="2400" dirty="0"/>
          </a:p>
          <a:p>
            <a:pPr lvl="1" eaLnBrk="1" hangingPunct="1">
              <a:lnSpc>
                <a:spcPct val="80000"/>
              </a:lnSpc>
            </a:pPr>
            <a:r>
              <a:rPr lang="en-US" altLang="zh-CN" sz="2400" dirty="0"/>
              <a:t>8 Echo </a:t>
            </a:r>
            <a:endParaRPr lang="en-US" altLang="zh-CN" sz="2400" dirty="0"/>
          </a:p>
          <a:p>
            <a:pPr lvl="1" eaLnBrk="1" hangingPunct="1">
              <a:lnSpc>
                <a:spcPct val="80000"/>
              </a:lnSpc>
            </a:pPr>
            <a:r>
              <a:rPr lang="en-US" altLang="zh-CN" sz="2400" dirty="0"/>
              <a:t>11 Time Exceeded</a:t>
            </a:r>
            <a:endParaRPr lang="en-US" altLang="zh-CN" sz="2400" dirty="0"/>
          </a:p>
        </p:txBody>
      </p:sp>
      <p:sp>
        <p:nvSpPr>
          <p:cNvPr id="34823" name="Rectangle 4"/>
          <p:cNvSpPr>
            <a:spLocks noGrp="1"/>
          </p:cNvSpPr>
          <p:nvPr>
            <p:ph type="body" sz="half"/>
          </p:nvPr>
        </p:nvSpPr>
        <p:spPr>
          <a:xfrm>
            <a:off x="3657600" y="1828800"/>
            <a:ext cx="5235575" cy="3962400"/>
          </a:xfrm>
        </p:spPr>
        <p:txBody>
          <a:bodyPr vert="horz" wrap="square" lIns="91440" tIns="45720" rIns="91440" bIns="45720" anchor="t" anchorCtr="0"/>
          <a:lstStyle>
            <a:lvl1pPr lvl="0">
              <a:buClr>
                <a:schemeClr val="accent2"/>
              </a:buClr>
              <a:buSzTx/>
              <a:buFont typeface="Wingdings" panose="05000000000000000000" pitchFamily="2" charset="2"/>
              <a:defRPr sz="2600"/>
            </a:lvl1pPr>
            <a:lvl2pPr lvl="1">
              <a:buClr>
                <a:schemeClr val="accent2"/>
              </a:buClr>
              <a:buSzTx/>
              <a:buFont typeface="Wingdings" panose="05000000000000000000" pitchFamily="2" charset="2"/>
              <a:defRPr sz="2200"/>
            </a:lvl2pPr>
            <a:lvl3pPr lvl="2">
              <a:buClr>
                <a:schemeClr val="accent2"/>
              </a:buClr>
              <a:buSzTx/>
              <a:buFont typeface="Wingdings" panose="05000000000000000000" pitchFamily="2" charset="2"/>
              <a:defRPr sz="2100"/>
            </a:lvl3pPr>
            <a:lvl4pPr lvl="3">
              <a:buClr>
                <a:schemeClr val="accent2"/>
              </a:buClr>
              <a:buSzTx/>
              <a:buFont typeface="Wingdings" panose="05000000000000000000" pitchFamily="2" charset="2"/>
              <a:defRPr sz="1800"/>
            </a:lvl4pPr>
            <a:lvl5pPr lvl="4">
              <a:buClr>
                <a:schemeClr val="accent2"/>
              </a:buClr>
              <a:buSzTx/>
              <a:buFont typeface="Wingdings" panose="05000000000000000000" pitchFamily="2" charset="2"/>
              <a:defRPr sz="1800"/>
            </a:lvl5pPr>
          </a:lstStyle>
          <a:p>
            <a:pPr lvl="1" eaLnBrk="1" hangingPunct="1"/>
            <a:endParaRPr lang="en-US" altLang="zh-CN" sz="2400" dirty="0"/>
          </a:p>
          <a:p>
            <a:pPr lvl="1" eaLnBrk="1" hangingPunct="1"/>
            <a:r>
              <a:rPr lang="en-US" altLang="zh-CN" sz="2400" dirty="0"/>
              <a:t>12 Parameter Problem</a:t>
            </a:r>
            <a:endParaRPr lang="en-US" altLang="zh-CN" sz="2400" dirty="0"/>
          </a:p>
          <a:p>
            <a:pPr lvl="1" eaLnBrk="1" hangingPunct="1"/>
            <a:r>
              <a:rPr lang="en-US" altLang="zh-CN" sz="2400" dirty="0"/>
              <a:t>13 Timestamp </a:t>
            </a:r>
            <a:endParaRPr lang="en-US" altLang="zh-CN" sz="2400" dirty="0"/>
          </a:p>
          <a:p>
            <a:pPr lvl="1" eaLnBrk="1" hangingPunct="1"/>
            <a:r>
              <a:rPr lang="en-US" altLang="zh-CN" sz="2400" dirty="0"/>
              <a:t>14 Timestamp Reply </a:t>
            </a:r>
            <a:endParaRPr lang="en-US" altLang="zh-CN" sz="2400" dirty="0"/>
          </a:p>
          <a:p>
            <a:pPr lvl="1" eaLnBrk="1" hangingPunct="1"/>
            <a:r>
              <a:rPr lang="en-US" altLang="zh-CN" sz="2400" dirty="0"/>
              <a:t>15 Information Request </a:t>
            </a:r>
            <a:endParaRPr lang="en-US" altLang="zh-CN" sz="2400" dirty="0"/>
          </a:p>
          <a:p>
            <a:pPr lvl="1" eaLnBrk="1" hangingPunct="1"/>
            <a:r>
              <a:rPr lang="en-US" altLang="zh-CN" sz="2400" dirty="0"/>
              <a:t>16 Information Reply </a:t>
            </a:r>
            <a:endParaRPr lang="en-US" altLang="zh-CN" sz="2400" dirty="0"/>
          </a:p>
          <a:p>
            <a:pPr lvl="1" eaLnBrk="1" hangingPunct="1"/>
            <a:r>
              <a:rPr lang="en-US" altLang="zh-CN" sz="2400" dirty="0"/>
              <a:t>17 Address Mask Request </a:t>
            </a:r>
            <a:endParaRPr lang="en-US" altLang="zh-CN" sz="2400" dirty="0"/>
          </a:p>
          <a:p>
            <a:pPr lvl="1" eaLnBrk="1" hangingPunct="1"/>
            <a:r>
              <a:rPr lang="en-US" altLang="zh-CN" sz="2400" dirty="0"/>
              <a:t>18 Address Mask Reply </a:t>
            </a:r>
            <a:endParaRPr lang="en-US" altLang="zh-CN" sz="2400" dirty="0"/>
          </a:p>
        </p:txBody>
      </p:sp>
      <p:sp>
        <p:nvSpPr>
          <p:cNvPr id="34824"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34825"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36867"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36868"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graphicFrame>
        <p:nvGraphicFramePr>
          <p:cNvPr id="37893" name="对象 6"/>
          <p:cNvGraphicFramePr>
            <a:graphicFrameLocks noChangeAspect="1"/>
          </p:cNvGraphicFramePr>
          <p:nvPr/>
        </p:nvGraphicFramePr>
        <p:xfrm>
          <a:off x="414338" y="152400"/>
          <a:ext cx="8435975" cy="3381375"/>
        </p:xfrm>
        <a:graphic>
          <a:graphicData uri="http://schemas.openxmlformats.org/presentationml/2006/ole">
            <mc:AlternateContent xmlns:mc="http://schemas.openxmlformats.org/markup-compatibility/2006">
              <mc:Choice xmlns:v="urn:schemas-microsoft-com:vml" Requires="v">
                <p:oleObj spid="_x0000_s3081" name="" r:id="rId1" imgW="5388610" imgH="2171700" progId="Word.Document.8">
                  <p:embed/>
                </p:oleObj>
              </mc:Choice>
              <mc:Fallback>
                <p:oleObj name="" r:id="rId1" imgW="5388610" imgH="2171700" progId="Word.Document.8">
                  <p:embed/>
                  <p:pic>
                    <p:nvPicPr>
                      <p:cNvPr id="0" name="图片 3080"/>
                      <p:cNvPicPr/>
                      <p:nvPr/>
                    </p:nvPicPr>
                    <p:blipFill>
                      <a:blip r:embed="rId2"/>
                      <a:stretch>
                        <a:fillRect/>
                      </a:stretch>
                    </p:blipFill>
                    <p:spPr>
                      <a:xfrm>
                        <a:off x="414338" y="152400"/>
                        <a:ext cx="8435975" cy="3381375"/>
                      </a:xfrm>
                      <a:prstGeom prst="rect">
                        <a:avLst/>
                      </a:prstGeom>
                      <a:noFill/>
                      <a:ln w="38100">
                        <a:noFill/>
                        <a:miter/>
                      </a:ln>
                    </p:spPr>
                  </p:pic>
                </p:oleObj>
              </mc:Fallback>
            </mc:AlternateContent>
          </a:graphicData>
        </a:graphic>
      </p:graphicFrame>
      <p:graphicFrame>
        <p:nvGraphicFramePr>
          <p:cNvPr id="37894" name="对象 7"/>
          <p:cNvGraphicFramePr>
            <a:graphicFrameLocks noGrp="1" noChangeAspect="1"/>
          </p:cNvGraphicFramePr>
          <p:nvPr/>
        </p:nvGraphicFramePr>
        <p:xfrm>
          <a:off x="977900" y="3200400"/>
          <a:ext cx="7937500" cy="3035300"/>
        </p:xfrm>
        <a:graphic>
          <a:graphicData uri="http://schemas.openxmlformats.org/presentationml/2006/ole">
            <mc:AlternateContent xmlns:mc="http://schemas.openxmlformats.org/markup-compatibility/2006">
              <mc:Choice xmlns:v="urn:schemas-microsoft-com:vml" Requires="v">
                <p:oleObj spid="_x0000_s3083" name="" r:id="rId3" imgW="5129530" imgH="1972310" progId="Word.Document.8">
                  <p:embed/>
                </p:oleObj>
              </mc:Choice>
              <mc:Fallback>
                <p:oleObj name="" r:id="rId3" imgW="5129530" imgH="1972310" progId="Word.Document.8">
                  <p:embed/>
                  <p:pic>
                    <p:nvPicPr>
                      <p:cNvPr id="0" name="图片 3082"/>
                      <p:cNvPicPr/>
                      <p:nvPr/>
                    </p:nvPicPr>
                    <p:blipFill>
                      <a:blip r:embed="rId4"/>
                      <a:stretch>
                        <a:fillRect/>
                      </a:stretch>
                    </p:blipFill>
                    <p:spPr>
                      <a:xfrm>
                        <a:off x="977900" y="3200400"/>
                        <a:ext cx="7937500" cy="3035300"/>
                      </a:xfrm>
                      <a:prstGeom prst="rect">
                        <a:avLst/>
                      </a:prstGeom>
                      <a:noFill/>
                      <a:ln w="38100">
                        <a:noFill/>
                        <a:miter/>
                      </a:ln>
                    </p:spPr>
                  </p:pic>
                </p:oleObj>
              </mc:Fallback>
            </mc:AlternateContent>
          </a:graphicData>
        </a:graphic>
      </p:graphicFrame>
      <p:graphicFrame>
        <p:nvGraphicFramePr>
          <p:cNvPr id="37895" name="对象 8"/>
          <p:cNvGraphicFramePr>
            <a:graphicFrameLocks noChangeAspect="1"/>
          </p:cNvGraphicFramePr>
          <p:nvPr/>
        </p:nvGraphicFramePr>
        <p:xfrm>
          <a:off x="381000" y="3252788"/>
          <a:ext cx="8437563" cy="3071812"/>
        </p:xfrm>
        <a:graphic>
          <a:graphicData uri="http://schemas.openxmlformats.org/presentationml/2006/ole">
            <mc:AlternateContent xmlns:mc="http://schemas.openxmlformats.org/markup-compatibility/2006">
              <mc:Choice xmlns:v="urn:schemas-microsoft-com:vml" Requires="v">
                <p:oleObj spid="_x0000_s3082" name="" r:id="rId5" imgW="5424170" imgH="1982470" progId="Word.Document.8">
                  <p:embed/>
                </p:oleObj>
              </mc:Choice>
              <mc:Fallback>
                <p:oleObj name="" r:id="rId5" imgW="5424170" imgH="1982470" progId="Word.Document.8">
                  <p:embed/>
                  <p:pic>
                    <p:nvPicPr>
                      <p:cNvPr id="0" name="图片 3081"/>
                      <p:cNvPicPr/>
                      <p:nvPr/>
                    </p:nvPicPr>
                    <p:blipFill>
                      <a:blip r:embed="rId6"/>
                      <a:stretch>
                        <a:fillRect/>
                      </a:stretch>
                    </p:blipFill>
                    <p:spPr>
                      <a:xfrm>
                        <a:off x="381000" y="3252788"/>
                        <a:ext cx="8437563" cy="3071812"/>
                      </a:xfrm>
                      <a:prstGeom prst="rect">
                        <a:avLst/>
                      </a:prstGeom>
                      <a:noFill/>
                      <a:ln w="38100">
                        <a:noFill/>
                        <a:miter/>
                      </a:ln>
                    </p:spPr>
                  </p:pic>
                </p:oleObj>
              </mc:Fallback>
            </mc:AlternateContent>
          </a:graphicData>
        </a:graphic>
      </p:graphicFrame>
      <p:sp>
        <p:nvSpPr>
          <p:cNvPr id="36872"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36873"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37893"/>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37893"/>
                                        </p:tgtEl>
                                        <p:attrNameLst>
                                          <p:attrName>ppt_x</p:attrName>
                                        </p:attrNameLst>
                                      </p:cBhvr>
                                      <p:tavLst>
                                        <p:tav tm="0">
                                          <p:val>
                                            <p:strVal val="ppt_x"/>
                                          </p:val>
                                        </p:tav>
                                        <p:tav tm="100000">
                                          <p:val>
                                            <p:strVal val="ppt_x"/>
                                          </p:val>
                                        </p:tav>
                                      </p:tavLst>
                                    </p:anim>
                                    <p:anim calcmode="lin" valueType="num">
                                      <p:cBhvr additive="base">
                                        <p:cTn id="11" dur="500"/>
                                        <p:tgtEl>
                                          <p:spTgt spid="37893"/>
                                        </p:tgtEl>
                                        <p:attrNameLst>
                                          <p:attrName>ppt_y</p:attrName>
                                        </p:attrNameLst>
                                      </p:cBhvr>
                                      <p:tavLst>
                                        <p:tav tm="0">
                                          <p:val>
                                            <p:strVal val="ppt_y"/>
                                          </p:val>
                                        </p:tav>
                                        <p:tav tm="100000">
                                          <p:val>
                                            <p:strVal val="1+ppt_h/2"/>
                                          </p:val>
                                        </p:tav>
                                      </p:tavLst>
                                    </p:anim>
                                    <p:set>
                                      <p:cBhvr>
                                        <p:cTn id="12" dur="1" fill="hold">
                                          <p:stCondLst>
                                            <p:cond delay="499"/>
                                          </p:stCondLst>
                                        </p:cTn>
                                        <p:tgtEl>
                                          <p:spTgt spid="3789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37894"/>
                                        </p:tgtEl>
                                      </p:cBhvr>
                                    </p:animEffect>
                                    <p:animScale>
                                      <p:cBhvr>
                                        <p:cTn id="17" dur="250" autoRev="1" fill="hold"/>
                                        <p:tgtEl>
                                          <p:spTgt spid="37894"/>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7894"/>
                                        </p:tgtEl>
                                      </p:cBhvr>
                                    </p:animEffect>
                                    <p:set>
                                      <p:cBhvr>
                                        <p:cTn id="22" dur="1" fill="hold">
                                          <p:stCondLst>
                                            <p:cond delay="499"/>
                                          </p:stCondLst>
                                        </p:cTn>
                                        <p:tgtEl>
                                          <p:spTgt spid="3789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37895"/>
                                        </p:tgtEl>
                                        <p:attrNameLst>
                                          <p:attrName>style.visibility</p:attrName>
                                        </p:attrNameLst>
                                      </p:cBhvr>
                                      <p:to>
                                        <p:strVal val="visible"/>
                                      </p:to>
                                    </p:set>
                                    <p:anim calcmode="lin" valueType="num">
                                      <p:cBhvr>
                                        <p:cTn id="27" dur="1000" fill="hold"/>
                                        <p:tgtEl>
                                          <p:spTgt spid="37895"/>
                                        </p:tgtEl>
                                        <p:attrNameLst>
                                          <p:attrName>ppt_w</p:attrName>
                                        </p:attrNameLst>
                                      </p:cBhvr>
                                      <p:tavLst>
                                        <p:tav tm="0">
                                          <p:val>
                                            <p:fltVal val="0.000000"/>
                                          </p:val>
                                        </p:tav>
                                        <p:tav tm="100000">
                                          <p:val>
                                            <p:strVal val="#ppt_w"/>
                                          </p:val>
                                        </p:tav>
                                      </p:tavLst>
                                    </p:anim>
                                    <p:anim calcmode="lin" valueType="num">
                                      <p:cBhvr>
                                        <p:cTn id="28" dur="1000" fill="hold"/>
                                        <p:tgtEl>
                                          <p:spTgt spid="37895"/>
                                        </p:tgtEl>
                                        <p:attrNameLst>
                                          <p:attrName>ppt_h</p:attrName>
                                        </p:attrNameLst>
                                      </p:cBhvr>
                                      <p:tavLst>
                                        <p:tav tm="0">
                                          <p:val>
                                            <p:fltVal val="0.000000"/>
                                          </p:val>
                                        </p:tav>
                                        <p:tav tm="100000">
                                          <p:val>
                                            <p:strVal val="#ppt_h"/>
                                          </p:val>
                                        </p:tav>
                                      </p:tavLst>
                                    </p:anim>
                                    <p:anim calcmode="lin" valueType="num">
                                      <p:cBhvr>
                                        <p:cTn id="29" dur="1000" fill="hold"/>
                                        <p:tgtEl>
                                          <p:spTgt spid="37895"/>
                                        </p:tgtEl>
                                        <p:attrNameLst>
                                          <p:attrName>style.rotation</p:attrName>
                                        </p:attrNameLst>
                                      </p:cBhvr>
                                      <p:tavLst>
                                        <p:tav tm="0">
                                          <p:val>
                                            <p:fltVal val="90.000000"/>
                                          </p:val>
                                        </p:tav>
                                        <p:tav tm="100000">
                                          <p:val>
                                            <p:fltVal val="0.000000"/>
                                          </p:val>
                                        </p:tav>
                                      </p:tavLst>
                                    </p:anim>
                                    <p:animEffect transition="in" filter="fade">
                                      <p:cBhvr>
                                        <p:cTn id="30" dur="1000"/>
                                        <p:tgtEl>
                                          <p:spTgt spid="37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37891"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37892"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graphicFrame>
        <p:nvGraphicFramePr>
          <p:cNvPr id="37893" name="对象 6"/>
          <p:cNvGraphicFramePr>
            <a:graphicFrameLocks noChangeAspect="1"/>
          </p:cNvGraphicFramePr>
          <p:nvPr/>
        </p:nvGraphicFramePr>
        <p:xfrm>
          <a:off x="152400" y="1828800"/>
          <a:ext cx="9091613" cy="3640138"/>
        </p:xfrm>
        <a:graphic>
          <a:graphicData uri="http://schemas.openxmlformats.org/presentationml/2006/ole">
            <mc:AlternateContent xmlns:mc="http://schemas.openxmlformats.org/markup-compatibility/2006">
              <mc:Choice xmlns:v="urn:schemas-microsoft-com:vml" Requires="v">
                <p:oleObj spid="_x0000_s3084" name="" r:id="rId1" imgW="5424170" imgH="2180590" progId="Word.Document.8">
                  <p:embed/>
                </p:oleObj>
              </mc:Choice>
              <mc:Fallback>
                <p:oleObj name="" r:id="rId1" imgW="5424170" imgH="2180590" progId="Word.Document.8">
                  <p:embed/>
                  <p:pic>
                    <p:nvPicPr>
                      <p:cNvPr id="0" name="图片 3083"/>
                      <p:cNvPicPr/>
                      <p:nvPr/>
                    </p:nvPicPr>
                    <p:blipFill>
                      <a:blip r:embed="rId2"/>
                      <a:stretch>
                        <a:fillRect/>
                      </a:stretch>
                    </p:blipFill>
                    <p:spPr>
                      <a:xfrm>
                        <a:off x="152400" y="1828800"/>
                        <a:ext cx="9091613" cy="3640138"/>
                      </a:xfrm>
                      <a:prstGeom prst="rect">
                        <a:avLst/>
                      </a:prstGeom>
                      <a:noFill/>
                      <a:ln w="38100">
                        <a:noFill/>
                        <a:miter/>
                      </a:ln>
                    </p:spPr>
                  </p:pic>
                </p:oleObj>
              </mc:Fallback>
            </mc:AlternateContent>
          </a:graphicData>
        </a:graphic>
      </p:graphicFrame>
      <p:sp>
        <p:nvSpPr>
          <p:cNvPr id="37894"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37895"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6147"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6148"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6149" name="Rectangle 2"/>
          <p:cNvSpPr>
            <a:spLocks noGrp="1"/>
          </p:cNvSpPr>
          <p:nvPr>
            <p:ph type="title"/>
          </p:nvPr>
        </p:nvSpPr>
        <p:spPr/>
        <p:txBody>
          <a:bodyPr vert="horz" wrap="square" lIns="91440" tIns="45720" rIns="91440" bIns="45720" anchor="b" anchorCtr="0"/>
          <a:p>
            <a:pPr eaLnBrk="1" hangingPunct="1"/>
            <a:r>
              <a:rPr lang="en-US" altLang="zh-CN" dirty="0"/>
              <a:t>2.1 </a:t>
            </a:r>
            <a:r>
              <a:rPr lang="zh-CN" altLang="en-US" dirty="0"/>
              <a:t>扫描技术概述</a:t>
            </a:r>
            <a:endParaRPr lang="zh-CN" altLang="en-US" dirty="0"/>
          </a:p>
        </p:txBody>
      </p:sp>
      <p:sp>
        <p:nvSpPr>
          <p:cNvPr id="6150" name="Rectangle 3"/>
          <p:cNvSpPr>
            <a:spLocks noGrp="1"/>
          </p:cNvSpPr>
          <p:nvPr>
            <p:ph type="body"/>
          </p:nvPr>
        </p:nvSpPr>
        <p:spPr/>
        <p:txBody>
          <a:bodyPr vert="horz" wrap="square" lIns="91440" tIns="45720" rIns="91440" bIns="45720" anchor="t" anchorCtr="0"/>
          <a:p>
            <a:pPr eaLnBrk="1" hangingPunct="1">
              <a:lnSpc>
                <a:spcPct val="90000"/>
              </a:lnSpc>
            </a:pPr>
            <a:r>
              <a:rPr lang="zh-CN" altLang="zh-CN" dirty="0"/>
              <a:t>什么是扫描器</a:t>
            </a:r>
            <a:endParaRPr lang="zh-CN" altLang="zh-CN" dirty="0"/>
          </a:p>
          <a:p>
            <a:pPr eaLnBrk="1" hangingPunct="1">
              <a:lnSpc>
                <a:spcPct val="90000"/>
              </a:lnSpc>
            </a:pPr>
            <a:r>
              <a:rPr lang="zh-CN" altLang="zh-CN" dirty="0"/>
              <a:t>网络扫描器是一把双刃剑</a:t>
            </a:r>
            <a:endParaRPr lang="zh-CN" altLang="zh-CN" dirty="0"/>
          </a:p>
          <a:p>
            <a:pPr eaLnBrk="1" hangingPunct="1">
              <a:lnSpc>
                <a:spcPct val="90000"/>
              </a:lnSpc>
            </a:pPr>
            <a:r>
              <a:rPr lang="zh-CN" altLang="zh-CN" dirty="0"/>
              <a:t>为什么需要网络扫描器</a:t>
            </a:r>
            <a:endParaRPr lang="zh-CN" altLang="zh-CN" dirty="0"/>
          </a:p>
          <a:p>
            <a:pPr eaLnBrk="1" hangingPunct="1">
              <a:lnSpc>
                <a:spcPct val="90000"/>
              </a:lnSpc>
            </a:pPr>
            <a:r>
              <a:rPr lang="zh-CN" altLang="zh-CN" dirty="0"/>
              <a:t>扫描的重要性</a:t>
            </a:r>
            <a:endParaRPr lang="zh-CN" altLang="zh-CN" dirty="0"/>
          </a:p>
          <a:p>
            <a:pPr eaLnBrk="1" hangingPunct="1">
              <a:lnSpc>
                <a:spcPct val="90000"/>
              </a:lnSpc>
            </a:pPr>
            <a:r>
              <a:rPr lang="zh-CN" altLang="zh-CN" dirty="0"/>
              <a:t>网络扫描器的主要功能</a:t>
            </a:r>
            <a:endParaRPr lang="zh-CN" altLang="zh-CN" dirty="0"/>
          </a:p>
          <a:p>
            <a:pPr eaLnBrk="1" hangingPunct="1">
              <a:lnSpc>
                <a:spcPct val="90000"/>
              </a:lnSpc>
            </a:pPr>
            <a:r>
              <a:rPr lang="zh-CN" altLang="zh-CN" dirty="0"/>
              <a:t>网络扫描器与漏洞的关系</a:t>
            </a:r>
            <a:endParaRPr lang="zh-CN" altLang="zh-CN" dirty="0"/>
          </a:p>
          <a:p>
            <a:pPr eaLnBrk="1" hangingPunct="1">
              <a:lnSpc>
                <a:spcPct val="90000"/>
              </a:lnSpc>
            </a:pPr>
            <a:r>
              <a:rPr lang="zh-CN" altLang="zh-CN" dirty="0"/>
              <a:t>扫描三步曲</a:t>
            </a:r>
            <a:endParaRPr lang="zh-CN" altLang="zh-CN" dirty="0"/>
          </a:p>
          <a:p>
            <a:pPr eaLnBrk="1" hangingPunct="1">
              <a:lnSpc>
                <a:spcPct val="90000"/>
              </a:lnSpc>
            </a:pPr>
            <a:r>
              <a:rPr lang="zh-CN" altLang="zh-CN" dirty="0"/>
              <a:t>一个典型的扫描案例</a:t>
            </a:r>
            <a:endParaRPr lang="zh-CN" altLang="zh-CN" dirty="0"/>
          </a:p>
        </p:txBody>
      </p:sp>
      <p:sp>
        <p:nvSpPr>
          <p:cNvPr id="6151" name="AutoShape 4">
            <a:hlinkClick r:id="rId1" action="ppaction://hlinksldjump"/>
          </p:cNvPr>
          <p:cNvSpPr/>
          <p:nvPr/>
        </p:nvSpPr>
        <p:spPr>
          <a:xfrm>
            <a:off x="7924800" y="6248400"/>
            <a:ext cx="360363" cy="288925"/>
          </a:xfrm>
          <a:prstGeom prst="actionButtonBackPrevious">
            <a:avLst/>
          </a:prstGeom>
          <a:solidFill>
            <a:schemeClr val="accent2"/>
          </a:solidFill>
          <a:ln w="9525">
            <a:noFill/>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endParaRPr lang="zh-CN" altLang="en-US" sz="1800" b="0" dirty="0"/>
          </a:p>
        </p:txBody>
      </p:sp>
      <p:sp>
        <p:nvSpPr>
          <p:cNvPr id="6152"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6153"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38915"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38916"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38917" name="Rectangle 2"/>
          <p:cNvSpPr>
            <a:spLocks noGrp="1"/>
          </p:cNvSpPr>
          <p:nvPr>
            <p:ph type="title"/>
          </p:nvPr>
        </p:nvSpPr>
        <p:spPr/>
        <p:txBody>
          <a:bodyPr vert="horz" wrap="square" lIns="91440" tIns="45720" rIns="91440" bIns="45720" anchor="b" anchorCtr="0"/>
          <a:p>
            <a:pPr eaLnBrk="1" hangingPunct="1"/>
            <a:r>
              <a:rPr lang="zh-CN" altLang="zh-CN" dirty="0"/>
              <a:t>常用网络命令</a:t>
            </a:r>
            <a:endParaRPr lang="zh-CN" altLang="zh-CN" dirty="0"/>
          </a:p>
        </p:txBody>
      </p:sp>
      <p:sp>
        <p:nvSpPr>
          <p:cNvPr id="38918" name="Rectangle 3"/>
          <p:cNvSpPr>
            <a:spLocks noGrp="1"/>
          </p:cNvSpPr>
          <p:nvPr>
            <p:ph type="body"/>
          </p:nvPr>
        </p:nvSpPr>
        <p:spPr/>
        <p:txBody>
          <a:bodyPr vert="horz" wrap="square" lIns="91440" tIns="45720" rIns="91440" bIns="45720" anchor="t" anchorCtr="0"/>
          <a:p>
            <a:pPr eaLnBrk="1" hangingPunct="1"/>
            <a:r>
              <a:rPr lang="en-US" altLang="zh-CN" dirty="0"/>
              <a:t>Ping</a:t>
            </a:r>
            <a:endParaRPr lang="en-US" altLang="zh-CN" dirty="0"/>
          </a:p>
          <a:p>
            <a:pPr eaLnBrk="1" hangingPunct="1"/>
            <a:r>
              <a:rPr lang="en-US" altLang="zh-CN" dirty="0"/>
              <a:t>Traceroute</a:t>
            </a:r>
            <a:r>
              <a:rPr lang="zh-CN" altLang="en-US" dirty="0"/>
              <a:t>、</a:t>
            </a:r>
            <a:r>
              <a:rPr lang="en-US" altLang="zh-CN" dirty="0"/>
              <a:t>Tracert</a:t>
            </a:r>
            <a:r>
              <a:rPr lang="zh-CN" altLang="en-US" dirty="0"/>
              <a:t>、</a:t>
            </a:r>
            <a:r>
              <a:rPr lang="en-US" altLang="zh-CN" dirty="0"/>
              <a:t>x-firewalk</a:t>
            </a:r>
            <a:endParaRPr lang="en-US" altLang="zh-CN" dirty="0"/>
          </a:p>
          <a:p>
            <a:pPr eaLnBrk="1" hangingPunct="1"/>
            <a:r>
              <a:rPr lang="en-US" altLang="zh-CN" dirty="0"/>
              <a:t>Net</a:t>
            </a:r>
            <a:r>
              <a:rPr lang="zh-CN" altLang="en-US" dirty="0"/>
              <a:t>命令系列</a:t>
            </a:r>
            <a:endParaRPr lang="zh-CN" altLang="en-US" dirty="0"/>
          </a:p>
        </p:txBody>
      </p:sp>
      <p:sp>
        <p:nvSpPr>
          <p:cNvPr id="38919"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38920"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39939"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39940"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39941" name="Rectangle 2"/>
          <p:cNvSpPr>
            <a:spLocks noGrp="1"/>
          </p:cNvSpPr>
          <p:nvPr>
            <p:ph type="title"/>
          </p:nvPr>
        </p:nvSpPr>
        <p:spPr/>
        <p:txBody>
          <a:bodyPr vert="horz" wrap="square" lIns="91440" tIns="45720" rIns="91440" bIns="45720" anchor="b" anchorCtr="0"/>
          <a:p>
            <a:pPr eaLnBrk="1" hangingPunct="1"/>
            <a:r>
              <a:rPr lang="zh-CN" altLang="en-US" dirty="0"/>
              <a:t>常用网络命令</a:t>
            </a:r>
            <a:r>
              <a:rPr lang="en-US" altLang="zh-CN" dirty="0"/>
              <a:t>--ping</a:t>
            </a:r>
            <a:endParaRPr lang="en-US" altLang="zh-CN" dirty="0"/>
          </a:p>
        </p:txBody>
      </p:sp>
      <p:sp>
        <p:nvSpPr>
          <p:cNvPr id="39942" name="Rectangle 3"/>
          <p:cNvSpPr>
            <a:spLocks noGrp="1"/>
          </p:cNvSpPr>
          <p:nvPr>
            <p:ph type="body"/>
          </p:nvPr>
        </p:nvSpPr>
        <p:spPr>
          <a:xfrm>
            <a:off x="685800" y="1676400"/>
            <a:ext cx="7848600" cy="4419600"/>
          </a:xfrm>
        </p:spPr>
        <p:txBody>
          <a:bodyPr vert="horz" wrap="square" lIns="91440" tIns="45720" rIns="91440" bIns="45720" anchor="t" anchorCtr="0"/>
          <a:p>
            <a:pPr eaLnBrk="1" hangingPunct="1">
              <a:lnSpc>
                <a:spcPct val="90000"/>
              </a:lnSpc>
            </a:pPr>
            <a:r>
              <a:rPr lang="en-US" altLang="zh-CN" sz="2800" dirty="0"/>
              <a:t>Ping</a:t>
            </a:r>
            <a:r>
              <a:rPr lang="zh-CN" altLang="en-US" sz="2800" dirty="0"/>
              <a:t>是最基本的扫描技术。</a:t>
            </a:r>
            <a:endParaRPr lang="zh-CN" altLang="en-US" sz="2800" dirty="0"/>
          </a:p>
          <a:p>
            <a:pPr eaLnBrk="1" hangingPunct="1">
              <a:lnSpc>
                <a:spcPct val="90000"/>
              </a:lnSpc>
            </a:pPr>
            <a:r>
              <a:rPr lang="en-US" altLang="zh-CN" sz="2800" dirty="0"/>
              <a:t>ping</a:t>
            </a:r>
            <a:r>
              <a:rPr lang="zh-CN" altLang="en-US" sz="2800" dirty="0"/>
              <a:t>命令</a:t>
            </a:r>
            <a:r>
              <a:rPr lang="en-US" altLang="zh-CN" sz="2800" dirty="0">
                <a:latin typeface="Arial" panose="020B0604020202020204" pitchFamily="34" charset="0"/>
              </a:rPr>
              <a:t>——</a:t>
            </a:r>
            <a:r>
              <a:rPr lang="zh-CN" altLang="en-US" sz="2800" dirty="0"/>
              <a:t>主要目的是检测目标主机是不是可连通，继而探测一个</a:t>
            </a:r>
            <a:r>
              <a:rPr lang="en-US" altLang="zh-CN" sz="2800" dirty="0"/>
              <a:t>IP</a:t>
            </a:r>
            <a:r>
              <a:rPr lang="zh-CN" altLang="en-US" sz="2800" dirty="0"/>
              <a:t>范围内的主机是否处于激活状态。</a:t>
            </a:r>
            <a:endParaRPr lang="en-US" altLang="zh-CN" sz="2800" dirty="0"/>
          </a:p>
          <a:p>
            <a:pPr eaLnBrk="1" hangingPunct="1">
              <a:lnSpc>
                <a:spcPct val="90000"/>
              </a:lnSpc>
            </a:pPr>
            <a:r>
              <a:rPr lang="zh-CN" altLang="en-US" sz="2800" dirty="0"/>
              <a:t> </a:t>
            </a:r>
            <a:r>
              <a:rPr lang="en-US" altLang="zh-CN" sz="2800" dirty="0"/>
              <a:t>Ping</a:t>
            </a:r>
            <a:r>
              <a:rPr lang="zh-CN" altLang="en-US" sz="2800" dirty="0"/>
              <a:t>命令通过向计算机发送</a:t>
            </a:r>
            <a:r>
              <a:rPr lang="en-US" altLang="zh-CN" sz="2800" dirty="0"/>
              <a:t>ICMP</a:t>
            </a:r>
            <a:r>
              <a:rPr lang="zh-CN" altLang="en-US" sz="2800" dirty="0"/>
              <a:t>回应报文并且监听回应报文的返回，以校验与远程计算机或本地计算机的连接。 </a:t>
            </a:r>
            <a:endParaRPr lang="zh-CN" altLang="en-US" sz="2800" dirty="0"/>
          </a:p>
          <a:p>
            <a:pPr eaLnBrk="1" hangingPunct="1">
              <a:lnSpc>
                <a:spcPct val="90000"/>
              </a:lnSpc>
            </a:pPr>
            <a:endParaRPr lang="zh-CN" altLang="en-US" sz="2800" dirty="0"/>
          </a:p>
        </p:txBody>
      </p:sp>
      <p:sp>
        <p:nvSpPr>
          <p:cNvPr id="40967" name="AutoShape 6"/>
          <p:cNvSpPr/>
          <p:nvPr/>
        </p:nvSpPr>
        <p:spPr>
          <a:xfrm>
            <a:off x="1219200" y="4343400"/>
            <a:ext cx="6858000" cy="2209800"/>
          </a:xfrm>
          <a:prstGeom prst="horizontalScroll">
            <a:avLst>
              <a:gd name="adj" fmla="val 12500"/>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r>
              <a:rPr lang="zh-CN" altLang="en-US" sz="2800" dirty="0">
                <a:latin typeface="宋体" panose="02010600030101010101" pitchFamily="2" charset="-122"/>
              </a:rPr>
              <a:t>　不要小瞧</a:t>
            </a:r>
            <a:r>
              <a:rPr lang="en-US" altLang="zh-CN" sz="2800" dirty="0">
                <a:latin typeface="宋体" panose="02010600030101010101" pitchFamily="2" charset="-122"/>
              </a:rPr>
              <a:t>ping</a:t>
            </a:r>
            <a:endParaRPr lang="en-US" altLang="zh-CN" sz="2800" dirty="0">
              <a:latin typeface="宋体" panose="02010600030101010101" pitchFamily="2" charset="-122"/>
            </a:endParaRPr>
          </a:p>
          <a:p>
            <a:pPr marL="0" lvl="0" indent="0" eaLnBrk="1" hangingPunct="1">
              <a:spcBef>
                <a:spcPct val="0"/>
              </a:spcBef>
              <a:buClrTx/>
              <a:buFont typeface="Arial" panose="020B0604020202020204" pitchFamily="34" charset="0"/>
              <a:buNone/>
            </a:pPr>
            <a:r>
              <a:rPr lang="zh-CN" altLang="en-US" sz="2800" dirty="0">
                <a:latin typeface="宋体" panose="02010600030101010101" pitchFamily="2" charset="-122"/>
              </a:rPr>
              <a:t>　</a:t>
            </a:r>
            <a:r>
              <a:rPr lang="zh-CN" altLang="en-US" sz="2800" dirty="0">
                <a:solidFill>
                  <a:srgbClr val="FFFF00"/>
                </a:solidFill>
                <a:latin typeface="宋体" panose="02010600030101010101" pitchFamily="2" charset="-122"/>
              </a:rPr>
              <a:t>黑客的攻击往往都是从</a:t>
            </a:r>
            <a:r>
              <a:rPr lang="en-US" altLang="zh-CN" sz="2800" dirty="0">
                <a:solidFill>
                  <a:srgbClr val="FFFF00"/>
                </a:solidFill>
                <a:latin typeface="宋体" panose="02010600030101010101" pitchFamily="2" charset="-122"/>
              </a:rPr>
              <a:t>ping</a:t>
            </a:r>
            <a:r>
              <a:rPr lang="zh-CN" altLang="en-US" sz="2800" dirty="0">
                <a:solidFill>
                  <a:srgbClr val="FFFF00"/>
                </a:solidFill>
                <a:latin typeface="宋体" panose="02010600030101010101" pitchFamily="2" charset="-122"/>
              </a:rPr>
              <a:t>开始的</a:t>
            </a:r>
            <a:endParaRPr lang="zh-CN" altLang="en-US" sz="2800" dirty="0">
              <a:solidFill>
                <a:srgbClr val="FFFF00"/>
              </a:solidFill>
              <a:latin typeface="宋体" panose="02010600030101010101" pitchFamily="2" charset="-122"/>
            </a:endParaRPr>
          </a:p>
        </p:txBody>
      </p:sp>
      <p:sp>
        <p:nvSpPr>
          <p:cNvPr id="39944"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39945"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7"/>
                                        </p:tgtEl>
                                        <p:attrNameLst>
                                          <p:attrName>style.visibility</p:attrName>
                                        </p:attrNameLst>
                                      </p:cBhvr>
                                      <p:to>
                                        <p:strVal val="visible"/>
                                      </p:to>
                                    </p:set>
                                    <p:animEffect transition="in" filter="wipe(left)">
                                      <p:cBhvr>
                                        <p:cTn id="7" dur="500"/>
                                        <p:tgtEl>
                                          <p:spTgt spid="40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40963"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40964"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40965" name="Rectangle 2"/>
          <p:cNvSpPr>
            <a:spLocks noGrp="1"/>
          </p:cNvSpPr>
          <p:nvPr>
            <p:ph type="title"/>
          </p:nvPr>
        </p:nvSpPr>
        <p:spPr/>
        <p:txBody>
          <a:bodyPr vert="horz" wrap="square" lIns="91440" tIns="45720" rIns="91440" bIns="45720" anchor="b" anchorCtr="0"/>
          <a:p>
            <a:pPr eaLnBrk="1" hangingPunct="1"/>
            <a:r>
              <a:rPr lang="zh-CN" altLang="en-US" dirty="0"/>
              <a:t>常用网络命令</a:t>
            </a:r>
            <a:r>
              <a:rPr lang="en-US" altLang="zh-CN" dirty="0"/>
              <a:t>--ping</a:t>
            </a:r>
            <a:r>
              <a:rPr lang="zh-CN" altLang="en-US" dirty="0"/>
              <a:t>参数说明</a:t>
            </a:r>
            <a:endParaRPr lang="zh-CN" altLang="en-US" dirty="0"/>
          </a:p>
        </p:txBody>
      </p:sp>
      <p:sp>
        <p:nvSpPr>
          <p:cNvPr id="41990" name="Rectangle 3"/>
          <p:cNvSpPr>
            <a:spLocks noGrp="1"/>
          </p:cNvSpPr>
          <p:nvPr>
            <p:ph type="body"/>
          </p:nvPr>
        </p:nvSpPr>
        <p:spPr>
          <a:xfrm>
            <a:off x="685800" y="1676400"/>
            <a:ext cx="7848600" cy="4419600"/>
          </a:xfrm>
        </p:spPr>
        <p:txBody>
          <a:bodyPr vert="horz" wrap="square" lIns="91440" tIns="45720" rIns="91440" bIns="45720" anchor="t" anchorCtr="0"/>
          <a:p>
            <a:pPr eaLnBrk="1" hangingPunct="1">
              <a:lnSpc>
                <a:spcPct val="90000"/>
              </a:lnSpc>
            </a:pPr>
            <a:r>
              <a:rPr lang="en-US" altLang="zh-CN" sz="2800" dirty="0"/>
              <a:t>ping</a:t>
            </a:r>
            <a:r>
              <a:rPr lang="zh-CN" altLang="en-US" sz="2800" dirty="0"/>
              <a:t>在安装了</a:t>
            </a:r>
            <a:r>
              <a:rPr lang="en-US" altLang="zh-CN" sz="2800" dirty="0"/>
              <a:t>TCP/IP</a:t>
            </a:r>
            <a:r>
              <a:rPr lang="zh-CN" altLang="en-US" sz="2800" dirty="0"/>
              <a:t>协议后可以使用。</a:t>
            </a:r>
            <a:endParaRPr lang="zh-CN" altLang="en-US" sz="2800" dirty="0"/>
          </a:p>
        </p:txBody>
      </p:sp>
      <p:pic>
        <p:nvPicPr>
          <p:cNvPr id="41991" name="Picture 4"/>
          <p:cNvPicPr>
            <a:picLocks noChangeAspect="1"/>
          </p:cNvPicPr>
          <p:nvPr/>
        </p:nvPicPr>
        <p:blipFill>
          <a:blip r:embed="rId1"/>
          <a:stretch>
            <a:fillRect/>
          </a:stretch>
        </p:blipFill>
        <p:spPr>
          <a:xfrm>
            <a:off x="381000" y="2209800"/>
            <a:ext cx="8534400" cy="4484688"/>
          </a:xfrm>
          <a:prstGeom prst="rect">
            <a:avLst/>
          </a:prstGeom>
          <a:noFill/>
          <a:ln w="9525">
            <a:noFill/>
          </a:ln>
        </p:spPr>
      </p:pic>
      <p:sp>
        <p:nvSpPr>
          <p:cNvPr id="40968"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40969"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1990">
                                            <p:txEl>
                                              <p:charRg st="0" end="23"/>
                                            </p:txEl>
                                          </p:spTgt>
                                        </p:tgtEl>
                                        <p:attrNameLst>
                                          <p:attrName>style.visibility</p:attrName>
                                        </p:attrNameLst>
                                      </p:cBhvr>
                                      <p:to>
                                        <p:strVal val="visible"/>
                                      </p:to>
                                    </p:set>
                                    <p:anim calcmode="lin" valueType="num">
                                      <p:cBhvr additive="base">
                                        <p:cTn id="7" dur="500" fill="hold"/>
                                        <p:tgtEl>
                                          <p:spTgt spid="41990">
                                            <p:txEl>
                                              <p:charRg st="0" end="2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90">
                                            <p:txEl>
                                              <p:charRg st="0" end="2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41991"/>
                                        </p:tgtEl>
                                        <p:attrNameLst>
                                          <p:attrName>style.visibility</p:attrName>
                                        </p:attrNameLst>
                                      </p:cBhvr>
                                      <p:to>
                                        <p:strVal val="visible"/>
                                      </p:to>
                                    </p:set>
                                    <p:animEffect transition="in" filter="diamond(in)">
                                      <p:cBhvr>
                                        <p:cTn id="13" dur="2000"/>
                                        <p:tgtEl>
                                          <p:spTgt spid="41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41987"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41988"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41989" name="Rectangle 2"/>
          <p:cNvSpPr>
            <a:spLocks noGrp="1"/>
          </p:cNvSpPr>
          <p:nvPr>
            <p:ph type="title"/>
          </p:nvPr>
        </p:nvSpPr>
        <p:spPr/>
        <p:txBody>
          <a:bodyPr vert="horz" wrap="square" lIns="91440" tIns="45720" rIns="91440" bIns="45720" anchor="b" anchorCtr="0"/>
          <a:p>
            <a:pPr eaLnBrk="1" hangingPunct="1"/>
            <a:r>
              <a:rPr lang="zh-CN" altLang="en-US" dirty="0"/>
              <a:t>常用网络命令</a:t>
            </a:r>
            <a:r>
              <a:rPr lang="en-US" altLang="zh-CN" dirty="0">
                <a:latin typeface="Arial" panose="020B0604020202020204" pitchFamily="34" charset="0"/>
              </a:rPr>
              <a:t>—</a:t>
            </a:r>
            <a:r>
              <a:rPr lang="en-US" altLang="zh-CN" dirty="0"/>
              <a:t>ping</a:t>
            </a:r>
            <a:r>
              <a:rPr lang="zh-CN" altLang="en-US" dirty="0"/>
              <a:t>命令使用</a:t>
            </a:r>
            <a:endParaRPr lang="zh-CN" altLang="en-US" dirty="0"/>
          </a:p>
        </p:txBody>
      </p:sp>
      <p:sp>
        <p:nvSpPr>
          <p:cNvPr id="41990" name="Rectangle 3"/>
          <p:cNvSpPr>
            <a:spLocks noGrp="1"/>
          </p:cNvSpPr>
          <p:nvPr>
            <p:ph type="body"/>
          </p:nvPr>
        </p:nvSpPr>
        <p:spPr>
          <a:xfrm>
            <a:off x="609600" y="1676400"/>
            <a:ext cx="8305800" cy="4419600"/>
          </a:xfrm>
        </p:spPr>
        <p:txBody>
          <a:bodyPr vert="horz" wrap="square" lIns="91440" tIns="45720" rIns="91440" bIns="45720" anchor="t" anchorCtr="0"/>
          <a:p>
            <a:pPr eaLnBrk="1" hangingPunct="1">
              <a:buClr>
                <a:schemeClr val="tx1"/>
              </a:buClr>
              <a:buFont typeface="Wingdings" panose="05000000000000000000" pitchFamily="2" charset="2"/>
              <a:buChar char="l"/>
            </a:pPr>
            <a:r>
              <a:rPr lang="en-US" altLang="zh-CN" sz="3200" dirty="0"/>
              <a:t>-n: </a:t>
            </a:r>
            <a:r>
              <a:rPr lang="zh-CN" altLang="en-US" sz="3200" dirty="0"/>
              <a:t>发送</a:t>
            </a:r>
            <a:r>
              <a:rPr lang="en-US" altLang="zh-CN" sz="3200" dirty="0"/>
              <a:t>ICMP</a:t>
            </a:r>
            <a:r>
              <a:rPr lang="zh-CN" altLang="en-US" sz="3200" dirty="0"/>
              <a:t>回应报文的个数</a:t>
            </a:r>
            <a:endParaRPr lang="zh-CN" altLang="en-US" sz="3200" dirty="0"/>
          </a:p>
        </p:txBody>
      </p:sp>
      <p:pic>
        <p:nvPicPr>
          <p:cNvPr id="41991" name="Picture 6"/>
          <p:cNvPicPr>
            <a:picLocks noChangeAspect="1"/>
          </p:cNvPicPr>
          <p:nvPr/>
        </p:nvPicPr>
        <p:blipFill>
          <a:blip r:embed="rId1"/>
          <a:stretch>
            <a:fillRect/>
          </a:stretch>
        </p:blipFill>
        <p:spPr>
          <a:xfrm>
            <a:off x="381000" y="2438400"/>
            <a:ext cx="8229600" cy="3536950"/>
          </a:xfrm>
          <a:prstGeom prst="rect">
            <a:avLst/>
          </a:prstGeom>
          <a:noFill/>
          <a:ln w="9525">
            <a:noFill/>
          </a:ln>
        </p:spPr>
      </p:pic>
      <p:sp>
        <p:nvSpPr>
          <p:cNvPr id="41992"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41993"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43011"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43012"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43013" name="Rectangle 2"/>
          <p:cNvSpPr>
            <a:spLocks noGrp="1"/>
          </p:cNvSpPr>
          <p:nvPr>
            <p:ph type="title"/>
          </p:nvPr>
        </p:nvSpPr>
        <p:spPr/>
        <p:txBody>
          <a:bodyPr vert="horz" wrap="square" lIns="91440" tIns="45720" rIns="91440" bIns="45720" anchor="b" anchorCtr="0"/>
          <a:p>
            <a:pPr eaLnBrk="1" hangingPunct="1"/>
            <a:r>
              <a:rPr lang="zh-CN" altLang="en-US" dirty="0"/>
              <a:t>常用网络命令</a:t>
            </a:r>
            <a:r>
              <a:rPr lang="en-US" altLang="zh-CN" dirty="0"/>
              <a:t>-- Traceroute</a:t>
            </a:r>
            <a:endParaRPr lang="en-US" altLang="zh-CN" dirty="0"/>
          </a:p>
        </p:txBody>
      </p:sp>
      <p:sp>
        <p:nvSpPr>
          <p:cNvPr id="44038" name="Rectangle 3"/>
          <p:cNvSpPr>
            <a:spLocks noGrp="1"/>
          </p:cNvSpPr>
          <p:nvPr>
            <p:ph type="body"/>
          </p:nvPr>
        </p:nvSpPr>
        <p:spPr>
          <a:xfrm>
            <a:off x="609600" y="1752600"/>
            <a:ext cx="7848600" cy="4800600"/>
          </a:xfrm>
        </p:spPr>
        <p:txBody>
          <a:bodyPr vert="horz" wrap="square" lIns="91440" tIns="45720" rIns="91440" bIns="45720" anchor="t" anchorCtr="0"/>
          <a:p>
            <a:pPr eaLnBrk="1" hangingPunct="1"/>
            <a:r>
              <a:rPr lang="en-US" altLang="zh-CN" sz="2400" dirty="0"/>
              <a:t>Traceroute</a:t>
            </a:r>
            <a:r>
              <a:rPr lang="en-US" altLang="zh-CN" sz="2400" dirty="0">
                <a:latin typeface="Arial" panose="020B0604020202020204" pitchFamily="34" charset="0"/>
              </a:rPr>
              <a:t>——</a:t>
            </a:r>
            <a:r>
              <a:rPr lang="zh-CN" altLang="en-US" sz="2400" dirty="0"/>
              <a:t>跟踪两台机器之间的路径，显示中间的每一个节点的信息。这个工具可以用来确定某个主机的位置。</a:t>
            </a:r>
            <a:endParaRPr lang="zh-CN" altLang="en-US" sz="2400" dirty="0"/>
          </a:p>
          <a:p>
            <a:pPr eaLnBrk="1" hangingPunct="1"/>
            <a:r>
              <a:rPr lang="en-US" altLang="zh-CN" sz="2400" dirty="0"/>
              <a:t>traceroute </a:t>
            </a:r>
            <a:r>
              <a:rPr lang="zh-CN" altLang="en-US" sz="2400" dirty="0"/>
              <a:t>命令旨在用于网络测试、评估和管理。它应主要用于手动故障隔离。 </a:t>
            </a:r>
            <a:endParaRPr lang="zh-CN" altLang="en-US" sz="2400" dirty="0"/>
          </a:p>
          <a:p>
            <a:pPr eaLnBrk="1" hangingPunct="1"/>
            <a:r>
              <a:rPr lang="zh-CN" altLang="en-US" sz="2400" dirty="0"/>
              <a:t>语法</a:t>
            </a:r>
            <a:r>
              <a:rPr lang="en-US" altLang="zh-CN" sz="2400" dirty="0"/>
              <a:t>:</a:t>
            </a:r>
            <a:endParaRPr lang="en-US" altLang="zh-CN" sz="2400" dirty="0"/>
          </a:p>
          <a:p>
            <a:pPr eaLnBrk="1" hangingPunct="1">
              <a:buNone/>
            </a:pPr>
            <a:endParaRPr lang="en-US" altLang="zh-CN" sz="2400" dirty="0"/>
          </a:p>
          <a:p>
            <a:pPr eaLnBrk="1" hangingPunct="1"/>
            <a:endParaRPr lang="en-US" altLang="zh-CN" sz="2400" dirty="0"/>
          </a:p>
        </p:txBody>
      </p:sp>
      <p:pic>
        <p:nvPicPr>
          <p:cNvPr id="44039" name="Picture 4" descr="3"/>
          <p:cNvPicPr>
            <a:picLocks noChangeAspect="1"/>
          </p:cNvPicPr>
          <p:nvPr/>
        </p:nvPicPr>
        <p:blipFill>
          <a:blip r:embed="rId1"/>
          <a:stretch>
            <a:fillRect/>
          </a:stretch>
        </p:blipFill>
        <p:spPr>
          <a:xfrm>
            <a:off x="1143000" y="4267200"/>
            <a:ext cx="7239000" cy="1666875"/>
          </a:xfrm>
          <a:prstGeom prst="rect">
            <a:avLst/>
          </a:prstGeom>
          <a:noFill/>
          <a:ln w="9525">
            <a:noFill/>
          </a:ln>
        </p:spPr>
      </p:pic>
      <p:sp>
        <p:nvSpPr>
          <p:cNvPr id="43016"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43017"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4038">
                                            <p:txEl>
                                              <p:charRg st="0" end="57"/>
                                            </p:txEl>
                                          </p:spTgt>
                                        </p:tgtEl>
                                        <p:attrNameLst>
                                          <p:attrName>style.visibility</p:attrName>
                                        </p:attrNameLst>
                                      </p:cBhvr>
                                      <p:to>
                                        <p:strVal val="visible"/>
                                      </p:to>
                                    </p:set>
                                    <p:animEffect transition="in" filter="box(in)">
                                      <p:cBhvr>
                                        <p:cTn id="7" dur="500"/>
                                        <p:tgtEl>
                                          <p:spTgt spid="44038">
                                            <p:txEl>
                                              <p:charRg st="0" end="57"/>
                                            </p:txEl>
                                          </p:spTgt>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44038">
                                            <p:txEl>
                                              <p:charRg st="57" end="100"/>
                                            </p:txEl>
                                          </p:spTgt>
                                        </p:tgtEl>
                                        <p:attrNameLst>
                                          <p:attrName>style.visibility</p:attrName>
                                        </p:attrNameLst>
                                      </p:cBhvr>
                                      <p:to>
                                        <p:strVal val="visible"/>
                                      </p:to>
                                    </p:set>
                                    <p:animEffect transition="in" filter="box(in)">
                                      <p:cBhvr>
                                        <p:cTn id="11" dur="500"/>
                                        <p:tgtEl>
                                          <p:spTgt spid="44038">
                                            <p:txEl>
                                              <p:charRg st="57" end="100"/>
                                            </p:txEl>
                                          </p:spTgt>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44038">
                                            <p:txEl>
                                              <p:charRg st="100" end="104"/>
                                            </p:txEl>
                                          </p:spTgt>
                                        </p:tgtEl>
                                        <p:attrNameLst>
                                          <p:attrName>style.visibility</p:attrName>
                                        </p:attrNameLst>
                                      </p:cBhvr>
                                      <p:to>
                                        <p:strVal val="visible"/>
                                      </p:to>
                                    </p:set>
                                    <p:animEffect transition="in" filter="box(in)">
                                      <p:cBhvr>
                                        <p:cTn id="15" dur="500"/>
                                        <p:tgtEl>
                                          <p:spTgt spid="44038">
                                            <p:txEl>
                                              <p:charRg st="100" end="104"/>
                                            </p:txEl>
                                          </p:spTgt>
                                        </p:tgtEl>
                                      </p:cBhvr>
                                    </p:animEffect>
                                  </p:childTnLst>
                                </p:cTn>
                              </p:par>
                            </p:childTnLst>
                          </p:cTn>
                        </p:par>
                        <p:par>
                          <p:cTn id="16" fill="hold">
                            <p:stCondLst>
                              <p:cond delay="1500"/>
                            </p:stCondLst>
                            <p:childTnLst>
                              <p:par>
                                <p:cTn id="17" presetID="4" presetClass="entr" presetSubtype="16" fill="hold" nodeType="afterEffect">
                                  <p:stCondLst>
                                    <p:cond delay="0"/>
                                  </p:stCondLst>
                                  <p:childTnLst>
                                    <p:set>
                                      <p:cBhvr>
                                        <p:cTn id="18" dur="1" fill="hold">
                                          <p:stCondLst>
                                            <p:cond delay="0"/>
                                          </p:stCondLst>
                                        </p:cTn>
                                        <p:tgtEl>
                                          <p:spTgt spid="44039"/>
                                        </p:tgtEl>
                                        <p:attrNameLst>
                                          <p:attrName>style.visibility</p:attrName>
                                        </p:attrNameLst>
                                      </p:cBhvr>
                                      <p:to>
                                        <p:strVal val="visible"/>
                                      </p:to>
                                    </p:set>
                                    <p:animEffect transition="in" filter="box(in)">
                                      <p:cBhvr>
                                        <p:cTn id="19" dur="500"/>
                                        <p:tgtEl>
                                          <p:spTgt spid="44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44035"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44036"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44037" name="Rectangle 1026"/>
          <p:cNvSpPr>
            <a:spLocks noGrp="1"/>
          </p:cNvSpPr>
          <p:nvPr>
            <p:ph type="title"/>
          </p:nvPr>
        </p:nvSpPr>
        <p:spPr/>
        <p:txBody>
          <a:bodyPr vert="horz" wrap="square" lIns="91440" tIns="45720" rIns="91440" bIns="45720" anchor="b" anchorCtr="0"/>
          <a:p>
            <a:pPr eaLnBrk="1" hangingPunct="1"/>
            <a:r>
              <a:rPr lang="zh-CN" altLang="en-US" dirty="0"/>
              <a:t>常用网络命令</a:t>
            </a:r>
            <a:r>
              <a:rPr lang="en-US" altLang="zh-CN" dirty="0">
                <a:latin typeface="Arial" panose="020B0604020202020204" pitchFamily="34" charset="0"/>
              </a:rPr>
              <a:t>–</a:t>
            </a:r>
            <a:r>
              <a:rPr lang="en-US" altLang="zh-CN" dirty="0"/>
              <a:t> Traceroute</a:t>
            </a:r>
            <a:r>
              <a:rPr lang="zh-CN" altLang="en-US" dirty="0"/>
              <a:t>说明</a:t>
            </a:r>
            <a:endParaRPr lang="zh-CN" altLang="en-US" dirty="0"/>
          </a:p>
        </p:txBody>
      </p:sp>
      <p:sp>
        <p:nvSpPr>
          <p:cNvPr id="44038" name="Rectangle 1027"/>
          <p:cNvSpPr>
            <a:spLocks noGrp="1"/>
          </p:cNvSpPr>
          <p:nvPr>
            <p:ph type="body"/>
          </p:nvPr>
        </p:nvSpPr>
        <p:spPr>
          <a:xfrm>
            <a:off x="685800" y="1798638"/>
            <a:ext cx="7924800" cy="4525962"/>
          </a:xfrm>
        </p:spPr>
        <p:txBody>
          <a:bodyPr vert="horz" wrap="square" lIns="91440" tIns="45720" rIns="91440" bIns="45720" anchor="t" anchorCtr="0"/>
          <a:p>
            <a:pPr eaLnBrk="1" hangingPunct="1">
              <a:lnSpc>
                <a:spcPct val="80000"/>
              </a:lnSpc>
            </a:pPr>
            <a:r>
              <a:rPr lang="en-US" altLang="zh-CN" sz="2500" dirty="0">
                <a:solidFill>
                  <a:schemeClr val="accent2"/>
                </a:solidFill>
              </a:rPr>
              <a:t>-f</a:t>
            </a:r>
            <a:r>
              <a:rPr lang="en-US" altLang="zh-CN" sz="2500" dirty="0"/>
              <a:t> -f</a:t>
            </a:r>
            <a:r>
              <a:rPr lang="zh-CN" altLang="en-US" sz="2500" dirty="0"/>
              <a:t>后指定一个初始</a:t>
            </a:r>
            <a:r>
              <a:rPr lang="en-US" altLang="zh-CN" sz="2500" dirty="0"/>
              <a:t>TTL</a:t>
            </a:r>
            <a:r>
              <a:rPr lang="zh-CN" altLang="en-US" sz="2500" dirty="0"/>
              <a:t>，它的范围是大于</a:t>
            </a:r>
            <a:r>
              <a:rPr lang="en-US" altLang="zh-CN" sz="2500" dirty="0"/>
              <a:t>0</a:t>
            </a:r>
            <a:r>
              <a:rPr lang="zh-CN" altLang="en-US" sz="2500" dirty="0"/>
              <a:t>小于最大</a:t>
            </a:r>
            <a:r>
              <a:rPr lang="en-US" altLang="zh-CN" sz="2500" dirty="0"/>
              <a:t>TTL</a:t>
            </a:r>
            <a:r>
              <a:rPr lang="zh-CN" altLang="en-US" sz="2500" dirty="0"/>
              <a:t>，缺省为</a:t>
            </a:r>
            <a:r>
              <a:rPr lang="en-US" altLang="zh-CN" sz="2500" dirty="0"/>
              <a:t>1</a:t>
            </a:r>
            <a:r>
              <a:rPr lang="zh-CN" altLang="en-US" sz="2500" dirty="0"/>
              <a:t>。</a:t>
            </a:r>
            <a:endParaRPr lang="zh-CN" altLang="en-US" sz="2500" dirty="0"/>
          </a:p>
          <a:p>
            <a:pPr eaLnBrk="1" hangingPunct="1">
              <a:lnSpc>
                <a:spcPct val="80000"/>
              </a:lnSpc>
            </a:pPr>
            <a:r>
              <a:rPr lang="en-US" altLang="zh-CN" sz="2500" dirty="0">
                <a:solidFill>
                  <a:schemeClr val="accent2"/>
                </a:solidFill>
              </a:rPr>
              <a:t>-m</a:t>
            </a:r>
            <a:r>
              <a:rPr lang="en-US" altLang="zh-CN" sz="2500" dirty="0"/>
              <a:t> -m</a:t>
            </a:r>
            <a:r>
              <a:rPr lang="zh-CN" altLang="en-US" sz="2500" dirty="0"/>
              <a:t>后指定一个最大</a:t>
            </a:r>
            <a:r>
              <a:rPr lang="en-US" altLang="zh-CN" sz="2500" dirty="0"/>
              <a:t>TTL</a:t>
            </a:r>
            <a:r>
              <a:rPr lang="zh-CN" altLang="en-US" sz="2500" dirty="0"/>
              <a:t>，它的范围是大于初始</a:t>
            </a:r>
            <a:r>
              <a:rPr lang="en-US" altLang="zh-CN" sz="2500" dirty="0"/>
              <a:t>TTL</a:t>
            </a:r>
            <a:r>
              <a:rPr lang="zh-CN" altLang="en-US" sz="2500" dirty="0"/>
              <a:t>，缺省为</a:t>
            </a:r>
            <a:r>
              <a:rPr lang="en-US" altLang="zh-CN" sz="2500" dirty="0"/>
              <a:t>30</a:t>
            </a:r>
            <a:r>
              <a:rPr lang="zh-CN" altLang="en-US" sz="2500" dirty="0"/>
              <a:t>。</a:t>
            </a:r>
            <a:endParaRPr lang="zh-CN" altLang="en-US" sz="2500" dirty="0"/>
          </a:p>
          <a:p>
            <a:pPr eaLnBrk="1" hangingPunct="1">
              <a:lnSpc>
                <a:spcPct val="80000"/>
              </a:lnSpc>
            </a:pPr>
            <a:r>
              <a:rPr lang="en-US" altLang="zh-CN" sz="2500" dirty="0">
                <a:solidFill>
                  <a:schemeClr val="accent2"/>
                </a:solidFill>
              </a:rPr>
              <a:t>-p</a:t>
            </a:r>
            <a:r>
              <a:rPr lang="en-US" altLang="zh-CN" sz="2500" dirty="0"/>
              <a:t> -p</a:t>
            </a:r>
            <a:r>
              <a:rPr lang="zh-CN" altLang="en-US" sz="2500" dirty="0"/>
              <a:t>后可以指定一个整数，该整数是目的主机的端口号，它的缺省为</a:t>
            </a:r>
            <a:r>
              <a:rPr lang="en-US" altLang="zh-CN" sz="2500" dirty="0"/>
              <a:t>33434</a:t>
            </a:r>
            <a:r>
              <a:rPr lang="zh-CN" altLang="en-US" sz="2500" dirty="0"/>
              <a:t>，用户一般无须更改此选项。</a:t>
            </a:r>
            <a:endParaRPr lang="zh-CN" altLang="en-US" sz="2500" dirty="0"/>
          </a:p>
          <a:p>
            <a:pPr eaLnBrk="1" hangingPunct="1">
              <a:lnSpc>
                <a:spcPct val="80000"/>
              </a:lnSpc>
            </a:pPr>
            <a:r>
              <a:rPr lang="en-US" altLang="zh-CN" sz="2500" dirty="0">
                <a:solidFill>
                  <a:schemeClr val="accent2"/>
                </a:solidFill>
              </a:rPr>
              <a:t>-q</a:t>
            </a:r>
            <a:r>
              <a:rPr lang="en-US" altLang="zh-CN" sz="2500" dirty="0"/>
              <a:t> -q</a:t>
            </a:r>
            <a:r>
              <a:rPr lang="zh-CN" altLang="en-US" sz="2500" dirty="0"/>
              <a:t>后可以指定一个整数</a:t>
            </a:r>
            <a:r>
              <a:rPr lang="en-US" altLang="zh-CN" sz="2500" dirty="0"/>
              <a:t>,</a:t>
            </a:r>
            <a:r>
              <a:rPr lang="zh-CN" altLang="en-US" sz="2500" dirty="0"/>
              <a:t>该整数是每次发送的探测数据包的个数，它的范围是大于</a:t>
            </a:r>
            <a:r>
              <a:rPr lang="en-US" altLang="zh-CN" sz="2500" dirty="0"/>
              <a:t>0</a:t>
            </a:r>
            <a:r>
              <a:rPr lang="zh-CN" altLang="en-US" sz="2500" dirty="0"/>
              <a:t>，缺省为</a:t>
            </a:r>
            <a:r>
              <a:rPr lang="en-US" altLang="zh-CN" sz="2500" dirty="0"/>
              <a:t>3</a:t>
            </a:r>
            <a:r>
              <a:rPr lang="zh-CN" altLang="en-US" sz="2500" dirty="0"/>
              <a:t>。</a:t>
            </a:r>
            <a:endParaRPr lang="zh-CN" altLang="en-US" sz="2500" dirty="0"/>
          </a:p>
          <a:p>
            <a:pPr eaLnBrk="1" hangingPunct="1">
              <a:lnSpc>
                <a:spcPct val="80000"/>
              </a:lnSpc>
            </a:pPr>
            <a:r>
              <a:rPr lang="en-US" altLang="zh-CN" sz="2500" dirty="0">
                <a:solidFill>
                  <a:schemeClr val="accent2"/>
                </a:solidFill>
              </a:rPr>
              <a:t>-w</a:t>
            </a:r>
            <a:r>
              <a:rPr lang="en-US" altLang="zh-CN" sz="2500" dirty="0"/>
              <a:t> -w</a:t>
            </a:r>
            <a:r>
              <a:rPr lang="zh-CN" altLang="en-US" sz="2500" dirty="0"/>
              <a:t>后可以指定一个整数，该整数指明</a:t>
            </a:r>
            <a:r>
              <a:rPr lang="en-US" altLang="zh-CN" sz="2500" dirty="0"/>
              <a:t>IP</a:t>
            </a:r>
            <a:r>
              <a:rPr lang="zh-CN" altLang="en-US" sz="2500" dirty="0"/>
              <a:t>包的超时时间，它的范围是大于</a:t>
            </a:r>
            <a:r>
              <a:rPr lang="en-US" altLang="zh-CN" sz="2500" dirty="0"/>
              <a:t>0</a:t>
            </a:r>
            <a:r>
              <a:rPr lang="zh-CN" altLang="en-US" sz="2500" dirty="0"/>
              <a:t>，缺省为</a:t>
            </a:r>
            <a:r>
              <a:rPr lang="en-US" altLang="zh-CN" sz="2500" dirty="0"/>
              <a:t>5</a:t>
            </a:r>
            <a:r>
              <a:rPr lang="zh-CN" altLang="en-US" sz="2500" dirty="0"/>
              <a:t>秒。</a:t>
            </a:r>
            <a:endParaRPr lang="zh-CN" altLang="en-US" sz="2500" i="1" dirty="0"/>
          </a:p>
          <a:p>
            <a:pPr eaLnBrk="1" hangingPunct="1">
              <a:lnSpc>
                <a:spcPct val="80000"/>
              </a:lnSpc>
            </a:pPr>
            <a:r>
              <a:rPr lang="en-US" altLang="zh-CN" sz="2500" dirty="0">
                <a:solidFill>
                  <a:schemeClr val="accent2"/>
                </a:solidFill>
              </a:rPr>
              <a:t>host </a:t>
            </a:r>
            <a:r>
              <a:rPr lang="zh-CN" altLang="en-US" sz="2500" dirty="0"/>
              <a:t>目的主机的</a:t>
            </a:r>
            <a:r>
              <a:rPr lang="en-US" altLang="zh-CN" sz="2500" dirty="0"/>
              <a:t>IP</a:t>
            </a:r>
            <a:r>
              <a:rPr lang="zh-CN" altLang="en-US" sz="2500" dirty="0"/>
              <a:t>地址</a:t>
            </a:r>
            <a:endParaRPr lang="zh-CN" altLang="en-US" sz="2500" dirty="0"/>
          </a:p>
        </p:txBody>
      </p:sp>
      <p:sp>
        <p:nvSpPr>
          <p:cNvPr id="44039"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44040"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45059"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45060"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45061" name="Rectangle 2"/>
          <p:cNvSpPr>
            <a:spLocks noGrp="1"/>
          </p:cNvSpPr>
          <p:nvPr>
            <p:ph type="title"/>
          </p:nvPr>
        </p:nvSpPr>
        <p:spPr/>
        <p:txBody>
          <a:bodyPr vert="horz" wrap="square" lIns="91440" tIns="45720" rIns="91440" bIns="45720" anchor="b" anchorCtr="0"/>
          <a:p>
            <a:pPr eaLnBrk="1" hangingPunct="1"/>
            <a:r>
              <a:rPr lang="zh-CN" altLang="en-US" dirty="0"/>
              <a:t>常用网络命令</a:t>
            </a:r>
            <a:r>
              <a:rPr lang="en-US" altLang="zh-CN" dirty="0">
                <a:latin typeface="Arial" panose="020B0604020202020204" pitchFamily="34" charset="0"/>
              </a:rPr>
              <a:t>–</a:t>
            </a:r>
            <a:r>
              <a:rPr lang="en-US" altLang="zh-CN" dirty="0"/>
              <a:t> Traceroute</a:t>
            </a:r>
            <a:r>
              <a:rPr lang="zh-CN" altLang="en-US" dirty="0"/>
              <a:t>示例</a:t>
            </a:r>
            <a:endParaRPr lang="zh-CN" altLang="en-US" dirty="0"/>
          </a:p>
        </p:txBody>
      </p:sp>
      <p:sp>
        <p:nvSpPr>
          <p:cNvPr id="45062" name="Text Box 5"/>
          <p:cNvSpPr txBox="1"/>
          <p:nvPr/>
        </p:nvSpPr>
        <p:spPr>
          <a:xfrm>
            <a:off x="0" y="1698625"/>
            <a:ext cx="9144000" cy="4244975"/>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r>
              <a:rPr lang="en-US" altLang="zh-CN" sz="2100" b="0" dirty="0">
                <a:solidFill>
                  <a:schemeClr val="hlink"/>
                </a:solidFill>
              </a:rPr>
              <a:t>Quid # traceroute 35.1.1.48 </a:t>
            </a:r>
            <a:endParaRPr lang="en-US" altLang="zh-CN" sz="2100" b="0" dirty="0">
              <a:solidFill>
                <a:schemeClr val="hlink"/>
              </a:solidFill>
            </a:endParaRPr>
          </a:p>
          <a:p>
            <a:pPr marL="0" lvl="0" indent="0" eaLnBrk="1" hangingPunct="1">
              <a:spcBef>
                <a:spcPct val="0"/>
              </a:spcBef>
              <a:buClrTx/>
              <a:buFont typeface="Arial" panose="020B0604020202020204" pitchFamily="34" charset="0"/>
              <a:buNone/>
            </a:pPr>
            <a:r>
              <a:rPr lang="en-US" altLang="zh-CN" sz="2100" b="0" dirty="0">
                <a:solidFill>
                  <a:schemeClr val="hlink"/>
                </a:solidFill>
              </a:rPr>
              <a:t>traceroute to nis.nsf.net (35.1.1.48), 30 hops max, 56byte packet</a:t>
            </a:r>
            <a:endParaRPr lang="en-US" altLang="zh-CN" sz="2100" b="0" dirty="0">
              <a:solidFill>
                <a:schemeClr val="hlink"/>
              </a:solidFill>
            </a:endParaRPr>
          </a:p>
          <a:p>
            <a:pPr marL="0" lvl="0" indent="0" eaLnBrk="1" hangingPunct="1">
              <a:spcBef>
                <a:spcPct val="0"/>
              </a:spcBef>
              <a:buClrTx/>
              <a:buFont typeface="Arial" panose="020B0604020202020204" pitchFamily="34" charset="0"/>
              <a:buNone/>
            </a:pPr>
            <a:r>
              <a:rPr lang="en-US" altLang="zh-CN" sz="2100" b="0" dirty="0">
                <a:solidFill>
                  <a:schemeClr val="hlink"/>
                </a:solidFill>
              </a:rPr>
              <a:t>1 helios.ee.lbl.gov (128.3.112.1) 19 ms 19 ms 0 ms </a:t>
            </a:r>
            <a:endParaRPr lang="en-US" altLang="zh-CN" sz="2100" b="0" dirty="0">
              <a:solidFill>
                <a:schemeClr val="hlink"/>
              </a:solidFill>
            </a:endParaRPr>
          </a:p>
          <a:p>
            <a:pPr marL="0" lvl="0" indent="0" eaLnBrk="1" hangingPunct="1">
              <a:spcBef>
                <a:spcPct val="0"/>
              </a:spcBef>
              <a:buClrTx/>
              <a:buFont typeface="Arial" panose="020B0604020202020204" pitchFamily="34" charset="0"/>
              <a:buNone/>
            </a:pPr>
            <a:r>
              <a:rPr lang="en-US" altLang="zh-CN" sz="2100" b="0" dirty="0">
                <a:solidFill>
                  <a:schemeClr val="hlink"/>
                </a:solidFill>
              </a:rPr>
              <a:t>2 lilac-dmc.Berkeley.EDU (128.32.216.1) 39 ms 39 ms 19 ms</a:t>
            </a:r>
            <a:endParaRPr lang="en-US" altLang="zh-CN" sz="2100" b="0" dirty="0">
              <a:solidFill>
                <a:schemeClr val="hlink"/>
              </a:solidFill>
            </a:endParaRPr>
          </a:p>
          <a:p>
            <a:pPr marL="0" lvl="0" indent="0" eaLnBrk="1" hangingPunct="1">
              <a:spcBef>
                <a:spcPct val="0"/>
              </a:spcBef>
              <a:buClrTx/>
              <a:buFont typeface="Arial" panose="020B0604020202020204" pitchFamily="34" charset="0"/>
              <a:buNone/>
            </a:pPr>
            <a:r>
              <a:rPr lang="en-US" altLang="zh-CN" sz="2100" b="0" dirty="0">
                <a:solidFill>
                  <a:schemeClr val="hlink"/>
                </a:solidFill>
              </a:rPr>
              <a:t>3 ccngw-ner-cc.Berkeley.EDU (128.32.136.23) 39ms 40ms 39ms</a:t>
            </a:r>
            <a:endParaRPr lang="en-US" altLang="zh-CN" sz="2100" b="0" dirty="0">
              <a:solidFill>
                <a:schemeClr val="hlink"/>
              </a:solidFill>
            </a:endParaRPr>
          </a:p>
          <a:p>
            <a:pPr marL="0" lvl="0" indent="0" eaLnBrk="1" hangingPunct="1">
              <a:spcBef>
                <a:spcPct val="0"/>
              </a:spcBef>
              <a:buClrTx/>
              <a:buFont typeface="Arial" panose="020B0604020202020204" pitchFamily="34" charset="0"/>
              <a:buNone/>
            </a:pPr>
            <a:r>
              <a:rPr lang="en-US" altLang="zh-CN" sz="2100" b="0" dirty="0">
                <a:solidFill>
                  <a:schemeClr val="hlink"/>
                </a:solidFill>
              </a:rPr>
              <a:t>4 ccn-nerif22.Berkeley.EDU (128.32.168.22) 39 ms 39 ms 39 ms</a:t>
            </a:r>
            <a:endParaRPr lang="en-US" altLang="zh-CN" sz="2100" b="0" dirty="0">
              <a:solidFill>
                <a:schemeClr val="hlink"/>
              </a:solidFill>
            </a:endParaRPr>
          </a:p>
          <a:p>
            <a:pPr marL="0" lvl="0" indent="0" eaLnBrk="1" hangingPunct="1">
              <a:spcBef>
                <a:spcPct val="0"/>
              </a:spcBef>
              <a:buClrTx/>
              <a:buFont typeface="Arial" panose="020B0604020202020204" pitchFamily="34" charset="0"/>
              <a:buNone/>
            </a:pPr>
            <a:r>
              <a:rPr lang="en-US" altLang="zh-CN" sz="2100" b="0" dirty="0">
                <a:solidFill>
                  <a:schemeClr val="hlink"/>
                </a:solidFill>
              </a:rPr>
              <a:t>5 128.32.197.4 (128.32.197.4) 40 ms 59 ms 59 ms</a:t>
            </a:r>
            <a:endParaRPr lang="en-US" altLang="zh-CN" sz="2100" b="0" dirty="0">
              <a:solidFill>
                <a:schemeClr val="hlink"/>
              </a:solidFill>
            </a:endParaRPr>
          </a:p>
          <a:p>
            <a:pPr marL="0" lvl="0" indent="0" eaLnBrk="1" hangingPunct="1">
              <a:spcBef>
                <a:spcPct val="0"/>
              </a:spcBef>
              <a:buClrTx/>
              <a:buFont typeface="Arial" panose="020B0604020202020204" pitchFamily="34" charset="0"/>
              <a:buNone/>
            </a:pPr>
            <a:r>
              <a:rPr lang="en-US" altLang="zh-CN" sz="2100" b="0" dirty="0">
                <a:solidFill>
                  <a:schemeClr val="hlink"/>
                </a:solidFill>
              </a:rPr>
              <a:t>6 131.119.2.5 (131.119.2.5) 59 ms 59 ms 59 ms</a:t>
            </a:r>
            <a:endParaRPr lang="en-US" altLang="zh-CN" sz="2100" b="0" dirty="0">
              <a:solidFill>
                <a:schemeClr val="hlink"/>
              </a:solidFill>
            </a:endParaRPr>
          </a:p>
          <a:p>
            <a:pPr marL="0" lvl="0" indent="0" eaLnBrk="1" hangingPunct="1">
              <a:spcBef>
                <a:spcPct val="0"/>
              </a:spcBef>
              <a:buClrTx/>
              <a:buFont typeface="Arial" panose="020B0604020202020204" pitchFamily="34" charset="0"/>
              <a:buNone/>
            </a:pPr>
            <a:r>
              <a:rPr lang="en-US" altLang="zh-CN" sz="2100" b="0" dirty="0">
                <a:solidFill>
                  <a:schemeClr val="hlink"/>
                </a:solidFill>
              </a:rPr>
              <a:t>7 129.140.70.13 (129.140.70.13) 99 ms 99 ms 80 ms</a:t>
            </a:r>
            <a:endParaRPr lang="en-US" altLang="zh-CN" sz="2100" b="0" dirty="0">
              <a:solidFill>
                <a:schemeClr val="hlink"/>
              </a:solidFill>
            </a:endParaRPr>
          </a:p>
          <a:p>
            <a:pPr marL="0" lvl="0" indent="0" eaLnBrk="1" hangingPunct="1">
              <a:spcBef>
                <a:spcPct val="0"/>
              </a:spcBef>
              <a:buClrTx/>
              <a:buFont typeface="Arial" panose="020B0604020202020204" pitchFamily="34" charset="0"/>
              <a:buNone/>
            </a:pPr>
            <a:r>
              <a:rPr lang="en-US" altLang="zh-CN" sz="2100" b="0" dirty="0">
                <a:solidFill>
                  <a:schemeClr val="hlink"/>
                </a:solidFill>
              </a:rPr>
              <a:t>8 129.140.71.6 (129.140.71.6) 139 ms 239 ms 319 ms</a:t>
            </a:r>
            <a:endParaRPr lang="en-US" altLang="zh-CN" sz="2100" b="0" dirty="0">
              <a:solidFill>
                <a:schemeClr val="hlink"/>
              </a:solidFill>
            </a:endParaRPr>
          </a:p>
          <a:p>
            <a:pPr marL="0" lvl="0" indent="0" eaLnBrk="1" hangingPunct="1">
              <a:spcBef>
                <a:spcPct val="0"/>
              </a:spcBef>
              <a:buClrTx/>
              <a:buFont typeface="Arial" panose="020B0604020202020204" pitchFamily="34" charset="0"/>
              <a:buNone/>
            </a:pPr>
            <a:r>
              <a:rPr lang="en-US" altLang="zh-CN" sz="2100" b="0" dirty="0">
                <a:solidFill>
                  <a:schemeClr val="hlink"/>
                </a:solidFill>
              </a:rPr>
              <a:t>9 129.140.81.7 (129.140.81.7) 220 ms 199 ms 199 ms</a:t>
            </a:r>
            <a:endParaRPr lang="en-US" altLang="zh-CN" sz="2100" b="0" dirty="0">
              <a:solidFill>
                <a:schemeClr val="hlink"/>
              </a:solidFill>
            </a:endParaRPr>
          </a:p>
          <a:p>
            <a:pPr marL="0" lvl="0" indent="0" eaLnBrk="1" hangingPunct="1">
              <a:spcBef>
                <a:spcPct val="0"/>
              </a:spcBef>
              <a:buClrTx/>
              <a:buFont typeface="Arial" panose="020B0604020202020204" pitchFamily="34" charset="0"/>
              <a:buNone/>
            </a:pPr>
            <a:r>
              <a:rPr lang="en-US" altLang="zh-CN" sz="2100" b="0" dirty="0">
                <a:solidFill>
                  <a:schemeClr val="hlink"/>
                </a:solidFill>
              </a:rPr>
              <a:t>10 nic.merit.edu (35.1.1.48) 239 ms 239 ms 239 ms</a:t>
            </a:r>
            <a:endParaRPr lang="en-US" altLang="zh-CN" sz="2100" b="0" dirty="0">
              <a:solidFill>
                <a:schemeClr val="hlink"/>
              </a:solidFill>
            </a:endParaRPr>
          </a:p>
          <a:p>
            <a:pPr marL="0" lvl="0" indent="0" eaLnBrk="1" hangingPunct="1">
              <a:spcBef>
                <a:spcPct val="0"/>
              </a:spcBef>
              <a:buClrTx/>
              <a:buFont typeface="Arial" panose="020B0604020202020204" pitchFamily="34" charset="0"/>
              <a:buNone/>
            </a:pPr>
            <a:r>
              <a:rPr lang="zh-CN" altLang="en-US" sz="2000" dirty="0"/>
              <a:t>可以看出从源主机到目的地都经过了哪些网关，这对于网络分析是非常有用的。</a:t>
            </a:r>
            <a:endParaRPr lang="zh-CN" altLang="en-US" sz="2000" dirty="0"/>
          </a:p>
        </p:txBody>
      </p:sp>
      <p:sp>
        <p:nvSpPr>
          <p:cNvPr id="45063"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45064"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46083"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46084"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46085" name="Rectangle 2"/>
          <p:cNvSpPr>
            <a:spLocks noGrp="1"/>
          </p:cNvSpPr>
          <p:nvPr>
            <p:ph type="title"/>
          </p:nvPr>
        </p:nvSpPr>
        <p:spPr>
          <a:xfrm>
            <a:off x="574675" y="304800"/>
            <a:ext cx="8569325" cy="1216025"/>
          </a:xfrm>
        </p:spPr>
        <p:txBody>
          <a:bodyPr vert="horz" wrap="square" lIns="91440" tIns="45720" rIns="91440" bIns="45720" anchor="b" anchorCtr="0"/>
          <a:p>
            <a:pPr eaLnBrk="1" hangingPunct="1"/>
            <a:r>
              <a:rPr lang="zh-CN" altLang="en-US" sz="3400" dirty="0"/>
              <a:t>常用的网络命令</a:t>
            </a:r>
            <a:r>
              <a:rPr lang="en-US" altLang="zh-CN" sz="3400" dirty="0">
                <a:latin typeface="Arial" panose="020B0604020202020204" pitchFamily="34" charset="0"/>
              </a:rPr>
              <a:t>—</a:t>
            </a:r>
            <a:r>
              <a:rPr lang="en-US" altLang="zh-CN" sz="3400" dirty="0"/>
              <a:t>Tracert</a:t>
            </a:r>
            <a:r>
              <a:rPr lang="zh-CN" altLang="en-US" sz="3400" dirty="0"/>
              <a:t>、</a:t>
            </a:r>
            <a:r>
              <a:rPr lang="en-US" altLang="zh-CN" sz="3400" dirty="0"/>
              <a:t>x-firewalk</a:t>
            </a:r>
            <a:endParaRPr lang="en-US" altLang="zh-CN" sz="3400" dirty="0"/>
          </a:p>
        </p:txBody>
      </p:sp>
      <p:sp>
        <p:nvSpPr>
          <p:cNvPr id="46086" name="Rectangle 3"/>
          <p:cNvSpPr>
            <a:spLocks noGrp="1"/>
          </p:cNvSpPr>
          <p:nvPr>
            <p:ph type="body"/>
          </p:nvPr>
        </p:nvSpPr>
        <p:spPr/>
        <p:txBody>
          <a:bodyPr vert="horz" wrap="square" lIns="91440" tIns="45720" rIns="91440" bIns="45720" anchor="t" anchorCtr="0"/>
          <a:p>
            <a:pPr eaLnBrk="1" hangingPunct="1"/>
            <a:r>
              <a:rPr lang="en-US" altLang="zh-CN" sz="2800" dirty="0"/>
              <a:t>Windows</a:t>
            </a:r>
            <a:r>
              <a:rPr lang="zh-CN" altLang="en-US" sz="2800" dirty="0"/>
              <a:t>下用</a:t>
            </a:r>
            <a:r>
              <a:rPr lang="en-US" altLang="zh-CN" sz="2800" dirty="0"/>
              <a:t>tracert</a:t>
            </a:r>
            <a:r>
              <a:rPr lang="zh-CN" altLang="en-US" sz="2800" dirty="0"/>
              <a:t>命令可以查看路由信息，但是如今的路由器大部分都对</a:t>
            </a:r>
            <a:r>
              <a:rPr lang="en-US" altLang="zh-CN" sz="2800" dirty="0"/>
              <a:t>tracert</a:t>
            </a:r>
            <a:r>
              <a:rPr lang="zh-CN" altLang="en-US" sz="2800" dirty="0"/>
              <a:t>命令做了限制，此命令已经没有效果。</a:t>
            </a:r>
            <a:endParaRPr lang="zh-CN" altLang="en-US" sz="2800" dirty="0"/>
          </a:p>
          <a:p>
            <a:pPr eaLnBrk="1" hangingPunct="1"/>
            <a:r>
              <a:rPr lang="zh-CN" altLang="en-US" sz="2800" dirty="0"/>
              <a:t>有黑客开发出</a:t>
            </a:r>
            <a:r>
              <a:rPr lang="en-US" altLang="zh-CN" sz="2800" dirty="0">
                <a:solidFill>
                  <a:schemeClr val="accent2"/>
                </a:solidFill>
              </a:rPr>
              <a:t>x-firewalk.exe</a:t>
            </a:r>
            <a:r>
              <a:rPr lang="zh-CN" altLang="en-US" sz="2800" dirty="0"/>
              <a:t>可用于在</a:t>
            </a:r>
            <a:r>
              <a:rPr lang="en-US" altLang="zh-CN" sz="2800" dirty="0"/>
              <a:t>Windows</a:t>
            </a:r>
            <a:r>
              <a:rPr lang="zh-CN" altLang="en-US" sz="2800" dirty="0"/>
              <a:t>环境下查看路由信息，非常实用。</a:t>
            </a:r>
            <a:endParaRPr lang="zh-CN" altLang="en-US" sz="2800" dirty="0"/>
          </a:p>
        </p:txBody>
      </p:sp>
      <p:sp>
        <p:nvSpPr>
          <p:cNvPr id="46087"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46088"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47107"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47108"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47109" name="Rectangle 2"/>
          <p:cNvSpPr>
            <a:spLocks noGrp="1"/>
          </p:cNvSpPr>
          <p:nvPr>
            <p:ph type="title"/>
          </p:nvPr>
        </p:nvSpPr>
        <p:spPr/>
        <p:txBody>
          <a:bodyPr vert="horz" wrap="square" lIns="91440" tIns="45720" rIns="91440" bIns="45720" anchor="b" anchorCtr="0"/>
          <a:p>
            <a:pPr eaLnBrk="1" hangingPunct="1"/>
            <a:r>
              <a:rPr lang="zh-CN" altLang="en-US" dirty="0"/>
              <a:t>常用的网络命令</a:t>
            </a:r>
            <a:r>
              <a:rPr lang="en-US" altLang="zh-CN" dirty="0">
                <a:latin typeface="Arial" panose="020B0604020202020204" pitchFamily="34" charset="0"/>
              </a:rPr>
              <a:t>—</a:t>
            </a:r>
            <a:r>
              <a:rPr lang="en-US" altLang="zh-CN" dirty="0"/>
              <a:t>x-firewalk</a:t>
            </a:r>
            <a:r>
              <a:rPr lang="zh-CN" altLang="en-US" dirty="0"/>
              <a:t>示例</a:t>
            </a:r>
            <a:endParaRPr lang="zh-CN" altLang="en-US" dirty="0"/>
          </a:p>
        </p:txBody>
      </p:sp>
      <p:sp>
        <p:nvSpPr>
          <p:cNvPr id="47110" name="Rectangle 3"/>
          <p:cNvSpPr>
            <a:spLocks noGrp="1"/>
          </p:cNvSpPr>
          <p:nvPr>
            <p:ph type="body"/>
          </p:nvPr>
        </p:nvSpPr>
        <p:spPr>
          <a:xfrm>
            <a:off x="228600" y="1828800"/>
            <a:ext cx="8915400" cy="838200"/>
          </a:xfrm>
        </p:spPr>
        <p:txBody>
          <a:bodyPr vert="horz" wrap="square" lIns="91440" tIns="45720" rIns="91440" bIns="45720" anchor="t" anchorCtr="0"/>
          <a:p>
            <a:pPr eaLnBrk="1" hangingPunct="1">
              <a:lnSpc>
                <a:spcPct val="90000"/>
              </a:lnSpc>
            </a:pPr>
            <a:r>
              <a:rPr lang="zh-CN" altLang="en-US" sz="2500" dirty="0"/>
              <a:t>命令：</a:t>
            </a:r>
            <a:r>
              <a:rPr lang="en-US" altLang="zh-CN" sz="2500" dirty="0">
                <a:solidFill>
                  <a:schemeClr val="accent2"/>
                </a:solidFill>
              </a:rPr>
              <a:t>x-firewalk www.163.com</a:t>
            </a:r>
            <a:endParaRPr lang="en-US" altLang="zh-CN" sz="2500" dirty="0">
              <a:solidFill>
                <a:schemeClr val="accent2"/>
              </a:solidFill>
            </a:endParaRPr>
          </a:p>
          <a:p>
            <a:pPr eaLnBrk="1" hangingPunct="1">
              <a:lnSpc>
                <a:spcPct val="90000"/>
              </a:lnSpc>
            </a:pPr>
            <a:r>
              <a:rPr lang="zh-CN" altLang="en-US" sz="2500" dirty="0"/>
              <a:t>可以看到本地到达</a:t>
            </a:r>
            <a:r>
              <a:rPr lang="en-US" altLang="zh-CN" sz="2500" dirty="0"/>
              <a:t>www.163.com</a:t>
            </a:r>
            <a:r>
              <a:rPr lang="zh-CN" altLang="en-US" sz="2500" dirty="0"/>
              <a:t>都经过了哪些路由器</a:t>
            </a:r>
            <a:endParaRPr lang="zh-CN" altLang="en-US" sz="2500" dirty="0"/>
          </a:p>
        </p:txBody>
      </p:sp>
      <p:pic>
        <p:nvPicPr>
          <p:cNvPr id="47111" name="Picture 4"/>
          <p:cNvPicPr>
            <a:picLocks noChangeAspect="1"/>
          </p:cNvPicPr>
          <p:nvPr/>
        </p:nvPicPr>
        <p:blipFill>
          <a:blip r:embed="rId1"/>
          <a:stretch>
            <a:fillRect/>
          </a:stretch>
        </p:blipFill>
        <p:spPr>
          <a:xfrm>
            <a:off x="0" y="2743200"/>
            <a:ext cx="9144000" cy="3929063"/>
          </a:xfrm>
          <a:prstGeom prst="rect">
            <a:avLst/>
          </a:prstGeom>
          <a:noFill/>
          <a:ln w="9525">
            <a:noFill/>
          </a:ln>
        </p:spPr>
      </p:pic>
      <p:sp>
        <p:nvSpPr>
          <p:cNvPr id="47112"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47113"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48131"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48132"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48133" name="Rectangle 1026"/>
          <p:cNvSpPr>
            <a:spLocks noGrp="1"/>
          </p:cNvSpPr>
          <p:nvPr>
            <p:ph type="title"/>
          </p:nvPr>
        </p:nvSpPr>
        <p:spPr/>
        <p:txBody>
          <a:bodyPr vert="horz" wrap="square" lIns="91440" tIns="45720" rIns="91440" bIns="45720" anchor="b" anchorCtr="0"/>
          <a:p>
            <a:pPr eaLnBrk="1" hangingPunct="1"/>
            <a:r>
              <a:rPr lang="zh-CN" altLang="en-US" dirty="0"/>
              <a:t>常用网络命令</a:t>
            </a:r>
            <a:r>
              <a:rPr lang="en-US" altLang="zh-CN" dirty="0"/>
              <a:t>--net</a:t>
            </a:r>
            <a:endParaRPr lang="en-US" altLang="zh-CN" dirty="0"/>
          </a:p>
        </p:txBody>
      </p:sp>
      <p:sp>
        <p:nvSpPr>
          <p:cNvPr id="48134" name="Rectangle 1027"/>
          <p:cNvSpPr>
            <a:spLocks noGrp="1"/>
          </p:cNvSpPr>
          <p:nvPr>
            <p:ph type="body"/>
          </p:nvPr>
        </p:nvSpPr>
        <p:spPr>
          <a:xfrm>
            <a:off x="609600" y="1828800"/>
            <a:ext cx="7924800" cy="4572000"/>
          </a:xfrm>
        </p:spPr>
        <p:txBody>
          <a:bodyPr vert="horz" wrap="square" lIns="91440" tIns="45720" rIns="91440" bIns="45720" anchor="t" anchorCtr="0"/>
          <a:p>
            <a:pPr eaLnBrk="1" hangingPunct="1"/>
            <a:r>
              <a:rPr lang="en-US" altLang="zh-CN" sz="2600" dirty="0"/>
              <a:t>Net</a:t>
            </a:r>
            <a:r>
              <a:rPr lang="zh-CN" altLang="en-US" sz="2600" dirty="0"/>
              <a:t>命令系列</a:t>
            </a:r>
            <a:r>
              <a:rPr lang="en-US" altLang="zh-CN" sz="2600" dirty="0">
                <a:latin typeface="Arial" panose="020B0604020202020204" pitchFamily="34" charset="0"/>
              </a:rPr>
              <a:t>——</a:t>
            </a:r>
            <a:r>
              <a:rPr lang="zh-CN" altLang="en-US" sz="2600" dirty="0"/>
              <a:t>很多的</a:t>
            </a:r>
            <a:r>
              <a:rPr lang="en-US" altLang="zh-CN" sz="2600" dirty="0"/>
              <a:t>Windows</a:t>
            </a:r>
            <a:r>
              <a:rPr lang="zh-CN" altLang="en-US" sz="2600" dirty="0"/>
              <a:t>的网络命令都是</a:t>
            </a:r>
            <a:r>
              <a:rPr lang="en-US" altLang="zh-CN" sz="2600" dirty="0"/>
              <a:t>net</a:t>
            </a:r>
            <a:r>
              <a:rPr lang="zh-CN" altLang="en-US" sz="2600" dirty="0"/>
              <a:t>开头的。利用</a:t>
            </a:r>
            <a:r>
              <a:rPr lang="en-US" altLang="zh-CN" sz="2600" dirty="0"/>
              <a:t>net</a:t>
            </a:r>
            <a:r>
              <a:rPr lang="zh-CN" altLang="en-US" sz="2600" dirty="0"/>
              <a:t>开头的命令，可以实现很多的网络管理功能</a:t>
            </a:r>
            <a:r>
              <a:rPr lang="en-US" altLang="zh-CN" sz="2600" dirty="0">
                <a:latin typeface="Arial" panose="020B0604020202020204" pitchFamily="34" charset="0"/>
              </a:rPr>
              <a:t>……</a:t>
            </a:r>
            <a:r>
              <a:rPr lang="zh-CN" altLang="en-US" sz="2600" dirty="0"/>
              <a:t>比如用</a:t>
            </a:r>
            <a:r>
              <a:rPr lang="en-US" altLang="zh-CN" sz="2600" dirty="0"/>
              <a:t>net start server</a:t>
            </a:r>
            <a:r>
              <a:rPr lang="zh-CN" altLang="en-US" sz="2600" dirty="0"/>
              <a:t>，可以启动服务器；</a:t>
            </a:r>
            <a:r>
              <a:rPr lang="en-US" altLang="zh-CN" sz="2600" dirty="0"/>
              <a:t>NET USE </a:t>
            </a:r>
            <a:r>
              <a:rPr lang="zh-CN" altLang="en-US" sz="2600" dirty="0"/>
              <a:t>用于将计算机与共享的资源相连接，或者切断计算机与共享资源的连接，当不带选项使用本命令时，它会列出计算机的连接。 </a:t>
            </a:r>
            <a:endParaRPr lang="zh-CN" altLang="en-US" sz="2600" dirty="0"/>
          </a:p>
          <a:p>
            <a:pPr eaLnBrk="1" hangingPunct="1"/>
            <a:r>
              <a:rPr lang="zh-CN" altLang="en-US" sz="2600" dirty="0"/>
              <a:t>以下以</a:t>
            </a:r>
            <a:r>
              <a:rPr lang="en-US" altLang="zh-CN" sz="2600" dirty="0"/>
              <a:t>Windows NT</a:t>
            </a:r>
            <a:r>
              <a:rPr lang="zh-CN" altLang="en-US" sz="2600" dirty="0"/>
              <a:t>下的</a:t>
            </a:r>
            <a:r>
              <a:rPr lang="en-US" altLang="zh-CN" sz="2600" dirty="0"/>
              <a:t>Net USE</a:t>
            </a:r>
            <a:r>
              <a:rPr lang="zh-CN" altLang="en-US" sz="2600" dirty="0"/>
              <a:t>命令为例。</a:t>
            </a:r>
            <a:r>
              <a:rPr lang="zh-CN" altLang="en-US" sz="2100" dirty="0"/>
              <a:t> </a:t>
            </a:r>
            <a:endParaRPr lang="zh-CN" altLang="en-US" sz="2100" dirty="0"/>
          </a:p>
          <a:p>
            <a:pPr eaLnBrk="1" hangingPunct="1"/>
            <a:endParaRPr lang="en-US" altLang="zh-CN" sz="2100" dirty="0"/>
          </a:p>
        </p:txBody>
      </p:sp>
      <p:sp>
        <p:nvSpPr>
          <p:cNvPr id="48135"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48136"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7171"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7172"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7173" name="Rectangle 2"/>
          <p:cNvSpPr>
            <a:spLocks noGrp="1"/>
          </p:cNvSpPr>
          <p:nvPr>
            <p:ph type="title"/>
          </p:nvPr>
        </p:nvSpPr>
        <p:spPr/>
        <p:txBody>
          <a:bodyPr vert="horz" wrap="square" lIns="91440" tIns="45720" rIns="91440" bIns="45720" anchor="b" anchorCtr="0"/>
          <a:p>
            <a:pPr eaLnBrk="1" hangingPunct="1"/>
            <a:r>
              <a:rPr lang="zh-CN" altLang="zh-CN" dirty="0"/>
              <a:t>什么是扫描器</a:t>
            </a:r>
            <a:endParaRPr lang="zh-CN" altLang="zh-CN" dirty="0"/>
          </a:p>
        </p:txBody>
      </p:sp>
      <p:sp>
        <p:nvSpPr>
          <p:cNvPr id="7174" name="Rectangle 3"/>
          <p:cNvSpPr>
            <a:spLocks noGrp="1"/>
          </p:cNvSpPr>
          <p:nvPr>
            <p:ph type="body"/>
          </p:nvPr>
        </p:nvSpPr>
        <p:spPr/>
        <p:txBody>
          <a:bodyPr vert="horz" wrap="square" lIns="91440" tIns="45720" rIns="91440" bIns="45720" anchor="t" anchorCtr="0"/>
          <a:p>
            <a:pPr eaLnBrk="1" hangingPunct="1">
              <a:lnSpc>
                <a:spcPct val="90000"/>
              </a:lnSpc>
            </a:pPr>
            <a:r>
              <a:rPr lang="zh-CN" altLang="en-US" sz="2800" dirty="0"/>
              <a:t>扫描器是一种</a:t>
            </a:r>
            <a:r>
              <a:rPr lang="zh-CN" altLang="en-US" sz="2800" dirty="0">
                <a:latin typeface="华文行楷" panose="02010800040101010101" pitchFamily="2" charset="-122"/>
                <a:ea typeface="华文行楷" panose="02010800040101010101" pitchFamily="2" charset="-122"/>
              </a:rPr>
              <a:t>自动检测远程或本地主机</a:t>
            </a:r>
            <a:r>
              <a:rPr lang="zh-CN" altLang="en-US" sz="2800" dirty="0"/>
              <a:t>安全性弱点的程序。它集成了常用的各种扫描技术。</a:t>
            </a:r>
            <a:endParaRPr lang="en-US" altLang="zh-CN" sz="2800" dirty="0"/>
          </a:p>
          <a:p>
            <a:pPr eaLnBrk="1" hangingPunct="1"/>
            <a:r>
              <a:rPr lang="zh-CN" altLang="en-US" sz="2800" dirty="0"/>
              <a:t>功能</a:t>
            </a:r>
            <a:endParaRPr lang="en-US" altLang="zh-CN" sz="2800" dirty="0"/>
          </a:p>
          <a:p>
            <a:pPr lvl="1" eaLnBrk="1" hangingPunct="1"/>
            <a:r>
              <a:rPr lang="zh-CN" altLang="en-US" sz="2400" dirty="0"/>
              <a:t>扫描目标主机识别其工作状态（开</a:t>
            </a:r>
            <a:r>
              <a:rPr lang="en-US" altLang="zh-CN" sz="2400" dirty="0"/>
              <a:t>/</a:t>
            </a:r>
            <a:r>
              <a:rPr lang="zh-CN" altLang="en-US" sz="2400" dirty="0"/>
              <a:t>关机）</a:t>
            </a:r>
            <a:endParaRPr lang="zh-CN" altLang="en-US" sz="2400" dirty="0"/>
          </a:p>
          <a:p>
            <a:pPr lvl="1" eaLnBrk="1" hangingPunct="1"/>
            <a:r>
              <a:rPr lang="zh-CN" altLang="en-US" sz="2400" dirty="0"/>
              <a:t>识别目标主机端口的状态（监听</a:t>
            </a:r>
            <a:r>
              <a:rPr lang="en-US" altLang="zh-CN" sz="2400" dirty="0"/>
              <a:t>/</a:t>
            </a:r>
            <a:r>
              <a:rPr lang="zh-CN" altLang="en-US" sz="2400" dirty="0"/>
              <a:t>关闭）</a:t>
            </a:r>
            <a:endParaRPr lang="zh-CN" altLang="en-US" sz="2400" dirty="0"/>
          </a:p>
          <a:p>
            <a:pPr lvl="1" eaLnBrk="1" hangingPunct="1"/>
            <a:r>
              <a:rPr lang="zh-CN" altLang="en-US" sz="2400" dirty="0"/>
              <a:t>识别目标主机操作系统的类型和版本</a:t>
            </a:r>
            <a:endParaRPr lang="zh-CN" altLang="en-US" sz="2400" dirty="0"/>
          </a:p>
          <a:p>
            <a:pPr lvl="1" eaLnBrk="1" hangingPunct="1"/>
            <a:r>
              <a:rPr lang="zh-CN" altLang="en-US" sz="2400" dirty="0"/>
              <a:t>识别目标主机服务程序的类型和版本</a:t>
            </a:r>
            <a:endParaRPr lang="zh-CN" altLang="en-US" sz="2400" dirty="0"/>
          </a:p>
          <a:p>
            <a:pPr lvl="1" eaLnBrk="1" hangingPunct="1"/>
            <a:r>
              <a:rPr lang="zh-CN" altLang="en-US" sz="2400" dirty="0"/>
              <a:t>分析目标主机、目标网络的漏洞（脆弱点）</a:t>
            </a:r>
            <a:endParaRPr lang="zh-CN" altLang="en-US" sz="2400" dirty="0"/>
          </a:p>
          <a:p>
            <a:pPr lvl="1" eaLnBrk="1" hangingPunct="1"/>
            <a:r>
              <a:rPr lang="zh-CN" altLang="en-US" sz="2400" dirty="0"/>
              <a:t>生成扫描结果报告</a:t>
            </a:r>
            <a:endParaRPr lang="zh-CN" altLang="en-US" sz="2400" dirty="0"/>
          </a:p>
          <a:p>
            <a:pPr eaLnBrk="1" hangingPunct="1">
              <a:lnSpc>
                <a:spcPct val="90000"/>
              </a:lnSpc>
            </a:pPr>
            <a:endParaRPr lang="zh-CN" altLang="en-US" sz="2800" dirty="0"/>
          </a:p>
        </p:txBody>
      </p:sp>
      <p:sp>
        <p:nvSpPr>
          <p:cNvPr id="7175"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7176"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50179"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50180"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50181" name="Rectangle 2"/>
          <p:cNvSpPr>
            <a:spLocks noGrp="1"/>
          </p:cNvSpPr>
          <p:nvPr>
            <p:ph type="title"/>
          </p:nvPr>
        </p:nvSpPr>
        <p:spPr/>
        <p:txBody>
          <a:bodyPr vert="horz" wrap="square" lIns="91440" tIns="45720" rIns="91440" bIns="45720" anchor="b" anchorCtr="0"/>
          <a:p>
            <a:pPr eaLnBrk="1" hangingPunct="1"/>
            <a:r>
              <a:rPr lang="zh-CN" altLang="en-US" dirty="0"/>
              <a:t>常用网络命令</a:t>
            </a:r>
            <a:r>
              <a:rPr lang="en-US" altLang="zh-CN" dirty="0">
                <a:latin typeface="Arial" panose="020B0604020202020204" pitchFamily="34" charset="0"/>
              </a:rPr>
              <a:t>—</a:t>
            </a:r>
            <a:r>
              <a:rPr lang="en-US" altLang="zh-CN" dirty="0"/>
              <a:t>net use</a:t>
            </a:r>
            <a:r>
              <a:rPr lang="zh-CN" altLang="en-US" dirty="0"/>
              <a:t>示例</a:t>
            </a:r>
            <a:endParaRPr lang="zh-CN" altLang="en-US" dirty="0"/>
          </a:p>
        </p:txBody>
      </p:sp>
      <p:sp>
        <p:nvSpPr>
          <p:cNvPr id="50182" name="Rectangle 3"/>
          <p:cNvSpPr>
            <a:spLocks noGrp="1"/>
          </p:cNvSpPr>
          <p:nvPr>
            <p:ph type="body"/>
          </p:nvPr>
        </p:nvSpPr>
        <p:spPr>
          <a:xfrm>
            <a:off x="533400" y="1752600"/>
            <a:ext cx="7924800" cy="609600"/>
          </a:xfrm>
        </p:spPr>
        <p:txBody>
          <a:bodyPr vert="horz" wrap="square" lIns="91440" tIns="45720" rIns="91440" bIns="45720" anchor="t" anchorCtr="0"/>
          <a:p>
            <a:pPr marL="457200" indent="-457200" eaLnBrk="1" hangingPunct="1">
              <a:buNone/>
            </a:pPr>
            <a:r>
              <a:rPr lang="en-US" altLang="zh-CN" dirty="0"/>
              <a:t>	net use</a:t>
            </a:r>
            <a:r>
              <a:rPr lang="zh-CN" altLang="en-US" dirty="0"/>
              <a:t>命令及参数使用</a:t>
            </a:r>
            <a:endParaRPr lang="zh-CN" altLang="en-US" sz="2100" dirty="0"/>
          </a:p>
        </p:txBody>
      </p:sp>
      <p:pic>
        <p:nvPicPr>
          <p:cNvPr id="50183" name="Picture 4"/>
          <p:cNvPicPr>
            <a:picLocks noChangeAspect="1"/>
          </p:cNvPicPr>
          <p:nvPr/>
        </p:nvPicPr>
        <p:blipFill>
          <a:blip r:embed="rId1"/>
          <a:stretch>
            <a:fillRect/>
          </a:stretch>
        </p:blipFill>
        <p:spPr>
          <a:xfrm>
            <a:off x="152400" y="2400300"/>
            <a:ext cx="8839200" cy="3162300"/>
          </a:xfrm>
          <a:prstGeom prst="rect">
            <a:avLst/>
          </a:prstGeom>
          <a:noFill/>
          <a:ln w="9525">
            <a:noFill/>
          </a:ln>
        </p:spPr>
      </p:pic>
      <p:sp>
        <p:nvSpPr>
          <p:cNvPr id="50184"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50185"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52227"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52228"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52229" name="Rectangle 2"/>
          <p:cNvSpPr>
            <a:spLocks noGrp="1"/>
          </p:cNvSpPr>
          <p:nvPr>
            <p:ph type="title"/>
          </p:nvPr>
        </p:nvSpPr>
        <p:spPr/>
        <p:txBody>
          <a:bodyPr vert="horz" wrap="square" lIns="91440" tIns="45720" rIns="91440" bIns="45720" anchor="b" anchorCtr="0"/>
          <a:p>
            <a:pPr eaLnBrk="1" hangingPunct="1"/>
            <a:r>
              <a:rPr lang="zh-CN" altLang="en-US" dirty="0">
                <a:solidFill>
                  <a:srgbClr val="FF0000"/>
                </a:solidFill>
              </a:rPr>
              <a:t>常用网络命令</a:t>
            </a:r>
            <a:r>
              <a:rPr lang="en-US" altLang="zh-CN" dirty="0">
                <a:solidFill>
                  <a:srgbClr val="FF0000"/>
                </a:solidFill>
                <a:latin typeface="Arial" panose="020B0604020202020204" pitchFamily="34" charset="0"/>
              </a:rPr>
              <a:t>—</a:t>
            </a:r>
            <a:r>
              <a:rPr lang="en-US" altLang="zh-CN" dirty="0">
                <a:solidFill>
                  <a:srgbClr val="FF0000"/>
                </a:solidFill>
              </a:rPr>
              <a:t>net use</a:t>
            </a:r>
            <a:r>
              <a:rPr lang="zh-CN" altLang="en-US" dirty="0">
                <a:solidFill>
                  <a:srgbClr val="FF0000"/>
                </a:solidFill>
              </a:rPr>
              <a:t>示例</a:t>
            </a:r>
            <a:endParaRPr lang="zh-CN" altLang="en-US" dirty="0">
              <a:solidFill>
                <a:srgbClr val="FF0000"/>
              </a:solidFill>
            </a:endParaRPr>
          </a:p>
        </p:txBody>
      </p:sp>
      <p:sp>
        <p:nvSpPr>
          <p:cNvPr id="52230" name="Rectangle 3"/>
          <p:cNvSpPr>
            <a:spLocks noGrp="1"/>
          </p:cNvSpPr>
          <p:nvPr>
            <p:ph type="body"/>
          </p:nvPr>
        </p:nvSpPr>
        <p:spPr>
          <a:xfrm>
            <a:off x="304800" y="1676400"/>
            <a:ext cx="8153400" cy="4800600"/>
          </a:xfrm>
        </p:spPr>
        <p:txBody>
          <a:bodyPr vert="horz" wrap="square" lIns="91440" tIns="45720" rIns="91440" bIns="45720" anchor="t" anchorCtr="0"/>
          <a:p>
            <a:pPr marL="457200" indent="-457200" eaLnBrk="1" hangingPunct="1">
              <a:buNone/>
            </a:pPr>
            <a:r>
              <a:rPr lang="en-US" altLang="zh-CN" sz="2100" dirty="0"/>
              <a:t>	(1) </a:t>
            </a:r>
            <a:r>
              <a:rPr lang="zh-CN" altLang="en-US" sz="2100" dirty="0"/>
              <a:t>用户名为</a:t>
            </a:r>
            <a:r>
              <a:rPr lang="en-US" altLang="zh-CN" sz="2100" dirty="0"/>
              <a:t>Administrator</a:t>
            </a:r>
            <a:r>
              <a:rPr lang="zh-CN" altLang="en-US" sz="2100" dirty="0"/>
              <a:t>，密码为</a:t>
            </a:r>
            <a:r>
              <a:rPr lang="en-US" altLang="zh-CN" sz="2100" dirty="0"/>
              <a:t>longmang</a:t>
            </a:r>
            <a:r>
              <a:rPr lang="zh-CN" altLang="en-US" sz="2100" dirty="0"/>
              <a:t>与远程计算机</a:t>
            </a:r>
            <a:r>
              <a:rPr lang="en-US" altLang="zh-CN" sz="2100" dirty="0"/>
              <a:t>192.168.1.34</a:t>
            </a:r>
            <a:r>
              <a:rPr lang="zh-CN" altLang="en-US" sz="2100" dirty="0"/>
              <a:t>进行</a:t>
            </a:r>
            <a:r>
              <a:rPr lang="en-US" altLang="zh-CN" sz="2100" dirty="0"/>
              <a:t>IPC$</a:t>
            </a:r>
            <a:r>
              <a:rPr lang="zh-CN" altLang="en-US" sz="2100" dirty="0"/>
              <a:t>连接，如图所示。</a:t>
            </a:r>
            <a:endParaRPr lang="zh-CN" altLang="en-US" sz="2100" dirty="0"/>
          </a:p>
          <a:p>
            <a:pPr marL="457200" indent="-457200" eaLnBrk="1" hangingPunct="1">
              <a:buNone/>
            </a:pPr>
            <a:endParaRPr lang="zh-CN" altLang="en-US" sz="2100" dirty="0"/>
          </a:p>
          <a:p>
            <a:pPr marL="457200" indent="-457200" eaLnBrk="1" hangingPunct="1">
              <a:buNone/>
            </a:pPr>
            <a:endParaRPr lang="zh-CN" altLang="en-US" sz="2000" dirty="0"/>
          </a:p>
          <a:p>
            <a:pPr marL="457200" indent="-457200" eaLnBrk="1" hangingPunct="1">
              <a:buNone/>
            </a:pPr>
            <a:endParaRPr lang="zh-CN" altLang="en-US" sz="2000" dirty="0"/>
          </a:p>
          <a:p>
            <a:pPr marL="457200" indent="-457200" eaLnBrk="1" hangingPunct="1">
              <a:buNone/>
            </a:pPr>
            <a:r>
              <a:rPr lang="zh-CN" altLang="en-US" sz="2100" dirty="0"/>
              <a:t>	</a:t>
            </a:r>
            <a:r>
              <a:rPr lang="en-US" altLang="zh-CN" sz="2100" dirty="0"/>
              <a:t>(2)</a:t>
            </a:r>
            <a:r>
              <a:rPr lang="zh-CN" altLang="en-US" sz="2100" dirty="0"/>
              <a:t>查看与远程计算机建立的连接，如图所示。 </a:t>
            </a:r>
            <a:endParaRPr lang="zh-CN" altLang="en-US" sz="2100" dirty="0"/>
          </a:p>
          <a:p>
            <a:pPr marL="457200" indent="-457200" eaLnBrk="1" hangingPunct="1">
              <a:buNone/>
            </a:pPr>
            <a:endParaRPr lang="en-US" altLang="zh-CN" sz="2100" dirty="0"/>
          </a:p>
        </p:txBody>
      </p:sp>
      <p:pic>
        <p:nvPicPr>
          <p:cNvPr id="52231" name="Picture 8"/>
          <p:cNvPicPr>
            <a:picLocks noChangeAspect="1"/>
          </p:cNvPicPr>
          <p:nvPr/>
        </p:nvPicPr>
        <p:blipFill>
          <a:blip r:embed="rId1"/>
          <a:stretch>
            <a:fillRect/>
          </a:stretch>
        </p:blipFill>
        <p:spPr>
          <a:xfrm>
            <a:off x="228600" y="2438400"/>
            <a:ext cx="8686800" cy="1066800"/>
          </a:xfrm>
          <a:prstGeom prst="rect">
            <a:avLst/>
          </a:prstGeom>
          <a:noFill/>
          <a:ln w="9525">
            <a:noFill/>
          </a:ln>
        </p:spPr>
      </p:pic>
      <p:pic>
        <p:nvPicPr>
          <p:cNvPr id="52232" name="Picture 9"/>
          <p:cNvPicPr>
            <a:picLocks noChangeAspect="1"/>
          </p:cNvPicPr>
          <p:nvPr/>
        </p:nvPicPr>
        <p:blipFill>
          <a:blip r:embed="rId2"/>
          <a:stretch>
            <a:fillRect/>
          </a:stretch>
        </p:blipFill>
        <p:spPr>
          <a:xfrm>
            <a:off x="76200" y="3886200"/>
            <a:ext cx="8991600" cy="2571750"/>
          </a:xfrm>
          <a:prstGeom prst="rect">
            <a:avLst/>
          </a:prstGeom>
          <a:noFill/>
          <a:ln w="9525">
            <a:noFill/>
          </a:ln>
        </p:spPr>
      </p:pic>
      <p:sp>
        <p:nvSpPr>
          <p:cNvPr id="52233"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52234"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54275"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54276"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54277" name="Rectangle 1026"/>
          <p:cNvSpPr>
            <a:spLocks noGrp="1"/>
          </p:cNvSpPr>
          <p:nvPr>
            <p:ph type="title"/>
          </p:nvPr>
        </p:nvSpPr>
        <p:spPr/>
        <p:txBody>
          <a:bodyPr vert="horz" wrap="square" lIns="91440" tIns="45720" rIns="91440" bIns="45720" anchor="b" anchorCtr="0"/>
          <a:p>
            <a:pPr eaLnBrk="1" hangingPunct="1"/>
            <a:r>
              <a:rPr lang="zh-CN" altLang="en-US" dirty="0"/>
              <a:t>常用网络命令</a:t>
            </a:r>
            <a:r>
              <a:rPr lang="en-US" altLang="zh-CN" dirty="0">
                <a:latin typeface="Arial" panose="020B0604020202020204" pitchFamily="34" charset="0"/>
              </a:rPr>
              <a:t>—</a:t>
            </a:r>
            <a:r>
              <a:rPr lang="en-US" altLang="zh-CN" dirty="0"/>
              <a:t>net use</a:t>
            </a:r>
            <a:r>
              <a:rPr lang="zh-CN" altLang="en-US" dirty="0"/>
              <a:t>示例</a:t>
            </a:r>
            <a:endParaRPr lang="zh-CN" altLang="en-US" dirty="0"/>
          </a:p>
        </p:txBody>
      </p:sp>
      <p:sp>
        <p:nvSpPr>
          <p:cNvPr id="54278" name="Rectangle 1027"/>
          <p:cNvSpPr>
            <a:spLocks noGrp="1"/>
          </p:cNvSpPr>
          <p:nvPr>
            <p:ph type="body"/>
          </p:nvPr>
        </p:nvSpPr>
        <p:spPr>
          <a:xfrm>
            <a:off x="304800" y="1676400"/>
            <a:ext cx="8229600" cy="4419600"/>
          </a:xfrm>
        </p:spPr>
        <p:txBody>
          <a:bodyPr vert="horz" wrap="square" lIns="91440" tIns="45720" rIns="91440" bIns="45720" anchor="t" anchorCtr="0"/>
          <a:p>
            <a:pPr marL="457200" indent="-457200" eaLnBrk="1" hangingPunct="1">
              <a:buNone/>
            </a:pPr>
            <a:r>
              <a:rPr lang="en-US" altLang="zh-CN" sz="2500" dirty="0"/>
              <a:t>	(3)</a:t>
            </a:r>
            <a:r>
              <a:rPr lang="zh-CN" altLang="en-US" sz="2500" dirty="0"/>
              <a:t>将远程计算机的</a:t>
            </a:r>
            <a:r>
              <a:rPr lang="en-US" altLang="zh-CN" sz="2500" dirty="0"/>
              <a:t>c</a:t>
            </a:r>
            <a:r>
              <a:rPr lang="zh-CN" altLang="en-US" sz="2500" dirty="0"/>
              <a:t>盘映射到本地</a:t>
            </a:r>
            <a:r>
              <a:rPr lang="en-US" altLang="zh-CN" sz="2500" dirty="0"/>
              <a:t>o</a:t>
            </a:r>
            <a:r>
              <a:rPr lang="zh-CN" altLang="en-US" sz="2500" dirty="0"/>
              <a:t>盘，如图所示。 </a:t>
            </a:r>
            <a:endParaRPr lang="zh-CN" altLang="en-US" sz="2500" dirty="0"/>
          </a:p>
        </p:txBody>
      </p:sp>
      <p:pic>
        <p:nvPicPr>
          <p:cNvPr id="54279" name="Picture 1034"/>
          <p:cNvPicPr>
            <a:picLocks noChangeAspect="1"/>
          </p:cNvPicPr>
          <p:nvPr/>
        </p:nvPicPr>
        <p:blipFill>
          <a:blip r:embed="rId1"/>
          <a:stretch>
            <a:fillRect/>
          </a:stretch>
        </p:blipFill>
        <p:spPr>
          <a:xfrm>
            <a:off x="685800" y="2133600"/>
            <a:ext cx="7467600" cy="4460875"/>
          </a:xfrm>
          <a:prstGeom prst="rect">
            <a:avLst/>
          </a:prstGeom>
          <a:noFill/>
          <a:ln w="9525">
            <a:noFill/>
          </a:ln>
        </p:spPr>
      </p:pic>
      <p:sp>
        <p:nvSpPr>
          <p:cNvPr id="54280"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54281"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56323"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56324"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56325" name="Rectangle 2"/>
          <p:cNvSpPr>
            <a:spLocks noGrp="1"/>
          </p:cNvSpPr>
          <p:nvPr>
            <p:ph type="title"/>
          </p:nvPr>
        </p:nvSpPr>
        <p:spPr/>
        <p:txBody>
          <a:bodyPr vert="horz" wrap="square" lIns="91440" tIns="45720" rIns="91440" bIns="45720" anchor="b" anchorCtr="0"/>
          <a:p>
            <a:pPr eaLnBrk="1" hangingPunct="1"/>
            <a:r>
              <a:rPr lang="zh-CN" altLang="en-US" dirty="0"/>
              <a:t>常用网络命令</a:t>
            </a:r>
            <a:r>
              <a:rPr lang="en-US" altLang="zh-CN" dirty="0">
                <a:latin typeface="Arial" panose="020B0604020202020204" pitchFamily="34" charset="0"/>
              </a:rPr>
              <a:t>—</a:t>
            </a:r>
            <a:r>
              <a:rPr lang="en-US" altLang="zh-CN" dirty="0"/>
              <a:t>net use</a:t>
            </a:r>
            <a:r>
              <a:rPr lang="zh-CN" altLang="en-US" dirty="0"/>
              <a:t>示例</a:t>
            </a:r>
            <a:endParaRPr lang="zh-CN" altLang="en-US" dirty="0"/>
          </a:p>
        </p:txBody>
      </p:sp>
      <p:sp>
        <p:nvSpPr>
          <p:cNvPr id="56326" name="Rectangle 3"/>
          <p:cNvSpPr>
            <a:spLocks noGrp="1"/>
          </p:cNvSpPr>
          <p:nvPr>
            <p:ph type="body"/>
          </p:nvPr>
        </p:nvSpPr>
        <p:spPr/>
        <p:txBody>
          <a:bodyPr vert="horz" wrap="square" lIns="91440" tIns="45720" rIns="91440" bIns="45720" anchor="t" anchorCtr="0"/>
          <a:p>
            <a:pPr eaLnBrk="1" hangingPunct="1">
              <a:buNone/>
            </a:pPr>
            <a:r>
              <a:rPr lang="en-US" altLang="zh-CN" dirty="0"/>
              <a:t>	(4)</a:t>
            </a:r>
            <a:r>
              <a:rPr lang="zh-CN" altLang="en-US" dirty="0"/>
              <a:t>删除一个</a:t>
            </a:r>
            <a:r>
              <a:rPr lang="en-US" altLang="zh-CN" dirty="0"/>
              <a:t>IPC$</a:t>
            </a:r>
            <a:r>
              <a:rPr lang="zh-CN" altLang="en-US" dirty="0"/>
              <a:t>连接</a:t>
            </a:r>
            <a:endParaRPr lang="zh-CN" altLang="en-US" dirty="0"/>
          </a:p>
          <a:p>
            <a:pPr eaLnBrk="1" hangingPunct="1">
              <a:buNone/>
            </a:pPr>
            <a:endParaRPr lang="zh-CN" altLang="en-US" dirty="0"/>
          </a:p>
          <a:p>
            <a:pPr eaLnBrk="1" hangingPunct="1">
              <a:buNone/>
            </a:pPr>
            <a:endParaRPr lang="zh-CN" altLang="en-US" dirty="0"/>
          </a:p>
          <a:p>
            <a:pPr eaLnBrk="1" hangingPunct="1">
              <a:buNone/>
            </a:pPr>
            <a:endParaRPr lang="zh-CN" altLang="en-US" dirty="0"/>
          </a:p>
          <a:p>
            <a:pPr eaLnBrk="1" hangingPunct="1">
              <a:buNone/>
            </a:pPr>
            <a:r>
              <a:rPr lang="zh-CN" altLang="en-US" dirty="0"/>
              <a:t>	</a:t>
            </a:r>
            <a:r>
              <a:rPr lang="en-US" altLang="zh-CN" dirty="0"/>
              <a:t>(5)</a:t>
            </a:r>
            <a:r>
              <a:rPr lang="zh-CN" altLang="en-US" dirty="0"/>
              <a:t>删除共享映射</a:t>
            </a:r>
            <a:endParaRPr lang="zh-CN" altLang="en-US" dirty="0"/>
          </a:p>
        </p:txBody>
      </p:sp>
      <p:pic>
        <p:nvPicPr>
          <p:cNvPr id="56327" name="Picture 6"/>
          <p:cNvPicPr>
            <a:picLocks noChangeAspect="1"/>
          </p:cNvPicPr>
          <p:nvPr/>
        </p:nvPicPr>
        <p:blipFill>
          <a:blip r:embed="rId1"/>
          <a:stretch>
            <a:fillRect/>
          </a:stretch>
        </p:blipFill>
        <p:spPr>
          <a:xfrm>
            <a:off x="990600" y="4495800"/>
            <a:ext cx="7086600" cy="1681163"/>
          </a:xfrm>
          <a:prstGeom prst="rect">
            <a:avLst/>
          </a:prstGeom>
          <a:noFill/>
          <a:ln w="9525">
            <a:noFill/>
          </a:ln>
        </p:spPr>
      </p:pic>
      <p:pic>
        <p:nvPicPr>
          <p:cNvPr id="56328" name="Picture 7"/>
          <p:cNvPicPr>
            <a:picLocks noChangeAspect="1"/>
          </p:cNvPicPr>
          <p:nvPr/>
        </p:nvPicPr>
        <p:blipFill>
          <a:blip r:embed="rId2"/>
          <a:stretch>
            <a:fillRect/>
          </a:stretch>
        </p:blipFill>
        <p:spPr>
          <a:xfrm>
            <a:off x="1066800" y="2286000"/>
            <a:ext cx="6858000" cy="1684338"/>
          </a:xfrm>
          <a:prstGeom prst="rect">
            <a:avLst/>
          </a:prstGeom>
          <a:noFill/>
          <a:ln w="9525">
            <a:noFill/>
          </a:ln>
        </p:spPr>
      </p:pic>
      <p:sp>
        <p:nvSpPr>
          <p:cNvPr id="56329"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56330"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57347"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57348"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57349" name="Rectangle 2"/>
          <p:cNvSpPr>
            <a:spLocks noGrp="1"/>
          </p:cNvSpPr>
          <p:nvPr>
            <p:ph type="title"/>
          </p:nvPr>
        </p:nvSpPr>
        <p:spPr/>
        <p:txBody>
          <a:bodyPr vert="horz" wrap="square" lIns="91440" tIns="45720" rIns="91440" bIns="45720" anchor="b" anchorCtr="0"/>
          <a:p>
            <a:pPr eaLnBrk="1" hangingPunct="1"/>
            <a:r>
              <a:rPr lang="zh-CN" altLang="zh-CN" dirty="0">
                <a:solidFill>
                  <a:srgbClr val="7030A0"/>
                </a:solidFill>
              </a:rPr>
              <a:t>主机扫描技术</a:t>
            </a:r>
            <a:endParaRPr lang="zh-CN" altLang="zh-CN" dirty="0">
              <a:solidFill>
                <a:srgbClr val="7030A0"/>
              </a:solidFill>
            </a:endParaRPr>
          </a:p>
        </p:txBody>
      </p:sp>
      <p:sp>
        <p:nvSpPr>
          <p:cNvPr id="57350" name="Rectangle 3"/>
          <p:cNvSpPr>
            <a:spLocks noGrp="1"/>
          </p:cNvSpPr>
          <p:nvPr>
            <p:ph type="body"/>
          </p:nvPr>
        </p:nvSpPr>
        <p:spPr/>
        <p:txBody>
          <a:bodyPr vert="horz" wrap="square" lIns="91440" tIns="45720" rIns="91440" bIns="45720" anchor="t" anchorCtr="0"/>
          <a:p>
            <a:pPr eaLnBrk="1" hangingPunct="1"/>
            <a:r>
              <a:rPr lang="zh-CN" altLang="zh-CN" dirty="0"/>
              <a:t>传统技术</a:t>
            </a:r>
            <a:endParaRPr lang="zh-CN" altLang="zh-CN" dirty="0"/>
          </a:p>
          <a:p>
            <a:pPr eaLnBrk="1" hangingPunct="1"/>
            <a:r>
              <a:rPr lang="zh-CN" altLang="zh-CN" dirty="0"/>
              <a:t>高级技术</a:t>
            </a:r>
            <a:endParaRPr lang="zh-CN" altLang="zh-CN" dirty="0"/>
          </a:p>
        </p:txBody>
      </p:sp>
      <p:sp>
        <p:nvSpPr>
          <p:cNvPr id="57351"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57352"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58371"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58372"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58373" name="Rectangle 2"/>
          <p:cNvSpPr>
            <a:spLocks noGrp="1"/>
          </p:cNvSpPr>
          <p:nvPr>
            <p:ph type="title"/>
          </p:nvPr>
        </p:nvSpPr>
        <p:spPr/>
        <p:txBody>
          <a:bodyPr vert="horz" wrap="square" lIns="91440" tIns="45720" rIns="91440" bIns="45720" anchor="b" anchorCtr="0"/>
          <a:p>
            <a:pPr eaLnBrk="1" hangingPunct="1"/>
            <a:r>
              <a:rPr lang="zh-CN" altLang="zh-CN" dirty="0"/>
              <a:t>主机扫描技术－传统技术</a:t>
            </a:r>
            <a:endParaRPr lang="zh-CN" altLang="zh-CN" dirty="0"/>
          </a:p>
        </p:txBody>
      </p:sp>
      <p:sp>
        <p:nvSpPr>
          <p:cNvPr id="58374" name="Rectangle 3"/>
          <p:cNvSpPr>
            <a:spLocks noGrp="1"/>
          </p:cNvSpPr>
          <p:nvPr>
            <p:ph type="body"/>
          </p:nvPr>
        </p:nvSpPr>
        <p:spPr/>
        <p:txBody>
          <a:bodyPr vert="horz" wrap="square" lIns="91440" tIns="45720" rIns="91440" bIns="45720" anchor="t" anchorCtr="0"/>
          <a:p>
            <a:pPr eaLnBrk="1" hangingPunct="1"/>
            <a:r>
              <a:rPr lang="zh-CN" altLang="en-US" dirty="0"/>
              <a:t>主机扫描的目的是确定在目标网络上的主机是否可达。这是信息收集的初级阶段，其效果直接影响到后续的扫描。</a:t>
            </a:r>
            <a:endParaRPr lang="zh-CN" altLang="en-US" dirty="0"/>
          </a:p>
          <a:p>
            <a:pPr eaLnBrk="1" hangingPunct="1"/>
            <a:r>
              <a:rPr lang="zh-CN" altLang="en-US" dirty="0"/>
              <a:t>常用的传统扫描手段有：</a:t>
            </a:r>
            <a:endParaRPr lang="zh-CN" altLang="en-US" dirty="0"/>
          </a:p>
          <a:p>
            <a:pPr lvl="1" eaLnBrk="1" hangingPunct="1"/>
            <a:r>
              <a:rPr lang="en-US" altLang="zh-CN" dirty="0"/>
              <a:t>ICMP Echo</a:t>
            </a:r>
            <a:r>
              <a:rPr lang="zh-CN" altLang="en-US" dirty="0"/>
              <a:t>扫描</a:t>
            </a:r>
            <a:endParaRPr lang="zh-CN" altLang="en-US" dirty="0"/>
          </a:p>
          <a:p>
            <a:pPr lvl="1" eaLnBrk="1" hangingPunct="1"/>
            <a:r>
              <a:rPr lang="en-US" altLang="zh-CN" dirty="0"/>
              <a:t>ICMP Sweep</a:t>
            </a:r>
            <a:r>
              <a:rPr lang="zh-CN" altLang="en-US" dirty="0"/>
              <a:t>扫描</a:t>
            </a:r>
            <a:endParaRPr lang="zh-CN" altLang="en-US" dirty="0"/>
          </a:p>
          <a:p>
            <a:pPr lvl="1" eaLnBrk="1" hangingPunct="1"/>
            <a:r>
              <a:rPr lang="en-US" altLang="zh-CN" dirty="0"/>
              <a:t>Broadcast ICMP</a:t>
            </a:r>
            <a:r>
              <a:rPr lang="zh-CN" altLang="en-US" dirty="0"/>
              <a:t>扫描</a:t>
            </a:r>
            <a:endParaRPr lang="zh-CN" altLang="en-US" dirty="0"/>
          </a:p>
          <a:p>
            <a:pPr lvl="1" eaLnBrk="1" hangingPunct="1"/>
            <a:r>
              <a:rPr lang="en-US" altLang="zh-CN" dirty="0"/>
              <a:t>Non-Echo ICMP</a:t>
            </a:r>
            <a:r>
              <a:rPr lang="zh-CN" altLang="en-US" dirty="0"/>
              <a:t>扫描</a:t>
            </a:r>
            <a:endParaRPr lang="zh-CN" altLang="en-US" dirty="0"/>
          </a:p>
        </p:txBody>
      </p:sp>
      <p:sp>
        <p:nvSpPr>
          <p:cNvPr id="58375"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58376"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59395"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59396"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59397" name="Rectangle 2"/>
          <p:cNvSpPr>
            <a:spLocks noGrp="1"/>
          </p:cNvSpPr>
          <p:nvPr>
            <p:ph type="title"/>
          </p:nvPr>
        </p:nvSpPr>
        <p:spPr/>
        <p:txBody>
          <a:bodyPr vert="horz" wrap="square" lIns="91440" tIns="45720" rIns="91440" bIns="45720" anchor="b" anchorCtr="0"/>
          <a:p>
            <a:pPr eaLnBrk="1" hangingPunct="1"/>
            <a:r>
              <a:rPr lang="en-US" altLang="zh-CN" dirty="0"/>
              <a:t>ICMP echo</a:t>
            </a:r>
            <a:r>
              <a:rPr lang="zh-CN" altLang="en-US" dirty="0"/>
              <a:t>扫描</a:t>
            </a:r>
            <a:endParaRPr lang="zh-CN" altLang="en-US" dirty="0"/>
          </a:p>
        </p:txBody>
      </p:sp>
      <p:sp>
        <p:nvSpPr>
          <p:cNvPr id="59398" name="Rectangle 3"/>
          <p:cNvSpPr>
            <a:spLocks noGrp="1"/>
          </p:cNvSpPr>
          <p:nvPr>
            <p:ph type="body"/>
          </p:nvPr>
        </p:nvSpPr>
        <p:spPr/>
        <p:txBody>
          <a:bodyPr vert="horz" wrap="square" lIns="91440" tIns="45720" rIns="91440" bIns="45720" anchor="t" anchorCtr="0"/>
          <a:p>
            <a:pPr eaLnBrk="1" hangingPunct="1">
              <a:lnSpc>
                <a:spcPct val="90000"/>
              </a:lnSpc>
            </a:pPr>
            <a:r>
              <a:rPr lang="zh-CN" altLang="en-US" sz="2600" dirty="0"/>
              <a:t>实现原理：</a:t>
            </a:r>
            <a:r>
              <a:rPr lang="en-US" altLang="zh-CN" sz="2600" dirty="0"/>
              <a:t>Ping</a:t>
            </a:r>
            <a:r>
              <a:rPr lang="zh-CN" altLang="en-US" sz="2600" dirty="0"/>
              <a:t>的实现机制，在判断在一个网络上主机是否开机时非常有用。向目标主机发送</a:t>
            </a:r>
            <a:r>
              <a:rPr lang="en-US" altLang="zh-CN" sz="2600" dirty="0"/>
              <a:t>ICMP Echo Request (type 8)</a:t>
            </a:r>
            <a:r>
              <a:rPr lang="zh-CN" altLang="en-US" sz="2600" dirty="0"/>
              <a:t>数据包，等待回复的</a:t>
            </a:r>
            <a:r>
              <a:rPr lang="en-US" altLang="zh-CN" sz="2600" dirty="0"/>
              <a:t>ICMP Echo Reply </a:t>
            </a:r>
            <a:r>
              <a:rPr lang="zh-CN" altLang="en-US" sz="2600" dirty="0"/>
              <a:t>包</a:t>
            </a:r>
            <a:r>
              <a:rPr lang="en-US" altLang="zh-CN" sz="2600" dirty="0"/>
              <a:t>(type 0) </a:t>
            </a:r>
            <a:r>
              <a:rPr lang="zh-CN" altLang="en-US" sz="2600" dirty="0"/>
              <a:t>。如果能收到，则表明目标系统可达，否则表明目标系统已经不可达或发送的包被对方的设备过滤掉。 </a:t>
            </a:r>
            <a:endParaRPr lang="zh-CN" altLang="en-US" sz="2600" dirty="0"/>
          </a:p>
          <a:p>
            <a:pPr eaLnBrk="1" hangingPunct="1">
              <a:lnSpc>
                <a:spcPct val="90000"/>
              </a:lnSpc>
            </a:pPr>
            <a:r>
              <a:rPr lang="zh-CN" altLang="en-US" sz="2600" dirty="0"/>
              <a:t>优点：简单，系统支持</a:t>
            </a:r>
            <a:endParaRPr lang="zh-CN" altLang="en-US" sz="2600" dirty="0"/>
          </a:p>
          <a:p>
            <a:pPr eaLnBrk="1" hangingPunct="1">
              <a:lnSpc>
                <a:spcPct val="90000"/>
              </a:lnSpc>
            </a:pPr>
            <a:r>
              <a:rPr lang="zh-CN" altLang="en-US" sz="2600" dirty="0"/>
              <a:t>缺点：很容易被防火墙限制</a:t>
            </a:r>
            <a:endParaRPr lang="zh-CN" altLang="en-US" sz="2600" dirty="0"/>
          </a:p>
          <a:p>
            <a:pPr eaLnBrk="1" hangingPunct="1">
              <a:lnSpc>
                <a:spcPct val="90000"/>
              </a:lnSpc>
            </a:pPr>
            <a:r>
              <a:rPr lang="zh-CN" altLang="en-US" sz="2600" dirty="0"/>
              <a:t>可以通过并行发送，同时探测多个目标主机，以提高探测效率（</a:t>
            </a:r>
            <a:r>
              <a:rPr lang="en-US" altLang="zh-CN" sz="2600" dirty="0"/>
              <a:t>ICMP Sweep</a:t>
            </a:r>
            <a:r>
              <a:rPr lang="zh-CN" altLang="en-US" sz="2600" dirty="0"/>
              <a:t>扫描）。</a:t>
            </a:r>
            <a:endParaRPr lang="zh-CN" altLang="en-US" sz="2600" dirty="0"/>
          </a:p>
        </p:txBody>
      </p:sp>
      <p:sp>
        <p:nvSpPr>
          <p:cNvPr id="59399"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59400"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60419"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60420"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60421" name="Rectangle 2"/>
          <p:cNvSpPr>
            <a:spLocks noGrp="1"/>
          </p:cNvSpPr>
          <p:nvPr>
            <p:ph type="title"/>
          </p:nvPr>
        </p:nvSpPr>
        <p:spPr/>
        <p:txBody>
          <a:bodyPr vert="horz" wrap="square" lIns="91440" tIns="45720" rIns="91440" bIns="45720" anchor="b" anchorCtr="0"/>
          <a:p>
            <a:pPr eaLnBrk="1" hangingPunct="1"/>
            <a:r>
              <a:rPr lang="en-US" altLang="zh-CN" dirty="0"/>
              <a:t>ICMP sweep</a:t>
            </a:r>
            <a:r>
              <a:rPr lang="zh-CN" altLang="en-US" dirty="0"/>
              <a:t>扫描</a:t>
            </a:r>
            <a:endParaRPr lang="zh-CN" altLang="en-US" dirty="0"/>
          </a:p>
        </p:txBody>
      </p:sp>
      <p:sp>
        <p:nvSpPr>
          <p:cNvPr id="60422" name="Rectangle 3"/>
          <p:cNvSpPr>
            <a:spLocks noGrp="1"/>
          </p:cNvSpPr>
          <p:nvPr>
            <p:ph type="body"/>
          </p:nvPr>
        </p:nvSpPr>
        <p:spPr/>
        <p:txBody>
          <a:bodyPr vert="horz" wrap="square" lIns="91440" tIns="45720" rIns="91440" bIns="45720" anchor="t" anchorCtr="0"/>
          <a:p>
            <a:pPr eaLnBrk="1" hangingPunct="1">
              <a:lnSpc>
                <a:spcPct val="90000"/>
              </a:lnSpc>
            </a:pPr>
            <a:r>
              <a:rPr lang="zh-CN" altLang="en-US" dirty="0"/>
              <a:t>使用</a:t>
            </a:r>
            <a:r>
              <a:rPr lang="en-US" altLang="zh-CN" dirty="0"/>
              <a:t>ICMP ECHO</a:t>
            </a:r>
            <a:r>
              <a:rPr lang="zh-CN" altLang="en-US" dirty="0"/>
              <a:t>轮询多个主机称为</a:t>
            </a:r>
            <a:r>
              <a:rPr lang="en-US" altLang="zh-CN" dirty="0"/>
              <a:t>ICMP SWEEP(</a:t>
            </a:r>
            <a:r>
              <a:rPr lang="zh-CN" altLang="en-US" dirty="0"/>
              <a:t>或者</a:t>
            </a:r>
            <a:r>
              <a:rPr lang="en-US" altLang="zh-CN" dirty="0"/>
              <a:t>Ping Sweep)</a:t>
            </a:r>
            <a:r>
              <a:rPr lang="zh-CN" altLang="en-US" dirty="0"/>
              <a:t>。</a:t>
            </a:r>
            <a:endParaRPr lang="zh-CN" altLang="en-US" dirty="0"/>
          </a:p>
          <a:p>
            <a:pPr eaLnBrk="1" hangingPunct="1">
              <a:lnSpc>
                <a:spcPct val="90000"/>
              </a:lnSpc>
            </a:pPr>
            <a:r>
              <a:rPr lang="zh-CN" altLang="en-US" dirty="0"/>
              <a:t>对于小的或者中等网络使用这种方法来探测主机是一种比较可接受的行为，但对于一些大的网络如</a:t>
            </a:r>
            <a:r>
              <a:rPr lang="en-US" altLang="zh-CN" dirty="0"/>
              <a:t>CLASS A</a:t>
            </a:r>
            <a:r>
              <a:rPr lang="zh-CN" altLang="en-US" dirty="0"/>
              <a:t>，</a:t>
            </a:r>
            <a:r>
              <a:rPr lang="en-US" altLang="zh-CN" dirty="0"/>
              <a:t>B</a:t>
            </a:r>
            <a:r>
              <a:rPr lang="zh-CN" altLang="en-US" dirty="0"/>
              <a:t>，这种方法就显的比较慢，原因是</a:t>
            </a:r>
            <a:r>
              <a:rPr lang="en-US" altLang="zh-CN" dirty="0"/>
              <a:t>Ping</a:t>
            </a:r>
            <a:r>
              <a:rPr lang="zh-CN" altLang="en-US" dirty="0"/>
              <a:t>在</a:t>
            </a:r>
            <a:r>
              <a:rPr lang="zh-CN" altLang="en-US" dirty="0">
                <a:solidFill>
                  <a:srgbClr val="FF0000"/>
                </a:solidFill>
              </a:rPr>
              <a:t>处理下一个之前将会等待正在探测主机的回应</a:t>
            </a:r>
            <a:r>
              <a:rPr lang="zh-CN" altLang="en-US" dirty="0"/>
              <a:t>。</a:t>
            </a:r>
            <a:endParaRPr lang="zh-CN" altLang="en-US" dirty="0"/>
          </a:p>
          <a:p>
            <a:pPr eaLnBrk="1" hangingPunct="1">
              <a:lnSpc>
                <a:spcPct val="90000"/>
              </a:lnSpc>
            </a:pPr>
            <a:r>
              <a:rPr lang="zh-CN" altLang="en-US" dirty="0"/>
              <a:t>扫描工具</a:t>
            </a:r>
            <a:r>
              <a:rPr lang="en-US" altLang="zh-CN" dirty="0"/>
              <a:t>Nmap</a:t>
            </a:r>
            <a:r>
              <a:rPr lang="zh-CN" altLang="en-US" dirty="0"/>
              <a:t>实现了</a:t>
            </a:r>
            <a:r>
              <a:rPr lang="en-US" altLang="zh-CN" dirty="0"/>
              <a:t>ICMP sweep</a:t>
            </a:r>
            <a:r>
              <a:rPr lang="zh-CN" altLang="en-US" dirty="0"/>
              <a:t>的功能。</a:t>
            </a:r>
            <a:endParaRPr lang="zh-CN" altLang="en-US" dirty="0"/>
          </a:p>
        </p:txBody>
      </p:sp>
      <p:sp>
        <p:nvSpPr>
          <p:cNvPr id="60423"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60424"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61443"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61444"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61445" name="Rectangle 2"/>
          <p:cNvSpPr>
            <a:spLocks noGrp="1"/>
          </p:cNvSpPr>
          <p:nvPr>
            <p:ph type="title"/>
          </p:nvPr>
        </p:nvSpPr>
        <p:spPr/>
        <p:txBody>
          <a:bodyPr vert="horz" wrap="square" lIns="91440" tIns="45720" rIns="91440" bIns="45720" anchor="b" anchorCtr="0"/>
          <a:p>
            <a:pPr eaLnBrk="1" hangingPunct="1"/>
            <a:r>
              <a:rPr lang="en-US" altLang="zh-CN" dirty="0"/>
              <a:t>Broadcast ICMP</a:t>
            </a:r>
            <a:r>
              <a:rPr lang="zh-CN" altLang="en-US" dirty="0"/>
              <a:t>扫描</a:t>
            </a:r>
            <a:endParaRPr lang="zh-CN" altLang="en-US" dirty="0"/>
          </a:p>
        </p:txBody>
      </p:sp>
      <p:sp>
        <p:nvSpPr>
          <p:cNvPr id="61446" name="Rectangle 3"/>
          <p:cNvSpPr>
            <a:spLocks noGrp="1"/>
          </p:cNvSpPr>
          <p:nvPr>
            <p:ph type="body"/>
          </p:nvPr>
        </p:nvSpPr>
        <p:spPr>
          <a:xfrm>
            <a:off x="457200" y="1676400"/>
            <a:ext cx="8435975" cy="4114800"/>
          </a:xfrm>
        </p:spPr>
        <p:txBody>
          <a:bodyPr vert="horz" wrap="square" lIns="91440" tIns="45720" rIns="91440" bIns="45720" anchor="t" anchorCtr="0"/>
          <a:p>
            <a:pPr eaLnBrk="1" hangingPunct="1"/>
            <a:r>
              <a:rPr lang="zh-CN" altLang="en-US" dirty="0"/>
              <a:t>实现原理：将</a:t>
            </a:r>
            <a:r>
              <a:rPr lang="en-US" altLang="zh-CN" dirty="0"/>
              <a:t>ICMP</a:t>
            </a:r>
            <a:r>
              <a:rPr lang="zh-CN" altLang="en-US" dirty="0"/>
              <a:t>请求包的目标地址设为广播地址或网络地址，则可以探测广播域或整个网络范围内的主机。</a:t>
            </a:r>
            <a:endParaRPr lang="zh-CN" altLang="en-US" dirty="0"/>
          </a:p>
          <a:p>
            <a:pPr eaLnBrk="1" hangingPunct="1"/>
            <a:r>
              <a:rPr lang="zh-CN" altLang="en-US" dirty="0"/>
              <a:t>缺点：</a:t>
            </a:r>
            <a:endParaRPr lang="zh-CN" altLang="en-US" dirty="0"/>
          </a:p>
          <a:p>
            <a:pPr lvl="1" eaLnBrk="1" hangingPunct="1"/>
            <a:r>
              <a:rPr lang="zh-CN" altLang="en-US" dirty="0"/>
              <a:t>只适合于</a:t>
            </a:r>
            <a:r>
              <a:rPr lang="en-US" altLang="zh-CN" dirty="0"/>
              <a:t>UNIX/Linux</a:t>
            </a:r>
            <a:r>
              <a:rPr lang="zh-CN" altLang="en-US" dirty="0"/>
              <a:t>系统，</a:t>
            </a:r>
            <a:r>
              <a:rPr lang="en-US" altLang="zh-CN" dirty="0"/>
              <a:t>Windows </a:t>
            </a:r>
            <a:r>
              <a:rPr lang="zh-CN" altLang="en-US" dirty="0"/>
              <a:t>会忽略这种请求包；</a:t>
            </a:r>
            <a:endParaRPr lang="zh-CN" altLang="en-US" dirty="0"/>
          </a:p>
          <a:p>
            <a:pPr lvl="1" eaLnBrk="1" hangingPunct="1"/>
            <a:r>
              <a:rPr lang="zh-CN" altLang="en-US" dirty="0"/>
              <a:t>这种扫描方式容易引起广播风暴</a:t>
            </a:r>
            <a:endParaRPr lang="zh-CN" altLang="en-US" dirty="0"/>
          </a:p>
        </p:txBody>
      </p:sp>
      <p:sp>
        <p:nvSpPr>
          <p:cNvPr id="61447"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61448"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62467"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62468"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62469" name="Rectangle 2"/>
          <p:cNvSpPr>
            <a:spLocks noGrp="1"/>
          </p:cNvSpPr>
          <p:nvPr>
            <p:ph type="title"/>
          </p:nvPr>
        </p:nvSpPr>
        <p:spPr/>
        <p:txBody>
          <a:bodyPr vert="horz" wrap="square" lIns="91440" tIns="45720" rIns="91440" bIns="45720" anchor="b" anchorCtr="0"/>
          <a:p>
            <a:pPr eaLnBrk="1" hangingPunct="1"/>
            <a:r>
              <a:rPr lang="en-US" altLang="zh-CN" dirty="0"/>
              <a:t>Non-Echo ICMP</a:t>
            </a:r>
            <a:r>
              <a:rPr lang="zh-CN" altLang="en-US" dirty="0"/>
              <a:t>扫描</a:t>
            </a:r>
            <a:endParaRPr lang="zh-CN" altLang="en-US" dirty="0"/>
          </a:p>
        </p:txBody>
      </p:sp>
      <p:sp>
        <p:nvSpPr>
          <p:cNvPr id="62470" name="Rectangle 3"/>
          <p:cNvSpPr>
            <a:spLocks noGrp="1"/>
          </p:cNvSpPr>
          <p:nvPr>
            <p:ph type="body"/>
          </p:nvPr>
        </p:nvSpPr>
        <p:spPr/>
        <p:txBody>
          <a:bodyPr vert="horz" wrap="square" lIns="91440" tIns="45720" rIns="91440" bIns="45720" anchor="t" anchorCtr="0"/>
          <a:p>
            <a:pPr eaLnBrk="1" hangingPunct="1"/>
            <a:r>
              <a:rPr lang="zh-CN" altLang="en-US" dirty="0"/>
              <a:t>一些其它</a:t>
            </a:r>
            <a:r>
              <a:rPr lang="en-US" altLang="zh-CN" dirty="0"/>
              <a:t>ICMP</a:t>
            </a:r>
            <a:r>
              <a:rPr lang="zh-CN" altLang="en-US" dirty="0"/>
              <a:t>类型包也可以用于对主机或网络设备的探测，如：</a:t>
            </a:r>
            <a:endParaRPr lang="zh-CN" altLang="en-US" dirty="0"/>
          </a:p>
          <a:p>
            <a:pPr lvl="1" eaLnBrk="1" hangingPunct="1"/>
            <a:r>
              <a:rPr lang="en-US" altLang="zh-CN" dirty="0"/>
              <a:t>Stamp Request (Type 13)</a:t>
            </a:r>
            <a:endParaRPr lang="en-US" altLang="zh-CN" dirty="0"/>
          </a:p>
          <a:p>
            <a:pPr lvl="1" eaLnBrk="1" hangingPunct="1"/>
            <a:r>
              <a:rPr lang="en-US" altLang="zh-CN" dirty="0"/>
              <a:t>Reply (Type 14)</a:t>
            </a:r>
            <a:endParaRPr lang="en-US" altLang="zh-CN" dirty="0"/>
          </a:p>
          <a:p>
            <a:pPr lvl="1" eaLnBrk="1" hangingPunct="1"/>
            <a:r>
              <a:rPr lang="en-US" altLang="zh-CN" dirty="0"/>
              <a:t>Information Request (Type 15)</a:t>
            </a:r>
            <a:endParaRPr lang="en-US" altLang="zh-CN" dirty="0"/>
          </a:p>
          <a:p>
            <a:pPr lvl="1" eaLnBrk="1" hangingPunct="1"/>
            <a:r>
              <a:rPr lang="en-US" altLang="zh-CN" dirty="0"/>
              <a:t>Reply (Type 16)</a:t>
            </a:r>
            <a:endParaRPr lang="en-US" altLang="zh-CN" dirty="0"/>
          </a:p>
          <a:p>
            <a:pPr lvl="1" eaLnBrk="1" hangingPunct="1"/>
            <a:r>
              <a:rPr lang="en-US" altLang="zh-CN" dirty="0"/>
              <a:t>Address Mask Request (Type 17)</a:t>
            </a:r>
            <a:endParaRPr lang="en-US" altLang="zh-CN" dirty="0"/>
          </a:p>
          <a:p>
            <a:pPr lvl="1" eaLnBrk="1" hangingPunct="1"/>
            <a:r>
              <a:rPr lang="en-US" altLang="zh-CN" dirty="0"/>
              <a:t>Reply (Type 18)</a:t>
            </a:r>
            <a:endParaRPr lang="en-US" altLang="zh-CN" dirty="0"/>
          </a:p>
        </p:txBody>
      </p:sp>
      <p:sp>
        <p:nvSpPr>
          <p:cNvPr id="62471"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62472"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8195"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8196"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8197" name="Rectangle 2"/>
          <p:cNvSpPr>
            <a:spLocks noGrp="1"/>
          </p:cNvSpPr>
          <p:nvPr>
            <p:ph type="title"/>
          </p:nvPr>
        </p:nvSpPr>
        <p:spPr/>
        <p:txBody>
          <a:bodyPr vert="horz" wrap="square" lIns="91440" tIns="45720" rIns="91440" bIns="45720" anchor="b" anchorCtr="0"/>
          <a:p>
            <a:pPr eaLnBrk="1" hangingPunct="1"/>
            <a:r>
              <a:rPr lang="zh-CN" altLang="zh-CN" dirty="0"/>
              <a:t>扫描的重要性</a:t>
            </a:r>
            <a:endParaRPr lang="zh-CN" altLang="zh-CN" dirty="0"/>
          </a:p>
        </p:txBody>
      </p:sp>
      <p:sp>
        <p:nvSpPr>
          <p:cNvPr id="8198" name="Rectangle 3"/>
          <p:cNvSpPr>
            <a:spLocks noGrp="1"/>
          </p:cNvSpPr>
          <p:nvPr>
            <p:ph type="body"/>
          </p:nvPr>
        </p:nvSpPr>
        <p:spPr>
          <a:xfrm>
            <a:off x="609600" y="1752600"/>
            <a:ext cx="8001000" cy="4373563"/>
          </a:xfrm>
        </p:spPr>
        <p:txBody>
          <a:bodyPr vert="horz" wrap="square" lIns="91440" tIns="45720" rIns="91440" bIns="45720" anchor="t" anchorCtr="0"/>
          <a:p>
            <a:pPr eaLnBrk="1" hangingPunct="1">
              <a:lnSpc>
                <a:spcPct val="90000"/>
              </a:lnSpc>
            </a:pPr>
            <a:r>
              <a:rPr lang="zh-CN" altLang="zh-CN" dirty="0">
                <a:solidFill>
                  <a:schemeClr val="accent2"/>
                </a:solidFill>
              </a:rPr>
              <a:t>扫描的重要性</a:t>
            </a:r>
            <a:r>
              <a:rPr lang="zh-CN" altLang="zh-CN" dirty="0"/>
              <a:t>在于把繁琐的安全检测，通过程序来自动完成，这不仅减轻了网络管理员的工作，而且也缩短了检测时间。</a:t>
            </a:r>
            <a:endParaRPr lang="zh-CN" altLang="zh-CN" dirty="0"/>
          </a:p>
          <a:p>
            <a:pPr eaLnBrk="1" hangingPunct="1">
              <a:lnSpc>
                <a:spcPct val="90000"/>
              </a:lnSpc>
            </a:pPr>
            <a:r>
              <a:rPr lang="zh-CN" altLang="zh-CN" dirty="0"/>
              <a:t>同时，也可以认为扫描器是一种</a:t>
            </a:r>
            <a:r>
              <a:rPr lang="zh-CN" altLang="zh-CN" dirty="0">
                <a:solidFill>
                  <a:schemeClr val="accent2"/>
                </a:solidFill>
              </a:rPr>
              <a:t>网络安全性评估软件</a:t>
            </a:r>
            <a:r>
              <a:rPr lang="zh-CN" altLang="zh-CN" dirty="0"/>
              <a:t>，利用扫描器可以快速、深入地对目标网络进行安全评估。</a:t>
            </a:r>
            <a:endParaRPr lang="zh-CN" altLang="zh-CN" dirty="0"/>
          </a:p>
          <a:p>
            <a:pPr eaLnBrk="1" hangingPunct="1">
              <a:lnSpc>
                <a:spcPct val="90000"/>
              </a:lnSpc>
            </a:pPr>
            <a:r>
              <a:rPr lang="zh-CN" altLang="zh-CN" dirty="0"/>
              <a:t>网络安全扫描技术与防火墙、安全监控系统互相配合能够为网络提供很高的安全性。</a:t>
            </a:r>
            <a:endParaRPr lang="zh-CN" altLang="zh-CN" dirty="0"/>
          </a:p>
        </p:txBody>
      </p:sp>
      <p:sp>
        <p:nvSpPr>
          <p:cNvPr id="8199"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8200"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63491"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63492"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63493" name="Rectangle 2"/>
          <p:cNvSpPr>
            <a:spLocks noGrp="1"/>
          </p:cNvSpPr>
          <p:nvPr>
            <p:ph type="title"/>
          </p:nvPr>
        </p:nvSpPr>
        <p:spPr/>
        <p:txBody>
          <a:bodyPr vert="horz" wrap="square" lIns="91440" tIns="45720" rIns="91440" bIns="45720" anchor="b" anchorCtr="0"/>
          <a:p>
            <a:pPr eaLnBrk="1" hangingPunct="1"/>
            <a:r>
              <a:rPr lang="zh-CN" altLang="zh-CN" dirty="0"/>
              <a:t>主机扫描技术－高级技术</a:t>
            </a:r>
            <a:endParaRPr lang="zh-CN" altLang="zh-CN" dirty="0"/>
          </a:p>
        </p:txBody>
      </p:sp>
      <p:sp>
        <p:nvSpPr>
          <p:cNvPr id="63494" name="Rectangle 3"/>
          <p:cNvSpPr>
            <a:spLocks noGrp="1"/>
          </p:cNvSpPr>
          <p:nvPr>
            <p:ph type="body"/>
          </p:nvPr>
        </p:nvSpPr>
        <p:spPr/>
        <p:txBody>
          <a:bodyPr vert="horz" wrap="square" lIns="91440" tIns="45720" rIns="91440" bIns="45720" anchor="t" anchorCtr="0"/>
          <a:p>
            <a:pPr eaLnBrk="1" hangingPunct="1"/>
            <a:r>
              <a:rPr lang="zh-CN" altLang="en-US" sz="2600" dirty="0"/>
              <a:t>防火墙和网络过滤设备常常导致传统的探测手段变得无效。为了突破这种限制，必须采用一些非常规的手段，利用</a:t>
            </a:r>
            <a:r>
              <a:rPr lang="en-US" altLang="zh-CN" sz="2600" dirty="0"/>
              <a:t>ICMP</a:t>
            </a:r>
            <a:r>
              <a:rPr lang="zh-CN" altLang="en-US" sz="2600" dirty="0"/>
              <a:t>协议提供网络间传送错误信息的手段，往往可以更有效的达到目的：</a:t>
            </a:r>
            <a:endParaRPr lang="zh-CN" altLang="en-US" sz="2600" dirty="0"/>
          </a:p>
          <a:p>
            <a:pPr lvl="1" eaLnBrk="1" hangingPunct="1"/>
            <a:r>
              <a:rPr lang="zh-CN" altLang="en-US" sz="2800" dirty="0"/>
              <a:t>异常的</a:t>
            </a:r>
            <a:r>
              <a:rPr lang="en-US" altLang="zh-CN" sz="2800" dirty="0"/>
              <a:t>IP</a:t>
            </a:r>
            <a:r>
              <a:rPr lang="zh-CN" altLang="en-US" sz="2800" dirty="0"/>
              <a:t>包头</a:t>
            </a:r>
            <a:endParaRPr lang="zh-CN" altLang="en-US" sz="2800" dirty="0"/>
          </a:p>
          <a:p>
            <a:pPr lvl="1" eaLnBrk="1" hangingPunct="1"/>
            <a:r>
              <a:rPr lang="zh-CN" altLang="en-US" sz="2800" dirty="0"/>
              <a:t>在</a:t>
            </a:r>
            <a:r>
              <a:rPr lang="en-US" altLang="zh-CN" sz="2800" dirty="0"/>
              <a:t>IP</a:t>
            </a:r>
            <a:r>
              <a:rPr lang="zh-CN" altLang="en-US" sz="2800" dirty="0"/>
              <a:t>头中设置无效的字段值</a:t>
            </a:r>
            <a:endParaRPr lang="zh-CN" altLang="en-US" sz="2800" dirty="0"/>
          </a:p>
          <a:p>
            <a:pPr lvl="1" eaLnBrk="1" hangingPunct="1"/>
            <a:r>
              <a:rPr lang="zh-CN" altLang="en-US" sz="2800" dirty="0"/>
              <a:t>错误的数据分片</a:t>
            </a:r>
            <a:endParaRPr lang="zh-CN" altLang="en-US" sz="2800" dirty="0"/>
          </a:p>
          <a:p>
            <a:pPr lvl="1" eaLnBrk="1" hangingPunct="1"/>
            <a:r>
              <a:rPr lang="zh-CN" altLang="en-US" sz="2800" dirty="0"/>
              <a:t>通过超长包探测内部路由器</a:t>
            </a:r>
            <a:endParaRPr lang="zh-CN" altLang="en-US" sz="2800" dirty="0"/>
          </a:p>
          <a:p>
            <a:pPr lvl="1" eaLnBrk="1" hangingPunct="1"/>
            <a:r>
              <a:rPr lang="zh-CN" altLang="en-US" sz="2800" dirty="0"/>
              <a:t>反向映射探测</a:t>
            </a:r>
            <a:endParaRPr lang="zh-CN" altLang="en-US" sz="2800" dirty="0"/>
          </a:p>
        </p:txBody>
      </p:sp>
      <p:sp>
        <p:nvSpPr>
          <p:cNvPr id="63495"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63496"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p:cNvSpPr>
          <p:nvPr>
            <p:ph type="title"/>
          </p:nvPr>
        </p:nvSpPr>
        <p:spPr/>
        <p:txBody>
          <a:bodyPr vert="horz" wrap="square" lIns="91440" tIns="45720" rIns="91440" bIns="45720" anchor="b" anchorCtr="0"/>
          <a:p>
            <a:r>
              <a:rPr lang="zh-CN" altLang="zh-CN" dirty="0"/>
              <a:t>端口扫描技术</a:t>
            </a:r>
            <a:endParaRPr lang="zh-CN" altLang="zh-CN" dirty="0"/>
          </a:p>
        </p:txBody>
      </p:sp>
      <p:sp>
        <p:nvSpPr>
          <p:cNvPr id="65539" name="Rectangle 3"/>
          <p:cNvSpPr>
            <a:spLocks noGrp="1"/>
          </p:cNvSpPr>
          <p:nvPr>
            <p:ph type="body"/>
          </p:nvPr>
        </p:nvSpPr>
        <p:spPr/>
        <p:txBody>
          <a:bodyPr vert="horz" wrap="square" lIns="91440" tIns="45720" rIns="91440" bIns="45720" anchor="t" anchorCtr="0"/>
          <a:p>
            <a:pPr>
              <a:lnSpc>
                <a:spcPct val="90000"/>
              </a:lnSpc>
            </a:pPr>
            <a:r>
              <a:rPr lang="en-US" altLang="zh-CN" dirty="0"/>
              <a:t>TCP/IP</a:t>
            </a:r>
            <a:r>
              <a:rPr lang="zh-CN" altLang="en-US" dirty="0"/>
              <a:t>协议提出的端口是网络通信进程与外界通讯交流的出口，可被命名和寻址，可以认为是网络通信进程的一种标识符。</a:t>
            </a:r>
            <a:endParaRPr lang="zh-CN" altLang="en-US" dirty="0"/>
          </a:p>
          <a:p>
            <a:pPr>
              <a:lnSpc>
                <a:spcPct val="90000"/>
              </a:lnSpc>
            </a:pPr>
            <a:r>
              <a:rPr lang="zh-CN" altLang="en-US" dirty="0"/>
              <a:t>进程通过</a:t>
            </a:r>
            <a:r>
              <a:rPr lang="zh-CN" altLang="en-US" dirty="0">
                <a:solidFill>
                  <a:srgbClr val="FF0000"/>
                </a:solidFill>
                <a:latin typeface="华文行楷" panose="02010800040101010101" pitchFamily="2" charset="-122"/>
                <a:ea typeface="华文行楷" panose="02010800040101010101" pitchFamily="2" charset="-122"/>
              </a:rPr>
              <a:t>系统调用与某端口建立连接绑定</a:t>
            </a:r>
            <a:r>
              <a:rPr lang="zh-CN" altLang="en-US" dirty="0"/>
              <a:t>后，便会监听这个端口，传输层传给该端口的数据都被相应进程所接收，而相应进程发给传输层的数据都从该端口输出。</a:t>
            </a:r>
            <a:endParaRPr lang="zh-CN" altLang="en-US" dirty="0"/>
          </a:p>
          <a:p>
            <a:pPr>
              <a:lnSpc>
                <a:spcPct val="90000"/>
              </a:lnSpc>
            </a:pPr>
            <a:r>
              <a:rPr lang="zh-CN" altLang="en-US" dirty="0"/>
              <a:t>互联网上的通信双方不仅需要知道对方的</a:t>
            </a:r>
            <a:r>
              <a:rPr lang="en-US" altLang="zh-CN" dirty="0"/>
              <a:t>IP</a:t>
            </a:r>
            <a:r>
              <a:rPr lang="zh-CN" altLang="en-US" dirty="0"/>
              <a:t>地址，也需要知道通信程序的端口号。</a:t>
            </a:r>
            <a:endParaRPr lang="zh-CN" altLang="en-US" dirty="0"/>
          </a:p>
        </p:txBody>
      </p:sp>
      <p:sp>
        <p:nvSpPr>
          <p:cNvPr id="65540"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65541"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p:cNvSpPr>
          <p:nvPr>
            <p:ph type="title"/>
          </p:nvPr>
        </p:nvSpPr>
        <p:spPr/>
        <p:txBody>
          <a:bodyPr vert="horz" wrap="square" lIns="91440" tIns="45720" rIns="91440" bIns="45720" anchor="b" anchorCtr="0"/>
          <a:p>
            <a:r>
              <a:rPr lang="zh-CN" altLang="zh-CN" dirty="0"/>
              <a:t>端口扫描技术</a:t>
            </a:r>
            <a:endParaRPr lang="zh-CN" altLang="zh-CN" dirty="0"/>
          </a:p>
        </p:txBody>
      </p:sp>
      <p:sp>
        <p:nvSpPr>
          <p:cNvPr id="66563" name="Rectangle 3"/>
          <p:cNvSpPr>
            <a:spLocks noGrp="1"/>
          </p:cNvSpPr>
          <p:nvPr>
            <p:ph type="body"/>
          </p:nvPr>
        </p:nvSpPr>
        <p:spPr/>
        <p:txBody>
          <a:bodyPr vert="horz" wrap="square" lIns="91440" tIns="45720" rIns="91440" bIns="45720" anchor="t" anchorCtr="0"/>
          <a:p>
            <a:pPr>
              <a:lnSpc>
                <a:spcPct val="80000"/>
              </a:lnSpc>
            </a:pPr>
            <a:r>
              <a:rPr lang="zh-CN" altLang="en-US" sz="2600" dirty="0"/>
              <a:t>目前</a:t>
            </a:r>
            <a:r>
              <a:rPr lang="en-US" altLang="zh-CN" sz="2600" dirty="0"/>
              <a:t>IPv4</a:t>
            </a:r>
            <a:r>
              <a:rPr lang="zh-CN" altLang="en-US" sz="2600" dirty="0"/>
              <a:t>协议支持</a:t>
            </a:r>
            <a:r>
              <a:rPr lang="en-US" altLang="zh-CN" sz="2600" dirty="0"/>
              <a:t>16</a:t>
            </a:r>
            <a:r>
              <a:rPr lang="zh-CN" altLang="en-US" sz="2600" dirty="0"/>
              <a:t>位的端口，端口号范围是</a:t>
            </a:r>
            <a:r>
              <a:rPr lang="en-US" altLang="zh-CN" sz="2600" dirty="0"/>
              <a:t>0</a:t>
            </a:r>
            <a:r>
              <a:rPr lang="zh-CN" altLang="en-US" sz="2600" dirty="0"/>
              <a:t>～</a:t>
            </a:r>
            <a:r>
              <a:rPr lang="en-US" altLang="zh-CN" sz="2600" dirty="0"/>
              <a:t>65535</a:t>
            </a:r>
            <a:r>
              <a:rPr lang="zh-CN" altLang="en-US" sz="2600" dirty="0"/>
              <a:t>。其中，</a:t>
            </a:r>
            <a:r>
              <a:rPr lang="en-US" altLang="zh-CN" sz="2600" dirty="0"/>
              <a:t>0</a:t>
            </a:r>
            <a:r>
              <a:rPr lang="zh-CN" altLang="en-US" sz="2600" dirty="0"/>
              <a:t>～</a:t>
            </a:r>
            <a:r>
              <a:rPr lang="en-US" altLang="zh-CN" sz="2600" dirty="0"/>
              <a:t>1023</a:t>
            </a:r>
            <a:r>
              <a:rPr lang="zh-CN" altLang="en-US" sz="2600" dirty="0"/>
              <a:t>号端口称为熟知端口，被提供给特定的服务使用；</a:t>
            </a:r>
            <a:r>
              <a:rPr lang="en-US" altLang="zh-CN" sz="2600" dirty="0"/>
              <a:t>1024</a:t>
            </a:r>
            <a:r>
              <a:rPr lang="zh-CN" altLang="en-US" sz="2600" dirty="0"/>
              <a:t>～</a:t>
            </a:r>
            <a:r>
              <a:rPr lang="en-US" altLang="zh-CN" sz="2600" dirty="0"/>
              <a:t>49151</a:t>
            </a:r>
            <a:r>
              <a:rPr lang="zh-CN" altLang="en-US" sz="2600" dirty="0"/>
              <a:t>号端口称为注册端口，由</a:t>
            </a:r>
            <a:r>
              <a:rPr lang="en-US" altLang="zh-CN" sz="2600" dirty="0"/>
              <a:t>IANA(</a:t>
            </a:r>
            <a:r>
              <a:rPr lang="en-US" altLang="zh-CN" sz="2800" b="0" dirty="0"/>
              <a:t>The Internet Assigned Numbers Authority</a:t>
            </a:r>
            <a:r>
              <a:rPr lang="zh-CN" altLang="en-US" sz="2800" b="0" dirty="0"/>
              <a:t>，互联网数字分配机构</a:t>
            </a:r>
            <a:r>
              <a:rPr lang="en-US" altLang="zh-CN" sz="2600" dirty="0"/>
              <a:t>)</a:t>
            </a:r>
            <a:r>
              <a:rPr lang="zh-CN" altLang="en-US" sz="2600" dirty="0"/>
              <a:t>记录和追踪；</a:t>
            </a:r>
            <a:r>
              <a:rPr lang="en-US" altLang="zh-CN" sz="2600" dirty="0"/>
              <a:t>49152</a:t>
            </a:r>
            <a:r>
              <a:rPr lang="zh-CN" altLang="en-US" sz="2600" dirty="0"/>
              <a:t>～</a:t>
            </a:r>
            <a:r>
              <a:rPr lang="en-US" altLang="zh-CN" sz="2600" dirty="0"/>
              <a:t>65535</a:t>
            </a:r>
            <a:r>
              <a:rPr lang="zh-CN" altLang="en-US" sz="2600" dirty="0"/>
              <a:t>号端口称为动态端口或专用端口，提供给专用应用程序。 </a:t>
            </a:r>
            <a:endParaRPr lang="zh-CN" altLang="en-US" sz="2600" dirty="0"/>
          </a:p>
          <a:p>
            <a:pPr>
              <a:lnSpc>
                <a:spcPct val="80000"/>
              </a:lnSpc>
            </a:pPr>
            <a:r>
              <a:rPr lang="zh-CN" altLang="en-US" sz="2600" dirty="0"/>
              <a:t>许多常用的服务使用的是标准的端口，只要扫描到相应的端口，就能知道目标主机上运行着什么服务。端口扫描技术就是利用这一点向目标系统的</a:t>
            </a:r>
            <a:r>
              <a:rPr lang="en-US" altLang="zh-CN" sz="2600" dirty="0"/>
              <a:t>TCP/UDP</a:t>
            </a:r>
            <a:r>
              <a:rPr lang="zh-CN" altLang="en-US" sz="2600" dirty="0"/>
              <a:t>端口发送探测数据包，记录目标系统的响应，通过分析响应来查看该系统处于监听或运行状态的服务。</a:t>
            </a:r>
            <a:endParaRPr lang="zh-CN" altLang="en-US" sz="2600" dirty="0"/>
          </a:p>
        </p:txBody>
      </p:sp>
      <p:sp>
        <p:nvSpPr>
          <p:cNvPr id="66564"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66565"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68611"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68612"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68613" name="Rectangle 2"/>
          <p:cNvSpPr>
            <a:spLocks noGrp="1"/>
          </p:cNvSpPr>
          <p:nvPr>
            <p:ph type="title"/>
          </p:nvPr>
        </p:nvSpPr>
        <p:spPr/>
        <p:txBody>
          <a:bodyPr vert="horz" wrap="square" lIns="91440" tIns="45720" rIns="91440" bIns="45720" anchor="b" anchorCtr="0"/>
          <a:p>
            <a:pPr eaLnBrk="1" hangingPunct="1"/>
            <a:r>
              <a:rPr lang="zh-CN" altLang="zh-CN" dirty="0"/>
              <a:t>端口扫描技术</a:t>
            </a:r>
            <a:endParaRPr lang="zh-CN" altLang="zh-CN" dirty="0"/>
          </a:p>
        </p:txBody>
      </p:sp>
      <p:sp>
        <p:nvSpPr>
          <p:cNvPr id="68614" name="Rectangle 3"/>
          <p:cNvSpPr>
            <a:spLocks noGrp="1"/>
          </p:cNvSpPr>
          <p:nvPr>
            <p:ph type="body"/>
          </p:nvPr>
        </p:nvSpPr>
        <p:spPr>
          <a:xfrm>
            <a:off x="5080" y="1645920"/>
            <a:ext cx="9139555" cy="4373880"/>
          </a:xfrm>
        </p:spPr>
        <p:txBody>
          <a:bodyPr vert="horz" wrap="square" lIns="91440" tIns="45720" rIns="91440" bIns="45720" anchor="t" anchorCtr="0"/>
          <a:p>
            <a:pPr eaLnBrk="1" hangingPunct="1">
              <a:lnSpc>
                <a:spcPct val="100000"/>
              </a:lnSpc>
              <a:spcBef>
                <a:spcPts val="20"/>
              </a:spcBef>
              <a:spcAft>
                <a:spcPts val="0"/>
              </a:spcAft>
            </a:pPr>
            <a:r>
              <a:rPr lang="zh-CN" altLang="en-US" sz="2100" dirty="0"/>
              <a:t>当确定了目标主机可达后，就可以使用端口扫描技术，发现目标主机的开放端口，包括网络协议和各种应用监听的端口。端口扫描技术包括以下几种：</a:t>
            </a:r>
            <a:endParaRPr lang="zh-CN" altLang="en-US" sz="2100" dirty="0"/>
          </a:p>
          <a:p>
            <a:pPr eaLnBrk="1" hangingPunct="1">
              <a:lnSpc>
                <a:spcPct val="100000"/>
              </a:lnSpc>
              <a:spcBef>
                <a:spcPts val="20"/>
              </a:spcBef>
              <a:spcAft>
                <a:spcPts val="0"/>
              </a:spcAft>
            </a:pPr>
            <a:r>
              <a:rPr lang="zh-CN" altLang="en-US" sz="2000" dirty="0">
                <a:solidFill>
                  <a:schemeClr val="accent2"/>
                </a:solidFill>
              </a:rPr>
              <a:t>全扫描</a:t>
            </a:r>
            <a:endParaRPr lang="zh-CN" altLang="en-US" sz="2000" dirty="0">
              <a:solidFill>
                <a:schemeClr val="accent2"/>
              </a:solidFill>
            </a:endParaRPr>
          </a:p>
          <a:p>
            <a:pPr lvl="1" eaLnBrk="1" hangingPunct="1">
              <a:lnSpc>
                <a:spcPct val="100000"/>
              </a:lnSpc>
              <a:spcBef>
                <a:spcPts val="20"/>
              </a:spcBef>
              <a:spcAft>
                <a:spcPts val="0"/>
              </a:spcAft>
            </a:pPr>
            <a:r>
              <a:rPr lang="zh-CN" altLang="en-US" sz="2000" dirty="0"/>
              <a:t>会产生大量的审计数据，容易被对方发现，但其可靠性高。</a:t>
            </a:r>
            <a:endParaRPr lang="zh-CN" altLang="en-US" sz="2000" dirty="0"/>
          </a:p>
          <a:p>
            <a:pPr eaLnBrk="1" hangingPunct="1">
              <a:lnSpc>
                <a:spcPct val="100000"/>
              </a:lnSpc>
              <a:spcBef>
                <a:spcPts val="20"/>
              </a:spcBef>
              <a:spcAft>
                <a:spcPts val="0"/>
              </a:spcAft>
            </a:pPr>
            <a:r>
              <a:rPr lang="zh-CN" altLang="en-US" sz="2000" dirty="0">
                <a:solidFill>
                  <a:schemeClr val="accent2"/>
                </a:solidFill>
              </a:rPr>
              <a:t>半扫描</a:t>
            </a:r>
            <a:endParaRPr lang="zh-CN" altLang="en-US" sz="2000" dirty="0">
              <a:solidFill>
                <a:schemeClr val="accent2"/>
              </a:solidFill>
            </a:endParaRPr>
          </a:p>
          <a:p>
            <a:pPr lvl="1" eaLnBrk="1" hangingPunct="1">
              <a:lnSpc>
                <a:spcPct val="100000"/>
              </a:lnSpc>
              <a:spcBef>
                <a:spcPts val="20"/>
              </a:spcBef>
              <a:spcAft>
                <a:spcPts val="0"/>
              </a:spcAft>
            </a:pPr>
            <a:r>
              <a:rPr lang="zh-CN" altLang="en-US" sz="2000" dirty="0"/>
              <a:t>隐蔽性和可靠性介于全扫描和秘密扫描之间。</a:t>
            </a:r>
            <a:endParaRPr lang="zh-CN" altLang="en-US" sz="2000" dirty="0"/>
          </a:p>
          <a:p>
            <a:pPr eaLnBrk="1" hangingPunct="1">
              <a:lnSpc>
                <a:spcPct val="100000"/>
              </a:lnSpc>
              <a:spcBef>
                <a:spcPts val="20"/>
              </a:spcBef>
              <a:spcAft>
                <a:spcPts val="0"/>
              </a:spcAft>
            </a:pPr>
            <a:r>
              <a:rPr lang="zh-CN" altLang="en-US" sz="2000" dirty="0">
                <a:solidFill>
                  <a:schemeClr val="accent2"/>
                </a:solidFill>
              </a:rPr>
              <a:t>秘密扫描</a:t>
            </a:r>
            <a:endParaRPr lang="zh-CN" altLang="en-US" sz="2000" dirty="0">
              <a:solidFill>
                <a:schemeClr val="accent2"/>
              </a:solidFill>
            </a:endParaRPr>
          </a:p>
          <a:p>
            <a:pPr lvl="1" eaLnBrk="1" hangingPunct="1">
              <a:lnSpc>
                <a:spcPct val="100000"/>
              </a:lnSpc>
              <a:spcBef>
                <a:spcPts val="20"/>
              </a:spcBef>
              <a:spcAft>
                <a:spcPts val="0"/>
              </a:spcAft>
            </a:pPr>
            <a:r>
              <a:rPr lang="zh-CN" altLang="en-US" sz="2000" dirty="0"/>
              <a:t>能有效的避免对方入侵检测系统和防火墙的检测，但使用的数据包在通过网络时容易被丢弃从而产生错误的探测信息。</a:t>
            </a:r>
            <a:endParaRPr lang="zh-CN" altLang="en-US" sz="2000" dirty="0"/>
          </a:p>
          <a:p>
            <a:pPr eaLnBrk="1" hangingPunct="1">
              <a:lnSpc>
                <a:spcPct val="100000"/>
              </a:lnSpc>
              <a:spcBef>
                <a:spcPts val="20"/>
              </a:spcBef>
              <a:spcAft>
                <a:spcPts val="0"/>
              </a:spcAft>
            </a:pPr>
            <a:r>
              <a:rPr lang="zh-CN" altLang="en-US" sz="2100" dirty="0">
                <a:solidFill>
                  <a:schemeClr val="accent2"/>
                </a:solidFill>
              </a:rPr>
              <a:t>认证</a:t>
            </a:r>
            <a:r>
              <a:rPr lang="en-US" altLang="zh-CN" sz="2100" dirty="0">
                <a:solidFill>
                  <a:schemeClr val="accent2"/>
                </a:solidFill>
              </a:rPr>
              <a:t>(ident)</a:t>
            </a:r>
            <a:r>
              <a:rPr lang="zh-CN" altLang="en-US" sz="2100" dirty="0">
                <a:solidFill>
                  <a:schemeClr val="accent2"/>
                </a:solidFill>
              </a:rPr>
              <a:t>扫描</a:t>
            </a:r>
            <a:endParaRPr lang="zh-CN" altLang="en-US" sz="2100" dirty="0">
              <a:solidFill>
                <a:schemeClr val="accent2"/>
              </a:solidFill>
            </a:endParaRPr>
          </a:p>
          <a:p>
            <a:pPr lvl="1" eaLnBrk="1" hangingPunct="1">
              <a:lnSpc>
                <a:spcPct val="100000"/>
              </a:lnSpc>
              <a:spcBef>
                <a:spcPts val="20"/>
              </a:spcBef>
              <a:spcAft>
                <a:spcPts val="0"/>
              </a:spcAft>
            </a:pPr>
            <a:r>
              <a:rPr lang="zh-CN" altLang="en-US" sz="2000" dirty="0"/>
              <a:t>需要先建立一个完整的</a:t>
            </a:r>
            <a:r>
              <a:rPr lang="en-US" altLang="zh-CN" sz="2000" dirty="0"/>
              <a:t>TCP</a:t>
            </a:r>
            <a:r>
              <a:rPr lang="zh-CN" altLang="en-US" sz="2000" dirty="0"/>
              <a:t>连接。</a:t>
            </a:r>
            <a:endParaRPr lang="zh-CN" altLang="en-US" sz="2000" dirty="0"/>
          </a:p>
          <a:p>
            <a:pPr eaLnBrk="1" hangingPunct="1">
              <a:lnSpc>
                <a:spcPct val="100000"/>
              </a:lnSpc>
              <a:spcBef>
                <a:spcPts val="20"/>
              </a:spcBef>
              <a:spcAft>
                <a:spcPts val="0"/>
              </a:spcAft>
            </a:pPr>
            <a:r>
              <a:rPr lang="en-US" altLang="zh-CN" sz="2100" dirty="0">
                <a:solidFill>
                  <a:schemeClr val="accent2"/>
                </a:solidFill>
              </a:rPr>
              <a:t>FTP</a:t>
            </a:r>
            <a:r>
              <a:rPr lang="zh-CN" altLang="en-US" sz="2100" dirty="0">
                <a:solidFill>
                  <a:schemeClr val="accent2"/>
                </a:solidFill>
              </a:rPr>
              <a:t>代理扫描</a:t>
            </a:r>
            <a:endParaRPr lang="zh-CN" altLang="en-US" sz="2100" dirty="0">
              <a:solidFill>
                <a:schemeClr val="accent2"/>
              </a:solidFill>
            </a:endParaRPr>
          </a:p>
          <a:p>
            <a:pPr lvl="1" eaLnBrk="1" hangingPunct="1">
              <a:lnSpc>
                <a:spcPct val="100000"/>
              </a:lnSpc>
              <a:spcBef>
                <a:spcPts val="20"/>
              </a:spcBef>
              <a:spcAft>
                <a:spcPts val="0"/>
              </a:spcAft>
            </a:pPr>
            <a:r>
              <a:rPr lang="zh-CN" altLang="en-US" sz="2000" dirty="0"/>
              <a:t>隐蔽性好，难以追踪。但受到服务器设置的限制。</a:t>
            </a:r>
            <a:endParaRPr lang="zh-CN" altLang="en-US" sz="2000" dirty="0"/>
          </a:p>
        </p:txBody>
      </p:sp>
      <p:sp>
        <p:nvSpPr>
          <p:cNvPr id="68615"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68616"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69635"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69636"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69637" name="Rectangle 2"/>
          <p:cNvSpPr>
            <a:spLocks noGrp="1"/>
          </p:cNvSpPr>
          <p:nvPr>
            <p:ph type="title"/>
          </p:nvPr>
        </p:nvSpPr>
        <p:spPr/>
        <p:txBody>
          <a:bodyPr vert="horz" wrap="square" lIns="91440" tIns="45720" rIns="91440" bIns="45720" anchor="b" anchorCtr="0"/>
          <a:p>
            <a:pPr eaLnBrk="1" hangingPunct="1"/>
            <a:r>
              <a:rPr lang="zh-CN" altLang="zh-CN" dirty="0"/>
              <a:t>全扫描</a:t>
            </a:r>
            <a:endParaRPr lang="zh-CN" altLang="zh-CN" dirty="0"/>
          </a:p>
        </p:txBody>
      </p:sp>
      <p:sp>
        <p:nvSpPr>
          <p:cNvPr id="69638" name="Rectangle 3"/>
          <p:cNvSpPr>
            <a:spLocks noGrp="1"/>
          </p:cNvSpPr>
          <p:nvPr>
            <p:ph type="body"/>
          </p:nvPr>
        </p:nvSpPr>
        <p:spPr/>
        <p:txBody>
          <a:bodyPr vert="horz" wrap="square" lIns="91440" tIns="45720" rIns="91440" bIns="45720" anchor="t" anchorCtr="0"/>
          <a:p>
            <a:pPr eaLnBrk="1" hangingPunct="1"/>
            <a:r>
              <a:rPr lang="zh-CN" altLang="zh-CN" dirty="0"/>
              <a:t>全扫描原理</a:t>
            </a:r>
            <a:endParaRPr lang="zh-CN" altLang="zh-CN" dirty="0"/>
          </a:p>
          <a:p>
            <a:pPr eaLnBrk="1" hangingPunct="1"/>
            <a:r>
              <a:rPr lang="zh-CN" altLang="zh-CN" dirty="0"/>
              <a:t>全扫描过程</a:t>
            </a:r>
            <a:endParaRPr lang="zh-CN" altLang="zh-CN" dirty="0"/>
          </a:p>
          <a:p>
            <a:pPr eaLnBrk="1" hangingPunct="1"/>
            <a:r>
              <a:rPr lang="zh-CN" altLang="zh-CN" dirty="0"/>
              <a:t>全扫描特点</a:t>
            </a:r>
            <a:endParaRPr lang="zh-CN" altLang="zh-CN" dirty="0"/>
          </a:p>
        </p:txBody>
      </p:sp>
      <p:sp>
        <p:nvSpPr>
          <p:cNvPr id="69639"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69640"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70659"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70660"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70661" name="Rectangle 2"/>
          <p:cNvSpPr>
            <a:spLocks noGrp="1"/>
          </p:cNvSpPr>
          <p:nvPr>
            <p:ph type="title"/>
          </p:nvPr>
        </p:nvSpPr>
        <p:spPr/>
        <p:txBody>
          <a:bodyPr vert="horz" wrap="square" lIns="91440" tIns="45720" rIns="91440" bIns="45720" anchor="b" anchorCtr="0"/>
          <a:p>
            <a:pPr eaLnBrk="1" hangingPunct="1"/>
            <a:r>
              <a:rPr lang="zh-CN" altLang="zh-CN" dirty="0"/>
              <a:t>全扫描－－全扫描原理</a:t>
            </a:r>
            <a:endParaRPr lang="zh-CN" altLang="zh-CN" dirty="0"/>
          </a:p>
        </p:txBody>
      </p:sp>
      <p:sp>
        <p:nvSpPr>
          <p:cNvPr id="69638" name="Rectangle 3"/>
          <p:cNvSpPr>
            <a:spLocks noGrp="1"/>
          </p:cNvSpPr>
          <p:nvPr>
            <p:ph type="body"/>
          </p:nvPr>
        </p:nvSpPr>
        <p:spPr>
          <a:xfrm>
            <a:off x="685800" y="1676400"/>
            <a:ext cx="7620000" cy="4495800"/>
          </a:xfrm>
        </p:spPr>
        <p:txBody>
          <a:bodyPr vert="horz" wrap="square" lIns="91440" tIns="45720" rIns="91440" bIns="45720" anchor="t" anchorCtr="0"/>
          <a:p>
            <a:pPr eaLnBrk="1" hangingPunct="1"/>
            <a:r>
              <a:rPr lang="zh-CN" altLang="en-US" dirty="0"/>
              <a:t>全</a:t>
            </a:r>
            <a:r>
              <a:rPr lang="en-US" altLang="zh-CN" dirty="0"/>
              <a:t>TCP</a:t>
            </a:r>
            <a:r>
              <a:rPr lang="zh-CN" altLang="en-US" dirty="0"/>
              <a:t>连接是</a:t>
            </a:r>
            <a:r>
              <a:rPr lang="en-US" altLang="zh-CN" dirty="0"/>
              <a:t>TCP</a:t>
            </a:r>
            <a:r>
              <a:rPr lang="zh-CN" altLang="en-US" dirty="0"/>
              <a:t>端口扫描的基础。</a:t>
            </a:r>
            <a:endParaRPr lang="zh-CN" altLang="en-US" dirty="0"/>
          </a:p>
          <a:p>
            <a:pPr eaLnBrk="1" hangingPunct="1"/>
            <a:r>
              <a:rPr lang="zh-CN" altLang="en-US" dirty="0"/>
              <a:t>扫描主机尝试（使用三次握手）与目标主机的某个端口建立正规的连接。</a:t>
            </a:r>
            <a:endParaRPr lang="zh-CN" altLang="en-US" dirty="0"/>
          </a:p>
          <a:p>
            <a:pPr eaLnBrk="1" hangingPunct="1"/>
            <a:r>
              <a:rPr lang="zh-CN" altLang="en-US" dirty="0"/>
              <a:t>连接由系统调用</a:t>
            </a:r>
            <a:r>
              <a:rPr lang="en-US" altLang="zh-CN" dirty="0"/>
              <a:t>connect()</a:t>
            </a:r>
            <a:r>
              <a:rPr lang="zh-CN" altLang="en-US" dirty="0"/>
              <a:t>开始。如果端口</a:t>
            </a:r>
            <a:r>
              <a:rPr lang="zh-CN" altLang="en-US" dirty="0">
                <a:solidFill>
                  <a:schemeClr val="accent2"/>
                </a:solidFill>
              </a:rPr>
              <a:t>开放</a:t>
            </a:r>
            <a:r>
              <a:rPr lang="zh-CN" altLang="en-US" dirty="0"/>
              <a:t>，则连接将建立成功；否则，返回</a:t>
            </a:r>
            <a:r>
              <a:rPr lang="en-US" altLang="zh-CN" dirty="0"/>
              <a:t>-1</a:t>
            </a:r>
            <a:r>
              <a:rPr lang="zh-CN" altLang="en-US" dirty="0"/>
              <a:t>，则表示端口</a:t>
            </a:r>
            <a:r>
              <a:rPr lang="zh-CN" altLang="en-US" dirty="0">
                <a:solidFill>
                  <a:schemeClr val="accent2"/>
                </a:solidFill>
              </a:rPr>
              <a:t>关闭</a:t>
            </a:r>
            <a:r>
              <a:rPr lang="zh-CN" altLang="en-US" dirty="0"/>
              <a:t>。</a:t>
            </a:r>
            <a:endParaRPr lang="zh-CN" altLang="en-US" dirty="0"/>
          </a:p>
        </p:txBody>
      </p:sp>
      <p:sp>
        <p:nvSpPr>
          <p:cNvPr id="70663"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70664"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9638">
                                            <p:txEl>
                                              <p:charRg st="0" end="19"/>
                                            </p:txEl>
                                          </p:spTgt>
                                        </p:tgtEl>
                                        <p:attrNameLst>
                                          <p:attrName>style.visibility</p:attrName>
                                        </p:attrNameLst>
                                      </p:cBhvr>
                                      <p:to>
                                        <p:strVal val="visible"/>
                                      </p:to>
                                    </p:set>
                                    <p:animEffect transition="in" filter="strips(downRight)">
                                      <p:cBhvr>
                                        <p:cTn id="7" dur="500"/>
                                        <p:tgtEl>
                                          <p:spTgt spid="69638">
                                            <p:txEl>
                                              <p:charRg st="0" end="19"/>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69638">
                                            <p:txEl>
                                              <p:charRg st="19" end="52"/>
                                            </p:txEl>
                                          </p:spTgt>
                                        </p:tgtEl>
                                        <p:attrNameLst>
                                          <p:attrName>style.visibility</p:attrName>
                                        </p:attrNameLst>
                                      </p:cBhvr>
                                      <p:to>
                                        <p:strVal val="visible"/>
                                      </p:to>
                                    </p:set>
                                    <p:animEffect transition="in" filter="strips(downRight)">
                                      <p:cBhvr>
                                        <p:cTn id="10" dur="500"/>
                                        <p:tgtEl>
                                          <p:spTgt spid="69638">
                                            <p:txEl>
                                              <p:charRg st="19" end="52"/>
                                            </p:txEl>
                                          </p:spTgt>
                                        </p:tgtEl>
                                      </p:cBhvr>
                                    </p:animEffect>
                                  </p:childTnLst>
                                </p:cTn>
                              </p:par>
                              <p:par>
                                <p:cTn id="11" presetID="18" presetClass="entr" presetSubtype="6" fill="hold" nodeType="withEffect">
                                  <p:stCondLst>
                                    <p:cond delay="0"/>
                                  </p:stCondLst>
                                  <p:childTnLst>
                                    <p:set>
                                      <p:cBhvr>
                                        <p:cTn id="12" dur="1" fill="hold">
                                          <p:stCondLst>
                                            <p:cond delay="0"/>
                                          </p:stCondLst>
                                        </p:cTn>
                                        <p:tgtEl>
                                          <p:spTgt spid="69638">
                                            <p:txEl>
                                              <p:charRg st="52" end="104"/>
                                            </p:txEl>
                                          </p:spTgt>
                                        </p:tgtEl>
                                        <p:attrNameLst>
                                          <p:attrName>style.visibility</p:attrName>
                                        </p:attrNameLst>
                                      </p:cBhvr>
                                      <p:to>
                                        <p:strVal val="visible"/>
                                      </p:to>
                                    </p:set>
                                    <p:animEffect transition="in" filter="strips(downRight)">
                                      <p:cBhvr>
                                        <p:cTn id="13" dur="500"/>
                                        <p:tgtEl>
                                          <p:spTgt spid="69638">
                                            <p:txEl>
                                              <p:charRg st="52" end="1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72707"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72708"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72709" name="Rectangle 2"/>
          <p:cNvSpPr>
            <a:spLocks noGrp="1"/>
          </p:cNvSpPr>
          <p:nvPr>
            <p:ph type="title"/>
          </p:nvPr>
        </p:nvSpPr>
        <p:spPr/>
        <p:txBody>
          <a:bodyPr vert="horz" wrap="square" lIns="91440" tIns="45720" rIns="91440" bIns="45720" anchor="b" anchorCtr="0"/>
          <a:p>
            <a:pPr eaLnBrk="1" hangingPunct="1"/>
            <a:r>
              <a:rPr lang="zh-CN" altLang="zh-CN" dirty="0">
                <a:solidFill>
                  <a:schemeClr val="accent2"/>
                </a:solidFill>
              </a:rPr>
              <a:t>全扫描－－全扫描过程（流程图）</a:t>
            </a:r>
            <a:endParaRPr lang="zh-CN" altLang="zh-CN" dirty="0">
              <a:solidFill>
                <a:schemeClr val="accent2"/>
              </a:solidFill>
            </a:endParaRPr>
          </a:p>
        </p:txBody>
      </p:sp>
      <p:sp>
        <p:nvSpPr>
          <p:cNvPr id="72710" name="Rectangle 5"/>
          <p:cNvSpPr/>
          <p:nvPr/>
        </p:nvSpPr>
        <p:spPr>
          <a:xfrm>
            <a:off x="0" y="0"/>
            <a:ext cx="9144000" cy="0"/>
          </a:xfrm>
          <a:prstGeom prst="rect">
            <a:avLst/>
          </a:prstGeom>
          <a:noFill/>
          <a:ln w="9525">
            <a:noFill/>
          </a:ln>
        </p:spPr>
        <p:txBody>
          <a:bodyPr wrap="none" anchor="ctr" anchorCtr="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endParaRPr lang="zh-CN" altLang="en-US" sz="1800" b="0" dirty="0"/>
          </a:p>
        </p:txBody>
      </p:sp>
      <p:graphicFrame>
        <p:nvGraphicFramePr>
          <p:cNvPr id="71687" name="Object 4"/>
          <p:cNvGraphicFramePr>
            <a:graphicFrameLocks noChangeAspect="1"/>
          </p:cNvGraphicFramePr>
          <p:nvPr/>
        </p:nvGraphicFramePr>
        <p:xfrm>
          <a:off x="1066800" y="1676400"/>
          <a:ext cx="5638800" cy="4532313"/>
        </p:xfrm>
        <a:graphic>
          <a:graphicData uri="http://schemas.openxmlformats.org/presentationml/2006/ole">
            <mc:AlternateContent xmlns:mc="http://schemas.openxmlformats.org/markup-compatibility/2006">
              <mc:Choice xmlns:v="urn:schemas-microsoft-com:vml" Requires="v">
                <p:oleObj spid="_x0000_s3085" name="" r:id="rId1" imgW="3641090" imgH="2921635" progId="Visio.Drawing.4">
                  <p:embed/>
                </p:oleObj>
              </mc:Choice>
              <mc:Fallback>
                <p:oleObj name="" r:id="rId1" imgW="3641090" imgH="2921635" progId="Visio.Drawing.4">
                  <p:embed/>
                  <p:pic>
                    <p:nvPicPr>
                      <p:cNvPr id="0" name="图片 3084"/>
                      <p:cNvPicPr/>
                      <p:nvPr/>
                    </p:nvPicPr>
                    <p:blipFill>
                      <a:blip r:embed="rId2"/>
                      <a:stretch>
                        <a:fillRect/>
                      </a:stretch>
                    </p:blipFill>
                    <p:spPr>
                      <a:xfrm>
                        <a:off x="1066800" y="1676400"/>
                        <a:ext cx="5638800" cy="4532313"/>
                      </a:xfrm>
                      <a:prstGeom prst="rect">
                        <a:avLst/>
                      </a:prstGeom>
                      <a:noFill/>
                      <a:ln w="38100">
                        <a:noFill/>
                        <a:miter/>
                      </a:ln>
                    </p:spPr>
                  </p:pic>
                </p:oleObj>
              </mc:Fallback>
            </mc:AlternateContent>
          </a:graphicData>
        </a:graphic>
      </p:graphicFrame>
      <p:sp>
        <p:nvSpPr>
          <p:cNvPr id="72712"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72713"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687"/>
                                        </p:tgtEl>
                                        <p:attrNameLst>
                                          <p:attrName>style.visibility</p:attrName>
                                        </p:attrNameLst>
                                      </p:cBhvr>
                                      <p:to>
                                        <p:strVal val="visible"/>
                                      </p:to>
                                    </p:set>
                                    <p:animEffect transition="in" filter="blinds(horizontal)">
                                      <p:cBhvr>
                                        <p:cTn id="7" dur="500"/>
                                        <p:tgtEl>
                                          <p:spTgt spid="71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74755"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74756"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74757" name="Rectangle 2"/>
          <p:cNvSpPr>
            <a:spLocks noGrp="1"/>
          </p:cNvSpPr>
          <p:nvPr>
            <p:ph type="title"/>
          </p:nvPr>
        </p:nvSpPr>
        <p:spPr/>
        <p:txBody>
          <a:bodyPr vert="horz" wrap="square" lIns="91440" tIns="45720" rIns="91440" bIns="45720" anchor="b" anchorCtr="0"/>
          <a:p>
            <a:pPr eaLnBrk="1" hangingPunct="1"/>
            <a:r>
              <a:rPr lang="zh-CN" altLang="zh-CN" dirty="0"/>
              <a:t>全扫描－－全扫描过程（成功）</a:t>
            </a:r>
            <a:endParaRPr lang="zh-CN" altLang="zh-CN" dirty="0"/>
          </a:p>
        </p:txBody>
      </p:sp>
      <p:sp>
        <p:nvSpPr>
          <p:cNvPr id="74758" name="Rectangle 3"/>
          <p:cNvSpPr/>
          <p:nvPr/>
        </p:nvSpPr>
        <p:spPr>
          <a:xfrm>
            <a:off x="0" y="0"/>
            <a:ext cx="9144000" cy="0"/>
          </a:xfrm>
          <a:prstGeom prst="rect">
            <a:avLst/>
          </a:prstGeom>
          <a:noFill/>
          <a:ln w="9525">
            <a:noFill/>
          </a:ln>
        </p:spPr>
        <p:txBody>
          <a:bodyPr wrap="none" anchor="ctr" anchorCtr="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endParaRPr lang="zh-CN" altLang="en-US" sz="1800" b="0" dirty="0"/>
          </a:p>
        </p:txBody>
      </p:sp>
      <p:sp>
        <p:nvSpPr>
          <p:cNvPr id="74759" name="Text Box 5"/>
          <p:cNvSpPr txBox="1"/>
          <p:nvPr/>
        </p:nvSpPr>
        <p:spPr>
          <a:xfrm>
            <a:off x="1066800" y="1676400"/>
            <a:ext cx="5638800" cy="4494213"/>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50000"/>
              </a:spcBef>
              <a:buClrTx/>
              <a:buFont typeface="Arial" panose="020B0604020202020204" pitchFamily="34" charset="0"/>
              <a:buNone/>
            </a:pPr>
            <a:endParaRPr lang="en-US" altLang="zh-CN" sz="1800" b="0" dirty="0">
              <a:latin typeface="Arial" panose="020B0604020202020204" pitchFamily="34" charset="0"/>
            </a:endParaRPr>
          </a:p>
          <a:p>
            <a:pPr marL="0" lvl="0" indent="0" eaLnBrk="1" hangingPunct="1">
              <a:spcBef>
                <a:spcPct val="50000"/>
              </a:spcBef>
              <a:buClrTx/>
              <a:buFont typeface="Arial" panose="020B0604020202020204" pitchFamily="34" charset="0"/>
              <a:buNone/>
            </a:pPr>
            <a:endParaRPr lang="en-US" altLang="zh-CN" sz="1800" b="0" dirty="0">
              <a:latin typeface="Arial" panose="020B0604020202020204" pitchFamily="34" charset="0"/>
            </a:endParaRPr>
          </a:p>
          <a:p>
            <a:pPr marL="0" lvl="0" indent="0" eaLnBrk="1" hangingPunct="1">
              <a:spcBef>
                <a:spcPct val="50000"/>
              </a:spcBef>
              <a:buClrTx/>
              <a:buFont typeface="Arial" panose="020B0604020202020204" pitchFamily="34" charset="0"/>
              <a:buNone/>
            </a:pPr>
            <a:endParaRPr lang="en-US" altLang="zh-CN" sz="1800" b="0" dirty="0">
              <a:latin typeface="Arial" panose="020B0604020202020204" pitchFamily="34" charset="0"/>
            </a:endParaRPr>
          </a:p>
          <a:p>
            <a:pPr marL="0" lvl="0" indent="0" eaLnBrk="1" hangingPunct="1">
              <a:spcBef>
                <a:spcPct val="50000"/>
              </a:spcBef>
              <a:buClrTx/>
              <a:buFont typeface="Arial" panose="020B0604020202020204" pitchFamily="34" charset="0"/>
              <a:buNone/>
            </a:pPr>
            <a:endParaRPr lang="en-US" altLang="zh-CN" sz="1800" b="0" dirty="0">
              <a:latin typeface="Arial" panose="020B0604020202020204" pitchFamily="34" charset="0"/>
            </a:endParaRPr>
          </a:p>
          <a:p>
            <a:pPr marL="0" lvl="0" indent="0" eaLnBrk="1" hangingPunct="1">
              <a:spcBef>
                <a:spcPct val="50000"/>
              </a:spcBef>
              <a:buClrTx/>
              <a:buFont typeface="Arial" panose="020B0604020202020204" pitchFamily="34" charset="0"/>
              <a:buNone/>
            </a:pPr>
            <a:endParaRPr lang="en-US" altLang="zh-CN" sz="1800" b="0" dirty="0">
              <a:latin typeface="Arial" panose="020B0604020202020204" pitchFamily="34" charset="0"/>
            </a:endParaRPr>
          </a:p>
          <a:p>
            <a:pPr marL="0" lvl="0" indent="0" eaLnBrk="1" hangingPunct="1">
              <a:spcBef>
                <a:spcPct val="50000"/>
              </a:spcBef>
              <a:buClrTx/>
              <a:buFont typeface="Arial" panose="020B0604020202020204" pitchFamily="34" charset="0"/>
              <a:buNone/>
            </a:pPr>
            <a:endParaRPr lang="en-US" altLang="zh-CN" sz="1800" b="0" dirty="0">
              <a:latin typeface="Arial" panose="020B0604020202020204" pitchFamily="34" charset="0"/>
            </a:endParaRPr>
          </a:p>
          <a:p>
            <a:pPr marL="0" lvl="0" indent="0" eaLnBrk="1" hangingPunct="1">
              <a:spcBef>
                <a:spcPct val="50000"/>
              </a:spcBef>
              <a:buClrTx/>
              <a:buFont typeface="Arial" panose="020B0604020202020204" pitchFamily="34" charset="0"/>
              <a:buNone/>
            </a:pPr>
            <a:endParaRPr lang="en-US" altLang="zh-CN" sz="1800" b="0" dirty="0">
              <a:latin typeface="Arial" panose="020B0604020202020204" pitchFamily="34" charset="0"/>
            </a:endParaRPr>
          </a:p>
          <a:p>
            <a:pPr marL="0" lvl="0" indent="0" eaLnBrk="1" hangingPunct="1">
              <a:spcBef>
                <a:spcPct val="50000"/>
              </a:spcBef>
              <a:buClrTx/>
              <a:buFont typeface="Arial" panose="020B0604020202020204" pitchFamily="34" charset="0"/>
              <a:buNone/>
            </a:pPr>
            <a:endParaRPr lang="en-US" altLang="zh-CN" sz="1800" b="0" dirty="0">
              <a:latin typeface="Arial" panose="020B0604020202020204" pitchFamily="34" charset="0"/>
            </a:endParaRPr>
          </a:p>
          <a:p>
            <a:pPr marL="0" lvl="0" indent="0" eaLnBrk="1" hangingPunct="1">
              <a:spcBef>
                <a:spcPct val="50000"/>
              </a:spcBef>
              <a:buClrTx/>
              <a:buFont typeface="Arial" panose="020B0604020202020204" pitchFamily="34" charset="0"/>
              <a:buNone/>
            </a:pPr>
            <a:endParaRPr lang="en-US" altLang="zh-CN" sz="1800" b="0" dirty="0">
              <a:latin typeface="Arial" panose="020B0604020202020204" pitchFamily="34" charset="0"/>
            </a:endParaRPr>
          </a:p>
          <a:p>
            <a:pPr marL="0" lvl="0" indent="0" eaLnBrk="1" hangingPunct="1">
              <a:spcBef>
                <a:spcPct val="50000"/>
              </a:spcBef>
              <a:buClrTx/>
              <a:buFont typeface="Arial" panose="020B0604020202020204" pitchFamily="34" charset="0"/>
              <a:buNone/>
            </a:pPr>
            <a:endParaRPr lang="en-US" altLang="zh-CN" sz="1800" b="0" dirty="0">
              <a:latin typeface="Arial" panose="020B0604020202020204" pitchFamily="34" charset="0"/>
            </a:endParaRPr>
          </a:p>
          <a:p>
            <a:pPr marL="0" lvl="0" indent="0" eaLnBrk="1" hangingPunct="1">
              <a:spcBef>
                <a:spcPct val="50000"/>
              </a:spcBef>
              <a:buClrTx/>
              <a:buFont typeface="Arial" panose="020B0604020202020204" pitchFamily="34" charset="0"/>
              <a:buNone/>
            </a:pPr>
            <a:endParaRPr lang="en-US" altLang="zh-CN" sz="1800" b="0" dirty="0">
              <a:latin typeface="Arial" panose="020B0604020202020204" pitchFamily="34" charset="0"/>
            </a:endParaRPr>
          </a:p>
        </p:txBody>
      </p:sp>
      <p:sp>
        <p:nvSpPr>
          <p:cNvPr id="74760" name="Rectangle 8"/>
          <p:cNvSpPr>
            <a:spLocks noGrp="1"/>
          </p:cNvSpPr>
          <p:nvPr>
            <p:ph type="body"/>
          </p:nvPr>
        </p:nvSpPr>
        <p:spPr>
          <a:xfrm>
            <a:off x="533400" y="1676400"/>
            <a:ext cx="8001000" cy="4449763"/>
          </a:xfrm>
        </p:spPr>
        <p:txBody>
          <a:bodyPr vert="horz" wrap="square" lIns="91440" tIns="45720" rIns="91440" bIns="45720" anchor="t" anchorCtr="0"/>
          <a:p>
            <a:pPr eaLnBrk="1" hangingPunct="1"/>
            <a:r>
              <a:rPr lang="en-US" altLang="zh-CN" sz="2800" dirty="0"/>
              <a:t>TCP Connect</a:t>
            </a:r>
            <a:r>
              <a:rPr lang="zh-CN" altLang="en-US" sz="2800" dirty="0"/>
              <a:t>端口扫描服务端与客户端建立连接成功（目标端口开放）的过程：</a:t>
            </a:r>
            <a:endParaRPr lang="zh-CN" altLang="en-US" sz="2800" dirty="0"/>
          </a:p>
          <a:p>
            <a:pPr eaLnBrk="1" hangingPunct="1">
              <a:buNone/>
            </a:pPr>
            <a:r>
              <a:rPr lang="zh-CN" altLang="en-US" sz="2400" dirty="0"/>
              <a:t>（</a:t>
            </a:r>
            <a:r>
              <a:rPr lang="en-US" altLang="zh-CN" sz="2400" dirty="0"/>
              <a:t>1</a:t>
            </a:r>
            <a:r>
              <a:rPr lang="zh-CN" altLang="en-US" sz="2400" dirty="0"/>
              <a:t>）</a:t>
            </a:r>
            <a:r>
              <a:rPr lang="en-US" altLang="zh-CN" sz="2400" dirty="0"/>
              <a:t>Client</a:t>
            </a:r>
            <a:r>
              <a:rPr lang="zh-CN" altLang="en-US" sz="2400" dirty="0"/>
              <a:t>端发送</a:t>
            </a:r>
            <a:r>
              <a:rPr lang="en-US" altLang="zh-CN" sz="2400" dirty="0"/>
              <a:t>SYN</a:t>
            </a:r>
            <a:r>
              <a:rPr lang="zh-CN" altLang="en-US" sz="2400" dirty="0"/>
              <a:t>；</a:t>
            </a:r>
            <a:endParaRPr lang="zh-CN" altLang="en-US" sz="2400" dirty="0"/>
          </a:p>
          <a:p>
            <a:pPr eaLnBrk="1" hangingPunct="1">
              <a:buNone/>
            </a:pPr>
            <a:r>
              <a:rPr lang="zh-CN" altLang="en-US" sz="2400" dirty="0"/>
              <a:t>（</a:t>
            </a:r>
            <a:r>
              <a:rPr lang="en-US" altLang="zh-CN" sz="2400" dirty="0"/>
              <a:t>2</a:t>
            </a:r>
            <a:r>
              <a:rPr lang="zh-CN" altLang="en-US" sz="2400" dirty="0"/>
              <a:t>）</a:t>
            </a:r>
            <a:r>
              <a:rPr lang="en-US" altLang="zh-CN" sz="2400" dirty="0"/>
              <a:t>Server</a:t>
            </a:r>
            <a:r>
              <a:rPr lang="zh-CN" altLang="en-US" sz="2400" dirty="0"/>
              <a:t>端返回</a:t>
            </a:r>
            <a:r>
              <a:rPr lang="en-US" altLang="zh-CN" sz="2400" dirty="0">
                <a:solidFill>
                  <a:schemeClr val="accent2"/>
                </a:solidFill>
              </a:rPr>
              <a:t>SYN/ACK</a:t>
            </a:r>
            <a:r>
              <a:rPr lang="zh-CN" altLang="en-US" sz="2400" dirty="0"/>
              <a:t>，</a:t>
            </a:r>
            <a:endParaRPr lang="en-US" altLang="zh-CN" sz="2400" dirty="0"/>
          </a:p>
          <a:p>
            <a:pPr eaLnBrk="1" hangingPunct="1">
              <a:buNone/>
            </a:pPr>
            <a:r>
              <a:rPr lang="zh-CN" altLang="en-US" sz="2400" dirty="0"/>
              <a:t>表明端口开放；</a:t>
            </a:r>
            <a:endParaRPr lang="zh-CN" altLang="en-US" sz="2400" dirty="0"/>
          </a:p>
          <a:p>
            <a:pPr eaLnBrk="1" hangingPunct="1">
              <a:buNone/>
            </a:pPr>
            <a:r>
              <a:rPr lang="zh-CN" altLang="en-US" sz="2400" dirty="0"/>
              <a:t>（</a:t>
            </a:r>
            <a:r>
              <a:rPr lang="en-US" altLang="zh-CN" sz="2400" dirty="0"/>
              <a:t>3</a:t>
            </a:r>
            <a:r>
              <a:rPr lang="zh-CN" altLang="en-US" sz="2400" dirty="0"/>
              <a:t>）</a:t>
            </a:r>
            <a:r>
              <a:rPr lang="en-US" altLang="zh-CN" sz="2400" dirty="0"/>
              <a:t>Client</a:t>
            </a:r>
            <a:r>
              <a:rPr lang="zh-CN" altLang="en-US" sz="2400" dirty="0"/>
              <a:t>端返回</a:t>
            </a:r>
            <a:r>
              <a:rPr lang="en-US" altLang="zh-CN" sz="2400" dirty="0">
                <a:solidFill>
                  <a:schemeClr val="accent2"/>
                </a:solidFill>
              </a:rPr>
              <a:t>ACK</a:t>
            </a:r>
            <a:r>
              <a:rPr lang="zh-CN" altLang="en-US" sz="2400" dirty="0"/>
              <a:t>，表明连</a:t>
            </a:r>
            <a:endParaRPr lang="en-US" altLang="zh-CN" sz="2400" dirty="0"/>
          </a:p>
          <a:p>
            <a:pPr eaLnBrk="1" hangingPunct="1">
              <a:buNone/>
            </a:pPr>
            <a:r>
              <a:rPr lang="zh-CN" altLang="en-US" sz="2400" dirty="0"/>
              <a:t>接已建立；</a:t>
            </a:r>
            <a:endParaRPr lang="zh-CN" altLang="en-US" sz="2400" dirty="0"/>
          </a:p>
          <a:p>
            <a:pPr eaLnBrk="1" hangingPunct="1">
              <a:buNone/>
            </a:pPr>
            <a:r>
              <a:rPr lang="zh-CN" altLang="en-US" sz="2400" dirty="0"/>
              <a:t>（</a:t>
            </a:r>
            <a:r>
              <a:rPr lang="en-US" altLang="zh-CN" sz="2400" dirty="0"/>
              <a:t>4</a:t>
            </a:r>
            <a:r>
              <a:rPr lang="zh-CN" altLang="en-US" sz="2400" dirty="0"/>
              <a:t>）</a:t>
            </a:r>
            <a:r>
              <a:rPr lang="en-US" altLang="zh-CN" sz="2400" dirty="0"/>
              <a:t>Client</a:t>
            </a:r>
            <a:r>
              <a:rPr lang="zh-CN" altLang="en-US" sz="2400" dirty="0"/>
              <a:t>端主动断开连接。</a:t>
            </a:r>
            <a:endParaRPr lang="zh-CN" altLang="en-US" sz="2400" dirty="0"/>
          </a:p>
          <a:p>
            <a:pPr eaLnBrk="1" hangingPunct="1"/>
            <a:endParaRPr lang="en-US" altLang="zh-CN" dirty="0"/>
          </a:p>
        </p:txBody>
      </p:sp>
      <p:sp>
        <p:nvSpPr>
          <p:cNvPr id="74761"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74762"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grpSp>
        <p:nvGrpSpPr>
          <p:cNvPr id="74763" name="Group 9"/>
          <p:cNvGrpSpPr/>
          <p:nvPr/>
        </p:nvGrpSpPr>
        <p:grpSpPr>
          <a:xfrm>
            <a:off x="5410200" y="2819400"/>
            <a:ext cx="3505200" cy="2743200"/>
            <a:chOff x="0" y="0"/>
            <a:chExt cx="3420" cy="1560"/>
          </a:xfrm>
        </p:grpSpPr>
        <p:sp>
          <p:nvSpPr>
            <p:cNvPr id="74764" name="Text Box 7"/>
            <p:cNvSpPr txBox="1"/>
            <p:nvPr/>
          </p:nvSpPr>
          <p:spPr>
            <a:xfrm>
              <a:off x="1440" y="933"/>
              <a:ext cx="540" cy="309"/>
            </a:xfrm>
            <a:prstGeom prst="rect">
              <a:avLst/>
            </a:prstGeom>
            <a:solidFill>
              <a:srgbClr val="FFFFFF"/>
            </a:solidFill>
            <a:ln w="9525">
              <a:noFill/>
            </a:ln>
          </p:spPr>
          <p:txBody>
            <a:bodyPr lIns="0" tIns="0" rIns="0" bIns="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just" eaLnBrk="1" hangingPunct="1">
                <a:spcBef>
                  <a:spcPct val="0"/>
                </a:spcBef>
                <a:buClrTx/>
                <a:buFont typeface="Arial" panose="020B0604020202020204" pitchFamily="34" charset="0"/>
                <a:buNone/>
              </a:pPr>
              <a:r>
                <a:rPr lang="en-US" altLang="zh-CN" sz="2000" b="0" dirty="0">
                  <a:solidFill>
                    <a:schemeClr val="accent2"/>
                  </a:solidFill>
                  <a:latin typeface="华文中宋" panose="02010600040101010101" pitchFamily="2" charset="-122"/>
                </a:rPr>
                <a:t>ACK</a:t>
              </a:r>
              <a:endParaRPr lang="en-US" altLang="zh-CN" sz="2000" b="0" dirty="0">
                <a:solidFill>
                  <a:schemeClr val="accent2"/>
                </a:solidFill>
                <a:latin typeface="Arial" panose="020B0604020202020204" pitchFamily="34" charset="0"/>
              </a:endParaRPr>
            </a:p>
          </p:txBody>
        </p:sp>
        <p:sp>
          <p:nvSpPr>
            <p:cNvPr id="74765" name="Text Box 8"/>
            <p:cNvSpPr txBox="1"/>
            <p:nvPr/>
          </p:nvSpPr>
          <p:spPr>
            <a:xfrm>
              <a:off x="1260" y="465"/>
              <a:ext cx="1080" cy="312"/>
            </a:xfrm>
            <a:prstGeom prst="rect">
              <a:avLst/>
            </a:prstGeom>
            <a:solidFill>
              <a:srgbClr val="FFFFFF"/>
            </a:solidFill>
            <a:ln w="9525">
              <a:noFill/>
            </a:ln>
          </p:spPr>
          <p:txBody>
            <a:bodyPr lIns="0" tIns="0" rIns="0" bIns="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just" eaLnBrk="1" hangingPunct="1">
                <a:spcBef>
                  <a:spcPct val="0"/>
                </a:spcBef>
                <a:buClrTx/>
                <a:buFont typeface="Arial" panose="020B0604020202020204" pitchFamily="34" charset="0"/>
                <a:buNone/>
              </a:pPr>
              <a:r>
                <a:rPr lang="en-US" altLang="zh-CN" sz="2000" b="0" dirty="0">
                  <a:solidFill>
                    <a:schemeClr val="accent2"/>
                  </a:solidFill>
                  <a:latin typeface="华文中宋" panose="02010600040101010101" pitchFamily="2" charset="-122"/>
                </a:rPr>
                <a:t>SYN/ACK</a:t>
              </a:r>
              <a:endParaRPr lang="en-US" altLang="zh-CN" sz="2000" b="0" dirty="0">
                <a:solidFill>
                  <a:schemeClr val="accent2"/>
                </a:solidFill>
                <a:latin typeface="Arial" panose="020B0604020202020204" pitchFamily="34" charset="0"/>
              </a:endParaRPr>
            </a:p>
          </p:txBody>
        </p:sp>
        <p:sp>
          <p:nvSpPr>
            <p:cNvPr id="74766" name="Text Box 9"/>
            <p:cNvSpPr txBox="1"/>
            <p:nvPr/>
          </p:nvSpPr>
          <p:spPr>
            <a:xfrm>
              <a:off x="1440" y="0"/>
              <a:ext cx="540" cy="309"/>
            </a:xfrm>
            <a:prstGeom prst="rect">
              <a:avLst/>
            </a:prstGeom>
            <a:solidFill>
              <a:srgbClr val="FFFFFF"/>
            </a:solidFill>
            <a:ln w="9525">
              <a:noFill/>
            </a:ln>
          </p:spPr>
          <p:txBody>
            <a:bodyPr lIns="0" tIns="0" rIns="0" bIns="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just" eaLnBrk="1" hangingPunct="1">
                <a:spcBef>
                  <a:spcPct val="0"/>
                </a:spcBef>
                <a:buClrTx/>
                <a:buFont typeface="Arial" panose="020B0604020202020204" pitchFamily="34" charset="0"/>
                <a:buNone/>
              </a:pPr>
              <a:r>
                <a:rPr lang="en-US" altLang="zh-CN" sz="2000" b="0" dirty="0">
                  <a:latin typeface="华文中宋" panose="02010600040101010101" pitchFamily="2" charset="-122"/>
                </a:rPr>
                <a:t>SYN</a:t>
              </a:r>
              <a:endParaRPr lang="en-US" altLang="zh-CN" sz="2000" b="0" dirty="0">
                <a:latin typeface="Arial" panose="020B0604020202020204" pitchFamily="34" charset="0"/>
              </a:endParaRPr>
            </a:p>
          </p:txBody>
        </p:sp>
        <p:sp>
          <p:nvSpPr>
            <p:cNvPr id="74767" name="Rectangle 10"/>
            <p:cNvSpPr/>
            <p:nvPr/>
          </p:nvSpPr>
          <p:spPr>
            <a:xfrm>
              <a:off x="0" y="0"/>
              <a:ext cx="720" cy="156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ts val="2800"/>
                </a:spcBef>
                <a:buClrTx/>
                <a:buFont typeface="Arial" panose="020B0604020202020204" pitchFamily="34" charset="0"/>
                <a:buNone/>
              </a:pPr>
              <a:endParaRPr lang="en-US" altLang="zh-CN" sz="900" b="0" dirty="0">
                <a:latin typeface="Times New Roman" panose="02020603050405020304" pitchFamily="18" charset="0"/>
                <a:ea typeface="华文中宋" panose="02010600040101010101" pitchFamily="2" charset="-122"/>
              </a:endParaRPr>
            </a:p>
            <a:p>
              <a:pPr marL="0" lvl="0" indent="0" algn="ctr" eaLnBrk="1" hangingPunct="1">
                <a:spcBef>
                  <a:spcPts val="2800"/>
                </a:spcBef>
                <a:buClrTx/>
                <a:buFont typeface="Arial" panose="020B0604020202020204" pitchFamily="34" charset="0"/>
                <a:buNone/>
              </a:pPr>
              <a:endParaRPr lang="en-US" altLang="zh-CN" sz="900" b="0" dirty="0">
                <a:latin typeface="Times New Roman" panose="02020603050405020304" pitchFamily="18" charset="0"/>
                <a:ea typeface="华文中宋" panose="02010600040101010101" pitchFamily="2" charset="-122"/>
              </a:endParaRPr>
            </a:p>
            <a:p>
              <a:pPr marL="0" lvl="0" indent="0" algn="ctr" eaLnBrk="1" hangingPunct="1">
                <a:spcBef>
                  <a:spcPts val="2800"/>
                </a:spcBef>
                <a:buClrTx/>
                <a:buFont typeface="Arial" panose="020B0604020202020204" pitchFamily="34" charset="0"/>
                <a:buNone/>
              </a:pPr>
              <a:r>
                <a:rPr lang="en-US" altLang="zh-CN" sz="2000" b="0" dirty="0">
                  <a:latin typeface="Times New Roman" panose="02020603050405020304" pitchFamily="18" charset="0"/>
                  <a:ea typeface="华文中宋" panose="02010600040101010101" pitchFamily="2" charset="-122"/>
                </a:rPr>
                <a:t>Client</a:t>
              </a:r>
              <a:r>
                <a:rPr lang="zh-CN" altLang="en-US" sz="2000" b="0" dirty="0">
                  <a:latin typeface="Times New Roman" panose="02020603050405020304" pitchFamily="18" charset="0"/>
                  <a:ea typeface="华文中宋" panose="02010600040101010101" pitchFamily="2" charset="-122"/>
                </a:rPr>
                <a:t>端</a:t>
              </a:r>
              <a:endParaRPr lang="zh-CN" altLang="en-US" sz="2000" b="0" dirty="0">
                <a:latin typeface="Arial" panose="020B0604020202020204" pitchFamily="34" charset="0"/>
              </a:endParaRPr>
            </a:p>
          </p:txBody>
        </p:sp>
        <p:sp>
          <p:nvSpPr>
            <p:cNvPr id="74768" name="Rectangle 11"/>
            <p:cNvSpPr/>
            <p:nvPr/>
          </p:nvSpPr>
          <p:spPr>
            <a:xfrm>
              <a:off x="2700" y="0"/>
              <a:ext cx="720" cy="156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ts val="2800"/>
                </a:spcBef>
                <a:buClrTx/>
                <a:buFont typeface="Arial" panose="020B0604020202020204" pitchFamily="34" charset="0"/>
                <a:buNone/>
              </a:pPr>
              <a:endParaRPr lang="en-US" altLang="zh-CN" sz="900" b="0" dirty="0">
                <a:latin typeface="Times New Roman" panose="02020603050405020304" pitchFamily="18" charset="0"/>
                <a:ea typeface="华文中宋" panose="02010600040101010101" pitchFamily="2" charset="-122"/>
              </a:endParaRPr>
            </a:p>
            <a:p>
              <a:pPr marL="0" lvl="0" indent="0" algn="ctr" eaLnBrk="1" hangingPunct="1">
                <a:spcBef>
                  <a:spcPts val="2800"/>
                </a:spcBef>
                <a:buClrTx/>
                <a:buFont typeface="Arial" panose="020B0604020202020204" pitchFamily="34" charset="0"/>
                <a:buNone/>
              </a:pPr>
              <a:endParaRPr lang="en-US" altLang="zh-CN" sz="900" b="0" dirty="0">
                <a:latin typeface="Times New Roman" panose="02020603050405020304" pitchFamily="18" charset="0"/>
                <a:ea typeface="华文中宋" panose="02010600040101010101" pitchFamily="2" charset="-122"/>
              </a:endParaRPr>
            </a:p>
            <a:p>
              <a:pPr marL="0" lvl="0" indent="0" algn="ctr" eaLnBrk="1" hangingPunct="1">
                <a:spcBef>
                  <a:spcPts val="2800"/>
                </a:spcBef>
                <a:buClrTx/>
                <a:buFont typeface="Arial" panose="020B0604020202020204" pitchFamily="34" charset="0"/>
                <a:buNone/>
              </a:pPr>
              <a:r>
                <a:rPr lang="en-US" altLang="zh-CN" sz="2000" b="0" dirty="0">
                  <a:latin typeface="Times New Roman" panose="02020603050405020304" pitchFamily="18" charset="0"/>
                  <a:ea typeface="华文中宋" panose="02010600040101010101" pitchFamily="2" charset="-122"/>
                </a:rPr>
                <a:t>Server</a:t>
              </a:r>
              <a:r>
                <a:rPr lang="zh-CN" altLang="en-US" sz="2000" b="0" dirty="0">
                  <a:latin typeface="Times New Roman" panose="02020603050405020304" pitchFamily="18" charset="0"/>
                  <a:ea typeface="华文中宋" panose="02010600040101010101" pitchFamily="2" charset="-122"/>
                </a:rPr>
                <a:t>端</a:t>
              </a:r>
              <a:endParaRPr lang="zh-CN" altLang="en-US" sz="2000" b="0" dirty="0">
                <a:latin typeface="Arial" panose="020B0604020202020204" pitchFamily="34" charset="0"/>
              </a:endParaRPr>
            </a:p>
          </p:txBody>
        </p:sp>
        <p:sp>
          <p:nvSpPr>
            <p:cNvPr id="74769" name="Line 12"/>
            <p:cNvSpPr/>
            <p:nvPr/>
          </p:nvSpPr>
          <p:spPr>
            <a:xfrm>
              <a:off x="720" y="153"/>
              <a:ext cx="1980" cy="312"/>
            </a:xfrm>
            <a:prstGeom prst="line">
              <a:avLst/>
            </a:prstGeom>
            <a:ln w="9525" cap="flat" cmpd="sng">
              <a:solidFill>
                <a:srgbClr val="000000"/>
              </a:solidFill>
              <a:prstDash val="solid"/>
              <a:headEnd type="none" w="med" len="med"/>
              <a:tailEnd type="triangle" w="med" len="med"/>
            </a:ln>
          </p:spPr>
        </p:sp>
        <p:sp>
          <p:nvSpPr>
            <p:cNvPr id="74770" name="Line 13"/>
            <p:cNvSpPr/>
            <p:nvPr/>
          </p:nvSpPr>
          <p:spPr>
            <a:xfrm flipH="1">
              <a:off x="720" y="621"/>
              <a:ext cx="1980" cy="312"/>
            </a:xfrm>
            <a:prstGeom prst="line">
              <a:avLst/>
            </a:prstGeom>
            <a:ln w="9525" cap="flat" cmpd="sng">
              <a:solidFill>
                <a:srgbClr val="000000"/>
              </a:solidFill>
              <a:prstDash val="solid"/>
              <a:headEnd type="none" w="med" len="med"/>
              <a:tailEnd type="triangle" w="med" len="med"/>
            </a:ln>
          </p:spPr>
        </p:sp>
        <p:sp>
          <p:nvSpPr>
            <p:cNvPr id="74771" name="Line 14"/>
            <p:cNvSpPr/>
            <p:nvPr/>
          </p:nvSpPr>
          <p:spPr>
            <a:xfrm>
              <a:off x="720" y="1089"/>
              <a:ext cx="1980" cy="312"/>
            </a:xfrm>
            <a:prstGeom prst="line">
              <a:avLst/>
            </a:prstGeom>
            <a:ln w="9525" cap="flat" cmpd="sng">
              <a:solidFill>
                <a:srgbClr val="000000"/>
              </a:solidFill>
              <a:prstDash val="solid"/>
              <a:headEnd type="none" w="med" len="med"/>
              <a:tailEnd type="triangle" w="med" len="med"/>
            </a:ln>
          </p:spPr>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76803"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76804"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76805" name="Rectangle 2"/>
          <p:cNvSpPr>
            <a:spLocks noGrp="1"/>
          </p:cNvSpPr>
          <p:nvPr>
            <p:ph type="title"/>
          </p:nvPr>
        </p:nvSpPr>
        <p:spPr/>
        <p:txBody>
          <a:bodyPr vert="horz" wrap="square" lIns="91440" tIns="45720" rIns="91440" bIns="45720" anchor="b" anchorCtr="0"/>
          <a:p>
            <a:pPr eaLnBrk="1" hangingPunct="1"/>
            <a:r>
              <a:rPr lang="zh-CN" altLang="zh-CN" dirty="0"/>
              <a:t>全扫描－－全扫描过程（未成功）</a:t>
            </a:r>
            <a:endParaRPr lang="zh-CN" altLang="zh-CN" dirty="0"/>
          </a:p>
        </p:txBody>
      </p:sp>
      <p:sp>
        <p:nvSpPr>
          <p:cNvPr id="76806" name="Rectangle 3"/>
          <p:cNvSpPr/>
          <p:nvPr/>
        </p:nvSpPr>
        <p:spPr>
          <a:xfrm>
            <a:off x="0" y="0"/>
            <a:ext cx="9144000" cy="0"/>
          </a:xfrm>
          <a:prstGeom prst="rect">
            <a:avLst/>
          </a:prstGeom>
          <a:noFill/>
          <a:ln w="9525">
            <a:noFill/>
          </a:ln>
        </p:spPr>
        <p:txBody>
          <a:bodyPr wrap="none" anchor="ctr" anchorCtr="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endParaRPr lang="zh-CN" altLang="en-US" sz="1800" b="0" dirty="0"/>
          </a:p>
        </p:txBody>
      </p:sp>
      <p:sp>
        <p:nvSpPr>
          <p:cNvPr id="76807" name="Text Box 4"/>
          <p:cNvSpPr txBox="1"/>
          <p:nvPr/>
        </p:nvSpPr>
        <p:spPr>
          <a:xfrm>
            <a:off x="1066800" y="1676400"/>
            <a:ext cx="5638800" cy="4494213"/>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50000"/>
              </a:spcBef>
              <a:buClrTx/>
              <a:buFont typeface="Arial" panose="020B0604020202020204" pitchFamily="34" charset="0"/>
              <a:buNone/>
            </a:pPr>
            <a:endParaRPr lang="en-US" altLang="zh-CN" sz="1800" b="0" dirty="0">
              <a:latin typeface="Arial" panose="020B0604020202020204" pitchFamily="34" charset="0"/>
            </a:endParaRPr>
          </a:p>
          <a:p>
            <a:pPr marL="0" lvl="0" indent="0" eaLnBrk="1" hangingPunct="1">
              <a:spcBef>
                <a:spcPct val="50000"/>
              </a:spcBef>
              <a:buClrTx/>
              <a:buFont typeface="Arial" panose="020B0604020202020204" pitchFamily="34" charset="0"/>
              <a:buNone/>
            </a:pPr>
            <a:endParaRPr lang="en-US" altLang="zh-CN" sz="1800" b="0" dirty="0">
              <a:latin typeface="Arial" panose="020B0604020202020204" pitchFamily="34" charset="0"/>
            </a:endParaRPr>
          </a:p>
          <a:p>
            <a:pPr marL="0" lvl="0" indent="0" eaLnBrk="1" hangingPunct="1">
              <a:spcBef>
                <a:spcPct val="50000"/>
              </a:spcBef>
              <a:buClrTx/>
              <a:buFont typeface="Arial" panose="020B0604020202020204" pitchFamily="34" charset="0"/>
              <a:buNone/>
            </a:pPr>
            <a:endParaRPr lang="en-US" altLang="zh-CN" sz="1800" b="0" dirty="0">
              <a:latin typeface="Arial" panose="020B0604020202020204" pitchFamily="34" charset="0"/>
            </a:endParaRPr>
          </a:p>
          <a:p>
            <a:pPr marL="0" lvl="0" indent="0" eaLnBrk="1" hangingPunct="1">
              <a:spcBef>
                <a:spcPct val="50000"/>
              </a:spcBef>
              <a:buClrTx/>
              <a:buFont typeface="Arial" panose="020B0604020202020204" pitchFamily="34" charset="0"/>
              <a:buNone/>
            </a:pPr>
            <a:endParaRPr lang="en-US" altLang="zh-CN" sz="1800" b="0" dirty="0">
              <a:latin typeface="Arial" panose="020B0604020202020204" pitchFamily="34" charset="0"/>
            </a:endParaRPr>
          </a:p>
          <a:p>
            <a:pPr marL="0" lvl="0" indent="0" eaLnBrk="1" hangingPunct="1">
              <a:spcBef>
                <a:spcPct val="50000"/>
              </a:spcBef>
              <a:buClrTx/>
              <a:buFont typeface="Arial" panose="020B0604020202020204" pitchFamily="34" charset="0"/>
              <a:buNone/>
            </a:pPr>
            <a:endParaRPr lang="en-US" altLang="zh-CN" sz="1800" b="0" dirty="0">
              <a:latin typeface="Arial" panose="020B0604020202020204" pitchFamily="34" charset="0"/>
            </a:endParaRPr>
          </a:p>
          <a:p>
            <a:pPr marL="0" lvl="0" indent="0" eaLnBrk="1" hangingPunct="1">
              <a:spcBef>
                <a:spcPct val="50000"/>
              </a:spcBef>
              <a:buClrTx/>
              <a:buFont typeface="Arial" panose="020B0604020202020204" pitchFamily="34" charset="0"/>
              <a:buNone/>
            </a:pPr>
            <a:endParaRPr lang="en-US" altLang="zh-CN" sz="1800" b="0" dirty="0">
              <a:latin typeface="Arial" panose="020B0604020202020204" pitchFamily="34" charset="0"/>
            </a:endParaRPr>
          </a:p>
          <a:p>
            <a:pPr marL="0" lvl="0" indent="0" eaLnBrk="1" hangingPunct="1">
              <a:spcBef>
                <a:spcPct val="50000"/>
              </a:spcBef>
              <a:buClrTx/>
              <a:buFont typeface="Arial" panose="020B0604020202020204" pitchFamily="34" charset="0"/>
              <a:buNone/>
            </a:pPr>
            <a:endParaRPr lang="en-US" altLang="zh-CN" sz="1800" b="0" dirty="0">
              <a:latin typeface="Arial" panose="020B0604020202020204" pitchFamily="34" charset="0"/>
            </a:endParaRPr>
          </a:p>
          <a:p>
            <a:pPr marL="0" lvl="0" indent="0" eaLnBrk="1" hangingPunct="1">
              <a:spcBef>
                <a:spcPct val="50000"/>
              </a:spcBef>
              <a:buClrTx/>
              <a:buFont typeface="Arial" panose="020B0604020202020204" pitchFamily="34" charset="0"/>
              <a:buNone/>
            </a:pPr>
            <a:endParaRPr lang="en-US" altLang="zh-CN" sz="1800" b="0" dirty="0">
              <a:latin typeface="Arial" panose="020B0604020202020204" pitchFamily="34" charset="0"/>
            </a:endParaRPr>
          </a:p>
          <a:p>
            <a:pPr marL="0" lvl="0" indent="0" eaLnBrk="1" hangingPunct="1">
              <a:spcBef>
                <a:spcPct val="50000"/>
              </a:spcBef>
              <a:buClrTx/>
              <a:buFont typeface="Arial" panose="020B0604020202020204" pitchFamily="34" charset="0"/>
              <a:buNone/>
            </a:pPr>
            <a:endParaRPr lang="en-US" altLang="zh-CN" sz="1800" b="0" dirty="0">
              <a:latin typeface="Arial" panose="020B0604020202020204" pitchFamily="34" charset="0"/>
            </a:endParaRPr>
          </a:p>
          <a:p>
            <a:pPr marL="0" lvl="0" indent="0" eaLnBrk="1" hangingPunct="1">
              <a:spcBef>
                <a:spcPct val="50000"/>
              </a:spcBef>
              <a:buClrTx/>
              <a:buFont typeface="Arial" panose="020B0604020202020204" pitchFamily="34" charset="0"/>
              <a:buNone/>
            </a:pPr>
            <a:endParaRPr lang="en-US" altLang="zh-CN" sz="1800" b="0" dirty="0">
              <a:latin typeface="Arial" panose="020B0604020202020204" pitchFamily="34" charset="0"/>
            </a:endParaRPr>
          </a:p>
          <a:p>
            <a:pPr marL="0" lvl="0" indent="0" eaLnBrk="1" hangingPunct="1">
              <a:spcBef>
                <a:spcPct val="50000"/>
              </a:spcBef>
              <a:buClrTx/>
              <a:buFont typeface="Arial" panose="020B0604020202020204" pitchFamily="34" charset="0"/>
              <a:buNone/>
            </a:pPr>
            <a:endParaRPr lang="en-US" altLang="zh-CN" sz="1800" b="0" dirty="0">
              <a:latin typeface="Arial" panose="020B0604020202020204" pitchFamily="34" charset="0"/>
            </a:endParaRPr>
          </a:p>
        </p:txBody>
      </p:sp>
      <p:sp>
        <p:nvSpPr>
          <p:cNvPr id="76808" name="Rectangle 5"/>
          <p:cNvSpPr>
            <a:spLocks noGrp="1"/>
          </p:cNvSpPr>
          <p:nvPr>
            <p:ph type="body"/>
          </p:nvPr>
        </p:nvSpPr>
        <p:spPr>
          <a:xfrm>
            <a:off x="762000" y="1752600"/>
            <a:ext cx="7315200" cy="4373563"/>
          </a:xfrm>
        </p:spPr>
        <p:txBody>
          <a:bodyPr vert="horz" wrap="square" lIns="91440" tIns="45720" rIns="91440" bIns="45720" anchor="t" anchorCtr="0"/>
          <a:p>
            <a:pPr eaLnBrk="1" hangingPunct="1"/>
            <a:r>
              <a:rPr lang="en-US" altLang="zh-CN" sz="2800" dirty="0"/>
              <a:t>TCP Connect</a:t>
            </a:r>
            <a:r>
              <a:rPr lang="zh-CN" altLang="en-US" sz="2800" dirty="0"/>
              <a:t>端口扫描服务端与客户端未建立连接成功（目标端口关闭）过程：</a:t>
            </a:r>
            <a:endParaRPr lang="zh-CN" altLang="en-US" sz="2800" dirty="0"/>
          </a:p>
          <a:p>
            <a:pPr eaLnBrk="1" hangingPunct="1">
              <a:buNone/>
            </a:pPr>
            <a:r>
              <a:rPr lang="zh-CN" altLang="en-US" dirty="0"/>
              <a:t>	</a:t>
            </a:r>
            <a:r>
              <a:rPr lang="zh-CN" altLang="en-US" sz="2400" dirty="0"/>
              <a:t>（</a:t>
            </a:r>
            <a:r>
              <a:rPr lang="en-US" altLang="zh-CN" sz="2400" dirty="0"/>
              <a:t>1</a:t>
            </a:r>
            <a:r>
              <a:rPr lang="zh-CN" altLang="en-US" sz="2400" dirty="0"/>
              <a:t>）</a:t>
            </a:r>
            <a:r>
              <a:rPr lang="en-US" altLang="zh-CN" sz="2400" dirty="0"/>
              <a:t>Client</a:t>
            </a:r>
            <a:r>
              <a:rPr lang="zh-CN" altLang="en-US" sz="2400" dirty="0"/>
              <a:t>端发送</a:t>
            </a:r>
            <a:r>
              <a:rPr lang="en-US" altLang="zh-CN" sz="2400" dirty="0"/>
              <a:t>SYN</a:t>
            </a:r>
            <a:r>
              <a:rPr lang="zh-CN" altLang="en-US" sz="2400" dirty="0"/>
              <a:t>；</a:t>
            </a:r>
            <a:endParaRPr lang="zh-CN" altLang="en-US" sz="2400" dirty="0"/>
          </a:p>
          <a:p>
            <a:pPr eaLnBrk="1" hangingPunct="1">
              <a:buNone/>
            </a:pPr>
            <a:r>
              <a:rPr lang="zh-CN" altLang="en-US" sz="2400" dirty="0"/>
              <a:t>	（</a:t>
            </a:r>
            <a:r>
              <a:rPr lang="en-US" altLang="zh-CN" sz="2400" dirty="0"/>
              <a:t>2</a:t>
            </a:r>
            <a:r>
              <a:rPr lang="zh-CN" altLang="en-US" sz="2400" dirty="0"/>
              <a:t>）</a:t>
            </a:r>
            <a:r>
              <a:rPr lang="en-US" altLang="zh-CN" sz="2400" dirty="0"/>
              <a:t>Server</a:t>
            </a:r>
            <a:r>
              <a:rPr lang="zh-CN" altLang="en-US" sz="2400" dirty="0"/>
              <a:t>端返回</a:t>
            </a:r>
            <a:r>
              <a:rPr lang="en-US" altLang="zh-CN" sz="2400" dirty="0">
                <a:solidFill>
                  <a:schemeClr val="accent2"/>
                </a:solidFill>
              </a:rPr>
              <a:t>RST/ACK</a:t>
            </a:r>
            <a:r>
              <a:rPr lang="zh-CN" altLang="en-US" sz="2400" dirty="0"/>
              <a:t>，表明端口未开放。</a:t>
            </a:r>
            <a:endParaRPr lang="zh-CN" altLang="en-US" sz="2400" dirty="0"/>
          </a:p>
          <a:p>
            <a:pPr eaLnBrk="1" hangingPunct="1"/>
            <a:endParaRPr lang="en-US" altLang="zh-CN" dirty="0"/>
          </a:p>
        </p:txBody>
      </p:sp>
      <p:sp>
        <p:nvSpPr>
          <p:cNvPr id="76809"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76810"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grpSp>
        <p:nvGrpSpPr>
          <p:cNvPr id="76811" name="Group 9"/>
          <p:cNvGrpSpPr/>
          <p:nvPr/>
        </p:nvGrpSpPr>
        <p:grpSpPr>
          <a:xfrm>
            <a:off x="2362200" y="3886200"/>
            <a:ext cx="4343400" cy="1905000"/>
            <a:chOff x="0" y="0"/>
            <a:chExt cx="3420" cy="1560"/>
          </a:xfrm>
        </p:grpSpPr>
        <p:sp>
          <p:nvSpPr>
            <p:cNvPr id="76812" name="Text Box 2064"/>
            <p:cNvSpPr txBox="1"/>
            <p:nvPr/>
          </p:nvSpPr>
          <p:spPr>
            <a:xfrm>
              <a:off x="1440" y="933"/>
              <a:ext cx="540" cy="309"/>
            </a:xfrm>
            <a:prstGeom prst="rect">
              <a:avLst/>
            </a:prstGeom>
            <a:solidFill>
              <a:srgbClr val="FFFFFF"/>
            </a:solidFill>
            <a:ln w="9525">
              <a:noFill/>
            </a:ln>
          </p:spPr>
          <p:txBody>
            <a:bodyPr lIns="0" tIns="0" rIns="0" bIns="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just" eaLnBrk="1" hangingPunct="1">
                <a:spcBef>
                  <a:spcPct val="0"/>
                </a:spcBef>
                <a:buClrTx/>
                <a:buFont typeface="Arial" panose="020B0604020202020204" pitchFamily="34" charset="0"/>
                <a:buNone/>
              </a:pPr>
              <a:r>
                <a:rPr lang="en-US" altLang="zh-CN" sz="2000" b="0" dirty="0">
                  <a:solidFill>
                    <a:schemeClr val="accent2"/>
                  </a:solidFill>
                  <a:latin typeface="华文中宋" panose="02010600040101010101" pitchFamily="2" charset="-122"/>
                </a:rPr>
                <a:t>RST</a:t>
              </a:r>
              <a:endParaRPr lang="en-US" altLang="zh-CN" sz="2000" b="0" dirty="0">
                <a:solidFill>
                  <a:schemeClr val="accent2"/>
                </a:solidFill>
                <a:latin typeface="Arial" panose="020B0604020202020204" pitchFamily="34" charset="0"/>
              </a:endParaRPr>
            </a:p>
          </p:txBody>
        </p:sp>
        <p:sp>
          <p:nvSpPr>
            <p:cNvPr id="76813" name="Text Box 2065"/>
            <p:cNvSpPr txBox="1"/>
            <p:nvPr/>
          </p:nvSpPr>
          <p:spPr>
            <a:xfrm>
              <a:off x="1260" y="465"/>
              <a:ext cx="1080" cy="312"/>
            </a:xfrm>
            <a:prstGeom prst="rect">
              <a:avLst/>
            </a:prstGeom>
            <a:solidFill>
              <a:srgbClr val="FFFFFF"/>
            </a:solidFill>
            <a:ln w="9525">
              <a:noFill/>
            </a:ln>
          </p:spPr>
          <p:txBody>
            <a:bodyPr lIns="0" tIns="0" rIns="0" bIns="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just" eaLnBrk="1" hangingPunct="1">
                <a:spcBef>
                  <a:spcPct val="0"/>
                </a:spcBef>
                <a:buClrTx/>
                <a:buFont typeface="Arial" panose="020B0604020202020204" pitchFamily="34" charset="0"/>
                <a:buNone/>
              </a:pPr>
              <a:r>
                <a:rPr lang="en-US" altLang="zh-CN" sz="2000" b="0" dirty="0">
                  <a:solidFill>
                    <a:schemeClr val="accent2"/>
                  </a:solidFill>
                  <a:latin typeface="华文中宋" panose="02010600040101010101" pitchFamily="2" charset="-122"/>
                </a:rPr>
                <a:t>RST/ACK</a:t>
              </a:r>
              <a:endParaRPr lang="en-US" altLang="zh-CN" sz="2000" b="0" dirty="0">
                <a:solidFill>
                  <a:schemeClr val="accent2"/>
                </a:solidFill>
                <a:latin typeface="Arial" panose="020B0604020202020204" pitchFamily="34" charset="0"/>
              </a:endParaRPr>
            </a:p>
          </p:txBody>
        </p:sp>
        <p:sp>
          <p:nvSpPr>
            <p:cNvPr id="76814" name="Text Box 2066"/>
            <p:cNvSpPr txBox="1"/>
            <p:nvPr/>
          </p:nvSpPr>
          <p:spPr>
            <a:xfrm>
              <a:off x="1440" y="0"/>
              <a:ext cx="540" cy="309"/>
            </a:xfrm>
            <a:prstGeom prst="rect">
              <a:avLst/>
            </a:prstGeom>
            <a:solidFill>
              <a:srgbClr val="FFFFFF"/>
            </a:solidFill>
            <a:ln w="9525">
              <a:noFill/>
            </a:ln>
          </p:spPr>
          <p:txBody>
            <a:bodyPr lIns="0" tIns="0" rIns="0" bIns="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just" eaLnBrk="1" hangingPunct="1">
                <a:spcBef>
                  <a:spcPct val="0"/>
                </a:spcBef>
                <a:buClrTx/>
                <a:buFont typeface="Arial" panose="020B0604020202020204" pitchFamily="34" charset="0"/>
                <a:buNone/>
              </a:pPr>
              <a:r>
                <a:rPr lang="en-US" altLang="zh-CN" sz="2000" b="0" dirty="0">
                  <a:latin typeface="华文中宋" panose="02010600040101010101" pitchFamily="2" charset="-122"/>
                </a:rPr>
                <a:t>SYN</a:t>
              </a:r>
              <a:endParaRPr lang="en-US" altLang="zh-CN" sz="2000" b="0" dirty="0">
                <a:latin typeface="Arial" panose="020B0604020202020204" pitchFamily="34" charset="0"/>
              </a:endParaRPr>
            </a:p>
          </p:txBody>
        </p:sp>
        <p:sp>
          <p:nvSpPr>
            <p:cNvPr id="76815" name="Rectangle 2067"/>
            <p:cNvSpPr/>
            <p:nvPr/>
          </p:nvSpPr>
          <p:spPr>
            <a:xfrm>
              <a:off x="0" y="0"/>
              <a:ext cx="720" cy="156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ts val="2340"/>
                </a:spcBef>
                <a:buClrTx/>
                <a:buFont typeface="Arial" panose="020B0604020202020204" pitchFamily="34" charset="0"/>
                <a:buNone/>
              </a:pPr>
              <a:endParaRPr lang="en-US" altLang="zh-CN" sz="900" b="0" dirty="0">
                <a:latin typeface="Times New Roman" panose="02020603050405020304" pitchFamily="18" charset="0"/>
                <a:ea typeface="华文中宋" panose="02010600040101010101" pitchFamily="2" charset="-122"/>
              </a:endParaRPr>
            </a:p>
            <a:p>
              <a:pPr marL="0" lvl="0" indent="0" algn="ctr" eaLnBrk="1" hangingPunct="1">
                <a:spcBef>
                  <a:spcPts val="2340"/>
                </a:spcBef>
                <a:buClrTx/>
                <a:buFont typeface="Arial" panose="020B0604020202020204" pitchFamily="34" charset="0"/>
                <a:buNone/>
              </a:pPr>
              <a:endParaRPr lang="en-US" altLang="zh-CN" sz="900" b="0" dirty="0">
                <a:latin typeface="Times New Roman" panose="02020603050405020304" pitchFamily="18" charset="0"/>
                <a:ea typeface="华文中宋" panose="02010600040101010101" pitchFamily="2" charset="-122"/>
              </a:endParaRPr>
            </a:p>
            <a:p>
              <a:pPr marL="0" lvl="0" indent="0" algn="ctr" eaLnBrk="1" hangingPunct="1">
                <a:spcBef>
                  <a:spcPts val="2340"/>
                </a:spcBef>
                <a:buClrTx/>
                <a:buFont typeface="Arial" panose="020B0604020202020204" pitchFamily="34" charset="0"/>
                <a:buNone/>
              </a:pPr>
              <a:r>
                <a:rPr lang="en-US" altLang="zh-CN" sz="2000" b="0" dirty="0">
                  <a:latin typeface="Times New Roman" panose="02020603050405020304" pitchFamily="18" charset="0"/>
                  <a:ea typeface="华文中宋" panose="02010600040101010101" pitchFamily="2" charset="-122"/>
                </a:rPr>
                <a:t>Client</a:t>
              </a:r>
              <a:r>
                <a:rPr lang="zh-CN" altLang="en-US" sz="2000" b="0" dirty="0">
                  <a:latin typeface="Times New Roman" panose="02020603050405020304" pitchFamily="18" charset="0"/>
                  <a:ea typeface="华文中宋" panose="02010600040101010101" pitchFamily="2" charset="-122"/>
                </a:rPr>
                <a:t>端</a:t>
              </a:r>
              <a:endParaRPr lang="zh-CN" altLang="en-US" sz="2000" b="0" dirty="0">
                <a:latin typeface="Arial" panose="020B0604020202020204" pitchFamily="34" charset="0"/>
              </a:endParaRPr>
            </a:p>
          </p:txBody>
        </p:sp>
        <p:sp>
          <p:nvSpPr>
            <p:cNvPr id="76816" name="Rectangle 2068"/>
            <p:cNvSpPr/>
            <p:nvPr/>
          </p:nvSpPr>
          <p:spPr>
            <a:xfrm>
              <a:off x="2700" y="0"/>
              <a:ext cx="720" cy="156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ts val="2340"/>
                </a:spcBef>
                <a:buClrTx/>
                <a:buFont typeface="Arial" panose="020B0604020202020204" pitchFamily="34" charset="0"/>
                <a:buNone/>
              </a:pPr>
              <a:endParaRPr lang="en-US" altLang="zh-CN" sz="900" b="0" dirty="0">
                <a:latin typeface="Times New Roman" panose="02020603050405020304" pitchFamily="18" charset="0"/>
                <a:ea typeface="华文中宋" panose="02010600040101010101" pitchFamily="2" charset="-122"/>
              </a:endParaRPr>
            </a:p>
            <a:p>
              <a:pPr marL="0" lvl="0" indent="0" algn="ctr" eaLnBrk="1" hangingPunct="1">
                <a:spcBef>
                  <a:spcPts val="2340"/>
                </a:spcBef>
                <a:buClrTx/>
                <a:buFont typeface="Arial" panose="020B0604020202020204" pitchFamily="34" charset="0"/>
                <a:buNone/>
              </a:pPr>
              <a:endParaRPr lang="en-US" altLang="zh-CN" sz="900" b="0" dirty="0">
                <a:latin typeface="Times New Roman" panose="02020603050405020304" pitchFamily="18" charset="0"/>
                <a:ea typeface="华文中宋" panose="02010600040101010101" pitchFamily="2" charset="-122"/>
              </a:endParaRPr>
            </a:p>
            <a:p>
              <a:pPr marL="0" lvl="0" indent="0" algn="ctr" eaLnBrk="1" hangingPunct="1">
                <a:spcBef>
                  <a:spcPts val="2340"/>
                </a:spcBef>
                <a:buClrTx/>
                <a:buFont typeface="Arial" panose="020B0604020202020204" pitchFamily="34" charset="0"/>
                <a:buNone/>
              </a:pPr>
              <a:r>
                <a:rPr lang="en-US" altLang="zh-CN" sz="2000" b="0" dirty="0">
                  <a:latin typeface="Times New Roman" panose="02020603050405020304" pitchFamily="18" charset="0"/>
                  <a:ea typeface="华文中宋" panose="02010600040101010101" pitchFamily="2" charset="-122"/>
                </a:rPr>
                <a:t>Server</a:t>
              </a:r>
              <a:r>
                <a:rPr lang="zh-CN" altLang="en-US" sz="2000" b="0" dirty="0">
                  <a:latin typeface="Times New Roman" panose="02020603050405020304" pitchFamily="18" charset="0"/>
                  <a:ea typeface="华文中宋" panose="02010600040101010101" pitchFamily="2" charset="-122"/>
                </a:rPr>
                <a:t>端</a:t>
              </a:r>
              <a:endParaRPr lang="zh-CN" altLang="en-US" sz="2000" b="0" dirty="0">
                <a:latin typeface="Arial" panose="020B0604020202020204" pitchFamily="34" charset="0"/>
              </a:endParaRPr>
            </a:p>
          </p:txBody>
        </p:sp>
        <p:sp>
          <p:nvSpPr>
            <p:cNvPr id="76817" name="Line 2069"/>
            <p:cNvSpPr/>
            <p:nvPr/>
          </p:nvSpPr>
          <p:spPr>
            <a:xfrm>
              <a:off x="720" y="153"/>
              <a:ext cx="1980" cy="312"/>
            </a:xfrm>
            <a:prstGeom prst="line">
              <a:avLst/>
            </a:prstGeom>
            <a:ln w="9525" cap="flat" cmpd="sng">
              <a:solidFill>
                <a:srgbClr val="000000"/>
              </a:solidFill>
              <a:prstDash val="solid"/>
              <a:headEnd type="none" w="med" len="med"/>
              <a:tailEnd type="triangle" w="med" len="med"/>
            </a:ln>
          </p:spPr>
        </p:sp>
        <p:sp>
          <p:nvSpPr>
            <p:cNvPr id="76818" name="Line 2070"/>
            <p:cNvSpPr/>
            <p:nvPr/>
          </p:nvSpPr>
          <p:spPr>
            <a:xfrm flipH="1">
              <a:off x="720" y="621"/>
              <a:ext cx="1980" cy="312"/>
            </a:xfrm>
            <a:prstGeom prst="line">
              <a:avLst/>
            </a:prstGeom>
            <a:ln w="9525" cap="flat" cmpd="sng">
              <a:solidFill>
                <a:srgbClr val="000000"/>
              </a:solidFill>
              <a:prstDash val="solid"/>
              <a:headEnd type="none" w="med" len="med"/>
              <a:tailEnd type="triangle" w="med" len="med"/>
            </a:ln>
          </p:spPr>
        </p:sp>
        <p:sp>
          <p:nvSpPr>
            <p:cNvPr id="76819" name="Line 2071"/>
            <p:cNvSpPr/>
            <p:nvPr/>
          </p:nvSpPr>
          <p:spPr>
            <a:xfrm>
              <a:off x="720" y="1089"/>
              <a:ext cx="1980" cy="312"/>
            </a:xfrm>
            <a:prstGeom prst="line">
              <a:avLst/>
            </a:prstGeom>
            <a:ln w="9525" cap="flat" cmpd="sng">
              <a:solidFill>
                <a:srgbClr val="000000"/>
              </a:solidFill>
              <a:prstDash val="solid"/>
              <a:headEnd type="none" w="med" len="med"/>
              <a:tailEnd type="triangle" w="med" len="med"/>
            </a:ln>
          </p:spPr>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78851"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78852"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78853" name="Rectangle 2"/>
          <p:cNvSpPr>
            <a:spLocks noGrp="1"/>
          </p:cNvSpPr>
          <p:nvPr>
            <p:ph type="title"/>
          </p:nvPr>
        </p:nvSpPr>
        <p:spPr/>
        <p:txBody>
          <a:bodyPr vert="horz" wrap="square" lIns="91440" tIns="45720" rIns="91440" bIns="45720" anchor="b" anchorCtr="0"/>
          <a:p>
            <a:pPr eaLnBrk="1" hangingPunct="1"/>
            <a:r>
              <a:rPr lang="zh-CN" altLang="zh-CN" dirty="0"/>
              <a:t>全扫描－－全扫描特点（优点）</a:t>
            </a:r>
            <a:endParaRPr lang="zh-CN" altLang="zh-CN" dirty="0"/>
          </a:p>
        </p:txBody>
      </p:sp>
      <p:sp>
        <p:nvSpPr>
          <p:cNvPr id="81926" name="Rectangle 3"/>
          <p:cNvSpPr>
            <a:spLocks noGrp="1"/>
          </p:cNvSpPr>
          <p:nvPr>
            <p:ph type="body"/>
          </p:nvPr>
        </p:nvSpPr>
        <p:spPr/>
        <p:txBody>
          <a:bodyPr vert="horz" wrap="square" lIns="91440" tIns="45720" rIns="91440" bIns="45720" anchor="t" anchorCtr="0"/>
          <a:p>
            <a:pPr eaLnBrk="1" hangingPunct="1"/>
            <a:r>
              <a:rPr lang="zh-CN" altLang="en-US" dirty="0"/>
              <a:t>优点是实现简单，对操作者的权限没有严格要求（有些类型的端口扫描需要操作者具有</a:t>
            </a:r>
            <a:r>
              <a:rPr lang="en-US" altLang="zh-CN" dirty="0"/>
              <a:t>root</a:t>
            </a:r>
            <a:r>
              <a:rPr lang="zh-CN" altLang="en-US" dirty="0"/>
              <a:t>权限），系统中的任何用户都有权力使用这个调用。</a:t>
            </a:r>
            <a:endParaRPr lang="zh-CN" altLang="en-US" dirty="0"/>
          </a:p>
          <a:p>
            <a:pPr eaLnBrk="1" hangingPunct="1"/>
            <a:r>
              <a:rPr lang="zh-CN" altLang="en-US" dirty="0"/>
              <a:t>另一优点是扫描速度快。如果对每个目标端口以线性的方式，使用单独的</a:t>
            </a:r>
            <a:r>
              <a:rPr lang="en-US" altLang="zh-CN" dirty="0"/>
              <a:t>connect()</a:t>
            </a:r>
            <a:r>
              <a:rPr lang="zh-CN" altLang="en-US" dirty="0"/>
              <a:t>调用，可以通过同时打开多个套接字，从而加速扫描。 </a:t>
            </a:r>
            <a:endParaRPr lang="zh-CN" altLang="en-US" dirty="0"/>
          </a:p>
        </p:txBody>
      </p:sp>
      <p:sp>
        <p:nvSpPr>
          <p:cNvPr id="78855"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78856"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81926">
                                            <p:txEl>
                                              <p:charRg st="0" end="66"/>
                                            </p:txEl>
                                          </p:spTgt>
                                        </p:tgtEl>
                                        <p:attrNameLst>
                                          <p:attrName>style.visibility</p:attrName>
                                        </p:attrNameLst>
                                      </p:cBhvr>
                                      <p:to>
                                        <p:strVal val="visible"/>
                                      </p:to>
                                    </p:set>
                                    <p:animEffect transition="in" filter="strips(downRight)">
                                      <p:cBhvr>
                                        <p:cTn id="7" dur="500"/>
                                        <p:tgtEl>
                                          <p:spTgt spid="81926">
                                            <p:txEl>
                                              <p:charRg st="0" end="66"/>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81926">
                                            <p:txEl>
                                              <p:charRg st="66" end="133"/>
                                            </p:txEl>
                                          </p:spTgt>
                                        </p:tgtEl>
                                        <p:attrNameLst>
                                          <p:attrName>style.visibility</p:attrName>
                                        </p:attrNameLst>
                                      </p:cBhvr>
                                      <p:to>
                                        <p:strVal val="visible"/>
                                      </p:to>
                                    </p:set>
                                    <p:animEffect transition="in" filter="strips(downRight)">
                                      <p:cBhvr>
                                        <p:cTn id="10" dur="500"/>
                                        <p:tgtEl>
                                          <p:spTgt spid="81926">
                                            <p:txEl>
                                              <p:charRg st="66" end="1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0243"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0244"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0245" name="Rectangle 1026"/>
          <p:cNvSpPr>
            <a:spLocks noGrp="1"/>
          </p:cNvSpPr>
          <p:nvPr>
            <p:ph type="title"/>
          </p:nvPr>
        </p:nvSpPr>
        <p:spPr/>
        <p:txBody>
          <a:bodyPr vert="horz" wrap="square" lIns="91440" tIns="45720" rIns="91440" bIns="45720" anchor="b" anchorCtr="0"/>
          <a:p>
            <a:pPr eaLnBrk="1" hangingPunct="1"/>
            <a:r>
              <a:rPr lang="zh-CN" altLang="zh-CN" dirty="0"/>
              <a:t>网络扫描器与漏洞的关系</a:t>
            </a:r>
            <a:endParaRPr lang="zh-CN" altLang="zh-CN" dirty="0"/>
          </a:p>
        </p:txBody>
      </p:sp>
      <p:sp>
        <p:nvSpPr>
          <p:cNvPr id="11270" name="Rectangle 1027"/>
          <p:cNvSpPr>
            <a:spLocks noGrp="1"/>
          </p:cNvSpPr>
          <p:nvPr>
            <p:ph type="body"/>
          </p:nvPr>
        </p:nvSpPr>
        <p:spPr>
          <a:xfrm>
            <a:off x="609600" y="1676400"/>
            <a:ext cx="7924800" cy="3429000"/>
          </a:xfrm>
        </p:spPr>
        <p:txBody>
          <a:bodyPr vert="horz" wrap="square" lIns="91440" tIns="45720" rIns="91440" bIns="45720" anchor="t" anchorCtr="0"/>
          <a:p>
            <a:pPr eaLnBrk="1" hangingPunct="1"/>
            <a:r>
              <a:rPr lang="zh-CN" altLang="zh-CN" dirty="0">
                <a:solidFill>
                  <a:schemeClr val="accent2"/>
                </a:solidFill>
              </a:rPr>
              <a:t>网络漏洞</a:t>
            </a:r>
            <a:r>
              <a:rPr lang="zh-CN" altLang="zh-CN" dirty="0"/>
              <a:t>是系统软、硬件存在安全方面的脆弱性，安全漏洞的存在导致非法用户入侵系统或未经授权获得访问权限，造成信息篡改、拒绝服务或系统崩溃等问题。</a:t>
            </a:r>
            <a:endParaRPr lang="zh-CN" altLang="zh-CN" dirty="0"/>
          </a:p>
          <a:p>
            <a:pPr eaLnBrk="1" hangingPunct="1"/>
            <a:r>
              <a:rPr lang="zh-CN" altLang="zh-CN" dirty="0">
                <a:solidFill>
                  <a:schemeClr val="accent2"/>
                </a:solidFill>
              </a:rPr>
              <a:t>网络扫描</a:t>
            </a:r>
            <a:r>
              <a:rPr lang="zh-CN" altLang="zh-CN" dirty="0"/>
              <a:t>可以对计算机网络系统或网络设备进行安全相关的检测，以找出安全隐患和可能被黑客利用的漏洞。</a:t>
            </a:r>
            <a:endParaRPr lang="zh-CN" altLang="zh-CN" dirty="0"/>
          </a:p>
        </p:txBody>
      </p:sp>
      <p:sp>
        <p:nvSpPr>
          <p:cNvPr id="10247"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0248"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270">
                                            <p:txEl>
                                              <p:charRg st="0" end="72"/>
                                            </p:txEl>
                                          </p:spTgt>
                                        </p:tgtEl>
                                        <p:attrNameLst>
                                          <p:attrName>style.visibility</p:attrName>
                                        </p:attrNameLst>
                                      </p:cBhvr>
                                      <p:to>
                                        <p:strVal val="visible"/>
                                      </p:to>
                                    </p:set>
                                    <p:animEffect transition="in" filter="box(in)">
                                      <p:cBhvr>
                                        <p:cTn id="7" dur="500"/>
                                        <p:tgtEl>
                                          <p:spTgt spid="11270">
                                            <p:txEl>
                                              <p:charRg st="0" end="72"/>
                                            </p:txEl>
                                          </p:spTgt>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1270">
                                            <p:txEl>
                                              <p:charRg st="72" end="121"/>
                                            </p:txEl>
                                          </p:spTgt>
                                        </p:tgtEl>
                                        <p:attrNameLst>
                                          <p:attrName>style.visibility</p:attrName>
                                        </p:attrNameLst>
                                      </p:cBhvr>
                                      <p:to>
                                        <p:strVal val="visible"/>
                                      </p:to>
                                    </p:set>
                                    <p:animEffect transition="in" filter="box(in)">
                                      <p:cBhvr>
                                        <p:cTn id="11" dur="500"/>
                                        <p:tgtEl>
                                          <p:spTgt spid="11270">
                                            <p:txEl>
                                              <p:charRg st="72" end="1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79875"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79876"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79877" name="Rectangle 2"/>
          <p:cNvSpPr>
            <a:spLocks noGrp="1"/>
          </p:cNvSpPr>
          <p:nvPr>
            <p:ph type="title"/>
          </p:nvPr>
        </p:nvSpPr>
        <p:spPr/>
        <p:txBody>
          <a:bodyPr vert="horz" wrap="square" lIns="91440" tIns="45720" rIns="91440" bIns="45720" anchor="b" anchorCtr="0"/>
          <a:p>
            <a:pPr eaLnBrk="1" hangingPunct="1"/>
            <a:r>
              <a:rPr lang="zh-CN" altLang="zh-CN" dirty="0"/>
              <a:t>全扫描－－全扫描特点（缺点）</a:t>
            </a:r>
            <a:endParaRPr lang="zh-CN" altLang="zh-CN" dirty="0"/>
          </a:p>
        </p:txBody>
      </p:sp>
      <p:sp>
        <p:nvSpPr>
          <p:cNvPr id="79878" name="Rectangle 3"/>
          <p:cNvSpPr>
            <a:spLocks noGrp="1"/>
          </p:cNvSpPr>
          <p:nvPr>
            <p:ph type="body"/>
          </p:nvPr>
        </p:nvSpPr>
        <p:spPr/>
        <p:txBody>
          <a:bodyPr vert="horz" wrap="square" lIns="91440" tIns="45720" rIns="91440" bIns="45720" anchor="t" anchorCtr="0"/>
          <a:p>
            <a:pPr eaLnBrk="1" hangingPunct="1"/>
            <a:r>
              <a:rPr lang="zh-CN" altLang="zh-CN" dirty="0"/>
              <a:t>扫描方式不隐蔽</a:t>
            </a:r>
            <a:endParaRPr lang="zh-CN" altLang="zh-CN" dirty="0"/>
          </a:p>
          <a:p>
            <a:pPr eaLnBrk="1" hangingPunct="1"/>
            <a:r>
              <a:rPr lang="zh-CN" altLang="zh-CN" dirty="0"/>
              <a:t>这种扫描方法很容易被检测出来，在日志文件中会有大量密集的连接和错误记录</a:t>
            </a:r>
            <a:endParaRPr lang="zh-CN" altLang="zh-CN" dirty="0"/>
          </a:p>
          <a:p>
            <a:pPr eaLnBrk="1" hangingPunct="1"/>
            <a:r>
              <a:rPr lang="zh-CN" altLang="zh-CN" dirty="0"/>
              <a:t>并容易被防火墙发现和屏蔽</a:t>
            </a:r>
            <a:endParaRPr lang="zh-CN" altLang="zh-CN" dirty="0"/>
          </a:p>
        </p:txBody>
      </p:sp>
      <p:sp>
        <p:nvSpPr>
          <p:cNvPr id="79879"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79880"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81923"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81924"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81925" name="Rectangle 2"/>
          <p:cNvSpPr>
            <a:spLocks noGrp="1"/>
          </p:cNvSpPr>
          <p:nvPr>
            <p:ph type="title"/>
          </p:nvPr>
        </p:nvSpPr>
        <p:spPr/>
        <p:txBody>
          <a:bodyPr vert="horz" wrap="square" lIns="91440" tIns="45720" rIns="91440" bIns="45720" anchor="b" anchorCtr="0"/>
          <a:p>
            <a:pPr eaLnBrk="1" hangingPunct="1"/>
            <a:r>
              <a:rPr lang="zh-CN" altLang="zh-CN" dirty="0"/>
              <a:t>半扫描</a:t>
            </a:r>
            <a:endParaRPr lang="zh-CN" altLang="zh-CN" dirty="0"/>
          </a:p>
        </p:txBody>
      </p:sp>
      <p:sp>
        <p:nvSpPr>
          <p:cNvPr id="81926" name="Rectangle 3"/>
          <p:cNvSpPr>
            <a:spLocks noGrp="1"/>
          </p:cNvSpPr>
          <p:nvPr>
            <p:ph type="body"/>
          </p:nvPr>
        </p:nvSpPr>
        <p:spPr/>
        <p:txBody>
          <a:bodyPr vert="horz" wrap="square" lIns="91440" tIns="45720" rIns="91440" bIns="45720" anchor="t" anchorCtr="0"/>
          <a:p>
            <a:pPr eaLnBrk="1" hangingPunct="1"/>
            <a:r>
              <a:rPr lang="en-US" altLang="zh-CN" dirty="0"/>
              <a:t>TCP SYN</a:t>
            </a:r>
            <a:r>
              <a:rPr lang="zh-CN" altLang="en-US" dirty="0"/>
              <a:t>扫描的原理</a:t>
            </a:r>
            <a:endParaRPr lang="zh-CN" altLang="en-US" dirty="0"/>
          </a:p>
          <a:p>
            <a:pPr eaLnBrk="1" hangingPunct="1"/>
            <a:r>
              <a:rPr lang="en-US" altLang="zh-CN" dirty="0"/>
              <a:t>TCP SYN</a:t>
            </a:r>
            <a:r>
              <a:rPr lang="zh-CN" altLang="en-US" dirty="0"/>
              <a:t>扫描的过程</a:t>
            </a:r>
            <a:endParaRPr lang="zh-CN" altLang="en-US" dirty="0"/>
          </a:p>
          <a:p>
            <a:pPr eaLnBrk="1" hangingPunct="1"/>
            <a:r>
              <a:rPr lang="en-US" altLang="zh-CN" dirty="0"/>
              <a:t>TCP SYN</a:t>
            </a:r>
            <a:r>
              <a:rPr lang="zh-CN" altLang="en-US" dirty="0"/>
              <a:t>扫描的特点</a:t>
            </a:r>
            <a:endParaRPr lang="zh-CN" altLang="en-US" dirty="0"/>
          </a:p>
        </p:txBody>
      </p:sp>
      <p:sp>
        <p:nvSpPr>
          <p:cNvPr id="81927"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81928"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83971"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83972"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83973" name="Rectangle 2"/>
          <p:cNvSpPr>
            <a:spLocks noGrp="1"/>
          </p:cNvSpPr>
          <p:nvPr>
            <p:ph type="title"/>
          </p:nvPr>
        </p:nvSpPr>
        <p:spPr/>
        <p:txBody>
          <a:bodyPr vert="horz" wrap="square" lIns="91440" tIns="45720" rIns="91440" bIns="45720" anchor="b" anchorCtr="0"/>
          <a:p>
            <a:pPr eaLnBrk="1" hangingPunct="1"/>
            <a:r>
              <a:rPr lang="en-US" altLang="zh-CN" dirty="0"/>
              <a:t>TCP SYN</a:t>
            </a:r>
            <a:r>
              <a:rPr lang="zh-CN" altLang="en-US" dirty="0"/>
              <a:t>扫描－－原理</a:t>
            </a:r>
            <a:endParaRPr lang="zh-CN" altLang="en-US" dirty="0"/>
          </a:p>
        </p:txBody>
      </p:sp>
      <p:sp>
        <p:nvSpPr>
          <p:cNvPr id="87046" name="Rectangle 3"/>
          <p:cNvSpPr>
            <a:spLocks noGrp="1"/>
          </p:cNvSpPr>
          <p:nvPr>
            <p:ph type="body"/>
          </p:nvPr>
        </p:nvSpPr>
        <p:spPr/>
        <p:txBody>
          <a:bodyPr vert="horz" wrap="square" lIns="91440" tIns="45720" rIns="91440" bIns="45720" anchor="t" anchorCtr="0"/>
          <a:p>
            <a:pPr eaLnBrk="1" hangingPunct="1">
              <a:lnSpc>
                <a:spcPct val="90000"/>
              </a:lnSpc>
            </a:pPr>
            <a:r>
              <a:rPr lang="zh-CN" altLang="en-US" dirty="0"/>
              <a:t>在这种技术中，扫描主机向目标主机的选择端口发送</a:t>
            </a:r>
            <a:r>
              <a:rPr lang="en-US" altLang="zh-CN" dirty="0"/>
              <a:t>SYN</a:t>
            </a:r>
            <a:r>
              <a:rPr lang="zh-CN" altLang="en-US" dirty="0"/>
              <a:t>数据段。</a:t>
            </a:r>
            <a:endParaRPr lang="zh-CN" altLang="en-US" dirty="0"/>
          </a:p>
          <a:p>
            <a:pPr lvl="1" eaLnBrk="1" hangingPunct="1">
              <a:lnSpc>
                <a:spcPct val="90000"/>
              </a:lnSpc>
            </a:pPr>
            <a:r>
              <a:rPr lang="zh-CN" altLang="en-US" dirty="0"/>
              <a:t>如果应答是</a:t>
            </a:r>
            <a:r>
              <a:rPr lang="en-US" altLang="zh-CN" dirty="0"/>
              <a:t>RST</a:t>
            </a:r>
            <a:r>
              <a:rPr lang="zh-CN" altLang="en-US" dirty="0"/>
              <a:t>，那么，说明端口是关闭的，按照设定继续探听其他端口；</a:t>
            </a:r>
            <a:endParaRPr lang="zh-CN" altLang="en-US" dirty="0"/>
          </a:p>
          <a:p>
            <a:pPr lvl="1" eaLnBrk="1" hangingPunct="1">
              <a:lnSpc>
                <a:spcPct val="90000"/>
              </a:lnSpc>
            </a:pPr>
            <a:r>
              <a:rPr lang="zh-CN" altLang="en-US" dirty="0"/>
              <a:t>如果应答中包含</a:t>
            </a:r>
            <a:r>
              <a:rPr lang="en-US" altLang="zh-CN" dirty="0"/>
              <a:t>SYN</a:t>
            </a:r>
            <a:r>
              <a:rPr lang="zh-CN" altLang="en-US" dirty="0"/>
              <a:t>和</a:t>
            </a:r>
            <a:r>
              <a:rPr lang="en-US" altLang="zh-CN" dirty="0"/>
              <a:t>ACK</a:t>
            </a:r>
            <a:r>
              <a:rPr lang="zh-CN" altLang="en-US" dirty="0"/>
              <a:t>，说明目标端口处于监听状态。</a:t>
            </a:r>
            <a:endParaRPr lang="zh-CN" altLang="en-US" dirty="0"/>
          </a:p>
          <a:p>
            <a:pPr eaLnBrk="1" hangingPunct="1">
              <a:lnSpc>
                <a:spcPct val="90000"/>
              </a:lnSpc>
            </a:pPr>
            <a:r>
              <a:rPr lang="zh-CN" altLang="en-US" dirty="0"/>
              <a:t>由于</a:t>
            </a:r>
            <a:r>
              <a:rPr lang="en-US" altLang="zh-CN" dirty="0"/>
              <a:t>SYN</a:t>
            </a:r>
            <a:r>
              <a:rPr lang="zh-CN" altLang="en-US" dirty="0"/>
              <a:t>扫描时，全连接尚未建立，所以，这种技术通常被称为</a:t>
            </a:r>
            <a:r>
              <a:rPr lang="zh-CN" altLang="en-US" dirty="0">
                <a:solidFill>
                  <a:schemeClr val="accent2"/>
                </a:solidFill>
                <a:latin typeface="Arial" panose="020B0604020202020204" pitchFamily="34" charset="0"/>
              </a:rPr>
              <a:t>“</a:t>
            </a:r>
            <a:r>
              <a:rPr lang="zh-CN" altLang="en-US" dirty="0">
                <a:solidFill>
                  <a:schemeClr val="accent2"/>
                </a:solidFill>
              </a:rPr>
              <a:t>半连接</a:t>
            </a:r>
            <a:r>
              <a:rPr lang="zh-CN" altLang="en-US" dirty="0">
                <a:solidFill>
                  <a:schemeClr val="accent2"/>
                </a:solidFill>
                <a:latin typeface="Arial" panose="020B0604020202020204" pitchFamily="34" charset="0"/>
              </a:rPr>
              <a:t>”</a:t>
            </a:r>
            <a:r>
              <a:rPr lang="zh-CN" altLang="en-US" dirty="0"/>
              <a:t>扫描。</a:t>
            </a:r>
            <a:endParaRPr lang="zh-CN" altLang="en-US" dirty="0"/>
          </a:p>
        </p:txBody>
      </p:sp>
      <p:sp>
        <p:nvSpPr>
          <p:cNvPr id="83975"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83976"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87046">
                                            <p:txEl>
                                              <p:charRg st="0" end="31"/>
                                            </p:txEl>
                                          </p:spTgt>
                                        </p:tgtEl>
                                        <p:attrNameLst>
                                          <p:attrName>style.visibility</p:attrName>
                                        </p:attrNameLst>
                                      </p:cBhvr>
                                      <p:to>
                                        <p:strVal val="visible"/>
                                      </p:to>
                                    </p:set>
                                    <p:animEffect transition="in" filter="strips(downRight)">
                                      <p:cBhvr>
                                        <p:cTn id="7" dur="500"/>
                                        <p:tgtEl>
                                          <p:spTgt spid="87046">
                                            <p:txEl>
                                              <p:charRg st="0" end="31"/>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87046">
                                            <p:txEl>
                                              <p:charRg st="31" end="66"/>
                                            </p:txEl>
                                          </p:spTgt>
                                        </p:tgtEl>
                                        <p:attrNameLst>
                                          <p:attrName>style.visibility</p:attrName>
                                        </p:attrNameLst>
                                      </p:cBhvr>
                                      <p:to>
                                        <p:strVal val="visible"/>
                                      </p:to>
                                    </p:set>
                                    <p:animEffect transition="in" filter="strips(downRight)">
                                      <p:cBhvr>
                                        <p:cTn id="10" dur="500"/>
                                        <p:tgtEl>
                                          <p:spTgt spid="87046">
                                            <p:txEl>
                                              <p:charRg st="31" end="66"/>
                                            </p:txEl>
                                          </p:spTgt>
                                        </p:tgtEl>
                                      </p:cBhvr>
                                    </p:animEffect>
                                  </p:childTnLst>
                                </p:cTn>
                              </p:par>
                              <p:par>
                                <p:cTn id="11" presetID="18" presetClass="entr" presetSubtype="6" fill="hold" nodeType="withEffect">
                                  <p:stCondLst>
                                    <p:cond delay="0"/>
                                  </p:stCondLst>
                                  <p:childTnLst>
                                    <p:set>
                                      <p:cBhvr>
                                        <p:cTn id="12" dur="1" fill="hold">
                                          <p:stCondLst>
                                            <p:cond delay="0"/>
                                          </p:stCondLst>
                                        </p:cTn>
                                        <p:tgtEl>
                                          <p:spTgt spid="87046">
                                            <p:txEl>
                                              <p:charRg st="66" end="95"/>
                                            </p:txEl>
                                          </p:spTgt>
                                        </p:tgtEl>
                                        <p:attrNameLst>
                                          <p:attrName>style.visibility</p:attrName>
                                        </p:attrNameLst>
                                      </p:cBhvr>
                                      <p:to>
                                        <p:strVal val="visible"/>
                                      </p:to>
                                    </p:set>
                                    <p:animEffect transition="in" filter="strips(downRight)">
                                      <p:cBhvr>
                                        <p:cTn id="13" dur="500"/>
                                        <p:tgtEl>
                                          <p:spTgt spid="87046">
                                            <p:txEl>
                                              <p:charRg st="66" end="95"/>
                                            </p:txEl>
                                          </p:spTgt>
                                        </p:tgtEl>
                                      </p:cBhvr>
                                    </p:animEffect>
                                  </p:childTnLst>
                                </p:cTn>
                              </p:par>
                              <p:par>
                                <p:cTn id="14" presetID="18" presetClass="entr" presetSubtype="6" fill="hold" nodeType="withEffect">
                                  <p:stCondLst>
                                    <p:cond delay="0"/>
                                  </p:stCondLst>
                                  <p:childTnLst>
                                    <p:set>
                                      <p:cBhvr>
                                        <p:cTn id="15" dur="1" fill="hold">
                                          <p:stCondLst>
                                            <p:cond delay="0"/>
                                          </p:stCondLst>
                                        </p:cTn>
                                        <p:tgtEl>
                                          <p:spTgt spid="87046">
                                            <p:txEl>
                                              <p:charRg st="95" end="133"/>
                                            </p:txEl>
                                          </p:spTgt>
                                        </p:tgtEl>
                                        <p:attrNameLst>
                                          <p:attrName>style.visibility</p:attrName>
                                        </p:attrNameLst>
                                      </p:cBhvr>
                                      <p:to>
                                        <p:strVal val="visible"/>
                                      </p:to>
                                    </p:set>
                                    <p:animEffect transition="in" filter="strips(downRight)">
                                      <p:cBhvr>
                                        <p:cTn id="16" dur="500"/>
                                        <p:tgtEl>
                                          <p:spTgt spid="87046">
                                            <p:txEl>
                                              <p:charRg st="95" end="1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日期占位符 3"/>
          <p:cNvSpPr txBox="1">
            <a:spLocks noGrp="1"/>
          </p:cNvSpPr>
          <p:nvPr/>
        </p:nvSpPr>
        <p:spPr>
          <a:xfrm>
            <a:off x="611188" y="6242050"/>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86019"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86020"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86021" name="Rectangle 2"/>
          <p:cNvSpPr>
            <a:spLocks noGrp="1"/>
          </p:cNvSpPr>
          <p:nvPr>
            <p:ph type="title"/>
          </p:nvPr>
        </p:nvSpPr>
        <p:spPr/>
        <p:txBody>
          <a:bodyPr vert="horz" wrap="square" lIns="91440" tIns="45720" rIns="91440" bIns="45720" anchor="b" anchorCtr="0"/>
          <a:p>
            <a:pPr eaLnBrk="1" hangingPunct="1"/>
            <a:r>
              <a:rPr lang="en-US" altLang="zh-CN" dirty="0"/>
              <a:t>TCP SYN</a:t>
            </a:r>
            <a:r>
              <a:rPr lang="zh-CN" altLang="en-US" dirty="0"/>
              <a:t>扫描－－过程（成功）</a:t>
            </a:r>
            <a:endParaRPr lang="zh-CN" altLang="en-US" dirty="0"/>
          </a:p>
        </p:txBody>
      </p:sp>
      <p:sp>
        <p:nvSpPr>
          <p:cNvPr id="86022" name="Rectangle 3"/>
          <p:cNvSpPr>
            <a:spLocks noGrp="1"/>
          </p:cNvSpPr>
          <p:nvPr>
            <p:ph type="body"/>
          </p:nvPr>
        </p:nvSpPr>
        <p:spPr/>
        <p:txBody>
          <a:bodyPr vert="horz" wrap="square" lIns="91440" tIns="45720" rIns="91440" bIns="45720" anchor="t" anchorCtr="0"/>
          <a:p>
            <a:pPr eaLnBrk="1" hangingPunct="1">
              <a:buNone/>
            </a:pPr>
            <a:r>
              <a:rPr lang="zh-CN" altLang="zh-CN" dirty="0"/>
              <a:t>　</a:t>
            </a:r>
            <a:endParaRPr lang="zh-CN" altLang="zh-CN" dirty="0"/>
          </a:p>
        </p:txBody>
      </p:sp>
      <p:grpSp>
        <p:nvGrpSpPr>
          <p:cNvPr id="86023" name="Group 7"/>
          <p:cNvGrpSpPr/>
          <p:nvPr/>
        </p:nvGrpSpPr>
        <p:grpSpPr>
          <a:xfrm>
            <a:off x="1981200" y="1981200"/>
            <a:ext cx="4724400" cy="3733800"/>
            <a:chOff x="0" y="0"/>
            <a:chExt cx="3420" cy="1560"/>
          </a:xfrm>
        </p:grpSpPr>
        <p:sp>
          <p:nvSpPr>
            <p:cNvPr id="86029" name="Text Box 5"/>
            <p:cNvSpPr txBox="1"/>
            <p:nvPr/>
          </p:nvSpPr>
          <p:spPr>
            <a:xfrm>
              <a:off x="1440" y="933"/>
              <a:ext cx="540" cy="309"/>
            </a:xfrm>
            <a:prstGeom prst="rect">
              <a:avLst/>
            </a:prstGeom>
            <a:solidFill>
              <a:srgbClr val="FFFFFF"/>
            </a:solidFill>
            <a:ln w="9525">
              <a:noFill/>
            </a:ln>
          </p:spPr>
          <p:txBody>
            <a:bodyPr lIns="0" tIns="0" rIns="0" bIns="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just" eaLnBrk="1" hangingPunct="1">
                <a:spcBef>
                  <a:spcPct val="0"/>
                </a:spcBef>
                <a:buClrTx/>
                <a:buFont typeface="Arial" panose="020B0604020202020204" pitchFamily="34" charset="0"/>
                <a:buNone/>
              </a:pPr>
              <a:r>
                <a:rPr lang="en-US" altLang="zh-CN" sz="2000" b="0" dirty="0">
                  <a:solidFill>
                    <a:schemeClr val="accent2"/>
                  </a:solidFill>
                  <a:latin typeface="华文中宋" panose="02010600040101010101" pitchFamily="2" charset="-122"/>
                </a:rPr>
                <a:t>RST</a:t>
              </a:r>
              <a:endParaRPr lang="en-US" altLang="zh-CN" sz="2000" b="0" dirty="0">
                <a:solidFill>
                  <a:schemeClr val="accent2"/>
                </a:solidFill>
                <a:latin typeface="Arial" panose="020B0604020202020204" pitchFamily="34" charset="0"/>
              </a:endParaRPr>
            </a:p>
          </p:txBody>
        </p:sp>
        <p:sp>
          <p:nvSpPr>
            <p:cNvPr id="86030" name="Text Box 6"/>
            <p:cNvSpPr txBox="1"/>
            <p:nvPr/>
          </p:nvSpPr>
          <p:spPr>
            <a:xfrm>
              <a:off x="1260" y="465"/>
              <a:ext cx="1080" cy="312"/>
            </a:xfrm>
            <a:prstGeom prst="rect">
              <a:avLst/>
            </a:prstGeom>
            <a:solidFill>
              <a:srgbClr val="FFFFFF"/>
            </a:solidFill>
            <a:ln w="9525">
              <a:noFill/>
            </a:ln>
          </p:spPr>
          <p:txBody>
            <a:bodyPr lIns="0" tIns="0" rIns="0" bIns="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just" eaLnBrk="1" hangingPunct="1">
                <a:spcBef>
                  <a:spcPct val="0"/>
                </a:spcBef>
                <a:buClrTx/>
                <a:buFont typeface="Arial" panose="020B0604020202020204" pitchFamily="34" charset="0"/>
                <a:buNone/>
              </a:pPr>
              <a:r>
                <a:rPr lang="en-US" altLang="zh-CN" sz="2000" b="0" dirty="0">
                  <a:solidFill>
                    <a:schemeClr val="accent2"/>
                  </a:solidFill>
                  <a:latin typeface="华文中宋" panose="02010600040101010101" pitchFamily="2" charset="-122"/>
                </a:rPr>
                <a:t>SYN/ACK</a:t>
              </a:r>
              <a:endParaRPr lang="en-US" altLang="zh-CN" sz="2000" b="0" dirty="0">
                <a:solidFill>
                  <a:schemeClr val="accent2"/>
                </a:solidFill>
                <a:latin typeface="Arial" panose="020B0604020202020204" pitchFamily="34" charset="0"/>
              </a:endParaRPr>
            </a:p>
          </p:txBody>
        </p:sp>
        <p:sp>
          <p:nvSpPr>
            <p:cNvPr id="86031" name="Text Box 7"/>
            <p:cNvSpPr txBox="1"/>
            <p:nvPr/>
          </p:nvSpPr>
          <p:spPr>
            <a:xfrm>
              <a:off x="1440" y="0"/>
              <a:ext cx="540" cy="309"/>
            </a:xfrm>
            <a:prstGeom prst="rect">
              <a:avLst/>
            </a:prstGeom>
            <a:solidFill>
              <a:srgbClr val="FFFFFF"/>
            </a:solidFill>
            <a:ln w="9525">
              <a:noFill/>
            </a:ln>
          </p:spPr>
          <p:txBody>
            <a:bodyPr lIns="0" tIns="0" rIns="0" bIns="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just" eaLnBrk="1" hangingPunct="1">
                <a:spcBef>
                  <a:spcPct val="0"/>
                </a:spcBef>
                <a:buClrTx/>
                <a:buFont typeface="Arial" panose="020B0604020202020204" pitchFamily="34" charset="0"/>
                <a:buNone/>
              </a:pPr>
              <a:r>
                <a:rPr lang="en-US" altLang="zh-CN" sz="2000" b="0" dirty="0">
                  <a:latin typeface="华文中宋" panose="02010600040101010101" pitchFamily="2" charset="-122"/>
                </a:rPr>
                <a:t>SYN</a:t>
              </a:r>
              <a:endParaRPr lang="en-US" altLang="zh-CN" sz="2000" b="0" dirty="0">
                <a:latin typeface="Arial" panose="020B0604020202020204" pitchFamily="34" charset="0"/>
              </a:endParaRPr>
            </a:p>
          </p:txBody>
        </p:sp>
        <p:sp>
          <p:nvSpPr>
            <p:cNvPr id="86032" name="Rectangle 8"/>
            <p:cNvSpPr/>
            <p:nvPr/>
          </p:nvSpPr>
          <p:spPr>
            <a:xfrm>
              <a:off x="0" y="0"/>
              <a:ext cx="720" cy="156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ts val="2800"/>
                </a:spcBef>
                <a:buClrTx/>
                <a:buFont typeface="Arial" panose="020B0604020202020204" pitchFamily="34" charset="0"/>
                <a:buNone/>
              </a:pPr>
              <a:endParaRPr lang="en-US" altLang="zh-CN" sz="900" b="0" dirty="0">
                <a:latin typeface="Times New Roman" panose="02020603050405020304" pitchFamily="18" charset="0"/>
                <a:ea typeface="华文中宋" panose="02010600040101010101" pitchFamily="2" charset="-122"/>
              </a:endParaRPr>
            </a:p>
            <a:p>
              <a:pPr marL="0" lvl="0" indent="0" algn="ctr" eaLnBrk="1" hangingPunct="1">
                <a:spcBef>
                  <a:spcPts val="2800"/>
                </a:spcBef>
                <a:buClrTx/>
                <a:buFont typeface="Arial" panose="020B0604020202020204" pitchFamily="34" charset="0"/>
                <a:buNone/>
              </a:pPr>
              <a:endParaRPr lang="en-US" altLang="zh-CN" sz="900" b="0" dirty="0">
                <a:latin typeface="Times New Roman" panose="02020603050405020304" pitchFamily="18" charset="0"/>
                <a:ea typeface="华文中宋" panose="02010600040101010101" pitchFamily="2" charset="-122"/>
              </a:endParaRPr>
            </a:p>
            <a:p>
              <a:pPr marL="0" lvl="0" indent="0" algn="ctr" eaLnBrk="1" hangingPunct="1">
                <a:spcBef>
                  <a:spcPts val="2800"/>
                </a:spcBef>
                <a:buClrTx/>
                <a:buFont typeface="Arial" panose="020B0604020202020204" pitchFamily="34" charset="0"/>
                <a:buNone/>
              </a:pPr>
              <a:r>
                <a:rPr lang="en-US" altLang="zh-CN" sz="2000" b="0" dirty="0">
                  <a:latin typeface="Times New Roman" panose="02020603050405020304" pitchFamily="18" charset="0"/>
                  <a:ea typeface="华文中宋" panose="02010600040101010101" pitchFamily="2" charset="-122"/>
                </a:rPr>
                <a:t>Client</a:t>
              </a:r>
              <a:r>
                <a:rPr lang="zh-CN" altLang="en-US" sz="2000" b="0" dirty="0">
                  <a:latin typeface="Times New Roman" panose="02020603050405020304" pitchFamily="18" charset="0"/>
                  <a:ea typeface="华文中宋" panose="02010600040101010101" pitchFamily="2" charset="-122"/>
                </a:rPr>
                <a:t>端</a:t>
              </a:r>
              <a:endParaRPr lang="zh-CN" altLang="en-US" sz="2000" b="0" dirty="0">
                <a:latin typeface="Arial" panose="020B0604020202020204" pitchFamily="34" charset="0"/>
              </a:endParaRPr>
            </a:p>
          </p:txBody>
        </p:sp>
        <p:sp>
          <p:nvSpPr>
            <p:cNvPr id="86033" name="Rectangle 9"/>
            <p:cNvSpPr/>
            <p:nvPr/>
          </p:nvSpPr>
          <p:spPr>
            <a:xfrm>
              <a:off x="2700" y="0"/>
              <a:ext cx="720" cy="1560"/>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ts val="2800"/>
                </a:spcBef>
                <a:buClrTx/>
                <a:buFont typeface="Arial" panose="020B0604020202020204" pitchFamily="34" charset="0"/>
                <a:buNone/>
              </a:pPr>
              <a:endParaRPr lang="en-US" altLang="zh-CN" sz="900" b="0" dirty="0">
                <a:latin typeface="Times New Roman" panose="02020603050405020304" pitchFamily="18" charset="0"/>
                <a:ea typeface="华文中宋" panose="02010600040101010101" pitchFamily="2" charset="-122"/>
              </a:endParaRPr>
            </a:p>
            <a:p>
              <a:pPr marL="0" lvl="0" indent="0" algn="ctr" eaLnBrk="1" hangingPunct="1">
                <a:spcBef>
                  <a:spcPts val="2800"/>
                </a:spcBef>
                <a:buClrTx/>
                <a:buFont typeface="Arial" panose="020B0604020202020204" pitchFamily="34" charset="0"/>
                <a:buNone/>
              </a:pPr>
              <a:endParaRPr lang="en-US" altLang="zh-CN" sz="900" b="0" dirty="0">
                <a:latin typeface="Times New Roman" panose="02020603050405020304" pitchFamily="18" charset="0"/>
                <a:ea typeface="华文中宋" panose="02010600040101010101" pitchFamily="2" charset="-122"/>
              </a:endParaRPr>
            </a:p>
            <a:p>
              <a:pPr marL="0" lvl="0" indent="0" algn="ctr" eaLnBrk="1" hangingPunct="1">
                <a:spcBef>
                  <a:spcPts val="2800"/>
                </a:spcBef>
                <a:buClrTx/>
                <a:buFont typeface="Arial" panose="020B0604020202020204" pitchFamily="34" charset="0"/>
                <a:buNone/>
              </a:pPr>
              <a:r>
                <a:rPr lang="en-US" altLang="zh-CN" sz="2000" b="0" dirty="0">
                  <a:latin typeface="Times New Roman" panose="02020603050405020304" pitchFamily="18" charset="0"/>
                  <a:ea typeface="华文中宋" panose="02010600040101010101" pitchFamily="2" charset="-122"/>
                </a:rPr>
                <a:t>Server</a:t>
              </a:r>
              <a:r>
                <a:rPr lang="zh-CN" altLang="en-US" sz="2000" b="0" dirty="0">
                  <a:latin typeface="Times New Roman" panose="02020603050405020304" pitchFamily="18" charset="0"/>
                  <a:ea typeface="华文中宋" panose="02010600040101010101" pitchFamily="2" charset="-122"/>
                </a:rPr>
                <a:t>端</a:t>
              </a:r>
              <a:endParaRPr lang="zh-CN" altLang="en-US" sz="2000" b="0" dirty="0">
                <a:latin typeface="Arial" panose="020B0604020202020204" pitchFamily="34" charset="0"/>
              </a:endParaRPr>
            </a:p>
          </p:txBody>
        </p:sp>
        <p:sp>
          <p:nvSpPr>
            <p:cNvPr id="86034" name="Line 10"/>
            <p:cNvSpPr/>
            <p:nvPr/>
          </p:nvSpPr>
          <p:spPr>
            <a:xfrm>
              <a:off x="720" y="153"/>
              <a:ext cx="1980" cy="312"/>
            </a:xfrm>
            <a:prstGeom prst="line">
              <a:avLst/>
            </a:prstGeom>
            <a:ln w="9525" cap="flat" cmpd="sng">
              <a:solidFill>
                <a:srgbClr val="000000"/>
              </a:solidFill>
              <a:prstDash val="solid"/>
              <a:headEnd type="none" w="med" len="med"/>
              <a:tailEnd type="triangle" w="med" len="med"/>
            </a:ln>
          </p:spPr>
        </p:sp>
        <p:sp>
          <p:nvSpPr>
            <p:cNvPr id="86035" name="Line 11"/>
            <p:cNvSpPr/>
            <p:nvPr/>
          </p:nvSpPr>
          <p:spPr>
            <a:xfrm flipH="1">
              <a:off x="720" y="621"/>
              <a:ext cx="1980" cy="312"/>
            </a:xfrm>
            <a:prstGeom prst="line">
              <a:avLst/>
            </a:prstGeom>
            <a:ln w="9525" cap="flat" cmpd="sng">
              <a:solidFill>
                <a:srgbClr val="000000"/>
              </a:solidFill>
              <a:prstDash val="solid"/>
              <a:headEnd type="none" w="med" len="med"/>
              <a:tailEnd type="triangle" w="med" len="med"/>
            </a:ln>
          </p:spPr>
        </p:sp>
        <p:sp>
          <p:nvSpPr>
            <p:cNvPr id="86036" name="Line 12"/>
            <p:cNvSpPr/>
            <p:nvPr/>
          </p:nvSpPr>
          <p:spPr>
            <a:xfrm>
              <a:off x="720" y="1089"/>
              <a:ext cx="1980" cy="312"/>
            </a:xfrm>
            <a:prstGeom prst="line">
              <a:avLst/>
            </a:prstGeom>
            <a:ln w="9525" cap="flat" cmpd="sng">
              <a:solidFill>
                <a:srgbClr val="000000"/>
              </a:solidFill>
              <a:prstDash val="solid"/>
              <a:headEnd type="none" w="med" len="med"/>
              <a:tailEnd type="triangle" w="med" len="med"/>
            </a:ln>
          </p:spPr>
        </p:sp>
      </p:grpSp>
      <p:grpSp>
        <p:nvGrpSpPr>
          <p:cNvPr id="89104" name="Group 16"/>
          <p:cNvGrpSpPr/>
          <p:nvPr/>
        </p:nvGrpSpPr>
        <p:grpSpPr>
          <a:xfrm>
            <a:off x="7467600" y="3962400"/>
            <a:ext cx="914400" cy="914400"/>
            <a:chOff x="0" y="0"/>
            <a:chExt cx="1440" cy="1440"/>
          </a:xfrm>
        </p:grpSpPr>
        <p:sp>
          <p:nvSpPr>
            <p:cNvPr id="86027" name="AutoShape 17"/>
            <p:cNvSpPr/>
            <p:nvPr/>
          </p:nvSpPr>
          <p:spPr>
            <a:xfrm>
              <a:off x="0" y="0"/>
              <a:ext cx="1440" cy="1440"/>
            </a:xfrm>
            <a:prstGeom prst="irregularSeal1">
              <a:avLst/>
            </a:prstGeom>
            <a:solidFill>
              <a:schemeClr val="accent1"/>
            </a:solidFill>
            <a:ln w="9525" cap="flat" cmpd="sng">
              <a:solidFill>
                <a:schemeClr val="tx1"/>
              </a:solidFill>
              <a:prstDash val="solid"/>
              <a:miter/>
              <a:headEnd type="none" w="med" len="med"/>
              <a:tailEnd type="none" w="med" len="med"/>
            </a:ln>
          </p:spPr>
          <p:txBody>
            <a:bodyPr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endParaRPr lang="zh-CN" altLang="en-US" sz="1800" b="0" dirty="0"/>
            </a:p>
          </p:txBody>
        </p:sp>
        <p:sp>
          <p:nvSpPr>
            <p:cNvPr id="86028" name="Text Box 18"/>
            <p:cNvSpPr txBox="1"/>
            <p:nvPr/>
          </p:nvSpPr>
          <p:spPr>
            <a:xfrm>
              <a:off x="240" y="360"/>
              <a:ext cx="600" cy="624"/>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r>
                <a:rPr lang="zh-CN" altLang="en-US" sz="2000" b="0" dirty="0"/>
                <a:t>?</a:t>
              </a:r>
              <a:endParaRPr lang="zh-CN" altLang="en-US" sz="2000" b="0" dirty="0"/>
            </a:p>
          </p:txBody>
        </p:sp>
      </p:grpSp>
      <p:sp>
        <p:nvSpPr>
          <p:cNvPr id="86025"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86026"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9104"/>
                                        </p:tgtEl>
                                        <p:attrNameLst>
                                          <p:attrName>style.visibility</p:attrName>
                                        </p:attrNameLst>
                                      </p:cBhvr>
                                      <p:to>
                                        <p:strVal val="visible"/>
                                      </p:to>
                                    </p:set>
                                    <p:anim calcmode="lin" valueType="num">
                                      <p:cBhvr additive="base">
                                        <p:cTn id="7" dur="500" fill="hold"/>
                                        <p:tgtEl>
                                          <p:spTgt spid="89104"/>
                                        </p:tgtEl>
                                        <p:attrNameLst>
                                          <p:attrName>ppt_x</p:attrName>
                                        </p:attrNameLst>
                                      </p:cBhvr>
                                      <p:tavLst>
                                        <p:tav tm="0">
                                          <p:val>
                                            <p:strVal val="#ppt_x"/>
                                          </p:val>
                                        </p:tav>
                                        <p:tav tm="100000">
                                          <p:val>
                                            <p:strVal val="#ppt_x"/>
                                          </p:val>
                                        </p:tav>
                                      </p:tavLst>
                                    </p:anim>
                                    <p:anim calcmode="lin" valueType="num">
                                      <p:cBhvr additive="base">
                                        <p:cTn id="8" dur="500" fill="hold"/>
                                        <p:tgtEl>
                                          <p:spTgt spid="89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88067"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88068"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88069" name="Rectangle 2"/>
          <p:cNvSpPr>
            <a:spLocks noGrp="1"/>
          </p:cNvSpPr>
          <p:nvPr>
            <p:ph type="title"/>
          </p:nvPr>
        </p:nvSpPr>
        <p:spPr/>
        <p:txBody>
          <a:bodyPr vert="horz" wrap="square" lIns="91440" tIns="45720" rIns="91440" bIns="45720" anchor="b" anchorCtr="0"/>
          <a:p>
            <a:pPr eaLnBrk="1" hangingPunct="1"/>
            <a:r>
              <a:rPr lang="en-US" altLang="zh-CN" dirty="0"/>
              <a:t>TCP SYN</a:t>
            </a:r>
            <a:r>
              <a:rPr lang="zh-CN" altLang="en-US" dirty="0"/>
              <a:t>扫描－－过程（未成功）</a:t>
            </a:r>
            <a:endParaRPr lang="zh-CN" altLang="en-US" dirty="0"/>
          </a:p>
        </p:txBody>
      </p:sp>
      <p:sp>
        <p:nvSpPr>
          <p:cNvPr id="88070" name="Rectangle 3"/>
          <p:cNvSpPr>
            <a:spLocks noGrp="1"/>
          </p:cNvSpPr>
          <p:nvPr>
            <p:ph type="body"/>
          </p:nvPr>
        </p:nvSpPr>
        <p:spPr/>
        <p:txBody>
          <a:bodyPr vert="horz" wrap="square" lIns="91440" tIns="45720" rIns="91440" bIns="45720" anchor="t" anchorCtr="0"/>
          <a:p>
            <a:pPr eaLnBrk="1" hangingPunct="1">
              <a:buNone/>
            </a:pPr>
            <a:r>
              <a:rPr lang="zh-CN" altLang="zh-CN" dirty="0"/>
              <a:t>　</a:t>
            </a:r>
            <a:endParaRPr lang="zh-CN" altLang="zh-CN" dirty="0"/>
          </a:p>
        </p:txBody>
      </p:sp>
      <p:sp>
        <p:nvSpPr>
          <p:cNvPr id="88071" name="Rectangle 14"/>
          <p:cNvSpPr/>
          <p:nvPr/>
        </p:nvSpPr>
        <p:spPr>
          <a:xfrm>
            <a:off x="0" y="2805113"/>
            <a:ext cx="9144000" cy="0"/>
          </a:xfrm>
          <a:prstGeom prst="rect">
            <a:avLst/>
          </a:prstGeom>
          <a:noFill/>
          <a:ln w="9525">
            <a:noFill/>
          </a:ln>
        </p:spPr>
        <p:txBody>
          <a:bodyPr wrap="none" anchor="ctr" anchorCtr="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endParaRPr lang="zh-CN" altLang="en-US" sz="1800" b="0" dirty="0"/>
          </a:p>
        </p:txBody>
      </p:sp>
      <p:graphicFrame>
        <p:nvGraphicFramePr>
          <p:cNvPr id="88072" name="Object 13"/>
          <p:cNvGraphicFramePr>
            <a:graphicFrameLocks noChangeAspect="1"/>
          </p:cNvGraphicFramePr>
          <p:nvPr/>
        </p:nvGraphicFramePr>
        <p:xfrm>
          <a:off x="1143000" y="2057400"/>
          <a:ext cx="6858000" cy="3482975"/>
        </p:xfrm>
        <a:graphic>
          <a:graphicData uri="http://schemas.openxmlformats.org/presentationml/2006/ole">
            <mc:AlternateContent xmlns:mc="http://schemas.openxmlformats.org/markup-compatibility/2006">
              <mc:Choice xmlns:v="urn:schemas-microsoft-com:vml" Requires="v">
                <p:oleObj spid="_x0000_s3086" name="" r:id="rId1" imgW="2458720" imgH="1243330" progId="Visio.Drawing.6">
                  <p:embed/>
                </p:oleObj>
              </mc:Choice>
              <mc:Fallback>
                <p:oleObj name="" r:id="rId1" imgW="2458720" imgH="1243330" progId="Visio.Drawing.6">
                  <p:embed/>
                  <p:pic>
                    <p:nvPicPr>
                      <p:cNvPr id="0" name="图片 3085"/>
                      <p:cNvPicPr/>
                      <p:nvPr/>
                    </p:nvPicPr>
                    <p:blipFill>
                      <a:blip r:embed="rId2"/>
                      <a:stretch>
                        <a:fillRect/>
                      </a:stretch>
                    </p:blipFill>
                    <p:spPr>
                      <a:xfrm>
                        <a:off x="1143000" y="2057400"/>
                        <a:ext cx="6858000" cy="3482975"/>
                      </a:xfrm>
                      <a:prstGeom prst="rect">
                        <a:avLst/>
                      </a:prstGeom>
                      <a:noFill/>
                      <a:ln w="38100">
                        <a:noFill/>
                        <a:miter/>
                      </a:ln>
                    </p:spPr>
                  </p:pic>
                </p:oleObj>
              </mc:Fallback>
            </mc:AlternateContent>
          </a:graphicData>
        </a:graphic>
      </p:graphicFrame>
      <p:sp>
        <p:nvSpPr>
          <p:cNvPr id="88073"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88074"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90115"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90116"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90117" name="Rectangle 2"/>
          <p:cNvSpPr>
            <a:spLocks noGrp="1"/>
          </p:cNvSpPr>
          <p:nvPr>
            <p:ph type="title"/>
          </p:nvPr>
        </p:nvSpPr>
        <p:spPr/>
        <p:txBody>
          <a:bodyPr vert="horz" wrap="square" lIns="91440" tIns="45720" rIns="91440" bIns="45720" anchor="b" anchorCtr="0"/>
          <a:p>
            <a:pPr eaLnBrk="1" hangingPunct="1"/>
            <a:r>
              <a:rPr lang="en-US" altLang="zh-CN" dirty="0"/>
              <a:t>TCP SYN</a:t>
            </a:r>
            <a:r>
              <a:rPr lang="zh-CN" altLang="en-US" dirty="0"/>
              <a:t>扫描－－特点</a:t>
            </a:r>
            <a:endParaRPr lang="zh-CN" altLang="en-US" dirty="0"/>
          </a:p>
        </p:txBody>
      </p:sp>
      <p:sp>
        <p:nvSpPr>
          <p:cNvPr id="93190" name="Rectangle 3"/>
          <p:cNvSpPr>
            <a:spLocks noGrp="1"/>
          </p:cNvSpPr>
          <p:nvPr>
            <p:ph type="body"/>
          </p:nvPr>
        </p:nvSpPr>
        <p:spPr/>
        <p:txBody>
          <a:bodyPr vert="horz" wrap="square" lIns="91440" tIns="45720" rIns="91440" bIns="45720" anchor="t" anchorCtr="0"/>
          <a:p>
            <a:pPr eaLnBrk="1" hangingPunct="1"/>
            <a:r>
              <a:rPr lang="en-US" altLang="zh-CN" dirty="0">
                <a:solidFill>
                  <a:schemeClr val="accent2"/>
                </a:solidFill>
              </a:rPr>
              <a:t>SYN</a:t>
            </a:r>
            <a:r>
              <a:rPr lang="zh-CN" altLang="en-US" dirty="0">
                <a:solidFill>
                  <a:schemeClr val="accent2"/>
                </a:solidFill>
              </a:rPr>
              <a:t>扫描的优点</a:t>
            </a:r>
            <a:r>
              <a:rPr lang="zh-CN" altLang="en-US" dirty="0"/>
              <a:t>在于即使日志中对于扫描有所记录，但是尝试进行连接的记录也要比全扫描的记录少的多。</a:t>
            </a:r>
            <a:endParaRPr lang="zh-CN" altLang="en-US" dirty="0"/>
          </a:p>
          <a:p>
            <a:pPr eaLnBrk="1" hangingPunct="1"/>
            <a:r>
              <a:rPr lang="en-US" altLang="zh-CN" dirty="0">
                <a:solidFill>
                  <a:schemeClr val="accent2"/>
                </a:solidFill>
              </a:rPr>
              <a:t>SYN</a:t>
            </a:r>
            <a:r>
              <a:rPr lang="zh-CN" altLang="en-US" dirty="0">
                <a:solidFill>
                  <a:schemeClr val="accent2"/>
                </a:solidFill>
              </a:rPr>
              <a:t>扫描缺点</a:t>
            </a:r>
            <a:r>
              <a:rPr lang="zh-CN" altLang="en-US" dirty="0"/>
              <a:t>是在大部分操作系统中，发送主机需要构造适用于这种扫描的</a:t>
            </a:r>
            <a:r>
              <a:rPr lang="en-US" altLang="zh-CN" dirty="0"/>
              <a:t>IP</a:t>
            </a:r>
            <a:r>
              <a:rPr lang="zh-CN" altLang="en-US" dirty="0"/>
              <a:t>包，通常情况下，构造</a:t>
            </a:r>
            <a:r>
              <a:rPr lang="en-US" altLang="zh-CN" dirty="0"/>
              <a:t>SYN</a:t>
            </a:r>
            <a:r>
              <a:rPr lang="zh-CN" altLang="en-US" dirty="0"/>
              <a:t>数据包需要超级用户或者得到授权的用户，才能访问专门的系统调用。</a:t>
            </a:r>
            <a:endParaRPr lang="zh-CN" altLang="en-US" dirty="0"/>
          </a:p>
        </p:txBody>
      </p:sp>
      <p:sp>
        <p:nvSpPr>
          <p:cNvPr id="90119"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90120"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93190">
                                            <p:txEl>
                                              <p:charRg st="0" end="49"/>
                                            </p:txEl>
                                          </p:spTgt>
                                        </p:tgtEl>
                                        <p:attrNameLst>
                                          <p:attrName>style.visibility</p:attrName>
                                        </p:attrNameLst>
                                      </p:cBhvr>
                                      <p:to>
                                        <p:strVal val="visible"/>
                                      </p:to>
                                    </p:set>
                                    <p:animEffect transition="in" filter="strips(downRight)">
                                      <p:cBhvr>
                                        <p:cTn id="7" dur="500"/>
                                        <p:tgtEl>
                                          <p:spTgt spid="93190">
                                            <p:txEl>
                                              <p:charRg st="0" end="49"/>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93190">
                                            <p:txEl>
                                              <p:charRg st="49" end="130"/>
                                            </p:txEl>
                                          </p:spTgt>
                                        </p:tgtEl>
                                        <p:attrNameLst>
                                          <p:attrName>style.visibility</p:attrName>
                                        </p:attrNameLst>
                                      </p:cBhvr>
                                      <p:to>
                                        <p:strVal val="visible"/>
                                      </p:to>
                                    </p:set>
                                    <p:animEffect transition="in" filter="strips(downRight)">
                                      <p:cBhvr>
                                        <p:cTn id="10" dur="500"/>
                                        <p:tgtEl>
                                          <p:spTgt spid="93190">
                                            <p:txEl>
                                              <p:charRg st="49" end="1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91139"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91140"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91141" name="Rectangle 2"/>
          <p:cNvSpPr>
            <a:spLocks noGrp="1"/>
          </p:cNvSpPr>
          <p:nvPr>
            <p:ph type="title"/>
          </p:nvPr>
        </p:nvSpPr>
        <p:spPr/>
        <p:txBody>
          <a:bodyPr vert="horz" wrap="square" lIns="91440" tIns="45720" rIns="91440" bIns="45720" anchor="b" anchorCtr="0"/>
          <a:p>
            <a:pPr eaLnBrk="1" hangingPunct="1"/>
            <a:r>
              <a:rPr lang="zh-CN" altLang="zh-CN" dirty="0">
                <a:solidFill>
                  <a:srgbClr val="92D050"/>
                </a:solidFill>
              </a:rPr>
              <a:t>秘密扫描</a:t>
            </a:r>
            <a:endParaRPr lang="zh-CN" altLang="zh-CN" dirty="0">
              <a:solidFill>
                <a:srgbClr val="92D050"/>
              </a:solidFill>
            </a:endParaRPr>
          </a:p>
        </p:txBody>
      </p:sp>
      <p:sp>
        <p:nvSpPr>
          <p:cNvPr id="91142" name="Rectangle 3"/>
          <p:cNvSpPr>
            <a:spLocks noGrp="1"/>
          </p:cNvSpPr>
          <p:nvPr>
            <p:ph type="body"/>
          </p:nvPr>
        </p:nvSpPr>
        <p:spPr>
          <a:xfrm>
            <a:off x="609600" y="1752600"/>
            <a:ext cx="7848600" cy="4343400"/>
          </a:xfrm>
        </p:spPr>
        <p:txBody>
          <a:bodyPr vert="horz" wrap="square" lIns="91440" tIns="45720" rIns="91440" bIns="45720" anchor="t" anchorCtr="0"/>
          <a:p>
            <a:pPr eaLnBrk="1" hangingPunct="1"/>
            <a:r>
              <a:rPr lang="en-US" altLang="zh-CN" dirty="0"/>
              <a:t>TCP FIN</a:t>
            </a:r>
            <a:r>
              <a:rPr lang="zh-CN" altLang="en-US" dirty="0"/>
              <a:t>扫描的原理</a:t>
            </a:r>
            <a:endParaRPr lang="zh-CN" altLang="en-US" dirty="0"/>
          </a:p>
          <a:p>
            <a:pPr eaLnBrk="1" hangingPunct="1"/>
            <a:r>
              <a:rPr lang="en-US" altLang="zh-CN" dirty="0"/>
              <a:t>TCP FIN</a:t>
            </a:r>
            <a:r>
              <a:rPr lang="zh-CN" altLang="en-US" dirty="0"/>
              <a:t>扫描的过程</a:t>
            </a:r>
            <a:endParaRPr lang="zh-CN" altLang="en-US" dirty="0"/>
          </a:p>
          <a:p>
            <a:pPr eaLnBrk="1" hangingPunct="1"/>
            <a:r>
              <a:rPr lang="en-US" altLang="zh-CN" dirty="0"/>
              <a:t>TCP FIN</a:t>
            </a:r>
            <a:r>
              <a:rPr lang="zh-CN" altLang="en-US" dirty="0"/>
              <a:t>扫描的特点</a:t>
            </a:r>
            <a:endParaRPr lang="zh-CN" altLang="en-US" dirty="0"/>
          </a:p>
          <a:p>
            <a:pPr eaLnBrk="1" hangingPunct="1"/>
            <a:r>
              <a:rPr lang="zh-CN" altLang="en-US" dirty="0"/>
              <a:t>两个变种</a:t>
            </a:r>
            <a:endParaRPr lang="zh-CN" altLang="en-US" dirty="0"/>
          </a:p>
          <a:p>
            <a:pPr lvl="1" eaLnBrk="1" hangingPunct="1"/>
            <a:r>
              <a:rPr lang="en-US" altLang="zh-CN" dirty="0"/>
              <a:t>Null</a:t>
            </a:r>
            <a:r>
              <a:rPr lang="zh-CN" altLang="en-US" dirty="0"/>
              <a:t>扫描</a:t>
            </a:r>
            <a:endParaRPr lang="zh-CN" altLang="en-US" dirty="0"/>
          </a:p>
          <a:p>
            <a:pPr lvl="1" eaLnBrk="1" hangingPunct="1"/>
            <a:r>
              <a:rPr lang="en-US" altLang="zh-CN" dirty="0"/>
              <a:t>Xmas</a:t>
            </a:r>
            <a:r>
              <a:rPr lang="zh-CN" altLang="en-US" dirty="0"/>
              <a:t>扫描 </a:t>
            </a:r>
            <a:endParaRPr lang="zh-CN" altLang="en-US" dirty="0"/>
          </a:p>
        </p:txBody>
      </p:sp>
      <p:sp>
        <p:nvSpPr>
          <p:cNvPr id="91143"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91144"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93187"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93188"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93189" name="Rectangle 2"/>
          <p:cNvSpPr>
            <a:spLocks noGrp="1"/>
          </p:cNvSpPr>
          <p:nvPr>
            <p:ph type="title"/>
          </p:nvPr>
        </p:nvSpPr>
        <p:spPr>
          <a:xfrm>
            <a:off x="533400" y="-15875"/>
            <a:ext cx="8001000" cy="1216025"/>
          </a:xfrm>
        </p:spPr>
        <p:txBody>
          <a:bodyPr vert="horz" wrap="square" lIns="91440" tIns="45720" rIns="91440" bIns="45720" anchor="b" anchorCtr="0"/>
          <a:p>
            <a:pPr eaLnBrk="1" hangingPunct="1"/>
            <a:r>
              <a:rPr lang="en-US" altLang="zh-CN" dirty="0"/>
              <a:t>TCP FIN</a:t>
            </a:r>
            <a:r>
              <a:rPr lang="zh-CN" altLang="en-US" dirty="0"/>
              <a:t>扫描－－原理</a:t>
            </a:r>
            <a:endParaRPr lang="zh-CN" altLang="en-US" dirty="0"/>
          </a:p>
        </p:txBody>
      </p:sp>
      <p:sp>
        <p:nvSpPr>
          <p:cNvPr id="96262" name="Rectangle 3"/>
          <p:cNvSpPr>
            <a:spLocks noGrp="1"/>
          </p:cNvSpPr>
          <p:nvPr>
            <p:ph type="body"/>
          </p:nvPr>
        </p:nvSpPr>
        <p:spPr>
          <a:xfrm>
            <a:off x="0" y="1200150"/>
            <a:ext cx="5867400" cy="4419600"/>
          </a:xfrm>
        </p:spPr>
        <p:txBody>
          <a:bodyPr vert="horz" wrap="square" lIns="91440" tIns="45720" rIns="91440" bIns="45720" anchor="t" anchorCtr="0"/>
          <a:p>
            <a:pPr eaLnBrk="1" hangingPunct="1"/>
            <a:r>
              <a:rPr lang="en-US" altLang="zh-CN" sz="2400" dirty="0"/>
              <a:t>TCP FIN</a:t>
            </a:r>
            <a:r>
              <a:rPr lang="zh-CN" altLang="en-US" sz="2400" dirty="0"/>
              <a:t>扫描技术使用</a:t>
            </a:r>
            <a:r>
              <a:rPr lang="en-US" altLang="zh-CN" sz="2400" dirty="0"/>
              <a:t>FIN</a:t>
            </a:r>
            <a:r>
              <a:rPr lang="zh-CN" altLang="en-US" sz="2400" dirty="0"/>
              <a:t>数据包探测端口：</a:t>
            </a:r>
            <a:endParaRPr lang="zh-CN" altLang="en-US" sz="2400" dirty="0"/>
          </a:p>
          <a:p>
            <a:pPr lvl="1" eaLnBrk="1" hangingPunct="1"/>
            <a:r>
              <a:rPr lang="zh-CN" altLang="en-US" sz="2400" dirty="0"/>
              <a:t>当一个</a:t>
            </a:r>
            <a:r>
              <a:rPr lang="en-US" altLang="zh-CN" sz="2400" dirty="0"/>
              <a:t>FIN</a:t>
            </a:r>
            <a:r>
              <a:rPr lang="zh-CN" altLang="en-US" sz="2400" dirty="0"/>
              <a:t>数据包到达一个关闭的端口，数据包会被丢掉，且返回一个</a:t>
            </a:r>
            <a:r>
              <a:rPr lang="en-US" altLang="zh-CN" sz="2400" dirty="0"/>
              <a:t>RST</a:t>
            </a:r>
            <a:r>
              <a:rPr lang="zh-CN" altLang="en-US" sz="2400" dirty="0"/>
              <a:t>数据包。</a:t>
            </a:r>
            <a:endParaRPr lang="zh-CN" altLang="en-US" sz="2400" dirty="0"/>
          </a:p>
          <a:p>
            <a:pPr lvl="1" eaLnBrk="1" hangingPunct="1"/>
            <a:r>
              <a:rPr lang="zh-CN" altLang="en-US" sz="2400" dirty="0"/>
              <a:t>当一个</a:t>
            </a:r>
            <a:r>
              <a:rPr lang="en-US" altLang="zh-CN" sz="2400" dirty="0"/>
              <a:t>FIN</a:t>
            </a:r>
            <a:r>
              <a:rPr lang="zh-CN" altLang="en-US" sz="2400" dirty="0"/>
              <a:t>数据包到达一个打开的端口，数据包只是简单丢掉（不返回</a:t>
            </a:r>
            <a:r>
              <a:rPr lang="en-US" altLang="zh-CN" sz="2400" dirty="0"/>
              <a:t>RST</a:t>
            </a:r>
            <a:r>
              <a:rPr lang="zh-CN" altLang="en-US" sz="2400" dirty="0"/>
              <a:t>数据包）。</a:t>
            </a:r>
            <a:endParaRPr lang="zh-CN" altLang="en-US" sz="2400" dirty="0"/>
          </a:p>
          <a:p>
            <a:pPr eaLnBrk="1" hangingPunct="1"/>
            <a:r>
              <a:rPr lang="zh-CN" altLang="en-US" sz="2400" dirty="0"/>
              <a:t>由于这种技术不包含标准的</a:t>
            </a:r>
            <a:r>
              <a:rPr lang="en-US" altLang="zh-CN" sz="2400" dirty="0"/>
              <a:t>TCP</a:t>
            </a:r>
            <a:r>
              <a:rPr lang="zh-CN" altLang="en-US" sz="2400" dirty="0"/>
              <a:t>三次握手协议的任何部分，所以无法被记录下来，从而比</a:t>
            </a:r>
            <a:r>
              <a:rPr lang="en-US" altLang="zh-CN" sz="2400" dirty="0"/>
              <a:t>SYN</a:t>
            </a:r>
            <a:r>
              <a:rPr lang="zh-CN" altLang="en-US" sz="2400" dirty="0"/>
              <a:t>扫描隐蔽的多。</a:t>
            </a:r>
            <a:endParaRPr lang="zh-CN" altLang="en-US" sz="2400" dirty="0"/>
          </a:p>
          <a:p>
            <a:pPr eaLnBrk="1" hangingPunct="1"/>
            <a:r>
              <a:rPr lang="en-US" altLang="zh-CN" sz="2400" dirty="0"/>
              <a:t>FIN</a:t>
            </a:r>
            <a:r>
              <a:rPr lang="zh-CN" altLang="en-US" sz="2400" dirty="0"/>
              <a:t>数据包能通过监测</a:t>
            </a:r>
            <a:r>
              <a:rPr lang="en-US" altLang="zh-CN" sz="2400" dirty="0"/>
              <a:t>SYN</a:t>
            </a:r>
            <a:r>
              <a:rPr lang="zh-CN" altLang="en-US" sz="2400" dirty="0"/>
              <a:t>包的包过滤器</a:t>
            </a:r>
            <a:r>
              <a:rPr lang="en-US" altLang="zh-CN" sz="2400" dirty="0">
                <a:latin typeface="Arial" panose="020B0604020202020204" pitchFamily="34" charset="0"/>
              </a:rPr>
              <a:t>——</a:t>
            </a:r>
            <a:r>
              <a:rPr lang="en-US" altLang="zh-CN" sz="2400" dirty="0"/>
              <a:t>TCP FIN</a:t>
            </a:r>
            <a:r>
              <a:rPr lang="zh-CN" altLang="en-US" sz="2400" dirty="0"/>
              <a:t>扫描又称作</a:t>
            </a:r>
            <a:r>
              <a:rPr lang="zh-CN" altLang="en-US" sz="2400" dirty="0">
                <a:solidFill>
                  <a:schemeClr val="accent2"/>
                </a:solidFill>
              </a:rPr>
              <a:t>秘密扫描</a:t>
            </a:r>
            <a:r>
              <a:rPr lang="zh-CN" altLang="en-US" sz="2400" dirty="0"/>
              <a:t>。</a:t>
            </a:r>
            <a:endParaRPr lang="zh-CN" altLang="en-US" sz="2400" dirty="0"/>
          </a:p>
        </p:txBody>
      </p:sp>
      <p:sp>
        <p:nvSpPr>
          <p:cNvPr id="93191"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93192"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graphicFrame>
        <p:nvGraphicFramePr>
          <p:cNvPr id="93193" name="Object 6"/>
          <p:cNvGraphicFramePr>
            <a:graphicFrameLocks noChangeAspect="1"/>
          </p:cNvGraphicFramePr>
          <p:nvPr/>
        </p:nvGraphicFramePr>
        <p:xfrm>
          <a:off x="5791200" y="1527175"/>
          <a:ext cx="3429000" cy="2449513"/>
        </p:xfrm>
        <a:graphic>
          <a:graphicData uri="http://schemas.openxmlformats.org/presentationml/2006/ole">
            <mc:AlternateContent xmlns:mc="http://schemas.openxmlformats.org/markup-compatibility/2006">
              <mc:Choice xmlns:v="urn:schemas-microsoft-com:vml" Requires="v">
                <p:oleObj spid="_x0000_s3087" name="" r:id="rId1" imgW="2595880" imgH="1336040" progId="Visio.Drawing.6">
                  <p:embed/>
                </p:oleObj>
              </mc:Choice>
              <mc:Fallback>
                <p:oleObj name="" r:id="rId1" imgW="2595880" imgH="1336040" progId="Visio.Drawing.6">
                  <p:embed/>
                  <p:pic>
                    <p:nvPicPr>
                      <p:cNvPr id="0" name="图片 3086"/>
                      <p:cNvPicPr/>
                      <p:nvPr/>
                    </p:nvPicPr>
                    <p:blipFill>
                      <a:blip r:embed="rId2"/>
                      <a:stretch>
                        <a:fillRect/>
                      </a:stretch>
                    </p:blipFill>
                    <p:spPr>
                      <a:xfrm>
                        <a:off x="5791200" y="1527175"/>
                        <a:ext cx="3429000" cy="2449513"/>
                      </a:xfrm>
                      <a:prstGeom prst="rect">
                        <a:avLst/>
                      </a:prstGeom>
                      <a:noFill/>
                      <a:ln w="38100">
                        <a:noFill/>
                        <a:miter/>
                      </a:ln>
                    </p:spPr>
                  </p:pic>
                </p:oleObj>
              </mc:Fallback>
            </mc:AlternateContent>
          </a:graphicData>
        </a:graphic>
      </p:graphicFrame>
      <p:graphicFrame>
        <p:nvGraphicFramePr>
          <p:cNvPr id="10" name="Object 4"/>
          <p:cNvGraphicFramePr>
            <a:graphicFrameLocks noChangeAspect="1"/>
          </p:cNvGraphicFramePr>
          <p:nvPr/>
        </p:nvGraphicFramePr>
        <p:xfrm>
          <a:off x="5791200" y="3976688"/>
          <a:ext cx="3429000" cy="2555875"/>
        </p:xfrm>
        <a:graphic>
          <a:graphicData uri="http://schemas.openxmlformats.org/presentationml/2006/ole">
            <mc:AlternateContent xmlns:mc="http://schemas.openxmlformats.org/markup-compatibility/2006">
              <mc:Choice xmlns:v="urn:schemas-microsoft-com:vml" Requires="v">
                <p:oleObj spid="_x0000_s3088" name="" r:id="rId3" imgW="2504440" imgH="1329690" progId="Visio.Drawing.6">
                  <p:embed/>
                </p:oleObj>
              </mc:Choice>
              <mc:Fallback>
                <p:oleObj name="" r:id="rId3" imgW="2504440" imgH="1329690" progId="Visio.Drawing.6">
                  <p:embed/>
                  <p:pic>
                    <p:nvPicPr>
                      <p:cNvPr id="0" name="图片 3087"/>
                      <p:cNvPicPr/>
                      <p:nvPr/>
                    </p:nvPicPr>
                    <p:blipFill>
                      <a:blip r:embed="rId4"/>
                      <a:stretch>
                        <a:fillRect/>
                      </a:stretch>
                    </p:blipFill>
                    <p:spPr>
                      <a:xfrm>
                        <a:off x="5791200" y="3976688"/>
                        <a:ext cx="3429000" cy="25558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6262">
                                            <p:txEl>
                                              <p:charRg st="0" end="25"/>
                                            </p:txEl>
                                          </p:spTgt>
                                        </p:tgtEl>
                                        <p:attrNameLst>
                                          <p:attrName>style.visibility</p:attrName>
                                        </p:attrNameLst>
                                      </p:cBhvr>
                                      <p:to>
                                        <p:strVal val="visible"/>
                                      </p:to>
                                    </p:set>
                                    <p:animEffect transition="in" filter="box(in)">
                                      <p:cBhvr>
                                        <p:cTn id="7" dur="500"/>
                                        <p:tgtEl>
                                          <p:spTgt spid="96262">
                                            <p:txEl>
                                              <p:charRg st="0" end="25"/>
                                            </p:txEl>
                                          </p:spTgt>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96262">
                                            <p:txEl>
                                              <p:charRg st="25" end="65"/>
                                            </p:txEl>
                                          </p:spTgt>
                                        </p:tgtEl>
                                        <p:attrNameLst>
                                          <p:attrName>style.visibility</p:attrName>
                                        </p:attrNameLst>
                                      </p:cBhvr>
                                      <p:to>
                                        <p:strVal val="visible"/>
                                      </p:to>
                                    </p:set>
                                    <p:animEffect transition="in" filter="box(in)">
                                      <p:cBhvr>
                                        <p:cTn id="11" dur="500"/>
                                        <p:tgtEl>
                                          <p:spTgt spid="96262">
                                            <p:txEl>
                                              <p:charRg st="25" end="65"/>
                                            </p:txEl>
                                          </p:spTgt>
                                        </p:tgtEl>
                                      </p:cBhvr>
                                    </p:animEffect>
                                  </p:childTnLst>
                                </p:cTn>
                              </p:par>
                            </p:childTnLst>
                          </p:cTn>
                        </p:par>
                        <p:par>
                          <p:cTn id="12" fill="hold">
                            <p:stCondLst>
                              <p:cond delay="1000"/>
                            </p:stCondLst>
                            <p:childTnLst>
                              <p:par>
                                <p:cTn id="13" presetID="4" presetClass="entr" presetSubtype="16" fill="hold" nodeType="afterEffect">
                                  <p:stCondLst>
                                    <p:cond delay="0"/>
                                  </p:stCondLst>
                                  <p:childTnLst>
                                    <p:set>
                                      <p:cBhvr>
                                        <p:cTn id="14" dur="1" fill="hold">
                                          <p:stCondLst>
                                            <p:cond delay="0"/>
                                          </p:stCondLst>
                                        </p:cTn>
                                        <p:tgtEl>
                                          <p:spTgt spid="96262">
                                            <p:txEl>
                                              <p:charRg st="65" end="106"/>
                                            </p:txEl>
                                          </p:spTgt>
                                        </p:tgtEl>
                                        <p:attrNameLst>
                                          <p:attrName>style.visibility</p:attrName>
                                        </p:attrNameLst>
                                      </p:cBhvr>
                                      <p:to>
                                        <p:strVal val="visible"/>
                                      </p:to>
                                    </p:set>
                                    <p:animEffect transition="in" filter="box(in)">
                                      <p:cBhvr>
                                        <p:cTn id="15" dur="500"/>
                                        <p:tgtEl>
                                          <p:spTgt spid="96262">
                                            <p:txEl>
                                              <p:charRg st="65" end="106"/>
                                            </p:txEl>
                                          </p:spTgt>
                                        </p:tgtEl>
                                      </p:cBhvr>
                                    </p:animEffect>
                                  </p:childTnLst>
                                </p:cTn>
                              </p:par>
                            </p:childTnLst>
                          </p:cTn>
                        </p:par>
                        <p:par>
                          <p:cTn id="16" fill="hold">
                            <p:stCondLst>
                              <p:cond delay="1500"/>
                            </p:stCondLst>
                            <p:childTnLst>
                              <p:par>
                                <p:cTn id="17" presetID="4" presetClass="entr" presetSubtype="16" fill="hold" nodeType="afterEffect">
                                  <p:stCondLst>
                                    <p:cond delay="0"/>
                                  </p:stCondLst>
                                  <p:childTnLst>
                                    <p:set>
                                      <p:cBhvr>
                                        <p:cTn id="18" dur="1" fill="hold">
                                          <p:stCondLst>
                                            <p:cond delay="0"/>
                                          </p:stCondLst>
                                        </p:cTn>
                                        <p:tgtEl>
                                          <p:spTgt spid="96262">
                                            <p:txEl>
                                              <p:charRg st="106" end="157"/>
                                            </p:txEl>
                                          </p:spTgt>
                                        </p:tgtEl>
                                        <p:attrNameLst>
                                          <p:attrName>style.visibility</p:attrName>
                                        </p:attrNameLst>
                                      </p:cBhvr>
                                      <p:to>
                                        <p:strVal val="visible"/>
                                      </p:to>
                                    </p:set>
                                    <p:animEffect transition="in" filter="box(in)">
                                      <p:cBhvr>
                                        <p:cTn id="19" dur="500"/>
                                        <p:tgtEl>
                                          <p:spTgt spid="96262">
                                            <p:txEl>
                                              <p:charRg st="106" end="157"/>
                                            </p:txEl>
                                          </p:spTgt>
                                        </p:tgtEl>
                                      </p:cBhvr>
                                    </p:animEffect>
                                  </p:childTnLst>
                                </p:cTn>
                              </p:par>
                            </p:childTnLst>
                          </p:cTn>
                        </p:par>
                        <p:par>
                          <p:cTn id="20" fill="hold">
                            <p:stCondLst>
                              <p:cond delay="2000"/>
                            </p:stCondLst>
                            <p:childTnLst>
                              <p:par>
                                <p:cTn id="21" presetID="4" presetClass="entr" presetSubtype="16" fill="hold" nodeType="afterEffect">
                                  <p:stCondLst>
                                    <p:cond delay="0"/>
                                  </p:stCondLst>
                                  <p:childTnLst>
                                    <p:set>
                                      <p:cBhvr>
                                        <p:cTn id="22" dur="1" fill="hold">
                                          <p:stCondLst>
                                            <p:cond delay="0"/>
                                          </p:stCondLst>
                                        </p:cTn>
                                        <p:tgtEl>
                                          <p:spTgt spid="96262">
                                            <p:txEl>
                                              <p:charRg st="157" end="197"/>
                                            </p:txEl>
                                          </p:spTgt>
                                        </p:tgtEl>
                                        <p:attrNameLst>
                                          <p:attrName>style.visibility</p:attrName>
                                        </p:attrNameLst>
                                      </p:cBhvr>
                                      <p:to>
                                        <p:strVal val="visible"/>
                                      </p:to>
                                    </p:set>
                                    <p:animEffect transition="in" filter="box(in)">
                                      <p:cBhvr>
                                        <p:cTn id="23" dur="500"/>
                                        <p:tgtEl>
                                          <p:spTgt spid="96262">
                                            <p:txEl>
                                              <p:charRg st="157" end="197"/>
                                            </p:txEl>
                                          </p:spTgt>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95235"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95236"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95237" name="Rectangle 2"/>
          <p:cNvSpPr>
            <a:spLocks noGrp="1"/>
          </p:cNvSpPr>
          <p:nvPr>
            <p:ph type="title"/>
          </p:nvPr>
        </p:nvSpPr>
        <p:spPr/>
        <p:txBody>
          <a:bodyPr vert="horz" wrap="square" lIns="91440" tIns="45720" rIns="91440" bIns="45720" anchor="b" anchorCtr="0"/>
          <a:p>
            <a:pPr eaLnBrk="1" hangingPunct="1"/>
            <a:r>
              <a:rPr lang="en-US" altLang="zh-CN" dirty="0"/>
              <a:t>TCP FIN</a:t>
            </a:r>
            <a:r>
              <a:rPr lang="zh-CN" altLang="en-US" dirty="0"/>
              <a:t>扫描－－特点</a:t>
            </a:r>
            <a:endParaRPr lang="zh-CN" altLang="en-US" dirty="0"/>
          </a:p>
        </p:txBody>
      </p:sp>
      <p:sp>
        <p:nvSpPr>
          <p:cNvPr id="102406" name="Rectangle 3"/>
          <p:cNvSpPr>
            <a:spLocks noGrp="1"/>
          </p:cNvSpPr>
          <p:nvPr>
            <p:ph type="body"/>
          </p:nvPr>
        </p:nvSpPr>
        <p:spPr>
          <a:xfrm>
            <a:off x="0" y="1752600"/>
            <a:ext cx="9144000" cy="4492625"/>
          </a:xfrm>
        </p:spPr>
        <p:txBody>
          <a:bodyPr vert="horz" wrap="square" lIns="91440" tIns="45720" rIns="91440" bIns="45720" anchor="t" anchorCtr="0"/>
          <a:p>
            <a:pPr eaLnBrk="1" hangingPunct="1">
              <a:buFont typeface="Wingdings" panose="05000000000000000000" pitchFamily="2" charset="2"/>
              <a:buChar char="p"/>
            </a:pPr>
            <a:r>
              <a:rPr lang="zh-CN" altLang="en-US" dirty="0"/>
              <a:t>秘密扫描能躲避</a:t>
            </a:r>
            <a:r>
              <a:rPr lang="en-US" altLang="zh-CN" dirty="0"/>
              <a:t>IDS</a:t>
            </a:r>
            <a:r>
              <a:rPr lang="zh-CN" altLang="en-US" dirty="0"/>
              <a:t>、防火墙、包过滤器和日志审计，从而获取目标端口的开放或关闭的信息。 </a:t>
            </a:r>
            <a:endParaRPr lang="zh-CN" altLang="en-US" dirty="0"/>
          </a:p>
          <a:p>
            <a:pPr eaLnBrk="1" hangingPunct="1">
              <a:buFont typeface="Wingdings" panose="05000000000000000000" pitchFamily="2" charset="2"/>
              <a:buChar char="p"/>
            </a:pPr>
            <a:r>
              <a:rPr lang="zh-CN" altLang="en-US" dirty="0"/>
              <a:t>和</a:t>
            </a:r>
            <a:r>
              <a:rPr lang="en-US" altLang="zh-CN" dirty="0"/>
              <a:t>SYN</a:t>
            </a:r>
            <a:r>
              <a:rPr lang="zh-CN" altLang="en-US" dirty="0"/>
              <a:t>扫描类似，秘密扫描也</a:t>
            </a:r>
            <a:r>
              <a:rPr lang="zh-CN" altLang="en-US" dirty="0">
                <a:latin typeface="华文行楷" panose="02010800040101010101" pitchFamily="2" charset="-122"/>
                <a:ea typeface="华文行楷" panose="02010800040101010101" pitchFamily="2" charset="-122"/>
              </a:rPr>
              <a:t>需要构造</a:t>
            </a:r>
            <a:r>
              <a:rPr lang="zh-CN" altLang="en-US" dirty="0"/>
              <a:t>自己的</a:t>
            </a:r>
            <a:r>
              <a:rPr lang="en-US" altLang="zh-CN" dirty="0"/>
              <a:t>IP</a:t>
            </a:r>
            <a:r>
              <a:rPr lang="zh-CN" altLang="en-US" dirty="0"/>
              <a:t>包。</a:t>
            </a:r>
            <a:endParaRPr lang="en-US" altLang="zh-CN" dirty="0"/>
          </a:p>
          <a:p>
            <a:pPr eaLnBrk="1" hangingPunct="1">
              <a:buFont typeface="Wingdings" panose="05000000000000000000" pitchFamily="2" charset="2"/>
              <a:buChar char="o"/>
            </a:pPr>
            <a:r>
              <a:rPr lang="en-US" altLang="zh-CN" dirty="0"/>
              <a:t>TCP FIN</a:t>
            </a:r>
            <a:r>
              <a:rPr lang="zh-CN" altLang="en-US" dirty="0"/>
              <a:t>扫描通常适用于</a:t>
            </a:r>
            <a:r>
              <a:rPr lang="en-US" altLang="zh-CN" dirty="0"/>
              <a:t>UNIX</a:t>
            </a:r>
            <a:r>
              <a:rPr lang="zh-CN" altLang="en-US" dirty="0"/>
              <a:t>目标主机。</a:t>
            </a:r>
            <a:endParaRPr lang="zh-CN" altLang="en-US" dirty="0"/>
          </a:p>
          <a:p>
            <a:pPr eaLnBrk="1" hangingPunct="1">
              <a:buFont typeface="Wingdings" panose="05000000000000000000" pitchFamily="2" charset="2"/>
              <a:buChar char="o"/>
            </a:pPr>
            <a:r>
              <a:rPr lang="zh-CN" altLang="en-US" dirty="0"/>
              <a:t>在</a:t>
            </a:r>
            <a:r>
              <a:rPr lang="en-US" altLang="zh-CN" dirty="0"/>
              <a:t>Windows NT</a:t>
            </a:r>
            <a:r>
              <a:rPr lang="zh-CN" altLang="en-US" dirty="0"/>
              <a:t>环境下，该方法无效，因为不论目标端口是否打开，操作系统都发送</a:t>
            </a:r>
            <a:r>
              <a:rPr lang="en-US" altLang="zh-CN" dirty="0"/>
              <a:t>RST</a:t>
            </a:r>
            <a:r>
              <a:rPr lang="zh-CN" altLang="en-US" dirty="0"/>
              <a:t>。这在区分</a:t>
            </a:r>
            <a:r>
              <a:rPr lang="en-US" altLang="zh-CN" dirty="0"/>
              <a:t>UNIX</a:t>
            </a:r>
            <a:r>
              <a:rPr lang="zh-CN" altLang="en-US" dirty="0"/>
              <a:t>和</a:t>
            </a:r>
            <a:r>
              <a:rPr lang="en-US" altLang="zh-CN" dirty="0"/>
              <a:t>NT</a:t>
            </a:r>
            <a:r>
              <a:rPr lang="zh-CN" altLang="en-US" dirty="0"/>
              <a:t>时，是十分有用的。</a:t>
            </a:r>
            <a:endParaRPr lang="zh-CN" altLang="en-US" dirty="0"/>
          </a:p>
          <a:p>
            <a:pPr eaLnBrk="1" hangingPunct="1">
              <a:buFont typeface="Wingdings" panose="05000000000000000000" pitchFamily="2" charset="2"/>
              <a:buChar char="p"/>
            </a:pPr>
            <a:endParaRPr lang="zh-CN" altLang="en-US" dirty="0"/>
          </a:p>
        </p:txBody>
      </p:sp>
      <p:sp>
        <p:nvSpPr>
          <p:cNvPr id="95239"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95240"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06">
                                            <p:txEl>
                                              <p:charRg st="0" end="45"/>
                                            </p:txEl>
                                          </p:spTgt>
                                        </p:tgtEl>
                                        <p:attrNameLst>
                                          <p:attrName>style.visibility</p:attrName>
                                        </p:attrNameLst>
                                      </p:cBhvr>
                                      <p:to>
                                        <p:strVal val="visible"/>
                                      </p:to>
                                    </p:set>
                                    <p:animEffect transition="in" filter="blinds(horizontal)">
                                      <p:cBhvr>
                                        <p:cTn id="7" dur="500"/>
                                        <p:tgtEl>
                                          <p:spTgt spid="102406">
                                            <p:txEl>
                                              <p:charRg st="0" end="45"/>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2406">
                                            <p:txEl>
                                              <p:charRg st="45" end="71"/>
                                            </p:txEl>
                                          </p:spTgt>
                                        </p:tgtEl>
                                        <p:attrNameLst>
                                          <p:attrName>style.visibility</p:attrName>
                                        </p:attrNameLst>
                                      </p:cBhvr>
                                      <p:to>
                                        <p:strVal val="visible"/>
                                      </p:to>
                                    </p:set>
                                    <p:animEffect transition="in" filter="blinds(horizontal)">
                                      <p:cBhvr>
                                        <p:cTn id="11" dur="500"/>
                                        <p:tgtEl>
                                          <p:spTgt spid="102406">
                                            <p:txEl>
                                              <p:charRg st="45" end="7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2406">
                                            <p:txEl>
                                              <p:charRg st="71" end="95"/>
                                            </p:txEl>
                                          </p:spTgt>
                                        </p:tgtEl>
                                        <p:attrNameLst>
                                          <p:attrName>style.visibility</p:attrName>
                                        </p:attrNameLst>
                                      </p:cBhvr>
                                      <p:to>
                                        <p:strVal val="visible"/>
                                      </p:to>
                                    </p:set>
                                    <p:animEffect transition="in" filter="blinds(horizontal)">
                                      <p:cBhvr>
                                        <p:cTn id="16" dur="500"/>
                                        <p:tgtEl>
                                          <p:spTgt spid="102406">
                                            <p:txEl>
                                              <p:charRg st="71" end="9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2406">
                                            <p:txEl>
                                              <p:charRg st="95" end="161"/>
                                            </p:txEl>
                                          </p:spTgt>
                                        </p:tgtEl>
                                        <p:attrNameLst>
                                          <p:attrName>style.visibility</p:attrName>
                                        </p:attrNameLst>
                                      </p:cBhvr>
                                      <p:to>
                                        <p:strVal val="visible"/>
                                      </p:to>
                                    </p:set>
                                    <p:animEffect transition="in" filter="blinds(horizontal)">
                                      <p:cBhvr>
                                        <p:cTn id="21" dur="500"/>
                                        <p:tgtEl>
                                          <p:spTgt spid="102406">
                                            <p:txEl>
                                              <p:charRg st="95" end="1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6"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97283"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97284"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97285" name="Rectangle 2"/>
          <p:cNvSpPr>
            <a:spLocks noGrp="1"/>
          </p:cNvSpPr>
          <p:nvPr>
            <p:ph type="title"/>
          </p:nvPr>
        </p:nvSpPr>
        <p:spPr/>
        <p:txBody>
          <a:bodyPr vert="horz" wrap="square" lIns="91440" tIns="45720" rIns="91440" bIns="45720" anchor="b" anchorCtr="0"/>
          <a:p>
            <a:pPr eaLnBrk="1" hangingPunct="1"/>
            <a:r>
              <a:rPr lang="en-US" altLang="zh-CN" dirty="0"/>
              <a:t>TCP FIN</a:t>
            </a:r>
            <a:r>
              <a:rPr lang="zh-CN" altLang="en-US" dirty="0"/>
              <a:t>扫描的两个变种</a:t>
            </a:r>
            <a:endParaRPr lang="zh-CN" altLang="en-US" dirty="0"/>
          </a:p>
        </p:txBody>
      </p:sp>
      <p:sp>
        <p:nvSpPr>
          <p:cNvPr id="105478" name="Rectangle 3"/>
          <p:cNvSpPr>
            <a:spLocks noGrp="1"/>
          </p:cNvSpPr>
          <p:nvPr>
            <p:ph type="body"/>
          </p:nvPr>
        </p:nvSpPr>
        <p:spPr/>
        <p:txBody>
          <a:bodyPr vert="horz" wrap="square" lIns="91440" tIns="45720" rIns="91440" bIns="45720" anchor="t" anchorCtr="0"/>
          <a:p>
            <a:pPr eaLnBrk="1" hangingPunct="1"/>
            <a:r>
              <a:rPr lang="en-US" altLang="zh-CN" dirty="0"/>
              <a:t>Xmas</a:t>
            </a:r>
            <a:r>
              <a:rPr lang="zh-CN" altLang="en-US" dirty="0"/>
              <a:t>和</a:t>
            </a:r>
            <a:r>
              <a:rPr lang="en-US" altLang="zh-CN" dirty="0"/>
              <a:t>Null</a:t>
            </a:r>
            <a:r>
              <a:rPr lang="zh-CN" altLang="en-US" dirty="0"/>
              <a:t>扫描是秘密扫描的两个变种</a:t>
            </a:r>
            <a:endParaRPr lang="zh-CN" altLang="en-US" dirty="0"/>
          </a:p>
          <a:p>
            <a:pPr lvl="1" eaLnBrk="1" hangingPunct="1"/>
            <a:r>
              <a:rPr lang="en-US" altLang="zh-CN" dirty="0"/>
              <a:t>Xmas</a:t>
            </a:r>
            <a:r>
              <a:rPr lang="zh-CN" altLang="en-US" dirty="0"/>
              <a:t>扫描打开</a:t>
            </a:r>
            <a:r>
              <a:rPr lang="en-US" altLang="zh-CN" dirty="0"/>
              <a:t>FIN</a:t>
            </a:r>
            <a:r>
              <a:rPr lang="zh-CN" altLang="en-US" dirty="0"/>
              <a:t>、</a:t>
            </a:r>
            <a:r>
              <a:rPr lang="en-US" altLang="zh-CN" dirty="0"/>
              <a:t>URG</a:t>
            </a:r>
            <a:r>
              <a:rPr lang="zh-CN" altLang="en-US" dirty="0"/>
              <a:t>和</a:t>
            </a:r>
            <a:r>
              <a:rPr lang="en-US" altLang="zh-CN" dirty="0"/>
              <a:t>PSH</a:t>
            </a:r>
            <a:r>
              <a:rPr lang="zh-CN" altLang="en-US" dirty="0"/>
              <a:t>标记</a:t>
            </a:r>
            <a:endParaRPr lang="zh-CN" altLang="en-US" dirty="0"/>
          </a:p>
          <a:p>
            <a:pPr lvl="1" eaLnBrk="1" hangingPunct="1"/>
            <a:r>
              <a:rPr lang="zh-CN" altLang="en-US" dirty="0"/>
              <a:t>而</a:t>
            </a:r>
            <a:r>
              <a:rPr lang="en-US" altLang="zh-CN" dirty="0"/>
              <a:t>Null</a:t>
            </a:r>
            <a:r>
              <a:rPr lang="zh-CN" altLang="en-US" dirty="0"/>
              <a:t>扫描关闭所有标记</a:t>
            </a:r>
            <a:endParaRPr lang="zh-CN" altLang="en-US" dirty="0"/>
          </a:p>
          <a:p>
            <a:pPr eaLnBrk="1" hangingPunct="1"/>
            <a:r>
              <a:rPr lang="zh-CN" altLang="en-US" dirty="0"/>
              <a:t>使用这些组合的目的是为了通过所谓的</a:t>
            </a:r>
            <a:r>
              <a:rPr lang="en-US" altLang="zh-CN" dirty="0"/>
              <a:t>FIN</a:t>
            </a:r>
            <a:r>
              <a:rPr lang="zh-CN" altLang="en-US" dirty="0"/>
              <a:t>标记监测器的过滤。</a:t>
            </a:r>
            <a:endParaRPr lang="zh-CN" altLang="en-US" dirty="0"/>
          </a:p>
          <a:p>
            <a:pPr eaLnBrk="1" hangingPunct="1"/>
            <a:endParaRPr lang="en-US" altLang="zh-CN" dirty="0"/>
          </a:p>
        </p:txBody>
      </p:sp>
      <p:sp>
        <p:nvSpPr>
          <p:cNvPr id="97287"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97288"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05478">
                                            <p:txEl>
                                              <p:charRg st="0" end="22"/>
                                            </p:txEl>
                                          </p:spTgt>
                                        </p:tgtEl>
                                        <p:attrNameLst>
                                          <p:attrName>style.visibility</p:attrName>
                                        </p:attrNameLst>
                                      </p:cBhvr>
                                      <p:to>
                                        <p:strVal val="visible"/>
                                      </p:to>
                                    </p:set>
                                    <p:animEffect transition="in" filter="strips(downRight)">
                                      <p:cBhvr>
                                        <p:cTn id="7" dur="500"/>
                                        <p:tgtEl>
                                          <p:spTgt spid="105478">
                                            <p:txEl>
                                              <p:charRg st="0" end="22"/>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105478">
                                            <p:txEl>
                                              <p:charRg st="22" end="44"/>
                                            </p:txEl>
                                          </p:spTgt>
                                        </p:tgtEl>
                                        <p:attrNameLst>
                                          <p:attrName>style.visibility</p:attrName>
                                        </p:attrNameLst>
                                      </p:cBhvr>
                                      <p:to>
                                        <p:strVal val="visible"/>
                                      </p:to>
                                    </p:set>
                                    <p:animEffect transition="in" filter="strips(downRight)">
                                      <p:cBhvr>
                                        <p:cTn id="11" dur="500"/>
                                        <p:tgtEl>
                                          <p:spTgt spid="105478">
                                            <p:txEl>
                                              <p:charRg st="22" end="44"/>
                                            </p:txEl>
                                          </p:spTgt>
                                        </p:tgtEl>
                                      </p:cBhvr>
                                    </p:animEffect>
                                  </p:childTnLst>
                                </p:cTn>
                              </p:par>
                            </p:childTnLst>
                          </p:cTn>
                        </p:par>
                        <p:par>
                          <p:cTn id="12" fill="hold">
                            <p:stCondLst>
                              <p:cond delay="1000"/>
                            </p:stCondLst>
                            <p:childTnLst>
                              <p:par>
                                <p:cTn id="13" presetID="18" presetClass="entr" presetSubtype="6" fill="hold" nodeType="afterEffect">
                                  <p:stCondLst>
                                    <p:cond delay="0"/>
                                  </p:stCondLst>
                                  <p:childTnLst>
                                    <p:set>
                                      <p:cBhvr>
                                        <p:cTn id="14" dur="1" fill="hold">
                                          <p:stCondLst>
                                            <p:cond delay="0"/>
                                          </p:stCondLst>
                                        </p:cTn>
                                        <p:tgtEl>
                                          <p:spTgt spid="105478">
                                            <p:txEl>
                                              <p:charRg st="44" end="58"/>
                                            </p:txEl>
                                          </p:spTgt>
                                        </p:tgtEl>
                                        <p:attrNameLst>
                                          <p:attrName>style.visibility</p:attrName>
                                        </p:attrNameLst>
                                      </p:cBhvr>
                                      <p:to>
                                        <p:strVal val="visible"/>
                                      </p:to>
                                    </p:set>
                                    <p:animEffect transition="in" filter="strips(downRight)">
                                      <p:cBhvr>
                                        <p:cTn id="15" dur="500"/>
                                        <p:tgtEl>
                                          <p:spTgt spid="105478">
                                            <p:txEl>
                                              <p:charRg st="44" end="58"/>
                                            </p:txEl>
                                          </p:spTgt>
                                        </p:tgtEl>
                                      </p:cBhvr>
                                    </p:animEffect>
                                  </p:childTnLst>
                                </p:cTn>
                              </p:par>
                            </p:childTnLst>
                          </p:cTn>
                        </p:par>
                        <p:par>
                          <p:cTn id="16" fill="hold">
                            <p:stCondLst>
                              <p:cond delay="1500"/>
                            </p:stCondLst>
                            <p:childTnLst>
                              <p:par>
                                <p:cTn id="17" presetID="18" presetClass="entr" presetSubtype="6" fill="hold" nodeType="afterEffect">
                                  <p:stCondLst>
                                    <p:cond delay="0"/>
                                  </p:stCondLst>
                                  <p:childTnLst>
                                    <p:set>
                                      <p:cBhvr>
                                        <p:cTn id="18" dur="1" fill="hold">
                                          <p:stCondLst>
                                            <p:cond delay="0"/>
                                          </p:stCondLst>
                                        </p:cTn>
                                        <p:tgtEl>
                                          <p:spTgt spid="105478">
                                            <p:txEl>
                                              <p:charRg st="58" end="88"/>
                                            </p:txEl>
                                          </p:spTgt>
                                        </p:tgtEl>
                                        <p:attrNameLst>
                                          <p:attrName>style.visibility</p:attrName>
                                        </p:attrNameLst>
                                      </p:cBhvr>
                                      <p:to>
                                        <p:strVal val="visible"/>
                                      </p:to>
                                    </p:set>
                                    <p:animEffect transition="in" filter="strips(downRight)">
                                      <p:cBhvr>
                                        <p:cTn id="19" dur="500"/>
                                        <p:tgtEl>
                                          <p:spTgt spid="105478">
                                            <p:txEl>
                                              <p:charRg st="58" end="8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1267"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1268"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1269" name="Rectangle 2"/>
          <p:cNvSpPr>
            <a:spLocks noGrp="1"/>
          </p:cNvSpPr>
          <p:nvPr>
            <p:ph type="title"/>
          </p:nvPr>
        </p:nvSpPr>
        <p:spPr/>
        <p:txBody>
          <a:bodyPr vert="horz" wrap="square" lIns="91440" tIns="45720" rIns="91440" bIns="45720" anchor="b" anchorCtr="0"/>
          <a:p>
            <a:pPr eaLnBrk="1" hangingPunct="1"/>
            <a:r>
              <a:rPr lang="zh-CN" altLang="zh-CN" dirty="0"/>
              <a:t>扫描三步曲</a:t>
            </a:r>
            <a:endParaRPr lang="zh-CN" altLang="zh-CN" dirty="0"/>
          </a:p>
        </p:txBody>
      </p:sp>
      <p:sp>
        <p:nvSpPr>
          <p:cNvPr id="12294" name="Rectangle 3"/>
          <p:cNvSpPr>
            <a:spLocks noGrp="1"/>
          </p:cNvSpPr>
          <p:nvPr>
            <p:ph type="body"/>
          </p:nvPr>
        </p:nvSpPr>
        <p:spPr>
          <a:xfrm>
            <a:off x="685800" y="1752600"/>
            <a:ext cx="7864475" cy="4373563"/>
          </a:xfrm>
        </p:spPr>
        <p:txBody>
          <a:bodyPr vert="horz" wrap="square" lIns="91440" tIns="45720" rIns="91440" bIns="45720" anchor="t" anchorCtr="0"/>
          <a:p>
            <a:pPr eaLnBrk="1" hangingPunct="1">
              <a:lnSpc>
                <a:spcPct val="90000"/>
              </a:lnSpc>
            </a:pPr>
            <a:r>
              <a:rPr lang="zh-CN" altLang="en-US" dirty="0"/>
              <a:t>一个完整的网络安全扫描分为三个阶段：</a:t>
            </a:r>
            <a:endParaRPr lang="zh-CN" altLang="en-US" dirty="0"/>
          </a:p>
          <a:p>
            <a:pPr lvl="1" eaLnBrk="1" hangingPunct="1">
              <a:lnSpc>
                <a:spcPct val="90000"/>
              </a:lnSpc>
            </a:pPr>
            <a:r>
              <a:rPr lang="zh-CN" altLang="en-US" dirty="0">
                <a:solidFill>
                  <a:schemeClr val="accent2"/>
                </a:solidFill>
              </a:rPr>
              <a:t>第一阶段：</a:t>
            </a:r>
            <a:r>
              <a:rPr lang="zh-CN" altLang="en-US" dirty="0"/>
              <a:t>发现目标主机或网络</a:t>
            </a:r>
            <a:endParaRPr lang="zh-CN" altLang="en-US" dirty="0"/>
          </a:p>
          <a:p>
            <a:pPr lvl="1" eaLnBrk="1" hangingPunct="1">
              <a:lnSpc>
                <a:spcPct val="90000"/>
              </a:lnSpc>
            </a:pPr>
            <a:r>
              <a:rPr lang="zh-CN" altLang="en-US" dirty="0">
                <a:solidFill>
                  <a:schemeClr val="accent2"/>
                </a:solidFill>
              </a:rPr>
              <a:t>第二阶段：</a:t>
            </a:r>
            <a:r>
              <a:rPr lang="zh-CN" altLang="en-US" dirty="0"/>
              <a:t>发现目标后进一步搜集目标信息，包括操作系统类型、运行的服务以及服务软件的版本等。如果目标是一个网络，还可以进一步发现该网络的拓扑结构、路由设备以及各主机的信息</a:t>
            </a:r>
            <a:endParaRPr lang="zh-CN" altLang="en-US" dirty="0"/>
          </a:p>
          <a:p>
            <a:pPr lvl="1" eaLnBrk="1" hangingPunct="1">
              <a:lnSpc>
                <a:spcPct val="90000"/>
              </a:lnSpc>
            </a:pPr>
            <a:r>
              <a:rPr lang="zh-CN" altLang="en-US" dirty="0">
                <a:solidFill>
                  <a:schemeClr val="accent2"/>
                </a:solidFill>
              </a:rPr>
              <a:t>第三阶段：</a:t>
            </a:r>
            <a:r>
              <a:rPr lang="zh-CN" altLang="en-US" dirty="0"/>
              <a:t>根据收集到的信息判断或者进一步测试系统是否存在安全漏洞</a:t>
            </a:r>
            <a:endParaRPr lang="zh-CN" altLang="en-US" dirty="0"/>
          </a:p>
        </p:txBody>
      </p:sp>
      <p:sp>
        <p:nvSpPr>
          <p:cNvPr id="11271"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1272"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294">
                                            <p:txEl>
                                              <p:charRg st="19" end="34"/>
                                            </p:txEl>
                                          </p:spTgt>
                                        </p:tgtEl>
                                        <p:attrNameLst>
                                          <p:attrName>style.visibility</p:attrName>
                                        </p:attrNameLst>
                                      </p:cBhvr>
                                      <p:to>
                                        <p:strVal val="visible"/>
                                      </p:to>
                                    </p:set>
                                    <p:anim calcmode="lin" valueType="num">
                                      <p:cBhvr>
                                        <p:cTn id="7" dur="500" fill="hold"/>
                                        <p:tgtEl>
                                          <p:spTgt spid="12294">
                                            <p:txEl>
                                              <p:charRg st="19" end="34"/>
                                            </p:txEl>
                                          </p:spTgt>
                                        </p:tgtEl>
                                        <p:attrNameLst>
                                          <p:attrName>ppt_w</p:attrName>
                                        </p:attrNameLst>
                                      </p:cBhvr>
                                      <p:tavLst>
                                        <p:tav tm="0">
                                          <p:val>
                                            <p:fltVal val="0.000000"/>
                                          </p:val>
                                        </p:tav>
                                        <p:tav tm="100000">
                                          <p:val>
                                            <p:strVal val="#ppt_w"/>
                                          </p:val>
                                        </p:tav>
                                      </p:tavLst>
                                    </p:anim>
                                    <p:anim calcmode="lin" valueType="num">
                                      <p:cBhvr>
                                        <p:cTn id="8" dur="500" fill="hold"/>
                                        <p:tgtEl>
                                          <p:spTgt spid="12294">
                                            <p:txEl>
                                              <p:charRg st="19" end="34"/>
                                            </p:txEl>
                                          </p:spTgt>
                                        </p:tgtEl>
                                        <p:attrNameLst>
                                          <p:attrName>ppt_h</p:attrName>
                                        </p:attrNameLst>
                                      </p:cBhvr>
                                      <p:tavLst>
                                        <p:tav tm="0">
                                          <p:val>
                                            <p:fltVal val="0.000000"/>
                                          </p:val>
                                        </p:tav>
                                        <p:tav tm="100000">
                                          <p:val>
                                            <p:strVal val="#ppt_h"/>
                                          </p:val>
                                        </p:tav>
                                      </p:tavLst>
                                    </p:anim>
                                    <p:animEffect transition="in" filter="fade">
                                      <p:cBhvr>
                                        <p:cTn id="9" dur="500"/>
                                        <p:tgtEl>
                                          <p:spTgt spid="12294">
                                            <p:txEl>
                                              <p:charRg st="19" end="34"/>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294">
                                            <p:txEl>
                                              <p:charRg st="34" end="119"/>
                                            </p:txEl>
                                          </p:spTgt>
                                        </p:tgtEl>
                                        <p:attrNameLst>
                                          <p:attrName>style.visibility</p:attrName>
                                        </p:attrNameLst>
                                      </p:cBhvr>
                                      <p:to>
                                        <p:strVal val="visible"/>
                                      </p:to>
                                    </p:set>
                                    <p:anim calcmode="lin" valueType="num">
                                      <p:cBhvr>
                                        <p:cTn id="12" dur="500" fill="hold"/>
                                        <p:tgtEl>
                                          <p:spTgt spid="12294">
                                            <p:txEl>
                                              <p:charRg st="34" end="119"/>
                                            </p:txEl>
                                          </p:spTgt>
                                        </p:tgtEl>
                                        <p:attrNameLst>
                                          <p:attrName>ppt_w</p:attrName>
                                        </p:attrNameLst>
                                      </p:cBhvr>
                                      <p:tavLst>
                                        <p:tav tm="0">
                                          <p:val>
                                            <p:fltVal val="0.000000"/>
                                          </p:val>
                                        </p:tav>
                                        <p:tav tm="100000">
                                          <p:val>
                                            <p:strVal val="#ppt_w"/>
                                          </p:val>
                                        </p:tav>
                                      </p:tavLst>
                                    </p:anim>
                                    <p:anim calcmode="lin" valueType="num">
                                      <p:cBhvr>
                                        <p:cTn id="13" dur="500" fill="hold"/>
                                        <p:tgtEl>
                                          <p:spTgt spid="12294">
                                            <p:txEl>
                                              <p:charRg st="34" end="119"/>
                                            </p:txEl>
                                          </p:spTgt>
                                        </p:tgtEl>
                                        <p:attrNameLst>
                                          <p:attrName>ppt_h</p:attrName>
                                        </p:attrNameLst>
                                      </p:cBhvr>
                                      <p:tavLst>
                                        <p:tav tm="0">
                                          <p:val>
                                            <p:fltVal val="0.000000"/>
                                          </p:val>
                                        </p:tav>
                                        <p:tav tm="100000">
                                          <p:val>
                                            <p:strVal val="#ppt_h"/>
                                          </p:val>
                                        </p:tav>
                                      </p:tavLst>
                                    </p:anim>
                                    <p:animEffect transition="in" filter="fade">
                                      <p:cBhvr>
                                        <p:cTn id="14" dur="500"/>
                                        <p:tgtEl>
                                          <p:spTgt spid="12294">
                                            <p:txEl>
                                              <p:charRg st="34" end="119"/>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294">
                                            <p:txEl>
                                              <p:charRg st="119" end="152"/>
                                            </p:txEl>
                                          </p:spTgt>
                                        </p:tgtEl>
                                        <p:attrNameLst>
                                          <p:attrName>style.visibility</p:attrName>
                                        </p:attrNameLst>
                                      </p:cBhvr>
                                      <p:to>
                                        <p:strVal val="visible"/>
                                      </p:to>
                                    </p:set>
                                    <p:anim calcmode="lin" valueType="num">
                                      <p:cBhvr>
                                        <p:cTn id="17" dur="500" fill="hold"/>
                                        <p:tgtEl>
                                          <p:spTgt spid="12294">
                                            <p:txEl>
                                              <p:charRg st="119" end="152"/>
                                            </p:txEl>
                                          </p:spTgt>
                                        </p:tgtEl>
                                        <p:attrNameLst>
                                          <p:attrName>ppt_w</p:attrName>
                                        </p:attrNameLst>
                                      </p:cBhvr>
                                      <p:tavLst>
                                        <p:tav tm="0">
                                          <p:val>
                                            <p:fltVal val="0.000000"/>
                                          </p:val>
                                        </p:tav>
                                        <p:tav tm="100000">
                                          <p:val>
                                            <p:strVal val="#ppt_w"/>
                                          </p:val>
                                        </p:tav>
                                      </p:tavLst>
                                    </p:anim>
                                    <p:anim calcmode="lin" valueType="num">
                                      <p:cBhvr>
                                        <p:cTn id="18" dur="500" fill="hold"/>
                                        <p:tgtEl>
                                          <p:spTgt spid="12294">
                                            <p:txEl>
                                              <p:charRg st="119" end="152"/>
                                            </p:txEl>
                                          </p:spTgt>
                                        </p:tgtEl>
                                        <p:attrNameLst>
                                          <p:attrName>ppt_h</p:attrName>
                                        </p:attrNameLst>
                                      </p:cBhvr>
                                      <p:tavLst>
                                        <p:tav tm="0">
                                          <p:val>
                                            <p:fltVal val="0.000000"/>
                                          </p:val>
                                        </p:tav>
                                        <p:tav tm="100000">
                                          <p:val>
                                            <p:strVal val="#ppt_h"/>
                                          </p:val>
                                        </p:tav>
                                      </p:tavLst>
                                    </p:anim>
                                    <p:animEffect transition="in" filter="fade">
                                      <p:cBhvr>
                                        <p:cTn id="19" dur="500"/>
                                        <p:tgtEl>
                                          <p:spTgt spid="12294">
                                            <p:txEl>
                                              <p:charRg st="119" end="1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98307"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98308"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98309" name="Rectangle 2"/>
          <p:cNvSpPr>
            <a:spLocks noGrp="1"/>
          </p:cNvSpPr>
          <p:nvPr>
            <p:ph type="title"/>
          </p:nvPr>
        </p:nvSpPr>
        <p:spPr/>
        <p:txBody>
          <a:bodyPr vert="horz" wrap="square" lIns="91440" tIns="45720" rIns="91440" bIns="45720" anchor="b" anchorCtr="0"/>
          <a:p>
            <a:pPr eaLnBrk="1" hangingPunct="1"/>
            <a:r>
              <a:rPr lang="en-US" altLang="zh-CN" dirty="0"/>
              <a:t>TCP FIN</a:t>
            </a:r>
            <a:r>
              <a:rPr lang="zh-CN" altLang="en-US" dirty="0"/>
              <a:t>扫描的变种－－</a:t>
            </a:r>
            <a:r>
              <a:rPr lang="en-US" altLang="zh-CN" dirty="0"/>
              <a:t>Null</a:t>
            </a:r>
            <a:r>
              <a:rPr lang="zh-CN" altLang="en-US" dirty="0"/>
              <a:t>扫描</a:t>
            </a:r>
            <a:endParaRPr lang="zh-CN" altLang="en-US" dirty="0"/>
          </a:p>
        </p:txBody>
      </p:sp>
      <p:sp>
        <p:nvSpPr>
          <p:cNvPr id="106502" name="Rectangle 3"/>
          <p:cNvSpPr>
            <a:spLocks noGrp="1"/>
          </p:cNvSpPr>
          <p:nvPr>
            <p:ph type="body"/>
          </p:nvPr>
        </p:nvSpPr>
        <p:spPr/>
        <p:txBody>
          <a:bodyPr vert="horz" wrap="square" lIns="91440" tIns="45720" rIns="91440" bIns="45720" anchor="t" anchorCtr="0"/>
          <a:p>
            <a:pPr eaLnBrk="1" hangingPunct="1"/>
            <a:r>
              <a:rPr lang="zh-CN" altLang="en-US" dirty="0"/>
              <a:t>扫描主机将</a:t>
            </a:r>
            <a:r>
              <a:rPr lang="en-US" altLang="zh-CN" dirty="0"/>
              <a:t>TCP</a:t>
            </a:r>
            <a:r>
              <a:rPr lang="zh-CN" altLang="en-US" dirty="0"/>
              <a:t>数据包中的</a:t>
            </a:r>
            <a:r>
              <a:rPr lang="en-US" altLang="zh-CN" dirty="0"/>
              <a:t>ACK</a:t>
            </a:r>
            <a:r>
              <a:rPr lang="zh-CN" altLang="en-US" dirty="0"/>
              <a:t>（确认）、</a:t>
            </a:r>
            <a:r>
              <a:rPr lang="en-US" altLang="zh-CN" dirty="0"/>
              <a:t>FIN</a:t>
            </a:r>
            <a:r>
              <a:rPr lang="zh-CN" altLang="en-US" dirty="0"/>
              <a:t>（结束连接）、</a:t>
            </a:r>
            <a:r>
              <a:rPr lang="en-US" altLang="zh-CN" dirty="0"/>
              <a:t>RST</a:t>
            </a:r>
            <a:r>
              <a:rPr lang="zh-CN" altLang="en-US" dirty="0"/>
              <a:t>（重新设定连接）、</a:t>
            </a:r>
            <a:r>
              <a:rPr lang="en-US" altLang="zh-CN" dirty="0"/>
              <a:t>SYN</a:t>
            </a:r>
            <a:r>
              <a:rPr lang="zh-CN" altLang="en-US" dirty="0"/>
              <a:t>（连接同步化要求）、</a:t>
            </a:r>
            <a:r>
              <a:rPr lang="en-US" altLang="zh-CN" dirty="0"/>
              <a:t>URG</a:t>
            </a:r>
            <a:r>
              <a:rPr lang="zh-CN" altLang="en-US" dirty="0"/>
              <a:t>（紧急）、</a:t>
            </a:r>
            <a:r>
              <a:rPr lang="en-US" altLang="zh-CN" dirty="0"/>
              <a:t>PSH(</a:t>
            </a:r>
            <a:r>
              <a:rPr lang="zh-CN" altLang="en-US" dirty="0"/>
              <a:t>接收端将数据转由应用处理</a:t>
            </a:r>
            <a:r>
              <a:rPr lang="en-US" altLang="zh-CN" dirty="0"/>
              <a:t>)</a:t>
            </a:r>
            <a:r>
              <a:rPr lang="zh-CN" altLang="en-US" dirty="0"/>
              <a:t>标志位置空后发送给目标主机。 </a:t>
            </a:r>
            <a:endParaRPr lang="zh-CN" altLang="en-US" dirty="0"/>
          </a:p>
        </p:txBody>
      </p:sp>
      <p:sp>
        <p:nvSpPr>
          <p:cNvPr id="98311"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98312"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06502">
                                            <p:txEl>
                                              <p:charRg st="0" end="97"/>
                                            </p:txEl>
                                          </p:spTgt>
                                        </p:tgtEl>
                                        <p:attrNameLst>
                                          <p:attrName>style.visibility</p:attrName>
                                        </p:attrNameLst>
                                      </p:cBhvr>
                                      <p:to>
                                        <p:strVal val="visible"/>
                                      </p:to>
                                    </p:set>
                                    <p:animEffect transition="in" filter="strips(downRight)">
                                      <p:cBhvr>
                                        <p:cTn id="7" dur="500"/>
                                        <p:tgtEl>
                                          <p:spTgt spid="106502">
                                            <p:txEl>
                                              <p:charRg st="0" end="9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99331"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99332"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99333" name="Rectangle 2"/>
          <p:cNvSpPr>
            <a:spLocks noGrp="1"/>
          </p:cNvSpPr>
          <p:nvPr>
            <p:ph type="title"/>
          </p:nvPr>
        </p:nvSpPr>
        <p:spPr/>
        <p:txBody>
          <a:bodyPr vert="horz" wrap="square" lIns="91440" tIns="45720" rIns="91440" bIns="45720" anchor="b" anchorCtr="0"/>
          <a:p>
            <a:pPr eaLnBrk="1" hangingPunct="1"/>
            <a:r>
              <a:rPr lang="en-US" altLang="zh-CN" dirty="0"/>
              <a:t>TCP FIN</a:t>
            </a:r>
            <a:r>
              <a:rPr lang="zh-CN" altLang="en-US" dirty="0"/>
              <a:t>扫描的变种－－</a:t>
            </a:r>
            <a:r>
              <a:rPr lang="en-US" altLang="zh-CN" dirty="0"/>
              <a:t>Null</a:t>
            </a:r>
            <a:r>
              <a:rPr lang="zh-CN" altLang="en-US" dirty="0"/>
              <a:t>扫描</a:t>
            </a:r>
            <a:endParaRPr lang="zh-CN" altLang="en-US" dirty="0"/>
          </a:p>
        </p:txBody>
      </p:sp>
      <p:sp>
        <p:nvSpPr>
          <p:cNvPr id="99334" name="Rectangle 3"/>
          <p:cNvSpPr>
            <a:spLocks noGrp="1"/>
          </p:cNvSpPr>
          <p:nvPr>
            <p:ph type="body"/>
          </p:nvPr>
        </p:nvSpPr>
        <p:spPr>
          <a:xfrm>
            <a:off x="609600" y="1722438"/>
            <a:ext cx="3200400" cy="4525962"/>
          </a:xfrm>
        </p:spPr>
        <p:txBody>
          <a:bodyPr vert="horz" wrap="square" lIns="91440" tIns="45720" rIns="91440" bIns="45720" anchor="t" anchorCtr="0"/>
          <a:p>
            <a:pPr eaLnBrk="1" hangingPunct="1"/>
            <a:r>
              <a:rPr lang="zh-CN" altLang="en-US" sz="2800" dirty="0"/>
              <a:t>若目标端口开放，目标主机将不返回任何信息，如图所示：</a:t>
            </a:r>
            <a:endParaRPr lang="zh-CN" altLang="en-US" sz="2800" dirty="0"/>
          </a:p>
          <a:p>
            <a:pPr eaLnBrk="1" hangingPunct="1">
              <a:buNone/>
            </a:pPr>
            <a:endParaRPr lang="zh-CN" altLang="en-US" sz="2100" dirty="0"/>
          </a:p>
          <a:p>
            <a:pPr eaLnBrk="1" hangingPunct="1"/>
            <a:r>
              <a:rPr lang="zh-CN" altLang="en-US" sz="2800" dirty="0"/>
              <a:t>若目标主机返回</a:t>
            </a:r>
            <a:r>
              <a:rPr lang="en-US" altLang="zh-CN" sz="2800" dirty="0"/>
              <a:t>RST</a:t>
            </a:r>
            <a:r>
              <a:rPr lang="zh-CN" altLang="en-US" sz="2800" dirty="0"/>
              <a:t>信息，则表示端口关闭，如图所示：</a:t>
            </a:r>
            <a:endParaRPr lang="zh-CN" altLang="en-US" sz="2800" dirty="0"/>
          </a:p>
        </p:txBody>
      </p:sp>
      <p:sp>
        <p:nvSpPr>
          <p:cNvPr id="99335" name="Rectangle 5"/>
          <p:cNvSpPr/>
          <p:nvPr/>
        </p:nvSpPr>
        <p:spPr>
          <a:xfrm>
            <a:off x="0" y="0"/>
            <a:ext cx="9144000" cy="0"/>
          </a:xfrm>
          <a:prstGeom prst="rect">
            <a:avLst/>
          </a:prstGeom>
          <a:noFill/>
          <a:ln w="9525">
            <a:noFill/>
          </a:ln>
        </p:spPr>
        <p:txBody>
          <a:bodyPr wrap="none" anchor="ctr" anchorCtr="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endParaRPr lang="zh-CN" altLang="en-US" sz="1800" b="0" dirty="0"/>
          </a:p>
        </p:txBody>
      </p:sp>
      <p:graphicFrame>
        <p:nvGraphicFramePr>
          <p:cNvPr id="99336" name="Object 4"/>
          <p:cNvGraphicFramePr>
            <a:graphicFrameLocks noChangeAspect="1"/>
          </p:cNvGraphicFramePr>
          <p:nvPr/>
        </p:nvGraphicFramePr>
        <p:xfrm>
          <a:off x="3886200" y="1600200"/>
          <a:ext cx="4191000" cy="2232025"/>
        </p:xfrm>
        <a:graphic>
          <a:graphicData uri="http://schemas.openxmlformats.org/presentationml/2006/ole">
            <mc:AlternateContent xmlns:mc="http://schemas.openxmlformats.org/markup-compatibility/2006">
              <mc:Choice xmlns:v="urn:schemas-microsoft-com:vml" Requires="v">
                <p:oleObj spid="_x0000_s3090" name="" r:id="rId1" imgW="2504440" imgH="1329690" progId="Visio.Drawing.6">
                  <p:embed/>
                </p:oleObj>
              </mc:Choice>
              <mc:Fallback>
                <p:oleObj name="" r:id="rId1" imgW="2504440" imgH="1329690" progId="Visio.Drawing.6">
                  <p:embed/>
                  <p:pic>
                    <p:nvPicPr>
                      <p:cNvPr id="0" name="图片 3089"/>
                      <p:cNvPicPr/>
                      <p:nvPr/>
                    </p:nvPicPr>
                    <p:blipFill>
                      <a:blip r:embed="rId2"/>
                      <a:stretch>
                        <a:fillRect/>
                      </a:stretch>
                    </p:blipFill>
                    <p:spPr>
                      <a:xfrm>
                        <a:off x="3886200" y="1600200"/>
                        <a:ext cx="4191000" cy="2232025"/>
                      </a:xfrm>
                      <a:prstGeom prst="rect">
                        <a:avLst/>
                      </a:prstGeom>
                      <a:noFill/>
                      <a:ln w="38100">
                        <a:noFill/>
                        <a:miter/>
                      </a:ln>
                    </p:spPr>
                  </p:pic>
                </p:oleObj>
              </mc:Fallback>
            </mc:AlternateContent>
          </a:graphicData>
        </a:graphic>
      </p:graphicFrame>
      <p:graphicFrame>
        <p:nvGraphicFramePr>
          <p:cNvPr id="99337" name="Object 6"/>
          <p:cNvGraphicFramePr>
            <a:graphicFrameLocks noChangeAspect="1"/>
          </p:cNvGraphicFramePr>
          <p:nvPr/>
        </p:nvGraphicFramePr>
        <p:xfrm>
          <a:off x="3886200" y="3962400"/>
          <a:ext cx="4114800" cy="2152650"/>
        </p:xfrm>
        <a:graphic>
          <a:graphicData uri="http://schemas.openxmlformats.org/presentationml/2006/ole">
            <mc:AlternateContent xmlns:mc="http://schemas.openxmlformats.org/markup-compatibility/2006">
              <mc:Choice xmlns:v="urn:schemas-microsoft-com:vml" Requires="v">
                <p:oleObj spid="_x0000_s3089" name="" r:id="rId3" imgW="2458720" imgH="1282700" progId="Visio.Drawing.6">
                  <p:embed/>
                </p:oleObj>
              </mc:Choice>
              <mc:Fallback>
                <p:oleObj name="" r:id="rId3" imgW="2458720" imgH="1282700" progId="Visio.Drawing.6">
                  <p:embed/>
                  <p:pic>
                    <p:nvPicPr>
                      <p:cNvPr id="0" name="图片 3088"/>
                      <p:cNvPicPr/>
                      <p:nvPr/>
                    </p:nvPicPr>
                    <p:blipFill>
                      <a:blip r:embed="rId4"/>
                      <a:stretch>
                        <a:fillRect/>
                      </a:stretch>
                    </p:blipFill>
                    <p:spPr>
                      <a:xfrm>
                        <a:off x="3886200" y="3962400"/>
                        <a:ext cx="4114800" cy="2152650"/>
                      </a:xfrm>
                      <a:prstGeom prst="rect">
                        <a:avLst/>
                      </a:prstGeom>
                      <a:noFill/>
                      <a:ln w="38100">
                        <a:noFill/>
                        <a:miter/>
                      </a:ln>
                    </p:spPr>
                  </p:pic>
                </p:oleObj>
              </mc:Fallback>
            </mc:AlternateContent>
          </a:graphicData>
        </a:graphic>
      </p:graphicFrame>
      <p:sp>
        <p:nvSpPr>
          <p:cNvPr id="99338"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99339"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00355"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00356"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00357" name="Rectangle 1026"/>
          <p:cNvSpPr>
            <a:spLocks noGrp="1"/>
          </p:cNvSpPr>
          <p:nvPr>
            <p:ph type="title"/>
          </p:nvPr>
        </p:nvSpPr>
        <p:spPr/>
        <p:txBody>
          <a:bodyPr vert="horz" wrap="square" lIns="91440" tIns="45720" rIns="91440" bIns="45720" anchor="b" anchorCtr="0"/>
          <a:p>
            <a:pPr eaLnBrk="1" hangingPunct="1"/>
            <a:r>
              <a:rPr lang="en-US" altLang="zh-CN" dirty="0"/>
              <a:t>TCP FIN</a:t>
            </a:r>
            <a:r>
              <a:rPr lang="zh-CN" altLang="en-US" dirty="0"/>
              <a:t>扫描的变种－</a:t>
            </a:r>
            <a:r>
              <a:rPr lang="en-US" altLang="zh-CN" dirty="0"/>
              <a:t>XMAS</a:t>
            </a:r>
            <a:r>
              <a:rPr lang="zh-CN" altLang="en-US" dirty="0"/>
              <a:t>扫描</a:t>
            </a:r>
            <a:endParaRPr lang="zh-CN" altLang="en-US" dirty="0"/>
          </a:p>
        </p:txBody>
      </p:sp>
      <p:sp>
        <p:nvSpPr>
          <p:cNvPr id="108550" name="Rectangle 1027"/>
          <p:cNvSpPr>
            <a:spLocks noGrp="1"/>
          </p:cNvSpPr>
          <p:nvPr>
            <p:ph type="body"/>
          </p:nvPr>
        </p:nvSpPr>
        <p:spPr/>
        <p:txBody>
          <a:bodyPr vert="horz" wrap="square" lIns="91440" tIns="45720" rIns="91440" bIns="45720" anchor="t" anchorCtr="0"/>
          <a:p>
            <a:pPr eaLnBrk="1" hangingPunct="1"/>
            <a:r>
              <a:rPr lang="en-US" altLang="zh-CN" dirty="0"/>
              <a:t>XMAS</a:t>
            </a:r>
            <a:r>
              <a:rPr lang="zh-CN" altLang="en-US" dirty="0"/>
              <a:t>扫描原理和</a:t>
            </a:r>
            <a:r>
              <a:rPr lang="en-US" altLang="zh-CN" dirty="0"/>
              <a:t>NULL</a:t>
            </a:r>
            <a:r>
              <a:rPr lang="zh-CN" altLang="en-US" dirty="0"/>
              <a:t>扫描的类似，将</a:t>
            </a:r>
            <a:r>
              <a:rPr lang="en-US" altLang="zh-CN" dirty="0"/>
              <a:t>TCP</a:t>
            </a:r>
            <a:r>
              <a:rPr lang="zh-CN" altLang="en-US" dirty="0"/>
              <a:t>数据包中的</a:t>
            </a:r>
            <a:r>
              <a:rPr lang="en-US" altLang="zh-CN" dirty="0"/>
              <a:t>ACK</a:t>
            </a:r>
            <a:r>
              <a:rPr lang="zh-CN" altLang="en-US" dirty="0"/>
              <a:t>、</a:t>
            </a:r>
            <a:r>
              <a:rPr lang="en-US" altLang="zh-CN" dirty="0"/>
              <a:t>FIN</a:t>
            </a:r>
            <a:r>
              <a:rPr lang="zh-CN" altLang="en-US" dirty="0"/>
              <a:t>、</a:t>
            </a:r>
            <a:r>
              <a:rPr lang="en-US" altLang="zh-CN" dirty="0"/>
              <a:t>RST</a:t>
            </a:r>
            <a:r>
              <a:rPr lang="zh-CN" altLang="en-US" dirty="0"/>
              <a:t>、</a:t>
            </a:r>
            <a:r>
              <a:rPr lang="en-US" altLang="zh-CN" dirty="0"/>
              <a:t>SYN</a:t>
            </a:r>
            <a:r>
              <a:rPr lang="zh-CN" altLang="en-US" dirty="0"/>
              <a:t>、</a:t>
            </a:r>
            <a:r>
              <a:rPr lang="en-US" altLang="zh-CN" dirty="0"/>
              <a:t>URG</a:t>
            </a:r>
            <a:r>
              <a:rPr lang="zh-CN" altLang="en-US" dirty="0"/>
              <a:t>、</a:t>
            </a:r>
            <a:r>
              <a:rPr lang="en-US" altLang="zh-CN" dirty="0"/>
              <a:t>PSH</a:t>
            </a:r>
            <a:r>
              <a:rPr lang="zh-CN" altLang="en-US" dirty="0"/>
              <a:t>标志位置</a:t>
            </a:r>
            <a:r>
              <a:rPr lang="en-US" altLang="zh-CN" dirty="0"/>
              <a:t>1</a:t>
            </a:r>
            <a:r>
              <a:rPr lang="zh-CN" altLang="en-US" dirty="0"/>
              <a:t>后发送给目标主机。 </a:t>
            </a:r>
            <a:endParaRPr lang="zh-CN" altLang="en-US" dirty="0"/>
          </a:p>
        </p:txBody>
      </p:sp>
      <p:sp>
        <p:nvSpPr>
          <p:cNvPr id="100359"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00360"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08550">
                                            <p:txEl>
                                              <p:charRg st="0" end="67"/>
                                            </p:txEl>
                                          </p:spTgt>
                                        </p:tgtEl>
                                        <p:attrNameLst>
                                          <p:attrName>style.visibility</p:attrName>
                                        </p:attrNameLst>
                                      </p:cBhvr>
                                      <p:to>
                                        <p:strVal val="visible"/>
                                      </p:to>
                                    </p:set>
                                    <p:animEffect transition="in" filter="strips(downRight)">
                                      <p:cBhvr>
                                        <p:cTn id="7" dur="500"/>
                                        <p:tgtEl>
                                          <p:spTgt spid="108550">
                                            <p:txEl>
                                              <p:charRg st="0" end="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01379"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01380"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01381" name="Rectangle 1026"/>
          <p:cNvSpPr>
            <a:spLocks noGrp="1"/>
          </p:cNvSpPr>
          <p:nvPr>
            <p:ph type="title"/>
          </p:nvPr>
        </p:nvSpPr>
        <p:spPr/>
        <p:txBody>
          <a:bodyPr vert="horz" wrap="square" lIns="91440" tIns="45720" rIns="91440" bIns="45720" anchor="b" anchorCtr="0"/>
          <a:p>
            <a:pPr eaLnBrk="1" hangingPunct="1"/>
            <a:r>
              <a:rPr lang="en-US" altLang="zh-CN" dirty="0"/>
              <a:t>TCP FIN</a:t>
            </a:r>
            <a:r>
              <a:rPr lang="zh-CN" altLang="en-US" dirty="0"/>
              <a:t>扫描的变种－</a:t>
            </a:r>
            <a:r>
              <a:rPr lang="en-US" altLang="zh-CN" dirty="0"/>
              <a:t>XMAS</a:t>
            </a:r>
            <a:r>
              <a:rPr lang="zh-CN" altLang="en-US" dirty="0"/>
              <a:t>扫描</a:t>
            </a:r>
            <a:endParaRPr lang="zh-CN" altLang="en-US" dirty="0"/>
          </a:p>
        </p:txBody>
      </p:sp>
      <p:sp>
        <p:nvSpPr>
          <p:cNvPr id="101382" name="Rectangle 1027"/>
          <p:cNvSpPr>
            <a:spLocks noGrp="1"/>
          </p:cNvSpPr>
          <p:nvPr>
            <p:ph type="body"/>
          </p:nvPr>
        </p:nvSpPr>
        <p:spPr>
          <a:xfrm>
            <a:off x="838200" y="1722438"/>
            <a:ext cx="3352800" cy="4525962"/>
          </a:xfrm>
        </p:spPr>
        <p:txBody>
          <a:bodyPr vert="horz" wrap="square" lIns="91440" tIns="45720" rIns="91440" bIns="45720" anchor="t" anchorCtr="0"/>
          <a:p>
            <a:pPr eaLnBrk="1" hangingPunct="1"/>
            <a:r>
              <a:rPr lang="zh-CN" altLang="en-US" sz="2800" dirty="0"/>
              <a:t>若目标端口开放，目标主机将不返回任何信息，如图所示： </a:t>
            </a:r>
            <a:endParaRPr lang="zh-CN" altLang="en-US" sz="2800" dirty="0"/>
          </a:p>
          <a:p>
            <a:pPr eaLnBrk="1" hangingPunct="1">
              <a:buNone/>
            </a:pPr>
            <a:endParaRPr lang="zh-CN" altLang="en-US" sz="2800" dirty="0"/>
          </a:p>
          <a:p>
            <a:pPr eaLnBrk="1" hangingPunct="1"/>
            <a:r>
              <a:rPr lang="zh-CN" altLang="en-US" sz="2800" dirty="0"/>
              <a:t>若目标主机返回</a:t>
            </a:r>
            <a:r>
              <a:rPr lang="en-US" altLang="zh-CN" sz="2800" dirty="0"/>
              <a:t>RST</a:t>
            </a:r>
            <a:r>
              <a:rPr lang="zh-CN" altLang="en-US" sz="2800" dirty="0"/>
              <a:t>信息，则表示端口关闭，如图所示：</a:t>
            </a:r>
            <a:endParaRPr lang="zh-CN" altLang="en-US" sz="2800" dirty="0"/>
          </a:p>
        </p:txBody>
      </p:sp>
      <p:sp>
        <p:nvSpPr>
          <p:cNvPr id="101383" name="Rectangle 1028"/>
          <p:cNvSpPr/>
          <p:nvPr/>
        </p:nvSpPr>
        <p:spPr>
          <a:xfrm>
            <a:off x="0" y="0"/>
            <a:ext cx="9144000" cy="0"/>
          </a:xfrm>
          <a:prstGeom prst="rect">
            <a:avLst/>
          </a:prstGeom>
          <a:noFill/>
          <a:ln w="9525">
            <a:noFill/>
          </a:ln>
        </p:spPr>
        <p:txBody>
          <a:bodyPr wrap="none" anchor="ctr" anchorCtr="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endParaRPr lang="zh-CN" altLang="en-US" sz="1800" b="0" dirty="0"/>
          </a:p>
        </p:txBody>
      </p:sp>
      <p:sp>
        <p:nvSpPr>
          <p:cNvPr id="101384" name="Rectangle 1030"/>
          <p:cNvSpPr/>
          <p:nvPr/>
        </p:nvSpPr>
        <p:spPr>
          <a:xfrm>
            <a:off x="0" y="2786063"/>
            <a:ext cx="9144000" cy="0"/>
          </a:xfrm>
          <a:prstGeom prst="rect">
            <a:avLst/>
          </a:prstGeom>
          <a:noFill/>
          <a:ln w="9525">
            <a:noFill/>
          </a:ln>
        </p:spPr>
        <p:txBody>
          <a:bodyPr wrap="none" anchor="ctr" anchorCtr="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endParaRPr lang="zh-CN" altLang="en-US" sz="1800" b="0" dirty="0"/>
          </a:p>
        </p:txBody>
      </p:sp>
      <p:sp>
        <p:nvSpPr>
          <p:cNvPr id="101385" name="Rectangle 1033"/>
          <p:cNvSpPr/>
          <p:nvPr/>
        </p:nvSpPr>
        <p:spPr>
          <a:xfrm>
            <a:off x="0" y="2762250"/>
            <a:ext cx="9144000" cy="0"/>
          </a:xfrm>
          <a:prstGeom prst="rect">
            <a:avLst/>
          </a:prstGeom>
          <a:noFill/>
          <a:ln w="9525">
            <a:noFill/>
          </a:ln>
        </p:spPr>
        <p:txBody>
          <a:bodyPr wrap="none" anchor="ctr" anchorCtr="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endParaRPr lang="zh-CN" altLang="en-US" sz="1800" b="0" dirty="0"/>
          </a:p>
        </p:txBody>
      </p:sp>
      <p:graphicFrame>
        <p:nvGraphicFramePr>
          <p:cNvPr id="101386" name="Object 1032"/>
          <p:cNvGraphicFramePr>
            <a:graphicFrameLocks noChangeAspect="1"/>
          </p:cNvGraphicFramePr>
          <p:nvPr/>
        </p:nvGraphicFramePr>
        <p:xfrm>
          <a:off x="4343400" y="1676400"/>
          <a:ext cx="4114800" cy="2190750"/>
        </p:xfrm>
        <a:graphic>
          <a:graphicData uri="http://schemas.openxmlformats.org/presentationml/2006/ole">
            <mc:AlternateContent xmlns:mc="http://schemas.openxmlformats.org/markup-compatibility/2006">
              <mc:Choice xmlns:v="urn:schemas-microsoft-com:vml" Requires="v">
                <p:oleObj spid="_x0000_s3077" name="" r:id="rId1" imgW="2504440" imgH="1329690" progId="Visio.Drawing.6">
                  <p:embed/>
                </p:oleObj>
              </mc:Choice>
              <mc:Fallback>
                <p:oleObj name="" r:id="rId1" imgW="2504440" imgH="1329690" progId="Visio.Drawing.6">
                  <p:embed/>
                  <p:pic>
                    <p:nvPicPr>
                      <p:cNvPr id="0" name="图片 3076"/>
                      <p:cNvPicPr/>
                      <p:nvPr/>
                    </p:nvPicPr>
                    <p:blipFill>
                      <a:blip r:embed="rId2"/>
                      <a:stretch>
                        <a:fillRect/>
                      </a:stretch>
                    </p:blipFill>
                    <p:spPr>
                      <a:xfrm>
                        <a:off x="4343400" y="1676400"/>
                        <a:ext cx="4114800" cy="2190750"/>
                      </a:xfrm>
                      <a:prstGeom prst="rect">
                        <a:avLst/>
                      </a:prstGeom>
                      <a:noFill/>
                      <a:ln w="38100">
                        <a:noFill/>
                        <a:miter/>
                      </a:ln>
                    </p:spPr>
                  </p:pic>
                </p:oleObj>
              </mc:Fallback>
            </mc:AlternateContent>
          </a:graphicData>
        </a:graphic>
      </p:graphicFrame>
      <p:sp>
        <p:nvSpPr>
          <p:cNvPr id="101387" name="Rectangle 1035"/>
          <p:cNvSpPr/>
          <p:nvPr/>
        </p:nvSpPr>
        <p:spPr>
          <a:xfrm>
            <a:off x="0" y="2786063"/>
            <a:ext cx="9144000" cy="0"/>
          </a:xfrm>
          <a:prstGeom prst="rect">
            <a:avLst/>
          </a:prstGeom>
          <a:noFill/>
          <a:ln w="9525">
            <a:noFill/>
          </a:ln>
        </p:spPr>
        <p:txBody>
          <a:bodyPr wrap="none" anchor="ctr" anchorCtr="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endParaRPr lang="zh-CN" altLang="en-US" sz="1800" b="0" dirty="0"/>
          </a:p>
        </p:txBody>
      </p:sp>
      <p:graphicFrame>
        <p:nvGraphicFramePr>
          <p:cNvPr id="101388" name="Object 1034"/>
          <p:cNvGraphicFramePr>
            <a:graphicFrameLocks noChangeAspect="1"/>
          </p:cNvGraphicFramePr>
          <p:nvPr/>
        </p:nvGraphicFramePr>
        <p:xfrm>
          <a:off x="4419600" y="4024313"/>
          <a:ext cx="3962400" cy="2071687"/>
        </p:xfrm>
        <a:graphic>
          <a:graphicData uri="http://schemas.openxmlformats.org/presentationml/2006/ole">
            <mc:AlternateContent xmlns:mc="http://schemas.openxmlformats.org/markup-compatibility/2006">
              <mc:Choice xmlns:v="urn:schemas-microsoft-com:vml" Requires="v">
                <p:oleObj spid="_x0000_s3076" name="" r:id="rId3" imgW="2458720" imgH="1282700" progId="Visio.Drawing.6">
                  <p:embed/>
                </p:oleObj>
              </mc:Choice>
              <mc:Fallback>
                <p:oleObj name="" r:id="rId3" imgW="2458720" imgH="1282700" progId="Visio.Drawing.6">
                  <p:embed/>
                  <p:pic>
                    <p:nvPicPr>
                      <p:cNvPr id="0" name="图片 3075"/>
                      <p:cNvPicPr/>
                      <p:nvPr/>
                    </p:nvPicPr>
                    <p:blipFill>
                      <a:blip r:embed="rId4"/>
                      <a:stretch>
                        <a:fillRect/>
                      </a:stretch>
                    </p:blipFill>
                    <p:spPr>
                      <a:xfrm>
                        <a:off x="4419600" y="4024313"/>
                        <a:ext cx="3962400" cy="2071687"/>
                      </a:xfrm>
                      <a:prstGeom prst="rect">
                        <a:avLst/>
                      </a:prstGeom>
                      <a:noFill/>
                      <a:ln w="38100">
                        <a:noFill/>
                        <a:miter/>
                      </a:ln>
                    </p:spPr>
                  </p:pic>
                </p:oleObj>
              </mc:Fallback>
            </mc:AlternateContent>
          </a:graphicData>
        </a:graphic>
      </p:graphicFrame>
      <p:sp>
        <p:nvSpPr>
          <p:cNvPr id="101389"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01390"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02403"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02404"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02405" name="Rectangle 2"/>
          <p:cNvSpPr>
            <a:spLocks noGrp="1"/>
          </p:cNvSpPr>
          <p:nvPr>
            <p:ph type="title"/>
          </p:nvPr>
        </p:nvSpPr>
        <p:spPr/>
        <p:txBody>
          <a:bodyPr vert="horz" wrap="square" lIns="91440" tIns="45720" rIns="91440" bIns="45720" anchor="b" anchorCtr="0"/>
          <a:p>
            <a:pPr eaLnBrk="1" hangingPunct="1"/>
            <a:r>
              <a:rPr lang="zh-CN" altLang="en-US" dirty="0">
                <a:solidFill>
                  <a:schemeClr val="tx1"/>
                </a:solidFill>
              </a:rPr>
              <a:t>认证</a:t>
            </a:r>
            <a:r>
              <a:rPr lang="en-US" altLang="zh-CN" dirty="0">
                <a:solidFill>
                  <a:schemeClr val="tx1"/>
                </a:solidFill>
              </a:rPr>
              <a:t>(ident)</a:t>
            </a:r>
            <a:r>
              <a:rPr lang="zh-CN" altLang="en-US" dirty="0">
                <a:solidFill>
                  <a:schemeClr val="tx1"/>
                </a:solidFill>
              </a:rPr>
              <a:t>扫描</a:t>
            </a:r>
            <a:endParaRPr lang="zh-CN" altLang="en-US" dirty="0">
              <a:solidFill>
                <a:schemeClr val="tx1"/>
              </a:solidFill>
            </a:endParaRPr>
          </a:p>
        </p:txBody>
      </p:sp>
      <p:sp>
        <p:nvSpPr>
          <p:cNvPr id="102406" name="Rectangle 3"/>
          <p:cNvSpPr>
            <a:spLocks noGrp="1"/>
          </p:cNvSpPr>
          <p:nvPr>
            <p:ph type="body"/>
          </p:nvPr>
        </p:nvSpPr>
        <p:spPr>
          <a:xfrm>
            <a:off x="0" y="1752600"/>
            <a:ext cx="9144000" cy="4191000"/>
          </a:xfrm>
        </p:spPr>
        <p:txBody>
          <a:bodyPr vert="horz" wrap="square" lIns="91440" tIns="45720" rIns="91440" bIns="45720" anchor="t" anchorCtr="0"/>
          <a:p>
            <a:r>
              <a:rPr lang="zh-CN" altLang="en-US" sz="2600" dirty="0"/>
              <a:t>认证（</a:t>
            </a:r>
            <a:r>
              <a:rPr lang="en-US" altLang="zh-CN" sz="2600" dirty="0"/>
              <a:t>ident</a:t>
            </a:r>
            <a:r>
              <a:rPr lang="zh-CN" altLang="en-US" sz="2600" dirty="0"/>
              <a:t>）协议</a:t>
            </a:r>
            <a:r>
              <a:rPr lang="en-US" altLang="zh-CN" sz="2600" dirty="0"/>
              <a:t>(RFC1413),</a:t>
            </a:r>
            <a:r>
              <a:rPr lang="zh-CN" altLang="en-US" sz="2600" dirty="0"/>
              <a:t>每个类</a:t>
            </a:r>
            <a:r>
              <a:rPr lang="en-US" altLang="zh-CN" sz="2600" dirty="0"/>
              <a:t>UNIX</a:t>
            </a:r>
            <a:r>
              <a:rPr lang="zh-CN" altLang="en-US" sz="2600" dirty="0"/>
              <a:t>操作系统都带有一个缺省的侦听</a:t>
            </a:r>
            <a:r>
              <a:rPr lang="en-US" altLang="zh-CN" sz="2600" dirty="0"/>
              <a:t>113</a:t>
            </a:r>
            <a:r>
              <a:rPr lang="zh-CN" altLang="en-US" sz="2600" dirty="0"/>
              <a:t>端口的认证服务器，该认证服务器的基本功能是回答类似这样的问题：“是什么用户从你的端口</a:t>
            </a:r>
            <a:r>
              <a:rPr lang="en-US" altLang="zh-CN" sz="2600" dirty="0"/>
              <a:t>X</a:t>
            </a:r>
            <a:r>
              <a:rPr lang="zh-CN" altLang="en-US" sz="2600" dirty="0"/>
              <a:t>初始化出来连接到我的端口</a:t>
            </a:r>
            <a:r>
              <a:rPr lang="en-US" altLang="zh-CN" sz="2600" dirty="0"/>
              <a:t>Y</a:t>
            </a:r>
            <a:r>
              <a:rPr lang="zh-CN" altLang="en-US" sz="2600" dirty="0"/>
              <a:t>上来了？”因而监听</a:t>
            </a:r>
            <a:r>
              <a:rPr lang="en-US" altLang="zh-CN" sz="2600" dirty="0"/>
              <a:t>TCP 113</a:t>
            </a:r>
            <a:r>
              <a:rPr lang="zh-CN" altLang="en-US" sz="2600" dirty="0"/>
              <a:t>端口的</a:t>
            </a:r>
            <a:r>
              <a:rPr lang="en-US" altLang="zh-CN" sz="2600" dirty="0"/>
              <a:t>ident</a:t>
            </a:r>
            <a:r>
              <a:rPr lang="zh-CN" altLang="en-US" sz="2600" dirty="0"/>
              <a:t>服务应该是安装在客户端的，并由该</a:t>
            </a:r>
            <a:r>
              <a:rPr lang="en-US" altLang="zh-CN" sz="2600" dirty="0"/>
              <a:t>TCP</a:t>
            </a:r>
            <a:r>
              <a:rPr lang="zh-CN" altLang="en-US" sz="2600" dirty="0"/>
              <a:t>连接的服务端向客户端的</a:t>
            </a:r>
            <a:r>
              <a:rPr lang="en-US" altLang="zh-CN" sz="2600" dirty="0"/>
              <a:t>113</a:t>
            </a:r>
            <a:r>
              <a:rPr lang="zh-CN" altLang="en-US" sz="2600" dirty="0"/>
              <a:t>号端口发起认证连接。</a:t>
            </a:r>
            <a:endParaRPr lang="zh-CN" altLang="en-US" sz="2600" dirty="0"/>
          </a:p>
          <a:p>
            <a:r>
              <a:rPr lang="zh-CN" altLang="en-US" sz="2600" dirty="0"/>
              <a:t>连接过程：当客户端向服务器发送某个连接请求后，服务器便先向客户端的</a:t>
            </a:r>
            <a:r>
              <a:rPr lang="en-US" altLang="zh-CN" sz="2600" dirty="0"/>
              <a:t>TCP 113</a:t>
            </a:r>
            <a:r>
              <a:rPr lang="zh-CN" altLang="en-US" sz="2600" dirty="0"/>
              <a:t>端口发起连接，询问客户端该进程的拥有者名称。服务器获取这一信息并认证成功后，记录下“某年某月某日谁连到我的机器上”，再建立服务连接进行通信。</a:t>
            </a:r>
            <a:endParaRPr lang="zh-CN" altLang="en-US" sz="2600" dirty="0"/>
          </a:p>
        </p:txBody>
      </p:sp>
      <p:sp>
        <p:nvSpPr>
          <p:cNvPr id="102407"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02408"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2"/>
          <p:cNvSpPr>
            <a:spLocks noGrp="1"/>
          </p:cNvSpPr>
          <p:nvPr>
            <p:ph type="title"/>
          </p:nvPr>
        </p:nvSpPr>
        <p:spPr/>
        <p:txBody>
          <a:bodyPr vert="horz" wrap="square" lIns="91440" tIns="45720" rIns="91440" bIns="45720" anchor="b" anchorCtr="0"/>
          <a:p>
            <a:r>
              <a:rPr lang="zh-CN" altLang="en-US" dirty="0">
                <a:solidFill>
                  <a:schemeClr val="accent2"/>
                </a:solidFill>
              </a:rPr>
              <a:t>认证</a:t>
            </a:r>
            <a:r>
              <a:rPr lang="en-US" altLang="zh-CN" dirty="0">
                <a:solidFill>
                  <a:schemeClr val="accent2"/>
                </a:solidFill>
              </a:rPr>
              <a:t>(ident)</a:t>
            </a:r>
            <a:r>
              <a:rPr lang="zh-CN" altLang="en-US" dirty="0">
                <a:solidFill>
                  <a:schemeClr val="accent2"/>
                </a:solidFill>
              </a:rPr>
              <a:t>扫描</a:t>
            </a:r>
            <a:endParaRPr lang="zh-CN" altLang="en-US" dirty="0">
              <a:solidFill>
                <a:schemeClr val="accent2"/>
              </a:solidFill>
            </a:endParaRPr>
          </a:p>
        </p:txBody>
      </p:sp>
      <p:sp>
        <p:nvSpPr>
          <p:cNvPr id="103427" name="Rectangle 3"/>
          <p:cNvSpPr>
            <a:spLocks noGrp="1"/>
          </p:cNvSpPr>
          <p:nvPr>
            <p:ph type="body"/>
          </p:nvPr>
        </p:nvSpPr>
        <p:spPr>
          <a:xfrm>
            <a:off x="0" y="1752600"/>
            <a:ext cx="9144000" cy="4267200"/>
          </a:xfrm>
        </p:spPr>
        <p:txBody>
          <a:bodyPr vert="horz" wrap="square" lIns="91440" tIns="45720" rIns="91440" bIns="45720" anchor="t" anchorCtr="0"/>
          <a:p>
            <a:pPr>
              <a:lnSpc>
                <a:spcPct val="90000"/>
              </a:lnSpc>
            </a:pPr>
            <a:r>
              <a:rPr lang="zh-CN" altLang="en-US" sz="2400" dirty="0"/>
              <a:t>在端口扫描中，利用这一协议，扫描程序先主动尝试与目标主机建立起一个</a:t>
            </a:r>
            <a:r>
              <a:rPr lang="en-US" altLang="zh-CN" sz="2400" dirty="0"/>
              <a:t>TCP</a:t>
            </a:r>
            <a:r>
              <a:rPr lang="zh-CN" altLang="en-US" sz="2400" dirty="0"/>
              <a:t>连接（如</a:t>
            </a:r>
            <a:r>
              <a:rPr lang="en-US" altLang="zh-CN" sz="2400" dirty="0"/>
              <a:t>Http</a:t>
            </a:r>
            <a:r>
              <a:rPr lang="zh-CN" altLang="en-US" sz="2400" dirty="0"/>
              <a:t>连接等），连接成功之后，它向目标主机的</a:t>
            </a:r>
            <a:r>
              <a:rPr lang="en-US" altLang="zh-CN" sz="2400" dirty="0"/>
              <a:t>TCP 113</a:t>
            </a:r>
            <a:r>
              <a:rPr lang="zh-CN" altLang="en-US" sz="2400" dirty="0"/>
              <a:t>端口建立另一连接，并通过该连接向目标主机的</a:t>
            </a:r>
            <a:r>
              <a:rPr lang="en-US" altLang="zh-CN" sz="2400" dirty="0"/>
              <a:t>ident</a:t>
            </a:r>
            <a:r>
              <a:rPr lang="zh-CN" altLang="en-US" sz="2400" dirty="0"/>
              <a:t>服务发送第一个</a:t>
            </a:r>
            <a:r>
              <a:rPr lang="en-US" altLang="zh-CN" sz="2400" dirty="0"/>
              <a:t>TCP</a:t>
            </a:r>
            <a:r>
              <a:rPr lang="zh-CN" altLang="en-US" sz="2400" dirty="0"/>
              <a:t>连接所对应的两个端口号。如果目标主机安装并运行了</a:t>
            </a:r>
            <a:r>
              <a:rPr lang="en-US" altLang="zh-CN" sz="2400" dirty="0"/>
              <a:t>ident</a:t>
            </a:r>
            <a:r>
              <a:rPr lang="zh-CN" altLang="en-US" sz="2400" dirty="0"/>
              <a:t>服务，那么该服务将向扫描程序返回相关联的进程的用户属性等信息。</a:t>
            </a:r>
            <a:endParaRPr lang="zh-CN" altLang="en-US" sz="2400" dirty="0"/>
          </a:p>
          <a:p>
            <a:pPr>
              <a:lnSpc>
                <a:spcPct val="90000"/>
              </a:lnSpc>
            </a:pPr>
            <a:r>
              <a:rPr lang="zh-CN" altLang="en-US" sz="2400" dirty="0"/>
              <a:t>由于在此过程中，扫描程序先以客户方身份与目标主机建立连接，后又以服务方身份对目标主机进行认证，因此这种扫描方式也被称为反向认证扫描。不过，这种方法只能在和目标端口建立了一个完整的</a:t>
            </a:r>
            <a:r>
              <a:rPr lang="en-US" altLang="zh-CN" sz="2400" dirty="0"/>
              <a:t>TCP</a:t>
            </a:r>
            <a:r>
              <a:rPr lang="zh-CN" altLang="en-US" sz="2400" dirty="0"/>
              <a:t>连接后才能发挥作用。</a:t>
            </a:r>
            <a:endParaRPr lang="zh-CN" altLang="en-US" sz="2400" dirty="0"/>
          </a:p>
        </p:txBody>
      </p:sp>
      <p:sp>
        <p:nvSpPr>
          <p:cNvPr id="103428"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03429"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2"/>
          <p:cNvSpPr>
            <a:spLocks noGrp="1"/>
          </p:cNvSpPr>
          <p:nvPr>
            <p:ph type="title"/>
          </p:nvPr>
        </p:nvSpPr>
        <p:spPr/>
        <p:txBody>
          <a:bodyPr vert="horz" wrap="square" lIns="91440" tIns="45720" rIns="91440" bIns="45720" anchor="b" anchorCtr="0"/>
          <a:p>
            <a:r>
              <a:rPr lang="en-US" altLang="zh-CN" dirty="0">
                <a:solidFill>
                  <a:schemeClr val="tx1"/>
                </a:solidFill>
              </a:rPr>
              <a:t>FTP</a:t>
            </a:r>
            <a:r>
              <a:rPr lang="zh-CN" altLang="en-US" dirty="0">
                <a:solidFill>
                  <a:schemeClr val="tx1"/>
                </a:solidFill>
              </a:rPr>
              <a:t>代理扫描</a:t>
            </a:r>
            <a:endParaRPr lang="zh-CN" altLang="en-US" dirty="0">
              <a:solidFill>
                <a:schemeClr val="tx1"/>
              </a:solidFill>
            </a:endParaRPr>
          </a:p>
        </p:txBody>
      </p:sp>
      <p:sp>
        <p:nvSpPr>
          <p:cNvPr id="104451" name="Rectangle 3"/>
          <p:cNvSpPr>
            <a:spLocks noGrp="1" noChangeArrowheads="1"/>
          </p:cNvSpPr>
          <p:nvPr>
            <p:ph type="body" idx="1"/>
          </p:nvPr>
        </p:nvSpPr>
        <p:spPr>
          <a:xfrm>
            <a:off x="0" y="1752600"/>
            <a:ext cx="9144000" cy="4267200"/>
          </a:xfrm>
        </p:spPr>
        <p:txBody>
          <a:bodyPr vert="horz" wrap="square" lIns="91440" tIns="45720" rIns="91440" bIns="45720" numCol="1" anchor="t" anchorCtr="0" compatLnSpc="1"/>
          <a:lstStyle/>
          <a:p>
            <a:pPr marL="469900" marR="0" lvl="0" indent="-469900" algn="l" defTabSz="914400" rtl="0" eaLnBrk="0" fontAlgn="base" latinLnBrk="0" hangingPunct="0">
              <a:lnSpc>
                <a:spcPct val="80000"/>
              </a:lnSpc>
              <a:spcBef>
                <a:spcPct val="20000"/>
              </a:spcBef>
              <a:spcAft>
                <a:spcPct val="0"/>
              </a:spcAft>
              <a:buClr>
                <a:schemeClr val="accent2"/>
              </a:buClr>
              <a:buSzTx/>
              <a:buFont typeface="Wingdings" panose="05000000000000000000" pitchFamily="2" charset="2"/>
              <a:buChar char="o"/>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文件传输协议（</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FTP</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）允许数据连接与控制连接位于不同的机器上，并支持代理</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FTP</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连接。</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FTP</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代理扫描正是利用了这个缺陷，使用支持代理的</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FTP</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服务器来扫描</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TCP</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端口。这种扫描方式又被称为</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FTP</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反弹扫描（</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FTP Bounce Attack</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a:t>
            </a:r>
            <a:endParaRPr kumimoji="0"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469900" marR="0" lvl="0" indent="-469900" algn="l" defTabSz="914400" rtl="0" eaLnBrk="0" fontAlgn="base" latinLnBrk="0" hangingPunct="0">
              <a:lnSpc>
                <a:spcPct val="80000"/>
              </a:lnSpc>
              <a:spcBef>
                <a:spcPct val="20000"/>
              </a:spcBef>
              <a:spcAft>
                <a:spcPct val="0"/>
              </a:spcAft>
              <a:buClr>
                <a:schemeClr val="accent2"/>
              </a:buClr>
              <a:buSzTx/>
              <a:buFont typeface="Wingdings" panose="05000000000000000000" pitchFamily="2" charset="2"/>
              <a:buChar char="o"/>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扫描程序先在本地与一个支持代理的</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FTP</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服务器建立控制连接，然后使用</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PORT</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命令向</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FTP</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服务器声明欲扫描的目标机器的</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IP</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地址和端口号，其中</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IP</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地址为代理传输的目的地址，而端口号则为传输时所需的被动端口，并发送</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LIST</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命令。这时，</a:t>
            </a:r>
            <a:r>
              <a:rPr kumimoji="0" lang="en-US" altLang="zh-CN" sz="2400" b="1" i="0" u="none" strike="noStrike" kern="0" cap="none" spc="0" normalizeH="0" baseline="0" noProof="0" dirty="0" smtClean="0">
                <a:ln>
                  <a:noFill/>
                </a:ln>
                <a:solidFill>
                  <a:schemeClr val="tx1"/>
                </a:solidFill>
                <a:effectLst/>
                <a:uLnTx/>
                <a:uFillTx/>
                <a:latin typeface="+mn-lt"/>
                <a:ea typeface="+mn-ea"/>
                <a:cs typeface="+mn-cs"/>
              </a:rPr>
              <a:t>FTP</a:t>
            </a: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服务器会尝试向目标主机指定端口发起数据连接请求。</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80000"/>
              </a:lnSpc>
              <a:spcBef>
                <a:spcPct val="20000"/>
              </a:spcBef>
              <a:spcAft>
                <a:spcPct val="0"/>
              </a:spcAft>
              <a:buClr>
                <a:schemeClr val="accent2"/>
              </a:buClr>
              <a:buSzTx/>
              <a:buFont typeface="Wingdings" panose="05000000000000000000" pitchFamily="2" charset="2"/>
              <a:buNone/>
              <a:defRPr/>
            </a:pPr>
            <a:r>
              <a:rPr kumimoji="0" lang="en-US" altLang="zh-CN" sz="1600" b="1" i="0" u="none" strike="noStrike" kern="0" cap="none" spc="0" normalizeH="0" baseline="0" noProof="0" dirty="0" smtClean="0">
                <a:ln>
                  <a:noFill/>
                </a:ln>
                <a:solidFill>
                  <a:schemeClr val="tx1"/>
                </a:solidFill>
                <a:effectLst/>
                <a:uLnTx/>
                <a:uFillTx/>
                <a:latin typeface="+mn-lt"/>
                <a:ea typeface="+mn-ea"/>
                <a:cs typeface="+mn-cs"/>
              </a:rPr>
              <a:t>1)S</a:t>
            </a:r>
            <a:r>
              <a:rPr kumimoji="0" lang="zh-CN" altLang="en-US" sz="1600" b="1" i="0" u="none" strike="noStrike" kern="0" cap="none" spc="0" normalizeH="0" baseline="0" noProof="0" dirty="0" smtClean="0">
                <a:ln>
                  <a:noFill/>
                </a:ln>
                <a:solidFill>
                  <a:schemeClr val="tx1"/>
                </a:solidFill>
                <a:effectLst/>
                <a:uLnTx/>
                <a:uFillTx/>
                <a:latin typeface="+mn-lt"/>
                <a:ea typeface="+mn-ea"/>
                <a:cs typeface="+mn-cs"/>
              </a:rPr>
              <a:t>与</a:t>
            </a:r>
            <a:r>
              <a:rPr kumimoji="0" lang="en-US" altLang="zh-CN" sz="1600" b="1" i="0" u="none" strike="noStrike" kern="0" cap="none" spc="0" normalizeH="0" baseline="0" noProof="0" dirty="0" smtClean="0">
                <a:ln>
                  <a:noFill/>
                </a:ln>
                <a:solidFill>
                  <a:schemeClr val="tx1"/>
                </a:solidFill>
                <a:effectLst/>
                <a:uLnTx/>
                <a:uFillTx/>
                <a:latin typeface="+mn-lt"/>
                <a:ea typeface="+mn-ea"/>
                <a:cs typeface="+mn-cs"/>
              </a:rPr>
              <a:t>F</a:t>
            </a:r>
            <a:r>
              <a:rPr kumimoji="0" lang="zh-CN" altLang="en-US" sz="1600" b="1" i="0" u="none" strike="noStrike" kern="0" cap="none" spc="0" normalizeH="0" baseline="0" noProof="0" dirty="0" smtClean="0">
                <a:ln>
                  <a:noFill/>
                </a:ln>
                <a:solidFill>
                  <a:schemeClr val="tx1"/>
                </a:solidFill>
                <a:effectLst/>
                <a:uLnTx/>
                <a:uFillTx/>
                <a:latin typeface="+mn-lt"/>
                <a:ea typeface="+mn-ea"/>
                <a:cs typeface="+mn-cs"/>
              </a:rPr>
              <a:t>建立</a:t>
            </a:r>
            <a:r>
              <a:rPr kumimoji="0" lang="en-US" altLang="zh-CN" sz="1600" b="1" i="0" u="none" strike="noStrike" kern="0" cap="none" spc="0" normalizeH="0" baseline="0" noProof="0" dirty="0" smtClean="0">
                <a:ln>
                  <a:noFill/>
                </a:ln>
                <a:solidFill>
                  <a:schemeClr val="tx1"/>
                </a:solidFill>
                <a:effectLst/>
                <a:uLnTx/>
                <a:uFillTx/>
                <a:latin typeface="+mn-lt"/>
                <a:ea typeface="+mn-ea"/>
                <a:cs typeface="+mn-cs"/>
              </a:rPr>
              <a:t>FTP</a:t>
            </a:r>
            <a:r>
              <a:rPr kumimoji="0" lang="zh-CN" altLang="en-US" sz="1600" b="1" i="0" u="none" strike="noStrike" kern="0" cap="none" spc="0" normalizeH="0" baseline="0" noProof="0" dirty="0" smtClean="0">
                <a:ln>
                  <a:noFill/>
                </a:ln>
                <a:solidFill>
                  <a:schemeClr val="tx1"/>
                </a:solidFill>
                <a:effectLst/>
                <a:uLnTx/>
                <a:uFillTx/>
                <a:latin typeface="+mn-lt"/>
                <a:ea typeface="+mn-ea"/>
                <a:cs typeface="+mn-cs"/>
              </a:rPr>
              <a:t>会话。</a:t>
            </a:r>
            <a:br>
              <a:rPr kumimoji="0" lang="zh-CN" altLang="en-US" sz="1600" b="1" i="0" u="none" strike="noStrike" kern="0" cap="none" spc="0" normalizeH="0" baseline="0" noProof="0" dirty="0" smtClean="0">
                <a:ln>
                  <a:noFill/>
                </a:ln>
                <a:solidFill>
                  <a:schemeClr val="tx1"/>
                </a:solidFill>
                <a:effectLst/>
                <a:uLnTx/>
                <a:uFillTx/>
                <a:latin typeface="+mn-lt"/>
                <a:ea typeface="+mn-ea"/>
                <a:cs typeface="+mn-cs"/>
              </a:rPr>
            </a:br>
            <a:r>
              <a:rPr kumimoji="0" lang="en-US" altLang="zh-CN" sz="1600" b="1" i="0" u="none" strike="noStrike" kern="0" cap="none" spc="0" normalizeH="0" baseline="0" noProof="0" dirty="0" smtClean="0">
                <a:ln>
                  <a:noFill/>
                </a:ln>
                <a:solidFill>
                  <a:schemeClr val="tx1"/>
                </a:solidFill>
                <a:effectLst/>
                <a:uLnTx/>
                <a:uFillTx/>
                <a:latin typeface="+mn-lt"/>
                <a:ea typeface="+mn-ea"/>
                <a:cs typeface="+mn-cs"/>
              </a:rPr>
              <a:t>2)S</a:t>
            </a:r>
            <a:r>
              <a:rPr kumimoji="0" lang="zh-CN" altLang="en-US" sz="1600" b="1" i="0" u="none" strike="noStrike" kern="0" cap="none" spc="0" normalizeH="0" baseline="0" noProof="0" dirty="0" smtClean="0">
                <a:ln>
                  <a:noFill/>
                </a:ln>
                <a:solidFill>
                  <a:schemeClr val="tx1"/>
                </a:solidFill>
                <a:effectLst/>
                <a:uLnTx/>
                <a:uFillTx/>
                <a:latin typeface="+mn-lt"/>
                <a:ea typeface="+mn-ea"/>
                <a:cs typeface="+mn-cs"/>
              </a:rPr>
              <a:t>使用“</a:t>
            </a:r>
            <a:r>
              <a:rPr kumimoji="0" lang="en-US" altLang="zh-CN" sz="1600" b="1" i="0" u="none" strike="noStrike" kern="0" cap="none" spc="0" normalizeH="0" baseline="0" noProof="0" dirty="0" smtClean="0">
                <a:ln>
                  <a:noFill/>
                </a:ln>
                <a:solidFill>
                  <a:schemeClr val="tx1"/>
                </a:solidFill>
                <a:effectLst/>
                <a:uLnTx/>
                <a:uFillTx/>
                <a:latin typeface="+mn-lt"/>
                <a:ea typeface="+mn-ea"/>
                <a:cs typeface="+mn-cs"/>
              </a:rPr>
              <a:t>port”</a:t>
            </a:r>
            <a:r>
              <a:rPr kumimoji="0" lang="zh-CN" altLang="en-US" sz="1600" b="1" i="0" u="none" strike="noStrike" kern="0" cap="none" spc="0" normalizeH="0" baseline="0" noProof="0" dirty="0" smtClean="0">
                <a:ln>
                  <a:noFill/>
                </a:ln>
                <a:solidFill>
                  <a:schemeClr val="tx1"/>
                </a:solidFill>
                <a:effectLst/>
                <a:uLnTx/>
                <a:uFillTx/>
                <a:latin typeface="+mn-lt"/>
                <a:ea typeface="+mn-ea"/>
                <a:cs typeface="+mn-cs"/>
              </a:rPr>
              <a:t>命令指定目标主机</a:t>
            </a:r>
            <a:r>
              <a:rPr kumimoji="0" lang="en-US" altLang="zh-CN" sz="1600" b="1" i="0" u="none" strike="noStrike" kern="0" cap="none" spc="0" normalizeH="0" baseline="0" noProof="0" dirty="0" smtClean="0">
                <a:ln>
                  <a:noFill/>
                </a:ln>
                <a:solidFill>
                  <a:schemeClr val="tx1"/>
                </a:solidFill>
                <a:effectLst/>
                <a:uLnTx/>
                <a:uFillTx/>
                <a:latin typeface="+mn-lt"/>
                <a:ea typeface="+mn-ea"/>
                <a:cs typeface="+mn-cs"/>
              </a:rPr>
              <a:t>T</a:t>
            </a:r>
            <a:r>
              <a:rPr kumimoji="0" lang="zh-CN" altLang="en-US" sz="1600" b="1" i="0" u="none" strike="noStrike" kern="0" cap="none" spc="0" normalizeH="0" baseline="0" noProof="0" dirty="0" smtClean="0">
                <a:ln>
                  <a:noFill/>
                </a:ln>
                <a:solidFill>
                  <a:schemeClr val="tx1"/>
                </a:solidFill>
                <a:effectLst/>
                <a:uLnTx/>
                <a:uFillTx/>
                <a:latin typeface="+mn-lt"/>
                <a:ea typeface="+mn-ea"/>
                <a:cs typeface="+mn-cs"/>
              </a:rPr>
              <a:t>上的一个端口</a:t>
            </a:r>
            <a:r>
              <a:rPr kumimoji="0" lang="en-US" altLang="zh-CN" sz="1600" b="1" i="0" u="none" strike="noStrike" kern="0" cap="none" spc="0" normalizeH="0" baseline="0" noProof="0" dirty="0" smtClean="0">
                <a:ln>
                  <a:noFill/>
                </a:ln>
                <a:solidFill>
                  <a:schemeClr val="tx1"/>
                </a:solidFill>
                <a:effectLst/>
                <a:uLnTx/>
                <a:uFillTx/>
                <a:latin typeface="+mn-lt"/>
                <a:ea typeface="+mn-ea"/>
                <a:cs typeface="+mn-cs"/>
              </a:rPr>
              <a:t>PO</a:t>
            </a:r>
            <a:br>
              <a:rPr kumimoji="0" lang="zh-CN" altLang="en-US" sz="1600" b="1" i="0" u="none" strike="noStrike" kern="0" cap="none" spc="0" normalizeH="0" baseline="0" noProof="0" dirty="0" smtClean="0">
                <a:ln>
                  <a:noFill/>
                </a:ln>
                <a:solidFill>
                  <a:schemeClr val="tx1"/>
                </a:solidFill>
                <a:effectLst/>
                <a:uLnTx/>
                <a:uFillTx/>
                <a:latin typeface="+mn-lt"/>
                <a:ea typeface="+mn-ea"/>
                <a:cs typeface="+mn-cs"/>
              </a:rPr>
            </a:br>
            <a:r>
              <a:rPr kumimoji="0" lang="en-US" altLang="zh-CN" sz="1600" b="1" i="0" u="none" strike="noStrike" kern="0" cap="none" spc="0" normalizeH="0" baseline="0" noProof="0" dirty="0" smtClean="0">
                <a:ln>
                  <a:noFill/>
                </a:ln>
                <a:solidFill>
                  <a:schemeClr val="tx1"/>
                </a:solidFill>
                <a:effectLst/>
                <a:uLnTx/>
                <a:uFillTx/>
                <a:latin typeface="+mn-lt"/>
                <a:ea typeface="+mn-ea"/>
                <a:cs typeface="+mn-cs"/>
              </a:rPr>
              <a:t>3)S</a:t>
            </a:r>
            <a:r>
              <a:rPr kumimoji="0" lang="zh-CN" altLang="en-US" sz="1600" b="1" i="0" u="none" strike="noStrike" kern="0" cap="none" spc="0" normalizeH="0" baseline="0" noProof="0" dirty="0" smtClean="0">
                <a:ln>
                  <a:noFill/>
                </a:ln>
                <a:solidFill>
                  <a:schemeClr val="tx1"/>
                </a:solidFill>
                <a:effectLst/>
                <a:uLnTx/>
                <a:uFillTx/>
                <a:latin typeface="+mn-lt"/>
                <a:ea typeface="+mn-ea"/>
                <a:cs typeface="+mn-cs"/>
              </a:rPr>
              <a:t>使用“</a:t>
            </a:r>
            <a:r>
              <a:rPr kumimoji="0" lang="en-US" altLang="zh-CN" sz="1600" b="1" i="0" u="none" strike="noStrike" kern="0" cap="none" spc="0" normalizeH="0" baseline="0" noProof="0" dirty="0" smtClean="0">
                <a:ln>
                  <a:noFill/>
                </a:ln>
                <a:solidFill>
                  <a:schemeClr val="tx1"/>
                </a:solidFill>
                <a:effectLst/>
                <a:uLnTx/>
                <a:uFillTx/>
                <a:latin typeface="+mn-lt"/>
                <a:ea typeface="+mn-ea"/>
                <a:cs typeface="+mn-cs"/>
              </a:rPr>
              <a:t>list”</a:t>
            </a:r>
            <a:r>
              <a:rPr kumimoji="0" lang="zh-CN" altLang="en-US" sz="1600" b="1" i="0" u="none" strike="noStrike" kern="0" cap="none" spc="0" normalizeH="0" baseline="0" noProof="0" dirty="0" smtClean="0">
                <a:ln>
                  <a:noFill/>
                </a:ln>
                <a:solidFill>
                  <a:schemeClr val="tx1"/>
                </a:solidFill>
                <a:effectLst/>
                <a:uLnTx/>
                <a:uFillTx/>
                <a:latin typeface="+mn-lt"/>
                <a:ea typeface="+mn-ea"/>
                <a:cs typeface="+mn-cs"/>
              </a:rPr>
              <a:t>命令让</a:t>
            </a:r>
            <a:r>
              <a:rPr kumimoji="0" lang="en-US" altLang="zh-CN" sz="1600" b="1" i="0" u="none" strike="noStrike" kern="0" cap="none" spc="0" normalizeH="0" baseline="0" noProof="0" dirty="0" smtClean="0">
                <a:ln>
                  <a:noFill/>
                </a:ln>
                <a:solidFill>
                  <a:schemeClr val="tx1"/>
                </a:solidFill>
                <a:effectLst/>
                <a:uLnTx/>
                <a:uFillTx/>
                <a:latin typeface="+mn-lt"/>
                <a:ea typeface="+mn-ea"/>
                <a:cs typeface="+mn-cs"/>
              </a:rPr>
              <a:t>F</a:t>
            </a:r>
            <a:r>
              <a:rPr kumimoji="0" lang="zh-CN" altLang="en-US" sz="1600" b="1" i="0" u="none" strike="noStrike" kern="0" cap="none" spc="0" normalizeH="0" baseline="0" noProof="0" dirty="0" smtClean="0">
                <a:ln>
                  <a:noFill/>
                </a:ln>
                <a:solidFill>
                  <a:schemeClr val="tx1"/>
                </a:solidFill>
                <a:effectLst/>
                <a:uLnTx/>
                <a:uFillTx/>
                <a:latin typeface="+mn-lt"/>
                <a:ea typeface="+mn-ea"/>
                <a:cs typeface="+mn-cs"/>
              </a:rPr>
              <a:t>尝试启动一个到目标端口</a:t>
            </a:r>
            <a:r>
              <a:rPr kumimoji="0" lang="en-US" altLang="zh-CN" sz="1600" b="1" i="0" u="none" strike="noStrike" kern="0" cap="none" spc="0" normalizeH="0" baseline="0" noProof="0" dirty="0" smtClean="0">
                <a:ln>
                  <a:noFill/>
                </a:ln>
                <a:solidFill>
                  <a:schemeClr val="tx1"/>
                </a:solidFill>
                <a:effectLst/>
                <a:uLnTx/>
                <a:uFillTx/>
                <a:latin typeface="+mn-lt"/>
                <a:ea typeface="+mn-ea"/>
                <a:cs typeface="+mn-cs"/>
              </a:rPr>
              <a:t>P</a:t>
            </a:r>
            <a:r>
              <a:rPr kumimoji="0" lang="zh-CN" altLang="en-US" sz="1600" b="1" i="0" u="none" strike="noStrike" kern="0" cap="none" spc="0" normalizeH="0" baseline="0" noProof="0" dirty="0" smtClean="0">
                <a:ln>
                  <a:noFill/>
                </a:ln>
                <a:solidFill>
                  <a:schemeClr val="tx1"/>
                </a:solidFill>
                <a:effectLst/>
                <a:uLnTx/>
                <a:uFillTx/>
                <a:latin typeface="+mn-lt"/>
                <a:ea typeface="+mn-ea"/>
                <a:cs typeface="+mn-cs"/>
              </a:rPr>
              <a:t>的数据传输。</a:t>
            </a:r>
            <a:br>
              <a:rPr kumimoji="0" lang="zh-CN" altLang="en-US" sz="1600" b="1" i="0" u="none" strike="noStrike" kern="0" cap="none" spc="0" normalizeH="0" baseline="0" noProof="0" dirty="0" smtClean="0">
                <a:ln>
                  <a:noFill/>
                </a:ln>
                <a:solidFill>
                  <a:schemeClr val="tx1"/>
                </a:solidFill>
                <a:effectLst/>
                <a:uLnTx/>
                <a:uFillTx/>
                <a:latin typeface="+mn-lt"/>
                <a:ea typeface="+mn-ea"/>
                <a:cs typeface="+mn-cs"/>
              </a:rPr>
            </a:br>
            <a:r>
              <a:rPr kumimoji="0" lang="en-US" altLang="zh-CN" sz="1600" b="1" i="0" u="none" strike="noStrike" kern="0" cap="none" spc="0" normalizeH="0" baseline="0" noProof="0" dirty="0" smtClean="0">
                <a:ln>
                  <a:noFill/>
                </a:ln>
                <a:solidFill>
                  <a:schemeClr val="tx1"/>
                </a:solidFill>
                <a:effectLst/>
                <a:uLnTx/>
                <a:uFillTx/>
                <a:latin typeface="+mn-lt"/>
                <a:ea typeface="+mn-ea"/>
                <a:cs typeface="+mn-cs"/>
              </a:rPr>
              <a:t>4)</a:t>
            </a:r>
            <a:r>
              <a:rPr kumimoji="0" lang="zh-CN" altLang="en-US" sz="1600" b="1" i="0" u="none" strike="noStrike" kern="0" cap="none" spc="0" normalizeH="0" baseline="0" noProof="0" dirty="0" smtClean="0">
                <a:ln>
                  <a:noFill/>
                </a:ln>
                <a:solidFill>
                  <a:schemeClr val="tx1"/>
                </a:solidFill>
                <a:effectLst/>
                <a:uLnTx/>
                <a:uFillTx/>
                <a:latin typeface="+mn-lt"/>
                <a:ea typeface="+mn-ea"/>
                <a:cs typeface="+mn-cs"/>
              </a:rPr>
              <a:t>如果目标端口</a:t>
            </a:r>
            <a:r>
              <a:rPr kumimoji="0" lang="en-US" altLang="zh-CN" sz="1600" b="1" i="0" u="none" strike="noStrike" kern="0" cap="none" spc="0" normalizeH="0" baseline="0" noProof="0" dirty="0" smtClean="0">
                <a:ln>
                  <a:noFill/>
                </a:ln>
                <a:solidFill>
                  <a:schemeClr val="tx1"/>
                </a:solidFill>
                <a:effectLst/>
                <a:uLnTx/>
                <a:uFillTx/>
                <a:latin typeface="+mn-lt"/>
                <a:ea typeface="+mn-ea"/>
                <a:cs typeface="+mn-cs"/>
              </a:rPr>
              <a:t>P</a:t>
            </a:r>
            <a:r>
              <a:rPr kumimoji="0" lang="zh-CN" altLang="en-US" sz="1600" b="1" i="0" u="none" strike="noStrike" kern="0" cap="none" spc="0" normalizeH="0" baseline="0" noProof="0" dirty="0" smtClean="0">
                <a:ln>
                  <a:noFill/>
                </a:ln>
                <a:solidFill>
                  <a:schemeClr val="tx1"/>
                </a:solidFill>
                <a:effectLst/>
                <a:uLnTx/>
                <a:uFillTx/>
                <a:latin typeface="+mn-lt"/>
                <a:ea typeface="+mn-ea"/>
                <a:cs typeface="+mn-cs"/>
              </a:rPr>
              <a:t>处于监听状态，数据传输将成功；否则，</a:t>
            </a:r>
            <a:r>
              <a:rPr kumimoji="0" lang="en-US" altLang="zh-CN" sz="1600" b="1" i="0" u="none" strike="noStrike" kern="0" cap="none" spc="0" normalizeH="0" baseline="0" noProof="0" dirty="0" smtClean="0">
                <a:ln>
                  <a:noFill/>
                </a:ln>
                <a:solidFill>
                  <a:schemeClr val="tx1"/>
                </a:solidFill>
                <a:effectLst/>
                <a:uLnTx/>
                <a:uFillTx/>
                <a:latin typeface="+mn-lt"/>
                <a:ea typeface="+mn-ea"/>
                <a:cs typeface="+mn-cs"/>
              </a:rPr>
              <a:t>S</a:t>
            </a:r>
            <a:r>
              <a:rPr kumimoji="0" lang="zh-CN" altLang="en-US" sz="1600" b="1" i="0" u="none" strike="noStrike" kern="0" cap="none" spc="0" normalizeH="0" baseline="0" noProof="0" dirty="0" smtClean="0">
                <a:ln>
                  <a:noFill/>
                </a:ln>
                <a:solidFill>
                  <a:schemeClr val="tx1"/>
                </a:solidFill>
                <a:effectLst/>
                <a:uLnTx/>
                <a:uFillTx/>
                <a:latin typeface="+mn-lt"/>
                <a:ea typeface="+mn-ea"/>
                <a:cs typeface="+mn-cs"/>
              </a:rPr>
              <a:t>会收到数据连接无法建立的应答。</a:t>
            </a:r>
            <a:br>
              <a:rPr kumimoji="0" lang="zh-CN" altLang="en-US" sz="1600" b="1" i="0" u="none" strike="noStrike" kern="0" cap="none" spc="0" normalizeH="0" baseline="0" noProof="0" dirty="0" smtClean="0">
                <a:ln>
                  <a:noFill/>
                </a:ln>
                <a:solidFill>
                  <a:schemeClr val="tx1"/>
                </a:solidFill>
                <a:effectLst/>
                <a:uLnTx/>
                <a:uFillTx/>
                <a:latin typeface="+mn-lt"/>
                <a:ea typeface="+mn-ea"/>
                <a:cs typeface="+mn-cs"/>
              </a:rPr>
            </a:br>
            <a:r>
              <a:rPr kumimoji="0" lang="en-US" altLang="zh-CN" sz="1600" b="1" i="0" u="none" strike="noStrike" kern="0" cap="none" spc="0" normalizeH="0" baseline="0" noProof="0" dirty="0" smtClean="0">
                <a:ln>
                  <a:noFill/>
                </a:ln>
                <a:solidFill>
                  <a:schemeClr val="tx1"/>
                </a:solidFill>
                <a:effectLst/>
                <a:uLnTx/>
                <a:uFillTx/>
                <a:latin typeface="+mn-lt"/>
                <a:ea typeface="+mn-ea"/>
                <a:cs typeface="+mn-cs"/>
              </a:rPr>
              <a:t>5)S</a:t>
            </a:r>
            <a:r>
              <a:rPr kumimoji="0" lang="zh-CN" altLang="en-US" sz="1600" b="1" i="0" u="none" strike="noStrike" kern="0" cap="none" spc="0" normalizeH="0" baseline="0" noProof="0" dirty="0" smtClean="0">
                <a:ln>
                  <a:noFill/>
                </a:ln>
                <a:solidFill>
                  <a:schemeClr val="tx1"/>
                </a:solidFill>
                <a:effectLst/>
                <a:uLnTx/>
                <a:uFillTx/>
                <a:latin typeface="+mn-lt"/>
                <a:ea typeface="+mn-ea"/>
                <a:cs typeface="+mn-cs"/>
              </a:rPr>
              <a:t>持续利用“</a:t>
            </a:r>
            <a:r>
              <a:rPr kumimoji="0" lang="en-US" altLang="zh-CN" sz="1600" b="1" i="0" u="none" strike="noStrike" kern="0" cap="none" spc="0" normalizeH="0" baseline="0" noProof="0" dirty="0" smtClean="0">
                <a:ln>
                  <a:noFill/>
                </a:ln>
                <a:solidFill>
                  <a:schemeClr val="tx1"/>
                </a:solidFill>
                <a:effectLst/>
                <a:uLnTx/>
                <a:uFillTx/>
                <a:latin typeface="+mn-lt"/>
                <a:ea typeface="+mn-ea"/>
                <a:cs typeface="+mn-cs"/>
              </a:rPr>
              <a:t>port”</a:t>
            </a:r>
            <a:r>
              <a:rPr kumimoji="0" lang="zh-CN" altLang="en-US" sz="1600" b="1" i="0" u="none" strike="noStrike" kern="0" cap="none" spc="0" normalizeH="0" baseline="0" noProof="0" dirty="0" smtClean="0">
                <a:ln>
                  <a:noFill/>
                </a:ln>
                <a:solidFill>
                  <a:schemeClr val="tx1"/>
                </a:solidFill>
                <a:effectLst/>
                <a:uLnTx/>
                <a:uFillTx/>
                <a:latin typeface="+mn-lt"/>
                <a:ea typeface="+mn-ea"/>
                <a:cs typeface="+mn-cs"/>
              </a:rPr>
              <a:t>和“</a:t>
            </a:r>
            <a:r>
              <a:rPr kumimoji="0" lang="en-US" altLang="zh-CN" sz="1600" b="1" i="0" u="none" strike="noStrike" kern="0" cap="none" spc="0" normalizeH="0" baseline="0" noProof="0" dirty="0" smtClean="0">
                <a:ln>
                  <a:noFill/>
                </a:ln>
                <a:solidFill>
                  <a:schemeClr val="tx1"/>
                </a:solidFill>
                <a:effectLst/>
                <a:uLnTx/>
                <a:uFillTx/>
                <a:latin typeface="+mn-lt"/>
                <a:ea typeface="+mn-ea"/>
                <a:cs typeface="+mn-cs"/>
              </a:rPr>
              <a:t>list”</a:t>
            </a:r>
            <a:r>
              <a:rPr kumimoji="0" lang="zh-CN" altLang="en-US" sz="1600" b="1" i="0" u="none" strike="noStrike" kern="0" cap="none" spc="0" normalizeH="0" baseline="0" noProof="0" dirty="0" smtClean="0">
                <a:ln>
                  <a:noFill/>
                </a:ln>
                <a:solidFill>
                  <a:schemeClr val="tx1"/>
                </a:solidFill>
                <a:effectLst/>
                <a:uLnTx/>
                <a:uFillTx/>
                <a:latin typeface="+mn-lt"/>
                <a:ea typeface="+mn-ea"/>
                <a:cs typeface="+mn-cs"/>
              </a:rPr>
              <a:t>命令对目标主机</a:t>
            </a:r>
            <a:r>
              <a:rPr kumimoji="0" lang="en-US" altLang="zh-CN" sz="1600" b="1" i="0" u="none" strike="noStrike" kern="0" cap="none" spc="0" normalizeH="0" baseline="0" noProof="0" dirty="0" smtClean="0">
                <a:ln>
                  <a:noFill/>
                </a:ln>
                <a:solidFill>
                  <a:schemeClr val="tx1"/>
                </a:solidFill>
                <a:effectLst/>
                <a:uLnTx/>
                <a:uFillTx/>
                <a:latin typeface="+mn-lt"/>
                <a:ea typeface="+mn-ea"/>
                <a:cs typeface="+mn-cs"/>
              </a:rPr>
              <a:t>T</a:t>
            </a:r>
            <a:r>
              <a:rPr kumimoji="0" lang="zh-CN" altLang="en-US" sz="1600" b="1" i="0" u="none" strike="noStrike" kern="0" cap="none" spc="0" normalizeH="0" baseline="0" noProof="0" dirty="0" smtClean="0">
                <a:ln>
                  <a:noFill/>
                </a:ln>
                <a:solidFill>
                  <a:schemeClr val="tx1"/>
                </a:solidFill>
                <a:effectLst/>
                <a:uLnTx/>
                <a:uFillTx/>
                <a:latin typeface="+mn-lt"/>
                <a:ea typeface="+mn-ea"/>
                <a:cs typeface="+mn-cs"/>
              </a:rPr>
              <a:t>上的端口进行扫描，获取所有指定端口的信息。</a:t>
            </a:r>
            <a:br>
              <a:rPr kumimoji="0" lang="zh-CN" altLang="en-US" sz="1600" b="1" i="0" u="none" strike="noStrike" kern="0" cap="none" spc="0" normalizeH="0" baseline="0" noProof="0" dirty="0" smtClean="0">
                <a:ln>
                  <a:noFill/>
                </a:ln>
                <a:solidFill>
                  <a:schemeClr val="tx1"/>
                </a:solidFill>
                <a:effectLst/>
                <a:uLnTx/>
                <a:uFillTx/>
                <a:latin typeface="+mn-lt"/>
                <a:ea typeface="+mn-ea"/>
                <a:cs typeface="+mn-cs"/>
              </a:rPr>
            </a:br>
            <a:endParaRPr kumimoji="0" lang="zh-CN" altLang="en-US" sz="16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104452" name="页脚占位符 1"/>
          <p:cNvSpPr txBox="1">
            <a:spLocks noGrp="1"/>
          </p:cNvSpPr>
          <p:nvPr>
            <p:ph type="ftr" sz="quarter" idx="11"/>
          </p:nvPr>
        </p:nvSpPr>
        <p:spPr>
          <a:xfrm>
            <a:off x="3200400" y="6257925"/>
            <a:ext cx="2895600" cy="476250"/>
          </a:xfrm>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04453"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2"/>
          <p:cNvSpPr>
            <a:spLocks noGrp="1"/>
          </p:cNvSpPr>
          <p:nvPr>
            <p:ph type="title"/>
          </p:nvPr>
        </p:nvSpPr>
        <p:spPr/>
        <p:txBody>
          <a:bodyPr vert="horz" wrap="square" lIns="91440" tIns="45720" rIns="91440" bIns="45720" anchor="b" anchorCtr="0"/>
          <a:p>
            <a:r>
              <a:rPr lang="en-US" altLang="zh-CN" dirty="0"/>
              <a:t>FTP</a:t>
            </a:r>
            <a:r>
              <a:rPr lang="zh-CN" altLang="en-US" dirty="0"/>
              <a:t>代理扫描</a:t>
            </a:r>
            <a:endParaRPr lang="zh-CN" altLang="en-US" dirty="0"/>
          </a:p>
        </p:txBody>
      </p:sp>
      <p:sp>
        <p:nvSpPr>
          <p:cNvPr id="106499" name="Rectangle 3"/>
          <p:cNvSpPr>
            <a:spLocks noGrp="1"/>
          </p:cNvSpPr>
          <p:nvPr>
            <p:ph type="body"/>
          </p:nvPr>
        </p:nvSpPr>
        <p:spPr/>
        <p:txBody>
          <a:bodyPr vert="horz" wrap="square" lIns="91440" tIns="45720" rIns="91440" bIns="45720" anchor="t" anchorCtr="0"/>
          <a:p>
            <a:pPr>
              <a:lnSpc>
                <a:spcPct val="90000"/>
              </a:lnSpc>
            </a:pPr>
            <a:r>
              <a:rPr lang="zh-CN" altLang="en-US" sz="2600" dirty="0"/>
              <a:t>如果目标主机对应端口确实处于监听状态，</a:t>
            </a:r>
            <a:r>
              <a:rPr lang="en-US" altLang="zh-CN" sz="2600" dirty="0"/>
              <a:t>FTP</a:t>
            </a:r>
            <a:r>
              <a:rPr lang="zh-CN" altLang="en-US" sz="2600" dirty="0"/>
              <a:t>服务器就会向扫描程序返回成功信息，返回码为</a:t>
            </a:r>
            <a:r>
              <a:rPr lang="en-US" altLang="zh-CN" sz="2600" dirty="0"/>
              <a:t>150</a:t>
            </a:r>
            <a:r>
              <a:rPr lang="zh-CN" altLang="en-US" sz="2600" dirty="0"/>
              <a:t>和</a:t>
            </a:r>
            <a:r>
              <a:rPr lang="en-US" altLang="zh-CN" sz="2600" dirty="0"/>
              <a:t>226</a:t>
            </a:r>
            <a:r>
              <a:rPr lang="zh-CN" altLang="en-US" sz="2600" dirty="0"/>
              <a:t>。否则返回类似这样的错误信息：“</a:t>
            </a:r>
            <a:r>
              <a:rPr lang="en-US" altLang="zh-CN" sz="2600" dirty="0"/>
              <a:t>425 Can’t build data connection: Connection refused”</a:t>
            </a:r>
            <a:r>
              <a:rPr lang="zh-CN" altLang="en-US" sz="2600" dirty="0"/>
              <a:t>。</a:t>
            </a:r>
            <a:endParaRPr lang="zh-CN" altLang="en-US" sz="2600" dirty="0"/>
          </a:p>
          <a:p>
            <a:pPr>
              <a:lnSpc>
                <a:spcPct val="90000"/>
              </a:lnSpc>
            </a:pPr>
            <a:r>
              <a:rPr lang="zh-CN" altLang="en-US" sz="2600" dirty="0"/>
              <a:t>扫描程序持续使用</a:t>
            </a:r>
            <a:r>
              <a:rPr lang="en-US" altLang="zh-CN" sz="2600" dirty="0"/>
              <a:t>PORT</a:t>
            </a:r>
            <a:r>
              <a:rPr lang="zh-CN" altLang="en-US" sz="2600" dirty="0"/>
              <a:t>和</a:t>
            </a:r>
            <a:r>
              <a:rPr lang="en-US" altLang="zh-CN" sz="2600" dirty="0"/>
              <a:t>LIST</a:t>
            </a:r>
            <a:r>
              <a:rPr lang="zh-CN" altLang="en-US" sz="2600" dirty="0"/>
              <a:t>命令，直到目标机器上所有的选择端口扫描完毕。</a:t>
            </a:r>
            <a:endParaRPr lang="zh-CN" altLang="en-US" sz="2600" dirty="0"/>
          </a:p>
          <a:p>
            <a:pPr>
              <a:lnSpc>
                <a:spcPct val="90000"/>
              </a:lnSpc>
            </a:pPr>
            <a:r>
              <a:rPr lang="zh-CN" altLang="en-US" sz="2600" dirty="0"/>
              <a:t>这种方式隐藏性很好，难以跟踪，能轻而易举的绕过防火墙。不过对所有需扫描的端口都要逐一进行上述步骤，速度比较慢。而且，现在许多</a:t>
            </a:r>
            <a:r>
              <a:rPr lang="en-US" altLang="zh-CN" sz="2600" dirty="0"/>
              <a:t>FTP</a:t>
            </a:r>
            <a:r>
              <a:rPr lang="zh-CN" altLang="en-US" sz="2600" dirty="0"/>
              <a:t>服务器都禁止了代理这一特性。 </a:t>
            </a:r>
            <a:endParaRPr lang="zh-CN" altLang="en-US" sz="2600" dirty="0"/>
          </a:p>
        </p:txBody>
      </p:sp>
      <p:sp>
        <p:nvSpPr>
          <p:cNvPr id="106500"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06501"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07523"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07524"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07525" name="Rectangle 2"/>
          <p:cNvSpPr>
            <a:spLocks noGrp="1"/>
          </p:cNvSpPr>
          <p:nvPr>
            <p:ph type="title"/>
          </p:nvPr>
        </p:nvSpPr>
        <p:spPr/>
        <p:txBody>
          <a:bodyPr vert="horz" wrap="square" lIns="91440" tIns="45720" rIns="91440" bIns="45720" anchor="b" anchorCtr="0"/>
          <a:p>
            <a:pPr eaLnBrk="1" hangingPunct="1"/>
            <a:r>
              <a:rPr lang="zh-CN" altLang="en-US" dirty="0"/>
              <a:t>远程主机</a:t>
            </a:r>
            <a:r>
              <a:rPr lang="en-US" altLang="zh-CN" dirty="0"/>
              <a:t>OS</a:t>
            </a:r>
            <a:r>
              <a:rPr lang="zh-CN" altLang="en-US" dirty="0"/>
              <a:t>指纹识别</a:t>
            </a:r>
            <a:endParaRPr lang="zh-CN" altLang="en-US" dirty="0"/>
          </a:p>
        </p:txBody>
      </p:sp>
      <p:sp>
        <p:nvSpPr>
          <p:cNvPr id="107526" name="Rectangle 3"/>
          <p:cNvSpPr>
            <a:spLocks noGrp="1"/>
          </p:cNvSpPr>
          <p:nvPr>
            <p:ph type="body"/>
          </p:nvPr>
        </p:nvSpPr>
        <p:spPr>
          <a:xfrm>
            <a:off x="685800" y="1752600"/>
            <a:ext cx="6553200" cy="4191000"/>
          </a:xfrm>
        </p:spPr>
        <p:txBody>
          <a:bodyPr vert="horz" wrap="square" lIns="91440" tIns="45720" rIns="91440" bIns="45720" anchor="t" anchorCtr="0"/>
          <a:p>
            <a:pPr eaLnBrk="1" hangingPunct="1"/>
            <a:r>
              <a:rPr lang="zh-CN" altLang="zh-CN" dirty="0"/>
              <a:t>基本原理</a:t>
            </a:r>
            <a:endParaRPr lang="zh-CN" altLang="zh-CN" dirty="0"/>
          </a:p>
          <a:p>
            <a:pPr eaLnBrk="1" hangingPunct="1"/>
            <a:r>
              <a:rPr lang="zh-CN" altLang="zh-CN" dirty="0"/>
              <a:t>主动协议栈指纹识别</a:t>
            </a:r>
            <a:endParaRPr lang="zh-CN" altLang="zh-CN" dirty="0"/>
          </a:p>
          <a:p>
            <a:pPr eaLnBrk="1" hangingPunct="1"/>
            <a:r>
              <a:rPr lang="zh-CN" altLang="zh-CN" dirty="0"/>
              <a:t>被动协议栈指纹识别</a:t>
            </a:r>
            <a:endParaRPr lang="zh-CN" altLang="zh-CN" dirty="0"/>
          </a:p>
        </p:txBody>
      </p:sp>
      <p:sp>
        <p:nvSpPr>
          <p:cNvPr id="107527"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07528"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08547"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08548"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08549" name="Rectangle 2"/>
          <p:cNvSpPr>
            <a:spLocks noGrp="1"/>
          </p:cNvSpPr>
          <p:nvPr>
            <p:ph type="title"/>
          </p:nvPr>
        </p:nvSpPr>
        <p:spPr/>
        <p:txBody>
          <a:bodyPr vert="horz" wrap="square" lIns="91440" tIns="45720" rIns="91440" bIns="45720" anchor="b" anchorCtr="0"/>
          <a:p>
            <a:pPr eaLnBrk="1" hangingPunct="1"/>
            <a:r>
              <a:rPr lang="zh-CN" altLang="en-US" dirty="0"/>
              <a:t>远程主机</a:t>
            </a:r>
            <a:r>
              <a:rPr lang="en-US" altLang="zh-CN" dirty="0"/>
              <a:t>OS</a:t>
            </a:r>
            <a:r>
              <a:rPr lang="zh-CN" altLang="en-US" dirty="0"/>
              <a:t>指纹识别的基本原理</a:t>
            </a:r>
            <a:endParaRPr lang="zh-CN" altLang="en-US" dirty="0"/>
          </a:p>
        </p:txBody>
      </p:sp>
      <p:sp>
        <p:nvSpPr>
          <p:cNvPr id="115718" name="Rectangle 3"/>
          <p:cNvSpPr>
            <a:spLocks noGrp="1"/>
          </p:cNvSpPr>
          <p:nvPr>
            <p:ph type="body"/>
          </p:nvPr>
        </p:nvSpPr>
        <p:spPr>
          <a:xfrm>
            <a:off x="609600" y="1676400"/>
            <a:ext cx="7848600" cy="4419600"/>
          </a:xfrm>
        </p:spPr>
        <p:txBody>
          <a:bodyPr vert="horz" wrap="square" lIns="91440" tIns="45720" rIns="91440" bIns="45720" anchor="t" anchorCtr="0"/>
          <a:p>
            <a:pPr eaLnBrk="1" hangingPunct="1"/>
            <a:r>
              <a:rPr lang="zh-CN" altLang="en-US" sz="2600" dirty="0"/>
              <a:t>操作系统（</a:t>
            </a:r>
            <a:r>
              <a:rPr lang="en-US" altLang="zh-CN" sz="2600" dirty="0"/>
              <a:t>Operating System</a:t>
            </a:r>
            <a:r>
              <a:rPr lang="zh-CN" altLang="en-US" sz="2600" dirty="0"/>
              <a:t>，简称</a:t>
            </a:r>
            <a:r>
              <a:rPr lang="en-US" altLang="zh-CN" sz="2600" dirty="0"/>
              <a:t>OS</a:t>
            </a:r>
            <a:r>
              <a:rPr lang="zh-CN" altLang="en-US" sz="2600" dirty="0"/>
              <a:t>）识别是入侵或安全检测需要收集的重要信息，是分析漏洞和各种安全隐患的基础。</a:t>
            </a:r>
            <a:endParaRPr lang="zh-CN" altLang="en-US" sz="2600" dirty="0"/>
          </a:p>
          <a:p>
            <a:pPr eaLnBrk="1" hangingPunct="1"/>
            <a:r>
              <a:rPr lang="zh-CN" altLang="en-US" sz="2600" dirty="0"/>
              <a:t>只有确定了远程主机的操作系统类型、版本，才能对其安全状况作进一步的评估。</a:t>
            </a:r>
            <a:endParaRPr lang="zh-CN" altLang="en-US" sz="2600" dirty="0"/>
          </a:p>
          <a:p>
            <a:pPr eaLnBrk="1" hangingPunct="1"/>
            <a:r>
              <a:rPr lang="zh-CN" altLang="en-US" sz="2600" dirty="0"/>
              <a:t>利用</a:t>
            </a:r>
            <a:r>
              <a:rPr lang="en-US" altLang="zh-CN" sz="2600" dirty="0"/>
              <a:t>TCP/IP</a:t>
            </a:r>
            <a:r>
              <a:rPr lang="zh-CN" altLang="en-US" sz="2600" dirty="0"/>
              <a:t>堆栈作为特殊的</a:t>
            </a:r>
            <a:r>
              <a:rPr lang="zh-CN" altLang="en-US" sz="2600" dirty="0">
                <a:latin typeface="Arial" panose="020B0604020202020204" pitchFamily="34" charset="0"/>
              </a:rPr>
              <a:t>“</a:t>
            </a:r>
            <a:r>
              <a:rPr lang="zh-CN" altLang="en-US" sz="2600" dirty="0"/>
              <a:t>指纹</a:t>
            </a:r>
            <a:r>
              <a:rPr lang="zh-CN" altLang="en-US" sz="2600" dirty="0">
                <a:latin typeface="Arial" panose="020B0604020202020204" pitchFamily="34" charset="0"/>
              </a:rPr>
              <a:t>”</a:t>
            </a:r>
            <a:r>
              <a:rPr lang="zh-CN" altLang="en-US" sz="2600" dirty="0"/>
              <a:t>，以确定系统的技术</a:t>
            </a:r>
            <a:r>
              <a:rPr lang="en-US" altLang="zh-CN" sz="2600" dirty="0">
                <a:latin typeface="Arial" panose="020B0604020202020204" pitchFamily="34" charset="0"/>
              </a:rPr>
              <a:t>——</a:t>
            </a:r>
            <a:r>
              <a:rPr lang="zh-CN" altLang="en-US" sz="2600" dirty="0"/>
              <a:t>远程主机</a:t>
            </a:r>
            <a:r>
              <a:rPr lang="en-US" altLang="zh-CN" sz="2600" dirty="0"/>
              <a:t>OS</a:t>
            </a:r>
            <a:r>
              <a:rPr lang="zh-CN" altLang="en-US" sz="2600" dirty="0"/>
              <a:t>指纹识别。</a:t>
            </a:r>
            <a:endParaRPr lang="zh-CN" altLang="en-US" sz="2600" dirty="0"/>
          </a:p>
          <a:p>
            <a:pPr lvl="1" eaLnBrk="1" hangingPunct="1"/>
            <a:r>
              <a:rPr lang="zh-CN" altLang="en-US" b="0" dirty="0">
                <a:solidFill>
                  <a:schemeClr val="accent2"/>
                </a:solidFill>
              </a:rPr>
              <a:t>主动协议栈指纹识别 </a:t>
            </a:r>
            <a:endParaRPr lang="zh-CN" altLang="en-US" b="0" dirty="0">
              <a:solidFill>
                <a:schemeClr val="accent2"/>
              </a:solidFill>
            </a:endParaRPr>
          </a:p>
          <a:p>
            <a:pPr lvl="1" eaLnBrk="1" hangingPunct="1"/>
            <a:r>
              <a:rPr lang="zh-CN" altLang="en-US" b="0" dirty="0">
                <a:solidFill>
                  <a:schemeClr val="accent2"/>
                </a:solidFill>
              </a:rPr>
              <a:t>被动协议栈指纹识别</a:t>
            </a:r>
            <a:endParaRPr lang="zh-CN" altLang="en-US" b="0" dirty="0">
              <a:solidFill>
                <a:schemeClr val="accent2"/>
              </a:solidFill>
            </a:endParaRPr>
          </a:p>
        </p:txBody>
      </p:sp>
      <p:sp>
        <p:nvSpPr>
          <p:cNvPr id="108551"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08552"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5718">
                                            <p:txEl>
                                              <p:charRg st="0" end="64"/>
                                            </p:txEl>
                                          </p:spTgt>
                                        </p:tgtEl>
                                        <p:attrNameLst>
                                          <p:attrName>style.visibility</p:attrName>
                                        </p:attrNameLst>
                                      </p:cBhvr>
                                      <p:to>
                                        <p:strVal val="visible"/>
                                      </p:to>
                                    </p:set>
                                    <p:anim calcmode="lin" valueType="num">
                                      <p:cBhvr additive="base">
                                        <p:cTn id="7" dur="500" fill="hold"/>
                                        <p:tgtEl>
                                          <p:spTgt spid="115718">
                                            <p:txEl>
                                              <p:charRg st="0" end="6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5718">
                                            <p:txEl>
                                              <p:charRg st="0" end="64"/>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15718">
                                            <p:txEl>
                                              <p:charRg st="64" end="101"/>
                                            </p:txEl>
                                          </p:spTgt>
                                        </p:tgtEl>
                                        <p:attrNameLst>
                                          <p:attrName>style.visibility</p:attrName>
                                        </p:attrNameLst>
                                      </p:cBhvr>
                                      <p:to>
                                        <p:strVal val="visible"/>
                                      </p:to>
                                    </p:set>
                                    <p:anim calcmode="lin" valueType="num">
                                      <p:cBhvr additive="base">
                                        <p:cTn id="11" dur="500" fill="hold"/>
                                        <p:tgtEl>
                                          <p:spTgt spid="115718">
                                            <p:txEl>
                                              <p:charRg st="64" end="10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15718">
                                            <p:txEl>
                                              <p:charRg st="64" end="10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15718">
                                            <p:txEl>
                                              <p:charRg st="101" end="143"/>
                                            </p:txEl>
                                          </p:spTgt>
                                        </p:tgtEl>
                                        <p:attrNameLst>
                                          <p:attrName>style.visibility</p:attrName>
                                        </p:attrNameLst>
                                      </p:cBhvr>
                                      <p:to>
                                        <p:strVal val="visible"/>
                                      </p:to>
                                    </p:set>
                                    <p:anim calcmode="lin" valueType="num">
                                      <p:cBhvr additive="base">
                                        <p:cTn id="15" dur="500" fill="hold"/>
                                        <p:tgtEl>
                                          <p:spTgt spid="115718">
                                            <p:txEl>
                                              <p:charRg st="101" end="143"/>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15718">
                                            <p:txEl>
                                              <p:charRg st="101" end="143"/>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15718">
                                            <p:txEl>
                                              <p:charRg st="143" end="154"/>
                                            </p:txEl>
                                          </p:spTgt>
                                        </p:tgtEl>
                                        <p:attrNameLst>
                                          <p:attrName>style.visibility</p:attrName>
                                        </p:attrNameLst>
                                      </p:cBhvr>
                                      <p:to>
                                        <p:strVal val="visible"/>
                                      </p:to>
                                    </p:set>
                                    <p:anim calcmode="lin" valueType="num">
                                      <p:cBhvr additive="base">
                                        <p:cTn id="19" dur="500" fill="hold"/>
                                        <p:tgtEl>
                                          <p:spTgt spid="115718">
                                            <p:txEl>
                                              <p:charRg st="143" end="15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5718">
                                            <p:txEl>
                                              <p:charRg st="143" end="154"/>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15718">
                                            <p:txEl>
                                              <p:charRg st="154" end="164"/>
                                            </p:txEl>
                                          </p:spTgt>
                                        </p:tgtEl>
                                        <p:attrNameLst>
                                          <p:attrName>style.visibility</p:attrName>
                                        </p:attrNameLst>
                                      </p:cBhvr>
                                      <p:to>
                                        <p:strVal val="visible"/>
                                      </p:to>
                                    </p:set>
                                    <p:anim calcmode="lin" valueType="num">
                                      <p:cBhvr additive="base">
                                        <p:cTn id="23" dur="500" fill="hold"/>
                                        <p:tgtEl>
                                          <p:spTgt spid="115718">
                                            <p:txEl>
                                              <p:charRg st="154" end="16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15718">
                                            <p:txEl>
                                              <p:charRg st="154" end="16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3315"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3316"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3317" name="Rectangle 2"/>
          <p:cNvSpPr>
            <a:spLocks noGrp="1"/>
          </p:cNvSpPr>
          <p:nvPr>
            <p:ph type="title"/>
          </p:nvPr>
        </p:nvSpPr>
        <p:spPr>
          <a:xfrm>
            <a:off x="533400" y="533400"/>
            <a:ext cx="7832725" cy="990600"/>
          </a:xfrm>
        </p:spPr>
        <p:txBody>
          <a:bodyPr vert="horz" wrap="square" lIns="91440" tIns="45720" rIns="91440" bIns="45720" anchor="b" anchorCtr="0"/>
          <a:p>
            <a:pPr eaLnBrk="1" hangingPunct="1"/>
            <a:r>
              <a:rPr lang="zh-CN" altLang="zh-CN" dirty="0"/>
              <a:t>扫描三步曲（续）</a:t>
            </a:r>
            <a:endParaRPr lang="zh-CN" altLang="zh-CN" dirty="0"/>
          </a:p>
        </p:txBody>
      </p:sp>
      <p:sp>
        <p:nvSpPr>
          <p:cNvPr id="14342" name="Rectangle 3"/>
          <p:cNvSpPr>
            <a:spLocks noGrp="1"/>
          </p:cNvSpPr>
          <p:nvPr>
            <p:ph type="body"/>
          </p:nvPr>
        </p:nvSpPr>
        <p:spPr>
          <a:xfrm>
            <a:off x="609600" y="1752600"/>
            <a:ext cx="8229600" cy="4419600"/>
          </a:xfrm>
        </p:spPr>
        <p:txBody>
          <a:bodyPr vert="horz" wrap="square" lIns="91440" tIns="45720" rIns="91440" bIns="45720" anchor="t" anchorCtr="0"/>
          <a:p>
            <a:pPr eaLnBrk="1" hangingPunct="1">
              <a:lnSpc>
                <a:spcPct val="80000"/>
              </a:lnSpc>
            </a:pPr>
            <a:r>
              <a:rPr lang="zh-CN" altLang="en-US" sz="2600" dirty="0"/>
              <a:t>网络安全扫描技术包括</a:t>
            </a:r>
            <a:r>
              <a:rPr lang="en-US" altLang="zh-CN" sz="2600" dirty="0"/>
              <a:t>PING</a:t>
            </a:r>
            <a:r>
              <a:rPr lang="zh-CN" altLang="en-US" sz="2600" dirty="0"/>
              <a:t>扫描、操作系统探测、穿透防火墙探测、端口扫描、漏洞扫描等</a:t>
            </a:r>
            <a:endParaRPr lang="zh-CN" altLang="en-US" sz="2600" dirty="0"/>
          </a:p>
          <a:p>
            <a:pPr eaLnBrk="1" hangingPunct="1">
              <a:lnSpc>
                <a:spcPct val="80000"/>
              </a:lnSpc>
            </a:pPr>
            <a:r>
              <a:rPr lang="en-US" altLang="zh-CN" sz="2600" dirty="0">
                <a:solidFill>
                  <a:schemeClr val="accent2"/>
                </a:solidFill>
              </a:rPr>
              <a:t>PING</a:t>
            </a:r>
            <a:r>
              <a:rPr lang="zh-CN" altLang="en-US" sz="2600" dirty="0">
                <a:solidFill>
                  <a:schemeClr val="accent2"/>
                </a:solidFill>
              </a:rPr>
              <a:t>扫描</a:t>
            </a:r>
            <a:r>
              <a:rPr lang="zh-CN" altLang="en-US" sz="2600" dirty="0"/>
              <a:t>用于扫描</a:t>
            </a:r>
            <a:r>
              <a:rPr lang="zh-CN" altLang="en-US" sz="2600" dirty="0">
                <a:solidFill>
                  <a:schemeClr val="accent2"/>
                </a:solidFill>
              </a:rPr>
              <a:t>第一阶段</a:t>
            </a:r>
            <a:r>
              <a:rPr lang="zh-CN" altLang="en-US" sz="2600" dirty="0"/>
              <a:t>，识别系统是否活动</a:t>
            </a:r>
            <a:endParaRPr lang="zh-CN" altLang="en-US" sz="2600" dirty="0"/>
          </a:p>
          <a:p>
            <a:pPr eaLnBrk="1" hangingPunct="1">
              <a:lnSpc>
                <a:spcPct val="80000"/>
              </a:lnSpc>
            </a:pPr>
            <a:r>
              <a:rPr lang="en-US" altLang="zh-CN" sz="2600" dirty="0">
                <a:solidFill>
                  <a:schemeClr val="accent2"/>
                </a:solidFill>
              </a:rPr>
              <a:t>OS</a:t>
            </a:r>
            <a:r>
              <a:rPr lang="zh-CN" altLang="en-US" sz="2600" dirty="0">
                <a:solidFill>
                  <a:schemeClr val="accent2"/>
                </a:solidFill>
              </a:rPr>
              <a:t>探测、穿透防火墙探测、端口扫描</a:t>
            </a:r>
            <a:r>
              <a:rPr lang="zh-CN" altLang="en-US" sz="2600" dirty="0"/>
              <a:t>用于扫描</a:t>
            </a:r>
            <a:r>
              <a:rPr lang="zh-CN" altLang="en-US" sz="2600" dirty="0">
                <a:solidFill>
                  <a:schemeClr val="accent2"/>
                </a:solidFill>
              </a:rPr>
              <a:t>第二阶段</a:t>
            </a:r>
            <a:endParaRPr lang="zh-CN" altLang="en-US" sz="2600" dirty="0">
              <a:solidFill>
                <a:schemeClr val="accent2"/>
              </a:solidFill>
            </a:endParaRPr>
          </a:p>
          <a:p>
            <a:pPr lvl="1" eaLnBrk="1" hangingPunct="1">
              <a:lnSpc>
                <a:spcPct val="80000"/>
              </a:lnSpc>
            </a:pPr>
            <a:r>
              <a:rPr lang="en-US" altLang="zh-CN" sz="2400" dirty="0">
                <a:solidFill>
                  <a:schemeClr val="accent2"/>
                </a:solidFill>
              </a:rPr>
              <a:t>OS</a:t>
            </a:r>
            <a:r>
              <a:rPr lang="zh-CN" altLang="en-US" sz="2400" dirty="0">
                <a:solidFill>
                  <a:schemeClr val="accent2"/>
                </a:solidFill>
              </a:rPr>
              <a:t>探测</a:t>
            </a:r>
            <a:r>
              <a:rPr lang="zh-CN" altLang="en-US" sz="2400" dirty="0"/>
              <a:t>是对目标主机运行的</a:t>
            </a:r>
            <a:r>
              <a:rPr lang="en-US" altLang="zh-CN" sz="2400" dirty="0"/>
              <a:t>OS</a:t>
            </a:r>
            <a:r>
              <a:rPr lang="zh-CN" altLang="en-US" sz="2400" dirty="0"/>
              <a:t>进行识别</a:t>
            </a:r>
            <a:endParaRPr lang="zh-CN" altLang="en-US" sz="2400" dirty="0"/>
          </a:p>
          <a:p>
            <a:pPr lvl="1" eaLnBrk="1" hangingPunct="1">
              <a:lnSpc>
                <a:spcPct val="80000"/>
              </a:lnSpc>
            </a:pPr>
            <a:r>
              <a:rPr lang="zh-CN" altLang="en-US" sz="2400" dirty="0">
                <a:solidFill>
                  <a:schemeClr val="accent2"/>
                </a:solidFill>
              </a:rPr>
              <a:t>穿透防火墙探测</a:t>
            </a:r>
            <a:r>
              <a:rPr lang="zh-CN" altLang="en-US" sz="2400" dirty="0"/>
              <a:t>用于获取被防火墙保护的网络资料</a:t>
            </a:r>
            <a:endParaRPr lang="zh-CN" altLang="en-US" sz="2400" dirty="0"/>
          </a:p>
          <a:p>
            <a:pPr lvl="1" eaLnBrk="1" hangingPunct="1">
              <a:lnSpc>
                <a:spcPct val="80000"/>
              </a:lnSpc>
            </a:pPr>
            <a:r>
              <a:rPr lang="zh-CN" altLang="en-US" sz="2400" dirty="0">
                <a:solidFill>
                  <a:schemeClr val="accent2"/>
                </a:solidFill>
              </a:rPr>
              <a:t>端口扫描</a:t>
            </a:r>
            <a:r>
              <a:rPr lang="zh-CN" altLang="en-US" sz="2400" dirty="0"/>
              <a:t>是通过与目标系统的</a:t>
            </a:r>
            <a:r>
              <a:rPr lang="en-US" altLang="zh-CN" sz="2400" dirty="0"/>
              <a:t>TCP/IP</a:t>
            </a:r>
            <a:r>
              <a:rPr lang="zh-CN" altLang="en-US" sz="2400" dirty="0"/>
              <a:t>端口连接，并查看该系统处于监听或运行状态的服务</a:t>
            </a:r>
            <a:endParaRPr lang="zh-CN" altLang="en-US" sz="2400" dirty="0"/>
          </a:p>
          <a:p>
            <a:pPr eaLnBrk="1" hangingPunct="1">
              <a:lnSpc>
                <a:spcPct val="80000"/>
              </a:lnSpc>
            </a:pPr>
            <a:r>
              <a:rPr lang="zh-CN" altLang="en-US" sz="2600" dirty="0">
                <a:solidFill>
                  <a:schemeClr val="accent2"/>
                </a:solidFill>
              </a:rPr>
              <a:t>漏洞扫描</a:t>
            </a:r>
            <a:r>
              <a:rPr lang="zh-CN" altLang="en-US" sz="2600" dirty="0"/>
              <a:t>用于安全扫描</a:t>
            </a:r>
            <a:r>
              <a:rPr lang="zh-CN" altLang="en-US" sz="2600" dirty="0">
                <a:solidFill>
                  <a:schemeClr val="accent2"/>
                </a:solidFill>
              </a:rPr>
              <a:t>第三阶段</a:t>
            </a:r>
            <a:r>
              <a:rPr lang="zh-CN" altLang="en-US" sz="2600" dirty="0"/>
              <a:t>，通常是在端口扫描的基础上，进而检测出目标系统存在的安全漏洞</a:t>
            </a:r>
            <a:endParaRPr lang="zh-CN" altLang="en-US" sz="2600" dirty="0"/>
          </a:p>
        </p:txBody>
      </p:sp>
      <p:sp>
        <p:nvSpPr>
          <p:cNvPr id="14343" name="AutoShape 4">
            <a:hlinkClick r:id="rId1" action="ppaction://hlinksldjump"/>
          </p:cNvPr>
          <p:cNvSpPr/>
          <p:nvPr/>
        </p:nvSpPr>
        <p:spPr>
          <a:xfrm>
            <a:off x="7772400" y="6172200"/>
            <a:ext cx="360363" cy="288925"/>
          </a:xfrm>
          <a:prstGeom prst="actionButtonBackPrevious">
            <a:avLst/>
          </a:prstGeom>
          <a:solidFill>
            <a:schemeClr val="accent2"/>
          </a:solidFill>
          <a:ln w="9525">
            <a:noFill/>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endParaRPr lang="zh-CN" altLang="en-US" sz="1800" b="0" dirty="0"/>
          </a:p>
        </p:txBody>
      </p:sp>
      <p:sp>
        <p:nvSpPr>
          <p:cNvPr id="13320"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3321"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342">
                                            <p:txEl>
                                              <p:charRg st="0" end="43"/>
                                            </p:txEl>
                                          </p:spTgt>
                                        </p:tgtEl>
                                        <p:attrNameLst>
                                          <p:attrName>style.visibility</p:attrName>
                                        </p:attrNameLst>
                                      </p:cBhvr>
                                      <p:to>
                                        <p:strVal val="visible"/>
                                      </p:to>
                                    </p:set>
                                    <p:animEffect transition="in" filter="checkerboard(across)">
                                      <p:cBhvr>
                                        <p:cTn id="7" dur="500"/>
                                        <p:tgtEl>
                                          <p:spTgt spid="14342">
                                            <p:txEl>
                                              <p:charRg st="0" end="4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342">
                                            <p:txEl>
                                              <p:charRg st="43" end="67"/>
                                            </p:txEl>
                                          </p:spTgt>
                                        </p:tgtEl>
                                        <p:attrNameLst>
                                          <p:attrName>style.visibility</p:attrName>
                                        </p:attrNameLst>
                                      </p:cBhvr>
                                      <p:to>
                                        <p:strVal val="visible"/>
                                      </p:to>
                                    </p:set>
                                    <p:animEffect transition="in" filter="checkerboard(across)">
                                      <p:cBhvr>
                                        <p:cTn id="12" dur="500"/>
                                        <p:tgtEl>
                                          <p:spTgt spid="14342">
                                            <p:txEl>
                                              <p:charRg st="43" end="6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342">
                                            <p:txEl>
                                              <p:charRg st="67" end="93"/>
                                            </p:txEl>
                                          </p:spTgt>
                                        </p:tgtEl>
                                        <p:attrNameLst>
                                          <p:attrName>style.visibility</p:attrName>
                                        </p:attrNameLst>
                                      </p:cBhvr>
                                      <p:to>
                                        <p:strVal val="visible"/>
                                      </p:to>
                                    </p:set>
                                    <p:animEffect transition="in" filter="checkerboard(across)">
                                      <p:cBhvr>
                                        <p:cTn id="17" dur="500"/>
                                        <p:tgtEl>
                                          <p:spTgt spid="14342">
                                            <p:txEl>
                                              <p:charRg st="67" end="93"/>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14342">
                                            <p:txEl>
                                              <p:charRg st="93" end="113"/>
                                            </p:txEl>
                                          </p:spTgt>
                                        </p:tgtEl>
                                        <p:attrNameLst>
                                          <p:attrName>style.visibility</p:attrName>
                                        </p:attrNameLst>
                                      </p:cBhvr>
                                      <p:to>
                                        <p:strVal val="visible"/>
                                      </p:to>
                                    </p:set>
                                    <p:animEffect transition="in" filter="checkerboard(across)">
                                      <p:cBhvr>
                                        <p:cTn id="20" dur="500"/>
                                        <p:tgtEl>
                                          <p:spTgt spid="14342">
                                            <p:txEl>
                                              <p:charRg st="93" end="113"/>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4342">
                                            <p:txEl>
                                              <p:charRg st="113" end="136"/>
                                            </p:txEl>
                                          </p:spTgt>
                                        </p:tgtEl>
                                        <p:attrNameLst>
                                          <p:attrName>style.visibility</p:attrName>
                                        </p:attrNameLst>
                                      </p:cBhvr>
                                      <p:to>
                                        <p:strVal val="visible"/>
                                      </p:to>
                                    </p:set>
                                    <p:animEffect transition="in" filter="checkerboard(across)">
                                      <p:cBhvr>
                                        <p:cTn id="23" dur="500"/>
                                        <p:tgtEl>
                                          <p:spTgt spid="14342">
                                            <p:txEl>
                                              <p:charRg st="113" end="136"/>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4342">
                                            <p:txEl>
                                              <p:charRg st="136" end="179"/>
                                            </p:txEl>
                                          </p:spTgt>
                                        </p:tgtEl>
                                        <p:attrNameLst>
                                          <p:attrName>style.visibility</p:attrName>
                                        </p:attrNameLst>
                                      </p:cBhvr>
                                      <p:to>
                                        <p:strVal val="visible"/>
                                      </p:to>
                                    </p:set>
                                    <p:animEffect transition="in" filter="checkerboard(across)">
                                      <p:cBhvr>
                                        <p:cTn id="26" dur="500"/>
                                        <p:tgtEl>
                                          <p:spTgt spid="14342">
                                            <p:txEl>
                                              <p:charRg st="136" end="17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14342">
                                            <p:txEl>
                                              <p:charRg st="179" end="224"/>
                                            </p:txEl>
                                          </p:spTgt>
                                        </p:tgtEl>
                                        <p:attrNameLst>
                                          <p:attrName>style.visibility</p:attrName>
                                        </p:attrNameLst>
                                      </p:cBhvr>
                                      <p:to>
                                        <p:strVal val="visible"/>
                                      </p:to>
                                    </p:set>
                                    <p:animEffect transition="in" filter="checkerboard(across)">
                                      <p:cBhvr>
                                        <p:cTn id="31" dur="500"/>
                                        <p:tgtEl>
                                          <p:spTgt spid="14342">
                                            <p:txEl>
                                              <p:charRg st="179" end="22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4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build="p"/>
      <p:bldP spid="1434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09571"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09572"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09573" name="Rectangle 2"/>
          <p:cNvSpPr>
            <a:spLocks noGrp="1"/>
          </p:cNvSpPr>
          <p:nvPr>
            <p:ph type="title"/>
          </p:nvPr>
        </p:nvSpPr>
        <p:spPr/>
        <p:txBody>
          <a:bodyPr vert="horz" wrap="square" lIns="91440" tIns="45720" rIns="91440" bIns="45720" anchor="b" anchorCtr="0"/>
          <a:p>
            <a:pPr eaLnBrk="1" hangingPunct="1"/>
            <a:r>
              <a:rPr lang="zh-CN" altLang="zh-CN" dirty="0"/>
              <a:t>主动协议栈指纹识别 </a:t>
            </a:r>
            <a:endParaRPr lang="zh-CN" altLang="zh-CN" dirty="0"/>
          </a:p>
        </p:txBody>
      </p:sp>
      <p:sp>
        <p:nvSpPr>
          <p:cNvPr id="116742" name="Rectangle 3"/>
          <p:cNvSpPr>
            <a:spLocks noGrp="1"/>
          </p:cNvSpPr>
          <p:nvPr>
            <p:ph type="body"/>
          </p:nvPr>
        </p:nvSpPr>
        <p:spPr>
          <a:xfrm>
            <a:off x="0" y="1752600"/>
            <a:ext cx="9144000" cy="4525963"/>
          </a:xfrm>
        </p:spPr>
        <p:txBody>
          <a:bodyPr vert="horz" wrap="square" lIns="91440" tIns="45720" rIns="91440" bIns="45720" anchor="t" anchorCtr="0"/>
          <a:p>
            <a:pPr eaLnBrk="1" hangingPunct="1"/>
            <a:r>
              <a:rPr lang="zh-CN" altLang="en-US" dirty="0"/>
              <a:t>由于</a:t>
            </a:r>
            <a:r>
              <a:rPr lang="en-US" altLang="zh-CN" dirty="0"/>
              <a:t>TCP/IP</a:t>
            </a:r>
            <a:r>
              <a:rPr lang="zh-CN" altLang="en-US" dirty="0"/>
              <a:t>协议栈技术只是在</a:t>
            </a:r>
            <a:r>
              <a:rPr lang="en-US" altLang="zh-CN" dirty="0"/>
              <a:t>RFC</a:t>
            </a:r>
            <a:r>
              <a:rPr lang="zh-CN" altLang="en-US" dirty="0"/>
              <a:t>文档中描述，各个公司在编写应用于自己的</a:t>
            </a:r>
            <a:r>
              <a:rPr lang="en-US" altLang="zh-CN" dirty="0"/>
              <a:t>OS</a:t>
            </a:r>
            <a:r>
              <a:rPr lang="zh-CN" altLang="en-US" dirty="0"/>
              <a:t>的</a:t>
            </a:r>
            <a:r>
              <a:rPr lang="en-US" altLang="zh-CN" dirty="0"/>
              <a:t>TCP/IP</a:t>
            </a:r>
            <a:r>
              <a:rPr lang="zh-CN" altLang="en-US" dirty="0"/>
              <a:t>协议栈的时候，对</a:t>
            </a:r>
            <a:r>
              <a:rPr lang="en-US" altLang="zh-CN" dirty="0"/>
              <a:t>RFC</a:t>
            </a:r>
            <a:r>
              <a:rPr lang="zh-CN" altLang="en-US" dirty="0"/>
              <a:t>文档做出了不尽相同的诠释。</a:t>
            </a:r>
            <a:endParaRPr lang="zh-CN" altLang="en-US" dirty="0"/>
          </a:p>
          <a:p>
            <a:pPr eaLnBrk="1" hangingPunct="1"/>
            <a:r>
              <a:rPr lang="zh-CN" altLang="en-US" dirty="0"/>
              <a:t>造成了各个</a:t>
            </a:r>
            <a:r>
              <a:rPr lang="en-US" altLang="zh-CN" dirty="0"/>
              <a:t>OS</a:t>
            </a:r>
            <a:r>
              <a:rPr lang="zh-CN" altLang="en-US" dirty="0"/>
              <a:t>在</a:t>
            </a:r>
            <a:r>
              <a:rPr lang="en-US" altLang="zh-CN" dirty="0"/>
              <a:t>TCP/IP</a:t>
            </a:r>
            <a:r>
              <a:rPr lang="zh-CN" altLang="en-US" dirty="0"/>
              <a:t>协议的实现上的不同。</a:t>
            </a:r>
            <a:endParaRPr lang="zh-CN" altLang="en-US" dirty="0"/>
          </a:p>
          <a:p>
            <a:pPr eaLnBrk="1" hangingPunct="1"/>
            <a:r>
              <a:rPr lang="zh-CN" altLang="en-US" dirty="0">
                <a:solidFill>
                  <a:schemeClr val="accent2"/>
                </a:solidFill>
              </a:rPr>
              <a:t>通过对不同的</a:t>
            </a:r>
            <a:r>
              <a:rPr lang="en-US" altLang="zh-CN" dirty="0">
                <a:solidFill>
                  <a:schemeClr val="accent2"/>
                </a:solidFill>
              </a:rPr>
              <a:t>OS</a:t>
            </a:r>
            <a:r>
              <a:rPr lang="zh-CN" altLang="en-US" dirty="0">
                <a:solidFill>
                  <a:schemeClr val="accent2"/>
                </a:solidFill>
              </a:rPr>
              <a:t>的</a:t>
            </a:r>
            <a:r>
              <a:rPr lang="en-US" altLang="zh-CN" dirty="0">
                <a:solidFill>
                  <a:schemeClr val="accent2"/>
                </a:solidFill>
              </a:rPr>
              <a:t>TCP/IP</a:t>
            </a:r>
            <a:r>
              <a:rPr lang="zh-CN" altLang="en-US" dirty="0">
                <a:solidFill>
                  <a:schemeClr val="accent2"/>
                </a:solidFill>
              </a:rPr>
              <a:t>协议栈存在的些微差异的鉴别来判定</a:t>
            </a:r>
            <a:r>
              <a:rPr lang="en-US" altLang="zh-CN" dirty="0">
                <a:solidFill>
                  <a:schemeClr val="accent2"/>
                </a:solidFill>
              </a:rPr>
              <a:t>OS</a:t>
            </a:r>
            <a:r>
              <a:rPr lang="zh-CN" altLang="en-US" dirty="0">
                <a:solidFill>
                  <a:schemeClr val="accent2"/>
                </a:solidFill>
              </a:rPr>
              <a:t>类型。</a:t>
            </a:r>
            <a:endParaRPr lang="zh-CN" altLang="en-US" dirty="0">
              <a:solidFill>
                <a:schemeClr val="accent2"/>
              </a:solidFill>
            </a:endParaRPr>
          </a:p>
        </p:txBody>
      </p:sp>
      <p:sp>
        <p:nvSpPr>
          <p:cNvPr id="109575"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09576"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6742">
                                            <p:txEl>
                                              <p:charRg st="0" end="72"/>
                                            </p:txEl>
                                          </p:spTgt>
                                        </p:tgtEl>
                                        <p:attrNameLst>
                                          <p:attrName>style.visibility</p:attrName>
                                        </p:attrNameLst>
                                      </p:cBhvr>
                                      <p:to>
                                        <p:strVal val="visible"/>
                                      </p:to>
                                    </p:set>
                                    <p:anim calcmode="lin" valueType="num">
                                      <p:cBhvr additive="base">
                                        <p:cTn id="7" dur="500" fill="hold"/>
                                        <p:tgtEl>
                                          <p:spTgt spid="116742">
                                            <p:txEl>
                                              <p:charRg st="0" end="72"/>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6742">
                                            <p:txEl>
                                              <p:charRg st="0" end="7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16742">
                                            <p:txEl>
                                              <p:charRg st="72" end="97"/>
                                            </p:txEl>
                                          </p:spTgt>
                                        </p:tgtEl>
                                        <p:attrNameLst>
                                          <p:attrName>style.visibility</p:attrName>
                                        </p:attrNameLst>
                                      </p:cBhvr>
                                      <p:to>
                                        <p:strVal val="visible"/>
                                      </p:to>
                                    </p:set>
                                    <p:anim calcmode="lin" valueType="num">
                                      <p:cBhvr additive="base">
                                        <p:cTn id="13" dur="500" fill="hold"/>
                                        <p:tgtEl>
                                          <p:spTgt spid="116742">
                                            <p:txEl>
                                              <p:charRg st="72" end="97"/>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6742">
                                            <p:txEl>
                                              <p:charRg st="72" end="9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16742">
                                            <p:txEl>
                                              <p:charRg st="97" end="134"/>
                                            </p:txEl>
                                          </p:spTgt>
                                        </p:tgtEl>
                                        <p:attrNameLst>
                                          <p:attrName>style.visibility</p:attrName>
                                        </p:attrNameLst>
                                      </p:cBhvr>
                                      <p:to>
                                        <p:strVal val="visible"/>
                                      </p:to>
                                    </p:set>
                                    <p:anim calcmode="lin" valueType="num">
                                      <p:cBhvr additive="base">
                                        <p:cTn id="19" dur="500" fill="hold"/>
                                        <p:tgtEl>
                                          <p:spTgt spid="116742">
                                            <p:txEl>
                                              <p:charRg st="97" end="13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6742">
                                            <p:txEl>
                                              <p:charRg st="97" end="13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11619"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11620"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11621" name="Rectangle 2"/>
          <p:cNvSpPr>
            <a:spLocks noGrp="1"/>
          </p:cNvSpPr>
          <p:nvPr>
            <p:ph type="title"/>
          </p:nvPr>
        </p:nvSpPr>
        <p:spPr/>
        <p:txBody>
          <a:bodyPr vert="horz" wrap="square" lIns="91440" tIns="45720" rIns="91440" bIns="45720" anchor="b" anchorCtr="0"/>
          <a:p>
            <a:pPr eaLnBrk="1" hangingPunct="1"/>
            <a:r>
              <a:rPr lang="zh-CN" altLang="en-US" dirty="0"/>
              <a:t>主动协议栈指纹识别（</a:t>
            </a:r>
            <a:r>
              <a:rPr lang="en-US" altLang="zh-CN" dirty="0"/>
              <a:t>2</a:t>
            </a:r>
            <a:r>
              <a:rPr lang="zh-CN" altLang="en-US" dirty="0"/>
              <a:t>）</a:t>
            </a:r>
            <a:endParaRPr lang="zh-CN" altLang="en-US" dirty="0"/>
          </a:p>
        </p:txBody>
      </p:sp>
      <p:sp>
        <p:nvSpPr>
          <p:cNvPr id="118790" name="Rectangle 3"/>
          <p:cNvSpPr>
            <a:spLocks noGrp="1"/>
          </p:cNvSpPr>
          <p:nvPr>
            <p:ph type="body"/>
          </p:nvPr>
        </p:nvSpPr>
        <p:spPr/>
        <p:txBody>
          <a:bodyPr vert="horz" wrap="square" lIns="91440" tIns="45720" rIns="91440" bIns="45720" anchor="t" anchorCtr="0"/>
          <a:p>
            <a:pPr eaLnBrk="1" hangingPunct="1">
              <a:lnSpc>
                <a:spcPct val="80000"/>
              </a:lnSpc>
            </a:pPr>
            <a:r>
              <a:rPr lang="zh-CN" altLang="en-US" sz="2800" dirty="0"/>
              <a:t>主要技术有：</a:t>
            </a:r>
            <a:endParaRPr lang="zh-CN" altLang="en-US" sz="2800" dirty="0"/>
          </a:p>
          <a:p>
            <a:pPr lvl="1" eaLnBrk="1" hangingPunct="1">
              <a:lnSpc>
                <a:spcPct val="80000"/>
              </a:lnSpc>
            </a:pPr>
            <a:r>
              <a:rPr lang="en-US" altLang="zh-CN" dirty="0"/>
              <a:t>FIN</a:t>
            </a:r>
            <a:r>
              <a:rPr lang="zh-CN" altLang="en-US" dirty="0"/>
              <a:t>探测 </a:t>
            </a:r>
            <a:endParaRPr lang="zh-CN" altLang="en-US" dirty="0"/>
          </a:p>
          <a:p>
            <a:pPr lvl="1" eaLnBrk="1" hangingPunct="1">
              <a:lnSpc>
                <a:spcPct val="80000"/>
              </a:lnSpc>
            </a:pPr>
            <a:r>
              <a:rPr lang="en-US" altLang="zh-CN" dirty="0"/>
              <a:t>ISN</a:t>
            </a:r>
            <a:r>
              <a:rPr lang="zh-CN" altLang="en-US" dirty="0"/>
              <a:t>采样探测 </a:t>
            </a:r>
            <a:endParaRPr lang="zh-CN" altLang="en-US" dirty="0"/>
          </a:p>
          <a:p>
            <a:pPr lvl="1" eaLnBrk="1" hangingPunct="1">
              <a:lnSpc>
                <a:spcPct val="80000"/>
              </a:lnSpc>
            </a:pPr>
            <a:r>
              <a:rPr lang="en-US" altLang="zh-CN" dirty="0"/>
              <a:t>Don</a:t>
            </a:r>
            <a:r>
              <a:rPr lang="en-US" altLang="zh-CN" dirty="0">
                <a:latin typeface="Arial" panose="020B0604020202020204" pitchFamily="34" charset="0"/>
              </a:rPr>
              <a:t>’</a:t>
            </a:r>
            <a:r>
              <a:rPr lang="en-US" altLang="zh-CN" dirty="0"/>
              <a:t>t Fragment</a:t>
            </a:r>
            <a:r>
              <a:rPr lang="zh-CN" altLang="en-US" dirty="0"/>
              <a:t>位探测 </a:t>
            </a:r>
            <a:endParaRPr lang="zh-CN" altLang="en-US" dirty="0"/>
          </a:p>
          <a:p>
            <a:pPr lvl="1" eaLnBrk="1" hangingPunct="1">
              <a:lnSpc>
                <a:spcPct val="80000"/>
              </a:lnSpc>
            </a:pPr>
            <a:r>
              <a:rPr lang="en-US" altLang="zh-CN" dirty="0"/>
              <a:t>TCP</a:t>
            </a:r>
            <a:r>
              <a:rPr lang="zh-CN" altLang="en-US" dirty="0"/>
              <a:t>初始窗口的大小检测 </a:t>
            </a:r>
            <a:endParaRPr lang="zh-CN" altLang="en-US" dirty="0"/>
          </a:p>
          <a:p>
            <a:pPr lvl="1" eaLnBrk="1" hangingPunct="1">
              <a:lnSpc>
                <a:spcPct val="80000"/>
              </a:lnSpc>
            </a:pPr>
            <a:r>
              <a:rPr lang="en-US" altLang="zh-CN" dirty="0"/>
              <a:t>ACK</a:t>
            </a:r>
            <a:r>
              <a:rPr lang="zh-CN" altLang="en-US" dirty="0"/>
              <a:t>值探测 </a:t>
            </a:r>
            <a:endParaRPr lang="zh-CN" altLang="en-US" dirty="0"/>
          </a:p>
          <a:p>
            <a:pPr lvl="1" eaLnBrk="1" hangingPunct="1">
              <a:lnSpc>
                <a:spcPct val="80000"/>
              </a:lnSpc>
            </a:pPr>
            <a:r>
              <a:rPr lang="en-US" altLang="zh-CN" dirty="0"/>
              <a:t>ICMP</a:t>
            </a:r>
            <a:r>
              <a:rPr lang="zh-CN" altLang="en-US" dirty="0"/>
              <a:t>出错消息抑制 </a:t>
            </a:r>
            <a:endParaRPr lang="zh-CN" altLang="en-US" dirty="0"/>
          </a:p>
          <a:p>
            <a:pPr lvl="1" eaLnBrk="1" hangingPunct="1">
              <a:lnSpc>
                <a:spcPct val="80000"/>
              </a:lnSpc>
            </a:pPr>
            <a:r>
              <a:rPr lang="en-US" altLang="zh-CN" dirty="0"/>
              <a:t>ICMP</a:t>
            </a:r>
            <a:r>
              <a:rPr lang="zh-CN" altLang="en-US" dirty="0"/>
              <a:t>出错消息回射完整性 </a:t>
            </a:r>
            <a:endParaRPr lang="zh-CN" altLang="en-US" dirty="0"/>
          </a:p>
          <a:p>
            <a:pPr lvl="1" eaLnBrk="1" hangingPunct="1">
              <a:lnSpc>
                <a:spcPct val="80000"/>
              </a:lnSpc>
            </a:pPr>
            <a:r>
              <a:rPr lang="en-US" altLang="zh-CN" dirty="0"/>
              <a:t>TOS</a:t>
            </a:r>
            <a:r>
              <a:rPr lang="zh-CN" altLang="en-US" dirty="0"/>
              <a:t>服务类型 </a:t>
            </a:r>
            <a:endParaRPr lang="zh-CN" altLang="en-US" dirty="0"/>
          </a:p>
          <a:p>
            <a:pPr lvl="1" eaLnBrk="1" hangingPunct="1">
              <a:lnSpc>
                <a:spcPct val="80000"/>
              </a:lnSpc>
            </a:pPr>
            <a:r>
              <a:rPr lang="zh-CN" altLang="en-US" dirty="0"/>
              <a:t>片断处理 </a:t>
            </a:r>
            <a:endParaRPr lang="zh-CN" altLang="en-US" dirty="0"/>
          </a:p>
        </p:txBody>
      </p:sp>
      <p:sp>
        <p:nvSpPr>
          <p:cNvPr id="111623"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11624"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8790">
                                            <p:txEl>
                                              <p:charRg st="0" end="7"/>
                                            </p:txEl>
                                          </p:spTgt>
                                        </p:tgtEl>
                                        <p:attrNameLst>
                                          <p:attrName>style.visibility</p:attrName>
                                        </p:attrNameLst>
                                      </p:cBhvr>
                                      <p:to>
                                        <p:strVal val="visible"/>
                                      </p:to>
                                    </p:set>
                                    <p:animEffect transition="in" filter="checkerboard(across)">
                                      <p:cBhvr>
                                        <p:cTn id="7" dur="500"/>
                                        <p:tgtEl>
                                          <p:spTgt spid="118790">
                                            <p:txEl>
                                              <p:charRg st="0" end="7"/>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18790">
                                            <p:txEl>
                                              <p:charRg st="7" end="14"/>
                                            </p:txEl>
                                          </p:spTgt>
                                        </p:tgtEl>
                                        <p:attrNameLst>
                                          <p:attrName>style.visibility</p:attrName>
                                        </p:attrNameLst>
                                      </p:cBhvr>
                                      <p:to>
                                        <p:strVal val="visible"/>
                                      </p:to>
                                    </p:set>
                                    <p:animEffect transition="in" filter="checkerboard(across)">
                                      <p:cBhvr>
                                        <p:cTn id="10" dur="500"/>
                                        <p:tgtEl>
                                          <p:spTgt spid="118790">
                                            <p:txEl>
                                              <p:charRg st="7" end="1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18790">
                                            <p:txEl>
                                              <p:charRg st="14" end="23"/>
                                            </p:txEl>
                                          </p:spTgt>
                                        </p:tgtEl>
                                        <p:attrNameLst>
                                          <p:attrName>style.visibility</p:attrName>
                                        </p:attrNameLst>
                                      </p:cBhvr>
                                      <p:to>
                                        <p:strVal val="visible"/>
                                      </p:to>
                                    </p:set>
                                    <p:animEffect transition="in" filter="checkerboard(across)">
                                      <p:cBhvr>
                                        <p:cTn id="13" dur="500"/>
                                        <p:tgtEl>
                                          <p:spTgt spid="118790">
                                            <p:txEl>
                                              <p:charRg st="14" end="2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18790">
                                            <p:txEl>
                                              <p:charRg st="23" end="42"/>
                                            </p:txEl>
                                          </p:spTgt>
                                        </p:tgtEl>
                                        <p:attrNameLst>
                                          <p:attrName>style.visibility</p:attrName>
                                        </p:attrNameLst>
                                      </p:cBhvr>
                                      <p:to>
                                        <p:strVal val="visible"/>
                                      </p:to>
                                    </p:set>
                                    <p:animEffect transition="in" filter="checkerboard(across)">
                                      <p:cBhvr>
                                        <p:cTn id="16" dur="500"/>
                                        <p:tgtEl>
                                          <p:spTgt spid="118790">
                                            <p:txEl>
                                              <p:charRg st="23" end="42"/>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18790">
                                            <p:txEl>
                                              <p:charRg st="42" end="56"/>
                                            </p:txEl>
                                          </p:spTgt>
                                        </p:tgtEl>
                                        <p:attrNameLst>
                                          <p:attrName>style.visibility</p:attrName>
                                        </p:attrNameLst>
                                      </p:cBhvr>
                                      <p:to>
                                        <p:strVal val="visible"/>
                                      </p:to>
                                    </p:set>
                                    <p:animEffect transition="in" filter="checkerboard(across)">
                                      <p:cBhvr>
                                        <p:cTn id="19" dur="500"/>
                                        <p:tgtEl>
                                          <p:spTgt spid="118790">
                                            <p:txEl>
                                              <p:charRg st="42" end="56"/>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18790">
                                            <p:txEl>
                                              <p:charRg st="56" end="64"/>
                                            </p:txEl>
                                          </p:spTgt>
                                        </p:tgtEl>
                                        <p:attrNameLst>
                                          <p:attrName>style.visibility</p:attrName>
                                        </p:attrNameLst>
                                      </p:cBhvr>
                                      <p:to>
                                        <p:strVal val="visible"/>
                                      </p:to>
                                    </p:set>
                                    <p:animEffect transition="in" filter="checkerboard(across)">
                                      <p:cBhvr>
                                        <p:cTn id="22" dur="500"/>
                                        <p:tgtEl>
                                          <p:spTgt spid="118790">
                                            <p:txEl>
                                              <p:charRg st="56" end="64"/>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18790">
                                            <p:txEl>
                                              <p:charRg st="64" end="76"/>
                                            </p:txEl>
                                          </p:spTgt>
                                        </p:tgtEl>
                                        <p:attrNameLst>
                                          <p:attrName>style.visibility</p:attrName>
                                        </p:attrNameLst>
                                      </p:cBhvr>
                                      <p:to>
                                        <p:strVal val="visible"/>
                                      </p:to>
                                    </p:set>
                                    <p:animEffect transition="in" filter="checkerboard(across)">
                                      <p:cBhvr>
                                        <p:cTn id="25" dur="500"/>
                                        <p:tgtEl>
                                          <p:spTgt spid="118790">
                                            <p:txEl>
                                              <p:charRg st="64" end="76"/>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18790">
                                            <p:txEl>
                                              <p:charRg st="76" end="91"/>
                                            </p:txEl>
                                          </p:spTgt>
                                        </p:tgtEl>
                                        <p:attrNameLst>
                                          <p:attrName>style.visibility</p:attrName>
                                        </p:attrNameLst>
                                      </p:cBhvr>
                                      <p:to>
                                        <p:strVal val="visible"/>
                                      </p:to>
                                    </p:set>
                                    <p:animEffect transition="in" filter="checkerboard(across)">
                                      <p:cBhvr>
                                        <p:cTn id="28" dur="500"/>
                                        <p:tgtEl>
                                          <p:spTgt spid="118790">
                                            <p:txEl>
                                              <p:charRg st="76" end="91"/>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18790">
                                            <p:txEl>
                                              <p:charRg st="91" end="100"/>
                                            </p:txEl>
                                          </p:spTgt>
                                        </p:tgtEl>
                                        <p:attrNameLst>
                                          <p:attrName>style.visibility</p:attrName>
                                        </p:attrNameLst>
                                      </p:cBhvr>
                                      <p:to>
                                        <p:strVal val="visible"/>
                                      </p:to>
                                    </p:set>
                                    <p:animEffect transition="in" filter="checkerboard(across)">
                                      <p:cBhvr>
                                        <p:cTn id="31" dur="500"/>
                                        <p:tgtEl>
                                          <p:spTgt spid="118790">
                                            <p:txEl>
                                              <p:charRg st="91" end="100"/>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118790">
                                            <p:txEl>
                                              <p:charRg st="100" end="106"/>
                                            </p:txEl>
                                          </p:spTgt>
                                        </p:tgtEl>
                                        <p:attrNameLst>
                                          <p:attrName>style.visibility</p:attrName>
                                        </p:attrNameLst>
                                      </p:cBhvr>
                                      <p:to>
                                        <p:strVal val="visible"/>
                                      </p:to>
                                    </p:set>
                                    <p:animEffect transition="in" filter="checkerboard(across)">
                                      <p:cBhvr>
                                        <p:cTn id="34" dur="500"/>
                                        <p:tgtEl>
                                          <p:spTgt spid="118790">
                                            <p:txEl>
                                              <p:charRg st="100" end="10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12643"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12644"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12645" name="Rectangle 2"/>
          <p:cNvSpPr>
            <a:spLocks noGrp="1"/>
          </p:cNvSpPr>
          <p:nvPr>
            <p:ph type="title"/>
          </p:nvPr>
        </p:nvSpPr>
        <p:spPr/>
        <p:txBody>
          <a:bodyPr vert="horz" wrap="square" lIns="91440" tIns="45720" rIns="91440" bIns="45720" anchor="b" anchorCtr="0"/>
          <a:p>
            <a:pPr eaLnBrk="1" hangingPunct="1"/>
            <a:r>
              <a:rPr lang="en-US" altLang="zh-CN" dirty="0"/>
              <a:t>FIN</a:t>
            </a:r>
            <a:r>
              <a:rPr lang="zh-CN" altLang="en-US" dirty="0"/>
              <a:t>探测</a:t>
            </a:r>
            <a:endParaRPr lang="zh-CN" altLang="en-US" dirty="0"/>
          </a:p>
        </p:txBody>
      </p:sp>
      <p:sp>
        <p:nvSpPr>
          <p:cNvPr id="112646" name="Rectangle 3"/>
          <p:cNvSpPr>
            <a:spLocks noGrp="1"/>
          </p:cNvSpPr>
          <p:nvPr>
            <p:ph type="body"/>
          </p:nvPr>
        </p:nvSpPr>
        <p:spPr/>
        <p:txBody>
          <a:bodyPr vert="horz" wrap="square" lIns="91440" tIns="45720" rIns="91440" bIns="45720" anchor="t" anchorCtr="0"/>
          <a:p>
            <a:pPr eaLnBrk="1" hangingPunct="1"/>
            <a:r>
              <a:rPr lang="zh-CN" altLang="en-US" dirty="0"/>
              <a:t>通过向目标主机上的一个打开的端口发送一个</a:t>
            </a:r>
            <a:r>
              <a:rPr lang="en-US" altLang="zh-CN" dirty="0"/>
              <a:t>FIN</a:t>
            </a:r>
            <a:r>
              <a:rPr lang="zh-CN" altLang="en-US" dirty="0"/>
              <a:t>分组，然后等待回应；许多系统如：</a:t>
            </a:r>
            <a:r>
              <a:rPr lang="en-US" altLang="zh-CN" dirty="0"/>
              <a:t>WINNT</a:t>
            </a:r>
            <a:r>
              <a:rPr lang="zh-CN" altLang="en-US" dirty="0"/>
              <a:t>、</a:t>
            </a:r>
            <a:r>
              <a:rPr lang="en-US" altLang="zh-CN" dirty="0"/>
              <a:t>CISCO IOS</a:t>
            </a:r>
            <a:r>
              <a:rPr lang="zh-CN" altLang="en-US" dirty="0"/>
              <a:t>、</a:t>
            </a:r>
            <a:r>
              <a:rPr lang="en-US" altLang="zh-CN" dirty="0"/>
              <a:t>HP/UX</a:t>
            </a:r>
            <a:r>
              <a:rPr lang="zh-CN" altLang="en-US" dirty="0"/>
              <a:t>、</a:t>
            </a:r>
            <a:r>
              <a:rPr lang="en-US" altLang="zh-CN" dirty="0"/>
              <a:t>IRIX</a:t>
            </a:r>
            <a:r>
              <a:rPr lang="zh-CN" altLang="en-US" dirty="0"/>
              <a:t>的</a:t>
            </a:r>
            <a:r>
              <a:rPr lang="en-US" altLang="zh-CN" dirty="0"/>
              <a:t>TCP/IP</a:t>
            </a:r>
            <a:r>
              <a:rPr lang="zh-CN" altLang="en-US" dirty="0"/>
              <a:t>协议栈实现将返回一个</a:t>
            </a:r>
            <a:r>
              <a:rPr lang="en-US" altLang="zh-CN" dirty="0"/>
              <a:t>Reset</a:t>
            </a:r>
            <a:r>
              <a:rPr lang="zh-CN" altLang="en-US" dirty="0"/>
              <a:t>。 </a:t>
            </a:r>
            <a:endParaRPr lang="zh-CN" altLang="en-US" dirty="0"/>
          </a:p>
        </p:txBody>
      </p:sp>
      <p:sp>
        <p:nvSpPr>
          <p:cNvPr id="112647"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12648"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13667"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13668"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13669" name="Rectangle 2"/>
          <p:cNvSpPr>
            <a:spLocks noGrp="1"/>
          </p:cNvSpPr>
          <p:nvPr>
            <p:ph type="title"/>
          </p:nvPr>
        </p:nvSpPr>
        <p:spPr/>
        <p:txBody>
          <a:bodyPr vert="horz" wrap="square" lIns="91440" tIns="45720" rIns="91440" bIns="45720" anchor="b" anchorCtr="0"/>
          <a:p>
            <a:pPr eaLnBrk="1" hangingPunct="1"/>
            <a:r>
              <a:rPr lang="en-US" altLang="zh-CN" dirty="0"/>
              <a:t>ISN</a:t>
            </a:r>
            <a:r>
              <a:rPr lang="zh-CN" altLang="en-US" dirty="0"/>
              <a:t>采样探测</a:t>
            </a:r>
            <a:endParaRPr lang="zh-CN" altLang="en-US" dirty="0"/>
          </a:p>
        </p:txBody>
      </p:sp>
      <p:sp>
        <p:nvSpPr>
          <p:cNvPr id="113670" name="Rectangle 3"/>
          <p:cNvSpPr>
            <a:spLocks noGrp="1"/>
          </p:cNvSpPr>
          <p:nvPr>
            <p:ph type="body"/>
          </p:nvPr>
        </p:nvSpPr>
        <p:spPr/>
        <p:txBody>
          <a:bodyPr vert="horz" wrap="square" lIns="91440" tIns="45720" rIns="91440" bIns="45720" anchor="t" anchorCtr="0"/>
          <a:p>
            <a:pPr eaLnBrk="1" hangingPunct="1"/>
            <a:r>
              <a:rPr lang="zh-CN" altLang="en-US" dirty="0"/>
              <a:t>这是寻找初始化序列长度模板与特定的</a:t>
            </a:r>
            <a:r>
              <a:rPr lang="en-US" altLang="zh-CN" dirty="0"/>
              <a:t>OS</a:t>
            </a:r>
            <a:r>
              <a:rPr lang="zh-CN" altLang="en-US" dirty="0"/>
              <a:t>匹配的方法，这样可以区分一些</a:t>
            </a:r>
            <a:r>
              <a:rPr lang="en-US" altLang="zh-CN" dirty="0"/>
              <a:t>OS</a:t>
            </a:r>
            <a:r>
              <a:rPr lang="zh-CN" altLang="en-US" dirty="0"/>
              <a:t>，如早些的</a:t>
            </a:r>
            <a:r>
              <a:rPr lang="en-US" altLang="zh-CN" dirty="0"/>
              <a:t>UNIX</a:t>
            </a:r>
            <a:r>
              <a:rPr lang="zh-CN" altLang="en-US" dirty="0"/>
              <a:t>系统是</a:t>
            </a:r>
            <a:r>
              <a:rPr lang="en-US" altLang="zh-CN" dirty="0"/>
              <a:t>64 K</a:t>
            </a:r>
            <a:r>
              <a:rPr lang="zh-CN" altLang="en-US" dirty="0"/>
              <a:t>长度。而一些新的</a:t>
            </a:r>
            <a:r>
              <a:rPr lang="en-US" altLang="zh-CN" dirty="0"/>
              <a:t>UNIX</a:t>
            </a:r>
            <a:r>
              <a:rPr lang="zh-CN" altLang="en-US" dirty="0"/>
              <a:t>系统则是随机增加长度，如</a:t>
            </a:r>
            <a:r>
              <a:rPr lang="en-US" altLang="zh-CN" dirty="0"/>
              <a:t>Solaris</a:t>
            </a:r>
            <a:r>
              <a:rPr lang="zh-CN" altLang="en-US" dirty="0"/>
              <a:t>、</a:t>
            </a:r>
            <a:r>
              <a:rPr lang="en-US" altLang="zh-CN" dirty="0"/>
              <a:t>IRIX</a:t>
            </a:r>
            <a:r>
              <a:rPr lang="zh-CN" altLang="en-US" dirty="0"/>
              <a:t>、</a:t>
            </a:r>
            <a:r>
              <a:rPr lang="en-US" altLang="zh-CN" dirty="0"/>
              <a:t>FreeBSD</a:t>
            </a:r>
            <a:r>
              <a:rPr lang="zh-CN" altLang="en-US" dirty="0"/>
              <a:t>、</a:t>
            </a:r>
            <a:r>
              <a:rPr lang="en-US" altLang="zh-CN" dirty="0"/>
              <a:t>Digital Unix</a:t>
            </a:r>
            <a:r>
              <a:rPr lang="zh-CN" altLang="en-US" dirty="0"/>
              <a:t>、</a:t>
            </a:r>
            <a:r>
              <a:rPr lang="en-US" altLang="zh-CN" dirty="0"/>
              <a:t>Cray</a:t>
            </a:r>
            <a:r>
              <a:rPr lang="zh-CN" altLang="en-US" dirty="0"/>
              <a:t>等。</a:t>
            </a:r>
            <a:endParaRPr lang="zh-CN" altLang="en-US" dirty="0"/>
          </a:p>
        </p:txBody>
      </p:sp>
      <p:sp>
        <p:nvSpPr>
          <p:cNvPr id="113671"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13672"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14691"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14692"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14693" name="Rectangle 2"/>
          <p:cNvSpPr>
            <a:spLocks noGrp="1"/>
          </p:cNvSpPr>
          <p:nvPr>
            <p:ph type="title"/>
          </p:nvPr>
        </p:nvSpPr>
        <p:spPr/>
        <p:txBody>
          <a:bodyPr vert="horz" wrap="square" lIns="91440" tIns="45720" rIns="91440" bIns="45720" anchor="b" anchorCtr="0"/>
          <a:p>
            <a:pPr eaLnBrk="1" hangingPunct="1"/>
            <a:r>
              <a:rPr lang="en-US" altLang="zh-CN" dirty="0"/>
              <a:t>Don</a:t>
            </a:r>
            <a:r>
              <a:rPr lang="en-US" altLang="zh-CN" dirty="0">
                <a:latin typeface="Arial" panose="020B0604020202020204" pitchFamily="34" charset="0"/>
              </a:rPr>
              <a:t>’</a:t>
            </a:r>
            <a:r>
              <a:rPr lang="en-US" altLang="zh-CN" dirty="0"/>
              <a:t>t Fragment</a:t>
            </a:r>
            <a:r>
              <a:rPr lang="zh-CN" altLang="en-US" dirty="0"/>
              <a:t>位探测</a:t>
            </a:r>
            <a:endParaRPr lang="zh-CN" altLang="en-US" dirty="0"/>
          </a:p>
        </p:txBody>
      </p:sp>
      <p:sp>
        <p:nvSpPr>
          <p:cNvPr id="114694" name="Rectangle 3"/>
          <p:cNvSpPr>
            <a:spLocks noGrp="1"/>
          </p:cNvSpPr>
          <p:nvPr>
            <p:ph type="body"/>
          </p:nvPr>
        </p:nvSpPr>
        <p:spPr/>
        <p:txBody>
          <a:bodyPr vert="horz" wrap="square" lIns="91440" tIns="45720" rIns="91440" bIns="45720" anchor="t" anchorCtr="0"/>
          <a:p>
            <a:pPr eaLnBrk="1" hangingPunct="1"/>
            <a:r>
              <a:rPr lang="zh-CN" altLang="en-US" dirty="0"/>
              <a:t>一些操作系统会设置</a:t>
            </a:r>
            <a:r>
              <a:rPr lang="en-US" altLang="zh-CN" dirty="0"/>
              <a:t>IP</a:t>
            </a:r>
            <a:r>
              <a:rPr lang="zh-CN" altLang="en-US" dirty="0"/>
              <a:t>头部</a:t>
            </a:r>
            <a:r>
              <a:rPr lang="zh-CN" altLang="en-US" dirty="0">
                <a:latin typeface="Arial" panose="020B0604020202020204" pitchFamily="34" charset="0"/>
              </a:rPr>
              <a:t>“</a:t>
            </a:r>
            <a:r>
              <a:rPr lang="en-US" altLang="zh-CN" dirty="0"/>
              <a:t>Don</a:t>
            </a:r>
            <a:r>
              <a:rPr lang="en-US" altLang="zh-CN" dirty="0">
                <a:latin typeface="Arial" panose="020B0604020202020204" pitchFamily="34" charset="0"/>
              </a:rPr>
              <a:t>’</a:t>
            </a:r>
            <a:r>
              <a:rPr lang="en-US" altLang="zh-CN" dirty="0"/>
              <a:t>t Fragment</a:t>
            </a:r>
            <a:r>
              <a:rPr lang="zh-CN" altLang="en-US" dirty="0"/>
              <a:t>位</a:t>
            </a:r>
            <a:r>
              <a:rPr lang="zh-CN" altLang="en-US" dirty="0">
                <a:latin typeface="Arial" panose="020B0604020202020204" pitchFamily="34" charset="0"/>
              </a:rPr>
              <a:t>”</a:t>
            </a:r>
            <a:r>
              <a:rPr lang="zh-CN" altLang="en-US" dirty="0"/>
              <a:t>（不分片位）以改善性能，监视这个位就可以判定区分远程</a:t>
            </a:r>
            <a:r>
              <a:rPr lang="en-US" altLang="zh-CN" dirty="0"/>
              <a:t>OS</a:t>
            </a:r>
            <a:r>
              <a:rPr lang="zh-CN" altLang="en-US" dirty="0"/>
              <a:t>。 </a:t>
            </a:r>
            <a:endParaRPr lang="zh-CN" altLang="en-US" dirty="0"/>
          </a:p>
        </p:txBody>
      </p:sp>
      <p:sp>
        <p:nvSpPr>
          <p:cNvPr id="114695"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14696"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15715"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15716"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15717" name="Rectangle 2"/>
          <p:cNvSpPr>
            <a:spLocks noGrp="1"/>
          </p:cNvSpPr>
          <p:nvPr>
            <p:ph type="title"/>
          </p:nvPr>
        </p:nvSpPr>
        <p:spPr/>
        <p:txBody>
          <a:bodyPr vert="horz" wrap="square" lIns="91440" tIns="45720" rIns="91440" bIns="45720" anchor="b" anchorCtr="0"/>
          <a:p>
            <a:pPr eaLnBrk="1" hangingPunct="1"/>
            <a:r>
              <a:rPr lang="en-US" altLang="zh-CN" dirty="0"/>
              <a:t>TCP</a:t>
            </a:r>
            <a:r>
              <a:rPr lang="zh-CN" altLang="en-US" dirty="0"/>
              <a:t>初始窗口大小探测</a:t>
            </a:r>
            <a:endParaRPr lang="zh-CN" altLang="en-US" dirty="0"/>
          </a:p>
        </p:txBody>
      </p:sp>
      <p:sp>
        <p:nvSpPr>
          <p:cNvPr id="115718" name="Rectangle 3"/>
          <p:cNvSpPr>
            <a:spLocks noGrp="1"/>
          </p:cNvSpPr>
          <p:nvPr>
            <p:ph type="body"/>
          </p:nvPr>
        </p:nvSpPr>
        <p:spPr/>
        <p:txBody>
          <a:bodyPr vert="horz" wrap="square" lIns="91440" tIns="45720" rIns="91440" bIns="45720" anchor="t" anchorCtr="0"/>
          <a:p>
            <a:pPr eaLnBrk="1" hangingPunct="1"/>
            <a:r>
              <a:rPr lang="zh-CN" altLang="en-US" dirty="0"/>
              <a:t>简单检查返回的包里包含的窗口大小。某些</a:t>
            </a:r>
            <a:r>
              <a:rPr lang="en-US" altLang="zh-CN" dirty="0"/>
              <a:t>OS</a:t>
            </a:r>
            <a:r>
              <a:rPr lang="zh-CN" altLang="en-US" dirty="0"/>
              <a:t>在</a:t>
            </a:r>
            <a:r>
              <a:rPr lang="en-US" altLang="zh-CN" dirty="0"/>
              <a:t>TCP/IP</a:t>
            </a:r>
            <a:r>
              <a:rPr lang="zh-CN" altLang="en-US" dirty="0"/>
              <a:t>协议栈的实现中，这个值是独特的。如 </a:t>
            </a:r>
            <a:r>
              <a:rPr lang="en-US" altLang="zh-CN" dirty="0"/>
              <a:t>IBM AIX</a:t>
            </a:r>
            <a:r>
              <a:rPr lang="zh-CN" altLang="en-US" dirty="0"/>
              <a:t>是</a:t>
            </a:r>
            <a:r>
              <a:rPr lang="en-US" altLang="zh-CN" dirty="0"/>
              <a:t>0x3F25</a:t>
            </a:r>
            <a:r>
              <a:rPr lang="zh-CN" altLang="en-US" dirty="0"/>
              <a:t>，</a:t>
            </a:r>
            <a:r>
              <a:rPr lang="en-US" altLang="zh-CN" dirty="0"/>
              <a:t>NT</a:t>
            </a:r>
            <a:r>
              <a:rPr lang="zh-CN" altLang="en-US" dirty="0"/>
              <a:t>和</a:t>
            </a:r>
            <a:r>
              <a:rPr lang="en-US" altLang="zh-CN" dirty="0"/>
              <a:t>BSD</a:t>
            </a:r>
            <a:r>
              <a:rPr lang="zh-CN" altLang="en-US" dirty="0"/>
              <a:t>是</a:t>
            </a:r>
            <a:r>
              <a:rPr lang="en-US" altLang="zh-CN" dirty="0"/>
              <a:t>0x402E</a:t>
            </a:r>
            <a:r>
              <a:rPr lang="zh-CN" altLang="en-US" dirty="0"/>
              <a:t>，可以增加指纹鉴别的准确度。 </a:t>
            </a:r>
            <a:endParaRPr lang="zh-CN" altLang="en-US" dirty="0"/>
          </a:p>
        </p:txBody>
      </p:sp>
      <p:sp>
        <p:nvSpPr>
          <p:cNvPr id="115719"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15720"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16739"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16740"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16741" name="Rectangle 2"/>
          <p:cNvSpPr>
            <a:spLocks noGrp="1"/>
          </p:cNvSpPr>
          <p:nvPr>
            <p:ph type="title"/>
          </p:nvPr>
        </p:nvSpPr>
        <p:spPr/>
        <p:txBody>
          <a:bodyPr vert="horz" wrap="square" lIns="91440" tIns="45720" rIns="91440" bIns="45720" anchor="b" anchorCtr="0"/>
          <a:p>
            <a:pPr eaLnBrk="1" hangingPunct="1"/>
            <a:r>
              <a:rPr lang="en-US" altLang="zh-CN" dirty="0"/>
              <a:t>ACK</a:t>
            </a:r>
            <a:r>
              <a:rPr lang="zh-CN" altLang="en-US" dirty="0"/>
              <a:t>值探测</a:t>
            </a:r>
            <a:endParaRPr lang="zh-CN" altLang="en-US" dirty="0"/>
          </a:p>
        </p:txBody>
      </p:sp>
      <p:sp>
        <p:nvSpPr>
          <p:cNvPr id="116742" name="Rectangle 3"/>
          <p:cNvSpPr>
            <a:spLocks noGrp="1"/>
          </p:cNvSpPr>
          <p:nvPr>
            <p:ph type="body"/>
          </p:nvPr>
        </p:nvSpPr>
        <p:spPr/>
        <p:txBody>
          <a:bodyPr vert="horz" wrap="square" lIns="91440" tIns="45720" rIns="91440" bIns="45720" anchor="t" anchorCtr="0"/>
          <a:p>
            <a:pPr eaLnBrk="1" hangingPunct="1"/>
            <a:r>
              <a:rPr lang="zh-CN" altLang="en-US" dirty="0"/>
              <a:t>不同的</a:t>
            </a:r>
            <a:r>
              <a:rPr lang="en-US" altLang="zh-CN" dirty="0"/>
              <a:t>OS</a:t>
            </a:r>
            <a:r>
              <a:rPr lang="zh-CN" altLang="en-US" dirty="0"/>
              <a:t>对</a:t>
            </a:r>
            <a:r>
              <a:rPr lang="en-US" altLang="zh-CN" dirty="0"/>
              <a:t>TCP/IP</a:t>
            </a:r>
            <a:r>
              <a:rPr lang="zh-CN" altLang="en-US" dirty="0"/>
              <a:t>协议栈实现在</a:t>
            </a:r>
            <a:r>
              <a:rPr lang="en-US" altLang="zh-CN" dirty="0"/>
              <a:t>ACK</a:t>
            </a:r>
            <a:r>
              <a:rPr lang="zh-CN" altLang="en-US" dirty="0"/>
              <a:t>包的序列号的值的选择上存在差异，有些</a:t>
            </a:r>
            <a:r>
              <a:rPr lang="en-US" altLang="zh-CN" dirty="0"/>
              <a:t>OS</a:t>
            </a:r>
            <a:r>
              <a:rPr lang="zh-CN" altLang="en-US" dirty="0"/>
              <a:t>发回所确认的</a:t>
            </a:r>
            <a:r>
              <a:rPr lang="en-US" altLang="zh-CN" dirty="0"/>
              <a:t>TCP</a:t>
            </a:r>
            <a:r>
              <a:rPr lang="zh-CN" altLang="en-US" dirty="0"/>
              <a:t>包的序列号，另外一些则发回所确认的</a:t>
            </a:r>
            <a:r>
              <a:rPr lang="en-US" altLang="zh-CN" dirty="0"/>
              <a:t>TCP</a:t>
            </a:r>
            <a:r>
              <a:rPr lang="zh-CN" altLang="en-US" dirty="0"/>
              <a:t>包的序列号加</a:t>
            </a:r>
            <a:r>
              <a:rPr lang="en-US" altLang="zh-CN" dirty="0"/>
              <a:t>1</a:t>
            </a:r>
            <a:r>
              <a:rPr lang="zh-CN" altLang="en-US" dirty="0"/>
              <a:t>。</a:t>
            </a:r>
            <a:endParaRPr lang="zh-CN" altLang="en-US" dirty="0"/>
          </a:p>
        </p:txBody>
      </p:sp>
      <p:sp>
        <p:nvSpPr>
          <p:cNvPr id="116743"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16744"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17763"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17764"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17765" name="Rectangle 2"/>
          <p:cNvSpPr>
            <a:spLocks noGrp="1"/>
          </p:cNvSpPr>
          <p:nvPr>
            <p:ph type="title"/>
          </p:nvPr>
        </p:nvSpPr>
        <p:spPr/>
        <p:txBody>
          <a:bodyPr vert="horz" wrap="square" lIns="91440" tIns="45720" rIns="91440" bIns="45720" anchor="b" anchorCtr="0"/>
          <a:p>
            <a:pPr eaLnBrk="1" hangingPunct="1"/>
            <a:r>
              <a:rPr lang="en-US" altLang="zh-CN" dirty="0"/>
              <a:t>ICMP</a:t>
            </a:r>
            <a:r>
              <a:rPr lang="zh-CN" altLang="en-US" dirty="0"/>
              <a:t>出错信息抑制</a:t>
            </a:r>
            <a:endParaRPr lang="zh-CN" altLang="en-US" dirty="0"/>
          </a:p>
        </p:txBody>
      </p:sp>
      <p:sp>
        <p:nvSpPr>
          <p:cNvPr id="117766" name="Rectangle 3"/>
          <p:cNvSpPr>
            <a:spLocks noGrp="1"/>
          </p:cNvSpPr>
          <p:nvPr>
            <p:ph type="body"/>
          </p:nvPr>
        </p:nvSpPr>
        <p:spPr/>
        <p:txBody>
          <a:bodyPr vert="horz" wrap="square" lIns="91440" tIns="45720" rIns="91440" bIns="45720" anchor="t" anchorCtr="0"/>
          <a:p>
            <a:pPr eaLnBrk="1" hangingPunct="1"/>
            <a:r>
              <a:rPr lang="zh-CN" altLang="en-US" dirty="0"/>
              <a:t>有些</a:t>
            </a:r>
            <a:r>
              <a:rPr lang="en-US" altLang="zh-CN" dirty="0"/>
              <a:t>OS</a:t>
            </a:r>
            <a:r>
              <a:rPr lang="zh-CN" altLang="en-US" dirty="0"/>
              <a:t>限制</a:t>
            </a:r>
            <a:r>
              <a:rPr lang="en-US" altLang="zh-CN" dirty="0"/>
              <a:t>ICMP</a:t>
            </a:r>
            <a:r>
              <a:rPr lang="zh-CN" altLang="en-US" dirty="0"/>
              <a:t>出错消息的速率，通过某个随机选定的高端口发送</a:t>
            </a:r>
            <a:r>
              <a:rPr lang="en-US" altLang="zh-CN" dirty="0"/>
              <a:t>UDP</a:t>
            </a:r>
            <a:r>
              <a:rPr lang="zh-CN" altLang="en-US" dirty="0"/>
              <a:t>包，可能统计出在某个给定时间段内接受的不可达出错消息的数目。</a:t>
            </a:r>
            <a:endParaRPr lang="zh-CN" altLang="en-US" dirty="0"/>
          </a:p>
        </p:txBody>
      </p:sp>
      <p:sp>
        <p:nvSpPr>
          <p:cNvPr id="117767"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17768"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18787"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18788"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18789" name="Rectangle 2"/>
          <p:cNvSpPr>
            <a:spLocks noGrp="1"/>
          </p:cNvSpPr>
          <p:nvPr>
            <p:ph type="title"/>
          </p:nvPr>
        </p:nvSpPr>
        <p:spPr/>
        <p:txBody>
          <a:bodyPr vert="horz" wrap="square" lIns="91440" tIns="45720" rIns="91440" bIns="45720" anchor="b" anchorCtr="0"/>
          <a:p>
            <a:pPr eaLnBrk="1" hangingPunct="1"/>
            <a:r>
              <a:rPr lang="en-US" altLang="zh-CN" dirty="0"/>
              <a:t>ICMP</a:t>
            </a:r>
            <a:r>
              <a:rPr lang="zh-CN" altLang="en-US" dirty="0"/>
              <a:t>出错消息回射完整性</a:t>
            </a:r>
            <a:endParaRPr lang="zh-CN" altLang="en-US" dirty="0"/>
          </a:p>
        </p:txBody>
      </p:sp>
      <p:sp>
        <p:nvSpPr>
          <p:cNvPr id="118790" name="Rectangle 3"/>
          <p:cNvSpPr>
            <a:spLocks noGrp="1"/>
          </p:cNvSpPr>
          <p:nvPr>
            <p:ph type="body"/>
          </p:nvPr>
        </p:nvSpPr>
        <p:spPr/>
        <p:txBody>
          <a:bodyPr vert="horz" wrap="square" lIns="91440" tIns="45720" rIns="91440" bIns="45720" anchor="t" anchorCtr="0"/>
          <a:p>
            <a:pPr eaLnBrk="1" hangingPunct="1"/>
            <a:r>
              <a:rPr lang="zh-CN" altLang="en-US" dirty="0"/>
              <a:t>某些</a:t>
            </a:r>
            <a:r>
              <a:rPr lang="en-US" altLang="zh-CN" dirty="0"/>
              <a:t>OS</a:t>
            </a:r>
            <a:r>
              <a:rPr lang="zh-CN" altLang="en-US" dirty="0"/>
              <a:t>对</a:t>
            </a:r>
            <a:r>
              <a:rPr lang="en-US" altLang="zh-CN" dirty="0"/>
              <a:t>TCP/IP</a:t>
            </a:r>
            <a:r>
              <a:rPr lang="zh-CN" altLang="en-US" dirty="0"/>
              <a:t>协议栈的实现在返回</a:t>
            </a:r>
            <a:r>
              <a:rPr lang="en-US" altLang="zh-CN" dirty="0"/>
              <a:t>ICMP</a:t>
            </a:r>
            <a:r>
              <a:rPr lang="zh-CN" altLang="en-US" dirty="0"/>
              <a:t>出错消息的时候会修改所引用的</a:t>
            </a:r>
            <a:r>
              <a:rPr lang="en-US" altLang="zh-CN" dirty="0"/>
              <a:t>IP</a:t>
            </a:r>
            <a:r>
              <a:rPr lang="zh-CN" altLang="en-US" dirty="0"/>
              <a:t>头，检测对</a:t>
            </a:r>
            <a:r>
              <a:rPr lang="en-US" altLang="zh-CN" dirty="0"/>
              <a:t>IP</a:t>
            </a:r>
            <a:r>
              <a:rPr lang="zh-CN" altLang="en-US" dirty="0"/>
              <a:t>头的改动的类型可以粗略判断</a:t>
            </a:r>
            <a:r>
              <a:rPr lang="en-US" altLang="zh-CN" dirty="0"/>
              <a:t>OS</a:t>
            </a:r>
            <a:r>
              <a:rPr lang="zh-CN" altLang="en-US" dirty="0"/>
              <a:t>。</a:t>
            </a:r>
            <a:endParaRPr lang="zh-CN" altLang="en-US" dirty="0"/>
          </a:p>
        </p:txBody>
      </p:sp>
      <p:sp>
        <p:nvSpPr>
          <p:cNvPr id="118791"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18792"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19811"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19812"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19813" name="Rectangle 2"/>
          <p:cNvSpPr>
            <a:spLocks noGrp="1"/>
          </p:cNvSpPr>
          <p:nvPr>
            <p:ph type="title"/>
          </p:nvPr>
        </p:nvSpPr>
        <p:spPr/>
        <p:txBody>
          <a:bodyPr vert="horz" wrap="square" lIns="91440" tIns="45720" rIns="91440" bIns="45720" anchor="b" anchorCtr="0"/>
          <a:p>
            <a:pPr eaLnBrk="1" hangingPunct="1"/>
            <a:r>
              <a:rPr lang="en-US" altLang="zh-CN" dirty="0"/>
              <a:t>TOS</a:t>
            </a:r>
            <a:r>
              <a:rPr lang="zh-CN" altLang="en-US" dirty="0"/>
              <a:t>服务类型</a:t>
            </a:r>
            <a:endParaRPr lang="zh-CN" altLang="en-US" dirty="0"/>
          </a:p>
        </p:txBody>
      </p:sp>
      <p:sp>
        <p:nvSpPr>
          <p:cNvPr id="119814" name="Rectangle 3"/>
          <p:cNvSpPr>
            <a:spLocks noGrp="1"/>
          </p:cNvSpPr>
          <p:nvPr>
            <p:ph type="body"/>
          </p:nvPr>
        </p:nvSpPr>
        <p:spPr/>
        <p:txBody>
          <a:bodyPr vert="horz" wrap="square" lIns="91440" tIns="45720" rIns="91440" bIns="45720" anchor="t" anchorCtr="0"/>
          <a:p>
            <a:pPr eaLnBrk="1" hangingPunct="1"/>
            <a:r>
              <a:rPr lang="zh-CN" altLang="en-US" dirty="0"/>
              <a:t>检测</a:t>
            </a:r>
            <a:r>
              <a:rPr lang="en-US" altLang="zh-CN" dirty="0"/>
              <a:t>ICMP</a:t>
            </a:r>
            <a:r>
              <a:rPr lang="zh-CN" altLang="en-US" dirty="0"/>
              <a:t>端口不可到达消息的</a:t>
            </a:r>
            <a:r>
              <a:rPr lang="en-US" altLang="zh-CN" dirty="0"/>
              <a:t>TOS</a:t>
            </a:r>
            <a:r>
              <a:rPr lang="zh-CN" altLang="en-US" dirty="0"/>
              <a:t>字段，多数</a:t>
            </a:r>
            <a:r>
              <a:rPr lang="en-US" altLang="zh-CN" dirty="0"/>
              <a:t>OS</a:t>
            </a:r>
            <a:r>
              <a:rPr lang="zh-CN" altLang="en-US" dirty="0"/>
              <a:t>会是</a:t>
            </a:r>
            <a:r>
              <a:rPr lang="en-US" altLang="zh-CN" dirty="0"/>
              <a:t>0</a:t>
            </a:r>
            <a:r>
              <a:rPr lang="zh-CN" altLang="en-US" dirty="0"/>
              <a:t>，而另一些则不是。</a:t>
            </a:r>
            <a:endParaRPr lang="zh-CN" altLang="en-US" dirty="0"/>
          </a:p>
        </p:txBody>
      </p:sp>
      <p:sp>
        <p:nvSpPr>
          <p:cNvPr id="119815"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19816"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4339"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4340"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4341" name="Rectangle 2"/>
          <p:cNvSpPr>
            <a:spLocks noGrp="1"/>
          </p:cNvSpPr>
          <p:nvPr>
            <p:ph type="title"/>
          </p:nvPr>
        </p:nvSpPr>
        <p:spPr/>
        <p:txBody>
          <a:bodyPr vert="horz" wrap="square" lIns="91440" tIns="45720" rIns="91440" bIns="45720" anchor="b" anchorCtr="0"/>
          <a:p>
            <a:pPr eaLnBrk="1" hangingPunct="1"/>
            <a:r>
              <a:rPr lang="zh-CN" altLang="zh-CN" dirty="0"/>
              <a:t>一个典型的扫描案例</a:t>
            </a:r>
            <a:endParaRPr lang="zh-CN" altLang="zh-CN" dirty="0"/>
          </a:p>
        </p:txBody>
      </p:sp>
      <p:pic>
        <p:nvPicPr>
          <p:cNvPr id="14342" name="Picture 6" descr="1副本"/>
          <p:cNvPicPr>
            <a:picLocks noChangeAspect="1"/>
          </p:cNvPicPr>
          <p:nvPr/>
        </p:nvPicPr>
        <p:blipFill>
          <a:blip r:embed="rId1"/>
          <a:stretch>
            <a:fillRect/>
          </a:stretch>
        </p:blipFill>
        <p:spPr>
          <a:xfrm>
            <a:off x="1524000" y="1676400"/>
            <a:ext cx="6400800" cy="5014913"/>
          </a:xfrm>
          <a:prstGeom prst="rect">
            <a:avLst/>
          </a:prstGeom>
          <a:noFill/>
          <a:ln w="9525">
            <a:noFill/>
          </a:ln>
        </p:spPr>
      </p:pic>
      <p:sp>
        <p:nvSpPr>
          <p:cNvPr id="14343"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4344"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20835"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20836"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20837" name="Rectangle 2"/>
          <p:cNvSpPr>
            <a:spLocks noGrp="1"/>
          </p:cNvSpPr>
          <p:nvPr>
            <p:ph type="title"/>
          </p:nvPr>
        </p:nvSpPr>
        <p:spPr/>
        <p:txBody>
          <a:bodyPr vert="horz" wrap="square" lIns="91440" tIns="45720" rIns="91440" bIns="45720" anchor="b" anchorCtr="0"/>
          <a:p>
            <a:pPr eaLnBrk="1" hangingPunct="1"/>
            <a:r>
              <a:rPr lang="zh-CN" altLang="zh-CN" dirty="0"/>
              <a:t>片断处理</a:t>
            </a:r>
            <a:endParaRPr lang="zh-CN" altLang="zh-CN" dirty="0"/>
          </a:p>
        </p:txBody>
      </p:sp>
      <p:sp>
        <p:nvSpPr>
          <p:cNvPr id="120838" name="Rectangle 3"/>
          <p:cNvSpPr>
            <a:spLocks noGrp="1"/>
          </p:cNvSpPr>
          <p:nvPr>
            <p:ph type="body"/>
          </p:nvPr>
        </p:nvSpPr>
        <p:spPr/>
        <p:txBody>
          <a:bodyPr vert="horz" wrap="square" lIns="91440" tIns="45720" rIns="91440" bIns="45720" anchor="t" anchorCtr="0"/>
          <a:p>
            <a:pPr eaLnBrk="1" hangingPunct="1"/>
            <a:r>
              <a:rPr lang="zh-CN" altLang="en-US" dirty="0"/>
              <a:t>不同的</a:t>
            </a:r>
            <a:r>
              <a:rPr lang="en-US" altLang="zh-CN" dirty="0"/>
              <a:t>TCP/IP</a:t>
            </a:r>
            <a:r>
              <a:rPr lang="zh-CN" altLang="en-US" dirty="0"/>
              <a:t>协议栈实现对重叠的片断处理上有差异。有些在重组时会用后到达的新数据覆盖旧数据，有些则相反。</a:t>
            </a:r>
            <a:endParaRPr lang="zh-CN" altLang="en-US" dirty="0"/>
          </a:p>
        </p:txBody>
      </p:sp>
      <p:sp>
        <p:nvSpPr>
          <p:cNvPr id="120839"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20840"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21859"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21860"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21861" name="Rectangle 2"/>
          <p:cNvSpPr>
            <a:spLocks noGrp="1"/>
          </p:cNvSpPr>
          <p:nvPr>
            <p:ph type="title"/>
          </p:nvPr>
        </p:nvSpPr>
        <p:spPr/>
        <p:txBody>
          <a:bodyPr vert="horz" wrap="square" lIns="91440" tIns="45720" rIns="91440" bIns="45720" anchor="b" anchorCtr="0"/>
          <a:p>
            <a:pPr eaLnBrk="1" hangingPunct="1"/>
            <a:r>
              <a:rPr lang="zh-CN" altLang="zh-CN" dirty="0"/>
              <a:t>被动协议栈指纹识别 </a:t>
            </a:r>
            <a:endParaRPr lang="zh-CN" altLang="zh-CN" dirty="0"/>
          </a:p>
        </p:txBody>
      </p:sp>
      <p:sp>
        <p:nvSpPr>
          <p:cNvPr id="121862" name="Rectangle 4"/>
          <p:cNvSpPr>
            <a:spLocks noGrp="1"/>
          </p:cNvSpPr>
          <p:nvPr>
            <p:ph type="body"/>
          </p:nvPr>
        </p:nvSpPr>
        <p:spPr/>
        <p:txBody>
          <a:bodyPr vert="horz" wrap="square" lIns="91440" tIns="45720" rIns="91440" bIns="45720" anchor="t" anchorCtr="0"/>
          <a:p>
            <a:pPr eaLnBrk="1" hangingPunct="1"/>
            <a:r>
              <a:rPr lang="zh-CN" altLang="en-US" dirty="0"/>
              <a:t>主动协议栈指纹识别由于需要主动往目标发送数据包，但这些数据包在网络流量中比较惹人注意，因为正常使用网络不会按这样的顺序出现包，因此比较容易被</a:t>
            </a:r>
            <a:r>
              <a:rPr lang="en-US" altLang="zh-CN" dirty="0"/>
              <a:t>IDS</a:t>
            </a:r>
            <a:r>
              <a:rPr lang="zh-CN" altLang="en-US" dirty="0"/>
              <a:t>扑获。</a:t>
            </a:r>
            <a:endParaRPr lang="zh-CN" altLang="en-US" dirty="0"/>
          </a:p>
          <a:p>
            <a:pPr eaLnBrk="1" hangingPunct="1"/>
            <a:r>
              <a:rPr lang="zh-CN" altLang="en-US" dirty="0"/>
              <a:t>为了隐秘的识别远程</a:t>
            </a:r>
            <a:r>
              <a:rPr lang="en-US" altLang="zh-CN" dirty="0"/>
              <a:t>OS</a:t>
            </a:r>
            <a:r>
              <a:rPr lang="zh-CN" altLang="en-US" dirty="0"/>
              <a:t>，需要使用被动协议栈指纹识别。</a:t>
            </a:r>
            <a:endParaRPr lang="zh-CN" altLang="en-US" dirty="0"/>
          </a:p>
        </p:txBody>
      </p:sp>
      <p:sp>
        <p:nvSpPr>
          <p:cNvPr id="121863"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21864"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23907"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23908"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23909" name="Rectangle 2"/>
          <p:cNvSpPr>
            <a:spLocks noGrp="1"/>
          </p:cNvSpPr>
          <p:nvPr>
            <p:ph type="title"/>
          </p:nvPr>
        </p:nvSpPr>
        <p:spPr/>
        <p:txBody>
          <a:bodyPr vert="horz" wrap="square" lIns="91440" tIns="45720" rIns="91440" bIns="45720" anchor="b" anchorCtr="0"/>
          <a:p>
            <a:pPr eaLnBrk="1" hangingPunct="1"/>
            <a:r>
              <a:rPr lang="zh-CN" altLang="en-US" dirty="0"/>
              <a:t>被动协议栈指纹识别（</a:t>
            </a:r>
            <a:r>
              <a:rPr lang="en-US" altLang="zh-CN" dirty="0"/>
              <a:t>2</a:t>
            </a:r>
            <a:r>
              <a:rPr lang="zh-CN" altLang="en-US" dirty="0"/>
              <a:t>）</a:t>
            </a:r>
            <a:endParaRPr lang="zh-CN" altLang="en-US" dirty="0"/>
          </a:p>
        </p:txBody>
      </p:sp>
      <p:sp>
        <p:nvSpPr>
          <p:cNvPr id="123910" name="Rectangle 4"/>
          <p:cNvSpPr>
            <a:spLocks noGrp="1"/>
          </p:cNvSpPr>
          <p:nvPr>
            <p:ph type="body"/>
          </p:nvPr>
        </p:nvSpPr>
        <p:spPr/>
        <p:txBody>
          <a:bodyPr vert="horz" wrap="square" lIns="91440" tIns="45720" rIns="91440" bIns="45720" anchor="t" anchorCtr="0"/>
          <a:p>
            <a:pPr eaLnBrk="1" hangingPunct="1"/>
            <a:r>
              <a:rPr lang="zh-CN" altLang="en-US" sz="2600" dirty="0"/>
              <a:t>被动协议栈指纹识别不主动发送数据包，只是被动的捕获远程主机返回的包来分析其</a:t>
            </a:r>
            <a:r>
              <a:rPr lang="en-US" altLang="zh-CN" sz="2600" dirty="0"/>
              <a:t>OS</a:t>
            </a:r>
            <a:r>
              <a:rPr lang="zh-CN" altLang="en-US" sz="2600" dirty="0"/>
              <a:t>类型版本，一般可以从</a:t>
            </a:r>
            <a:r>
              <a:rPr lang="en-US" altLang="zh-CN" sz="2600" dirty="0"/>
              <a:t>4</a:t>
            </a:r>
            <a:r>
              <a:rPr lang="zh-CN" altLang="en-US" sz="2600" dirty="0"/>
              <a:t>个方面着手：</a:t>
            </a:r>
            <a:endParaRPr lang="zh-CN" altLang="en-US" sz="2600" dirty="0"/>
          </a:p>
          <a:p>
            <a:pPr lvl="1" eaLnBrk="1" hangingPunct="1"/>
            <a:r>
              <a:rPr lang="en-US" altLang="zh-CN" sz="2400" dirty="0">
                <a:solidFill>
                  <a:schemeClr val="accent2"/>
                </a:solidFill>
              </a:rPr>
              <a:t>TTL</a:t>
            </a:r>
            <a:r>
              <a:rPr lang="zh-CN" altLang="en-US" sz="2400" dirty="0">
                <a:solidFill>
                  <a:schemeClr val="accent2"/>
                </a:solidFill>
              </a:rPr>
              <a:t>值</a:t>
            </a:r>
            <a:r>
              <a:rPr lang="zh-CN" altLang="en-US" sz="2400" dirty="0"/>
              <a:t>：这个数据是操作系统对出站的信息包设置的存活时间。</a:t>
            </a:r>
            <a:endParaRPr lang="zh-CN" altLang="en-US" sz="2400" dirty="0"/>
          </a:p>
          <a:p>
            <a:pPr lvl="1" eaLnBrk="1" hangingPunct="1"/>
            <a:r>
              <a:rPr lang="en-US" altLang="zh-CN" sz="2400" dirty="0">
                <a:solidFill>
                  <a:schemeClr val="accent2"/>
                </a:solidFill>
              </a:rPr>
              <a:t>Windows Size</a:t>
            </a:r>
            <a:r>
              <a:rPr lang="zh-CN" altLang="en-US" sz="2400" dirty="0"/>
              <a:t>：操作系统设置的</a:t>
            </a:r>
            <a:r>
              <a:rPr lang="en-US" altLang="zh-CN" sz="2400" dirty="0"/>
              <a:t>TCP</a:t>
            </a:r>
            <a:r>
              <a:rPr lang="zh-CN" altLang="en-US" sz="2400" dirty="0"/>
              <a:t>窗口大小，这个窗口大小是在发送</a:t>
            </a:r>
            <a:r>
              <a:rPr lang="en-US" altLang="zh-CN" sz="2400" dirty="0"/>
              <a:t>FIN</a:t>
            </a:r>
            <a:r>
              <a:rPr lang="zh-CN" altLang="en-US" sz="2400" dirty="0"/>
              <a:t>信息包时包含的选项。</a:t>
            </a:r>
            <a:endParaRPr lang="zh-CN" altLang="en-US" sz="2400" dirty="0"/>
          </a:p>
          <a:p>
            <a:pPr lvl="1" eaLnBrk="1" hangingPunct="1"/>
            <a:r>
              <a:rPr lang="en-US" altLang="zh-CN" sz="2400" dirty="0">
                <a:solidFill>
                  <a:schemeClr val="accent2"/>
                </a:solidFill>
              </a:rPr>
              <a:t>DF</a:t>
            </a:r>
            <a:r>
              <a:rPr lang="zh-CN" altLang="en-US" sz="2400" dirty="0"/>
              <a:t>：可以查看操作系统是否设置了不准分片位。</a:t>
            </a:r>
            <a:endParaRPr lang="zh-CN" altLang="en-US" sz="2400" dirty="0"/>
          </a:p>
          <a:p>
            <a:pPr lvl="1" eaLnBrk="1" hangingPunct="1"/>
            <a:r>
              <a:rPr lang="en-US" altLang="zh-CN" sz="2400" dirty="0">
                <a:solidFill>
                  <a:schemeClr val="accent2"/>
                </a:solidFill>
              </a:rPr>
              <a:t>TOS</a:t>
            </a:r>
            <a:r>
              <a:rPr lang="zh-CN" altLang="en-US" sz="2400" dirty="0"/>
              <a:t>：操作系统是否设置了服务类型。</a:t>
            </a:r>
            <a:endParaRPr lang="zh-CN" altLang="en-US" sz="2400" dirty="0"/>
          </a:p>
        </p:txBody>
      </p:sp>
      <p:sp>
        <p:nvSpPr>
          <p:cNvPr id="123911"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23912"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25955"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25956"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25957" name="Rectangle 2"/>
          <p:cNvSpPr>
            <a:spLocks noGrp="1"/>
          </p:cNvSpPr>
          <p:nvPr>
            <p:ph type="title"/>
          </p:nvPr>
        </p:nvSpPr>
        <p:spPr/>
        <p:txBody>
          <a:bodyPr vert="horz" wrap="square" lIns="91440" tIns="45720" rIns="91440" bIns="45720" anchor="b" anchorCtr="0"/>
          <a:p>
            <a:pPr eaLnBrk="1" hangingPunct="1"/>
            <a:r>
              <a:rPr lang="zh-CN" altLang="zh-CN" dirty="0"/>
              <a:t>漏洞扫描</a:t>
            </a:r>
            <a:endParaRPr lang="zh-CN" altLang="zh-CN" dirty="0"/>
          </a:p>
        </p:txBody>
      </p:sp>
      <p:sp>
        <p:nvSpPr>
          <p:cNvPr id="125958" name="Rectangle 3"/>
          <p:cNvSpPr>
            <a:spLocks noGrp="1"/>
          </p:cNvSpPr>
          <p:nvPr>
            <p:ph type="body"/>
          </p:nvPr>
        </p:nvSpPr>
        <p:spPr>
          <a:xfrm>
            <a:off x="609600" y="1752600"/>
            <a:ext cx="7162800" cy="2514600"/>
          </a:xfrm>
        </p:spPr>
        <p:txBody>
          <a:bodyPr vert="horz" wrap="square" lIns="91440" tIns="45720" rIns="91440" bIns="45720" anchor="t" anchorCtr="0"/>
          <a:p>
            <a:pPr eaLnBrk="1" hangingPunct="1"/>
            <a:r>
              <a:rPr lang="zh-CN" altLang="zh-CN" dirty="0"/>
              <a:t>漏洞扫描技术的原理 </a:t>
            </a:r>
            <a:endParaRPr lang="zh-CN" altLang="zh-CN" dirty="0"/>
          </a:p>
          <a:p>
            <a:pPr eaLnBrk="1" hangingPunct="1"/>
            <a:r>
              <a:rPr lang="zh-CN" altLang="zh-CN" dirty="0"/>
              <a:t>漏洞扫描技术的分类和实现方法</a:t>
            </a:r>
            <a:endParaRPr lang="zh-CN" altLang="zh-CN" dirty="0"/>
          </a:p>
          <a:p>
            <a:pPr eaLnBrk="1" hangingPunct="1"/>
            <a:r>
              <a:rPr lang="zh-CN" altLang="zh-CN" dirty="0"/>
              <a:t>漏洞扫描的问题 </a:t>
            </a:r>
            <a:endParaRPr lang="zh-CN" altLang="zh-CN" dirty="0"/>
          </a:p>
        </p:txBody>
      </p:sp>
      <p:sp>
        <p:nvSpPr>
          <p:cNvPr id="125959"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25960"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26979"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26980"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26981" name="Rectangle 2"/>
          <p:cNvSpPr>
            <a:spLocks noGrp="1"/>
          </p:cNvSpPr>
          <p:nvPr>
            <p:ph type="title"/>
          </p:nvPr>
        </p:nvSpPr>
        <p:spPr/>
        <p:txBody>
          <a:bodyPr vert="horz" wrap="square" lIns="91440" tIns="45720" rIns="91440" bIns="45720" anchor="b" anchorCtr="0"/>
          <a:p>
            <a:pPr eaLnBrk="1" hangingPunct="1"/>
            <a:r>
              <a:rPr lang="zh-CN" altLang="zh-CN" dirty="0"/>
              <a:t>漏洞扫描－－原理</a:t>
            </a:r>
            <a:endParaRPr lang="zh-CN" altLang="zh-CN" dirty="0"/>
          </a:p>
        </p:txBody>
      </p:sp>
      <p:sp>
        <p:nvSpPr>
          <p:cNvPr id="126982" name="Rectangle 2"/>
          <p:cNvSpPr>
            <a:spLocks noGrp="1"/>
          </p:cNvSpPr>
          <p:nvPr>
            <p:ph type="body"/>
          </p:nvPr>
        </p:nvSpPr>
        <p:spPr/>
        <p:txBody>
          <a:bodyPr vert="horz" wrap="square" lIns="91440" tIns="45720" rIns="91440" bIns="45720" anchor="t" anchorCtr="0"/>
          <a:p>
            <a:pPr eaLnBrk="1" hangingPunct="1"/>
            <a:r>
              <a:rPr lang="zh-CN" altLang="en-US" sz="2600" dirty="0"/>
              <a:t>漏洞扫描主要通过以下两种方法来检查目标主机是否存在漏洞：</a:t>
            </a:r>
            <a:endParaRPr lang="zh-CN" altLang="en-US" sz="2600" dirty="0"/>
          </a:p>
          <a:p>
            <a:pPr lvl="1" eaLnBrk="1" hangingPunct="1"/>
            <a:r>
              <a:rPr lang="zh-CN" altLang="en-US" sz="2200" dirty="0">
                <a:solidFill>
                  <a:srgbClr val="FF0000"/>
                </a:solidFill>
              </a:rPr>
              <a:t>基于漏洞库的特征匹配</a:t>
            </a:r>
            <a:r>
              <a:rPr lang="zh-CN" altLang="en-US" sz="2200" dirty="0"/>
              <a:t>：通过端口扫描得知目标主机开启的端口以及端口上的网络服务后，将这些相关信息与网络漏洞扫描系统提供的漏洞库进行匹配，查看是否有满足匹配条件的漏洞存在；</a:t>
            </a:r>
            <a:endParaRPr lang="zh-CN" altLang="en-US" sz="2200" dirty="0"/>
          </a:p>
          <a:p>
            <a:pPr lvl="1" eaLnBrk="1" hangingPunct="1"/>
            <a:r>
              <a:rPr lang="zh-CN" altLang="en-US" sz="2200" dirty="0">
                <a:solidFill>
                  <a:srgbClr val="FF0000"/>
                </a:solidFill>
              </a:rPr>
              <a:t>基于模拟攻击</a:t>
            </a:r>
            <a:r>
              <a:rPr lang="zh-CN" altLang="en-US" sz="2200" dirty="0"/>
              <a:t>：通过模拟黑客的攻击手段，编写攻击模块，对目标主机系统进行攻击性的安全漏洞扫描，如测试弱势口令等，若模拟攻击成功，则表明目标主机系统存在安全漏洞。</a:t>
            </a:r>
            <a:endParaRPr lang="zh-CN" altLang="en-US" sz="2200" dirty="0"/>
          </a:p>
        </p:txBody>
      </p:sp>
      <p:sp>
        <p:nvSpPr>
          <p:cNvPr id="126983"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26984"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28003"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28004"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28005" name="Rectangle 2"/>
          <p:cNvSpPr>
            <a:spLocks noGrp="1"/>
          </p:cNvSpPr>
          <p:nvPr>
            <p:ph type="title"/>
          </p:nvPr>
        </p:nvSpPr>
        <p:spPr/>
        <p:txBody>
          <a:bodyPr vert="horz" wrap="square" lIns="91440" tIns="45720" rIns="91440" bIns="45720" anchor="b" anchorCtr="0"/>
          <a:p>
            <a:pPr eaLnBrk="1" hangingPunct="1"/>
            <a:r>
              <a:rPr lang="zh-CN" altLang="zh-CN" dirty="0"/>
              <a:t>漏洞扫描－－分类和实现方法 </a:t>
            </a:r>
            <a:endParaRPr lang="zh-CN" altLang="zh-CN" dirty="0"/>
          </a:p>
        </p:txBody>
      </p:sp>
      <p:sp>
        <p:nvSpPr>
          <p:cNvPr id="128006" name="Rectangle 2"/>
          <p:cNvSpPr>
            <a:spLocks noGrp="1"/>
          </p:cNvSpPr>
          <p:nvPr>
            <p:ph type="body"/>
          </p:nvPr>
        </p:nvSpPr>
        <p:spPr>
          <a:xfrm>
            <a:off x="0" y="1752600"/>
            <a:ext cx="9144000" cy="4267200"/>
          </a:xfrm>
        </p:spPr>
        <p:txBody>
          <a:bodyPr vert="horz" wrap="square" lIns="91440" tIns="45720" rIns="91440" bIns="45720" anchor="t" anchorCtr="0"/>
          <a:p>
            <a:pPr eaLnBrk="1" hangingPunct="1">
              <a:lnSpc>
                <a:spcPct val="90000"/>
              </a:lnSpc>
            </a:pPr>
            <a:r>
              <a:rPr lang="zh-CN" altLang="en-US" sz="2600" dirty="0"/>
              <a:t>基于网络系统漏洞库，漏洞扫描大体包括</a:t>
            </a:r>
            <a:r>
              <a:rPr lang="en-US" altLang="zh-CN" sz="2600" dirty="0"/>
              <a:t>CGI</a:t>
            </a:r>
            <a:r>
              <a:rPr lang="zh-CN" altLang="en-US" sz="2600" dirty="0"/>
              <a:t>漏洞扫描、</a:t>
            </a:r>
            <a:r>
              <a:rPr lang="en-US" altLang="zh-CN" sz="2600" dirty="0"/>
              <a:t>POP3</a:t>
            </a:r>
            <a:r>
              <a:rPr lang="zh-CN" altLang="en-US" sz="2600" dirty="0"/>
              <a:t>漏洞扫描、</a:t>
            </a:r>
            <a:r>
              <a:rPr lang="en-US" altLang="zh-CN" sz="2600" dirty="0"/>
              <a:t>FTP</a:t>
            </a:r>
            <a:r>
              <a:rPr lang="zh-CN" altLang="en-US" sz="2600" dirty="0"/>
              <a:t>漏洞扫描、</a:t>
            </a:r>
            <a:r>
              <a:rPr lang="en-US" altLang="zh-CN" sz="2600" dirty="0"/>
              <a:t>SSH</a:t>
            </a:r>
            <a:r>
              <a:rPr lang="zh-CN" altLang="en-US" sz="2600" dirty="0"/>
              <a:t>漏洞扫描、</a:t>
            </a:r>
            <a:r>
              <a:rPr lang="en-US" altLang="zh-CN" sz="2600" dirty="0"/>
              <a:t>HTTP</a:t>
            </a:r>
            <a:r>
              <a:rPr lang="zh-CN" altLang="en-US" sz="2600" dirty="0"/>
              <a:t>漏洞扫描等。这些漏洞扫描是基于漏洞库，将扫描结果与漏洞库相关数据匹配比较得到漏洞信息；</a:t>
            </a:r>
            <a:endParaRPr lang="zh-CN" altLang="en-US" sz="2600" dirty="0"/>
          </a:p>
          <a:p>
            <a:pPr eaLnBrk="1" hangingPunct="1">
              <a:lnSpc>
                <a:spcPct val="90000"/>
              </a:lnSpc>
            </a:pPr>
            <a:r>
              <a:rPr lang="zh-CN" altLang="en-US" sz="2600" dirty="0"/>
              <a:t>漏洞扫描还包括没有相应漏洞库的各种扫描，比如</a:t>
            </a:r>
            <a:r>
              <a:rPr lang="en-US" altLang="zh-CN" sz="2600" dirty="0"/>
              <a:t>Unicode</a:t>
            </a:r>
            <a:r>
              <a:rPr lang="zh-CN" altLang="en-US" sz="2600" dirty="0"/>
              <a:t>遍历目录漏洞探测、</a:t>
            </a:r>
            <a:r>
              <a:rPr lang="en-US" altLang="zh-CN" sz="2600" dirty="0"/>
              <a:t>FTP</a:t>
            </a:r>
            <a:r>
              <a:rPr lang="zh-CN" altLang="en-US" sz="2600" dirty="0"/>
              <a:t>弱势密码探测、</a:t>
            </a:r>
            <a:r>
              <a:rPr lang="en-US" altLang="zh-CN" sz="2600" dirty="0"/>
              <a:t>OPENRelay</a:t>
            </a:r>
            <a:r>
              <a:rPr lang="zh-CN" altLang="en-US" sz="2600" dirty="0"/>
              <a:t>邮件转发漏洞探测等，这些扫描通过使用插件（功能模块技术）进行模拟攻击，测试出目标主机的漏洞信息。</a:t>
            </a:r>
            <a:endParaRPr lang="zh-CN" altLang="en-US" sz="2600" dirty="0"/>
          </a:p>
          <a:p>
            <a:pPr eaLnBrk="1" hangingPunct="1">
              <a:lnSpc>
                <a:spcPct val="90000"/>
              </a:lnSpc>
            </a:pPr>
            <a:r>
              <a:rPr lang="zh-CN" altLang="en-US" sz="2600" dirty="0"/>
              <a:t>下面就这两种扫描的实现方法进行讨论。</a:t>
            </a:r>
            <a:endParaRPr lang="zh-CN" altLang="en-US" sz="2600" dirty="0"/>
          </a:p>
        </p:txBody>
      </p:sp>
      <p:sp>
        <p:nvSpPr>
          <p:cNvPr id="128007"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28008"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29027"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29028"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29029" name="Rectangle 2"/>
          <p:cNvSpPr>
            <a:spLocks noGrp="1"/>
          </p:cNvSpPr>
          <p:nvPr>
            <p:ph type="title"/>
          </p:nvPr>
        </p:nvSpPr>
        <p:spPr/>
        <p:txBody>
          <a:bodyPr vert="horz" wrap="square" lIns="91440" tIns="45720" rIns="91440" bIns="45720" anchor="b" anchorCtr="0"/>
          <a:p>
            <a:pPr eaLnBrk="1" hangingPunct="1"/>
            <a:r>
              <a:rPr lang="zh-CN" altLang="zh-CN" dirty="0"/>
              <a:t>漏洞扫描－－分类和实现方法 </a:t>
            </a:r>
            <a:endParaRPr lang="zh-CN" altLang="zh-CN" dirty="0"/>
          </a:p>
        </p:txBody>
      </p:sp>
      <p:sp>
        <p:nvSpPr>
          <p:cNvPr id="129030" name="Rectangle 4"/>
          <p:cNvSpPr>
            <a:spLocks noGrp="1"/>
          </p:cNvSpPr>
          <p:nvPr>
            <p:ph type="body"/>
          </p:nvPr>
        </p:nvSpPr>
        <p:spPr/>
        <p:txBody>
          <a:bodyPr vert="horz" wrap="square" lIns="91440" tIns="45720" rIns="91440" bIns="45720" anchor="t" anchorCtr="0"/>
          <a:p>
            <a:pPr eaLnBrk="1" hangingPunct="1">
              <a:lnSpc>
                <a:spcPct val="90000"/>
              </a:lnSpc>
            </a:pPr>
            <a:r>
              <a:rPr lang="zh-CN" altLang="en-US" sz="2600" dirty="0"/>
              <a:t>基于漏洞库的规则匹配 </a:t>
            </a:r>
            <a:endParaRPr lang="zh-CN" altLang="en-US" sz="2600" dirty="0"/>
          </a:p>
          <a:p>
            <a:pPr lvl="1" eaLnBrk="1" hangingPunct="1">
              <a:lnSpc>
                <a:spcPct val="90000"/>
              </a:lnSpc>
            </a:pPr>
            <a:r>
              <a:rPr lang="zh-CN" altLang="en-US" sz="2200" dirty="0"/>
              <a:t>基于网络系统漏洞库的漏洞扫描的关键部分就是它所使用的漏洞库。通过采用基于规则的匹配技术，即根据安全专家对网络系统安全漏洞、黑客攻击案例的分析和系统管理员对网络系统安全配置的实际经验，可以形成一套标准的</a:t>
            </a:r>
            <a:r>
              <a:rPr lang="zh-CN" altLang="en-US" sz="2200" dirty="0">
                <a:solidFill>
                  <a:schemeClr val="accent2"/>
                </a:solidFill>
              </a:rPr>
              <a:t>网络系统漏洞库，然后再在此基础之上构成相应的匹配规则，由扫描程序自动的进行漏洞扫描的工作</a:t>
            </a:r>
            <a:r>
              <a:rPr lang="zh-CN" altLang="en-US" sz="2200" dirty="0"/>
              <a:t>。</a:t>
            </a:r>
            <a:endParaRPr lang="zh-CN" altLang="en-US" sz="2200" dirty="0"/>
          </a:p>
          <a:p>
            <a:pPr lvl="1" eaLnBrk="1" hangingPunct="1">
              <a:lnSpc>
                <a:spcPct val="90000"/>
              </a:lnSpc>
            </a:pPr>
            <a:r>
              <a:rPr lang="zh-CN" altLang="en-US" sz="2200" dirty="0"/>
              <a:t>这样，</a:t>
            </a:r>
            <a:r>
              <a:rPr lang="zh-CN" altLang="en-US" sz="2200" dirty="0">
                <a:solidFill>
                  <a:schemeClr val="accent2"/>
                </a:solidFill>
              </a:rPr>
              <a:t>漏洞库信息的完整性和有效</a:t>
            </a:r>
            <a:r>
              <a:rPr lang="zh-CN" altLang="en-US" sz="2200" dirty="0"/>
              <a:t>性决定了漏洞扫描系统的性能，漏洞库的修订和更新的性能也会影响漏洞扫描系统运行的时间。因此，漏洞库的编制不仅要对每个存在安全隐患的网络服务建立对应的漏洞库文件，而且应当能满足前面所提出完整性和有效性（新）的性能要求。</a:t>
            </a:r>
            <a:endParaRPr lang="zh-CN" altLang="en-US" sz="2200" dirty="0"/>
          </a:p>
        </p:txBody>
      </p:sp>
      <p:sp>
        <p:nvSpPr>
          <p:cNvPr id="129031"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29032"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30051"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30052"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30053" name="Rectangle 2"/>
          <p:cNvSpPr>
            <a:spLocks noGrp="1"/>
          </p:cNvSpPr>
          <p:nvPr>
            <p:ph type="title"/>
          </p:nvPr>
        </p:nvSpPr>
        <p:spPr/>
        <p:txBody>
          <a:bodyPr vert="horz" wrap="square" lIns="91440" tIns="45720" rIns="91440" bIns="45720" anchor="b" anchorCtr="0"/>
          <a:p>
            <a:pPr eaLnBrk="1" hangingPunct="1"/>
            <a:r>
              <a:rPr lang="zh-CN" altLang="zh-CN" dirty="0"/>
              <a:t>漏洞扫描－－分类和实现方法 </a:t>
            </a:r>
            <a:endParaRPr lang="zh-CN" altLang="zh-CN" dirty="0"/>
          </a:p>
        </p:txBody>
      </p:sp>
      <p:sp>
        <p:nvSpPr>
          <p:cNvPr id="130054" name="Rectangle 4"/>
          <p:cNvSpPr>
            <a:spLocks noGrp="1"/>
          </p:cNvSpPr>
          <p:nvPr>
            <p:ph type="body"/>
          </p:nvPr>
        </p:nvSpPr>
        <p:spPr/>
        <p:txBody>
          <a:bodyPr vert="horz" wrap="square" lIns="91440" tIns="45720" rIns="91440" bIns="45720" anchor="t" anchorCtr="0"/>
          <a:p>
            <a:pPr eaLnBrk="1" hangingPunct="1"/>
            <a:r>
              <a:rPr lang="zh-CN" altLang="en-US" sz="2400" dirty="0"/>
              <a:t>基于模拟攻击</a:t>
            </a:r>
            <a:endParaRPr lang="zh-CN" altLang="en-US" sz="2400" dirty="0"/>
          </a:p>
          <a:p>
            <a:pPr lvl="1" eaLnBrk="1" hangingPunct="1"/>
            <a:r>
              <a:rPr lang="zh-CN" altLang="en-US" sz="2200" dirty="0">
                <a:solidFill>
                  <a:srgbClr val="FF0000"/>
                </a:solidFill>
              </a:rPr>
              <a:t>将模拟攻击的模块做成插件的形式，插件是由脚本语言编写的子程序，扫描程序可以通过调用它来执行漏洞扫描，检测出系统中存在的一个或多个漏洞。添加新的插件就可以使漏洞扫描软件增加新的功能，扫描出更多的漏洞。</a:t>
            </a:r>
            <a:r>
              <a:rPr lang="zh-CN" altLang="en-US" sz="2200" dirty="0"/>
              <a:t>插件编写规范化后，甚至用户自己都可以用</a:t>
            </a:r>
            <a:r>
              <a:rPr lang="en-US" altLang="zh-CN" sz="2200" dirty="0"/>
              <a:t>perl</a:t>
            </a:r>
            <a:r>
              <a:rPr lang="zh-CN" altLang="en-US" sz="2200" dirty="0"/>
              <a:t>、</a:t>
            </a:r>
            <a:r>
              <a:rPr lang="en-US" altLang="zh-CN" sz="2200" dirty="0"/>
              <a:t>c</a:t>
            </a:r>
            <a:r>
              <a:rPr lang="zh-CN" altLang="en-US" sz="2200" dirty="0"/>
              <a:t>或自行设计的脚本语言编写的插件来扩充漏洞扫描软件的功能。</a:t>
            </a:r>
            <a:endParaRPr lang="zh-CN" altLang="en-US" sz="2200" dirty="0"/>
          </a:p>
          <a:p>
            <a:pPr lvl="1" eaLnBrk="1" hangingPunct="1"/>
            <a:r>
              <a:rPr lang="zh-CN" altLang="en-US" sz="2200" dirty="0"/>
              <a:t>这种技术使漏洞扫描软件的升级维护变得相对简单，而专用脚本语言的使用也简化了编写新插件的编程工作，使漏洞扫描软件具有强的扩展性。 </a:t>
            </a:r>
            <a:endParaRPr lang="zh-CN" altLang="en-US" sz="2200" dirty="0"/>
          </a:p>
        </p:txBody>
      </p:sp>
      <p:sp>
        <p:nvSpPr>
          <p:cNvPr id="130055"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30056"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31075"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31076"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31077" name="Rectangle 2"/>
          <p:cNvSpPr>
            <a:spLocks noGrp="1"/>
          </p:cNvSpPr>
          <p:nvPr>
            <p:ph type="title"/>
          </p:nvPr>
        </p:nvSpPr>
        <p:spPr/>
        <p:txBody>
          <a:bodyPr vert="horz" wrap="square" lIns="91440" tIns="45720" rIns="91440" bIns="45720" anchor="b" anchorCtr="0"/>
          <a:p>
            <a:pPr eaLnBrk="1" hangingPunct="1"/>
            <a:r>
              <a:rPr lang="en-US" altLang="zh-CN" dirty="0"/>
              <a:t>2.3 </a:t>
            </a:r>
            <a:r>
              <a:rPr lang="zh-CN" altLang="en-US" dirty="0"/>
              <a:t>扫描工具赏析</a:t>
            </a:r>
            <a:endParaRPr lang="zh-CN" altLang="en-US" dirty="0"/>
          </a:p>
        </p:txBody>
      </p:sp>
      <p:sp>
        <p:nvSpPr>
          <p:cNvPr id="131078" name="Rectangle 3"/>
          <p:cNvSpPr>
            <a:spLocks noGrp="1"/>
          </p:cNvSpPr>
          <p:nvPr>
            <p:ph type="body"/>
          </p:nvPr>
        </p:nvSpPr>
        <p:spPr/>
        <p:txBody>
          <a:bodyPr vert="horz" wrap="square" lIns="91440" tIns="45720" rIns="91440" bIns="45720" anchor="t" anchorCtr="0"/>
          <a:p>
            <a:pPr eaLnBrk="1" hangingPunct="1"/>
            <a:r>
              <a:rPr lang="zh-CN" altLang="zh-CN" sz="3600" dirty="0"/>
              <a:t>扫描工具概述</a:t>
            </a:r>
            <a:endParaRPr lang="zh-CN" altLang="zh-CN" sz="3600" dirty="0"/>
          </a:p>
          <a:p>
            <a:pPr eaLnBrk="1" hangingPunct="1"/>
            <a:r>
              <a:rPr lang="zh-CN" altLang="zh-CN" sz="3600" dirty="0"/>
              <a:t>如何获取扫描工具</a:t>
            </a:r>
            <a:endParaRPr lang="zh-CN" altLang="zh-CN" sz="3600" dirty="0"/>
          </a:p>
          <a:p>
            <a:pPr eaLnBrk="1" hangingPunct="1"/>
            <a:r>
              <a:rPr lang="zh-CN" altLang="zh-CN" sz="3600" dirty="0"/>
              <a:t>常用扫描工具</a:t>
            </a:r>
            <a:endParaRPr lang="zh-CN" altLang="zh-CN" sz="3600" dirty="0"/>
          </a:p>
          <a:p>
            <a:pPr eaLnBrk="1" hangingPunct="1"/>
            <a:r>
              <a:rPr lang="zh-CN" altLang="zh-CN" sz="3600" dirty="0"/>
              <a:t>常用扫描工具比较</a:t>
            </a:r>
            <a:endParaRPr lang="zh-CN" altLang="zh-CN" sz="3600" dirty="0"/>
          </a:p>
          <a:p>
            <a:pPr eaLnBrk="1" hangingPunct="1"/>
            <a:r>
              <a:rPr lang="zh-CN" altLang="zh-CN" sz="3600" dirty="0"/>
              <a:t>其它扫描工具</a:t>
            </a:r>
            <a:endParaRPr lang="zh-CN" altLang="zh-CN" sz="3400" dirty="0">
              <a:ea typeface="华文行楷" panose="02010800040101010101" pitchFamily="2" charset="-122"/>
            </a:endParaRPr>
          </a:p>
        </p:txBody>
      </p:sp>
      <p:sp>
        <p:nvSpPr>
          <p:cNvPr id="131079"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31080"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日期占位符 3"/>
          <p:cNvSpPr txBox="1">
            <a:spLocks noGrp="1"/>
          </p:cNvSpPr>
          <p:nvPr/>
        </p:nvSpPr>
        <p:spPr>
          <a:xfrm>
            <a:off x="6096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eaLnBrk="1" hangingPunct="1">
              <a:spcBef>
                <a:spcPct val="0"/>
              </a:spcBef>
              <a:buClrTx/>
              <a:buFont typeface="Arial" panose="020B0604020202020204" pitchFamily="34" charset="0"/>
              <a:buNone/>
            </a:pPr>
            <a:fld id="{BB962C8B-B14F-4D97-AF65-F5344CB8AC3E}" type="datetime1">
              <a:rPr lang="zh-CN" altLang="en-US" sz="1200" b="0" dirty="0"/>
            </a:fld>
            <a:endParaRPr lang="zh-CN" altLang="en-US" sz="1200" b="0" dirty="0"/>
          </a:p>
        </p:txBody>
      </p:sp>
      <p:sp>
        <p:nvSpPr>
          <p:cNvPr id="132099" name="页脚占位符 4"/>
          <p:cNvSpPr txBox="1">
            <a:spLocks noGrp="1"/>
          </p:cNvSpPr>
          <p:nvPr/>
        </p:nvSpPr>
        <p:spPr>
          <a:xfrm>
            <a:off x="3124200" y="6245225"/>
            <a:ext cx="28956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ctr" eaLnBrk="1" hangingPunct="1">
              <a:spcBef>
                <a:spcPct val="0"/>
              </a:spcBef>
              <a:buClrTx/>
              <a:buFont typeface="Arial" panose="020B0604020202020204" pitchFamily="34" charset="0"/>
              <a:buNone/>
            </a:pPr>
            <a:r>
              <a:rPr lang="en-US" altLang="zh-CN" sz="1200" b="0" dirty="0"/>
              <a:t>网络入侵与防范讲义</a:t>
            </a:r>
            <a:endParaRPr lang="en-US" altLang="zh-CN" sz="1200" b="0" dirty="0"/>
          </a:p>
        </p:txBody>
      </p:sp>
      <p:sp>
        <p:nvSpPr>
          <p:cNvPr id="132100" name="灯片编号占位符 5"/>
          <p:cNvSpPr txBox="1">
            <a:spLocks noGrp="1"/>
          </p:cNvSpPr>
          <p:nvPr/>
        </p:nvSpPr>
        <p:spPr>
          <a:xfrm>
            <a:off x="6553200" y="6245225"/>
            <a:ext cx="1981200" cy="476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stStyle>
          <a:p>
            <a:pPr marL="0" lvl="0" indent="0" algn="r" eaLnBrk="1" hangingPunct="1">
              <a:spcBef>
                <a:spcPct val="0"/>
              </a:spcBef>
              <a:buClrTx/>
              <a:buFont typeface="Arial" panose="020B0604020202020204" pitchFamily="34" charset="0"/>
              <a:buNone/>
            </a:pPr>
            <a:fld id="{9A0DB2DC-4C9A-4742-B13C-FB6460FD3503}" type="slidenum">
              <a:rPr lang="en-US" altLang="zh-CN" sz="1200" b="0" dirty="0"/>
            </a:fld>
            <a:endParaRPr lang="en-US" altLang="zh-CN" sz="1200" b="0" dirty="0"/>
          </a:p>
        </p:txBody>
      </p:sp>
      <p:sp>
        <p:nvSpPr>
          <p:cNvPr id="132101" name="Rectangle 2"/>
          <p:cNvSpPr>
            <a:spLocks noGrp="1"/>
          </p:cNvSpPr>
          <p:nvPr>
            <p:ph type="title"/>
          </p:nvPr>
        </p:nvSpPr>
        <p:spPr/>
        <p:txBody>
          <a:bodyPr vert="horz" wrap="square" lIns="91440" tIns="45720" rIns="91440" bIns="45720" anchor="b" anchorCtr="0"/>
          <a:p>
            <a:pPr eaLnBrk="1" hangingPunct="1"/>
            <a:r>
              <a:rPr lang="zh-CN" altLang="en-US" dirty="0"/>
              <a:t>扫描工具概述</a:t>
            </a:r>
            <a:endParaRPr lang="en-US" altLang="zh-CN" dirty="0"/>
          </a:p>
        </p:txBody>
      </p:sp>
      <p:sp>
        <p:nvSpPr>
          <p:cNvPr id="141318" name="Rectangle 3"/>
          <p:cNvSpPr>
            <a:spLocks noGrp="1"/>
          </p:cNvSpPr>
          <p:nvPr>
            <p:ph type="body"/>
          </p:nvPr>
        </p:nvSpPr>
        <p:spPr>
          <a:xfrm>
            <a:off x="609600" y="1676400"/>
            <a:ext cx="7772400" cy="4343400"/>
          </a:xfrm>
        </p:spPr>
        <p:txBody>
          <a:bodyPr vert="horz" wrap="square" lIns="91440" tIns="45720" rIns="91440" bIns="45720" anchor="t" anchorCtr="0"/>
          <a:p>
            <a:pPr eaLnBrk="1" hangingPunct="1"/>
            <a:r>
              <a:rPr lang="zh-CN" altLang="en-US" sz="2800" dirty="0"/>
              <a:t>如果扫描范围具有一定的规模，比如要在一个较大的范围内对网络系统进行安全评估，那就需要使用一些多功能的综合性工具。</a:t>
            </a:r>
            <a:endParaRPr lang="zh-CN" altLang="en-US" sz="2800" dirty="0"/>
          </a:p>
          <a:p>
            <a:pPr eaLnBrk="1" hangingPunct="1"/>
            <a:r>
              <a:rPr lang="zh-CN" altLang="en-US" sz="2800" dirty="0"/>
              <a:t>一般来说，这些多功能的综合性扫描工具，都可以对大段的网络</a:t>
            </a:r>
            <a:r>
              <a:rPr lang="en-US" altLang="zh-CN" sz="2800" dirty="0"/>
              <a:t>IP</a:t>
            </a:r>
            <a:r>
              <a:rPr lang="zh-CN" altLang="en-US" sz="2800" dirty="0"/>
              <a:t>进行扫描，其扫描内容非常广泛，基本上包含了各种专项扫描工具的各个方面。</a:t>
            </a:r>
            <a:endParaRPr lang="zh-CN" altLang="en-US" sz="2800" dirty="0"/>
          </a:p>
          <a:p>
            <a:pPr eaLnBrk="1" hangingPunct="1"/>
            <a:r>
              <a:rPr lang="zh-CN" altLang="en-US" sz="2800" dirty="0"/>
              <a:t>我们将要介绍的扫描工具都是综合性扫描工具。</a:t>
            </a:r>
            <a:endParaRPr lang="zh-CN" altLang="en-US" sz="2800" dirty="0"/>
          </a:p>
        </p:txBody>
      </p:sp>
      <p:sp>
        <p:nvSpPr>
          <p:cNvPr id="132103" name="页脚占位符 1"/>
          <p:cNvSpPr txBox="1">
            <a:spLocks noGrp="1"/>
          </p:cNvSpPr>
          <p:nvPr>
            <p:ph type="ftr" sz="quarter" idx="11"/>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ctr" eaLnBrk="1" hangingPunct="1"/>
            <a:r>
              <a:rPr lang="en-US" altLang="zh-CN" sz="1200" dirty="0"/>
              <a:t>网络入侵与防范讲义</a:t>
            </a:r>
            <a:endParaRPr lang="en-US" altLang="zh-CN" sz="1200" dirty="0"/>
          </a:p>
        </p:txBody>
      </p:sp>
      <p:sp>
        <p:nvSpPr>
          <p:cNvPr id="132104" name="灯片编号占位符 2"/>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1318">
                                            <p:txEl>
                                              <p:charRg st="0" end="57"/>
                                            </p:txEl>
                                          </p:spTgt>
                                        </p:tgtEl>
                                        <p:attrNameLst>
                                          <p:attrName>style.visibility</p:attrName>
                                        </p:attrNameLst>
                                      </p:cBhvr>
                                      <p:to>
                                        <p:strVal val="visible"/>
                                      </p:to>
                                    </p:set>
                                    <p:anim calcmode="lin" valueType="num">
                                      <p:cBhvr>
                                        <p:cTn id="7" dur="500" fill="hold"/>
                                        <p:tgtEl>
                                          <p:spTgt spid="141318">
                                            <p:txEl>
                                              <p:charRg st="0" end="57"/>
                                            </p:txEl>
                                          </p:spTgt>
                                        </p:tgtEl>
                                        <p:attrNameLst>
                                          <p:attrName>ppt_w</p:attrName>
                                        </p:attrNameLst>
                                      </p:cBhvr>
                                      <p:tavLst>
                                        <p:tav tm="0">
                                          <p:val>
                                            <p:fltVal val="0.000000"/>
                                          </p:val>
                                        </p:tav>
                                        <p:tav tm="100000">
                                          <p:val>
                                            <p:strVal val="#ppt_w"/>
                                          </p:val>
                                        </p:tav>
                                      </p:tavLst>
                                    </p:anim>
                                    <p:anim calcmode="lin" valueType="num">
                                      <p:cBhvr>
                                        <p:cTn id="8" dur="500" fill="hold"/>
                                        <p:tgtEl>
                                          <p:spTgt spid="141318">
                                            <p:txEl>
                                              <p:charRg st="0" end="57"/>
                                            </p:txEl>
                                          </p:spTgt>
                                        </p:tgtEl>
                                        <p:attrNameLst>
                                          <p:attrName>ppt_h</p:attrName>
                                        </p:attrNameLst>
                                      </p:cBhvr>
                                      <p:tavLst>
                                        <p:tav tm="0">
                                          <p:val>
                                            <p:fltVal val="0.000000"/>
                                          </p:val>
                                        </p:tav>
                                        <p:tav tm="100000">
                                          <p:val>
                                            <p:strVal val="#ppt_h"/>
                                          </p:val>
                                        </p:tav>
                                      </p:tavLst>
                                    </p:anim>
                                    <p:animEffect transition="in" filter="fade">
                                      <p:cBhvr>
                                        <p:cTn id="9" dur="500"/>
                                        <p:tgtEl>
                                          <p:spTgt spid="141318">
                                            <p:txEl>
                                              <p:charRg st="0" end="57"/>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41318">
                                            <p:txEl>
                                              <p:charRg st="57" end="123"/>
                                            </p:txEl>
                                          </p:spTgt>
                                        </p:tgtEl>
                                        <p:attrNameLst>
                                          <p:attrName>style.visibility</p:attrName>
                                        </p:attrNameLst>
                                      </p:cBhvr>
                                      <p:to>
                                        <p:strVal val="visible"/>
                                      </p:to>
                                    </p:set>
                                    <p:anim calcmode="lin" valueType="num">
                                      <p:cBhvr>
                                        <p:cTn id="12" dur="500" fill="hold"/>
                                        <p:tgtEl>
                                          <p:spTgt spid="141318">
                                            <p:txEl>
                                              <p:charRg st="57" end="123"/>
                                            </p:txEl>
                                          </p:spTgt>
                                        </p:tgtEl>
                                        <p:attrNameLst>
                                          <p:attrName>ppt_w</p:attrName>
                                        </p:attrNameLst>
                                      </p:cBhvr>
                                      <p:tavLst>
                                        <p:tav tm="0">
                                          <p:val>
                                            <p:fltVal val="0.000000"/>
                                          </p:val>
                                        </p:tav>
                                        <p:tav tm="100000">
                                          <p:val>
                                            <p:strVal val="#ppt_w"/>
                                          </p:val>
                                        </p:tav>
                                      </p:tavLst>
                                    </p:anim>
                                    <p:anim calcmode="lin" valueType="num">
                                      <p:cBhvr>
                                        <p:cTn id="13" dur="500" fill="hold"/>
                                        <p:tgtEl>
                                          <p:spTgt spid="141318">
                                            <p:txEl>
                                              <p:charRg st="57" end="123"/>
                                            </p:txEl>
                                          </p:spTgt>
                                        </p:tgtEl>
                                        <p:attrNameLst>
                                          <p:attrName>ppt_h</p:attrName>
                                        </p:attrNameLst>
                                      </p:cBhvr>
                                      <p:tavLst>
                                        <p:tav tm="0">
                                          <p:val>
                                            <p:fltVal val="0.000000"/>
                                          </p:val>
                                        </p:tav>
                                        <p:tav tm="100000">
                                          <p:val>
                                            <p:strVal val="#ppt_h"/>
                                          </p:val>
                                        </p:tav>
                                      </p:tavLst>
                                    </p:anim>
                                    <p:animEffect transition="in" filter="fade">
                                      <p:cBhvr>
                                        <p:cTn id="14" dur="500"/>
                                        <p:tgtEl>
                                          <p:spTgt spid="141318">
                                            <p:txEl>
                                              <p:charRg st="57" end="123"/>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141318">
                                            <p:txEl>
                                              <p:charRg st="123" end="145"/>
                                            </p:txEl>
                                          </p:spTgt>
                                        </p:tgtEl>
                                        <p:attrNameLst>
                                          <p:attrName>style.visibility</p:attrName>
                                        </p:attrNameLst>
                                      </p:cBhvr>
                                      <p:to>
                                        <p:strVal val="visible"/>
                                      </p:to>
                                    </p:set>
                                    <p:anim calcmode="lin" valueType="num">
                                      <p:cBhvr>
                                        <p:cTn id="17" dur="500" fill="hold"/>
                                        <p:tgtEl>
                                          <p:spTgt spid="141318">
                                            <p:txEl>
                                              <p:charRg st="123" end="145"/>
                                            </p:txEl>
                                          </p:spTgt>
                                        </p:tgtEl>
                                        <p:attrNameLst>
                                          <p:attrName>ppt_w</p:attrName>
                                        </p:attrNameLst>
                                      </p:cBhvr>
                                      <p:tavLst>
                                        <p:tav tm="0">
                                          <p:val>
                                            <p:fltVal val="0.000000"/>
                                          </p:val>
                                        </p:tav>
                                        <p:tav tm="100000">
                                          <p:val>
                                            <p:strVal val="#ppt_w"/>
                                          </p:val>
                                        </p:tav>
                                      </p:tavLst>
                                    </p:anim>
                                    <p:anim calcmode="lin" valueType="num">
                                      <p:cBhvr>
                                        <p:cTn id="18" dur="500" fill="hold"/>
                                        <p:tgtEl>
                                          <p:spTgt spid="141318">
                                            <p:txEl>
                                              <p:charRg st="123" end="145"/>
                                            </p:txEl>
                                          </p:spTgt>
                                        </p:tgtEl>
                                        <p:attrNameLst>
                                          <p:attrName>ppt_h</p:attrName>
                                        </p:attrNameLst>
                                      </p:cBhvr>
                                      <p:tavLst>
                                        <p:tav tm="0">
                                          <p:val>
                                            <p:fltVal val="0.000000"/>
                                          </p:val>
                                        </p:tav>
                                        <p:tav tm="100000">
                                          <p:val>
                                            <p:strVal val="#ppt_h"/>
                                          </p:val>
                                        </p:tav>
                                      </p:tavLst>
                                    </p:anim>
                                    <p:animEffect transition="in" filter="fade">
                                      <p:cBhvr>
                                        <p:cTn id="19" dur="500"/>
                                        <p:tgtEl>
                                          <p:spTgt spid="141318">
                                            <p:txEl>
                                              <p:charRg st="123" end="1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PP_MARK_KEY" val="797a7cb4-51c4-483b-ada3-c83c6e5dcb70"/>
  <p:tag name="COMMONDATA" val="eyJoZGlkIjoiYzhkYzMxN2FhNjQyM2JhOWEyOWIyZDk0MmRhOTRiYWIifQ=="/>
  <p:tag name="commondata" val="eyJoZGlkIjoiZGI2MmU0Y2M0ZDliYjZhY2UyOTliN2QxMDRkMzUxZDMifQ=="/>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24299</Words>
  <Application>WPS 演示</Application>
  <PresentationFormat>全屏显示(4:3)</PresentationFormat>
  <Paragraphs>2804</Paragraphs>
  <Slides>177</Slides>
  <Notes>36</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15</vt:i4>
      </vt:variant>
      <vt:variant>
        <vt:lpstr>幻灯片标题</vt:lpstr>
      </vt:variant>
      <vt:variant>
        <vt:i4>177</vt:i4>
      </vt:variant>
    </vt:vector>
  </HeadingPairs>
  <TitlesOfParts>
    <vt:vector size="205" baseType="lpstr">
      <vt:lpstr>Arial</vt:lpstr>
      <vt:lpstr>宋体</vt:lpstr>
      <vt:lpstr>Wingdings</vt:lpstr>
      <vt:lpstr>Verdana</vt:lpstr>
      <vt:lpstr>微软雅黑</vt:lpstr>
      <vt:lpstr>华文行楷</vt:lpstr>
      <vt:lpstr>Arial Unicode MS</vt:lpstr>
      <vt:lpstr>华文楷体</vt:lpstr>
      <vt:lpstr>华文中宋</vt:lpstr>
      <vt:lpstr>Times New Roman</vt:lpstr>
      <vt:lpstr>华文新魏</vt:lpstr>
      <vt:lpstr>Profile</vt:lpstr>
      <vt:lpstr>1_Profile</vt:lpstr>
      <vt:lpstr>Visio.Drawing.6</vt:lpstr>
      <vt:lpstr>Visio.Drawing.6</vt:lpstr>
      <vt:lpstr>Visio.Drawing.6</vt:lpstr>
      <vt:lpstr>Visio.Drawing.6</vt:lpstr>
      <vt:lpstr>Visio.Drawing.6</vt:lpstr>
      <vt:lpstr>Visio.Drawing.6</vt:lpstr>
      <vt:lpstr>Visio.Drawing.6</vt:lpstr>
      <vt:lpstr>Visio.Drawing.4</vt:lpstr>
      <vt:lpstr>Word.Document.8</vt:lpstr>
      <vt:lpstr>Word.Document.8</vt:lpstr>
      <vt:lpstr>Word.Document.8</vt:lpstr>
      <vt:lpstr>Word.Document.8</vt:lpstr>
      <vt:lpstr>Visio.Drawing.4</vt:lpstr>
      <vt:lpstr>Visio.Drawing.6</vt:lpstr>
      <vt:lpstr>Visio.Drawing.6</vt:lpstr>
      <vt:lpstr>第2章 扫描与防御技术</vt:lpstr>
      <vt:lpstr>本章内容安排</vt:lpstr>
      <vt:lpstr>2.1 扫描技术概述</vt:lpstr>
      <vt:lpstr>什么是扫描器</vt:lpstr>
      <vt:lpstr>扫描的重要性</vt:lpstr>
      <vt:lpstr>网络扫描器与漏洞的关系</vt:lpstr>
      <vt:lpstr>扫描三步曲</vt:lpstr>
      <vt:lpstr>扫描三步曲（续）</vt:lpstr>
      <vt:lpstr>一个典型的扫描案例</vt:lpstr>
      <vt:lpstr>1. Find targets</vt:lpstr>
      <vt:lpstr>PowerPoint 演示文稿</vt:lpstr>
      <vt:lpstr>2. Port Scan</vt:lpstr>
      <vt:lpstr>PowerPoint 演示文稿</vt:lpstr>
      <vt:lpstr>2. Port Scan(2)</vt:lpstr>
      <vt:lpstr>3. Vulnerability Check</vt:lpstr>
      <vt:lpstr>扫描目标是192.168.1.18</vt:lpstr>
      <vt:lpstr>Nessus正在进行漏洞扫描</vt:lpstr>
      <vt:lpstr>4. Report</vt:lpstr>
      <vt:lpstr>漏洞编号：CVE-2003-0818</vt:lpstr>
      <vt:lpstr>2.2 常见的扫描技术</vt:lpstr>
      <vt:lpstr>TCP/IP相关知识</vt:lpstr>
      <vt:lpstr>TCP报文格式 </vt:lpstr>
      <vt:lpstr>TCP通信过程</vt:lpstr>
      <vt:lpstr>ICMP协议（1）</vt:lpstr>
      <vt:lpstr>ICMP协议（2）</vt:lpstr>
      <vt:lpstr>ICMP数据包的层次与格式</vt:lpstr>
      <vt:lpstr>ICMP协议（3）</vt:lpstr>
      <vt:lpstr>PowerPoint 演示文稿</vt:lpstr>
      <vt:lpstr>PowerPoint 演示文稿</vt:lpstr>
      <vt:lpstr>常用网络命令</vt:lpstr>
      <vt:lpstr>常用网络命令--ping</vt:lpstr>
      <vt:lpstr>常用网络命令--ping参数说明</vt:lpstr>
      <vt:lpstr>常用网络命令—ping命令使用</vt:lpstr>
      <vt:lpstr>常用网络命令-- Traceroute</vt:lpstr>
      <vt:lpstr>常用网络命令– Traceroute说明</vt:lpstr>
      <vt:lpstr>常用网络命令– Traceroute示例</vt:lpstr>
      <vt:lpstr>常用的网络命令—Tracert、x-firewalk</vt:lpstr>
      <vt:lpstr>常用的网络命令—x-firewalk示例</vt:lpstr>
      <vt:lpstr>常用网络命令--net</vt:lpstr>
      <vt:lpstr>常用网络命令—net use示例</vt:lpstr>
      <vt:lpstr>常用网络命令—net use示例</vt:lpstr>
      <vt:lpstr>常用网络命令—net use示例</vt:lpstr>
      <vt:lpstr>常用网络命令—net use示例</vt:lpstr>
      <vt:lpstr>主机扫描技术</vt:lpstr>
      <vt:lpstr>主机扫描技术－传统技术</vt:lpstr>
      <vt:lpstr>ICMP echo扫描</vt:lpstr>
      <vt:lpstr>ICMP sweep扫描</vt:lpstr>
      <vt:lpstr>Broadcast ICMP扫描</vt:lpstr>
      <vt:lpstr>Non-Echo ICMP扫描</vt:lpstr>
      <vt:lpstr>主机扫描技术－高级技术</vt:lpstr>
      <vt:lpstr>端口扫描技术</vt:lpstr>
      <vt:lpstr>端口扫描技术</vt:lpstr>
      <vt:lpstr>端口扫描技术</vt:lpstr>
      <vt:lpstr>全扫描</vt:lpstr>
      <vt:lpstr>全扫描－－全扫描原理</vt:lpstr>
      <vt:lpstr>全扫描－－全扫描过程（流程图）</vt:lpstr>
      <vt:lpstr>全扫描－－全扫描过程（成功）</vt:lpstr>
      <vt:lpstr>全扫描－－全扫描过程（未成功）</vt:lpstr>
      <vt:lpstr>全扫描－－全扫描特点（优点）</vt:lpstr>
      <vt:lpstr>全扫描－－全扫描特点（缺点）</vt:lpstr>
      <vt:lpstr>半扫描</vt:lpstr>
      <vt:lpstr>TCP SYN扫描－－原理</vt:lpstr>
      <vt:lpstr>TCP SYN扫描－－过程（成功）</vt:lpstr>
      <vt:lpstr>TCP SYN扫描－－过程（未成功）</vt:lpstr>
      <vt:lpstr>TCP SYN扫描－－特点</vt:lpstr>
      <vt:lpstr>秘密扫描</vt:lpstr>
      <vt:lpstr>TCP FIN扫描－－原理</vt:lpstr>
      <vt:lpstr>TCP FIN扫描－－特点</vt:lpstr>
      <vt:lpstr>TCP FIN扫描的两个变种</vt:lpstr>
      <vt:lpstr>TCP FIN扫描的变种－－Null扫描</vt:lpstr>
      <vt:lpstr>TCP FIN扫描的变种－－Null扫描</vt:lpstr>
      <vt:lpstr>TCP FIN扫描的变种－XMAS扫描</vt:lpstr>
      <vt:lpstr>TCP FIN扫描的变种－XMAS扫描</vt:lpstr>
      <vt:lpstr>认证(ident)扫描</vt:lpstr>
      <vt:lpstr>认证(ident)扫描</vt:lpstr>
      <vt:lpstr>FTP代理扫描</vt:lpstr>
      <vt:lpstr>FTP代理扫描</vt:lpstr>
      <vt:lpstr>远程主机OS指纹识别</vt:lpstr>
      <vt:lpstr>远程主机OS指纹识别的基本原理</vt:lpstr>
      <vt:lpstr>主动协议栈指纹识别 </vt:lpstr>
      <vt:lpstr>主动协议栈指纹识别（2）</vt:lpstr>
      <vt:lpstr>FIN探测</vt:lpstr>
      <vt:lpstr>ISN采样探测</vt:lpstr>
      <vt:lpstr>Don’t Fragment位探测</vt:lpstr>
      <vt:lpstr>TCP初始窗口大小探测</vt:lpstr>
      <vt:lpstr>ACK值探测</vt:lpstr>
      <vt:lpstr>ICMP出错信息抑制</vt:lpstr>
      <vt:lpstr>ICMP出错消息回射完整性</vt:lpstr>
      <vt:lpstr>TOS服务类型</vt:lpstr>
      <vt:lpstr>片断处理</vt:lpstr>
      <vt:lpstr>被动协议栈指纹识别 </vt:lpstr>
      <vt:lpstr>被动协议栈指纹识别（2）</vt:lpstr>
      <vt:lpstr>漏洞扫描</vt:lpstr>
      <vt:lpstr>漏洞扫描－－原理</vt:lpstr>
      <vt:lpstr>漏洞扫描－－分类和实现方法 </vt:lpstr>
      <vt:lpstr>漏洞扫描－－分类和实现方法 </vt:lpstr>
      <vt:lpstr>漏洞扫描－－分类和实现方法 </vt:lpstr>
      <vt:lpstr>2.3 扫描工具赏析</vt:lpstr>
      <vt:lpstr>扫描工具概述</vt:lpstr>
      <vt:lpstr>如何获取扫描工具</vt:lpstr>
      <vt:lpstr>常用扫描工具</vt:lpstr>
      <vt:lpstr>SATAN</vt:lpstr>
      <vt:lpstr>SATAN概述</vt:lpstr>
      <vt:lpstr>SATAN概述(2)</vt:lpstr>
      <vt:lpstr>SATAN概述(3)</vt:lpstr>
      <vt:lpstr>SATAN概述(4)</vt:lpstr>
      <vt:lpstr>SATAN的分级</vt:lpstr>
      <vt:lpstr>轻度扫描</vt:lpstr>
      <vt:lpstr>标准扫描</vt:lpstr>
      <vt:lpstr>重度扫描</vt:lpstr>
      <vt:lpstr>攻入系统</vt:lpstr>
      <vt:lpstr>SATAN的特点</vt:lpstr>
      <vt:lpstr>NMAP</vt:lpstr>
      <vt:lpstr>NMAP简介</vt:lpstr>
      <vt:lpstr>NMAP基本功能</vt:lpstr>
      <vt:lpstr>NMAP使用说明</vt:lpstr>
      <vt:lpstr>NMAP使用示例(ping扫描)</vt:lpstr>
      <vt:lpstr>NMAP使用示例(TCP connect扫描)</vt:lpstr>
      <vt:lpstr>NMAP使用示例(UDP端口扫描)</vt:lpstr>
      <vt:lpstr>NMAP使用示例(操作系统类型探测)</vt:lpstr>
      <vt:lpstr>NMAP特点</vt:lpstr>
      <vt:lpstr>Nessus</vt:lpstr>
      <vt:lpstr>Nessus简介</vt:lpstr>
      <vt:lpstr>Nessus简介(2)</vt:lpstr>
      <vt:lpstr>Nessus的特点</vt:lpstr>
      <vt:lpstr>Nessus的功能与所用的技术</vt:lpstr>
      <vt:lpstr>Nessus的结构</vt:lpstr>
      <vt:lpstr>Nessus的扫描过程</vt:lpstr>
      <vt:lpstr>Nessus的安装</vt:lpstr>
      <vt:lpstr>Nessus的安装(2)</vt:lpstr>
      <vt:lpstr>Nessus的安装(3)</vt:lpstr>
      <vt:lpstr>Nessus的配置运行</vt:lpstr>
      <vt:lpstr>Nessus的配置运行（2）</vt:lpstr>
      <vt:lpstr>用Nessus进行扫描</vt:lpstr>
      <vt:lpstr>用Nessus进行扫描(2)</vt:lpstr>
      <vt:lpstr>用Nessus进行扫描(3)</vt:lpstr>
      <vt:lpstr>用Nessus进行扫描(4)</vt:lpstr>
      <vt:lpstr>X-scan</vt:lpstr>
      <vt:lpstr>X-Scan概述</vt:lpstr>
      <vt:lpstr>X-scan功能简介</vt:lpstr>
      <vt:lpstr>X-scan功能简介(2)</vt:lpstr>
      <vt:lpstr>X-scan图形主界面</vt:lpstr>
      <vt:lpstr>案例：用X-Scan扫描一个网段的主机</vt:lpstr>
      <vt:lpstr>1 设置扫描参数</vt:lpstr>
      <vt:lpstr>检测范围</vt:lpstr>
      <vt:lpstr>全局设置</vt:lpstr>
      <vt:lpstr>插件设置 </vt:lpstr>
      <vt:lpstr>2 开始扫描</vt:lpstr>
      <vt:lpstr>3 查看扫描报告</vt:lpstr>
      <vt:lpstr>PowerPoint 演示文稿</vt:lpstr>
      <vt:lpstr>X-scan的命令行扫描</vt:lpstr>
      <vt:lpstr>常用扫描工具比较</vt:lpstr>
      <vt:lpstr>其它扫描工具</vt:lpstr>
      <vt:lpstr>2.4 扫描的防御</vt:lpstr>
      <vt:lpstr>反扫描技术</vt:lpstr>
      <vt:lpstr>主动扫描</vt:lpstr>
      <vt:lpstr>被动扫描</vt:lpstr>
      <vt:lpstr>端口扫描监测工具</vt:lpstr>
      <vt:lpstr>端口扫描监测工具</vt:lpstr>
      <vt:lpstr>防火墙技术</vt:lpstr>
      <vt:lpstr>防火墙技术(2)</vt:lpstr>
      <vt:lpstr>审计技术</vt:lpstr>
      <vt:lpstr>审计技术(2)</vt:lpstr>
      <vt:lpstr>IIS服务器的日志记录</vt:lpstr>
      <vt:lpstr>IIS服务器的日志记录(2)</vt:lpstr>
      <vt:lpstr>Apache服务器的日志记录</vt:lpstr>
      <vt:lpstr>Apache服务器的日志记录(2)</vt:lpstr>
      <vt:lpstr>Apache服务器的日志记录(3)</vt:lpstr>
      <vt:lpstr>其它反扫描技术——修改Banner</vt:lpstr>
      <vt:lpstr>其它反扫描技术——修改Banner</vt:lpstr>
      <vt:lpstr>其它反扫描技术——修改Banner</vt:lpstr>
      <vt:lpstr>其它反扫描技术——修改Banner</vt:lpstr>
      <vt:lpstr>其它反扫描技术——修改Banner</vt:lpstr>
      <vt:lpstr>2.5 小结</vt:lpstr>
      <vt:lpstr>Socket 编程</vt:lpstr>
      <vt:lpstr>本章参考文献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陈深龙</dc:creator>
  <cp:lastModifiedBy>WPS_1642340864</cp:lastModifiedBy>
  <cp:revision>380</cp:revision>
  <dcterms:created xsi:type="dcterms:W3CDTF">2014-03-01T15:00:00Z</dcterms:created>
  <dcterms:modified xsi:type="dcterms:W3CDTF">2024-02-26T13:10:34Z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2052-11.1.0.12650</vt:lpwstr>
  </property>
  <property fmtid="{D5CDD505-2E9C-101B-9397-08002B2CF9AE}" pid="4" name="ICV">
    <vt:lpwstr>16E8E632EDA94C1CA71F880E7DFA6FAD</vt:lpwstr>
  </property>
</Properties>
</file>