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Oswald"/>
      <p:regular r:id="rId31"/>
      <p:bold r:id="rId32"/>
    </p:embeddedFont>
    <p:embeddedFont>
      <p:font typeface="Source Sans Pr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7C19EFB-8343-4BA9-8B3C-BDB5D7DED89A}">
  <a:tblStyle styleId="{47C19EFB-8343-4BA9-8B3C-BDB5D7DED89A}" styleName="Table_0">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SourceSansPro-regular.fntdata"/><Relationship Id="rId10" Type="http://schemas.openxmlformats.org/officeDocument/2006/relationships/slide" Target="slides/slide5.xml"/><Relationship Id="rId32" Type="http://schemas.openxmlformats.org/officeDocument/2006/relationships/font" Target="fonts/Oswald-bold.fntdata"/><Relationship Id="rId13" Type="http://schemas.openxmlformats.org/officeDocument/2006/relationships/slide" Target="slides/slide8.xml"/><Relationship Id="rId35" Type="http://schemas.openxmlformats.org/officeDocument/2006/relationships/font" Target="fonts/SourceSansPro-italic.fntdata"/><Relationship Id="rId12" Type="http://schemas.openxmlformats.org/officeDocument/2006/relationships/slide" Target="slides/slide7.xml"/><Relationship Id="rId34" Type="http://schemas.openxmlformats.org/officeDocument/2006/relationships/font" Target="fonts/SourceSansPr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SourceSansPr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Google Shape;555;p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6" name="Google Shape;55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Google Shape;562;p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3" name="Google Shape;56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0" name="Google Shape;58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Google Shape;589;p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0" name="Google Shape;59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Google Shape;656;p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7" name="Google Shape;65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Google Shape;664;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5" name="Google Shape;66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3" name="Shape 673"/>
        <p:cNvGrpSpPr/>
        <p:nvPr/>
      </p:nvGrpSpPr>
      <p:grpSpPr>
        <a:xfrm>
          <a:off x="0" y="0"/>
          <a:ext cx="0" cy="0"/>
          <a:chOff x="0" y="0"/>
          <a:chExt cx="0" cy="0"/>
        </a:xfrm>
      </p:grpSpPr>
      <p:sp>
        <p:nvSpPr>
          <p:cNvPr id="674" name="Google Shape;674;p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5" name="Google Shape;67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0" name="Shape 680"/>
        <p:cNvGrpSpPr/>
        <p:nvPr/>
      </p:nvGrpSpPr>
      <p:grpSpPr>
        <a:xfrm>
          <a:off x="0" y="0"/>
          <a:ext cx="0" cy="0"/>
          <a:chOff x="0" y="0"/>
          <a:chExt cx="0" cy="0"/>
        </a:xfrm>
      </p:grpSpPr>
      <p:sp>
        <p:nvSpPr>
          <p:cNvPr id="681" name="Google Shape;681;p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2" name="Google Shape;68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9" name="Shape 689"/>
        <p:cNvGrpSpPr/>
        <p:nvPr/>
      </p:nvGrpSpPr>
      <p:grpSpPr>
        <a:xfrm>
          <a:off x="0" y="0"/>
          <a:ext cx="0" cy="0"/>
          <a:chOff x="0" y="0"/>
          <a:chExt cx="0" cy="0"/>
        </a:xfrm>
      </p:grpSpPr>
      <p:sp>
        <p:nvSpPr>
          <p:cNvPr id="690" name="Google Shape;690;p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1" name="Google Shape;69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8" name="Shape 698"/>
        <p:cNvGrpSpPr/>
        <p:nvPr/>
      </p:nvGrpSpPr>
      <p:grpSpPr>
        <a:xfrm>
          <a:off x="0" y="0"/>
          <a:ext cx="0" cy="0"/>
          <a:chOff x="0" y="0"/>
          <a:chExt cx="0" cy="0"/>
        </a:xfrm>
      </p:grpSpPr>
      <p:sp>
        <p:nvSpPr>
          <p:cNvPr id="699" name="Google Shape;699;p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0" name="Google Shape;70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7" name="Shape 707"/>
        <p:cNvGrpSpPr/>
        <p:nvPr/>
      </p:nvGrpSpPr>
      <p:grpSpPr>
        <a:xfrm>
          <a:off x="0" y="0"/>
          <a:ext cx="0" cy="0"/>
          <a:chOff x="0" y="0"/>
          <a:chExt cx="0" cy="0"/>
        </a:xfrm>
      </p:grpSpPr>
      <p:sp>
        <p:nvSpPr>
          <p:cNvPr id="708" name="Google Shape;708;p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9" name="Google Shape;70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solidFill>
                  <a:schemeClr val="dk1"/>
                </a:solidFill>
              </a:rPr>
              <a:t>Bidirectional Encoder Representations from </a:t>
            </a:r>
            <a:r>
              <a:rPr i="1" lang="en">
                <a:solidFill>
                  <a:schemeClr val="dk1"/>
                </a:solidFill>
              </a:rPr>
              <a:t>Transformers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9" name="Shape 719"/>
        <p:cNvGrpSpPr/>
        <p:nvPr/>
      </p:nvGrpSpPr>
      <p:grpSpPr>
        <a:xfrm>
          <a:off x="0" y="0"/>
          <a:ext cx="0" cy="0"/>
          <a:chOff x="0" y="0"/>
          <a:chExt cx="0" cy="0"/>
        </a:xfrm>
      </p:grpSpPr>
      <p:sp>
        <p:nvSpPr>
          <p:cNvPr id="720" name="Google Shape;720;p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1" name="Google Shape;72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solidFill>
                  <a:schemeClr val="dk1"/>
                </a:solidFill>
              </a:rPr>
              <a:t>Bidirectional Encoder Representations from </a:t>
            </a:r>
            <a:r>
              <a:rPr i="1" lang="en">
                <a:solidFill>
                  <a:schemeClr val="dk1"/>
                </a:solidFill>
              </a:rPr>
              <a:t>Transformers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6" name="Shape 726"/>
        <p:cNvGrpSpPr/>
        <p:nvPr/>
      </p:nvGrpSpPr>
      <p:grpSpPr>
        <a:xfrm>
          <a:off x="0" y="0"/>
          <a:ext cx="0" cy="0"/>
          <a:chOff x="0" y="0"/>
          <a:chExt cx="0" cy="0"/>
        </a:xfrm>
      </p:grpSpPr>
      <p:sp>
        <p:nvSpPr>
          <p:cNvPr id="727" name="Google Shape;727;p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8" name="Google Shape;72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3" name="Shape 733"/>
        <p:cNvGrpSpPr/>
        <p:nvPr/>
      </p:nvGrpSpPr>
      <p:grpSpPr>
        <a:xfrm>
          <a:off x="0" y="0"/>
          <a:ext cx="0" cy="0"/>
          <a:chOff x="0" y="0"/>
          <a:chExt cx="0" cy="0"/>
        </a:xfrm>
      </p:grpSpPr>
      <p:sp>
        <p:nvSpPr>
          <p:cNvPr id="734" name="Google Shape;734;p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5" name="Google Shape;73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2" name="Shape 742"/>
        <p:cNvGrpSpPr/>
        <p:nvPr/>
      </p:nvGrpSpPr>
      <p:grpSpPr>
        <a:xfrm>
          <a:off x="0" y="0"/>
          <a:ext cx="0" cy="0"/>
          <a:chOff x="0" y="0"/>
          <a:chExt cx="0" cy="0"/>
        </a:xfrm>
      </p:grpSpPr>
      <p:sp>
        <p:nvSpPr>
          <p:cNvPr id="743" name="Google Shape;743;p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4" name="Google Shape;74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9" name="Shape 749"/>
        <p:cNvGrpSpPr/>
        <p:nvPr/>
      </p:nvGrpSpPr>
      <p:grpSpPr>
        <a:xfrm>
          <a:off x="0" y="0"/>
          <a:ext cx="0" cy="0"/>
          <a:chOff x="0" y="0"/>
          <a:chExt cx="0" cy="0"/>
        </a:xfrm>
      </p:grpSpPr>
      <p:sp>
        <p:nvSpPr>
          <p:cNvPr id="750" name="Google Shape;750;p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1" name="Google Shape;75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2" name="Google Shape;4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Today, a lot of new information related to companies and corporations listed on on the market appear constantly on the web, making an instant impact on the companies’ stock value. Surveilling all this information in real time is crucial but is not very much in reach of a lone investor.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6" name="Google Shape;50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Google Shape;538;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9" name="Google Shape;53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8" name="Google Shape;54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33" name="Shape 33"/>
        <p:cNvGrpSpPr/>
        <p:nvPr/>
      </p:nvGrpSpPr>
      <p:grpSpPr>
        <a:xfrm>
          <a:off x="0" y="0"/>
          <a:ext cx="0" cy="0"/>
          <a:chOff x="0" y="0"/>
          <a:chExt cx="0" cy="0"/>
        </a:xfrm>
      </p:grpSpPr>
      <p:sp>
        <p:nvSpPr>
          <p:cNvPr id="34" name="Google Shape;34;p2"/>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568"/>
            </a:srgbClr>
          </a:solidFill>
          <a:ln>
            <a:noFill/>
          </a:ln>
        </p:spPr>
      </p:sp>
      <p:sp>
        <p:nvSpPr>
          <p:cNvPr id="35" name="Google Shape;35;p2"/>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333"/>
            </a:srgbClr>
          </a:solidFill>
          <a:ln>
            <a:noFill/>
          </a:ln>
        </p:spPr>
      </p:sp>
      <p:sp>
        <p:nvSpPr>
          <p:cNvPr id="36" name="Google Shape;36;p2"/>
          <p:cNvSpPr/>
          <p:nvPr/>
        </p:nvSpPr>
        <p:spPr>
          <a:xfrm rot="8100000">
            <a:off x="1847981" y="18145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rot="8100000">
            <a:off x="6038981" y="20984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rot="8100000">
            <a:off x="7181981" y="21317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sm" w="sm" type="none"/>
              <a:tailEnd len="sm" w="sm" type="none"/>
            </a:ln>
          </p:spPr>
        </p:sp>
        <p:sp>
          <p:nvSpPr>
            <p:cNvPr id="41" name="Google Shape;41;p2"/>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sm" w="sm" type="none"/>
              <a:tailEnd len="sm" w="sm" type="none"/>
            </a:ln>
          </p:spPr>
        </p:sp>
        <p:sp>
          <p:nvSpPr>
            <p:cNvPr id="42" name="Google Shape;42;p2"/>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sm" w="sm" type="none"/>
              <a:tailEnd len="sm" w="sm" type="none"/>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 name="Google Shape;69;p2"/>
          <p:cNvSpPr/>
          <p:nvPr/>
        </p:nvSpPr>
        <p:spPr>
          <a:xfrm>
            <a:off x="2990700" y="21478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
          <p:cNvSpPr/>
          <p:nvPr/>
        </p:nvSpPr>
        <p:spPr>
          <a:xfrm>
            <a:off x="1085700" y="24335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p:nvPr/>
        </p:nvSpPr>
        <p:spPr>
          <a:xfrm>
            <a:off x="4895700" y="20776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
          <p:cNvSpPr/>
          <p:nvPr/>
        </p:nvSpPr>
        <p:spPr>
          <a:xfrm rot="8100000">
            <a:off x="8699949" y="18907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
          <p:cNvSpPr txBox="1"/>
          <p:nvPr>
            <p:ph type="ctrTitle"/>
          </p:nvPr>
        </p:nvSpPr>
        <p:spPr>
          <a:xfrm>
            <a:off x="2847975" y="3363425"/>
            <a:ext cx="5610300" cy="1159800"/>
          </a:xfrm>
          <a:prstGeom prst="rect">
            <a:avLst/>
          </a:prstGeom>
          <a:noFill/>
          <a:ln>
            <a:noFill/>
          </a:ln>
        </p:spPr>
        <p:txBody>
          <a:bodyPr anchorCtr="0" anchor="ctr" bIns="91425" lIns="91425" spcFirstLastPara="1" rIns="91425" wrap="square" tIns="91425"/>
          <a:lstStyle>
            <a:lvl1pPr lvl="0" algn="r">
              <a:lnSpc>
                <a:spcPct val="100000"/>
              </a:lnSpc>
              <a:spcBef>
                <a:spcPts val="0"/>
              </a:spcBef>
              <a:spcAft>
                <a:spcPts val="0"/>
              </a:spcAft>
              <a:buClr>
                <a:srgbClr val="FFFFFF"/>
              </a:buClr>
              <a:buSzPts val="4800"/>
              <a:buNone/>
              <a:defRPr sz="4800">
                <a:solidFill>
                  <a:srgbClr val="FFFFFF"/>
                </a:solidFill>
              </a:defRPr>
            </a:lvl1pPr>
            <a:lvl2pPr lvl="1" algn="r">
              <a:lnSpc>
                <a:spcPct val="100000"/>
              </a:lnSpc>
              <a:spcBef>
                <a:spcPts val="0"/>
              </a:spcBef>
              <a:spcAft>
                <a:spcPts val="0"/>
              </a:spcAft>
              <a:buClr>
                <a:srgbClr val="FFFFFF"/>
              </a:buClr>
              <a:buSzPts val="4800"/>
              <a:buNone/>
              <a:defRPr sz="4800">
                <a:solidFill>
                  <a:srgbClr val="FFFFFF"/>
                </a:solidFill>
              </a:defRPr>
            </a:lvl2pPr>
            <a:lvl3pPr lvl="2" algn="r">
              <a:lnSpc>
                <a:spcPct val="100000"/>
              </a:lnSpc>
              <a:spcBef>
                <a:spcPts val="0"/>
              </a:spcBef>
              <a:spcAft>
                <a:spcPts val="0"/>
              </a:spcAft>
              <a:buClr>
                <a:srgbClr val="FFFFFF"/>
              </a:buClr>
              <a:buSzPts val="4800"/>
              <a:buNone/>
              <a:defRPr sz="4800">
                <a:solidFill>
                  <a:srgbClr val="FFFFFF"/>
                </a:solidFill>
              </a:defRPr>
            </a:lvl3pPr>
            <a:lvl4pPr lvl="3" algn="r">
              <a:lnSpc>
                <a:spcPct val="100000"/>
              </a:lnSpc>
              <a:spcBef>
                <a:spcPts val="0"/>
              </a:spcBef>
              <a:spcAft>
                <a:spcPts val="0"/>
              </a:spcAft>
              <a:buClr>
                <a:srgbClr val="FFFFFF"/>
              </a:buClr>
              <a:buSzPts val="4800"/>
              <a:buNone/>
              <a:defRPr sz="4800">
                <a:solidFill>
                  <a:srgbClr val="FFFFFF"/>
                </a:solidFill>
              </a:defRPr>
            </a:lvl4pPr>
            <a:lvl5pPr lvl="4" algn="r">
              <a:lnSpc>
                <a:spcPct val="100000"/>
              </a:lnSpc>
              <a:spcBef>
                <a:spcPts val="0"/>
              </a:spcBef>
              <a:spcAft>
                <a:spcPts val="0"/>
              </a:spcAft>
              <a:buClr>
                <a:srgbClr val="FFFFFF"/>
              </a:buClr>
              <a:buSzPts val="4800"/>
              <a:buNone/>
              <a:defRPr sz="4800">
                <a:solidFill>
                  <a:srgbClr val="FFFFFF"/>
                </a:solidFill>
              </a:defRPr>
            </a:lvl5pPr>
            <a:lvl6pPr lvl="5" algn="r">
              <a:lnSpc>
                <a:spcPct val="100000"/>
              </a:lnSpc>
              <a:spcBef>
                <a:spcPts val="0"/>
              </a:spcBef>
              <a:spcAft>
                <a:spcPts val="0"/>
              </a:spcAft>
              <a:buClr>
                <a:srgbClr val="FFFFFF"/>
              </a:buClr>
              <a:buSzPts val="4800"/>
              <a:buNone/>
              <a:defRPr sz="4800">
                <a:solidFill>
                  <a:srgbClr val="FFFFFF"/>
                </a:solidFill>
              </a:defRPr>
            </a:lvl6pPr>
            <a:lvl7pPr lvl="6" algn="r">
              <a:lnSpc>
                <a:spcPct val="100000"/>
              </a:lnSpc>
              <a:spcBef>
                <a:spcPts val="0"/>
              </a:spcBef>
              <a:spcAft>
                <a:spcPts val="0"/>
              </a:spcAft>
              <a:buClr>
                <a:srgbClr val="FFFFFF"/>
              </a:buClr>
              <a:buSzPts val="4800"/>
              <a:buNone/>
              <a:defRPr sz="4800">
                <a:solidFill>
                  <a:srgbClr val="FFFFFF"/>
                </a:solidFill>
              </a:defRPr>
            </a:lvl7pPr>
            <a:lvl8pPr lvl="7" algn="r">
              <a:lnSpc>
                <a:spcPct val="100000"/>
              </a:lnSpc>
              <a:spcBef>
                <a:spcPts val="0"/>
              </a:spcBef>
              <a:spcAft>
                <a:spcPts val="0"/>
              </a:spcAft>
              <a:buClr>
                <a:srgbClr val="FFFFFF"/>
              </a:buClr>
              <a:buSzPts val="4800"/>
              <a:buNone/>
              <a:defRPr sz="4800">
                <a:solidFill>
                  <a:srgbClr val="FFFFFF"/>
                </a:solidFill>
              </a:defRPr>
            </a:lvl8pPr>
            <a:lvl9pPr lvl="8" algn="r">
              <a:lnSpc>
                <a:spcPct val="100000"/>
              </a:lnSpc>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14" name="Shape 414"/>
        <p:cNvGrpSpPr/>
        <p:nvPr/>
      </p:nvGrpSpPr>
      <p:grpSpPr>
        <a:xfrm>
          <a:off x="0" y="0"/>
          <a:ext cx="0" cy="0"/>
          <a:chOff x="0" y="0"/>
          <a:chExt cx="0" cy="0"/>
        </a:xfrm>
      </p:grpSpPr>
      <p:sp>
        <p:nvSpPr>
          <p:cNvPr id="415" name="Google Shape;415;p11"/>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p:txBody>
      </p:sp>
      <p:sp>
        <p:nvSpPr>
          <p:cNvPr id="416" name="Google Shape;416;p11"/>
          <p:cNvSpPr txBox="1"/>
          <p:nvPr>
            <p:ph idx="1" type="body"/>
          </p:nvPr>
        </p:nvSpPr>
        <p:spPr>
          <a:xfrm>
            <a:off x="1131500" y="1552950"/>
            <a:ext cx="3339900" cy="2665800"/>
          </a:xfrm>
          <a:prstGeom prst="rect">
            <a:avLst/>
          </a:prstGeom>
          <a:noFill/>
          <a:ln>
            <a:noFill/>
          </a:ln>
        </p:spPr>
        <p:txBody>
          <a:bodyPr anchorCtr="0" anchor="t" bIns="91425" lIns="91425" spcFirstLastPara="1" rIns="91425" wrap="square" tIns="91425"/>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17" name="Google Shape;417;p11"/>
          <p:cNvSpPr txBox="1"/>
          <p:nvPr>
            <p:ph idx="2" type="body"/>
          </p:nvPr>
        </p:nvSpPr>
        <p:spPr>
          <a:xfrm>
            <a:off x="4672563" y="1552950"/>
            <a:ext cx="3339900" cy="2665800"/>
          </a:xfrm>
          <a:prstGeom prst="rect">
            <a:avLst/>
          </a:prstGeom>
          <a:noFill/>
          <a:ln>
            <a:noFill/>
          </a:ln>
        </p:spPr>
        <p:txBody>
          <a:bodyPr anchorCtr="0" anchor="t" bIns="91425" lIns="91425" spcFirstLastPara="1" rIns="91425" wrap="square" tIns="91425"/>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18" name="Google Shape;418;p11"/>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568"/>
            </a:srgbClr>
          </a:solidFill>
          <a:ln>
            <a:noFill/>
          </a:ln>
        </p:spPr>
      </p:sp>
      <p:sp>
        <p:nvSpPr>
          <p:cNvPr id="419" name="Google Shape;419;p11"/>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420" name="Google Shape;420;p11"/>
          <p:cNvSpPr/>
          <p:nvPr/>
        </p:nvSpPr>
        <p:spPr>
          <a:xfrm rot="8100000">
            <a:off x="1847981" y="42529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1"/>
          <p:cNvSpPr/>
          <p:nvPr/>
        </p:nvSpPr>
        <p:spPr>
          <a:xfrm rot="8100000">
            <a:off x="6038981" y="45368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1"/>
          <p:cNvSpPr/>
          <p:nvPr/>
        </p:nvSpPr>
        <p:spPr>
          <a:xfrm rot="8100000">
            <a:off x="7181981" y="45701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3" name="Google Shape;423;p11"/>
          <p:cNvGrpSpPr/>
          <p:nvPr/>
        </p:nvGrpSpPr>
        <p:grpSpPr>
          <a:xfrm>
            <a:off x="-9525" y="4462475"/>
            <a:ext cx="9167825" cy="595300"/>
            <a:chOff x="-9525" y="4462475"/>
            <a:chExt cx="9167825" cy="595300"/>
          </a:xfrm>
        </p:grpSpPr>
        <p:sp>
          <p:nvSpPr>
            <p:cNvPr id="424" name="Google Shape;424;p11"/>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sm" w="sm" type="none"/>
              <a:tailEnd len="sm" w="sm" type="none"/>
            </a:ln>
          </p:spPr>
        </p:sp>
        <p:sp>
          <p:nvSpPr>
            <p:cNvPr id="425" name="Google Shape;425;p11"/>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sm" w="sm" type="none"/>
              <a:tailEnd len="sm" w="sm" type="none"/>
            </a:ln>
          </p:spPr>
        </p:sp>
        <p:sp>
          <p:nvSpPr>
            <p:cNvPr id="426" name="Google Shape;426;p11"/>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sm" w="sm" type="none"/>
              <a:tailEnd len="sm" w="sm" type="none"/>
            </a:ln>
          </p:spPr>
        </p:sp>
      </p:grpSp>
      <p:grpSp>
        <p:nvGrpSpPr>
          <p:cNvPr id="427" name="Google Shape;427;p11"/>
          <p:cNvGrpSpPr/>
          <p:nvPr/>
        </p:nvGrpSpPr>
        <p:grpSpPr>
          <a:xfrm>
            <a:off x="-42837" y="4443488"/>
            <a:ext cx="9229575" cy="642787"/>
            <a:chOff x="-42837" y="4443488"/>
            <a:chExt cx="9229575" cy="642787"/>
          </a:xfrm>
        </p:grpSpPr>
        <p:sp>
          <p:nvSpPr>
            <p:cNvPr id="428" name="Google Shape;428;p11"/>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1"/>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1"/>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1"/>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1"/>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1"/>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1"/>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1"/>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1"/>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1"/>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1"/>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1"/>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1"/>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1"/>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1"/>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1"/>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1"/>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1"/>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1"/>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1"/>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1"/>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1"/>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1"/>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1"/>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1"/>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3" name="Google Shape;453;p11"/>
          <p:cNvSpPr/>
          <p:nvPr/>
        </p:nvSpPr>
        <p:spPr>
          <a:xfrm>
            <a:off x="2990700" y="45862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1"/>
          <p:cNvSpPr/>
          <p:nvPr/>
        </p:nvSpPr>
        <p:spPr>
          <a:xfrm>
            <a:off x="1085700" y="48719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1"/>
          <p:cNvSpPr/>
          <p:nvPr/>
        </p:nvSpPr>
        <p:spPr>
          <a:xfrm>
            <a:off x="4895700" y="45160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1"/>
          <p:cNvSpPr/>
          <p:nvPr/>
        </p:nvSpPr>
        <p:spPr>
          <a:xfrm rot="8100000">
            <a:off x="8699949" y="43291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1"/>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letely blank">
  <p:cSld name="BLANK_1">
    <p:spTree>
      <p:nvGrpSpPr>
        <p:cNvPr id="458" name="Shape 458"/>
        <p:cNvGrpSpPr/>
        <p:nvPr/>
      </p:nvGrpSpPr>
      <p:grpSpPr>
        <a:xfrm>
          <a:off x="0" y="0"/>
          <a:ext cx="0" cy="0"/>
          <a:chOff x="0" y="0"/>
          <a:chExt cx="0" cy="0"/>
        </a:xfrm>
      </p:grpSpPr>
      <p:sp>
        <p:nvSpPr>
          <p:cNvPr id="459" name="Google Shape;459;p12"/>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74" name="Shape 74"/>
        <p:cNvGrpSpPr/>
        <p:nvPr/>
      </p:nvGrpSpPr>
      <p:grpSpPr>
        <a:xfrm>
          <a:off x="0" y="0"/>
          <a:ext cx="0" cy="0"/>
          <a:chOff x="0" y="0"/>
          <a:chExt cx="0" cy="0"/>
        </a:xfrm>
      </p:grpSpPr>
      <p:sp>
        <p:nvSpPr>
          <p:cNvPr id="75" name="Google Shape;75;p3"/>
          <p:cNvSpPr txBox="1"/>
          <p:nvPr>
            <p:ph idx="1" type="body"/>
          </p:nvPr>
        </p:nvSpPr>
        <p:spPr>
          <a:xfrm>
            <a:off x="1519975" y="2161800"/>
            <a:ext cx="6104100" cy="819900"/>
          </a:xfrm>
          <a:prstGeom prst="rect">
            <a:avLst/>
          </a:prstGeom>
          <a:noFill/>
          <a:ln>
            <a:noFill/>
          </a:ln>
        </p:spPr>
        <p:txBody>
          <a:bodyPr anchorCtr="0" anchor="ctr" bIns="91425" lIns="91425" spcFirstLastPara="1" rIns="91425" wrap="square" tIns="91425"/>
          <a:lstStyle>
            <a:lvl1pPr indent="-419100" lvl="0" marL="457200" algn="ctr">
              <a:lnSpc>
                <a:spcPct val="100000"/>
              </a:lnSpc>
              <a:spcBef>
                <a:spcPts val="600"/>
              </a:spcBef>
              <a:spcAft>
                <a:spcPts val="0"/>
              </a:spcAft>
              <a:buSzPts val="3000"/>
              <a:buChar char="◉"/>
              <a:defRPr i="1" sz="3000"/>
            </a:lvl1pPr>
            <a:lvl2pPr indent="-419100" lvl="1" marL="914400" algn="ctr">
              <a:lnSpc>
                <a:spcPct val="100000"/>
              </a:lnSpc>
              <a:spcBef>
                <a:spcPts val="0"/>
              </a:spcBef>
              <a:spcAft>
                <a:spcPts val="0"/>
              </a:spcAft>
              <a:buSzPts val="3000"/>
              <a:buChar char="◉"/>
              <a:defRPr i="1" sz="3000"/>
            </a:lvl2pPr>
            <a:lvl3pPr indent="-419100" lvl="2" marL="1371600" algn="ctr">
              <a:lnSpc>
                <a:spcPct val="100000"/>
              </a:lnSpc>
              <a:spcBef>
                <a:spcPts val="0"/>
              </a:spcBef>
              <a:spcAft>
                <a:spcPts val="0"/>
              </a:spcAft>
              <a:buSzPts val="3000"/>
              <a:buChar char="■"/>
              <a:defRPr i="1" sz="3000"/>
            </a:lvl3pPr>
            <a:lvl4pPr indent="-419100" lvl="3" marL="1828800" algn="ctr">
              <a:lnSpc>
                <a:spcPct val="100000"/>
              </a:lnSpc>
              <a:spcBef>
                <a:spcPts val="0"/>
              </a:spcBef>
              <a:spcAft>
                <a:spcPts val="0"/>
              </a:spcAft>
              <a:buSzPts val="3000"/>
              <a:buChar char="●"/>
              <a:defRPr i="1" sz="3000"/>
            </a:lvl4pPr>
            <a:lvl5pPr indent="-419100" lvl="4" marL="2286000" algn="ctr">
              <a:lnSpc>
                <a:spcPct val="100000"/>
              </a:lnSpc>
              <a:spcBef>
                <a:spcPts val="0"/>
              </a:spcBef>
              <a:spcAft>
                <a:spcPts val="0"/>
              </a:spcAft>
              <a:buSzPts val="3000"/>
              <a:buChar char="○"/>
              <a:defRPr i="1" sz="3000"/>
            </a:lvl5pPr>
            <a:lvl6pPr indent="-419100" lvl="5" marL="2743200" algn="ctr">
              <a:lnSpc>
                <a:spcPct val="100000"/>
              </a:lnSpc>
              <a:spcBef>
                <a:spcPts val="0"/>
              </a:spcBef>
              <a:spcAft>
                <a:spcPts val="0"/>
              </a:spcAft>
              <a:buSzPts val="3000"/>
              <a:buChar char="■"/>
              <a:defRPr i="1" sz="3000"/>
            </a:lvl6pPr>
            <a:lvl7pPr indent="-419100" lvl="6" marL="3200400" algn="ctr">
              <a:lnSpc>
                <a:spcPct val="100000"/>
              </a:lnSpc>
              <a:spcBef>
                <a:spcPts val="0"/>
              </a:spcBef>
              <a:spcAft>
                <a:spcPts val="0"/>
              </a:spcAft>
              <a:buSzPts val="3000"/>
              <a:buChar char="●"/>
              <a:defRPr i="1" sz="3000"/>
            </a:lvl7pPr>
            <a:lvl8pPr indent="-419100" lvl="7" marL="3657600" algn="ctr">
              <a:lnSpc>
                <a:spcPct val="100000"/>
              </a:lnSpc>
              <a:spcBef>
                <a:spcPts val="0"/>
              </a:spcBef>
              <a:spcAft>
                <a:spcPts val="0"/>
              </a:spcAft>
              <a:buSzPts val="3000"/>
              <a:buChar char="○"/>
              <a:defRPr i="1" sz="3000"/>
            </a:lvl8pPr>
            <a:lvl9pPr indent="-419100" lvl="8" marL="4114800" algn="ctr">
              <a:lnSpc>
                <a:spcPct val="100000"/>
              </a:lnSpc>
              <a:spcBef>
                <a:spcPts val="0"/>
              </a:spcBef>
              <a:spcAft>
                <a:spcPts val="0"/>
              </a:spcAft>
              <a:buSzPts val="3000"/>
              <a:buChar char="■"/>
              <a:defRPr i="1" sz="3000"/>
            </a:lvl9pPr>
          </a:lstStyle>
          <a:p/>
        </p:txBody>
      </p:sp>
      <p:sp>
        <p:nvSpPr>
          <p:cNvPr id="76" name="Google Shape;76;p3"/>
          <p:cNvSpPr txBox="1"/>
          <p:nvPr/>
        </p:nvSpPr>
        <p:spPr>
          <a:xfrm>
            <a:off x="3593400" y="552769"/>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0" i="0" lang="en" sz="9600" u="none" cap="none" strike="noStrike">
                <a:solidFill>
                  <a:srgbClr val="00CEF6"/>
                </a:solidFill>
                <a:latin typeface="Arial"/>
                <a:ea typeface="Arial"/>
                <a:cs typeface="Arial"/>
                <a:sym typeface="Arial"/>
              </a:rPr>
              <a:t>“</a:t>
            </a:r>
            <a:endParaRPr b="0" i="0" sz="9600" u="none" cap="none" strike="noStrike">
              <a:solidFill>
                <a:srgbClr val="00CEF6"/>
              </a:solidFill>
              <a:latin typeface="Arial"/>
              <a:ea typeface="Arial"/>
              <a:cs typeface="Arial"/>
              <a:sym typeface="Arial"/>
            </a:endParaRPr>
          </a:p>
        </p:txBody>
      </p:sp>
      <p:sp>
        <p:nvSpPr>
          <p:cNvPr id="77" name="Google Shape;77;p3"/>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568"/>
            </a:srgbClr>
          </a:solidFill>
          <a:ln>
            <a:noFill/>
          </a:ln>
        </p:spPr>
      </p:sp>
      <p:sp>
        <p:nvSpPr>
          <p:cNvPr id="78" name="Google Shape;78;p3"/>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79" name="Google Shape;79;p3"/>
          <p:cNvSpPr/>
          <p:nvPr/>
        </p:nvSpPr>
        <p:spPr>
          <a:xfrm rot="8100000">
            <a:off x="1847981" y="42529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
          <p:cNvSpPr/>
          <p:nvPr/>
        </p:nvSpPr>
        <p:spPr>
          <a:xfrm rot="8100000">
            <a:off x="6038981" y="45368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
          <p:cNvSpPr/>
          <p:nvPr/>
        </p:nvSpPr>
        <p:spPr>
          <a:xfrm rot="8100000">
            <a:off x="7181981" y="45701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2" name="Google Shape;82;p3"/>
          <p:cNvGrpSpPr/>
          <p:nvPr/>
        </p:nvGrpSpPr>
        <p:grpSpPr>
          <a:xfrm>
            <a:off x="-9525" y="4462475"/>
            <a:ext cx="9167825" cy="595300"/>
            <a:chOff x="-9525" y="4462475"/>
            <a:chExt cx="9167825" cy="595300"/>
          </a:xfrm>
        </p:grpSpPr>
        <p:sp>
          <p:nvSpPr>
            <p:cNvPr id="83" name="Google Shape;83;p3"/>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sm" w="sm" type="none"/>
              <a:tailEnd len="sm" w="sm" type="none"/>
            </a:ln>
          </p:spPr>
        </p:sp>
        <p:sp>
          <p:nvSpPr>
            <p:cNvPr id="84" name="Google Shape;84;p3"/>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sm" w="sm" type="none"/>
              <a:tailEnd len="sm" w="sm" type="none"/>
            </a:ln>
          </p:spPr>
        </p:sp>
        <p:sp>
          <p:nvSpPr>
            <p:cNvPr id="85" name="Google Shape;85;p3"/>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sm" w="sm" type="none"/>
              <a:tailEnd len="sm" w="sm" type="none"/>
            </a:ln>
          </p:spPr>
        </p:sp>
      </p:grpSp>
      <p:grpSp>
        <p:nvGrpSpPr>
          <p:cNvPr id="86" name="Google Shape;86;p3"/>
          <p:cNvGrpSpPr/>
          <p:nvPr/>
        </p:nvGrpSpPr>
        <p:grpSpPr>
          <a:xfrm>
            <a:off x="-42837" y="4443488"/>
            <a:ext cx="9229575" cy="642787"/>
            <a:chOff x="-42837" y="4443488"/>
            <a:chExt cx="9229575" cy="642787"/>
          </a:xfrm>
        </p:grpSpPr>
        <p:sp>
          <p:nvSpPr>
            <p:cNvPr id="87" name="Google Shape;87;p3"/>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3"/>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3"/>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3"/>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3"/>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3"/>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3"/>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3"/>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3"/>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3"/>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3"/>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3"/>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3"/>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3"/>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3"/>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2" name="Google Shape;112;p3"/>
          <p:cNvSpPr/>
          <p:nvPr/>
        </p:nvSpPr>
        <p:spPr>
          <a:xfrm>
            <a:off x="2990700" y="45862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3"/>
          <p:cNvSpPr/>
          <p:nvPr/>
        </p:nvSpPr>
        <p:spPr>
          <a:xfrm>
            <a:off x="1085700" y="48719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
          <p:cNvSpPr/>
          <p:nvPr/>
        </p:nvSpPr>
        <p:spPr>
          <a:xfrm>
            <a:off x="4895700" y="45160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3"/>
          <p:cNvSpPr/>
          <p:nvPr/>
        </p:nvSpPr>
        <p:spPr>
          <a:xfrm rot="8100000">
            <a:off x="8699949" y="43291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17" name="Shape 117"/>
        <p:cNvGrpSpPr/>
        <p:nvPr/>
      </p:nvGrpSpPr>
      <p:grpSpPr>
        <a:xfrm>
          <a:off x="0" y="0"/>
          <a:ext cx="0" cy="0"/>
          <a:chOff x="0" y="0"/>
          <a:chExt cx="0" cy="0"/>
        </a:xfrm>
      </p:grpSpPr>
      <p:sp>
        <p:nvSpPr>
          <p:cNvPr id="118" name="Google Shape;118;p4"/>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568"/>
            </a:srgbClr>
          </a:solidFill>
          <a:ln>
            <a:noFill/>
          </a:ln>
        </p:spPr>
      </p:sp>
      <p:sp>
        <p:nvSpPr>
          <p:cNvPr id="119" name="Google Shape;119;p4"/>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333"/>
            </a:srgbClr>
          </a:solidFill>
          <a:ln>
            <a:noFill/>
          </a:ln>
        </p:spPr>
      </p:sp>
      <p:sp>
        <p:nvSpPr>
          <p:cNvPr id="120" name="Google Shape;120;p4"/>
          <p:cNvSpPr/>
          <p:nvPr/>
        </p:nvSpPr>
        <p:spPr>
          <a:xfrm rot="8100000">
            <a:off x="1847981" y="18145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
          <p:cNvSpPr/>
          <p:nvPr/>
        </p:nvSpPr>
        <p:spPr>
          <a:xfrm rot="8100000">
            <a:off x="6038981" y="20984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
          <p:cNvSpPr/>
          <p:nvPr/>
        </p:nvSpPr>
        <p:spPr>
          <a:xfrm rot="8100000">
            <a:off x="7181981" y="21317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3" name="Google Shape;123;p4"/>
          <p:cNvGrpSpPr/>
          <p:nvPr/>
        </p:nvGrpSpPr>
        <p:grpSpPr>
          <a:xfrm>
            <a:off x="-9525" y="2024075"/>
            <a:ext cx="9167825" cy="595300"/>
            <a:chOff x="-9525" y="4462475"/>
            <a:chExt cx="9167825" cy="595300"/>
          </a:xfrm>
        </p:grpSpPr>
        <p:sp>
          <p:nvSpPr>
            <p:cNvPr id="124" name="Google Shape;124;p4"/>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sm" w="sm" type="none"/>
              <a:tailEnd len="sm" w="sm" type="none"/>
            </a:ln>
          </p:spPr>
        </p:sp>
        <p:sp>
          <p:nvSpPr>
            <p:cNvPr id="125" name="Google Shape;125;p4"/>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sm" w="sm" type="none"/>
              <a:tailEnd len="sm" w="sm" type="none"/>
            </a:ln>
          </p:spPr>
        </p:sp>
        <p:sp>
          <p:nvSpPr>
            <p:cNvPr id="126" name="Google Shape;126;p4"/>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sm" w="sm" type="none"/>
              <a:tailEnd len="sm" w="sm" type="none"/>
            </a:ln>
          </p:spPr>
        </p:sp>
      </p:grpSp>
      <p:grpSp>
        <p:nvGrpSpPr>
          <p:cNvPr id="127" name="Google Shape;127;p4"/>
          <p:cNvGrpSpPr/>
          <p:nvPr/>
        </p:nvGrpSpPr>
        <p:grpSpPr>
          <a:xfrm>
            <a:off x="-42837" y="2005088"/>
            <a:ext cx="9229575" cy="642787"/>
            <a:chOff x="-42837" y="4443488"/>
            <a:chExt cx="9229575" cy="642787"/>
          </a:xfrm>
        </p:grpSpPr>
        <p:sp>
          <p:nvSpPr>
            <p:cNvPr id="128" name="Google Shape;128;p4"/>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4"/>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4"/>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4"/>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4"/>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4"/>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4"/>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4"/>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4"/>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4"/>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4"/>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4"/>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4"/>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4"/>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4"/>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4"/>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4"/>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4"/>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4"/>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4"/>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4"/>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4"/>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4"/>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4"/>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4"/>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3" name="Google Shape;153;p4"/>
          <p:cNvSpPr/>
          <p:nvPr/>
        </p:nvSpPr>
        <p:spPr>
          <a:xfrm>
            <a:off x="2990700" y="21478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4"/>
          <p:cNvSpPr/>
          <p:nvPr/>
        </p:nvSpPr>
        <p:spPr>
          <a:xfrm>
            <a:off x="1085700" y="24335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4"/>
          <p:cNvSpPr/>
          <p:nvPr/>
        </p:nvSpPr>
        <p:spPr>
          <a:xfrm>
            <a:off x="4895700" y="20776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4"/>
          <p:cNvSpPr/>
          <p:nvPr/>
        </p:nvSpPr>
        <p:spPr>
          <a:xfrm rot="8100000">
            <a:off x="8699949" y="18907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4"/>
          <p:cNvSpPr txBox="1"/>
          <p:nvPr>
            <p:ph type="ctrTitle"/>
          </p:nvPr>
        </p:nvSpPr>
        <p:spPr>
          <a:xfrm>
            <a:off x="2309350" y="3031150"/>
            <a:ext cx="5214600" cy="1159800"/>
          </a:xfrm>
          <a:prstGeom prst="rect">
            <a:avLst/>
          </a:prstGeom>
          <a:noFill/>
          <a:ln>
            <a:noFill/>
          </a:ln>
        </p:spPr>
        <p:txBody>
          <a:bodyPr anchorCtr="0" anchor="b" bIns="91425" lIns="91425" spcFirstLastPara="1" rIns="91425" wrap="square" tIns="91425"/>
          <a:lstStyle>
            <a:lvl1pPr lvl="0" algn="r">
              <a:lnSpc>
                <a:spcPct val="100000"/>
              </a:lnSpc>
              <a:spcBef>
                <a:spcPts val="0"/>
              </a:spcBef>
              <a:spcAft>
                <a:spcPts val="0"/>
              </a:spcAft>
              <a:buClr>
                <a:srgbClr val="FFFFFF"/>
              </a:buClr>
              <a:buSzPts val="3600"/>
              <a:buNone/>
              <a:defRPr sz="3600">
                <a:solidFill>
                  <a:srgbClr val="FFFFFF"/>
                </a:solidFill>
              </a:defRPr>
            </a:lvl1pPr>
            <a:lvl2pPr lvl="1" algn="r">
              <a:lnSpc>
                <a:spcPct val="100000"/>
              </a:lnSpc>
              <a:spcBef>
                <a:spcPts val="0"/>
              </a:spcBef>
              <a:spcAft>
                <a:spcPts val="0"/>
              </a:spcAft>
              <a:buClr>
                <a:srgbClr val="FFFFFF"/>
              </a:buClr>
              <a:buSzPts val="3600"/>
              <a:buNone/>
              <a:defRPr sz="3600">
                <a:solidFill>
                  <a:srgbClr val="FFFFFF"/>
                </a:solidFill>
              </a:defRPr>
            </a:lvl2pPr>
            <a:lvl3pPr lvl="2" algn="r">
              <a:lnSpc>
                <a:spcPct val="100000"/>
              </a:lnSpc>
              <a:spcBef>
                <a:spcPts val="0"/>
              </a:spcBef>
              <a:spcAft>
                <a:spcPts val="0"/>
              </a:spcAft>
              <a:buClr>
                <a:srgbClr val="FFFFFF"/>
              </a:buClr>
              <a:buSzPts val="3600"/>
              <a:buNone/>
              <a:defRPr sz="3600">
                <a:solidFill>
                  <a:srgbClr val="FFFFFF"/>
                </a:solidFill>
              </a:defRPr>
            </a:lvl3pPr>
            <a:lvl4pPr lvl="3" algn="r">
              <a:lnSpc>
                <a:spcPct val="100000"/>
              </a:lnSpc>
              <a:spcBef>
                <a:spcPts val="0"/>
              </a:spcBef>
              <a:spcAft>
                <a:spcPts val="0"/>
              </a:spcAft>
              <a:buClr>
                <a:srgbClr val="FFFFFF"/>
              </a:buClr>
              <a:buSzPts val="3600"/>
              <a:buNone/>
              <a:defRPr sz="3600">
                <a:solidFill>
                  <a:srgbClr val="FFFFFF"/>
                </a:solidFill>
              </a:defRPr>
            </a:lvl4pPr>
            <a:lvl5pPr lvl="4" algn="r">
              <a:lnSpc>
                <a:spcPct val="100000"/>
              </a:lnSpc>
              <a:spcBef>
                <a:spcPts val="0"/>
              </a:spcBef>
              <a:spcAft>
                <a:spcPts val="0"/>
              </a:spcAft>
              <a:buClr>
                <a:srgbClr val="FFFFFF"/>
              </a:buClr>
              <a:buSzPts val="3600"/>
              <a:buNone/>
              <a:defRPr sz="3600">
                <a:solidFill>
                  <a:srgbClr val="FFFFFF"/>
                </a:solidFill>
              </a:defRPr>
            </a:lvl5pPr>
            <a:lvl6pPr lvl="5" algn="r">
              <a:lnSpc>
                <a:spcPct val="100000"/>
              </a:lnSpc>
              <a:spcBef>
                <a:spcPts val="0"/>
              </a:spcBef>
              <a:spcAft>
                <a:spcPts val="0"/>
              </a:spcAft>
              <a:buClr>
                <a:srgbClr val="FFFFFF"/>
              </a:buClr>
              <a:buSzPts val="3600"/>
              <a:buNone/>
              <a:defRPr sz="3600">
                <a:solidFill>
                  <a:srgbClr val="FFFFFF"/>
                </a:solidFill>
              </a:defRPr>
            </a:lvl6pPr>
            <a:lvl7pPr lvl="6" algn="r">
              <a:lnSpc>
                <a:spcPct val="100000"/>
              </a:lnSpc>
              <a:spcBef>
                <a:spcPts val="0"/>
              </a:spcBef>
              <a:spcAft>
                <a:spcPts val="0"/>
              </a:spcAft>
              <a:buClr>
                <a:srgbClr val="FFFFFF"/>
              </a:buClr>
              <a:buSzPts val="3600"/>
              <a:buNone/>
              <a:defRPr sz="3600">
                <a:solidFill>
                  <a:srgbClr val="FFFFFF"/>
                </a:solidFill>
              </a:defRPr>
            </a:lvl7pPr>
            <a:lvl8pPr lvl="7" algn="r">
              <a:lnSpc>
                <a:spcPct val="100000"/>
              </a:lnSpc>
              <a:spcBef>
                <a:spcPts val="0"/>
              </a:spcBef>
              <a:spcAft>
                <a:spcPts val="0"/>
              </a:spcAft>
              <a:buClr>
                <a:srgbClr val="FFFFFF"/>
              </a:buClr>
              <a:buSzPts val="3600"/>
              <a:buNone/>
              <a:defRPr sz="3600">
                <a:solidFill>
                  <a:srgbClr val="FFFFFF"/>
                </a:solidFill>
              </a:defRPr>
            </a:lvl8pPr>
            <a:lvl9pPr lvl="8" algn="r">
              <a:lnSpc>
                <a:spcPct val="100000"/>
              </a:lnSpc>
              <a:spcBef>
                <a:spcPts val="0"/>
              </a:spcBef>
              <a:spcAft>
                <a:spcPts val="0"/>
              </a:spcAft>
              <a:buClr>
                <a:srgbClr val="FFFFFF"/>
              </a:buClr>
              <a:buSzPts val="3600"/>
              <a:buNone/>
              <a:defRPr sz="3600">
                <a:solidFill>
                  <a:srgbClr val="FFFFFF"/>
                </a:solidFill>
              </a:defRPr>
            </a:lvl9pPr>
          </a:lstStyle>
          <a:p/>
        </p:txBody>
      </p:sp>
      <p:sp>
        <p:nvSpPr>
          <p:cNvPr id="158" name="Google Shape;158;p4"/>
          <p:cNvSpPr txBox="1"/>
          <p:nvPr>
            <p:ph idx="1" type="subTitle"/>
          </p:nvPr>
        </p:nvSpPr>
        <p:spPr>
          <a:xfrm>
            <a:off x="2309441" y="4059250"/>
            <a:ext cx="5214600" cy="784800"/>
          </a:xfrm>
          <a:prstGeom prst="rect">
            <a:avLst/>
          </a:prstGeom>
          <a:noFill/>
          <a:ln>
            <a:noFill/>
          </a:ln>
        </p:spPr>
        <p:txBody>
          <a:bodyPr anchorCtr="0" anchor="t" bIns="91425" lIns="91425" spcFirstLastPara="1" rIns="91425" wrap="square" tIns="91425"/>
          <a:lstStyle>
            <a:lvl1pPr lvl="0" algn="r">
              <a:lnSpc>
                <a:spcPct val="100000"/>
              </a:lnSpc>
              <a:spcBef>
                <a:spcPts val="0"/>
              </a:spcBef>
              <a:spcAft>
                <a:spcPts val="0"/>
              </a:spcAft>
              <a:buClr>
                <a:srgbClr val="FFFFFF"/>
              </a:buClr>
              <a:buSzPts val="2000"/>
              <a:buNone/>
              <a:defRPr>
                <a:solidFill>
                  <a:srgbClr val="FFFFFF"/>
                </a:solidFill>
              </a:defRPr>
            </a:lvl1pPr>
            <a:lvl2pPr lvl="1" algn="r">
              <a:lnSpc>
                <a:spcPct val="100000"/>
              </a:lnSpc>
              <a:spcBef>
                <a:spcPts val="0"/>
              </a:spcBef>
              <a:spcAft>
                <a:spcPts val="0"/>
              </a:spcAft>
              <a:buClr>
                <a:srgbClr val="FFFFFF"/>
              </a:buClr>
              <a:buSzPts val="3000"/>
              <a:buNone/>
              <a:defRPr sz="3000">
                <a:solidFill>
                  <a:srgbClr val="FFFFFF"/>
                </a:solidFill>
              </a:defRPr>
            </a:lvl2pPr>
            <a:lvl3pPr lvl="2" algn="r">
              <a:lnSpc>
                <a:spcPct val="100000"/>
              </a:lnSpc>
              <a:spcBef>
                <a:spcPts val="0"/>
              </a:spcBef>
              <a:spcAft>
                <a:spcPts val="0"/>
              </a:spcAft>
              <a:buClr>
                <a:srgbClr val="FFFFFF"/>
              </a:buClr>
              <a:buSzPts val="3000"/>
              <a:buNone/>
              <a:defRPr sz="3000">
                <a:solidFill>
                  <a:srgbClr val="FFFFFF"/>
                </a:solidFill>
              </a:defRPr>
            </a:lvl3pPr>
            <a:lvl4pPr lvl="3" algn="r">
              <a:lnSpc>
                <a:spcPct val="100000"/>
              </a:lnSpc>
              <a:spcBef>
                <a:spcPts val="0"/>
              </a:spcBef>
              <a:spcAft>
                <a:spcPts val="0"/>
              </a:spcAft>
              <a:buClr>
                <a:srgbClr val="FFFFFF"/>
              </a:buClr>
              <a:buSzPts val="3000"/>
              <a:buNone/>
              <a:defRPr sz="3000">
                <a:solidFill>
                  <a:srgbClr val="FFFFFF"/>
                </a:solidFill>
              </a:defRPr>
            </a:lvl4pPr>
            <a:lvl5pPr lvl="4" algn="r">
              <a:lnSpc>
                <a:spcPct val="100000"/>
              </a:lnSpc>
              <a:spcBef>
                <a:spcPts val="0"/>
              </a:spcBef>
              <a:spcAft>
                <a:spcPts val="0"/>
              </a:spcAft>
              <a:buClr>
                <a:srgbClr val="FFFFFF"/>
              </a:buClr>
              <a:buSzPts val="3000"/>
              <a:buNone/>
              <a:defRPr sz="3000">
                <a:solidFill>
                  <a:srgbClr val="FFFFFF"/>
                </a:solidFill>
              </a:defRPr>
            </a:lvl5pPr>
            <a:lvl6pPr lvl="5" algn="r">
              <a:lnSpc>
                <a:spcPct val="100000"/>
              </a:lnSpc>
              <a:spcBef>
                <a:spcPts val="0"/>
              </a:spcBef>
              <a:spcAft>
                <a:spcPts val="0"/>
              </a:spcAft>
              <a:buClr>
                <a:srgbClr val="FFFFFF"/>
              </a:buClr>
              <a:buSzPts val="3000"/>
              <a:buNone/>
              <a:defRPr sz="3000">
                <a:solidFill>
                  <a:srgbClr val="FFFFFF"/>
                </a:solidFill>
              </a:defRPr>
            </a:lvl6pPr>
            <a:lvl7pPr lvl="6" algn="r">
              <a:lnSpc>
                <a:spcPct val="100000"/>
              </a:lnSpc>
              <a:spcBef>
                <a:spcPts val="0"/>
              </a:spcBef>
              <a:spcAft>
                <a:spcPts val="0"/>
              </a:spcAft>
              <a:buClr>
                <a:srgbClr val="FFFFFF"/>
              </a:buClr>
              <a:buSzPts val="3000"/>
              <a:buNone/>
              <a:defRPr sz="3000">
                <a:solidFill>
                  <a:srgbClr val="FFFFFF"/>
                </a:solidFill>
              </a:defRPr>
            </a:lvl7pPr>
            <a:lvl8pPr lvl="7" algn="r">
              <a:lnSpc>
                <a:spcPct val="100000"/>
              </a:lnSpc>
              <a:spcBef>
                <a:spcPts val="0"/>
              </a:spcBef>
              <a:spcAft>
                <a:spcPts val="0"/>
              </a:spcAft>
              <a:buClr>
                <a:srgbClr val="FFFFFF"/>
              </a:buClr>
              <a:buSzPts val="3000"/>
              <a:buNone/>
              <a:defRPr sz="3000">
                <a:solidFill>
                  <a:srgbClr val="FFFFFF"/>
                </a:solidFill>
              </a:defRPr>
            </a:lvl8pPr>
            <a:lvl9pPr lvl="8" algn="r">
              <a:lnSpc>
                <a:spcPct val="100000"/>
              </a:lnSpc>
              <a:spcBef>
                <a:spcPts val="0"/>
              </a:spcBef>
              <a:spcAft>
                <a:spcPts val="0"/>
              </a:spcAft>
              <a:buClr>
                <a:srgbClr val="FFFFFF"/>
              </a:buClr>
              <a:buSzPts val="3000"/>
              <a:buNone/>
              <a:defRPr sz="3000">
                <a:solidFill>
                  <a:srgbClr val="FFFFFF"/>
                </a:solidFill>
              </a:defRPr>
            </a:lvl9pPr>
          </a:lstStyle>
          <a:p/>
        </p:txBody>
      </p:sp>
      <p:sp>
        <p:nvSpPr>
          <p:cNvPr id="159" name="Google Shape;159;p4"/>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60" name="Shape 160"/>
        <p:cNvGrpSpPr/>
        <p:nvPr/>
      </p:nvGrpSpPr>
      <p:grpSpPr>
        <a:xfrm>
          <a:off x="0" y="0"/>
          <a:ext cx="0" cy="0"/>
          <a:chOff x="0" y="0"/>
          <a:chExt cx="0" cy="0"/>
        </a:xfrm>
      </p:grpSpPr>
      <p:sp>
        <p:nvSpPr>
          <p:cNvPr id="161" name="Google Shape;161;p5"/>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p:txBody>
      </p:sp>
      <p:sp>
        <p:nvSpPr>
          <p:cNvPr id="162" name="Google Shape;162;p5"/>
          <p:cNvSpPr txBox="1"/>
          <p:nvPr>
            <p:ph idx="1" type="body"/>
          </p:nvPr>
        </p:nvSpPr>
        <p:spPr>
          <a:xfrm>
            <a:off x="1075850" y="1540175"/>
            <a:ext cx="6996600" cy="1922100"/>
          </a:xfrm>
          <a:prstGeom prst="rect">
            <a:avLst/>
          </a:prstGeom>
          <a:noFill/>
          <a:ln>
            <a:noFill/>
          </a:ln>
        </p:spPr>
        <p:txBody>
          <a:bodyPr anchorCtr="0" anchor="t" bIns="91425" lIns="91425" spcFirstLastPara="1" rIns="91425" wrap="square" tIns="91425"/>
          <a:lstStyle>
            <a:lvl1pPr indent="-355600" lvl="0" marL="457200" algn="l">
              <a:lnSpc>
                <a:spcPct val="100000"/>
              </a:lnSpc>
              <a:spcBef>
                <a:spcPts val="600"/>
              </a:spcBef>
              <a:spcAft>
                <a:spcPts val="0"/>
              </a:spcAft>
              <a:buSzPts val="2000"/>
              <a:buChar char="◉"/>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63" name="Google Shape;163;p5"/>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568"/>
            </a:srgbClr>
          </a:solidFill>
          <a:ln>
            <a:noFill/>
          </a:ln>
        </p:spPr>
      </p:sp>
      <p:sp>
        <p:nvSpPr>
          <p:cNvPr id="164" name="Google Shape;164;p5"/>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165" name="Google Shape;165;p5"/>
          <p:cNvSpPr/>
          <p:nvPr/>
        </p:nvSpPr>
        <p:spPr>
          <a:xfrm rot="8100000">
            <a:off x="1847981" y="42529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5"/>
          <p:cNvSpPr/>
          <p:nvPr/>
        </p:nvSpPr>
        <p:spPr>
          <a:xfrm rot="8100000">
            <a:off x="6038981" y="45368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5"/>
          <p:cNvSpPr/>
          <p:nvPr/>
        </p:nvSpPr>
        <p:spPr>
          <a:xfrm rot="8100000">
            <a:off x="7181981" y="45701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8" name="Google Shape;168;p5"/>
          <p:cNvGrpSpPr/>
          <p:nvPr/>
        </p:nvGrpSpPr>
        <p:grpSpPr>
          <a:xfrm>
            <a:off x="-9525" y="4462475"/>
            <a:ext cx="9167825" cy="595300"/>
            <a:chOff x="-9525" y="4462475"/>
            <a:chExt cx="9167825" cy="595300"/>
          </a:xfrm>
        </p:grpSpPr>
        <p:sp>
          <p:nvSpPr>
            <p:cNvPr id="169" name="Google Shape;169;p5"/>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sm" w="sm" type="none"/>
              <a:tailEnd len="sm" w="sm" type="none"/>
            </a:ln>
          </p:spPr>
        </p:sp>
        <p:sp>
          <p:nvSpPr>
            <p:cNvPr id="170" name="Google Shape;170;p5"/>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sm" w="sm" type="none"/>
              <a:tailEnd len="sm" w="sm" type="none"/>
            </a:ln>
          </p:spPr>
        </p:sp>
        <p:sp>
          <p:nvSpPr>
            <p:cNvPr id="171" name="Google Shape;171;p5"/>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sm" w="sm" type="none"/>
              <a:tailEnd len="sm" w="sm" type="none"/>
            </a:ln>
          </p:spPr>
        </p:sp>
      </p:grpSp>
      <p:grpSp>
        <p:nvGrpSpPr>
          <p:cNvPr id="172" name="Google Shape;172;p5"/>
          <p:cNvGrpSpPr/>
          <p:nvPr/>
        </p:nvGrpSpPr>
        <p:grpSpPr>
          <a:xfrm>
            <a:off x="-42837" y="4443488"/>
            <a:ext cx="9229575" cy="642787"/>
            <a:chOff x="-42837" y="4443488"/>
            <a:chExt cx="9229575" cy="642787"/>
          </a:xfrm>
        </p:grpSpPr>
        <p:sp>
          <p:nvSpPr>
            <p:cNvPr id="173" name="Google Shape;173;p5"/>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5"/>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5"/>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5"/>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5"/>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5"/>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5"/>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5"/>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5"/>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5"/>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5"/>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5"/>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5"/>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5"/>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5"/>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5"/>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5"/>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5"/>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5"/>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5"/>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5"/>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5"/>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5"/>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5"/>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8" name="Google Shape;198;p5"/>
          <p:cNvSpPr/>
          <p:nvPr/>
        </p:nvSpPr>
        <p:spPr>
          <a:xfrm>
            <a:off x="2990700" y="45862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5"/>
          <p:cNvSpPr/>
          <p:nvPr/>
        </p:nvSpPr>
        <p:spPr>
          <a:xfrm>
            <a:off x="1085700" y="48719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5"/>
          <p:cNvSpPr/>
          <p:nvPr/>
        </p:nvSpPr>
        <p:spPr>
          <a:xfrm>
            <a:off x="4895700" y="45160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5"/>
          <p:cNvSpPr/>
          <p:nvPr/>
        </p:nvSpPr>
        <p:spPr>
          <a:xfrm rot="8100000">
            <a:off x="8699949" y="43291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5"/>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203" name="Shape 203"/>
        <p:cNvGrpSpPr/>
        <p:nvPr/>
      </p:nvGrpSpPr>
      <p:grpSpPr>
        <a:xfrm>
          <a:off x="0" y="0"/>
          <a:ext cx="0" cy="0"/>
          <a:chOff x="0" y="0"/>
          <a:chExt cx="0" cy="0"/>
        </a:xfrm>
      </p:grpSpPr>
      <p:sp>
        <p:nvSpPr>
          <p:cNvPr id="204" name="Google Shape;204;p6"/>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p:txBody>
      </p:sp>
      <p:sp>
        <p:nvSpPr>
          <p:cNvPr id="205" name="Google Shape;205;p6"/>
          <p:cNvSpPr txBox="1"/>
          <p:nvPr>
            <p:ph idx="1" type="body"/>
          </p:nvPr>
        </p:nvSpPr>
        <p:spPr>
          <a:xfrm>
            <a:off x="705900" y="1626600"/>
            <a:ext cx="2471700" cy="3299400"/>
          </a:xfrm>
          <a:prstGeom prst="rect">
            <a:avLst/>
          </a:prstGeom>
          <a:noFill/>
          <a:ln>
            <a:noFill/>
          </a:ln>
        </p:spPr>
        <p:txBody>
          <a:bodyPr anchorCtr="0" anchor="t" bIns="91425" lIns="91425" spcFirstLastPara="1" rIns="91425" wrap="square" tIns="91425"/>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206" name="Google Shape;206;p6"/>
          <p:cNvSpPr txBox="1"/>
          <p:nvPr>
            <p:ph idx="2" type="body"/>
          </p:nvPr>
        </p:nvSpPr>
        <p:spPr>
          <a:xfrm>
            <a:off x="3304125" y="1626600"/>
            <a:ext cx="2471700" cy="3299400"/>
          </a:xfrm>
          <a:prstGeom prst="rect">
            <a:avLst/>
          </a:prstGeom>
          <a:noFill/>
          <a:ln>
            <a:noFill/>
          </a:ln>
        </p:spPr>
        <p:txBody>
          <a:bodyPr anchorCtr="0" anchor="t" bIns="91425" lIns="91425" spcFirstLastPara="1" rIns="91425" wrap="square" tIns="91425"/>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207" name="Google Shape;207;p6"/>
          <p:cNvSpPr txBox="1"/>
          <p:nvPr>
            <p:ph idx="3" type="body"/>
          </p:nvPr>
        </p:nvSpPr>
        <p:spPr>
          <a:xfrm>
            <a:off x="5902350" y="1626600"/>
            <a:ext cx="2471700" cy="3299400"/>
          </a:xfrm>
          <a:prstGeom prst="rect">
            <a:avLst/>
          </a:prstGeom>
          <a:noFill/>
          <a:ln>
            <a:noFill/>
          </a:ln>
        </p:spPr>
        <p:txBody>
          <a:bodyPr anchorCtr="0" anchor="t" bIns="91425" lIns="91425" spcFirstLastPara="1" rIns="91425" wrap="square" tIns="91425"/>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208" name="Google Shape;208;p6"/>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568"/>
            </a:srgbClr>
          </a:solidFill>
          <a:ln>
            <a:noFill/>
          </a:ln>
        </p:spPr>
      </p:sp>
      <p:sp>
        <p:nvSpPr>
          <p:cNvPr id="209" name="Google Shape;209;p6"/>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210" name="Google Shape;210;p6"/>
          <p:cNvSpPr/>
          <p:nvPr/>
        </p:nvSpPr>
        <p:spPr>
          <a:xfrm rot="8100000">
            <a:off x="1847981" y="42529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6"/>
          <p:cNvSpPr/>
          <p:nvPr/>
        </p:nvSpPr>
        <p:spPr>
          <a:xfrm rot="8100000">
            <a:off x="6038981" y="45368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6"/>
          <p:cNvSpPr/>
          <p:nvPr/>
        </p:nvSpPr>
        <p:spPr>
          <a:xfrm rot="8100000">
            <a:off x="7181981" y="45701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3" name="Google Shape;213;p6"/>
          <p:cNvGrpSpPr/>
          <p:nvPr/>
        </p:nvGrpSpPr>
        <p:grpSpPr>
          <a:xfrm>
            <a:off x="-9525" y="4462475"/>
            <a:ext cx="9167825" cy="595300"/>
            <a:chOff x="-9525" y="4462475"/>
            <a:chExt cx="9167825" cy="595300"/>
          </a:xfrm>
        </p:grpSpPr>
        <p:sp>
          <p:nvSpPr>
            <p:cNvPr id="214" name="Google Shape;214;p6"/>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sm" w="sm" type="none"/>
              <a:tailEnd len="sm" w="sm" type="none"/>
            </a:ln>
          </p:spPr>
        </p:sp>
        <p:sp>
          <p:nvSpPr>
            <p:cNvPr id="215" name="Google Shape;215;p6"/>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sm" w="sm" type="none"/>
              <a:tailEnd len="sm" w="sm" type="none"/>
            </a:ln>
          </p:spPr>
        </p:sp>
        <p:sp>
          <p:nvSpPr>
            <p:cNvPr id="216" name="Google Shape;216;p6"/>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sm" w="sm" type="none"/>
              <a:tailEnd len="sm" w="sm" type="none"/>
            </a:ln>
          </p:spPr>
        </p:sp>
      </p:grpSp>
      <p:grpSp>
        <p:nvGrpSpPr>
          <p:cNvPr id="217" name="Google Shape;217;p6"/>
          <p:cNvGrpSpPr/>
          <p:nvPr/>
        </p:nvGrpSpPr>
        <p:grpSpPr>
          <a:xfrm>
            <a:off x="-42837" y="4443488"/>
            <a:ext cx="9229575" cy="642787"/>
            <a:chOff x="-42837" y="4443488"/>
            <a:chExt cx="9229575" cy="642787"/>
          </a:xfrm>
        </p:grpSpPr>
        <p:sp>
          <p:nvSpPr>
            <p:cNvPr id="218" name="Google Shape;218;p6"/>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6"/>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6"/>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6"/>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6"/>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6"/>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6"/>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6"/>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6"/>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6"/>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6"/>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6"/>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6"/>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6"/>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6"/>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6"/>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6"/>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6"/>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6"/>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6"/>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6"/>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6"/>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6"/>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6"/>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6"/>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3" name="Google Shape;243;p6"/>
          <p:cNvSpPr/>
          <p:nvPr/>
        </p:nvSpPr>
        <p:spPr>
          <a:xfrm>
            <a:off x="2990700" y="45862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6"/>
          <p:cNvSpPr/>
          <p:nvPr/>
        </p:nvSpPr>
        <p:spPr>
          <a:xfrm>
            <a:off x="1085700" y="48719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6"/>
          <p:cNvSpPr/>
          <p:nvPr/>
        </p:nvSpPr>
        <p:spPr>
          <a:xfrm>
            <a:off x="4895700" y="45160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6"/>
          <p:cNvSpPr/>
          <p:nvPr/>
        </p:nvSpPr>
        <p:spPr>
          <a:xfrm rot="8100000">
            <a:off x="8699949" y="43291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6"/>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48" name="Shape 248"/>
        <p:cNvGrpSpPr/>
        <p:nvPr/>
      </p:nvGrpSpPr>
      <p:grpSpPr>
        <a:xfrm>
          <a:off x="0" y="0"/>
          <a:ext cx="0" cy="0"/>
          <a:chOff x="0" y="0"/>
          <a:chExt cx="0" cy="0"/>
        </a:xfrm>
      </p:grpSpPr>
      <p:sp>
        <p:nvSpPr>
          <p:cNvPr id="249" name="Google Shape;249;p7"/>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p:txBody>
      </p:sp>
      <p:sp>
        <p:nvSpPr>
          <p:cNvPr id="250" name="Google Shape;250;p7"/>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568"/>
            </a:srgbClr>
          </a:solidFill>
          <a:ln>
            <a:noFill/>
          </a:ln>
        </p:spPr>
      </p:sp>
      <p:sp>
        <p:nvSpPr>
          <p:cNvPr id="251" name="Google Shape;251;p7"/>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252" name="Google Shape;252;p7"/>
          <p:cNvSpPr/>
          <p:nvPr/>
        </p:nvSpPr>
        <p:spPr>
          <a:xfrm rot="8100000">
            <a:off x="1847981" y="42529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7"/>
          <p:cNvSpPr/>
          <p:nvPr/>
        </p:nvSpPr>
        <p:spPr>
          <a:xfrm rot="8100000">
            <a:off x="6038981" y="45368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7"/>
          <p:cNvSpPr/>
          <p:nvPr/>
        </p:nvSpPr>
        <p:spPr>
          <a:xfrm rot="8100000">
            <a:off x="7181981" y="45701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5" name="Google Shape;255;p7"/>
          <p:cNvGrpSpPr/>
          <p:nvPr/>
        </p:nvGrpSpPr>
        <p:grpSpPr>
          <a:xfrm>
            <a:off x="-9525" y="4462475"/>
            <a:ext cx="9167825" cy="595300"/>
            <a:chOff x="-9525" y="4462475"/>
            <a:chExt cx="9167825" cy="595300"/>
          </a:xfrm>
        </p:grpSpPr>
        <p:sp>
          <p:nvSpPr>
            <p:cNvPr id="256" name="Google Shape;256;p7"/>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sm" w="sm" type="none"/>
              <a:tailEnd len="sm" w="sm" type="none"/>
            </a:ln>
          </p:spPr>
        </p:sp>
        <p:sp>
          <p:nvSpPr>
            <p:cNvPr id="257" name="Google Shape;257;p7"/>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sm" w="sm" type="none"/>
              <a:tailEnd len="sm" w="sm" type="none"/>
            </a:ln>
          </p:spPr>
        </p:sp>
        <p:sp>
          <p:nvSpPr>
            <p:cNvPr id="258" name="Google Shape;258;p7"/>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sm" w="sm" type="none"/>
              <a:tailEnd len="sm" w="sm" type="none"/>
            </a:ln>
          </p:spPr>
        </p:sp>
      </p:grpSp>
      <p:grpSp>
        <p:nvGrpSpPr>
          <p:cNvPr id="259" name="Google Shape;259;p7"/>
          <p:cNvGrpSpPr/>
          <p:nvPr/>
        </p:nvGrpSpPr>
        <p:grpSpPr>
          <a:xfrm>
            <a:off x="-42837" y="4443488"/>
            <a:ext cx="9229575" cy="642787"/>
            <a:chOff x="-42837" y="4443488"/>
            <a:chExt cx="9229575" cy="642787"/>
          </a:xfrm>
        </p:grpSpPr>
        <p:sp>
          <p:nvSpPr>
            <p:cNvPr id="260" name="Google Shape;260;p7"/>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7"/>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7"/>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7"/>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7"/>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7"/>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7"/>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7"/>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7"/>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7"/>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7"/>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7"/>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7"/>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7"/>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7"/>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7"/>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7"/>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7"/>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7"/>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7"/>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7"/>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7"/>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7"/>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7"/>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7"/>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5" name="Google Shape;285;p7"/>
          <p:cNvSpPr/>
          <p:nvPr/>
        </p:nvSpPr>
        <p:spPr>
          <a:xfrm>
            <a:off x="2990700" y="45862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7"/>
          <p:cNvSpPr/>
          <p:nvPr/>
        </p:nvSpPr>
        <p:spPr>
          <a:xfrm>
            <a:off x="1085700" y="48719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7"/>
          <p:cNvSpPr/>
          <p:nvPr/>
        </p:nvSpPr>
        <p:spPr>
          <a:xfrm>
            <a:off x="4895700" y="45160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7"/>
          <p:cNvSpPr/>
          <p:nvPr/>
        </p:nvSpPr>
        <p:spPr>
          <a:xfrm rot="8100000">
            <a:off x="8699949" y="43291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7"/>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ll graph">
  <p:cSld name="BLANK_2">
    <p:spTree>
      <p:nvGrpSpPr>
        <p:cNvPr id="290" name="Shape 290"/>
        <p:cNvGrpSpPr/>
        <p:nvPr/>
      </p:nvGrpSpPr>
      <p:grpSpPr>
        <a:xfrm>
          <a:off x="0" y="0"/>
          <a:ext cx="0" cy="0"/>
          <a:chOff x="0" y="0"/>
          <a:chExt cx="0" cy="0"/>
        </a:xfrm>
      </p:grpSpPr>
      <p:sp>
        <p:nvSpPr>
          <p:cNvPr id="291" name="Google Shape;291;p8"/>
          <p:cNvSpPr/>
          <p:nvPr/>
        </p:nvSpPr>
        <p:spPr>
          <a:xfrm>
            <a:off x="-20075" y="636775"/>
            <a:ext cx="9203950" cy="4550900"/>
          </a:xfrm>
          <a:custGeom>
            <a:rect b="b" l="l" r="r" t="t"/>
            <a:pathLst>
              <a:path extrusionOk="0" h="182036" w="368158">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568"/>
            </a:srgbClr>
          </a:solidFill>
          <a:ln>
            <a:noFill/>
          </a:ln>
        </p:spPr>
      </p:sp>
      <p:sp>
        <p:nvSpPr>
          <p:cNvPr id="292" name="Google Shape;292;p8"/>
          <p:cNvSpPr/>
          <p:nvPr/>
        </p:nvSpPr>
        <p:spPr>
          <a:xfrm>
            <a:off x="-33475" y="768100"/>
            <a:ext cx="9210650" cy="4406200"/>
          </a:xfrm>
          <a:custGeom>
            <a:rect b="b" l="l" r="r" t="t"/>
            <a:pathLst>
              <a:path extrusionOk="0" h="176248" w="368426">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333"/>
            </a:srgbClr>
          </a:solidFill>
          <a:ln>
            <a:noFill/>
          </a:ln>
        </p:spPr>
      </p:sp>
      <p:sp>
        <p:nvSpPr>
          <p:cNvPr id="293" name="Google Shape;293;p8"/>
          <p:cNvSpPr/>
          <p:nvPr/>
        </p:nvSpPr>
        <p:spPr>
          <a:xfrm rot="8100000">
            <a:off x="1847981" y="4429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8"/>
          <p:cNvSpPr/>
          <p:nvPr/>
        </p:nvSpPr>
        <p:spPr>
          <a:xfrm rot="8100000">
            <a:off x="6038981" y="7268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8"/>
          <p:cNvSpPr/>
          <p:nvPr/>
        </p:nvSpPr>
        <p:spPr>
          <a:xfrm rot="8100000">
            <a:off x="7181981" y="7601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6" name="Google Shape;296;p8"/>
          <p:cNvGrpSpPr/>
          <p:nvPr/>
        </p:nvGrpSpPr>
        <p:grpSpPr>
          <a:xfrm>
            <a:off x="-9525" y="652475"/>
            <a:ext cx="9167825" cy="595300"/>
            <a:chOff x="-9525" y="4462475"/>
            <a:chExt cx="9167825" cy="595300"/>
          </a:xfrm>
        </p:grpSpPr>
        <p:sp>
          <p:nvSpPr>
            <p:cNvPr id="297" name="Google Shape;297;p8"/>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sm" w="sm" type="none"/>
              <a:tailEnd len="sm" w="sm" type="none"/>
            </a:ln>
          </p:spPr>
        </p:sp>
        <p:sp>
          <p:nvSpPr>
            <p:cNvPr id="298" name="Google Shape;298;p8"/>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sm" w="sm" type="none"/>
              <a:tailEnd len="sm" w="sm" type="none"/>
            </a:ln>
          </p:spPr>
        </p:sp>
        <p:sp>
          <p:nvSpPr>
            <p:cNvPr id="299" name="Google Shape;299;p8"/>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sm" w="sm" type="none"/>
              <a:tailEnd len="sm" w="sm" type="none"/>
            </a:ln>
          </p:spPr>
        </p:sp>
      </p:grpSp>
      <p:grpSp>
        <p:nvGrpSpPr>
          <p:cNvPr id="300" name="Google Shape;300;p8"/>
          <p:cNvGrpSpPr/>
          <p:nvPr/>
        </p:nvGrpSpPr>
        <p:grpSpPr>
          <a:xfrm>
            <a:off x="-42837" y="633488"/>
            <a:ext cx="9229575" cy="642787"/>
            <a:chOff x="-42837" y="4443488"/>
            <a:chExt cx="9229575" cy="642787"/>
          </a:xfrm>
        </p:grpSpPr>
        <p:sp>
          <p:nvSpPr>
            <p:cNvPr id="301" name="Google Shape;301;p8"/>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8"/>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8"/>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8"/>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8"/>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8"/>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8"/>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8"/>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8"/>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8"/>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8"/>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8"/>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8"/>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8"/>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8"/>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8"/>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8"/>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8"/>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8"/>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8"/>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8"/>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8"/>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8"/>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8"/>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8"/>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6" name="Google Shape;326;p8"/>
          <p:cNvSpPr/>
          <p:nvPr/>
        </p:nvSpPr>
        <p:spPr>
          <a:xfrm>
            <a:off x="2990700" y="7762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8"/>
          <p:cNvSpPr/>
          <p:nvPr/>
        </p:nvSpPr>
        <p:spPr>
          <a:xfrm>
            <a:off x="1085700" y="10619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8"/>
          <p:cNvSpPr/>
          <p:nvPr/>
        </p:nvSpPr>
        <p:spPr>
          <a:xfrm>
            <a:off x="4895700" y="7060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8"/>
          <p:cNvSpPr/>
          <p:nvPr/>
        </p:nvSpPr>
        <p:spPr>
          <a:xfrm rot="8100000">
            <a:off x="8699949" y="5191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8"/>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1" name="Shape 331"/>
        <p:cNvGrpSpPr/>
        <p:nvPr/>
      </p:nvGrpSpPr>
      <p:grpSpPr>
        <a:xfrm>
          <a:off x="0" y="0"/>
          <a:ext cx="0" cy="0"/>
          <a:chOff x="0" y="0"/>
          <a:chExt cx="0" cy="0"/>
        </a:xfrm>
      </p:grpSpPr>
      <p:sp>
        <p:nvSpPr>
          <p:cNvPr id="332" name="Google Shape;332;p9"/>
          <p:cNvSpPr txBox="1"/>
          <p:nvPr>
            <p:ph idx="1" type="body"/>
          </p:nvPr>
        </p:nvSpPr>
        <p:spPr>
          <a:xfrm>
            <a:off x="457200" y="3852828"/>
            <a:ext cx="8229600" cy="519600"/>
          </a:xfrm>
          <a:prstGeom prst="rect">
            <a:avLst/>
          </a:prstGeom>
          <a:noFill/>
          <a:ln>
            <a:noFill/>
          </a:ln>
        </p:spPr>
        <p:txBody>
          <a:bodyPr anchorCtr="0" anchor="t" bIns="91425" lIns="91425" spcFirstLastPara="1" rIns="91425" wrap="square" tIns="91425"/>
          <a:lstStyle>
            <a:lvl1pPr indent="-228600" lvl="0" marL="457200" algn="ctr">
              <a:lnSpc>
                <a:spcPct val="100000"/>
              </a:lnSpc>
              <a:spcBef>
                <a:spcPts val="360"/>
              </a:spcBef>
              <a:spcAft>
                <a:spcPts val="0"/>
              </a:spcAft>
              <a:buClr>
                <a:srgbClr val="00CEF6"/>
              </a:buClr>
              <a:buSzPts val="1400"/>
              <a:buNone/>
              <a:defRPr sz="1400">
                <a:solidFill>
                  <a:srgbClr val="00CEF6"/>
                </a:solidFill>
              </a:defRPr>
            </a:lvl1pPr>
          </a:lstStyle>
          <a:p/>
        </p:txBody>
      </p:sp>
      <p:sp>
        <p:nvSpPr>
          <p:cNvPr id="333" name="Google Shape;333;p9"/>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568"/>
            </a:srgbClr>
          </a:solidFill>
          <a:ln>
            <a:noFill/>
          </a:ln>
        </p:spPr>
      </p:sp>
      <p:sp>
        <p:nvSpPr>
          <p:cNvPr id="334" name="Google Shape;334;p9"/>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335" name="Google Shape;335;p9"/>
          <p:cNvSpPr/>
          <p:nvPr/>
        </p:nvSpPr>
        <p:spPr>
          <a:xfrm rot="8100000">
            <a:off x="1847981" y="42529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9"/>
          <p:cNvSpPr/>
          <p:nvPr/>
        </p:nvSpPr>
        <p:spPr>
          <a:xfrm rot="8100000">
            <a:off x="6038981" y="45368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9"/>
          <p:cNvSpPr/>
          <p:nvPr/>
        </p:nvSpPr>
        <p:spPr>
          <a:xfrm rot="8100000">
            <a:off x="7181981" y="45701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8" name="Google Shape;338;p9"/>
          <p:cNvGrpSpPr/>
          <p:nvPr/>
        </p:nvGrpSpPr>
        <p:grpSpPr>
          <a:xfrm>
            <a:off x="-9525" y="4462475"/>
            <a:ext cx="9167825" cy="595300"/>
            <a:chOff x="-9525" y="4462475"/>
            <a:chExt cx="9167825" cy="595300"/>
          </a:xfrm>
        </p:grpSpPr>
        <p:sp>
          <p:nvSpPr>
            <p:cNvPr id="339" name="Google Shape;339;p9"/>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sm" w="sm" type="none"/>
              <a:tailEnd len="sm" w="sm" type="none"/>
            </a:ln>
          </p:spPr>
        </p:sp>
        <p:sp>
          <p:nvSpPr>
            <p:cNvPr id="340" name="Google Shape;340;p9"/>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sm" w="sm" type="none"/>
              <a:tailEnd len="sm" w="sm" type="none"/>
            </a:ln>
          </p:spPr>
        </p:sp>
        <p:sp>
          <p:nvSpPr>
            <p:cNvPr id="341" name="Google Shape;341;p9"/>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sm" w="sm" type="none"/>
              <a:tailEnd len="sm" w="sm" type="none"/>
            </a:ln>
          </p:spPr>
        </p:sp>
      </p:grpSp>
      <p:grpSp>
        <p:nvGrpSpPr>
          <p:cNvPr id="342" name="Google Shape;342;p9"/>
          <p:cNvGrpSpPr/>
          <p:nvPr/>
        </p:nvGrpSpPr>
        <p:grpSpPr>
          <a:xfrm>
            <a:off x="-42837" y="4443488"/>
            <a:ext cx="9229575" cy="642787"/>
            <a:chOff x="-42837" y="4443488"/>
            <a:chExt cx="9229575" cy="642787"/>
          </a:xfrm>
        </p:grpSpPr>
        <p:sp>
          <p:nvSpPr>
            <p:cNvPr id="343" name="Google Shape;343;p9"/>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9"/>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9"/>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9"/>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9"/>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9"/>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9"/>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9"/>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9"/>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9"/>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9"/>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9"/>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9"/>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9"/>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9"/>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9"/>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9"/>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9"/>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9"/>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9"/>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9"/>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9"/>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9"/>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9"/>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9"/>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8" name="Google Shape;368;p9"/>
          <p:cNvSpPr/>
          <p:nvPr/>
        </p:nvSpPr>
        <p:spPr>
          <a:xfrm>
            <a:off x="2990700" y="45862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9"/>
          <p:cNvSpPr/>
          <p:nvPr/>
        </p:nvSpPr>
        <p:spPr>
          <a:xfrm>
            <a:off x="1085700" y="48719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9"/>
          <p:cNvSpPr/>
          <p:nvPr/>
        </p:nvSpPr>
        <p:spPr>
          <a:xfrm>
            <a:off x="4895700" y="45160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9"/>
          <p:cNvSpPr/>
          <p:nvPr/>
        </p:nvSpPr>
        <p:spPr>
          <a:xfrm rot="8100000">
            <a:off x="8699949" y="43291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9"/>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73" name="Shape 373"/>
        <p:cNvGrpSpPr/>
        <p:nvPr/>
      </p:nvGrpSpPr>
      <p:grpSpPr>
        <a:xfrm>
          <a:off x="0" y="0"/>
          <a:ext cx="0" cy="0"/>
          <a:chOff x="0" y="0"/>
          <a:chExt cx="0" cy="0"/>
        </a:xfrm>
      </p:grpSpPr>
      <p:sp>
        <p:nvSpPr>
          <p:cNvPr id="374" name="Google Shape;374;p10"/>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568"/>
            </a:srgbClr>
          </a:solidFill>
          <a:ln>
            <a:noFill/>
          </a:ln>
        </p:spPr>
      </p:sp>
      <p:sp>
        <p:nvSpPr>
          <p:cNvPr id="375" name="Google Shape;375;p10"/>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376" name="Google Shape;376;p10"/>
          <p:cNvSpPr/>
          <p:nvPr/>
        </p:nvSpPr>
        <p:spPr>
          <a:xfrm rot="8100000">
            <a:off x="1847981" y="4252969"/>
            <a:ext cx="122612" cy="122612"/>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0"/>
          <p:cNvSpPr/>
          <p:nvPr/>
        </p:nvSpPr>
        <p:spPr>
          <a:xfrm rot="8100000">
            <a:off x="6038981" y="4536819"/>
            <a:ext cx="122612" cy="122612"/>
          </a:xfrm>
          <a:prstGeom prst="teardrop">
            <a:avLst>
              <a:gd fmla="val 100000" name="adj"/>
            </a:avLst>
          </a:prstGeom>
          <a:noFill/>
          <a:ln cap="flat" cmpd="sng" w="28575">
            <a:solidFill>
              <a:srgbClr val="00CEF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0"/>
          <p:cNvSpPr/>
          <p:nvPr/>
        </p:nvSpPr>
        <p:spPr>
          <a:xfrm rot="8100000">
            <a:off x="7181981" y="4570169"/>
            <a:ext cx="122612" cy="122612"/>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9" name="Google Shape;379;p10"/>
          <p:cNvGrpSpPr/>
          <p:nvPr/>
        </p:nvGrpSpPr>
        <p:grpSpPr>
          <a:xfrm>
            <a:off x="-9525" y="4462475"/>
            <a:ext cx="9167825" cy="595300"/>
            <a:chOff x="-9525" y="4462475"/>
            <a:chExt cx="9167825" cy="595300"/>
          </a:xfrm>
        </p:grpSpPr>
        <p:sp>
          <p:nvSpPr>
            <p:cNvPr id="380" name="Google Shape;380;p10"/>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sm" w="sm" type="none"/>
              <a:tailEnd len="sm" w="sm" type="none"/>
            </a:ln>
          </p:spPr>
        </p:sp>
        <p:sp>
          <p:nvSpPr>
            <p:cNvPr id="381" name="Google Shape;381;p10"/>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sm" w="sm" type="none"/>
              <a:tailEnd len="sm" w="sm" type="none"/>
            </a:ln>
          </p:spPr>
        </p:sp>
        <p:sp>
          <p:nvSpPr>
            <p:cNvPr id="382" name="Google Shape;382;p10"/>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sm" w="sm" type="none"/>
              <a:tailEnd len="sm" w="sm" type="none"/>
            </a:ln>
          </p:spPr>
        </p:sp>
      </p:grpSp>
      <p:grpSp>
        <p:nvGrpSpPr>
          <p:cNvPr id="383" name="Google Shape;383;p10"/>
          <p:cNvGrpSpPr/>
          <p:nvPr/>
        </p:nvGrpSpPr>
        <p:grpSpPr>
          <a:xfrm>
            <a:off x="-42837" y="4443488"/>
            <a:ext cx="9229575" cy="642787"/>
            <a:chOff x="-42837" y="4443488"/>
            <a:chExt cx="9229575" cy="642787"/>
          </a:xfrm>
        </p:grpSpPr>
        <p:sp>
          <p:nvSpPr>
            <p:cNvPr id="384" name="Google Shape;384;p10"/>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0"/>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0"/>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0"/>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0"/>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0"/>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0"/>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0"/>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0"/>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0"/>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0"/>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0"/>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0"/>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0"/>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0"/>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0"/>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0"/>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0"/>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0"/>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0"/>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0"/>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0"/>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0"/>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0"/>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0"/>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9" name="Google Shape;409;p10"/>
          <p:cNvSpPr/>
          <p:nvPr/>
        </p:nvSpPr>
        <p:spPr>
          <a:xfrm>
            <a:off x="2990700" y="45862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0"/>
          <p:cNvSpPr/>
          <p:nvPr/>
        </p:nvSpPr>
        <p:spPr>
          <a:xfrm>
            <a:off x="1085700" y="48719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0"/>
          <p:cNvSpPr/>
          <p:nvPr/>
        </p:nvSpPr>
        <p:spPr>
          <a:xfrm>
            <a:off x="4895700" y="45160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0"/>
          <p:cNvSpPr/>
          <p:nvPr/>
        </p:nvSpPr>
        <p:spPr>
          <a:xfrm rot="8100000">
            <a:off x="8699949" y="4329169"/>
            <a:ext cx="122612" cy="122612"/>
          </a:xfrm>
          <a:prstGeom prst="teardrop">
            <a:avLst>
              <a:gd fmla="val 100000" name="adj"/>
            </a:avLst>
          </a:prstGeom>
          <a:noFill/>
          <a:ln cap="flat" cmpd="sng" w="28575">
            <a:solidFill>
              <a:srgbClr val="AFF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0"/>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8" name="Google Shape;8;p1"/>
            <p:cNvCxnSpPr/>
            <p:nvPr/>
          </p:nvCxnSpPr>
          <p:spPr>
            <a:xfrm>
              <a:off x="1524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9" name="Google Shape;9;p1"/>
            <p:cNvCxnSpPr/>
            <p:nvPr/>
          </p:nvCxnSpPr>
          <p:spPr>
            <a:xfrm>
              <a:off x="2286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0" name="Google Shape;10;p1"/>
            <p:cNvCxnSpPr/>
            <p:nvPr/>
          </p:nvCxnSpPr>
          <p:spPr>
            <a:xfrm>
              <a:off x="3048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1" name="Google Shape;11;p1"/>
            <p:cNvCxnSpPr/>
            <p:nvPr/>
          </p:nvCxnSpPr>
          <p:spPr>
            <a:xfrm>
              <a:off x="3810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2" name="Google Shape;12;p1"/>
            <p:cNvCxnSpPr/>
            <p:nvPr/>
          </p:nvCxnSpPr>
          <p:spPr>
            <a:xfrm>
              <a:off x="4572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3" name="Google Shape;13;p1"/>
            <p:cNvCxnSpPr/>
            <p:nvPr/>
          </p:nvCxnSpPr>
          <p:spPr>
            <a:xfrm>
              <a:off x="5334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4" name="Google Shape;14;p1"/>
            <p:cNvCxnSpPr/>
            <p:nvPr/>
          </p:nvCxnSpPr>
          <p:spPr>
            <a:xfrm>
              <a:off x="6096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5" name="Google Shape;15;p1"/>
            <p:cNvCxnSpPr/>
            <p:nvPr/>
          </p:nvCxnSpPr>
          <p:spPr>
            <a:xfrm>
              <a:off x="6858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6" name="Google Shape;16;p1"/>
            <p:cNvCxnSpPr/>
            <p:nvPr/>
          </p:nvCxnSpPr>
          <p:spPr>
            <a:xfrm>
              <a:off x="7620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7" name="Google Shape;17;p1"/>
            <p:cNvCxnSpPr/>
            <p:nvPr/>
          </p:nvCxnSpPr>
          <p:spPr>
            <a:xfrm>
              <a:off x="8382000" y="-18750"/>
              <a:ext cx="0" cy="5181000"/>
            </a:xfrm>
            <a:prstGeom prst="straightConnector1">
              <a:avLst/>
            </a:prstGeom>
            <a:noFill/>
            <a:ln cap="flat" cmpd="sng" w="9525">
              <a:solidFill>
                <a:srgbClr val="F3F3F3"/>
              </a:solidFill>
              <a:prstDash val="solid"/>
              <a:round/>
              <a:headEnd len="sm" w="sm" type="none"/>
              <a:tailEnd len="sm" w="sm" type="none"/>
            </a:ln>
          </p:spPr>
        </p:cxnSp>
        <p:cxnSp>
          <p:nvCxnSpPr>
            <p:cNvPr id="18" name="Google Shape;18;p1"/>
            <p:cNvCxnSpPr/>
            <p:nvPr/>
          </p:nvCxnSpPr>
          <p:spPr>
            <a:xfrm>
              <a:off x="381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19" name="Google Shape;19;p1"/>
            <p:cNvCxnSpPr/>
            <p:nvPr/>
          </p:nvCxnSpPr>
          <p:spPr>
            <a:xfrm>
              <a:off x="1143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0" name="Google Shape;20;p1"/>
            <p:cNvCxnSpPr/>
            <p:nvPr/>
          </p:nvCxnSpPr>
          <p:spPr>
            <a:xfrm>
              <a:off x="1905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1" name="Google Shape;21;p1"/>
            <p:cNvCxnSpPr/>
            <p:nvPr/>
          </p:nvCxnSpPr>
          <p:spPr>
            <a:xfrm>
              <a:off x="2667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2" name="Google Shape;22;p1"/>
            <p:cNvCxnSpPr/>
            <p:nvPr/>
          </p:nvCxnSpPr>
          <p:spPr>
            <a:xfrm>
              <a:off x="3429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3" name="Google Shape;23;p1"/>
            <p:cNvCxnSpPr/>
            <p:nvPr/>
          </p:nvCxnSpPr>
          <p:spPr>
            <a:xfrm>
              <a:off x="4191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4" name="Google Shape;24;p1"/>
            <p:cNvCxnSpPr/>
            <p:nvPr/>
          </p:nvCxnSpPr>
          <p:spPr>
            <a:xfrm>
              <a:off x="4953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5" name="Google Shape;25;p1"/>
            <p:cNvCxnSpPr/>
            <p:nvPr/>
          </p:nvCxnSpPr>
          <p:spPr>
            <a:xfrm>
              <a:off x="5715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6" name="Google Shape;26;p1"/>
            <p:cNvCxnSpPr/>
            <p:nvPr/>
          </p:nvCxnSpPr>
          <p:spPr>
            <a:xfrm>
              <a:off x="6477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7" name="Google Shape;27;p1"/>
            <p:cNvCxnSpPr/>
            <p:nvPr/>
          </p:nvCxnSpPr>
          <p:spPr>
            <a:xfrm>
              <a:off x="7239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8" name="Google Shape;28;p1"/>
            <p:cNvCxnSpPr/>
            <p:nvPr/>
          </p:nvCxnSpPr>
          <p:spPr>
            <a:xfrm>
              <a:off x="8001000" y="-18750"/>
              <a:ext cx="0" cy="5181000"/>
            </a:xfrm>
            <a:prstGeom prst="straightConnector1">
              <a:avLst/>
            </a:prstGeom>
            <a:noFill/>
            <a:ln cap="flat" cmpd="sng" w="9525">
              <a:solidFill>
                <a:srgbClr val="F3F3F3"/>
              </a:solidFill>
              <a:prstDash val="dash"/>
              <a:round/>
              <a:headEnd len="sm" w="sm" type="none"/>
              <a:tailEnd len="sm" w="sm" type="none"/>
            </a:ln>
          </p:spPr>
        </p:cxnSp>
        <p:cxnSp>
          <p:nvCxnSpPr>
            <p:cNvPr id="29" name="Google Shape;29;p1"/>
            <p:cNvCxnSpPr/>
            <p:nvPr/>
          </p:nvCxnSpPr>
          <p:spPr>
            <a:xfrm>
              <a:off x="8763000" y="-18750"/>
              <a:ext cx="0" cy="5181000"/>
            </a:xfrm>
            <a:prstGeom prst="straightConnector1">
              <a:avLst/>
            </a:prstGeom>
            <a:noFill/>
            <a:ln cap="flat" cmpd="sng" w="9525">
              <a:solidFill>
                <a:srgbClr val="F3F3F3"/>
              </a:solidFill>
              <a:prstDash val="dash"/>
              <a:round/>
              <a:headEnd len="sm" w="sm" type="none"/>
              <a:tailEnd len="sm" w="sm" type="none"/>
            </a:ln>
          </p:spPr>
        </p:cxnSp>
      </p:grpSp>
      <p:sp>
        <p:nvSpPr>
          <p:cNvPr id="30" name="Google Shape;30;p1"/>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rgbClr val="00CEF6"/>
              </a:buClr>
              <a:buSzPts val="2000"/>
              <a:buFont typeface="Oswald"/>
              <a:buNone/>
              <a:defRPr b="1" i="0" sz="2000" u="none" cap="none" strike="noStrike">
                <a:solidFill>
                  <a:srgbClr val="00CEF6"/>
                </a:solidFill>
                <a:latin typeface="Oswald"/>
                <a:ea typeface="Oswald"/>
                <a:cs typeface="Oswald"/>
                <a:sym typeface="Oswald"/>
              </a:defRPr>
            </a:lvl1pPr>
            <a:lvl2pPr lvl="1" marR="0" rtl="0" algn="ctr">
              <a:lnSpc>
                <a:spcPct val="100000"/>
              </a:lnSpc>
              <a:spcBef>
                <a:spcPts val="0"/>
              </a:spcBef>
              <a:spcAft>
                <a:spcPts val="0"/>
              </a:spcAft>
              <a:buClr>
                <a:srgbClr val="00CEF6"/>
              </a:buClr>
              <a:buSzPts val="2000"/>
              <a:buFont typeface="Oswald"/>
              <a:buNone/>
              <a:defRPr b="1" i="0" sz="2000" u="none" cap="none" strike="noStrike">
                <a:solidFill>
                  <a:srgbClr val="00CEF6"/>
                </a:solidFill>
                <a:latin typeface="Oswald"/>
                <a:ea typeface="Oswald"/>
                <a:cs typeface="Oswald"/>
                <a:sym typeface="Oswald"/>
              </a:defRPr>
            </a:lvl2pPr>
            <a:lvl3pPr lvl="2" marR="0" rtl="0" algn="ctr">
              <a:lnSpc>
                <a:spcPct val="100000"/>
              </a:lnSpc>
              <a:spcBef>
                <a:spcPts val="0"/>
              </a:spcBef>
              <a:spcAft>
                <a:spcPts val="0"/>
              </a:spcAft>
              <a:buClr>
                <a:srgbClr val="00CEF6"/>
              </a:buClr>
              <a:buSzPts val="2000"/>
              <a:buFont typeface="Oswald"/>
              <a:buNone/>
              <a:defRPr b="1" i="0" sz="2000" u="none" cap="none" strike="noStrike">
                <a:solidFill>
                  <a:srgbClr val="00CEF6"/>
                </a:solidFill>
                <a:latin typeface="Oswald"/>
                <a:ea typeface="Oswald"/>
                <a:cs typeface="Oswald"/>
                <a:sym typeface="Oswald"/>
              </a:defRPr>
            </a:lvl3pPr>
            <a:lvl4pPr lvl="3" marR="0" rtl="0" algn="ctr">
              <a:lnSpc>
                <a:spcPct val="100000"/>
              </a:lnSpc>
              <a:spcBef>
                <a:spcPts val="0"/>
              </a:spcBef>
              <a:spcAft>
                <a:spcPts val="0"/>
              </a:spcAft>
              <a:buClr>
                <a:srgbClr val="00CEF6"/>
              </a:buClr>
              <a:buSzPts val="2000"/>
              <a:buFont typeface="Oswald"/>
              <a:buNone/>
              <a:defRPr b="1" i="0" sz="2000" u="none" cap="none" strike="noStrike">
                <a:solidFill>
                  <a:srgbClr val="00CEF6"/>
                </a:solidFill>
                <a:latin typeface="Oswald"/>
                <a:ea typeface="Oswald"/>
                <a:cs typeface="Oswald"/>
                <a:sym typeface="Oswald"/>
              </a:defRPr>
            </a:lvl4pPr>
            <a:lvl5pPr lvl="4" marR="0" rtl="0" algn="ctr">
              <a:lnSpc>
                <a:spcPct val="100000"/>
              </a:lnSpc>
              <a:spcBef>
                <a:spcPts val="0"/>
              </a:spcBef>
              <a:spcAft>
                <a:spcPts val="0"/>
              </a:spcAft>
              <a:buClr>
                <a:srgbClr val="00CEF6"/>
              </a:buClr>
              <a:buSzPts val="2000"/>
              <a:buFont typeface="Oswald"/>
              <a:buNone/>
              <a:defRPr b="1" i="0" sz="2000" u="none" cap="none" strike="noStrike">
                <a:solidFill>
                  <a:srgbClr val="00CEF6"/>
                </a:solidFill>
                <a:latin typeface="Oswald"/>
                <a:ea typeface="Oswald"/>
                <a:cs typeface="Oswald"/>
                <a:sym typeface="Oswald"/>
              </a:defRPr>
            </a:lvl5pPr>
            <a:lvl6pPr lvl="5" marR="0" rtl="0" algn="ctr">
              <a:lnSpc>
                <a:spcPct val="100000"/>
              </a:lnSpc>
              <a:spcBef>
                <a:spcPts val="0"/>
              </a:spcBef>
              <a:spcAft>
                <a:spcPts val="0"/>
              </a:spcAft>
              <a:buClr>
                <a:srgbClr val="00CEF6"/>
              </a:buClr>
              <a:buSzPts val="2000"/>
              <a:buFont typeface="Oswald"/>
              <a:buNone/>
              <a:defRPr b="1" i="0" sz="2000" u="none" cap="none" strike="noStrike">
                <a:solidFill>
                  <a:srgbClr val="00CEF6"/>
                </a:solidFill>
                <a:latin typeface="Oswald"/>
                <a:ea typeface="Oswald"/>
                <a:cs typeface="Oswald"/>
                <a:sym typeface="Oswald"/>
              </a:defRPr>
            </a:lvl6pPr>
            <a:lvl7pPr lvl="6" marR="0" rtl="0" algn="ctr">
              <a:lnSpc>
                <a:spcPct val="100000"/>
              </a:lnSpc>
              <a:spcBef>
                <a:spcPts val="0"/>
              </a:spcBef>
              <a:spcAft>
                <a:spcPts val="0"/>
              </a:spcAft>
              <a:buClr>
                <a:srgbClr val="00CEF6"/>
              </a:buClr>
              <a:buSzPts val="2000"/>
              <a:buFont typeface="Oswald"/>
              <a:buNone/>
              <a:defRPr b="1" i="0" sz="2000" u="none" cap="none" strike="noStrike">
                <a:solidFill>
                  <a:srgbClr val="00CEF6"/>
                </a:solidFill>
                <a:latin typeface="Oswald"/>
                <a:ea typeface="Oswald"/>
                <a:cs typeface="Oswald"/>
                <a:sym typeface="Oswald"/>
              </a:defRPr>
            </a:lvl7pPr>
            <a:lvl8pPr lvl="7" marR="0" rtl="0" algn="ctr">
              <a:lnSpc>
                <a:spcPct val="100000"/>
              </a:lnSpc>
              <a:spcBef>
                <a:spcPts val="0"/>
              </a:spcBef>
              <a:spcAft>
                <a:spcPts val="0"/>
              </a:spcAft>
              <a:buClr>
                <a:srgbClr val="00CEF6"/>
              </a:buClr>
              <a:buSzPts val="2000"/>
              <a:buFont typeface="Oswald"/>
              <a:buNone/>
              <a:defRPr b="1" i="0" sz="2000" u="none" cap="none" strike="noStrike">
                <a:solidFill>
                  <a:srgbClr val="00CEF6"/>
                </a:solidFill>
                <a:latin typeface="Oswald"/>
                <a:ea typeface="Oswald"/>
                <a:cs typeface="Oswald"/>
                <a:sym typeface="Oswald"/>
              </a:defRPr>
            </a:lvl8pPr>
            <a:lvl9pPr lvl="8" marR="0" rtl="0" algn="ctr">
              <a:lnSpc>
                <a:spcPct val="100000"/>
              </a:lnSpc>
              <a:spcBef>
                <a:spcPts val="0"/>
              </a:spcBef>
              <a:spcAft>
                <a:spcPts val="0"/>
              </a:spcAft>
              <a:buClr>
                <a:srgbClr val="00CEF6"/>
              </a:buClr>
              <a:buSzPts val="2000"/>
              <a:buFont typeface="Oswald"/>
              <a:buNone/>
              <a:defRPr b="1" i="0" sz="2000" u="none" cap="none" strike="noStrike">
                <a:solidFill>
                  <a:srgbClr val="00CEF6"/>
                </a:solidFill>
                <a:latin typeface="Oswald"/>
                <a:ea typeface="Oswald"/>
                <a:cs typeface="Oswald"/>
                <a:sym typeface="Oswald"/>
              </a:defRPr>
            </a:lvl9pPr>
          </a:lstStyle>
          <a:p/>
        </p:txBody>
      </p:sp>
      <p:sp>
        <p:nvSpPr>
          <p:cNvPr id="31" name="Google Shape;31;p1"/>
          <p:cNvSpPr txBox="1"/>
          <p:nvPr>
            <p:ph idx="1" type="body"/>
          </p:nvPr>
        </p:nvSpPr>
        <p:spPr>
          <a:xfrm>
            <a:off x="1075850" y="1540175"/>
            <a:ext cx="6996600" cy="1922100"/>
          </a:xfrm>
          <a:prstGeom prst="rect">
            <a:avLst/>
          </a:prstGeom>
          <a:noFill/>
          <a:ln>
            <a:noFill/>
          </a:ln>
        </p:spPr>
        <p:txBody>
          <a:bodyPr anchorCtr="0" anchor="t" bIns="91425" lIns="91425" spcFirstLastPara="1" rIns="91425" wrap="square" tIns="91425"/>
          <a:lstStyle>
            <a:lvl1pPr indent="-355600" lvl="0" marL="457200" marR="0" rtl="0" algn="l">
              <a:lnSpc>
                <a:spcPct val="100000"/>
              </a:lnSpc>
              <a:spcBef>
                <a:spcPts val="600"/>
              </a:spcBef>
              <a:spcAft>
                <a:spcPts val="0"/>
              </a:spcAft>
              <a:buClr>
                <a:srgbClr val="28324A"/>
              </a:buClr>
              <a:buSzPts val="2000"/>
              <a:buFont typeface="Source Sans Pro"/>
              <a:buChar char="◉"/>
              <a:defRPr b="0" i="0" sz="2000" u="none" cap="none" strike="noStrike">
                <a:solidFill>
                  <a:srgbClr val="28324A"/>
                </a:solidFill>
                <a:latin typeface="Source Sans Pro"/>
                <a:ea typeface="Source Sans Pro"/>
                <a:cs typeface="Source Sans Pro"/>
                <a:sym typeface="Source Sans Pro"/>
              </a:defRPr>
            </a:lvl1pPr>
            <a:lvl2pPr indent="-342900" lvl="1" marL="914400" marR="0" rtl="0" algn="l">
              <a:lnSpc>
                <a:spcPct val="100000"/>
              </a:lnSpc>
              <a:spcBef>
                <a:spcPts val="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2pPr>
            <a:lvl3pPr indent="-342900" lvl="2" marL="1371600" marR="0" rtl="0" algn="l">
              <a:lnSpc>
                <a:spcPct val="100000"/>
              </a:lnSpc>
              <a:spcBef>
                <a:spcPts val="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3pPr>
            <a:lvl4pPr indent="-342900" lvl="3" marL="1828800" marR="0" rtl="0" algn="l">
              <a:lnSpc>
                <a:spcPct val="100000"/>
              </a:lnSpc>
              <a:spcBef>
                <a:spcPts val="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4pPr>
            <a:lvl5pPr indent="-342900" lvl="4" marL="2286000" marR="0" rtl="0" algn="l">
              <a:lnSpc>
                <a:spcPct val="100000"/>
              </a:lnSpc>
              <a:spcBef>
                <a:spcPts val="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5pPr>
            <a:lvl6pPr indent="-342900" lvl="5" marL="2743200" marR="0" rtl="0" algn="l">
              <a:lnSpc>
                <a:spcPct val="100000"/>
              </a:lnSpc>
              <a:spcBef>
                <a:spcPts val="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6pPr>
            <a:lvl7pPr indent="-342900" lvl="6" marL="3200400" marR="0" rtl="0" algn="l">
              <a:lnSpc>
                <a:spcPct val="100000"/>
              </a:lnSpc>
              <a:spcBef>
                <a:spcPts val="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7pPr>
            <a:lvl8pPr indent="-342900" lvl="7" marL="3657600" marR="0" rtl="0" algn="l">
              <a:lnSpc>
                <a:spcPct val="100000"/>
              </a:lnSpc>
              <a:spcBef>
                <a:spcPts val="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8pPr>
            <a:lvl9pPr indent="-342900" lvl="8" marL="4114800" marR="0" rtl="0" algn="l">
              <a:lnSpc>
                <a:spcPct val="100000"/>
              </a:lnSpc>
              <a:spcBef>
                <a:spcPts val="0"/>
              </a:spcBef>
              <a:spcAft>
                <a:spcPts val="0"/>
              </a:spcAft>
              <a:buClr>
                <a:srgbClr val="28324A"/>
              </a:buClr>
              <a:buSzPts val="1800"/>
              <a:buFont typeface="Source Sans Pro"/>
              <a:buChar char="■"/>
              <a:defRPr b="0" i="0" sz="1800" u="none" cap="none" strike="noStrike">
                <a:solidFill>
                  <a:srgbClr val="28324A"/>
                </a:solidFill>
                <a:latin typeface="Source Sans Pro"/>
                <a:ea typeface="Source Sans Pro"/>
                <a:cs typeface="Source Sans Pro"/>
                <a:sym typeface="Source Sans Pro"/>
              </a:defRPr>
            </a:lvl9pPr>
          </a:lstStyle>
          <a:p/>
        </p:txBody>
      </p:sp>
      <p:sp>
        <p:nvSpPr>
          <p:cNvPr id="32" name="Google Shape;32;p1"/>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hyperlink" Target="https://arxiv.org/abs/1810.04805" TargetMode="External"/><Relationship Id="rId5" Type="http://schemas.openxmlformats.org/officeDocument/2006/relationships/hyperlink" Target="https://arxiv.org/abs/1810.04805" TargetMode="External"/><Relationship Id="rId6" Type="http://schemas.openxmlformats.org/officeDocument/2006/relationships/hyperlink" Target="https://arxiv.org/abs/1810.04805" TargetMode="External"/><Relationship Id="rId7" Type="http://schemas.openxmlformats.org/officeDocument/2006/relationships/hyperlink" Target="https://arxiv.org/abs/1810.04805" TargetMode="External"/><Relationship Id="rId8" Type="http://schemas.openxmlformats.org/officeDocument/2006/relationships/hyperlink" Target="https://arxiv.org/abs/1810.04805"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13"/>
          <p:cNvSpPr txBox="1"/>
          <p:nvPr>
            <p:ph type="ctrTitle"/>
          </p:nvPr>
        </p:nvSpPr>
        <p:spPr>
          <a:xfrm>
            <a:off x="3305175" y="2864650"/>
            <a:ext cx="5610300" cy="1159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800"/>
              <a:buNone/>
            </a:pPr>
            <a:r>
              <a:rPr lang="en">
                <a:solidFill>
                  <a:srgbClr val="FFFFFF"/>
                </a:solidFill>
              </a:rPr>
              <a:t>Event-Driven Stock Prediction using NLP </a:t>
            </a:r>
            <a:endParaRPr/>
          </a:p>
        </p:txBody>
      </p:sp>
      <p:sp>
        <p:nvSpPr>
          <p:cNvPr id="465" name="Google Shape;465;p13"/>
          <p:cNvSpPr txBox="1"/>
          <p:nvPr/>
        </p:nvSpPr>
        <p:spPr>
          <a:xfrm>
            <a:off x="3574500" y="4024450"/>
            <a:ext cx="7348500" cy="857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800"/>
              <a:buFont typeface="Arial"/>
              <a:buNone/>
            </a:pPr>
            <a:r>
              <a:rPr b="1" i="0" lang="en" sz="1800" u="none" cap="none" strike="noStrike">
                <a:solidFill>
                  <a:srgbClr val="F3F3F3"/>
                </a:solidFill>
                <a:latin typeface="Arial"/>
                <a:ea typeface="Arial"/>
                <a:cs typeface="Arial"/>
                <a:sym typeface="Arial"/>
              </a:rPr>
              <a:t>by Anant Jain, Ilya Yudkovich</a:t>
            </a:r>
            <a:endParaRPr b="1" i="0" sz="1800" u="none" cap="none" strike="noStrike">
              <a:solidFill>
                <a:srgbClr val="F3F3F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F3F3F3"/>
                </a:solidFill>
                <a:latin typeface="Arial"/>
                <a:ea typeface="Arial"/>
                <a:cs typeface="Arial"/>
                <a:sym typeface="Arial"/>
              </a:rPr>
              <a:t>CS 6120 Spring 2019 --- Prof. Lu Wang, Northeastern University</a:t>
            </a:r>
            <a:endParaRPr b="0" i="0" sz="14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Google Shape;558;p22"/>
          <p:cNvSpPr txBox="1"/>
          <p:nvPr>
            <p:ph idx="4294967295" type="ctrTitle"/>
          </p:nvPr>
        </p:nvSpPr>
        <p:spPr>
          <a:xfrm>
            <a:off x="685800" y="2726342"/>
            <a:ext cx="7772400" cy="1159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CEF6"/>
              </a:buClr>
              <a:buSzPts val="2000"/>
              <a:buFont typeface="Oswald"/>
              <a:buNone/>
            </a:pPr>
            <a:r>
              <a:rPr b="1" i="0" lang="en" sz="10000" u="none" cap="none" strike="noStrike">
                <a:solidFill>
                  <a:srgbClr val="FFFFFF"/>
                </a:solidFill>
                <a:latin typeface="Oswald"/>
                <a:ea typeface="Oswald"/>
                <a:cs typeface="Oswald"/>
                <a:sym typeface="Oswald"/>
              </a:rPr>
              <a:t>37%</a:t>
            </a:r>
            <a:endParaRPr b="1" i="0" sz="10000" u="none" cap="none" strike="noStrike">
              <a:solidFill>
                <a:srgbClr val="FFFFFF"/>
              </a:solidFill>
              <a:latin typeface="Oswald"/>
              <a:ea typeface="Oswald"/>
              <a:cs typeface="Oswald"/>
              <a:sym typeface="Oswald"/>
            </a:endParaRPr>
          </a:p>
        </p:txBody>
      </p:sp>
      <p:sp>
        <p:nvSpPr>
          <p:cNvPr id="559" name="Google Shape;559;p22"/>
          <p:cNvSpPr txBox="1"/>
          <p:nvPr>
            <p:ph idx="4294967295" type="subTitle"/>
          </p:nvPr>
        </p:nvSpPr>
        <p:spPr>
          <a:xfrm>
            <a:off x="685800" y="3655111"/>
            <a:ext cx="7772400" cy="784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rgbClr val="28324A"/>
              </a:buClr>
              <a:buSzPts val="2000"/>
              <a:buFont typeface="Source Sans Pro"/>
              <a:buNone/>
            </a:pPr>
            <a:r>
              <a:rPr b="1" i="0" lang="en" sz="2000" u="none" cap="none" strike="noStrike">
                <a:solidFill>
                  <a:srgbClr val="3C78D8"/>
                </a:solidFill>
                <a:latin typeface="Source Sans Pro"/>
                <a:ea typeface="Source Sans Pro"/>
                <a:cs typeface="Source Sans Pro"/>
                <a:sym typeface="Source Sans Pro"/>
              </a:rPr>
              <a:t>The top market-cap companies.</a:t>
            </a:r>
            <a:endParaRPr b="1" i="0" sz="2000" u="none" cap="none" strike="noStrike">
              <a:solidFill>
                <a:srgbClr val="3C78D8"/>
              </a:solidFill>
              <a:latin typeface="Source Sans Pro"/>
              <a:ea typeface="Source Sans Pro"/>
              <a:cs typeface="Source Sans Pro"/>
              <a:sym typeface="Source Sans Pro"/>
            </a:endParaRPr>
          </a:p>
        </p:txBody>
      </p:sp>
      <p:sp>
        <p:nvSpPr>
          <p:cNvPr id="560" name="Google Shape;560;p22"/>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Google Shape;565;p23"/>
          <p:cNvSpPr txBox="1"/>
          <p:nvPr>
            <p:ph type="title"/>
          </p:nvPr>
        </p:nvSpPr>
        <p:spPr>
          <a:xfrm>
            <a:off x="1047750" y="0"/>
            <a:ext cx="6996600" cy="94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Dataset Construction</a:t>
            </a:r>
            <a:endParaRPr/>
          </a:p>
        </p:txBody>
      </p:sp>
      <p:grpSp>
        <p:nvGrpSpPr>
          <p:cNvPr id="566" name="Google Shape;566;p23"/>
          <p:cNvGrpSpPr/>
          <p:nvPr/>
        </p:nvGrpSpPr>
        <p:grpSpPr>
          <a:xfrm>
            <a:off x="2720449" y="900399"/>
            <a:ext cx="3461626" cy="1706701"/>
            <a:chOff x="2768474" y="949849"/>
            <a:chExt cx="3461626" cy="1706701"/>
          </a:xfrm>
        </p:grpSpPr>
        <p:sp>
          <p:nvSpPr>
            <p:cNvPr id="567" name="Google Shape;567;p23"/>
            <p:cNvSpPr/>
            <p:nvPr/>
          </p:nvSpPr>
          <p:spPr>
            <a:xfrm rot="5400000">
              <a:off x="2768474" y="949849"/>
              <a:ext cx="1706700" cy="1706700"/>
            </a:xfrm>
            <a:prstGeom prst="teardrop">
              <a:avLst>
                <a:gd fmla="val 100000" name="adj"/>
              </a:avLst>
            </a:prstGeom>
            <a:solidFill>
              <a:srgbClr val="00CE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23"/>
            <p:cNvSpPr/>
            <p:nvPr/>
          </p:nvSpPr>
          <p:spPr>
            <a:xfrm rot="10800000">
              <a:off x="4573500" y="956150"/>
              <a:ext cx="1656600" cy="1700400"/>
            </a:xfrm>
            <a:prstGeom prst="teardrop">
              <a:avLst>
                <a:gd fmla="val 100000" name="adj"/>
              </a:avLst>
            </a:prstGeom>
            <a:solidFill>
              <a:srgbClr val="AFF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9" name="Google Shape;569;p23"/>
          <p:cNvGrpSpPr/>
          <p:nvPr/>
        </p:nvGrpSpPr>
        <p:grpSpPr>
          <a:xfrm>
            <a:off x="4887714" y="3064413"/>
            <a:ext cx="409140" cy="420402"/>
            <a:chOff x="2605300" y="5003050"/>
            <a:chExt cx="418900" cy="430475"/>
          </a:xfrm>
        </p:grpSpPr>
        <p:sp>
          <p:nvSpPr>
            <p:cNvPr id="570" name="Google Shape;570;p23"/>
            <p:cNvSpPr/>
            <p:nvPr/>
          </p:nvSpPr>
          <p:spPr>
            <a:xfrm>
              <a:off x="2820225" y="5222250"/>
              <a:ext cx="202750" cy="211275"/>
            </a:xfrm>
            <a:custGeom>
              <a:rect b="b" l="l" r="r" t="t"/>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23"/>
            <p:cNvSpPr/>
            <p:nvPr/>
          </p:nvSpPr>
          <p:spPr>
            <a:xfrm>
              <a:off x="2606525" y="5003050"/>
              <a:ext cx="203975" cy="208225"/>
            </a:xfrm>
            <a:custGeom>
              <a:rect b="b" l="l" r="r" t="t"/>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23"/>
            <p:cNvSpPr/>
            <p:nvPr/>
          </p:nvSpPr>
          <p:spPr>
            <a:xfrm>
              <a:off x="2605300" y="5008550"/>
              <a:ext cx="418900" cy="418875"/>
            </a:xfrm>
            <a:custGeom>
              <a:rect b="b" l="l" r="r" t="t"/>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3" name="Google Shape;573;p23"/>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574" name="Google Shape;574;p23"/>
          <p:cNvPicPr preferRelativeResize="0"/>
          <p:nvPr/>
        </p:nvPicPr>
        <p:blipFill rotWithShape="1">
          <a:blip r:embed="rId3">
            <a:alphaModFix/>
          </a:blip>
          <a:srcRect b="0" l="0" r="0" t="0"/>
          <a:stretch/>
        </p:blipFill>
        <p:spPr>
          <a:xfrm>
            <a:off x="2720450" y="893751"/>
            <a:ext cx="1825875" cy="1703250"/>
          </a:xfrm>
          <a:prstGeom prst="rect">
            <a:avLst/>
          </a:prstGeom>
          <a:noFill/>
          <a:ln>
            <a:noFill/>
          </a:ln>
        </p:spPr>
      </p:pic>
      <p:pic>
        <p:nvPicPr>
          <p:cNvPr id="575" name="Google Shape;575;p23"/>
          <p:cNvPicPr preferRelativeResize="0"/>
          <p:nvPr/>
        </p:nvPicPr>
        <p:blipFill rotWithShape="1">
          <a:blip r:embed="rId4">
            <a:alphaModFix/>
          </a:blip>
          <a:srcRect b="0" l="0" r="0" t="0"/>
          <a:stretch/>
        </p:blipFill>
        <p:spPr>
          <a:xfrm>
            <a:off x="4546337" y="1550650"/>
            <a:ext cx="1619600" cy="588375"/>
          </a:xfrm>
          <a:prstGeom prst="rect">
            <a:avLst/>
          </a:prstGeom>
          <a:noFill/>
          <a:ln>
            <a:noFill/>
          </a:ln>
        </p:spPr>
      </p:pic>
      <p:sp>
        <p:nvSpPr>
          <p:cNvPr id="576" name="Google Shape;576;p23"/>
          <p:cNvSpPr txBox="1"/>
          <p:nvPr>
            <p:ph idx="4294967295" type="ctrTitle"/>
          </p:nvPr>
        </p:nvSpPr>
        <p:spPr>
          <a:xfrm>
            <a:off x="-1541375" y="2746467"/>
            <a:ext cx="7772400" cy="894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CEF6"/>
              </a:buClr>
              <a:buSzPts val="2000"/>
              <a:buFont typeface="Oswald"/>
              <a:buNone/>
            </a:pPr>
            <a:r>
              <a:rPr b="1" i="0" lang="en" sz="4800" u="none" cap="none" strike="noStrike">
                <a:solidFill>
                  <a:srgbClr val="00CEF6"/>
                </a:solidFill>
                <a:latin typeface="Oswald"/>
                <a:ea typeface="Oswald"/>
                <a:cs typeface="Oswald"/>
                <a:sym typeface="Oswald"/>
              </a:rPr>
              <a:t>2,590,000 </a:t>
            </a:r>
            <a:r>
              <a:rPr b="1" i="0" lang="en" sz="4800" u="none" cap="none" strike="noStrike">
                <a:solidFill>
                  <a:srgbClr val="3C78D8"/>
                </a:solidFill>
                <a:latin typeface="Oswald"/>
                <a:ea typeface="Oswald"/>
                <a:cs typeface="Oswald"/>
                <a:sym typeface="Oswald"/>
              </a:rPr>
              <a:t>pages</a:t>
            </a:r>
            <a:endParaRPr b="1" i="0" sz="4800" u="none" cap="none" strike="noStrike">
              <a:solidFill>
                <a:srgbClr val="3C78D8"/>
              </a:solidFill>
              <a:latin typeface="Oswald"/>
              <a:ea typeface="Oswald"/>
              <a:cs typeface="Oswald"/>
              <a:sym typeface="Oswald"/>
            </a:endParaRPr>
          </a:p>
        </p:txBody>
      </p:sp>
      <p:sp>
        <p:nvSpPr>
          <p:cNvPr id="577" name="Google Shape;577;p23"/>
          <p:cNvSpPr txBox="1"/>
          <p:nvPr>
            <p:ph idx="4294967295" type="ctrTitle"/>
          </p:nvPr>
        </p:nvSpPr>
        <p:spPr>
          <a:xfrm>
            <a:off x="2720450" y="2790418"/>
            <a:ext cx="7772400" cy="894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CEF6"/>
              </a:buClr>
              <a:buSzPts val="2000"/>
              <a:buFont typeface="Oswald"/>
              <a:buNone/>
            </a:pPr>
            <a:r>
              <a:rPr b="1" i="0" lang="en" sz="4800" u="none" cap="none" strike="noStrike">
                <a:solidFill>
                  <a:srgbClr val="00CEF6"/>
                </a:solidFill>
                <a:latin typeface="Oswald"/>
                <a:ea typeface="Oswald"/>
                <a:cs typeface="Oswald"/>
                <a:sym typeface="Oswald"/>
              </a:rPr>
              <a:t>2,590 </a:t>
            </a:r>
            <a:r>
              <a:rPr b="1" i="0" lang="en" sz="4800" u="none" cap="none" strike="noStrike">
                <a:solidFill>
                  <a:srgbClr val="3C78D8"/>
                </a:solidFill>
                <a:latin typeface="Oswald"/>
                <a:ea typeface="Oswald"/>
                <a:cs typeface="Oswald"/>
                <a:sym typeface="Oswald"/>
              </a:rPr>
              <a:t>tickers </a:t>
            </a:r>
            <a:endParaRPr b="1" i="0" sz="4800" u="none" cap="none" strike="noStrike">
              <a:solidFill>
                <a:srgbClr val="3C78D8"/>
              </a:solidFill>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Google Shape;582;p24"/>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
              <a:t>Label Building Task</a:t>
            </a:r>
            <a:endParaRPr/>
          </a:p>
        </p:txBody>
      </p:sp>
      <p:sp>
        <p:nvSpPr>
          <p:cNvPr id="583" name="Google Shape;583;p24"/>
          <p:cNvSpPr/>
          <p:nvPr/>
        </p:nvSpPr>
        <p:spPr>
          <a:xfrm>
            <a:off x="578575" y="2061638"/>
            <a:ext cx="2808000" cy="1325100"/>
          </a:xfrm>
          <a:prstGeom prst="homePlate">
            <a:avLst>
              <a:gd fmla="val 30129" name="adj"/>
            </a:avLst>
          </a:prstGeom>
          <a:solidFill>
            <a:srgbClr val="AFF0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Source Sans Pro"/>
                <a:ea typeface="Source Sans Pro"/>
                <a:cs typeface="Source Sans Pro"/>
                <a:sym typeface="Source Sans Pro"/>
              </a:rPr>
              <a:t>Historical Data </a:t>
            </a:r>
            <a:endParaRPr b="1" i="0" sz="1400" u="none" cap="none" strike="noStrike">
              <a:solidFill>
                <a:srgbClr val="FFFFFF"/>
              </a:solidFill>
              <a:latin typeface="Source Sans Pro"/>
              <a:ea typeface="Source Sans Pro"/>
              <a:cs typeface="Source Sans Pro"/>
              <a:sym typeface="Source Sans Pro"/>
            </a:endParaRPr>
          </a:p>
        </p:txBody>
      </p:sp>
      <p:sp>
        <p:nvSpPr>
          <p:cNvPr id="584" name="Google Shape;584;p24"/>
          <p:cNvSpPr/>
          <p:nvPr/>
        </p:nvSpPr>
        <p:spPr>
          <a:xfrm>
            <a:off x="3242325" y="2061638"/>
            <a:ext cx="2862000" cy="1325100"/>
          </a:xfrm>
          <a:prstGeom prst="chevron">
            <a:avLst>
              <a:gd fmla="val 29853" name="adj"/>
            </a:avLst>
          </a:prstGeom>
          <a:solidFill>
            <a:srgbClr val="00CEF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a:solidFill>
                  <a:schemeClr val="lt1"/>
                </a:solidFill>
                <a:latin typeface="Source Sans Pro"/>
                <a:ea typeface="Source Sans Pro"/>
                <a:cs typeface="Source Sans Pro"/>
                <a:sym typeface="Source Sans Pro"/>
              </a:rPr>
              <a:t>Calculated </a:t>
            </a:r>
            <a:r>
              <a:rPr b="1" i="0" lang="en" sz="1400" u="none" cap="none" strike="noStrike">
                <a:solidFill>
                  <a:schemeClr val="lt1"/>
                </a:solidFill>
                <a:latin typeface="Source Sans Pro"/>
                <a:ea typeface="Source Sans Pro"/>
                <a:cs typeface="Source Sans Pro"/>
                <a:sym typeface="Source Sans Pro"/>
              </a:rPr>
              <a:t>Relative Daily Return </a:t>
            </a:r>
            <a:r>
              <a:rPr b="1" lang="en">
                <a:solidFill>
                  <a:schemeClr val="lt1"/>
                </a:solidFill>
                <a:latin typeface="Source Sans Pro"/>
                <a:ea typeface="Source Sans Pro"/>
                <a:cs typeface="Source Sans Pro"/>
                <a:sym typeface="Source Sans Pro"/>
              </a:rPr>
              <a:t>w.r.t.</a:t>
            </a:r>
            <a:r>
              <a:rPr b="1" i="0" lang="en" sz="1400" u="none" cap="none" strike="noStrike">
                <a:solidFill>
                  <a:srgbClr val="FFFFFF"/>
                </a:solidFill>
                <a:latin typeface="Source Sans Pro"/>
                <a:ea typeface="Source Sans Pro"/>
                <a:cs typeface="Source Sans Pro"/>
                <a:sym typeface="Source Sans Pro"/>
              </a:rPr>
              <a:t> S&amp;P 500</a:t>
            </a:r>
            <a:endParaRPr b="1" i="0" sz="1400" u="none" cap="none" strike="noStrike">
              <a:solidFill>
                <a:srgbClr val="FFFFFF"/>
              </a:solidFill>
              <a:latin typeface="Source Sans Pro"/>
              <a:ea typeface="Source Sans Pro"/>
              <a:cs typeface="Source Sans Pro"/>
              <a:sym typeface="Source Sans Pro"/>
            </a:endParaRPr>
          </a:p>
        </p:txBody>
      </p:sp>
      <p:sp>
        <p:nvSpPr>
          <p:cNvPr id="585" name="Google Shape;585;p24"/>
          <p:cNvSpPr/>
          <p:nvPr/>
        </p:nvSpPr>
        <p:spPr>
          <a:xfrm>
            <a:off x="5960075" y="2061638"/>
            <a:ext cx="2862000" cy="1325100"/>
          </a:xfrm>
          <a:prstGeom prst="chevron">
            <a:avLst>
              <a:gd fmla="val 29853" name="adj"/>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Source Sans Pro"/>
                <a:ea typeface="Source Sans Pro"/>
                <a:cs typeface="Source Sans Pro"/>
                <a:sym typeface="Source Sans Pro"/>
              </a:rPr>
              <a:t>Cut by Quartiles: </a:t>
            </a:r>
            <a:endParaRPr b="1" i="0" sz="1400" u="none" cap="none" strike="noStrike">
              <a:solidFill>
                <a:srgbClr val="FFFFFF"/>
              </a:solidFill>
              <a:latin typeface="Source Sans Pro"/>
              <a:ea typeface="Source Sans Pro"/>
              <a:cs typeface="Source Sans Pro"/>
              <a:sym typeface="Source Sans Pro"/>
            </a:endParaRPr>
          </a:p>
          <a:p>
            <a:pPr indent="-304800" lvl="0" marL="457200" marR="0" rtl="0" algn="l">
              <a:lnSpc>
                <a:spcPct val="100000"/>
              </a:lnSpc>
              <a:spcBef>
                <a:spcPts val="0"/>
              </a:spcBef>
              <a:spcAft>
                <a:spcPts val="0"/>
              </a:spcAft>
              <a:buClr>
                <a:srgbClr val="FFFFFF"/>
              </a:buClr>
              <a:buSzPts val="1200"/>
              <a:buFont typeface="Source Sans Pro"/>
              <a:buAutoNum type="arabicPeriod"/>
            </a:pPr>
            <a:r>
              <a:rPr b="0" i="0" lang="en" sz="1200" u="none" cap="none" strike="noStrike">
                <a:solidFill>
                  <a:srgbClr val="FFFFFF"/>
                </a:solidFill>
                <a:latin typeface="Source Sans Pro"/>
                <a:ea typeface="Source Sans Pro"/>
                <a:cs typeface="Source Sans Pro"/>
                <a:sym typeface="Source Sans Pro"/>
              </a:rPr>
              <a:t>Strong Sell</a:t>
            </a:r>
            <a:endParaRPr b="0" i="0" sz="1200" u="none" cap="none" strike="noStrike">
              <a:solidFill>
                <a:srgbClr val="FFFFFF"/>
              </a:solidFill>
              <a:latin typeface="Source Sans Pro"/>
              <a:ea typeface="Source Sans Pro"/>
              <a:cs typeface="Source Sans Pro"/>
              <a:sym typeface="Source Sans Pro"/>
            </a:endParaRPr>
          </a:p>
          <a:p>
            <a:pPr indent="-304800" lvl="0" marL="457200" marR="0" rtl="0" algn="l">
              <a:lnSpc>
                <a:spcPct val="100000"/>
              </a:lnSpc>
              <a:spcBef>
                <a:spcPts val="0"/>
              </a:spcBef>
              <a:spcAft>
                <a:spcPts val="0"/>
              </a:spcAft>
              <a:buClr>
                <a:schemeClr val="lt1"/>
              </a:buClr>
              <a:buSzPts val="1200"/>
              <a:buFont typeface="Source Sans Pro"/>
              <a:buAutoNum type="arabicPeriod"/>
            </a:pPr>
            <a:r>
              <a:rPr b="0" i="0" lang="en" sz="1200" u="none" cap="none" strike="noStrike">
                <a:solidFill>
                  <a:schemeClr val="lt1"/>
                </a:solidFill>
                <a:latin typeface="Source Sans Pro"/>
                <a:ea typeface="Source Sans Pro"/>
                <a:cs typeface="Source Sans Pro"/>
                <a:sym typeface="Source Sans Pro"/>
              </a:rPr>
              <a:t>Sell</a:t>
            </a:r>
            <a:endParaRPr b="0" i="0" sz="1200" u="none" cap="none" strike="noStrike">
              <a:solidFill>
                <a:srgbClr val="FFFFFF"/>
              </a:solidFill>
              <a:latin typeface="Source Sans Pro"/>
              <a:ea typeface="Source Sans Pro"/>
              <a:cs typeface="Source Sans Pro"/>
              <a:sym typeface="Source Sans Pro"/>
            </a:endParaRPr>
          </a:p>
          <a:p>
            <a:pPr indent="-304800" lvl="0" marL="457200" marR="0" rtl="0" algn="l">
              <a:lnSpc>
                <a:spcPct val="100000"/>
              </a:lnSpc>
              <a:spcBef>
                <a:spcPts val="0"/>
              </a:spcBef>
              <a:spcAft>
                <a:spcPts val="0"/>
              </a:spcAft>
              <a:buClr>
                <a:srgbClr val="FFFFFF"/>
              </a:buClr>
              <a:buSzPts val="1200"/>
              <a:buFont typeface="Source Sans Pro"/>
              <a:buAutoNum type="arabicPeriod"/>
            </a:pPr>
            <a:r>
              <a:rPr b="0" i="0" lang="en" sz="1200" u="none" cap="none" strike="noStrike">
                <a:solidFill>
                  <a:srgbClr val="FFFFFF"/>
                </a:solidFill>
                <a:latin typeface="Source Sans Pro"/>
                <a:ea typeface="Source Sans Pro"/>
                <a:cs typeface="Source Sans Pro"/>
                <a:sym typeface="Source Sans Pro"/>
              </a:rPr>
              <a:t>Buy </a:t>
            </a:r>
            <a:endParaRPr b="0" i="0" sz="1200" u="none" cap="none" strike="noStrike">
              <a:solidFill>
                <a:srgbClr val="FFFFFF"/>
              </a:solidFill>
              <a:latin typeface="Source Sans Pro"/>
              <a:ea typeface="Source Sans Pro"/>
              <a:cs typeface="Source Sans Pro"/>
              <a:sym typeface="Source Sans Pro"/>
            </a:endParaRPr>
          </a:p>
          <a:p>
            <a:pPr indent="-304800" lvl="0" marL="457200" marR="0" rtl="0" algn="l">
              <a:lnSpc>
                <a:spcPct val="100000"/>
              </a:lnSpc>
              <a:spcBef>
                <a:spcPts val="0"/>
              </a:spcBef>
              <a:spcAft>
                <a:spcPts val="0"/>
              </a:spcAft>
              <a:buClr>
                <a:srgbClr val="FFFFFF"/>
              </a:buClr>
              <a:buSzPts val="1200"/>
              <a:buFont typeface="Source Sans Pro"/>
              <a:buAutoNum type="arabicPeriod"/>
            </a:pPr>
            <a:r>
              <a:rPr b="0" i="0" lang="en" sz="1200" u="none" cap="none" strike="noStrike">
                <a:solidFill>
                  <a:srgbClr val="FFFFFF"/>
                </a:solidFill>
                <a:latin typeface="Source Sans Pro"/>
                <a:ea typeface="Source Sans Pro"/>
                <a:cs typeface="Source Sans Pro"/>
                <a:sym typeface="Source Sans Pro"/>
              </a:rPr>
              <a:t>Strong Buy </a:t>
            </a:r>
            <a:endParaRPr b="0" i="0" sz="1200" u="none" cap="none" strike="noStrike">
              <a:solidFill>
                <a:srgbClr val="FFFFFF"/>
              </a:solidFill>
              <a:latin typeface="Source Sans Pro"/>
              <a:ea typeface="Source Sans Pro"/>
              <a:cs typeface="Source Sans Pro"/>
              <a:sym typeface="Source Sans Pro"/>
            </a:endParaRPr>
          </a:p>
        </p:txBody>
      </p:sp>
      <p:sp>
        <p:nvSpPr>
          <p:cNvPr id="586" name="Google Shape;586;p24"/>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587" name="Google Shape;587;p24"/>
          <p:cNvPicPr preferRelativeResize="0"/>
          <p:nvPr/>
        </p:nvPicPr>
        <p:blipFill rotWithShape="1">
          <a:blip r:embed="rId3">
            <a:alphaModFix/>
          </a:blip>
          <a:srcRect b="0" l="0" r="0" t="0"/>
          <a:stretch/>
        </p:blipFill>
        <p:spPr>
          <a:xfrm>
            <a:off x="680330" y="2205725"/>
            <a:ext cx="873696" cy="317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Google Shape;592;p25"/>
          <p:cNvSpPr/>
          <p:nvPr/>
        </p:nvSpPr>
        <p:spPr>
          <a:xfrm>
            <a:off x="3021959" y="1214200"/>
            <a:ext cx="2903100" cy="2903100"/>
          </a:xfrm>
          <a:prstGeom prst="ellipse">
            <a:avLst/>
          </a:prstGeom>
          <a:noFill/>
          <a:ln cap="flat" cmpd="sng" w="9525">
            <a:solidFill>
              <a:srgbClr val="7F7F7F"/>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593" name="Google Shape;593;p25"/>
          <p:cNvSpPr txBox="1"/>
          <p:nvPr>
            <p:ph type="title"/>
          </p:nvPr>
        </p:nvSpPr>
        <p:spPr>
          <a:xfrm>
            <a:off x="1073700" y="0"/>
            <a:ext cx="6996600" cy="94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Preprocessing</a:t>
            </a:r>
            <a:endParaRPr/>
          </a:p>
        </p:txBody>
      </p:sp>
      <p:sp>
        <p:nvSpPr>
          <p:cNvPr id="594" name="Google Shape;594;p25"/>
          <p:cNvSpPr/>
          <p:nvPr/>
        </p:nvSpPr>
        <p:spPr>
          <a:xfrm rot="2700000">
            <a:off x="2658025" y="1637234"/>
            <a:ext cx="2481945" cy="907501"/>
          </a:xfrm>
          <a:prstGeom prst="roundRect">
            <a:avLst>
              <a:gd fmla="val 50000" name="adj"/>
            </a:avLst>
          </a:prstGeom>
          <a:solidFill>
            <a:srgbClr val="AFF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25"/>
          <p:cNvSpPr/>
          <p:nvPr/>
        </p:nvSpPr>
        <p:spPr>
          <a:xfrm rot="2700000">
            <a:off x="3807808" y="2787016"/>
            <a:ext cx="2481945" cy="907501"/>
          </a:xfrm>
          <a:prstGeom prst="roundRect">
            <a:avLst>
              <a:gd fmla="val 50000" name="adj"/>
            </a:avLst>
          </a:prstGeom>
          <a:solidFill>
            <a:srgbClr val="28324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25"/>
          <p:cNvSpPr/>
          <p:nvPr/>
        </p:nvSpPr>
        <p:spPr>
          <a:xfrm rot="-2700000">
            <a:off x="2657772" y="2786947"/>
            <a:ext cx="2481945" cy="907501"/>
          </a:xfrm>
          <a:prstGeom prst="roundRect">
            <a:avLst>
              <a:gd fmla="val 50000" name="adj"/>
            </a:avLst>
          </a:prstGeom>
          <a:solidFill>
            <a:srgbClr val="3C78D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25"/>
          <p:cNvSpPr/>
          <p:nvPr/>
        </p:nvSpPr>
        <p:spPr>
          <a:xfrm rot="-2700000">
            <a:off x="3807555" y="1637165"/>
            <a:ext cx="2481945" cy="907501"/>
          </a:xfrm>
          <a:prstGeom prst="roundRect">
            <a:avLst>
              <a:gd fmla="val 50000" name="adj"/>
            </a:avLst>
          </a:prstGeom>
          <a:solidFill>
            <a:srgbClr val="00CEF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25"/>
          <p:cNvSpPr/>
          <p:nvPr/>
        </p:nvSpPr>
        <p:spPr>
          <a:xfrm>
            <a:off x="3633789" y="1814998"/>
            <a:ext cx="1694400" cy="1694400"/>
          </a:xfrm>
          <a:prstGeom prst="ellipse">
            <a:avLst/>
          </a:prstGeom>
          <a:noFill/>
          <a:ln cap="flat" cmpd="sng" w="76200">
            <a:solidFill>
              <a:srgbClr val="7F7F7F">
                <a:alpha val="2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Calibri"/>
              <a:ea typeface="Calibri"/>
              <a:cs typeface="Calibri"/>
              <a:sym typeface="Calibri"/>
            </a:endParaRPr>
          </a:p>
        </p:txBody>
      </p:sp>
      <p:sp>
        <p:nvSpPr>
          <p:cNvPr id="599" name="Google Shape;599;p25"/>
          <p:cNvSpPr/>
          <p:nvPr/>
        </p:nvSpPr>
        <p:spPr>
          <a:xfrm>
            <a:off x="3632411" y="1824888"/>
            <a:ext cx="840300" cy="841500"/>
          </a:xfrm>
          <a:custGeom>
            <a:rect b="b" l="l" r="r" t="t"/>
            <a:pathLst>
              <a:path extrusionOk="0" h="120000" w="120000">
                <a:moveTo>
                  <a:pt x="120000" y="0"/>
                </a:moveTo>
                <a:cubicBezTo>
                  <a:pt x="53743" y="0"/>
                  <a:pt x="0" y="53743"/>
                  <a:pt x="0" y="120000"/>
                </a:cubicBezTo>
                <a:cubicBezTo>
                  <a:pt x="120000" y="120000"/>
                  <a:pt x="120000" y="120000"/>
                  <a:pt x="120000" y="120000"/>
                </a:cubicBezTo>
                <a:lnTo>
                  <a:pt x="120000" y="0"/>
                </a:lnTo>
                <a:close/>
              </a:path>
            </a:pathLst>
          </a:custGeom>
          <a:solidFill>
            <a:srgbClr val="8EC4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600" name="Google Shape;600;p25"/>
          <p:cNvSpPr/>
          <p:nvPr/>
        </p:nvSpPr>
        <p:spPr>
          <a:xfrm>
            <a:off x="3632411" y="2666172"/>
            <a:ext cx="840300" cy="840300"/>
          </a:xfrm>
          <a:custGeom>
            <a:rect b="b" l="l" r="r" t="t"/>
            <a:pathLst>
              <a:path extrusionOk="0" h="120000" w="120000">
                <a:moveTo>
                  <a:pt x="0" y="0"/>
                </a:moveTo>
                <a:cubicBezTo>
                  <a:pt x="0" y="66256"/>
                  <a:pt x="53743" y="120000"/>
                  <a:pt x="120000" y="120000"/>
                </a:cubicBezTo>
                <a:cubicBezTo>
                  <a:pt x="120000" y="0"/>
                  <a:pt x="120000" y="0"/>
                  <a:pt x="120000" y="0"/>
                </a:cubicBezTo>
                <a:lnTo>
                  <a:pt x="0" y="0"/>
                </a:lnTo>
                <a:close/>
              </a:path>
            </a:pathLst>
          </a:custGeom>
          <a:solidFill>
            <a:srgbClr val="3468B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601" name="Google Shape;601;p25"/>
          <p:cNvSpPr/>
          <p:nvPr/>
        </p:nvSpPr>
        <p:spPr>
          <a:xfrm>
            <a:off x="4472916" y="1824888"/>
            <a:ext cx="841500" cy="84150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53743"/>
                  <a:pt x="66256" y="0"/>
                  <a:pt x="0" y="0"/>
                </a:cubicBezTo>
                <a:close/>
              </a:path>
            </a:pathLst>
          </a:custGeom>
          <a:solidFill>
            <a:srgbClr val="00A7C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602" name="Google Shape;602;p25"/>
          <p:cNvSpPr/>
          <p:nvPr/>
        </p:nvSpPr>
        <p:spPr>
          <a:xfrm>
            <a:off x="4472916" y="2666172"/>
            <a:ext cx="841500" cy="840300"/>
          </a:xfrm>
          <a:custGeom>
            <a:rect b="b" l="l" r="r" t="t"/>
            <a:pathLst>
              <a:path extrusionOk="0" h="120000" w="120000">
                <a:moveTo>
                  <a:pt x="0" y="120000"/>
                </a:moveTo>
                <a:cubicBezTo>
                  <a:pt x="66256" y="120000"/>
                  <a:pt x="120000" y="66256"/>
                  <a:pt x="120000" y="0"/>
                </a:cubicBezTo>
                <a:cubicBezTo>
                  <a:pt x="0" y="0"/>
                  <a:pt x="0" y="0"/>
                  <a:pt x="0" y="0"/>
                </a:cubicBezTo>
                <a:lnTo>
                  <a:pt x="0" y="120000"/>
                </a:lnTo>
                <a:close/>
              </a:path>
            </a:pathLst>
          </a:custGeom>
          <a:solidFill>
            <a:srgbClr val="1F273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603" name="Google Shape;603;p25"/>
          <p:cNvSpPr/>
          <p:nvPr/>
        </p:nvSpPr>
        <p:spPr>
          <a:xfrm>
            <a:off x="3852560" y="2045785"/>
            <a:ext cx="1240800" cy="1240800"/>
          </a:xfrm>
          <a:prstGeom prst="ellipse">
            <a:avLst/>
          </a:prstGeom>
          <a:gradFill>
            <a:gsLst>
              <a:gs pos="0">
                <a:srgbClr val="FFFFFF"/>
              </a:gs>
              <a:gs pos="81000">
                <a:srgbClr val="EEEEEE"/>
              </a:gs>
              <a:gs pos="100000">
                <a:srgbClr val="D8D8D8"/>
              </a:gs>
            </a:gsLst>
            <a:path path="circle">
              <a:fillToRect b="50%" l="50%" r="50%" t="50%"/>
            </a:path>
            <a:tileRect/>
          </a:gradFill>
          <a:ln>
            <a:noFill/>
          </a:ln>
        </p:spPr>
        <p:txBody>
          <a:bodyPr anchorCtr="1" anchor="ctr" bIns="45700" lIns="91425" spcFirstLastPara="1" rIns="91425" wrap="square" tIns="10058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28324A"/>
              </a:solidFill>
              <a:latin typeface="Source Sans Pro"/>
              <a:ea typeface="Source Sans Pro"/>
              <a:cs typeface="Source Sans Pro"/>
              <a:sym typeface="Source Sans Pro"/>
            </a:endParaRPr>
          </a:p>
        </p:txBody>
      </p:sp>
      <p:sp>
        <p:nvSpPr>
          <p:cNvPr id="604" name="Google Shape;604;p25"/>
          <p:cNvSpPr txBox="1"/>
          <p:nvPr/>
        </p:nvSpPr>
        <p:spPr>
          <a:xfrm rot="-2700000">
            <a:off x="2867939" y="3520645"/>
            <a:ext cx="1142967" cy="32413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Source Sans Pro"/>
                <a:ea typeface="Source Sans Pro"/>
                <a:cs typeface="Source Sans Pro"/>
                <a:sym typeface="Source Sans Pro"/>
              </a:rPr>
              <a:t>1D CNN GM, Bi-GRU, BERT.</a:t>
            </a:r>
            <a:endParaRPr b="0" i="0" sz="800" u="none" cap="none" strike="noStrike">
              <a:solidFill>
                <a:srgbClr val="FFFFFF"/>
              </a:solidFill>
              <a:latin typeface="Source Sans Pro"/>
              <a:ea typeface="Source Sans Pro"/>
              <a:cs typeface="Source Sans Pro"/>
              <a:sym typeface="Source Sans Pro"/>
            </a:endParaRPr>
          </a:p>
        </p:txBody>
      </p:sp>
      <p:sp>
        <p:nvSpPr>
          <p:cNvPr id="605" name="Google Shape;605;p25"/>
          <p:cNvSpPr/>
          <p:nvPr/>
        </p:nvSpPr>
        <p:spPr>
          <a:xfrm>
            <a:off x="3751657" y="1311701"/>
            <a:ext cx="123900" cy="123900"/>
          </a:xfrm>
          <a:prstGeom prst="ellipse">
            <a:avLst/>
          </a:prstGeom>
          <a:solidFill>
            <a:srgbClr val="AFF000"/>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606" name="Google Shape;606;p25"/>
          <p:cNvSpPr/>
          <p:nvPr/>
        </p:nvSpPr>
        <p:spPr>
          <a:xfrm>
            <a:off x="5066754" y="1311701"/>
            <a:ext cx="123900" cy="123900"/>
          </a:xfrm>
          <a:prstGeom prst="ellipse">
            <a:avLst/>
          </a:prstGeom>
          <a:solidFill>
            <a:srgbClr val="00CEF6"/>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607" name="Google Shape;607;p25"/>
          <p:cNvSpPr/>
          <p:nvPr/>
        </p:nvSpPr>
        <p:spPr>
          <a:xfrm>
            <a:off x="5708039" y="1943931"/>
            <a:ext cx="123900" cy="123900"/>
          </a:xfrm>
          <a:prstGeom prst="ellipse">
            <a:avLst/>
          </a:prstGeom>
          <a:solidFill>
            <a:srgbClr val="00CEF6"/>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608" name="Google Shape;608;p25"/>
          <p:cNvSpPr/>
          <p:nvPr/>
        </p:nvSpPr>
        <p:spPr>
          <a:xfrm>
            <a:off x="5708039" y="3251593"/>
            <a:ext cx="123900" cy="123900"/>
          </a:xfrm>
          <a:prstGeom prst="ellipse">
            <a:avLst/>
          </a:prstGeom>
          <a:solidFill>
            <a:srgbClr val="28324A"/>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609" name="Google Shape;609;p25"/>
          <p:cNvSpPr/>
          <p:nvPr/>
        </p:nvSpPr>
        <p:spPr>
          <a:xfrm>
            <a:off x="3751657" y="3890258"/>
            <a:ext cx="123900" cy="123900"/>
          </a:xfrm>
          <a:prstGeom prst="ellipse">
            <a:avLst/>
          </a:prstGeom>
          <a:solidFill>
            <a:srgbClr val="3C78D8"/>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610" name="Google Shape;610;p25"/>
          <p:cNvSpPr/>
          <p:nvPr/>
        </p:nvSpPr>
        <p:spPr>
          <a:xfrm>
            <a:off x="5066754" y="3890258"/>
            <a:ext cx="123900" cy="123900"/>
          </a:xfrm>
          <a:prstGeom prst="ellipse">
            <a:avLst/>
          </a:prstGeom>
          <a:solidFill>
            <a:srgbClr val="28324A"/>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611" name="Google Shape;611;p25"/>
          <p:cNvSpPr/>
          <p:nvPr/>
        </p:nvSpPr>
        <p:spPr>
          <a:xfrm>
            <a:off x="3108648" y="1943931"/>
            <a:ext cx="123900" cy="123900"/>
          </a:xfrm>
          <a:prstGeom prst="ellipse">
            <a:avLst/>
          </a:prstGeom>
          <a:solidFill>
            <a:srgbClr val="AFF000"/>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612" name="Google Shape;612;p25"/>
          <p:cNvSpPr/>
          <p:nvPr/>
        </p:nvSpPr>
        <p:spPr>
          <a:xfrm>
            <a:off x="3108648" y="3251593"/>
            <a:ext cx="123900" cy="123900"/>
          </a:xfrm>
          <a:prstGeom prst="ellipse">
            <a:avLst/>
          </a:prstGeom>
          <a:solidFill>
            <a:srgbClr val="3C78D8"/>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613" name="Google Shape;613;p25"/>
          <p:cNvSpPr/>
          <p:nvPr/>
        </p:nvSpPr>
        <p:spPr>
          <a:xfrm rot="5400000">
            <a:off x="5645948" y="2403249"/>
            <a:ext cx="525300" cy="525300"/>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614" name="Google Shape;614;p25"/>
          <p:cNvSpPr/>
          <p:nvPr/>
        </p:nvSpPr>
        <p:spPr>
          <a:xfrm rot="5400000">
            <a:off x="2776349" y="2403249"/>
            <a:ext cx="525300" cy="525300"/>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615" name="Google Shape;615;p25"/>
          <p:cNvSpPr/>
          <p:nvPr/>
        </p:nvSpPr>
        <p:spPr>
          <a:xfrm>
            <a:off x="4211009" y="968449"/>
            <a:ext cx="525300" cy="525300"/>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616" name="Google Shape;616;p25"/>
          <p:cNvSpPr/>
          <p:nvPr/>
        </p:nvSpPr>
        <p:spPr>
          <a:xfrm>
            <a:off x="4211009" y="3838047"/>
            <a:ext cx="525300" cy="525300"/>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617" name="Google Shape;617;p25"/>
          <p:cNvSpPr txBox="1"/>
          <p:nvPr/>
        </p:nvSpPr>
        <p:spPr>
          <a:xfrm rot="-2700000">
            <a:off x="4935249" y="1481512"/>
            <a:ext cx="1151028" cy="32413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Source Sans Pro"/>
                <a:ea typeface="Source Sans Pro"/>
                <a:cs typeface="Source Sans Pro"/>
                <a:sym typeface="Source Sans Pro"/>
              </a:rPr>
              <a:t>Maximum Sequence Length ~ 512 - 1000.</a:t>
            </a:r>
            <a:endParaRPr b="0" i="0" sz="800" u="none" cap="none" strike="noStrike">
              <a:solidFill>
                <a:srgbClr val="FFFFFF"/>
              </a:solidFill>
              <a:latin typeface="Source Sans Pro"/>
              <a:ea typeface="Source Sans Pro"/>
              <a:cs typeface="Source Sans Pro"/>
              <a:sym typeface="Source Sans Pro"/>
            </a:endParaRPr>
          </a:p>
        </p:txBody>
      </p:sp>
      <p:sp>
        <p:nvSpPr>
          <p:cNvPr id="618" name="Google Shape;618;p25"/>
          <p:cNvSpPr txBox="1"/>
          <p:nvPr/>
        </p:nvSpPr>
        <p:spPr>
          <a:xfrm rot="2700000">
            <a:off x="2857863" y="1504386"/>
            <a:ext cx="1170969" cy="32413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Source Sans Pro"/>
                <a:ea typeface="Source Sans Pro"/>
                <a:cs typeface="Source Sans Pro"/>
                <a:sym typeface="Source Sans Pro"/>
              </a:rPr>
              <a:t>Vocabulary ~ 20,000</a:t>
            </a:r>
            <a:endParaRPr b="0" i="0" sz="800" u="none" cap="none" strike="noStrike">
              <a:solidFill>
                <a:srgbClr val="FFFFFF"/>
              </a:solidFill>
              <a:latin typeface="Source Sans Pro"/>
              <a:ea typeface="Source Sans Pro"/>
              <a:cs typeface="Source Sans Pro"/>
              <a:sym typeface="Source Sans Pro"/>
            </a:endParaRPr>
          </a:p>
        </p:txBody>
      </p:sp>
      <p:sp>
        <p:nvSpPr>
          <p:cNvPr id="619" name="Google Shape;619;p25"/>
          <p:cNvSpPr txBox="1"/>
          <p:nvPr/>
        </p:nvSpPr>
        <p:spPr>
          <a:xfrm rot="2700000">
            <a:off x="4890331" y="3529022"/>
            <a:ext cx="1166726" cy="32413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Source Sans Pro"/>
                <a:ea typeface="Source Sans Pro"/>
                <a:cs typeface="Source Sans Pro"/>
                <a:sym typeface="Source Sans Pro"/>
              </a:rPr>
              <a:t>Dimensions ~ 300</a:t>
            </a:r>
            <a:endParaRPr b="0" i="0" sz="800" u="none" cap="none" strike="noStrike">
              <a:solidFill>
                <a:srgbClr val="FFFFFF"/>
              </a:solidFill>
              <a:latin typeface="Source Sans Pro"/>
              <a:ea typeface="Source Sans Pro"/>
              <a:cs typeface="Source Sans Pro"/>
              <a:sym typeface="Source Sans Pro"/>
            </a:endParaRPr>
          </a:p>
        </p:txBody>
      </p:sp>
      <p:grpSp>
        <p:nvGrpSpPr>
          <p:cNvPr id="620" name="Google Shape;620;p25"/>
          <p:cNvGrpSpPr/>
          <p:nvPr/>
        </p:nvGrpSpPr>
        <p:grpSpPr>
          <a:xfrm>
            <a:off x="6242649" y="1106500"/>
            <a:ext cx="2147274" cy="647152"/>
            <a:chOff x="8578267" y="1488385"/>
            <a:chExt cx="3122400" cy="941038"/>
          </a:xfrm>
        </p:grpSpPr>
        <p:sp>
          <p:nvSpPr>
            <p:cNvPr id="621" name="Google Shape;621;p25"/>
            <p:cNvSpPr txBox="1"/>
            <p:nvPr/>
          </p:nvSpPr>
          <p:spPr>
            <a:xfrm>
              <a:off x="8578272" y="1844723"/>
              <a:ext cx="2800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3F3F3F"/>
                  </a:solidFill>
                  <a:latin typeface="Source Sans Pro"/>
                  <a:ea typeface="Source Sans Pro"/>
                  <a:cs typeface="Source Sans Pro"/>
                  <a:sym typeface="Source Sans Pro"/>
                </a:rPr>
                <a:t>Pad sequences to make the input consistent.</a:t>
              </a:r>
              <a:endParaRPr b="0" i="0" sz="1100" u="none" cap="none" strike="noStrike">
                <a:solidFill>
                  <a:srgbClr val="3F3F3F"/>
                </a:solidFill>
                <a:latin typeface="Source Sans Pro"/>
                <a:ea typeface="Source Sans Pro"/>
                <a:cs typeface="Source Sans Pro"/>
                <a:sym typeface="Source Sans Pro"/>
              </a:endParaRPr>
            </a:p>
          </p:txBody>
        </p:sp>
        <p:sp>
          <p:nvSpPr>
            <p:cNvPr id="622" name="Google Shape;622;p25"/>
            <p:cNvSpPr txBox="1"/>
            <p:nvPr/>
          </p:nvSpPr>
          <p:spPr>
            <a:xfrm>
              <a:off x="8578267" y="1488385"/>
              <a:ext cx="31224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CEF6"/>
                  </a:solidFill>
                  <a:latin typeface="Source Sans Pro"/>
                  <a:ea typeface="Source Sans Pro"/>
                  <a:cs typeface="Source Sans Pro"/>
                  <a:sym typeface="Source Sans Pro"/>
                </a:rPr>
                <a:t>Padding &amp; Trimming</a:t>
              </a:r>
              <a:endParaRPr b="0" i="0" sz="1800" u="none" cap="none" strike="noStrike">
                <a:solidFill>
                  <a:srgbClr val="00CEF6"/>
                </a:solidFill>
                <a:latin typeface="Source Sans Pro"/>
                <a:ea typeface="Source Sans Pro"/>
                <a:cs typeface="Source Sans Pro"/>
                <a:sym typeface="Source Sans Pro"/>
              </a:endParaRPr>
            </a:p>
          </p:txBody>
        </p:sp>
      </p:grpSp>
      <p:grpSp>
        <p:nvGrpSpPr>
          <p:cNvPr id="623" name="Google Shape;623;p25"/>
          <p:cNvGrpSpPr/>
          <p:nvPr/>
        </p:nvGrpSpPr>
        <p:grpSpPr>
          <a:xfrm>
            <a:off x="6243899" y="3447300"/>
            <a:ext cx="2147220" cy="705897"/>
            <a:chOff x="6427420" y="3680619"/>
            <a:chExt cx="2370000" cy="779136"/>
          </a:xfrm>
        </p:grpSpPr>
        <p:sp>
          <p:nvSpPr>
            <p:cNvPr id="624" name="Google Shape;624;p25"/>
            <p:cNvSpPr txBox="1"/>
            <p:nvPr/>
          </p:nvSpPr>
          <p:spPr>
            <a:xfrm>
              <a:off x="6427428" y="4016055"/>
              <a:ext cx="2126100" cy="443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3F3F3F"/>
                  </a:solidFill>
                  <a:latin typeface="Source Sans Pro"/>
                  <a:ea typeface="Source Sans Pro"/>
                  <a:cs typeface="Source Sans Pro"/>
                  <a:sym typeface="Source Sans Pro"/>
                </a:rPr>
                <a:t>Use pre trained GloVe &amp; BERT embeddings.</a:t>
              </a:r>
              <a:endParaRPr b="0" i="0" sz="1100" u="none" cap="none" strike="noStrike">
                <a:solidFill>
                  <a:srgbClr val="3F3F3F"/>
                </a:solidFill>
                <a:latin typeface="Source Sans Pro"/>
                <a:ea typeface="Source Sans Pro"/>
                <a:cs typeface="Source Sans Pro"/>
                <a:sym typeface="Source Sans Pro"/>
              </a:endParaRPr>
            </a:p>
          </p:txBody>
        </p:sp>
        <p:sp>
          <p:nvSpPr>
            <p:cNvPr id="625" name="Google Shape;625;p25"/>
            <p:cNvSpPr txBox="1"/>
            <p:nvPr/>
          </p:nvSpPr>
          <p:spPr>
            <a:xfrm>
              <a:off x="6427420" y="3680619"/>
              <a:ext cx="2370000" cy="30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en" sz="1800">
                  <a:solidFill>
                    <a:srgbClr val="28324A"/>
                  </a:solidFill>
                  <a:latin typeface="Source Sans Pro"/>
                  <a:ea typeface="Source Sans Pro"/>
                  <a:cs typeface="Source Sans Pro"/>
                  <a:sym typeface="Source Sans Pro"/>
                </a:rPr>
                <a:t>Event</a:t>
              </a:r>
              <a:r>
                <a:rPr b="0" i="0" lang="en" sz="1800" u="none" cap="none" strike="noStrike">
                  <a:solidFill>
                    <a:srgbClr val="28324A"/>
                  </a:solidFill>
                  <a:latin typeface="Source Sans Pro"/>
                  <a:ea typeface="Source Sans Pro"/>
                  <a:cs typeface="Source Sans Pro"/>
                  <a:sym typeface="Source Sans Pro"/>
                </a:rPr>
                <a:t> Embeddings</a:t>
              </a:r>
              <a:endParaRPr b="0" i="0" sz="1800" u="none" cap="none" strike="noStrike">
                <a:solidFill>
                  <a:srgbClr val="28324A"/>
                </a:solidFill>
                <a:latin typeface="Source Sans Pro"/>
                <a:ea typeface="Source Sans Pro"/>
                <a:cs typeface="Source Sans Pro"/>
                <a:sym typeface="Source Sans Pro"/>
              </a:endParaRPr>
            </a:p>
          </p:txBody>
        </p:sp>
      </p:grpSp>
      <p:grpSp>
        <p:nvGrpSpPr>
          <p:cNvPr id="626" name="Google Shape;626;p25"/>
          <p:cNvGrpSpPr/>
          <p:nvPr/>
        </p:nvGrpSpPr>
        <p:grpSpPr>
          <a:xfrm>
            <a:off x="770511" y="1106489"/>
            <a:ext cx="1932506" cy="647163"/>
            <a:chOff x="8578272" y="1488369"/>
            <a:chExt cx="2810100" cy="941054"/>
          </a:xfrm>
        </p:grpSpPr>
        <p:sp>
          <p:nvSpPr>
            <p:cNvPr id="627" name="Google Shape;627;p25"/>
            <p:cNvSpPr txBox="1"/>
            <p:nvPr/>
          </p:nvSpPr>
          <p:spPr>
            <a:xfrm>
              <a:off x="8578272" y="1844723"/>
              <a:ext cx="2800800" cy="5847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3F3F3F"/>
                  </a:solidFill>
                  <a:latin typeface="Source Sans Pro"/>
                  <a:ea typeface="Source Sans Pro"/>
                  <a:cs typeface="Source Sans Pro"/>
                  <a:sym typeface="Source Sans Pro"/>
                </a:rPr>
                <a:t>Extract top financial words which are abundantly used in financial articles.</a:t>
              </a:r>
              <a:endParaRPr b="0" i="0" sz="1100" u="none" cap="none" strike="noStrike">
                <a:solidFill>
                  <a:srgbClr val="3F3F3F"/>
                </a:solidFill>
                <a:latin typeface="Source Sans Pro"/>
                <a:ea typeface="Source Sans Pro"/>
                <a:cs typeface="Source Sans Pro"/>
                <a:sym typeface="Source Sans Pro"/>
              </a:endParaRPr>
            </a:p>
          </p:txBody>
        </p:sp>
        <p:sp>
          <p:nvSpPr>
            <p:cNvPr id="628" name="Google Shape;628;p25"/>
            <p:cNvSpPr txBox="1"/>
            <p:nvPr/>
          </p:nvSpPr>
          <p:spPr>
            <a:xfrm>
              <a:off x="8578272" y="1488369"/>
              <a:ext cx="2810100" cy="400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rPr b="0" i="0" lang="en" sz="1800" u="none" cap="none" strike="noStrike">
                  <a:solidFill>
                    <a:srgbClr val="8EC400"/>
                  </a:solidFill>
                  <a:latin typeface="Source Sans Pro"/>
                  <a:ea typeface="Source Sans Pro"/>
                  <a:cs typeface="Source Sans Pro"/>
                  <a:sym typeface="Source Sans Pro"/>
                </a:rPr>
                <a:t>Pruning</a:t>
              </a:r>
              <a:endParaRPr b="0" i="0" sz="1800" u="none" cap="none" strike="noStrike">
                <a:solidFill>
                  <a:srgbClr val="8EC400"/>
                </a:solidFill>
                <a:latin typeface="Source Sans Pro"/>
                <a:ea typeface="Source Sans Pro"/>
                <a:cs typeface="Source Sans Pro"/>
                <a:sym typeface="Source Sans Pro"/>
              </a:endParaRPr>
            </a:p>
          </p:txBody>
        </p:sp>
      </p:grpSp>
      <p:grpSp>
        <p:nvGrpSpPr>
          <p:cNvPr id="629" name="Google Shape;629;p25"/>
          <p:cNvGrpSpPr/>
          <p:nvPr/>
        </p:nvGrpSpPr>
        <p:grpSpPr>
          <a:xfrm>
            <a:off x="770598" y="3261424"/>
            <a:ext cx="1932498" cy="647073"/>
            <a:chOff x="386249" y="3475458"/>
            <a:chExt cx="2133000" cy="714209"/>
          </a:xfrm>
        </p:grpSpPr>
        <p:sp>
          <p:nvSpPr>
            <p:cNvPr id="630" name="Google Shape;630;p25"/>
            <p:cNvSpPr txBox="1"/>
            <p:nvPr/>
          </p:nvSpPr>
          <p:spPr>
            <a:xfrm>
              <a:off x="386249" y="3745967"/>
              <a:ext cx="2126100" cy="4437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3F3F3F"/>
                  </a:solidFill>
                  <a:latin typeface="Source Sans Pro"/>
                  <a:ea typeface="Source Sans Pro"/>
                  <a:cs typeface="Source Sans Pro"/>
                  <a:sym typeface="Source Sans Pro"/>
                </a:rPr>
                <a:t>Feed the event tensors to deep learning models.</a:t>
              </a:r>
              <a:endParaRPr b="0" i="0" sz="1100" u="none" cap="none" strike="noStrike">
                <a:solidFill>
                  <a:srgbClr val="3F3F3F"/>
                </a:solidFill>
                <a:latin typeface="Source Sans Pro"/>
                <a:ea typeface="Source Sans Pro"/>
                <a:cs typeface="Source Sans Pro"/>
                <a:sym typeface="Source Sans Pro"/>
              </a:endParaRPr>
            </a:p>
          </p:txBody>
        </p:sp>
        <p:sp>
          <p:nvSpPr>
            <p:cNvPr id="631" name="Google Shape;631;p25"/>
            <p:cNvSpPr txBox="1"/>
            <p:nvPr/>
          </p:nvSpPr>
          <p:spPr>
            <a:xfrm>
              <a:off x="386249" y="3475458"/>
              <a:ext cx="2133000" cy="303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rPr b="0" i="0" lang="en" sz="1800" u="none" cap="none" strike="noStrike">
                  <a:solidFill>
                    <a:srgbClr val="3468BC"/>
                  </a:solidFill>
                  <a:latin typeface="Source Sans Pro"/>
                  <a:ea typeface="Source Sans Pro"/>
                  <a:cs typeface="Source Sans Pro"/>
                  <a:sym typeface="Source Sans Pro"/>
                </a:rPr>
                <a:t>Model Selection</a:t>
              </a:r>
              <a:endParaRPr b="0" i="0" sz="1800" u="none" cap="none" strike="noStrike">
                <a:solidFill>
                  <a:srgbClr val="3468BC"/>
                </a:solidFill>
                <a:latin typeface="Source Sans Pro"/>
                <a:ea typeface="Source Sans Pro"/>
                <a:cs typeface="Source Sans Pro"/>
                <a:sym typeface="Source Sans Pro"/>
              </a:endParaRPr>
            </a:p>
          </p:txBody>
        </p:sp>
      </p:grpSp>
      <p:grpSp>
        <p:nvGrpSpPr>
          <p:cNvPr id="632" name="Google Shape;632;p25"/>
          <p:cNvGrpSpPr/>
          <p:nvPr/>
        </p:nvGrpSpPr>
        <p:grpSpPr>
          <a:xfrm>
            <a:off x="2909642" y="2503144"/>
            <a:ext cx="258711" cy="313123"/>
            <a:chOff x="584925" y="922575"/>
            <a:chExt cx="415200" cy="502525"/>
          </a:xfrm>
        </p:grpSpPr>
        <p:sp>
          <p:nvSpPr>
            <p:cNvPr id="633" name="Google Shape;633;p25"/>
            <p:cNvSpPr/>
            <p:nvPr/>
          </p:nvSpPr>
          <p:spPr>
            <a:xfrm>
              <a:off x="584925" y="961025"/>
              <a:ext cx="378575" cy="464075"/>
            </a:xfrm>
            <a:custGeom>
              <a:rect b="b" l="l" r="r" t="t"/>
              <a:pathLst>
                <a:path extrusionOk="0" h="18563" w="15143">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2832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25"/>
            <p:cNvSpPr/>
            <p:nvPr/>
          </p:nvSpPr>
          <p:spPr>
            <a:xfrm>
              <a:off x="621550" y="922575"/>
              <a:ext cx="378575" cy="464050"/>
            </a:xfrm>
            <a:custGeom>
              <a:rect b="b" l="l" r="r" t="t"/>
              <a:pathLst>
                <a:path extrusionOk="0" h="18562" w="15143">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2832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25"/>
            <p:cNvSpPr/>
            <p:nvPr/>
          </p:nvSpPr>
          <p:spPr>
            <a:xfrm>
              <a:off x="915850" y="922575"/>
              <a:ext cx="84275" cy="84275"/>
            </a:xfrm>
            <a:custGeom>
              <a:rect b="b" l="l" r="r" t="t"/>
              <a:pathLst>
                <a:path extrusionOk="0" h="3371" w="3371">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2832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6" name="Google Shape;636;p25"/>
          <p:cNvGrpSpPr/>
          <p:nvPr/>
        </p:nvGrpSpPr>
        <p:grpSpPr>
          <a:xfrm>
            <a:off x="5777555" y="2570201"/>
            <a:ext cx="280800" cy="188721"/>
            <a:chOff x="1241275" y="3718400"/>
            <a:chExt cx="450650" cy="302875"/>
          </a:xfrm>
        </p:grpSpPr>
        <p:sp>
          <p:nvSpPr>
            <p:cNvPr id="637" name="Google Shape;637;p25"/>
            <p:cNvSpPr/>
            <p:nvPr/>
          </p:nvSpPr>
          <p:spPr>
            <a:xfrm>
              <a:off x="1241275" y="3718400"/>
              <a:ext cx="450650" cy="302875"/>
            </a:xfrm>
            <a:custGeom>
              <a:rect b="b" l="l" r="r" t="t"/>
              <a:pathLst>
                <a:path extrusionOk="0" h="12115" w="18026">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2832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25"/>
            <p:cNvSpPr/>
            <p:nvPr/>
          </p:nvSpPr>
          <p:spPr>
            <a:xfrm>
              <a:off x="1293175" y="3895475"/>
              <a:ext cx="174050" cy="12225"/>
            </a:xfrm>
            <a:custGeom>
              <a:rect b="b" l="l" r="r" t="t"/>
              <a:pathLst>
                <a:path extrusionOk="0" h="489" w="6962">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2832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25"/>
            <p:cNvSpPr/>
            <p:nvPr/>
          </p:nvSpPr>
          <p:spPr>
            <a:xfrm>
              <a:off x="1293175" y="3935775"/>
              <a:ext cx="122750" cy="12225"/>
            </a:xfrm>
            <a:custGeom>
              <a:rect b="b" l="l" r="r" t="t"/>
              <a:pathLst>
                <a:path extrusionOk="0" h="489" w="491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2832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25"/>
            <p:cNvSpPr/>
            <p:nvPr/>
          </p:nvSpPr>
          <p:spPr>
            <a:xfrm>
              <a:off x="1570375" y="3901575"/>
              <a:ext cx="62300" cy="40325"/>
            </a:xfrm>
            <a:custGeom>
              <a:rect b="b" l="l" r="r" t="t"/>
              <a:pathLst>
                <a:path extrusionOk="0" h="1613" w="2492">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2832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1" name="Google Shape;641;p25"/>
          <p:cNvGrpSpPr/>
          <p:nvPr/>
        </p:nvGrpSpPr>
        <p:grpSpPr>
          <a:xfrm>
            <a:off x="4334567" y="3993553"/>
            <a:ext cx="273167" cy="218007"/>
            <a:chOff x="1921475" y="3695200"/>
            <a:chExt cx="438400" cy="349875"/>
          </a:xfrm>
        </p:grpSpPr>
        <p:sp>
          <p:nvSpPr>
            <p:cNvPr id="642" name="Google Shape;642;p25"/>
            <p:cNvSpPr/>
            <p:nvPr/>
          </p:nvSpPr>
          <p:spPr>
            <a:xfrm>
              <a:off x="2246900" y="3992550"/>
              <a:ext cx="52525" cy="52525"/>
            </a:xfrm>
            <a:custGeom>
              <a:rect b="b" l="l" r="r" t="t"/>
              <a:pathLst>
                <a:path extrusionOk="0" h="2101" w="2101">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2832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25"/>
            <p:cNvSpPr/>
            <p:nvPr/>
          </p:nvSpPr>
          <p:spPr>
            <a:xfrm>
              <a:off x="2033800" y="3992550"/>
              <a:ext cx="52550" cy="52525"/>
            </a:xfrm>
            <a:custGeom>
              <a:rect b="b" l="l" r="r" t="t"/>
              <a:pathLst>
                <a:path extrusionOk="0" h="2101" w="2102">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2832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25"/>
            <p:cNvSpPr/>
            <p:nvPr/>
          </p:nvSpPr>
          <p:spPr>
            <a:xfrm>
              <a:off x="1921475" y="3695200"/>
              <a:ext cx="438400" cy="297975"/>
            </a:xfrm>
            <a:custGeom>
              <a:rect b="b" l="l" r="r" t="t"/>
              <a:pathLst>
                <a:path extrusionOk="0" h="11919" w="17536">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2832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5" name="Google Shape;645;p25"/>
          <p:cNvGrpSpPr/>
          <p:nvPr/>
        </p:nvGrpSpPr>
        <p:grpSpPr>
          <a:xfrm>
            <a:off x="4333653" y="1123861"/>
            <a:ext cx="282295" cy="206978"/>
            <a:chOff x="4610450" y="3703750"/>
            <a:chExt cx="453050" cy="332175"/>
          </a:xfrm>
        </p:grpSpPr>
        <p:sp>
          <p:nvSpPr>
            <p:cNvPr id="646" name="Google Shape;646;p25"/>
            <p:cNvSpPr/>
            <p:nvPr/>
          </p:nvSpPr>
          <p:spPr>
            <a:xfrm>
              <a:off x="4610450" y="3703750"/>
              <a:ext cx="453050" cy="332175"/>
            </a:xfrm>
            <a:custGeom>
              <a:rect b="b" l="l" r="r" t="t"/>
              <a:pathLst>
                <a:path extrusionOk="0" h="13287" w="18122">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2832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25"/>
            <p:cNvSpPr/>
            <p:nvPr/>
          </p:nvSpPr>
          <p:spPr>
            <a:xfrm>
              <a:off x="4642200" y="3730000"/>
              <a:ext cx="389550" cy="249150"/>
            </a:xfrm>
            <a:custGeom>
              <a:rect b="b" l="l" r="r" t="t"/>
              <a:pathLst>
                <a:path extrusionOk="0" h="9966" w="15582">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2832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8" name="Google Shape;648;p25"/>
          <p:cNvGrpSpPr/>
          <p:nvPr/>
        </p:nvGrpSpPr>
        <p:grpSpPr>
          <a:xfrm>
            <a:off x="4290253" y="2353334"/>
            <a:ext cx="367377" cy="598937"/>
            <a:chOff x="6730350" y="2315900"/>
            <a:chExt cx="257700" cy="420100"/>
          </a:xfrm>
        </p:grpSpPr>
        <p:sp>
          <p:nvSpPr>
            <p:cNvPr id="649" name="Google Shape;649;p25"/>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2832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25"/>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2832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25"/>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2832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25"/>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2832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25"/>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2832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4" name="Google Shape;654;p25"/>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8" name="Shape 658"/>
        <p:cNvGrpSpPr/>
        <p:nvPr/>
      </p:nvGrpSpPr>
      <p:grpSpPr>
        <a:xfrm>
          <a:off x="0" y="0"/>
          <a:ext cx="0" cy="0"/>
          <a:chOff x="0" y="0"/>
          <a:chExt cx="0" cy="0"/>
        </a:xfrm>
      </p:grpSpPr>
      <p:sp>
        <p:nvSpPr>
          <p:cNvPr id="659" name="Google Shape;659;p26"/>
          <p:cNvSpPr txBox="1"/>
          <p:nvPr>
            <p:ph type="ctrTitle"/>
          </p:nvPr>
        </p:nvSpPr>
        <p:spPr>
          <a:xfrm>
            <a:off x="2309350" y="3031150"/>
            <a:ext cx="5214600" cy="1159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600"/>
              <a:buNone/>
            </a:pPr>
            <a:r>
              <a:rPr lang="en"/>
              <a:t>Model Selection and Evaluation</a:t>
            </a:r>
            <a:endParaRPr/>
          </a:p>
        </p:txBody>
      </p:sp>
      <p:sp>
        <p:nvSpPr>
          <p:cNvPr id="660" name="Google Shape;660;p26"/>
          <p:cNvSpPr txBox="1"/>
          <p:nvPr>
            <p:ph idx="1" type="subTitle"/>
          </p:nvPr>
        </p:nvSpPr>
        <p:spPr>
          <a:xfrm>
            <a:off x="2309441" y="4059250"/>
            <a:ext cx="5214600" cy="784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000"/>
              <a:buNone/>
            </a:pPr>
            <a:r>
              <a:rPr lang="en"/>
              <a:t>..what worked and what did not?!</a:t>
            </a:r>
            <a:endParaRPr/>
          </a:p>
        </p:txBody>
      </p:sp>
      <p:sp>
        <p:nvSpPr>
          <p:cNvPr id="661" name="Google Shape;661;p26"/>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0"/>
              <a:buFont typeface="Arial"/>
              <a:buNone/>
            </a:pPr>
            <a:r>
              <a:rPr b="1" i="0" lang="en" sz="12000" u="none" cap="none" strike="noStrike">
                <a:solidFill>
                  <a:srgbClr val="3C78D8"/>
                </a:solidFill>
                <a:latin typeface="Oswald"/>
                <a:ea typeface="Oswald"/>
                <a:cs typeface="Oswald"/>
                <a:sym typeface="Oswald"/>
              </a:rPr>
              <a:t>4</a:t>
            </a:r>
            <a:endParaRPr b="0" i="0" sz="12000" u="none" cap="none" strike="noStrike">
              <a:solidFill>
                <a:srgbClr val="3C78D8"/>
              </a:solidFill>
              <a:latin typeface="Arial"/>
              <a:ea typeface="Arial"/>
              <a:cs typeface="Arial"/>
              <a:sym typeface="Arial"/>
            </a:endParaRPr>
          </a:p>
        </p:txBody>
      </p:sp>
      <p:sp>
        <p:nvSpPr>
          <p:cNvPr id="662" name="Google Shape;662;p26"/>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6" name="Shape 666"/>
        <p:cNvGrpSpPr/>
        <p:nvPr/>
      </p:nvGrpSpPr>
      <p:grpSpPr>
        <a:xfrm>
          <a:off x="0" y="0"/>
          <a:ext cx="0" cy="0"/>
          <a:chOff x="0" y="0"/>
          <a:chExt cx="0" cy="0"/>
        </a:xfrm>
      </p:grpSpPr>
      <p:sp>
        <p:nvSpPr>
          <p:cNvPr id="667" name="Google Shape;667;p27"/>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668" name="Google Shape;668;p27"/>
          <p:cNvSpPr txBox="1"/>
          <p:nvPr>
            <p:ph idx="4294967295" type="ctrTitle"/>
          </p:nvPr>
        </p:nvSpPr>
        <p:spPr>
          <a:xfrm>
            <a:off x="536100" y="1859818"/>
            <a:ext cx="7772400" cy="894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CEF6"/>
              </a:buClr>
              <a:buSzPts val="2000"/>
              <a:buFont typeface="Oswald"/>
              <a:buNone/>
            </a:pPr>
            <a:r>
              <a:rPr b="1" i="0" lang="en" sz="4800" u="none" cap="none" strike="noStrike">
                <a:solidFill>
                  <a:srgbClr val="00CEF6"/>
                </a:solidFill>
                <a:latin typeface="Oswald"/>
                <a:ea typeface="Oswald"/>
                <a:cs typeface="Oswald"/>
                <a:sym typeface="Oswald"/>
              </a:rPr>
              <a:t>30,637 </a:t>
            </a:r>
            <a:r>
              <a:rPr b="1" i="0" lang="en" sz="4800" u="none" cap="none" strike="noStrike">
                <a:solidFill>
                  <a:srgbClr val="3C78D8"/>
                </a:solidFill>
                <a:latin typeface="Oswald"/>
                <a:ea typeface="Oswald"/>
                <a:cs typeface="Oswald"/>
                <a:sym typeface="Oswald"/>
              </a:rPr>
              <a:t>training samples </a:t>
            </a:r>
            <a:endParaRPr b="1" i="0" sz="4800" u="none" cap="none" strike="noStrike">
              <a:solidFill>
                <a:srgbClr val="3C78D8"/>
              </a:solidFill>
              <a:latin typeface="Oswald"/>
              <a:ea typeface="Oswald"/>
              <a:cs typeface="Oswald"/>
              <a:sym typeface="Oswald"/>
            </a:endParaRPr>
          </a:p>
        </p:txBody>
      </p:sp>
      <p:sp>
        <p:nvSpPr>
          <p:cNvPr id="669" name="Google Shape;669;p27"/>
          <p:cNvSpPr txBox="1"/>
          <p:nvPr>
            <p:ph idx="4294967295" type="ctrTitle"/>
          </p:nvPr>
        </p:nvSpPr>
        <p:spPr>
          <a:xfrm>
            <a:off x="536100" y="3017868"/>
            <a:ext cx="7772400" cy="894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CEF6"/>
              </a:buClr>
              <a:buSzPts val="2000"/>
              <a:buFont typeface="Oswald"/>
              <a:buNone/>
            </a:pPr>
            <a:r>
              <a:rPr b="1" i="0" lang="en" sz="4800" u="none" cap="none" strike="noStrike">
                <a:solidFill>
                  <a:srgbClr val="00CEF6"/>
                </a:solidFill>
                <a:latin typeface="Oswald"/>
                <a:ea typeface="Oswald"/>
                <a:cs typeface="Oswald"/>
                <a:sym typeface="Oswald"/>
              </a:rPr>
              <a:t>7,749 </a:t>
            </a:r>
            <a:r>
              <a:rPr b="1" i="0" lang="en" sz="4800" u="none" cap="none" strike="noStrike">
                <a:solidFill>
                  <a:srgbClr val="3C78D8"/>
                </a:solidFill>
                <a:latin typeface="Oswald"/>
                <a:ea typeface="Oswald"/>
                <a:cs typeface="Oswald"/>
                <a:sym typeface="Oswald"/>
              </a:rPr>
              <a:t>validation samples </a:t>
            </a:r>
            <a:endParaRPr b="1" i="0" sz="4800" u="none" cap="none" strike="noStrike">
              <a:solidFill>
                <a:srgbClr val="3C78D8"/>
              </a:solidFill>
              <a:latin typeface="Oswald"/>
              <a:ea typeface="Oswald"/>
              <a:cs typeface="Oswald"/>
              <a:sym typeface="Oswald"/>
            </a:endParaRPr>
          </a:p>
        </p:txBody>
      </p:sp>
      <p:sp>
        <p:nvSpPr>
          <p:cNvPr id="670" name="Google Shape;670;p27"/>
          <p:cNvSpPr txBox="1"/>
          <p:nvPr>
            <p:ph idx="4294967295" type="ctrTitle"/>
          </p:nvPr>
        </p:nvSpPr>
        <p:spPr>
          <a:xfrm>
            <a:off x="536100" y="659543"/>
            <a:ext cx="7772400" cy="894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CEF6"/>
              </a:buClr>
              <a:buSzPts val="2000"/>
              <a:buFont typeface="Oswald"/>
              <a:buNone/>
            </a:pPr>
            <a:r>
              <a:rPr b="1" i="0" lang="en" sz="4800" u="none" cap="none" strike="noStrike">
                <a:solidFill>
                  <a:srgbClr val="00CEF6"/>
                </a:solidFill>
                <a:latin typeface="Oswald"/>
                <a:ea typeface="Oswald"/>
                <a:cs typeface="Oswald"/>
                <a:sym typeface="Oswald"/>
              </a:rPr>
              <a:t>3</a:t>
            </a:r>
            <a:r>
              <a:rPr lang="en" sz="4800"/>
              <a:t>8</a:t>
            </a:r>
            <a:r>
              <a:rPr b="1" i="0" lang="en" sz="4800" u="none" cap="none" strike="noStrike">
                <a:solidFill>
                  <a:srgbClr val="00CEF6"/>
                </a:solidFill>
                <a:latin typeface="Oswald"/>
                <a:ea typeface="Oswald"/>
                <a:cs typeface="Oswald"/>
                <a:sym typeface="Oswald"/>
              </a:rPr>
              <a:t>,</a:t>
            </a:r>
            <a:r>
              <a:rPr lang="en" sz="4800"/>
              <a:t>386</a:t>
            </a:r>
            <a:r>
              <a:rPr b="1" i="0" lang="en" sz="4800" u="none" cap="none" strike="noStrike">
                <a:solidFill>
                  <a:srgbClr val="00CEF6"/>
                </a:solidFill>
                <a:latin typeface="Oswald"/>
                <a:ea typeface="Oswald"/>
                <a:cs typeface="Oswald"/>
                <a:sym typeface="Oswald"/>
              </a:rPr>
              <a:t> </a:t>
            </a:r>
            <a:r>
              <a:rPr b="1" i="0" lang="en" sz="4800" u="none" cap="none" strike="noStrike">
                <a:solidFill>
                  <a:srgbClr val="3C78D8"/>
                </a:solidFill>
                <a:latin typeface="Oswald"/>
                <a:ea typeface="Oswald"/>
                <a:cs typeface="Oswald"/>
                <a:sym typeface="Oswald"/>
              </a:rPr>
              <a:t>t</a:t>
            </a:r>
            <a:r>
              <a:rPr lang="en" sz="4800">
                <a:solidFill>
                  <a:srgbClr val="3C78D8"/>
                </a:solidFill>
              </a:rPr>
              <a:t>otal news events</a:t>
            </a:r>
            <a:endParaRPr b="1" i="0" sz="4800" u="none" cap="none" strike="noStrike">
              <a:solidFill>
                <a:srgbClr val="3C78D8"/>
              </a:solidFill>
              <a:latin typeface="Oswald"/>
              <a:ea typeface="Oswald"/>
              <a:cs typeface="Oswald"/>
              <a:sym typeface="Oswald"/>
            </a:endParaRPr>
          </a:p>
        </p:txBody>
      </p:sp>
      <p:sp>
        <p:nvSpPr>
          <p:cNvPr id="671" name="Google Shape;671;p27"/>
          <p:cNvSpPr txBox="1"/>
          <p:nvPr/>
        </p:nvSpPr>
        <p:spPr>
          <a:xfrm>
            <a:off x="-373625" y="2056500"/>
            <a:ext cx="2285700" cy="44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00CEF6"/>
                </a:solidFill>
                <a:latin typeface="Oswald"/>
                <a:ea typeface="Oswald"/>
                <a:cs typeface="Oswald"/>
                <a:sym typeface="Oswald"/>
              </a:rPr>
              <a:t>80%</a:t>
            </a:r>
            <a:endParaRPr sz="1800"/>
          </a:p>
        </p:txBody>
      </p:sp>
      <p:sp>
        <p:nvSpPr>
          <p:cNvPr id="672" name="Google Shape;672;p27"/>
          <p:cNvSpPr txBox="1"/>
          <p:nvPr/>
        </p:nvSpPr>
        <p:spPr>
          <a:xfrm>
            <a:off x="-373625" y="3144075"/>
            <a:ext cx="2285700" cy="44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00CEF6"/>
                </a:solidFill>
                <a:latin typeface="Oswald"/>
                <a:ea typeface="Oswald"/>
                <a:cs typeface="Oswald"/>
                <a:sym typeface="Oswald"/>
              </a:rPr>
              <a:t>2</a:t>
            </a:r>
            <a:r>
              <a:rPr b="1" lang="en" sz="1800">
                <a:solidFill>
                  <a:srgbClr val="00CEF6"/>
                </a:solidFill>
                <a:latin typeface="Oswald"/>
                <a:ea typeface="Oswald"/>
                <a:cs typeface="Oswald"/>
                <a:sym typeface="Oswald"/>
              </a:rPr>
              <a:t>0%</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6" name="Shape 676"/>
        <p:cNvGrpSpPr/>
        <p:nvPr/>
      </p:nvGrpSpPr>
      <p:grpSpPr>
        <a:xfrm>
          <a:off x="0" y="0"/>
          <a:ext cx="0" cy="0"/>
          <a:chOff x="0" y="0"/>
          <a:chExt cx="0" cy="0"/>
        </a:xfrm>
      </p:grpSpPr>
      <p:sp>
        <p:nvSpPr>
          <p:cNvPr id="677" name="Google Shape;677;p28"/>
          <p:cNvSpPr txBox="1"/>
          <p:nvPr>
            <p:ph type="title"/>
          </p:nvPr>
        </p:nvSpPr>
        <p:spPr>
          <a:xfrm>
            <a:off x="1073700" y="31265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
              <a:t>Evaluation Metrics</a:t>
            </a:r>
            <a:endParaRPr/>
          </a:p>
        </p:txBody>
      </p:sp>
      <p:sp>
        <p:nvSpPr>
          <p:cNvPr id="678" name="Google Shape;678;p28"/>
          <p:cNvSpPr txBox="1"/>
          <p:nvPr>
            <p:ph idx="1" type="body"/>
          </p:nvPr>
        </p:nvSpPr>
        <p:spPr>
          <a:xfrm>
            <a:off x="1075850" y="1540175"/>
            <a:ext cx="6996600" cy="19221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600"/>
              </a:spcBef>
              <a:spcAft>
                <a:spcPts val="0"/>
              </a:spcAft>
              <a:buClr>
                <a:srgbClr val="28324A"/>
              </a:buClr>
              <a:buSzPts val="2400"/>
              <a:buChar char="◉"/>
            </a:pPr>
            <a:r>
              <a:rPr lang="en" sz="2400"/>
              <a:t>Accuracy: No problem as balanced classes!</a:t>
            </a:r>
            <a:endParaRPr sz="2400">
              <a:solidFill>
                <a:srgbClr val="28324A"/>
              </a:solidFill>
            </a:endParaRPr>
          </a:p>
          <a:p>
            <a:pPr indent="-381000" lvl="0" marL="457200" rtl="0" algn="l">
              <a:lnSpc>
                <a:spcPct val="115000"/>
              </a:lnSpc>
              <a:spcBef>
                <a:spcPts val="0"/>
              </a:spcBef>
              <a:spcAft>
                <a:spcPts val="0"/>
              </a:spcAft>
              <a:buClr>
                <a:srgbClr val="28324A"/>
              </a:buClr>
              <a:buSzPts val="2400"/>
              <a:buChar char="◉"/>
            </a:pPr>
            <a:r>
              <a:rPr lang="en" sz="2400"/>
              <a:t>Matthews Correlation Coefficient (MCC): measures quality of the classification irrespective of class balance</a:t>
            </a:r>
            <a:endParaRPr sz="2400">
              <a:solidFill>
                <a:srgbClr val="28324A"/>
              </a:solidFill>
            </a:endParaRPr>
          </a:p>
        </p:txBody>
      </p:sp>
      <p:sp>
        <p:nvSpPr>
          <p:cNvPr id="679" name="Google Shape;679;p28"/>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3" name="Shape 683"/>
        <p:cNvGrpSpPr/>
        <p:nvPr/>
      </p:nvGrpSpPr>
      <p:grpSpPr>
        <a:xfrm>
          <a:off x="0" y="0"/>
          <a:ext cx="0" cy="0"/>
          <a:chOff x="0" y="0"/>
          <a:chExt cx="0" cy="0"/>
        </a:xfrm>
      </p:grpSpPr>
      <p:sp>
        <p:nvSpPr>
          <p:cNvPr id="684" name="Google Shape;684;p29"/>
          <p:cNvSpPr txBox="1"/>
          <p:nvPr>
            <p:ph idx="4294967295" type="subTitle"/>
          </p:nvPr>
        </p:nvSpPr>
        <p:spPr>
          <a:xfrm>
            <a:off x="834175" y="11"/>
            <a:ext cx="7772400" cy="784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rgbClr val="28324A"/>
              </a:buClr>
              <a:buSzPts val="2000"/>
              <a:buFont typeface="Source Sans Pro"/>
              <a:buNone/>
            </a:pPr>
            <a:r>
              <a:rPr b="1" i="0" lang="en" sz="2000" u="none" cap="none" strike="noStrike">
                <a:solidFill>
                  <a:srgbClr val="3C78D8"/>
                </a:solidFill>
                <a:latin typeface="Source Sans Pro"/>
                <a:ea typeface="Source Sans Pro"/>
                <a:cs typeface="Source Sans Pro"/>
                <a:sym typeface="Source Sans Pro"/>
              </a:rPr>
              <a:t>Model 1: Multilayer Perceptron</a:t>
            </a:r>
            <a:endParaRPr b="1" i="0" sz="2000" u="none" cap="none" strike="noStrike">
              <a:solidFill>
                <a:srgbClr val="3C78D8"/>
              </a:solidFill>
              <a:latin typeface="Source Sans Pro"/>
              <a:ea typeface="Source Sans Pro"/>
              <a:cs typeface="Source Sans Pro"/>
              <a:sym typeface="Source Sans Pro"/>
            </a:endParaRPr>
          </a:p>
        </p:txBody>
      </p:sp>
      <p:sp>
        <p:nvSpPr>
          <p:cNvPr id="685" name="Google Shape;685;p29"/>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686" name="Google Shape;686;p29"/>
          <p:cNvPicPr preferRelativeResize="0"/>
          <p:nvPr/>
        </p:nvPicPr>
        <p:blipFill rotWithShape="1">
          <a:blip r:embed="rId3">
            <a:alphaModFix/>
          </a:blip>
          <a:srcRect b="0" l="0" r="0" t="0"/>
          <a:stretch/>
        </p:blipFill>
        <p:spPr>
          <a:xfrm>
            <a:off x="152400" y="1683850"/>
            <a:ext cx="4290475" cy="3307251"/>
          </a:xfrm>
          <a:prstGeom prst="rect">
            <a:avLst/>
          </a:prstGeom>
          <a:noFill/>
          <a:ln>
            <a:noFill/>
          </a:ln>
        </p:spPr>
      </p:pic>
      <p:graphicFrame>
        <p:nvGraphicFramePr>
          <p:cNvPr id="687" name="Google Shape;687;p29"/>
          <p:cNvGraphicFramePr/>
          <p:nvPr/>
        </p:nvGraphicFramePr>
        <p:xfrm>
          <a:off x="5862100" y="3298506"/>
          <a:ext cx="3000000" cy="3000000"/>
        </p:xfrm>
        <a:graphic>
          <a:graphicData uri="http://schemas.openxmlformats.org/drawingml/2006/table">
            <a:tbl>
              <a:tblPr>
                <a:noFill/>
                <a:tableStyleId>{47C19EFB-8343-4BA9-8B3C-BDB5D7DED89A}</a:tableStyleId>
              </a:tblPr>
              <a:tblGrid>
                <a:gridCol w="1209725"/>
                <a:gridCol w="1217575"/>
              </a:tblGrid>
              <a:tr h="564200">
                <a:tc>
                  <a:txBody>
                    <a:bodyPr>
                      <a:noAutofit/>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latin typeface="Source Sans Pro"/>
                          <a:ea typeface="Source Sans Pro"/>
                          <a:cs typeface="Source Sans Pro"/>
                          <a:sym typeface="Source Sans Pro"/>
                        </a:rPr>
                        <a:t>Measure</a:t>
                      </a:r>
                      <a:endParaRPr b="1" sz="1400" u="none" cap="none" strike="noStrike">
                        <a:solidFill>
                          <a:srgbClr val="FFFFFF"/>
                        </a:solidFill>
                        <a:latin typeface="Source Sans Pro"/>
                        <a:ea typeface="Source Sans Pro"/>
                        <a:cs typeface="Source Sans Pro"/>
                        <a:sym typeface="Source Sans Pro"/>
                      </a:endParaRPr>
                    </a:p>
                  </a:txBody>
                  <a:tcPr marT="68575" marB="68575" marR="91425" marL="91425" anchor="ctr">
                    <a:lnL cap="flat" cmpd="sng" w="38100">
                      <a:solidFill>
                        <a:srgbClr val="3C78D8"/>
                      </a:solidFill>
                      <a:prstDash val="solid"/>
                      <a:round/>
                      <a:headEnd len="sm" w="sm" type="none"/>
                      <a:tailEnd len="sm" w="sm" type="none"/>
                    </a:lnL>
                    <a:lnR cap="flat" cmpd="sng" w="38100">
                      <a:solidFill>
                        <a:srgbClr val="3C78D8"/>
                      </a:solidFill>
                      <a:prstDash val="solid"/>
                      <a:round/>
                      <a:headEnd len="sm" w="sm" type="none"/>
                      <a:tailEnd len="sm" w="sm" type="none"/>
                    </a:lnR>
                    <a:lnT cap="flat" cmpd="sng" w="38100">
                      <a:solidFill>
                        <a:srgbClr val="3C78D8"/>
                      </a:solidFill>
                      <a:prstDash val="solid"/>
                      <a:round/>
                      <a:headEnd len="sm" w="sm" type="none"/>
                      <a:tailEnd len="sm" w="sm" type="none"/>
                    </a:lnT>
                    <a:lnB cap="flat" cmpd="sng" w="38100">
                      <a:solidFill>
                        <a:srgbClr val="3C78D8"/>
                      </a:solidFill>
                      <a:prstDash val="solid"/>
                      <a:round/>
                      <a:headEnd len="sm" w="sm" type="none"/>
                      <a:tailEnd len="sm" w="sm" type="none"/>
                    </a:lnB>
                    <a:solidFill>
                      <a:srgbClr val="00CEF6"/>
                    </a:solidFill>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latin typeface="Source Sans Pro"/>
                          <a:ea typeface="Source Sans Pro"/>
                          <a:cs typeface="Source Sans Pro"/>
                          <a:sym typeface="Source Sans Pro"/>
                        </a:rPr>
                        <a:t>Value</a:t>
                      </a:r>
                      <a:endParaRPr b="1" sz="1400" u="none" cap="none" strike="noStrike">
                        <a:solidFill>
                          <a:srgbClr val="FFFFFF"/>
                        </a:solidFill>
                        <a:latin typeface="Source Sans Pro"/>
                        <a:ea typeface="Source Sans Pro"/>
                        <a:cs typeface="Source Sans Pro"/>
                        <a:sym typeface="Source Sans Pro"/>
                      </a:endParaRPr>
                    </a:p>
                  </a:txBody>
                  <a:tcPr marT="68575" marB="68575" marR="91425" marL="91425" anchor="ctr">
                    <a:lnL cap="flat" cmpd="sng" w="38100">
                      <a:solidFill>
                        <a:srgbClr val="3C78D8"/>
                      </a:solidFill>
                      <a:prstDash val="solid"/>
                      <a:round/>
                      <a:headEnd len="sm" w="sm" type="none"/>
                      <a:tailEnd len="sm" w="sm" type="none"/>
                    </a:lnL>
                    <a:lnR cap="flat" cmpd="sng" w="38100">
                      <a:solidFill>
                        <a:srgbClr val="3C78D8"/>
                      </a:solidFill>
                      <a:prstDash val="solid"/>
                      <a:round/>
                      <a:headEnd len="sm" w="sm" type="none"/>
                      <a:tailEnd len="sm" w="sm" type="none"/>
                    </a:lnR>
                    <a:lnT cap="flat" cmpd="sng" w="38100">
                      <a:solidFill>
                        <a:srgbClr val="3C78D8"/>
                      </a:solidFill>
                      <a:prstDash val="solid"/>
                      <a:round/>
                      <a:headEnd len="sm" w="sm" type="none"/>
                      <a:tailEnd len="sm" w="sm" type="none"/>
                    </a:lnT>
                    <a:lnB cap="flat" cmpd="sng" w="38100">
                      <a:solidFill>
                        <a:srgbClr val="3C78D8"/>
                      </a:solidFill>
                      <a:prstDash val="solid"/>
                      <a:round/>
                      <a:headEnd len="sm" w="sm" type="none"/>
                      <a:tailEnd len="sm" w="sm" type="none"/>
                    </a:lnB>
                    <a:solidFill>
                      <a:srgbClr val="00CEF6"/>
                    </a:solidFill>
                  </a:tcPr>
                </a:tc>
              </a:tr>
              <a:tr h="564200">
                <a:tc>
                  <a:txBody>
                    <a:bodyPr>
                      <a:noAutofit/>
                    </a:bodyPr>
                    <a:lstStyle/>
                    <a:p>
                      <a:pPr indent="0" lvl="0" marL="0" marR="0" rtl="0" algn="r">
                        <a:lnSpc>
                          <a:spcPct val="100000"/>
                        </a:lnSpc>
                        <a:spcBef>
                          <a:spcPts val="0"/>
                        </a:spcBef>
                        <a:spcAft>
                          <a:spcPts val="0"/>
                        </a:spcAft>
                        <a:buClr>
                          <a:srgbClr val="000000"/>
                        </a:buClr>
                        <a:buSzPts val="1100"/>
                        <a:buFont typeface="Arial"/>
                        <a:buNone/>
                      </a:pPr>
                      <a:r>
                        <a:rPr lang="en" sz="1100" u="none" cap="none" strike="noStrike">
                          <a:solidFill>
                            <a:schemeClr val="lt1"/>
                          </a:solidFill>
                          <a:latin typeface="Source Sans Pro"/>
                          <a:ea typeface="Source Sans Pro"/>
                          <a:cs typeface="Source Sans Pro"/>
                          <a:sym typeface="Source Sans Pro"/>
                        </a:rPr>
                        <a:t>Accuracy</a:t>
                      </a:r>
                      <a:endParaRPr sz="1100" u="none" cap="none" strike="noStrike">
                        <a:solidFill>
                          <a:schemeClr val="lt1"/>
                        </a:solidFill>
                        <a:latin typeface="Source Sans Pro"/>
                        <a:ea typeface="Source Sans Pro"/>
                        <a:cs typeface="Source Sans Pro"/>
                        <a:sym typeface="Source Sans Pro"/>
                      </a:endParaRPr>
                    </a:p>
                  </a:txBody>
                  <a:tcPr marT="68575" marB="68575" marR="91425" marL="91425" anchor="ctr">
                    <a:lnL cap="flat" cmpd="sng" w="38100">
                      <a:solidFill>
                        <a:srgbClr val="3C78D8"/>
                      </a:solidFill>
                      <a:prstDash val="solid"/>
                      <a:round/>
                      <a:headEnd len="sm" w="sm" type="none"/>
                      <a:tailEnd len="sm" w="sm" type="none"/>
                    </a:lnL>
                    <a:lnR cap="flat" cmpd="sng" w="38100">
                      <a:solidFill>
                        <a:srgbClr val="3C78D8"/>
                      </a:solidFill>
                      <a:prstDash val="solid"/>
                      <a:round/>
                      <a:headEnd len="sm" w="sm" type="none"/>
                      <a:tailEnd len="sm" w="sm" type="none"/>
                    </a:lnR>
                    <a:lnT cap="flat" cmpd="sng" w="38100">
                      <a:solidFill>
                        <a:srgbClr val="3C78D8"/>
                      </a:solidFill>
                      <a:prstDash val="solid"/>
                      <a:round/>
                      <a:headEnd len="sm" w="sm" type="none"/>
                      <a:tailEnd len="sm" w="sm" type="none"/>
                    </a:lnT>
                    <a:lnB cap="flat" cmpd="sng" w="9525">
                      <a:solidFill>
                        <a:srgbClr val="3C78D8"/>
                      </a:solidFill>
                      <a:prstDash val="dash"/>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Source Sans Pro"/>
                          <a:ea typeface="Source Sans Pro"/>
                          <a:cs typeface="Source Sans Pro"/>
                          <a:sym typeface="Source Sans Pro"/>
                        </a:rPr>
                        <a:t>27%</a:t>
                      </a:r>
                      <a:endParaRPr sz="1400" u="none" cap="none" strike="noStrike">
                        <a:solidFill>
                          <a:schemeClr val="lt1"/>
                        </a:solidFill>
                        <a:latin typeface="Source Sans Pro"/>
                        <a:ea typeface="Source Sans Pro"/>
                        <a:cs typeface="Source Sans Pro"/>
                        <a:sym typeface="Source Sans Pro"/>
                      </a:endParaRPr>
                    </a:p>
                  </a:txBody>
                  <a:tcPr marT="68575" marB="68575" marR="91425" marL="91425" anchor="ctr">
                    <a:lnL cap="flat" cmpd="sng" w="38100">
                      <a:solidFill>
                        <a:srgbClr val="3C78D8"/>
                      </a:solidFill>
                      <a:prstDash val="solid"/>
                      <a:round/>
                      <a:headEnd len="sm" w="sm" type="none"/>
                      <a:tailEnd len="sm" w="sm" type="none"/>
                    </a:lnL>
                    <a:lnR cap="flat" cmpd="sng" w="38100">
                      <a:solidFill>
                        <a:srgbClr val="3C78D8"/>
                      </a:solidFill>
                      <a:prstDash val="solid"/>
                      <a:round/>
                      <a:headEnd len="sm" w="sm" type="none"/>
                      <a:tailEnd len="sm" w="sm" type="none"/>
                    </a:lnR>
                    <a:lnT cap="flat" cmpd="sng" w="38100">
                      <a:solidFill>
                        <a:srgbClr val="3C78D8"/>
                      </a:solidFill>
                      <a:prstDash val="solid"/>
                      <a:round/>
                      <a:headEnd len="sm" w="sm" type="none"/>
                      <a:tailEnd len="sm" w="sm" type="none"/>
                    </a:lnT>
                    <a:lnB cap="flat" cmpd="sng" w="9525">
                      <a:solidFill>
                        <a:srgbClr val="3C78D8"/>
                      </a:solidFill>
                      <a:prstDash val="dash"/>
                      <a:round/>
                      <a:headEnd len="sm" w="sm" type="none"/>
                      <a:tailEnd len="sm" w="sm" type="none"/>
                    </a:lnB>
                  </a:tcPr>
                </a:tc>
              </a:tr>
              <a:tr h="564200">
                <a:tc>
                  <a:txBody>
                    <a:bodyPr>
                      <a:noAutofit/>
                    </a:bodyPr>
                    <a:lstStyle/>
                    <a:p>
                      <a:pPr indent="0" lvl="0" marL="0" marR="0" rtl="0" algn="r">
                        <a:lnSpc>
                          <a:spcPct val="100000"/>
                        </a:lnSpc>
                        <a:spcBef>
                          <a:spcPts val="0"/>
                        </a:spcBef>
                        <a:spcAft>
                          <a:spcPts val="0"/>
                        </a:spcAft>
                        <a:buClr>
                          <a:srgbClr val="000000"/>
                        </a:buClr>
                        <a:buSzPts val="1100"/>
                        <a:buFont typeface="Arial"/>
                        <a:buNone/>
                      </a:pPr>
                      <a:r>
                        <a:rPr lang="en" sz="1100" u="none" cap="none" strike="noStrike">
                          <a:solidFill>
                            <a:schemeClr val="lt1"/>
                          </a:solidFill>
                          <a:latin typeface="Source Sans Pro"/>
                          <a:ea typeface="Source Sans Pro"/>
                          <a:cs typeface="Source Sans Pro"/>
                          <a:sym typeface="Source Sans Pro"/>
                        </a:rPr>
                        <a:t>MCC</a:t>
                      </a:r>
                      <a:endParaRPr sz="1100" u="none" cap="none" strike="noStrike">
                        <a:solidFill>
                          <a:schemeClr val="lt1"/>
                        </a:solidFill>
                        <a:latin typeface="Source Sans Pro"/>
                        <a:ea typeface="Source Sans Pro"/>
                        <a:cs typeface="Source Sans Pro"/>
                        <a:sym typeface="Source Sans Pro"/>
                      </a:endParaRPr>
                    </a:p>
                  </a:txBody>
                  <a:tcPr marT="68575" marB="68575" marR="91425" marL="91425" anchor="ctr">
                    <a:lnL cap="flat" cmpd="sng" w="38100">
                      <a:solidFill>
                        <a:srgbClr val="3C78D8"/>
                      </a:solidFill>
                      <a:prstDash val="solid"/>
                      <a:round/>
                      <a:headEnd len="sm" w="sm" type="none"/>
                      <a:tailEnd len="sm" w="sm" type="none"/>
                    </a:lnL>
                    <a:lnR cap="flat" cmpd="sng" w="38100">
                      <a:solidFill>
                        <a:srgbClr val="3C78D8"/>
                      </a:solidFill>
                      <a:prstDash val="solid"/>
                      <a:round/>
                      <a:headEnd len="sm" w="sm" type="none"/>
                      <a:tailEnd len="sm" w="sm" type="none"/>
                    </a:lnR>
                    <a:lnT cap="flat" cmpd="sng" w="9525">
                      <a:solidFill>
                        <a:srgbClr val="3C78D8"/>
                      </a:solidFill>
                      <a:prstDash val="dash"/>
                      <a:round/>
                      <a:headEnd len="sm" w="sm" type="none"/>
                      <a:tailEnd len="sm" w="sm" type="none"/>
                    </a:lnT>
                    <a:lnB cap="flat" cmpd="sng" w="38100">
                      <a:solidFill>
                        <a:srgbClr val="3C78D8"/>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lt1"/>
                          </a:solidFill>
                          <a:latin typeface="Source Sans Pro"/>
                          <a:ea typeface="Source Sans Pro"/>
                          <a:cs typeface="Source Sans Pro"/>
                          <a:sym typeface="Source Sans Pro"/>
                        </a:rPr>
                        <a:t>0.13965</a:t>
                      </a:r>
                      <a:endParaRPr sz="1400" u="none" cap="none" strike="noStrike">
                        <a:solidFill>
                          <a:schemeClr val="lt1"/>
                        </a:solidFill>
                        <a:latin typeface="Source Sans Pro"/>
                        <a:ea typeface="Source Sans Pro"/>
                        <a:cs typeface="Source Sans Pro"/>
                        <a:sym typeface="Source Sans Pro"/>
                      </a:endParaRPr>
                    </a:p>
                  </a:txBody>
                  <a:tcPr marT="68575" marB="68575" marR="91425" marL="91425" anchor="ctr">
                    <a:lnL cap="flat" cmpd="sng" w="38100">
                      <a:solidFill>
                        <a:srgbClr val="3C78D8"/>
                      </a:solidFill>
                      <a:prstDash val="solid"/>
                      <a:round/>
                      <a:headEnd len="sm" w="sm" type="none"/>
                      <a:tailEnd len="sm" w="sm" type="none"/>
                    </a:lnL>
                    <a:lnR cap="flat" cmpd="sng" w="38100">
                      <a:solidFill>
                        <a:srgbClr val="3C78D8"/>
                      </a:solidFill>
                      <a:prstDash val="solid"/>
                      <a:round/>
                      <a:headEnd len="sm" w="sm" type="none"/>
                      <a:tailEnd len="sm" w="sm" type="none"/>
                    </a:lnR>
                    <a:lnT cap="flat" cmpd="sng" w="9525">
                      <a:solidFill>
                        <a:srgbClr val="3C78D8"/>
                      </a:solidFill>
                      <a:prstDash val="dash"/>
                      <a:round/>
                      <a:headEnd len="sm" w="sm" type="none"/>
                      <a:tailEnd len="sm" w="sm" type="none"/>
                    </a:lnT>
                    <a:lnB cap="flat" cmpd="sng" w="38100">
                      <a:solidFill>
                        <a:srgbClr val="3C78D8"/>
                      </a:solidFill>
                      <a:prstDash val="solid"/>
                      <a:round/>
                      <a:headEnd len="sm" w="sm" type="none"/>
                      <a:tailEnd len="sm" w="sm" type="none"/>
                    </a:lnB>
                  </a:tcPr>
                </a:tc>
              </a:tr>
            </a:tbl>
          </a:graphicData>
        </a:graphic>
      </p:graphicFrame>
      <p:sp>
        <p:nvSpPr>
          <p:cNvPr id="688" name="Google Shape;688;p29"/>
          <p:cNvSpPr txBox="1"/>
          <p:nvPr/>
        </p:nvSpPr>
        <p:spPr>
          <a:xfrm>
            <a:off x="5862100" y="1505825"/>
            <a:ext cx="2829900" cy="11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2CC"/>
                </a:solidFill>
                <a:latin typeface="Source Sans Pro"/>
                <a:ea typeface="Source Sans Pro"/>
                <a:cs typeface="Source Sans Pro"/>
                <a:sym typeface="Source Sans Pro"/>
              </a:rPr>
              <a:t>Activation: tanh</a:t>
            </a:r>
            <a:endParaRPr>
              <a:solidFill>
                <a:srgbClr val="FFF2CC"/>
              </a:solidFill>
              <a:latin typeface="Source Sans Pro"/>
              <a:ea typeface="Source Sans Pro"/>
              <a:cs typeface="Source Sans Pro"/>
              <a:sym typeface="Source Sans Pro"/>
            </a:endParaRPr>
          </a:p>
          <a:p>
            <a:pPr indent="0" lvl="0" marL="0" rtl="0" algn="l">
              <a:spcBef>
                <a:spcPts val="0"/>
              </a:spcBef>
              <a:spcAft>
                <a:spcPts val="0"/>
              </a:spcAft>
              <a:buNone/>
            </a:pPr>
            <a:r>
              <a:rPr lang="en">
                <a:solidFill>
                  <a:srgbClr val="FFF2CC"/>
                </a:solidFill>
                <a:latin typeface="Source Sans Pro"/>
                <a:ea typeface="Source Sans Pro"/>
                <a:cs typeface="Source Sans Pro"/>
                <a:sym typeface="Source Sans Pro"/>
              </a:rPr>
              <a:t>Nodes: 256, 128, 64, 32, 16</a:t>
            </a:r>
            <a:endParaRPr>
              <a:solidFill>
                <a:srgbClr val="FFF2CC"/>
              </a:solidFill>
              <a:latin typeface="Source Sans Pro"/>
              <a:ea typeface="Source Sans Pro"/>
              <a:cs typeface="Source Sans Pro"/>
              <a:sym typeface="Source Sans Pro"/>
            </a:endParaRPr>
          </a:p>
          <a:p>
            <a:pPr indent="0" lvl="0" marL="0" rtl="0" algn="l">
              <a:spcBef>
                <a:spcPts val="0"/>
              </a:spcBef>
              <a:spcAft>
                <a:spcPts val="0"/>
              </a:spcAft>
              <a:buNone/>
            </a:pPr>
            <a:r>
              <a:rPr lang="en">
                <a:solidFill>
                  <a:srgbClr val="FFF2CC"/>
                </a:solidFill>
                <a:latin typeface="Source Sans Pro"/>
                <a:ea typeface="Source Sans Pro"/>
                <a:cs typeface="Source Sans Pro"/>
                <a:sym typeface="Source Sans Pro"/>
              </a:rPr>
              <a:t>Solver: Adam</a:t>
            </a:r>
            <a:endParaRPr>
              <a:solidFill>
                <a:srgbClr val="FFF2CC"/>
              </a:solidFill>
              <a:latin typeface="Source Sans Pro"/>
              <a:ea typeface="Source Sans Pro"/>
              <a:cs typeface="Source Sans Pro"/>
              <a:sym typeface="Source Sans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2" name="Shape 692"/>
        <p:cNvGrpSpPr/>
        <p:nvPr/>
      </p:nvGrpSpPr>
      <p:grpSpPr>
        <a:xfrm>
          <a:off x="0" y="0"/>
          <a:ext cx="0" cy="0"/>
          <a:chOff x="0" y="0"/>
          <a:chExt cx="0" cy="0"/>
        </a:xfrm>
      </p:grpSpPr>
      <p:sp>
        <p:nvSpPr>
          <p:cNvPr id="693" name="Google Shape;693;p30"/>
          <p:cNvSpPr txBox="1"/>
          <p:nvPr>
            <p:ph idx="4294967295" type="subTitle"/>
          </p:nvPr>
        </p:nvSpPr>
        <p:spPr>
          <a:xfrm>
            <a:off x="834175" y="11"/>
            <a:ext cx="7772400" cy="784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rgbClr val="28324A"/>
              </a:buClr>
              <a:buSzPts val="2000"/>
              <a:buFont typeface="Source Sans Pro"/>
              <a:buNone/>
            </a:pPr>
            <a:r>
              <a:rPr b="1" i="0" lang="en" sz="2000" u="none" cap="none" strike="noStrike">
                <a:solidFill>
                  <a:srgbClr val="3C78D8"/>
                </a:solidFill>
                <a:latin typeface="Source Sans Pro"/>
                <a:ea typeface="Source Sans Pro"/>
                <a:cs typeface="Source Sans Pro"/>
                <a:sym typeface="Source Sans Pro"/>
              </a:rPr>
              <a:t>Model 2: 1D CNN with Global Maxpooling</a:t>
            </a:r>
            <a:endParaRPr b="1" i="0" sz="2000" u="none" cap="none" strike="noStrike">
              <a:solidFill>
                <a:srgbClr val="3C78D8"/>
              </a:solidFill>
              <a:latin typeface="Source Sans Pro"/>
              <a:ea typeface="Source Sans Pro"/>
              <a:cs typeface="Source Sans Pro"/>
              <a:sym typeface="Source Sans Pro"/>
            </a:endParaRPr>
          </a:p>
        </p:txBody>
      </p:sp>
      <p:sp>
        <p:nvSpPr>
          <p:cNvPr id="694" name="Google Shape;694;p30"/>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graphicFrame>
        <p:nvGraphicFramePr>
          <p:cNvPr id="695" name="Google Shape;695;p30"/>
          <p:cNvGraphicFramePr/>
          <p:nvPr/>
        </p:nvGraphicFramePr>
        <p:xfrm>
          <a:off x="5862100" y="3298506"/>
          <a:ext cx="3000000" cy="3000000"/>
        </p:xfrm>
        <a:graphic>
          <a:graphicData uri="http://schemas.openxmlformats.org/drawingml/2006/table">
            <a:tbl>
              <a:tblPr>
                <a:noFill/>
                <a:tableStyleId>{47C19EFB-8343-4BA9-8B3C-BDB5D7DED89A}</a:tableStyleId>
              </a:tblPr>
              <a:tblGrid>
                <a:gridCol w="1209725"/>
                <a:gridCol w="1217575"/>
              </a:tblGrid>
              <a:tr h="564200">
                <a:tc>
                  <a:txBody>
                    <a:bodyPr>
                      <a:noAutofit/>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latin typeface="Source Sans Pro"/>
                          <a:ea typeface="Source Sans Pro"/>
                          <a:cs typeface="Source Sans Pro"/>
                          <a:sym typeface="Source Sans Pro"/>
                        </a:rPr>
                        <a:t>Measure</a:t>
                      </a:r>
                      <a:endParaRPr b="1" sz="1400" u="none" cap="none" strike="noStrike">
                        <a:solidFill>
                          <a:srgbClr val="FFFFFF"/>
                        </a:solidFill>
                        <a:latin typeface="Source Sans Pro"/>
                        <a:ea typeface="Source Sans Pro"/>
                        <a:cs typeface="Source Sans Pro"/>
                        <a:sym typeface="Source Sans Pro"/>
                      </a:endParaRPr>
                    </a:p>
                  </a:txBody>
                  <a:tcPr marT="68575" marB="68575" marR="91425" marL="91425" anchor="ctr">
                    <a:lnL cap="flat" cmpd="sng" w="38100">
                      <a:solidFill>
                        <a:srgbClr val="3C78D8"/>
                      </a:solidFill>
                      <a:prstDash val="solid"/>
                      <a:round/>
                      <a:headEnd len="sm" w="sm" type="none"/>
                      <a:tailEnd len="sm" w="sm" type="none"/>
                    </a:lnL>
                    <a:lnR cap="flat" cmpd="sng" w="38100">
                      <a:solidFill>
                        <a:srgbClr val="3C78D8"/>
                      </a:solidFill>
                      <a:prstDash val="solid"/>
                      <a:round/>
                      <a:headEnd len="sm" w="sm" type="none"/>
                      <a:tailEnd len="sm" w="sm" type="none"/>
                    </a:lnR>
                    <a:lnT cap="flat" cmpd="sng" w="38100">
                      <a:solidFill>
                        <a:srgbClr val="3C78D8"/>
                      </a:solidFill>
                      <a:prstDash val="solid"/>
                      <a:round/>
                      <a:headEnd len="sm" w="sm" type="none"/>
                      <a:tailEnd len="sm" w="sm" type="none"/>
                    </a:lnT>
                    <a:lnB cap="flat" cmpd="sng" w="38100">
                      <a:solidFill>
                        <a:srgbClr val="3C78D8"/>
                      </a:solidFill>
                      <a:prstDash val="solid"/>
                      <a:round/>
                      <a:headEnd len="sm" w="sm" type="none"/>
                      <a:tailEnd len="sm" w="sm" type="none"/>
                    </a:lnB>
                    <a:solidFill>
                      <a:srgbClr val="00CEF6"/>
                    </a:solidFill>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latin typeface="Source Sans Pro"/>
                          <a:ea typeface="Source Sans Pro"/>
                          <a:cs typeface="Source Sans Pro"/>
                          <a:sym typeface="Source Sans Pro"/>
                        </a:rPr>
                        <a:t>Value</a:t>
                      </a:r>
                      <a:endParaRPr b="1" sz="1400" u="none" cap="none" strike="noStrike">
                        <a:solidFill>
                          <a:srgbClr val="FFFFFF"/>
                        </a:solidFill>
                        <a:latin typeface="Source Sans Pro"/>
                        <a:ea typeface="Source Sans Pro"/>
                        <a:cs typeface="Source Sans Pro"/>
                        <a:sym typeface="Source Sans Pro"/>
                      </a:endParaRPr>
                    </a:p>
                  </a:txBody>
                  <a:tcPr marT="68575" marB="68575" marR="91425" marL="91425" anchor="ctr">
                    <a:lnL cap="flat" cmpd="sng" w="38100">
                      <a:solidFill>
                        <a:srgbClr val="3C78D8"/>
                      </a:solidFill>
                      <a:prstDash val="solid"/>
                      <a:round/>
                      <a:headEnd len="sm" w="sm" type="none"/>
                      <a:tailEnd len="sm" w="sm" type="none"/>
                    </a:lnL>
                    <a:lnR cap="flat" cmpd="sng" w="38100">
                      <a:solidFill>
                        <a:srgbClr val="3C78D8"/>
                      </a:solidFill>
                      <a:prstDash val="solid"/>
                      <a:round/>
                      <a:headEnd len="sm" w="sm" type="none"/>
                      <a:tailEnd len="sm" w="sm" type="none"/>
                    </a:lnR>
                    <a:lnT cap="flat" cmpd="sng" w="38100">
                      <a:solidFill>
                        <a:srgbClr val="3C78D8"/>
                      </a:solidFill>
                      <a:prstDash val="solid"/>
                      <a:round/>
                      <a:headEnd len="sm" w="sm" type="none"/>
                      <a:tailEnd len="sm" w="sm" type="none"/>
                    </a:lnT>
                    <a:lnB cap="flat" cmpd="sng" w="38100">
                      <a:solidFill>
                        <a:srgbClr val="3C78D8"/>
                      </a:solidFill>
                      <a:prstDash val="solid"/>
                      <a:round/>
                      <a:headEnd len="sm" w="sm" type="none"/>
                      <a:tailEnd len="sm" w="sm" type="none"/>
                    </a:lnB>
                    <a:solidFill>
                      <a:srgbClr val="00CEF6"/>
                    </a:solidFill>
                  </a:tcPr>
                </a:tc>
              </a:tr>
              <a:tr h="564200">
                <a:tc>
                  <a:txBody>
                    <a:bodyPr>
                      <a:noAutofit/>
                    </a:bodyPr>
                    <a:lstStyle/>
                    <a:p>
                      <a:pPr indent="0" lvl="0" marL="0" marR="0" rtl="0" algn="r">
                        <a:lnSpc>
                          <a:spcPct val="100000"/>
                        </a:lnSpc>
                        <a:spcBef>
                          <a:spcPts val="0"/>
                        </a:spcBef>
                        <a:spcAft>
                          <a:spcPts val="0"/>
                        </a:spcAft>
                        <a:buClr>
                          <a:srgbClr val="000000"/>
                        </a:buClr>
                        <a:buSzPts val="1100"/>
                        <a:buFont typeface="Arial"/>
                        <a:buNone/>
                      </a:pPr>
                      <a:r>
                        <a:rPr lang="en" sz="1100" u="none" cap="none" strike="noStrike">
                          <a:solidFill>
                            <a:schemeClr val="lt1"/>
                          </a:solidFill>
                          <a:latin typeface="Source Sans Pro"/>
                          <a:ea typeface="Source Sans Pro"/>
                          <a:cs typeface="Source Sans Pro"/>
                          <a:sym typeface="Source Sans Pro"/>
                        </a:rPr>
                        <a:t>Accuracy</a:t>
                      </a:r>
                      <a:endParaRPr sz="1100" u="none" cap="none" strike="noStrike">
                        <a:solidFill>
                          <a:schemeClr val="lt1"/>
                        </a:solidFill>
                        <a:latin typeface="Source Sans Pro"/>
                        <a:ea typeface="Source Sans Pro"/>
                        <a:cs typeface="Source Sans Pro"/>
                        <a:sym typeface="Source Sans Pro"/>
                      </a:endParaRPr>
                    </a:p>
                  </a:txBody>
                  <a:tcPr marT="68575" marB="68575" marR="91425" marL="91425" anchor="ctr">
                    <a:lnL cap="flat" cmpd="sng" w="38100">
                      <a:solidFill>
                        <a:srgbClr val="3C78D8"/>
                      </a:solidFill>
                      <a:prstDash val="solid"/>
                      <a:round/>
                      <a:headEnd len="sm" w="sm" type="none"/>
                      <a:tailEnd len="sm" w="sm" type="none"/>
                    </a:lnL>
                    <a:lnR cap="flat" cmpd="sng" w="38100">
                      <a:solidFill>
                        <a:srgbClr val="3C78D8"/>
                      </a:solidFill>
                      <a:prstDash val="solid"/>
                      <a:round/>
                      <a:headEnd len="sm" w="sm" type="none"/>
                      <a:tailEnd len="sm" w="sm" type="none"/>
                    </a:lnR>
                    <a:lnT cap="flat" cmpd="sng" w="38100">
                      <a:solidFill>
                        <a:srgbClr val="3C78D8"/>
                      </a:solidFill>
                      <a:prstDash val="solid"/>
                      <a:round/>
                      <a:headEnd len="sm" w="sm" type="none"/>
                      <a:tailEnd len="sm" w="sm" type="none"/>
                    </a:lnT>
                    <a:lnB cap="flat" cmpd="sng" w="9525">
                      <a:solidFill>
                        <a:srgbClr val="3C78D8"/>
                      </a:solidFill>
                      <a:prstDash val="dash"/>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Source Sans Pro"/>
                          <a:ea typeface="Source Sans Pro"/>
                          <a:cs typeface="Source Sans Pro"/>
                          <a:sym typeface="Source Sans Pro"/>
                        </a:rPr>
                        <a:t>64.43%</a:t>
                      </a:r>
                      <a:endParaRPr sz="1400" u="none" cap="none" strike="noStrike">
                        <a:solidFill>
                          <a:schemeClr val="lt1"/>
                        </a:solidFill>
                        <a:latin typeface="Source Sans Pro"/>
                        <a:ea typeface="Source Sans Pro"/>
                        <a:cs typeface="Source Sans Pro"/>
                        <a:sym typeface="Source Sans Pro"/>
                      </a:endParaRPr>
                    </a:p>
                  </a:txBody>
                  <a:tcPr marT="68575" marB="68575" marR="91425" marL="91425" anchor="ctr">
                    <a:lnL cap="flat" cmpd="sng" w="38100">
                      <a:solidFill>
                        <a:srgbClr val="3C78D8"/>
                      </a:solidFill>
                      <a:prstDash val="solid"/>
                      <a:round/>
                      <a:headEnd len="sm" w="sm" type="none"/>
                      <a:tailEnd len="sm" w="sm" type="none"/>
                    </a:lnL>
                    <a:lnR cap="flat" cmpd="sng" w="38100">
                      <a:solidFill>
                        <a:srgbClr val="3C78D8"/>
                      </a:solidFill>
                      <a:prstDash val="solid"/>
                      <a:round/>
                      <a:headEnd len="sm" w="sm" type="none"/>
                      <a:tailEnd len="sm" w="sm" type="none"/>
                    </a:lnR>
                    <a:lnT cap="flat" cmpd="sng" w="38100">
                      <a:solidFill>
                        <a:srgbClr val="3C78D8"/>
                      </a:solidFill>
                      <a:prstDash val="solid"/>
                      <a:round/>
                      <a:headEnd len="sm" w="sm" type="none"/>
                      <a:tailEnd len="sm" w="sm" type="none"/>
                    </a:lnT>
                    <a:lnB cap="flat" cmpd="sng" w="9525">
                      <a:solidFill>
                        <a:srgbClr val="3C78D8"/>
                      </a:solidFill>
                      <a:prstDash val="dash"/>
                      <a:round/>
                      <a:headEnd len="sm" w="sm" type="none"/>
                      <a:tailEnd len="sm" w="sm" type="none"/>
                    </a:lnB>
                  </a:tcPr>
                </a:tc>
              </a:tr>
              <a:tr h="564200">
                <a:tc>
                  <a:txBody>
                    <a:bodyPr>
                      <a:noAutofit/>
                    </a:bodyPr>
                    <a:lstStyle/>
                    <a:p>
                      <a:pPr indent="0" lvl="0" marL="0" marR="0" rtl="0" algn="r">
                        <a:lnSpc>
                          <a:spcPct val="100000"/>
                        </a:lnSpc>
                        <a:spcBef>
                          <a:spcPts val="0"/>
                        </a:spcBef>
                        <a:spcAft>
                          <a:spcPts val="0"/>
                        </a:spcAft>
                        <a:buClr>
                          <a:srgbClr val="000000"/>
                        </a:buClr>
                        <a:buSzPts val="1100"/>
                        <a:buFont typeface="Arial"/>
                        <a:buNone/>
                      </a:pPr>
                      <a:r>
                        <a:rPr lang="en" sz="1100" u="none" cap="none" strike="noStrike">
                          <a:solidFill>
                            <a:schemeClr val="lt1"/>
                          </a:solidFill>
                          <a:latin typeface="Source Sans Pro"/>
                          <a:ea typeface="Source Sans Pro"/>
                          <a:cs typeface="Source Sans Pro"/>
                          <a:sym typeface="Source Sans Pro"/>
                        </a:rPr>
                        <a:t>MCC</a:t>
                      </a:r>
                      <a:endParaRPr sz="1100" u="none" cap="none" strike="noStrike">
                        <a:solidFill>
                          <a:schemeClr val="lt1"/>
                        </a:solidFill>
                        <a:latin typeface="Source Sans Pro"/>
                        <a:ea typeface="Source Sans Pro"/>
                        <a:cs typeface="Source Sans Pro"/>
                        <a:sym typeface="Source Sans Pro"/>
                      </a:endParaRPr>
                    </a:p>
                  </a:txBody>
                  <a:tcPr marT="68575" marB="68575" marR="91425" marL="91425" anchor="ctr">
                    <a:lnL cap="flat" cmpd="sng" w="38100">
                      <a:solidFill>
                        <a:srgbClr val="3C78D8"/>
                      </a:solidFill>
                      <a:prstDash val="solid"/>
                      <a:round/>
                      <a:headEnd len="sm" w="sm" type="none"/>
                      <a:tailEnd len="sm" w="sm" type="none"/>
                    </a:lnL>
                    <a:lnR cap="flat" cmpd="sng" w="38100">
                      <a:solidFill>
                        <a:srgbClr val="3C78D8"/>
                      </a:solidFill>
                      <a:prstDash val="solid"/>
                      <a:round/>
                      <a:headEnd len="sm" w="sm" type="none"/>
                      <a:tailEnd len="sm" w="sm" type="none"/>
                    </a:lnR>
                    <a:lnT cap="flat" cmpd="sng" w="9525">
                      <a:solidFill>
                        <a:srgbClr val="3C78D8"/>
                      </a:solidFill>
                      <a:prstDash val="dash"/>
                      <a:round/>
                      <a:headEnd len="sm" w="sm" type="none"/>
                      <a:tailEnd len="sm" w="sm" type="none"/>
                    </a:lnT>
                    <a:lnB cap="flat" cmpd="sng" w="38100">
                      <a:solidFill>
                        <a:srgbClr val="3C78D8"/>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Source Sans Pro"/>
                          <a:ea typeface="Source Sans Pro"/>
                          <a:cs typeface="Source Sans Pro"/>
                          <a:sym typeface="Source Sans Pro"/>
                        </a:rPr>
                        <a:t>0.2918</a:t>
                      </a:r>
                      <a:endParaRPr sz="1400" u="none" cap="none" strike="noStrike">
                        <a:solidFill>
                          <a:schemeClr val="lt1"/>
                        </a:solidFill>
                        <a:latin typeface="Source Sans Pro"/>
                        <a:ea typeface="Source Sans Pro"/>
                        <a:cs typeface="Source Sans Pro"/>
                        <a:sym typeface="Source Sans Pro"/>
                      </a:endParaRPr>
                    </a:p>
                  </a:txBody>
                  <a:tcPr marT="68575" marB="68575" marR="91425" marL="91425" anchor="ctr">
                    <a:lnL cap="flat" cmpd="sng" w="38100">
                      <a:solidFill>
                        <a:srgbClr val="3C78D8"/>
                      </a:solidFill>
                      <a:prstDash val="solid"/>
                      <a:round/>
                      <a:headEnd len="sm" w="sm" type="none"/>
                      <a:tailEnd len="sm" w="sm" type="none"/>
                    </a:lnL>
                    <a:lnR cap="flat" cmpd="sng" w="38100">
                      <a:solidFill>
                        <a:srgbClr val="3C78D8"/>
                      </a:solidFill>
                      <a:prstDash val="solid"/>
                      <a:round/>
                      <a:headEnd len="sm" w="sm" type="none"/>
                      <a:tailEnd len="sm" w="sm" type="none"/>
                    </a:lnR>
                    <a:lnT cap="flat" cmpd="sng" w="9525">
                      <a:solidFill>
                        <a:srgbClr val="3C78D8"/>
                      </a:solidFill>
                      <a:prstDash val="dash"/>
                      <a:round/>
                      <a:headEnd len="sm" w="sm" type="none"/>
                      <a:tailEnd len="sm" w="sm" type="none"/>
                    </a:lnT>
                    <a:lnB cap="flat" cmpd="sng" w="38100">
                      <a:solidFill>
                        <a:srgbClr val="3C78D8"/>
                      </a:solidFill>
                      <a:prstDash val="solid"/>
                      <a:round/>
                      <a:headEnd len="sm" w="sm" type="none"/>
                      <a:tailEnd len="sm" w="sm" type="none"/>
                    </a:lnB>
                  </a:tcPr>
                </a:tc>
              </a:tr>
            </a:tbl>
          </a:graphicData>
        </a:graphic>
      </p:graphicFrame>
      <p:pic>
        <p:nvPicPr>
          <p:cNvPr id="696" name="Google Shape;696;p30"/>
          <p:cNvPicPr preferRelativeResize="0"/>
          <p:nvPr/>
        </p:nvPicPr>
        <p:blipFill rotWithShape="1">
          <a:blip r:embed="rId3">
            <a:alphaModFix/>
          </a:blip>
          <a:srcRect b="0" l="0" r="0" t="0"/>
          <a:stretch/>
        </p:blipFill>
        <p:spPr>
          <a:xfrm>
            <a:off x="107725" y="2847975"/>
            <a:ext cx="5439675" cy="2143125"/>
          </a:xfrm>
          <a:prstGeom prst="rect">
            <a:avLst/>
          </a:prstGeom>
          <a:noFill/>
          <a:ln>
            <a:noFill/>
          </a:ln>
        </p:spPr>
      </p:pic>
      <p:sp>
        <p:nvSpPr>
          <p:cNvPr id="697" name="Google Shape;697;p30"/>
          <p:cNvSpPr txBox="1"/>
          <p:nvPr/>
        </p:nvSpPr>
        <p:spPr>
          <a:xfrm>
            <a:off x="5862100" y="1393200"/>
            <a:ext cx="3000000" cy="1604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800"/>
              </a:spcBef>
              <a:spcAft>
                <a:spcPts val="0"/>
              </a:spcAft>
              <a:buClr>
                <a:srgbClr val="000000"/>
              </a:buClr>
              <a:buSzPts val="1700"/>
              <a:buFont typeface="Arial"/>
              <a:buNone/>
            </a:pPr>
            <a:r>
              <a:rPr b="1" i="0" lang="en" sz="1700" u="none" cap="none" strike="noStrike">
                <a:solidFill>
                  <a:schemeClr val="lt1"/>
                </a:solidFill>
                <a:latin typeface="Arial"/>
                <a:ea typeface="Arial"/>
                <a:cs typeface="Arial"/>
                <a:sym typeface="Arial"/>
              </a:rPr>
              <a:t>Initialization,</a:t>
            </a:r>
            <a:endParaRPr b="1" i="0" sz="1700" u="none" cap="none" strike="noStrike">
              <a:solidFill>
                <a:schemeClr val="lt1"/>
              </a:solidFill>
              <a:latin typeface="Arial"/>
              <a:ea typeface="Arial"/>
              <a:cs typeface="Arial"/>
              <a:sym typeface="Arial"/>
            </a:endParaRPr>
          </a:p>
          <a:p>
            <a:pPr indent="-298450" lvl="0" marL="457200" marR="0" rtl="0" algn="l">
              <a:lnSpc>
                <a:spcPct val="115000"/>
              </a:lnSpc>
              <a:spcBef>
                <a:spcPts val="1200"/>
              </a:spcBef>
              <a:spcAft>
                <a:spcPts val="0"/>
              </a:spcAft>
              <a:buClr>
                <a:schemeClr val="lt1"/>
              </a:buClr>
              <a:buSzPts val="1100"/>
              <a:buFont typeface="Arial"/>
              <a:buChar char="●"/>
            </a:pPr>
            <a:r>
              <a:rPr b="0" i="0" lang="en" sz="1100" u="none" cap="none" strike="noStrike">
                <a:solidFill>
                  <a:schemeClr val="lt1"/>
                </a:solidFill>
                <a:latin typeface="Arial"/>
                <a:ea typeface="Arial"/>
                <a:cs typeface="Arial"/>
                <a:sym typeface="Arial"/>
              </a:rPr>
              <a:t>Pre-trained knowledge is in embeddings</a:t>
            </a:r>
            <a:endParaRPr b="0" i="0" sz="1100" u="none" cap="none" strike="noStrike">
              <a:solidFill>
                <a:schemeClr val="lt1"/>
              </a:solidFill>
              <a:latin typeface="Arial"/>
              <a:ea typeface="Arial"/>
              <a:cs typeface="Arial"/>
              <a:sym typeface="Arial"/>
            </a:endParaRPr>
          </a:p>
          <a:p>
            <a:pPr indent="-298450" lvl="0" marL="457200" marR="0" rtl="0" algn="l">
              <a:lnSpc>
                <a:spcPct val="115000"/>
              </a:lnSpc>
              <a:spcBef>
                <a:spcPts val="0"/>
              </a:spcBef>
              <a:spcAft>
                <a:spcPts val="0"/>
              </a:spcAft>
              <a:buClr>
                <a:schemeClr val="lt1"/>
              </a:buClr>
              <a:buSzPts val="1100"/>
              <a:buFont typeface="Arial"/>
              <a:buChar char="●"/>
            </a:pPr>
            <a:r>
              <a:rPr b="0" i="0" lang="en" sz="1100" u="none" cap="none" strike="noStrike">
                <a:solidFill>
                  <a:schemeClr val="lt1"/>
                </a:solidFill>
                <a:latin typeface="Arial"/>
                <a:ea typeface="Arial"/>
                <a:cs typeface="Arial"/>
                <a:sym typeface="Arial"/>
              </a:rPr>
              <a:t>Everything else is 'from zero'</a:t>
            </a:r>
            <a:endParaRPr b="0" i="0" sz="1100" u="none" cap="none" strike="noStrike">
              <a:solidFill>
                <a:schemeClr val="lt1"/>
              </a:solidFill>
              <a:latin typeface="Arial"/>
              <a:ea typeface="Arial"/>
              <a:cs typeface="Arial"/>
              <a:sym typeface="Arial"/>
            </a:endParaRPr>
          </a:p>
          <a:p>
            <a:pPr indent="-298450" lvl="0" marL="457200" marR="0" rtl="0" algn="l">
              <a:lnSpc>
                <a:spcPct val="115000"/>
              </a:lnSpc>
              <a:spcBef>
                <a:spcPts val="0"/>
              </a:spcBef>
              <a:spcAft>
                <a:spcPts val="0"/>
              </a:spcAft>
              <a:buClr>
                <a:schemeClr val="lt1"/>
              </a:buClr>
              <a:buSzPts val="1100"/>
              <a:buFont typeface="Arial"/>
              <a:buChar char="●"/>
            </a:pPr>
            <a:r>
              <a:rPr b="0" i="0" lang="en" sz="1100" u="none" cap="none" strike="noStrike">
                <a:solidFill>
                  <a:schemeClr val="lt1"/>
                </a:solidFill>
                <a:latin typeface="Arial"/>
                <a:ea typeface="Arial"/>
                <a:cs typeface="Arial"/>
                <a:sym typeface="Arial"/>
              </a:rPr>
              <a:t>Need lots of training examples</a:t>
            </a:r>
            <a:endParaRPr b="0" i="0" sz="1100" u="none" cap="none" strike="noStrike">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1" name="Shape 701"/>
        <p:cNvGrpSpPr/>
        <p:nvPr/>
      </p:nvGrpSpPr>
      <p:grpSpPr>
        <a:xfrm>
          <a:off x="0" y="0"/>
          <a:ext cx="0" cy="0"/>
          <a:chOff x="0" y="0"/>
          <a:chExt cx="0" cy="0"/>
        </a:xfrm>
      </p:grpSpPr>
      <p:sp>
        <p:nvSpPr>
          <p:cNvPr id="702" name="Google Shape;702;p31"/>
          <p:cNvSpPr txBox="1"/>
          <p:nvPr>
            <p:ph idx="4294967295" type="subTitle"/>
          </p:nvPr>
        </p:nvSpPr>
        <p:spPr>
          <a:xfrm>
            <a:off x="834175" y="11"/>
            <a:ext cx="7772400" cy="784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rgbClr val="28324A"/>
              </a:buClr>
              <a:buSzPts val="2000"/>
              <a:buFont typeface="Source Sans Pro"/>
              <a:buNone/>
            </a:pPr>
            <a:r>
              <a:rPr b="1" i="0" lang="en" sz="2000" u="none" cap="none" strike="noStrike">
                <a:solidFill>
                  <a:srgbClr val="3C78D8"/>
                </a:solidFill>
                <a:latin typeface="Source Sans Pro"/>
                <a:ea typeface="Source Sans Pro"/>
                <a:cs typeface="Source Sans Pro"/>
                <a:sym typeface="Source Sans Pro"/>
              </a:rPr>
              <a:t>Model 3: Bidirectional-GRU</a:t>
            </a:r>
            <a:endParaRPr b="1" i="0" sz="2000" u="none" cap="none" strike="noStrike">
              <a:solidFill>
                <a:srgbClr val="3C78D8"/>
              </a:solidFill>
              <a:latin typeface="Source Sans Pro"/>
              <a:ea typeface="Source Sans Pro"/>
              <a:cs typeface="Source Sans Pro"/>
              <a:sym typeface="Source Sans Pro"/>
            </a:endParaRPr>
          </a:p>
        </p:txBody>
      </p:sp>
      <p:sp>
        <p:nvSpPr>
          <p:cNvPr id="703" name="Google Shape;703;p31"/>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graphicFrame>
        <p:nvGraphicFramePr>
          <p:cNvPr id="704" name="Google Shape;704;p31"/>
          <p:cNvGraphicFramePr/>
          <p:nvPr/>
        </p:nvGraphicFramePr>
        <p:xfrm>
          <a:off x="5862100" y="3298506"/>
          <a:ext cx="3000000" cy="3000000"/>
        </p:xfrm>
        <a:graphic>
          <a:graphicData uri="http://schemas.openxmlformats.org/drawingml/2006/table">
            <a:tbl>
              <a:tblPr>
                <a:noFill/>
                <a:tableStyleId>{47C19EFB-8343-4BA9-8B3C-BDB5D7DED89A}</a:tableStyleId>
              </a:tblPr>
              <a:tblGrid>
                <a:gridCol w="1209725"/>
                <a:gridCol w="1217575"/>
              </a:tblGrid>
              <a:tr h="564200">
                <a:tc>
                  <a:txBody>
                    <a:bodyPr>
                      <a:noAutofit/>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latin typeface="Source Sans Pro"/>
                          <a:ea typeface="Source Sans Pro"/>
                          <a:cs typeface="Source Sans Pro"/>
                          <a:sym typeface="Source Sans Pro"/>
                        </a:rPr>
                        <a:t>Measure</a:t>
                      </a:r>
                      <a:endParaRPr b="1" sz="1400" u="none" cap="none" strike="noStrike">
                        <a:solidFill>
                          <a:srgbClr val="FFFFFF"/>
                        </a:solidFill>
                        <a:latin typeface="Source Sans Pro"/>
                        <a:ea typeface="Source Sans Pro"/>
                        <a:cs typeface="Source Sans Pro"/>
                        <a:sym typeface="Source Sans Pro"/>
                      </a:endParaRPr>
                    </a:p>
                  </a:txBody>
                  <a:tcPr marT="68575" marB="68575" marR="91425" marL="91425" anchor="ctr">
                    <a:lnL cap="flat" cmpd="sng" w="38100">
                      <a:solidFill>
                        <a:srgbClr val="3C78D8"/>
                      </a:solidFill>
                      <a:prstDash val="solid"/>
                      <a:round/>
                      <a:headEnd len="sm" w="sm" type="none"/>
                      <a:tailEnd len="sm" w="sm" type="none"/>
                    </a:lnL>
                    <a:lnR cap="flat" cmpd="sng" w="38100">
                      <a:solidFill>
                        <a:srgbClr val="3C78D8"/>
                      </a:solidFill>
                      <a:prstDash val="solid"/>
                      <a:round/>
                      <a:headEnd len="sm" w="sm" type="none"/>
                      <a:tailEnd len="sm" w="sm" type="none"/>
                    </a:lnR>
                    <a:lnT cap="flat" cmpd="sng" w="38100">
                      <a:solidFill>
                        <a:srgbClr val="3C78D8"/>
                      </a:solidFill>
                      <a:prstDash val="solid"/>
                      <a:round/>
                      <a:headEnd len="sm" w="sm" type="none"/>
                      <a:tailEnd len="sm" w="sm" type="none"/>
                    </a:lnT>
                    <a:lnB cap="flat" cmpd="sng" w="38100">
                      <a:solidFill>
                        <a:srgbClr val="3C78D8"/>
                      </a:solidFill>
                      <a:prstDash val="solid"/>
                      <a:round/>
                      <a:headEnd len="sm" w="sm" type="none"/>
                      <a:tailEnd len="sm" w="sm" type="none"/>
                    </a:lnB>
                    <a:solidFill>
                      <a:srgbClr val="00CEF6"/>
                    </a:solidFill>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latin typeface="Source Sans Pro"/>
                          <a:ea typeface="Source Sans Pro"/>
                          <a:cs typeface="Source Sans Pro"/>
                          <a:sym typeface="Source Sans Pro"/>
                        </a:rPr>
                        <a:t>Value</a:t>
                      </a:r>
                      <a:endParaRPr b="1" sz="1400" u="none" cap="none" strike="noStrike">
                        <a:solidFill>
                          <a:srgbClr val="FFFFFF"/>
                        </a:solidFill>
                        <a:latin typeface="Source Sans Pro"/>
                        <a:ea typeface="Source Sans Pro"/>
                        <a:cs typeface="Source Sans Pro"/>
                        <a:sym typeface="Source Sans Pro"/>
                      </a:endParaRPr>
                    </a:p>
                  </a:txBody>
                  <a:tcPr marT="68575" marB="68575" marR="91425" marL="91425" anchor="ctr">
                    <a:lnL cap="flat" cmpd="sng" w="38100">
                      <a:solidFill>
                        <a:srgbClr val="3C78D8"/>
                      </a:solidFill>
                      <a:prstDash val="solid"/>
                      <a:round/>
                      <a:headEnd len="sm" w="sm" type="none"/>
                      <a:tailEnd len="sm" w="sm" type="none"/>
                    </a:lnL>
                    <a:lnR cap="flat" cmpd="sng" w="38100">
                      <a:solidFill>
                        <a:srgbClr val="3C78D8"/>
                      </a:solidFill>
                      <a:prstDash val="solid"/>
                      <a:round/>
                      <a:headEnd len="sm" w="sm" type="none"/>
                      <a:tailEnd len="sm" w="sm" type="none"/>
                    </a:lnR>
                    <a:lnT cap="flat" cmpd="sng" w="38100">
                      <a:solidFill>
                        <a:srgbClr val="3C78D8"/>
                      </a:solidFill>
                      <a:prstDash val="solid"/>
                      <a:round/>
                      <a:headEnd len="sm" w="sm" type="none"/>
                      <a:tailEnd len="sm" w="sm" type="none"/>
                    </a:lnT>
                    <a:lnB cap="flat" cmpd="sng" w="38100">
                      <a:solidFill>
                        <a:srgbClr val="3C78D8"/>
                      </a:solidFill>
                      <a:prstDash val="solid"/>
                      <a:round/>
                      <a:headEnd len="sm" w="sm" type="none"/>
                      <a:tailEnd len="sm" w="sm" type="none"/>
                    </a:lnB>
                    <a:solidFill>
                      <a:srgbClr val="00CEF6"/>
                    </a:solidFill>
                  </a:tcPr>
                </a:tc>
              </a:tr>
              <a:tr h="564200">
                <a:tc>
                  <a:txBody>
                    <a:bodyPr>
                      <a:noAutofit/>
                    </a:bodyPr>
                    <a:lstStyle/>
                    <a:p>
                      <a:pPr indent="0" lvl="0" marL="0" marR="0" rtl="0" algn="r">
                        <a:lnSpc>
                          <a:spcPct val="100000"/>
                        </a:lnSpc>
                        <a:spcBef>
                          <a:spcPts val="0"/>
                        </a:spcBef>
                        <a:spcAft>
                          <a:spcPts val="0"/>
                        </a:spcAft>
                        <a:buClr>
                          <a:srgbClr val="000000"/>
                        </a:buClr>
                        <a:buSzPts val="1100"/>
                        <a:buFont typeface="Arial"/>
                        <a:buNone/>
                      </a:pPr>
                      <a:r>
                        <a:rPr lang="en" sz="1100" u="none" cap="none" strike="noStrike">
                          <a:solidFill>
                            <a:schemeClr val="lt1"/>
                          </a:solidFill>
                          <a:latin typeface="Source Sans Pro"/>
                          <a:ea typeface="Source Sans Pro"/>
                          <a:cs typeface="Source Sans Pro"/>
                          <a:sym typeface="Source Sans Pro"/>
                        </a:rPr>
                        <a:t>Accuracy</a:t>
                      </a:r>
                      <a:endParaRPr sz="1100" u="none" cap="none" strike="noStrike">
                        <a:solidFill>
                          <a:schemeClr val="lt1"/>
                        </a:solidFill>
                        <a:latin typeface="Source Sans Pro"/>
                        <a:ea typeface="Source Sans Pro"/>
                        <a:cs typeface="Source Sans Pro"/>
                        <a:sym typeface="Source Sans Pro"/>
                      </a:endParaRPr>
                    </a:p>
                  </a:txBody>
                  <a:tcPr marT="68575" marB="68575" marR="91425" marL="91425" anchor="ctr">
                    <a:lnL cap="flat" cmpd="sng" w="38100">
                      <a:solidFill>
                        <a:srgbClr val="3C78D8"/>
                      </a:solidFill>
                      <a:prstDash val="solid"/>
                      <a:round/>
                      <a:headEnd len="sm" w="sm" type="none"/>
                      <a:tailEnd len="sm" w="sm" type="none"/>
                    </a:lnL>
                    <a:lnR cap="flat" cmpd="sng" w="38100">
                      <a:solidFill>
                        <a:srgbClr val="3C78D8"/>
                      </a:solidFill>
                      <a:prstDash val="solid"/>
                      <a:round/>
                      <a:headEnd len="sm" w="sm" type="none"/>
                      <a:tailEnd len="sm" w="sm" type="none"/>
                    </a:lnR>
                    <a:lnT cap="flat" cmpd="sng" w="38100">
                      <a:solidFill>
                        <a:srgbClr val="3C78D8"/>
                      </a:solidFill>
                      <a:prstDash val="solid"/>
                      <a:round/>
                      <a:headEnd len="sm" w="sm" type="none"/>
                      <a:tailEnd len="sm" w="sm" type="none"/>
                    </a:lnT>
                    <a:lnB cap="flat" cmpd="sng" w="9525">
                      <a:solidFill>
                        <a:srgbClr val="3C78D8"/>
                      </a:solidFill>
                      <a:prstDash val="dash"/>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Source Sans Pro"/>
                          <a:ea typeface="Source Sans Pro"/>
                          <a:cs typeface="Source Sans Pro"/>
                          <a:sym typeface="Source Sans Pro"/>
                        </a:rPr>
                        <a:t>63.34%</a:t>
                      </a:r>
                      <a:endParaRPr sz="1400" u="none" cap="none" strike="noStrike">
                        <a:solidFill>
                          <a:schemeClr val="lt1"/>
                        </a:solidFill>
                        <a:latin typeface="Source Sans Pro"/>
                        <a:ea typeface="Source Sans Pro"/>
                        <a:cs typeface="Source Sans Pro"/>
                        <a:sym typeface="Source Sans Pro"/>
                      </a:endParaRPr>
                    </a:p>
                  </a:txBody>
                  <a:tcPr marT="68575" marB="68575" marR="91425" marL="91425" anchor="ctr">
                    <a:lnL cap="flat" cmpd="sng" w="38100">
                      <a:solidFill>
                        <a:srgbClr val="3C78D8"/>
                      </a:solidFill>
                      <a:prstDash val="solid"/>
                      <a:round/>
                      <a:headEnd len="sm" w="sm" type="none"/>
                      <a:tailEnd len="sm" w="sm" type="none"/>
                    </a:lnL>
                    <a:lnR cap="flat" cmpd="sng" w="38100">
                      <a:solidFill>
                        <a:srgbClr val="3C78D8"/>
                      </a:solidFill>
                      <a:prstDash val="solid"/>
                      <a:round/>
                      <a:headEnd len="sm" w="sm" type="none"/>
                      <a:tailEnd len="sm" w="sm" type="none"/>
                    </a:lnR>
                    <a:lnT cap="flat" cmpd="sng" w="38100">
                      <a:solidFill>
                        <a:srgbClr val="3C78D8"/>
                      </a:solidFill>
                      <a:prstDash val="solid"/>
                      <a:round/>
                      <a:headEnd len="sm" w="sm" type="none"/>
                      <a:tailEnd len="sm" w="sm" type="none"/>
                    </a:lnT>
                    <a:lnB cap="flat" cmpd="sng" w="9525">
                      <a:solidFill>
                        <a:srgbClr val="3C78D8"/>
                      </a:solidFill>
                      <a:prstDash val="dash"/>
                      <a:round/>
                      <a:headEnd len="sm" w="sm" type="none"/>
                      <a:tailEnd len="sm" w="sm" type="none"/>
                    </a:lnB>
                  </a:tcPr>
                </a:tc>
              </a:tr>
              <a:tr h="564200">
                <a:tc>
                  <a:txBody>
                    <a:bodyPr>
                      <a:noAutofit/>
                    </a:bodyPr>
                    <a:lstStyle/>
                    <a:p>
                      <a:pPr indent="0" lvl="0" marL="0" marR="0" rtl="0" algn="r">
                        <a:lnSpc>
                          <a:spcPct val="100000"/>
                        </a:lnSpc>
                        <a:spcBef>
                          <a:spcPts val="0"/>
                        </a:spcBef>
                        <a:spcAft>
                          <a:spcPts val="0"/>
                        </a:spcAft>
                        <a:buClr>
                          <a:srgbClr val="000000"/>
                        </a:buClr>
                        <a:buSzPts val="1100"/>
                        <a:buFont typeface="Arial"/>
                        <a:buNone/>
                      </a:pPr>
                      <a:r>
                        <a:rPr lang="en" sz="1100" u="none" cap="none" strike="noStrike">
                          <a:solidFill>
                            <a:schemeClr val="lt1"/>
                          </a:solidFill>
                          <a:latin typeface="Source Sans Pro"/>
                          <a:ea typeface="Source Sans Pro"/>
                          <a:cs typeface="Source Sans Pro"/>
                          <a:sym typeface="Source Sans Pro"/>
                        </a:rPr>
                        <a:t>MCC</a:t>
                      </a:r>
                      <a:endParaRPr sz="1100" u="none" cap="none" strike="noStrike">
                        <a:solidFill>
                          <a:schemeClr val="lt1"/>
                        </a:solidFill>
                        <a:latin typeface="Source Sans Pro"/>
                        <a:ea typeface="Source Sans Pro"/>
                        <a:cs typeface="Source Sans Pro"/>
                        <a:sym typeface="Source Sans Pro"/>
                      </a:endParaRPr>
                    </a:p>
                  </a:txBody>
                  <a:tcPr marT="68575" marB="68575" marR="91425" marL="91425" anchor="ctr">
                    <a:lnL cap="flat" cmpd="sng" w="38100">
                      <a:solidFill>
                        <a:srgbClr val="3C78D8"/>
                      </a:solidFill>
                      <a:prstDash val="solid"/>
                      <a:round/>
                      <a:headEnd len="sm" w="sm" type="none"/>
                      <a:tailEnd len="sm" w="sm" type="none"/>
                    </a:lnL>
                    <a:lnR cap="flat" cmpd="sng" w="38100">
                      <a:solidFill>
                        <a:srgbClr val="3C78D8"/>
                      </a:solidFill>
                      <a:prstDash val="solid"/>
                      <a:round/>
                      <a:headEnd len="sm" w="sm" type="none"/>
                      <a:tailEnd len="sm" w="sm" type="none"/>
                    </a:lnR>
                    <a:lnT cap="flat" cmpd="sng" w="9525">
                      <a:solidFill>
                        <a:srgbClr val="3C78D8"/>
                      </a:solidFill>
                      <a:prstDash val="dash"/>
                      <a:round/>
                      <a:headEnd len="sm" w="sm" type="none"/>
                      <a:tailEnd len="sm" w="sm" type="none"/>
                    </a:lnT>
                    <a:lnB cap="flat" cmpd="sng" w="38100">
                      <a:solidFill>
                        <a:srgbClr val="3C78D8"/>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Source Sans Pro"/>
                          <a:ea typeface="Source Sans Pro"/>
                          <a:cs typeface="Source Sans Pro"/>
                          <a:sym typeface="Source Sans Pro"/>
                        </a:rPr>
                        <a:t>0.2111</a:t>
                      </a:r>
                      <a:endParaRPr sz="1400" u="none" cap="none" strike="noStrike">
                        <a:solidFill>
                          <a:schemeClr val="lt1"/>
                        </a:solidFill>
                        <a:latin typeface="Source Sans Pro"/>
                        <a:ea typeface="Source Sans Pro"/>
                        <a:cs typeface="Source Sans Pro"/>
                        <a:sym typeface="Source Sans Pro"/>
                      </a:endParaRPr>
                    </a:p>
                  </a:txBody>
                  <a:tcPr marT="68575" marB="68575" marR="91425" marL="91425" anchor="ctr">
                    <a:lnL cap="flat" cmpd="sng" w="38100">
                      <a:solidFill>
                        <a:srgbClr val="3C78D8"/>
                      </a:solidFill>
                      <a:prstDash val="solid"/>
                      <a:round/>
                      <a:headEnd len="sm" w="sm" type="none"/>
                      <a:tailEnd len="sm" w="sm" type="none"/>
                    </a:lnL>
                    <a:lnR cap="flat" cmpd="sng" w="38100">
                      <a:solidFill>
                        <a:srgbClr val="3C78D8"/>
                      </a:solidFill>
                      <a:prstDash val="solid"/>
                      <a:round/>
                      <a:headEnd len="sm" w="sm" type="none"/>
                      <a:tailEnd len="sm" w="sm" type="none"/>
                    </a:lnR>
                    <a:lnT cap="flat" cmpd="sng" w="9525">
                      <a:solidFill>
                        <a:srgbClr val="3C78D8"/>
                      </a:solidFill>
                      <a:prstDash val="dash"/>
                      <a:round/>
                      <a:headEnd len="sm" w="sm" type="none"/>
                      <a:tailEnd len="sm" w="sm" type="none"/>
                    </a:lnT>
                    <a:lnB cap="flat" cmpd="sng" w="38100">
                      <a:solidFill>
                        <a:srgbClr val="3C78D8"/>
                      </a:solidFill>
                      <a:prstDash val="solid"/>
                      <a:round/>
                      <a:headEnd len="sm" w="sm" type="none"/>
                      <a:tailEnd len="sm" w="sm" type="none"/>
                    </a:lnB>
                  </a:tcPr>
                </a:tc>
              </a:tr>
            </a:tbl>
          </a:graphicData>
        </a:graphic>
      </p:graphicFrame>
      <p:pic>
        <p:nvPicPr>
          <p:cNvPr id="705" name="Google Shape;705;p31"/>
          <p:cNvPicPr preferRelativeResize="0"/>
          <p:nvPr/>
        </p:nvPicPr>
        <p:blipFill rotWithShape="1">
          <a:blip r:embed="rId3">
            <a:alphaModFix/>
          </a:blip>
          <a:srcRect b="0" l="0" r="0" t="0"/>
          <a:stretch/>
        </p:blipFill>
        <p:spPr>
          <a:xfrm>
            <a:off x="160625" y="1517786"/>
            <a:ext cx="5557301" cy="3473313"/>
          </a:xfrm>
          <a:prstGeom prst="rect">
            <a:avLst/>
          </a:prstGeom>
          <a:noFill/>
          <a:ln>
            <a:noFill/>
          </a:ln>
        </p:spPr>
      </p:pic>
      <p:sp>
        <p:nvSpPr>
          <p:cNvPr id="706" name="Google Shape;706;p31"/>
          <p:cNvSpPr txBox="1"/>
          <p:nvPr/>
        </p:nvSpPr>
        <p:spPr>
          <a:xfrm>
            <a:off x="5862100" y="1517775"/>
            <a:ext cx="3000000" cy="204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800"/>
              </a:spcBef>
              <a:spcAft>
                <a:spcPts val="0"/>
              </a:spcAft>
              <a:buClr>
                <a:srgbClr val="000000"/>
              </a:buClr>
              <a:buSzPts val="1700"/>
              <a:buFont typeface="Arial"/>
              <a:buNone/>
            </a:pPr>
            <a:r>
              <a:rPr b="1" i="0" lang="en" sz="1700" u="none" cap="none" strike="noStrike">
                <a:solidFill>
                  <a:schemeClr val="lt1"/>
                </a:solidFill>
                <a:latin typeface="Arial"/>
                <a:ea typeface="Arial"/>
                <a:cs typeface="Arial"/>
                <a:sym typeface="Arial"/>
              </a:rPr>
              <a:t>Initialization,</a:t>
            </a:r>
            <a:endParaRPr b="1" i="0" sz="1700" u="none" cap="none" strike="noStrike">
              <a:solidFill>
                <a:schemeClr val="lt1"/>
              </a:solidFill>
              <a:latin typeface="Arial"/>
              <a:ea typeface="Arial"/>
              <a:cs typeface="Arial"/>
              <a:sym typeface="Arial"/>
            </a:endParaRPr>
          </a:p>
          <a:p>
            <a:pPr indent="-298450" lvl="0" marL="457200" marR="0" rtl="0" algn="l">
              <a:lnSpc>
                <a:spcPct val="115000"/>
              </a:lnSpc>
              <a:spcBef>
                <a:spcPts val="1200"/>
              </a:spcBef>
              <a:spcAft>
                <a:spcPts val="0"/>
              </a:spcAft>
              <a:buClr>
                <a:schemeClr val="lt1"/>
              </a:buClr>
              <a:buSzPts val="1100"/>
              <a:buFont typeface="Arial"/>
              <a:buChar char="●"/>
            </a:pPr>
            <a:r>
              <a:rPr b="0" i="0" lang="en" sz="1100" u="none" cap="none" strike="noStrike">
                <a:solidFill>
                  <a:schemeClr val="lt1"/>
                </a:solidFill>
                <a:latin typeface="Arial"/>
                <a:ea typeface="Arial"/>
                <a:cs typeface="Arial"/>
                <a:sym typeface="Arial"/>
              </a:rPr>
              <a:t>Pre-trained knowledge is in embeddings</a:t>
            </a:r>
            <a:endParaRPr b="0" i="0" sz="1100" u="none" cap="none" strike="noStrike">
              <a:solidFill>
                <a:schemeClr val="lt1"/>
              </a:solidFill>
              <a:latin typeface="Arial"/>
              <a:ea typeface="Arial"/>
              <a:cs typeface="Arial"/>
              <a:sym typeface="Arial"/>
            </a:endParaRPr>
          </a:p>
          <a:p>
            <a:pPr indent="-298450" lvl="0" marL="457200" marR="0" rtl="0" algn="l">
              <a:lnSpc>
                <a:spcPct val="115000"/>
              </a:lnSpc>
              <a:spcBef>
                <a:spcPts val="0"/>
              </a:spcBef>
              <a:spcAft>
                <a:spcPts val="0"/>
              </a:spcAft>
              <a:buClr>
                <a:schemeClr val="lt1"/>
              </a:buClr>
              <a:buSzPts val="1100"/>
              <a:buFont typeface="Arial"/>
              <a:buChar char="●"/>
            </a:pPr>
            <a:r>
              <a:rPr b="0" i="0" lang="en" sz="1100" u="none" cap="none" strike="noStrike">
                <a:solidFill>
                  <a:schemeClr val="lt1"/>
                </a:solidFill>
                <a:latin typeface="Arial"/>
                <a:ea typeface="Arial"/>
                <a:cs typeface="Arial"/>
                <a:sym typeface="Arial"/>
              </a:rPr>
              <a:t>Everything else is 'from zero'</a:t>
            </a:r>
            <a:endParaRPr b="0" i="0" sz="1100" u="none" cap="none" strike="noStrike">
              <a:solidFill>
                <a:schemeClr val="lt1"/>
              </a:solidFill>
              <a:latin typeface="Arial"/>
              <a:ea typeface="Arial"/>
              <a:cs typeface="Arial"/>
              <a:sym typeface="Arial"/>
            </a:endParaRPr>
          </a:p>
          <a:p>
            <a:pPr indent="-298450" lvl="0" marL="457200" marR="0" rtl="0" algn="l">
              <a:lnSpc>
                <a:spcPct val="115000"/>
              </a:lnSpc>
              <a:spcBef>
                <a:spcPts val="0"/>
              </a:spcBef>
              <a:spcAft>
                <a:spcPts val="0"/>
              </a:spcAft>
              <a:buClr>
                <a:schemeClr val="lt1"/>
              </a:buClr>
              <a:buSzPts val="1100"/>
              <a:buFont typeface="Arial"/>
              <a:buChar char="●"/>
            </a:pPr>
            <a:r>
              <a:rPr b="0" i="0" lang="en" sz="1100" u="none" cap="none" strike="noStrike">
                <a:solidFill>
                  <a:schemeClr val="lt1"/>
                </a:solidFill>
                <a:latin typeface="Arial"/>
                <a:ea typeface="Arial"/>
                <a:cs typeface="Arial"/>
                <a:sym typeface="Arial"/>
              </a:rPr>
              <a:t>Need lots of training examples</a:t>
            </a:r>
            <a:endParaRPr b="0" i="0" sz="11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14"/>
          <p:cNvSpPr txBox="1"/>
          <p:nvPr>
            <p:ph idx="1" type="body"/>
          </p:nvPr>
        </p:nvSpPr>
        <p:spPr>
          <a:xfrm>
            <a:off x="1519975" y="2161800"/>
            <a:ext cx="6104100" cy="81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600"/>
              </a:spcBef>
              <a:spcAft>
                <a:spcPts val="0"/>
              </a:spcAft>
              <a:buSzPts val="3000"/>
              <a:buNone/>
            </a:pPr>
            <a:r>
              <a:rPr lang="en"/>
              <a:t>The price of a security reflects all of the information available, and that everyone has a certain degree of access to the information [Efficient Market Hypothesis (EMH)]</a:t>
            </a:r>
            <a:endParaRPr/>
          </a:p>
        </p:txBody>
      </p:sp>
      <p:sp>
        <p:nvSpPr>
          <p:cNvPr id="471" name="Google Shape;471;p14"/>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0" name="Shape 710"/>
        <p:cNvGrpSpPr/>
        <p:nvPr/>
      </p:nvGrpSpPr>
      <p:grpSpPr>
        <a:xfrm>
          <a:off x="0" y="0"/>
          <a:ext cx="0" cy="0"/>
          <a:chOff x="0" y="0"/>
          <a:chExt cx="0" cy="0"/>
        </a:xfrm>
      </p:grpSpPr>
      <p:sp>
        <p:nvSpPr>
          <p:cNvPr id="711" name="Google Shape;711;p32"/>
          <p:cNvSpPr txBox="1"/>
          <p:nvPr>
            <p:ph idx="4294967295" type="subTitle"/>
          </p:nvPr>
        </p:nvSpPr>
        <p:spPr>
          <a:xfrm>
            <a:off x="834175" y="11"/>
            <a:ext cx="7772400" cy="784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rgbClr val="28324A"/>
              </a:buClr>
              <a:buSzPts val="2000"/>
              <a:buFont typeface="Source Sans Pro"/>
              <a:buNone/>
            </a:pPr>
            <a:r>
              <a:rPr b="1" i="0" lang="en" sz="2000" u="none" cap="none" strike="noStrike">
                <a:solidFill>
                  <a:srgbClr val="3C78D8"/>
                </a:solidFill>
                <a:latin typeface="Source Sans Pro"/>
                <a:ea typeface="Source Sans Pro"/>
                <a:cs typeface="Source Sans Pro"/>
                <a:sym typeface="Source Sans Pro"/>
              </a:rPr>
              <a:t>Model 4: Fine-tuning with BERT</a:t>
            </a:r>
            <a:endParaRPr b="1" i="0" sz="2000" u="none" cap="none" strike="noStrike">
              <a:solidFill>
                <a:srgbClr val="3C78D8"/>
              </a:solidFill>
              <a:latin typeface="Source Sans Pro"/>
              <a:ea typeface="Source Sans Pro"/>
              <a:cs typeface="Source Sans Pro"/>
              <a:sym typeface="Source Sans Pro"/>
            </a:endParaRPr>
          </a:p>
        </p:txBody>
      </p:sp>
      <p:sp>
        <p:nvSpPr>
          <p:cNvPr id="712" name="Google Shape;712;p32"/>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graphicFrame>
        <p:nvGraphicFramePr>
          <p:cNvPr id="713" name="Google Shape;713;p32"/>
          <p:cNvGraphicFramePr/>
          <p:nvPr/>
        </p:nvGraphicFramePr>
        <p:xfrm>
          <a:off x="5862100" y="3298506"/>
          <a:ext cx="3000000" cy="3000000"/>
        </p:xfrm>
        <a:graphic>
          <a:graphicData uri="http://schemas.openxmlformats.org/drawingml/2006/table">
            <a:tbl>
              <a:tblPr>
                <a:noFill/>
                <a:tableStyleId>{47C19EFB-8343-4BA9-8B3C-BDB5D7DED89A}</a:tableStyleId>
              </a:tblPr>
              <a:tblGrid>
                <a:gridCol w="1209725"/>
                <a:gridCol w="1217575"/>
              </a:tblGrid>
              <a:tr h="564200">
                <a:tc>
                  <a:txBody>
                    <a:bodyPr>
                      <a:noAutofit/>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latin typeface="Source Sans Pro"/>
                          <a:ea typeface="Source Sans Pro"/>
                          <a:cs typeface="Source Sans Pro"/>
                          <a:sym typeface="Source Sans Pro"/>
                        </a:rPr>
                        <a:t>Measure</a:t>
                      </a:r>
                      <a:endParaRPr b="1" sz="1400" u="none" cap="none" strike="noStrike">
                        <a:solidFill>
                          <a:srgbClr val="FFFFFF"/>
                        </a:solidFill>
                        <a:latin typeface="Source Sans Pro"/>
                        <a:ea typeface="Source Sans Pro"/>
                        <a:cs typeface="Source Sans Pro"/>
                        <a:sym typeface="Source Sans Pro"/>
                      </a:endParaRPr>
                    </a:p>
                  </a:txBody>
                  <a:tcPr marT="68575" marB="68575" marR="91425" marL="91425" anchor="ctr">
                    <a:lnL cap="flat" cmpd="sng" w="38100">
                      <a:solidFill>
                        <a:srgbClr val="3C78D8"/>
                      </a:solidFill>
                      <a:prstDash val="solid"/>
                      <a:round/>
                      <a:headEnd len="sm" w="sm" type="none"/>
                      <a:tailEnd len="sm" w="sm" type="none"/>
                    </a:lnL>
                    <a:lnR cap="flat" cmpd="sng" w="38100">
                      <a:solidFill>
                        <a:srgbClr val="3C78D8"/>
                      </a:solidFill>
                      <a:prstDash val="solid"/>
                      <a:round/>
                      <a:headEnd len="sm" w="sm" type="none"/>
                      <a:tailEnd len="sm" w="sm" type="none"/>
                    </a:lnR>
                    <a:lnT cap="flat" cmpd="sng" w="38100">
                      <a:solidFill>
                        <a:srgbClr val="3C78D8"/>
                      </a:solidFill>
                      <a:prstDash val="solid"/>
                      <a:round/>
                      <a:headEnd len="sm" w="sm" type="none"/>
                      <a:tailEnd len="sm" w="sm" type="none"/>
                    </a:lnT>
                    <a:lnB cap="flat" cmpd="sng" w="38100">
                      <a:solidFill>
                        <a:srgbClr val="3C78D8"/>
                      </a:solidFill>
                      <a:prstDash val="solid"/>
                      <a:round/>
                      <a:headEnd len="sm" w="sm" type="none"/>
                      <a:tailEnd len="sm" w="sm" type="none"/>
                    </a:lnB>
                    <a:solidFill>
                      <a:srgbClr val="00CEF6"/>
                    </a:solidFill>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latin typeface="Source Sans Pro"/>
                          <a:ea typeface="Source Sans Pro"/>
                          <a:cs typeface="Source Sans Pro"/>
                          <a:sym typeface="Source Sans Pro"/>
                        </a:rPr>
                        <a:t>Value</a:t>
                      </a:r>
                      <a:endParaRPr b="1" sz="1400" u="none" cap="none" strike="noStrike">
                        <a:solidFill>
                          <a:srgbClr val="FFFFFF"/>
                        </a:solidFill>
                        <a:latin typeface="Source Sans Pro"/>
                        <a:ea typeface="Source Sans Pro"/>
                        <a:cs typeface="Source Sans Pro"/>
                        <a:sym typeface="Source Sans Pro"/>
                      </a:endParaRPr>
                    </a:p>
                  </a:txBody>
                  <a:tcPr marT="68575" marB="68575" marR="91425" marL="91425" anchor="ctr">
                    <a:lnL cap="flat" cmpd="sng" w="38100">
                      <a:solidFill>
                        <a:srgbClr val="3C78D8"/>
                      </a:solidFill>
                      <a:prstDash val="solid"/>
                      <a:round/>
                      <a:headEnd len="sm" w="sm" type="none"/>
                      <a:tailEnd len="sm" w="sm" type="none"/>
                    </a:lnL>
                    <a:lnR cap="flat" cmpd="sng" w="38100">
                      <a:solidFill>
                        <a:srgbClr val="3C78D8"/>
                      </a:solidFill>
                      <a:prstDash val="solid"/>
                      <a:round/>
                      <a:headEnd len="sm" w="sm" type="none"/>
                      <a:tailEnd len="sm" w="sm" type="none"/>
                    </a:lnR>
                    <a:lnT cap="flat" cmpd="sng" w="38100">
                      <a:solidFill>
                        <a:srgbClr val="3C78D8"/>
                      </a:solidFill>
                      <a:prstDash val="solid"/>
                      <a:round/>
                      <a:headEnd len="sm" w="sm" type="none"/>
                      <a:tailEnd len="sm" w="sm" type="none"/>
                    </a:lnT>
                    <a:lnB cap="flat" cmpd="sng" w="38100">
                      <a:solidFill>
                        <a:srgbClr val="3C78D8"/>
                      </a:solidFill>
                      <a:prstDash val="solid"/>
                      <a:round/>
                      <a:headEnd len="sm" w="sm" type="none"/>
                      <a:tailEnd len="sm" w="sm" type="none"/>
                    </a:lnB>
                    <a:solidFill>
                      <a:srgbClr val="00CEF6"/>
                    </a:solidFill>
                  </a:tcPr>
                </a:tc>
              </a:tr>
              <a:tr h="564200">
                <a:tc>
                  <a:txBody>
                    <a:bodyPr>
                      <a:noAutofit/>
                    </a:bodyPr>
                    <a:lstStyle/>
                    <a:p>
                      <a:pPr indent="0" lvl="0" marL="0" marR="0" rtl="0" algn="r">
                        <a:lnSpc>
                          <a:spcPct val="100000"/>
                        </a:lnSpc>
                        <a:spcBef>
                          <a:spcPts val="0"/>
                        </a:spcBef>
                        <a:spcAft>
                          <a:spcPts val="0"/>
                        </a:spcAft>
                        <a:buClr>
                          <a:srgbClr val="000000"/>
                        </a:buClr>
                        <a:buSzPts val="1100"/>
                        <a:buFont typeface="Arial"/>
                        <a:buNone/>
                      </a:pPr>
                      <a:r>
                        <a:rPr lang="en" sz="1100" u="none" cap="none" strike="noStrike">
                          <a:solidFill>
                            <a:schemeClr val="lt1"/>
                          </a:solidFill>
                          <a:latin typeface="Source Sans Pro"/>
                          <a:ea typeface="Source Sans Pro"/>
                          <a:cs typeface="Source Sans Pro"/>
                          <a:sym typeface="Source Sans Pro"/>
                        </a:rPr>
                        <a:t>Accuracy</a:t>
                      </a:r>
                      <a:endParaRPr sz="1100" u="none" cap="none" strike="noStrike">
                        <a:solidFill>
                          <a:schemeClr val="lt1"/>
                        </a:solidFill>
                        <a:latin typeface="Source Sans Pro"/>
                        <a:ea typeface="Source Sans Pro"/>
                        <a:cs typeface="Source Sans Pro"/>
                        <a:sym typeface="Source Sans Pro"/>
                      </a:endParaRPr>
                    </a:p>
                  </a:txBody>
                  <a:tcPr marT="68575" marB="68575" marR="91425" marL="91425" anchor="ctr">
                    <a:lnL cap="flat" cmpd="sng" w="38100">
                      <a:solidFill>
                        <a:srgbClr val="3C78D8"/>
                      </a:solidFill>
                      <a:prstDash val="solid"/>
                      <a:round/>
                      <a:headEnd len="sm" w="sm" type="none"/>
                      <a:tailEnd len="sm" w="sm" type="none"/>
                    </a:lnL>
                    <a:lnR cap="flat" cmpd="sng" w="38100">
                      <a:solidFill>
                        <a:srgbClr val="3C78D8"/>
                      </a:solidFill>
                      <a:prstDash val="solid"/>
                      <a:round/>
                      <a:headEnd len="sm" w="sm" type="none"/>
                      <a:tailEnd len="sm" w="sm" type="none"/>
                    </a:lnR>
                    <a:lnT cap="flat" cmpd="sng" w="38100">
                      <a:solidFill>
                        <a:srgbClr val="3C78D8"/>
                      </a:solidFill>
                      <a:prstDash val="solid"/>
                      <a:round/>
                      <a:headEnd len="sm" w="sm" type="none"/>
                      <a:tailEnd len="sm" w="sm" type="none"/>
                    </a:lnT>
                    <a:lnB cap="flat" cmpd="sng" w="9525">
                      <a:solidFill>
                        <a:srgbClr val="3C78D8"/>
                      </a:solidFill>
                      <a:prstDash val="dash"/>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lt1"/>
                          </a:solidFill>
                          <a:latin typeface="Source Sans Pro"/>
                          <a:ea typeface="Source Sans Pro"/>
                          <a:cs typeface="Source Sans Pro"/>
                          <a:sym typeface="Source Sans Pro"/>
                        </a:rPr>
                        <a:t>66</a:t>
                      </a:r>
                      <a:r>
                        <a:rPr lang="en" sz="1400" u="none" cap="none" strike="noStrike">
                          <a:solidFill>
                            <a:schemeClr val="lt1"/>
                          </a:solidFill>
                          <a:latin typeface="Source Sans Pro"/>
                          <a:ea typeface="Source Sans Pro"/>
                          <a:cs typeface="Source Sans Pro"/>
                          <a:sym typeface="Source Sans Pro"/>
                        </a:rPr>
                        <a:t>.43%</a:t>
                      </a:r>
                      <a:endParaRPr sz="1400" u="none" cap="none" strike="noStrike">
                        <a:solidFill>
                          <a:schemeClr val="lt1"/>
                        </a:solidFill>
                        <a:latin typeface="Source Sans Pro"/>
                        <a:ea typeface="Source Sans Pro"/>
                        <a:cs typeface="Source Sans Pro"/>
                        <a:sym typeface="Source Sans Pro"/>
                      </a:endParaRPr>
                    </a:p>
                  </a:txBody>
                  <a:tcPr marT="68575" marB="68575" marR="91425" marL="91425" anchor="ctr">
                    <a:lnL cap="flat" cmpd="sng" w="38100">
                      <a:solidFill>
                        <a:srgbClr val="3C78D8"/>
                      </a:solidFill>
                      <a:prstDash val="solid"/>
                      <a:round/>
                      <a:headEnd len="sm" w="sm" type="none"/>
                      <a:tailEnd len="sm" w="sm" type="none"/>
                    </a:lnL>
                    <a:lnR cap="flat" cmpd="sng" w="38100">
                      <a:solidFill>
                        <a:srgbClr val="3C78D8"/>
                      </a:solidFill>
                      <a:prstDash val="solid"/>
                      <a:round/>
                      <a:headEnd len="sm" w="sm" type="none"/>
                      <a:tailEnd len="sm" w="sm" type="none"/>
                    </a:lnR>
                    <a:lnT cap="flat" cmpd="sng" w="38100">
                      <a:solidFill>
                        <a:srgbClr val="3C78D8"/>
                      </a:solidFill>
                      <a:prstDash val="solid"/>
                      <a:round/>
                      <a:headEnd len="sm" w="sm" type="none"/>
                      <a:tailEnd len="sm" w="sm" type="none"/>
                    </a:lnT>
                    <a:lnB cap="flat" cmpd="sng" w="9525">
                      <a:solidFill>
                        <a:srgbClr val="3C78D8"/>
                      </a:solidFill>
                      <a:prstDash val="dash"/>
                      <a:round/>
                      <a:headEnd len="sm" w="sm" type="none"/>
                      <a:tailEnd len="sm" w="sm" type="none"/>
                    </a:lnB>
                  </a:tcPr>
                </a:tc>
              </a:tr>
              <a:tr h="564200">
                <a:tc>
                  <a:txBody>
                    <a:bodyPr>
                      <a:noAutofit/>
                    </a:bodyPr>
                    <a:lstStyle/>
                    <a:p>
                      <a:pPr indent="0" lvl="0" marL="0" marR="0" rtl="0" algn="r">
                        <a:lnSpc>
                          <a:spcPct val="100000"/>
                        </a:lnSpc>
                        <a:spcBef>
                          <a:spcPts val="0"/>
                        </a:spcBef>
                        <a:spcAft>
                          <a:spcPts val="0"/>
                        </a:spcAft>
                        <a:buClr>
                          <a:srgbClr val="000000"/>
                        </a:buClr>
                        <a:buSzPts val="1100"/>
                        <a:buFont typeface="Arial"/>
                        <a:buNone/>
                      </a:pPr>
                      <a:r>
                        <a:rPr lang="en" sz="1100" u="none" cap="none" strike="noStrike">
                          <a:solidFill>
                            <a:schemeClr val="lt1"/>
                          </a:solidFill>
                          <a:latin typeface="Source Sans Pro"/>
                          <a:ea typeface="Source Sans Pro"/>
                          <a:cs typeface="Source Sans Pro"/>
                          <a:sym typeface="Source Sans Pro"/>
                        </a:rPr>
                        <a:t>MCC</a:t>
                      </a:r>
                      <a:endParaRPr sz="1100" u="none" cap="none" strike="noStrike">
                        <a:solidFill>
                          <a:schemeClr val="lt1"/>
                        </a:solidFill>
                        <a:latin typeface="Source Sans Pro"/>
                        <a:ea typeface="Source Sans Pro"/>
                        <a:cs typeface="Source Sans Pro"/>
                        <a:sym typeface="Source Sans Pro"/>
                      </a:endParaRPr>
                    </a:p>
                  </a:txBody>
                  <a:tcPr marT="68575" marB="68575" marR="91425" marL="91425" anchor="ctr">
                    <a:lnL cap="flat" cmpd="sng" w="38100">
                      <a:solidFill>
                        <a:srgbClr val="3C78D8"/>
                      </a:solidFill>
                      <a:prstDash val="solid"/>
                      <a:round/>
                      <a:headEnd len="sm" w="sm" type="none"/>
                      <a:tailEnd len="sm" w="sm" type="none"/>
                    </a:lnL>
                    <a:lnR cap="flat" cmpd="sng" w="38100">
                      <a:solidFill>
                        <a:srgbClr val="3C78D8"/>
                      </a:solidFill>
                      <a:prstDash val="solid"/>
                      <a:round/>
                      <a:headEnd len="sm" w="sm" type="none"/>
                      <a:tailEnd len="sm" w="sm" type="none"/>
                    </a:lnR>
                    <a:lnT cap="flat" cmpd="sng" w="9525">
                      <a:solidFill>
                        <a:srgbClr val="3C78D8"/>
                      </a:solidFill>
                      <a:prstDash val="dash"/>
                      <a:round/>
                      <a:headEnd len="sm" w="sm" type="none"/>
                      <a:tailEnd len="sm" w="sm" type="none"/>
                    </a:lnT>
                    <a:lnB cap="flat" cmpd="sng" w="38100">
                      <a:solidFill>
                        <a:srgbClr val="3C78D8"/>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lt1"/>
                          </a:solidFill>
                          <a:latin typeface="Source Sans Pro"/>
                          <a:ea typeface="Source Sans Pro"/>
                          <a:cs typeface="Source Sans Pro"/>
                          <a:sym typeface="Source Sans Pro"/>
                        </a:rPr>
                        <a:t>0.3010</a:t>
                      </a:r>
                      <a:endParaRPr sz="1400" u="none" cap="none" strike="noStrike">
                        <a:solidFill>
                          <a:schemeClr val="lt1"/>
                        </a:solidFill>
                        <a:latin typeface="Source Sans Pro"/>
                        <a:ea typeface="Source Sans Pro"/>
                        <a:cs typeface="Source Sans Pro"/>
                        <a:sym typeface="Source Sans Pro"/>
                      </a:endParaRPr>
                    </a:p>
                  </a:txBody>
                  <a:tcPr marT="68575" marB="68575" marR="91425" marL="91425" anchor="ctr">
                    <a:lnL cap="flat" cmpd="sng" w="38100">
                      <a:solidFill>
                        <a:srgbClr val="3C78D8"/>
                      </a:solidFill>
                      <a:prstDash val="solid"/>
                      <a:round/>
                      <a:headEnd len="sm" w="sm" type="none"/>
                      <a:tailEnd len="sm" w="sm" type="none"/>
                    </a:lnL>
                    <a:lnR cap="flat" cmpd="sng" w="38100">
                      <a:solidFill>
                        <a:srgbClr val="3C78D8"/>
                      </a:solidFill>
                      <a:prstDash val="solid"/>
                      <a:round/>
                      <a:headEnd len="sm" w="sm" type="none"/>
                      <a:tailEnd len="sm" w="sm" type="none"/>
                    </a:lnR>
                    <a:lnT cap="flat" cmpd="sng" w="9525">
                      <a:solidFill>
                        <a:srgbClr val="3C78D8"/>
                      </a:solidFill>
                      <a:prstDash val="dash"/>
                      <a:round/>
                      <a:headEnd len="sm" w="sm" type="none"/>
                      <a:tailEnd len="sm" w="sm" type="none"/>
                    </a:lnT>
                    <a:lnB cap="flat" cmpd="sng" w="38100">
                      <a:solidFill>
                        <a:srgbClr val="3C78D8"/>
                      </a:solidFill>
                      <a:prstDash val="solid"/>
                      <a:round/>
                      <a:headEnd len="sm" w="sm" type="none"/>
                      <a:tailEnd len="sm" w="sm" type="none"/>
                    </a:lnB>
                  </a:tcPr>
                </a:tc>
              </a:tr>
            </a:tbl>
          </a:graphicData>
        </a:graphic>
      </p:graphicFrame>
      <p:pic>
        <p:nvPicPr>
          <p:cNvPr id="714" name="Google Shape;714;p32"/>
          <p:cNvPicPr preferRelativeResize="0"/>
          <p:nvPr/>
        </p:nvPicPr>
        <p:blipFill rotWithShape="1">
          <a:blip r:embed="rId3">
            <a:alphaModFix/>
          </a:blip>
          <a:srcRect b="0" l="0" r="0" t="0"/>
          <a:stretch/>
        </p:blipFill>
        <p:spPr>
          <a:xfrm>
            <a:off x="152400" y="1491950"/>
            <a:ext cx="1865300" cy="3499150"/>
          </a:xfrm>
          <a:prstGeom prst="rect">
            <a:avLst/>
          </a:prstGeom>
          <a:noFill/>
          <a:ln>
            <a:noFill/>
          </a:ln>
        </p:spPr>
      </p:pic>
      <p:sp>
        <p:nvSpPr>
          <p:cNvPr id="715" name="Google Shape;715;p32"/>
          <p:cNvSpPr txBox="1"/>
          <p:nvPr/>
        </p:nvSpPr>
        <p:spPr>
          <a:xfrm>
            <a:off x="2250175" y="3005575"/>
            <a:ext cx="3000000" cy="187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800"/>
              </a:spcBef>
              <a:spcAft>
                <a:spcPts val="0"/>
              </a:spcAft>
              <a:buClr>
                <a:srgbClr val="000000"/>
              </a:buClr>
              <a:buSzPts val="1700"/>
              <a:buFont typeface="Arial"/>
              <a:buNone/>
            </a:pPr>
            <a:r>
              <a:rPr b="1" i="0" lang="en" sz="1200" u="none" cap="none" strike="noStrike">
                <a:solidFill>
                  <a:schemeClr val="lt1"/>
                </a:solidFill>
                <a:latin typeface="Arial"/>
                <a:ea typeface="Arial"/>
                <a:cs typeface="Arial"/>
                <a:sym typeface="Arial"/>
              </a:rPr>
              <a:t>Fine Tuning</a:t>
            </a:r>
            <a:endParaRPr b="1" i="0" sz="1200" u="none" cap="none" strike="noStrike">
              <a:solidFill>
                <a:schemeClr val="lt1"/>
              </a:solidFill>
              <a:latin typeface="Arial"/>
              <a:ea typeface="Arial"/>
              <a:cs typeface="Arial"/>
              <a:sym typeface="Arial"/>
            </a:endParaRPr>
          </a:p>
          <a:p>
            <a:pPr indent="-304800" lvl="0" marL="457200" marR="0" rtl="0" algn="l">
              <a:lnSpc>
                <a:spcPct val="115000"/>
              </a:lnSpc>
              <a:spcBef>
                <a:spcPts val="120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Take a model pre trained on huge corpus</a:t>
            </a:r>
            <a:endParaRPr b="0" i="0" sz="1200" u="none" cap="none" strike="noStrike">
              <a:solidFill>
                <a:schemeClr val="lt1"/>
              </a:solidFill>
              <a:latin typeface="Arial"/>
              <a:ea typeface="Arial"/>
              <a:cs typeface="Arial"/>
              <a:sym typeface="Arial"/>
            </a:endParaRPr>
          </a:p>
          <a:p>
            <a:pPr indent="-304800" lvl="0" marL="457200" marR="0" rtl="0" algn="l">
              <a:lnSpc>
                <a:spcPct val="115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Do additional training on your data</a:t>
            </a:r>
            <a:endParaRPr b="0" i="0" sz="1200" u="none" cap="none" strike="noStrike">
              <a:solidFill>
                <a:schemeClr val="lt1"/>
              </a:solidFill>
              <a:latin typeface="Arial"/>
              <a:ea typeface="Arial"/>
              <a:cs typeface="Arial"/>
              <a:sym typeface="Arial"/>
            </a:endParaRPr>
          </a:p>
          <a:p>
            <a:pPr indent="-304800" lvl="0" marL="457200" marR="0" rtl="0" algn="l">
              <a:lnSpc>
                <a:spcPct val="115000"/>
              </a:lnSpc>
              <a:spcBef>
                <a:spcPts val="0"/>
              </a:spcBef>
              <a:spcAft>
                <a:spcPts val="0"/>
              </a:spcAft>
              <a:buClr>
                <a:schemeClr val="lt1"/>
              </a:buClr>
              <a:buSzPts val="1200"/>
              <a:buFont typeface="Arial"/>
              <a:buChar char="●"/>
            </a:pPr>
            <a:r>
              <a:rPr b="0" i="0" lang="en" sz="1200" u="none" cap="none" strike="noStrike">
                <a:solidFill>
                  <a:schemeClr val="lt1"/>
                </a:solidFill>
                <a:latin typeface="Arial"/>
                <a:ea typeface="Arial"/>
                <a:cs typeface="Arial"/>
                <a:sym typeface="Arial"/>
              </a:rPr>
              <a:t>Learn actual task - using only a few examples</a:t>
            </a:r>
            <a:endParaRPr b="0" i="0" sz="1200" u="none" cap="none" strike="noStrike">
              <a:solidFill>
                <a:schemeClr val="lt1"/>
              </a:solidFill>
              <a:latin typeface="Arial"/>
              <a:ea typeface="Arial"/>
              <a:cs typeface="Arial"/>
              <a:sym typeface="Arial"/>
            </a:endParaRPr>
          </a:p>
        </p:txBody>
      </p:sp>
      <p:sp>
        <p:nvSpPr>
          <p:cNvPr id="716" name="Google Shape;716;p32"/>
          <p:cNvSpPr txBox="1"/>
          <p:nvPr/>
        </p:nvSpPr>
        <p:spPr>
          <a:xfrm>
            <a:off x="5736975" y="2304275"/>
            <a:ext cx="3057600" cy="78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sng" cap="none" strike="noStrike">
                <a:solidFill>
                  <a:schemeClr val="hlink"/>
                </a:solidFill>
                <a:latin typeface="Arial"/>
                <a:ea typeface="Arial"/>
                <a:cs typeface="Arial"/>
                <a:sym typeface="Arial"/>
                <a:hlinkClick r:id="rId4"/>
              </a:rPr>
              <a:t>"</a:t>
            </a:r>
            <a:r>
              <a:rPr b="1" i="0" lang="en" sz="1100" u="sng" cap="none" strike="noStrike">
                <a:solidFill>
                  <a:schemeClr val="hlink"/>
                </a:solidFill>
                <a:latin typeface="Arial"/>
                <a:ea typeface="Arial"/>
                <a:cs typeface="Arial"/>
                <a:sym typeface="Arial"/>
                <a:hlinkClick r:id="rId5"/>
              </a:rPr>
              <a:t>BERT</a:t>
            </a:r>
            <a:r>
              <a:rPr b="0" i="0" lang="en" sz="1100" u="sng" cap="none" strike="noStrike">
                <a:solidFill>
                  <a:schemeClr val="hlink"/>
                </a:solidFill>
                <a:latin typeface="Arial"/>
                <a:ea typeface="Arial"/>
                <a:cs typeface="Arial"/>
                <a:sym typeface="Arial"/>
                <a:hlinkClick r:id="rId6"/>
              </a:rPr>
              <a:t>: Pre-training of Deep Bidirectional Transformers for Language Understanding" - Devlin </a:t>
            </a:r>
            <a:r>
              <a:rPr b="0" i="1" lang="en" sz="1100" u="sng" cap="none" strike="noStrike">
                <a:solidFill>
                  <a:schemeClr val="hlink"/>
                </a:solidFill>
                <a:latin typeface="Arial"/>
                <a:ea typeface="Arial"/>
                <a:cs typeface="Arial"/>
                <a:sym typeface="Arial"/>
                <a:hlinkClick r:id="rId7"/>
              </a:rPr>
              <a:t>et al</a:t>
            </a:r>
            <a:r>
              <a:rPr b="0" i="0" lang="en" sz="1100" u="sng" cap="none" strike="noStrike">
                <a:solidFill>
                  <a:schemeClr val="hlink"/>
                </a:solidFill>
                <a:latin typeface="Arial"/>
                <a:ea typeface="Arial"/>
                <a:cs typeface="Arial"/>
                <a:sym typeface="Arial"/>
                <a:hlinkClick r:id="rId8"/>
              </a:rPr>
              <a:t> (2018-10)</a:t>
            </a:r>
            <a:endParaRPr b="0" i="0" sz="1400" u="none" cap="none" strike="noStrike">
              <a:solidFill>
                <a:srgbClr val="000000"/>
              </a:solidFill>
              <a:latin typeface="Arial"/>
              <a:ea typeface="Arial"/>
              <a:cs typeface="Arial"/>
              <a:sym typeface="Arial"/>
            </a:endParaRPr>
          </a:p>
        </p:txBody>
      </p:sp>
      <p:sp>
        <p:nvSpPr>
          <p:cNvPr id="717" name="Google Shape;717;p32"/>
          <p:cNvSpPr txBox="1"/>
          <p:nvPr/>
        </p:nvSpPr>
        <p:spPr>
          <a:xfrm>
            <a:off x="3049825" y="1426900"/>
            <a:ext cx="4170900" cy="5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Arial"/>
                <a:ea typeface="Arial"/>
                <a:cs typeface="Arial"/>
                <a:sym typeface="Arial"/>
              </a:rPr>
              <a:t>Bidirectional Encoder Representations from </a:t>
            </a:r>
            <a:r>
              <a:rPr b="0" i="1" lang="en" sz="1100" u="none" cap="none" strike="noStrike">
                <a:solidFill>
                  <a:schemeClr val="lt1"/>
                </a:solidFill>
                <a:latin typeface="Arial"/>
                <a:ea typeface="Arial"/>
                <a:cs typeface="Arial"/>
                <a:sym typeface="Arial"/>
              </a:rPr>
              <a:t>Transformers</a:t>
            </a:r>
            <a:endParaRPr b="0" i="0" sz="1400" u="none" cap="none" strike="noStrike">
              <a:solidFill>
                <a:schemeClr val="lt1"/>
              </a:solidFill>
              <a:latin typeface="Arial"/>
              <a:ea typeface="Arial"/>
              <a:cs typeface="Arial"/>
              <a:sym typeface="Arial"/>
            </a:endParaRPr>
          </a:p>
        </p:txBody>
      </p:sp>
      <p:sp>
        <p:nvSpPr>
          <p:cNvPr id="718" name="Google Shape;718;p32"/>
          <p:cNvSpPr txBox="1"/>
          <p:nvPr/>
        </p:nvSpPr>
        <p:spPr>
          <a:xfrm>
            <a:off x="2250175" y="1813650"/>
            <a:ext cx="3317100" cy="13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lt1"/>
                </a:solidFill>
              </a:rPr>
              <a:t>BERT:</a:t>
            </a:r>
            <a:endParaRPr b="1" sz="1200">
              <a:solidFill>
                <a:schemeClr val="lt1"/>
              </a:solidFill>
            </a:endParaRPr>
          </a:p>
          <a:p>
            <a:pPr indent="-304800" lvl="0" marL="457200" marR="0" rtl="0" algn="l">
              <a:lnSpc>
                <a:spcPct val="115000"/>
              </a:lnSpc>
              <a:spcBef>
                <a:spcPts val="1200"/>
              </a:spcBef>
              <a:spcAft>
                <a:spcPts val="0"/>
              </a:spcAft>
              <a:buClr>
                <a:schemeClr val="lt1"/>
              </a:buClr>
              <a:buSzPts val="1200"/>
              <a:buFont typeface="Arial"/>
              <a:buChar char="●"/>
            </a:pPr>
            <a:r>
              <a:rPr lang="en" sz="1200">
                <a:solidFill>
                  <a:schemeClr val="lt1"/>
                </a:solidFill>
              </a:rPr>
              <a:t>Came out of Google (release 2018-10)</a:t>
            </a:r>
            <a:endParaRPr sz="1200">
              <a:solidFill>
                <a:schemeClr val="lt1"/>
              </a:solidFill>
            </a:endParaRPr>
          </a:p>
          <a:p>
            <a:pPr indent="-304800" lvl="0" marL="457200" marR="0" rtl="0" algn="l">
              <a:lnSpc>
                <a:spcPct val="115000"/>
              </a:lnSpc>
              <a:spcBef>
                <a:spcPts val="0"/>
              </a:spcBef>
              <a:spcAft>
                <a:spcPts val="0"/>
              </a:spcAft>
              <a:buClr>
                <a:schemeClr val="lt1"/>
              </a:buClr>
              <a:buSzPts val="1200"/>
              <a:buFont typeface="Arial"/>
              <a:buChar char="●"/>
            </a:pPr>
            <a:r>
              <a:rPr lang="en" sz="1200">
                <a:solidFill>
                  <a:schemeClr val="lt1"/>
                </a:solidFill>
              </a:rPr>
              <a:t>It’s full of transformers!</a:t>
            </a:r>
            <a:endParaRPr b="0" i="0" sz="1200" u="none" cap="none" strike="noStrike">
              <a:solidFill>
                <a:schemeClr val="lt1"/>
              </a:solidFill>
              <a:latin typeface="Arial"/>
              <a:ea typeface="Arial"/>
              <a:cs typeface="Arial"/>
              <a:sym typeface="Arial"/>
            </a:endParaRPr>
          </a:p>
          <a:p>
            <a:pPr indent="0" lvl="0" marL="457200" marR="0" rtl="0" algn="l">
              <a:lnSpc>
                <a:spcPct val="115000"/>
              </a:lnSpc>
              <a:spcBef>
                <a:spcPts val="0"/>
              </a:spcBef>
              <a:spcAft>
                <a:spcPts val="0"/>
              </a:spcAft>
              <a:buNone/>
            </a:pPr>
            <a:r>
              <a:t/>
            </a:r>
            <a:endParaRPr b="0" i="0" sz="1200" u="none" cap="none" strike="noStrike">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2" name="Shape 722"/>
        <p:cNvGrpSpPr/>
        <p:nvPr/>
      </p:nvGrpSpPr>
      <p:grpSpPr>
        <a:xfrm>
          <a:off x="0" y="0"/>
          <a:ext cx="0" cy="0"/>
          <a:chOff x="0" y="0"/>
          <a:chExt cx="0" cy="0"/>
        </a:xfrm>
      </p:grpSpPr>
      <p:sp>
        <p:nvSpPr>
          <p:cNvPr id="723" name="Google Shape;723;p33"/>
          <p:cNvSpPr txBox="1"/>
          <p:nvPr>
            <p:ph idx="4294967295" type="subTitle"/>
          </p:nvPr>
        </p:nvSpPr>
        <p:spPr>
          <a:xfrm>
            <a:off x="834175" y="11"/>
            <a:ext cx="7772400" cy="78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28324A"/>
              </a:buClr>
              <a:buSzPts val="2000"/>
              <a:buFont typeface="Source Sans Pro"/>
              <a:buNone/>
            </a:pPr>
            <a:r>
              <a:rPr b="1" i="0" lang="en" sz="2000" u="none" cap="none" strike="noStrike">
                <a:solidFill>
                  <a:srgbClr val="3C78D8"/>
                </a:solidFill>
                <a:latin typeface="Source Sans Pro"/>
                <a:ea typeface="Source Sans Pro"/>
                <a:cs typeface="Source Sans Pro"/>
                <a:sym typeface="Source Sans Pro"/>
              </a:rPr>
              <a:t>Bidirectional Encoder Representations from Transformers (BERT)</a:t>
            </a:r>
            <a:endParaRPr b="1" i="0" sz="2000" u="none" cap="none" strike="noStrike">
              <a:solidFill>
                <a:srgbClr val="3C78D8"/>
              </a:solidFill>
              <a:latin typeface="Source Sans Pro"/>
              <a:ea typeface="Source Sans Pro"/>
              <a:cs typeface="Source Sans Pro"/>
              <a:sym typeface="Source Sans Pro"/>
            </a:endParaRPr>
          </a:p>
        </p:txBody>
      </p:sp>
      <p:sp>
        <p:nvSpPr>
          <p:cNvPr id="724" name="Google Shape;724;p33"/>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725" name="Google Shape;725;p33"/>
          <p:cNvPicPr preferRelativeResize="0"/>
          <p:nvPr/>
        </p:nvPicPr>
        <p:blipFill rotWithShape="1">
          <a:blip r:embed="rId3">
            <a:alphaModFix/>
          </a:blip>
          <a:srcRect b="0" l="0" r="0" t="0"/>
          <a:stretch/>
        </p:blipFill>
        <p:spPr>
          <a:xfrm>
            <a:off x="460525" y="1425786"/>
            <a:ext cx="8096250" cy="3400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9" name="Shape 729"/>
        <p:cNvGrpSpPr/>
        <p:nvPr/>
      </p:nvGrpSpPr>
      <p:grpSpPr>
        <a:xfrm>
          <a:off x="0" y="0"/>
          <a:ext cx="0" cy="0"/>
          <a:chOff x="0" y="0"/>
          <a:chExt cx="0" cy="0"/>
        </a:xfrm>
      </p:grpSpPr>
      <p:sp>
        <p:nvSpPr>
          <p:cNvPr id="730" name="Google Shape;730;p34"/>
          <p:cNvSpPr txBox="1"/>
          <p:nvPr>
            <p:ph type="title"/>
          </p:nvPr>
        </p:nvSpPr>
        <p:spPr>
          <a:xfrm>
            <a:off x="1039500" y="246725"/>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
              <a:t>Comparing Results</a:t>
            </a:r>
            <a:endParaRPr/>
          </a:p>
        </p:txBody>
      </p:sp>
      <p:graphicFrame>
        <p:nvGraphicFramePr>
          <p:cNvPr id="731" name="Google Shape;731;p34"/>
          <p:cNvGraphicFramePr/>
          <p:nvPr/>
        </p:nvGraphicFramePr>
        <p:xfrm>
          <a:off x="1893325" y="962531"/>
          <a:ext cx="3000000" cy="3000000"/>
        </p:xfrm>
        <a:graphic>
          <a:graphicData uri="http://schemas.openxmlformats.org/drawingml/2006/table">
            <a:tbl>
              <a:tblPr>
                <a:noFill/>
                <a:tableStyleId>{47C19EFB-8343-4BA9-8B3C-BDB5D7DED89A}</a:tableStyleId>
              </a:tblPr>
              <a:tblGrid>
                <a:gridCol w="1879075"/>
                <a:gridCol w="1609375"/>
                <a:gridCol w="1609375"/>
              </a:tblGrid>
              <a:tr h="544550">
                <a:tc>
                  <a:txBody>
                    <a:bodyPr>
                      <a:noAutofit/>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latin typeface="Source Sans Pro"/>
                          <a:ea typeface="Source Sans Pro"/>
                          <a:cs typeface="Source Sans Pro"/>
                          <a:sym typeface="Source Sans Pro"/>
                        </a:rPr>
                        <a:t>Model</a:t>
                      </a:r>
                      <a:endParaRPr b="1" sz="1400" u="none" cap="none" strike="noStrike">
                        <a:solidFill>
                          <a:srgbClr val="FFFFFF"/>
                        </a:solidFill>
                        <a:latin typeface="Source Sans Pro"/>
                        <a:ea typeface="Source Sans Pro"/>
                        <a:cs typeface="Source Sans Pro"/>
                        <a:sym typeface="Source Sans Pro"/>
                      </a:endParaRPr>
                    </a:p>
                  </a:txBody>
                  <a:tcPr marT="68575" marB="68575" marR="91425" marL="91425" anchor="ctr">
                    <a:lnL cap="flat" cmpd="sng" w="38100">
                      <a:solidFill>
                        <a:srgbClr val="3C78D8"/>
                      </a:solidFill>
                      <a:prstDash val="solid"/>
                      <a:round/>
                      <a:headEnd len="sm" w="sm" type="none"/>
                      <a:tailEnd len="sm" w="sm" type="none"/>
                    </a:lnL>
                    <a:lnR cap="flat" cmpd="sng" w="38100">
                      <a:solidFill>
                        <a:srgbClr val="3C78D8"/>
                      </a:solidFill>
                      <a:prstDash val="solid"/>
                      <a:round/>
                      <a:headEnd len="sm" w="sm" type="none"/>
                      <a:tailEnd len="sm" w="sm" type="none"/>
                    </a:lnR>
                    <a:lnT cap="flat" cmpd="sng" w="38100">
                      <a:solidFill>
                        <a:srgbClr val="3C78D8"/>
                      </a:solidFill>
                      <a:prstDash val="solid"/>
                      <a:round/>
                      <a:headEnd len="sm" w="sm" type="none"/>
                      <a:tailEnd len="sm" w="sm" type="none"/>
                    </a:lnT>
                    <a:lnB cap="flat" cmpd="sng" w="38100">
                      <a:solidFill>
                        <a:srgbClr val="3C78D8"/>
                      </a:solidFill>
                      <a:prstDash val="solid"/>
                      <a:round/>
                      <a:headEnd len="sm" w="sm" type="none"/>
                      <a:tailEnd len="sm" w="sm" type="none"/>
                    </a:lnB>
                    <a:solidFill>
                      <a:srgbClr val="00CEF6"/>
                    </a:solidFill>
                  </a:tcPr>
                </a:tc>
                <a:tc>
                  <a:txBody>
                    <a:bodyPr>
                      <a:noAutofit/>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solidFill>
                            <a:srgbClr val="FFFFFF"/>
                          </a:solidFill>
                          <a:latin typeface="Source Sans Pro"/>
                          <a:ea typeface="Source Sans Pro"/>
                          <a:cs typeface="Source Sans Pro"/>
                          <a:sym typeface="Source Sans Pro"/>
                        </a:rPr>
                        <a:t>Accuracy</a:t>
                      </a:r>
                      <a:endParaRPr b="1" sz="1100" u="none" cap="none" strike="noStrike">
                        <a:solidFill>
                          <a:srgbClr val="FFFFFF"/>
                        </a:solidFill>
                        <a:latin typeface="Source Sans Pro"/>
                        <a:ea typeface="Source Sans Pro"/>
                        <a:cs typeface="Source Sans Pro"/>
                        <a:sym typeface="Source Sans Pro"/>
                      </a:endParaRPr>
                    </a:p>
                  </a:txBody>
                  <a:tcPr marT="68575" marB="68575" marR="91425" marL="91425" anchor="ctr">
                    <a:lnL cap="flat" cmpd="sng" w="38100">
                      <a:solidFill>
                        <a:srgbClr val="3C78D8"/>
                      </a:solidFill>
                      <a:prstDash val="solid"/>
                      <a:round/>
                      <a:headEnd len="sm" w="sm" type="none"/>
                      <a:tailEnd len="sm" w="sm" type="none"/>
                    </a:lnL>
                    <a:lnR cap="flat" cmpd="sng" w="38100">
                      <a:solidFill>
                        <a:srgbClr val="3C78D8"/>
                      </a:solidFill>
                      <a:prstDash val="solid"/>
                      <a:round/>
                      <a:headEnd len="sm" w="sm" type="none"/>
                      <a:tailEnd len="sm" w="sm" type="none"/>
                    </a:lnR>
                    <a:lnT cap="flat" cmpd="sng" w="38100">
                      <a:solidFill>
                        <a:srgbClr val="3C78D8"/>
                      </a:solidFill>
                      <a:prstDash val="solid"/>
                      <a:round/>
                      <a:headEnd len="sm" w="sm" type="none"/>
                      <a:tailEnd len="sm" w="sm" type="none"/>
                    </a:lnT>
                    <a:lnB cap="flat" cmpd="sng" w="38100">
                      <a:solidFill>
                        <a:srgbClr val="3C78D8"/>
                      </a:solidFill>
                      <a:prstDash val="solid"/>
                      <a:round/>
                      <a:headEnd len="sm" w="sm" type="none"/>
                      <a:tailEnd len="sm" w="sm" type="none"/>
                    </a:lnB>
                    <a:solidFill>
                      <a:srgbClr val="00CEF6"/>
                    </a:solidFill>
                  </a:tcPr>
                </a:tc>
                <a:tc>
                  <a:txBody>
                    <a:bodyPr>
                      <a:noAutofit/>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solidFill>
                            <a:srgbClr val="FFFFFF"/>
                          </a:solidFill>
                          <a:latin typeface="Source Sans Pro"/>
                          <a:ea typeface="Source Sans Pro"/>
                          <a:cs typeface="Source Sans Pro"/>
                          <a:sym typeface="Source Sans Pro"/>
                        </a:rPr>
                        <a:t>MCC</a:t>
                      </a:r>
                      <a:endParaRPr b="1" sz="1100" u="none" cap="none" strike="noStrike">
                        <a:solidFill>
                          <a:srgbClr val="FFFFFF"/>
                        </a:solidFill>
                        <a:latin typeface="Source Sans Pro"/>
                        <a:ea typeface="Source Sans Pro"/>
                        <a:cs typeface="Source Sans Pro"/>
                        <a:sym typeface="Source Sans Pro"/>
                      </a:endParaRPr>
                    </a:p>
                  </a:txBody>
                  <a:tcPr marT="68575" marB="68575" marR="91425" marL="91425" anchor="ctr">
                    <a:lnL cap="flat" cmpd="sng" w="38100">
                      <a:solidFill>
                        <a:srgbClr val="3C78D8"/>
                      </a:solidFill>
                      <a:prstDash val="solid"/>
                      <a:round/>
                      <a:headEnd len="sm" w="sm" type="none"/>
                      <a:tailEnd len="sm" w="sm" type="none"/>
                    </a:lnL>
                    <a:lnR cap="flat" cmpd="sng" w="38100">
                      <a:solidFill>
                        <a:srgbClr val="3C78D8"/>
                      </a:solidFill>
                      <a:prstDash val="solid"/>
                      <a:round/>
                      <a:headEnd len="sm" w="sm" type="none"/>
                      <a:tailEnd len="sm" w="sm" type="none"/>
                    </a:lnR>
                    <a:lnT cap="flat" cmpd="sng" w="38100">
                      <a:solidFill>
                        <a:srgbClr val="3C78D8"/>
                      </a:solidFill>
                      <a:prstDash val="solid"/>
                      <a:round/>
                      <a:headEnd len="sm" w="sm" type="none"/>
                      <a:tailEnd len="sm" w="sm" type="none"/>
                    </a:lnT>
                    <a:lnB cap="flat" cmpd="sng" w="38100">
                      <a:solidFill>
                        <a:srgbClr val="3C78D8"/>
                      </a:solidFill>
                      <a:prstDash val="solid"/>
                      <a:round/>
                      <a:headEnd len="sm" w="sm" type="none"/>
                      <a:tailEnd len="sm" w="sm" type="none"/>
                    </a:lnB>
                    <a:solidFill>
                      <a:srgbClr val="00CEF6"/>
                    </a:solidFill>
                  </a:tcPr>
                </a:tc>
              </a:tr>
              <a:tr h="544550">
                <a:tc>
                  <a:txBody>
                    <a:bodyPr>
                      <a:noAutofit/>
                    </a:bodyPr>
                    <a:lstStyle/>
                    <a:p>
                      <a:pPr indent="0" lvl="0" marL="0" marR="0" rtl="0" algn="r">
                        <a:lnSpc>
                          <a:spcPct val="100000"/>
                        </a:lnSpc>
                        <a:spcBef>
                          <a:spcPts val="0"/>
                        </a:spcBef>
                        <a:spcAft>
                          <a:spcPts val="0"/>
                        </a:spcAft>
                        <a:buClr>
                          <a:srgbClr val="000000"/>
                        </a:buClr>
                        <a:buSzPts val="1100"/>
                        <a:buFont typeface="Arial"/>
                        <a:buNone/>
                      </a:pPr>
                      <a:r>
                        <a:rPr lang="en" sz="1100" u="none" cap="none" strike="noStrike">
                          <a:solidFill>
                            <a:srgbClr val="3C78D8"/>
                          </a:solidFill>
                          <a:latin typeface="Source Sans Pro"/>
                          <a:ea typeface="Source Sans Pro"/>
                          <a:cs typeface="Source Sans Pro"/>
                          <a:sym typeface="Source Sans Pro"/>
                        </a:rPr>
                        <a:t>Luss and d’Aspremont [2012]</a:t>
                      </a:r>
                      <a:endParaRPr sz="1100" u="none" cap="none" strike="noStrike">
                        <a:solidFill>
                          <a:srgbClr val="3C78D8"/>
                        </a:solidFill>
                        <a:latin typeface="Source Sans Pro"/>
                        <a:ea typeface="Source Sans Pro"/>
                        <a:cs typeface="Source Sans Pro"/>
                        <a:sym typeface="Source Sans Pro"/>
                      </a:endParaRPr>
                    </a:p>
                  </a:txBody>
                  <a:tcPr marT="68575" marB="68575" marR="91425" marL="91425" anchor="ctr">
                    <a:lnL cap="flat" cmpd="sng" w="38100">
                      <a:solidFill>
                        <a:srgbClr val="3C78D8"/>
                      </a:solidFill>
                      <a:prstDash val="solid"/>
                      <a:round/>
                      <a:headEnd len="sm" w="sm" type="none"/>
                      <a:tailEnd len="sm" w="sm" type="none"/>
                    </a:lnL>
                    <a:lnR cap="flat" cmpd="sng" w="38100">
                      <a:solidFill>
                        <a:srgbClr val="3C78D8"/>
                      </a:solidFill>
                      <a:prstDash val="solid"/>
                      <a:round/>
                      <a:headEnd len="sm" w="sm" type="none"/>
                      <a:tailEnd len="sm" w="sm" type="none"/>
                    </a:lnR>
                    <a:lnT cap="flat" cmpd="sng" w="38100">
                      <a:solidFill>
                        <a:srgbClr val="3C78D8"/>
                      </a:solidFill>
                      <a:prstDash val="solid"/>
                      <a:round/>
                      <a:headEnd len="sm" w="sm" type="none"/>
                      <a:tailEnd len="sm" w="sm" type="none"/>
                    </a:lnT>
                    <a:lnB cap="flat" cmpd="sng" w="9525">
                      <a:solidFill>
                        <a:srgbClr val="3C78D8"/>
                      </a:solidFill>
                      <a:prstDash val="dash"/>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8324A"/>
                          </a:solidFill>
                          <a:latin typeface="Source Sans Pro"/>
                          <a:ea typeface="Source Sans Pro"/>
                          <a:cs typeface="Source Sans Pro"/>
                          <a:sym typeface="Source Sans Pro"/>
                        </a:rPr>
                        <a:t>56.42%</a:t>
                      </a:r>
                      <a:endParaRPr sz="1400" u="none" cap="none" strike="noStrike">
                        <a:solidFill>
                          <a:srgbClr val="28324A"/>
                        </a:solidFill>
                        <a:latin typeface="Source Sans Pro"/>
                        <a:ea typeface="Source Sans Pro"/>
                        <a:cs typeface="Source Sans Pro"/>
                        <a:sym typeface="Source Sans Pro"/>
                      </a:endParaRPr>
                    </a:p>
                  </a:txBody>
                  <a:tcPr marT="68575" marB="68575" marR="91425" marL="91425" anchor="ctr">
                    <a:lnL cap="flat" cmpd="sng" w="38100">
                      <a:solidFill>
                        <a:srgbClr val="3C78D8"/>
                      </a:solidFill>
                      <a:prstDash val="solid"/>
                      <a:round/>
                      <a:headEnd len="sm" w="sm" type="none"/>
                      <a:tailEnd len="sm" w="sm" type="none"/>
                    </a:lnL>
                    <a:lnR cap="flat" cmpd="sng" w="38100">
                      <a:solidFill>
                        <a:srgbClr val="3C78D8"/>
                      </a:solidFill>
                      <a:prstDash val="solid"/>
                      <a:round/>
                      <a:headEnd len="sm" w="sm" type="none"/>
                      <a:tailEnd len="sm" w="sm" type="none"/>
                    </a:lnR>
                    <a:lnT cap="flat" cmpd="sng" w="38100">
                      <a:solidFill>
                        <a:srgbClr val="3C78D8"/>
                      </a:solidFill>
                      <a:prstDash val="solid"/>
                      <a:round/>
                      <a:headEnd len="sm" w="sm" type="none"/>
                      <a:tailEnd len="sm" w="sm" type="none"/>
                    </a:lnT>
                    <a:lnB cap="flat" cmpd="sng" w="9525">
                      <a:solidFill>
                        <a:srgbClr val="3C78D8"/>
                      </a:solidFill>
                      <a:prstDash val="dash"/>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8324A"/>
                          </a:solidFill>
                          <a:latin typeface="Source Sans Pro"/>
                          <a:ea typeface="Source Sans Pro"/>
                          <a:cs typeface="Source Sans Pro"/>
                          <a:sym typeface="Source Sans Pro"/>
                        </a:rPr>
                        <a:t>0.0711</a:t>
                      </a:r>
                      <a:endParaRPr sz="1400" u="none" cap="none" strike="noStrike">
                        <a:solidFill>
                          <a:srgbClr val="28324A"/>
                        </a:solidFill>
                        <a:latin typeface="Source Sans Pro"/>
                        <a:ea typeface="Source Sans Pro"/>
                        <a:cs typeface="Source Sans Pro"/>
                        <a:sym typeface="Source Sans Pro"/>
                      </a:endParaRPr>
                    </a:p>
                  </a:txBody>
                  <a:tcPr marT="68575" marB="68575" marR="91425" marL="91425" anchor="ctr">
                    <a:lnL cap="flat" cmpd="sng" w="38100">
                      <a:solidFill>
                        <a:srgbClr val="3C78D8"/>
                      </a:solidFill>
                      <a:prstDash val="solid"/>
                      <a:round/>
                      <a:headEnd len="sm" w="sm" type="none"/>
                      <a:tailEnd len="sm" w="sm" type="none"/>
                    </a:lnL>
                    <a:lnR cap="flat" cmpd="sng" w="38100">
                      <a:solidFill>
                        <a:srgbClr val="3C78D8"/>
                      </a:solidFill>
                      <a:prstDash val="solid"/>
                      <a:round/>
                      <a:headEnd len="sm" w="sm" type="none"/>
                      <a:tailEnd len="sm" w="sm" type="none"/>
                    </a:lnR>
                    <a:lnT cap="flat" cmpd="sng" w="38100">
                      <a:solidFill>
                        <a:srgbClr val="3C78D8"/>
                      </a:solidFill>
                      <a:prstDash val="solid"/>
                      <a:round/>
                      <a:headEnd len="sm" w="sm" type="none"/>
                      <a:tailEnd len="sm" w="sm" type="none"/>
                    </a:lnT>
                    <a:lnB cap="flat" cmpd="sng" w="9525">
                      <a:solidFill>
                        <a:srgbClr val="3C78D8"/>
                      </a:solidFill>
                      <a:prstDash val="dash"/>
                      <a:round/>
                      <a:headEnd len="sm" w="sm" type="none"/>
                      <a:tailEnd len="sm" w="sm" type="none"/>
                    </a:lnB>
                  </a:tcPr>
                </a:tc>
              </a:tr>
              <a:tr h="544550">
                <a:tc>
                  <a:txBody>
                    <a:bodyPr>
                      <a:noAutofit/>
                    </a:bodyPr>
                    <a:lstStyle/>
                    <a:p>
                      <a:pPr indent="0" lvl="0" marL="0" marR="0" rtl="0" algn="r">
                        <a:lnSpc>
                          <a:spcPct val="100000"/>
                        </a:lnSpc>
                        <a:spcBef>
                          <a:spcPts val="0"/>
                        </a:spcBef>
                        <a:spcAft>
                          <a:spcPts val="0"/>
                        </a:spcAft>
                        <a:buClr>
                          <a:srgbClr val="000000"/>
                        </a:buClr>
                        <a:buSzPts val="1100"/>
                        <a:buFont typeface="Arial"/>
                        <a:buNone/>
                      </a:pPr>
                      <a:r>
                        <a:rPr lang="en" sz="1100" u="none" cap="none" strike="noStrike">
                          <a:solidFill>
                            <a:srgbClr val="3C78D8"/>
                          </a:solidFill>
                          <a:latin typeface="Source Sans Pro"/>
                          <a:ea typeface="Source Sans Pro"/>
                          <a:cs typeface="Source Sans Pro"/>
                          <a:sym typeface="Source Sans Pro"/>
                        </a:rPr>
                        <a:t>Ding et al.[2014]</a:t>
                      </a:r>
                      <a:endParaRPr sz="1100" u="none" cap="none" strike="noStrike">
                        <a:solidFill>
                          <a:srgbClr val="3C78D8"/>
                        </a:solidFill>
                        <a:latin typeface="Source Sans Pro"/>
                        <a:ea typeface="Source Sans Pro"/>
                        <a:cs typeface="Source Sans Pro"/>
                        <a:sym typeface="Source Sans Pro"/>
                      </a:endParaRPr>
                    </a:p>
                  </a:txBody>
                  <a:tcPr marT="68575" marB="68575" marR="91425" marL="91425" anchor="ctr">
                    <a:lnL cap="flat" cmpd="sng" w="38100">
                      <a:solidFill>
                        <a:srgbClr val="3C78D8"/>
                      </a:solidFill>
                      <a:prstDash val="solid"/>
                      <a:round/>
                      <a:headEnd len="sm" w="sm" type="none"/>
                      <a:tailEnd len="sm" w="sm" type="none"/>
                    </a:lnL>
                    <a:lnR cap="flat" cmpd="sng" w="38100">
                      <a:solidFill>
                        <a:srgbClr val="3C78D8"/>
                      </a:solidFill>
                      <a:prstDash val="solid"/>
                      <a:round/>
                      <a:headEnd len="sm" w="sm" type="none"/>
                      <a:tailEnd len="sm" w="sm" type="none"/>
                    </a:lnR>
                    <a:lnT cap="flat" cmpd="sng" w="9525">
                      <a:solidFill>
                        <a:srgbClr val="3C78D8"/>
                      </a:solidFill>
                      <a:prstDash val="dash"/>
                      <a:round/>
                      <a:headEnd len="sm" w="sm" type="none"/>
                      <a:tailEnd len="sm" w="sm" type="none"/>
                    </a:lnT>
                    <a:lnB cap="flat" cmpd="sng" w="9525">
                      <a:solidFill>
                        <a:srgbClr val="3C78D8"/>
                      </a:solidFill>
                      <a:prstDash val="dash"/>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8324A"/>
                          </a:solidFill>
                          <a:latin typeface="Source Sans Pro"/>
                          <a:ea typeface="Source Sans Pro"/>
                          <a:cs typeface="Source Sans Pro"/>
                          <a:sym typeface="Source Sans Pro"/>
                        </a:rPr>
                        <a:t>65.08%</a:t>
                      </a:r>
                      <a:endParaRPr sz="1400" u="none" cap="none" strike="noStrike">
                        <a:solidFill>
                          <a:srgbClr val="28324A"/>
                        </a:solidFill>
                        <a:latin typeface="Source Sans Pro"/>
                        <a:ea typeface="Source Sans Pro"/>
                        <a:cs typeface="Source Sans Pro"/>
                        <a:sym typeface="Source Sans Pro"/>
                      </a:endParaRPr>
                    </a:p>
                  </a:txBody>
                  <a:tcPr marT="68575" marB="68575" marR="91425" marL="91425" anchor="ctr">
                    <a:lnL cap="flat" cmpd="sng" w="38100">
                      <a:solidFill>
                        <a:srgbClr val="3C78D8"/>
                      </a:solidFill>
                      <a:prstDash val="solid"/>
                      <a:round/>
                      <a:headEnd len="sm" w="sm" type="none"/>
                      <a:tailEnd len="sm" w="sm" type="none"/>
                    </a:lnL>
                    <a:lnR cap="flat" cmpd="sng" w="38100">
                      <a:solidFill>
                        <a:srgbClr val="3C78D8"/>
                      </a:solidFill>
                      <a:prstDash val="solid"/>
                      <a:round/>
                      <a:headEnd len="sm" w="sm" type="none"/>
                      <a:tailEnd len="sm" w="sm" type="none"/>
                    </a:lnR>
                    <a:lnT cap="flat" cmpd="sng" w="9525">
                      <a:solidFill>
                        <a:srgbClr val="3C78D8"/>
                      </a:solidFill>
                      <a:prstDash val="dash"/>
                      <a:round/>
                      <a:headEnd len="sm" w="sm" type="none"/>
                      <a:tailEnd len="sm" w="sm" type="none"/>
                    </a:lnT>
                    <a:lnB cap="flat" cmpd="sng" w="9525">
                      <a:solidFill>
                        <a:srgbClr val="3C78D8"/>
                      </a:solidFill>
                      <a:prstDash val="dash"/>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8324A"/>
                          </a:solidFill>
                          <a:latin typeface="Source Sans Pro"/>
                          <a:ea typeface="Source Sans Pro"/>
                          <a:cs typeface="Source Sans Pro"/>
                          <a:sym typeface="Source Sans Pro"/>
                        </a:rPr>
                        <a:t>0.4357</a:t>
                      </a:r>
                      <a:endParaRPr sz="1400" u="none" cap="none" strike="noStrike">
                        <a:solidFill>
                          <a:srgbClr val="28324A"/>
                        </a:solidFill>
                        <a:latin typeface="Source Sans Pro"/>
                        <a:ea typeface="Source Sans Pro"/>
                        <a:cs typeface="Source Sans Pro"/>
                        <a:sym typeface="Source Sans Pro"/>
                      </a:endParaRPr>
                    </a:p>
                  </a:txBody>
                  <a:tcPr marT="68575" marB="68575" marR="91425" marL="91425" anchor="ctr">
                    <a:lnL cap="flat" cmpd="sng" w="38100">
                      <a:solidFill>
                        <a:srgbClr val="3C78D8"/>
                      </a:solidFill>
                      <a:prstDash val="solid"/>
                      <a:round/>
                      <a:headEnd len="sm" w="sm" type="none"/>
                      <a:tailEnd len="sm" w="sm" type="none"/>
                    </a:lnL>
                    <a:lnR cap="flat" cmpd="sng" w="38100">
                      <a:solidFill>
                        <a:srgbClr val="3C78D8"/>
                      </a:solidFill>
                      <a:prstDash val="solid"/>
                      <a:round/>
                      <a:headEnd len="sm" w="sm" type="none"/>
                      <a:tailEnd len="sm" w="sm" type="none"/>
                    </a:lnR>
                    <a:lnT cap="flat" cmpd="sng" w="9525">
                      <a:solidFill>
                        <a:srgbClr val="3C78D8"/>
                      </a:solidFill>
                      <a:prstDash val="dash"/>
                      <a:round/>
                      <a:headEnd len="sm" w="sm" type="none"/>
                      <a:tailEnd len="sm" w="sm" type="none"/>
                    </a:lnT>
                    <a:lnB cap="flat" cmpd="sng" w="9525">
                      <a:solidFill>
                        <a:srgbClr val="3C78D8"/>
                      </a:solidFill>
                      <a:prstDash val="dash"/>
                      <a:round/>
                      <a:headEnd len="sm" w="sm" type="none"/>
                      <a:tailEnd len="sm" w="sm" type="none"/>
                    </a:lnB>
                  </a:tcPr>
                </a:tc>
              </a:tr>
              <a:tr h="544550">
                <a:tc>
                  <a:txBody>
                    <a:bodyPr>
                      <a:noAutofit/>
                    </a:bodyPr>
                    <a:lstStyle/>
                    <a:p>
                      <a:pPr indent="0" lvl="0" marL="0" marR="0" rtl="0" algn="r">
                        <a:lnSpc>
                          <a:spcPct val="100000"/>
                        </a:lnSpc>
                        <a:spcBef>
                          <a:spcPts val="0"/>
                        </a:spcBef>
                        <a:spcAft>
                          <a:spcPts val="0"/>
                        </a:spcAft>
                        <a:buClr>
                          <a:srgbClr val="000000"/>
                        </a:buClr>
                        <a:buSzPts val="1100"/>
                        <a:buFont typeface="Arial"/>
                        <a:buNone/>
                      </a:pPr>
                      <a:r>
                        <a:rPr lang="en" sz="1100" u="none" cap="none" strike="noStrike">
                          <a:solidFill>
                            <a:srgbClr val="3C78D8"/>
                          </a:solidFill>
                          <a:latin typeface="Source Sans Pro"/>
                          <a:ea typeface="Source Sans Pro"/>
                          <a:cs typeface="Source Sans Pro"/>
                          <a:sym typeface="Source Sans Pro"/>
                        </a:rPr>
                        <a:t>1D-CNN GM (this project)</a:t>
                      </a:r>
                      <a:endParaRPr sz="1100" u="none" cap="none" strike="noStrike">
                        <a:solidFill>
                          <a:srgbClr val="3C78D8"/>
                        </a:solidFill>
                        <a:latin typeface="Source Sans Pro"/>
                        <a:ea typeface="Source Sans Pro"/>
                        <a:cs typeface="Source Sans Pro"/>
                        <a:sym typeface="Source Sans Pro"/>
                      </a:endParaRPr>
                    </a:p>
                  </a:txBody>
                  <a:tcPr marT="68575" marB="68575" marR="91425" marL="91425" anchor="ctr">
                    <a:lnL cap="flat" cmpd="sng" w="38100">
                      <a:solidFill>
                        <a:srgbClr val="3C78D8"/>
                      </a:solidFill>
                      <a:prstDash val="solid"/>
                      <a:round/>
                      <a:headEnd len="sm" w="sm" type="none"/>
                      <a:tailEnd len="sm" w="sm" type="none"/>
                    </a:lnL>
                    <a:lnR cap="flat" cmpd="sng" w="38100">
                      <a:solidFill>
                        <a:srgbClr val="3C78D8"/>
                      </a:solidFill>
                      <a:prstDash val="solid"/>
                      <a:round/>
                      <a:headEnd len="sm" w="sm" type="none"/>
                      <a:tailEnd len="sm" w="sm" type="none"/>
                    </a:lnR>
                    <a:lnT cap="flat" cmpd="sng" w="9525">
                      <a:solidFill>
                        <a:srgbClr val="3C78D8"/>
                      </a:solidFill>
                      <a:prstDash val="dash"/>
                      <a:round/>
                      <a:headEnd len="sm" w="sm" type="none"/>
                      <a:tailEnd len="sm" w="sm" type="none"/>
                    </a:lnT>
                    <a:lnB cap="flat" cmpd="sng" w="9525">
                      <a:solidFill>
                        <a:srgbClr val="3C78D8"/>
                      </a:solidFill>
                      <a:prstDash val="dash"/>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8324A"/>
                          </a:solidFill>
                          <a:latin typeface="Source Sans Pro"/>
                          <a:ea typeface="Source Sans Pro"/>
                          <a:cs typeface="Source Sans Pro"/>
                          <a:sym typeface="Source Sans Pro"/>
                        </a:rPr>
                        <a:t>64.43%</a:t>
                      </a:r>
                      <a:endParaRPr sz="1400" u="none" cap="none" strike="noStrike">
                        <a:solidFill>
                          <a:srgbClr val="28324A"/>
                        </a:solidFill>
                        <a:latin typeface="Source Sans Pro"/>
                        <a:ea typeface="Source Sans Pro"/>
                        <a:cs typeface="Source Sans Pro"/>
                        <a:sym typeface="Source Sans Pro"/>
                      </a:endParaRPr>
                    </a:p>
                  </a:txBody>
                  <a:tcPr marT="68575" marB="68575" marR="91425" marL="91425" anchor="ctr">
                    <a:lnL cap="flat" cmpd="sng" w="38100">
                      <a:solidFill>
                        <a:srgbClr val="3C78D8"/>
                      </a:solidFill>
                      <a:prstDash val="solid"/>
                      <a:round/>
                      <a:headEnd len="sm" w="sm" type="none"/>
                      <a:tailEnd len="sm" w="sm" type="none"/>
                    </a:lnL>
                    <a:lnR cap="flat" cmpd="sng" w="38100">
                      <a:solidFill>
                        <a:srgbClr val="3C78D8"/>
                      </a:solidFill>
                      <a:prstDash val="solid"/>
                      <a:round/>
                      <a:headEnd len="sm" w="sm" type="none"/>
                      <a:tailEnd len="sm" w="sm" type="none"/>
                    </a:lnR>
                    <a:lnT cap="flat" cmpd="sng" w="9525">
                      <a:solidFill>
                        <a:srgbClr val="3C78D8"/>
                      </a:solidFill>
                      <a:prstDash val="dash"/>
                      <a:round/>
                      <a:headEnd len="sm" w="sm" type="none"/>
                      <a:tailEnd len="sm" w="sm" type="none"/>
                    </a:lnT>
                    <a:lnB cap="flat" cmpd="sng" w="9525">
                      <a:solidFill>
                        <a:srgbClr val="3C78D8"/>
                      </a:solidFill>
                      <a:prstDash val="dash"/>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8324A"/>
                          </a:solidFill>
                          <a:latin typeface="Source Sans Pro"/>
                          <a:ea typeface="Source Sans Pro"/>
                          <a:cs typeface="Source Sans Pro"/>
                          <a:sym typeface="Source Sans Pro"/>
                        </a:rPr>
                        <a:t>0.2918</a:t>
                      </a:r>
                      <a:endParaRPr sz="1400" u="none" cap="none" strike="noStrike">
                        <a:solidFill>
                          <a:srgbClr val="28324A"/>
                        </a:solidFill>
                        <a:latin typeface="Source Sans Pro"/>
                        <a:ea typeface="Source Sans Pro"/>
                        <a:cs typeface="Source Sans Pro"/>
                        <a:sym typeface="Source Sans Pro"/>
                      </a:endParaRPr>
                    </a:p>
                  </a:txBody>
                  <a:tcPr marT="68575" marB="68575" marR="91425" marL="91425" anchor="ctr">
                    <a:lnL cap="flat" cmpd="sng" w="38100">
                      <a:solidFill>
                        <a:srgbClr val="3C78D8"/>
                      </a:solidFill>
                      <a:prstDash val="solid"/>
                      <a:round/>
                      <a:headEnd len="sm" w="sm" type="none"/>
                      <a:tailEnd len="sm" w="sm" type="none"/>
                    </a:lnL>
                    <a:lnR cap="flat" cmpd="sng" w="38100">
                      <a:solidFill>
                        <a:srgbClr val="3C78D8"/>
                      </a:solidFill>
                      <a:prstDash val="solid"/>
                      <a:round/>
                      <a:headEnd len="sm" w="sm" type="none"/>
                      <a:tailEnd len="sm" w="sm" type="none"/>
                    </a:lnR>
                    <a:lnT cap="flat" cmpd="sng" w="9525">
                      <a:solidFill>
                        <a:srgbClr val="3C78D8"/>
                      </a:solidFill>
                      <a:prstDash val="dash"/>
                      <a:round/>
                      <a:headEnd len="sm" w="sm" type="none"/>
                      <a:tailEnd len="sm" w="sm" type="none"/>
                    </a:lnT>
                    <a:lnB cap="flat" cmpd="sng" w="9525">
                      <a:solidFill>
                        <a:srgbClr val="3C78D8"/>
                      </a:solidFill>
                      <a:prstDash val="dash"/>
                      <a:round/>
                      <a:headEnd len="sm" w="sm" type="none"/>
                      <a:tailEnd len="sm" w="sm" type="none"/>
                    </a:lnB>
                  </a:tcPr>
                </a:tc>
              </a:tr>
              <a:tr h="544550">
                <a:tc>
                  <a:txBody>
                    <a:bodyPr>
                      <a:noAutofit/>
                    </a:bodyPr>
                    <a:lstStyle/>
                    <a:p>
                      <a:pPr indent="0" lvl="0" marL="0" marR="0" rtl="0" algn="r">
                        <a:lnSpc>
                          <a:spcPct val="100000"/>
                        </a:lnSpc>
                        <a:spcBef>
                          <a:spcPts val="0"/>
                        </a:spcBef>
                        <a:spcAft>
                          <a:spcPts val="0"/>
                        </a:spcAft>
                        <a:buClr>
                          <a:schemeClr val="dk1"/>
                        </a:buClr>
                        <a:buSzPts val="1100"/>
                        <a:buFont typeface="Arial"/>
                        <a:buNone/>
                      </a:pPr>
                      <a:r>
                        <a:rPr lang="en" sz="1100" u="none" cap="none" strike="noStrike">
                          <a:solidFill>
                            <a:srgbClr val="3C78D8"/>
                          </a:solidFill>
                          <a:latin typeface="Source Sans Pro"/>
                          <a:ea typeface="Source Sans Pro"/>
                          <a:cs typeface="Source Sans Pro"/>
                          <a:sym typeface="Source Sans Pro"/>
                        </a:rPr>
                        <a:t>Bi-GRU (this project)</a:t>
                      </a:r>
                      <a:endParaRPr sz="1100" u="none" cap="none" strike="noStrike">
                        <a:solidFill>
                          <a:srgbClr val="3C78D8"/>
                        </a:solidFill>
                        <a:latin typeface="Source Sans Pro"/>
                        <a:ea typeface="Source Sans Pro"/>
                        <a:cs typeface="Source Sans Pro"/>
                        <a:sym typeface="Source Sans Pro"/>
                      </a:endParaRPr>
                    </a:p>
                  </a:txBody>
                  <a:tcPr marT="68575" marB="68575" marR="91425" marL="91425" anchor="ctr">
                    <a:lnL cap="flat" cmpd="sng" w="38100">
                      <a:solidFill>
                        <a:srgbClr val="3C78D8"/>
                      </a:solidFill>
                      <a:prstDash val="solid"/>
                      <a:round/>
                      <a:headEnd len="sm" w="sm" type="none"/>
                      <a:tailEnd len="sm" w="sm" type="none"/>
                    </a:lnL>
                    <a:lnR cap="flat" cmpd="sng" w="38100">
                      <a:solidFill>
                        <a:srgbClr val="3C78D8"/>
                      </a:solidFill>
                      <a:prstDash val="solid"/>
                      <a:round/>
                      <a:headEnd len="sm" w="sm" type="none"/>
                      <a:tailEnd len="sm" w="sm" type="none"/>
                    </a:lnR>
                    <a:lnT cap="flat" cmpd="sng" w="9525">
                      <a:solidFill>
                        <a:srgbClr val="3C78D8"/>
                      </a:solidFill>
                      <a:prstDash val="dash"/>
                      <a:round/>
                      <a:headEnd len="sm" w="sm" type="none"/>
                      <a:tailEnd len="sm" w="sm" type="none"/>
                    </a:lnT>
                    <a:lnB cap="flat" cmpd="sng" w="9525">
                      <a:solidFill>
                        <a:srgbClr val="3C78D8"/>
                      </a:solidFill>
                      <a:prstDash val="dash"/>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8324A"/>
                          </a:solidFill>
                          <a:latin typeface="Source Sans Pro"/>
                          <a:ea typeface="Source Sans Pro"/>
                          <a:cs typeface="Source Sans Pro"/>
                          <a:sym typeface="Source Sans Pro"/>
                        </a:rPr>
                        <a:t>63.34%</a:t>
                      </a:r>
                      <a:endParaRPr sz="1400" u="none" cap="none" strike="noStrike">
                        <a:solidFill>
                          <a:srgbClr val="28324A"/>
                        </a:solidFill>
                        <a:latin typeface="Source Sans Pro"/>
                        <a:ea typeface="Source Sans Pro"/>
                        <a:cs typeface="Source Sans Pro"/>
                        <a:sym typeface="Source Sans Pro"/>
                      </a:endParaRPr>
                    </a:p>
                  </a:txBody>
                  <a:tcPr marT="68575" marB="68575" marR="91425" marL="91425" anchor="ctr">
                    <a:lnL cap="flat" cmpd="sng" w="38100">
                      <a:solidFill>
                        <a:srgbClr val="3C78D8"/>
                      </a:solidFill>
                      <a:prstDash val="solid"/>
                      <a:round/>
                      <a:headEnd len="sm" w="sm" type="none"/>
                      <a:tailEnd len="sm" w="sm" type="none"/>
                    </a:lnL>
                    <a:lnR cap="flat" cmpd="sng" w="38100">
                      <a:solidFill>
                        <a:srgbClr val="3C78D8"/>
                      </a:solidFill>
                      <a:prstDash val="solid"/>
                      <a:round/>
                      <a:headEnd len="sm" w="sm" type="none"/>
                      <a:tailEnd len="sm" w="sm" type="none"/>
                    </a:lnR>
                    <a:lnT cap="flat" cmpd="sng" w="9525">
                      <a:solidFill>
                        <a:srgbClr val="3C78D8"/>
                      </a:solidFill>
                      <a:prstDash val="dash"/>
                      <a:round/>
                      <a:headEnd len="sm" w="sm" type="none"/>
                      <a:tailEnd len="sm" w="sm" type="none"/>
                    </a:lnT>
                    <a:lnB cap="flat" cmpd="sng" w="9525">
                      <a:solidFill>
                        <a:srgbClr val="3C78D8"/>
                      </a:solidFill>
                      <a:prstDash val="dash"/>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8324A"/>
                          </a:solidFill>
                          <a:latin typeface="Source Sans Pro"/>
                          <a:ea typeface="Source Sans Pro"/>
                          <a:cs typeface="Source Sans Pro"/>
                          <a:sym typeface="Source Sans Pro"/>
                        </a:rPr>
                        <a:t>0.2111</a:t>
                      </a:r>
                      <a:endParaRPr sz="1400" u="none" cap="none" strike="noStrike">
                        <a:solidFill>
                          <a:srgbClr val="28324A"/>
                        </a:solidFill>
                        <a:latin typeface="Source Sans Pro"/>
                        <a:ea typeface="Source Sans Pro"/>
                        <a:cs typeface="Source Sans Pro"/>
                        <a:sym typeface="Source Sans Pro"/>
                      </a:endParaRPr>
                    </a:p>
                  </a:txBody>
                  <a:tcPr marT="68575" marB="68575" marR="91425" marL="91425" anchor="ctr">
                    <a:lnL cap="flat" cmpd="sng" w="38100">
                      <a:solidFill>
                        <a:srgbClr val="3C78D8"/>
                      </a:solidFill>
                      <a:prstDash val="solid"/>
                      <a:round/>
                      <a:headEnd len="sm" w="sm" type="none"/>
                      <a:tailEnd len="sm" w="sm" type="none"/>
                    </a:lnL>
                    <a:lnR cap="flat" cmpd="sng" w="38100">
                      <a:solidFill>
                        <a:srgbClr val="3C78D8"/>
                      </a:solidFill>
                      <a:prstDash val="solid"/>
                      <a:round/>
                      <a:headEnd len="sm" w="sm" type="none"/>
                      <a:tailEnd len="sm" w="sm" type="none"/>
                    </a:lnR>
                    <a:lnT cap="flat" cmpd="sng" w="9525">
                      <a:solidFill>
                        <a:srgbClr val="3C78D8"/>
                      </a:solidFill>
                      <a:prstDash val="dash"/>
                      <a:round/>
                      <a:headEnd len="sm" w="sm" type="none"/>
                      <a:tailEnd len="sm" w="sm" type="none"/>
                    </a:lnT>
                    <a:lnB cap="flat" cmpd="sng" w="9525">
                      <a:solidFill>
                        <a:srgbClr val="3C78D8"/>
                      </a:solidFill>
                      <a:prstDash val="dash"/>
                      <a:round/>
                      <a:headEnd len="sm" w="sm" type="none"/>
                      <a:tailEnd len="sm" w="sm" type="none"/>
                    </a:lnB>
                  </a:tcPr>
                </a:tc>
              </a:tr>
              <a:tr h="544550">
                <a:tc>
                  <a:txBody>
                    <a:bodyPr>
                      <a:noAutofit/>
                    </a:bodyPr>
                    <a:lstStyle/>
                    <a:p>
                      <a:pPr indent="0" lvl="0" marL="0" marR="0" rtl="0" algn="r">
                        <a:lnSpc>
                          <a:spcPct val="100000"/>
                        </a:lnSpc>
                        <a:spcBef>
                          <a:spcPts val="0"/>
                        </a:spcBef>
                        <a:spcAft>
                          <a:spcPts val="0"/>
                        </a:spcAft>
                        <a:buClr>
                          <a:schemeClr val="dk1"/>
                        </a:buClr>
                        <a:buSzPts val="1100"/>
                        <a:buFont typeface="Arial"/>
                        <a:buNone/>
                      </a:pPr>
                      <a:r>
                        <a:rPr lang="en" sz="1100" u="none" cap="none" strike="noStrike">
                          <a:solidFill>
                            <a:srgbClr val="3C78D8"/>
                          </a:solidFill>
                          <a:latin typeface="Source Sans Pro"/>
                          <a:ea typeface="Source Sans Pro"/>
                          <a:cs typeface="Source Sans Pro"/>
                          <a:sym typeface="Source Sans Pro"/>
                        </a:rPr>
                        <a:t>BERT (this project)</a:t>
                      </a:r>
                      <a:endParaRPr sz="1100" u="none" cap="none" strike="noStrike">
                        <a:solidFill>
                          <a:srgbClr val="3C78D8"/>
                        </a:solidFill>
                        <a:latin typeface="Source Sans Pro"/>
                        <a:ea typeface="Source Sans Pro"/>
                        <a:cs typeface="Source Sans Pro"/>
                        <a:sym typeface="Source Sans Pro"/>
                      </a:endParaRPr>
                    </a:p>
                  </a:txBody>
                  <a:tcPr marT="68575" marB="68575" marR="91425" marL="91425" anchor="ctr">
                    <a:lnL cap="flat" cmpd="sng" w="38100">
                      <a:solidFill>
                        <a:srgbClr val="3C78D8"/>
                      </a:solidFill>
                      <a:prstDash val="solid"/>
                      <a:round/>
                      <a:headEnd len="sm" w="sm" type="none"/>
                      <a:tailEnd len="sm" w="sm" type="none"/>
                    </a:lnL>
                    <a:lnR cap="flat" cmpd="sng" w="38100">
                      <a:solidFill>
                        <a:srgbClr val="3C78D8"/>
                      </a:solidFill>
                      <a:prstDash val="solid"/>
                      <a:round/>
                      <a:headEnd len="sm" w="sm" type="none"/>
                      <a:tailEnd len="sm" w="sm" type="none"/>
                    </a:lnR>
                    <a:lnT cap="flat" cmpd="sng" w="9525">
                      <a:solidFill>
                        <a:srgbClr val="3C78D8"/>
                      </a:solidFill>
                      <a:prstDash val="dash"/>
                      <a:round/>
                      <a:headEnd len="sm" w="sm" type="none"/>
                      <a:tailEnd len="sm" w="sm" type="none"/>
                    </a:lnT>
                    <a:lnB cap="flat" cmpd="sng" w="38100">
                      <a:solidFill>
                        <a:srgbClr val="3C78D8"/>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lang="en">
                          <a:solidFill>
                            <a:srgbClr val="28324A"/>
                          </a:solidFill>
                          <a:latin typeface="Source Sans Pro"/>
                          <a:ea typeface="Source Sans Pro"/>
                          <a:cs typeface="Source Sans Pro"/>
                          <a:sym typeface="Source Sans Pro"/>
                        </a:rPr>
                        <a:t>66</a:t>
                      </a:r>
                      <a:r>
                        <a:rPr lang="en" sz="1400" u="none" cap="none" strike="noStrike">
                          <a:solidFill>
                            <a:srgbClr val="28324A"/>
                          </a:solidFill>
                          <a:latin typeface="Source Sans Pro"/>
                          <a:ea typeface="Source Sans Pro"/>
                          <a:cs typeface="Source Sans Pro"/>
                          <a:sym typeface="Source Sans Pro"/>
                        </a:rPr>
                        <a:t>.43%</a:t>
                      </a:r>
                      <a:endParaRPr sz="1400" u="none" cap="none" strike="noStrike">
                        <a:solidFill>
                          <a:srgbClr val="28324A"/>
                        </a:solidFill>
                        <a:latin typeface="Source Sans Pro"/>
                        <a:ea typeface="Source Sans Pro"/>
                        <a:cs typeface="Source Sans Pro"/>
                        <a:sym typeface="Source Sans Pro"/>
                      </a:endParaRPr>
                    </a:p>
                  </a:txBody>
                  <a:tcPr marT="68575" marB="68575" marR="91425" marL="91425" anchor="ctr">
                    <a:lnL cap="flat" cmpd="sng" w="38100">
                      <a:solidFill>
                        <a:srgbClr val="3C78D8"/>
                      </a:solidFill>
                      <a:prstDash val="solid"/>
                      <a:round/>
                      <a:headEnd len="sm" w="sm" type="none"/>
                      <a:tailEnd len="sm" w="sm" type="none"/>
                    </a:lnL>
                    <a:lnR cap="flat" cmpd="sng" w="38100">
                      <a:solidFill>
                        <a:srgbClr val="3C78D8"/>
                      </a:solidFill>
                      <a:prstDash val="solid"/>
                      <a:round/>
                      <a:headEnd len="sm" w="sm" type="none"/>
                      <a:tailEnd len="sm" w="sm" type="none"/>
                    </a:lnR>
                    <a:lnT cap="flat" cmpd="sng" w="9525">
                      <a:solidFill>
                        <a:srgbClr val="3C78D8"/>
                      </a:solidFill>
                      <a:prstDash val="dash"/>
                      <a:round/>
                      <a:headEnd len="sm" w="sm" type="none"/>
                      <a:tailEnd len="sm" w="sm" type="none"/>
                    </a:lnT>
                    <a:lnB cap="flat" cmpd="sng" w="38100">
                      <a:solidFill>
                        <a:srgbClr val="3C78D8"/>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rgbClr val="28324A"/>
                          </a:solidFill>
                          <a:latin typeface="Source Sans Pro"/>
                          <a:ea typeface="Source Sans Pro"/>
                          <a:cs typeface="Source Sans Pro"/>
                          <a:sym typeface="Source Sans Pro"/>
                        </a:rPr>
                        <a:t>0.3010</a:t>
                      </a:r>
                      <a:endParaRPr sz="1400" u="none" cap="none" strike="noStrike">
                        <a:solidFill>
                          <a:srgbClr val="28324A"/>
                        </a:solidFill>
                        <a:latin typeface="Source Sans Pro"/>
                        <a:ea typeface="Source Sans Pro"/>
                        <a:cs typeface="Source Sans Pro"/>
                        <a:sym typeface="Source Sans Pro"/>
                      </a:endParaRPr>
                    </a:p>
                  </a:txBody>
                  <a:tcPr marT="68575" marB="68575" marR="91425" marL="91425" anchor="ctr">
                    <a:lnL cap="flat" cmpd="sng" w="38100">
                      <a:solidFill>
                        <a:srgbClr val="3C78D8"/>
                      </a:solidFill>
                      <a:prstDash val="solid"/>
                      <a:round/>
                      <a:headEnd len="sm" w="sm" type="none"/>
                      <a:tailEnd len="sm" w="sm" type="none"/>
                    </a:lnL>
                    <a:lnR cap="flat" cmpd="sng" w="38100">
                      <a:solidFill>
                        <a:srgbClr val="3C78D8"/>
                      </a:solidFill>
                      <a:prstDash val="solid"/>
                      <a:round/>
                      <a:headEnd len="sm" w="sm" type="none"/>
                      <a:tailEnd len="sm" w="sm" type="none"/>
                    </a:lnR>
                    <a:lnT cap="flat" cmpd="sng" w="9525">
                      <a:solidFill>
                        <a:srgbClr val="3C78D8"/>
                      </a:solidFill>
                      <a:prstDash val="dash"/>
                      <a:round/>
                      <a:headEnd len="sm" w="sm" type="none"/>
                      <a:tailEnd len="sm" w="sm" type="none"/>
                    </a:lnT>
                    <a:lnB cap="flat" cmpd="sng" w="38100">
                      <a:solidFill>
                        <a:srgbClr val="3C78D8"/>
                      </a:solidFill>
                      <a:prstDash val="solid"/>
                      <a:round/>
                      <a:headEnd len="sm" w="sm" type="none"/>
                      <a:tailEnd len="sm" w="sm" type="none"/>
                    </a:lnB>
                  </a:tcPr>
                </a:tc>
              </a:tr>
            </a:tbl>
          </a:graphicData>
        </a:graphic>
      </p:graphicFrame>
      <p:sp>
        <p:nvSpPr>
          <p:cNvPr id="732" name="Google Shape;732;p34"/>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6" name="Shape 736"/>
        <p:cNvGrpSpPr/>
        <p:nvPr/>
      </p:nvGrpSpPr>
      <p:grpSpPr>
        <a:xfrm>
          <a:off x="0" y="0"/>
          <a:ext cx="0" cy="0"/>
          <a:chOff x="0" y="0"/>
          <a:chExt cx="0" cy="0"/>
        </a:xfrm>
      </p:grpSpPr>
      <p:sp>
        <p:nvSpPr>
          <p:cNvPr id="737" name="Google Shape;737;p35"/>
          <p:cNvSpPr/>
          <p:nvPr/>
        </p:nvSpPr>
        <p:spPr>
          <a:xfrm>
            <a:off x="4073423" y="1047226"/>
            <a:ext cx="4632560" cy="3606500"/>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cap="flat" cmpd="sng" w="9525">
            <a:solidFill>
              <a:srgbClr val="28324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Sans Pro"/>
              <a:ea typeface="Source Sans Pro"/>
              <a:cs typeface="Source Sans Pro"/>
              <a:sym typeface="Source Sans Pro"/>
            </a:endParaRPr>
          </a:p>
        </p:txBody>
      </p:sp>
      <p:sp>
        <p:nvSpPr>
          <p:cNvPr id="738" name="Google Shape;738;p35"/>
          <p:cNvSpPr/>
          <p:nvPr/>
        </p:nvSpPr>
        <p:spPr>
          <a:xfrm>
            <a:off x="4267277" y="1238744"/>
            <a:ext cx="4244700" cy="2710500"/>
          </a:xfrm>
          <a:prstGeom prst="rect">
            <a:avLst/>
          </a:prstGeom>
          <a:solidFill>
            <a:srgbClr val="F3F3F3"/>
          </a:solidFill>
          <a:ln cap="flat" cmpd="sng" w="9525">
            <a:solidFill>
              <a:srgbClr val="28324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999999"/>
                </a:solidFill>
                <a:latin typeface="Source Sans Pro"/>
                <a:ea typeface="Source Sans Pro"/>
                <a:cs typeface="Source Sans Pro"/>
                <a:sym typeface="Source Sans Pro"/>
              </a:rPr>
              <a:t>Place your screenshot here</a:t>
            </a:r>
            <a:endParaRPr b="0" i="0" sz="1000" u="none" cap="none" strike="noStrike">
              <a:solidFill>
                <a:srgbClr val="999999"/>
              </a:solidFill>
              <a:latin typeface="Source Sans Pro"/>
              <a:ea typeface="Source Sans Pro"/>
              <a:cs typeface="Source Sans Pro"/>
              <a:sym typeface="Source Sans Pro"/>
            </a:endParaRPr>
          </a:p>
        </p:txBody>
      </p:sp>
      <p:sp>
        <p:nvSpPr>
          <p:cNvPr id="739" name="Google Shape;739;p35"/>
          <p:cNvSpPr txBox="1"/>
          <p:nvPr>
            <p:ph idx="4294967295" type="body"/>
          </p:nvPr>
        </p:nvSpPr>
        <p:spPr>
          <a:xfrm>
            <a:off x="457200" y="2152275"/>
            <a:ext cx="3575400" cy="2501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600"/>
              </a:spcBef>
              <a:spcAft>
                <a:spcPts val="0"/>
              </a:spcAft>
              <a:buSzPts val="2000"/>
              <a:buNone/>
            </a:pPr>
            <a:r>
              <a:rPr b="1" lang="en">
                <a:solidFill>
                  <a:srgbClr val="FFFFFF"/>
                </a:solidFill>
                <a:latin typeface="Oswald"/>
                <a:ea typeface="Oswald"/>
                <a:cs typeface="Oswald"/>
                <a:sym typeface="Oswald"/>
              </a:rPr>
              <a:t>LIVE PROJECT</a:t>
            </a:r>
            <a:endParaRPr b="1">
              <a:solidFill>
                <a:srgbClr val="FFFFFF"/>
              </a:solidFill>
              <a:latin typeface="Oswald"/>
              <a:ea typeface="Oswald"/>
              <a:cs typeface="Oswald"/>
              <a:sym typeface="Oswald"/>
            </a:endParaRPr>
          </a:p>
          <a:p>
            <a:pPr indent="0" lvl="0" marL="0" rtl="0" algn="l">
              <a:lnSpc>
                <a:spcPct val="100000"/>
              </a:lnSpc>
              <a:spcBef>
                <a:spcPts val="600"/>
              </a:spcBef>
              <a:spcAft>
                <a:spcPts val="0"/>
              </a:spcAft>
              <a:buSzPts val="2000"/>
              <a:buNone/>
            </a:pPr>
            <a:r>
              <a:t/>
            </a:r>
            <a:endParaRPr/>
          </a:p>
        </p:txBody>
      </p:sp>
      <p:sp>
        <p:nvSpPr>
          <p:cNvPr id="740" name="Google Shape;740;p35"/>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741" name="Google Shape;741;p35"/>
          <p:cNvPicPr preferRelativeResize="0"/>
          <p:nvPr/>
        </p:nvPicPr>
        <p:blipFill>
          <a:blip r:embed="rId3">
            <a:alphaModFix/>
          </a:blip>
          <a:stretch>
            <a:fillRect/>
          </a:stretch>
        </p:blipFill>
        <p:spPr>
          <a:xfrm>
            <a:off x="4267275" y="1387100"/>
            <a:ext cx="4244700" cy="2304224"/>
          </a:xfrm>
          <a:prstGeom prst="rect">
            <a:avLst/>
          </a:prstGeom>
          <a:noFill/>
          <a:ln cap="flat" cmpd="sng" w="9525">
            <a:solidFill>
              <a:srgbClr val="28324A"/>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5" name="Shape 745"/>
        <p:cNvGrpSpPr/>
        <p:nvPr/>
      </p:nvGrpSpPr>
      <p:grpSpPr>
        <a:xfrm>
          <a:off x="0" y="0"/>
          <a:ext cx="0" cy="0"/>
          <a:chOff x="0" y="0"/>
          <a:chExt cx="0" cy="0"/>
        </a:xfrm>
      </p:grpSpPr>
      <p:sp>
        <p:nvSpPr>
          <p:cNvPr id="746" name="Google Shape;746;p36"/>
          <p:cNvSpPr txBox="1"/>
          <p:nvPr>
            <p:ph type="title"/>
          </p:nvPr>
        </p:nvSpPr>
        <p:spPr>
          <a:xfrm>
            <a:off x="1073700" y="312650"/>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
              <a:t>Future work</a:t>
            </a:r>
            <a:endParaRPr/>
          </a:p>
        </p:txBody>
      </p:sp>
      <p:sp>
        <p:nvSpPr>
          <p:cNvPr id="747" name="Google Shape;747;p36"/>
          <p:cNvSpPr txBox="1"/>
          <p:nvPr>
            <p:ph idx="1" type="body"/>
          </p:nvPr>
        </p:nvSpPr>
        <p:spPr>
          <a:xfrm>
            <a:off x="1075850" y="1540175"/>
            <a:ext cx="6996600" cy="19221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600"/>
              </a:spcBef>
              <a:spcAft>
                <a:spcPts val="0"/>
              </a:spcAft>
              <a:buClr>
                <a:srgbClr val="28324A"/>
              </a:buClr>
              <a:buSzPts val="2400"/>
              <a:buChar char="◉"/>
            </a:pPr>
            <a:r>
              <a:rPr lang="en" sz="2400"/>
              <a:t>Better label: comparing the stock price of the company to the corresponding industry, instead of comparing everything with S&amp;P 500</a:t>
            </a:r>
            <a:endParaRPr sz="2400">
              <a:solidFill>
                <a:srgbClr val="28324A"/>
              </a:solidFill>
            </a:endParaRPr>
          </a:p>
          <a:p>
            <a:pPr indent="-381000" lvl="0" marL="457200" rtl="0" algn="l">
              <a:lnSpc>
                <a:spcPct val="115000"/>
              </a:lnSpc>
              <a:spcBef>
                <a:spcPts val="0"/>
              </a:spcBef>
              <a:spcAft>
                <a:spcPts val="0"/>
              </a:spcAft>
              <a:buClr>
                <a:srgbClr val="28324A"/>
              </a:buClr>
              <a:buSzPts val="2400"/>
              <a:buChar char="◉"/>
            </a:pPr>
            <a:r>
              <a:rPr lang="en" sz="2400"/>
              <a:t>Use data from other platforms (eg. Bloomberg)</a:t>
            </a:r>
            <a:endParaRPr sz="2400"/>
          </a:p>
          <a:p>
            <a:pPr indent="-381000" lvl="0" marL="457200" rtl="0" algn="l">
              <a:lnSpc>
                <a:spcPct val="115000"/>
              </a:lnSpc>
              <a:spcBef>
                <a:spcPts val="0"/>
              </a:spcBef>
              <a:spcAft>
                <a:spcPts val="0"/>
              </a:spcAft>
              <a:buSzPts val="2400"/>
              <a:buChar char="◉"/>
            </a:pPr>
            <a:r>
              <a:rPr lang="en" sz="2400"/>
              <a:t>Experiment more with BERT (give it more time)</a:t>
            </a:r>
            <a:endParaRPr sz="2400"/>
          </a:p>
          <a:p>
            <a:pPr indent="0" lvl="0" marL="457200" rtl="0" algn="l">
              <a:lnSpc>
                <a:spcPct val="115000"/>
              </a:lnSpc>
              <a:spcBef>
                <a:spcPts val="600"/>
              </a:spcBef>
              <a:spcAft>
                <a:spcPts val="0"/>
              </a:spcAft>
              <a:buSzPts val="2000"/>
              <a:buNone/>
            </a:pPr>
            <a:r>
              <a:t/>
            </a:r>
            <a:endParaRPr sz="2400"/>
          </a:p>
        </p:txBody>
      </p:sp>
      <p:sp>
        <p:nvSpPr>
          <p:cNvPr id="748" name="Google Shape;748;p36"/>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2" name="Shape 752"/>
        <p:cNvGrpSpPr/>
        <p:nvPr/>
      </p:nvGrpSpPr>
      <p:grpSpPr>
        <a:xfrm>
          <a:off x="0" y="0"/>
          <a:ext cx="0" cy="0"/>
          <a:chOff x="0" y="0"/>
          <a:chExt cx="0" cy="0"/>
        </a:xfrm>
      </p:grpSpPr>
      <p:sp>
        <p:nvSpPr>
          <p:cNvPr id="753" name="Google Shape;753;p37"/>
          <p:cNvSpPr txBox="1"/>
          <p:nvPr>
            <p:ph idx="4294967295" type="ctrTitle"/>
          </p:nvPr>
        </p:nvSpPr>
        <p:spPr>
          <a:xfrm>
            <a:off x="1275150" y="1278550"/>
            <a:ext cx="6593700" cy="1159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CEF6"/>
              </a:buClr>
              <a:buSzPts val="2000"/>
              <a:buFont typeface="Oswald"/>
              <a:buNone/>
            </a:pPr>
            <a:r>
              <a:rPr b="1" i="0" lang="en" sz="10000" u="none" cap="none" strike="noStrike">
                <a:solidFill>
                  <a:srgbClr val="00CEF6"/>
                </a:solidFill>
                <a:latin typeface="Oswald"/>
                <a:ea typeface="Oswald"/>
                <a:cs typeface="Oswald"/>
                <a:sym typeface="Oswald"/>
              </a:rPr>
              <a:t>THANKS!</a:t>
            </a:r>
            <a:endParaRPr b="1" i="0" sz="10000" u="none" cap="none" strike="noStrike">
              <a:solidFill>
                <a:srgbClr val="00CEF6"/>
              </a:solidFill>
              <a:latin typeface="Oswald"/>
              <a:ea typeface="Oswald"/>
              <a:cs typeface="Oswald"/>
              <a:sym typeface="Oswald"/>
            </a:endParaRPr>
          </a:p>
        </p:txBody>
      </p:sp>
      <p:sp>
        <p:nvSpPr>
          <p:cNvPr id="754" name="Google Shape;754;p37"/>
          <p:cNvSpPr txBox="1"/>
          <p:nvPr>
            <p:ph idx="4294967295" type="subTitle"/>
          </p:nvPr>
        </p:nvSpPr>
        <p:spPr>
          <a:xfrm>
            <a:off x="1275150" y="2325749"/>
            <a:ext cx="6593700" cy="1680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rgbClr val="28324A"/>
              </a:buClr>
              <a:buSzPts val="2000"/>
              <a:buFont typeface="Source Sans Pro"/>
              <a:buNone/>
            </a:pPr>
            <a:r>
              <a:rPr b="1" i="0" lang="en" sz="3600" u="none" cap="none" strike="noStrike">
                <a:solidFill>
                  <a:srgbClr val="28324A"/>
                </a:solidFill>
                <a:latin typeface="Source Sans Pro"/>
                <a:ea typeface="Source Sans Pro"/>
                <a:cs typeface="Source Sans Pro"/>
                <a:sym typeface="Source Sans Pro"/>
              </a:rPr>
              <a:t>Any questions?</a:t>
            </a:r>
            <a:endParaRPr b="1" i="0" sz="3600" u="none" cap="none" strike="noStrike">
              <a:solidFill>
                <a:srgbClr val="28324A"/>
              </a:solidFill>
              <a:latin typeface="Source Sans Pro"/>
              <a:ea typeface="Source Sans Pro"/>
              <a:cs typeface="Source Sans Pro"/>
              <a:sym typeface="Source Sans Pro"/>
            </a:endParaRPr>
          </a:p>
          <a:p>
            <a:pPr indent="0" lvl="0" marL="0" marR="0" rtl="0" algn="ctr">
              <a:lnSpc>
                <a:spcPct val="100000"/>
              </a:lnSpc>
              <a:spcBef>
                <a:spcPts val="600"/>
              </a:spcBef>
              <a:spcAft>
                <a:spcPts val="0"/>
              </a:spcAft>
              <a:buClr>
                <a:srgbClr val="28324A"/>
              </a:buClr>
              <a:buSzPts val="2000"/>
              <a:buFont typeface="Source Sans Pro"/>
              <a:buNone/>
            </a:pPr>
            <a:r>
              <a:rPr b="0" i="0" lang="en" sz="2000" u="none" cap="none" strike="noStrike">
                <a:solidFill>
                  <a:srgbClr val="28324A"/>
                </a:solidFill>
                <a:latin typeface="Source Sans Pro"/>
                <a:ea typeface="Source Sans Pro"/>
                <a:cs typeface="Source Sans Pro"/>
                <a:sym typeface="Source Sans Pro"/>
              </a:rPr>
              <a:t>Anant Jain</a:t>
            </a:r>
            <a:endParaRPr b="0" i="0" sz="2000" u="none" cap="none" strike="noStrike">
              <a:solidFill>
                <a:srgbClr val="28324A"/>
              </a:solidFill>
              <a:latin typeface="Source Sans Pro"/>
              <a:ea typeface="Source Sans Pro"/>
              <a:cs typeface="Source Sans Pro"/>
              <a:sym typeface="Source Sans Pro"/>
            </a:endParaRPr>
          </a:p>
          <a:p>
            <a:pPr indent="0" lvl="0" marL="0" marR="0" rtl="0" algn="ctr">
              <a:lnSpc>
                <a:spcPct val="115000"/>
              </a:lnSpc>
              <a:spcBef>
                <a:spcPts val="1200"/>
              </a:spcBef>
              <a:spcAft>
                <a:spcPts val="0"/>
              </a:spcAft>
              <a:buClr>
                <a:srgbClr val="28324A"/>
              </a:buClr>
              <a:buSzPts val="2000"/>
              <a:buFont typeface="Source Sans Pro"/>
              <a:buNone/>
            </a:pPr>
            <a:r>
              <a:rPr b="0" i="0" lang="en" sz="1800" u="none" cap="none" strike="noStrike">
                <a:solidFill>
                  <a:srgbClr val="000000"/>
                </a:solidFill>
                <a:latin typeface="Arial"/>
                <a:ea typeface="Arial"/>
                <a:cs typeface="Arial"/>
                <a:sym typeface="Arial"/>
              </a:rPr>
              <a:t>Ilya Yudkovich</a:t>
            </a:r>
            <a:endParaRPr b="0" i="0" sz="1800" u="none" cap="none" strike="noStrike">
              <a:solidFill>
                <a:srgbClr val="000000"/>
              </a:solidFill>
              <a:latin typeface="Arial"/>
              <a:ea typeface="Arial"/>
              <a:cs typeface="Arial"/>
              <a:sym typeface="Arial"/>
            </a:endParaRPr>
          </a:p>
          <a:p>
            <a:pPr indent="0" lvl="0" marL="0" marR="0" rtl="0" algn="ctr">
              <a:lnSpc>
                <a:spcPct val="115000"/>
              </a:lnSpc>
              <a:spcBef>
                <a:spcPts val="1200"/>
              </a:spcBef>
              <a:spcAft>
                <a:spcPts val="0"/>
              </a:spcAft>
              <a:buClr>
                <a:schemeClr val="dk1"/>
              </a:buClr>
              <a:buSzPts val="1100"/>
              <a:buFont typeface="Arial"/>
              <a:buNone/>
            </a:pPr>
            <a:r>
              <a:rPr b="0" i="0" lang="en" sz="1800" u="none" cap="none" strike="noStrike">
                <a:solidFill>
                  <a:srgbClr val="000000"/>
                </a:solidFill>
                <a:latin typeface="Arial"/>
                <a:ea typeface="Arial"/>
                <a:cs typeface="Arial"/>
                <a:sym typeface="Arial"/>
              </a:rPr>
              <a:t>Team #: 12</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600"/>
              </a:spcBef>
              <a:spcAft>
                <a:spcPts val="0"/>
              </a:spcAft>
              <a:buClr>
                <a:srgbClr val="28324A"/>
              </a:buClr>
              <a:buSzPts val="2000"/>
              <a:buFont typeface="Source Sans Pro"/>
              <a:buNone/>
            </a:pPr>
            <a:r>
              <a:t/>
            </a:r>
            <a:endParaRPr b="1" i="0" sz="3600" u="none" cap="none" strike="noStrike">
              <a:solidFill>
                <a:srgbClr val="28324A"/>
              </a:solidFill>
              <a:latin typeface="Source Sans Pro"/>
              <a:ea typeface="Source Sans Pro"/>
              <a:cs typeface="Source Sans Pro"/>
              <a:sym typeface="Source Sans Pro"/>
            </a:endParaRPr>
          </a:p>
        </p:txBody>
      </p:sp>
      <p:sp>
        <p:nvSpPr>
          <p:cNvPr id="755" name="Google Shape;755;p37"/>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15"/>
          <p:cNvSpPr txBox="1"/>
          <p:nvPr>
            <p:ph type="ctrTitle"/>
          </p:nvPr>
        </p:nvSpPr>
        <p:spPr>
          <a:xfrm>
            <a:off x="2309350" y="3031150"/>
            <a:ext cx="5214600" cy="1159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600"/>
              <a:buNone/>
            </a:pPr>
            <a:r>
              <a:rPr lang="en"/>
              <a:t>What the heck?</a:t>
            </a:r>
            <a:endParaRPr/>
          </a:p>
        </p:txBody>
      </p:sp>
      <p:sp>
        <p:nvSpPr>
          <p:cNvPr id="477" name="Google Shape;477;p15"/>
          <p:cNvSpPr txBox="1"/>
          <p:nvPr>
            <p:ph idx="1" type="subTitle"/>
          </p:nvPr>
        </p:nvSpPr>
        <p:spPr>
          <a:xfrm>
            <a:off x="2309441" y="4059250"/>
            <a:ext cx="5214600" cy="784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000"/>
              <a:buNone/>
            </a:pPr>
            <a:r>
              <a:rPr lang="en"/>
              <a:t>..what does it mean?</a:t>
            </a:r>
            <a:endParaRPr/>
          </a:p>
        </p:txBody>
      </p:sp>
      <p:sp>
        <p:nvSpPr>
          <p:cNvPr id="478" name="Google Shape;478;p15"/>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0"/>
              <a:buFont typeface="Arial"/>
              <a:buNone/>
            </a:pPr>
            <a:r>
              <a:rPr b="1" i="0" lang="en" sz="12000" u="none" cap="none" strike="noStrike">
                <a:solidFill>
                  <a:srgbClr val="3C78D8"/>
                </a:solidFill>
                <a:latin typeface="Oswald"/>
                <a:ea typeface="Oswald"/>
                <a:cs typeface="Oswald"/>
                <a:sym typeface="Oswald"/>
              </a:rPr>
              <a:t>1</a:t>
            </a:r>
            <a:endParaRPr b="0" i="0" sz="12000" u="none" cap="none" strike="noStrike">
              <a:solidFill>
                <a:srgbClr val="3C78D8"/>
              </a:solidFill>
              <a:latin typeface="Arial"/>
              <a:ea typeface="Arial"/>
              <a:cs typeface="Arial"/>
              <a:sym typeface="Arial"/>
            </a:endParaRPr>
          </a:p>
        </p:txBody>
      </p:sp>
      <p:sp>
        <p:nvSpPr>
          <p:cNvPr id="479" name="Google Shape;479;p15"/>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16"/>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
                <a:solidFill>
                  <a:srgbClr val="3C78D8"/>
                </a:solidFill>
              </a:rPr>
              <a:t>It implies..</a:t>
            </a:r>
            <a:endParaRPr>
              <a:solidFill>
                <a:srgbClr val="3C78D8"/>
              </a:solidFill>
            </a:endParaRPr>
          </a:p>
        </p:txBody>
      </p:sp>
      <p:sp>
        <p:nvSpPr>
          <p:cNvPr id="485" name="Google Shape;485;p16"/>
          <p:cNvSpPr txBox="1"/>
          <p:nvPr>
            <p:ph idx="1" type="body"/>
          </p:nvPr>
        </p:nvSpPr>
        <p:spPr>
          <a:xfrm>
            <a:off x="1075850" y="1540175"/>
            <a:ext cx="6996600" cy="19221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lang="en"/>
              <a:t>Market is perfect.</a:t>
            </a:r>
            <a:endParaRPr/>
          </a:p>
          <a:p>
            <a:pPr indent="-355600" lvl="0" marL="457200" rtl="0" algn="l">
              <a:lnSpc>
                <a:spcPct val="100000"/>
              </a:lnSpc>
              <a:spcBef>
                <a:spcPts val="0"/>
              </a:spcBef>
              <a:spcAft>
                <a:spcPts val="0"/>
              </a:spcAft>
              <a:buSzPts val="2000"/>
              <a:buChar char="◉"/>
            </a:pPr>
            <a:r>
              <a:rPr lang="en"/>
              <a:t>Market is predictable and it repeats itself.</a:t>
            </a:r>
            <a:endParaRPr/>
          </a:p>
          <a:p>
            <a:pPr indent="-355600" lvl="0" marL="457200" rtl="0" algn="l">
              <a:lnSpc>
                <a:spcPct val="100000"/>
              </a:lnSpc>
              <a:spcBef>
                <a:spcPts val="0"/>
              </a:spcBef>
              <a:spcAft>
                <a:spcPts val="0"/>
              </a:spcAft>
              <a:buSzPts val="2000"/>
              <a:buChar char="◉"/>
            </a:pPr>
            <a:r>
              <a:rPr lang="en"/>
              <a:t>Peoples’ views matter (the key source of market volatility)</a:t>
            </a:r>
            <a:endParaRPr/>
          </a:p>
          <a:p>
            <a:pPr indent="0" lvl="0" marL="0" rtl="0" algn="l">
              <a:lnSpc>
                <a:spcPct val="100000"/>
              </a:lnSpc>
              <a:spcBef>
                <a:spcPts val="600"/>
              </a:spcBef>
              <a:spcAft>
                <a:spcPts val="0"/>
              </a:spcAft>
              <a:buSzPts val="2000"/>
              <a:buNone/>
            </a:pPr>
            <a:r>
              <a:t/>
            </a:r>
            <a:endParaRPr/>
          </a:p>
          <a:p>
            <a:pPr indent="0" lvl="0" marL="0" rtl="0" algn="l">
              <a:lnSpc>
                <a:spcPct val="100000"/>
              </a:lnSpc>
              <a:spcBef>
                <a:spcPts val="600"/>
              </a:spcBef>
              <a:spcAft>
                <a:spcPts val="0"/>
              </a:spcAft>
              <a:buSzPts val="2000"/>
              <a:buNone/>
            </a:pPr>
            <a:r>
              <a:rPr lang="en"/>
              <a:t>In this project, we present a news surveillance system targeting financial news to predict its impact on some of the top market cap companies. </a:t>
            </a:r>
            <a:endParaRPr/>
          </a:p>
        </p:txBody>
      </p:sp>
      <p:sp>
        <p:nvSpPr>
          <p:cNvPr id="486" name="Google Shape;486;p16"/>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17"/>
          <p:cNvSpPr txBox="1"/>
          <p:nvPr>
            <p:ph type="title"/>
          </p:nvPr>
        </p:nvSpPr>
        <p:spPr>
          <a:xfrm>
            <a:off x="1073700" y="394075"/>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Examples:</a:t>
            </a:r>
            <a:endParaRPr/>
          </a:p>
        </p:txBody>
      </p:sp>
      <p:sp>
        <p:nvSpPr>
          <p:cNvPr id="492" name="Google Shape;492;p17"/>
          <p:cNvSpPr txBox="1"/>
          <p:nvPr>
            <p:ph idx="1" type="body"/>
          </p:nvPr>
        </p:nvSpPr>
        <p:spPr>
          <a:xfrm>
            <a:off x="648750" y="1295125"/>
            <a:ext cx="2471700" cy="3299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Clr>
                <a:schemeClr val="dk1"/>
              </a:buClr>
              <a:buSzPts val="1100"/>
              <a:buFont typeface="Arial"/>
              <a:buNone/>
            </a:pPr>
            <a:r>
              <a:rPr b="1" lang="en" sz="1400"/>
              <a:t>Ticker: </a:t>
            </a:r>
            <a:r>
              <a:rPr lang="en" sz="1400"/>
              <a:t>AAPL.O</a:t>
            </a:r>
            <a:endParaRPr sz="1400"/>
          </a:p>
          <a:p>
            <a:pPr indent="0" lvl="0" marL="0" rtl="0" algn="l">
              <a:lnSpc>
                <a:spcPct val="100000"/>
              </a:lnSpc>
              <a:spcBef>
                <a:spcPts val="600"/>
              </a:spcBef>
              <a:spcAft>
                <a:spcPts val="0"/>
              </a:spcAft>
              <a:buClr>
                <a:schemeClr val="dk1"/>
              </a:buClr>
              <a:buSzPts val="1100"/>
              <a:buFont typeface="Arial"/>
              <a:buNone/>
            </a:pPr>
            <a:r>
              <a:rPr b="1" lang="en" sz="1400"/>
              <a:t>News: </a:t>
            </a:r>
            <a:r>
              <a:rPr lang="en" sz="1400"/>
              <a:t>'''A U.S. federal judge has issued a preliminary ruling that </a:t>
            </a:r>
            <a:r>
              <a:rPr lang="en" sz="1400">
                <a:solidFill>
                  <a:srgbClr val="6AA84F"/>
                </a:solidFill>
              </a:rPr>
              <a:t>Qualcomm Inc owes Apple Inc nearly $1 billion in patent royalty rebate payments</a:t>
            </a:r>
            <a:r>
              <a:rPr lang="en" sz="1400"/>
              <a:t>, </a:t>
            </a:r>
            <a:r>
              <a:rPr lang="en" sz="1400">
                <a:solidFill>
                  <a:srgbClr val="CC4125"/>
                </a:solidFill>
              </a:rPr>
              <a:t>though the decision is unlikely to result in Qualcomm writing a check</a:t>
            </a:r>
            <a:r>
              <a:rPr lang="en" sz="1400"/>
              <a:t> to Apple because of other developments in the dispute.'''</a:t>
            </a:r>
            <a:endParaRPr sz="1400"/>
          </a:p>
          <a:p>
            <a:pPr indent="0" lvl="0" marL="0" rtl="0" algn="l">
              <a:lnSpc>
                <a:spcPct val="100000"/>
              </a:lnSpc>
              <a:spcBef>
                <a:spcPts val="600"/>
              </a:spcBef>
              <a:spcAft>
                <a:spcPts val="0"/>
              </a:spcAft>
              <a:buClr>
                <a:schemeClr val="dk1"/>
              </a:buClr>
              <a:buSzPts val="1100"/>
              <a:buFont typeface="Arial"/>
              <a:buNone/>
            </a:pPr>
            <a:r>
              <a:rPr b="1" lang="en" sz="1400"/>
              <a:t>Prediction: </a:t>
            </a:r>
            <a:r>
              <a:rPr lang="en" sz="1400"/>
              <a:t>“Buy”</a:t>
            </a:r>
            <a:endParaRPr sz="1400"/>
          </a:p>
        </p:txBody>
      </p:sp>
      <p:sp>
        <p:nvSpPr>
          <p:cNvPr id="493" name="Google Shape;493;p17"/>
          <p:cNvSpPr txBox="1"/>
          <p:nvPr>
            <p:ph idx="2" type="body"/>
          </p:nvPr>
        </p:nvSpPr>
        <p:spPr>
          <a:xfrm>
            <a:off x="3336150" y="1295125"/>
            <a:ext cx="2471700" cy="3299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Clr>
                <a:schemeClr val="dk1"/>
              </a:buClr>
              <a:buSzPts val="1100"/>
              <a:buFont typeface="Arial"/>
              <a:buNone/>
            </a:pPr>
            <a:r>
              <a:rPr b="1" lang="en" sz="1400"/>
              <a:t>Ticker: </a:t>
            </a:r>
            <a:r>
              <a:rPr lang="en" sz="1400"/>
              <a:t>AMZN.O</a:t>
            </a:r>
            <a:endParaRPr sz="1400"/>
          </a:p>
          <a:p>
            <a:pPr indent="0" lvl="0" marL="0" rtl="0" algn="l">
              <a:lnSpc>
                <a:spcPct val="100000"/>
              </a:lnSpc>
              <a:spcBef>
                <a:spcPts val="600"/>
              </a:spcBef>
              <a:spcAft>
                <a:spcPts val="0"/>
              </a:spcAft>
              <a:buClr>
                <a:schemeClr val="dk1"/>
              </a:buClr>
              <a:buSzPts val="1100"/>
              <a:buFont typeface="Arial"/>
              <a:buNone/>
            </a:pPr>
            <a:r>
              <a:rPr b="1" lang="en" sz="1400"/>
              <a:t>News: </a:t>
            </a:r>
            <a:r>
              <a:rPr lang="en" sz="1400"/>
              <a:t>'''PARIS Casino's upmarket Monoprix </a:t>
            </a:r>
            <a:r>
              <a:rPr lang="en" sz="1400">
                <a:solidFill>
                  <a:srgbClr val="6AA84F"/>
                </a:solidFill>
              </a:rPr>
              <a:t>supermarket chain is working to expand its partnership with E-commerce giant Amazon in France, following a successful launch in Paris,</a:t>
            </a:r>
            <a:r>
              <a:rPr lang="en" sz="1400"/>
              <a:t> Monoprix's Chief Executive said on Thursday.'''</a:t>
            </a:r>
            <a:endParaRPr sz="1400"/>
          </a:p>
          <a:p>
            <a:pPr indent="0" lvl="0" marL="0" rtl="0" algn="l">
              <a:lnSpc>
                <a:spcPct val="100000"/>
              </a:lnSpc>
              <a:spcBef>
                <a:spcPts val="600"/>
              </a:spcBef>
              <a:spcAft>
                <a:spcPts val="0"/>
              </a:spcAft>
              <a:buClr>
                <a:schemeClr val="dk1"/>
              </a:buClr>
              <a:buSzPts val="1100"/>
              <a:buFont typeface="Arial"/>
              <a:buNone/>
            </a:pPr>
            <a:r>
              <a:rPr b="1" lang="en" sz="1400"/>
              <a:t>Prediction: </a:t>
            </a:r>
            <a:r>
              <a:rPr lang="en" sz="1400"/>
              <a:t>“Strong Buy”</a:t>
            </a:r>
            <a:endParaRPr sz="1400"/>
          </a:p>
        </p:txBody>
      </p:sp>
      <p:sp>
        <p:nvSpPr>
          <p:cNvPr id="494" name="Google Shape;494;p17"/>
          <p:cNvSpPr txBox="1"/>
          <p:nvPr>
            <p:ph idx="3" type="body"/>
          </p:nvPr>
        </p:nvSpPr>
        <p:spPr>
          <a:xfrm>
            <a:off x="5890925" y="1295125"/>
            <a:ext cx="2471700" cy="3299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Clr>
                <a:schemeClr val="dk1"/>
              </a:buClr>
              <a:buSzPts val="1100"/>
              <a:buFont typeface="Arial"/>
              <a:buNone/>
            </a:pPr>
            <a:r>
              <a:rPr b="1" lang="en" sz="1400"/>
              <a:t>Ticker: </a:t>
            </a:r>
            <a:r>
              <a:rPr lang="en" sz="1400"/>
              <a:t>MSFT.O</a:t>
            </a:r>
            <a:endParaRPr sz="1400"/>
          </a:p>
          <a:p>
            <a:pPr indent="0" lvl="0" marL="0" rtl="0" algn="l">
              <a:lnSpc>
                <a:spcPct val="100000"/>
              </a:lnSpc>
              <a:spcBef>
                <a:spcPts val="600"/>
              </a:spcBef>
              <a:spcAft>
                <a:spcPts val="0"/>
              </a:spcAft>
              <a:buClr>
                <a:schemeClr val="dk1"/>
              </a:buClr>
              <a:buSzPts val="1100"/>
              <a:buFont typeface="Arial"/>
              <a:buNone/>
            </a:pPr>
            <a:r>
              <a:rPr b="1" lang="en" sz="1400"/>
              <a:t>News: </a:t>
            </a:r>
            <a:r>
              <a:rPr lang="en" sz="1400"/>
              <a:t>SAN FRANCISCO Some Microsoft Corp employees on Friday demanded that the </a:t>
            </a:r>
            <a:r>
              <a:rPr lang="en" sz="1400">
                <a:solidFill>
                  <a:srgbClr val="CC0000"/>
                </a:solidFill>
              </a:rPr>
              <a:t>company cancel a $480 million</a:t>
            </a:r>
            <a:r>
              <a:rPr lang="en" sz="1400"/>
              <a:t> hardware contract to supply the U.S. Army, </a:t>
            </a:r>
            <a:r>
              <a:rPr lang="en" sz="1400">
                <a:solidFill>
                  <a:srgbClr val="CC0000"/>
                </a:solidFill>
              </a:rPr>
              <a:t>with 94 workers signing a petition calling on the company to stop developing </a:t>
            </a:r>
            <a:r>
              <a:rPr lang="en" sz="1400"/>
              <a:t>"any and all weapons technologies.'''</a:t>
            </a:r>
            <a:endParaRPr sz="1400"/>
          </a:p>
          <a:p>
            <a:pPr indent="0" lvl="0" marL="0" rtl="0" algn="l">
              <a:lnSpc>
                <a:spcPct val="100000"/>
              </a:lnSpc>
              <a:spcBef>
                <a:spcPts val="600"/>
              </a:spcBef>
              <a:spcAft>
                <a:spcPts val="0"/>
              </a:spcAft>
              <a:buClr>
                <a:schemeClr val="dk1"/>
              </a:buClr>
              <a:buSzPts val="1100"/>
              <a:buFont typeface="Arial"/>
              <a:buNone/>
            </a:pPr>
            <a:r>
              <a:rPr b="1" lang="en" sz="1400"/>
              <a:t>Prediction: </a:t>
            </a:r>
            <a:r>
              <a:rPr lang="en" sz="1400"/>
              <a:t>“Sell”</a:t>
            </a:r>
            <a:endParaRPr sz="1400"/>
          </a:p>
          <a:p>
            <a:pPr indent="0" lvl="0" marL="0" rtl="0" algn="l">
              <a:lnSpc>
                <a:spcPct val="100000"/>
              </a:lnSpc>
              <a:spcBef>
                <a:spcPts val="600"/>
              </a:spcBef>
              <a:spcAft>
                <a:spcPts val="0"/>
              </a:spcAft>
              <a:buSzPts val="1600"/>
              <a:buNone/>
            </a:pPr>
            <a:r>
              <a:t/>
            </a:r>
            <a:endParaRPr sz="1400"/>
          </a:p>
        </p:txBody>
      </p:sp>
      <p:sp>
        <p:nvSpPr>
          <p:cNvPr id="495" name="Google Shape;495;p17"/>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Google Shape;500;p18"/>
          <p:cNvSpPr txBox="1"/>
          <p:nvPr>
            <p:ph type="ctrTitle"/>
          </p:nvPr>
        </p:nvSpPr>
        <p:spPr>
          <a:xfrm>
            <a:off x="2309350" y="3031150"/>
            <a:ext cx="5214600" cy="1159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600"/>
              <a:buNone/>
            </a:pPr>
            <a:r>
              <a:rPr lang="en"/>
              <a:t>What has been done before?</a:t>
            </a:r>
            <a:endParaRPr/>
          </a:p>
        </p:txBody>
      </p:sp>
      <p:sp>
        <p:nvSpPr>
          <p:cNvPr id="501" name="Google Shape;501;p18"/>
          <p:cNvSpPr txBox="1"/>
          <p:nvPr>
            <p:ph idx="1" type="subTitle"/>
          </p:nvPr>
        </p:nvSpPr>
        <p:spPr>
          <a:xfrm>
            <a:off x="2309441" y="4059250"/>
            <a:ext cx="5214600" cy="784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000"/>
              <a:buNone/>
            </a:pPr>
            <a:r>
              <a:rPr lang="en"/>
              <a:t>..and what we are doing?!</a:t>
            </a:r>
            <a:endParaRPr/>
          </a:p>
        </p:txBody>
      </p:sp>
      <p:sp>
        <p:nvSpPr>
          <p:cNvPr id="502" name="Google Shape;502;p18"/>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0"/>
              <a:buFont typeface="Arial"/>
              <a:buNone/>
            </a:pPr>
            <a:r>
              <a:rPr b="1" i="0" lang="en" sz="12000" u="none" cap="none" strike="noStrike">
                <a:solidFill>
                  <a:srgbClr val="3C78D8"/>
                </a:solidFill>
                <a:latin typeface="Oswald"/>
                <a:ea typeface="Oswald"/>
                <a:cs typeface="Oswald"/>
                <a:sym typeface="Oswald"/>
              </a:rPr>
              <a:t>2</a:t>
            </a:r>
            <a:endParaRPr b="0" i="0" sz="12000" u="none" cap="none" strike="noStrike">
              <a:solidFill>
                <a:srgbClr val="3C78D8"/>
              </a:solidFill>
              <a:latin typeface="Arial"/>
              <a:ea typeface="Arial"/>
              <a:cs typeface="Arial"/>
              <a:sym typeface="Arial"/>
            </a:endParaRPr>
          </a:p>
        </p:txBody>
      </p:sp>
      <p:sp>
        <p:nvSpPr>
          <p:cNvPr id="503" name="Google Shape;503;p18"/>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19"/>
          <p:cNvSpPr txBox="1"/>
          <p:nvPr>
            <p:ph type="title"/>
          </p:nvPr>
        </p:nvSpPr>
        <p:spPr>
          <a:xfrm>
            <a:off x="1047750" y="100725"/>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
              <a:t>Related Work</a:t>
            </a:r>
            <a:endParaRPr/>
          </a:p>
        </p:txBody>
      </p:sp>
      <p:sp>
        <p:nvSpPr>
          <p:cNvPr id="509" name="Google Shape;509;p19"/>
          <p:cNvSpPr txBox="1"/>
          <p:nvPr>
            <p:ph idx="1" type="body"/>
          </p:nvPr>
        </p:nvSpPr>
        <p:spPr>
          <a:xfrm>
            <a:off x="1083975" y="1009650"/>
            <a:ext cx="2227800" cy="130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Clr>
                <a:schemeClr val="dk1"/>
              </a:buClr>
              <a:buSzPts val="1100"/>
              <a:buFont typeface="Arial"/>
              <a:buNone/>
            </a:pPr>
            <a:r>
              <a:rPr b="1" lang="en" sz="1100"/>
              <a:t>[Xie et al., 2013]</a:t>
            </a:r>
            <a:endParaRPr b="1" sz="1100"/>
          </a:p>
          <a:p>
            <a:pPr indent="0" lvl="0" marL="0" rtl="0" algn="l">
              <a:lnSpc>
                <a:spcPct val="100000"/>
              </a:lnSpc>
              <a:spcBef>
                <a:spcPts val="600"/>
              </a:spcBef>
              <a:spcAft>
                <a:spcPts val="0"/>
              </a:spcAft>
              <a:buSzPts val="1600"/>
              <a:buNone/>
            </a:pPr>
            <a:r>
              <a:rPr lang="en" sz="1100"/>
              <a:t>Tree representations of information.</a:t>
            </a:r>
            <a:endParaRPr sz="1100"/>
          </a:p>
        </p:txBody>
      </p:sp>
      <p:sp>
        <p:nvSpPr>
          <p:cNvPr id="510" name="Google Shape;510;p19"/>
          <p:cNvSpPr txBox="1"/>
          <p:nvPr>
            <p:ph idx="2" type="body"/>
          </p:nvPr>
        </p:nvSpPr>
        <p:spPr>
          <a:xfrm>
            <a:off x="3845087" y="1009650"/>
            <a:ext cx="2227800" cy="130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600"/>
              <a:buNone/>
            </a:pPr>
            <a:r>
              <a:rPr b="1" lang="en" sz="1100"/>
              <a:t>[Bar-Haim et al., 2011]</a:t>
            </a:r>
            <a:endParaRPr b="1" sz="1100"/>
          </a:p>
          <a:p>
            <a:pPr indent="0" lvl="0" marL="0" rtl="0" algn="l">
              <a:lnSpc>
                <a:spcPct val="100000"/>
              </a:lnSpc>
              <a:spcBef>
                <a:spcPts val="600"/>
              </a:spcBef>
              <a:spcAft>
                <a:spcPts val="0"/>
              </a:spcAft>
              <a:buSzPts val="1600"/>
              <a:buNone/>
            </a:pPr>
            <a:r>
              <a:rPr lang="en" sz="1100"/>
              <a:t>Identification of expert investors.</a:t>
            </a:r>
            <a:endParaRPr sz="1100"/>
          </a:p>
        </p:txBody>
      </p:sp>
      <p:sp>
        <p:nvSpPr>
          <p:cNvPr id="511" name="Google Shape;511;p19"/>
          <p:cNvSpPr txBox="1"/>
          <p:nvPr>
            <p:ph idx="3" type="body"/>
          </p:nvPr>
        </p:nvSpPr>
        <p:spPr>
          <a:xfrm>
            <a:off x="6606198" y="1009650"/>
            <a:ext cx="2227800" cy="130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600"/>
              <a:buNone/>
            </a:pPr>
            <a:r>
              <a:rPr b="1" lang="en" sz="1100"/>
              <a:t>[Koganet et  al. 2009]</a:t>
            </a:r>
            <a:endParaRPr b="1" sz="1100"/>
          </a:p>
          <a:p>
            <a:pPr indent="0" lvl="0" marL="0" rtl="0" algn="l">
              <a:lnSpc>
                <a:spcPct val="100000"/>
              </a:lnSpc>
              <a:spcBef>
                <a:spcPts val="600"/>
              </a:spcBef>
              <a:spcAft>
                <a:spcPts val="0"/>
              </a:spcAft>
              <a:buSzPts val="1600"/>
              <a:buNone/>
            </a:pPr>
            <a:r>
              <a:rPr lang="en" sz="1100"/>
              <a:t>Risk based on financial reports. </a:t>
            </a:r>
            <a:endParaRPr sz="1100"/>
          </a:p>
          <a:p>
            <a:pPr indent="0" lvl="0" marL="0" rtl="0" algn="l">
              <a:lnSpc>
                <a:spcPct val="100000"/>
              </a:lnSpc>
              <a:spcBef>
                <a:spcPts val="600"/>
              </a:spcBef>
              <a:spcAft>
                <a:spcPts val="0"/>
              </a:spcAft>
              <a:buSzPts val="1600"/>
              <a:buNone/>
            </a:pPr>
            <a:r>
              <a:t/>
            </a:r>
            <a:endParaRPr sz="1100"/>
          </a:p>
        </p:txBody>
      </p:sp>
      <p:sp>
        <p:nvSpPr>
          <p:cNvPr id="512" name="Google Shape;512;p19"/>
          <p:cNvSpPr txBox="1"/>
          <p:nvPr>
            <p:ph idx="1" type="body"/>
          </p:nvPr>
        </p:nvSpPr>
        <p:spPr>
          <a:xfrm>
            <a:off x="1083975" y="2895600"/>
            <a:ext cx="2227800" cy="130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600"/>
              <a:buNone/>
            </a:pPr>
            <a:r>
              <a:rPr b="1" lang="en" sz="1100"/>
              <a:t>[Siet et  al., 2013]</a:t>
            </a:r>
            <a:endParaRPr b="1" sz="1100"/>
          </a:p>
          <a:p>
            <a:pPr indent="0" lvl="0" marL="0" rtl="0" algn="l">
              <a:lnSpc>
                <a:spcPct val="100000"/>
              </a:lnSpc>
              <a:spcBef>
                <a:spcPts val="600"/>
              </a:spcBef>
              <a:spcAft>
                <a:spcPts val="0"/>
              </a:spcAft>
              <a:buSzPts val="1600"/>
              <a:buNone/>
            </a:pPr>
            <a:r>
              <a:rPr lang="en" sz="1100"/>
              <a:t>Sentiment analysis of news articles.</a:t>
            </a:r>
            <a:endParaRPr sz="1100"/>
          </a:p>
        </p:txBody>
      </p:sp>
      <p:sp>
        <p:nvSpPr>
          <p:cNvPr id="513" name="Google Shape;513;p19"/>
          <p:cNvSpPr txBox="1"/>
          <p:nvPr>
            <p:ph idx="2" type="body"/>
          </p:nvPr>
        </p:nvSpPr>
        <p:spPr>
          <a:xfrm>
            <a:off x="3845087" y="2895600"/>
            <a:ext cx="2227800" cy="130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600"/>
              <a:buNone/>
            </a:pPr>
            <a:r>
              <a:rPr b="1" lang="en" sz="1100"/>
              <a:t>[Luss et al., 2012]</a:t>
            </a:r>
            <a:endParaRPr b="1" sz="1100"/>
          </a:p>
          <a:p>
            <a:pPr indent="0" lvl="0" marL="0" rtl="0" algn="l">
              <a:lnSpc>
                <a:spcPct val="100000"/>
              </a:lnSpc>
              <a:spcBef>
                <a:spcPts val="600"/>
              </a:spcBef>
              <a:spcAft>
                <a:spcPts val="0"/>
              </a:spcAft>
              <a:buSzPts val="1600"/>
              <a:buNone/>
            </a:pPr>
            <a:r>
              <a:rPr lang="en" sz="1100"/>
              <a:t>Word embeddings input and standard neural network prediction model.</a:t>
            </a:r>
            <a:endParaRPr sz="1100"/>
          </a:p>
        </p:txBody>
      </p:sp>
      <p:sp>
        <p:nvSpPr>
          <p:cNvPr id="514" name="Google Shape;514;p19"/>
          <p:cNvSpPr txBox="1"/>
          <p:nvPr>
            <p:ph idx="3" type="body"/>
          </p:nvPr>
        </p:nvSpPr>
        <p:spPr>
          <a:xfrm>
            <a:off x="6606198" y="2895600"/>
            <a:ext cx="2227800" cy="130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600"/>
              <a:buNone/>
            </a:pPr>
            <a:r>
              <a:rPr b="1" lang="en" sz="1100"/>
              <a:t>[Ding et al., 2014]</a:t>
            </a:r>
            <a:endParaRPr b="1" sz="1100"/>
          </a:p>
          <a:p>
            <a:pPr indent="0" lvl="0" marL="0" rtl="0" algn="l">
              <a:lnSpc>
                <a:spcPct val="100000"/>
              </a:lnSpc>
              <a:spcBef>
                <a:spcPts val="600"/>
              </a:spcBef>
              <a:spcAft>
                <a:spcPts val="0"/>
              </a:spcAft>
              <a:buSzPts val="1600"/>
              <a:buNone/>
            </a:pPr>
            <a:r>
              <a:rPr lang="en" sz="1100"/>
              <a:t>Event embeddings input and convolutional neural network prediction model. </a:t>
            </a:r>
            <a:endParaRPr sz="1100"/>
          </a:p>
          <a:p>
            <a:pPr indent="0" lvl="0" marL="0" rtl="0" algn="l">
              <a:lnSpc>
                <a:spcPct val="100000"/>
              </a:lnSpc>
              <a:spcBef>
                <a:spcPts val="600"/>
              </a:spcBef>
              <a:spcAft>
                <a:spcPts val="0"/>
              </a:spcAft>
              <a:buSzPts val="1600"/>
              <a:buNone/>
            </a:pPr>
            <a:r>
              <a:t/>
            </a:r>
            <a:endParaRPr sz="1100"/>
          </a:p>
        </p:txBody>
      </p:sp>
      <p:grpSp>
        <p:nvGrpSpPr>
          <p:cNvPr id="515" name="Google Shape;515;p19"/>
          <p:cNvGrpSpPr/>
          <p:nvPr/>
        </p:nvGrpSpPr>
        <p:grpSpPr>
          <a:xfrm>
            <a:off x="623677" y="1195790"/>
            <a:ext cx="464314" cy="494725"/>
            <a:chOff x="5970800" y="1619250"/>
            <a:chExt cx="428650" cy="456725"/>
          </a:xfrm>
        </p:grpSpPr>
        <p:sp>
          <p:nvSpPr>
            <p:cNvPr id="516" name="Google Shape;516;p19"/>
            <p:cNvSpPr/>
            <p:nvPr/>
          </p:nvSpPr>
          <p:spPr>
            <a:xfrm>
              <a:off x="5970800" y="1674200"/>
              <a:ext cx="377975" cy="377950"/>
            </a:xfrm>
            <a:custGeom>
              <a:rect b="b" l="l" r="r" t="t"/>
              <a:pathLst>
                <a:path extrusionOk="0" h="15118" w="15119">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AFF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9"/>
            <p:cNvSpPr/>
            <p:nvPr/>
          </p:nvSpPr>
          <p:spPr>
            <a:xfrm>
              <a:off x="6068500" y="1771875"/>
              <a:ext cx="182575" cy="182600"/>
            </a:xfrm>
            <a:custGeom>
              <a:rect b="b" l="l" r="r" t="t"/>
              <a:pathLst>
                <a:path extrusionOk="0" h="7304" w="7303">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AFF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9"/>
            <p:cNvSpPr/>
            <p:nvPr/>
          </p:nvSpPr>
          <p:spPr>
            <a:xfrm>
              <a:off x="5981175" y="2005125"/>
              <a:ext cx="75125" cy="70850"/>
            </a:xfrm>
            <a:custGeom>
              <a:rect b="b" l="l" r="r" t="t"/>
              <a:pathLst>
                <a:path extrusionOk="0" h="2834" w="3005">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AFF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9"/>
            <p:cNvSpPr/>
            <p:nvPr/>
          </p:nvSpPr>
          <p:spPr>
            <a:xfrm>
              <a:off x="6263875" y="2005125"/>
              <a:ext cx="74525" cy="70850"/>
            </a:xfrm>
            <a:custGeom>
              <a:rect b="b" l="l" r="r" t="t"/>
              <a:pathLst>
                <a:path extrusionOk="0" h="2834" w="2981">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AFF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9"/>
            <p:cNvSpPr/>
            <p:nvPr/>
          </p:nvSpPr>
          <p:spPr>
            <a:xfrm>
              <a:off x="6147875" y="1619250"/>
              <a:ext cx="251575" cy="255850"/>
            </a:xfrm>
            <a:custGeom>
              <a:rect b="b" l="l" r="r" t="t"/>
              <a:pathLst>
                <a:path extrusionOk="0" h="10234" w="10063">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AFF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1" name="Google Shape;521;p19"/>
          <p:cNvSpPr/>
          <p:nvPr/>
        </p:nvSpPr>
        <p:spPr>
          <a:xfrm>
            <a:off x="637248" y="3095965"/>
            <a:ext cx="414053" cy="436530"/>
          </a:xfrm>
          <a:custGeom>
            <a:rect b="b" l="l" r="r" t="t"/>
            <a:pathLst>
              <a:path extrusionOk="0" h="16120" w="1529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AFF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2" name="Google Shape;522;p19"/>
          <p:cNvGrpSpPr/>
          <p:nvPr/>
        </p:nvGrpSpPr>
        <p:grpSpPr>
          <a:xfrm>
            <a:off x="3430563" y="1195790"/>
            <a:ext cx="413294" cy="382059"/>
            <a:chOff x="5975075" y="2327500"/>
            <a:chExt cx="420100" cy="388350"/>
          </a:xfrm>
        </p:grpSpPr>
        <p:sp>
          <p:nvSpPr>
            <p:cNvPr id="523" name="Google Shape;523;p19"/>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00CE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9"/>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00CE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5" name="Google Shape;525;p19"/>
          <p:cNvSpPr/>
          <p:nvPr/>
        </p:nvSpPr>
        <p:spPr>
          <a:xfrm>
            <a:off x="6170551" y="3095965"/>
            <a:ext cx="464307" cy="464283"/>
          </a:xfrm>
          <a:custGeom>
            <a:rect b="b" l="l" r="r" t="t"/>
            <a:pathLst>
              <a:path extrusionOk="0" h="18757" w="18758">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6" name="Google Shape;526;p19"/>
          <p:cNvGrpSpPr/>
          <p:nvPr/>
        </p:nvGrpSpPr>
        <p:grpSpPr>
          <a:xfrm>
            <a:off x="3344447" y="3095965"/>
            <a:ext cx="502966" cy="425914"/>
            <a:chOff x="5275975" y="4344850"/>
            <a:chExt cx="470150" cy="398125"/>
          </a:xfrm>
        </p:grpSpPr>
        <p:sp>
          <p:nvSpPr>
            <p:cNvPr id="527" name="Google Shape;527;p19"/>
            <p:cNvSpPr/>
            <p:nvPr/>
          </p:nvSpPr>
          <p:spPr>
            <a:xfrm>
              <a:off x="5661250" y="4690450"/>
              <a:ext cx="65950" cy="52525"/>
            </a:xfrm>
            <a:custGeom>
              <a:rect b="b" l="l" r="r" t="t"/>
              <a:pathLst>
                <a:path extrusionOk="0" h="2101" w="2638">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00CE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9"/>
            <p:cNvSpPr/>
            <p:nvPr/>
          </p:nvSpPr>
          <p:spPr>
            <a:xfrm>
              <a:off x="5294900" y="4690450"/>
              <a:ext cx="65950" cy="52525"/>
            </a:xfrm>
            <a:custGeom>
              <a:rect b="b" l="l" r="r" t="t"/>
              <a:pathLst>
                <a:path extrusionOk="0" h="2101" w="2638">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00CE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9"/>
            <p:cNvSpPr/>
            <p:nvPr/>
          </p:nvSpPr>
          <p:spPr>
            <a:xfrm>
              <a:off x="5275975" y="4344850"/>
              <a:ext cx="470150" cy="334025"/>
            </a:xfrm>
            <a:custGeom>
              <a:rect b="b" l="l" r="r" t="t"/>
              <a:pathLst>
                <a:path extrusionOk="0" h="13361" w="18806">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00CE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0" name="Google Shape;530;p19"/>
          <p:cNvGrpSpPr/>
          <p:nvPr/>
        </p:nvGrpSpPr>
        <p:grpSpPr>
          <a:xfrm>
            <a:off x="6327054" y="1195790"/>
            <a:ext cx="279141" cy="455052"/>
            <a:chOff x="6730350" y="2315900"/>
            <a:chExt cx="257700" cy="420100"/>
          </a:xfrm>
        </p:grpSpPr>
        <p:sp>
          <p:nvSpPr>
            <p:cNvPr id="531" name="Google Shape;531;p19"/>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19"/>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9"/>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9"/>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9"/>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6" name="Google Shape;536;p19"/>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Google Shape;541;p20"/>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
              <a:t>What are we doing? What’s new?</a:t>
            </a:r>
            <a:endParaRPr/>
          </a:p>
        </p:txBody>
      </p:sp>
      <p:sp>
        <p:nvSpPr>
          <p:cNvPr id="542" name="Google Shape;542;p20"/>
          <p:cNvSpPr/>
          <p:nvPr/>
        </p:nvSpPr>
        <p:spPr>
          <a:xfrm>
            <a:off x="578575" y="2061650"/>
            <a:ext cx="2862000" cy="1325100"/>
          </a:xfrm>
          <a:prstGeom prst="homePlate">
            <a:avLst>
              <a:gd fmla="val 30129" name="adj"/>
            </a:avLst>
          </a:prstGeom>
          <a:solidFill>
            <a:srgbClr val="AFF0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Arial"/>
                <a:ea typeface="Arial"/>
                <a:cs typeface="Arial"/>
                <a:sym typeface="Arial"/>
              </a:rPr>
              <a:t>[Basics of NLP] </a:t>
            </a:r>
            <a:endParaRPr b="1" i="0" sz="1400" u="none" cap="none" strike="noStrike">
              <a:solidFill>
                <a:srgbClr val="FFFFFF"/>
              </a:solidFill>
              <a:latin typeface="Arial"/>
              <a:ea typeface="Arial"/>
              <a:cs typeface="Arial"/>
              <a:sym typeface="Arial"/>
            </a:endParaRPr>
          </a:p>
          <a:p>
            <a:pPr indent="-298450" lvl="0" marL="457200" marR="0" rtl="0" algn="l">
              <a:lnSpc>
                <a:spcPct val="100000"/>
              </a:lnSpc>
              <a:spcBef>
                <a:spcPts val="1200"/>
              </a:spcBef>
              <a:spcAft>
                <a:spcPts val="0"/>
              </a:spcAft>
              <a:buClr>
                <a:schemeClr val="lt1"/>
              </a:buClr>
              <a:buSzPts val="1100"/>
              <a:buFont typeface="Arial"/>
              <a:buChar char="●"/>
            </a:pPr>
            <a:r>
              <a:rPr b="0" i="0" lang="en" sz="1100" u="none" cap="none" strike="noStrike">
                <a:solidFill>
                  <a:schemeClr val="lt1"/>
                </a:solidFill>
                <a:latin typeface="Arial"/>
                <a:ea typeface="Arial"/>
                <a:cs typeface="Arial"/>
                <a:sym typeface="Arial"/>
              </a:rPr>
              <a:t>TF-IDF</a:t>
            </a:r>
            <a:endParaRPr b="0" i="0" sz="1100" u="none" cap="none" strike="noStrike">
              <a:solidFill>
                <a:schemeClr val="lt1"/>
              </a:solidFill>
              <a:latin typeface="Arial"/>
              <a:ea typeface="Arial"/>
              <a:cs typeface="Arial"/>
              <a:sym typeface="Arial"/>
            </a:endParaRPr>
          </a:p>
          <a:p>
            <a:pPr indent="-298450" lvl="0" marL="457200" marR="0" rtl="0" algn="l">
              <a:lnSpc>
                <a:spcPct val="100000"/>
              </a:lnSpc>
              <a:spcBef>
                <a:spcPts val="0"/>
              </a:spcBef>
              <a:spcAft>
                <a:spcPts val="0"/>
              </a:spcAft>
              <a:buClr>
                <a:schemeClr val="lt1"/>
              </a:buClr>
              <a:buSzPts val="1100"/>
              <a:buFont typeface="Arial"/>
              <a:buChar char="●"/>
            </a:pPr>
            <a:r>
              <a:rPr b="0" i="0" lang="en" sz="1100" u="none" cap="none" strike="noStrike">
                <a:solidFill>
                  <a:schemeClr val="lt1"/>
                </a:solidFill>
                <a:latin typeface="Arial"/>
                <a:ea typeface="Arial"/>
                <a:cs typeface="Arial"/>
                <a:sym typeface="Arial"/>
              </a:rPr>
              <a:t>N-Grams</a:t>
            </a:r>
            <a:endParaRPr b="0" i="0" sz="1100" u="none" cap="none" strike="noStrike">
              <a:solidFill>
                <a:schemeClr val="lt1"/>
              </a:solidFill>
              <a:latin typeface="Arial"/>
              <a:ea typeface="Arial"/>
              <a:cs typeface="Arial"/>
              <a:sym typeface="Arial"/>
            </a:endParaRPr>
          </a:p>
          <a:p>
            <a:pPr indent="-298450" lvl="0" marL="457200" marR="0" rtl="0" algn="l">
              <a:lnSpc>
                <a:spcPct val="100000"/>
              </a:lnSpc>
              <a:spcBef>
                <a:spcPts val="0"/>
              </a:spcBef>
              <a:spcAft>
                <a:spcPts val="0"/>
              </a:spcAft>
              <a:buClr>
                <a:schemeClr val="lt1"/>
              </a:buClr>
              <a:buSzPts val="1100"/>
              <a:buFont typeface="Arial"/>
              <a:buChar char="●"/>
            </a:pPr>
            <a:r>
              <a:rPr lang="en" sz="1100">
                <a:solidFill>
                  <a:schemeClr val="lt1"/>
                </a:solidFill>
              </a:rPr>
              <a:t>Sentiment Analysis</a:t>
            </a:r>
            <a:endParaRPr b="1" i="0" sz="1400" u="none" cap="none" strike="noStrike">
              <a:solidFill>
                <a:srgbClr val="FFFFFF"/>
              </a:solidFill>
              <a:latin typeface="Arial"/>
              <a:ea typeface="Arial"/>
              <a:cs typeface="Arial"/>
              <a:sym typeface="Arial"/>
            </a:endParaRPr>
          </a:p>
        </p:txBody>
      </p:sp>
      <p:sp>
        <p:nvSpPr>
          <p:cNvPr id="543" name="Google Shape;543;p20"/>
          <p:cNvSpPr/>
          <p:nvPr/>
        </p:nvSpPr>
        <p:spPr>
          <a:xfrm>
            <a:off x="3242325" y="2061650"/>
            <a:ext cx="2955000" cy="1325100"/>
          </a:xfrm>
          <a:prstGeom prst="chevron">
            <a:avLst>
              <a:gd fmla="val 29853" name="adj"/>
            </a:avLst>
          </a:prstGeom>
          <a:solidFill>
            <a:srgbClr val="00CE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Arial"/>
                <a:ea typeface="Arial"/>
                <a:cs typeface="Arial"/>
                <a:sym typeface="Arial"/>
              </a:rPr>
              <a:t>[Traditional Deep NLP]</a:t>
            </a:r>
            <a:endParaRPr b="1" i="0" sz="1400" u="none" cap="none" strike="noStrike">
              <a:solidFill>
                <a:schemeClr val="lt1"/>
              </a:solidFill>
              <a:latin typeface="Arial"/>
              <a:ea typeface="Arial"/>
              <a:cs typeface="Arial"/>
              <a:sym typeface="Arial"/>
            </a:endParaRPr>
          </a:p>
          <a:p>
            <a:pPr indent="-298450" lvl="0" marL="457200" marR="0" rtl="0" algn="l">
              <a:lnSpc>
                <a:spcPct val="115000"/>
              </a:lnSpc>
              <a:spcBef>
                <a:spcPts val="1200"/>
              </a:spcBef>
              <a:spcAft>
                <a:spcPts val="0"/>
              </a:spcAft>
              <a:buClr>
                <a:schemeClr val="lt1"/>
              </a:buClr>
              <a:buSzPts val="1100"/>
              <a:buFont typeface="Arial"/>
              <a:buChar char="●"/>
            </a:pPr>
            <a:r>
              <a:rPr b="0" i="0" lang="en" sz="1100" u="none" cap="none" strike="noStrike">
                <a:solidFill>
                  <a:schemeClr val="lt1"/>
                </a:solidFill>
                <a:latin typeface="Arial"/>
                <a:ea typeface="Arial"/>
                <a:cs typeface="Arial"/>
                <a:sym typeface="Arial"/>
              </a:rPr>
              <a:t>GloVe Embeddings</a:t>
            </a:r>
            <a:endParaRPr b="0" i="0" sz="1100" u="none" cap="none" strike="noStrike">
              <a:solidFill>
                <a:schemeClr val="lt1"/>
              </a:solidFill>
              <a:latin typeface="Arial"/>
              <a:ea typeface="Arial"/>
              <a:cs typeface="Arial"/>
              <a:sym typeface="Arial"/>
            </a:endParaRPr>
          </a:p>
          <a:p>
            <a:pPr indent="-298450" lvl="0" marL="457200" marR="0" rtl="0" algn="l">
              <a:lnSpc>
                <a:spcPct val="115000"/>
              </a:lnSpc>
              <a:spcBef>
                <a:spcPts val="0"/>
              </a:spcBef>
              <a:spcAft>
                <a:spcPts val="0"/>
              </a:spcAft>
              <a:buClr>
                <a:schemeClr val="lt1"/>
              </a:buClr>
              <a:buSzPts val="1100"/>
              <a:buFont typeface="Arial"/>
              <a:buChar char="●"/>
            </a:pPr>
            <a:r>
              <a:rPr b="0" i="0" lang="en" sz="1100" u="none" cap="none" strike="noStrike">
                <a:solidFill>
                  <a:schemeClr val="lt1"/>
                </a:solidFill>
                <a:latin typeface="Arial"/>
                <a:ea typeface="Arial"/>
                <a:cs typeface="Arial"/>
                <a:sym typeface="Arial"/>
              </a:rPr>
              <a:t>Bi-GRU &amp; 1D CNN GM</a:t>
            </a:r>
            <a:endParaRPr b="0" i="0" sz="1100" u="none" cap="none" strike="noStrike">
              <a:solidFill>
                <a:schemeClr val="lt1"/>
              </a:solidFill>
              <a:latin typeface="Arial"/>
              <a:ea typeface="Arial"/>
              <a:cs typeface="Arial"/>
              <a:sym typeface="Arial"/>
            </a:endParaRPr>
          </a:p>
          <a:p>
            <a:pPr indent="-298450" lvl="0" marL="457200" marR="0" rtl="0" algn="l">
              <a:lnSpc>
                <a:spcPct val="115000"/>
              </a:lnSpc>
              <a:spcBef>
                <a:spcPts val="0"/>
              </a:spcBef>
              <a:spcAft>
                <a:spcPts val="0"/>
              </a:spcAft>
              <a:buClr>
                <a:schemeClr val="lt1"/>
              </a:buClr>
              <a:buSzPts val="1100"/>
              <a:buFont typeface="Arial"/>
              <a:buChar char="●"/>
            </a:pPr>
            <a:r>
              <a:rPr b="0" i="0" lang="en" sz="1100" u="none" cap="none" strike="noStrike">
                <a:solidFill>
                  <a:schemeClr val="lt1"/>
                </a:solidFill>
                <a:latin typeface="Arial"/>
                <a:ea typeface="Arial"/>
                <a:cs typeface="Arial"/>
                <a:sym typeface="Arial"/>
              </a:rPr>
              <a:t>Initialization &amp; Training</a:t>
            </a:r>
            <a:endParaRPr b="0" i="0" sz="1100" u="none" cap="none" strike="noStrike">
              <a:solidFill>
                <a:schemeClr val="lt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400"/>
              <a:buFont typeface="Arial"/>
              <a:buNone/>
            </a:pPr>
            <a:r>
              <a:t/>
            </a:r>
            <a:endParaRPr b="1" i="0" sz="1400" u="none" cap="none" strike="noStrike">
              <a:solidFill>
                <a:schemeClr val="lt1"/>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Source Sans Pro"/>
              <a:ea typeface="Source Sans Pro"/>
              <a:cs typeface="Source Sans Pro"/>
              <a:sym typeface="Source Sans Pro"/>
            </a:endParaRPr>
          </a:p>
        </p:txBody>
      </p:sp>
      <p:sp>
        <p:nvSpPr>
          <p:cNvPr id="544" name="Google Shape;544;p20"/>
          <p:cNvSpPr/>
          <p:nvPr/>
        </p:nvSpPr>
        <p:spPr>
          <a:xfrm>
            <a:off x="5960075" y="2061650"/>
            <a:ext cx="2955000" cy="1325100"/>
          </a:xfrm>
          <a:prstGeom prst="chevron">
            <a:avLst>
              <a:gd fmla="val 29853" name="adj"/>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chemeClr val="lt1"/>
                </a:solidFill>
                <a:latin typeface="Arial"/>
                <a:ea typeface="Arial"/>
                <a:cs typeface="Arial"/>
                <a:sym typeface="Arial"/>
              </a:rPr>
              <a:t>[New Hotness]</a:t>
            </a:r>
            <a:endParaRPr b="1" i="0" sz="1400" u="none" cap="none" strike="noStrike">
              <a:solidFill>
                <a:schemeClr val="lt1"/>
              </a:solidFill>
              <a:latin typeface="Arial"/>
              <a:ea typeface="Arial"/>
              <a:cs typeface="Arial"/>
              <a:sym typeface="Arial"/>
            </a:endParaRPr>
          </a:p>
          <a:p>
            <a:pPr indent="-298450" lvl="0" marL="457200" marR="0" rtl="0" algn="l">
              <a:lnSpc>
                <a:spcPct val="115000"/>
              </a:lnSpc>
              <a:spcBef>
                <a:spcPts val="1200"/>
              </a:spcBef>
              <a:spcAft>
                <a:spcPts val="0"/>
              </a:spcAft>
              <a:buClr>
                <a:schemeClr val="lt1"/>
              </a:buClr>
              <a:buSzPts val="1100"/>
              <a:buFont typeface="Arial"/>
              <a:buChar char="●"/>
            </a:pPr>
            <a:r>
              <a:rPr b="0" i="0" lang="en" sz="1100" u="none" cap="none" strike="noStrike">
                <a:solidFill>
                  <a:schemeClr val="lt1"/>
                </a:solidFill>
                <a:latin typeface="Arial"/>
                <a:ea typeface="Arial"/>
                <a:cs typeface="Arial"/>
                <a:sym typeface="Arial"/>
              </a:rPr>
              <a:t>Transformers</a:t>
            </a:r>
            <a:endParaRPr b="0" i="0" sz="1100" u="none" cap="none" strike="noStrike">
              <a:solidFill>
                <a:schemeClr val="lt1"/>
              </a:solidFill>
              <a:latin typeface="Arial"/>
              <a:ea typeface="Arial"/>
              <a:cs typeface="Arial"/>
              <a:sym typeface="Arial"/>
            </a:endParaRPr>
          </a:p>
          <a:p>
            <a:pPr indent="-298450" lvl="0" marL="457200" marR="0" rtl="0" algn="l">
              <a:lnSpc>
                <a:spcPct val="115000"/>
              </a:lnSpc>
              <a:spcBef>
                <a:spcPts val="0"/>
              </a:spcBef>
              <a:spcAft>
                <a:spcPts val="0"/>
              </a:spcAft>
              <a:buClr>
                <a:schemeClr val="lt1"/>
              </a:buClr>
              <a:buSzPts val="1100"/>
              <a:buFont typeface="Arial"/>
              <a:buChar char="●"/>
            </a:pPr>
            <a:r>
              <a:rPr b="0" i="0" lang="en" sz="1100" u="none" cap="none" strike="noStrike">
                <a:solidFill>
                  <a:schemeClr val="lt1"/>
                </a:solidFill>
                <a:latin typeface="Arial"/>
                <a:ea typeface="Arial"/>
                <a:cs typeface="Arial"/>
                <a:sym typeface="Arial"/>
              </a:rPr>
              <a:t>Fine-tuning</a:t>
            </a:r>
            <a:endParaRPr b="0" i="0" sz="1100" u="none" cap="none" strike="noStrike">
              <a:solidFill>
                <a:schemeClr val="lt1"/>
              </a:solidFill>
              <a:latin typeface="Arial"/>
              <a:ea typeface="Arial"/>
              <a:cs typeface="Arial"/>
              <a:sym typeface="Arial"/>
            </a:endParaRPr>
          </a:p>
          <a:p>
            <a:pPr indent="-298450" lvl="0" marL="457200" marR="0" rtl="0" algn="l">
              <a:lnSpc>
                <a:spcPct val="115000"/>
              </a:lnSpc>
              <a:spcBef>
                <a:spcPts val="0"/>
              </a:spcBef>
              <a:spcAft>
                <a:spcPts val="0"/>
              </a:spcAft>
              <a:buClr>
                <a:schemeClr val="lt1"/>
              </a:buClr>
              <a:buSzPts val="1100"/>
              <a:buFont typeface="Arial"/>
              <a:buChar char="●"/>
            </a:pPr>
            <a:r>
              <a:rPr b="0" i="0" lang="en" sz="1100" u="none" cap="none" strike="noStrike">
                <a:solidFill>
                  <a:schemeClr val="lt1"/>
                </a:solidFill>
                <a:latin typeface="Arial"/>
                <a:ea typeface="Arial"/>
                <a:cs typeface="Arial"/>
                <a:sym typeface="Arial"/>
              </a:rPr>
              <a:t>BERT</a:t>
            </a:r>
            <a:endParaRPr b="1" i="0" sz="1400" u="none" cap="none" strike="noStrike">
              <a:solidFill>
                <a:srgbClr val="FFFFFF"/>
              </a:solidFill>
              <a:latin typeface="Source Sans Pro"/>
              <a:ea typeface="Source Sans Pro"/>
              <a:cs typeface="Source Sans Pro"/>
              <a:sym typeface="Source Sans Pro"/>
            </a:endParaRPr>
          </a:p>
        </p:txBody>
      </p:sp>
      <p:sp>
        <p:nvSpPr>
          <p:cNvPr id="545" name="Google Shape;545;p20"/>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Google Shape;550;p21"/>
          <p:cNvSpPr txBox="1"/>
          <p:nvPr>
            <p:ph type="ctrTitle"/>
          </p:nvPr>
        </p:nvSpPr>
        <p:spPr>
          <a:xfrm>
            <a:off x="2309350" y="3031150"/>
            <a:ext cx="5214600" cy="1159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600"/>
              <a:buNone/>
            </a:pPr>
            <a:r>
              <a:rPr lang="en"/>
              <a:t>Methodology</a:t>
            </a:r>
            <a:endParaRPr/>
          </a:p>
        </p:txBody>
      </p:sp>
      <p:sp>
        <p:nvSpPr>
          <p:cNvPr id="551" name="Google Shape;551;p21"/>
          <p:cNvSpPr txBox="1"/>
          <p:nvPr>
            <p:ph idx="1" type="subTitle"/>
          </p:nvPr>
        </p:nvSpPr>
        <p:spPr>
          <a:xfrm>
            <a:off x="2309441" y="4059250"/>
            <a:ext cx="5214600" cy="784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000"/>
              <a:buNone/>
            </a:pPr>
            <a:r>
              <a:rPr lang="en"/>
              <a:t>..how are we doing stuff?!</a:t>
            </a:r>
            <a:endParaRPr/>
          </a:p>
        </p:txBody>
      </p:sp>
      <p:sp>
        <p:nvSpPr>
          <p:cNvPr id="552" name="Google Shape;552;p21"/>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0"/>
              <a:buFont typeface="Arial"/>
              <a:buNone/>
            </a:pPr>
            <a:r>
              <a:rPr b="1" i="0" lang="en" sz="12000" u="none" cap="none" strike="noStrike">
                <a:solidFill>
                  <a:srgbClr val="3C78D8"/>
                </a:solidFill>
                <a:latin typeface="Oswald"/>
                <a:ea typeface="Oswald"/>
                <a:cs typeface="Oswald"/>
                <a:sym typeface="Oswald"/>
              </a:rPr>
              <a:t>3</a:t>
            </a:r>
            <a:endParaRPr b="0" i="0" sz="12000" u="none" cap="none" strike="noStrike">
              <a:solidFill>
                <a:srgbClr val="3C78D8"/>
              </a:solidFill>
              <a:latin typeface="Arial"/>
              <a:ea typeface="Arial"/>
              <a:cs typeface="Arial"/>
              <a:sym typeface="Arial"/>
            </a:endParaRPr>
          </a:p>
        </p:txBody>
      </p:sp>
      <p:sp>
        <p:nvSpPr>
          <p:cNvPr id="553" name="Google Shape;553;p21"/>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