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775"/>
            <a:ext cx="8839200" cy="120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875" y="1563799"/>
            <a:ext cx="3132350" cy="30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457200" y="1487525"/>
            <a:ext cx="3796500" cy="323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9E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E78"/>
                </a:solidFill>
              </a:rPr>
              <a:t>Kickstarter Funding Landscape</a:t>
            </a:r>
            <a:endParaRPr b="1" sz="2400">
              <a:solidFill>
                <a:srgbClr val="009E7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E78"/>
                </a:solidFill>
              </a:rPr>
              <a:t>Ibrahim Taher</a:t>
            </a:r>
            <a:endParaRPr>
              <a:solidFill>
                <a:srgbClr val="009E78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E78"/>
                </a:solidFill>
              </a:rPr>
              <a:t>Anant Jain</a:t>
            </a:r>
            <a:endParaRPr>
              <a:solidFill>
                <a:srgbClr val="009E78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E78"/>
                </a:solidFill>
              </a:rPr>
              <a:t>Sarthak Kothari</a:t>
            </a:r>
            <a:endParaRPr>
              <a:solidFill>
                <a:srgbClr val="009E78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E78"/>
                </a:solidFill>
              </a:rPr>
              <a:t>Forrest Hooton</a:t>
            </a:r>
            <a:endParaRPr>
              <a:solidFill>
                <a:srgbClr val="009E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98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Goal: Understand funding for Kickstarter projects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25" y="1061350"/>
            <a:ext cx="7282150" cy="41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98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Dataset: Joined Kaggle and JSON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Kaggle dataset for core, clean columns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scraped JSON data for other </a:t>
            </a:r>
            <a:r>
              <a:rPr lang="en"/>
              <a:t>interesting</a:t>
            </a:r>
            <a:r>
              <a:rPr lang="en"/>
              <a:t> columns, like text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1307"/>
            <a:ext cx="9144000" cy="362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98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Process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5632317" y="1799375"/>
            <a:ext cx="3305700" cy="3483050"/>
            <a:chOff x="5632317" y="1189775"/>
            <a:chExt cx="3305700" cy="3483050"/>
          </a:xfrm>
        </p:grpSpPr>
        <p:sp>
          <p:nvSpPr>
            <p:cNvPr id="79" name="Shape 7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6090877" y="2057125"/>
              <a:ext cx="2555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Logistic regression to determine whether or not a project is funded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Linear regression model for funding percentage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0" y="1799589"/>
            <a:ext cx="3546900" cy="3482836"/>
            <a:chOff x="0" y="1189989"/>
            <a:chExt cx="3546900" cy="3482836"/>
          </a:xfrm>
        </p:grpSpPr>
        <p:sp>
          <p:nvSpPr>
            <p:cNvPr id="82" name="Shape 8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Clean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11698" y="2057125"/>
              <a:ext cx="2579700" cy="2615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fadeDir="5400012" kx="0" rotWithShape="0" algn="bl" stPos="0" sy="-100000" ky="0"/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Parse JSON and join tables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Apply lubridate to datetime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Added columns for better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partitioning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2944204" y="1799375"/>
            <a:ext cx="3305700" cy="3483050"/>
            <a:chOff x="2944204" y="1189775"/>
            <a:chExt cx="3305700" cy="3483050"/>
          </a:xfrm>
        </p:grpSpPr>
        <p:sp>
          <p:nvSpPr>
            <p:cNvPr id="85" name="Shape 8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159200" y="2057125"/>
              <a:ext cx="2556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Overview of funding on kickstarter (ex. Funding across different categories)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Funding in relation to time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Text analysis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3600" y="763050"/>
            <a:ext cx="6676800" cy="36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76200">
            <a:solidFill>
              <a:srgbClr val="69A0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9A0D6"/>
                </a:solidFill>
              </a:rPr>
              <a:t>To Shiny for Exploratory Results!!!</a:t>
            </a:r>
            <a:endParaRPr sz="3000">
              <a:solidFill>
                <a:srgbClr val="69A0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98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311700" y="3285191"/>
            <a:ext cx="4044300" cy="670509"/>
            <a:chOff x="1431325" y="2473842"/>
            <a:chExt cx="4044300" cy="670509"/>
          </a:xfrm>
        </p:grpSpPr>
        <p:sp>
          <p:nvSpPr>
            <p:cNvPr id="99" name="Shape 99"/>
            <p:cNvSpPr/>
            <p:nvPr/>
          </p:nvSpPr>
          <p:spPr>
            <a:xfrm rot="-5400000">
              <a:off x="3383275" y="1052000"/>
              <a:ext cx="670500" cy="3514200"/>
            </a:xfrm>
            <a:prstGeom prst="roundRect">
              <a:avLst>
                <a:gd fmla="val 5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model for percent funded clearly is not useful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10175" y="2616800"/>
              <a:ext cx="10233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133 RMSE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316500" y="2283166"/>
            <a:ext cx="4034700" cy="670509"/>
            <a:chOff x="1431325" y="2473842"/>
            <a:chExt cx="4034700" cy="670509"/>
          </a:xfrm>
        </p:grpSpPr>
        <p:sp>
          <p:nvSpPr>
            <p:cNvPr id="104" name="Shape 104"/>
            <p:cNvSpPr/>
            <p:nvPr/>
          </p:nvSpPr>
          <p:spPr>
            <a:xfrm rot="-5400000">
              <a:off x="3378475" y="1056800"/>
              <a:ext cx="670500" cy="3504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Reasonable average accuracy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Gives us insight into what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influences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outcomes, but not prediction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83</a:t>
              </a: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316500" y="1338641"/>
            <a:ext cx="4034700" cy="670509"/>
            <a:chOff x="1431325" y="2473842"/>
            <a:chExt cx="4034700" cy="670509"/>
          </a:xfrm>
        </p:grpSpPr>
        <p:sp>
          <p:nvSpPr>
            <p:cNvPr id="111" name="Shape 111"/>
            <p:cNvSpPr/>
            <p:nvPr/>
          </p:nvSpPr>
          <p:spPr>
            <a:xfrm rot="-5400000">
              <a:off x="3378475" y="1056800"/>
              <a:ext cx="670500" cy="3504600"/>
            </a:xfrm>
            <a:prstGeom prst="roundRect">
              <a:avLst>
                <a:gd fmla="val 50000" name="adj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 great accuracy with only pre-campaign info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4883700" y="1502150"/>
            <a:ext cx="3707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Model Pre-</a:t>
            </a:r>
            <a:r>
              <a:rPr lang="en" sz="1800"/>
              <a:t>Campaign</a:t>
            </a:r>
            <a:r>
              <a:rPr lang="en" sz="1800"/>
              <a:t> Info</a:t>
            </a:r>
            <a:endParaRPr sz="1800"/>
          </a:p>
        </p:txBody>
      </p:sp>
      <p:sp>
        <p:nvSpPr>
          <p:cNvPr id="118" name="Shape 118"/>
          <p:cNvSpPr txBox="1"/>
          <p:nvPr/>
        </p:nvSpPr>
        <p:spPr>
          <a:xfrm>
            <a:off x="4884850" y="2446675"/>
            <a:ext cx="3934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Model Post-</a:t>
            </a:r>
            <a:r>
              <a:rPr lang="en" sz="1800"/>
              <a:t>Campaign</a:t>
            </a:r>
            <a:r>
              <a:rPr lang="en" sz="1800"/>
              <a:t> Info</a:t>
            </a:r>
            <a:endParaRPr sz="1800"/>
          </a:p>
        </p:txBody>
      </p:sp>
      <p:sp>
        <p:nvSpPr>
          <p:cNvPr id="119" name="Shape 119"/>
          <p:cNvSpPr txBox="1"/>
          <p:nvPr/>
        </p:nvSpPr>
        <p:spPr>
          <a:xfrm>
            <a:off x="4883700" y="3448700"/>
            <a:ext cx="3707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</a:t>
            </a:r>
            <a:r>
              <a:rPr lang="en" sz="1800"/>
              <a:t> Model Post-Campaign Info</a:t>
            </a:r>
            <a:endParaRPr sz="1800"/>
          </a:p>
        </p:txBody>
      </p:sp>
      <p:sp>
        <p:nvSpPr>
          <p:cNvPr id="120" name="Shape 120"/>
          <p:cNvSpPr txBox="1"/>
          <p:nvPr/>
        </p:nvSpPr>
        <p:spPr>
          <a:xfrm>
            <a:off x="4884850" y="4354250"/>
            <a:ext cx="3934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</a:t>
            </a:r>
            <a:r>
              <a:rPr lang="en" sz="1800"/>
              <a:t> Post-Campaign Info</a:t>
            </a:r>
            <a:endParaRPr sz="1800"/>
          </a:p>
        </p:txBody>
      </p:sp>
      <p:grpSp>
        <p:nvGrpSpPr>
          <p:cNvPr id="121" name="Shape 121"/>
          <p:cNvGrpSpPr/>
          <p:nvPr/>
        </p:nvGrpSpPr>
        <p:grpSpPr>
          <a:xfrm>
            <a:off x="311700" y="4236241"/>
            <a:ext cx="4034700" cy="670509"/>
            <a:chOff x="1431325" y="2473842"/>
            <a:chExt cx="4034700" cy="670509"/>
          </a:xfrm>
        </p:grpSpPr>
        <p:sp>
          <p:nvSpPr>
            <p:cNvPr id="122" name="Shape 122"/>
            <p:cNvSpPr/>
            <p:nvPr/>
          </p:nvSpPr>
          <p:spPr>
            <a:xfrm rot="-5400000">
              <a:off x="3378475" y="1056800"/>
              <a:ext cx="670500" cy="3504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Best accuracy of all models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88%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294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292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Deeper Look into Logistic 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48850" y="1162275"/>
            <a:ext cx="80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Model:</a:t>
            </a:r>
            <a:r>
              <a:rPr lang="en"/>
              <a:t> </a:t>
            </a:r>
            <a:r>
              <a:rPr lang="en"/>
              <a:t>status ~ main_category + backers_count + country  + pledged + Month + Year + days_live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50" y="1594000"/>
            <a:ext cx="3181150" cy="16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187" y="3374275"/>
            <a:ext cx="3181150" cy="16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725" y="1672043"/>
            <a:ext cx="3090075" cy="14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650" y="3435184"/>
            <a:ext cx="3308599" cy="151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-9800" y="457550"/>
            <a:ext cx="9202800" cy="572700"/>
          </a:xfrm>
          <a:prstGeom prst="rect">
            <a:avLst/>
          </a:prstGeom>
          <a:solidFill>
            <a:srgbClr val="009E7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267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etter model for whether or not a campaign was successful than degree of success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modeling (post-campaign data) is more effective than predictive modeling (pre-campaign data)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yielded better results than country during text analysis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575"/>
            <a:ext cx="8839200" cy="120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