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71" r:id="rId13"/>
    <p:sldId id="266" r:id="rId14"/>
    <p:sldId id="267" r:id="rId15"/>
    <p:sldId id="268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BB99-5FC3-4BD7-9215-1649683D31DB}" type="datetimeFigureOut">
              <a:rPr lang="hr-HR" smtClean="0"/>
              <a:t>26.1.2019.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5F417-B95C-4F88-B01F-2BF7E7361A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66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D393-2587-4669-8326-CAA94654E488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75257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668E-77F0-480B-9B1A-4979197E5AF0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438785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CF0-296D-4DC0-9471-F851E5C953A4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72827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90C-8BAA-4392-8B25-EC266E11E83A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155278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98FE-6462-47D2-9FEF-8DD5307FBA8B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77978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71-309E-4C08-A027-F101EF9EBB2F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759551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AC44-A918-424F-A328-8689FF776535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490014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37A2-A304-41CA-88F5-2315B062DAA2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80959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81A-325E-4F6E-BBE4-AF86902EAE73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13191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A156-912F-47EB-AE04-216526368395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93676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BE60-EC0F-47AC-BF84-A3C71AE5D19A}" type="datetime1">
              <a:rPr lang="hr-HR" smtClean="0"/>
              <a:t>26.1.2019.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165197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D526-3A6E-42BA-9F1D-A2ABCF6E488E}" type="datetime1">
              <a:rPr lang="hr-HR" smtClean="0"/>
              <a:t>26.1.2019.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873038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5AC-BD56-4FBA-9606-25D7B33A9EFA}" type="datetime1">
              <a:rPr lang="hr-HR" smtClean="0"/>
              <a:t>26.1.2019.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622819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3955-D906-4F0A-9F61-E946022374F5}" type="datetime1">
              <a:rPr lang="hr-HR" smtClean="0"/>
              <a:t>26.1.2019.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413940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7782-E77F-4065-8C6F-CDD465B5AC46}" type="datetime1">
              <a:rPr lang="hr-HR" smtClean="0"/>
              <a:t>26.1.2019.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721980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89BF-7678-4F62-89AB-DB4891DF30EE}" type="datetime1">
              <a:rPr lang="hr-HR" smtClean="0"/>
              <a:t>26.1.2019.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91602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8591-01D8-4F3B-8F95-A78F3E5C070A}" type="datetime1">
              <a:rPr lang="hr-HR" smtClean="0"/>
              <a:t>26.1.2019.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n-NO"/>
              <a:t>24.01.2019. Zagreb, Fakultet Elektrotehnike i Računarstva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2BA96A-1D1D-4F24-ACE1-6B91DF2B67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10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3399B19-51D8-485E-BDFB-AF0DCCD72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hr-HR" sz="6600" dirty="0" err="1">
                <a:solidFill>
                  <a:srgbClr val="FFFFFF"/>
                </a:solidFill>
              </a:rPr>
              <a:t>Jetpack</a:t>
            </a:r>
            <a:r>
              <a:rPr lang="hr-HR" sz="6600" dirty="0">
                <a:solidFill>
                  <a:srgbClr val="FFFFFF"/>
                </a:solidFill>
              </a:rPr>
              <a:t> FER </a:t>
            </a:r>
            <a:r>
              <a:rPr lang="hr-HR" sz="6600" dirty="0" err="1">
                <a:solidFill>
                  <a:srgbClr val="FFFFFF"/>
                </a:solidFill>
              </a:rPr>
              <a:t>ride</a:t>
            </a:r>
            <a:endParaRPr lang="hr-HR" sz="6600" dirty="0">
              <a:solidFill>
                <a:srgbClr val="FFFFFF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0D013AD-6D66-4DDF-83B9-A1A57BDC6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5724" y="3962088"/>
            <a:ext cx="8073139" cy="2733352"/>
          </a:xfrm>
        </p:spPr>
        <p:txBody>
          <a:bodyPr>
            <a:normAutofit lnSpcReduction="10000"/>
          </a:bodyPr>
          <a:lstStyle/>
          <a:p>
            <a:pPr algn="l"/>
            <a:r>
              <a:rPr lang="hr-HR" sz="2000" dirty="0">
                <a:solidFill>
                  <a:schemeClr val="tx1">
                    <a:alpha val="70000"/>
                  </a:schemeClr>
                </a:solidFill>
              </a:rPr>
              <a:t>		Prezentacija projekta</a:t>
            </a:r>
          </a:p>
          <a:p>
            <a:pPr algn="l"/>
            <a:endParaRPr lang="hr-HR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endParaRPr lang="hr-HR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endParaRPr lang="hr-HR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endParaRPr lang="hr-HR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endParaRPr lang="hr-HR" dirty="0">
              <a:solidFill>
                <a:srgbClr val="FFFFFF">
                  <a:alpha val="70000"/>
                </a:srgbClr>
              </a:solidFill>
            </a:endParaRPr>
          </a:p>
          <a:p>
            <a:pPr lvl="1" algn="l"/>
            <a:r>
              <a:rPr lang="hr-HR" sz="1400" dirty="0"/>
              <a:t>            </a:t>
            </a:r>
            <a:r>
              <a:rPr lang="nn-NO" sz="1400" dirty="0"/>
              <a:t>24.01.2019. Zagreb, Fakultet Elektrotehnike i Računarstva</a:t>
            </a:r>
            <a:r>
              <a:rPr lang="hr-HR" sz="1400" dirty="0"/>
              <a:t>, Sveučilište u Zagrebu</a:t>
            </a:r>
          </a:p>
          <a:p>
            <a:pPr algn="l"/>
            <a:endParaRPr lang="hr-H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4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B29A6C1E-D7BE-4E48-98E8-DD4A8B8D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Izvedba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igre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9" name="Rezervirano mjesto sadržaja 8" descr="Slika na kojoj se prikazuje tekst, snimka zaslona&#10;&#10;Opis je automatski generiran">
            <a:extLst>
              <a:ext uri="{FF2B5EF4-FFF2-40B4-BE49-F238E27FC236}">
                <a16:creationId xmlns:a16="http://schemas.microsoft.com/office/drawing/2014/main" id="{2DB0B65F-8413-49B9-AC6D-515E677892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929" y="314960"/>
            <a:ext cx="4488087" cy="5712111"/>
          </a:xfrm>
          <a:prstGeom prst="rect">
            <a:avLst/>
          </a:prstGeom>
        </p:spPr>
      </p:pic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A5C92D17-1A23-4C8B-BB0C-EA72E2C6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1724" y="2490237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Programski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jezik</a:t>
            </a:r>
            <a:r>
              <a:rPr lang="en-US" sz="2000" dirty="0">
                <a:solidFill>
                  <a:srgbClr val="FFFFFF"/>
                </a:solidFill>
              </a:rPr>
              <a:t> Java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~7800 </a:t>
            </a:r>
            <a:r>
              <a:rPr lang="en-US" sz="2000" dirty="0" err="1">
                <a:solidFill>
                  <a:srgbClr val="FFFFFF"/>
                </a:solidFill>
              </a:rPr>
              <a:t>linija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koda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81 </a:t>
            </a:r>
            <a:r>
              <a:rPr lang="hr-HR" sz="2000" dirty="0">
                <a:solidFill>
                  <a:srgbClr val="FFFFFF"/>
                </a:solidFill>
              </a:rPr>
              <a:t>razreda</a:t>
            </a:r>
            <a:r>
              <a:rPr lang="en-US" sz="2000" dirty="0">
                <a:solidFill>
                  <a:srgbClr val="FFFFFF"/>
                </a:solidFill>
              </a:rPr>
              <a:t>, 8 </a:t>
            </a:r>
            <a:r>
              <a:rPr lang="en-US" sz="2000" dirty="0" err="1">
                <a:solidFill>
                  <a:srgbClr val="FFFFFF"/>
                </a:solidFill>
              </a:rPr>
              <a:t>apstraktnih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hr-HR" sz="2000">
                <a:solidFill>
                  <a:srgbClr val="FFFFFF"/>
                </a:solidFill>
              </a:rPr>
              <a:t>razreda</a:t>
            </a:r>
            <a:r>
              <a:rPr lang="en-US" sz="2000">
                <a:solidFill>
                  <a:srgbClr val="FFFFFF"/>
                </a:solidFill>
              </a:rPr>
              <a:t>, </a:t>
            </a:r>
            <a:r>
              <a:rPr lang="en-US" sz="2000" dirty="0">
                <a:solidFill>
                  <a:srgbClr val="FFFFFF"/>
                </a:solidFill>
              </a:rPr>
              <a:t>4 </a:t>
            </a:r>
            <a:r>
              <a:rPr lang="en-US" sz="2000" dirty="0" err="1">
                <a:solidFill>
                  <a:srgbClr val="FFFFFF"/>
                </a:solidFill>
              </a:rPr>
              <a:t>sučelja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24 </a:t>
            </a:r>
            <a:r>
              <a:rPr lang="en-US" sz="2000" dirty="0" err="1">
                <a:solidFill>
                  <a:srgbClr val="FFFFFF"/>
                </a:solidFill>
              </a:rPr>
              <a:t>paketa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Rezervirano mjesto broja slajda 7">
            <a:extLst>
              <a:ext uri="{FF2B5EF4-FFF2-40B4-BE49-F238E27FC236}">
                <a16:creationId xmlns:a16="http://schemas.microsoft.com/office/drawing/2014/main" id="{933035D0-F56C-4DF7-8C99-82A9AB66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440" y="6259973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514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ka 10">
            <a:extLst>
              <a:ext uri="{FF2B5EF4-FFF2-40B4-BE49-F238E27FC236}">
                <a16:creationId xmlns:a16="http://schemas.microsoft.com/office/drawing/2014/main" id="{84D8554A-AD53-42EE-BC33-330B3005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87" y="2040634"/>
            <a:ext cx="4876297" cy="35433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01219FB-446F-447C-8237-646BDA49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Korišteni algoritmi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AE027FA-BF01-41DD-AD16-68519B22A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290906" cy="3880772"/>
          </a:xfrm>
        </p:spPr>
        <p:txBody>
          <a:bodyPr>
            <a:normAutofit lnSpcReduction="10000"/>
          </a:bodyPr>
          <a:lstStyle/>
          <a:p>
            <a:r>
              <a:rPr lang="hr-HR" sz="2000" dirty="0" err="1"/>
              <a:t>Unaprijedna</a:t>
            </a:r>
            <a:r>
              <a:rPr lang="hr-HR" sz="2000" dirty="0"/>
              <a:t> neuronska mreža</a:t>
            </a:r>
          </a:p>
          <a:p>
            <a:r>
              <a:rPr lang="hr-HR" sz="2000" dirty="0" err="1"/>
              <a:t>Elmanova</a:t>
            </a:r>
            <a:r>
              <a:rPr lang="hr-HR" sz="2000" dirty="0"/>
              <a:t> neuronska mreža</a:t>
            </a:r>
          </a:p>
          <a:p>
            <a:r>
              <a:rPr lang="hr-HR" sz="2000" dirty="0"/>
              <a:t>Genetsko programiranje</a:t>
            </a:r>
          </a:p>
          <a:p>
            <a:endParaRPr lang="hr-HR" dirty="0"/>
          </a:p>
          <a:p>
            <a:r>
              <a:rPr lang="hr-HR" sz="2000" dirty="0"/>
              <a:t>Treniranje uz pomoć generacijskih evolucijskih algoritama</a:t>
            </a:r>
          </a:p>
          <a:p>
            <a:pPr lvl="1"/>
            <a:r>
              <a:rPr lang="hr-HR" sz="1800" dirty="0"/>
              <a:t>Selekcija</a:t>
            </a:r>
          </a:p>
          <a:p>
            <a:pPr lvl="1"/>
            <a:r>
              <a:rPr lang="hr-HR" sz="1800" dirty="0"/>
              <a:t>Križanje</a:t>
            </a:r>
            <a:endParaRPr lang="hr-HR" dirty="0"/>
          </a:p>
          <a:p>
            <a:pPr lvl="1"/>
            <a:r>
              <a:rPr lang="hr-HR" sz="1800" dirty="0"/>
              <a:t>Mutacija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7D214337-A35C-48E1-8EB5-EC4C1DF7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6161316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1800" smtClean="0"/>
              <a:t>11</a:t>
            </a:fld>
            <a:endParaRPr lang="hr-HR" sz="1800" dirty="0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20DBE8AF-66C3-433A-9B6D-E355EC69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09" y="1583207"/>
            <a:ext cx="4876297" cy="3876675"/>
          </a:xfrm>
          <a:prstGeom prst="rect">
            <a:avLst/>
          </a:prstGeom>
        </p:spPr>
      </p:pic>
      <p:pic>
        <p:nvPicPr>
          <p:cNvPr id="1030" name="Picture 6" descr="https://upload.wikimedia.org/wikipedia/commons/7/77/Genetic_Program_Tree.png">
            <a:extLst>
              <a:ext uri="{FF2B5EF4-FFF2-40B4-BE49-F238E27FC236}">
                <a16:creationId xmlns:a16="http://schemas.microsoft.com/office/drawing/2014/main" id="{EFEB8F2E-BC13-4309-8A35-A03BF7E7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44" y="1484010"/>
            <a:ext cx="4925061" cy="46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0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4719C9EE-0001-498A-BE0F-FCB32A8A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36" y="544376"/>
            <a:ext cx="10772775" cy="6059686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920C04EB-5555-45FD-955E-C3EB04BA5CF6}"/>
              </a:ext>
            </a:extLst>
          </p:cNvPr>
          <p:cNvSpPr txBox="1"/>
          <p:nvPr/>
        </p:nvSpPr>
        <p:spPr>
          <a:xfrm>
            <a:off x="8734425" y="1228725"/>
            <a:ext cx="188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4 prepreke</a:t>
            </a:r>
          </a:p>
          <a:p>
            <a:r>
              <a:rPr lang="hr-HR" dirty="0"/>
              <a:t>5 novčića</a:t>
            </a:r>
          </a:p>
          <a:p>
            <a:r>
              <a:rPr lang="hr-HR" dirty="0"/>
              <a:t>2 znanstvenika</a:t>
            </a:r>
          </a:p>
          <a:p>
            <a:endParaRPr lang="hr-HR" dirty="0"/>
          </a:p>
          <a:p>
            <a:r>
              <a:rPr lang="hr-HR" dirty="0"/>
              <a:t>Ukupno 51 ulaz</a:t>
            </a:r>
          </a:p>
        </p:txBody>
      </p:sp>
      <p:sp>
        <p:nvSpPr>
          <p:cNvPr id="8" name="Rezervirano mjesto broja slajda 7">
            <a:extLst>
              <a:ext uri="{FF2B5EF4-FFF2-40B4-BE49-F238E27FC236}">
                <a16:creationId xmlns:a16="http://schemas.microsoft.com/office/drawing/2014/main" id="{41052B7E-AE9C-40E5-A791-C05273CA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9839" y="6238937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14077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BBF7D3E-1F0C-4DD8-A04C-D7DD8B36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Treniranje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D9CA08D-5B76-4837-B762-7F7F671CD6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/>
          <a:stretch/>
        </p:blipFill>
        <p:spPr>
          <a:xfrm>
            <a:off x="203006" y="1515507"/>
            <a:ext cx="6803532" cy="382698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F450B1-2AD9-48DA-B85F-9C631C6C0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Za </a:t>
            </a:r>
            <a:r>
              <a:rPr lang="en-US" sz="2000" dirty="0" err="1">
                <a:solidFill>
                  <a:srgbClr val="FFFFFF"/>
                </a:solidFill>
              </a:rPr>
              <a:t>svaki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algoritam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postoji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posebni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trener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Zasebne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implementacije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koraka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evolucijskog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algoritma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Grafički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prikaz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spretnosti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trenutno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najboljeg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genoma</a:t>
            </a:r>
            <a:r>
              <a:rPr lang="en-US" sz="2000" dirty="0">
                <a:solidFill>
                  <a:srgbClr val="FFFFFF"/>
                </a:solidFill>
              </a:rPr>
              <a:t> u </a:t>
            </a:r>
            <a:r>
              <a:rPr lang="en-US" sz="2000" dirty="0" err="1">
                <a:solidFill>
                  <a:srgbClr val="FFFFFF"/>
                </a:solidFill>
              </a:rPr>
              <a:t>generaciji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medijana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spretnosti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cijele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generacije</a:t>
            </a:r>
            <a:endParaRPr lang="en-US" sz="2000" dirty="0">
              <a:solidFill>
                <a:srgbClr val="FFFFFF"/>
              </a:solidFill>
            </a:endParaRPr>
          </a:p>
          <a:p>
            <a:pPr mar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01B55098-8A38-4E37-ABD1-FDD26621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668" y="6155267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96054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50" name="Picture 2" descr="Slikovni rezultat za management of work">
            <a:extLst>
              <a:ext uri="{FF2B5EF4-FFF2-40B4-BE49-F238E27FC236}">
                <a16:creationId xmlns:a16="http://schemas.microsoft.com/office/drawing/2014/main" id="{51288EE2-019E-49CF-BE3B-096CD3ADA7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5" r="18956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F576014-3DEF-44FE-980F-53292F8E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 err="1"/>
              <a:t>Podjela</a:t>
            </a:r>
            <a:r>
              <a:rPr lang="en-US" sz="4800" dirty="0"/>
              <a:t> </a:t>
            </a:r>
            <a:r>
              <a:rPr lang="en-US" sz="4800" dirty="0" err="1"/>
              <a:t>rada</a:t>
            </a:r>
            <a:r>
              <a:rPr lang="en-US" sz="4800" dirty="0"/>
              <a:t> </a:t>
            </a:r>
            <a:r>
              <a:rPr lang="en-US" sz="4800" dirty="0" err="1"/>
              <a:t>na</a:t>
            </a:r>
            <a:r>
              <a:rPr lang="en-US" sz="4800" dirty="0"/>
              <a:t> </a:t>
            </a:r>
            <a:r>
              <a:rPr lang="en-US" sz="4800" dirty="0" err="1"/>
              <a:t>projektu</a:t>
            </a:r>
            <a:endParaRPr lang="en-US" sz="48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B14B8ED-2538-48B7-B686-C9A82F4D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875" y="2453813"/>
            <a:ext cx="466247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4 faze:</a:t>
            </a:r>
          </a:p>
          <a:p>
            <a:pPr lvl="1"/>
            <a:r>
              <a:rPr lang="en-US" sz="2000" dirty="0"/>
              <a:t>1. </a:t>
            </a:r>
            <a:r>
              <a:rPr lang="en-US" sz="2000" dirty="0" err="1"/>
              <a:t>razvoj</a:t>
            </a:r>
            <a:r>
              <a:rPr lang="en-US" sz="2000" dirty="0"/>
              <a:t> </a:t>
            </a:r>
            <a:r>
              <a:rPr lang="en-US" sz="2000" dirty="0" err="1"/>
              <a:t>modela</a:t>
            </a:r>
            <a:endParaRPr lang="en-US" sz="2000" dirty="0"/>
          </a:p>
          <a:p>
            <a:pPr lvl="1"/>
            <a:r>
              <a:rPr lang="en-US" sz="2000" dirty="0"/>
              <a:t>2. </a:t>
            </a:r>
            <a:r>
              <a:rPr lang="en-US" sz="2000" dirty="0" err="1"/>
              <a:t>razvoj</a:t>
            </a:r>
            <a:r>
              <a:rPr lang="en-US" sz="2000" dirty="0"/>
              <a:t> </a:t>
            </a:r>
            <a:r>
              <a:rPr lang="en-US" sz="2000" dirty="0" err="1"/>
              <a:t>grafičkog</a:t>
            </a:r>
            <a:r>
              <a:rPr lang="en-US" sz="2000" dirty="0"/>
              <a:t> </a:t>
            </a:r>
            <a:r>
              <a:rPr lang="en-US" sz="2000" dirty="0" err="1"/>
              <a:t>prikaza</a:t>
            </a:r>
            <a:r>
              <a:rPr lang="en-US" sz="2000" dirty="0"/>
              <a:t> </a:t>
            </a:r>
            <a:r>
              <a:rPr lang="en-US" sz="2000" dirty="0" err="1"/>
              <a:t>igre</a:t>
            </a:r>
            <a:endParaRPr lang="en-US" sz="2000" dirty="0"/>
          </a:p>
          <a:p>
            <a:pPr lvl="1"/>
            <a:r>
              <a:rPr lang="en-US" sz="2000" dirty="0"/>
              <a:t>3. </a:t>
            </a:r>
            <a:r>
              <a:rPr lang="en-US" sz="2000" dirty="0" err="1"/>
              <a:t>razvoj</a:t>
            </a:r>
            <a:r>
              <a:rPr lang="en-US" sz="2000" dirty="0"/>
              <a:t> </a:t>
            </a:r>
            <a:r>
              <a:rPr lang="en-US" sz="2000" dirty="0" err="1"/>
              <a:t>algoritama</a:t>
            </a:r>
            <a:r>
              <a:rPr lang="en-US" sz="2000" dirty="0"/>
              <a:t> za </a:t>
            </a:r>
            <a:r>
              <a:rPr lang="en-US" sz="2000" dirty="0" err="1"/>
              <a:t>učenje</a:t>
            </a:r>
            <a:r>
              <a:rPr lang="hr-HR" sz="2000" dirty="0"/>
              <a:t> *</a:t>
            </a:r>
            <a:endParaRPr lang="en-US" sz="2000" dirty="0"/>
          </a:p>
          <a:p>
            <a:pPr lvl="1"/>
            <a:r>
              <a:rPr lang="en-US" sz="2000" dirty="0"/>
              <a:t>4. </a:t>
            </a:r>
            <a:r>
              <a:rPr lang="en-US" sz="2000" dirty="0" err="1"/>
              <a:t>razvoj</a:t>
            </a:r>
            <a:r>
              <a:rPr lang="en-US" sz="2000" dirty="0"/>
              <a:t> </a:t>
            </a:r>
            <a:r>
              <a:rPr lang="en-US" sz="2000" dirty="0" err="1"/>
              <a:t>korisničkog</a:t>
            </a:r>
            <a:r>
              <a:rPr lang="en-US" sz="2000" dirty="0"/>
              <a:t> </a:t>
            </a:r>
            <a:r>
              <a:rPr lang="en-US" sz="2000" dirty="0" err="1"/>
              <a:t>sučelja</a:t>
            </a:r>
            <a:endParaRPr lang="hr-HR" sz="2000" dirty="0"/>
          </a:p>
          <a:p>
            <a:pPr lvl="1"/>
            <a:endParaRPr lang="hr-HR" sz="2000" dirty="0"/>
          </a:p>
          <a:p>
            <a:pPr lvl="1"/>
            <a:endParaRPr lang="hr-HR" sz="2000" dirty="0"/>
          </a:p>
          <a:p>
            <a:r>
              <a:rPr lang="hr-HR" dirty="0"/>
              <a:t>* podjela na </a:t>
            </a:r>
            <a:r>
              <a:rPr lang="hr-HR" dirty="0" err="1"/>
              <a:t>podtimove</a:t>
            </a:r>
            <a:endParaRPr lang="hr-HR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zervirano mjesto broja slajda 7">
            <a:extLst>
              <a:ext uri="{FF2B5EF4-FFF2-40B4-BE49-F238E27FC236}">
                <a16:creationId xmlns:a16="http://schemas.microsoft.com/office/drawing/2014/main" id="{4CFC2DD8-C798-4E80-9AEA-8D67FBB2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6181" y="6152023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1800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8918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FF8C60CC-F807-445E-BFE5-1EB969AE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</a:t>
            </a:r>
            <a:r>
              <a:rPr lang="hr-HR" sz="4800" dirty="0" err="1"/>
              <a:t>emo</a:t>
            </a:r>
            <a:endParaRPr lang="en-US" sz="4800" dirty="0"/>
          </a:p>
        </p:txBody>
      </p:sp>
      <p:pic>
        <p:nvPicPr>
          <p:cNvPr id="8" name="Slika 4">
            <a:extLst>
              <a:ext uri="{FF2B5EF4-FFF2-40B4-BE49-F238E27FC236}">
                <a16:creationId xmlns:a16="http://schemas.microsoft.com/office/drawing/2014/main" id="{EA11AA57-06F3-41C6-9E29-5F69DA241F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7825" r="2" b="8033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05F012E-BBC6-4A11-A935-40DB8E2F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927" y="6206816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4621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A10736-70FA-4629-B263-C96E62DB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3630892-7198-4A33-8B85-2FDA7CCBD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710506" cy="3880772"/>
          </a:xfrm>
        </p:spPr>
        <p:txBody>
          <a:bodyPr/>
          <a:lstStyle/>
          <a:p>
            <a:r>
              <a:rPr lang="hr-HR" sz="2000" dirty="0"/>
              <a:t>Što smo naučili?</a:t>
            </a:r>
          </a:p>
          <a:p>
            <a:pPr lvl="1"/>
            <a:r>
              <a:rPr lang="hr-HR" sz="1800" dirty="0"/>
              <a:t>Timski rad</a:t>
            </a:r>
          </a:p>
          <a:p>
            <a:pPr lvl="1"/>
            <a:r>
              <a:rPr lang="hr-HR" sz="1800" dirty="0"/>
              <a:t>Komunikacija</a:t>
            </a:r>
          </a:p>
          <a:p>
            <a:r>
              <a:rPr lang="hr-HR" sz="2000" dirty="0"/>
              <a:t>Što bi napravili drugačije?</a:t>
            </a:r>
          </a:p>
          <a:p>
            <a:pPr lvl="1"/>
            <a:r>
              <a:rPr lang="hr-HR" sz="1800" dirty="0"/>
              <a:t>Manje vremena provesti na samom razvoju igre</a:t>
            </a:r>
          </a:p>
          <a:p>
            <a:pPr lvl="1"/>
            <a:r>
              <a:rPr lang="hr-HR" sz="1800" dirty="0"/>
              <a:t>Što je moguće prije finalizirati dijelove koda koje svi dijelimo</a:t>
            </a:r>
          </a:p>
          <a:p>
            <a:r>
              <a:rPr lang="hr-HR" sz="2000" dirty="0"/>
              <a:t>Kako unaprijediti projekt?</a:t>
            </a:r>
          </a:p>
          <a:p>
            <a:pPr lvl="1"/>
            <a:r>
              <a:rPr lang="hr-HR" sz="1800" dirty="0"/>
              <a:t>Pokušati poboljšati mogućnost učenja za genetsko programiranje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B37E605-A29E-4E56-9822-F0CC22B0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5094" y="6248400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88689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6DBF3D6-EE0E-4BF2-8FB7-C32566C6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Hvala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na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pažnji</a:t>
            </a:r>
            <a:r>
              <a:rPr lang="en-US" sz="60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zervirano mjesto broja slajda 17">
            <a:extLst>
              <a:ext uri="{FF2B5EF4-FFF2-40B4-BE49-F238E27FC236}">
                <a16:creationId xmlns:a16="http://schemas.microsoft.com/office/drawing/2014/main" id="{ED5624CB-2420-4608-9482-E14D5A8C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96A-1D1D-4F24-ACE1-6B91DF2B6700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353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328ABE-8C39-4784-8058-FCD44BC0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Sadržaj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DAA52D2-CA54-49A5-8B68-56F5FC3B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Projektni tim</a:t>
            </a:r>
          </a:p>
          <a:p>
            <a:r>
              <a:rPr lang="hr-HR" sz="2000" dirty="0"/>
              <a:t>Projektni zadaci</a:t>
            </a:r>
          </a:p>
          <a:p>
            <a:r>
              <a:rPr lang="hr-HR" sz="2000" dirty="0"/>
              <a:t>O igri</a:t>
            </a:r>
          </a:p>
          <a:p>
            <a:r>
              <a:rPr lang="hr-HR" sz="2000" dirty="0"/>
              <a:t>Modeli u igri</a:t>
            </a:r>
          </a:p>
          <a:p>
            <a:r>
              <a:rPr lang="hr-HR" sz="2000" dirty="0"/>
              <a:t>Izvedba igre</a:t>
            </a:r>
          </a:p>
          <a:p>
            <a:r>
              <a:rPr lang="hr-HR" sz="2000" dirty="0"/>
              <a:t>Korišteni algoritmi</a:t>
            </a:r>
          </a:p>
          <a:p>
            <a:r>
              <a:rPr lang="hr-HR" sz="2000" dirty="0"/>
              <a:t>Treniranje</a:t>
            </a:r>
          </a:p>
          <a:p>
            <a:r>
              <a:rPr lang="hr-HR" sz="2000" dirty="0"/>
              <a:t>Podjela rada na projektu</a:t>
            </a:r>
          </a:p>
          <a:p>
            <a:r>
              <a:rPr lang="hr-HR" sz="2000" dirty="0"/>
              <a:t>Demo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8BCD6B2-57BC-4216-8139-B649361F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6271551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8178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4C6212-19DE-4035-9987-C6CA99B1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Projektni tim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F1EB2D7-20BD-4E9D-AC50-3BB4DFB98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103121"/>
            <a:ext cx="4185623" cy="3938241"/>
          </a:xfrm>
        </p:spPr>
        <p:txBody>
          <a:bodyPr/>
          <a:lstStyle/>
          <a:p>
            <a:r>
              <a:rPr lang="hr-HR" sz="2400" dirty="0"/>
              <a:t>Studenti</a:t>
            </a:r>
            <a:r>
              <a:rPr lang="hr-HR" dirty="0"/>
              <a:t>:</a:t>
            </a:r>
          </a:p>
          <a:p>
            <a:pPr lvl="1"/>
            <a:r>
              <a:rPr lang="hr-HR" sz="2000" dirty="0"/>
              <a:t>Adi Čaušević</a:t>
            </a:r>
          </a:p>
          <a:p>
            <a:pPr lvl="1"/>
            <a:r>
              <a:rPr lang="hr-HR" sz="2000" dirty="0"/>
              <a:t>Antun Magdić</a:t>
            </a:r>
          </a:p>
          <a:p>
            <a:pPr lvl="1"/>
            <a:r>
              <a:rPr lang="hr-HR" sz="2000" dirty="0"/>
              <a:t>Ivan Mikulić</a:t>
            </a:r>
          </a:p>
          <a:p>
            <a:pPr lvl="1"/>
            <a:r>
              <a:rPr lang="hr-HR" sz="2000" dirty="0"/>
              <a:t>Martin </a:t>
            </a:r>
            <a:r>
              <a:rPr lang="hr-HR" sz="2000" dirty="0" err="1"/>
              <a:t>Čekada</a:t>
            </a:r>
            <a:endParaRPr lang="hr-HR" sz="2000" dirty="0"/>
          </a:p>
          <a:p>
            <a:pPr lvl="1"/>
            <a:r>
              <a:rPr lang="hr-HR" sz="2000" dirty="0"/>
              <a:t>Mate </a:t>
            </a:r>
            <a:r>
              <a:rPr lang="hr-HR" sz="2000" dirty="0" err="1"/>
              <a:t>Gašparini</a:t>
            </a:r>
            <a:endParaRPr lang="hr-HR" sz="2000" dirty="0"/>
          </a:p>
          <a:p>
            <a:pPr lvl="1"/>
            <a:r>
              <a:rPr lang="hr-HR" sz="2000" dirty="0"/>
              <a:t>Matija </a:t>
            </a:r>
            <a:r>
              <a:rPr lang="hr-HR" sz="2000" dirty="0" err="1"/>
              <a:t>Bertović</a:t>
            </a:r>
            <a:endParaRPr lang="hr-HR" sz="2000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8682397-7D37-4D46-86F2-889CBC418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103121"/>
            <a:ext cx="4185617" cy="3938242"/>
          </a:xfrm>
        </p:spPr>
        <p:txBody>
          <a:bodyPr/>
          <a:lstStyle/>
          <a:p>
            <a:r>
              <a:rPr lang="hr-HR" sz="2400" dirty="0"/>
              <a:t>Mentor</a:t>
            </a:r>
            <a:r>
              <a:rPr lang="hr-HR" dirty="0"/>
              <a:t>:</a:t>
            </a:r>
          </a:p>
          <a:p>
            <a:pPr lvl="1"/>
            <a:r>
              <a:rPr lang="hr-HR" sz="2000" dirty="0"/>
              <a:t>doc. dr. </a:t>
            </a:r>
            <a:r>
              <a:rPr lang="hr-HR" sz="2000" dirty="0" err="1"/>
              <a:t>sc</a:t>
            </a:r>
            <a:r>
              <a:rPr lang="hr-HR" sz="2000" dirty="0"/>
              <a:t>. Marko Čupić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C5DAB6B-E31F-48BF-AFA5-AE4ED686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745" y="6248400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3</a:t>
            </a:fld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06753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98" name="Picture 2" descr="Slikovni rezultat za check list">
            <a:extLst>
              <a:ext uri="{FF2B5EF4-FFF2-40B4-BE49-F238E27FC236}">
                <a16:creationId xmlns:a16="http://schemas.microsoft.com/office/drawing/2014/main" id="{D1183175-0949-4E3D-8939-ACBC84AF49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4" r="19765" b="-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194A728F-DF61-4730-A32E-334C9FE1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483947" cy="14427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 err="1"/>
              <a:t>Projektni</a:t>
            </a:r>
            <a:r>
              <a:rPr lang="en-US" sz="4800" dirty="0"/>
              <a:t> </a:t>
            </a:r>
            <a:r>
              <a:rPr lang="en-US" sz="4800" dirty="0" err="1"/>
              <a:t>zadaci</a:t>
            </a:r>
            <a:endParaRPr lang="en-US" sz="4800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3DEA98B-97E6-4381-A12E-D879C4965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807" y="2514773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Fizički</a:t>
            </a:r>
            <a:r>
              <a:rPr lang="en-US" sz="2000" dirty="0"/>
              <a:t> model </a:t>
            </a:r>
            <a:r>
              <a:rPr lang="en-US" sz="2000" dirty="0" err="1"/>
              <a:t>igre</a:t>
            </a:r>
            <a:endParaRPr lang="en-US" sz="2000" dirty="0"/>
          </a:p>
          <a:p>
            <a:r>
              <a:rPr lang="en-US" sz="2000" dirty="0" err="1"/>
              <a:t>Prikaz</a:t>
            </a:r>
            <a:r>
              <a:rPr lang="en-US" sz="2000" dirty="0"/>
              <a:t> </a:t>
            </a:r>
            <a:r>
              <a:rPr lang="en-US" sz="2000" dirty="0" err="1"/>
              <a:t>igre</a:t>
            </a:r>
            <a:endParaRPr lang="en-US" sz="2000" dirty="0"/>
          </a:p>
          <a:p>
            <a:r>
              <a:rPr lang="en-US" sz="2000" dirty="0" err="1"/>
              <a:t>Implementacija</a:t>
            </a:r>
            <a:r>
              <a:rPr lang="en-US" sz="2000" dirty="0"/>
              <a:t> </a:t>
            </a:r>
            <a:r>
              <a:rPr lang="en-US" sz="2000" dirty="0" err="1"/>
              <a:t>algoritama</a:t>
            </a:r>
            <a:r>
              <a:rPr lang="en-US" sz="2000" dirty="0"/>
              <a:t> za </a:t>
            </a:r>
            <a:r>
              <a:rPr lang="en-US" sz="2000" dirty="0" err="1"/>
              <a:t>učenje</a:t>
            </a:r>
            <a:endParaRPr lang="en-US" sz="2000" dirty="0"/>
          </a:p>
          <a:p>
            <a:r>
              <a:rPr lang="en-US" sz="2000" dirty="0" err="1"/>
              <a:t>Korisničko</a:t>
            </a:r>
            <a:r>
              <a:rPr lang="en-US" sz="2000" dirty="0"/>
              <a:t> </a:t>
            </a:r>
            <a:r>
              <a:rPr lang="en-US" sz="2000" dirty="0" err="1"/>
              <a:t>sučelje</a:t>
            </a:r>
            <a:endParaRPr lang="en-US" sz="20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zervirano mjesto broja slajda 7">
            <a:extLst>
              <a:ext uri="{FF2B5EF4-FFF2-40B4-BE49-F238E27FC236}">
                <a16:creationId xmlns:a16="http://schemas.microsoft.com/office/drawing/2014/main" id="{521C3030-647C-4E2E-824E-FE5A6BA0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4633" y="6261647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4</a:t>
            </a:fld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88091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A802791-8A75-46C7-B5BB-A0255DE7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 </a:t>
            </a:r>
            <a:r>
              <a:rPr lang="en-US" sz="4800" dirty="0" err="1">
                <a:solidFill>
                  <a:srgbClr val="FFFFFF"/>
                </a:solidFill>
              </a:rPr>
              <a:t>igri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3074" name="Picture 2" descr="Slikovni rezultat za jetpack joyride">
            <a:extLst>
              <a:ext uri="{FF2B5EF4-FFF2-40B4-BE49-F238E27FC236}">
                <a16:creationId xmlns:a16="http://schemas.microsoft.com/office/drawing/2014/main" id="{2C68C52B-839E-4B02-8DED-C91293C415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" y="1675130"/>
            <a:ext cx="4881316" cy="27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DE98FF5-45F7-4A41-81D8-0B5D36346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4832" y="2361702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Bazirana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igri</a:t>
            </a:r>
            <a:r>
              <a:rPr lang="en-US" sz="2000" dirty="0">
                <a:solidFill>
                  <a:srgbClr val="FFFFFF"/>
                </a:solidFill>
              </a:rPr>
              <a:t> „Jetpack joyride”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Beskonačna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igra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koja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ubrzava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Izbjegavanje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prepreka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Skupljanje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što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većeg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broja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bodova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Rezervirano mjesto broja slajda 7">
            <a:extLst>
              <a:ext uri="{FF2B5EF4-FFF2-40B4-BE49-F238E27FC236}">
                <a16:creationId xmlns:a16="http://schemas.microsoft.com/office/drawing/2014/main" id="{2FF8FBFD-881A-4BEB-A997-2D0F2C52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9970" y="6263655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5</a:t>
            </a:fld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51169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>
            <a:extLst>
              <a:ext uri="{FF2B5EF4-FFF2-40B4-BE49-F238E27FC236}">
                <a16:creationId xmlns:a16="http://schemas.microsoft.com/office/drawing/2014/main" id="{10B2A09E-A7E9-4221-8BCC-5D16AC237B5C}"/>
              </a:ext>
            </a:extLst>
          </p:cNvPr>
          <p:cNvSpPr/>
          <p:nvPr/>
        </p:nvSpPr>
        <p:spPr>
          <a:xfrm>
            <a:off x="5558790" y="1930400"/>
            <a:ext cx="1452880" cy="341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E8C12BE-E6BB-4EA1-89EF-4AAED4AD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Igrač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8E751D-F4D4-44EE-A718-2F394A5CB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lang="hr-HR" sz="2000" dirty="0"/>
              <a:t>Imamo kontrolu nad njim</a:t>
            </a:r>
          </a:p>
          <a:p>
            <a:r>
              <a:rPr lang="hr-HR" sz="2000" dirty="0"/>
              <a:t>Pritiskom na tipku „</a:t>
            </a:r>
            <a:r>
              <a:rPr lang="hr-HR" sz="2000" dirty="0" err="1"/>
              <a:t>space</a:t>
            </a:r>
            <a:r>
              <a:rPr lang="hr-HR" sz="2000" dirty="0"/>
              <a:t>” pali se raketa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ADBF0D69-2C3F-4B8C-BDF0-62EA67625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10" y="1930399"/>
            <a:ext cx="1737360" cy="3412671"/>
          </a:xfr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FD4991A6-93F1-41B3-8DC2-51A679A1B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940" y="1930399"/>
            <a:ext cx="1737360" cy="3412671"/>
          </a:xfrm>
          <a:prstGeom prst="rect">
            <a:avLst/>
          </a:prstGeom>
        </p:spPr>
      </p:pic>
      <p:sp>
        <p:nvSpPr>
          <p:cNvPr id="11" name="Rezervirano mjesto broja slajda 10">
            <a:extLst>
              <a:ext uri="{FF2B5EF4-FFF2-40B4-BE49-F238E27FC236}">
                <a16:creationId xmlns:a16="http://schemas.microsoft.com/office/drawing/2014/main" id="{40017331-2315-4398-BADE-8C1B3249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6271550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8372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A96D688-DF9F-4412-A4BD-AC999F18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Prepreka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CC7F13E-794C-4F3E-A41A-455DB0015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29386" cy="3880772"/>
          </a:xfrm>
        </p:spPr>
        <p:txBody>
          <a:bodyPr>
            <a:normAutofit/>
          </a:bodyPr>
          <a:lstStyle/>
          <a:p>
            <a:r>
              <a:rPr lang="hr-HR" sz="2000" dirty="0"/>
              <a:t>Ako model igrača u bilo kojem trenutku dodatke prepreku igra se završava</a:t>
            </a:r>
          </a:p>
        </p:txBody>
      </p:sp>
      <p:pic>
        <p:nvPicPr>
          <p:cNvPr id="6" name="Rezervirano mjesto sadržaja 5" descr="Slika na kojoj se prikazuje semafor, objekt&#10;&#10;Opis je automatski generiran">
            <a:extLst>
              <a:ext uri="{FF2B5EF4-FFF2-40B4-BE49-F238E27FC236}">
                <a16:creationId xmlns:a16="http://schemas.microsoft.com/office/drawing/2014/main" id="{F0CBC954-BB63-4AB8-B460-40890B7462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74" y="2560637"/>
            <a:ext cx="1919605" cy="1919605"/>
          </a:xfrm>
        </p:spPr>
      </p:pic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12DF5B3-B107-4630-BA3F-815389AC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6271550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7</a:t>
            </a:fld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159323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BFDEB687-60FB-4A58-9091-757D92273C6F}"/>
              </a:ext>
            </a:extLst>
          </p:cNvPr>
          <p:cNvSpPr/>
          <p:nvPr/>
        </p:nvSpPr>
        <p:spPr>
          <a:xfrm>
            <a:off x="6543549" y="1930400"/>
            <a:ext cx="1574166" cy="335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11443C7-0110-4243-B6E8-B522EE2B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Znanstvenik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8706C55-CA9A-4304-B871-4DF9F0A483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sz="2000" dirty="0"/>
              <a:t>Dodir modela igrača i znanstvenika završava igru</a:t>
            </a:r>
          </a:p>
          <a:p>
            <a:r>
              <a:rPr lang="hr-HR" sz="2000" dirty="0"/>
              <a:t>Let prenisko iznad znanstvenika „ubija” znanstvenika</a:t>
            </a:r>
          </a:p>
          <a:p>
            <a:r>
              <a:rPr lang="hr-HR" sz="2000" dirty="0"/>
              <a:t>-1000 bodova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1D68E641-1508-4611-A203-C3EE0304DE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49" y="1930400"/>
            <a:ext cx="1675765" cy="3351530"/>
          </a:xfrm>
        </p:spPr>
      </p:pic>
      <p:sp>
        <p:nvSpPr>
          <p:cNvPr id="10" name="Rezervirano mjesto broja slajda 9">
            <a:extLst>
              <a:ext uri="{FF2B5EF4-FFF2-40B4-BE49-F238E27FC236}">
                <a16:creationId xmlns:a16="http://schemas.microsoft.com/office/drawing/2014/main" id="{13D6572D-9AAA-4902-94B0-C2721342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6271550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8</a:t>
            </a:fld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598535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B7812B66-3893-464D-86DA-C570617C3C84}"/>
              </a:ext>
            </a:extLst>
          </p:cNvPr>
          <p:cNvSpPr/>
          <p:nvPr/>
        </p:nvSpPr>
        <p:spPr>
          <a:xfrm>
            <a:off x="6104136" y="2155944"/>
            <a:ext cx="2546112" cy="254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F280873-1B23-4F14-869A-2202B42E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Novčić (</a:t>
            </a:r>
            <a:r>
              <a:rPr lang="hr-HR" sz="4800" dirty="0" err="1"/>
              <a:t>Čupkoin</a:t>
            </a:r>
            <a:r>
              <a:rPr lang="hr-HR" sz="4800" dirty="0"/>
              <a:t>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C5B0F12-BE42-4003-800E-DA82E07F0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sz="2000" dirty="0"/>
              <a:t>Dodir modela igrača i modela novčića „konzumira” novčić</a:t>
            </a:r>
          </a:p>
          <a:p>
            <a:r>
              <a:rPr lang="hr-HR" sz="2000" dirty="0"/>
              <a:t>10 bodova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1B0010A6-9C54-4CE9-AFD6-F7DE2A0983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36" y="2155944"/>
            <a:ext cx="2546112" cy="2546112"/>
          </a:xfrm>
        </p:spPr>
      </p:pic>
      <p:sp>
        <p:nvSpPr>
          <p:cNvPr id="10" name="Rezervirano mjesto broja slajda 9">
            <a:extLst>
              <a:ext uri="{FF2B5EF4-FFF2-40B4-BE49-F238E27FC236}">
                <a16:creationId xmlns:a16="http://schemas.microsoft.com/office/drawing/2014/main" id="{B68A4B73-6676-4730-9283-8E938475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6267218"/>
            <a:ext cx="683339" cy="365125"/>
          </a:xfrm>
        </p:spPr>
        <p:txBody>
          <a:bodyPr/>
          <a:lstStyle/>
          <a:p>
            <a:fld id="{2A2BA96A-1D1D-4F24-ACE1-6B91DF2B6700}" type="slidenum">
              <a:rPr lang="hr-HR" sz="2000" smtClean="0"/>
              <a:t>9</a:t>
            </a:fld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891261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314</Words>
  <Application>Microsoft Office PowerPoint</Application>
  <PresentationFormat>Široki zaslon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Faseta</vt:lpstr>
      <vt:lpstr>Jetpack FER ride</vt:lpstr>
      <vt:lpstr>Sadržaj</vt:lpstr>
      <vt:lpstr>Projektni tim</vt:lpstr>
      <vt:lpstr>Projektni zadaci</vt:lpstr>
      <vt:lpstr>O igri</vt:lpstr>
      <vt:lpstr>Igrač</vt:lpstr>
      <vt:lpstr>Prepreka</vt:lpstr>
      <vt:lpstr>Znanstvenik</vt:lpstr>
      <vt:lpstr>Novčić (Čupkoin)</vt:lpstr>
      <vt:lpstr>Izvedba igre</vt:lpstr>
      <vt:lpstr>Korišteni algoritmi</vt:lpstr>
      <vt:lpstr>PowerPoint prezentacija</vt:lpstr>
      <vt:lpstr>Treniranje</vt:lpstr>
      <vt:lpstr>Podjela rada na projektu</vt:lpstr>
      <vt:lpstr>Demo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Jetpack FER ride</dc:title>
  <dc:creator>Ivan Mikulić</dc:creator>
  <cp:lastModifiedBy>Ivan Mikulić</cp:lastModifiedBy>
  <cp:revision>14</cp:revision>
  <dcterms:created xsi:type="dcterms:W3CDTF">2019-01-22T21:24:35Z</dcterms:created>
  <dcterms:modified xsi:type="dcterms:W3CDTF">2019-01-26T16:54:00Z</dcterms:modified>
</cp:coreProperties>
</file>