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points.per.game.by.team.colum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2F4F-06CF-3F40-BAAF-48CC51ADF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Term project: Sports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765E-4E14-E54F-B10B-1F937152A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 CS688 C1 – Web analytics and mining</a:t>
            </a:r>
          </a:p>
          <a:p>
            <a:r>
              <a:rPr lang="en-US" dirty="0"/>
              <a:t>Anthony </a:t>
            </a:r>
            <a:r>
              <a:rPr lang="en-US" dirty="0" err="1"/>
              <a:t>valencia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9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F40B-1302-0E46-BA21-934FDF15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vs Turnovers per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78EEC-2764-BA47-8E88-42056E1C9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67555"/>
            <a:ext cx="8947150" cy="1365927"/>
          </a:xfrm>
        </p:spPr>
      </p:pic>
    </p:spTree>
    <p:extLst>
      <p:ext uri="{BB962C8B-B14F-4D97-AF65-F5344CB8AC3E}">
        <p14:creationId xmlns:p14="http://schemas.microsoft.com/office/powerpoint/2010/main" val="152507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8824-94DC-FB47-BB19-0C3EEF02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vs All (rebounds, steals, turnovers) per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47F63-31E4-0642-999B-164DA012B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623" y="2052638"/>
            <a:ext cx="2806529" cy="4195762"/>
          </a:xfrm>
        </p:spPr>
      </p:pic>
    </p:spTree>
    <p:extLst>
      <p:ext uri="{BB962C8B-B14F-4D97-AF65-F5344CB8AC3E}">
        <p14:creationId xmlns:p14="http://schemas.microsoft.com/office/powerpoint/2010/main" val="408790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AF97-9130-DE41-815C-C4B244E8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Winningest teams in NBA during 07-08 season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35D9-225D-5747-BE70-3C4B1DC2A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9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4D74-0E81-8646-B803-2728754C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07-08 Team standings: </a:t>
            </a:r>
            <a:r>
              <a:rPr lang="en-US" dirty="0" err="1"/>
              <a:t>LandOfBasketball.com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E8C39-B847-2D44-8CB4-8B388A526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079" y="2052638"/>
            <a:ext cx="5957618" cy="4195762"/>
          </a:xfrm>
        </p:spPr>
      </p:pic>
    </p:spTree>
    <p:extLst>
      <p:ext uri="{BB962C8B-B14F-4D97-AF65-F5344CB8AC3E}">
        <p14:creationId xmlns:p14="http://schemas.microsoft.com/office/powerpoint/2010/main" val="72288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C2DD-8C6F-9E41-8555-EC69F628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that first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F4A1-45E3-5E41-A6B5-800FE966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webpage &lt;- paste0("http://</a:t>
            </a:r>
            <a:r>
              <a:rPr lang="en-US" dirty="0" err="1">
                <a:latin typeface="Courier" pitchFamily="2" charset="0"/>
              </a:rPr>
              <a:t>www.landofbasketball.com</a:t>
            </a:r>
            <a:r>
              <a:rPr lang="en-US" dirty="0">
                <a:latin typeface="Courier" pitchFamily="2" charset="0"/>
              </a:rPr>
              <a:t>/", "</a:t>
            </a:r>
            <a:r>
              <a:rPr lang="en-US" dirty="0" err="1">
                <a:latin typeface="Courier" pitchFamily="2" charset="0"/>
              </a:rPr>
              <a:t>yearbyyear</a:t>
            </a:r>
            <a:r>
              <a:rPr lang="en-US" dirty="0">
                <a:latin typeface="Courier" pitchFamily="2" charset="0"/>
              </a:rPr>
              <a:t>/2007_2008_standings.htm")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LoB.temp.data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readHTMLTable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rawToChar</a:t>
            </a:r>
            <a:r>
              <a:rPr lang="en-US" dirty="0">
                <a:latin typeface="Courier" pitchFamily="2" charset="0"/>
              </a:rPr>
              <a:t>(GET(webpage)$content), header = T, </a:t>
            </a:r>
            <a:r>
              <a:rPr lang="en-US" dirty="0" err="1">
                <a:latin typeface="Courier" pitchFamily="2" charset="0"/>
              </a:rPr>
              <a:t>stringsAsFactors</a:t>
            </a:r>
            <a:r>
              <a:rPr lang="en-US" dirty="0">
                <a:latin typeface="Courier" pitchFamily="2" charset="0"/>
              </a:rPr>
              <a:t> = 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LoB.temp.data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$`NULL`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                        Team  W  L  </a:t>
            </a:r>
            <a:r>
              <a:rPr lang="en-US" b="1" dirty="0" err="1">
                <a:latin typeface="Courier" pitchFamily="2" charset="0"/>
              </a:rPr>
              <a:t>Pct</a:t>
            </a:r>
            <a:r>
              <a:rPr lang="en-US" b="1" dirty="0">
                <a:latin typeface="Courier" pitchFamily="2" charset="0"/>
              </a:rPr>
              <a:t>   GB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   1     Los Angeles Lakers 57 25 .695    -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2   2    New Orleans Hornets 56 26 .683  1.0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3   3      San Antonio Spurs 56 26 .683  1.0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4   4              Utah Jazz 54 28 .659  3.0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5   5        Houston Rockets 55 27 .671  2.0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6   6           Phoenix Suns 55 27 .671  2.0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7   7       Dallas Mavericks 51 31 .622  6.0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8   8         Denver Nuggets 50 32 .610  7.0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9   9  Golden State Warriors 48 34 .585  9.0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10 10 Portland Trail Blazers 41 41 .500 16.0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11 11       Sacramento Kings 38 44 .463 19.0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12 12   Los Angeles Clippers 23 59 .280 34.0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13 13 Minnesota Timberwolves 22 60 .268 35.0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14 14      Memphis Grizzlies 22 60 .268 35.0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15 15    Seattle Supersonics 20 62 .244 37.0 </a:t>
            </a:r>
          </a:p>
        </p:txBody>
      </p:sp>
    </p:spTree>
    <p:extLst>
      <p:ext uri="{BB962C8B-B14F-4D97-AF65-F5344CB8AC3E}">
        <p14:creationId xmlns:p14="http://schemas.microsoft.com/office/powerpoint/2010/main" val="73396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877D-3561-1C49-971A-B781B0C4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698F-97C5-1C45-B2EF-A0ED8799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 West sub table: </a:t>
            </a:r>
            <a:r>
              <a:rPr lang="en-US" dirty="0" err="1"/>
              <a:t>unlist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Turn list into </a:t>
            </a:r>
            <a:r>
              <a:rPr lang="en-US" dirty="0" err="1"/>
              <a:t>dataframe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Rename 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above steps for east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Concatenate east and west into single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conversion: factor to character, </a:t>
            </a:r>
            <a:r>
              <a:rPr lang="en-US" dirty="0" err="1"/>
              <a:t>int</a:t>
            </a:r>
            <a:r>
              <a:rPr lang="en-US" dirty="0"/>
              <a:t> and numeric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4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D6EE-B701-D740-874B-04353B29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60C9-7D7E-8746-9356-42C75EAE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head(team.summary.0708.df[order(team.summary.0708.df$w, decreasing = TRUE),], 5)[,c("team", "w")]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 team  w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1       Boston Celtics 66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2      Detroit Pistons 59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16  Los Angeles Lakers 57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17 New Orleans Hornets 56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18   San Antonio Spurs 56</a:t>
            </a:r>
          </a:p>
        </p:txBody>
      </p:sp>
    </p:spTree>
    <p:extLst>
      <p:ext uri="{BB962C8B-B14F-4D97-AF65-F5344CB8AC3E}">
        <p14:creationId xmlns:p14="http://schemas.microsoft.com/office/powerpoint/2010/main" val="42372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6730FE-ACF4-F540-8B19-C69AC256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Basketball by country analysis: World Cup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6AA417-6FB5-104D-B814-8BFDC9BBE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err="1"/>
              <a:t>landofbasketball.com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6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DA3D-A37C-D445-8DB8-92F13169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Cup of Basketball raw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58AC0-5FC9-F34A-9482-BEB2B418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281" y="2052638"/>
            <a:ext cx="5353213" cy="4195762"/>
          </a:xfrm>
        </p:spPr>
      </p:pic>
    </p:spTree>
    <p:extLst>
      <p:ext uri="{BB962C8B-B14F-4D97-AF65-F5344CB8AC3E}">
        <p14:creationId xmlns:p14="http://schemas.microsoft.com/office/powerpoint/2010/main" val="237111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F279-DA35-B84D-90D4-AF5E3672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D159-5A76-4943-B8D6-BB56FF39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webpage &lt;- paste0("http://</a:t>
            </a:r>
            <a:r>
              <a:rPr lang="en-US" dirty="0" err="1">
                <a:latin typeface="Courier" pitchFamily="2" charset="0"/>
              </a:rPr>
              <a:t>www.landofbasketball.com</a:t>
            </a:r>
            <a:r>
              <a:rPr lang="en-US" dirty="0">
                <a:latin typeface="Courier" pitchFamily="2" charset="0"/>
              </a:rPr>
              <a:t>/", "</a:t>
            </a:r>
            <a:r>
              <a:rPr lang="en-US" dirty="0" err="1">
                <a:latin typeface="Courier" pitchFamily="2" charset="0"/>
              </a:rPr>
              <a:t>world_cup_stats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medals_by_year.htm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LoB.temp.data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readHTMLTable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rawToChar</a:t>
            </a:r>
            <a:r>
              <a:rPr lang="en-US" dirty="0">
                <a:latin typeface="Courier" pitchFamily="2" charset="0"/>
              </a:rPr>
              <a:t>(GET(webpage)$content), header = T, </a:t>
            </a:r>
            <a:r>
              <a:rPr lang="en-US" dirty="0" err="1">
                <a:latin typeface="Courier" pitchFamily="2" charset="0"/>
              </a:rPr>
              <a:t>stringsAsFactors</a:t>
            </a:r>
            <a:r>
              <a:rPr lang="en-US" dirty="0">
                <a:latin typeface="Courier" pitchFamily="2" charset="0"/>
              </a:rPr>
              <a:t> = 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LoB.temp.data</a:t>
            </a:r>
            <a:endParaRPr lang="en-US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$`NULL`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            V1   V2               V3           V4           V5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1          World Cup:                  Gold       Silver       Bronze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2                     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3          Spain 2014                   USA       Serbia       France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4                     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5         Turkey 2010                   USA       Turkey    Lithuania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6                     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7          Japan 2006                 Spain       Greece          USA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8                     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9  United States 2002      FR of Yugoslavia    Argentina      Germany</a:t>
            </a:r>
          </a:p>
          <a:p>
            <a:pPr marL="457200" indent="-457200">
              <a:spcBef>
                <a:spcPts val="0"/>
              </a:spcBef>
              <a:buAutoNum type="arabicPlain" startAt="10"/>
            </a:pPr>
            <a:r>
              <a:rPr lang="en-US" dirty="0">
                <a:latin typeface="Courier" pitchFamily="2" charset="0"/>
              </a:rPr>
              <a:t>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0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0DE-B72A-F540-8AC5-B0D67346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analysis of player statistics from the NBA 07-08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51F4-99F0-674A-ADE0-8A6A6260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&gt; nba0708 &lt;- </a:t>
            </a:r>
            <a:r>
              <a:rPr lang="en-US" sz="1200" i="1" dirty="0" err="1">
                <a:latin typeface="Courier" pitchFamily="2" charset="0"/>
              </a:rPr>
              <a:t>fetch_NBAPlayerStatistics</a:t>
            </a:r>
            <a:r>
              <a:rPr lang="en-US" sz="1200" i="1" dirty="0">
                <a:latin typeface="Courier" pitchFamily="2" charset="0"/>
              </a:rPr>
              <a:t>("07-08")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&gt; names(nba0708)</a:t>
            </a:r>
          </a:p>
          <a:p>
            <a:pPr marL="0" indent="0">
              <a:buNone/>
            </a:pPr>
            <a:endParaRPr lang="en-US" sz="1200" i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 [1] "League"              "Name"                "Team"                "Position"           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 [5] "</a:t>
            </a:r>
            <a:r>
              <a:rPr lang="en-US" sz="1200" i="1" dirty="0" err="1">
                <a:latin typeface="Courier" pitchFamily="2" charset="0"/>
              </a:rPr>
              <a:t>GamesPlayed</a:t>
            </a:r>
            <a:r>
              <a:rPr lang="en-US" sz="1200" i="1" dirty="0">
                <a:latin typeface="Courier" pitchFamily="2" charset="0"/>
              </a:rPr>
              <a:t>"         "</a:t>
            </a:r>
            <a:r>
              <a:rPr lang="en-US" sz="1200" i="1" dirty="0" err="1">
                <a:latin typeface="Courier" pitchFamily="2" charset="0"/>
              </a:rPr>
              <a:t>TotalMinutesPlayed</a:t>
            </a:r>
            <a:r>
              <a:rPr lang="en-US" sz="1200" i="1" dirty="0">
                <a:latin typeface="Courier" pitchFamily="2" charset="0"/>
              </a:rPr>
              <a:t>"  "</a:t>
            </a:r>
            <a:r>
              <a:rPr lang="en-US" sz="1200" i="1" dirty="0" err="1">
                <a:latin typeface="Courier" pitchFamily="2" charset="0"/>
              </a:rPr>
              <a:t>FieldGoalsMade</a:t>
            </a:r>
            <a:r>
              <a:rPr lang="en-US" sz="1200" i="1" dirty="0">
                <a:latin typeface="Courier" pitchFamily="2" charset="0"/>
              </a:rPr>
              <a:t>"      "</a:t>
            </a:r>
            <a:r>
              <a:rPr lang="en-US" sz="1200" i="1" dirty="0" err="1">
                <a:latin typeface="Courier" pitchFamily="2" charset="0"/>
              </a:rPr>
              <a:t>FieldGoalsAttempted</a:t>
            </a:r>
            <a:r>
              <a:rPr lang="en-US" sz="1200" i="1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 [9] "</a:t>
            </a:r>
            <a:r>
              <a:rPr lang="en-US" sz="1200" i="1" dirty="0" err="1">
                <a:latin typeface="Courier" pitchFamily="2" charset="0"/>
              </a:rPr>
              <a:t>ThreesMade</a:t>
            </a:r>
            <a:r>
              <a:rPr lang="en-US" sz="1200" i="1" dirty="0">
                <a:latin typeface="Courier" pitchFamily="2" charset="0"/>
              </a:rPr>
              <a:t>"          "</a:t>
            </a:r>
            <a:r>
              <a:rPr lang="en-US" sz="1200" i="1" dirty="0" err="1">
                <a:latin typeface="Courier" pitchFamily="2" charset="0"/>
              </a:rPr>
              <a:t>ThreesAttempted</a:t>
            </a:r>
            <a:r>
              <a:rPr lang="en-US" sz="1200" i="1" dirty="0">
                <a:latin typeface="Courier" pitchFamily="2" charset="0"/>
              </a:rPr>
              <a:t>"     "</a:t>
            </a:r>
            <a:r>
              <a:rPr lang="en-US" sz="1200" i="1" dirty="0" err="1">
                <a:latin typeface="Courier" pitchFamily="2" charset="0"/>
              </a:rPr>
              <a:t>FreeThrowsMade</a:t>
            </a:r>
            <a:r>
              <a:rPr lang="en-US" sz="1200" i="1" dirty="0">
                <a:latin typeface="Courier" pitchFamily="2" charset="0"/>
              </a:rPr>
              <a:t>"      "</a:t>
            </a:r>
            <a:r>
              <a:rPr lang="en-US" sz="1200" i="1" dirty="0" err="1">
                <a:latin typeface="Courier" pitchFamily="2" charset="0"/>
              </a:rPr>
              <a:t>FreeThrowsAttempted</a:t>
            </a:r>
            <a:r>
              <a:rPr lang="en-US" sz="1200" i="1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[13] "</a:t>
            </a:r>
            <a:r>
              <a:rPr lang="en-US" sz="1200" i="1" dirty="0" err="1">
                <a:latin typeface="Courier" pitchFamily="2" charset="0"/>
              </a:rPr>
              <a:t>OffensiveRebounds</a:t>
            </a:r>
            <a:r>
              <a:rPr lang="en-US" sz="1200" i="1" dirty="0">
                <a:latin typeface="Courier" pitchFamily="2" charset="0"/>
              </a:rPr>
              <a:t>"   "</a:t>
            </a:r>
            <a:r>
              <a:rPr lang="en-US" sz="1200" i="1" dirty="0" err="1">
                <a:latin typeface="Courier" pitchFamily="2" charset="0"/>
              </a:rPr>
              <a:t>TotalRebounds</a:t>
            </a:r>
            <a:r>
              <a:rPr lang="en-US" sz="1200" i="1" dirty="0">
                <a:latin typeface="Courier" pitchFamily="2" charset="0"/>
              </a:rPr>
              <a:t>"       "Assists"             "Steals"             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[17] "Turnovers"           "Blocks"              "</a:t>
            </a:r>
            <a:r>
              <a:rPr lang="en-US" sz="1200" i="1" dirty="0" err="1">
                <a:latin typeface="Courier" pitchFamily="2" charset="0"/>
              </a:rPr>
              <a:t>PersonalFouls</a:t>
            </a:r>
            <a:r>
              <a:rPr lang="en-US" sz="1200" i="1" dirty="0">
                <a:latin typeface="Courier" pitchFamily="2" charset="0"/>
              </a:rPr>
              <a:t>"       "Disqualifications"  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[21] "</a:t>
            </a:r>
            <a:r>
              <a:rPr lang="en-US" sz="1200" i="1" dirty="0" err="1">
                <a:latin typeface="Courier" pitchFamily="2" charset="0"/>
              </a:rPr>
              <a:t>TotalPoints</a:t>
            </a:r>
            <a:r>
              <a:rPr lang="en-US" sz="1200" i="1" dirty="0">
                <a:latin typeface="Courier" pitchFamily="2" charset="0"/>
              </a:rPr>
              <a:t>"         "</a:t>
            </a:r>
            <a:r>
              <a:rPr lang="en-US" sz="1200" i="1" dirty="0" err="1">
                <a:latin typeface="Courier" pitchFamily="2" charset="0"/>
              </a:rPr>
              <a:t>Technicals</a:t>
            </a:r>
            <a:r>
              <a:rPr lang="en-US" sz="1200" i="1" dirty="0">
                <a:latin typeface="Courier" pitchFamily="2" charset="0"/>
              </a:rPr>
              <a:t>"          "Ejections"           "</a:t>
            </a:r>
            <a:r>
              <a:rPr lang="en-US" sz="1200" i="1" dirty="0" err="1">
                <a:latin typeface="Courier" pitchFamily="2" charset="0"/>
              </a:rPr>
              <a:t>FlagrantFouls</a:t>
            </a:r>
            <a:r>
              <a:rPr lang="en-US" sz="1200" i="1" dirty="0">
                <a:latin typeface="Courier" pitchFamily="2" charset="0"/>
              </a:rPr>
              <a:t>"      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[25] "</a:t>
            </a:r>
            <a:r>
              <a:rPr lang="en-US" sz="1200" i="1" dirty="0" err="1">
                <a:latin typeface="Courier" pitchFamily="2" charset="0"/>
              </a:rPr>
              <a:t>GamesStarted</a:t>
            </a:r>
            <a:r>
              <a:rPr lang="en-US" sz="1200" i="1" dirty="0">
                <a:latin typeface="Courier" pitchFamily="2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17226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0BAB-F2F1-2B43-A1A7-665722C2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5726-D1BE-4447-8A8D-5132F57C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 as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 first NULL row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NA rows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Correct country names to match </a:t>
            </a:r>
            <a:r>
              <a:rPr lang="en-US" dirty="0" err="1"/>
              <a:t>googleVis</a:t>
            </a:r>
            <a:r>
              <a:rPr lang="en-US" dirty="0"/>
              <a:t> geo chart identifiers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type from factor to character</a:t>
            </a:r>
          </a:p>
        </p:txBody>
      </p:sp>
    </p:spTree>
    <p:extLst>
      <p:ext uri="{BB962C8B-B14F-4D97-AF65-F5344CB8AC3E}">
        <p14:creationId xmlns:p14="http://schemas.microsoft.com/office/powerpoint/2010/main" val="284086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0978-D7FF-944C-B4A0-65D92AB5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champion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75F4-F7C3-144E-B25E-7DFC0E26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gold.medals.country.freq.df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as.data.frame</a:t>
            </a:r>
            <a:r>
              <a:rPr lang="en-US" dirty="0">
                <a:latin typeface="Courier" pitchFamily="2" charset="0"/>
              </a:rPr>
              <a:t>(table(</a:t>
            </a:r>
            <a:r>
              <a:rPr lang="en-US" dirty="0" err="1">
                <a:latin typeface="Courier" pitchFamily="2" charset="0"/>
              </a:rPr>
              <a:t>medals.by.year.df$Gold</a:t>
            </a:r>
            <a:r>
              <a:rPr lang="en-US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names(</a:t>
            </a:r>
            <a:r>
              <a:rPr lang="en-US" dirty="0" err="1">
                <a:latin typeface="Courier" pitchFamily="2" charset="0"/>
              </a:rPr>
              <a:t>gold.medals.country.freq.df</a:t>
            </a:r>
            <a:r>
              <a:rPr lang="en-US" dirty="0">
                <a:latin typeface="Courier" pitchFamily="2" charset="0"/>
              </a:rPr>
              <a:t>) &lt;- c("country", "golds")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gold.medals.country.freq.df$country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as.character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gold.medals.country.freq.df$country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plot data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geo.gold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gvisGeoChart</a:t>
            </a: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gold.medals.country.freq.df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locationvar</a:t>
            </a:r>
            <a:r>
              <a:rPr lang="en-US" dirty="0">
                <a:latin typeface="Courier" pitchFamily="2" charset="0"/>
              </a:rPr>
              <a:t>="country",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colorvar</a:t>
            </a:r>
            <a:r>
              <a:rPr lang="en-US" dirty="0">
                <a:latin typeface="Courier" pitchFamily="2" charset="0"/>
              </a:rPr>
              <a:t>="golds"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plot(</a:t>
            </a:r>
            <a:r>
              <a:rPr lang="en-US" dirty="0" err="1">
                <a:latin typeface="Courier" pitchFamily="2" charset="0"/>
              </a:rPr>
              <a:t>geo.gold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21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0686-F26E-3A4B-87AF-C9170B18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690AE-D70D-5740-9058-3EC877F43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615" y="2052638"/>
            <a:ext cx="7066546" cy="4195762"/>
          </a:xfrm>
        </p:spPr>
      </p:pic>
    </p:spTree>
    <p:extLst>
      <p:ext uri="{BB962C8B-B14F-4D97-AF65-F5344CB8AC3E}">
        <p14:creationId xmlns:p14="http://schemas.microsoft.com/office/powerpoint/2010/main" val="268951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4887-F30A-E04C-92BB-15D347AA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B2524-DEAD-A24E-844B-F15AE1E3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40" y="2052638"/>
            <a:ext cx="6760495" cy="4195762"/>
          </a:xfrm>
        </p:spPr>
      </p:pic>
    </p:spTree>
    <p:extLst>
      <p:ext uri="{BB962C8B-B14F-4D97-AF65-F5344CB8AC3E}">
        <p14:creationId xmlns:p14="http://schemas.microsoft.com/office/powerpoint/2010/main" val="3059340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04E-3174-1A4E-A0E0-ED7D6AFD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Bronze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D2C4E-4E5A-024B-8CF5-39263687A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421" y="2052638"/>
            <a:ext cx="7244934" cy="4195762"/>
          </a:xfrm>
        </p:spPr>
      </p:pic>
    </p:spTree>
    <p:extLst>
      <p:ext uri="{BB962C8B-B14F-4D97-AF65-F5344CB8AC3E}">
        <p14:creationId xmlns:p14="http://schemas.microsoft.com/office/powerpoint/2010/main" val="231020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DC14-0A2D-E341-AF39-BC27C23D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analysis of the LA Lakers 07-08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D8FD-2AED-C445-B600-0A3797FF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&gt; nba0708.lakers &lt;- nba0708[nba0708$Team == 'LAL’,]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&gt; nba0708.lakers$Name</a:t>
            </a:r>
          </a:p>
          <a:p>
            <a:pPr marL="0" indent="0">
              <a:buNone/>
            </a:pPr>
            <a:endParaRPr lang="en-US" sz="13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300" b="1" dirty="0">
                <a:latin typeface="Courier" pitchFamily="2" charset="0"/>
              </a:rPr>
              <a:t> [1] "Trevor </a:t>
            </a:r>
            <a:r>
              <a:rPr lang="en-US" sz="1300" b="1" dirty="0" err="1">
                <a:latin typeface="Courier" pitchFamily="2" charset="0"/>
              </a:rPr>
              <a:t>Ariza</a:t>
            </a:r>
            <a:r>
              <a:rPr lang="en-US" sz="1300" b="1" dirty="0">
                <a:latin typeface="Courier" pitchFamily="2" charset="0"/>
              </a:rPr>
              <a:t>"     "Kwame Brown"      "Kobe Bryant"      "Andrew Bynum"     "Jordan </a:t>
            </a:r>
            <a:r>
              <a:rPr lang="en-US" sz="1300" b="1" dirty="0" err="1">
                <a:latin typeface="Courier" pitchFamily="2" charset="0"/>
              </a:rPr>
              <a:t>Farmar</a:t>
            </a:r>
            <a:r>
              <a:rPr lang="en-US" sz="1300" b="1" dirty="0">
                <a:latin typeface="Courier" pitchFamily="2" charset="0"/>
              </a:rPr>
              <a:t>"   </a:t>
            </a:r>
          </a:p>
          <a:p>
            <a:pPr marL="0" indent="0">
              <a:buNone/>
            </a:pPr>
            <a:r>
              <a:rPr lang="en-US" sz="1300" b="1" dirty="0">
                <a:latin typeface="Courier" pitchFamily="2" charset="0"/>
              </a:rPr>
              <a:t> [6] "Derek Fisher"     "Pau Gasol"        "Coby Karl"        "</a:t>
            </a:r>
            <a:r>
              <a:rPr lang="en-US" sz="1300" b="1" dirty="0" err="1">
                <a:latin typeface="Courier" pitchFamily="2" charset="0"/>
              </a:rPr>
              <a:t>Dj</a:t>
            </a:r>
            <a:r>
              <a:rPr lang="en-US" sz="1300" b="1" dirty="0">
                <a:latin typeface="Courier" pitchFamily="2" charset="0"/>
              </a:rPr>
              <a:t> </a:t>
            </a:r>
            <a:r>
              <a:rPr lang="en-US" sz="1300" b="1" dirty="0" err="1">
                <a:latin typeface="Courier" pitchFamily="2" charset="0"/>
              </a:rPr>
              <a:t>Mbenga</a:t>
            </a:r>
            <a:r>
              <a:rPr lang="en-US" sz="1300" b="1" dirty="0">
                <a:latin typeface="Courier" pitchFamily="2" charset="0"/>
              </a:rPr>
              <a:t>"        "Chris </a:t>
            </a:r>
            <a:r>
              <a:rPr lang="en-US" sz="1300" b="1" dirty="0" err="1">
                <a:latin typeface="Courier" pitchFamily="2" charset="0"/>
              </a:rPr>
              <a:t>Mihm</a:t>
            </a:r>
            <a:r>
              <a:rPr lang="en-US" sz="1300" b="1" dirty="0">
                <a:latin typeface="Courier" pitchFamily="2" charset="0"/>
              </a:rPr>
              <a:t>"      </a:t>
            </a:r>
          </a:p>
          <a:p>
            <a:pPr marL="0" indent="0">
              <a:buNone/>
            </a:pPr>
            <a:r>
              <a:rPr lang="en-US" sz="1300" b="1" dirty="0">
                <a:latin typeface="Courier" pitchFamily="2" charset="0"/>
              </a:rPr>
              <a:t>[11] "Ira </a:t>
            </a:r>
            <a:r>
              <a:rPr lang="en-US" sz="1300" b="1" dirty="0" err="1">
                <a:latin typeface="Courier" pitchFamily="2" charset="0"/>
              </a:rPr>
              <a:t>Newble</a:t>
            </a:r>
            <a:r>
              <a:rPr lang="en-US" sz="1300" b="1" dirty="0">
                <a:latin typeface="Courier" pitchFamily="2" charset="0"/>
              </a:rPr>
              <a:t>"       "Lamar Odom"       "</a:t>
            </a:r>
            <a:r>
              <a:rPr lang="en-US" sz="1300" b="1" dirty="0" err="1">
                <a:latin typeface="Courier" pitchFamily="2" charset="0"/>
              </a:rPr>
              <a:t>Vladi</a:t>
            </a:r>
            <a:r>
              <a:rPr lang="en-US" sz="1300" b="1" dirty="0">
                <a:latin typeface="Courier" pitchFamily="2" charset="0"/>
              </a:rPr>
              <a:t> </a:t>
            </a:r>
            <a:r>
              <a:rPr lang="en-US" sz="1300" b="1" dirty="0" err="1">
                <a:latin typeface="Courier" pitchFamily="2" charset="0"/>
              </a:rPr>
              <a:t>Radmanovic</a:t>
            </a:r>
            <a:r>
              <a:rPr lang="en-US" sz="1300" b="1" dirty="0">
                <a:latin typeface="Courier" pitchFamily="2" charset="0"/>
              </a:rPr>
              <a:t>" "Ronny </a:t>
            </a:r>
            <a:r>
              <a:rPr lang="en-US" sz="1300" b="1" dirty="0" err="1">
                <a:latin typeface="Courier" pitchFamily="2" charset="0"/>
              </a:rPr>
              <a:t>Turiaf</a:t>
            </a:r>
            <a:r>
              <a:rPr lang="en-US" sz="1300" b="1" dirty="0">
                <a:latin typeface="Courier" pitchFamily="2" charset="0"/>
              </a:rPr>
              <a:t>"     "Sasha </a:t>
            </a:r>
            <a:r>
              <a:rPr lang="en-US" sz="1300" b="1" dirty="0" err="1">
                <a:latin typeface="Courier" pitchFamily="2" charset="0"/>
              </a:rPr>
              <a:t>Vujacic</a:t>
            </a:r>
            <a:r>
              <a:rPr lang="en-US" sz="1300" b="1" dirty="0">
                <a:latin typeface="Courier" pitchFamily="2" charset="0"/>
              </a:rPr>
              <a:t>"   </a:t>
            </a:r>
          </a:p>
          <a:p>
            <a:pPr marL="0" indent="0">
              <a:buNone/>
            </a:pPr>
            <a:r>
              <a:rPr lang="en-US" sz="1300" b="1" dirty="0">
                <a:latin typeface="Courier" pitchFamily="2" charset="0"/>
              </a:rPr>
              <a:t>[16] "Luke Walton"</a:t>
            </a:r>
          </a:p>
        </p:txBody>
      </p:sp>
    </p:spTree>
    <p:extLst>
      <p:ext uri="{BB962C8B-B14F-4D97-AF65-F5344CB8AC3E}">
        <p14:creationId xmlns:p14="http://schemas.microsoft.com/office/powerpoint/2010/main" val="29141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FC21-0798-C548-BB4F-A89CBEB9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3pt shooter on Lakers 08-07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72AF-43B4-E041-8216-332FE6E2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nba0708.lakers$ThreePercentage &lt;- nba0708.lakers$ThreesMade/nba0708.lakers$ThreesAttempted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three.percentage.lakers.not.na</a:t>
            </a:r>
            <a:r>
              <a:rPr lang="en-US" sz="1400" dirty="0">
                <a:latin typeface="Courier" pitchFamily="2" charset="0"/>
              </a:rPr>
              <a:t> &lt;- nba0708.lakers[!</a:t>
            </a:r>
            <a:r>
              <a:rPr lang="en-US" sz="1400" dirty="0" err="1">
                <a:latin typeface="Courier" pitchFamily="2" charset="0"/>
              </a:rPr>
              <a:t>is.na</a:t>
            </a:r>
            <a:r>
              <a:rPr lang="en-US" sz="1400" dirty="0">
                <a:latin typeface="Courier" pitchFamily="2" charset="0"/>
              </a:rPr>
              <a:t>(nba0708.lakers$ThreePercentage),]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three.percentage.lakers.not.na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three.percentage.lakers.not.na</a:t>
            </a:r>
            <a:r>
              <a:rPr lang="en-US" sz="1400" dirty="0">
                <a:latin typeface="Courier" pitchFamily="2" charset="0"/>
              </a:rPr>
              <a:t>[, "</a:t>
            </a:r>
            <a:r>
              <a:rPr lang="en-US" sz="1400" dirty="0" err="1">
                <a:latin typeface="Courier" pitchFamily="2" charset="0"/>
              </a:rPr>
              <a:t>ThreePercentage</a:t>
            </a:r>
            <a:r>
              <a:rPr lang="en-US" sz="1400" dirty="0">
                <a:latin typeface="Courier" pitchFamily="2" charset="0"/>
              </a:rPr>
              <a:t>"] == max(</a:t>
            </a:r>
            <a:r>
              <a:rPr lang="en-US" sz="1400" dirty="0" err="1">
                <a:latin typeface="Courier" pitchFamily="2" charset="0"/>
              </a:rPr>
              <a:t>three.percentage.lakers.not.na$ThreePercentage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na.rm</a:t>
            </a:r>
            <a:r>
              <a:rPr lang="en-US" sz="1400" dirty="0">
                <a:latin typeface="Courier" pitchFamily="2" charset="0"/>
              </a:rPr>
              <a:t>=TRUE),][,c("Name","</a:t>
            </a:r>
            <a:r>
              <a:rPr lang="en-US" sz="1400" dirty="0" err="1">
                <a:latin typeface="Courier" pitchFamily="2" charset="0"/>
              </a:rPr>
              <a:t>ThreePercentage</a:t>
            </a:r>
            <a:r>
              <a:rPr lang="en-US" sz="1400" dirty="0">
                <a:latin typeface="Courier" pitchFamily="2" charset="0"/>
              </a:rPr>
              <a:t>","</a:t>
            </a:r>
            <a:r>
              <a:rPr lang="en-US" sz="1400" dirty="0" err="1">
                <a:latin typeface="Courier" pitchFamily="2" charset="0"/>
              </a:rPr>
              <a:t>ThreesMade</a:t>
            </a:r>
            <a:r>
              <a:rPr lang="en-US" sz="1400" dirty="0">
                <a:latin typeface="Courier" pitchFamily="2" charset="0"/>
              </a:rPr>
              <a:t>","</a:t>
            </a:r>
            <a:r>
              <a:rPr lang="en-US" sz="1400" dirty="0" err="1">
                <a:latin typeface="Courier" pitchFamily="2" charset="0"/>
              </a:rPr>
              <a:t>ThreesAttempted</a:t>
            </a:r>
            <a:r>
              <a:rPr lang="en-US" sz="1400" dirty="0">
                <a:latin typeface="Courier" pitchFamily="2" charset="0"/>
              </a:rPr>
              <a:t>")]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 Name </a:t>
            </a:r>
            <a:r>
              <a:rPr lang="en-US" sz="1400" b="1" dirty="0" err="1">
                <a:latin typeface="Courier" pitchFamily="2" charset="0"/>
              </a:rPr>
              <a:t>ThreePercentage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ThreesMade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ThreesAttempted</a:t>
            </a:r>
            <a:endParaRPr lang="en-US" sz="14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410 Sasha </a:t>
            </a:r>
            <a:r>
              <a:rPr lang="en-US" sz="1400" b="1" dirty="0" err="1">
                <a:latin typeface="Courier" pitchFamily="2" charset="0"/>
              </a:rPr>
              <a:t>Vujacic</a:t>
            </a:r>
            <a:r>
              <a:rPr lang="en-US" sz="1400" b="1" dirty="0">
                <a:latin typeface="Courier" pitchFamily="2" charset="0"/>
              </a:rPr>
              <a:t>        0.437037        118             270</a:t>
            </a:r>
          </a:p>
        </p:txBody>
      </p:sp>
    </p:spTree>
    <p:extLst>
      <p:ext uri="{BB962C8B-B14F-4D97-AF65-F5344CB8AC3E}">
        <p14:creationId xmlns:p14="http://schemas.microsoft.com/office/powerpoint/2010/main" val="410269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0087-BFA7-7A45-800C-2076E06A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on court the 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53F3-B4B2-4641-BA49-4BB8F815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minutes.played.lakers.not.na</a:t>
            </a:r>
            <a:r>
              <a:rPr lang="en-US" sz="1400" dirty="0">
                <a:latin typeface="Courier" pitchFamily="2" charset="0"/>
              </a:rPr>
              <a:t> &lt;- nba0708.lakers[!</a:t>
            </a:r>
            <a:r>
              <a:rPr lang="en-US" sz="1400" dirty="0" err="1">
                <a:latin typeface="Courier" pitchFamily="2" charset="0"/>
              </a:rPr>
              <a:t>is.na</a:t>
            </a:r>
            <a:r>
              <a:rPr lang="en-US" sz="1400" dirty="0">
                <a:latin typeface="Courier" pitchFamily="2" charset="0"/>
              </a:rPr>
              <a:t>(nba0708.lakers$TotalMinutesPlayed),]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minutes.played.lakers.not.na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minutes.played.lakers.not.na</a:t>
            </a:r>
            <a:r>
              <a:rPr lang="en-US" sz="1400" dirty="0">
                <a:latin typeface="Courier" pitchFamily="2" charset="0"/>
              </a:rPr>
              <a:t>[, "</a:t>
            </a:r>
            <a:r>
              <a:rPr lang="en-US" sz="1400" dirty="0" err="1">
                <a:latin typeface="Courier" pitchFamily="2" charset="0"/>
              </a:rPr>
              <a:t>TotalMinutesPlayed</a:t>
            </a:r>
            <a:r>
              <a:rPr lang="en-US" sz="1400" dirty="0">
                <a:latin typeface="Courier" pitchFamily="2" charset="0"/>
              </a:rPr>
              <a:t>"] == max(</a:t>
            </a:r>
            <a:r>
              <a:rPr lang="en-US" sz="1400" dirty="0" err="1">
                <a:latin typeface="Courier" pitchFamily="2" charset="0"/>
              </a:rPr>
              <a:t>minutes.played.lakers.not.na$TotalMinutesPlayed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na.rm</a:t>
            </a:r>
            <a:r>
              <a:rPr lang="en-US" sz="1400" dirty="0">
                <a:latin typeface="Courier" pitchFamily="2" charset="0"/>
              </a:rPr>
              <a:t>=TRUE),][,c("Name","</a:t>
            </a:r>
            <a:r>
              <a:rPr lang="en-US" sz="1400" dirty="0" err="1">
                <a:latin typeface="Courier" pitchFamily="2" charset="0"/>
              </a:rPr>
              <a:t>TotalMinutesPlayed</a:t>
            </a:r>
            <a:r>
              <a:rPr lang="en-US" sz="1400" dirty="0">
                <a:latin typeface="Courier" pitchFamily="2" charset="0"/>
              </a:rPr>
              <a:t>")]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 Name </a:t>
            </a:r>
            <a:r>
              <a:rPr lang="en-US" sz="1400" b="1" dirty="0" err="1">
                <a:latin typeface="Courier" pitchFamily="2" charset="0"/>
              </a:rPr>
              <a:t>TotalMinutesPlayed</a:t>
            </a:r>
            <a:endParaRPr lang="en-US" sz="14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67 Kobe Bryant               3193</a:t>
            </a:r>
          </a:p>
        </p:txBody>
      </p:sp>
    </p:spTree>
    <p:extLst>
      <p:ext uri="{BB962C8B-B14F-4D97-AF65-F5344CB8AC3E}">
        <p14:creationId xmlns:p14="http://schemas.microsoft.com/office/powerpoint/2010/main" val="23626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54AE-726E-EC45-95ED-7AAD55C6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with the most steals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112A-2179-D04F-87D6-4D9D6F1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steals.lakers.not.na</a:t>
            </a:r>
            <a:r>
              <a:rPr lang="en-US" sz="1400" dirty="0">
                <a:latin typeface="Courier" pitchFamily="2" charset="0"/>
              </a:rPr>
              <a:t> &lt;- nba0708.lakers[!</a:t>
            </a:r>
            <a:r>
              <a:rPr lang="en-US" sz="1400" dirty="0" err="1">
                <a:latin typeface="Courier" pitchFamily="2" charset="0"/>
              </a:rPr>
              <a:t>is.na</a:t>
            </a:r>
            <a:r>
              <a:rPr lang="en-US" sz="1400" dirty="0">
                <a:latin typeface="Courier" pitchFamily="2" charset="0"/>
              </a:rPr>
              <a:t>(nba0708.lakers$Steals),]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steals.lakers.not.na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steals.lakers.not.na</a:t>
            </a:r>
            <a:r>
              <a:rPr lang="en-US" sz="1400" dirty="0">
                <a:latin typeface="Courier" pitchFamily="2" charset="0"/>
              </a:rPr>
              <a:t>[, "Steals"] == max(</a:t>
            </a:r>
            <a:r>
              <a:rPr lang="en-US" sz="1400" dirty="0" err="1">
                <a:latin typeface="Courier" pitchFamily="2" charset="0"/>
              </a:rPr>
              <a:t>steals.lakers.not.na$Steals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na.rm</a:t>
            </a:r>
            <a:r>
              <a:rPr lang="en-US" sz="1400" dirty="0">
                <a:latin typeface="Courier" pitchFamily="2" charset="0"/>
              </a:rPr>
              <a:t>=TRUE),][,c("</a:t>
            </a:r>
            <a:r>
              <a:rPr lang="en-US" sz="1400" dirty="0" err="1">
                <a:latin typeface="Courier" pitchFamily="2" charset="0"/>
              </a:rPr>
              <a:t>Name","Steals</a:t>
            </a:r>
            <a:r>
              <a:rPr lang="en-US" sz="1400" dirty="0">
                <a:latin typeface="Courier" pitchFamily="2" charset="0"/>
              </a:rPr>
              <a:t>")]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 Name Steals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67 Kobe Bryant    150</a:t>
            </a:r>
          </a:p>
        </p:txBody>
      </p:sp>
    </p:spTree>
    <p:extLst>
      <p:ext uri="{BB962C8B-B14F-4D97-AF65-F5344CB8AC3E}">
        <p14:creationId xmlns:p14="http://schemas.microsoft.com/office/powerpoint/2010/main" val="172415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D9F-5147-834C-BDDF-FD380276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per player for each team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5A476BCC-CD2E-6A4B-8DFA-E570C5EBA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3542299"/>
            <a:ext cx="8947150" cy="1216440"/>
          </a:xfrm>
        </p:spPr>
      </p:pic>
    </p:spTree>
    <p:extLst>
      <p:ext uri="{BB962C8B-B14F-4D97-AF65-F5344CB8AC3E}">
        <p14:creationId xmlns:p14="http://schemas.microsoft.com/office/powerpoint/2010/main" val="137498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C1ED-16EB-EB41-B8F5-494B6D8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vs Rebounds per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DD540-5A80-8D49-A3F4-05E820AFD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09559"/>
            <a:ext cx="8947150" cy="1281920"/>
          </a:xfrm>
        </p:spPr>
      </p:pic>
    </p:spTree>
    <p:extLst>
      <p:ext uri="{BB962C8B-B14F-4D97-AF65-F5344CB8AC3E}">
        <p14:creationId xmlns:p14="http://schemas.microsoft.com/office/powerpoint/2010/main" val="373606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6A07-6DD9-D942-9983-6E5815E9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vs Steals per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3695C-BECC-F541-9147-1F3AB5806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11905"/>
            <a:ext cx="8947150" cy="1277228"/>
          </a:xfrm>
        </p:spPr>
      </p:pic>
    </p:spTree>
    <p:extLst>
      <p:ext uri="{BB962C8B-B14F-4D97-AF65-F5344CB8AC3E}">
        <p14:creationId xmlns:p14="http://schemas.microsoft.com/office/powerpoint/2010/main" val="4156409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1239</Words>
  <Application>Microsoft Macintosh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Courier</vt:lpstr>
      <vt:lpstr>Wingdings 3</vt:lpstr>
      <vt:lpstr>Ion</vt:lpstr>
      <vt:lpstr>Term project: Sports Data Analytics</vt:lpstr>
      <vt:lpstr>An analysis of player statistics from the NBA 07-08 season</vt:lpstr>
      <vt:lpstr>Player analysis of the LA Lakers 07-08 season</vt:lpstr>
      <vt:lpstr>Best 3pt shooter on Lakers 08-07</vt:lpstr>
      <vt:lpstr>Player on court the most</vt:lpstr>
      <vt:lpstr>Player with the most steals</vt:lpstr>
      <vt:lpstr>Points per player for each team</vt:lpstr>
      <vt:lpstr>Points vs Rebounds per player</vt:lpstr>
      <vt:lpstr>Points vs Steals per player</vt:lpstr>
      <vt:lpstr>Points vs Turnovers per player</vt:lpstr>
      <vt:lpstr>Points vs All (rebounds, steals, turnovers) per player</vt:lpstr>
      <vt:lpstr>Winningest teams in NBA during 07-08 season</vt:lpstr>
      <vt:lpstr>07-08 Team standings: LandOfBasketball.com</vt:lpstr>
      <vt:lpstr>How to get that first table?</vt:lpstr>
      <vt:lpstr>Preprocessing steps</vt:lpstr>
      <vt:lpstr>Top 5 teams</vt:lpstr>
      <vt:lpstr>Basketball by country analysis: World Cup</vt:lpstr>
      <vt:lpstr>World Cup of Basketball raw content</vt:lpstr>
      <vt:lpstr>Getting the table</vt:lpstr>
      <vt:lpstr>Preprocessing steps</vt:lpstr>
      <vt:lpstr>Plotting champion countries</vt:lpstr>
      <vt:lpstr>Gold Countries</vt:lpstr>
      <vt:lpstr>Silver Countries</vt:lpstr>
      <vt:lpstr>Bronze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project: Sports Data Analytics</dc:title>
  <dc:creator>Anthony Valencia</dc:creator>
  <cp:lastModifiedBy>Anthony Valencia</cp:lastModifiedBy>
  <cp:revision>20</cp:revision>
  <dcterms:created xsi:type="dcterms:W3CDTF">2018-12-17T21:06:55Z</dcterms:created>
  <dcterms:modified xsi:type="dcterms:W3CDTF">2018-12-17T23:21:59Z</dcterms:modified>
</cp:coreProperties>
</file>