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2" r:id="rId27"/>
    <p:sldId id="283" r:id="rId28"/>
    <p:sldId id="281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4"/>
    <p:restoredTop sz="94624"/>
  </p:normalViewPr>
  <p:slideViewPr>
    <p:cSldViewPr snapToGrid="0" snapToObjects="1">
      <p:cViewPr varScale="1">
        <p:scale>
          <a:sx n="73" d="100"/>
          <a:sy n="73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ECAEF-E9D7-174D-81B2-38406387169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0109-7412-8B48-98E3-B4C0AD774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0109-7412-8B48-98E3-B4C0AD7742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t.ly/~antvalencia/2" TargetMode="External"/><Relationship Id="rId3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t.ly/~antvalencia/4" TargetMode="External"/><Relationship Id="rId3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5000" dirty="0" smtClean="0"/>
              <a:t>Final Project:</a:t>
            </a:r>
            <a:br>
              <a:rPr lang="en-US" sz="5000" dirty="0" smtClean="0"/>
            </a:br>
            <a:r>
              <a:rPr lang="en-US" sz="5000" dirty="0" smtClean="0"/>
              <a:t>An Analysis of MLB Data</a:t>
            </a:r>
            <a:br>
              <a:rPr lang="en-US" sz="5000" dirty="0" smtClean="0"/>
            </a:br>
            <a:r>
              <a:rPr lang="en-US" sz="5000" dirty="0" smtClean="0"/>
              <a:t>(2010-2016)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CS544 Foundations of analytics (Fall 2017)</a:t>
            </a:r>
          </a:p>
          <a:p>
            <a:r>
              <a:rPr lang="en-US" dirty="0" smtClean="0"/>
              <a:t>Anthony Valencia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2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RBI/year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796589"/>
            <a:ext cx="5778320" cy="1916087"/>
          </a:xfr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3041610"/>
              </p:ext>
            </p:extLst>
          </p:nvPr>
        </p:nvGraphicFramePr>
        <p:xfrm>
          <a:off x="6780090" y="2073398"/>
          <a:ext cx="4790586" cy="40817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98431"/>
                <a:gridCol w="798431"/>
                <a:gridCol w="798431"/>
                <a:gridCol w="798431"/>
                <a:gridCol w="798431"/>
                <a:gridCol w="798431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res_batter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RBI/Y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FIRST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DEBUT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cabrm001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2012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u="none" strike="noStrike">
                          <a:effectLst/>
                        </a:rPr>
                        <a:t>139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Cabrera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Miguel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6/20/03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davic003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2013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138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Davis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Chris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6/26/08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cabrm001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2013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137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Cabrera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Miguel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6/20/03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arenn001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2016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133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Arenado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Nolan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4/28/13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arenn001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2015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130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Arenado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Nolan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4/28/13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hamij003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2012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128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Hamilton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Josh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4/2/07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encae001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2016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127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Encarnacion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Edwin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6/24/05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ortid001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2016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127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Ortiz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David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9/2/97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kempm001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2011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>
                          <a:effectLst/>
                        </a:rPr>
                        <a:t>126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Kemp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Matt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5/28/06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cabrm001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2010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>
                          <a:effectLst/>
                        </a:rPr>
                        <a:t>126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Cabrera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Miguel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6/20/03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92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players w/10 games or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6"/>
            <a:ext cx="3785211" cy="2827948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 smtClean="0"/>
              <a:t>RBI/Year stats</a:t>
            </a:r>
            <a:r>
              <a:rPr lang="en-US" dirty="0" smtClean="0"/>
              <a:t>:</a:t>
            </a:r>
          </a:p>
          <a:p>
            <a:r>
              <a:rPr lang="en-US" b="1" dirty="0"/>
              <a:t>Mean</a:t>
            </a:r>
            <a:r>
              <a:rPr lang="en-US" dirty="0"/>
              <a:t>:  24.85745</a:t>
            </a:r>
          </a:p>
          <a:p>
            <a:r>
              <a:rPr lang="en-US" b="1" dirty="0"/>
              <a:t>Variance</a:t>
            </a:r>
            <a:r>
              <a:rPr lang="en-US" dirty="0"/>
              <a:t>: 822.0773</a:t>
            </a:r>
          </a:p>
          <a:p>
            <a:r>
              <a:rPr lang="en-US" b="1" dirty="0"/>
              <a:t>Standard deviation</a:t>
            </a:r>
            <a:r>
              <a:rPr lang="en-US" dirty="0"/>
              <a:t>: </a:t>
            </a:r>
            <a:r>
              <a:rPr lang="en-US" dirty="0" smtClean="0"/>
              <a:t>28.67189</a:t>
            </a:r>
          </a:p>
          <a:p>
            <a:r>
              <a:rPr lang="en-US" b="1" dirty="0" smtClean="0"/>
              <a:t>Quantiles</a:t>
            </a:r>
            <a:r>
              <a:rPr lang="en-US" dirty="0"/>
              <a:t>: 0%: 0;  25%: 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50</a:t>
            </a:r>
            <a:r>
              <a:rPr lang="en-US" dirty="0"/>
              <a:t>%: 13; 75%: 41; 100%: 139 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1" y="1853248"/>
            <a:ext cx="6587569" cy="2806675"/>
          </a:xfrm>
        </p:spPr>
      </p:pic>
    </p:spTree>
    <p:extLst>
      <p:ext uri="{BB962C8B-B14F-4D97-AF65-F5344CB8AC3E}">
        <p14:creationId xmlns:p14="http://schemas.microsoft.com/office/powerpoint/2010/main" val="98940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distribution of the sample means for a given sample size of the population has the shape of the normal </a:t>
            </a:r>
            <a:r>
              <a:rPr lang="en-US" dirty="0" smtClean="0"/>
              <a:t>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9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295400"/>
          </a:xfrm>
        </p:spPr>
        <p:txBody>
          <a:bodyPr/>
          <a:lstStyle/>
          <a:p>
            <a:r>
              <a:rPr lang="en-US" dirty="0" smtClean="0"/>
              <a:t>Central </a:t>
            </a:r>
            <a:r>
              <a:rPr lang="en-US" smtClean="0"/>
              <a:t>Limit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620108"/>
            <a:ext cx="8825659" cy="3399692"/>
          </a:xfrm>
        </p:spPr>
        <p:txBody>
          <a:bodyPr>
            <a:normAutofit/>
          </a:bodyPr>
          <a:lstStyle/>
          <a:p>
            <a:r>
              <a:rPr lang="en-US" sz="3200" dirty="0"/>
              <a:t>Measuring home field advantage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3555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0" y="389656"/>
            <a:ext cx="9404723" cy="1400530"/>
          </a:xfrm>
        </p:spPr>
        <p:txBody>
          <a:bodyPr/>
          <a:lstStyle/>
          <a:p>
            <a:r>
              <a:rPr lang="en-US" dirty="0" smtClean="0"/>
              <a:t>Capturing play run total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40" y="2333298"/>
            <a:ext cx="10098310" cy="3262530"/>
          </a:xfrm>
        </p:spPr>
      </p:pic>
    </p:spTree>
    <p:extLst>
      <p:ext uri="{BB962C8B-B14F-4D97-AF65-F5344CB8AC3E}">
        <p14:creationId xmlns:p14="http://schemas.microsoft.com/office/powerpoint/2010/main" val="69883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679"/>
          </a:xfrm>
        </p:spPr>
        <p:txBody>
          <a:bodyPr/>
          <a:lstStyle/>
          <a:p>
            <a:r>
              <a:rPr lang="en-US" sz="3000" dirty="0" smtClean="0"/>
              <a:t>Set each team’s score after play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33052"/>
            <a:ext cx="9404723" cy="93631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144951"/>
            <a:ext cx="9404350" cy="176459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45738" y="3101018"/>
            <a:ext cx="9404723" cy="6526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 smtClean="0"/>
              <a:t>Set the final score difference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9005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we get all games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37" y="1825912"/>
            <a:ext cx="4536796" cy="143442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8093" y="3993000"/>
            <a:ext cx="7518649" cy="2263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44 games ended early.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Trust me.  I checked every one of them.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2045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48544"/>
          </a:xfrm>
        </p:spPr>
        <p:txBody>
          <a:bodyPr/>
          <a:lstStyle/>
          <a:p>
            <a:r>
              <a:rPr lang="en-US" dirty="0" smtClean="0"/>
              <a:t>Visualizing home field advantage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143000"/>
            <a:ext cx="4396338" cy="13382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Median: 1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Mean: </a:t>
            </a:r>
            <a:r>
              <a:rPr lang="nb-NO" dirty="0" smtClean="0"/>
              <a:t>0.1293993</a:t>
            </a:r>
          </a:p>
          <a:p>
            <a:pPr>
              <a:spcBef>
                <a:spcPts val="0"/>
              </a:spcBef>
            </a:pPr>
            <a:r>
              <a:rPr lang="nb-NO" dirty="0" smtClean="0"/>
              <a:t>SD: </a:t>
            </a:r>
            <a:r>
              <a:rPr lang="hr-HR" dirty="0"/>
              <a:t>4.195234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964766"/>
            <a:ext cx="4395787" cy="284140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143000"/>
            <a:ext cx="4396339" cy="13382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Median: 0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Mean: 0.058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SD: </a:t>
            </a:r>
            <a:r>
              <a:rPr lang="nb-NO" dirty="0"/>
              <a:t>1.77828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964765"/>
            <a:ext cx="4395788" cy="2841407"/>
          </a:xfrm>
        </p:spPr>
      </p:pic>
    </p:spTree>
    <p:extLst>
      <p:ext uri="{BB962C8B-B14F-4D97-AF65-F5344CB8AC3E}">
        <p14:creationId xmlns:p14="http://schemas.microsoft.com/office/powerpoint/2010/main" val="74586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143000"/>
            <a:ext cx="4396338" cy="13382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Median: </a:t>
            </a:r>
            <a:r>
              <a:rPr lang="nb-NO" dirty="0"/>
              <a:t>0.15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Mean: </a:t>
            </a:r>
            <a:r>
              <a:rPr lang="is-IS" dirty="0"/>
              <a:t>0.16335</a:t>
            </a:r>
            <a:endParaRPr lang="nb-NO" dirty="0" smtClean="0"/>
          </a:p>
          <a:p>
            <a:pPr>
              <a:spcBef>
                <a:spcPts val="0"/>
              </a:spcBef>
            </a:pPr>
            <a:r>
              <a:rPr lang="nb-NO" dirty="0" smtClean="0"/>
              <a:t>SD</a:t>
            </a:r>
            <a:r>
              <a:rPr lang="nb-NO" dirty="0"/>
              <a:t>: 0.9516275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143000"/>
            <a:ext cx="4396339" cy="13382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Median: </a:t>
            </a:r>
            <a:r>
              <a:rPr lang="nb-NO" dirty="0" smtClean="0"/>
              <a:t>0.15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Mean: </a:t>
            </a:r>
            <a:r>
              <a:rPr lang="nb-NO" dirty="0"/>
              <a:t>0.14457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SD: </a:t>
            </a:r>
            <a:r>
              <a:rPr lang="cs-CZ" dirty="0"/>
              <a:t>0.422206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964766"/>
            <a:ext cx="4395787" cy="2841406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964765"/>
            <a:ext cx="4395788" cy="2841407"/>
          </a:xfrm>
        </p:spPr>
      </p:pic>
    </p:spTree>
    <p:extLst>
      <p:ext uri="{BB962C8B-B14F-4D97-AF65-F5344CB8AC3E}">
        <p14:creationId xmlns:p14="http://schemas.microsoft.com/office/powerpoint/2010/main" val="1904140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295400"/>
          </a:xfrm>
        </p:spPr>
        <p:txBody>
          <a:bodyPr/>
          <a:lstStyle/>
          <a:p>
            <a:r>
              <a:rPr lang="en-US" dirty="0" smtClean="0"/>
              <a:t>Sampling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620108"/>
            <a:ext cx="8825659" cy="33996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Home Runs: ball park advantage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6224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42" y="806239"/>
            <a:ext cx="4395787" cy="505515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997527" y="2056092"/>
            <a:ext cx="10224655" cy="4200245"/>
          </a:xfrm>
        </p:spPr>
        <p:txBody>
          <a:bodyPr/>
          <a:lstStyle/>
          <a:p>
            <a:r>
              <a:rPr lang="en-US" dirty="0" err="1" smtClean="0"/>
              <a:t>Retrosheet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play by play Major League Baseball event files</a:t>
            </a:r>
          </a:p>
          <a:p>
            <a:pPr lvl="1"/>
            <a:r>
              <a:rPr lang="en-US" dirty="0" smtClean="0"/>
              <a:t>Player, manager, coach, umpire index</a:t>
            </a:r>
          </a:p>
          <a:p>
            <a:pPr lvl="1"/>
            <a:r>
              <a:rPr lang="en-US" dirty="0" smtClean="0"/>
              <a:t>Roster files</a:t>
            </a:r>
          </a:p>
          <a:p>
            <a:pPr lvl="1"/>
            <a:r>
              <a:rPr lang="en-US" dirty="0" smtClean="0"/>
              <a:t>Ballpark files</a:t>
            </a:r>
          </a:p>
          <a:p>
            <a:pPr lvl="1"/>
            <a:r>
              <a:rPr lang="en-US" dirty="0" smtClean="0"/>
              <a:t>Franchise files</a:t>
            </a:r>
          </a:p>
          <a:p>
            <a:pPr lvl="1"/>
            <a:r>
              <a:rPr lang="en-US" dirty="0" smtClean="0"/>
              <a:t>Software tools (Windows compatible)</a:t>
            </a:r>
          </a:p>
          <a:p>
            <a:pPr lvl="2"/>
            <a:r>
              <a:rPr lang="en-US" dirty="0" smtClean="0"/>
              <a:t>BEVENT.EXE: creates play-by-play files</a:t>
            </a:r>
          </a:p>
          <a:p>
            <a:pPr lvl="2"/>
            <a:r>
              <a:rPr lang="en-US" dirty="0" smtClean="0"/>
              <a:t>BOX.EXE: generates box scores</a:t>
            </a:r>
          </a:p>
          <a:p>
            <a:pPr lvl="2"/>
            <a:r>
              <a:rPr lang="en-US" dirty="0" smtClean="0"/>
              <a:t>BGAME.EXE: game summary files (containing date, day/night, weather, score)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56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srswor</a:t>
            </a:r>
            <a:r>
              <a:rPr lang="en-US" dirty="0" smtClean="0"/>
              <a:t> size=1000 on all HR events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70" y="2052638"/>
            <a:ext cx="6491036" cy="4195762"/>
          </a:xfrm>
        </p:spPr>
      </p:pic>
    </p:spTree>
    <p:extLst>
      <p:ext uri="{BB962C8B-B14F-4D97-AF65-F5344CB8AC3E}">
        <p14:creationId xmlns:p14="http://schemas.microsoft.com/office/powerpoint/2010/main" val="124060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523"/>
          </a:xfrm>
        </p:spPr>
        <p:txBody>
          <a:bodyPr/>
          <a:lstStyle/>
          <a:p>
            <a:r>
              <a:rPr lang="en-US" smtClean="0"/>
              <a:t>Distance to CF in each ballpark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01" y="1261241"/>
            <a:ext cx="6491036" cy="4195762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6111" y="5662246"/>
            <a:ext cx="9404723" cy="6032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No apparent relationship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110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295400"/>
          </a:xfrm>
        </p:spPr>
        <p:txBody>
          <a:bodyPr/>
          <a:lstStyle/>
          <a:p>
            <a:r>
              <a:rPr lang="en-US" dirty="0" smtClean="0"/>
              <a:t>Confidence Levels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620108"/>
            <a:ext cx="8825659" cy="33996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Home field advantage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71605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4446"/>
            <a:ext cx="8946541" cy="5843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r-IN" sz="1600" dirty="0"/>
              <a:t>80% </a:t>
            </a:r>
            <a:r>
              <a:rPr lang="mr-IN" sz="1600" dirty="0" err="1"/>
              <a:t>Conf</a:t>
            </a:r>
            <a:r>
              <a:rPr lang="mr-IN" sz="1600" dirty="0"/>
              <a:t> </a:t>
            </a:r>
            <a:r>
              <a:rPr lang="mr-IN" sz="1600" dirty="0" err="1"/>
              <a:t>Level</a:t>
            </a:r>
            <a:r>
              <a:rPr lang="mr-IN" sz="1600" dirty="0"/>
              <a:t> (</a:t>
            </a:r>
            <a:r>
              <a:rPr lang="mr-IN" sz="1600" dirty="0" err="1"/>
              <a:t>alpha</a:t>
            </a:r>
            <a:r>
              <a:rPr lang="mr-IN" sz="1600" dirty="0"/>
              <a:t> = 0.20), </a:t>
            </a:r>
            <a:r>
              <a:rPr lang="mr-IN" sz="1600" dirty="0" err="1"/>
              <a:t>z</a:t>
            </a:r>
            <a:r>
              <a:rPr lang="mr-IN" sz="1600" dirty="0"/>
              <a:t>: -</a:t>
            </a:r>
            <a:r>
              <a:rPr lang="mr-IN" sz="1600" dirty="0" smtClean="0"/>
              <a:t>1.28, 1.28</a:t>
            </a:r>
            <a:endParaRPr lang="en-US" sz="1600" dirty="0" smtClean="0"/>
          </a:p>
          <a:p>
            <a:pPr marL="0" indent="0">
              <a:buNone/>
            </a:pPr>
            <a:r>
              <a:rPr lang="mr-IN" sz="1600" dirty="0" smtClean="0"/>
              <a:t>90</a:t>
            </a:r>
            <a:r>
              <a:rPr lang="mr-IN" sz="1600" dirty="0"/>
              <a:t>% </a:t>
            </a:r>
            <a:r>
              <a:rPr lang="mr-IN" sz="1600" dirty="0" err="1"/>
              <a:t>Conf</a:t>
            </a:r>
            <a:r>
              <a:rPr lang="mr-IN" sz="1600" dirty="0"/>
              <a:t> </a:t>
            </a:r>
            <a:r>
              <a:rPr lang="mr-IN" sz="1600" dirty="0" err="1"/>
              <a:t>Level</a:t>
            </a:r>
            <a:r>
              <a:rPr lang="mr-IN" sz="1600" dirty="0"/>
              <a:t> (</a:t>
            </a:r>
            <a:r>
              <a:rPr lang="mr-IN" sz="1600" dirty="0" err="1"/>
              <a:t>alpha</a:t>
            </a:r>
            <a:r>
              <a:rPr lang="mr-IN" sz="1600" dirty="0"/>
              <a:t> = 0.10), </a:t>
            </a:r>
            <a:r>
              <a:rPr lang="mr-IN" sz="1600" dirty="0" err="1"/>
              <a:t>z</a:t>
            </a:r>
            <a:r>
              <a:rPr lang="mr-IN" sz="1600" dirty="0"/>
              <a:t>: -</a:t>
            </a:r>
            <a:r>
              <a:rPr lang="mr-IN" sz="1600" dirty="0" smtClean="0"/>
              <a:t>1.64, </a:t>
            </a:r>
            <a:r>
              <a:rPr lang="mr-IN" sz="1600" dirty="0"/>
              <a:t>1.64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Final score SD: </a:t>
            </a:r>
            <a:r>
              <a:rPr lang="hr-HR" sz="1600" dirty="0" smtClean="0"/>
              <a:t>4.195234</a:t>
            </a:r>
          </a:p>
          <a:p>
            <a:pPr marL="0" indent="0">
              <a:buNone/>
            </a:pPr>
            <a:endParaRPr lang="hr-HR" sz="1600" dirty="0" smtClean="0"/>
          </a:p>
          <a:p>
            <a:pPr marL="0" indent="0">
              <a:buNone/>
            </a:pPr>
            <a:r>
              <a:rPr lang="hr-HR" sz="1600" dirty="0" err="1" smtClean="0"/>
              <a:t>Sample</a:t>
            </a:r>
            <a:r>
              <a:rPr lang="hr-HR" sz="1600" dirty="0" smtClean="0"/>
              <a:t> </a:t>
            </a:r>
            <a:r>
              <a:rPr lang="hr-HR" sz="1600" dirty="0" err="1" smtClean="0"/>
              <a:t>size</a:t>
            </a:r>
            <a:r>
              <a:rPr lang="hr-HR" sz="1600" dirty="0" smtClean="0"/>
              <a:t>=10, </a:t>
            </a:r>
            <a:r>
              <a:rPr lang="hr-HR" sz="1600" dirty="0" err="1" smtClean="0"/>
              <a:t>Mean</a:t>
            </a:r>
            <a:r>
              <a:rPr lang="hr-HR" sz="1600" dirty="0" smtClean="0"/>
              <a:t>: </a:t>
            </a:r>
            <a:r>
              <a:rPr lang="is-IS" sz="1600" dirty="0" smtClean="0"/>
              <a:t>-1.9</a:t>
            </a:r>
          </a:p>
          <a:p>
            <a:pPr marL="0" indent="0">
              <a:buNone/>
            </a:pPr>
            <a:r>
              <a:rPr lang="mr-IN" sz="1600" dirty="0" smtClean="0"/>
              <a:t>80% </a:t>
            </a:r>
            <a:r>
              <a:rPr lang="mr-IN" sz="1600" dirty="0" err="1" smtClean="0"/>
              <a:t>Conf</a:t>
            </a:r>
            <a:r>
              <a:rPr lang="mr-IN" sz="1600" dirty="0" smtClean="0"/>
              <a:t> </a:t>
            </a:r>
            <a:r>
              <a:rPr lang="mr-IN" sz="1600" dirty="0" err="1" smtClean="0"/>
              <a:t>Level</a:t>
            </a:r>
            <a:r>
              <a:rPr lang="mr-IN" sz="1600" dirty="0" smtClean="0"/>
              <a:t> (</a:t>
            </a:r>
            <a:r>
              <a:rPr lang="mr-IN" sz="1600" dirty="0" err="1" smtClean="0"/>
              <a:t>alpha</a:t>
            </a:r>
            <a:r>
              <a:rPr lang="mr-IN" sz="1600" dirty="0" smtClean="0"/>
              <a:t> = 0.20), CI = (-3.60, -0.20)</a:t>
            </a:r>
            <a:r>
              <a:rPr lang="en-US" sz="1600" dirty="0" smtClean="0"/>
              <a:t>, </a:t>
            </a:r>
            <a:r>
              <a:rPr lang="en-US" sz="1600" dirty="0"/>
              <a:t>Precision = </a:t>
            </a:r>
            <a:r>
              <a:rPr lang="en-US" sz="1600" dirty="0" smtClean="0"/>
              <a:t>3.40</a:t>
            </a:r>
          </a:p>
          <a:p>
            <a:pPr marL="0" indent="0">
              <a:buNone/>
            </a:pPr>
            <a:r>
              <a:rPr lang="mr-IN" sz="1600" dirty="0" smtClean="0"/>
              <a:t>90</a:t>
            </a:r>
            <a:r>
              <a:rPr lang="mr-IN" sz="1600" dirty="0"/>
              <a:t>% </a:t>
            </a:r>
            <a:r>
              <a:rPr lang="mr-IN" sz="1600" dirty="0" err="1"/>
              <a:t>Conf</a:t>
            </a:r>
            <a:r>
              <a:rPr lang="mr-IN" sz="1600" dirty="0"/>
              <a:t> </a:t>
            </a:r>
            <a:r>
              <a:rPr lang="mr-IN" sz="1600" dirty="0" err="1"/>
              <a:t>Level</a:t>
            </a:r>
            <a:r>
              <a:rPr lang="mr-IN" sz="1600" dirty="0"/>
              <a:t> (</a:t>
            </a:r>
            <a:r>
              <a:rPr lang="mr-IN" sz="1600" dirty="0" err="1"/>
              <a:t>alpha</a:t>
            </a:r>
            <a:r>
              <a:rPr lang="mr-IN" sz="1600" dirty="0"/>
              <a:t> = 0.10), CI = (-4.08, </a:t>
            </a:r>
            <a:r>
              <a:rPr lang="mr-IN" sz="1600" dirty="0" smtClean="0"/>
              <a:t>0.28)</a:t>
            </a:r>
            <a:r>
              <a:rPr lang="en-US" sz="1600" dirty="0" smtClean="0"/>
              <a:t>, Precision = 4.36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Sample size=100, Me</a:t>
            </a:r>
            <a:r>
              <a:rPr lang="hr-HR" sz="1600" dirty="0" err="1" smtClean="0"/>
              <a:t>an</a:t>
            </a:r>
            <a:r>
              <a:rPr lang="hr-HR" sz="1600" dirty="0" smtClean="0"/>
              <a:t>: 0.13</a:t>
            </a:r>
            <a:endParaRPr lang="en-US" sz="1600" dirty="0"/>
          </a:p>
          <a:p>
            <a:pPr marL="0" indent="0">
              <a:buNone/>
            </a:pPr>
            <a:r>
              <a:rPr lang="mr-IN" sz="1600" dirty="0"/>
              <a:t>80% </a:t>
            </a:r>
            <a:r>
              <a:rPr lang="mr-IN" sz="1600" dirty="0" err="1"/>
              <a:t>Conf</a:t>
            </a:r>
            <a:r>
              <a:rPr lang="mr-IN" sz="1600" dirty="0"/>
              <a:t> </a:t>
            </a:r>
            <a:r>
              <a:rPr lang="mr-IN" sz="1600" dirty="0" err="1"/>
              <a:t>Level</a:t>
            </a:r>
            <a:r>
              <a:rPr lang="mr-IN" sz="1600" dirty="0"/>
              <a:t> (</a:t>
            </a:r>
            <a:r>
              <a:rPr lang="mr-IN" sz="1600" dirty="0" err="1"/>
              <a:t>alpha</a:t>
            </a:r>
            <a:r>
              <a:rPr lang="mr-IN" sz="1600" dirty="0"/>
              <a:t> = 0.20), CI = (-0.41, 0.67</a:t>
            </a:r>
            <a:r>
              <a:rPr lang="mr-IN" sz="1600" dirty="0" smtClean="0"/>
              <a:t>)</a:t>
            </a:r>
            <a:r>
              <a:rPr lang="en-US" sz="1600" dirty="0"/>
              <a:t>, Precision = 1.08 </a:t>
            </a:r>
          </a:p>
          <a:p>
            <a:pPr marL="0" indent="0">
              <a:buNone/>
            </a:pPr>
            <a:r>
              <a:rPr lang="mr-IN" sz="1600" dirty="0" smtClean="0"/>
              <a:t>90</a:t>
            </a:r>
            <a:r>
              <a:rPr lang="mr-IN" sz="1600" dirty="0"/>
              <a:t>% </a:t>
            </a:r>
            <a:r>
              <a:rPr lang="mr-IN" sz="1600" dirty="0" err="1"/>
              <a:t>Conf</a:t>
            </a:r>
            <a:r>
              <a:rPr lang="mr-IN" sz="1600" dirty="0"/>
              <a:t> </a:t>
            </a:r>
            <a:r>
              <a:rPr lang="mr-IN" sz="1600" dirty="0" err="1"/>
              <a:t>Level</a:t>
            </a:r>
            <a:r>
              <a:rPr lang="mr-IN" sz="1600" dirty="0"/>
              <a:t> (</a:t>
            </a:r>
            <a:r>
              <a:rPr lang="mr-IN" sz="1600" dirty="0" err="1" smtClean="0"/>
              <a:t>alpha</a:t>
            </a:r>
            <a:r>
              <a:rPr lang="mr-IN" sz="1600" dirty="0" smtClean="0"/>
              <a:t> </a:t>
            </a:r>
            <a:r>
              <a:rPr lang="mr-IN" sz="1600" dirty="0"/>
              <a:t>= 0.10), CI = (-0.56, 0.82</a:t>
            </a:r>
            <a:r>
              <a:rPr lang="mr-IN" sz="1600" dirty="0" smtClean="0"/>
              <a:t>)</a:t>
            </a:r>
            <a:r>
              <a:rPr lang="en-US" sz="1600" dirty="0" smtClean="0"/>
              <a:t>, </a:t>
            </a:r>
            <a:r>
              <a:rPr lang="en-US" sz="1600" dirty="0"/>
              <a:t>Precision = 1.38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is-IS" sz="1600" dirty="0" smtClean="0"/>
              <a:t>Sample size=1000, Mean: 0.278</a:t>
            </a:r>
          </a:p>
          <a:p>
            <a:pPr marL="0" indent="0">
              <a:buNone/>
            </a:pPr>
            <a:r>
              <a:rPr lang="mr-IN" sz="1600" dirty="0"/>
              <a:t>80% </a:t>
            </a:r>
            <a:r>
              <a:rPr lang="mr-IN" sz="1600" dirty="0" err="1"/>
              <a:t>Conf</a:t>
            </a:r>
            <a:r>
              <a:rPr lang="mr-IN" sz="1600" dirty="0"/>
              <a:t> </a:t>
            </a:r>
            <a:r>
              <a:rPr lang="mr-IN" sz="1600" dirty="0" err="1"/>
              <a:t>Level</a:t>
            </a:r>
            <a:r>
              <a:rPr lang="mr-IN" sz="1600" dirty="0"/>
              <a:t> (</a:t>
            </a:r>
            <a:r>
              <a:rPr lang="mr-IN" sz="1600" dirty="0" err="1"/>
              <a:t>alpha</a:t>
            </a:r>
            <a:r>
              <a:rPr lang="mr-IN" sz="1600" dirty="0"/>
              <a:t> = 0.20), CI = (0.11, 0.45</a:t>
            </a:r>
            <a:r>
              <a:rPr lang="mr-IN" sz="1600" dirty="0" smtClean="0"/>
              <a:t>)</a:t>
            </a:r>
            <a:r>
              <a:rPr lang="it-IT" sz="1600" dirty="0" smtClean="0"/>
              <a:t>, </a:t>
            </a:r>
            <a:r>
              <a:rPr lang="it-IT" sz="1600" dirty="0"/>
              <a:t>Precision = 0.34 </a:t>
            </a:r>
            <a:endParaRPr lang="en-US" sz="1600" dirty="0" smtClean="0"/>
          </a:p>
          <a:p>
            <a:pPr marL="0" indent="0">
              <a:buNone/>
            </a:pPr>
            <a:r>
              <a:rPr lang="mr-IN" sz="1600" dirty="0" smtClean="0"/>
              <a:t>90</a:t>
            </a:r>
            <a:r>
              <a:rPr lang="mr-IN" sz="1600" dirty="0"/>
              <a:t>% </a:t>
            </a:r>
            <a:r>
              <a:rPr lang="mr-IN" sz="1600" dirty="0" err="1"/>
              <a:t>Conf</a:t>
            </a:r>
            <a:r>
              <a:rPr lang="mr-IN" sz="1600" dirty="0"/>
              <a:t> </a:t>
            </a:r>
            <a:r>
              <a:rPr lang="mr-IN" sz="1600" dirty="0" err="1"/>
              <a:t>Level</a:t>
            </a:r>
            <a:r>
              <a:rPr lang="mr-IN" sz="1600" dirty="0"/>
              <a:t> (</a:t>
            </a:r>
            <a:r>
              <a:rPr lang="mr-IN" sz="1600" dirty="0" err="1"/>
              <a:t>alpha</a:t>
            </a:r>
            <a:r>
              <a:rPr lang="mr-IN" sz="1600" dirty="0"/>
              <a:t> = 0.10), CI = (0.06, 0.50</a:t>
            </a:r>
            <a:r>
              <a:rPr lang="mr-IN" sz="1600" dirty="0" smtClean="0"/>
              <a:t>)</a:t>
            </a:r>
            <a:r>
              <a:rPr lang="it-IT" sz="1600" dirty="0" smtClean="0"/>
              <a:t>, </a:t>
            </a:r>
            <a:r>
              <a:rPr lang="it-IT" sz="1600" dirty="0"/>
              <a:t>Precision = 0.44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8008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295400"/>
          </a:xfrm>
        </p:spPr>
        <p:txBody>
          <a:bodyPr/>
          <a:lstStyle/>
          <a:p>
            <a:r>
              <a:rPr lang="en-US" dirty="0" smtClean="0"/>
              <a:t>Further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620108"/>
            <a:ext cx="8825659" cy="33996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Measuring batter performance with On Base Percentage and Slugging Average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2055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Base Percentage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OBP = (H + BB + HBP)/(AB + BB + HBP + SF)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9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H: hits; BB: base on balls; HBP: hit by pitch; AB: at bat; SF: sacrifice fly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88" y="2052638"/>
            <a:ext cx="6178199" cy="4195762"/>
          </a:xfrm>
        </p:spPr>
      </p:pic>
    </p:spTree>
    <p:extLst>
      <p:ext uri="{BB962C8B-B14F-4D97-AF65-F5344CB8AC3E}">
        <p14:creationId xmlns:p14="http://schemas.microsoft.com/office/powerpoint/2010/main" val="633648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Plotly</a:t>
            </a:r>
            <a:r>
              <a:rPr lang="en-US" dirty="0" smtClean="0"/>
              <a:t> box plots by year of OBP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55" y="2052638"/>
            <a:ext cx="5874066" cy="4195762"/>
          </a:xfrm>
        </p:spPr>
      </p:pic>
    </p:spTree>
    <p:extLst>
      <p:ext uri="{BB962C8B-B14F-4D97-AF65-F5344CB8AC3E}">
        <p14:creationId xmlns:p14="http://schemas.microsoft.com/office/powerpoint/2010/main" val="1890633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Slugger Average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mr-IN" dirty="0"/>
              <a:t>TB = 1B + 2*2B + 3*3B + 4*HR</a:t>
            </a:r>
            <a:br>
              <a:rPr lang="mr-IN" dirty="0"/>
            </a:br>
            <a:r>
              <a:rPr lang="mr-IN" dirty="0" smtClean="0"/>
              <a:t>SLG </a:t>
            </a:r>
            <a:r>
              <a:rPr lang="mr-IN" dirty="0"/>
              <a:t>= TB/AB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9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5 if scores and unearned, 6 if team </a:t>
            </a:r>
            <a:r>
              <a:rPr lang="en-US" sz="2800" dirty="0" smtClean="0"/>
              <a:t>unearned.</a:t>
            </a:r>
            <a:br>
              <a:rPr lang="en-US" sz="2800" dirty="0" smtClean="0"/>
            </a:br>
            <a:r>
              <a:rPr lang="en-US" sz="2800" dirty="0" smtClean="0"/>
              <a:t>Not sure how far advance was earned, so we set to home plate.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7" y="2052638"/>
            <a:ext cx="7770781" cy="4195762"/>
          </a:xfrm>
        </p:spPr>
      </p:pic>
    </p:spTree>
    <p:extLst>
      <p:ext uri="{BB962C8B-B14F-4D97-AF65-F5344CB8AC3E}">
        <p14:creationId xmlns:p14="http://schemas.microsoft.com/office/powerpoint/2010/main" val="141619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prep: Creating play-by-play files w/BEVENT.EXE on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Win </a:t>
            </a:r>
            <a:r>
              <a:rPr lang="en-US" dirty="0" err="1" smtClean="0"/>
              <a:t>Svr</a:t>
            </a:r>
            <a:r>
              <a:rPr lang="en-US" dirty="0" smtClean="0"/>
              <a:t> 2016 on t2.micro AWS EC2</a:t>
            </a:r>
          </a:p>
          <a:p>
            <a:r>
              <a:rPr lang="en-US" dirty="0" smtClean="0"/>
              <a:t>Organize event files by decade/year</a:t>
            </a:r>
          </a:p>
          <a:p>
            <a:r>
              <a:rPr lang="en-US" dirty="0" smtClean="0"/>
              <a:t>Write/Exec python script to call </a:t>
            </a:r>
            <a:r>
              <a:rPr lang="en-US" dirty="0" err="1" smtClean="0"/>
              <a:t>bevent.exe</a:t>
            </a:r>
            <a:r>
              <a:rPr lang="en-US" dirty="0" smtClean="0"/>
              <a:t> creating all CSVs</a:t>
            </a:r>
          </a:p>
          <a:p>
            <a:r>
              <a:rPr lang="en-US" dirty="0" smtClean="0"/>
              <a:t>Upload to AWS S3</a:t>
            </a:r>
          </a:p>
          <a:p>
            <a:r>
              <a:rPr lang="en-US" dirty="0" smtClean="0"/>
              <a:t>Launch Ubuntu 16.04 on t2.micro AWS EC2</a:t>
            </a:r>
          </a:p>
          <a:p>
            <a:r>
              <a:rPr lang="en-US" dirty="0" smtClean="0"/>
              <a:t>Create decade-present CSVs using bash</a:t>
            </a:r>
          </a:p>
          <a:p>
            <a:r>
              <a:rPr lang="en-US" dirty="0" smtClean="0"/>
              <a:t>SCP locally</a:t>
            </a:r>
          </a:p>
          <a:p>
            <a:r>
              <a:rPr lang="en-US" dirty="0" smtClean="0"/>
              <a:t>Convert to </a:t>
            </a:r>
            <a:r>
              <a:rPr lang="en-US" dirty="0" err="1" smtClean="0"/>
              <a:t>Rdata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Use 2010-present-event.Rdata (15 MB; 1970 is 90.4 MB)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36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box plots by year of </a:t>
            </a:r>
            <a:r>
              <a:rPr lang="en-US" dirty="0" smtClean="0"/>
              <a:t>SLG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55" y="2052638"/>
            <a:ext cx="5874066" cy="4195762"/>
          </a:xfrm>
        </p:spPr>
      </p:pic>
    </p:spTree>
    <p:extLst>
      <p:ext uri="{BB962C8B-B14F-4D97-AF65-F5344CB8AC3E}">
        <p14:creationId xmlns:p14="http://schemas.microsoft.com/office/powerpoint/2010/main" val="135438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 cont.: Additional </a:t>
            </a:r>
            <a:r>
              <a:rPr lang="en-US" dirty="0" err="1" smtClean="0"/>
              <a:t>Rdata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player_manager_coach.Rdata</a:t>
            </a:r>
            <a:r>
              <a:rPr lang="en-US" dirty="0" smtClean="0"/>
              <a:t>: full </a:t>
            </a:r>
            <a:r>
              <a:rPr lang="en-US" dirty="0"/>
              <a:t>names, and time </a:t>
            </a:r>
            <a:r>
              <a:rPr lang="en-US" dirty="0" smtClean="0"/>
              <a:t>active</a:t>
            </a:r>
            <a:endParaRPr lang="en-US" dirty="0"/>
          </a:p>
          <a:p>
            <a:pPr lvl="0"/>
            <a:r>
              <a:rPr lang="en-US" b="1" dirty="0" err="1" smtClean="0"/>
              <a:t>parkcode.Rdata</a:t>
            </a:r>
            <a:r>
              <a:rPr lang="en-US" dirty="0" smtClean="0"/>
              <a:t>: historical </a:t>
            </a:r>
            <a:r>
              <a:rPr lang="en-US" dirty="0"/>
              <a:t>ball park </a:t>
            </a:r>
            <a:r>
              <a:rPr lang="en-US" dirty="0" smtClean="0"/>
              <a:t>data</a:t>
            </a:r>
            <a:endParaRPr lang="en-US" dirty="0"/>
          </a:p>
          <a:p>
            <a:pPr lvl="0"/>
            <a:r>
              <a:rPr lang="en-US" b="1" dirty="0" err="1" smtClean="0"/>
              <a:t>current_names.Rdata</a:t>
            </a:r>
            <a:r>
              <a:rPr lang="en-US" dirty="0" smtClean="0"/>
              <a:t>: current </a:t>
            </a:r>
            <a:r>
              <a:rPr lang="en-US" dirty="0"/>
              <a:t>team </a:t>
            </a:r>
            <a:r>
              <a:rPr lang="en-US" dirty="0" smtClean="0"/>
              <a:t>names</a:t>
            </a:r>
            <a:endParaRPr lang="en-US" dirty="0"/>
          </a:p>
          <a:p>
            <a:pPr lvl="0"/>
            <a:r>
              <a:rPr lang="en-US" b="1" dirty="0" err="1" smtClean="0"/>
              <a:t>event_types.Rdata</a:t>
            </a:r>
            <a:r>
              <a:rPr lang="en-US" dirty="0" smtClean="0"/>
              <a:t>: play </a:t>
            </a:r>
            <a:r>
              <a:rPr lang="en-US" dirty="0"/>
              <a:t>event types including </a:t>
            </a:r>
            <a:r>
              <a:rPr lang="en-US" dirty="0" smtClean="0"/>
              <a:t>codes</a:t>
            </a:r>
            <a:endParaRPr lang="en-US" dirty="0"/>
          </a:p>
          <a:p>
            <a:pPr lvl="0"/>
            <a:r>
              <a:rPr lang="en-US" b="1" dirty="0" err="1" smtClean="0"/>
              <a:t>positions.Rdata</a:t>
            </a:r>
            <a:r>
              <a:rPr lang="en-US" dirty="0" smtClean="0"/>
              <a:t>: field </a:t>
            </a:r>
            <a:r>
              <a:rPr lang="en-US" dirty="0"/>
              <a:t>positions)</a:t>
            </a:r>
          </a:p>
          <a:p>
            <a:pPr lvl="0"/>
            <a:r>
              <a:rPr lang="en-US" b="1" dirty="0" err="1" smtClean="0"/>
              <a:t>park_details.Rdata</a:t>
            </a:r>
            <a:r>
              <a:rPr lang="en-US" dirty="0" smtClean="0"/>
              <a:t>: additional </a:t>
            </a:r>
            <a:r>
              <a:rPr lang="en-US" dirty="0"/>
              <a:t>ballpark detail including distance to center </a:t>
            </a:r>
            <a:r>
              <a:rPr lang="en-US" dirty="0" smtClean="0"/>
              <a:t>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0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2010 events merged with event types and positions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7" y="2872416"/>
            <a:ext cx="5331462" cy="1541322"/>
          </a:xfr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6153779"/>
              </p:ext>
            </p:extLst>
          </p:nvPr>
        </p:nvGraphicFramePr>
        <p:xfrm>
          <a:off x="6920768" y="1934208"/>
          <a:ext cx="4395788" cy="444849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197894"/>
                <a:gridCol w="2197894"/>
              </a:tblGrid>
              <a:tr h="370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position_index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position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pitcher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08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catcher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2b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designated hitter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0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11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pinch hitter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72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 by position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96" y="1853248"/>
            <a:ext cx="7238152" cy="186173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0" y="5492078"/>
            <a:ext cx="11286399" cy="359883"/>
          </a:xfrm>
        </p:spPr>
      </p:pic>
    </p:spTree>
    <p:extLst>
      <p:ext uri="{BB962C8B-B14F-4D97-AF65-F5344CB8AC3E}">
        <p14:creationId xmlns:p14="http://schemas.microsoft.com/office/powerpoint/2010/main" val="25603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by position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16" y="1853248"/>
            <a:ext cx="6624043" cy="178083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9" y="5034612"/>
            <a:ext cx="10612515" cy="357195"/>
          </a:xfrm>
        </p:spPr>
      </p:pic>
    </p:spTree>
    <p:extLst>
      <p:ext uri="{BB962C8B-B14F-4D97-AF65-F5344CB8AC3E}">
        <p14:creationId xmlns:p14="http://schemas.microsoft.com/office/powerpoint/2010/main" val="214514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 by position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77" y="1704399"/>
            <a:ext cx="7003196" cy="163611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4900035"/>
            <a:ext cx="10919437" cy="322596"/>
          </a:xfrm>
        </p:spPr>
      </p:pic>
    </p:spTree>
    <p:extLst>
      <p:ext uri="{BB962C8B-B14F-4D97-AF65-F5344CB8AC3E}">
        <p14:creationId xmlns:p14="http://schemas.microsoft.com/office/powerpoint/2010/main" val="141594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 by position </a:t>
            </a:r>
            <a:r>
              <a:rPr lang="en-US" dirty="0" err="1" smtClean="0"/>
              <a:t>historgram</a:t>
            </a:r>
            <a:r>
              <a:rPr lang="en-US" dirty="0" smtClean="0"/>
              <a:t> &amp; pie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737753"/>
            <a:ext cx="4395787" cy="284140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735372"/>
            <a:ext cx="4395788" cy="2841407"/>
          </a:xfrm>
        </p:spPr>
      </p:pic>
    </p:spTree>
    <p:extLst>
      <p:ext uri="{BB962C8B-B14F-4D97-AF65-F5344CB8AC3E}">
        <p14:creationId xmlns:p14="http://schemas.microsoft.com/office/powerpoint/2010/main" val="728609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355</TotalTime>
  <Words>733</Words>
  <Application>Microsoft Macintosh PowerPoint</Application>
  <PresentationFormat>Widescreen</PresentationFormat>
  <Paragraphs>190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Century Gothic</vt:lpstr>
      <vt:lpstr>Mangal</vt:lpstr>
      <vt:lpstr>Wingdings 3</vt:lpstr>
      <vt:lpstr>Arial</vt:lpstr>
      <vt:lpstr>Ion</vt:lpstr>
      <vt:lpstr>Final Project: An Analysis of MLB Data (2010-2016)</vt:lpstr>
      <vt:lpstr>PowerPoint Presentation</vt:lpstr>
      <vt:lpstr>Data prep: Creating play-by-play files w/BEVENT.EXE on EC2</vt:lpstr>
      <vt:lpstr>Data prep cont.: Additional Rdata files</vt:lpstr>
      <vt:lpstr>Create 2010 events merged with event types and positions</vt:lpstr>
      <vt:lpstr>HR by position</vt:lpstr>
      <vt:lpstr>SO by position</vt:lpstr>
      <vt:lpstr>Hits by position</vt:lpstr>
      <vt:lpstr>HR by position historgram &amp; pie chart</vt:lpstr>
      <vt:lpstr>More than RBI/year</vt:lpstr>
      <vt:lpstr>Remove players w/10 games or less</vt:lpstr>
      <vt:lpstr>Central Limit Theorem</vt:lpstr>
      <vt:lpstr>Central Limit Theorem</vt:lpstr>
      <vt:lpstr>Capturing play run total</vt:lpstr>
      <vt:lpstr>Set each team’s score after play</vt:lpstr>
      <vt:lpstr>Did we get all games</vt:lpstr>
      <vt:lpstr>Visualizing home field advantage</vt:lpstr>
      <vt:lpstr>PowerPoint Presentation</vt:lpstr>
      <vt:lpstr>Sampling Methods</vt:lpstr>
      <vt:lpstr>srswor size=1000 on all HR events</vt:lpstr>
      <vt:lpstr>Distance to CF in each ballpark</vt:lpstr>
      <vt:lpstr>Confidence Levels</vt:lpstr>
      <vt:lpstr>PowerPoint Presentation</vt:lpstr>
      <vt:lpstr>Further Analysis</vt:lpstr>
      <vt:lpstr>On Base Percentage</vt:lpstr>
      <vt:lpstr>H: hits; BB: base on balls; HBP: hit by pitch; AB: at bat; SF: sacrifice fly</vt:lpstr>
      <vt:lpstr>Plotly box plots by year of OBP</vt:lpstr>
      <vt:lpstr>Slugger Average</vt:lpstr>
      <vt:lpstr>5 if scores and unearned, 6 if team unearned. Not sure how far advance was earned, so we set to home plate.</vt:lpstr>
      <vt:lpstr>Plotly box plots by year of SLG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An Analysis of MLB Data (2010-2016)</dc:title>
  <dc:creator>Anthony Valencia</dc:creator>
  <cp:lastModifiedBy>Anthony Valencia</cp:lastModifiedBy>
  <cp:revision>27</cp:revision>
  <dcterms:created xsi:type="dcterms:W3CDTF">2017-12-11T03:44:26Z</dcterms:created>
  <dcterms:modified xsi:type="dcterms:W3CDTF">2017-12-11T09:40:08Z</dcterms:modified>
</cp:coreProperties>
</file>