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7" r:id="rId2"/>
    <p:sldId id="264" r:id="rId3"/>
    <p:sldId id="259" r:id="rId4"/>
    <p:sldId id="258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dirty="0"/>
              <a:t>Antártica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Tempera Prom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Hoja1!$A$2:$A$33</c:f>
              <c:numCache>
                <c:formatCode>General</c:formatCode>
                <c:ptCount val="32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</c:numCache>
            </c:numRef>
          </c:cat>
          <c:val>
            <c:numRef>
              <c:f>Hoja1!$B$2:$B$33</c:f>
              <c:numCache>
                <c:formatCode>General</c:formatCode>
                <c:ptCount val="32"/>
                <c:pt idx="0">
                  <c:v>-13.3</c:v>
                </c:pt>
                <c:pt idx="1">
                  <c:v>-12.8</c:v>
                </c:pt>
                <c:pt idx="2">
                  <c:v>-15</c:v>
                </c:pt>
                <c:pt idx="3">
                  <c:v>-14</c:v>
                </c:pt>
                <c:pt idx="4">
                  <c:v>-15</c:v>
                </c:pt>
                <c:pt idx="5">
                  <c:v>-15.3</c:v>
                </c:pt>
                <c:pt idx="6">
                  <c:v>-13.8</c:v>
                </c:pt>
                <c:pt idx="7">
                  <c:v>-14.8</c:v>
                </c:pt>
                <c:pt idx="8">
                  <c:v>-13.8</c:v>
                </c:pt>
                <c:pt idx="9">
                  <c:v>-13.7</c:v>
                </c:pt>
                <c:pt idx="10">
                  <c:v>-13</c:v>
                </c:pt>
                <c:pt idx="11">
                  <c:v>-12.8</c:v>
                </c:pt>
                <c:pt idx="12">
                  <c:v>-15</c:v>
                </c:pt>
                <c:pt idx="13">
                  <c:v>-14</c:v>
                </c:pt>
                <c:pt idx="14">
                  <c:v>-13</c:v>
                </c:pt>
                <c:pt idx="15">
                  <c:v>-14</c:v>
                </c:pt>
                <c:pt idx="16">
                  <c:v>-15</c:v>
                </c:pt>
                <c:pt idx="17">
                  <c:v>-14</c:v>
                </c:pt>
                <c:pt idx="18">
                  <c:v>-13.8</c:v>
                </c:pt>
                <c:pt idx="19">
                  <c:v>-13</c:v>
                </c:pt>
                <c:pt idx="20">
                  <c:v>-13.3</c:v>
                </c:pt>
                <c:pt idx="21">
                  <c:v>-17</c:v>
                </c:pt>
                <c:pt idx="22">
                  <c:v>-14</c:v>
                </c:pt>
                <c:pt idx="23">
                  <c:v>-13</c:v>
                </c:pt>
                <c:pt idx="24">
                  <c:v>-12.3</c:v>
                </c:pt>
                <c:pt idx="25">
                  <c:v>-13.8</c:v>
                </c:pt>
                <c:pt idx="26">
                  <c:v>-10</c:v>
                </c:pt>
                <c:pt idx="27">
                  <c:v>-13.5</c:v>
                </c:pt>
                <c:pt idx="28">
                  <c:v>-11.5</c:v>
                </c:pt>
                <c:pt idx="29">
                  <c:v>-12</c:v>
                </c:pt>
                <c:pt idx="30">
                  <c:v>-14.3</c:v>
                </c:pt>
                <c:pt idx="31">
                  <c:v>-14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4F-47CF-ACA2-6C5EEFE22D8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Millones de KM^2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Hoja1!$A$2:$A$33</c:f>
              <c:numCache>
                <c:formatCode>General</c:formatCode>
                <c:ptCount val="32"/>
                <c:pt idx="0">
                  <c:v>1979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</c:numCache>
            </c:numRef>
          </c:cat>
          <c:val>
            <c:numRef>
              <c:f>Hoja1!$C$2:$C$33</c:f>
              <c:numCache>
                <c:formatCode>General</c:formatCode>
                <c:ptCount val="32"/>
                <c:pt idx="0">
                  <c:v>0</c:v>
                </c:pt>
                <c:pt idx="1">
                  <c:v>11.6</c:v>
                </c:pt>
                <c:pt idx="2">
                  <c:v>11.8</c:v>
                </c:pt>
                <c:pt idx="3">
                  <c:v>12</c:v>
                </c:pt>
                <c:pt idx="4">
                  <c:v>11.7</c:v>
                </c:pt>
                <c:pt idx="5">
                  <c:v>11.8</c:v>
                </c:pt>
                <c:pt idx="6">
                  <c:v>11.9</c:v>
                </c:pt>
                <c:pt idx="7">
                  <c:v>11.5</c:v>
                </c:pt>
                <c:pt idx="8">
                  <c:v>11.8</c:v>
                </c:pt>
                <c:pt idx="9">
                  <c:v>12.6</c:v>
                </c:pt>
                <c:pt idx="10">
                  <c:v>11.7</c:v>
                </c:pt>
                <c:pt idx="11">
                  <c:v>11.7</c:v>
                </c:pt>
                <c:pt idx="12">
                  <c:v>11.8</c:v>
                </c:pt>
                <c:pt idx="13">
                  <c:v>11.7</c:v>
                </c:pt>
                <c:pt idx="14">
                  <c:v>11.7</c:v>
                </c:pt>
                <c:pt idx="15">
                  <c:v>12.2</c:v>
                </c:pt>
                <c:pt idx="16">
                  <c:v>12.25</c:v>
                </c:pt>
                <c:pt idx="17">
                  <c:v>12.3</c:v>
                </c:pt>
                <c:pt idx="18">
                  <c:v>11.7</c:v>
                </c:pt>
                <c:pt idx="19">
                  <c:v>12.1</c:v>
                </c:pt>
                <c:pt idx="20">
                  <c:v>12.2</c:v>
                </c:pt>
                <c:pt idx="21">
                  <c:v>12.3</c:v>
                </c:pt>
                <c:pt idx="22">
                  <c:v>12</c:v>
                </c:pt>
                <c:pt idx="23">
                  <c:v>11.6</c:v>
                </c:pt>
                <c:pt idx="24">
                  <c:v>12.4</c:v>
                </c:pt>
                <c:pt idx="25">
                  <c:v>12.35</c:v>
                </c:pt>
                <c:pt idx="26">
                  <c:v>12.1</c:v>
                </c:pt>
                <c:pt idx="27">
                  <c:v>11.7</c:v>
                </c:pt>
                <c:pt idx="28">
                  <c:v>12.1</c:v>
                </c:pt>
                <c:pt idx="29">
                  <c:v>12.6</c:v>
                </c:pt>
                <c:pt idx="30">
                  <c:v>12.4</c:v>
                </c:pt>
                <c:pt idx="31">
                  <c:v>12.4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4F-47CF-ACA2-6C5EEFE22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686792"/>
        <c:axId val="519687120"/>
      </c:lineChart>
      <c:catAx>
        <c:axId val="519686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19687120"/>
        <c:crosses val="autoZero"/>
        <c:auto val="1"/>
        <c:lblAlgn val="ctr"/>
        <c:lblOffset val="100"/>
        <c:noMultiLvlLbl val="0"/>
      </c:catAx>
      <c:valAx>
        <c:axId val="51968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19686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771-2424-4E5E-A149-788A0B8E9B56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9A6-40A9-4A51-857A-8C39604232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797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771-2424-4E5E-A149-788A0B8E9B56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9A6-40A9-4A51-857A-8C39604232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006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771-2424-4E5E-A149-788A0B8E9B56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9A6-40A9-4A51-857A-8C39604232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772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771-2424-4E5E-A149-788A0B8E9B56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9A6-40A9-4A51-857A-8C39604232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545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771-2424-4E5E-A149-788A0B8E9B56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9A6-40A9-4A51-857A-8C39604232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53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771-2424-4E5E-A149-788A0B8E9B56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9A6-40A9-4A51-857A-8C39604232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027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771-2424-4E5E-A149-788A0B8E9B56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9A6-40A9-4A51-857A-8C39604232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141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771-2424-4E5E-A149-788A0B8E9B56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9A6-40A9-4A51-857A-8C39604232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212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771-2424-4E5E-A149-788A0B8E9B56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9A6-40A9-4A51-857A-8C39604232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453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771-2424-4E5E-A149-788A0B8E9B56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9A6-40A9-4A51-857A-8C39604232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3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771-2424-4E5E-A149-788A0B8E9B56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9A6-40A9-4A51-857A-8C39604232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291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D771-2424-4E5E-A149-788A0B8E9B56}" type="datetimeFigureOut">
              <a:rPr lang="es-CL" smtClean="0"/>
              <a:t>30-04-2017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29A6-40A9-4A51-857A-8C39604232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160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4109"/>
            <a:ext cx="10515600" cy="1325563"/>
          </a:xfrm>
        </p:spPr>
        <p:txBody>
          <a:bodyPr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ICY POLAR OPPOSITES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65" y="1087397"/>
            <a:ext cx="5242470" cy="5242470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600" y="2933114"/>
            <a:ext cx="1632805" cy="151083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99" y="2933114"/>
            <a:ext cx="1610801" cy="155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8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PROPÓSITO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r>
              <a:rPr lang="es-CL" dirty="0"/>
              <a:t>Visualización de datos para mostrar los cambios climáticos espaciales y temporales en el ártico y antártico de hielo a una audiencia general</a:t>
            </a:r>
          </a:p>
        </p:txBody>
      </p:sp>
    </p:spTree>
    <p:extLst>
      <p:ext uri="{BB962C8B-B14F-4D97-AF65-F5344CB8AC3E}">
        <p14:creationId xmlns:p14="http://schemas.microsoft.com/office/powerpoint/2010/main" val="34119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IMPORTANCIA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Científicos</a:t>
            </a:r>
          </a:p>
          <a:p>
            <a:pPr lvl="1"/>
            <a:r>
              <a:rPr lang="es-CL" dirty="0"/>
              <a:t>Determinar el calentamiento global</a:t>
            </a:r>
          </a:p>
          <a:p>
            <a:r>
              <a:rPr lang="es-CL" dirty="0"/>
              <a:t>Comercio Internacional</a:t>
            </a:r>
          </a:p>
          <a:p>
            <a:pPr lvl="1"/>
            <a:r>
              <a:rPr lang="es-CL" dirty="0"/>
              <a:t>Previsiones para el Paso del Noroeste</a:t>
            </a:r>
          </a:p>
          <a:p>
            <a:r>
              <a:rPr lang="es-CL" dirty="0"/>
              <a:t>Estudios de la ciencia planetaria</a:t>
            </a:r>
          </a:p>
          <a:p>
            <a:pPr lvl="1"/>
            <a:r>
              <a:rPr lang="es-CL" dirty="0"/>
              <a:t>Comparación de hielo entre planetas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212" y="344879"/>
            <a:ext cx="1345809" cy="13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8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ANÁLISIS DE DATOS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Recopilación de datos</a:t>
            </a:r>
          </a:p>
          <a:p>
            <a:pPr lvl="1"/>
            <a:r>
              <a:rPr lang="es-CL" dirty="0"/>
              <a:t>Diferencias de cambio climático a largo plazo</a:t>
            </a:r>
          </a:p>
          <a:p>
            <a:pPr lvl="1"/>
            <a:r>
              <a:rPr lang="es-CL" dirty="0"/>
              <a:t>Estabilidad de extensiones de hielo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212" y="344879"/>
            <a:ext cx="1345809" cy="13458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734" y="3263705"/>
            <a:ext cx="4863381" cy="32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7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ANÁLISIS DE DATOS</a:t>
            </a:r>
            <a:endParaRPr lang="es-CL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9098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212" y="344879"/>
            <a:ext cx="1345809" cy="13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8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ANÁLISIS DE DATOS</a:t>
            </a:r>
            <a:endParaRPr lang="es-C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212" y="344879"/>
            <a:ext cx="1345809" cy="13458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2266730"/>
            <a:ext cx="8286750" cy="41814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57600" y="1710934"/>
            <a:ext cx="80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F0000"/>
                </a:solidFill>
              </a:rPr>
              <a:t>ANTES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777090" y="1690688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F0000"/>
                </a:solidFill>
              </a:rPr>
              <a:t>DESPUÉS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674544" y="171093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 AÑOS</a:t>
            </a:r>
          </a:p>
        </p:txBody>
      </p:sp>
    </p:spTree>
    <p:extLst>
      <p:ext uri="{BB962C8B-B14F-4D97-AF65-F5344CB8AC3E}">
        <p14:creationId xmlns:p14="http://schemas.microsoft.com/office/powerpoint/2010/main" val="116970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ANÁLISIS DE DATOS</a:t>
            </a:r>
            <a:endParaRPr lang="es-C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212" y="344879"/>
            <a:ext cx="1345809" cy="134580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127370" y="1710934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HIELO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345418" y="1710934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HIELO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393974" y="4324897"/>
            <a:ext cx="345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Menos nodos </a:t>
            </a:r>
            <a:r>
              <a:rPr lang="es-CL" sz="2400" b="1" dirty="0">
                <a:solidFill>
                  <a:srgbClr val="FF0000"/>
                </a:solidFill>
              </a:rPr>
              <a:t>más estable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2" y="2133489"/>
            <a:ext cx="2809875" cy="26860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17" y="2424362"/>
            <a:ext cx="2781300" cy="23622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984510" y="5262340"/>
            <a:ext cx="106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Antártica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345418" y="5262340"/>
            <a:ext cx="8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Ártico</a:t>
            </a:r>
          </a:p>
        </p:txBody>
      </p:sp>
    </p:spTree>
    <p:extLst>
      <p:ext uri="{BB962C8B-B14F-4D97-AF65-F5344CB8AC3E}">
        <p14:creationId xmlns:p14="http://schemas.microsoft.com/office/powerpoint/2010/main" val="351318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rgbClr val="0070C0"/>
                </a:solidFill>
              </a:rPr>
              <a:t>IMPACTO FUTURO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Mejoras en los análisis marítimos, económicos, políticos, ambientales, ciencias de la tierra, etc.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Comunicación entre polos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212" y="344879"/>
            <a:ext cx="1345809" cy="13458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95" y="3200568"/>
            <a:ext cx="3962326" cy="29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5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114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ICY POLAR OPPOSITES</vt:lpstr>
      <vt:lpstr>PROPÓSITO</vt:lpstr>
      <vt:lpstr>IMPORTANCIA</vt:lpstr>
      <vt:lpstr>ANÁLISIS DE DATOS</vt:lpstr>
      <vt:lpstr>ANÁLISIS DE DATOS</vt:lpstr>
      <vt:lpstr>ANÁLISIS DE DATOS</vt:lpstr>
      <vt:lpstr>ANÁLISIS DE DATOS</vt:lpstr>
      <vt:lpstr>IMPACTO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- FORCE</dc:title>
  <dc:creator>DELL-PROTECT</dc:creator>
  <cp:lastModifiedBy>DELL-PROTECT</cp:lastModifiedBy>
  <cp:revision>12</cp:revision>
  <dcterms:created xsi:type="dcterms:W3CDTF">2017-04-30T11:01:40Z</dcterms:created>
  <dcterms:modified xsi:type="dcterms:W3CDTF">2017-04-30T15:14:54Z</dcterms:modified>
</cp:coreProperties>
</file>