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4" r:id="rId2"/>
    <p:sldId id="295" r:id="rId3"/>
    <p:sldId id="321" r:id="rId4"/>
    <p:sldId id="261" r:id="rId5"/>
    <p:sldId id="281" r:id="rId6"/>
    <p:sldId id="296" r:id="rId7"/>
    <p:sldId id="297" r:id="rId8"/>
    <p:sldId id="299" r:id="rId9"/>
    <p:sldId id="298" r:id="rId10"/>
    <p:sldId id="300" r:id="rId11"/>
    <p:sldId id="282" r:id="rId12"/>
    <p:sldId id="301" r:id="rId13"/>
    <p:sldId id="272" r:id="rId14"/>
    <p:sldId id="309" r:id="rId15"/>
    <p:sldId id="310" r:id="rId16"/>
    <p:sldId id="312" r:id="rId17"/>
    <p:sldId id="267" r:id="rId18"/>
    <p:sldId id="302" r:id="rId19"/>
    <p:sldId id="278" r:id="rId20"/>
    <p:sldId id="268" r:id="rId21"/>
    <p:sldId id="304" r:id="rId22"/>
    <p:sldId id="305" r:id="rId23"/>
    <p:sldId id="306" r:id="rId24"/>
    <p:sldId id="307" r:id="rId25"/>
    <p:sldId id="308" r:id="rId26"/>
    <p:sldId id="313" r:id="rId27"/>
    <p:sldId id="314" r:id="rId28"/>
    <p:sldId id="316" r:id="rId29"/>
    <p:sldId id="317" r:id="rId30"/>
    <p:sldId id="318" r:id="rId31"/>
    <p:sldId id="319" r:id="rId32"/>
    <p:sldId id="320" r:id="rId33"/>
    <p:sldId id="271" r:id="rId34"/>
    <p:sldId id="273" r:id="rId35"/>
    <p:sldId id="283" r:id="rId36"/>
    <p:sldId id="31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57A"/>
    <a:srgbClr val="0987C2"/>
    <a:srgbClr val="19AA79"/>
    <a:srgbClr val="9BCF2F"/>
    <a:srgbClr val="F1992F"/>
    <a:srgbClr val="5C5C82"/>
    <a:srgbClr val="5A3406"/>
    <a:srgbClr val="4C5D79"/>
    <a:srgbClr val="E06651"/>
    <a:srgbClr val="91DB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65" autoAdjust="0"/>
    <p:restoredTop sz="84831" autoAdjust="0"/>
  </p:normalViewPr>
  <p:slideViewPr>
    <p:cSldViewPr snapToGrid="0">
      <p:cViewPr varScale="1">
        <p:scale>
          <a:sx n="100" d="100"/>
          <a:sy n="100"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0" d="100"/>
          <a:sy n="90" d="100"/>
        </p:scale>
        <p:origin x="-382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5BCA8-9E55-47BC-9173-4431595F93C8}" type="datetimeFigureOut">
              <a:rPr lang="zh-CN" altLang="en-US" smtClean="0"/>
              <a:pPr/>
              <a:t>2017-6-29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02404-7F56-4260-9C54-59A8959FEB66}" type="slidenum">
              <a:rPr lang="zh-CN" altLang="en-US" smtClean="0"/>
              <a:pPr/>
              <a:t>‹#›</a:t>
            </a:fld>
            <a:endParaRPr lang="zh-CN" altLang="en-US"/>
          </a:p>
        </p:txBody>
      </p:sp>
    </p:spTree>
    <p:extLst>
      <p:ext uri="{BB962C8B-B14F-4D97-AF65-F5344CB8AC3E}">
        <p14:creationId xmlns:p14="http://schemas.microsoft.com/office/powerpoint/2010/main" xmlns="" val="412930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背景：</a:t>
            </a:r>
            <a:endParaRPr lang="en-US" altLang="zh-CN" dirty="0" smtClean="0"/>
          </a:p>
          <a:p>
            <a:r>
              <a:rPr lang="zh-CN" altLang="en-US" sz="1200" b="0" i="0" kern="1200" dirty="0" smtClean="0">
                <a:solidFill>
                  <a:schemeClr val="tx1"/>
                </a:solidFill>
                <a:latin typeface="+mn-lt"/>
                <a:ea typeface="+mn-ea"/>
                <a:cs typeface="+mn-cs"/>
              </a:rPr>
              <a:t>移动网络非常慢，网络经常延迟，带宽传输效率不稳定</a:t>
            </a:r>
            <a:endParaRPr lang="en-US" altLang="zh-CN" dirty="0" smtClean="0"/>
          </a:p>
          <a:p>
            <a:r>
              <a:rPr lang="zh-CN" altLang="en-US" sz="1200" b="0" i="0" kern="1200" dirty="0" smtClean="0">
                <a:solidFill>
                  <a:schemeClr val="tx1"/>
                </a:solidFill>
                <a:latin typeface="+mn-lt"/>
                <a:ea typeface="+mn-ea"/>
                <a:cs typeface="+mn-cs"/>
              </a:rPr>
              <a:t>当业务发展到另一阶段时，如越来越注重交互体验操作、前后端各自加速专业化，大多数转而采用前端渲染的技术，解决强交互与前后端分离的问题，却无法忽视一个严重的问题，页面加载反而变得更慢了，随前后端同构的提出，页面加载缓慢的问题得到了缓解，但也没有从根本上解决用户打开 </a:t>
            </a:r>
            <a:r>
              <a:rPr lang="en-US" altLang="zh-CN" sz="1200" b="0" i="0" kern="1200" dirty="0" smtClean="0">
                <a:solidFill>
                  <a:schemeClr val="tx1"/>
                </a:solidFill>
                <a:latin typeface="+mn-lt"/>
                <a:ea typeface="+mn-ea"/>
                <a:cs typeface="+mn-cs"/>
              </a:rPr>
              <a:t>Web App </a:t>
            </a:r>
            <a:r>
              <a:rPr lang="zh-CN" altLang="en-US" sz="1200" b="0" i="0" kern="1200" dirty="0" smtClean="0">
                <a:solidFill>
                  <a:schemeClr val="tx1"/>
                </a:solidFill>
                <a:latin typeface="+mn-lt"/>
                <a:ea typeface="+mn-ea"/>
                <a:cs typeface="+mn-cs"/>
              </a:rPr>
              <a:t>页面缓慢的问题。</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这意味着并不是每次用户访问时都要从网络加载 </a:t>
            </a:r>
            <a:r>
              <a:rPr lang="en-US" altLang="zh-CN" sz="1200" b="0" i="0" kern="1200" dirty="0" smtClean="0">
                <a:solidFill>
                  <a:schemeClr val="tx1"/>
                </a:solidFill>
                <a:latin typeface="+mn-lt"/>
                <a:ea typeface="+mn-ea"/>
                <a:cs typeface="+mn-cs"/>
              </a:rPr>
              <a:t>App Shell</a:t>
            </a:r>
            <a:r>
              <a:rPr lang="zh-CN" altLang="en-US" sz="1200" b="0" i="0" kern="1200" dirty="0" smtClean="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App Shell </a:t>
            </a:r>
            <a:r>
              <a:rPr lang="zh-CN" altLang="en-US" sz="1200" b="0" i="0" kern="1200" dirty="0" smtClean="0">
                <a:solidFill>
                  <a:schemeClr val="tx1"/>
                </a:solidFill>
                <a:latin typeface="+mn-lt"/>
                <a:ea typeface="+mn-ea"/>
                <a:cs typeface="+mn-cs"/>
              </a:rPr>
              <a:t>非常适合用于在没有网络的情况下将一些初始 </a:t>
            </a:r>
            <a:r>
              <a:rPr lang="en-US" altLang="zh-CN" sz="1200" b="0" i="0" kern="1200" dirty="0" smtClean="0">
                <a:solidFill>
                  <a:schemeClr val="tx1"/>
                </a:solidFill>
                <a:latin typeface="+mn-lt"/>
                <a:ea typeface="+mn-ea"/>
                <a:cs typeface="+mn-cs"/>
              </a:rPr>
              <a:t>HTML </a:t>
            </a:r>
            <a:r>
              <a:rPr lang="zh-CN" altLang="en-US" sz="1200" b="0" i="0" kern="1200" dirty="0" smtClean="0">
                <a:solidFill>
                  <a:schemeClr val="tx1"/>
                </a:solidFill>
                <a:latin typeface="+mn-lt"/>
                <a:ea typeface="+mn-ea"/>
                <a:cs typeface="+mn-cs"/>
              </a:rPr>
              <a:t>快速加载到屏幕上。</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让大家看一下</a:t>
            </a:r>
            <a:r>
              <a:rPr lang="en-US" altLang="zh-CN" sz="1200" b="0" i="0" kern="1200" dirty="0" smtClean="0">
                <a:solidFill>
                  <a:schemeClr val="tx1"/>
                </a:solidFill>
                <a:latin typeface="+mn-lt"/>
                <a:ea typeface="+mn-ea"/>
                <a:cs typeface="+mn-cs"/>
              </a:rPr>
              <a:t>html</a:t>
            </a:r>
            <a:r>
              <a:rPr lang="zh-CN" altLang="en-US" sz="1200" b="0" i="0" kern="1200" dirty="0" smtClean="0">
                <a:solidFill>
                  <a:schemeClr val="tx1"/>
                </a:solidFill>
                <a:latin typeface="+mn-lt"/>
                <a:ea typeface="+mn-ea"/>
                <a:cs typeface="+mn-cs"/>
              </a:rPr>
              <a:t>页面代码 </a:t>
            </a:r>
            <a:r>
              <a:rPr lang="en-US" altLang="zh-CN" sz="1200" b="0" i="0" kern="1200" dirty="0" err="1" smtClean="0">
                <a:solidFill>
                  <a:schemeClr val="tx1"/>
                </a:solidFill>
                <a:latin typeface="+mn-lt"/>
                <a:ea typeface="+mn-ea"/>
                <a:cs typeface="+mn-cs"/>
              </a:rPr>
              <a:t>css</a:t>
            </a:r>
            <a:r>
              <a:rPr lang="zh-CN" altLang="en-US" sz="1200" b="0" i="0" kern="1200" dirty="0" smtClean="0">
                <a:solidFill>
                  <a:schemeClr val="tx1"/>
                </a:solidFill>
                <a:latin typeface="+mn-lt"/>
                <a:ea typeface="+mn-ea"/>
                <a:cs typeface="+mn-cs"/>
              </a:rPr>
              <a:t>代码等</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smtClean="0"/>
              <a:t>ServiceWorkerContainer</a:t>
            </a:r>
            <a:r>
              <a:rPr lang="en-US" dirty="0" smtClean="0"/>
              <a:t> </a:t>
            </a:r>
            <a:r>
              <a:rPr lang="zh-CN" altLang="en-US" dirty="0" smtClean="0"/>
              <a:t>表示网络系统中</a:t>
            </a:r>
            <a:r>
              <a:rPr lang="en-US" altLang="zh-CN" dirty="0" smtClean="0"/>
              <a:t>service worker</a:t>
            </a:r>
            <a:r>
              <a:rPr lang="zh-CN" altLang="en-US" dirty="0" smtClean="0"/>
              <a:t>整体单元，包括了</a:t>
            </a:r>
            <a:r>
              <a:rPr lang="en-US" altLang="zh-CN" dirty="0" err="1" smtClean="0"/>
              <a:t>sw</a:t>
            </a:r>
            <a:r>
              <a:rPr lang="zh-CN" altLang="en-US" dirty="0" smtClean="0"/>
              <a:t>的注册</a:t>
            </a:r>
            <a:r>
              <a:rPr lang="en-US" altLang="zh-CN" dirty="0" smtClean="0"/>
              <a:t>/</a:t>
            </a:r>
            <a:r>
              <a:rPr lang="zh-CN" altLang="en-US" dirty="0" smtClean="0"/>
              <a:t>取消注册</a:t>
            </a:r>
            <a:r>
              <a:rPr lang="en-US" altLang="zh-CN" dirty="0" smtClean="0"/>
              <a:t>/</a:t>
            </a:r>
            <a:r>
              <a:rPr lang="zh-CN" altLang="en-US" dirty="0" smtClean="0"/>
              <a:t>更新</a:t>
            </a:r>
            <a:r>
              <a:rPr lang="en-US" altLang="zh-CN" dirty="0" smtClean="0"/>
              <a:t>/</a:t>
            </a:r>
            <a:r>
              <a:rPr lang="zh-CN" altLang="en-US" dirty="0" smtClean="0"/>
              <a:t>访问注册状态等功能。</a:t>
            </a:r>
            <a:endParaRPr lang="en-US" altLang="zh-CN" dirty="0" smtClean="0"/>
          </a:p>
          <a:p>
            <a:r>
              <a:rPr lang="en-US" dirty="0" err="1" smtClean="0"/>
              <a:t>ServiceWorkerGlobalScope</a:t>
            </a:r>
            <a:r>
              <a:rPr lang="zh-CN" altLang="en-US" dirty="0" smtClean="0"/>
              <a:t>表示</a:t>
            </a:r>
            <a:r>
              <a:rPr lang="en-US" dirty="0" smtClean="0"/>
              <a:t>service worker</a:t>
            </a:r>
            <a:r>
              <a:rPr lang="zh-CN" altLang="en-US" dirty="0" smtClean="0"/>
              <a:t>的全局执行上下文。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ServiceWorkerRegistration</a:t>
            </a:r>
            <a:r>
              <a:rPr lang="en-US" altLang="zh-CN" dirty="0" smtClean="0"/>
              <a:t>— </a:t>
            </a:r>
            <a:r>
              <a:rPr lang="zh-CN" altLang="en-US" dirty="0" smtClean="0"/>
              <a:t>表示</a:t>
            </a:r>
            <a:r>
              <a:rPr lang="en-US" dirty="0" smtClean="0"/>
              <a:t>service worker</a:t>
            </a:r>
            <a:r>
              <a:rPr lang="zh-CN" altLang="en-US" dirty="0" smtClean="0"/>
              <a:t>注册的对象。</a:t>
            </a:r>
            <a:endParaRPr lang="en-US" dirty="0" smtClean="0"/>
          </a:p>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简单来说，</a:t>
            </a:r>
            <a:r>
              <a:rPr lang="en-US"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是一个可编程的 </a:t>
            </a:r>
            <a:r>
              <a:rPr lang="en-US" sz="1200" b="0" i="0" kern="1200" dirty="0" smtClean="0">
                <a:solidFill>
                  <a:schemeClr val="tx1"/>
                </a:solidFill>
                <a:latin typeface="+mn-lt"/>
                <a:ea typeface="+mn-ea"/>
                <a:cs typeface="+mn-cs"/>
              </a:rPr>
              <a:t>Web Worker，</a:t>
            </a:r>
          </a:p>
          <a:p>
            <a:r>
              <a:rPr lang="zh-CN" altLang="en-US" sz="1200" b="0" i="0" kern="1200" dirty="0" smtClean="0">
                <a:solidFill>
                  <a:schemeClr val="tx1"/>
                </a:solidFill>
                <a:latin typeface="+mn-lt"/>
                <a:ea typeface="+mn-ea"/>
                <a:cs typeface="+mn-cs"/>
              </a:rPr>
              <a:t>它就像一个位于浏览器与网络之间的客户端代理，</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可以控制与之相关的页面，</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可以拦截、处理、响应流经的 </a:t>
            </a:r>
            <a:r>
              <a:rPr lang="en-US" sz="1200" b="0" i="0" kern="1200" dirty="0" smtClean="0">
                <a:solidFill>
                  <a:schemeClr val="tx1"/>
                </a:solidFill>
                <a:latin typeface="+mn-lt"/>
                <a:ea typeface="+mn-ea"/>
                <a:cs typeface="+mn-cs"/>
              </a:rPr>
              <a:t>HTTP </a:t>
            </a:r>
            <a:r>
              <a:rPr lang="zh-CN" altLang="en-US" sz="1200" b="0" i="0" kern="1200" dirty="0" smtClean="0">
                <a:solidFill>
                  <a:schemeClr val="tx1"/>
                </a:solidFill>
                <a:latin typeface="+mn-lt"/>
                <a:ea typeface="+mn-ea"/>
                <a:cs typeface="+mn-cs"/>
              </a:rPr>
              <a:t>请求；</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配合随之引入 </a:t>
            </a:r>
            <a:r>
              <a:rPr lang="en-US" sz="1200" b="0" i="0" kern="1200" dirty="0" smtClean="0">
                <a:solidFill>
                  <a:schemeClr val="tx1"/>
                </a:solidFill>
                <a:latin typeface="+mn-lt"/>
                <a:ea typeface="+mn-ea"/>
                <a:cs typeface="+mn-cs"/>
              </a:rPr>
              <a:t>Cache Storage API，</a:t>
            </a:r>
            <a:r>
              <a:rPr lang="zh-CN" altLang="en-US" sz="1200" b="0" i="0" kern="1200" dirty="0" smtClean="0">
                <a:solidFill>
                  <a:schemeClr val="tx1"/>
                </a:solidFill>
                <a:latin typeface="+mn-lt"/>
                <a:ea typeface="+mn-ea"/>
                <a:cs typeface="+mn-cs"/>
              </a:rPr>
              <a:t>你可以自由管理 </a:t>
            </a:r>
            <a:r>
              <a:rPr lang="en-US" sz="1200" b="0" i="0" kern="1200" dirty="0" smtClean="0">
                <a:solidFill>
                  <a:schemeClr val="tx1"/>
                </a:solidFill>
                <a:latin typeface="+mn-lt"/>
                <a:ea typeface="+mn-ea"/>
                <a:cs typeface="+mn-cs"/>
              </a:rPr>
              <a:t>HTTP </a:t>
            </a:r>
            <a:r>
              <a:rPr lang="zh-CN" altLang="en-US" sz="1200" b="0" i="0" kern="1200" dirty="0" smtClean="0">
                <a:solidFill>
                  <a:schemeClr val="tx1"/>
                </a:solidFill>
                <a:latin typeface="+mn-lt"/>
                <a:ea typeface="+mn-ea"/>
                <a:cs typeface="+mn-cs"/>
              </a:rPr>
              <a:t>请求文件粒度的缓存，这使得 </a:t>
            </a:r>
            <a:r>
              <a:rPr lang="en-US"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可以从缓存中向 </a:t>
            </a:r>
            <a:r>
              <a:rPr lang="en-US" sz="1200" b="0" i="0" kern="1200" dirty="0" smtClean="0">
                <a:solidFill>
                  <a:schemeClr val="tx1"/>
                </a:solidFill>
                <a:latin typeface="+mn-lt"/>
                <a:ea typeface="+mn-ea"/>
                <a:cs typeface="+mn-cs"/>
              </a:rPr>
              <a:t>web </a:t>
            </a:r>
            <a:r>
              <a:rPr lang="zh-CN" altLang="en-US" sz="1200" b="0" i="0" kern="1200" dirty="0" smtClean="0">
                <a:solidFill>
                  <a:schemeClr val="tx1"/>
                </a:solidFill>
                <a:latin typeface="+mn-lt"/>
                <a:ea typeface="+mn-ea"/>
                <a:cs typeface="+mn-cs"/>
              </a:rPr>
              <a:t>应用提供资源，即使是在离线的环境下。</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服务工作线程的生命周期完全独立于网页。</a:t>
            </a:r>
          </a:p>
          <a:p>
            <a:r>
              <a:rPr lang="zh-CN" altLang="en-US" sz="1200" b="0" i="0" kern="1200" dirty="0" smtClean="0">
                <a:solidFill>
                  <a:schemeClr val="tx1"/>
                </a:solidFill>
                <a:latin typeface="+mn-lt"/>
                <a:ea typeface="+mn-ea"/>
                <a:cs typeface="+mn-cs"/>
              </a:rPr>
              <a:t>要为网站安装服务工作线程，您需要先在页面的 </a:t>
            </a:r>
            <a:r>
              <a:rPr lang="en-US" altLang="zh-CN" sz="1200" b="0" i="0" kern="1200" dirty="0" smtClean="0">
                <a:solidFill>
                  <a:schemeClr val="tx1"/>
                </a:solidFill>
                <a:latin typeface="+mn-lt"/>
                <a:ea typeface="+mn-ea"/>
                <a:cs typeface="+mn-cs"/>
              </a:rPr>
              <a:t>JavaScript </a:t>
            </a:r>
            <a:r>
              <a:rPr lang="zh-CN" altLang="en-US" sz="1200" b="0" i="0" kern="1200" dirty="0" smtClean="0">
                <a:solidFill>
                  <a:schemeClr val="tx1"/>
                </a:solidFill>
                <a:latin typeface="+mn-lt"/>
                <a:ea typeface="+mn-ea"/>
                <a:cs typeface="+mn-cs"/>
              </a:rPr>
              <a:t>中注册。 注册服务工作线程将会导致浏览器在后台启动服务工作线程安装步骤。</a:t>
            </a:r>
          </a:p>
          <a:p>
            <a:r>
              <a:rPr lang="zh-CN" altLang="en-US" sz="1200" b="0" i="0" kern="1200" dirty="0" smtClean="0">
                <a:solidFill>
                  <a:schemeClr val="tx1"/>
                </a:solidFill>
                <a:latin typeface="+mn-lt"/>
                <a:ea typeface="+mn-ea"/>
                <a:cs typeface="+mn-cs"/>
              </a:rPr>
              <a:t>在安装过程中，您通常需要缓存某些静态资产。如果所有文件均已成功缓存，那么服务工作线程就安装完毕。如果任何文件下载失败或缓存失败，那么安装步骤将会失败，服务工作线程就无法激活（也就是说，不会安装）。 如果发生这种情况，不必担心，它下次会再试一次。 但这意味着，如果安装完成，您可以知道您已在缓存中获得那些静态资产。</a:t>
            </a:r>
          </a:p>
          <a:p>
            <a:r>
              <a:rPr lang="zh-CN" altLang="en-US" sz="1200" b="0" i="0" kern="1200" dirty="0" smtClean="0">
                <a:solidFill>
                  <a:schemeClr val="tx1"/>
                </a:solidFill>
                <a:latin typeface="+mn-lt"/>
                <a:ea typeface="+mn-ea"/>
                <a:cs typeface="+mn-cs"/>
              </a:rPr>
              <a:t>安装之后，接下来就是激活步骤，这是管理旧缓存的绝佳机会。</a:t>
            </a:r>
          </a:p>
          <a:p>
            <a:r>
              <a:rPr lang="zh-CN" altLang="en-US" sz="1200" b="0" i="0" kern="1200" dirty="0" smtClean="0">
                <a:solidFill>
                  <a:schemeClr val="tx1"/>
                </a:solidFill>
                <a:latin typeface="+mn-lt"/>
                <a:ea typeface="+mn-ea"/>
                <a:cs typeface="+mn-cs"/>
              </a:rPr>
              <a:t>激活之后，服务工作线程将会对其作用域内的所有页面实施控制，不过，首次注册该服务工作线程的页面需要再次加载才会受其控制。服务工作线程实施控制后，它将处于以下两种状态之一：服务工作线程终止以节省内存，或处理获取和消息事件，从页面发出网络请求或消息后将会出现后一种状态。</a:t>
            </a:r>
          </a:p>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注册成功后，返回一个</a:t>
            </a:r>
            <a:r>
              <a:rPr lang="en-US" altLang="zh-CN" dirty="0" smtClean="0"/>
              <a:t>registration</a:t>
            </a:r>
            <a:r>
              <a:rPr lang="zh-CN" altLang="en-US" dirty="0" smtClean="0"/>
              <a:t>对象</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脚本注册成功后，浏览器开始安装，我们可以监听</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的 </a:t>
            </a:r>
            <a:r>
              <a:rPr lang="en-US" dirty="0" smtClean="0"/>
              <a:t>install</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事件。</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此阶段，我们通常会为我们的</a:t>
            </a:r>
            <a:r>
              <a:rPr lang="en-US" sz="1200" b="0" i="0" kern="1200" dirty="0" smtClean="0">
                <a:solidFill>
                  <a:schemeClr val="tx1"/>
                </a:solidFill>
                <a:latin typeface="+mn-lt"/>
                <a:ea typeface="+mn-ea"/>
                <a:cs typeface="+mn-cs"/>
              </a:rPr>
              <a:t>web app </a:t>
            </a:r>
            <a:r>
              <a:rPr lang="zh-CN" altLang="en-US" sz="1200" b="0" i="0" kern="1200" dirty="0" smtClean="0">
                <a:solidFill>
                  <a:schemeClr val="tx1"/>
                </a:solidFill>
                <a:latin typeface="+mn-lt"/>
                <a:ea typeface="+mn-ea"/>
                <a:cs typeface="+mn-cs"/>
              </a:rPr>
              <a:t>缓存静态资源。</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安装完成后，最新的</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将进入等待状态。</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直到旧</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不再控制任何页面，新</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才进入</a:t>
            </a:r>
            <a:r>
              <a:rPr lang="en-US" sz="1200" b="0" i="0" kern="1200" dirty="0" smtClean="0">
                <a:solidFill>
                  <a:schemeClr val="tx1"/>
                </a:solidFill>
                <a:latin typeface="+mn-lt"/>
                <a:ea typeface="+mn-ea"/>
                <a:cs typeface="+mn-cs"/>
              </a:rPr>
              <a:t>activate</a:t>
            </a:r>
            <a:r>
              <a:rPr lang="zh-CN" altLang="en-US" sz="1200" b="0" i="0" kern="1200" dirty="0" smtClean="0">
                <a:solidFill>
                  <a:schemeClr val="tx1"/>
                </a:solidFill>
                <a:latin typeface="+mn-lt"/>
                <a:ea typeface="+mn-ea"/>
                <a:cs typeface="+mn-cs"/>
              </a:rPr>
              <a:t>状态。</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这时，新</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才正式开始接管客户端。</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旧</a:t>
            </a:r>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退出时将触发</a:t>
            </a:r>
            <a:r>
              <a:rPr lang="en-US" dirty="0" smtClean="0"/>
              <a:t>activate</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新 </a:t>
            </a:r>
            <a:r>
              <a:rPr lang="en-US"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将能够控制客户端。 </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此时，我们通常会做一些清理工作。如迁移数据库和清除缓存。</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核心是渐进式增强，让 </a:t>
            </a:r>
            <a:r>
              <a:rPr lang="en-US" altLang="zh-CN" sz="1200" b="0" i="0" kern="1200" dirty="0" smtClean="0">
                <a:solidFill>
                  <a:schemeClr val="tx1"/>
                </a:solidFill>
                <a:latin typeface="+mn-lt"/>
                <a:ea typeface="+mn-ea"/>
                <a:cs typeface="+mn-cs"/>
              </a:rPr>
              <a:t>Web App </a:t>
            </a:r>
            <a:r>
              <a:rPr lang="zh-CN" altLang="en-US" sz="1200" b="0" i="0" kern="1200" dirty="0" smtClean="0">
                <a:solidFill>
                  <a:schemeClr val="tx1"/>
                </a:solidFill>
                <a:latin typeface="+mn-lt"/>
                <a:ea typeface="+mn-ea"/>
                <a:cs typeface="+mn-cs"/>
              </a:rPr>
              <a:t>具备一些 </a:t>
            </a:r>
            <a:r>
              <a:rPr lang="en-US" altLang="zh-CN" sz="1200" b="0" i="0" kern="1200" dirty="0" smtClean="0">
                <a:solidFill>
                  <a:schemeClr val="tx1"/>
                </a:solidFill>
                <a:latin typeface="+mn-lt"/>
                <a:ea typeface="+mn-ea"/>
                <a:cs typeface="+mn-cs"/>
              </a:rPr>
              <a:t>Native App </a:t>
            </a:r>
            <a:r>
              <a:rPr lang="zh-CN" altLang="en-US" sz="1200" b="0" i="0" kern="1200" dirty="0" smtClean="0">
                <a:solidFill>
                  <a:schemeClr val="tx1"/>
                </a:solidFill>
                <a:latin typeface="+mn-lt"/>
                <a:ea typeface="+mn-ea"/>
                <a:cs typeface="+mn-cs"/>
              </a:rPr>
              <a:t>的表现和能力，提高用户体验。从现阶段 </a:t>
            </a:r>
            <a:r>
              <a:rPr lang="en-US" altLang="zh-CN" sz="1200" b="0" i="0" kern="1200" dirty="0" smtClean="0">
                <a:solidFill>
                  <a:schemeClr val="tx1"/>
                </a:solidFill>
                <a:latin typeface="+mn-lt"/>
                <a:ea typeface="+mn-ea"/>
                <a:cs typeface="+mn-cs"/>
              </a:rPr>
              <a:t>PWA </a:t>
            </a:r>
            <a:r>
              <a:rPr lang="zh-CN" altLang="en-US" sz="1200" b="0" i="0" kern="1200" dirty="0" smtClean="0">
                <a:solidFill>
                  <a:schemeClr val="tx1"/>
                </a:solidFill>
                <a:latin typeface="+mn-lt"/>
                <a:ea typeface="+mn-ea"/>
                <a:cs typeface="+mn-cs"/>
              </a:rPr>
              <a:t>的技术发展来看，大家这么看待 </a:t>
            </a:r>
            <a:r>
              <a:rPr lang="en-US" altLang="zh-CN" sz="1200" b="0" i="0" kern="1200" dirty="0" smtClean="0">
                <a:solidFill>
                  <a:schemeClr val="tx1"/>
                </a:solidFill>
                <a:latin typeface="+mn-lt"/>
                <a:ea typeface="+mn-ea"/>
                <a:cs typeface="+mn-cs"/>
              </a:rPr>
              <a:t>PWA </a:t>
            </a:r>
            <a:r>
              <a:rPr lang="zh-CN" altLang="en-US" sz="1200" b="0" i="0" kern="1200" dirty="0" smtClean="0">
                <a:solidFill>
                  <a:schemeClr val="tx1"/>
                </a:solidFill>
                <a:latin typeface="+mn-lt"/>
                <a:ea typeface="+mn-ea"/>
                <a:cs typeface="+mn-cs"/>
              </a:rPr>
              <a:t>无可厚非。</a:t>
            </a:r>
            <a:r>
              <a:rPr lang="en-US" altLang="zh-CN" sz="1200" b="0" i="0" kern="1200" dirty="0" smtClean="0">
                <a:solidFill>
                  <a:schemeClr val="tx1"/>
                </a:solidFill>
                <a:latin typeface="+mn-lt"/>
                <a:ea typeface="+mn-ea"/>
                <a:cs typeface="+mn-cs"/>
              </a:rPr>
              <a:t>App Shell </a:t>
            </a:r>
            <a:r>
              <a:rPr lang="zh-CN" altLang="en-US" sz="1200" b="0" i="0" kern="1200" dirty="0" smtClean="0">
                <a:solidFill>
                  <a:schemeClr val="tx1"/>
                </a:solidFill>
                <a:latin typeface="+mn-lt"/>
                <a:ea typeface="+mn-ea"/>
                <a:cs typeface="+mn-cs"/>
              </a:rPr>
              <a:t>渲染页面基本结构，再异步加载其他资源和数据，对高版本浏览器支持添加桌面图标、启动闪屏、应用下载、消息推送，</a:t>
            </a:r>
            <a:r>
              <a:rPr lang="en-US" altLang="zh-CN"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服务后台进行应用升级，看起来就像是一个 </a:t>
            </a:r>
            <a:r>
              <a:rPr lang="en-US" altLang="zh-CN" sz="1200" b="0" i="0" kern="1200" dirty="0" smtClean="0">
                <a:solidFill>
                  <a:schemeClr val="tx1"/>
                </a:solidFill>
                <a:latin typeface="+mn-lt"/>
                <a:ea typeface="+mn-ea"/>
                <a:cs typeface="+mn-cs"/>
              </a:rPr>
              <a:t>Native App</a:t>
            </a:r>
            <a:r>
              <a:rPr lang="zh-CN" altLang="en-US" sz="1200" b="0" i="0" kern="1200" dirty="0" smtClean="0">
                <a:solidFill>
                  <a:schemeClr val="tx1"/>
                </a:solidFill>
                <a:latin typeface="+mn-lt"/>
                <a:ea typeface="+mn-ea"/>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激活后就可以处理</a:t>
            </a:r>
            <a:r>
              <a:rPr lang="en-US" sz="1200" b="0" i="0" kern="1200" dirty="0" smtClean="0">
                <a:solidFill>
                  <a:schemeClr val="tx1"/>
                </a:solidFill>
                <a:latin typeface="+mn-lt"/>
                <a:ea typeface="+mn-ea"/>
                <a:cs typeface="+mn-cs"/>
              </a:rPr>
              <a:t>fetch</a:t>
            </a:r>
            <a:r>
              <a:rPr lang="zh-CN" altLang="en-US" sz="1200" b="0" i="0" kern="1200" dirty="0" smtClean="0">
                <a:solidFill>
                  <a:schemeClr val="tx1"/>
                </a:solidFill>
                <a:latin typeface="+mn-lt"/>
                <a:ea typeface="+mn-ea"/>
                <a:cs typeface="+mn-cs"/>
              </a:rPr>
              <a:t>事件了。</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此阶段，</a:t>
            </a:r>
            <a:r>
              <a:rPr lang="en-US"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可以拦截网络请求，</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如果缓存可用则直接从缓存中返回响应数据，否则使用</a:t>
            </a:r>
            <a:r>
              <a:rPr lang="en-US" sz="1200" b="0" i="0" kern="1200" dirty="0" smtClean="0">
                <a:solidFill>
                  <a:schemeClr val="tx1"/>
                </a:solidFill>
                <a:latin typeface="+mn-lt"/>
                <a:ea typeface="+mn-ea"/>
                <a:cs typeface="+mn-cs"/>
              </a:rPr>
              <a:t>fetch API</a:t>
            </a:r>
            <a:r>
              <a:rPr lang="zh-CN" altLang="en-US" sz="1200" b="0" i="0" kern="1200" dirty="0" smtClean="0">
                <a:solidFill>
                  <a:schemeClr val="tx1"/>
                </a:solidFill>
                <a:latin typeface="+mn-lt"/>
                <a:ea typeface="+mn-ea"/>
                <a:cs typeface="+mn-cs"/>
              </a:rPr>
              <a:t>进行网络请求。</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更新您的服务工作线程 </a:t>
            </a:r>
            <a:r>
              <a:rPr lang="en-US" altLang="zh-CN" sz="1200" b="0" i="0" kern="1200" dirty="0" smtClean="0">
                <a:solidFill>
                  <a:schemeClr val="tx1"/>
                </a:solidFill>
                <a:latin typeface="+mn-lt"/>
                <a:ea typeface="+mn-ea"/>
                <a:cs typeface="+mn-cs"/>
              </a:rPr>
              <a:t>JavaScript </a:t>
            </a:r>
            <a:r>
              <a:rPr lang="zh-CN" altLang="en-US" sz="1200" b="0" i="0" kern="1200" dirty="0" smtClean="0">
                <a:solidFill>
                  <a:schemeClr val="tx1"/>
                </a:solidFill>
                <a:latin typeface="+mn-lt"/>
                <a:ea typeface="+mn-ea"/>
                <a:cs typeface="+mn-cs"/>
              </a:rPr>
              <a:t>文件。用户导航至您的站点时，浏览器会尝试在后台重新下载定义服务工作线程的脚本文件。如果服务工作线程文件与其当前所用文件存在字节差异，则将其视为“新服务工作线程”。 </a:t>
            </a:r>
            <a:r>
              <a:rPr lang="zh-CN" altLang="en-US" dirty="0" smtClean="0"/>
              <a:t/>
            </a:r>
            <a:br>
              <a:rPr lang="zh-CN" altLang="en-US" dirty="0" smtClean="0"/>
            </a:br>
            <a:r>
              <a:rPr lang="en-US" altLang="zh-CN" sz="1200" b="0" i="0" kern="1200" dirty="0" smtClean="0">
                <a:solidFill>
                  <a:schemeClr val="tx1"/>
                </a:solidFill>
                <a:latin typeface="+mn-lt"/>
                <a:ea typeface="+mn-ea"/>
                <a:cs typeface="+mn-cs"/>
              </a:rPr>
              <a:t>2. </a:t>
            </a:r>
            <a:r>
              <a:rPr lang="zh-CN" altLang="en-US" sz="1200" b="0" i="0" kern="1200" dirty="0" smtClean="0">
                <a:solidFill>
                  <a:schemeClr val="tx1"/>
                </a:solidFill>
                <a:latin typeface="+mn-lt"/>
                <a:ea typeface="+mn-ea"/>
                <a:cs typeface="+mn-cs"/>
              </a:rPr>
              <a:t>新服务工作线程将会启动，且将会触发 </a:t>
            </a:r>
            <a:r>
              <a:rPr lang="en-US" altLang="zh-CN" sz="1200" b="0" i="0" kern="1200" dirty="0" smtClean="0">
                <a:solidFill>
                  <a:schemeClr val="tx1"/>
                </a:solidFill>
                <a:latin typeface="+mn-lt"/>
                <a:ea typeface="+mn-ea"/>
                <a:cs typeface="+mn-cs"/>
              </a:rPr>
              <a:t>install </a:t>
            </a:r>
            <a:r>
              <a:rPr lang="zh-CN" altLang="en-US" sz="1200" b="0" i="0" kern="1200" dirty="0" smtClean="0">
                <a:solidFill>
                  <a:schemeClr val="tx1"/>
                </a:solidFill>
                <a:latin typeface="+mn-lt"/>
                <a:ea typeface="+mn-ea"/>
                <a:cs typeface="+mn-cs"/>
              </a:rPr>
              <a:t>事件。 </a:t>
            </a:r>
            <a:r>
              <a:rPr lang="zh-CN" altLang="en-US" dirty="0" smtClean="0"/>
              <a:t/>
            </a:r>
            <a:br>
              <a:rPr lang="zh-CN" altLang="en-US" dirty="0" smtClean="0"/>
            </a:b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此时，旧服务工作线程仍控制着当前页面，因此新服务工作线程将进入 </a:t>
            </a:r>
            <a:r>
              <a:rPr lang="en-US" altLang="zh-CN" sz="1200" b="0" i="0" kern="1200" dirty="0" smtClean="0">
                <a:solidFill>
                  <a:schemeClr val="tx1"/>
                </a:solidFill>
                <a:latin typeface="+mn-lt"/>
                <a:ea typeface="+mn-ea"/>
                <a:cs typeface="+mn-cs"/>
              </a:rPr>
              <a:t>waiting </a:t>
            </a:r>
            <a:r>
              <a:rPr lang="zh-CN" altLang="en-US" sz="1200" b="0" i="0" kern="1200" dirty="0" smtClean="0">
                <a:solidFill>
                  <a:schemeClr val="tx1"/>
                </a:solidFill>
                <a:latin typeface="+mn-lt"/>
                <a:ea typeface="+mn-ea"/>
                <a:cs typeface="+mn-cs"/>
              </a:rPr>
              <a:t>状态。 </a:t>
            </a:r>
            <a:r>
              <a:rPr lang="zh-CN" altLang="en-US" dirty="0" smtClean="0"/>
              <a:t/>
            </a:r>
            <a:br>
              <a:rPr lang="zh-CN" altLang="en-US" dirty="0" smtClean="0"/>
            </a:b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当网站上当前打开的页面关闭时，旧服务工作线程将会被终止，新服务工作线程将会取得控制权。 </a:t>
            </a:r>
            <a:r>
              <a:rPr lang="zh-CN" altLang="en-US" dirty="0" smtClean="0"/>
              <a:t/>
            </a:r>
            <a:br>
              <a:rPr lang="zh-CN" altLang="en-US" dirty="0" smtClean="0"/>
            </a:br>
            <a:r>
              <a:rPr lang="en-US" altLang="zh-CN" sz="1200" b="0" i="0" kern="1200" dirty="0" smtClean="0">
                <a:solidFill>
                  <a:schemeClr val="tx1"/>
                </a:solidFill>
                <a:latin typeface="+mn-lt"/>
                <a:ea typeface="+mn-ea"/>
                <a:cs typeface="+mn-cs"/>
              </a:rPr>
              <a:t>5. </a:t>
            </a:r>
            <a:r>
              <a:rPr lang="zh-CN" altLang="en-US" sz="1200" b="0" i="0" kern="1200" dirty="0" smtClean="0">
                <a:solidFill>
                  <a:schemeClr val="tx1"/>
                </a:solidFill>
                <a:latin typeface="+mn-lt"/>
                <a:ea typeface="+mn-ea"/>
                <a:cs typeface="+mn-cs"/>
              </a:rPr>
              <a:t>新服务工作线程取得控制权后，将会触发其 </a:t>
            </a:r>
            <a:r>
              <a:rPr lang="en-US" altLang="zh-CN" sz="1200" b="0" i="0" kern="1200" dirty="0" smtClean="0">
                <a:solidFill>
                  <a:schemeClr val="tx1"/>
                </a:solidFill>
                <a:latin typeface="+mn-lt"/>
                <a:ea typeface="+mn-ea"/>
                <a:cs typeface="+mn-cs"/>
              </a:rPr>
              <a:t>activate </a:t>
            </a:r>
            <a:r>
              <a:rPr lang="zh-CN" altLang="en-US" sz="1200" b="0" i="0" kern="1200" dirty="0" smtClean="0">
                <a:solidFill>
                  <a:schemeClr val="tx1"/>
                </a:solidFill>
                <a:latin typeface="+mn-lt"/>
                <a:ea typeface="+mn-ea"/>
                <a:cs typeface="+mn-cs"/>
              </a:rPr>
              <a:t>事件。</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核心是渐进式增强，让 </a:t>
            </a:r>
            <a:r>
              <a:rPr lang="en-US" altLang="zh-CN" sz="1200" b="0" i="0" kern="1200" dirty="0" smtClean="0">
                <a:solidFill>
                  <a:schemeClr val="tx1"/>
                </a:solidFill>
                <a:latin typeface="+mn-lt"/>
                <a:ea typeface="+mn-ea"/>
                <a:cs typeface="+mn-cs"/>
              </a:rPr>
              <a:t>Web App </a:t>
            </a:r>
            <a:r>
              <a:rPr lang="zh-CN" altLang="en-US" sz="1200" b="0" i="0" kern="1200" dirty="0" smtClean="0">
                <a:solidFill>
                  <a:schemeClr val="tx1"/>
                </a:solidFill>
                <a:latin typeface="+mn-lt"/>
                <a:ea typeface="+mn-ea"/>
                <a:cs typeface="+mn-cs"/>
              </a:rPr>
              <a:t>具备一些 </a:t>
            </a:r>
            <a:r>
              <a:rPr lang="en-US" altLang="zh-CN" sz="1200" b="0" i="0" kern="1200" dirty="0" smtClean="0">
                <a:solidFill>
                  <a:schemeClr val="tx1"/>
                </a:solidFill>
                <a:latin typeface="+mn-lt"/>
                <a:ea typeface="+mn-ea"/>
                <a:cs typeface="+mn-cs"/>
              </a:rPr>
              <a:t>Native App </a:t>
            </a:r>
            <a:r>
              <a:rPr lang="zh-CN" altLang="en-US" sz="1200" b="0" i="0" kern="1200" dirty="0" smtClean="0">
                <a:solidFill>
                  <a:schemeClr val="tx1"/>
                </a:solidFill>
                <a:latin typeface="+mn-lt"/>
                <a:ea typeface="+mn-ea"/>
                <a:cs typeface="+mn-cs"/>
              </a:rPr>
              <a:t>的表现和能力，提高用户体验。从现阶段 </a:t>
            </a:r>
            <a:r>
              <a:rPr lang="en-US" altLang="zh-CN" sz="1200" b="0" i="0" kern="1200" dirty="0" smtClean="0">
                <a:solidFill>
                  <a:schemeClr val="tx1"/>
                </a:solidFill>
                <a:latin typeface="+mn-lt"/>
                <a:ea typeface="+mn-ea"/>
                <a:cs typeface="+mn-cs"/>
              </a:rPr>
              <a:t>PWA </a:t>
            </a:r>
            <a:r>
              <a:rPr lang="zh-CN" altLang="en-US" sz="1200" b="0" i="0" kern="1200" dirty="0" smtClean="0">
                <a:solidFill>
                  <a:schemeClr val="tx1"/>
                </a:solidFill>
                <a:latin typeface="+mn-lt"/>
                <a:ea typeface="+mn-ea"/>
                <a:cs typeface="+mn-cs"/>
              </a:rPr>
              <a:t>的技术发展来看，大家这么看待 </a:t>
            </a:r>
            <a:r>
              <a:rPr lang="en-US" altLang="zh-CN" sz="1200" b="0" i="0" kern="1200" dirty="0" smtClean="0">
                <a:solidFill>
                  <a:schemeClr val="tx1"/>
                </a:solidFill>
                <a:latin typeface="+mn-lt"/>
                <a:ea typeface="+mn-ea"/>
                <a:cs typeface="+mn-cs"/>
              </a:rPr>
              <a:t>PWA </a:t>
            </a:r>
            <a:r>
              <a:rPr lang="zh-CN" altLang="en-US" sz="1200" b="0" i="0" kern="1200" dirty="0" smtClean="0">
                <a:solidFill>
                  <a:schemeClr val="tx1"/>
                </a:solidFill>
                <a:latin typeface="+mn-lt"/>
                <a:ea typeface="+mn-ea"/>
                <a:cs typeface="+mn-cs"/>
              </a:rPr>
              <a:t>无可厚非。</a:t>
            </a:r>
            <a:r>
              <a:rPr lang="en-US" altLang="zh-CN" sz="1200" b="0" i="0" kern="1200" dirty="0" smtClean="0">
                <a:solidFill>
                  <a:schemeClr val="tx1"/>
                </a:solidFill>
                <a:latin typeface="+mn-lt"/>
                <a:ea typeface="+mn-ea"/>
                <a:cs typeface="+mn-cs"/>
              </a:rPr>
              <a:t>App Shell </a:t>
            </a:r>
            <a:r>
              <a:rPr lang="zh-CN" altLang="en-US" sz="1200" b="0" i="0" kern="1200" dirty="0" smtClean="0">
                <a:solidFill>
                  <a:schemeClr val="tx1"/>
                </a:solidFill>
                <a:latin typeface="+mn-lt"/>
                <a:ea typeface="+mn-ea"/>
                <a:cs typeface="+mn-cs"/>
              </a:rPr>
              <a:t>渲染页面基本结构，再异步加载其他资源和数据，对高版本浏览器支持添加桌面图标、启动闪屏、应用下载、消息推送，</a:t>
            </a:r>
            <a:r>
              <a:rPr lang="en-US" altLang="zh-CN" sz="1200" b="0" i="0" kern="1200" dirty="0" smtClean="0">
                <a:solidFill>
                  <a:schemeClr val="tx1"/>
                </a:solidFill>
                <a:latin typeface="+mn-lt"/>
                <a:ea typeface="+mn-ea"/>
                <a:cs typeface="+mn-cs"/>
              </a:rPr>
              <a:t>Service Worker </a:t>
            </a:r>
            <a:r>
              <a:rPr lang="zh-CN" altLang="en-US" sz="1200" b="0" i="0" kern="1200" dirty="0" smtClean="0">
                <a:solidFill>
                  <a:schemeClr val="tx1"/>
                </a:solidFill>
                <a:latin typeface="+mn-lt"/>
                <a:ea typeface="+mn-ea"/>
                <a:cs typeface="+mn-cs"/>
              </a:rPr>
              <a:t>服务后台进行应用升级，看起来就像是一个 </a:t>
            </a:r>
            <a:r>
              <a:rPr lang="en-US" altLang="zh-CN" sz="1200" b="0" i="0" kern="1200" dirty="0" smtClean="0">
                <a:solidFill>
                  <a:schemeClr val="tx1"/>
                </a:solidFill>
                <a:latin typeface="+mn-lt"/>
                <a:ea typeface="+mn-ea"/>
                <a:cs typeface="+mn-cs"/>
              </a:rPr>
              <a:t>Native App</a:t>
            </a:r>
            <a:r>
              <a:rPr lang="zh-CN" altLang="en-US" sz="1200" b="0" i="0" kern="1200" dirty="0" smtClean="0">
                <a:solidFill>
                  <a:schemeClr val="tx1"/>
                </a:solidFill>
                <a:latin typeface="+mn-lt"/>
                <a:ea typeface="+mn-ea"/>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渐进式</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适用于任何浏览器的用户，因为它以渐进式增强作为核心宗旨。</a:t>
            </a:r>
          </a:p>
          <a:p>
            <a:r>
              <a:rPr lang="zh-CN" altLang="en-US" sz="1200" b="1" i="0" kern="1200" dirty="0" smtClean="0">
                <a:solidFill>
                  <a:schemeClr val="tx1"/>
                </a:solidFill>
                <a:latin typeface="+mn-lt"/>
                <a:ea typeface="+mn-ea"/>
                <a:cs typeface="+mn-cs"/>
              </a:rPr>
              <a:t>响应式</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适合任何机型：桌面设备、移动设备、平板电脑或任何新设备。</a:t>
            </a:r>
          </a:p>
          <a:p>
            <a:r>
              <a:rPr lang="zh-CN" altLang="en-US" sz="1200" b="1" i="0" kern="1200" dirty="0" smtClean="0">
                <a:solidFill>
                  <a:schemeClr val="tx1"/>
                </a:solidFill>
                <a:latin typeface="+mn-lt"/>
                <a:ea typeface="+mn-ea"/>
                <a:cs typeface="+mn-cs"/>
              </a:rPr>
              <a:t>连接无关性</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能够借助于</a:t>
            </a:r>
            <a:r>
              <a:rPr lang="en-US" altLang="zh-CN"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在离线或低质量网络状况下工作。</a:t>
            </a:r>
          </a:p>
          <a:p>
            <a:r>
              <a:rPr lang="zh-CN" altLang="en-US" sz="1200" b="1" i="0" kern="1200" dirty="0" smtClean="0">
                <a:solidFill>
                  <a:schemeClr val="tx1"/>
                </a:solidFill>
                <a:latin typeface="+mn-lt"/>
                <a:ea typeface="+mn-ea"/>
                <a:cs typeface="+mn-cs"/>
              </a:rPr>
              <a:t>类</a:t>
            </a:r>
            <a:r>
              <a:rPr lang="en-US" altLang="zh-CN" sz="1200" b="1" i="0" kern="1200" dirty="0" smtClean="0">
                <a:solidFill>
                  <a:schemeClr val="tx1"/>
                </a:solidFill>
                <a:latin typeface="+mn-lt"/>
                <a:ea typeface="+mn-ea"/>
                <a:cs typeface="+mn-cs"/>
              </a:rPr>
              <a:t>APP</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基于</a:t>
            </a:r>
            <a:r>
              <a:rPr lang="en-US" altLang="zh-CN" sz="1200" b="0" i="0" kern="1200" dirty="0" smtClean="0">
                <a:solidFill>
                  <a:schemeClr val="tx1"/>
                </a:solidFill>
                <a:latin typeface="+mn-lt"/>
                <a:ea typeface="+mn-ea"/>
                <a:cs typeface="+mn-cs"/>
              </a:rPr>
              <a:t>App Shell </a:t>
            </a:r>
            <a:r>
              <a:rPr lang="zh-CN" altLang="en-US" sz="1200" b="0" i="0" kern="1200" dirty="0" smtClean="0">
                <a:solidFill>
                  <a:schemeClr val="tx1"/>
                </a:solidFill>
                <a:latin typeface="+mn-lt"/>
                <a:ea typeface="+mn-ea"/>
                <a:cs typeface="+mn-cs"/>
              </a:rPr>
              <a:t>模型开发，应有</a:t>
            </a:r>
            <a:r>
              <a:rPr lang="en-US" altLang="zh-CN" sz="1200" b="0" i="0" kern="1200" dirty="0" smtClean="0">
                <a:solidFill>
                  <a:schemeClr val="tx1"/>
                </a:solidFill>
                <a:latin typeface="+mn-lt"/>
                <a:ea typeface="+mn-ea"/>
                <a:cs typeface="+mn-cs"/>
              </a:rPr>
              <a:t>APP</a:t>
            </a:r>
            <a:r>
              <a:rPr lang="zh-CN" altLang="en-US" sz="1200" b="0" i="0" kern="1200" dirty="0" smtClean="0">
                <a:solidFill>
                  <a:schemeClr val="tx1"/>
                </a:solidFill>
                <a:latin typeface="+mn-lt"/>
                <a:ea typeface="+mn-ea"/>
                <a:cs typeface="+mn-cs"/>
              </a:rPr>
              <a:t>风格的交互和导航。</a:t>
            </a:r>
          </a:p>
          <a:p>
            <a:r>
              <a:rPr lang="zh-CN" altLang="en-US" sz="1200" b="1" i="0" kern="1200" dirty="0" smtClean="0">
                <a:solidFill>
                  <a:schemeClr val="tx1"/>
                </a:solidFill>
                <a:latin typeface="+mn-lt"/>
                <a:ea typeface="+mn-ea"/>
                <a:cs typeface="+mn-cs"/>
              </a:rPr>
              <a:t>持续更新</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更新进程的作用下时刻保持最新状态。</a:t>
            </a:r>
          </a:p>
          <a:p>
            <a:r>
              <a:rPr lang="zh-CN" altLang="en-US" sz="1200" b="1" i="0" kern="1200" dirty="0" smtClean="0">
                <a:solidFill>
                  <a:schemeClr val="tx1"/>
                </a:solidFill>
                <a:latin typeface="+mn-lt"/>
                <a:ea typeface="+mn-ea"/>
                <a:cs typeface="+mn-cs"/>
              </a:rPr>
              <a:t>安全</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基于</a:t>
            </a:r>
            <a:r>
              <a:rPr lang="en-US" altLang="zh-CN" sz="1200" b="0" i="0" kern="1200" dirty="0" smtClean="0">
                <a:solidFill>
                  <a:schemeClr val="tx1"/>
                </a:solidFill>
                <a:latin typeface="+mn-lt"/>
                <a:ea typeface="+mn-ea"/>
                <a:cs typeface="+mn-cs"/>
              </a:rPr>
              <a:t>HTTPS </a:t>
            </a:r>
            <a:r>
              <a:rPr lang="zh-CN" altLang="en-US" sz="1200" b="0" i="0" kern="1200" dirty="0" smtClean="0">
                <a:solidFill>
                  <a:schemeClr val="tx1"/>
                </a:solidFill>
                <a:latin typeface="+mn-lt"/>
                <a:ea typeface="+mn-ea"/>
                <a:cs typeface="+mn-cs"/>
              </a:rPr>
              <a:t>，防止窥探，确保内容不被篡改。</a:t>
            </a:r>
          </a:p>
          <a:p>
            <a:r>
              <a:rPr lang="zh-CN" altLang="en-US" sz="1200" b="1" i="0" kern="1200" dirty="0" smtClean="0">
                <a:solidFill>
                  <a:schemeClr val="tx1"/>
                </a:solidFill>
                <a:latin typeface="+mn-lt"/>
                <a:ea typeface="+mn-ea"/>
                <a:cs typeface="+mn-cs"/>
              </a:rPr>
              <a:t>可发现</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由于</a:t>
            </a:r>
            <a:r>
              <a:rPr lang="en-US" altLang="zh-CN" sz="1200" b="0" i="0" kern="1200" dirty="0" smtClean="0">
                <a:solidFill>
                  <a:schemeClr val="tx1"/>
                </a:solidFill>
                <a:latin typeface="+mn-lt"/>
                <a:ea typeface="+mn-ea"/>
                <a:cs typeface="+mn-cs"/>
              </a:rPr>
              <a:t>W3C manifests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service worker</a:t>
            </a:r>
            <a:r>
              <a:rPr lang="zh-CN" altLang="en-US" sz="1200" b="0" i="0" kern="1200" dirty="0" smtClean="0">
                <a:solidFill>
                  <a:schemeClr val="tx1"/>
                </a:solidFill>
                <a:latin typeface="+mn-lt"/>
                <a:ea typeface="+mn-ea"/>
                <a:cs typeface="+mn-cs"/>
              </a:rPr>
              <a:t>线程注册作用域使搜索引擎能找到它们，识别它为“应用”。</a:t>
            </a:r>
          </a:p>
          <a:p>
            <a:r>
              <a:rPr lang="zh-CN" altLang="en-US" sz="1200" b="1" i="0" kern="1200" dirty="0" smtClean="0">
                <a:solidFill>
                  <a:schemeClr val="tx1"/>
                </a:solidFill>
                <a:latin typeface="+mn-lt"/>
                <a:ea typeface="+mn-ea"/>
                <a:cs typeface="+mn-cs"/>
              </a:rPr>
              <a:t>可再互动</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通过推送通知之类的功能简化了再互动。</a:t>
            </a:r>
          </a:p>
          <a:p>
            <a:r>
              <a:rPr lang="zh-CN" altLang="en-US" sz="1200" b="1" i="0" kern="1200" dirty="0" smtClean="0">
                <a:solidFill>
                  <a:schemeClr val="tx1"/>
                </a:solidFill>
                <a:latin typeface="+mn-lt"/>
                <a:ea typeface="+mn-ea"/>
                <a:cs typeface="+mn-cs"/>
              </a:rPr>
              <a:t>可安装</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用户可免去使用应用商店的麻烦，直接将对其最有用的应用“保留”在主屏幕上。</a:t>
            </a:r>
          </a:p>
          <a:p>
            <a:r>
              <a:rPr lang="zh-CN" altLang="en-US" sz="1200" b="1" i="0" kern="1200" dirty="0" smtClean="0">
                <a:solidFill>
                  <a:schemeClr val="tx1"/>
                </a:solidFill>
                <a:latin typeface="+mn-lt"/>
                <a:ea typeface="+mn-ea"/>
                <a:cs typeface="+mn-cs"/>
              </a:rPr>
              <a:t>可链接</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通过网址轻松分享，无需复杂的安装。</a:t>
            </a:r>
          </a:p>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很快</a:t>
            </a:r>
            <a:r>
              <a:rPr lang="en-US" altLang="zh-CN" dirty="0" smtClean="0"/>
              <a:t>-</a:t>
            </a:r>
            <a:r>
              <a:rPr lang="zh-CN" altLang="en-US" dirty="0" smtClean="0"/>
              <a:t>用户重复访问速度巨快，得益于</a:t>
            </a:r>
            <a:r>
              <a:rPr lang="en-US" altLang="zh-CN" dirty="0" smtClean="0"/>
              <a:t>service</a:t>
            </a:r>
            <a:r>
              <a:rPr lang="en-US" altLang="zh-CN" baseline="0" dirty="0" smtClean="0"/>
              <a:t> worker</a:t>
            </a:r>
            <a:r>
              <a:rPr lang="zh-CN" altLang="en-US" baseline="0" dirty="0" smtClean="0"/>
              <a:t>和</a:t>
            </a:r>
            <a:r>
              <a:rPr lang="en-US" altLang="zh-CN" baseline="0" dirty="0" smtClean="0"/>
              <a:t>caches </a:t>
            </a:r>
            <a:r>
              <a:rPr lang="en-US" altLang="zh-CN" baseline="0" dirty="0" err="1" smtClean="0"/>
              <a:t>api</a:t>
            </a:r>
            <a:r>
              <a:rPr lang="zh-CN" altLang="en-US" baseline="0" dirty="0" smtClean="0"/>
              <a:t>。</a:t>
            </a:r>
            <a:endParaRPr lang="en-US" altLang="zh-CN" baseline="0" dirty="0" smtClean="0"/>
          </a:p>
          <a:p>
            <a:r>
              <a:rPr lang="zh-CN" altLang="en-US" baseline="0" dirty="0" smtClean="0"/>
              <a:t>很可靠</a:t>
            </a:r>
            <a:r>
              <a:rPr lang="en-US" altLang="zh-CN" baseline="0" dirty="0" smtClean="0"/>
              <a:t>- </a:t>
            </a:r>
            <a:r>
              <a:rPr lang="zh-CN" altLang="en-US" baseline="0" dirty="0" smtClean="0"/>
              <a:t>用户离线情况下，提供缓存数据</a:t>
            </a:r>
            <a:r>
              <a:rPr lang="zh-CN" altLang="en-US" baseline="0" dirty="0" smtClean="0"/>
              <a:t>。</a:t>
            </a:r>
            <a:endParaRPr lang="en-US" altLang="zh-CN" baseline="0" dirty="0" smtClean="0"/>
          </a:p>
          <a:p>
            <a:r>
              <a:rPr lang="zh-CN" altLang="en-US" baseline="0" dirty="0" smtClean="0"/>
              <a:t>很迷人</a:t>
            </a:r>
            <a:r>
              <a:rPr lang="en-US" altLang="zh-CN" baseline="0" dirty="0" smtClean="0"/>
              <a:t>-</a:t>
            </a:r>
            <a:r>
              <a:rPr lang="zh-CN" altLang="en-US" baseline="0" dirty="0" smtClean="0"/>
              <a:t> 用起来向</a:t>
            </a:r>
            <a:r>
              <a:rPr lang="en-US" altLang="zh-CN" baseline="0" dirty="0" smtClean="0"/>
              <a:t>native app</a:t>
            </a:r>
            <a:r>
              <a:rPr lang="zh-CN" altLang="en-US" baseline="0" dirty="0" smtClean="0"/>
              <a:t>，能从桌面启动，还能接收推送通知等等。</a:t>
            </a:r>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302404-7F56-4260-9C54-59A8959FEB66}"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333389320"/>
      </p:ext>
    </p:extLst>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622084077"/>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2586211140"/>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85424433"/>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2515914941"/>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2903131688"/>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985986516"/>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471563890"/>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1634899855"/>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4160179479"/>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17F395-52FC-4C45-8168-B8F4731583D2}"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2188293156"/>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7F395-52FC-4C45-8168-B8F4731583D2}" type="datetimeFigureOut">
              <a:rPr lang="zh-CN" altLang="en-US" smtClean="0"/>
              <a:pPr/>
              <a:t>2017-6-29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8B67A-1E34-4B87-B641-A4969531E6A8}" type="slidenum">
              <a:rPr lang="zh-CN" altLang="en-US" smtClean="0"/>
              <a:pPr/>
              <a:t>‹#›</a:t>
            </a:fld>
            <a:endParaRPr lang="zh-CN" altLang="en-US"/>
          </a:p>
        </p:txBody>
      </p:sp>
    </p:spTree>
    <p:extLst>
      <p:ext uri="{BB962C8B-B14F-4D97-AF65-F5344CB8AC3E}">
        <p14:creationId xmlns:p14="http://schemas.microsoft.com/office/powerpoint/2010/main" xmlns="" val="6144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trips dir="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ServiceWorkerGlobalScop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eveloper.mozilla.org/en-US/docs/Web/API/CacheStorage" TargetMode="External"/><Relationship Id="rId5" Type="http://schemas.openxmlformats.org/officeDocument/2006/relationships/hyperlink" Target="https://developer.mozilla.org/en-US/docs/Web/API/ServiceWorkerRegistration" TargetMode="External"/><Relationship Id="rId4" Type="http://schemas.openxmlformats.org/officeDocument/2006/relationships/hyperlink" Target="https://developer.mozilla.org/en-US/docs/Web/API/ServiceWorkerContain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840"/>
            <a:ext cx="12192000" cy="6858000"/>
          </a:xfrm>
          <a:prstGeom prst="rect">
            <a:avLst/>
          </a:prstGeom>
          <a:solidFill>
            <a:srgbClr val="28C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50648" y="1925646"/>
            <a:ext cx="8890704" cy="1015663"/>
          </a:xfrm>
          <a:prstGeom prst="rect">
            <a:avLst/>
          </a:prstGeom>
          <a:noFill/>
        </p:spPr>
        <p:txBody>
          <a:bodyPr wrap="none" rtlCol="0">
            <a:spAutoFit/>
          </a:bodyPr>
          <a:lstStyle/>
          <a:p>
            <a:pPr algn="ctr"/>
            <a:r>
              <a:rPr lang="zh-CN" altLang="en-US" sz="6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关于</a:t>
            </a:r>
            <a:r>
              <a:rPr lang="en-US" altLang="zh-CN" sz="6000" dirty="0" smtClean="0">
                <a:solidFill>
                  <a:schemeClr val="bg1"/>
                </a:solidFill>
                <a:effectLst>
                  <a:outerShdw blurRad="38100" dist="38100" dir="2700000" algn="tl">
                    <a:srgbClr val="000000">
                      <a:alpha val="43137"/>
                    </a:srgbClr>
                  </a:outerShdw>
                </a:effectLst>
                <a:latin typeface="方正细圆简体" panose="03000509000000000000" pitchFamily="65" charset="-122"/>
                <a:ea typeface="方正细圆简体" panose="03000509000000000000" pitchFamily="65" charset="-122"/>
              </a:rPr>
              <a:t>PWA</a:t>
            </a:r>
            <a:r>
              <a:rPr lang="zh-CN" altLang="en-US" sz="6000" dirty="0" smtClean="0">
                <a:solidFill>
                  <a:schemeClr val="bg1"/>
                </a:solidFill>
                <a:effectLst>
                  <a:outerShdw blurRad="38100" dist="38100" dir="2700000" algn="tl">
                    <a:srgbClr val="000000">
                      <a:alpha val="43137"/>
                    </a:srgbClr>
                  </a:outerShdw>
                </a:effectLst>
                <a:latin typeface="方正细圆简体" panose="03000509000000000000" pitchFamily="65" charset="-122"/>
                <a:ea typeface="方正细圆简体" panose="03000509000000000000" pitchFamily="65" charset="-122"/>
              </a:rPr>
              <a:t>你准备好了吗？</a:t>
            </a:r>
            <a:endParaRPr lang="zh-CN" altLang="en-US" sz="6000" dirty="0">
              <a:solidFill>
                <a:schemeClr val="bg1"/>
              </a:solidFill>
              <a:effectLst>
                <a:outerShdw blurRad="38100" dist="38100" dir="2700000" algn="tl">
                  <a:srgbClr val="000000">
                    <a:alpha val="43137"/>
                  </a:srgbClr>
                </a:outerShdw>
              </a:effectLst>
              <a:latin typeface="方正细圆简体" panose="03000509000000000000" pitchFamily="65" charset="-122"/>
              <a:ea typeface="方正细圆简体" panose="03000509000000000000" pitchFamily="65" charset="-122"/>
            </a:endParaRPr>
          </a:p>
        </p:txBody>
      </p:sp>
      <p:sp>
        <p:nvSpPr>
          <p:cNvPr id="51" name="TextBox 50"/>
          <p:cNvSpPr txBox="1"/>
          <p:nvPr/>
        </p:nvSpPr>
        <p:spPr>
          <a:xfrm>
            <a:off x="2066261" y="3997842"/>
            <a:ext cx="8059479" cy="400110"/>
          </a:xfrm>
          <a:prstGeom prst="rect">
            <a:avLst/>
          </a:prstGeom>
          <a:noFill/>
        </p:spPr>
        <p:txBody>
          <a:bodyPr wrap="square" rtlCol="0">
            <a:spAutoFit/>
          </a:bodyPr>
          <a:lstStyle/>
          <a:p>
            <a:pPr algn="ctr"/>
            <a:r>
              <a:rPr lang="en-US" altLang="zh-CN" sz="2000" dirty="0" smtClean="0">
                <a:solidFill>
                  <a:schemeClr val="bg1"/>
                </a:solidFill>
                <a:latin typeface=".萍方-简" pitchFamily="34" charset="-122"/>
                <a:ea typeface=".萍方-简" pitchFamily="34" charset="-122"/>
              </a:rPr>
              <a:t>By Ant 2017.06.30</a:t>
            </a:r>
            <a:endParaRPr lang="zh-CN" altLang="en-US" sz="2000" dirty="0">
              <a:solidFill>
                <a:schemeClr val="bg1"/>
              </a:solidFill>
              <a:latin typeface=".萍方-简" pitchFamily="34" charset="-122"/>
              <a:ea typeface=".萍方-简" pitchFamily="34" charset="-122"/>
            </a:endParaRPr>
          </a:p>
        </p:txBody>
      </p:sp>
    </p:spTree>
    <p:extLst>
      <p:ext uri="{BB962C8B-B14F-4D97-AF65-F5344CB8AC3E}">
        <p14:creationId xmlns:p14="http://schemas.microsoft.com/office/powerpoint/2010/main" xmlns="" val="2959006672"/>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dirty="0" smtClean="0"/>
          </a:p>
          <a:p>
            <a:pPr algn="ctr"/>
            <a:endParaRPr lang="zh-CN" altLang="en-US" dirty="0"/>
          </a:p>
        </p:txBody>
      </p:sp>
      <p:sp>
        <p:nvSpPr>
          <p:cNvPr id="6" name="TextBox 5"/>
          <p:cNvSpPr txBox="1"/>
          <p:nvPr/>
        </p:nvSpPr>
        <p:spPr>
          <a:xfrm>
            <a:off x="1057054" y="1988731"/>
            <a:ext cx="6496271" cy="3693319"/>
          </a:xfrm>
          <a:prstGeom prst="rect">
            <a:avLst/>
          </a:prstGeom>
          <a:noFill/>
        </p:spPr>
        <p:txBody>
          <a:bodyPr wrap="square" rtlCol="0">
            <a:spAutoFit/>
          </a:bodyPr>
          <a:lstStyle/>
          <a:p>
            <a:pPr>
              <a:lnSpc>
                <a:spcPct val="150000"/>
              </a:lnSpc>
            </a:pPr>
            <a:r>
              <a:rPr lang="zh-CN" altLang="en-US" sz="4400" dirty="0" smtClean="0">
                <a:solidFill>
                  <a:srgbClr val="0987C2"/>
                </a:solidFill>
                <a:latin typeface="微软雅黑" pitchFamily="34" charset="-122"/>
                <a:ea typeface="微软雅黑" pitchFamily="34" charset="-122"/>
              </a:rPr>
              <a:t>减少流量耗费</a:t>
            </a:r>
            <a:endParaRPr lang="en-US" sz="4400"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首次加载所</a:t>
            </a:r>
            <a:r>
              <a:rPr lang="zh-CN" altLang="en-US" dirty="0" smtClean="0">
                <a:solidFill>
                  <a:srgbClr val="0987C2"/>
                </a:solidFill>
                <a:latin typeface="微软雅黑" pitchFamily="34" charset="-122"/>
                <a:ea typeface="微软雅黑" pitchFamily="34" charset="-122"/>
              </a:rPr>
              <a:t>耗费的流量</a:t>
            </a:r>
            <a:r>
              <a:rPr lang="zh-CN" altLang="en-US" dirty="0" smtClean="0">
                <a:solidFill>
                  <a:srgbClr val="0987C2"/>
                </a:solidFill>
                <a:latin typeface="微软雅黑" pitchFamily="34" charset="-122"/>
                <a:ea typeface="微软雅黑" pitchFamily="34" charset="-122"/>
              </a:rPr>
              <a:t>比</a:t>
            </a:r>
            <a:r>
              <a:rPr lang="en-US" altLang="zh-CN" dirty="0" smtClean="0">
                <a:solidFill>
                  <a:srgbClr val="0987C2"/>
                </a:solidFill>
                <a:latin typeface="微软雅黑" pitchFamily="34" charset="-122"/>
                <a:ea typeface="微软雅黑" pitchFamily="34" charset="-122"/>
              </a:rPr>
              <a:t>native app </a:t>
            </a:r>
            <a:r>
              <a:rPr lang="zh-CN" altLang="en-US" dirty="0" smtClean="0">
                <a:solidFill>
                  <a:srgbClr val="0987C2"/>
                </a:solidFill>
                <a:latin typeface="微软雅黑" pitchFamily="34" charset="-122"/>
                <a:ea typeface="微软雅黑" pitchFamily="34" charset="-122"/>
              </a:rPr>
              <a:t>节省</a:t>
            </a:r>
            <a:r>
              <a:rPr lang="en-US" altLang="zh-CN" dirty="0" smtClean="0">
                <a:solidFill>
                  <a:srgbClr val="0987C2"/>
                </a:solidFill>
                <a:latin typeface="微软雅黑" pitchFamily="34" charset="-122"/>
                <a:ea typeface="微软雅黑" pitchFamily="34" charset="-122"/>
              </a:rPr>
              <a:t>9</a:t>
            </a:r>
            <a:r>
              <a:rPr lang="en-US" altLang="zh-CN" dirty="0" smtClean="0">
                <a:solidFill>
                  <a:srgbClr val="0987C2"/>
                </a:solidFill>
                <a:latin typeface="微软雅黑" pitchFamily="34" charset="-122"/>
                <a:ea typeface="微软雅黑" pitchFamily="34" charset="-122"/>
              </a:rPr>
              <a:t>2</a:t>
            </a:r>
            <a:r>
              <a:rPr lang="zh-CN" altLang="en-US" dirty="0" smtClean="0">
                <a:solidFill>
                  <a:srgbClr val="0987C2"/>
                </a:solidFill>
                <a:latin typeface="微软雅黑" pitchFamily="34" charset="-122"/>
                <a:ea typeface="微软雅黑" pitchFamily="34" charset="-122"/>
              </a:rPr>
              <a:t>％；</a:t>
            </a:r>
            <a:endParaRPr lang="en-US" altLang="zh-CN"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zh-CN" altLang="en-US" dirty="0" smtClean="0">
                <a:solidFill>
                  <a:srgbClr val="0987C2"/>
                </a:solidFill>
                <a:latin typeface="微软雅黑" pitchFamily="34" charset="-122"/>
                <a:ea typeface="微软雅黑" pitchFamily="34" charset="-122"/>
              </a:rPr>
              <a:t>完成首次交易所耗费的流量比</a:t>
            </a:r>
            <a:r>
              <a:rPr lang="en-US" altLang="zh-CN" dirty="0" smtClean="0">
                <a:solidFill>
                  <a:srgbClr val="0987C2"/>
                </a:solidFill>
                <a:latin typeface="微软雅黑" pitchFamily="34" charset="-122"/>
                <a:ea typeface="微软雅黑" pitchFamily="34" charset="-122"/>
              </a:rPr>
              <a:t>native </a:t>
            </a:r>
            <a:r>
              <a:rPr lang="en-US" altLang="zh-CN" dirty="0" smtClean="0">
                <a:solidFill>
                  <a:srgbClr val="0987C2"/>
                </a:solidFill>
                <a:latin typeface="微软雅黑" pitchFamily="34" charset="-122"/>
                <a:ea typeface="微软雅黑" pitchFamily="34" charset="-122"/>
              </a:rPr>
              <a:t>app</a:t>
            </a:r>
            <a:r>
              <a:rPr lang="zh-CN" altLang="en-US" dirty="0" smtClean="0">
                <a:solidFill>
                  <a:srgbClr val="0987C2"/>
                </a:solidFill>
                <a:latin typeface="微软雅黑" pitchFamily="34" charset="-122"/>
                <a:ea typeface="微软雅黑" pitchFamily="34" charset="-122"/>
              </a:rPr>
              <a:t>节省</a:t>
            </a:r>
            <a:r>
              <a:rPr lang="en-US" altLang="zh-CN" dirty="0" smtClean="0">
                <a:solidFill>
                  <a:srgbClr val="0987C2"/>
                </a:solidFill>
                <a:latin typeface="微软雅黑" pitchFamily="34" charset="-122"/>
                <a:ea typeface="微软雅黑" pitchFamily="34" charset="-122"/>
              </a:rPr>
              <a:t>82%</a:t>
            </a:r>
            <a:r>
              <a:rPr lang="zh-CN" altLang="en-US" dirty="0" smtClean="0">
                <a:solidFill>
                  <a:srgbClr val="0987C2"/>
                </a:solidFill>
                <a:latin typeface="微软雅黑" pitchFamily="34" charset="-122"/>
                <a:ea typeface="微软雅黑" pitchFamily="34" charset="-122"/>
              </a:rPr>
              <a:t>；</a:t>
            </a:r>
            <a:endParaRPr lang="en-US" altLang="zh-CN"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zh-CN" altLang="en-US" dirty="0" smtClean="0">
                <a:solidFill>
                  <a:srgbClr val="0987C2"/>
                </a:solidFill>
                <a:latin typeface="微软雅黑" pitchFamily="34" charset="-122"/>
                <a:ea typeface="微软雅黑" pitchFamily="34" charset="-122"/>
              </a:rPr>
              <a:t>首次加载所耗费的流量</a:t>
            </a:r>
            <a:r>
              <a:rPr lang="zh-CN" altLang="en-US" dirty="0" smtClean="0">
                <a:solidFill>
                  <a:srgbClr val="0987C2"/>
                </a:solidFill>
                <a:latin typeface="微软雅黑" pitchFamily="34" charset="-122"/>
                <a:ea typeface="微软雅黑" pitchFamily="34" charset="-122"/>
              </a:rPr>
              <a:t>比优化之前的</a:t>
            </a:r>
            <a:r>
              <a:rPr lang="en-US" altLang="zh-CN" dirty="0" smtClean="0">
                <a:solidFill>
                  <a:srgbClr val="0987C2"/>
                </a:solidFill>
                <a:latin typeface="微软雅黑" pitchFamily="34" charset="-122"/>
                <a:ea typeface="微软雅黑" pitchFamily="34" charset="-122"/>
              </a:rPr>
              <a:t>web</a:t>
            </a:r>
            <a:r>
              <a:rPr lang="zh-CN" altLang="en-US" dirty="0" smtClean="0">
                <a:solidFill>
                  <a:srgbClr val="0987C2"/>
                </a:solidFill>
                <a:latin typeface="微软雅黑" pitchFamily="34" charset="-122"/>
                <a:ea typeface="微软雅黑" pitchFamily="34" charset="-122"/>
              </a:rPr>
              <a:t>应用节省</a:t>
            </a:r>
            <a:r>
              <a:rPr lang="en-US" altLang="zh-CN" dirty="0" smtClean="0">
                <a:solidFill>
                  <a:srgbClr val="0987C2"/>
                </a:solidFill>
                <a:latin typeface="微软雅黑" pitchFamily="34" charset="-122"/>
                <a:ea typeface="微软雅黑" pitchFamily="34" charset="-122"/>
              </a:rPr>
              <a:t>63</a:t>
            </a:r>
            <a:r>
              <a:rPr lang="zh-CN" altLang="en-US" dirty="0" smtClean="0">
                <a:solidFill>
                  <a:srgbClr val="0987C2"/>
                </a:solidFill>
                <a:latin typeface="微软雅黑" pitchFamily="34" charset="-122"/>
                <a:ea typeface="微软雅黑" pitchFamily="34" charset="-122"/>
              </a:rPr>
              <a:t>％</a:t>
            </a:r>
            <a:endParaRPr lang="en-US"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完成首次交易所耗费的流量</a:t>
            </a:r>
            <a:r>
              <a:rPr lang="zh-CN" altLang="en-US" dirty="0" smtClean="0">
                <a:solidFill>
                  <a:srgbClr val="0987C2"/>
                </a:solidFill>
                <a:latin typeface="微软雅黑" pitchFamily="34" charset="-122"/>
                <a:ea typeface="微软雅黑" pitchFamily="34" charset="-122"/>
              </a:rPr>
              <a:t>比</a:t>
            </a:r>
            <a:r>
              <a:rPr lang="zh-CN" altLang="en-US" dirty="0" smtClean="0">
                <a:solidFill>
                  <a:srgbClr val="0987C2"/>
                </a:solidFill>
                <a:latin typeface="微软雅黑" pitchFamily="34" charset="-122"/>
                <a:ea typeface="微软雅黑" pitchFamily="34" charset="-122"/>
              </a:rPr>
              <a:t>优化之前的</a:t>
            </a:r>
            <a:r>
              <a:rPr lang="en-US" altLang="zh-CN" dirty="0" smtClean="0">
                <a:solidFill>
                  <a:srgbClr val="0987C2"/>
                </a:solidFill>
                <a:latin typeface="微软雅黑" pitchFamily="34" charset="-122"/>
                <a:ea typeface="微软雅黑" pitchFamily="34" charset="-122"/>
              </a:rPr>
              <a:t>web</a:t>
            </a:r>
            <a:r>
              <a:rPr lang="zh-CN" altLang="en-US" dirty="0" smtClean="0">
                <a:solidFill>
                  <a:srgbClr val="0987C2"/>
                </a:solidFill>
                <a:latin typeface="微软雅黑" pitchFamily="34" charset="-122"/>
                <a:ea typeface="微软雅黑" pitchFamily="34" charset="-122"/>
              </a:rPr>
              <a:t>应用</a:t>
            </a:r>
            <a:r>
              <a:rPr lang="zh-CN" altLang="en-US" dirty="0" smtClean="0">
                <a:solidFill>
                  <a:srgbClr val="0987C2"/>
                </a:solidFill>
                <a:latin typeface="微软雅黑" pitchFamily="34" charset="-122"/>
                <a:ea typeface="微软雅黑" pitchFamily="34" charset="-122"/>
              </a:rPr>
              <a:t>节省</a:t>
            </a:r>
            <a:r>
              <a:rPr lang="en-US" altLang="zh-CN" dirty="0" smtClean="0">
                <a:solidFill>
                  <a:srgbClr val="0987C2"/>
                </a:solidFill>
                <a:latin typeface="微软雅黑" pitchFamily="34" charset="-122"/>
                <a:ea typeface="微软雅黑" pitchFamily="34" charset="-122"/>
              </a:rPr>
              <a:t>84%</a:t>
            </a:r>
            <a:r>
              <a:rPr lang="zh-CN" altLang="en-US" dirty="0" smtClean="0">
                <a:solidFill>
                  <a:srgbClr val="0987C2"/>
                </a:solidFill>
                <a:latin typeface="微软雅黑" pitchFamily="34" charset="-122"/>
                <a:ea typeface="微软雅黑" pitchFamily="34" charset="-122"/>
              </a:rPr>
              <a:t>；</a:t>
            </a:r>
            <a:endParaRPr lang="en-US" altLang="zh-CN" dirty="0" smtClean="0">
              <a:solidFill>
                <a:srgbClr val="0987C2"/>
              </a:solidFill>
              <a:latin typeface="微软雅黑" pitchFamily="34" charset="-122"/>
              <a:ea typeface="微软雅黑" pitchFamily="34" charset="-122"/>
            </a:endParaRPr>
          </a:p>
          <a:p>
            <a:pPr>
              <a:lnSpc>
                <a:spcPct val="150000"/>
              </a:lnSpc>
            </a:pPr>
            <a:endParaRPr lang="en-US" sz="2000" dirty="0" smtClean="0">
              <a:solidFill>
                <a:srgbClr val="0987C2"/>
              </a:solidFill>
              <a:latin typeface="微软雅黑" pitchFamily="34" charset="-122"/>
              <a:ea typeface="微软雅黑" pitchFamily="34" charset="-122"/>
            </a:endParaRPr>
          </a:p>
          <a:p>
            <a:pPr>
              <a:lnSpc>
                <a:spcPct val="150000"/>
              </a:lnSpc>
            </a:pPr>
            <a:endParaRPr lang="zh-CN" altLang="en-US" sz="2000" dirty="0">
              <a:solidFill>
                <a:srgbClr val="0987C2"/>
              </a:solidFill>
              <a:latin typeface="微软雅黑" pitchFamily="34" charset="-122"/>
              <a:ea typeface="微软雅黑" pitchFamily="34" charset="-122"/>
            </a:endParaRPr>
          </a:p>
        </p:txBody>
      </p:sp>
      <p:pic>
        <p:nvPicPr>
          <p:cNvPr id="39938" name="Picture 2"/>
          <p:cNvPicPr>
            <a:picLocks noChangeAspect="1" noChangeArrowheads="1"/>
          </p:cNvPicPr>
          <p:nvPr/>
        </p:nvPicPr>
        <p:blipFill>
          <a:blip r:embed="rId3"/>
          <a:srcRect/>
          <a:stretch>
            <a:fillRect/>
          </a:stretch>
        </p:blipFill>
        <p:spPr bwMode="auto">
          <a:xfrm>
            <a:off x="7425940" y="400050"/>
            <a:ext cx="3695700" cy="6057900"/>
          </a:xfrm>
          <a:prstGeom prst="rect">
            <a:avLst/>
          </a:prstGeom>
          <a:noFill/>
          <a:ln w="9525">
            <a:noFill/>
            <a:miter lim="800000"/>
            <a:headEnd/>
            <a:tailEnd/>
          </a:ln>
          <a:effectLst/>
        </p:spPr>
      </p:pic>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rgbClr val="4C5D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793831" y="3858845"/>
            <a:ext cx="3747244" cy="76944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smtClean="0">
                <a:solidFill>
                  <a:srgbClr val="9BCF2F"/>
                </a:solidFill>
                <a:latin typeface="微软雅黑" panose="020B0503020204020204" pitchFamily="34" charset="-122"/>
                <a:ea typeface="微软雅黑" panose="020B0503020204020204" pitchFamily="34" charset="-122"/>
              </a:rPr>
              <a:t>PWA</a:t>
            </a:r>
            <a:r>
              <a:rPr lang="zh-CN" altLang="en-US" sz="4400" dirty="0" smtClean="0">
                <a:solidFill>
                  <a:srgbClr val="9BCF2F"/>
                </a:solidFill>
                <a:latin typeface="微软雅黑" panose="020B0503020204020204" pitchFamily="34" charset="-122"/>
                <a:ea typeface="微软雅黑" panose="020B0503020204020204" pitchFamily="34" charset="-122"/>
              </a:rPr>
              <a:t>魅力指数</a:t>
            </a:r>
            <a:endParaRPr lang="zh-CN" altLang="en-US" sz="4400" dirty="0">
              <a:solidFill>
                <a:srgbClr val="9BCF2F"/>
              </a:solidFill>
              <a:latin typeface="微软雅黑" panose="020B0503020204020204" pitchFamily="34" charset="-122"/>
              <a:ea typeface="微软雅黑" panose="020B0503020204020204" pitchFamily="34" charset="-122"/>
            </a:endParaRPr>
          </a:p>
        </p:txBody>
      </p:sp>
      <p:pic>
        <p:nvPicPr>
          <p:cNvPr id="21506" name="Picture 2" descr="Arrow Up Green Transparent PNG Clip Art Image"/>
          <p:cNvPicPr>
            <a:picLocks noChangeAspect="1" noChangeArrowheads="1"/>
          </p:cNvPicPr>
          <p:nvPr/>
        </p:nvPicPr>
        <p:blipFill>
          <a:blip r:embed="rId2"/>
          <a:srcRect/>
          <a:stretch>
            <a:fillRect/>
          </a:stretch>
        </p:blipFill>
        <p:spPr bwMode="auto">
          <a:xfrm>
            <a:off x="3281546" y="467833"/>
            <a:ext cx="5600700" cy="5715000"/>
          </a:xfrm>
          <a:prstGeom prst="rect">
            <a:avLst/>
          </a:prstGeom>
          <a:noFill/>
        </p:spPr>
      </p:pic>
    </p:spTree>
    <p:extLst>
      <p:ext uri="{BB962C8B-B14F-4D97-AF65-F5344CB8AC3E}">
        <p14:creationId xmlns:p14="http://schemas.microsoft.com/office/powerpoint/2010/main" xmlns="" val="497612822"/>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Picture 1" descr="C:\Users\daojia\Desktop\Concept-Car-PNG-Clipart.png"/>
          <p:cNvPicPr>
            <a:picLocks noChangeAspect="1" noChangeArrowheads="1"/>
          </p:cNvPicPr>
          <p:nvPr/>
        </p:nvPicPr>
        <p:blipFill>
          <a:blip r:embed="rId2"/>
          <a:srcRect/>
          <a:stretch>
            <a:fillRect/>
          </a:stretch>
        </p:blipFill>
        <p:spPr bwMode="auto">
          <a:xfrm>
            <a:off x="783796" y="1602904"/>
            <a:ext cx="9677400" cy="4505325"/>
          </a:xfrm>
          <a:prstGeom prst="rect">
            <a:avLst/>
          </a:prstGeom>
          <a:noFill/>
        </p:spPr>
      </p:pic>
      <p:sp>
        <p:nvSpPr>
          <p:cNvPr id="6" name="TextBox 5"/>
          <p:cNvSpPr txBox="1"/>
          <p:nvPr/>
        </p:nvSpPr>
        <p:spPr>
          <a:xfrm>
            <a:off x="1594021" y="1396313"/>
            <a:ext cx="4035253" cy="769441"/>
          </a:xfrm>
          <a:prstGeom prst="rect">
            <a:avLst/>
          </a:prstGeom>
          <a:noFill/>
        </p:spPr>
        <p:txBody>
          <a:bodyPr wrap="square" rtlCol="0">
            <a:spAutoFit/>
          </a:bodyPr>
          <a:lstStyle/>
          <a:p>
            <a:r>
              <a:rPr lang="zh-CN" altLang="en-US" sz="4400" dirty="0" smtClean="0">
                <a:solidFill>
                  <a:schemeClr val="bg1"/>
                </a:solidFill>
                <a:latin typeface="微软雅黑" pitchFamily="34" charset="-122"/>
                <a:ea typeface="微软雅黑" pitchFamily="34" charset="-122"/>
              </a:rPr>
              <a:t>请</a:t>
            </a:r>
            <a:r>
              <a:rPr lang="zh-CN" altLang="en-US" sz="4400" dirty="0" smtClean="0">
                <a:solidFill>
                  <a:schemeClr val="bg1"/>
                </a:solidFill>
                <a:latin typeface="微软雅黑" pitchFamily="34" charset="-122"/>
                <a:ea typeface="微软雅黑" pitchFamily="34" charset="-122"/>
              </a:rPr>
              <a:t>系好</a:t>
            </a:r>
            <a:r>
              <a:rPr lang="zh-CN" altLang="en-US" sz="4400" dirty="0" smtClean="0">
                <a:solidFill>
                  <a:schemeClr val="bg1"/>
                </a:solidFill>
                <a:latin typeface="微软雅黑" pitchFamily="34" charset="-122"/>
                <a:ea typeface="微软雅黑" pitchFamily="34" charset="-122"/>
              </a:rPr>
              <a:t>安全带</a:t>
            </a:r>
            <a:endParaRPr lang="zh-CN" altLang="en-US" sz="4400" dirty="0" smtClean="0">
              <a:solidFill>
                <a:schemeClr val="bg1"/>
              </a:solidFill>
              <a:latin typeface="微软雅黑" pitchFamily="34" charset="-122"/>
              <a:ea typeface="微软雅黑"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rgbClr val="4C5D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6809866" y="2195191"/>
            <a:ext cx="3600000" cy="495300"/>
          </a:xfrm>
          <a:prstGeom prst="roundRect">
            <a:avLst>
              <a:gd name="adj" fmla="val 50000"/>
            </a:avLst>
          </a:prstGeom>
          <a:solidFill>
            <a:srgbClr val="E06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 storage</a:t>
            </a:r>
            <a:endParaRPr lang="zh-CN" altLang="en-US" dirty="0"/>
          </a:p>
        </p:txBody>
      </p:sp>
      <p:sp>
        <p:nvSpPr>
          <p:cNvPr id="32" name="圆角矩形 31"/>
          <p:cNvSpPr/>
          <p:nvPr/>
        </p:nvSpPr>
        <p:spPr>
          <a:xfrm>
            <a:off x="1766878" y="3641961"/>
            <a:ext cx="3600000" cy="495300"/>
          </a:xfrm>
          <a:prstGeom prst="roundRect">
            <a:avLst>
              <a:gd name="adj" fmla="val 50000"/>
            </a:avLst>
          </a:prstGeom>
          <a:solidFill>
            <a:srgbClr val="E2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Fetch API</a:t>
            </a:r>
            <a:endParaRPr lang="zh-CN" altLang="en-US" dirty="0"/>
          </a:p>
        </p:txBody>
      </p:sp>
      <p:sp>
        <p:nvSpPr>
          <p:cNvPr id="35" name="圆角矩形 34"/>
          <p:cNvSpPr/>
          <p:nvPr/>
        </p:nvSpPr>
        <p:spPr>
          <a:xfrm>
            <a:off x="1766878" y="4358395"/>
            <a:ext cx="3600000" cy="495300"/>
          </a:xfrm>
          <a:prstGeom prst="roundRect">
            <a:avLst>
              <a:gd name="adj" fmla="val 50000"/>
            </a:avLst>
          </a:prstGeom>
          <a:solidFill>
            <a:srgbClr val="56A1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Promise</a:t>
            </a:r>
            <a:endParaRPr lang="zh-CN" altLang="en-US" dirty="0"/>
          </a:p>
        </p:txBody>
      </p:sp>
      <p:sp>
        <p:nvSpPr>
          <p:cNvPr id="43" name="圆角矩形 42"/>
          <p:cNvSpPr/>
          <p:nvPr/>
        </p:nvSpPr>
        <p:spPr>
          <a:xfrm>
            <a:off x="6809866" y="3647111"/>
            <a:ext cx="3600000" cy="495300"/>
          </a:xfrm>
          <a:prstGeom prst="roundRect">
            <a:avLst>
              <a:gd name="adj" fmla="val 50000"/>
            </a:avLst>
          </a:prstGeom>
          <a:solidFill>
            <a:srgbClr val="9BC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Push Notification</a:t>
            </a:r>
            <a:endParaRPr lang="zh-CN" altLang="en-US" dirty="0"/>
          </a:p>
        </p:txBody>
      </p:sp>
      <p:sp>
        <p:nvSpPr>
          <p:cNvPr id="48" name="圆角矩形 47"/>
          <p:cNvSpPr/>
          <p:nvPr/>
        </p:nvSpPr>
        <p:spPr>
          <a:xfrm>
            <a:off x="1757353" y="2195202"/>
            <a:ext cx="3600000" cy="495300"/>
          </a:xfrm>
          <a:prstGeom prst="roundRect">
            <a:avLst>
              <a:gd name="adj" fmla="val 50000"/>
            </a:avLst>
          </a:prstGeom>
          <a:solidFill>
            <a:srgbClr val="9BC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 Shell</a:t>
            </a:r>
            <a:endParaRPr lang="zh-CN" altLang="en-US" dirty="0"/>
          </a:p>
        </p:txBody>
      </p:sp>
      <p:sp>
        <p:nvSpPr>
          <p:cNvPr id="49" name="圆角矩形 48"/>
          <p:cNvSpPr/>
          <p:nvPr/>
        </p:nvSpPr>
        <p:spPr>
          <a:xfrm>
            <a:off x="1766878" y="2914984"/>
            <a:ext cx="3600000" cy="495300"/>
          </a:xfrm>
          <a:prstGeom prst="roundRect">
            <a:avLst>
              <a:gd name="adj" fmla="val 50000"/>
            </a:avLst>
          </a:prstGeom>
          <a:solidFill>
            <a:srgbClr val="23A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  Worker</a:t>
            </a:r>
            <a:endParaRPr lang="zh-CN" altLang="en-US" dirty="0"/>
          </a:p>
        </p:txBody>
      </p:sp>
      <p:sp>
        <p:nvSpPr>
          <p:cNvPr id="50" name="圆角矩形 49"/>
          <p:cNvSpPr/>
          <p:nvPr/>
        </p:nvSpPr>
        <p:spPr>
          <a:xfrm>
            <a:off x="6809866" y="4369993"/>
            <a:ext cx="3600000" cy="4953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 App M</a:t>
            </a:r>
            <a:r>
              <a:rPr lang="en-US" altLang="zh-CN" dirty="0" smtClean="0"/>
              <a:t>anifest</a:t>
            </a:r>
            <a:endParaRPr lang="zh-CN" altLang="en-US" dirty="0"/>
          </a:p>
        </p:txBody>
      </p:sp>
      <p:sp>
        <p:nvSpPr>
          <p:cNvPr id="51" name="圆角矩形 50"/>
          <p:cNvSpPr/>
          <p:nvPr/>
        </p:nvSpPr>
        <p:spPr>
          <a:xfrm>
            <a:off x="6809866" y="2917301"/>
            <a:ext cx="3600000" cy="495300"/>
          </a:xfrm>
          <a:prstGeom prst="roundRect">
            <a:avLst>
              <a:gd name="adj" fmla="val 50000"/>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 push protocol</a:t>
            </a:r>
            <a:endParaRPr lang="zh-CN" altLang="en-US" dirty="0"/>
          </a:p>
        </p:txBody>
      </p:sp>
      <p:sp>
        <p:nvSpPr>
          <p:cNvPr id="59" name="矩形 58"/>
          <p:cNvSpPr/>
          <p:nvPr/>
        </p:nvSpPr>
        <p:spPr>
          <a:xfrm>
            <a:off x="1536010" y="666521"/>
            <a:ext cx="9119981" cy="769441"/>
          </a:xfrm>
          <a:prstGeom prst="rect">
            <a:avLst/>
          </a:prstGeom>
        </p:spPr>
        <p:txBody>
          <a:bodyPr wrap="square">
            <a:spAutoFit/>
          </a:bodyPr>
          <a:lstStyle/>
          <a:p>
            <a:pPr algn="ctr"/>
            <a:r>
              <a:rPr lang="en-US" altLang="zh-CN" sz="4400" dirty="0" smtClean="0">
                <a:solidFill>
                  <a:schemeClr val="bg1"/>
                </a:solidFill>
                <a:latin typeface="微软雅黑" pitchFamily="34" charset="-122"/>
                <a:ea typeface="微软雅黑" pitchFamily="34" charset="-122"/>
              </a:rPr>
              <a:t>PWA</a:t>
            </a:r>
            <a:r>
              <a:rPr lang="zh-CN" altLang="en-US" sz="4400" dirty="0" smtClean="0">
                <a:solidFill>
                  <a:schemeClr val="bg1"/>
                </a:solidFill>
                <a:latin typeface="微软雅黑" pitchFamily="34" charset="-122"/>
                <a:ea typeface="微软雅黑" pitchFamily="34" charset="-122"/>
              </a:rPr>
              <a:t>老</a:t>
            </a:r>
            <a:r>
              <a:rPr lang="zh-CN" altLang="en-US" sz="4400" dirty="0" smtClean="0">
                <a:solidFill>
                  <a:schemeClr val="bg1"/>
                </a:solidFill>
                <a:latin typeface="微软雅黑" pitchFamily="34" charset="-122"/>
                <a:ea typeface="微软雅黑" pitchFamily="34" charset="-122"/>
              </a:rPr>
              <a:t>司机必备</a:t>
            </a:r>
            <a:r>
              <a:rPr lang="zh-CN" altLang="en-US" sz="4400" dirty="0" smtClean="0">
                <a:solidFill>
                  <a:schemeClr val="bg1"/>
                </a:solidFill>
                <a:latin typeface="微软雅黑" pitchFamily="34" charset="-122"/>
                <a:ea typeface="微软雅黑" pitchFamily="34" charset="-122"/>
              </a:rPr>
              <a:t>技能包</a:t>
            </a:r>
            <a:endParaRPr lang="zh-CN" alt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263053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ppt_x"/>
                                          </p:val>
                                        </p:tav>
                                        <p:tav tm="100000">
                                          <p:val>
                                            <p:strVal val="#ppt_x"/>
                                          </p:val>
                                        </p:tav>
                                      </p:tavLst>
                                    </p:anim>
                                    <p:anim calcmode="lin" valueType="num">
                                      <p:cBhvr additive="base">
                                        <p:cTn id="1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ppt_x"/>
                                          </p:val>
                                        </p:tav>
                                        <p:tav tm="100000">
                                          <p:val>
                                            <p:strVal val="#ppt_x"/>
                                          </p:val>
                                        </p:tav>
                                      </p:tavLst>
                                    </p:anim>
                                    <p:anim calcmode="lin" valueType="num">
                                      <p:cBhvr additive="base">
                                        <p:cTn id="5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5" grpId="0" animBg="1"/>
      <p:bldP spid="43" grpId="0" animBg="1"/>
      <p:bldP spid="48" grpId="0" animBg="1"/>
      <p:bldP spid="49" grpId="0" animBg="1"/>
      <p:bldP spid="50" grpId="0" animBg="1"/>
      <p:bldP spid="51" grpId="0" animBg="1"/>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TextBox 54"/>
          <p:cNvSpPr txBox="1"/>
          <p:nvPr/>
        </p:nvSpPr>
        <p:spPr>
          <a:xfrm>
            <a:off x="2425536" y="906759"/>
            <a:ext cx="6378403" cy="769441"/>
          </a:xfrm>
          <a:prstGeom prst="rect">
            <a:avLst/>
          </a:prstGeom>
          <a:noFill/>
        </p:spPr>
        <p:txBody>
          <a:bodyPr wrap="square" rtlCol="0">
            <a:spAutoFit/>
          </a:bodyPr>
          <a:lstStyle/>
          <a:p>
            <a:pPr algn="ctr"/>
            <a:r>
              <a:rPr lang="en-US" sz="4400" dirty="0" smtClean="0">
                <a:solidFill>
                  <a:schemeClr val="bg1"/>
                </a:solidFill>
                <a:latin typeface="微软雅黑" pitchFamily="34" charset="-122"/>
                <a:ea typeface="微软雅黑" pitchFamily="34" charset="-122"/>
              </a:rPr>
              <a:t>A</a:t>
            </a:r>
            <a:r>
              <a:rPr lang="en-US" altLang="zh-CN" sz="4400" dirty="0" smtClean="0">
                <a:solidFill>
                  <a:schemeClr val="bg1"/>
                </a:solidFill>
                <a:latin typeface="微软雅黑" pitchFamily="34" charset="-122"/>
                <a:ea typeface="微软雅黑" pitchFamily="34" charset="-122"/>
              </a:rPr>
              <a:t>pp</a:t>
            </a:r>
            <a:r>
              <a:rPr lang="en-US" sz="4400" dirty="0" smtClean="0">
                <a:solidFill>
                  <a:schemeClr val="bg1"/>
                </a:solidFill>
                <a:latin typeface="微软雅黑" pitchFamily="34" charset="-122"/>
                <a:ea typeface="微软雅黑" pitchFamily="34" charset="-122"/>
              </a:rPr>
              <a:t> </a:t>
            </a:r>
            <a:r>
              <a:rPr lang="en-US" sz="4400" dirty="0" smtClean="0">
                <a:solidFill>
                  <a:schemeClr val="bg1"/>
                </a:solidFill>
                <a:latin typeface="微软雅黑" pitchFamily="34" charset="-122"/>
                <a:ea typeface="微软雅黑" pitchFamily="34" charset="-122"/>
              </a:rPr>
              <a:t>Shell</a:t>
            </a:r>
            <a:endParaRPr lang="en-US" sz="4400" dirty="0">
              <a:solidFill>
                <a:schemeClr val="bg1"/>
              </a:solidFill>
              <a:latin typeface="微软雅黑" pitchFamily="34" charset="-122"/>
              <a:ea typeface="微软雅黑" pitchFamily="34" charset="-122"/>
            </a:endParaRPr>
          </a:p>
        </p:txBody>
      </p:sp>
      <p:sp>
        <p:nvSpPr>
          <p:cNvPr id="59" name="TextBox 58"/>
          <p:cNvSpPr txBox="1"/>
          <p:nvPr/>
        </p:nvSpPr>
        <p:spPr>
          <a:xfrm>
            <a:off x="1358064" y="2430880"/>
            <a:ext cx="10033865" cy="961289"/>
          </a:xfrm>
          <a:prstGeom prst="rect">
            <a:avLst/>
          </a:prstGeom>
          <a:noFill/>
        </p:spPr>
        <p:txBody>
          <a:bodyPr wrap="square" rtlCol="0" anchor="ctr">
            <a:spAutoFit/>
          </a:bodyPr>
          <a:lstStyle/>
          <a:p>
            <a:pPr>
              <a:lnSpc>
                <a:spcPct val="150000"/>
              </a:lnSpc>
            </a:pPr>
            <a:r>
              <a:rPr lang="en-US" altLang="zh-CN" sz="2000" dirty="0" smtClean="0">
                <a:solidFill>
                  <a:schemeClr val="bg1"/>
                </a:solidFill>
                <a:latin typeface="微软雅黑" pitchFamily="34" charset="-122"/>
                <a:ea typeface="微软雅黑" pitchFamily="34" charset="-122"/>
              </a:rPr>
              <a:t>App Shell </a:t>
            </a:r>
            <a:r>
              <a:rPr lang="zh-CN" altLang="en-US" sz="2000" dirty="0" smtClean="0">
                <a:solidFill>
                  <a:schemeClr val="bg1"/>
                </a:solidFill>
                <a:latin typeface="微软雅黑" pitchFamily="34" charset="-122"/>
                <a:ea typeface="微软雅黑" pitchFamily="34" charset="-122"/>
              </a:rPr>
              <a:t>是一种设计理念，它是支持用户界面所需的最小的 </a:t>
            </a:r>
            <a:r>
              <a:rPr lang="en-US" altLang="zh-CN" sz="2000" dirty="0" smtClean="0">
                <a:solidFill>
                  <a:schemeClr val="bg1"/>
                </a:solidFill>
                <a:latin typeface="微软雅黑" pitchFamily="34" charset="-122"/>
                <a:ea typeface="微软雅黑" pitchFamily="34" charset="-122"/>
              </a:rPr>
              <a:t>HTML</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CSS </a:t>
            </a:r>
            <a:r>
              <a:rPr lang="zh-CN" altLang="en-US" sz="2000" dirty="0" smtClean="0">
                <a:solidFill>
                  <a:schemeClr val="bg1"/>
                </a:solidFill>
                <a:latin typeface="微软雅黑" pitchFamily="34" charset="-122"/>
                <a:ea typeface="微软雅黑" pitchFamily="34" charset="-122"/>
              </a:rPr>
              <a:t>和 </a:t>
            </a:r>
            <a:r>
              <a:rPr lang="en-US" altLang="zh-CN" sz="2000" dirty="0" smtClean="0">
                <a:solidFill>
                  <a:schemeClr val="bg1"/>
                </a:solidFill>
                <a:latin typeface="微软雅黑" pitchFamily="34" charset="-122"/>
                <a:ea typeface="微软雅黑" pitchFamily="34" charset="-122"/>
              </a:rPr>
              <a:t>JavaScript</a:t>
            </a:r>
            <a:r>
              <a:rPr lang="zh-CN" altLang="en-US" sz="2000" dirty="0" smtClean="0">
                <a:solidFill>
                  <a:schemeClr val="bg1"/>
                </a:solidFill>
                <a:latin typeface="微软雅黑" pitchFamily="34" charset="-122"/>
                <a:ea typeface="微软雅黑" pitchFamily="34" charset="-122"/>
              </a:rPr>
              <a:t>，如果离线缓存，可确保在用户重复访问时提供即时、可靠的良好性能。</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8356717"/>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12192000" cy="685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chemeClr val="bg1"/>
              </a:solidFill>
            </a:endParaRPr>
          </a:p>
        </p:txBody>
      </p:sp>
      <p:pic>
        <p:nvPicPr>
          <p:cNvPr id="58370" name="Picture 2" descr="enter image description here"/>
          <p:cNvPicPr>
            <a:picLocks noChangeAspect="1" noChangeArrowheads="1"/>
          </p:cNvPicPr>
          <p:nvPr/>
        </p:nvPicPr>
        <p:blipFill>
          <a:blip r:embed="rId3"/>
          <a:srcRect/>
          <a:stretch>
            <a:fillRect/>
          </a:stretch>
        </p:blipFill>
        <p:spPr bwMode="auto">
          <a:xfrm>
            <a:off x="1909009" y="379532"/>
            <a:ext cx="8245643" cy="6093458"/>
          </a:xfrm>
          <a:prstGeom prst="rect">
            <a:avLst/>
          </a:prstGeom>
          <a:noFill/>
        </p:spPr>
      </p:pic>
    </p:spTree>
    <p:extLst>
      <p:ext uri="{BB962C8B-B14F-4D97-AF65-F5344CB8AC3E}">
        <p14:creationId xmlns:p14="http://schemas.microsoft.com/office/powerpoint/2010/main" xmlns="" val="315235958"/>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rgbClr val="4C5D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068982" y="761771"/>
            <a:ext cx="9119981" cy="769441"/>
          </a:xfrm>
          <a:prstGeom prst="rect">
            <a:avLst/>
          </a:prstGeom>
        </p:spPr>
        <p:txBody>
          <a:bodyPr wrap="square">
            <a:spAutoFit/>
          </a:bodyPr>
          <a:lstStyle/>
          <a:p>
            <a:pPr algn="ctr"/>
            <a:r>
              <a:rPr lang="en-US" altLang="zh-CN" sz="4400" dirty="0" smtClean="0">
                <a:solidFill>
                  <a:schemeClr val="bg1"/>
                </a:solidFill>
                <a:latin typeface="微软雅黑" pitchFamily="34" charset="-122"/>
                <a:ea typeface="微软雅黑" pitchFamily="34" charset="-122"/>
              </a:rPr>
              <a:t>Service worker </a:t>
            </a:r>
            <a:r>
              <a:rPr lang="zh-CN" altLang="en-US" sz="4400" dirty="0" smtClean="0">
                <a:solidFill>
                  <a:schemeClr val="bg1"/>
                </a:solidFill>
                <a:latin typeface="微软雅黑" pitchFamily="34" charset="-122"/>
                <a:ea typeface="微软雅黑" pitchFamily="34" charset="-122"/>
              </a:rPr>
              <a:t>相关术语</a:t>
            </a:r>
            <a:endParaRPr lang="zh-CN" altLang="en-US" sz="4400" dirty="0">
              <a:solidFill>
                <a:schemeClr val="bg1"/>
              </a:solidFill>
              <a:latin typeface="微软雅黑" pitchFamily="34" charset="-122"/>
              <a:ea typeface="微软雅黑" pitchFamily="34" charset="-122"/>
            </a:endParaRPr>
          </a:p>
        </p:txBody>
      </p:sp>
      <p:sp>
        <p:nvSpPr>
          <p:cNvPr id="12" name="TextBox 11">
            <a:hlinkClick r:id="" action="ppaction://hlinkshowjump?jump=nextslide" highlightClick="1"/>
          </p:cNvPr>
          <p:cNvSpPr txBox="1"/>
          <p:nvPr/>
        </p:nvSpPr>
        <p:spPr>
          <a:xfrm>
            <a:off x="2400300" y="2133600"/>
            <a:ext cx="5867400" cy="3785652"/>
          </a:xfrm>
          <a:prstGeom prst="rect">
            <a:avLst/>
          </a:prstGeom>
          <a:noFill/>
        </p:spPr>
        <p:txBody>
          <a:bodyPr wrap="square" rtlCol="0">
            <a:spAutoFit/>
          </a:bodyPr>
          <a:lstStyle/>
          <a:p>
            <a:pPr>
              <a:lnSpc>
                <a:spcPct val="150000"/>
              </a:lnSpc>
              <a:buFont typeface="Arial" pitchFamily="34" charset="0"/>
              <a:buChar char="•"/>
            </a:pPr>
            <a:r>
              <a:rPr lang="en-US" sz="2000" dirty="0" err="1" smtClean="0">
                <a:solidFill>
                  <a:schemeClr val="bg1"/>
                </a:solidFill>
                <a:hlinkClick r:id="rId3"/>
              </a:rPr>
              <a:t>ServiceWorkerGlobalScope</a:t>
            </a:r>
            <a:r>
              <a:rPr lang="en-US" sz="2000" dirty="0" smtClean="0">
                <a:solidFill>
                  <a:schemeClr val="bg1"/>
                </a:solidFill>
                <a:hlinkClick r:id="rId3"/>
              </a:rPr>
              <a:t> </a:t>
            </a:r>
            <a:r>
              <a:rPr lang="en-US" altLang="zh-CN" sz="2000" dirty="0" smtClean="0">
                <a:solidFill>
                  <a:schemeClr val="bg1"/>
                </a:solidFill>
                <a:hlinkClick r:id="rId3"/>
              </a:rPr>
              <a:t>&amp; </a:t>
            </a:r>
            <a:r>
              <a:rPr lang="en-US" altLang="zh-CN" sz="2000" dirty="0" smtClean="0">
                <a:hlinkClick r:id="rId3"/>
              </a:rPr>
              <a:t>self</a:t>
            </a:r>
            <a:endParaRPr lang="en-US" altLang="zh-CN" sz="2000" dirty="0" smtClean="0"/>
          </a:p>
          <a:p>
            <a:pPr>
              <a:lnSpc>
                <a:spcPct val="150000"/>
              </a:lnSpc>
              <a:buFont typeface="Arial" pitchFamily="34" charset="0"/>
              <a:buChar char="•"/>
            </a:pPr>
            <a:r>
              <a:rPr lang="en-US" sz="2000" dirty="0" err="1" smtClean="0">
                <a:solidFill>
                  <a:schemeClr val="bg1"/>
                </a:solidFill>
                <a:hlinkClick r:id="rId4"/>
              </a:rPr>
              <a:t>ServiceWorkerContainer</a:t>
            </a:r>
            <a:r>
              <a:rPr lang="en-US" sz="2000" dirty="0" smtClean="0">
                <a:solidFill>
                  <a:schemeClr val="bg1"/>
                </a:solidFill>
                <a:hlinkClick r:id="rId4"/>
              </a:rPr>
              <a:t> </a:t>
            </a:r>
            <a:r>
              <a:rPr lang="en-US" altLang="zh-CN" sz="2000" dirty="0" smtClean="0">
                <a:solidFill>
                  <a:schemeClr val="bg1"/>
                </a:solidFill>
                <a:hlinkClick r:id="rId4"/>
              </a:rPr>
              <a:t>&amp; </a:t>
            </a:r>
            <a:r>
              <a:rPr lang="en-US" altLang="zh-CN" sz="2000" dirty="0" err="1" smtClean="0">
                <a:solidFill>
                  <a:schemeClr val="bg1"/>
                </a:solidFill>
                <a:hlinkClick r:id="rId4"/>
              </a:rPr>
              <a:t>navigator.serviceWorker</a:t>
            </a:r>
            <a:endParaRPr lang="en-US" altLang="zh-CN" sz="2000" dirty="0" smtClean="0">
              <a:solidFill>
                <a:schemeClr val="bg1"/>
              </a:solidFill>
            </a:endParaRPr>
          </a:p>
          <a:p>
            <a:pPr>
              <a:lnSpc>
                <a:spcPct val="150000"/>
              </a:lnSpc>
              <a:buFont typeface="Arial" pitchFamily="34" charset="0"/>
              <a:buChar char="•"/>
            </a:pPr>
            <a:r>
              <a:rPr lang="en-US" sz="2000" dirty="0" err="1" smtClean="0">
                <a:solidFill>
                  <a:schemeClr val="bg1"/>
                </a:solidFill>
                <a:hlinkClick r:id="rId5"/>
              </a:rPr>
              <a:t>ServiceWorkerRegistration</a:t>
            </a:r>
            <a:endParaRPr lang="en-US" sz="2000" dirty="0" smtClean="0">
              <a:solidFill>
                <a:schemeClr val="bg1"/>
              </a:solidFill>
            </a:endParaRPr>
          </a:p>
          <a:p>
            <a:pPr>
              <a:lnSpc>
                <a:spcPct val="150000"/>
              </a:lnSpc>
              <a:buFont typeface="Arial" pitchFamily="34" charset="0"/>
              <a:buChar char="•"/>
            </a:pPr>
            <a:r>
              <a:rPr lang="en-US" altLang="zh-CN" sz="2000" dirty="0" err="1" smtClean="0">
                <a:solidFill>
                  <a:schemeClr val="bg1"/>
                </a:solidFill>
                <a:hlinkClick r:id="rId6"/>
              </a:rPr>
              <a:t>CacheStorage</a:t>
            </a:r>
            <a:r>
              <a:rPr lang="en-US" altLang="zh-CN" sz="2000" dirty="0" smtClean="0">
                <a:solidFill>
                  <a:schemeClr val="bg1"/>
                </a:solidFill>
                <a:hlinkClick r:id="rId6"/>
              </a:rPr>
              <a:t> &amp; caches &amp; Cache</a:t>
            </a:r>
            <a:endParaRPr lang="en-US" sz="2000" dirty="0" smtClean="0">
              <a:solidFill>
                <a:schemeClr val="bg1"/>
              </a:solidFill>
            </a:endParaRPr>
          </a:p>
          <a:p>
            <a:pPr>
              <a:lnSpc>
                <a:spcPct val="150000"/>
              </a:lnSpc>
            </a:pPr>
            <a:endParaRPr lang="en-US" altLang="zh-CN" sz="2000" dirty="0" smtClean="0">
              <a:solidFill>
                <a:schemeClr val="bg1"/>
              </a:solidFill>
            </a:endParaRPr>
          </a:p>
          <a:p>
            <a:pPr>
              <a:lnSpc>
                <a:spcPct val="150000"/>
              </a:lnSpc>
            </a:pPr>
            <a:endParaRPr lang="en-US" altLang="zh-CN" sz="2000" dirty="0" smtClean="0">
              <a:solidFill>
                <a:schemeClr val="bg1"/>
              </a:solidFill>
            </a:endParaRPr>
          </a:p>
          <a:p>
            <a:pPr>
              <a:lnSpc>
                <a:spcPct val="150000"/>
              </a:lnSpc>
            </a:pPr>
            <a:endParaRPr lang="en-US" sz="2000" dirty="0" smtClean="0">
              <a:solidFill>
                <a:schemeClr val="bg1"/>
              </a:solidFill>
            </a:endParaRPr>
          </a:p>
          <a:p>
            <a:pPr>
              <a:lnSpc>
                <a:spcPct val="150000"/>
              </a:lnSpc>
            </a:pPr>
            <a:endParaRPr lang="en-US" sz="2000" dirty="0">
              <a:solidFill>
                <a:schemeClr val="bg1"/>
              </a:solidFill>
            </a:endParaRPr>
          </a:p>
        </p:txBody>
      </p:sp>
    </p:spTree>
    <p:extLst>
      <p:ext uri="{BB962C8B-B14F-4D97-AF65-F5344CB8AC3E}">
        <p14:creationId xmlns:p14="http://schemas.microsoft.com/office/powerpoint/2010/main" xmlns="" val="1126305308"/>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12192000" cy="685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chemeClr val="bg1"/>
              </a:solidFill>
            </a:endParaRPr>
          </a:p>
        </p:txBody>
      </p:sp>
      <p:sp>
        <p:nvSpPr>
          <p:cNvPr id="69" name="矩形 68"/>
          <p:cNvSpPr/>
          <p:nvPr/>
        </p:nvSpPr>
        <p:spPr>
          <a:xfrm>
            <a:off x="1536010" y="656996"/>
            <a:ext cx="9119981" cy="769441"/>
          </a:xfrm>
          <a:prstGeom prst="rect">
            <a:avLst/>
          </a:prstGeom>
        </p:spPr>
        <p:txBody>
          <a:bodyPr wrap="square">
            <a:spAutoFit/>
          </a:bodyPr>
          <a:lstStyle/>
          <a:p>
            <a:pPr algn="ctr"/>
            <a:r>
              <a:rPr lang="en-US" altLang="zh-CN" sz="4400" dirty="0" smtClean="0">
                <a:solidFill>
                  <a:srgbClr val="00B050"/>
                </a:solidFill>
                <a:latin typeface="微软雅黑" pitchFamily="34" charset="-122"/>
                <a:ea typeface="微软雅黑" pitchFamily="34" charset="-122"/>
              </a:rPr>
              <a:t>Service Worker</a:t>
            </a:r>
            <a:endParaRPr lang="zh-CN" altLang="en-US" sz="4400" dirty="0">
              <a:solidFill>
                <a:srgbClr val="00B050"/>
              </a:solidFill>
              <a:latin typeface="微软雅黑" pitchFamily="34" charset="-122"/>
              <a:ea typeface="微软雅黑" pitchFamily="34" charset="-122"/>
            </a:endParaRPr>
          </a:p>
        </p:txBody>
      </p:sp>
      <p:pic>
        <p:nvPicPr>
          <p:cNvPr id="19461" name="Picture 5"/>
          <p:cNvPicPr>
            <a:picLocks noChangeAspect="1" noChangeArrowheads="1"/>
          </p:cNvPicPr>
          <p:nvPr/>
        </p:nvPicPr>
        <p:blipFill>
          <a:blip r:embed="rId3"/>
          <a:srcRect/>
          <a:stretch>
            <a:fillRect/>
          </a:stretch>
        </p:blipFill>
        <p:spPr bwMode="auto">
          <a:xfrm>
            <a:off x="1990724" y="1547941"/>
            <a:ext cx="7439025" cy="4995733"/>
          </a:xfrm>
          <a:prstGeom prst="rect">
            <a:avLst/>
          </a:prstGeom>
          <a:noFill/>
          <a:ln w="9525">
            <a:noFill/>
            <a:miter lim="800000"/>
            <a:headEnd/>
            <a:tailEnd/>
          </a:ln>
          <a:effectLst/>
        </p:spPr>
      </p:pic>
    </p:spTree>
    <p:extLst>
      <p:ext uri="{BB962C8B-B14F-4D97-AF65-F5344CB8AC3E}">
        <p14:creationId xmlns:p14="http://schemas.microsoft.com/office/powerpoint/2010/main" xmlns="" val="315235958"/>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p:cNvSpPr txBox="1"/>
          <p:nvPr/>
        </p:nvSpPr>
        <p:spPr>
          <a:xfrm>
            <a:off x="2906799" y="3136613"/>
            <a:ext cx="6766590" cy="769441"/>
          </a:xfrm>
          <a:prstGeom prst="rect">
            <a:avLst/>
          </a:prstGeom>
          <a:noFill/>
        </p:spPr>
        <p:txBody>
          <a:bodyPr wrap="square" rtlCol="0">
            <a:spAutoFit/>
          </a:bodyPr>
          <a:lstStyle/>
          <a:p>
            <a:pPr algn="ctr"/>
            <a:r>
              <a:rPr lang="en-US" altLang="zh-CN" sz="4400" dirty="0" smtClean="0">
                <a:solidFill>
                  <a:schemeClr val="bg1"/>
                </a:solidFill>
                <a:latin typeface="微软雅黑" pitchFamily="34" charset="-122"/>
                <a:ea typeface="微软雅黑" pitchFamily="34" charset="-122"/>
              </a:rPr>
              <a:t>Service Worker </a:t>
            </a:r>
            <a:r>
              <a:rPr lang="zh-CN" altLang="en-US" sz="4400" dirty="0" smtClean="0">
                <a:solidFill>
                  <a:schemeClr val="bg1"/>
                </a:solidFill>
                <a:latin typeface="微软雅黑" pitchFamily="34" charset="-122"/>
                <a:ea typeface="微软雅黑" pitchFamily="34" charset="-122"/>
              </a:rPr>
              <a:t>生命周期</a:t>
            </a:r>
            <a:endParaRPr lang="zh-CN" altLang="en-US" sz="4400" dirty="0" smtClean="0">
              <a:solidFill>
                <a:schemeClr val="bg1"/>
              </a:solidFill>
              <a:latin typeface="微软雅黑" pitchFamily="34" charset="-122"/>
              <a:ea typeface="微软雅黑" pitchFamily="34" charset="-122"/>
            </a:endParaRP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a:off x="0" y="0"/>
            <a:ext cx="12192000" cy="6858000"/>
          </a:xfrm>
          <a:prstGeom prst="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pic>
        <p:nvPicPr>
          <p:cNvPr id="20483" name="Picture 3" descr="服务工作线程生命周期"/>
          <p:cNvPicPr>
            <a:picLocks noChangeAspect="1" noChangeArrowheads="1"/>
          </p:cNvPicPr>
          <p:nvPr/>
        </p:nvPicPr>
        <p:blipFill>
          <a:blip r:embed="rId3"/>
          <a:srcRect/>
          <a:stretch>
            <a:fillRect/>
          </a:stretch>
        </p:blipFill>
        <p:spPr bwMode="auto">
          <a:xfrm>
            <a:off x="2762250" y="807394"/>
            <a:ext cx="5480050" cy="5347343"/>
          </a:xfrm>
          <a:prstGeom prst="rect">
            <a:avLst/>
          </a:prstGeom>
          <a:noFill/>
        </p:spPr>
      </p:pic>
    </p:spTree>
    <p:extLst>
      <p:ext uri="{BB962C8B-B14F-4D97-AF65-F5344CB8AC3E}">
        <p14:creationId xmlns:p14="http://schemas.microsoft.com/office/powerpoint/2010/main" xmlns="" val="163821433"/>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TextBox 74"/>
          <p:cNvSpPr txBox="1"/>
          <p:nvPr/>
        </p:nvSpPr>
        <p:spPr>
          <a:xfrm>
            <a:off x="550607" y="2705725"/>
            <a:ext cx="11090787" cy="1446550"/>
          </a:xfrm>
          <a:prstGeom prst="rect">
            <a:avLst/>
          </a:prstGeom>
          <a:noFill/>
        </p:spPr>
        <p:txBody>
          <a:bodyPr wrap="square" rtlCol="0">
            <a:spAutoFit/>
          </a:bodyPr>
          <a:lstStyle/>
          <a:p>
            <a:pPr algn="ctr"/>
            <a:r>
              <a:rPr lang="en-US" sz="4400" dirty="0" smtClean="0">
                <a:solidFill>
                  <a:schemeClr val="bg1"/>
                </a:solidFill>
                <a:latin typeface="微软雅黑" pitchFamily="34" charset="-122"/>
                <a:ea typeface="微软雅黑" pitchFamily="34" charset="-122"/>
              </a:rPr>
              <a:t>PWA</a:t>
            </a:r>
            <a:r>
              <a:rPr lang="zh-CN" altLang="en-US" sz="4400" dirty="0" smtClean="0">
                <a:solidFill>
                  <a:schemeClr val="bg1"/>
                </a:solidFill>
                <a:latin typeface="微软雅黑" pitchFamily="34" charset="-122"/>
                <a:ea typeface="微软雅黑" pitchFamily="34" charset="-122"/>
              </a:rPr>
              <a:t>？</a:t>
            </a:r>
            <a:endParaRPr lang="zh-CN" altLang="en-US" sz="4400" dirty="0" smtClean="0">
              <a:solidFill>
                <a:schemeClr val="bg1"/>
              </a:solidFill>
              <a:latin typeface="微软雅黑" pitchFamily="34" charset="-122"/>
              <a:ea typeface="微软雅黑" pitchFamily="34" charset="-122"/>
            </a:endParaRPr>
          </a:p>
          <a:p>
            <a:endParaRPr lang="zh-CN" alt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47385934"/>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2842631" y="765509"/>
            <a:ext cx="6378403" cy="769441"/>
          </a:xfrm>
          <a:prstGeom prst="rect">
            <a:avLst/>
          </a:prstGeom>
          <a:noFill/>
        </p:spPr>
        <p:txBody>
          <a:bodyPr wrap="square" rtlCol="0">
            <a:spAutoFit/>
          </a:bodyPr>
          <a:lstStyle/>
          <a:p>
            <a:pPr algn="ctr"/>
            <a:r>
              <a:rPr lang="zh-CN" altLang="en-US" sz="4400" dirty="0" smtClean="0">
                <a:solidFill>
                  <a:schemeClr val="bg1"/>
                </a:solidFill>
                <a:latin typeface="微软雅黑" pitchFamily="34" charset="-122"/>
                <a:ea typeface="微软雅黑" pitchFamily="34" charset="-122"/>
              </a:rPr>
              <a:t>注册</a:t>
            </a:r>
            <a:endParaRPr lang="zh-CN" altLang="en-US" sz="4400" dirty="0" smtClean="0">
              <a:solidFill>
                <a:schemeClr val="bg1"/>
              </a:solidFill>
              <a:latin typeface="微软雅黑" pitchFamily="34" charset="-122"/>
              <a:ea typeface="微软雅黑" pitchFamily="34" charset="-122"/>
            </a:endParaRPr>
          </a:p>
        </p:txBody>
      </p:sp>
      <p:pic>
        <p:nvPicPr>
          <p:cNvPr id="18433" name="Picture 1"/>
          <p:cNvPicPr>
            <a:picLocks noChangeAspect="1" noChangeArrowheads="1"/>
          </p:cNvPicPr>
          <p:nvPr/>
        </p:nvPicPr>
        <p:blipFill>
          <a:blip r:embed="rId3"/>
          <a:srcRect/>
          <a:stretch>
            <a:fillRect/>
          </a:stretch>
        </p:blipFill>
        <p:spPr bwMode="auto">
          <a:xfrm>
            <a:off x="266048" y="2452435"/>
            <a:ext cx="11658494" cy="3178344"/>
          </a:xfrm>
          <a:prstGeom prst="rect">
            <a:avLst/>
          </a:prstGeom>
          <a:noFill/>
          <a:ln w="9525">
            <a:noFill/>
            <a:miter lim="800000"/>
            <a:headEnd/>
            <a:tailEnd/>
          </a:ln>
          <a:effectLst/>
        </p:spPr>
      </p:pic>
      <p:sp>
        <p:nvSpPr>
          <p:cNvPr id="55" name="TextBox 54"/>
          <p:cNvSpPr txBox="1"/>
          <p:nvPr/>
        </p:nvSpPr>
        <p:spPr>
          <a:xfrm>
            <a:off x="1588167" y="1732547"/>
            <a:ext cx="9785686"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如果要</a:t>
            </a:r>
            <a:r>
              <a:rPr lang="zh-CN" altLang="en-US" sz="2000" dirty="0" smtClean="0">
                <a:solidFill>
                  <a:schemeClr val="bg1"/>
                </a:solidFill>
                <a:latin typeface="微软雅黑" pitchFamily="34" charset="-122"/>
                <a:ea typeface="微软雅黑" pitchFamily="34" charset="-122"/>
              </a:rPr>
              <a:t>在</a:t>
            </a:r>
            <a:r>
              <a:rPr lang="en-US" sz="2000" dirty="0" smtClean="0">
                <a:solidFill>
                  <a:schemeClr val="bg1"/>
                </a:solidFill>
                <a:latin typeface="微软雅黑" pitchFamily="34" charset="-122"/>
                <a:ea typeface="微软雅黑" pitchFamily="34" charset="-122"/>
              </a:rPr>
              <a:t>web </a:t>
            </a:r>
            <a:r>
              <a:rPr lang="en-US" sz="2000" dirty="0" smtClean="0">
                <a:solidFill>
                  <a:schemeClr val="bg1"/>
                </a:solidFill>
                <a:latin typeface="微软雅黑" pitchFamily="34" charset="-122"/>
                <a:ea typeface="微软雅黑" pitchFamily="34" charset="-122"/>
              </a:rPr>
              <a:t>app</a:t>
            </a:r>
            <a:r>
              <a:rPr lang="zh-CN" altLang="en-US" sz="2000" dirty="0" smtClean="0">
                <a:solidFill>
                  <a:schemeClr val="bg1"/>
                </a:solidFill>
                <a:latin typeface="微软雅黑" pitchFamily="34" charset="-122"/>
                <a:ea typeface="微软雅黑" pitchFamily="34" charset="-122"/>
              </a:rPr>
              <a:t>中</a:t>
            </a:r>
            <a:r>
              <a:rPr lang="zh-CN" altLang="en-US" sz="2000" dirty="0" smtClean="0">
                <a:solidFill>
                  <a:schemeClr val="bg1"/>
                </a:solidFill>
                <a:latin typeface="微软雅黑" pitchFamily="34" charset="-122"/>
                <a:ea typeface="微软雅黑" pitchFamily="34" charset="-122"/>
              </a:rPr>
              <a:t>使用</a:t>
            </a:r>
            <a:r>
              <a:rPr lang="en-US" sz="2000" dirty="0" smtClean="0">
                <a:solidFill>
                  <a:schemeClr val="bg1"/>
                </a:solidFill>
                <a:latin typeface="微软雅黑" pitchFamily="34" charset="-122"/>
                <a:ea typeface="微软雅黑" pitchFamily="34" charset="-122"/>
              </a:rPr>
              <a:t>service worker，</a:t>
            </a:r>
            <a:r>
              <a:rPr lang="zh-CN" altLang="en-US" sz="2000" dirty="0" smtClean="0">
                <a:solidFill>
                  <a:schemeClr val="bg1"/>
                </a:solidFill>
                <a:latin typeface="微软雅黑" pitchFamily="34" charset="-122"/>
                <a:ea typeface="微软雅黑" pitchFamily="34" charset="-122"/>
              </a:rPr>
              <a:t>首先需要</a:t>
            </a:r>
            <a:r>
              <a:rPr lang="zh-CN" altLang="en-US" sz="2000" dirty="0" smtClean="0">
                <a:solidFill>
                  <a:schemeClr val="bg1"/>
                </a:solidFill>
                <a:latin typeface="微软雅黑" pitchFamily="34" charset="-122"/>
                <a:ea typeface="微软雅黑" pitchFamily="34" charset="-122"/>
              </a:rPr>
              <a:t>在</a:t>
            </a:r>
            <a:r>
              <a:rPr lang="en-US" sz="2000" dirty="0" err="1" smtClean="0">
                <a:solidFill>
                  <a:schemeClr val="bg1"/>
                </a:solidFill>
                <a:latin typeface="微软雅黑" pitchFamily="34" charset="-122"/>
                <a:ea typeface="微软雅黑" pitchFamily="34" charset="-122"/>
              </a:rPr>
              <a:t>js</a:t>
            </a:r>
            <a:r>
              <a:rPr lang="zh-CN" altLang="en-US" sz="2000" dirty="0" smtClean="0">
                <a:solidFill>
                  <a:schemeClr val="bg1"/>
                </a:solidFill>
                <a:latin typeface="微软雅黑" pitchFamily="34" charset="-122"/>
                <a:ea typeface="微软雅黑" pitchFamily="34" charset="-122"/>
              </a:rPr>
              <a:t>文件中添加如下代码：</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2842631" y="765509"/>
            <a:ext cx="6378403" cy="769441"/>
          </a:xfrm>
          <a:prstGeom prst="rect">
            <a:avLst/>
          </a:prstGeom>
          <a:noFill/>
        </p:spPr>
        <p:txBody>
          <a:bodyPr wrap="square" rtlCol="0">
            <a:spAutoFit/>
          </a:bodyPr>
          <a:lstStyle/>
          <a:p>
            <a:pPr algn="ctr"/>
            <a:r>
              <a:rPr lang="zh-CN" altLang="en-US" sz="4400" dirty="0" smtClean="0">
                <a:solidFill>
                  <a:schemeClr val="bg1"/>
                </a:solidFill>
                <a:latin typeface="微软雅黑" pitchFamily="34" charset="-122"/>
                <a:ea typeface="微软雅黑" pitchFamily="34" charset="-122"/>
              </a:rPr>
              <a:t>监听</a:t>
            </a:r>
            <a:r>
              <a:rPr lang="en-US" altLang="zh-CN" sz="4400" dirty="0" smtClean="0">
                <a:solidFill>
                  <a:schemeClr val="bg1"/>
                </a:solidFill>
                <a:latin typeface="微软雅黑" pitchFamily="34" charset="-122"/>
                <a:ea typeface="微软雅黑" pitchFamily="34" charset="-122"/>
              </a:rPr>
              <a:t>install</a:t>
            </a:r>
            <a:endParaRPr lang="zh-CN" altLang="en-US" sz="4400" dirty="0" smtClean="0">
              <a:solidFill>
                <a:schemeClr val="bg1"/>
              </a:solidFill>
              <a:latin typeface="微软雅黑" pitchFamily="34" charset="-122"/>
              <a:ea typeface="微软雅黑" pitchFamily="34" charset="-122"/>
            </a:endParaRPr>
          </a:p>
        </p:txBody>
      </p:sp>
      <p:pic>
        <p:nvPicPr>
          <p:cNvPr id="46082" name="Picture 2"/>
          <p:cNvPicPr>
            <a:picLocks noChangeAspect="1" noChangeArrowheads="1"/>
          </p:cNvPicPr>
          <p:nvPr/>
        </p:nvPicPr>
        <p:blipFill>
          <a:blip r:embed="rId3"/>
          <a:srcRect/>
          <a:stretch>
            <a:fillRect/>
          </a:stretch>
        </p:blipFill>
        <p:spPr bwMode="auto">
          <a:xfrm>
            <a:off x="328361" y="2630904"/>
            <a:ext cx="11592274" cy="2823411"/>
          </a:xfrm>
          <a:prstGeom prst="rect">
            <a:avLst/>
          </a:prstGeom>
          <a:noFill/>
          <a:ln w="9525">
            <a:noFill/>
            <a:miter lim="800000"/>
            <a:headEnd/>
            <a:tailEnd/>
          </a:ln>
          <a:effectLst/>
        </p:spPr>
      </p:pic>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2842631" y="765509"/>
            <a:ext cx="6378403" cy="769441"/>
          </a:xfrm>
          <a:prstGeom prst="rect">
            <a:avLst/>
          </a:prstGeom>
          <a:noFill/>
        </p:spPr>
        <p:txBody>
          <a:bodyPr wrap="square" rtlCol="0">
            <a:spAutoFit/>
          </a:bodyPr>
          <a:lstStyle/>
          <a:p>
            <a:pPr algn="ctr"/>
            <a:r>
              <a:rPr lang="en-US" sz="4400" b="1" dirty="0" smtClean="0">
                <a:solidFill>
                  <a:schemeClr val="bg1"/>
                </a:solidFill>
              </a:rPr>
              <a:t>waiting</a:t>
            </a:r>
            <a:endParaRPr lang="zh-CN" altLang="en-US" sz="4400" dirty="0" smtClean="0">
              <a:solidFill>
                <a:schemeClr val="bg1"/>
              </a:solidFill>
              <a:latin typeface="微软雅黑" pitchFamily="34" charset="-122"/>
              <a:ea typeface="微软雅黑" pitchFamily="34" charset="-122"/>
            </a:endParaRPr>
          </a:p>
        </p:txBody>
      </p:sp>
      <p:pic>
        <p:nvPicPr>
          <p:cNvPr id="48131" name="Picture 3"/>
          <p:cNvPicPr>
            <a:picLocks noChangeAspect="1" noChangeArrowheads="1"/>
          </p:cNvPicPr>
          <p:nvPr/>
        </p:nvPicPr>
        <p:blipFill>
          <a:blip r:embed="rId3"/>
          <a:srcRect/>
          <a:stretch>
            <a:fillRect/>
          </a:stretch>
        </p:blipFill>
        <p:spPr bwMode="auto">
          <a:xfrm>
            <a:off x="1122948" y="1598499"/>
            <a:ext cx="9519986" cy="5018870"/>
          </a:xfrm>
          <a:prstGeom prst="rect">
            <a:avLst/>
          </a:prstGeom>
          <a:noFill/>
          <a:ln w="9525">
            <a:noFill/>
            <a:miter lim="800000"/>
            <a:headEnd/>
            <a:tailEnd/>
          </a:ln>
          <a:effectLst/>
        </p:spPr>
      </p:pic>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2842631" y="765509"/>
            <a:ext cx="6378403" cy="769441"/>
          </a:xfrm>
          <a:prstGeom prst="rect">
            <a:avLst/>
          </a:prstGeom>
          <a:noFill/>
        </p:spPr>
        <p:txBody>
          <a:bodyPr wrap="square" rtlCol="0">
            <a:spAutoFit/>
          </a:bodyPr>
          <a:lstStyle/>
          <a:p>
            <a:pPr algn="ctr"/>
            <a:r>
              <a:rPr lang="zh-CN" altLang="en-US" sz="4400" dirty="0" smtClean="0">
                <a:solidFill>
                  <a:schemeClr val="bg1"/>
                </a:solidFill>
                <a:latin typeface="微软雅黑" pitchFamily="34" charset="-122"/>
                <a:ea typeface="微软雅黑" pitchFamily="34" charset="-122"/>
              </a:rPr>
              <a:t>监听</a:t>
            </a:r>
            <a:r>
              <a:rPr lang="en-US" sz="4400" b="1" dirty="0" smtClean="0">
                <a:solidFill>
                  <a:schemeClr val="bg1"/>
                </a:solidFill>
              </a:rPr>
              <a:t>activate</a:t>
            </a:r>
            <a:endParaRPr lang="zh-CN" altLang="en-US" sz="4400" dirty="0" smtClean="0">
              <a:solidFill>
                <a:schemeClr val="bg1"/>
              </a:solidFill>
              <a:latin typeface="微软雅黑" pitchFamily="34" charset="-122"/>
              <a:ea typeface="微软雅黑" pitchFamily="34" charset="-122"/>
            </a:endParaRPr>
          </a:p>
        </p:txBody>
      </p:sp>
      <p:pic>
        <p:nvPicPr>
          <p:cNvPr id="55298" name="Picture 2"/>
          <p:cNvPicPr>
            <a:picLocks noChangeAspect="1" noChangeArrowheads="1"/>
          </p:cNvPicPr>
          <p:nvPr/>
        </p:nvPicPr>
        <p:blipFill>
          <a:blip r:embed="rId3"/>
          <a:srcRect/>
          <a:stretch>
            <a:fillRect/>
          </a:stretch>
        </p:blipFill>
        <p:spPr bwMode="auto">
          <a:xfrm>
            <a:off x="1903496" y="2097004"/>
            <a:ext cx="8096250" cy="3562350"/>
          </a:xfrm>
          <a:prstGeom prst="rect">
            <a:avLst/>
          </a:prstGeom>
          <a:noFill/>
          <a:ln w="9525">
            <a:noFill/>
            <a:miter lim="800000"/>
            <a:headEnd/>
            <a:tailEnd/>
          </a:ln>
          <a:effectLst/>
        </p:spPr>
      </p:pic>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336884" y="3059530"/>
            <a:ext cx="2903622" cy="769441"/>
          </a:xfrm>
          <a:prstGeom prst="rect">
            <a:avLst/>
          </a:prstGeom>
          <a:noFill/>
        </p:spPr>
        <p:txBody>
          <a:bodyPr wrap="square" rtlCol="0">
            <a:spAutoFit/>
          </a:bodyPr>
          <a:lstStyle/>
          <a:p>
            <a:pPr algn="ctr"/>
            <a:r>
              <a:rPr lang="zh-CN" altLang="en-US" sz="4400" dirty="0" smtClean="0">
                <a:solidFill>
                  <a:schemeClr val="bg1"/>
                </a:solidFill>
                <a:latin typeface="微软雅黑" pitchFamily="34" charset="-122"/>
                <a:ea typeface="微软雅黑" pitchFamily="34" charset="-122"/>
              </a:rPr>
              <a:t>监听</a:t>
            </a:r>
            <a:r>
              <a:rPr lang="en-US" sz="4400" dirty="0" smtClean="0">
                <a:solidFill>
                  <a:schemeClr val="bg1"/>
                </a:solidFill>
              </a:rPr>
              <a:t>fetch</a:t>
            </a:r>
            <a:endParaRPr lang="en-US" sz="4400" dirty="0" smtClean="0">
              <a:solidFill>
                <a:schemeClr val="bg1"/>
              </a:solidFill>
            </a:endParaRPr>
          </a:p>
        </p:txBody>
      </p:sp>
      <p:pic>
        <p:nvPicPr>
          <p:cNvPr id="56322" name="Picture 2"/>
          <p:cNvPicPr>
            <a:picLocks noChangeAspect="1" noChangeArrowheads="1"/>
          </p:cNvPicPr>
          <p:nvPr/>
        </p:nvPicPr>
        <p:blipFill>
          <a:blip r:embed="rId3"/>
          <a:srcRect/>
          <a:stretch>
            <a:fillRect/>
          </a:stretch>
        </p:blipFill>
        <p:spPr bwMode="auto">
          <a:xfrm>
            <a:off x="3625516" y="391858"/>
            <a:ext cx="8159666" cy="6098176"/>
          </a:xfrm>
          <a:prstGeom prst="rect">
            <a:avLst/>
          </a:prstGeom>
          <a:noFill/>
          <a:ln w="9525">
            <a:noFill/>
            <a:miter lim="800000"/>
            <a:headEnd/>
            <a:tailEnd/>
          </a:ln>
          <a:effectLst/>
        </p:spPr>
      </p:pic>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1331495" y="555959"/>
            <a:ext cx="9464842" cy="769441"/>
          </a:xfrm>
          <a:prstGeom prst="rect">
            <a:avLst/>
          </a:prstGeom>
          <a:noFill/>
        </p:spPr>
        <p:txBody>
          <a:bodyPr wrap="square" rtlCol="0">
            <a:spAutoFit/>
          </a:bodyPr>
          <a:lstStyle/>
          <a:p>
            <a:pPr algn="ctr"/>
            <a:r>
              <a:rPr lang="en-US" altLang="zh-CN" sz="4400" dirty="0" smtClean="0">
                <a:solidFill>
                  <a:schemeClr val="bg1"/>
                </a:solidFill>
                <a:latin typeface="微软雅黑" pitchFamily="34" charset="-122"/>
                <a:ea typeface="微软雅黑" pitchFamily="34" charset="-122"/>
              </a:rPr>
              <a:t>Service Worker</a:t>
            </a:r>
            <a:r>
              <a:rPr lang="zh-CN" altLang="en-US" sz="4400" dirty="0" smtClean="0">
                <a:solidFill>
                  <a:schemeClr val="bg1"/>
                </a:solidFill>
                <a:latin typeface="微软雅黑" pitchFamily="34" charset="-122"/>
                <a:ea typeface="微软雅黑" pitchFamily="34" charset="-122"/>
              </a:rPr>
              <a:t>更新</a:t>
            </a:r>
            <a:endParaRPr lang="en-US" sz="4400" dirty="0" smtClean="0">
              <a:solidFill>
                <a:schemeClr val="bg1"/>
              </a:solidFill>
            </a:endParaRPr>
          </a:p>
        </p:txBody>
      </p:sp>
      <p:sp>
        <p:nvSpPr>
          <p:cNvPr id="5" name="TextBox 4"/>
          <p:cNvSpPr txBox="1"/>
          <p:nvPr/>
        </p:nvSpPr>
        <p:spPr>
          <a:xfrm>
            <a:off x="2375233" y="2286000"/>
            <a:ext cx="9031706" cy="2814617"/>
          </a:xfrm>
          <a:prstGeom prst="rect">
            <a:avLst/>
          </a:prstGeom>
          <a:noFill/>
        </p:spPr>
        <p:txBody>
          <a:bodyPr wrap="square" rtlCol="0">
            <a:spAutoFit/>
          </a:bodyPr>
          <a:lstStyle/>
          <a:p>
            <a:pPr>
              <a:lnSpc>
                <a:spcPct val="150000"/>
              </a:lnSpc>
            </a:pPr>
            <a:r>
              <a:rPr lang="en-US" altLang="zh-CN" sz="2000" dirty="0" smtClean="0">
                <a:solidFill>
                  <a:schemeClr val="bg1"/>
                </a:solidFill>
                <a:latin typeface="微软雅黑" pitchFamily="34" charset="-122"/>
                <a:ea typeface="微软雅黑" pitchFamily="34" charset="-122"/>
              </a:rPr>
              <a:t>1. </a:t>
            </a:r>
            <a:r>
              <a:rPr lang="zh-CN" altLang="en-US" sz="2000" dirty="0" smtClean="0">
                <a:solidFill>
                  <a:schemeClr val="bg1"/>
                </a:solidFill>
                <a:latin typeface="微软雅黑" pitchFamily="34" charset="-122"/>
                <a:ea typeface="微软雅黑" pitchFamily="34" charset="-122"/>
              </a:rPr>
              <a:t>更新您的服务工作线程 </a:t>
            </a:r>
            <a:r>
              <a:rPr lang="en-US" altLang="zh-CN" sz="2000" dirty="0" smtClean="0">
                <a:solidFill>
                  <a:schemeClr val="bg1"/>
                </a:solidFill>
                <a:latin typeface="微软雅黑" pitchFamily="34" charset="-122"/>
                <a:ea typeface="微软雅黑" pitchFamily="34" charset="-122"/>
              </a:rPr>
              <a:t>JavaScript </a:t>
            </a:r>
            <a:r>
              <a:rPr lang="zh-CN" altLang="en-US" sz="2000" dirty="0" smtClean="0">
                <a:solidFill>
                  <a:schemeClr val="bg1"/>
                </a:solidFill>
                <a:latin typeface="微软雅黑" pitchFamily="34" charset="-122"/>
                <a:ea typeface="微软雅黑" pitchFamily="34" charset="-122"/>
              </a:rPr>
              <a:t>文件。</a:t>
            </a:r>
            <a:r>
              <a:rPr lang="zh-CN" altLang="en-US" sz="2000" dirty="0" smtClean="0">
                <a:solidFill>
                  <a:schemeClr val="bg1"/>
                </a:solidFill>
                <a:latin typeface="微软雅黑" pitchFamily="34" charset="-122"/>
                <a:ea typeface="微软雅黑" pitchFamily="34" charset="-122"/>
              </a:rPr>
              <a:t> </a:t>
            </a:r>
            <a:br>
              <a:rPr lang="zh-CN" altLang="en-US" sz="2000" dirty="0" smtClean="0">
                <a:solidFill>
                  <a:schemeClr val="bg1"/>
                </a:solidFill>
                <a:latin typeface="微软雅黑" pitchFamily="34" charset="-122"/>
                <a:ea typeface="微软雅黑" pitchFamily="34" charset="-122"/>
              </a:rPr>
            </a:br>
            <a:r>
              <a:rPr lang="en-US" altLang="zh-CN" sz="2000" dirty="0" smtClean="0">
                <a:solidFill>
                  <a:schemeClr val="bg1"/>
                </a:solidFill>
                <a:latin typeface="微软雅黑" pitchFamily="34" charset="-122"/>
                <a:ea typeface="微软雅黑" pitchFamily="34" charset="-122"/>
              </a:rPr>
              <a:t>2. </a:t>
            </a:r>
            <a:r>
              <a:rPr lang="zh-CN" altLang="en-US" sz="2000" dirty="0" smtClean="0">
                <a:solidFill>
                  <a:schemeClr val="bg1"/>
                </a:solidFill>
                <a:latin typeface="微软雅黑" pitchFamily="34" charset="-122"/>
                <a:ea typeface="微软雅黑" pitchFamily="34" charset="-122"/>
              </a:rPr>
              <a:t>新服务工作线程将会启动</a:t>
            </a:r>
            <a:r>
              <a:rPr lang="zh-CN" altLang="en-US" sz="2000" dirty="0" smtClean="0">
                <a:solidFill>
                  <a:schemeClr val="bg1"/>
                </a:solidFill>
                <a:latin typeface="微软雅黑" pitchFamily="34" charset="-122"/>
                <a:ea typeface="微软雅黑" pitchFamily="34" charset="-122"/>
              </a:rPr>
              <a:t>，触发</a:t>
            </a:r>
            <a:r>
              <a:rPr lang="en-US" altLang="zh-CN" sz="2000" dirty="0" smtClean="0">
                <a:solidFill>
                  <a:schemeClr val="bg1"/>
                </a:solidFill>
                <a:latin typeface="微软雅黑" pitchFamily="34" charset="-122"/>
                <a:ea typeface="微软雅黑" pitchFamily="34" charset="-122"/>
              </a:rPr>
              <a:t>install </a:t>
            </a:r>
            <a:r>
              <a:rPr lang="zh-CN" altLang="en-US" sz="2000" dirty="0" smtClean="0">
                <a:solidFill>
                  <a:schemeClr val="bg1"/>
                </a:solidFill>
                <a:latin typeface="微软雅黑" pitchFamily="34" charset="-122"/>
                <a:ea typeface="微软雅黑" pitchFamily="34" charset="-122"/>
              </a:rPr>
              <a:t>事件。 </a:t>
            </a:r>
            <a:br>
              <a:rPr lang="zh-CN" altLang="en-US" sz="2000" dirty="0" smtClean="0">
                <a:solidFill>
                  <a:schemeClr val="bg1"/>
                </a:solidFill>
                <a:latin typeface="微软雅黑" pitchFamily="34" charset="-122"/>
                <a:ea typeface="微软雅黑" pitchFamily="34" charset="-122"/>
              </a:rPr>
            </a:br>
            <a:r>
              <a:rPr lang="en-US" altLang="zh-CN" sz="2000" dirty="0" smtClean="0">
                <a:solidFill>
                  <a:schemeClr val="bg1"/>
                </a:solidFill>
                <a:latin typeface="微软雅黑" pitchFamily="34" charset="-122"/>
                <a:ea typeface="微软雅黑" pitchFamily="34" charset="-122"/>
              </a:rPr>
              <a:t>3</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新</a:t>
            </a:r>
            <a:r>
              <a:rPr lang="en-US" altLang="zh-CN" sz="2000" dirty="0" err="1" smtClean="0">
                <a:solidFill>
                  <a:schemeClr val="bg1"/>
                </a:solidFill>
                <a:latin typeface="微软雅黑" pitchFamily="34" charset="-122"/>
                <a:ea typeface="微软雅黑" pitchFamily="34" charset="-122"/>
              </a:rPr>
              <a:t>sw</a:t>
            </a:r>
            <a:r>
              <a:rPr lang="zh-CN" altLang="en-US" sz="2000" dirty="0" smtClean="0">
                <a:solidFill>
                  <a:schemeClr val="bg1"/>
                </a:solidFill>
                <a:latin typeface="微软雅黑" pitchFamily="34" charset="-122"/>
                <a:ea typeface="微软雅黑" pitchFamily="34" charset="-122"/>
              </a:rPr>
              <a:t>将进入 </a:t>
            </a:r>
            <a:r>
              <a:rPr lang="en-US" altLang="zh-CN" sz="2000" dirty="0" smtClean="0">
                <a:solidFill>
                  <a:schemeClr val="bg1"/>
                </a:solidFill>
                <a:latin typeface="微软雅黑" pitchFamily="34" charset="-122"/>
                <a:ea typeface="微软雅黑" pitchFamily="34" charset="-122"/>
              </a:rPr>
              <a:t>waiting </a:t>
            </a:r>
            <a:r>
              <a:rPr lang="zh-CN" altLang="en-US" sz="2000" dirty="0" smtClean="0">
                <a:solidFill>
                  <a:schemeClr val="bg1"/>
                </a:solidFill>
                <a:latin typeface="微软雅黑" pitchFamily="34" charset="-122"/>
                <a:ea typeface="微软雅黑" pitchFamily="34" charset="-122"/>
              </a:rPr>
              <a:t>状态，等待旧</a:t>
            </a:r>
            <a:r>
              <a:rPr lang="en-US" altLang="zh-CN" sz="2000" dirty="0" err="1" smtClean="0">
                <a:solidFill>
                  <a:schemeClr val="bg1"/>
                </a:solidFill>
                <a:latin typeface="微软雅黑" pitchFamily="34" charset="-122"/>
                <a:ea typeface="微软雅黑" pitchFamily="34" charset="-122"/>
              </a:rPr>
              <a:t>sw</a:t>
            </a:r>
            <a:r>
              <a:rPr lang="zh-CN" altLang="en-US" sz="2000" dirty="0" smtClean="0">
                <a:solidFill>
                  <a:schemeClr val="bg1"/>
                </a:solidFill>
                <a:latin typeface="微软雅黑" pitchFamily="34" charset="-122"/>
                <a:ea typeface="微软雅黑" pitchFamily="34" charset="-122"/>
              </a:rPr>
              <a:t>释放控制权。</a:t>
            </a:r>
            <a:r>
              <a:rPr lang="zh-CN" altLang="en-US" sz="2000" dirty="0" smtClean="0">
                <a:solidFill>
                  <a:schemeClr val="bg1"/>
                </a:solidFill>
                <a:latin typeface="微软雅黑" pitchFamily="34" charset="-122"/>
                <a:ea typeface="微软雅黑" pitchFamily="34" charset="-122"/>
              </a:rPr>
              <a:t> </a:t>
            </a:r>
            <a:br>
              <a:rPr lang="zh-CN" altLang="en-US" sz="2000" dirty="0" smtClean="0">
                <a:solidFill>
                  <a:schemeClr val="bg1"/>
                </a:solidFill>
                <a:latin typeface="微软雅黑" pitchFamily="34" charset="-122"/>
                <a:ea typeface="微软雅黑" pitchFamily="34" charset="-122"/>
              </a:rPr>
            </a:br>
            <a:r>
              <a:rPr lang="en-US" altLang="zh-CN" sz="2000" dirty="0" smtClean="0">
                <a:solidFill>
                  <a:schemeClr val="bg1"/>
                </a:solidFill>
                <a:latin typeface="微软雅黑" pitchFamily="34" charset="-122"/>
                <a:ea typeface="微软雅黑" pitchFamily="34" charset="-122"/>
              </a:rPr>
              <a:t>4. </a:t>
            </a:r>
            <a:r>
              <a:rPr lang="zh-CN" altLang="en-US" sz="2000" dirty="0" smtClean="0">
                <a:solidFill>
                  <a:schemeClr val="bg1"/>
                </a:solidFill>
                <a:latin typeface="微软雅黑" pitchFamily="34" charset="-122"/>
                <a:ea typeface="微软雅黑" pitchFamily="34" charset="-122"/>
              </a:rPr>
              <a:t>网站上打开</a:t>
            </a:r>
            <a:r>
              <a:rPr lang="zh-CN" altLang="en-US" sz="2000" dirty="0" smtClean="0">
                <a:solidFill>
                  <a:schemeClr val="bg1"/>
                </a:solidFill>
                <a:latin typeface="微软雅黑" pitchFamily="34" charset="-122"/>
                <a:ea typeface="微软雅黑" pitchFamily="34" charset="-122"/>
              </a:rPr>
              <a:t>的</a:t>
            </a:r>
            <a:r>
              <a:rPr lang="zh-CN" altLang="en-US" sz="2000" dirty="0" smtClean="0">
                <a:solidFill>
                  <a:schemeClr val="bg1"/>
                </a:solidFill>
                <a:latin typeface="微软雅黑" pitchFamily="34" charset="-122"/>
                <a:ea typeface="微软雅黑" pitchFamily="34" charset="-122"/>
              </a:rPr>
              <a:t>页面全部关闭，旧</a:t>
            </a:r>
            <a:r>
              <a:rPr lang="en-US" altLang="zh-CN" sz="2000" dirty="0" err="1" smtClean="0">
                <a:solidFill>
                  <a:schemeClr val="bg1"/>
                </a:solidFill>
                <a:latin typeface="微软雅黑" pitchFamily="34" charset="-122"/>
                <a:ea typeface="微软雅黑" pitchFamily="34" charset="-122"/>
              </a:rPr>
              <a:t>sw</a:t>
            </a:r>
            <a:r>
              <a:rPr lang="zh-CN" altLang="en-US" sz="2000" dirty="0" smtClean="0">
                <a:solidFill>
                  <a:schemeClr val="bg1"/>
                </a:solidFill>
                <a:latin typeface="微软雅黑" pitchFamily="34" charset="-122"/>
                <a:ea typeface="微软雅黑" pitchFamily="34" charset="-122"/>
              </a:rPr>
              <a:t>被终止，新</a:t>
            </a:r>
            <a:r>
              <a:rPr lang="en-US" altLang="zh-CN" sz="2000" dirty="0" err="1" smtClean="0">
                <a:solidFill>
                  <a:schemeClr val="bg1"/>
                </a:solidFill>
                <a:latin typeface="微软雅黑" pitchFamily="34" charset="-122"/>
                <a:ea typeface="微软雅黑" pitchFamily="34" charset="-122"/>
              </a:rPr>
              <a:t>sw</a:t>
            </a:r>
            <a:r>
              <a:rPr lang="zh-CN" altLang="en-US" sz="2000" dirty="0" smtClean="0">
                <a:solidFill>
                  <a:schemeClr val="bg1"/>
                </a:solidFill>
                <a:latin typeface="微软雅黑" pitchFamily="34" charset="-122"/>
                <a:ea typeface="微软雅黑" pitchFamily="34" charset="-122"/>
              </a:rPr>
              <a:t>取得</a:t>
            </a:r>
            <a:r>
              <a:rPr lang="zh-CN" altLang="en-US" sz="2000" dirty="0" smtClean="0">
                <a:solidFill>
                  <a:schemeClr val="bg1"/>
                </a:solidFill>
                <a:latin typeface="微软雅黑" pitchFamily="34" charset="-122"/>
                <a:ea typeface="微软雅黑" pitchFamily="34" charset="-122"/>
              </a:rPr>
              <a:t>控制权。 </a:t>
            </a:r>
            <a:br>
              <a:rPr lang="zh-CN" altLang="en-US" sz="2000" dirty="0" smtClean="0">
                <a:solidFill>
                  <a:schemeClr val="bg1"/>
                </a:solidFill>
                <a:latin typeface="微软雅黑" pitchFamily="34" charset="-122"/>
                <a:ea typeface="微软雅黑" pitchFamily="34" charset="-122"/>
              </a:rPr>
            </a:br>
            <a:r>
              <a:rPr lang="en-US" altLang="zh-CN" sz="2000" dirty="0" smtClean="0">
                <a:solidFill>
                  <a:schemeClr val="bg1"/>
                </a:solidFill>
                <a:latin typeface="微软雅黑" pitchFamily="34" charset="-122"/>
                <a:ea typeface="微软雅黑" pitchFamily="34" charset="-122"/>
              </a:rPr>
              <a:t>5. </a:t>
            </a:r>
            <a:r>
              <a:rPr lang="zh-CN" altLang="en-US" sz="2000" dirty="0" smtClean="0">
                <a:solidFill>
                  <a:schemeClr val="bg1"/>
                </a:solidFill>
                <a:latin typeface="微软雅黑" pitchFamily="34" charset="-122"/>
                <a:ea typeface="微软雅黑" pitchFamily="34" charset="-122"/>
              </a:rPr>
              <a:t>新服务工作线程取得控制权后</a:t>
            </a:r>
            <a:r>
              <a:rPr lang="zh-CN" altLang="en-US" sz="2000" dirty="0" smtClean="0">
                <a:solidFill>
                  <a:schemeClr val="bg1"/>
                </a:solidFill>
                <a:latin typeface="微软雅黑" pitchFamily="34" charset="-122"/>
                <a:ea typeface="微软雅黑" pitchFamily="34" charset="-122"/>
              </a:rPr>
              <a:t>，触发</a:t>
            </a:r>
            <a:r>
              <a:rPr lang="zh-CN" altLang="en-US" sz="2000" dirty="0" smtClean="0">
                <a:solidFill>
                  <a:schemeClr val="bg1"/>
                </a:solidFill>
                <a:latin typeface="微软雅黑" pitchFamily="34" charset="-122"/>
                <a:ea typeface="微软雅黑" pitchFamily="34" charset="-122"/>
              </a:rPr>
              <a:t>其 </a:t>
            </a:r>
            <a:r>
              <a:rPr lang="en-US" altLang="zh-CN" sz="2000" dirty="0" smtClean="0">
                <a:solidFill>
                  <a:schemeClr val="bg1"/>
                </a:solidFill>
                <a:latin typeface="微软雅黑" pitchFamily="34" charset="-122"/>
                <a:ea typeface="微软雅黑" pitchFamily="34" charset="-122"/>
              </a:rPr>
              <a:t>activate </a:t>
            </a:r>
            <a:r>
              <a:rPr lang="zh-CN" altLang="en-US" sz="2000" dirty="0" smtClean="0">
                <a:solidFill>
                  <a:schemeClr val="bg1"/>
                </a:solidFill>
                <a:latin typeface="微软雅黑" pitchFamily="34" charset="-122"/>
                <a:ea typeface="微软雅黑" pitchFamily="34" charset="-122"/>
              </a:rPr>
              <a:t>事件。</a:t>
            </a:r>
          </a:p>
          <a:p>
            <a:pPr>
              <a:lnSpc>
                <a:spcPct val="150000"/>
              </a:lnSpc>
            </a:pP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23270863"/>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07586" y="3044280"/>
            <a:ext cx="5976829" cy="769441"/>
          </a:xfrm>
          <a:prstGeom prst="rect">
            <a:avLst/>
          </a:prstGeom>
        </p:spPr>
        <p:txBody>
          <a:bodyPr wrap="none">
            <a:spAutoFit/>
          </a:bodyPr>
          <a:lstStyle/>
          <a:p>
            <a:r>
              <a:rPr lang="en-US" sz="4400" dirty="0" smtClean="0">
                <a:solidFill>
                  <a:schemeClr val="bg1"/>
                </a:solidFill>
              </a:rPr>
              <a:t>Talk is cheap. </a:t>
            </a:r>
            <a:r>
              <a:rPr lang="en-US" altLang="zh-CN" sz="4400" dirty="0" smtClean="0">
                <a:solidFill>
                  <a:schemeClr val="bg1"/>
                </a:solidFill>
              </a:rPr>
              <a:t>Let’s build !</a:t>
            </a:r>
            <a:endParaRPr lang="en-US" sz="4400" dirty="0">
              <a:solidFill>
                <a:schemeClr val="bg1"/>
              </a:solidFill>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4360489"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1.</a:t>
            </a:r>
            <a:r>
              <a:rPr lang="zh-CN" altLang="en-US" sz="4400" dirty="0" smtClean="0">
                <a:solidFill>
                  <a:schemeClr val="bg1"/>
                </a:solidFill>
                <a:latin typeface="微软雅黑" pitchFamily="34" charset="-122"/>
                <a:ea typeface="微软雅黑" pitchFamily="34" charset="-122"/>
              </a:rPr>
              <a:t>构建</a:t>
            </a:r>
            <a:r>
              <a:rPr lang="en-US" altLang="zh-CN" sz="4400" dirty="0" smtClean="0">
                <a:solidFill>
                  <a:schemeClr val="bg1"/>
                </a:solidFill>
                <a:latin typeface="微软雅黑" pitchFamily="34" charset="-122"/>
                <a:ea typeface="微软雅黑" pitchFamily="34" charset="-122"/>
              </a:rPr>
              <a:t>App Shell</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5668027"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2.</a:t>
            </a:r>
            <a:r>
              <a:rPr lang="zh-CN" altLang="en-US" sz="4400" dirty="0" smtClean="0">
                <a:solidFill>
                  <a:schemeClr val="bg1"/>
                </a:solidFill>
                <a:latin typeface="微软雅黑" pitchFamily="34" charset="-122"/>
                <a:ea typeface="微软雅黑" pitchFamily="34" charset="-122"/>
              </a:rPr>
              <a:t>注册</a:t>
            </a:r>
            <a:r>
              <a:rPr lang="en-US" altLang="zh-CN" sz="4400" dirty="0" smtClean="0">
                <a:solidFill>
                  <a:schemeClr val="bg1"/>
                </a:solidFill>
                <a:latin typeface="微软雅黑" pitchFamily="34" charset="-122"/>
                <a:ea typeface="微软雅黑" pitchFamily="34" charset="-122"/>
              </a:rPr>
              <a:t>service worker</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4360489"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3.</a:t>
            </a:r>
            <a:r>
              <a:rPr lang="zh-CN" altLang="en-US" sz="4400" dirty="0" smtClean="0">
                <a:solidFill>
                  <a:schemeClr val="bg1"/>
                </a:solidFill>
                <a:latin typeface="微软雅黑" pitchFamily="34" charset="-122"/>
                <a:ea typeface="微软雅黑" pitchFamily="34" charset="-122"/>
              </a:rPr>
              <a:t>缓存</a:t>
            </a:r>
            <a:r>
              <a:rPr lang="en-US" altLang="zh-CN" sz="4400" dirty="0" smtClean="0">
                <a:solidFill>
                  <a:schemeClr val="bg1"/>
                </a:solidFill>
                <a:latin typeface="微软雅黑" pitchFamily="34" charset="-122"/>
                <a:ea typeface="微软雅黑" pitchFamily="34" charset="-122"/>
              </a:rPr>
              <a:t>App Shell</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934085" y="2128676"/>
            <a:ext cx="8430323" cy="14229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dirty="0" smtClean="0">
                <a:solidFill>
                  <a:schemeClr val="bg1"/>
                </a:solidFill>
                <a:latin typeface="微软雅黑" pitchFamily="34" charset="-122"/>
                <a:ea typeface="微软雅黑" pitchFamily="34" charset="-122"/>
              </a:rPr>
              <a:t>Progressive Web Apps</a:t>
            </a:r>
          </a:p>
          <a:p>
            <a:pPr>
              <a:lnSpc>
                <a:spcPct val="150000"/>
              </a:lnSpc>
            </a:pPr>
            <a:r>
              <a:rPr lang="zh-CN" altLang="en-US" sz="2000" dirty="0" smtClean="0">
                <a:solidFill>
                  <a:schemeClr val="bg1"/>
                </a:solidFill>
                <a:latin typeface="微软雅黑" pitchFamily="34" charset="-122"/>
                <a:ea typeface="微软雅黑" pitchFamily="34" charset="-122"/>
              </a:rPr>
              <a:t>是</a:t>
            </a:r>
            <a:r>
              <a:rPr lang="zh-CN" altLang="en-US" sz="2000" dirty="0" smtClean="0">
                <a:solidFill>
                  <a:schemeClr val="bg1"/>
                </a:solidFill>
                <a:latin typeface="微软雅黑" pitchFamily="34" charset="-122"/>
                <a:ea typeface="微软雅黑" pitchFamily="34" charset="-122"/>
              </a:rPr>
              <a:t>一个利用现代浏览器的</a:t>
            </a:r>
            <a:r>
              <a:rPr lang="zh-CN" altLang="en-US" sz="2000" dirty="0" smtClean="0">
                <a:solidFill>
                  <a:schemeClr val="bg1"/>
                </a:solidFill>
                <a:latin typeface="微软雅黑" pitchFamily="34" charset="-122"/>
                <a:ea typeface="微软雅黑" pitchFamily="34" charset="-122"/>
              </a:rPr>
              <a:t>能力，</a:t>
            </a:r>
            <a:r>
              <a:rPr lang="zh-CN" altLang="en-US" sz="2000" dirty="0" smtClean="0">
                <a:solidFill>
                  <a:schemeClr val="bg1"/>
                </a:solidFill>
                <a:latin typeface="微软雅黑" pitchFamily="34" charset="-122"/>
                <a:ea typeface="微软雅黑" pitchFamily="34" charset="-122"/>
              </a:rPr>
              <a:t>让 </a:t>
            </a:r>
            <a:r>
              <a:rPr lang="en-US" altLang="zh-CN" sz="2000" dirty="0" smtClean="0">
                <a:solidFill>
                  <a:schemeClr val="bg1"/>
                </a:solidFill>
                <a:latin typeface="微软雅黑" pitchFamily="34" charset="-122"/>
                <a:ea typeface="微软雅黑" pitchFamily="34" charset="-122"/>
              </a:rPr>
              <a:t>Web App </a:t>
            </a:r>
            <a:r>
              <a:rPr lang="zh-CN" altLang="en-US" sz="2000" dirty="0" smtClean="0">
                <a:solidFill>
                  <a:schemeClr val="bg1"/>
                </a:solidFill>
                <a:latin typeface="微软雅黑" pitchFamily="34" charset="-122"/>
                <a:ea typeface="微软雅黑" pitchFamily="34" charset="-122"/>
              </a:rPr>
              <a:t>具备一些 </a:t>
            </a:r>
            <a:r>
              <a:rPr lang="en-US" altLang="zh-CN" sz="2000" dirty="0" smtClean="0">
                <a:solidFill>
                  <a:schemeClr val="bg1"/>
                </a:solidFill>
                <a:latin typeface="微软雅黑" pitchFamily="34" charset="-122"/>
                <a:ea typeface="微软雅黑" pitchFamily="34" charset="-122"/>
              </a:rPr>
              <a:t>Native App </a:t>
            </a:r>
            <a:r>
              <a:rPr lang="zh-CN" altLang="en-US" sz="2000" dirty="0" smtClean="0">
                <a:solidFill>
                  <a:schemeClr val="bg1"/>
                </a:solidFill>
                <a:latin typeface="微软雅黑" pitchFamily="34" charset="-122"/>
                <a:ea typeface="微软雅黑" pitchFamily="34" charset="-122"/>
              </a:rPr>
              <a:t>的表现和能力</a:t>
            </a:r>
            <a:r>
              <a:rPr lang="zh-CN" altLang="en-US" sz="2000" dirty="0" smtClean="0">
                <a:solidFill>
                  <a:schemeClr val="bg1"/>
                </a:solidFill>
                <a:latin typeface="微软雅黑" pitchFamily="34" charset="-122"/>
                <a:ea typeface="微软雅黑" pitchFamily="34" charset="-122"/>
              </a:rPr>
              <a:t>，提高</a:t>
            </a:r>
            <a:r>
              <a:rPr lang="zh-CN" altLang="en-US" sz="2000" dirty="0" smtClean="0">
                <a:solidFill>
                  <a:schemeClr val="bg1"/>
                </a:solidFill>
                <a:latin typeface="微软雅黑" pitchFamily="34" charset="-122"/>
                <a:ea typeface="微软雅黑" pitchFamily="34" charset="-122"/>
              </a:rPr>
              <a:t>用户</a:t>
            </a:r>
            <a:r>
              <a:rPr lang="zh-CN" altLang="en-US" sz="2000" dirty="0" smtClean="0">
                <a:solidFill>
                  <a:schemeClr val="bg1"/>
                </a:solidFill>
                <a:latin typeface="微软雅黑" pitchFamily="34" charset="-122"/>
                <a:ea typeface="微软雅黑" pitchFamily="34" charset="-122"/>
              </a:rPr>
              <a:t>体验的</a:t>
            </a:r>
            <a:r>
              <a:rPr lang="en-US" altLang="zh-CN" sz="2000" dirty="0" smtClean="0">
                <a:solidFill>
                  <a:schemeClr val="bg1"/>
                </a:solidFill>
                <a:latin typeface="微软雅黑" pitchFamily="34" charset="-122"/>
                <a:ea typeface="微软雅黑" pitchFamily="34" charset="-122"/>
              </a:rPr>
              <a:t>web</a:t>
            </a:r>
            <a:r>
              <a:rPr lang="zh-CN" altLang="en-US" sz="2000" dirty="0" smtClean="0">
                <a:solidFill>
                  <a:schemeClr val="bg1"/>
                </a:solidFill>
                <a:latin typeface="微软雅黑" pitchFamily="34" charset="-122"/>
                <a:ea typeface="微软雅黑" pitchFamily="34" charset="-122"/>
              </a:rPr>
              <a:t>应用。核心</a:t>
            </a:r>
            <a:r>
              <a:rPr lang="zh-CN" altLang="en-US" sz="2000" dirty="0" smtClean="0">
                <a:solidFill>
                  <a:schemeClr val="bg1"/>
                </a:solidFill>
                <a:latin typeface="微软雅黑" pitchFamily="34" charset="-122"/>
                <a:ea typeface="微软雅黑" pitchFamily="34" charset="-122"/>
              </a:rPr>
              <a:t>是渐进式增强</a:t>
            </a:r>
            <a:r>
              <a:rPr lang="zh-CN" altLang="en-US" sz="2000"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47385934"/>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4935967"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4.</a:t>
            </a:r>
            <a:r>
              <a:rPr lang="zh-CN" altLang="en-US" sz="4400" dirty="0" smtClean="0">
                <a:solidFill>
                  <a:schemeClr val="bg1"/>
                </a:solidFill>
                <a:latin typeface="微软雅黑" pitchFamily="34" charset="-122"/>
                <a:ea typeface="微软雅黑" pitchFamily="34" charset="-122"/>
              </a:rPr>
              <a:t>清理旧版</a:t>
            </a:r>
            <a:r>
              <a:rPr lang="en-US" altLang="zh-CN" sz="4400" dirty="0" smtClean="0">
                <a:solidFill>
                  <a:schemeClr val="bg1"/>
                </a:solidFill>
                <a:latin typeface="微软雅黑" pitchFamily="34" charset="-122"/>
                <a:ea typeface="微软雅黑" pitchFamily="34" charset="-122"/>
              </a:rPr>
              <a:t>SW</a:t>
            </a:r>
            <a:r>
              <a:rPr lang="zh-CN" altLang="en-US" sz="4400" dirty="0" smtClean="0">
                <a:solidFill>
                  <a:schemeClr val="bg1"/>
                </a:solidFill>
                <a:latin typeface="微软雅黑" pitchFamily="34" charset="-122"/>
                <a:ea typeface="微软雅黑" pitchFamily="34" charset="-122"/>
              </a:rPr>
              <a:t>缓存</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3998210"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5.</a:t>
            </a:r>
            <a:r>
              <a:rPr lang="zh-CN" altLang="en-US" sz="4400" dirty="0" smtClean="0">
                <a:solidFill>
                  <a:schemeClr val="bg1"/>
                </a:solidFill>
                <a:latin typeface="微软雅黑" pitchFamily="34" charset="-122"/>
                <a:ea typeface="微软雅黑" pitchFamily="34" charset="-122"/>
              </a:rPr>
              <a:t>缓存动态数据</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53000" y="3044280"/>
            <a:ext cx="4203395" cy="769441"/>
          </a:xfrm>
          <a:prstGeom prst="rect">
            <a:avLst/>
          </a:prstGeom>
        </p:spPr>
        <p:txBody>
          <a:bodyPr wrap="none">
            <a:spAutoFit/>
          </a:bodyPr>
          <a:lstStyle/>
          <a:p>
            <a:r>
              <a:rPr lang="en-US" sz="4400" dirty="0" smtClean="0">
                <a:solidFill>
                  <a:schemeClr val="bg1"/>
                </a:solidFill>
                <a:latin typeface="微软雅黑" pitchFamily="34" charset="-122"/>
                <a:ea typeface="微软雅黑" pitchFamily="34" charset="-122"/>
              </a:rPr>
              <a:t>6.</a:t>
            </a:r>
            <a:r>
              <a:rPr lang="zh-CN" altLang="en-US" sz="4400" dirty="0" smtClean="0">
                <a:solidFill>
                  <a:schemeClr val="bg1"/>
                </a:solidFill>
                <a:latin typeface="微软雅黑" pitchFamily="34" charset="-122"/>
                <a:ea typeface="微软雅黑" pitchFamily="34" charset="-122"/>
              </a:rPr>
              <a:t> 离线功能完成</a:t>
            </a:r>
            <a:endParaRPr 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TextBox 72"/>
          <p:cNvSpPr txBox="1"/>
          <p:nvPr/>
        </p:nvSpPr>
        <p:spPr>
          <a:xfrm>
            <a:off x="1331495" y="1070309"/>
            <a:ext cx="9464842" cy="584775"/>
          </a:xfrm>
          <a:prstGeom prst="rect">
            <a:avLst/>
          </a:prstGeom>
          <a:noFill/>
        </p:spPr>
        <p:txBody>
          <a:bodyPr wrap="square" rtlCol="0">
            <a:spAutoFit/>
          </a:bodyPr>
          <a:lstStyle/>
          <a:p>
            <a:pPr algn="ctr"/>
            <a:r>
              <a:rPr lang="zh-CN" altLang="en-US" sz="3200" dirty="0" smtClean="0">
                <a:solidFill>
                  <a:schemeClr val="bg1"/>
                </a:solidFill>
                <a:latin typeface="微软雅黑" pitchFamily="34" charset="-122"/>
                <a:ea typeface="微软雅黑" pitchFamily="34" charset="-122"/>
              </a:rPr>
              <a:t>总结</a:t>
            </a:r>
            <a:endParaRPr lang="en-US" sz="3200" dirty="0" smtClean="0">
              <a:solidFill>
                <a:schemeClr val="bg1"/>
              </a:solidFill>
            </a:endParaRPr>
          </a:p>
        </p:txBody>
      </p:sp>
      <p:sp>
        <p:nvSpPr>
          <p:cNvPr id="74" name="TextBox 73"/>
          <p:cNvSpPr txBox="1"/>
          <p:nvPr/>
        </p:nvSpPr>
        <p:spPr>
          <a:xfrm>
            <a:off x="2040104" y="2133600"/>
            <a:ext cx="8111792" cy="2862322"/>
          </a:xfrm>
          <a:prstGeom prst="rect">
            <a:avLst/>
          </a:prstGeom>
          <a:noFill/>
        </p:spPr>
        <p:txBody>
          <a:bodyPr wrap="square" rtlCol="0">
            <a:spAutoFit/>
          </a:bodyPr>
          <a:lstStyle/>
          <a:p>
            <a:pPr marL="457200" indent="-457200">
              <a:lnSpc>
                <a:spcPct val="150000"/>
              </a:lnSpc>
              <a:buAutoNum type="arabicPeriod"/>
            </a:pPr>
            <a:r>
              <a:rPr lang="en-US" altLang="zh-CN" sz="2400" dirty="0" smtClean="0">
                <a:solidFill>
                  <a:schemeClr val="bg1"/>
                </a:solidFill>
                <a:latin typeface="微软雅黑" pitchFamily="34" charset="-122"/>
                <a:ea typeface="微软雅黑" pitchFamily="34" charset="-122"/>
              </a:rPr>
              <a:t>PWA</a:t>
            </a:r>
            <a:r>
              <a:rPr lang="zh-CN" altLang="en-US" sz="2400" dirty="0" smtClean="0">
                <a:solidFill>
                  <a:schemeClr val="bg1"/>
                </a:solidFill>
                <a:latin typeface="微软雅黑" pitchFamily="34" charset="-122"/>
                <a:ea typeface="微软雅黑" pitchFamily="34" charset="-122"/>
              </a:rPr>
              <a:t>的定义</a:t>
            </a:r>
            <a:endParaRPr lang="en-US" altLang="zh-CN" sz="2400" dirty="0" smtClean="0">
              <a:solidFill>
                <a:schemeClr val="bg1"/>
              </a:solidFill>
              <a:latin typeface="微软雅黑" pitchFamily="34" charset="-122"/>
              <a:ea typeface="微软雅黑" pitchFamily="34" charset="-122"/>
            </a:endParaRPr>
          </a:p>
          <a:p>
            <a:pPr marL="457200" indent="-457200">
              <a:lnSpc>
                <a:spcPct val="150000"/>
              </a:lnSpc>
              <a:buAutoNum type="arabicPeriod"/>
            </a:pPr>
            <a:r>
              <a:rPr lang="en-US" altLang="zh-CN" sz="2400" dirty="0" smtClean="0">
                <a:solidFill>
                  <a:schemeClr val="bg1"/>
                </a:solidFill>
                <a:latin typeface="微软雅黑" pitchFamily="34" charset="-122"/>
                <a:ea typeface="微软雅黑" pitchFamily="34" charset="-122"/>
              </a:rPr>
              <a:t> PWA</a:t>
            </a:r>
            <a:r>
              <a:rPr lang="zh-CN" altLang="en-US" sz="2400" dirty="0" smtClean="0">
                <a:solidFill>
                  <a:schemeClr val="bg1"/>
                </a:solidFill>
                <a:latin typeface="微软雅黑" pitchFamily="34" charset="-122"/>
                <a:ea typeface="微软雅黑" pitchFamily="34" charset="-122"/>
              </a:rPr>
              <a:t>的特点</a:t>
            </a:r>
            <a:endParaRPr lang="en-US" altLang="zh-CN" sz="2400" dirty="0" smtClean="0">
              <a:solidFill>
                <a:schemeClr val="bg1"/>
              </a:solidFill>
              <a:latin typeface="微软雅黑" pitchFamily="34" charset="-122"/>
              <a:ea typeface="微软雅黑" pitchFamily="34" charset="-122"/>
            </a:endParaRPr>
          </a:p>
          <a:p>
            <a:pPr marL="457200" indent="-457200">
              <a:lnSpc>
                <a:spcPct val="150000"/>
              </a:lnSpc>
              <a:buAutoNum type="arabicPeriod"/>
            </a:pPr>
            <a:r>
              <a:rPr lang="en-US" altLang="zh-CN" sz="2400" dirty="0" smtClean="0">
                <a:solidFill>
                  <a:schemeClr val="bg1"/>
                </a:solidFill>
                <a:latin typeface="微软雅黑" pitchFamily="34" charset="-122"/>
                <a:ea typeface="微软雅黑" pitchFamily="34" charset="-122"/>
              </a:rPr>
              <a:t>PWA</a:t>
            </a:r>
            <a:r>
              <a:rPr lang="zh-CN" altLang="en-US" sz="2400" dirty="0" smtClean="0">
                <a:solidFill>
                  <a:schemeClr val="bg1"/>
                </a:solidFill>
                <a:latin typeface="微软雅黑" pitchFamily="34" charset="-122"/>
                <a:ea typeface="微软雅黑" pitchFamily="34" charset="-122"/>
              </a:rPr>
              <a:t>技术清单 </a:t>
            </a:r>
            <a:r>
              <a:rPr lang="zh-CN" altLang="en-US"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a:t>
            </a:r>
            <a:r>
              <a:rPr lang="en-US" altLang="zh-CN" sz="2400" dirty="0" smtClean="0">
                <a:solidFill>
                  <a:schemeClr val="bg1"/>
                </a:solidFill>
                <a:latin typeface="微软雅黑" pitchFamily="34" charset="-122"/>
                <a:ea typeface="微软雅黑" pitchFamily="34" charset="-122"/>
              </a:rPr>
              <a:t>App shell</a:t>
            </a:r>
            <a:r>
              <a:rPr lang="zh-CN" altLang="en-US" sz="2400" dirty="0" smtClean="0">
                <a:solidFill>
                  <a:schemeClr val="bg1"/>
                </a:solidFill>
                <a:latin typeface="微软雅黑" pitchFamily="34" charset="-122"/>
                <a:ea typeface="微软雅黑" pitchFamily="34" charset="-122"/>
              </a:rPr>
              <a:t>、</a:t>
            </a:r>
            <a:r>
              <a:rPr lang="en-US" altLang="zh-CN" sz="2400" dirty="0" smtClean="0">
                <a:solidFill>
                  <a:schemeClr val="bg1"/>
                </a:solidFill>
                <a:latin typeface="微软雅黑" pitchFamily="34" charset="-122"/>
                <a:ea typeface="微软雅黑" pitchFamily="34" charset="-122"/>
              </a:rPr>
              <a:t> SW </a:t>
            </a:r>
            <a:r>
              <a:rPr lang="zh-CN" altLang="en-US" sz="2400" dirty="0" smtClean="0">
                <a:solidFill>
                  <a:schemeClr val="bg1"/>
                </a:solidFill>
                <a:latin typeface="微软雅黑" pitchFamily="34" charset="-122"/>
                <a:ea typeface="微软雅黑" pitchFamily="34" charset="-122"/>
              </a:rPr>
              <a:t>、</a:t>
            </a:r>
            <a:r>
              <a:rPr lang="en-US" altLang="zh-CN" sz="2400" dirty="0" err="1" smtClean="0">
                <a:solidFill>
                  <a:schemeClr val="bg1"/>
                </a:solidFill>
                <a:latin typeface="微软雅黑" pitchFamily="34" charset="-122"/>
                <a:ea typeface="微软雅黑" pitchFamily="34" charset="-122"/>
              </a:rPr>
              <a:t>CacheStorage</a:t>
            </a:r>
            <a:r>
              <a:rPr lang="zh-CN" altLang="en-US" sz="2400" dirty="0" smtClean="0">
                <a:solidFill>
                  <a:schemeClr val="bg1"/>
                </a:solidFill>
                <a:latin typeface="微软雅黑" pitchFamily="34" charset="-122"/>
                <a:ea typeface="微软雅黑" pitchFamily="34" charset="-122"/>
              </a:rPr>
              <a:t>等</a:t>
            </a:r>
            <a:endParaRPr lang="en-US" altLang="zh-CN" sz="2400" dirty="0" smtClean="0">
              <a:solidFill>
                <a:schemeClr val="bg1"/>
              </a:solidFill>
              <a:latin typeface="微软雅黑" pitchFamily="34" charset="-122"/>
              <a:ea typeface="微软雅黑" pitchFamily="34" charset="-122"/>
            </a:endParaRPr>
          </a:p>
          <a:p>
            <a:pPr marL="457200" indent="-457200">
              <a:lnSpc>
                <a:spcPct val="150000"/>
              </a:lnSpc>
              <a:buAutoNum type="arabicPeriod"/>
            </a:pPr>
            <a:r>
              <a:rPr lang="zh-CN" altLang="en-US" sz="2400" dirty="0" smtClean="0">
                <a:solidFill>
                  <a:schemeClr val="bg1"/>
                </a:solidFill>
                <a:latin typeface="微软雅黑" pitchFamily="34" charset="-122"/>
                <a:ea typeface="微软雅黑" pitchFamily="34" charset="-122"/>
              </a:rPr>
              <a:t>基于</a:t>
            </a:r>
            <a:r>
              <a:rPr lang="en-US" altLang="zh-CN" sz="2400" dirty="0" err="1" smtClean="0">
                <a:solidFill>
                  <a:schemeClr val="bg1"/>
                </a:solidFill>
                <a:latin typeface="微软雅黑" pitchFamily="34" charset="-122"/>
                <a:ea typeface="微软雅黑" pitchFamily="34" charset="-122"/>
              </a:rPr>
              <a:t>sw</a:t>
            </a:r>
            <a:r>
              <a:rPr lang="zh-CN" altLang="en-US" sz="2400" dirty="0" smtClean="0">
                <a:solidFill>
                  <a:schemeClr val="bg1"/>
                </a:solidFill>
                <a:latin typeface="微软雅黑" pitchFamily="34" charset="-122"/>
                <a:ea typeface="微软雅黑" pitchFamily="34" charset="-122"/>
              </a:rPr>
              <a:t>、</a:t>
            </a:r>
            <a:r>
              <a:rPr lang="en-US" altLang="zh-CN" sz="2400" dirty="0" err="1" smtClean="0">
                <a:solidFill>
                  <a:schemeClr val="bg1"/>
                </a:solidFill>
                <a:latin typeface="微软雅黑" pitchFamily="34" charset="-122"/>
                <a:ea typeface="微软雅黑" pitchFamily="34" charset="-122"/>
              </a:rPr>
              <a:t>cacheStorage</a:t>
            </a:r>
            <a:r>
              <a:rPr lang="zh-CN" altLang="en-US" sz="2400" dirty="0" smtClean="0">
                <a:solidFill>
                  <a:schemeClr val="bg1"/>
                </a:solidFill>
                <a:latin typeface="微软雅黑" pitchFamily="34" charset="-122"/>
                <a:ea typeface="微软雅黑" pitchFamily="34" charset="-122"/>
              </a:rPr>
              <a:t>实现离线访问功能</a:t>
            </a:r>
            <a:endParaRPr lang="zh-CN" altLang="en-US" sz="2400" dirty="0" smtClean="0">
              <a:solidFill>
                <a:schemeClr val="bg1"/>
              </a:solidFill>
              <a:latin typeface="微软雅黑" pitchFamily="34" charset="-122"/>
              <a:ea typeface="微软雅黑" pitchFamily="34" charset="-122"/>
            </a:endParaRPr>
          </a:p>
          <a:p>
            <a:pPr>
              <a:lnSpc>
                <a:spcPct val="150000"/>
              </a:lnSpc>
            </a:pPr>
            <a:endParaRPr lang="zh-CN" altLang="en-US"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8356717"/>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矩形 44"/>
          <p:cNvSpPr/>
          <p:nvPr/>
        </p:nvSpPr>
        <p:spPr>
          <a:xfrm>
            <a:off x="0" y="0"/>
            <a:ext cx="12192000" cy="6858000"/>
          </a:xfrm>
          <a:prstGeom prst="rect">
            <a:avLst/>
          </a:prstGeom>
          <a:solidFill>
            <a:srgbClr val="F19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 y="137886"/>
            <a:ext cx="174171" cy="856343"/>
          </a:xfrm>
          <a:prstGeom prst="rect">
            <a:avLst/>
          </a:prstGeom>
          <a:solidFill>
            <a:srgbClr val="56A1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06651"/>
              </a:solidFill>
            </a:endParaRPr>
          </a:p>
        </p:txBody>
      </p:sp>
      <p:grpSp>
        <p:nvGrpSpPr>
          <p:cNvPr id="10" name="组合 9"/>
          <p:cNvGrpSpPr/>
          <p:nvPr/>
        </p:nvGrpSpPr>
        <p:grpSpPr>
          <a:xfrm>
            <a:off x="331821" y="222478"/>
            <a:ext cx="1980029" cy="759051"/>
            <a:chOff x="331821" y="137886"/>
            <a:chExt cx="1980029" cy="759051"/>
          </a:xfrm>
        </p:grpSpPr>
        <p:sp>
          <p:nvSpPr>
            <p:cNvPr id="11" name="矩形 10"/>
            <p:cNvSpPr/>
            <p:nvPr/>
          </p:nvSpPr>
          <p:spPr>
            <a:xfrm>
              <a:off x="357053" y="137886"/>
              <a:ext cx="1725152" cy="338554"/>
            </a:xfrm>
            <a:prstGeom prst="rect">
              <a:avLst/>
            </a:prstGeom>
          </p:spPr>
          <p:txBody>
            <a:bodyPr wrap="none">
              <a:spAutoFit/>
            </a:bodyPr>
            <a:lstStyle/>
            <a:p>
              <a:r>
                <a:rPr lang="en-US" altLang="zh-CN" sz="1600" dirty="0">
                  <a:solidFill>
                    <a:srgbClr val="56A1B3"/>
                  </a:solidFill>
                  <a:latin typeface="微软雅黑" panose="020B0503020204020204" pitchFamily="34" charset="-122"/>
                  <a:ea typeface="微软雅黑" panose="020B0503020204020204" pitchFamily="34" charset="-122"/>
                </a:rPr>
                <a:t>Please fill in the</a:t>
              </a:r>
              <a:endParaRPr lang="zh-CN" altLang="en-US" sz="1600" dirty="0">
                <a:solidFill>
                  <a:srgbClr val="56A1B3"/>
                </a:solidFill>
                <a:latin typeface="微软雅黑" panose="020B0503020204020204" pitchFamily="34" charset="-122"/>
                <a:ea typeface="微软雅黑" panose="020B0503020204020204" pitchFamily="34" charset="-122"/>
              </a:endParaRPr>
            </a:p>
          </p:txBody>
        </p:sp>
        <p:sp>
          <p:nvSpPr>
            <p:cNvPr id="12" name="矩形 11"/>
            <p:cNvSpPr/>
            <p:nvPr/>
          </p:nvSpPr>
          <p:spPr>
            <a:xfrm>
              <a:off x="331821" y="373717"/>
              <a:ext cx="1980029" cy="523220"/>
            </a:xfrm>
            <a:prstGeom prst="rect">
              <a:avLst/>
            </a:prstGeom>
          </p:spPr>
          <p:txBody>
            <a:bodyPr wrap="none">
              <a:spAutoFit/>
            </a:bodyPr>
            <a:lstStyle/>
            <a:p>
              <a:r>
                <a:rPr lang="zh-CN" altLang="en-US" sz="2800" dirty="0" smtClean="0">
                  <a:solidFill>
                    <a:srgbClr val="595959"/>
                  </a:solidFill>
                  <a:latin typeface="微软雅黑" panose="020B0503020204020204" pitchFamily="34" charset="-122"/>
                  <a:ea typeface="微软雅黑" panose="020B0503020204020204" pitchFamily="34" charset="-122"/>
                </a:rPr>
                <a:t>请自行填写</a:t>
              </a:r>
              <a:endParaRPr lang="zh-CN" altLang="en-US" sz="2800" dirty="0">
                <a:solidFill>
                  <a:srgbClr val="595959"/>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1895894" y="180108"/>
            <a:ext cx="144000" cy="640487"/>
            <a:chOff x="11895894" y="180108"/>
            <a:chExt cx="144000" cy="640487"/>
          </a:xfrm>
        </p:grpSpPr>
        <p:sp>
          <p:nvSpPr>
            <p:cNvPr id="14" name="椭圆 13"/>
            <p:cNvSpPr/>
            <p:nvPr/>
          </p:nvSpPr>
          <p:spPr>
            <a:xfrm rot="16200000">
              <a:off x="11919294" y="512432"/>
              <a:ext cx="97200" cy="97200"/>
            </a:xfrm>
            <a:prstGeom prst="ellipse">
              <a:avLst/>
            </a:prstGeom>
            <a:solidFill>
              <a:srgbClr val="E066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11919294" y="348269"/>
              <a:ext cx="97200" cy="97200"/>
            </a:xfrm>
            <a:prstGeom prst="ellipse">
              <a:avLst/>
            </a:prstGeom>
            <a:solidFill>
              <a:srgbClr val="E2CD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11895894" y="676595"/>
              <a:ext cx="144000" cy="144000"/>
            </a:xfrm>
            <a:prstGeom prst="ellipse">
              <a:avLst/>
            </a:prstGeom>
            <a:solidFill>
              <a:srgbClr val="56A1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11919294" y="180108"/>
              <a:ext cx="97200" cy="97200"/>
            </a:xfrm>
            <a:prstGeom prst="ellipse">
              <a:avLst/>
            </a:prstGeom>
            <a:solidFill>
              <a:srgbClr val="9BCF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2" cstate="print">
            <a:extLst>
              <a:ext uri="{28A0092B-C50C-407E-A947-70E740481C1C}">
                <a14:useLocalDpi xmlns:a14="http://schemas.microsoft.com/office/drawing/2010/main" xmlns="" val="0"/>
              </a:ext>
            </a:extLst>
          </a:blip>
          <a:srcRect t="23906" b="23906"/>
          <a:stretch>
            <a:fillRect/>
          </a:stretch>
        </p:blipFill>
        <p:spPr>
          <a:xfrm>
            <a:off x="2" y="0"/>
            <a:ext cx="12191998" cy="4241800"/>
          </a:xfrm>
          <a:custGeom>
            <a:avLst/>
            <a:gdLst>
              <a:gd name="connsiteX0" fmla="*/ 0 w 12191998"/>
              <a:gd name="connsiteY0" fmla="*/ 0 h 4241800"/>
              <a:gd name="connsiteX1" fmla="*/ 12191998 w 12191998"/>
              <a:gd name="connsiteY1" fmla="*/ 0 h 4241800"/>
              <a:gd name="connsiteX2" fmla="*/ 12191998 w 12191998"/>
              <a:gd name="connsiteY2" fmla="*/ 4241800 h 4241800"/>
              <a:gd name="connsiteX3" fmla="*/ 0 w 12191998"/>
              <a:gd name="connsiteY3" fmla="*/ 4241800 h 4241800"/>
            </a:gdLst>
            <a:ahLst/>
            <a:cxnLst>
              <a:cxn ang="0">
                <a:pos x="connsiteX0" y="connsiteY0"/>
              </a:cxn>
              <a:cxn ang="0">
                <a:pos x="connsiteX1" y="connsiteY1"/>
              </a:cxn>
              <a:cxn ang="0">
                <a:pos x="connsiteX2" y="connsiteY2"/>
              </a:cxn>
              <a:cxn ang="0">
                <a:pos x="connsiteX3" y="connsiteY3"/>
              </a:cxn>
            </a:cxnLst>
            <a:rect l="l" t="t" r="r" b="b"/>
            <a:pathLst>
              <a:path w="12191998" h="4241800">
                <a:moveTo>
                  <a:pt x="0" y="0"/>
                </a:moveTo>
                <a:lnTo>
                  <a:pt x="12191998" y="0"/>
                </a:lnTo>
                <a:lnTo>
                  <a:pt x="12191998" y="4241800"/>
                </a:lnTo>
                <a:lnTo>
                  <a:pt x="0" y="4241800"/>
                </a:lnTo>
                <a:close/>
              </a:path>
            </a:pathLst>
          </a:custGeom>
        </p:spPr>
      </p:pic>
      <p:sp>
        <p:nvSpPr>
          <p:cNvPr id="25" name="矩形 24"/>
          <p:cNvSpPr/>
          <p:nvPr/>
        </p:nvSpPr>
        <p:spPr>
          <a:xfrm>
            <a:off x="0" y="0"/>
            <a:ext cx="12192000" cy="4241800"/>
          </a:xfrm>
          <a:prstGeom prst="rect">
            <a:avLst/>
          </a:prstGeom>
          <a:solidFill>
            <a:srgbClr val="29292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574800" y="3370629"/>
            <a:ext cx="571500" cy="871171"/>
          </a:xfrm>
          <a:prstGeom prst="triangle">
            <a:avLst/>
          </a:prstGeom>
          <a:solidFill>
            <a:srgbClr val="9BC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2222500" y="1618029"/>
            <a:ext cx="1295400" cy="2623771"/>
          </a:xfrm>
          <a:prstGeom prst="triangle">
            <a:avLst/>
          </a:prstGeom>
          <a:solidFill>
            <a:srgbClr val="E2C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3594100" y="868729"/>
            <a:ext cx="1092200" cy="3373071"/>
          </a:xfrm>
          <a:prstGeom prst="triangle">
            <a:avLst/>
          </a:prstGeom>
          <a:solidFill>
            <a:srgbClr val="E06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4965700" y="2138729"/>
            <a:ext cx="990600" cy="2103071"/>
          </a:xfrm>
          <a:prstGeom prst="triangle">
            <a:avLst/>
          </a:prstGeom>
          <a:solidFill>
            <a:srgbClr val="56A1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2869532" y="5277852"/>
            <a:ext cx="6617368" cy="707886"/>
          </a:xfrm>
          <a:prstGeom prst="rect">
            <a:avLst/>
          </a:prstGeom>
          <a:noFill/>
        </p:spPr>
        <p:txBody>
          <a:bodyPr wrap="square" rtlCol="0">
            <a:spAutoFit/>
          </a:bodyPr>
          <a:lstStyle/>
          <a:p>
            <a:r>
              <a:rPr lang="zh-CN" altLang="en-US" sz="4000" dirty="0" smtClean="0">
                <a:latin typeface="微软雅黑" pitchFamily="34" charset="-122"/>
                <a:ea typeface="微软雅黑" pitchFamily="34" charset="-122"/>
              </a:rPr>
              <a:t>下集预告</a:t>
            </a:r>
            <a:r>
              <a:rPr lang="en-US" altLang="zh-CN" sz="4000" dirty="0" smtClean="0">
                <a:latin typeface="微软雅黑" pitchFamily="34" charset="-122"/>
                <a:ea typeface="微软雅黑" pitchFamily="34" charset="-122"/>
              </a:rPr>
              <a:t>: </a:t>
            </a:r>
            <a:r>
              <a:rPr lang="zh-CN" altLang="en-US" sz="4000" dirty="0" smtClean="0">
                <a:latin typeface="微软雅黑" pitchFamily="34" charset="-122"/>
                <a:ea typeface="微软雅黑" pitchFamily="34" charset="-122"/>
              </a:rPr>
              <a:t>添加消息推送功能</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xmlns="" val="5455780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554279" y="2705725"/>
            <a:ext cx="5083443" cy="1446550"/>
          </a:xfrm>
          <a:prstGeom prst="rect">
            <a:avLst/>
          </a:prstGeom>
        </p:spPr>
        <p:txBody>
          <a:bodyPr wrap="none">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rPr>
              <a:t>THANKS</a:t>
            </a:r>
            <a:endParaRPr lang="zh-CN" altLang="en-US" sz="8800" dirty="0">
              <a:solidFill>
                <a:schemeClr val="bg1"/>
              </a:solidFill>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5C5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55542" y="2705725"/>
            <a:ext cx="2880917" cy="1446550"/>
          </a:xfrm>
          <a:prstGeom prst="rect">
            <a:avLst/>
          </a:prstGeom>
        </p:spPr>
        <p:txBody>
          <a:bodyPr wrap="none">
            <a:spAutoFit/>
          </a:bodyPr>
          <a:lstStyle/>
          <a:p>
            <a:pPr algn="ctr"/>
            <a:r>
              <a:rPr lang="en-US" altLang="zh-CN" sz="8800" dirty="0" smtClean="0">
                <a:solidFill>
                  <a:schemeClr val="bg1"/>
                </a:solidFill>
                <a:latin typeface="微软雅黑" pitchFamily="34" charset="-122"/>
                <a:ea typeface="微软雅黑" pitchFamily="34" charset="-122"/>
              </a:rPr>
              <a:t>Q&amp;A</a:t>
            </a:r>
            <a:endParaRPr lang="zh-CN" altLang="en-US" sz="8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43902374"/>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19A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217249" y="1101696"/>
            <a:ext cx="3565740" cy="4654608"/>
          </a:xfrm>
          <a:prstGeom prst="rect">
            <a:avLst/>
          </a:prstGeom>
        </p:spPr>
        <p:txBody>
          <a:bodyPr wrap="square" anchor="ctr">
            <a:spAutoFit/>
          </a:bodyPr>
          <a:lstStyle/>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渐进式</a:t>
            </a:r>
            <a:endParaRPr lang="en-US" altLang="zh-CN" sz="2000" kern="2000" spc="100"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响应式</a:t>
            </a:r>
            <a:endParaRPr lang="zh-CN" altLang="en-US" sz="2000" kern="2000" spc="100" dirty="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连接无关</a:t>
            </a:r>
            <a:r>
              <a:rPr lang="zh-CN" altLang="en-US" sz="2000" b="1" dirty="0" smtClean="0">
                <a:solidFill>
                  <a:schemeClr val="bg1"/>
                </a:solidFill>
                <a:latin typeface="微软雅黑" pitchFamily="34" charset="-122"/>
                <a:ea typeface="微软雅黑" pitchFamily="34" charset="-122"/>
              </a:rPr>
              <a:t>性</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类</a:t>
            </a:r>
            <a:r>
              <a:rPr lang="en-US" sz="2000" b="1" dirty="0" smtClean="0">
                <a:solidFill>
                  <a:schemeClr val="bg1"/>
                </a:solidFill>
                <a:latin typeface="微软雅黑" pitchFamily="34" charset="-122"/>
                <a:ea typeface="微软雅黑" pitchFamily="34" charset="-122"/>
              </a:rPr>
              <a:t>APP</a:t>
            </a: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持续</a:t>
            </a:r>
            <a:r>
              <a:rPr lang="zh-CN" altLang="en-US" sz="2000" b="1" dirty="0" smtClean="0">
                <a:solidFill>
                  <a:schemeClr val="bg1"/>
                </a:solidFill>
                <a:latin typeface="微软雅黑" pitchFamily="34" charset="-122"/>
                <a:ea typeface="微软雅黑" pitchFamily="34" charset="-122"/>
              </a:rPr>
              <a:t>更新</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安全</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可</a:t>
            </a:r>
            <a:r>
              <a:rPr lang="zh-CN" altLang="en-US" sz="2000" b="1" dirty="0" smtClean="0">
                <a:solidFill>
                  <a:schemeClr val="bg1"/>
                </a:solidFill>
                <a:latin typeface="微软雅黑" pitchFamily="34" charset="-122"/>
                <a:ea typeface="微软雅黑" pitchFamily="34" charset="-122"/>
              </a:rPr>
              <a:t>发现</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可再互动</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可安装</a:t>
            </a:r>
            <a:endParaRPr lang="en-US" altLang="zh-CN" sz="2000" b="1" dirty="0" smtClean="0">
              <a:solidFill>
                <a:schemeClr val="bg1"/>
              </a:solidFill>
              <a:latin typeface="微软雅黑" pitchFamily="34" charset="-122"/>
              <a:ea typeface="微软雅黑" pitchFamily="34" charset="-122"/>
            </a:endParaRPr>
          </a:p>
          <a:p>
            <a:pPr marL="285750" indent="-285750">
              <a:lnSpc>
                <a:spcPct val="150000"/>
              </a:lnSpc>
              <a:buClr>
                <a:srgbClr val="9BCF2F"/>
              </a:buClr>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可链接</a:t>
            </a:r>
            <a:endParaRPr lang="zh-CN" altLang="en-US" sz="2000" kern="2000" spc="100" dirty="0">
              <a:solidFill>
                <a:schemeClr val="bg1"/>
              </a:solidFill>
              <a:latin typeface="微软雅黑" pitchFamily="34" charset="-122"/>
              <a:ea typeface="微软雅黑" pitchFamily="34" charset="-122"/>
            </a:endParaRPr>
          </a:p>
        </p:txBody>
      </p:sp>
      <p:cxnSp>
        <p:nvCxnSpPr>
          <p:cNvPr id="24" name="直接连接符 23"/>
          <p:cNvCxnSpPr/>
          <p:nvPr/>
        </p:nvCxnSpPr>
        <p:spPr>
          <a:xfrm>
            <a:off x="5454295" y="1932492"/>
            <a:ext cx="0" cy="2993017"/>
          </a:xfrm>
          <a:prstGeom prst="line">
            <a:avLst/>
          </a:prstGeom>
          <a:ln w="19050">
            <a:solidFill>
              <a:srgbClr val="595959"/>
            </a:solidFill>
            <a:prstDash val="dash"/>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2417056" y="2941911"/>
            <a:ext cx="673158" cy="417103"/>
          </a:xfrm>
          <a:prstGeom prst="rect">
            <a:avLst/>
          </a:prstGeom>
        </p:spPr>
      </p:pic>
      <p:sp>
        <p:nvSpPr>
          <p:cNvPr id="31" name="矩形 30"/>
          <p:cNvSpPr/>
          <p:nvPr/>
        </p:nvSpPr>
        <p:spPr>
          <a:xfrm>
            <a:off x="3154026" y="2774552"/>
            <a:ext cx="1313180" cy="769441"/>
          </a:xfrm>
          <a:prstGeom prst="rect">
            <a:avLst/>
          </a:prstGeom>
        </p:spPr>
        <p:txBody>
          <a:bodyPr wrap="none">
            <a:spAutoFit/>
          </a:bodyPr>
          <a:lstStyle/>
          <a:p>
            <a:r>
              <a:rPr lang="zh-CN" altLang="en-US" sz="4400" dirty="0" smtClean="0">
                <a:solidFill>
                  <a:schemeClr val="bg1"/>
                </a:solidFill>
                <a:latin typeface="微软雅黑" pitchFamily="34" charset="-122"/>
                <a:ea typeface="微软雅黑" pitchFamily="34" charset="-122"/>
              </a:rPr>
              <a:t>特性</a:t>
            </a:r>
            <a:endParaRPr lang="zh-CN" alt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0039928"/>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latin typeface="微软雅黑" pitchFamily="34" charset="-122"/>
                <a:ea typeface="微软雅黑" pitchFamily="34" charset="-122"/>
              </a:rPr>
              <a:t>很长？很难记？</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latin typeface="微软雅黑" pitchFamily="34" charset="-122"/>
                <a:ea typeface="微软雅黑" pitchFamily="34" charset="-122"/>
              </a:rPr>
              <a:t>很快</a:t>
            </a:r>
            <a:endParaRPr lang="en-US" altLang="zh-CN" sz="4400" dirty="0" smtClean="0">
              <a:latin typeface="微软雅黑" pitchFamily="34" charset="-122"/>
              <a:ea typeface="微软雅黑" pitchFamily="34" charset="-122"/>
            </a:endParaRPr>
          </a:p>
          <a:p>
            <a:pPr algn="ctr"/>
            <a:r>
              <a:rPr lang="zh-CN" altLang="en-US" sz="4400" dirty="0" smtClean="0">
                <a:latin typeface="微软雅黑" pitchFamily="34" charset="-122"/>
                <a:ea typeface="微软雅黑" pitchFamily="34" charset="-122"/>
              </a:rPr>
              <a:t>很可靠</a:t>
            </a:r>
            <a:endParaRPr lang="en-US" altLang="zh-CN" sz="4400" dirty="0" smtClean="0">
              <a:latin typeface="微软雅黑" pitchFamily="34" charset="-122"/>
              <a:ea typeface="微软雅黑" pitchFamily="34" charset="-122"/>
            </a:endParaRPr>
          </a:p>
          <a:p>
            <a:pPr algn="ctr"/>
            <a:r>
              <a:rPr lang="zh-CN" altLang="en-US" sz="4400" dirty="0" smtClean="0">
                <a:latin typeface="微软雅黑" pitchFamily="34" charset="-122"/>
                <a:ea typeface="微软雅黑" pitchFamily="34" charset="-122"/>
              </a:rPr>
              <a:t>很迷人</a:t>
            </a:r>
            <a:endParaRPr lang="en-US" altLang="zh-CN" sz="4400" dirty="0" smtClean="0">
              <a:latin typeface="微软雅黑" pitchFamily="34" charset="-122"/>
              <a:ea typeface="微软雅黑" pitchFamily="34" charset="-122"/>
            </a:endParaRPr>
          </a:p>
          <a:p>
            <a:pPr algn="ct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326"/>
            <a:ext cx="12192000" cy="6858000"/>
          </a:xfrm>
          <a:prstGeom prst="rect">
            <a:avLst/>
          </a:prstGeom>
          <a:solidFill>
            <a:srgbClr val="098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zh-CN" altLang="en-US" dirty="0"/>
          </a:p>
        </p:txBody>
      </p:sp>
      <p:sp>
        <p:nvSpPr>
          <p:cNvPr id="3" name="TextBox 2"/>
          <p:cNvSpPr txBox="1"/>
          <p:nvPr/>
        </p:nvSpPr>
        <p:spPr>
          <a:xfrm>
            <a:off x="4805916" y="2658139"/>
            <a:ext cx="3005951" cy="769441"/>
          </a:xfrm>
          <a:prstGeom prst="rect">
            <a:avLst/>
          </a:prstGeom>
          <a:noFill/>
        </p:spPr>
        <p:txBody>
          <a:bodyPr wrap="none" rtlCol="0">
            <a:spAutoFit/>
          </a:bodyPr>
          <a:lstStyle/>
          <a:p>
            <a:r>
              <a:rPr lang="zh-CN" altLang="en-US" sz="4400" dirty="0" smtClean="0">
                <a:solidFill>
                  <a:schemeClr val="bg1"/>
                </a:solidFill>
                <a:latin typeface="微软雅黑" pitchFamily="34" charset="-122"/>
                <a:ea typeface="微软雅黑" pitchFamily="34" charset="-122"/>
              </a:rPr>
              <a:t>商业价值？</a:t>
            </a:r>
            <a:endParaRPr lang="zh-CN" altLang="en-US" sz="4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dirty="0" smtClean="0"/>
          </a:p>
          <a:p>
            <a:pPr algn="ctr"/>
            <a:endParaRPr lang="zh-CN" altLang="en-US" dirty="0"/>
          </a:p>
        </p:txBody>
      </p:sp>
      <p:sp>
        <p:nvSpPr>
          <p:cNvPr id="6" name="TextBox 5"/>
          <p:cNvSpPr txBox="1"/>
          <p:nvPr/>
        </p:nvSpPr>
        <p:spPr>
          <a:xfrm>
            <a:off x="1051073" y="1987401"/>
            <a:ext cx="5847907" cy="3277820"/>
          </a:xfrm>
          <a:prstGeom prst="rect">
            <a:avLst/>
          </a:prstGeom>
          <a:noFill/>
        </p:spPr>
        <p:txBody>
          <a:bodyPr wrap="square" rtlCol="0">
            <a:spAutoFit/>
          </a:bodyPr>
          <a:lstStyle/>
          <a:p>
            <a:pPr>
              <a:lnSpc>
                <a:spcPct val="150000"/>
              </a:lnSpc>
            </a:pPr>
            <a:r>
              <a:rPr lang="zh-CN" altLang="en-US" sz="4400" dirty="0" smtClean="0">
                <a:solidFill>
                  <a:srgbClr val="0987C2"/>
                </a:solidFill>
                <a:latin typeface="微软雅黑" pitchFamily="34" charset="-122"/>
                <a:ea typeface="微软雅黑" pitchFamily="34" charset="-122"/>
              </a:rPr>
              <a:t>提高用户转化率</a:t>
            </a:r>
            <a:endParaRPr lang="en-US" sz="4400"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sz="2000"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各浏览器新用户转化率增长</a:t>
            </a:r>
            <a:r>
              <a:rPr lang="en-US" dirty="0" smtClean="0">
                <a:solidFill>
                  <a:srgbClr val="0987C2"/>
                </a:solidFill>
                <a:latin typeface="微软雅黑" pitchFamily="34" charset="-122"/>
                <a:ea typeface="微软雅黑" pitchFamily="34" charset="-122"/>
              </a:rPr>
              <a:t> 104</a:t>
            </a: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a:t>
            </a:r>
            <a:endParaRPr lang="en-US" altLang="zh-CN"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altLang="zh-CN" dirty="0" err="1" smtClean="0">
                <a:solidFill>
                  <a:srgbClr val="0987C2"/>
                </a:solidFill>
                <a:latin typeface="微软雅黑" pitchFamily="34" charset="-122"/>
                <a:ea typeface="微软雅黑" pitchFamily="34" charset="-122"/>
              </a:rPr>
              <a:t>iOS</a:t>
            </a:r>
            <a:r>
              <a:rPr lang="zh-CN" altLang="en-US" dirty="0" smtClean="0">
                <a:solidFill>
                  <a:srgbClr val="0987C2"/>
                </a:solidFill>
                <a:latin typeface="微软雅黑" pitchFamily="34" charset="-122"/>
                <a:ea typeface="微软雅黑" pitchFamily="34" charset="-122"/>
              </a:rPr>
              <a:t>上转化率增长</a:t>
            </a:r>
            <a:r>
              <a:rPr lang="en-US" dirty="0" smtClean="0">
                <a:solidFill>
                  <a:srgbClr val="0987C2"/>
                </a:solidFill>
                <a:latin typeface="微软雅黑" pitchFamily="34" charset="-122"/>
                <a:ea typeface="微软雅黑" pitchFamily="34" charset="-122"/>
              </a:rPr>
              <a:t>82%</a:t>
            </a:r>
            <a:endParaRPr lang="en-US"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各浏览器</a:t>
            </a:r>
            <a:r>
              <a:rPr lang="en-US" altLang="zh-CN" dirty="0" smtClean="0">
                <a:solidFill>
                  <a:srgbClr val="0987C2"/>
                </a:solidFill>
                <a:latin typeface="微软雅黑" pitchFamily="34" charset="-122"/>
                <a:ea typeface="微软雅黑" pitchFamily="34" charset="-122"/>
              </a:rPr>
              <a:t>PV</a:t>
            </a:r>
            <a:r>
              <a:rPr lang="zh-CN" altLang="en-US" dirty="0" smtClean="0">
                <a:solidFill>
                  <a:srgbClr val="0987C2"/>
                </a:solidFill>
                <a:latin typeface="微软雅黑" pitchFamily="34" charset="-122"/>
                <a:ea typeface="微软雅黑" pitchFamily="34" charset="-122"/>
              </a:rPr>
              <a:t>增长</a:t>
            </a:r>
            <a:r>
              <a:rPr lang="en-US" dirty="0" smtClean="0">
                <a:solidFill>
                  <a:srgbClr val="0987C2"/>
                </a:solidFill>
                <a:latin typeface="微软雅黑" pitchFamily="34" charset="-122"/>
                <a:ea typeface="微软雅黑" pitchFamily="34" charset="-122"/>
              </a:rPr>
              <a:t>2</a:t>
            </a:r>
            <a:r>
              <a:rPr lang="zh-CN" altLang="en-US" dirty="0" smtClean="0">
                <a:solidFill>
                  <a:srgbClr val="0987C2"/>
                </a:solidFill>
                <a:latin typeface="微软雅黑" pitchFamily="34" charset="-122"/>
                <a:ea typeface="微软雅黑" pitchFamily="34" charset="-122"/>
              </a:rPr>
              <a:t>倍</a:t>
            </a:r>
            <a:endParaRPr lang="en-US"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用户存留时间增长</a:t>
            </a:r>
            <a:r>
              <a:rPr lang="en-US" altLang="zh-CN" dirty="0" smtClean="0">
                <a:solidFill>
                  <a:srgbClr val="0987C2"/>
                </a:solidFill>
                <a:latin typeface="微软雅黑" pitchFamily="34" charset="-122"/>
                <a:ea typeface="微软雅黑" pitchFamily="34" charset="-122"/>
              </a:rPr>
              <a:t>74%</a:t>
            </a:r>
            <a:endParaRPr lang="en-US" dirty="0" smtClean="0">
              <a:solidFill>
                <a:srgbClr val="0987C2"/>
              </a:solidFill>
              <a:latin typeface="微软雅黑" pitchFamily="34" charset="-122"/>
              <a:ea typeface="微软雅黑" pitchFamily="34" charset="-122"/>
            </a:endParaRPr>
          </a:p>
          <a:p>
            <a:pPr>
              <a:lnSpc>
                <a:spcPct val="150000"/>
              </a:lnSpc>
            </a:pPr>
            <a:endParaRPr lang="zh-CN" altLang="en-US" sz="2000" dirty="0">
              <a:solidFill>
                <a:srgbClr val="0987C2"/>
              </a:solidFill>
              <a:latin typeface="微软雅黑" pitchFamily="34" charset="-122"/>
              <a:ea typeface="微软雅黑" pitchFamily="34" charset="-122"/>
            </a:endParaRPr>
          </a:p>
        </p:txBody>
      </p:sp>
      <p:pic>
        <p:nvPicPr>
          <p:cNvPr id="43010" name="Picture 2" descr="https://developers.google.com/web/showcase/2016/images/aliexpress/aliexpress_framed.gif?hl=zh-cn"/>
          <p:cNvPicPr>
            <a:picLocks noChangeAspect="1" noChangeArrowheads="1"/>
          </p:cNvPicPr>
          <p:nvPr/>
        </p:nvPicPr>
        <p:blipFill>
          <a:blip r:embed="rId3"/>
          <a:srcRect/>
          <a:stretch>
            <a:fillRect/>
          </a:stretch>
        </p:blipFill>
        <p:spPr bwMode="auto">
          <a:xfrm>
            <a:off x="7353300" y="83990"/>
            <a:ext cx="3765550" cy="6470017"/>
          </a:xfrm>
          <a:prstGeom prst="rect">
            <a:avLst/>
          </a:prstGeom>
          <a:noFill/>
        </p:spPr>
      </p:pic>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dirty="0" smtClean="0"/>
          </a:p>
          <a:p>
            <a:pPr algn="ctr"/>
            <a:endParaRPr lang="zh-CN" altLang="en-US" dirty="0"/>
          </a:p>
        </p:txBody>
      </p:sp>
      <p:sp>
        <p:nvSpPr>
          <p:cNvPr id="6" name="TextBox 5"/>
          <p:cNvSpPr txBox="1"/>
          <p:nvPr/>
        </p:nvSpPr>
        <p:spPr>
          <a:xfrm>
            <a:off x="1057055" y="1985186"/>
            <a:ext cx="4905596" cy="2862322"/>
          </a:xfrm>
          <a:prstGeom prst="rect">
            <a:avLst/>
          </a:prstGeom>
          <a:noFill/>
        </p:spPr>
        <p:txBody>
          <a:bodyPr wrap="square" rtlCol="0">
            <a:spAutoFit/>
          </a:bodyPr>
          <a:lstStyle/>
          <a:p>
            <a:pPr>
              <a:lnSpc>
                <a:spcPct val="150000"/>
              </a:lnSpc>
            </a:pPr>
            <a:r>
              <a:rPr lang="zh-CN" altLang="en-US" sz="4400" dirty="0" smtClean="0">
                <a:solidFill>
                  <a:srgbClr val="0987C2"/>
                </a:solidFill>
                <a:latin typeface="微软雅黑" pitchFamily="34" charset="-122"/>
                <a:ea typeface="微软雅黑" pitchFamily="34" charset="-122"/>
              </a:rPr>
              <a:t>提高电商销售额</a:t>
            </a:r>
            <a:endParaRPr lang="en-US" sz="4400"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sz="2000"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点击率增长 </a:t>
            </a:r>
            <a:r>
              <a:rPr lang="en-US" altLang="zh-CN" dirty="0" smtClean="0">
                <a:solidFill>
                  <a:srgbClr val="0987C2"/>
                </a:solidFill>
                <a:latin typeface="微软雅黑" pitchFamily="34" charset="-122"/>
                <a:ea typeface="微软雅黑" pitchFamily="34" charset="-122"/>
              </a:rPr>
              <a:t>12</a:t>
            </a:r>
            <a:r>
              <a:rPr lang="zh-CN" altLang="en-US" dirty="0" smtClean="0">
                <a:solidFill>
                  <a:srgbClr val="0987C2"/>
                </a:solidFill>
                <a:latin typeface="微软雅黑" pitchFamily="34" charset="-122"/>
                <a:ea typeface="微软雅黑" pitchFamily="34" charset="-122"/>
              </a:rPr>
              <a:t>％；</a:t>
            </a:r>
            <a:endParaRPr lang="en-US" altLang="zh-CN"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altLang="zh-CN" dirty="0" smtClean="0">
                <a:solidFill>
                  <a:srgbClr val="0987C2"/>
                </a:solidFill>
                <a:latin typeface="微软雅黑" pitchFamily="34" charset="-122"/>
                <a:ea typeface="微软雅黑" pitchFamily="34" charset="-122"/>
              </a:rPr>
              <a:t>web push</a:t>
            </a:r>
            <a:r>
              <a:rPr lang="zh-CN" altLang="en-US" dirty="0" smtClean="0">
                <a:solidFill>
                  <a:srgbClr val="0987C2"/>
                </a:solidFill>
                <a:latin typeface="微软雅黑" pitchFamily="34" charset="-122"/>
                <a:ea typeface="微软雅黑" pitchFamily="34" charset="-122"/>
              </a:rPr>
              <a:t>带来</a:t>
            </a:r>
            <a:r>
              <a:rPr lang="zh-CN" altLang="en-US" dirty="0" smtClean="0">
                <a:solidFill>
                  <a:srgbClr val="0987C2"/>
                </a:solidFill>
                <a:latin typeface="微软雅黑" pitchFamily="34" charset="-122"/>
                <a:ea typeface="微软雅黑" pitchFamily="34" charset="-122"/>
              </a:rPr>
              <a:t>的用户使销售额增长达</a:t>
            </a:r>
            <a:r>
              <a:rPr lang="en-US" altLang="zh-CN" dirty="0" smtClean="0">
                <a:solidFill>
                  <a:srgbClr val="0987C2"/>
                </a:solidFill>
                <a:latin typeface="微软雅黑" pitchFamily="34" charset="-122"/>
                <a:ea typeface="微软雅黑" pitchFamily="34" charset="-122"/>
              </a:rPr>
              <a:t>100%</a:t>
            </a:r>
            <a:endParaRPr lang="en-US" dirty="0" smtClean="0">
              <a:solidFill>
                <a:srgbClr val="0987C2"/>
              </a:solidFill>
              <a:latin typeface="微软雅黑" pitchFamily="34" charset="-122"/>
              <a:ea typeface="微软雅黑" pitchFamily="34" charset="-122"/>
            </a:endParaRPr>
          </a:p>
          <a:p>
            <a:pPr>
              <a:lnSpc>
                <a:spcPct val="150000"/>
              </a:lnSpc>
              <a:buFont typeface="Arial" pitchFamily="34" charset="0"/>
              <a:buChar char="•"/>
            </a:pPr>
            <a:r>
              <a:rPr lang="en-US" dirty="0" smtClean="0">
                <a:solidFill>
                  <a:srgbClr val="0987C2"/>
                </a:solidFill>
                <a:latin typeface="微软雅黑" pitchFamily="34" charset="-122"/>
                <a:ea typeface="微软雅黑" pitchFamily="34" charset="-122"/>
              </a:rPr>
              <a:t> </a:t>
            </a:r>
            <a:r>
              <a:rPr lang="zh-CN" altLang="en-US" dirty="0" smtClean="0">
                <a:solidFill>
                  <a:srgbClr val="0987C2"/>
                </a:solidFill>
                <a:latin typeface="微软雅黑" pitchFamily="34" charset="-122"/>
                <a:ea typeface="微软雅黑" pitchFamily="34" charset="-122"/>
              </a:rPr>
              <a:t>用户重新访问率提高了</a:t>
            </a:r>
            <a:r>
              <a:rPr lang="en-US" altLang="zh-CN" dirty="0" smtClean="0">
                <a:solidFill>
                  <a:srgbClr val="0987C2"/>
                </a:solidFill>
                <a:latin typeface="微软雅黑" pitchFamily="34" charset="-122"/>
                <a:ea typeface="微软雅黑" pitchFamily="34" charset="-122"/>
              </a:rPr>
              <a:t>4</a:t>
            </a:r>
            <a:r>
              <a:rPr lang="zh-CN" altLang="en-US" dirty="0" smtClean="0">
                <a:solidFill>
                  <a:srgbClr val="0987C2"/>
                </a:solidFill>
                <a:latin typeface="微软雅黑" pitchFamily="34" charset="-122"/>
                <a:ea typeface="微软雅黑" pitchFamily="34" charset="-122"/>
              </a:rPr>
              <a:t>倍</a:t>
            </a:r>
            <a:endParaRPr lang="en-US" dirty="0" smtClean="0">
              <a:solidFill>
                <a:srgbClr val="0987C2"/>
              </a:solidFill>
              <a:latin typeface="微软雅黑" pitchFamily="34" charset="-122"/>
              <a:ea typeface="微软雅黑" pitchFamily="34" charset="-122"/>
            </a:endParaRPr>
          </a:p>
          <a:p>
            <a:pPr>
              <a:lnSpc>
                <a:spcPct val="150000"/>
              </a:lnSpc>
            </a:pPr>
            <a:endParaRPr lang="zh-CN" altLang="en-US" sz="2000" dirty="0">
              <a:solidFill>
                <a:srgbClr val="0987C2"/>
              </a:solidFill>
              <a:latin typeface="微软雅黑" pitchFamily="34" charset="-122"/>
              <a:ea typeface="微软雅黑" pitchFamily="34" charset="-122"/>
            </a:endParaRPr>
          </a:p>
        </p:txBody>
      </p:sp>
      <p:pic>
        <p:nvPicPr>
          <p:cNvPr id="9" name="Picture 5" descr="https://developers.google.com/web/showcase/2016/images/extra/extra_framed.gif?hl=zh-cn"/>
          <p:cNvPicPr>
            <a:picLocks noChangeAspect="1" noChangeArrowheads="1"/>
          </p:cNvPicPr>
          <p:nvPr/>
        </p:nvPicPr>
        <p:blipFill>
          <a:blip r:embed="rId3"/>
          <a:srcRect/>
          <a:stretch>
            <a:fillRect/>
          </a:stretch>
        </p:blipFill>
        <p:spPr bwMode="auto">
          <a:xfrm>
            <a:off x="7042003" y="0"/>
            <a:ext cx="4082976" cy="7015424"/>
          </a:xfrm>
          <a:prstGeom prst="rect">
            <a:avLst/>
          </a:prstGeom>
          <a:noFill/>
        </p:spPr>
      </p:pic>
    </p:spTree>
    <p:extLst>
      <p:ext uri="{BB962C8B-B14F-4D97-AF65-F5344CB8AC3E}">
        <p14:creationId xmlns:p14="http://schemas.microsoft.com/office/powerpoint/2010/main" xmlns="" val="1919458558"/>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Office 主题">
  <a:themeElements>
    <a:clrScheme name="custom hyperlink">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4230</TotalTime>
  <Words>1264</Words>
  <Application>Microsoft Office PowerPoint</Application>
  <PresentationFormat>自定义</PresentationFormat>
  <Paragraphs>150</Paragraphs>
  <Slides>36</Slides>
  <Notes>22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daojia</cp:lastModifiedBy>
  <cp:revision>239</cp:revision>
  <dcterms:created xsi:type="dcterms:W3CDTF">2014-12-15T03:17:21Z</dcterms:created>
  <dcterms:modified xsi:type="dcterms:W3CDTF">2017-06-30T08:01:32Z</dcterms:modified>
</cp:coreProperties>
</file>