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7"/>
  </p:notesMasterIdLst>
  <p:sldIdLst>
    <p:sldId id="258" r:id="rId2"/>
    <p:sldId id="266" r:id="rId3"/>
    <p:sldId id="330" r:id="rId4"/>
    <p:sldId id="752" r:id="rId5"/>
    <p:sldId id="753" r:id="rId6"/>
    <p:sldId id="746" r:id="rId7"/>
    <p:sldId id="749" r:id="rId8"/>
    <p:sldId id="754" r:id="rId9"/>
    <p:sldId id="756" r:id="rId10"/>
    <p:sldId id="758" r:id="rId11"/>
    <p:sldId id="760" r:id="rId12"/>
    <p:sldId id="761" r:id="rId13"/>
    <p:sldId id="762" r:id="rId14"/>
    <p:sldId id="763" r:id="rId15"/>
    <p:sldId id="764" r:id="rId16"/>
    <p:sldId id="765" r:id="rId17"/>
    <p:sldId id="755" r:id="rId18"/>
    <p:sldId id="757" r:id="rId19"/>
    <p:sldId id="766" r:id="rId20"/>
    <p:sldId id="759" r:id="rId21"/>
    <p:sldId id="751" r:id="rId22"/>
    <p:sldId id="269" r:id="rId23"/>
    <p:sldId id="271" r:id="rId24"/>
    <p:sldId id="329" r:id="rId25"/>
    <p:sldId id="303" r:id="rId26"/>
  </p:sldIdLst>
  <p:sldSz cx="9906000" cy="6858000" type="A4"/>
  <p:notesSz cx="6865938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6" orient="horz" pos="1389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pos="1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4233F"/>
    <a:srgbClr val="CDACE6"/>
    <a:srgbClr val="B381D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2" y="696"/>
      </p:cViewPr>
      <p:guideLst>
        <p:guide orient="horz" pos="3974"/>
        <p:guide orient="horz" pos="1389"/>
        <p:guide orient="horz" pos="618"/>
        <p:guide pos="5955"/>
        <p:guide pos="1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E3FD1BB9-5AFF-4149-8A32-8E0459EA3C9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1249363"/>
            <a:ext cx="48720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5019F86-69AA-418A-A76F-9CD404E52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0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5" y="55679"/>
            <a:ext cx="8543925" cy="408844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72" y="674703"/>
            <a:ext cx="9074458" cy="57438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9" name="Picture 2" descr="현대모비스에 대한 이미지 검색결과">
            <a:extLst>
              <a:ext uri="{FF2B5EF4-FFF2-40B4-BE49-F238E27FC236}">
                <a16:creationId xmlns:a16="http://schemas.microsoft.com/office/drawing/2014/main" id="{62B38A06-4786-4AD1-8B66-F093F0DAA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42329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5BB533-3888-49BB-9B22-C069045E28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611105"/>
            <a:ext cx="692707" cy="2424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56C21-E82F-4766-BF9E-E5C304B3262F}"/>
              </a:ext>
            </a:extLst>
          </p:cNvPr>
          <p:cNvSpPr/>
          <p:nvPr userDrawn="1"/>
        </p:nvSpPr>
        <p:spPr>
          <a:xfrm>
            <a:off x="0" y="470508"/>
            <a:ext cx="9900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89E92D6-3EA9-46F2-8917-A1950E2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0423" y="6613392"/>
            <a:ext cx="685154" cy="237875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625B9CFD-C91D-F800-2122-D8E475A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7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649" y="6574361"/>
            <a:ext cx="3343275" cy="2779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80134" y="6568714"/>
            <a:ext cx="2228850" cy="289286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현대모비스에 대한 이미지 검색결과">
            <a:extLst>
              <a:ext uri="{FF2B5EF4-FFF2-40B4-BE49-F238E27FC236}">
                <a16:creationId xmlns:a16="http://schemas.microsoft.com/office/drawing/2014/main" id="{ECD54C1E-7642-4FA1-88DD-B4E665F72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23357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C1A52-0237-44F5-9A61-4395B0136C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592133"/>
            <a:ext cx="692707" cy="2424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304D04-D1F9-4B96-B6AA-3D7EC97B9D44}"/>
              </a:ext>
            </a:extLst>
          </p:cNvPr>
          <p:cNvSpPr/>
          <p:nvPr userDrawn="1"/>
        </p:nvSpPr>
        <p:spPr>
          <a:xfrm>
            <a:off x="0" y="710214"/>
            <a:ext cx="9906000" cy="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8E841-BF8E-42AC-A16B-9A49C238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" y="183198"/>
            <a:ext cx="8543925" cy="550416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4638D2-83EE-436E-B2E1-9FB01937BC08}"/>
              </a:ext>
            </a:extLst>
          </p:cNvPr>
          <p:cNvSpPr/>
          <p:nvPr/>
        </p:nvSpPr>
        <p:spPr>
          <a:xfrm>
            <a:off x="507166" y="1403684"/>
            <a:ext cx="8891668" cy="2279316"/>
          </a:xfrm>
          <a:prstGeom prst="roundRect">
            <a:avLst>
              <a:gd name="adj" fmla="val 77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완료보고서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 24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년도 표준형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세대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WIDE_WIDE NH AVN </a:t>
            </a:r>
          </a:p>
          <a:p>
            <a:pPr algn="ctr"/>
            <a:r>
              <a:rPr lang="ko-KR" altLang="en-US" sz="24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뮤직스트리밍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유지보수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6EC9-AFEB-4064-B908-975D3696E9B3}"/>
              </a:ext>
            </a:extLst>
          </p:cNvPr>
          <p:cNvSpPr txBox="1"/>
          <p:nvPr/>
        </p:nvSpPr>
        <p:spPr>
          <a:xfrm>
            <a:off x="3616737" y="4740442"/>
            <a:ext cx="2672526" cy="99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2024. 10. 10</a:t>
            </a:r>
          </a:p>
          <a:p>
            <a:pPr algn="ctr">
              <a:lnSpc>
                <a:spcPct val="150000"/>
              </a:lnSpc>
            </a:pPr>
            <a:r>
              <a:rPr lang="ko-KR" altLang="en-US" sz="2600" dirty="0"/>
              <a:t>㈜</a:t>
            </a:r>
            <a:r>
              <a:rPr lang="ko-KR" altLang="en-US" sz="2400" dirty="0"/>
              <a:t>투비원솔루션즈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87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F426-0EFE-A89E-15DF-BDEBBDC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73BA-D216-675F-F5C0-ACFEE278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C64E3-1D24-21B4-3DD3-88BF3B90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2162CC4-7354-6CCF-B045-51004FE9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03149"/>
              </p:ext>
            </p:extLst>
          </p:nvPr>
        </p:nvGraphicFramePr>
        <p:xfrm>
          <a:off x="575310" y="96647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AVNG5WIDE-426176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#41 KNR 18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재생목록 없는 상태에서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 OFF ,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음성인식으로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미디어 켜줘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발화 후 분할화면 확인 시 하단 버튼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[AVNG5WIDE-426225]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#92 KNR 16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재생 중 홈화면에서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VR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실행 후 미디어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하드키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입력 시 노래 처음부터 재생 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[AVNG5WIDE-426346]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JA PE 22MY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#58 KNR 15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뮤직 스트리밍 미연동상태에서 연동 팝업 음성인식 실행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종료 후 이전 미디어 사운드 출력함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[AVNG5WIDE-426992]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#29 KNR 19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라디오 음악 검색 기록 재생 중 라디오 음악 검색 기록 탭 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SEEK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동작으로 동일 곡 재생 시  동일 곡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여러개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하이라이트 표시 함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[AVNG5WIDE-422418] CLONE -  JA PE 22MY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#43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지니 재생목록 모두 삭제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POWER OFF&gt;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설정하드키 입력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AV ON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문구 크기 상이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[AVNG5WIDE-427237]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#30 KNR 19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검색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아이콘 터치 후 임의 항목 진입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TUNN KNOB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조절 시 간헐적으로 하이라이트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포커싱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동작하지 않음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[AVNG5WIDE-428034]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또는 멜론 임의의 곡 재생 중 메인 화면 내 앱 아이콘 입력 후 리스트 스크롤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SWRC[VR]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시 간헐적으로 재생 중인 곡 리스트 내 첫번째로 표시 안됨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24-07-30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4B3D-E93A-6F27-6144-2020C174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7952F-41C1-C220-A677-D74BE06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B2874-53CE-43F2-B133-3109DDE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C23323F-B90B-9722-E1E5-65C788A199BF}"/>
              </a:ext>
            </a:extLst>
          </p:cNvPr>
          <p:cNvGraphicFramePr>
            <a:graphicFrameLocks noGrp="1"/>
          </p:cNvGraphicFramePr>
          <p:nvPr/>
        </p:nvGraphicFramePr>
        <p:xfrm>
          <a:off x="575310" y="96647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AVNG5WIDE-426176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#41 KNR 18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재생목록 없는 상태에서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 OFF ,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음성인식으로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미디어 켜줘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발화 후 분할화면 확인 시 하단 버튼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[AVNG5WIDE-426225]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#92 KNR 16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재생 중 홈화면에서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VR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실행 후 미디어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하드키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입력 시 노래 처음부터 재생 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[AVNG5WIDE-426346]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JA PE 22MY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#58 KNR 15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뮤직 스트리밍 미연동상태에서 연동 팝업 음성인식 실행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종료 후 이전 미디어 사운드 출력함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[AVNG5WIDE-426992]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#29 KNR 19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라디오 음악 검색 기록 재생 중 라디오 음악 검색 기록 탭 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SEEK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동작으로 동일 곡 재생 시  동일 곡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여러개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하이라이트 표시 함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[AVNG5WIDE-422418] CLONE -  JA PE 22MY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#43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지니 재생목록 모두 삭제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POWER OFF&gt;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설정하드키 입력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AV ON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문구 크기 상이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[AVNG5WIDE-427237]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#30 KNR 19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검색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아이콘 터치 후 임의 항목 진입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TUNN KNOB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조절 시 간헐적으로 하이라이트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포커싱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동작하지 않음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[AVNG5WIDE-428034]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또는 멜론 임의의 곡 재생 중 메인 화면 내 앱 아이콘 입력 후 리스트 스크롤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SWRC[VR]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시 간헐적으로 재생 중인 곡 리스트 내 첫번째로 표시 안됨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24-07-30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0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5BAD-A0DA-A1EB-64A3-9D5138671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F6363-9D34-AE91-28B3-0A76CBD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C47A5-EA7F-362E-0FF8-C632092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2CCEA13-C1A1-96BE-7518-594C7AE3D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35315"/>
              </p:ext>
            </p:extLst>
          </p:nvPr>
        </p:nvGraphicFramePr>
        <p:xfrm>
          <a:off x="575310" y="966470"/>
          <a:ext cx="8769985" cy="51806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AVNG5WIDE-428423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멜론에서 음악 검색 진입한 뒤 검색어 입력하고 다른 화면으로 천이 후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뒤로가기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하여 검색어를 지우면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null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이 포함된 검색 결과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24-08-01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[AVNG5WIDE-427792] CLONE -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#92 KNR 16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재생 중 홈화면에서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VR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실행 후 미디어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하드키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입력 시 노래 처음부터 재생 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[AVNG5WIDE-428026]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또는 멜론 임의의 곡 재생 중 메인 화면 내 앱 아이콘 입력 후 리스트 스크롤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SWRC[VR]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시 간헐적으로 곡 처음부터 재생됨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[AVNG5WIDE-419160]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 스트리밍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 중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텀블러 위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아래 길게 입력 시 연속 탐색 동작 되지 않음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[AVNG5WIDE-428348]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#32 KNR 20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드라이빙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추천곡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임의 리스트 재생 중 재생 중 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드라이빙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추천곡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리스트 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SEEK UP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키 입력 시 일시적으로 하이라이트 표시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여러개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표시 함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24-08-07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[AVNG5WIDE-429488]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#32 KNR 20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드라이빙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추천곡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임의 리스트 재생 중 재생 중 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드라이빙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추천곡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리스트 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SEEK UP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키 입력 시 일시적으로 하이라이트 표시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여러개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표시 함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24-08-08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[AVNG5WIDE-428133]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,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SWRC[VR]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후 종료버튼 입력 시 간헐적으로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24-08-12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17D4-B85C-7E56-2FC5-0F6CF4EF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B4CC-B77C-0EB8-DA46-439634C3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211A8-72F1-1B41-297E-3189FF9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E78F93B-D04D-98B9-95FB-4BC81153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6467"/>
              </p:ext>
            </p:extLst>
          </p:nvPr>
        </p:nvGraphicFramePr>
        <p:xfrm>
          <a:off x="575310" y="966470"/>
          <a:ext cx="8769985" cy="53635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9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AVNG5WIDE-428869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중 설정 검색 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TUNE ENTER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표시함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[AVNG5WIDE-428601]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임의의 음악 재생 중 재생 목록 내 재생 불가 곡 재생 시 간헐적으로 포커스 효과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[AVNG5WIDE-428543]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화면 진입 후 재생 불가 곡 선택 시 재생 불가 팝업 미표시됨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[AVNG5WIDE-428529]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 목록 추가 시 재생 목록 내 재생 불가 곡 활성화 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[AVNG5WIDE-427878]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또는 멜론 목록 진입 후 스크롤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핸들러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표시 중 다음 곡 또는 이전 곡 재생 시 스크롤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핸들러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소거됨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[AVNG5WIDE-429536]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음악 검색 후 검색어를 지우고 검색어 비워진 탭 입력 뒤 생기는 잔상을 입력하면 곡이 선택됨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[AVNG5WIDE-429776]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검색 화면 우측 분할 화면 영역 터치 시 메인 화면 전환 되지 않음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[AVNG5WIDE-427401]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게스트 프로필에서 사용자 버튼☆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내비게이션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입력으로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&gt;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스트리밍 게스트 미지원 팝업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유지안됨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</a:rPr>
                        <a:t>24-08-13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[AVNG5WIDE-427948]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 스트리밍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재생중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[SWRC] VR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키 동작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, [SWRC] MUTE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[SWRC] PWR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롱키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입력하여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OFF &gt; 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하였을 때 노래가 처음부터 재생됨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</a:rPr>
                        <a:t>24-08-13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4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1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DBE-A0EE-2485-15E3-349D6332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8E62C-0C74-8F13-5995-BB80103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5BB92-E980-F135-E4D8-A5C2CDC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153819DF-68AB-FD59-12F6-D8DACECE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3325"/>
              </p:ext>
            </p:extLst>
          </p:nvPr>
        </p:nvGraphicFramePr>
        <p:xfrm>
          <a:off x="575310" y="96647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9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AVNG5WIDE-428635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전체메뉴 화면에서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튠노브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회전하여 재생 불가 곡 재생 시 재생불가 팝업 미표시됨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[AVNG5WIDE-428601]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임의의 음악 재생 중 재생 목록 내 재생 불가 곡 재생 시 간헐적으로 포커스 효과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[AVNG5WIDE-428543]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화면 진입 후 재생 불가 곡 선택 시 재생 불가 팝업 미표시됨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[AVNG5WIDE-428529]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 목록 추가 시 재생 목록 내 재생 불가 곡 활성화 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[AVNG5WIDE-427878]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또는 멜론 목록 진입 후 스크롤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핸들러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표시 중 다음 곡 또는 이전 곡 재생 시 스크롤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핸들러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소거됨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[AVNG5WIDE-429536]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음악 검색 후 검색어를 지우고 검색어 비워진 탭 입력 뒤 생기는 잔상을 입력하면 곡이 선택됨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[AVNG5WIDE-429776]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검색 화면 우측 분할 화면 영역 터치 시 메인 화면 전환 되지 않음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[AVNG5WIDE-427401]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게스트 프로필에서 사용자 버튼☆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내비게이션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입력으로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&gt;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스트리밍 게스트 미지원 팝업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유지안됨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</a:rPr>
                        <a:t>24-08-13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[AVNG5WIDE-427948]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 스트리밍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재생중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[SWRC] VR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키 동작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, [SWRC] MUTE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[SWRC] PWR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롱키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입력하여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OFF &gt; 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하였을 때 노래가 처음부터 재생됨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</a:rPr>
                        <a:t>24-08-13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4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2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CAE-BDFB-4E5C-DB44-667FC9A7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81F9C-BD5D-7E5C-5215-9A2D3FE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4280D-49F6-B5B4-DE2C-15FB19B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E05D2AA-EE42-3383-EE6E-2896C12C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85119"/>
              </p:ext>
            </p:extLst>
          </p:nvPr>
        </p:nvGraphicFramePr>
        <p:xfrm>
          <a:off x="575310" y="966470"/>
          <a:ext cx="8769985" cy="53635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9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AVNG5WIDE-430189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다른 기기에서 같은 아이디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사용중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팝업 표시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SWRC[VR]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시 목록에 재생 애니메이션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[AVNG5WIDE-430261]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 목록 추가 시 재생 목록 내 재생 불가 곡 활성화 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[AVNG5WIDE-430307]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 스트리밍 연동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팝업창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이외 부분 터치조작 시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팝업창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소거 안됨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[AVNG5WIDE-430184]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임의의 곡 재생 후 스크롤 동작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검색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진입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뒤로가기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 시 재생 중인 곡 목록 위치 유지됨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[AVNG5WIDE-430161]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중 설정 검색 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TUNE ENTER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표시함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[AVNG5WIDE-430155]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 스트리밍 목록 화면에서 후방카메라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음원 변경 후 후방카메라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재생 중인 음원 하이라이트 업데이트 되지 않음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[AVNG5WIDE-430154]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출력 상태에서 음성메모 재생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소거 되지 않음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24-08-26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[AVNG5WIDE-430190]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검색어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입력후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시계 클릭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뒤로가기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누를시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검색어 입력 초기화됨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</a:rPr>
                        <a:t>24-08-26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[AVNG5WIDE-430163]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화면 진입 후 재생 불가 곡 선택 시 재생 불가 팝업 미표시됨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</a:rPr>
                        <a:t>24-08-26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4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936F-549C-DB2B-FAA9-8BE359EB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604A6-E1DD-C1E3-3058-4D671E01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CA670-5D5F-E4DA-5E94-A9CFDA36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0633FE3-7C07-09F2-B1FA-4206D33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18466"/>
              </p:ext>
            </p:extLst>
          </p:nvPr>
        </p:nvGraphicFramePr>
        <p:xfrm>
          <a:off x="575310" y="657860"/>
          <a:ext cx="8769985" cy="584749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10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AVNG5WIDE-430162]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임의의 음악 재생 중 재생 목록 내 재생 불가 곡 재생 시 간헐적으로 포커스 효과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[AVNG5WIDE-430328]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전체메뉴 화면에서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튠노브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회전하여 재생 불가 곡 재생 시 재생불가 팝업 미표시됨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[AVNG5WIDE-430159]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곡 삭제 후 재생 목록에서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드롭 메뉴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곡 검색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임의의 곡 추가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삭제 화면으로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천이됨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[AVNG5WIDE-431029]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분할화면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OutOfMemory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이슈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24-08-29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[AVNG5WIDE-429232]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라디오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상태에서 뮤직 스트리밍 진입 시 잠깐 라디오 노이즈 출력됨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24-09-06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[AVNG5WIDE-428341]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 또는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표시 중 전화 수신 시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유지됨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24-09-11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[AVNG5WIDE-434838]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임의의 곡 재생 후 스크롤 동작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검색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진입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뒤로가기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'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 시 재생 중인 곡 목록 위치 유지됨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24-09-23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[AVNG5WIDE-434889] [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ExoplayerBufferMonitor.java, Utils.java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커버리티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대응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</a:rPr>
                        <a:t>24-09-25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[AVNG5WIDE-427966]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목록 스크롤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TUNE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키 회전 시 스크롤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핸들러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즉시 소거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</a:rPr>
                        <a:t>24-10-08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4045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[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</a:t>
                      </a: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429706][24</a:t>
                      </a:r>
                      <a:r>
                        <a:rPr lang="ko-KR" altLang="en-US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년 </a:t>
                      </a: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</a:t>
                      </a:r>
                      <a:r>
                        <a:rPr lang="ko-KR" altLang="en-US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차 국내 업데이트</a:t>
                      </a: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] </a:t>
                      </a:r>
                      <a:r>
                        <a:rPr lang="ko-KR" altLang="en-US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멜론 다른 기기에서 같은 아이디로 스트리밍 중 </a:t>
                      </a:r>
                      <a:r>
                        <a:rPr lang="ko-KR" altLang="en-US" sz="1200" b="0" i="0" strike="noStrike" kern="1200" dirty="0" err="1">
                          <a:solidFill>
                            <a:srgbClr val="000000"/>
                          </a:solidFill>
                          <a:latin typeface="Noto Sans CJK KR" charset="0"/>
                        </a:rPr>
                        <a:t>지니뮤직</a:t>
                      </a:r>
                      <a:r>
                        <a:rPr lang="ko-KR" altLang="en-US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 가사 멜론으로 전환후에도 지니 뮤직 가사 유지됨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rgbClr val="000000"/>
                          </a:solidFill>
                        </a:rPr>
                        <a:t>24-1008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2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5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37A5-C2BD-CE75-BB9E-12C1845C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4387-BAA0-7621-F171-62B4804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7247-59B6-B7FF-1651-D1D62DBB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96B3543-96C6-1B88-9717-D1C5FE58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78729"/>
              </p:ext>
            </p:extLst>
          </p:nvPr>
        </p:nvGraphicFramePr>
        <p:xfrm>
          <a:off x="575310" y="966470"/>
          <a:ext cx="8769985" cy="53771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511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68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AVNG5WIDE-423923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음질 설정 내 임의의 항목 선택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Push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이미지 표시 되지 않음</a:t>
                      </a:r>
                      <a:endParaRPr lang="en-US" altLang="ko-KR" sz="1200" b="0" kern="1200" dirty="0">
                        <a:solidFill>
                          <a:srgbClr val="000000"/>
                        </a:solidFill>
                        <a:latin typeface="Droid Sans Mono" charset="0"/>
                        <a:ea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55A1B3D-1222-0585-145E-C55EDAFD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22" y="3655060"/>
            <a:ext cx="4460590" cy="22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1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0418-396A-71AC-6D89-21CB559D1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0E7BC-2FBA-DC2C-1491-3D8180FB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DF18FE-D35A-F16A-44C0-0853B76E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19A3892-5DEF-46B9-B087-415D9428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3723"/>
              </p:ext>
            </p:extLst>
          </p:nvPr>
        </p:nvGraphicFramePr>
        <p:xfrm>
          <a:off x="575310" y="966470"/>
          <a:ext cx="8769985" cy="53771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511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68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AVNG5WIDE-427307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 스트리밍 계정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미연동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상태에서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i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아이콘 선택해 팝업 표시 시 하단 여백이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GUI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와 상이함</a:t>
                      </a: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7B4F24B-E9B6-B059-3D2B-FE286610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9" y="3710942"/>
            <a:ext cx="4251731" cy="23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5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53BBC-FF5D-40B4-2133-7E65CB4A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5929C-FFAF-0FAE-E923-7F45C6FC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D7F12-DC53-6C61-5EAF-0004A3D0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A8920BD-B5DB-73FD-DBF5-1F3B654F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327112"/>
              </p:ext>
            </p:extLst>
          </p:nvPr>
        </p:nvGraphicFramePr>
        <p:xfrm>
          <a:off x="575310" y="966470"/>
          <a:ext cx="8769985" cy="53771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511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68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AVNG5WIDE-431595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음질 설정 내 선택 된 항목 효과 이미지 타화면과 상이하게 표시 됨</a:t>
                      </a: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24-09-06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EC9F6E2-1CAA-AEBF-711E-963DE8EE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65" y="3943351"/>
            <a:ext cx="4475871" cy="17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03D92B-D50B-4B52-99AF-73CF257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b="0" dirty="0">
                <a:latin typeface="+mn-ea"/>
                <a:ea typeface="+mn-ea"/>
              </a:rPr>
              <a:t>1. </a:t>
            </a:r>
            <a:r>
              <a:rPr lang="ko-KR" altLang="en-US" sz="2000" b="0" dirty="0">
                <a:latin typeface="+mn-ea"/>
                <a:ea typeface="+mn-ea"/>
              </a:rPr>
              <a:t>용역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03FB9-76B8-44EA-9F63-BFAF943FC40E}"/>
              </a:ext>
            </a:extLst>
          </p:cNvPr>
          <p:cNvSpPr txBox="1"/>
          <p:nvPr/>
        </p:nvSpPr>
        <p:spPr>
          <a:xfrm>
            <a:off x="408373" y="705818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용역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652271-F034-47DA-8827-31B852787E9A}"/>
              </a:ext>
            </a:extLst>
          </p:cNvPr>
          <p:cNvGrpSpPr/>
          <p:nvPr/>
        </p:nvGrpSpPr>
        <p:grpSpPr>
          <a:xfrm>
            <a:off x="488950" y="1075150"/>
            <a:ext cx="8928100" cy="779076"/>
            <a:chOff x="488950" y="1150566"/>
            <a:chExt cx="8928100" cy="5983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EBA316-0EE4-491A-97BA-37C131532D37}"/>
                </a:ext>
              </a:extLst>
            </p:cNvPr>
            <p:cNvSpPr/>
            <p:nvPr/>
          </p:nvSpPr>
          <p:spPr>
            <a:xfrm>
              <a:off x="488950" y="1150566"/>
              <a:ext cx="1077681" cy="598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용역 목적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F5BCDA-EAAD-4919-93DF-1CCE25146ED7}"/>
                </a:ext>
              </a:extLst>
            </p:cNvPr>
            <p:cNvSpPr/>
            <p:nvPr/>
          </p:nvSpPr>
          <p:spPr>
            <a:xfrm>
              <a:off x="1640264" y="1150566"/>
              <a:ext cx="7776786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ko-KR" sz="1600">
                  <a:solidFill>
                    <a:schemeClr val="tx1"/>
                  </a:solidFill>
                </a:rPr>
                <a:t>24</a:t>
              </a:r>
              <a:r>
                <a:rPr lang="ko-KR" altLang="en-US" sz="1600">
                  <a:solidFill>
                    <a:schemeClr val="tx1"/>
                  </a:solidFill>
                </a:rPr>
                <a:t>년도 표준형 </a:t>
              </a:r>
              <a:r>
                <a:rPr lang="en-US" altLang="ko-KR" sz="1600">
                  <a:solidFill>
                    <a:schemeClr val="tx1"/>
                  </a:solidFill>
                </a:rPr>
                <a:t>5</a:t>
              </a:r>
              <a:r>
                <a:rPr lang="ko-KR" altLang="en-US" sz="1600">
                  <a:solidFill>
                    <a:schemeClr val="tx1"/>
                  </a:solidFill>
                </a:rPr>
                <a:t>세대 </a:t>
              </a:r>
              <a:r>
                <a:rPr lang="en-US" altLang="ko-KR" sz="1600">
                  <a:solidFill>
                    <a:schemeClr val="tx1"/>
                  </a:solidFill>
                </a:rPr>
                <a:t>WIDE_WIDE NH AVN </a:t>
              </a:r>
              <a:r>
                <a:rPr lang="ko-KR" altLang="en-US" sz="1600">
                  <a:solidFill>
                    <a:schemeClr val="tx1"/>
                  </a:solidFill>
                </a:rPr>
                <a:t>뮤직스트리밍 유지보수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246DC-B2F9-4F71-8B7A-E5A1277142CC}"/>
              </a:ext>
            </a:extLst>
          </p:cNvPr>
          <p:cNvGrpSpPr/>
          <p:nvPr/>
        </p:nvGrpSpPr>
        <p:grpSpPr>
          <a:xfrm>
            <a:off x="488950" y="1952718"/>
            <a:ext cx="8928099" cy="779076"/>
            <a:chOff x="488950" y="1797667"/>
            <a:chExt cx="8928099" cy="5983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D1E369-55FF-4EED-A1FE-A4372BDE2FD9}"/>
                </a:ext>
              </a:extLst>
            </p:cNvPr>
            <p:cNvSpPr/>
            <p:nvPr/>
          </p:nvSpPr>
          <p:spPr>
            <a:xfrm>
              <a:off x="488950" y="1810797"/>
              <a:ext cx="1077681" cy="585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용역 기간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57C8EE-921D-4189-BCF4-3EADA5CB1A61}"/>
                </a:ext>
              </a:extLst>
            </p:cNvPr>
            <p:cNvSpPr/>
            <p:nvPr/>
          </p:nvSpPr>
          <p:spPr>
            <a:xfrm>
              <a:off x="1640265" y="1797667"/>
              <a:ext cx="7776784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600">
                  <a:solidFill>
                    <a:schemeClr val="tx1"/>
                  </a:solidFill>
                </a:rPr>
                <a:t>총 </a:t>
              </a:r>
              <a:r>
                <a:rPr lang="en-US" altLang="ko-KR" sz="1600">
                  <a:solidFill>
                    <a:schemeClr val="tx1"/>
                  </a:solidFill>
                </a:rPr>
                <a:t>5.5</a:t>
              </a:r>
              <a:r>
                <a:rPr lang="ko-KR" altLang="en-US" sz="1600">
                  <a:solidFill>
                    <a:schemeClr val="tx1"/>
                  </a:solidFill>
                </a:rPr>
                <a:t>개월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9007EB-1895-4CA0-9913-A4EA473276EC}"/>
              </a:ext>
            </a:extLst>
          </p:cNvPr>
          <p:cNvGrpSpPr/>
          <p:nvPr/>
        </p:nvGrpSpPr>
        <p:grpSpPr>
          <a:xfrm>
            <a:off x="488951" y="2830286"/>
            <a:ext cx="8928096" cy="3561636"/>
            <a:chOff x="488951" y="3104998"/>
            <a:chExt cx="8928096" cy="32869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10B44D-193D-4C91-A287-4ACB6146B048}"/>
                </a:ext>
              </a:extLst>
            </p:cNvPr>
            <p:cNvSpPr/>
            <p:nvPr/>
          </p:nvSpPr>
          <p:spPr>
            <a:xfrm>
              <a:off x="488951" y="3104999"/>
              <a:ext cx="1077680" cy="3286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기술 개요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645413-CF40-489D-81FA-7B705605D607}"/>
                </a:ext>
              </a:extLst>
            </p:cNvPr>
            <p:cNvSpPr/>
            <p:nvPr/>
          </p:nvSpPr>
          <p:spPr>
            <a:xfrm>
              <a:off x="1640265" y="3104999"/>
              <a:ext cx="4099476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기술 개요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한국향 스트리밍 서비스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멜론뮤직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와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중국향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스트리밍 서비스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큐큐뮤직에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대한 유지보수를 수행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서버 및 멜론뮤직 서버와의 연동을 통한 서비스 통신 프로토콜 일원화 및 블루링크 사용자 인증 지원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사운드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음성인식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키 매니저 등의 각종 매니저 및 내장 미디어 서버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/HStreaming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연계 개발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차량 환경에서 해당 스트리밍 서비스의 편리한 사용을 위한 스트리밍 서비스 특화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HMI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C5D8B4-B079-43BB-8EA8-319C310E1155}"/>
                </a:ext>
              </a:extLst>
            </p:cNvPr>
            <p:cNvSpPr/>
            <p:nvPr/>
          </p:nvSpPr>
          <p:spPr>
            <a:xfrm>
              <a:off x="5739740" y="3104998"/>
              <a:ext cx="3677307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시스템 구성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19FE606-709D-442F-8D17-21253E1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67333-F8A1-36D3-6D06-E2F8271E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5849924" y="3253839"/>
            <a:ext cx="3456940" cy="29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7CB6-DC3D-9F53-3EEA-DAC47285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3B90-D382-1E64-4FA4-6DCC15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큐큐뮤직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BA7F5-E93C-0F0F-56EC-29E90C7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77FB337-5A84-81CD-E071-D34052FA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76845"/>
              </p:ext>
            </p:extLst>
          </p:nvPr>
        </p:nvGraphicFramePr>
        <p:xfrm>
          <a:off x="575310" y="966470"/>
          <a:ext cx="8769985" cy="139371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3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[AVNG5WIDE-425194] QQ</a:t>
                      </a:r>
                      <a:r>
                        <a:rPr lang="ko-KR" altLang="en-US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뮤직 </a:t>
                      </a:r>
                      <a:r>
                        <a:rPr lang="ko-KR" altLang="en-US" sz="1200" b="0" i="0" strike="noStrike" kern="1200" dirty="0" err="1">
                          <a:solidFill>
                            <a:srgbClr val="000000"/>
                          </a:solidFill>
                          <a:latin typeface="Droid Sans Mono"/>
                        </a:rPr>
                        <a:t>커버리티</a:t>
                      </a: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(CWE-532)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24-07-05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03806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AVNG5WIDE-427544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[IK PE2]QQ music playing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，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press the AV off button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，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display AM  off SS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24-08-06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[AVNG5WIDE-432137] 240902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QQMusic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커버리티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CWE-404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24-09-20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9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71683"/>
              </p:ext>
            </p:extLst>
          </p:nvPr>
        </p:nvGraphicFramePr>
        <p:xfrm>
          <a:off x="457629" y="1022625"/>
          <a:ext cx="8925359" cy="546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3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53496661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68881476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02110034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14809859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70331782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97948766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6692295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55193698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50447299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46730496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2757947"/>
                    </a:ext>
                  </a:extLst>
                </a:gridCol>
              </a:tblGrid>
              <a:tr h="302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투입 개월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M+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410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63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용역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/>
                        <a:t>국내향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1620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 err="1"/>
                        <a:t>중국향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6853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5. </a:t>
            </a:r>
            <a:r>
              <a:rPr lang="ko-KR" altLang="en-US" dirty="0"/>
              <a:t>용역 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69723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653292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유지보수 일정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총 </a:t>
            </a:r>
            <a:r>
              <a:rPr lang="en-US" altLang="ko-KR" sz="1600">
                <a:latin typeface="+mn-ea"/>
              </a:rPr>
              <a:t>5.5</a:t>
            </a:r>
            <a:r>
              <a:rPr lang="ko-KR" altLang="en-US" sz="1600">
                <a:latin typeface="+mn-ea"/>
              </a:rPr>
              <a:t>개월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766CF70-23F5-4742-BB07-DC16D9A05EF9}"/>
              </a:ext>
            </a:extLst>
          </p:cNvPr>
          <p:cNvSpPr/>
          <p:nvPr/>
        </p:nvSpPr>
        <p:spPr>
          <a:xfrm>
            <a:off x="1527946" y="2143119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A3C3C24-7A5A-4B4D-A9DA-80019F70FCF7}"/>
              </a:ext>
            </a:extLst>
          </p:cNvPr>
          <p:cNvCxnSpPr>
            <a:cxnSpLocks/>
            <a:stCxn id="150" idx="2"/>
            <a:endCxn id="146" idx="6"/>
          </p:cNvCxnSpPr>
          <p:nvPr/>
        </p:nvCxnSpPr>
        <p:spPr>
          <a:xfrm flipH="1">
            <a:off x="1658383" y="2206259"/>
            <a:ext cx="2739426" cy="33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141202-69F1-40FD-9FA6-5EE0B6311A8A}"/>
              </a:ext>
            </a:extLst>
          </p:cNvPr>
          <p:cNvSpPr txBox="1"/>
          <p:nvPr/>
        </p:nvSpPr>
        <p:spPr>
          <a:xfrm>
            <a:off x="1500827" y="1904783"/>
            <a:ext cx="641769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착수 보고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8AB993D-8034-44C5-BEA1-58D4594B1B01}"/>
              </a:ext>
            </a:extLst>
          </p:cNvPr>
          <p:cNvSpPr/>
          <p:nvPr/>
        </p:nvSpPr>
        <p:spPr>
          <a:xfrm>
            <a:off x="4397809" y="2142780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7E5189-CCC0-40DA-9BA7-BC925D6D1C38}"/>
              </a:ext>
            </a:extLst>
          </p:cNvPr>
          <p:cNvSpPr txBox="1"/>
          <p:nvPr/>
        </p:nvSpPr>
        <p:spPr>
          <a:xfrm>
            <a:off x="4252885" y="2233687"/>
            <a:ext cx="43017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050" b="1"/>
              <a:t>M+5.5</a:t>
            </a:r>
            <a:endParaRPr lang="ko-KR" altLang="en-US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80F51E-A3B3-425C-AEEA-A42584C5DBF3}"/>
              </a:ext>
            </a:extLst>
          </p:cNvPr>
          <p:cNvSpPr txBox="1"/>
          <p:nvPr/>
        </p:nvSpPr>
        <p:spPr>
          <a:xfrm>
            <a:off x="4155651" y="1904783"/>
            <a:ext cx="61131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완료보고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2AD66EE-F2CF-4B7D-8A72-8DEA2B72252A}"/>
              </a:ext>
            </a:extLst>
          </p:cNvPr>
          <p:cNvGrpSpPr/>
          <p:nvPr/>
        </p:nvGrpSpPr>
        <p:grpSpPr>
          <a:xfrm>
            <a:off x="1527945" y="2863076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CD789FE-2FFB-4BB5-95F8-DC44E8DCE119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68" name="이등변 삼각형 167">
                <a:extLst>
                  <a:ext uri="{FF2B5EF4-FFF2-40B4-BE49-F238E27FC236}">
                    <a16:creationId xmlns:a16="http://schemas.microsoft.com/office/drawing/2014/main" id="{4BA07B53-274D-4343-B9B4-CDA11ED5AED0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E298445D-ACD8-4FBB-9383-884D6F16F0AF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D78EF18-B658-428C-B291-F44280DBDE83}"/>
                  </a:ext>
                </a:extLst>
              </p:cNvPr>
              <p:cNvCxnSpPr>
                <a:cxnSpLocks/>
                <a:stCxn id="169" idx="0"/>
                <a:endCxn id="168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3B4EE9-A406-4EC5-BF11-D2E34AFDA1F2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지니뮤직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D5A5F-8E70-D110-87EB-3726C4519C28}"/>
              </a:ext>
            </a:extLst>
          </p:cNvPr>
          <p:cNvGrpSpPr/>
          <p:nvPr/>
        </p:nvGrpSpPr>
        <p:grpSpPr>
          <a:xfrm>
            <a:off x="1527944" y="3889882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72152C-43EA-4395-5F87-200EF80758CE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53A46E2-212D-F5A1-9A49-B70D4CF3FF87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8CB5333E-19D5-DAB8-341F-AFFE345AE3EB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5643490-0B24-123F-13E6-E7A4D78226A1}"/>
                  </a:ext>
                </a:extLst>
              </p:cNvPr>
              <p:cNvCxnSpPr>
                <a:cxnSpLocks/>
                <a:stCxn id="11" idx="0"/>
                <a:endCxn id="10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855A1-306A-4900-DE27-5E48BE24756A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멜론뮤직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5D6BF-0FB2-117D-197D-D63D566D59C9}"/>
              </a:ext>
            </a:extLst>
          </p:cNvPr>
          <p:cNvGrpSpPr/>
          <p:nvPr/>
        </p:nvGrpSpPr>
        <p:grpSpPr>
          <a:xfrm>
            <a:off x="1519234" y="5170602"/>
            <a:ext cx="7841530" cy="310781"/>
            <a:chOff x="788555" y="3158696"/>
            <a:chExt cx="7112835" cy="310781"/>
          </a:xfrm>
          <a:solidFill>
            <a:schemeClr val="accent6">
              <a:lumMod val="50000"/>
            </a:schemeClr>
          </a:solidFill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119EA8-79F4-7E8E-6F04-6FD756B64526}"/>
                </a:ext>
              </a:extLst>
            </p:cNvPr>
            <p:cNvGrpSpPr/>
            <p:nvPr/>
          </p:nvGrpSpPr>
          <p:grpSpPr>
            <a:xfrm>
              <a:off x="788555" y="3362943"/>
              <a:ext cx="7112835" cy="106534"/>
              <a:chOff x="1022302" y="2931855"/>
              <a:chExt cx="10171094" cy="106534"/>
            </a:xfrm>
            <a:grpFill/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8EE3B6B9-6DEE-0FC8-29C8-DF604239C3F3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5DA59E0-A0E4-F66F-7275-7F351478C1CE}"/>
                  </a:ext>
                </a:extLst>
              </p:cNvPr>
              <p:cNvSpPr/>
              <p:nvPr/>
            </p:nvSpPr>
            <p:spPr>
              <a:xfrm rot="16200000" flipH="1">
                <a:off x="11086864" y="2931856"/>
                <a:ext cx="106532" cy="106533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8855033-5AC8-8130-1207-B030A6378D39}"/>
                  </a:ext>
                </a:extLst>
              </p:cNvPr>
              <p:cNvCxnSpPr>
                <a:cxnSpLocks/>
                <a:stCxn id="16" idx="0"/>
                <a:endCxn id="15" idx="0"/>
              </p:cNvCxnSpPr>
              <p:nvPr/>
            </p:nvCxnSpPr>
            <p:spPr>
              <a:xfrm flipH="1" flipV="1">
                <a:off x="1128834" y="2985121"/>
                <a:ext cx="9958030" cy="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047D48-0D45-FBF7-996A-A0ACF032E08E}"/>
                </a:ext>
              </a:extLst>
            </p:cNvPr>
            <p:cNvSpPr txBox="1"/>
            <p:nvPr/>
          </p:nvSpPr>
          <p:spPr>
            <a:xfrm>
              <a:off x="2549278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 err="1">
                  <a:solidFill>
                    <a:srgbClr val="0070C0"/>
                  </a:solidFill>
                </a:rPr>
                <a:t>큐큐뮤직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 유지보수 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(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기능변경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수정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처리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성능육성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) </a:t>
              </a:r>
              <a:endParaRPr lang="ko-KR" altLang="en-US" sz="105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17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인력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투입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209014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DF5-25DC-3317-FD0B-76C1E2E69A7C}"/>
              </a:ext>
            </a:extLst>
          </p:cNvPr>
          <p:cNvSpPr txBox="1"/>
          <p:nvPr/>
        </p:nvSpPr>
        <p:spPr>
          <a:xfrm>
            <a:off x="390160" y="651908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용역 기간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총 </a:t>
            </a:r>
            <a:r>
              <a:rPr lang="en-US" altLang="ko-KR" sz="1600">
                <a:latin typeface="+mn-ea"/>
              </a:rPr>
              <a:t>5.5</a:t>
            </a:r>
            <a:r>
              <a:rPr lang="ko-KR" altLang="en-US" sz="1600">
                <a:latin typeface="+mn-ea"/>
              </a:rPr>
              <a:t>개월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93AF95-B89E-F76A-0D76-EFBBC3B1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91645"/>
              </p:ext>
            </p:extLst>
          </p:nvPr>
        </p:nvGraphicFramePr>
        <p:xfrm>
          <a:off x="681038" y="1082926"/>
          <a:ext cx="8213574" cy="4498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230">
                  <a:extLst>
                    <a:ext uri="{9D8B030D-6E8A-4147-A177-3AD203B41FA5}">
                      <a16:colId xmlns:a16="http://schemas.microsoft.com/office/drawing/2014/main" val="2635576205"/>
                    </a:ext>
                  </a:extLst>
                </a:gridCol>
                <a:gridCol w="536561">
                  <a:extLst>
                    <a:ext uri="{9D8B030D-6E8A-4147-A177-3AD203B41FA5}">
                      <a16:colId xmlns:a16="http://schemas.microsoft.com/office/drawing/2014/main" val="2477363262"/>
                    </a:ext>
                  </a:extLst>
                </a:gridCol>
                <a:gridCol w="827155">
                  <a:extLst>
                    <a:ext uri="{9D8B030D-6E8A-4147-A177-3AD203B41FA5}">
                      <a16:colId xmlns:a16="http://schemas.microsoft.com/office/drawing/2014/main" val="1859385112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347027067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940699234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378188412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666352977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1234470632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623965440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526793783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819660210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54730279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3689243993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015741455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425927180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608325764"/>
                    </a:ext>
                  </a:extLst>
                </a:gridCol>
              </a:tblGrid>
              <a:tr h="216317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구     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투입 일정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212"/>
                  </a:ext>
                </a:extLst>
              </a:tr>
              <a:tr h="21631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1666"/>
                  </a:ext>
                </a:extLst>
              </a:tr>
              <a:tr h="236177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뮤직스트리밍</a:t>
                      </a:r>
                      <a:br>
                        <a:rPr lang="ko-KR" altLang="en-US" sz="900" u="none" strike="noStrike">
                          <a:effectLst/>
                        </a:rPr>
                      </a:br>
                      <a:r>
                        <a:rPr lang="ko-KR" altLang="en-US" sz="900" u="none" strike="noStrike">
                          <a:effectLst/>
                        </a:rPr>
                        <a:t>유지보수</a:t>
                      </a:r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지니 뮤직 유지보수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특급 개발자 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0.1 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0.1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66490"/>
                  </a:ext>
                </a:extLst>
              </a:tr>
              <a:tr h="236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고급 개발자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0.4 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0.2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2.6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57220"/>
                  </a:ext>
                </a:extLst>
              </a:tr>
              <a:tr h="236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중급 개발자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58808"/>
                  </a:ext>
                </a:extLst>
              </a:tr>
              <a:tr h="236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초급 개발자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63022"/>
                  </a:ext>
                </a:extLst>
              </a:tr>
              <a:tr h="236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합계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0.2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2.7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09335"/>
                  </a:ext>
                </a:extLst>
              </a:tr>
              <a:tr h="236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멜론 뮤직 유지보수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특급 개발자 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0.1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0.1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66222"/>
                  </a:ext>
                </a:extLst>
              </a:tr>
              <a:tr h="236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고급 개발자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0.4 </a:t>
                      </a:r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0.3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2.7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9754"/>
                  </a:ext>
                </a:extLst>
              </a:tr>
              <a:tr h="236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중급 개발자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68699"/>
                  </a:ext>
                </a:extLst>
              </a:tr>
              <a:tr h="236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초급 개발자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32616"/>
                  </a:ext>
                </a:extLst>
              </a:tr>
              <a:tr h="236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합계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0.3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2.8 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0408"/>
                  </a:ext>
                </a:extLst>
              </a:tr>
              <a:tr h="2887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인건비 소계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1.0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1.0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</a:t>
                      </a:r>
                      <a:r>
                        <a:rPr lang="en-US" altLang="ko-KR" sz="1000" u="none" strike="noStrike">
                          <a:effectLst/>
                        </a:rPr>
                        <a:t>5.5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213"/>
                  </a:ext>
                </a:extLst>
              </a:tr>
              <a:tr h="288781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유지보수 등급별 투입인력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 특급 개발자 </a:t>
                      </a:r>
                      <a:endParaRPr lang="ko-KR" altLang="en-US" sz="9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     -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0.1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0.1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</a:t>
                      </a:r>
                      <a:r>
                        <a:rPr lang="en-US" altLang="ko-KR" sz="1000" u="none" strike="noStrike">
                          <a:effectLst/>
                        </a:rPr>
                        <a:t>0.2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04363"/>
                  </a:ext>
                </a:extLst>
              </a:tr>
              <a:tr h="28878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고급 개발자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0.9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0.9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1.0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</a:t>
                      </a:r>
                      <a:r>
                        <a:rPr lang="en-US" altLang="ko-KR" sz="1000" u="none" strike="noStrike">
                          <a:effectLst/>
                        </a:rPr>
                        <a:t>0.5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</a:t>
                      </a:r>
                      <a:r>
                        <a:rPr lang="en-US" altLang="ko-KR" sz="1000" u="none" strike="noStrike">
                          <a:effectLst/>
                        </a:rPr>
                        <a:t>5.3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29523"/>
                  </a:ext>
                </a:extLst>
              </a:tr>
              <a:tr h="2683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중급 개발자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27608"/>
                  </a:ext>
                </a:extLst>
              </a:tr>
              <a:tr h="26838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none" strike="noStrike">
                          <a:effectLst/>
                        </a:rPr>
                        <a:t> 초급 개발자 </a:t>
                      </a:r>
                      <a:endParaRPr lang="ko-KR" altLang="en-US"/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      </a:t>
                      </a:r>
                      <a:r>
                        <a:rPr lang="en-US" altLang="ko-KR" sz="1000" u="none" strike="noStrike">
                          <a:effectLst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6095"/>
                  </a:ext>
                </a:extLst>
              </a:tr>
              <a:tr h="3005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투입인력 총합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합계 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1.0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0.5 </a:t>
                      </a:r>
                      <a:endParaRPr lang="en-US" altLang="ko-KR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- 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b="1" u="none" strike="noStrike" dirty="0">
                          <a:effectLst/>
                          <a:latin typeface="+mn-ea"/>
                          <a:ea typeface="+mn-ea"/>
                        </a:rPr>
                        <a:t>5.5 </a:t>
                      </a:r>
                      <a:endParaRPr lang="en-US" altLang="ko-KR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4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80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용역 산출물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3929385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7170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산출물 목록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15970"/>
              </p:ext>
            </p:extLst>
          </p:nvPr>
        </p:nvGraphicFramePr>
        <p:xfrm>
          <a:off x="452436" y="1062336"/>
          <a:ext cx="9001127" cy="369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58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1445348">
                  <a:extLst>
                    <a:ext uri="{9D8B030D-6E8A-4147-A177-3AD203B41FA5}">
                      <a16:colId xmlns:a16="http://schemas.microsoft.com/office/drawing/2014/main" val="2200296800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3571926780"/>
                    </a:ext>
                  </a:extLst>
                </a:gridCol>
                <a:gridCol w="1716505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1705226">
                  <a:extLst>
                    <a:ext uri="{9D8B030D-6E8A-4147-A177-3AD203B41FA5}">
                      <a16:colId xmlns:a16="http://schemas.microsoft.com/office/drawing/2014/main" val="344365675"/>
                    </a:ext>
                  </a:extLst>
                </a:gridCol>
              </a:tblGrid>
              <a:tr h="3984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류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 목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 형태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227990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완료 보고서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 내역 및 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산출물 보고서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소스 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코드 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릴리즈 노트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검증 보고서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QAC / CodeSonar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M+5.5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(2024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>
                          <a:latin typeface="+mn-ea"/>
                          <a:ea typeface="+mn-ea"/>
                        </a:rPr>
                        <a:t>5.5 M/M 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투입</a:t>
                      </a:r>
                      <a:endParaRPr lang="en-US" altLang="ko-KR" sz="140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+mn-ea"/>
                          <a:ea typeface="+mn-ea"/>
                        </a:rPr>
                        <a:t>매주 주간</a:t>
                      </a:r>
                      <a:r>
                        <a:rPr lang="en-US" altLang="ko-KR" sz="14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보고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1014201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월간 보고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월간 수행 내역서 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매월 말일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매월 월간 보고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16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5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1) SW</a:t>
            </a:r>
            <a:r>
              <a:rPr lang="ko-KR" altLang="en-US" dirty="0"/>
              <a:t> 구조도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64E986F-127E-87BD-120D-35F328B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9CFC6-1645-8DB0-6E84-7BE5DFF57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966619" y="981075"/>
            <a:ext cx="7972762" cy="5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2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</a:t>
            </a:r>
            <a:r>
              <a:rPr lang="ko-KR" altLang="en-US" dirty="0"/>
              <a:t>스트리밍 뮤직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24E2-7484-4CF0-BE13-05F03E167876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A933A-AC13-491C-8ADC-22B30B283672}"/>
              </a:ext>
            </a:extLst>
          </p:cNvPr>
          <p:cNvSpPr txBox="1"/>
          <p:nvPr/>
        </p:nvSpPr>
        <p:spPr>
          <a:xfrm>
            <a:off x="408373" y="612552"/>
            <a:ext cx="343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Streaming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A7952E9B-8C60-4948-AC0C-DE790DD8411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5C446FB4-584D-40E8-AAD3-40576C79839E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EC11BBF7-9D15-45B0-8931-975C1B361DC5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43EF0C-1218-491E-8957-1B42695D4B03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A9C2-C4D3-4BDF-8495-0917A004E256}"/>
              </a:ext>
            </a:extLst>
          </p:cNvPr>
          <p:cNvSpPr txBox="1"/>
          <p:nvPr/>
        </p:nvSpPr>
        <p:spPr bwMode="auto">
          <a:xfrm>
            <a:off x="2295567" y="2179180"/>
            <a:ext cx="7437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[Classification]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4DD5-FE89-4281-9863-4ECBEEDAEDD3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5B50F2A5-2D55-4D5F-B35B-3169D21FAC3B}"/>
              </a:ext>
            </a:extLst>
          </p:cNvPr>
          <p:cNvCxnSpPr>
            <a:stCxn id="39" idx="3"/>
            <a:endCxn id="44" idx="1"/>
          </p:cNvCxnSpPr>
          <p:nvPr/>
        </p:nvCxnSpPr>
        <p:spPr bwMode="auto">
          <a:xfrm>
            <a:off x="1925921" y="1457973"/>
            <a:ext cx="1166249" cy="269358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26861A-F743-4049-A5C2-8D2DC25AD82A}"/>
              </a:ext>
            </a:extLst>
          </p:cNvPr>
          <p:cNvSpPr txBox="1"/>
          <p:nvPr/>
        </p:nvSpPr>
        <p:spPr bwMode="auto">
          <a:xfrm>
            <a:off x="2686699" y="3983202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[Menu]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71A304EF-7F59-4A94-A0F9-F9B37BBCAF1E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97890-D0F1-46D4-BD24-68B80CE18FF5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B2FC6-B0F6-4531-8121-D352AA161083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ECFF8-0694-4C94-A54D-F250FE04211D}"/>
              </a:ext>
            </a:extLst>
          </p:cNvPr>
          <p:cNvSpPr txBox="1"/>
          <p:nvPr/>
        </p:nvSpPr>
        <p:spPr bwMode="auto">
          <a:xfrm>
            <a:off x="8687912" y="1788670"/>
            <a:ext cx="7114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3CCA7-225F-44A5-80BA-6132E7190F9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779A3-D106-4051-AE08-4A8949B44B7B}"/>
              </a:ext>
            </a:extLst>
          </p:cNvPr>
          <p:cNvSpPr txBox="1"/>
          <p:nvPr/>
        </p:nvSpPr>
        <p:spPr bwMode="auto">
          <a:xfrm>
            <a:off x="6596582" y="2719064"/>
            <a:ext cx="749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1E516-6E25-4326-A4D8-CEA27568859D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2FC57-6F0E-490D-8762-560F55B97CBB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A7FFC-8708-407B-9A7A-DB8D6E87456B}"/>
              </a:ext>
            </a:extLst>
          </p:cNvPr>
          <p:cNvSpPr txBox="1"/>
          <p:nvPr/>
        </p:nvSpPr>
        <p:spPr bwMode="auto">
          <a:xfrm>
            <a:off x="8689201" y="5472469"/>
            <a:ext cx="7088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43182-4F2A-4FA4-8083-E75F537C0DC3}"/>
              </a:ext>
            </a:extLst>
          </p:cNvPr>
          <p:cNvSpPr txBox="1"/>
          <p:nvPr/>
        </p:nvSpPr>
        <p:spPr bwMode="auto">
          <a:xfrm>
            <a:off x="730994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C62BFEC-6861-4F6B-B645-E12BA413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1" y="2367081"/>
            <a:ext cx="1657030" cy="617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70CEE3-0ECC-4356-A63A-F910251529AD}"/>
              </a:ext>
            </a:extLst>
          </p:cNvPr>
          <p:cNvSpPr txBox="1"/>
          <p:nvPr/>
        </p:nvSpPr>
        <p:spPr bwMode="auto">
          <a:xfrm>
            <a:off x="268891" y="2988812"/>
            <a:ext cx="20462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 : If there is no play list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53A91-1BAF-4F29-811E-0D7377110F10}"/>
              </a:ext>
            </a:extLst>
          </p:cNvPr>
          <p:cNvSpPr/>
          <p:nvPr/>
        </p:nvSpPr>
        <p:spPr>
          <a:xfrm>
            <a:off x="198049" y="1050587"/>
            <a:ext cx="1807922" cy="2111472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F46C8-8347-4C1B-898F-A2219E1C4B3A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DD743DE-A9A6-4471-9A48-66406A7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1138953"/>
            <a:ext cx="1665468" cy="621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3C89D23-ECC6-4940-9915-BB0C7680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85" y="1133104"/>
            <a:ext cx="1679745" cy="635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888A478-9327-40AE-B7AC-39F67E1D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5647681"/>
            <a:ext cx="1665468" cy="622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E795CF-13CE-4D5C-91C3-E4817A8ED729}"/>
              </a:ext>
            </a:extLst>
          </p:cNvPr>
          <p:cNvGrpSpPr/>
          <p:nvPr/>
        </p:nvGrpSpPr>
        <p:grpSpPr>
          <a:xfrm>
            <a:off x="5618123" y="5647680"/>
            <a:ext cx="1665468" cy="622933"/>
            <a:chOff x="5642823" y="5375306"/>
            <a:chExt cx="1665468" cy="622933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D7C579C-726A-4067-83EC-0A5F19277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23" y="5375306"/>
              <a:ext cx="1665468" cy="622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169955-B0FB-43DB-AEC0-5DAC9B87E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7"/>
            <a:stretch/>
          </p:blipFill>
          <p:spPr bwMode="auto">
            <a:xfrm>
              <a:off x="5642823" y="5630861"/>
              <a:ext cx="1659159" cy="367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815D706-DEC4-4252-A94E-0E8042A8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47" y="5644575"/>
            <a:ext cx="1687564" cy="635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70E5123-CD1D-48BA-ABA9-B0D49933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9" y="1144134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60D4AE8-864C-4757-AC63-5DC0E4D5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2932214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664B9B0-7B61-44A3-866C-E2828C23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033651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B6240904-47BB-4BF0-BDC2-634852A1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935725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FE458E68-1EFD-4FD7-8F58-CEC6229E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23" y="1134406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4F47C28B-D797-449F-B7AF-EAAF58A6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3839470"/>
            <a:ext cx="1665468" cy="624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꺾인 연결선 84">
            <a:extLst>
              <a:ext uri="{FF2B5EF4-FFF2-40B4-BE49-F238E27FC236}">
                <a16:creationId xmlns:a16="http://schemas.microsoft.com/office/drawing/2014/main" id="{E9770173-DA60-48E0-81FC-342C94061DE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 bwMode="auto">
          <a:xfrm>
            <a:off x="4757638" y="4151557"/>
            <a:ext cx="865407" cy="9086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D439B8-8919-424B-8B3F-5915C36762EE}"/>
              </a:ext>
            </a:extLst>
          </p:cNvPr>
          <p:cNvSpPr txBox="1"/>
          <p:nvPr/>
        </p:nvSpPr>
        <p:spPr bwMode="auto">
          <a:xfrm>
            <a:off x="2836026" y="4524029"/>
            <a:ext cx="1045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[Option Settings]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29BE3-AC81-4E91-9F94-69DA00C4B4C7}"/>
              </a:ext>
            </a:extLst>
          </p:cNvPr>
          <p:cNvSpPr txBox="1"/>
          <p:nvPr/>
        </p:nvSpPr>
        <p:spPr bwMode="auto">
          <a:xfrm>
            <a:off x="5015495" y="3985579"/>
            <a:ext cx="5129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[Recently]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9506377F-D50F-4EE3-9CDF-ED870F58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09" y="3837799"/>
            <a:ext cx="1651497" cy="62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BDCEC76A-8A10-41FF-BE76-8E506A13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4740425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DB3A42-71F4-454F-BC42-8638A7C54306}"/>
              </a:ext>
            </a:extLst>
          </p:cNvPr>
          <p:cNvSpPr txBox="1"/>
          <p:nvPr/>
        </p:nvSpPr>
        <p:spPr bwMode="auto">
          <a:xfrm>
            <a:off x="5225337" y="4538354"/>
            <a:ext cx="4296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[My List]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911FC30-0C91-4297-ABD6-1D957BB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5" y="4747108"/>
            <a:ext cx="1655625" cy="626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C5257979-B0EE-4142-A12D-3132F080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6" y="2037489"/>
            <a:ext cx="1655257" cy="617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81A5E8-B289-43B7-9078-6042643FF5F2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F7C141-E806-4B7F-93C5-6CEBBF0999C0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6673D9A7-4040-47BB-9356-92172A663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0C15B1-3CDB-4DEC-8055-24E9961BF235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3924904" y="4463643"/>
            <a:ext cx="0" cy="27678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54DACBF-32D7-4051-AD0B-0A1090D4785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8FC426-EDC3-4EC8-9565-A7EF894006C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DBBF40E-F098-4AD4-BDD7-AC4A53036E59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8BB2DE-7639-4AE2-8DCA-EE40F9DF0A3F}"/>
              </a:ext>
            </a:extLst>
          </p:cNvPr>
          <p:cNvCxnSpPr>
            <a:cxnSpLocks/>
            <a:stCxn id="52" idx="3"/>
            <a:endCxn id="41" idx="1"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34AB93-1B06-42D7-9E8D-28A9EFC8472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0711DA-59DD-4802-9EC4-91C9FCB0580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757638" y="4150392"/>
            <a:ext cx="867471" cy="116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C00DF05-AAF5-4786-AB0C-1D4816FCB73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A3CCE-AA9B-13AC-9367-596A926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(Genie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65205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지니뮤직 재생목록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지니 </a:t>
                      </a:r>
                      <a:r>
                        <a:rPr lang="ko-KR" altLang="en-US" sz="1400" dirty="0" err="1"/>
                        <a:t>챠트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지니 </a:t>
                      </a:r>
                      <a:r>
                        <a:rPr lang="ko-KR" altLang="en-US" sz="1200" dirty="0" err="1"/>
                        <a:t>챠트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드라이빙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추천곡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드라이빙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추천곡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최신 음악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 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(Melon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877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멜론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24 Hits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</a:t>
                      </a:r>
                      <a:r>
                        <a:rPr lang="en-US" altLang="ko-KR" sz="1200" dirty="0"/>
                        <a:t>24 Hits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좋아요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최신 곡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</a:t>
            </a:r>
            <a:r>
              <a:rPr lang="ko-KR" altLang="en-US" sz="1600"/>
              <a:t>공통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65899"/>
              </p:ext>
            </p:extLst>
          </p:nvPr>
        </p:nvGraphicFramePr>
        <p:xfrm>
          <a:off x="811481" y="1007613"/>
          <a:ext cx="8221392" cy="4275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스트리밍 </a:t>
                      </a:r>
                      <a:endParaRPr lang="en-US" altLang="ko-KR" sz="14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플레이어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재생 관련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스트리밍 플레이어 연동하여 음원 재생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스트리밍 뮤직 데이터 캐싱 처리 로직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 정보 표출 관련 </a:t>
                      </a:r>
                      <a:r>
                        <a:rPr lang="en-US" altLang="ko-KR" sz="1200" dirty="0"/>
                        <a:t>GUI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가사 출력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좋아요 기능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운전자 프로필 연동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재생목록 별도 관리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플레이어 설정 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분할화면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분할화면에 재생정보 전달하여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/>
                        <a:t>모드매니져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기능 변경 시 지니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멜론 모드변경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인디케이터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재생중인 음원 정보 인디케이터로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단말기 </a:t>
                      </a:r>
                      <a:r>
                        <a:rPr lang="ko-KR" altLang="en-US" sz="1400" dirty="0" err="1"/>
                        <a:t>하드키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볼륨노브</a:t>
                      </a:r>
                      <a:r>
                        <a:rPr lang="en-US" altLang="ko-KR" sz="1200" dirty="0"/>
                        <a:t>, Seek </a:t>
                      </a:r>
                      <a:r>
                        <a:rPr lang="ko-KR" altLang="en-US" sz="1200" dirty="0"/>
                        <a:t>버튼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음성인식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음성인식을 이용한 음원 검색 및 명령어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0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유지보수 업무 절차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163BAD-3CF6-A74A-A8AA-0C443751E725}"/>
              </a:ext>
            </a:extLst>
          </p:cNvPr>
          <p:cNvSpPr/>
          <p:nvPr/>
        </p:nvSpPr>
        <p:spPr>
          <a:xfrm>
            <a:off x="796802" y="908049"/>
            <a:ext cx="8157410" cy="5247328"/>
          </a:xfrm>
          <a:prstGeom prst="roundRect">
            <a:avLst>
              <a:gd name="adj" fmla="val 167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EBCD3E-5E4F-69FA-E2DA-1C674FA0038B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>
            <a:off x="5838038" y="1900809"/>
            <a:ext cx="28214" cy="31752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7095EB-8C02-DB01-2971-DBC1182C84A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387935" y="1589363"/>
            <a:ext cx="757475" cy="0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0DC8-4A50-4D1A-E96E-A3E2BAF56C0C}"/>
              </a:ext>
            </a:extLst>
          </p:cNvPr>
          <p:cNvSpPr txBox="1"/>
          <p:nvPr/>
        </p:nvSpPr>
        <p:spPr>
          <a:xfrm>
            <a:off x="2484543" y="1310487"/>
            <a:ext cx="564258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C00000"/>
                </a:solidFill>
              </a:rPr>
              <a:t>사양협의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2826E4-3417-1D01-FF09-54523FCDADE1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>
            <a:off x="3768302" y="1881560"/>
            <a:ext cx="1" cy="807623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1BBC4E-CA2E-C9D9-2821-B63C6554580E}"/>
              </a:ext>
            </a:extLst>
          </p:cNvPr>
          <p:cNvSpPr txBox="1"/>
          <p:nvPr/>
        </p:nvSpPr>
        <p:spPr>
          <a:xfrm>
            <a:off x="3064060" y="2074934"/>
            <a:ext cx="14010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요구사항</a:t>
            </a:r>
            <a:r>
              <a:rPr lang="en-US" altLang="ko-KR" sz="1100" b="1" dirty="0">
                <a:solidFill>
                  <a:srgbClr val="C00000"/>
                </a:solidFill>
              </a:rPr>
              <a:t>(New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Feature)</a:t>
            </a: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상황 공유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0D8F0A-1DDF-19F2-D430-A0D175780B95}"/>
              </a:ext>
            </a:extLst>
          </p:cNvPr>
          <p:cNvSpPr/>
          <p:nvPr/>
        </p:nvSpPr>
        <p:spPr>
          <a:xfrm>
            <a:off x="3145411" y="2689183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관리집단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(PM &amp; PL)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6D2EAC-248B-E888-6BC1-1CB89CE97F59}"/>
              </a:ext>
            </a:extLst>
          </p:cNvPr>
          <p:cNvSpPr/>
          <p:nvPr/>
        </p:nvSpPr>
        <p:spPr>
          <a:xfrm>
            <a:off x="5215147" y="3937667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지니뮤직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427A0F-85EC-660E-EA69-905CE57A7944}"/>
              </a:ext>
            </a:extLst>
          </p:cNvPr>
          <p:cNvSpPr/>
          <p:nvPr/>
        </p:nvSpPr>
        <p:spPr>
          <a:xfrm>
            <a:off x="5215147" y="2748456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멜론뮤직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3C8429-86C6-ED14-DC03-3D818598CCD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391194" y="3000456"/>
            <a:ext cx="823953" cy="173"/>
          </a:xfrm>
          <a:prstGeom prst="bent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AD3F4-0C52-608A-DDCC-88558829A4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06253" y="3000629"/>
            <a:ext cx="739158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92677B-2709-16E0-AF57-F790A28A1F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391194" y="3000629"/>
            <a:ext cx="823953" cy="1189038"/>
          </a:xfrm>
          <a:prstGeom prst="bentConnector3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1F8FC0-3013-44AF-537F-CD6DE70275B8}"/>
              </a:ext>
            </a:extLst>
          </p:cNvPr>
          <p:cNvSpPr/>
          <p:nvPr/>
        </p:nvSpPr>
        <p:spPr>
          <a:xfrm>
            <a:off x="7288612" y="3776959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QC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팀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80D65F-F1A6-79DE-F2A1-46830FF9E6D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6460930" y="3000456"/>
            <a:ext cx="827682" cy="1087949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ED8B2D-78DA-380A-60C3-EDFFB010672D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6460930" y="4088405"/>
            <a:ext cx="827682" cy="101262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1AED313-BE06-2B43-B9A1-75FD0C04186F}"/>
              </a:ext>
            </a:extLst>
          </p:cNvPr>
          <p:cNvCxnSpPr>
            <a:cxnSpLocks/>
            <a:stCxn id="23" idx="2"/>
            <a:endCxn id="13" idx="2"/>
          </p:cNvCxnSpPr>
          <p:nvPr/>
        </p:nvCxnSpPr>
        <p:spPr>
          <a:xfrm rot="5400000" flipH="1">
            <a:off x="5296016" y="1784363"/>
            <a:ext cx="1087776" cy="4143201"/>
          </a:xfrm>
          <a:prstGeom prst="bentConnector3">
            <a:avLst>
              <a:gd name="adj1" fmla="val -135846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3D8CE5-AD3E-0365-0A84-8BDE6E5FA1BB}"/>
              </a:ext>
            </a:extLst>
          </p:cNvPr>
          <p:cNvSpPr/>
          <p:nvPr/>
        </p:nvSpPr>
        <p:spPr>
          <a:xfrm>
            <a:off x="7288612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모비스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QA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FEA843-DEB0-EB51-E677-2E71AABDF3B2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911504" y="1900809"/>
            <a:ext cx="0" cy="1876150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08F059-04EC-FACA-C3DB-8B581CC1E9F7}"/>
              </a:ext>
            </a:extLst>
          </p:cNvPr>
          <p:cNvSpPr txBox="1"/>
          <p:nvPr/>
        </p:nvSpPr>
        <p:spPr>
          <a:xfrm>
            <a:off x="7456252" y="2785291"/>
            <a:ext cx="91050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배포 버전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1FA64-AB41-2531-F18B-F2671351C8DC}"/>
              </a:ext>
            </a:extLst>
          </p:cNvPr>
          <p:cNvSpPr txBox="1"/>
          <p:nvPr/>
        </p:nvSpPr>
        <p:spPr>
          <a:xfrm>
            <a:off x="3400694" y="3720893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분석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업무 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C2FF6-5118-25F6-4692-A3E871A28F62}"/>
              </a:ext>
            </a:extLst>
          </p:cNvPr>
          <p:cNvSpPr txBox="1"/>
          <p:nvPr/>
        </p:nvSpPr>
        <p:spPr>
          <a:xfrm>
            <a:off x="7247525" y="4771902"/>
            <a:ext cx="1340110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보고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(Defect, Improvement)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51562-CDEE-48E4-2793-9035351D4F17}"/>
              </a:ext>
            </a:extLst>
          </p:cNvPr>
          <p:cNvSpPr/>
          <p:nvPr/>
        </p:nvSpPr>
        <p:spPr>
          <a:xfrm>
            <a:off x="5215146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+mn-ea"/>
              </a:rPr>
              <a:t>IVI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방송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미디어</a:t>
            </a:r>
            <a:br>
              <a:rPr lang="en-US" altLang="ko-KR" sz="1200" b="1">
                <a:solidFill>
                  <a:schemeClr val="tx1"/>
                </a:solidFill>
                <a:latin typeface="+mn-ea"/>
              </a:rPr>
            </a:br>
            <a:r>
              <a:rPr lang="en-US" altLang="ko-KR" sz="1200" b="1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개발셀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F39448-B73F-44FE-1516-ACE0C7277C52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4391194" y="1589363"/>
            <a:ext cx="823952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4FCE54-6411-2C41-C6ED-49EF8162197B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6460929" y="1589363"/>
            <a:ext cx="827683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11349-A33E-E007-642C-BA5A76D19DA6}"/>
              </a:ext>
            </a:extLst>
          </p:cNvPr>
          <p:cNvSpPr txBox="1"/>
          <p:nvPr/>
        </p:nvSpPr>
        <p:spPr>
          <a:xfrm>
            <a:off x="5559956" y="2127454"/>
            <a:ext cx="56425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업무보고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2" descr="회장님차 납시오... 미국의 현대기아 그리고 제네시스 - 카가이">
            <a:extLst>
              <a:ext uri="{FF2B5EF4-FFF2-40B4-BE49-F238E27FC236}">
                <a16:creationId xmlns:a16="http://schemas.microsoft.com/office/drawing/2014/main" id="{4D71039E-2572-2EB9-7E1F-2C8CA029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71" y="1195176"/>
            <a:ext cx="1094964" cy="7883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현대모비스 로고">
            <a:extLst>
              <a:ext uri="{FF2B5EF4-FFF2-40B4-BE49-F238E27FC236}">
                <a16:creationId xmlns:a16="http://schemas.microsoft.com/office/drawing/2014/main" id="{41958764-FFC1-2262-668D-BCEFA022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10" y="1297166"/>
            <a:ext cx="1245784" cy="584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텍스트, 식탁용기구, 플레이트, 접시이(가) 표시된 사진&#10;&#10;자동 생성된 설명">
            <a:extLst>
              <a:ext uri="{FF2B5EF4-FFF2-40B4-BE49-F238E27FC236}">
                <a16:creationId xmlns:a16="http://schemas.microsoft.com/office/drawing/2014/main" id="{AAD44CA3-98B4-739A-C3A8-1FD4F9ADC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4"/>
          <a:stretch/>
        </p:blipFill>
        <p:spPr>
          <a:xfrm>
            <a:off x="1071946" y="2727389"/>
            <a:ext cx="1443790" cy="40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92D6B7-A251-25C9-2E36-86400266DFBF}"/>
              </a:ext>
            </a:extLst>
          </p:cNvPr>
          <p:cNvSpPr txBox="1"/>
          <p:nvPr/>
        </p:nvSpPr>
        <p:spPr>
          <a:xfrm>
            <a:off x="6717677" y="3930070"/>
            <a:ext cx="314189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공유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B1BE5-AF2E-F6C6-6D92-DE78B62F4698}"/>
              </a:ext>
            </a:extLst>
          </p:cNvPr>
          <p:cNvSpPr txBox="1"/>
          <p:nvPr/>
        </p:nvSpPr>
        <p:spPr>
          <a:xfrm>
            <a:off x="4383172" y="4022564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업무</a:t>
            </a:r>
            <a:r>
              <a:rPr lang="en-US" altLang="ko-KR" sz="1100" b="1" dirty="0">
                <a:solidFill>
                  <a:srgbClr val="C00000"/>
                </a:solidFill>
              </a:rPr>
              <a:t>(Task)</a:t>
            </a: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분석 </a:t>
            </a:r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분배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B403C6-683A-B4BE-5783-8E9B5C8DD39F}"/>
              </a:ext>
            </a:extLst>
          </p:cNvPr>
          <p:cNvSpPr/>
          <p:nvPr/>
        </p:nvSpPr>
        <p:spPr>
          <a:xfrm>
            <a:off x="5243360" y="5076065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큐큐뮤직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6E2E47-CF5F-E4ED-20FB-53A0855EC5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4287" y="4709635"/>
            <a:ext cx="860217" cy="442451"/>
          </a:xfrm>
          <a:prstGeom prst="bentConnector3">
            <a:avLst>
              <a:gd name="adj1" fmla="val 100619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65F625-0F83-7845-D1AB-C663608D56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639" y="4698697"/>
            <a:ext cx="938634" cy="385627"/>
          </a:xfrm>
          <a:prstGeom prst="bentConnector3">
            <a:avLst>
              <a:gd name="adj1" fmla="val -101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46649F4-32F0-FAA7-7384-F7E7A7D8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08483"/>
              </p:ext>
            </p:extLst>
          </p:nvPr>
        </p:nvGraphicFramePr>
        <p:xfrm>
          <a:off x="575310" y="966470"/>
          <a:ext cx="8769985" cy="527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AVNG5WIDE-407364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JA PE 22MY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#15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재생 중 사운드 설정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-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안내음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-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안내음량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탭 진입 후 미디어하드키로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진입 시 노래 처음부터 재생 함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AVNG5WIDE-423312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[SWUPDATE][24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표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5W][NE] 17. 16:15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프로필 연동 후 스트리밍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 시 라디오 검색기록 동기화 되었으나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FM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들어갔다 스트리밍 가지 않으면 검색기록 기능 없음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AVNG5WIDE-405015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1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임의의 미디어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MUTE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상태에서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VR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을 통해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뮤직스트리밍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발화 시 하단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볼륨바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미표시함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AVNG5WIDE-423610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 차트에서 우측 분할화면 영역 터치 시 메인 화면으로 전환 되지 않음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AVNG5WIDE-423567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내 플레이리스트 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Tune Knob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회전 시 앨범아트 표시 오류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AVNG5WIDE-422436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#19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검색 진입하여 임의 곡 검색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저작권 소유사의 요청으로 저장할 수 없는 음원 선택 후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 시 첫 번째 곡 체크 활성화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AVNG5WIDE-421234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JA PE 22MY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#36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동의함에서 모드 변경 및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SEEK UP/DN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 지니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표시됨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24-06-21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AVNG5WIDE-423939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차트 곡 재생 중 임의의 곡 선택 시 리스트 중복으로 표시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24-06-21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6FE6-3DBE-C706-049A-995F5B09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41D7-D5AC-68E4-6B29-506DFC8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D3065-E704-D2FA-D64C-121F64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C9506D5A-2364-509C-9753-42AA691AC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12134"/>
              </p:ext>
            </p:extLst>
          </p:nvPr>
        </p:nvGraphicFramePr>
        <p:xfrm>
          <a:off x="575310" y="966470"/>
          <a:ext cx="8769985" cy="5637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AVNG5WIDE-424404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NE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#26 KNR 15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뮤직 화면 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"xxx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노래 틀어줘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발화 시 재생 안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AVNG5WIDE-424464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#19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검색 진입하여 임의 곡 검색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저작권 소유사의 요청으로 저장할 수 없는 음원 선택 후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 시 첫 번째 곡 체크 활성화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AVNG5WIDE-422441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일시정지 후 재생 스크롤바 이동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SWRC[V.R]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키 입력 후 종료 후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스크롤 바 정상 표시되지 않음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AVNG5WIDE-422625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#24 KNR 12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뮤직 검색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Tune Knob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조절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메뉴 입력하여 드롭다운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Tune Enter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시 키보드 사라진 후 재 출력 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AVNG5WIDE-424129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그래픽 테마 변경 입력 후 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SWRC[MODE]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시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OSD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테마 변경 되지 않음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AVNG5WIDE-425029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#33 KNR 17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지니 재생 목록 삭제 화면 진입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삭제를 위해 검색 불가 곡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TUNE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으로 조작 후 선택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저적권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..."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팝업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AVNG5WIDE-425047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 화면 상단 메뉴를 통해 사운드 설정 진입 후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튠노브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회전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사운드 설정 내 임의의 화면 입력 시 하이라이트 초기화됨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AVNG5WIDE-420545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일시정지 후 재생 스크롤바 이동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SWRC[V.R]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키 입력 후 종료 후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스크롤 바 정상 표시되지 않음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24-06-27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A0C2-5DD7-6974-6D50-F9CDA1D2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FAFB-7E34-15A4-EA27-EB04AC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F863B-5768-9AF5-0BFD-EC9CC49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08EA6A4-244B-503D-91D7-C6A39626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80088"/>
              </p:ext>
            </p:extLst>
          </p:nvPr>
        </p:nvGraphicFramePr>
        <p:xfrm>
          <a:off x="575310" y="966470"/>
          <a:ext cx="8769985" cy="548173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AVNG5WIDE-425036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 화면에서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재생바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조절 동작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SWRC[VR]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VR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팝업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이전 재생 시간대로 복귀됨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24-07-01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[AVNG5WIDE-426391]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GetSongDetailListener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코드 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NPE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대응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24-07-09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[AVNG5WIDE-422419]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뮤직 스트리밍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 중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텀블러 위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아래 길게 입력 시 연속 탐색 동작 되지 않음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[AVNG5WIDE-406591] 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1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중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튠노브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회전 후 대기 시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 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회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[AVNG5WIDE-426124] CLONE -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#28 KNR 17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라디오 검색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재생중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라디오 검색 기록에 동일 곡 있을 시 라디오 검색 기록 탭 에서 하이라이트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포커싱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안함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[AVNG5WIDE-427067] CLONE -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#26 KNR 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시동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후 홈 화면에서 멜론 틀어줘 발화 후 전체 메뉴에서 음성 인식 실행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멜론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미표시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또는 앨범 아트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미표시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함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[AVNG5WIDE-422437] CLONE - NE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#17 KNR 11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재생 중 임의의 곡 선택 후 전체 메뉴 화면에서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vr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실행 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acc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이전 재생 곡 앨범아트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off ss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표시 함</a:t>
                      </a:r>
                      <a:endParaRPr lang="ko-KR" altLang="en-US" sz="12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[AVNG5WIDE-424084] 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#31 KNR 16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음악라이브러리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라디오 음악 검색 기록 탭에서 이중으로 하이라이트 표시됨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4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18731</TotalTime>
  <Words>4688</Words>
  <Application>Microsoft Office PowerPoint</Application>
  <PresentationFormat>A4 용지(210x297mm)</PresentationFormat>
  <Paragraphs>749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Droid Sans Mono</vt:lpstr>
      <vt:lpstr>Noto Sans CJK KR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1. 용역 개요</vt:lpstr>
      <vt:lpstr>2. 용역 내용 및 범위</vt:lpstr>
      <vt:lpstr>2. 용역 내용 및 범위</vt:lpstr>
      <vt:lpstr>2. 용역 내용 및 범위</vt:lpstr>
      <vt:lpstr>3. 유지보수 업무 절차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내역(큐큐뮤직)</vt:lpstr>
      <vt:lpstr>5. 용역 일정</vt:lpstr>
      <vt:lpstr>7. 인력 투입</vt:lpstr>
      <vt:lpstr>5. 용역 산출물</vt:lpstr>
      <vt:lpstr>첨부 1) SW 구조도</vt:lpstr>
      <vt:lpstr>첨부 2) 스트리밍 뮤직 서비스 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Huh</dc:creator>
  <cp:lastModifiedBy>Sue Ricketts</cp:lastModifiedBy>
  <cp:revision>364</cp:revision>
  <cp:lastPrinted>2018-07-16T02:44:16Z</cp:lastPrinted>
  <dcterms:created xsi:type="dcterms:W3CDTF">2017-09-07T02:36:35Z</dcterms:created>
  <dcterms:modified xsi:type="dcterms:W3CDTF">2024-10-10T06:13:40Z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0bc021-0c43-4029-a072-964d39f3070b_Enabled">
    <vt:lpwstr>true</vt:lpwstr>
  </property>
  <property fmtid="{D5CDD505-2E9C-101B-9397-08002B2CF9AE}" pid="3" name="MSIP_Label_cd0bc021-0c43-4029-a072-964d39f3070b_SetDate">
    <vt:lpwstr>2022-09-05T07:40:19Z</vt:lpwstr>
  </property>
  <property fmtid="{D5CDD505-2E9C-101B-9397-08002B2CF9AE}" pid="4" name="MSIP_Label_cd0bc021-0c43-4029-a072-964d39f3070b_Method">
    <vt:lpwstr>Privileged</vt:lpwstr>
  </property>
  <property fmtid="{D5CDD505-2E9C-101B-9397-08002B2CF9AE}" pid="5" name="MSIP_Label_cd0bc021-0c43-4029-a072-964d39f3070b_Name">
    <vt:lpwstr>일반(General)</vt:lpwstr>
  </property>
  <property fmtid="{D5CDD505-2E9C-101B-9397-08002B2CF9AE}" pid="6" name="MSIP_Label_cd0bc021-0c43-4029-a072-964d39f3070b_SiteId">
    <vt:lpwstr>7cf932c0-bced-4490-b11f-48d23b1fe0d9</vt:lpwstr>
  </property>
  <property fmtid="{D5CDD505-2E9C-101B-9397-08002B2CF9AE}" pid="7" name="MSIP_Label_cd0bc021-0c43-4029-a072-964d39f3070b_ActionId">
    <vt:lpwstr>5341107d-1e13-4f28-9255-ed4bbdf875f1</vt:lpwstr>
  </property>
  <property fmtid="{D5CDD505-2E9C-101B-9397-08002B2CF9AE}" pid="8" name="MSIP_Label_cd0bc021-0c43-4029-a072-964d39f3070b_ContentBits">
    <vt:lpwstr>0</vt:lpwstr>
  </property>
</Properties>
</file>