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28"/>
  </p:notesMasterIdLst>
  <p:sldIdLst>
    <p:sldId id="258" r:id="rId2"/>
    <p:sldId id="266" r:id="rId3"/>
    <p:sldId id="330" r:id="rId4"/>
    <p:sldId id="752" r:id="rId5"/>
    <p:sldId id="753" r:id="rId6"/>
    <p:sldId id="767" r:id="rId7"/>
    <p:sldId id="746" r:id="rId8"/>
    <p:sldId id="749" r:id="rId9"/>
    <p:sldId id="754" r:id="rId10"/>
    <p:sldId id="756" r:id="rId11"/>
    <p:sldId id="758" r:id="rId12"/>
    <p:sldId id="760" r:id="rId13"/>
    <p:sldId id="781" r:id="rId14"/>
    <p:sldId id="762" r:id="rId15"/>
    <p:sldId id="763" r:id="rId16"/>
    <p:sldId id="764" r:id="rId17"/>
    <p:sldId id="772" r:id="rId18"/>
    <p:sldId id="755" r:id="rId19"/>
    <p:sldId id="759" r:id="rId20"/>
    <p:sldId id="782" r:id="rId21"/>
    <p:sldId id="751" r:id="rId22"/>
    <p:sldId id="271" r:id="rId23"/>
    <p:sldId id="269" r:id="rId24"/>
    <p:sldId id="329" r:id="rId25"/>
    <p:sldId id="303" r:id="rId26"/>
    <p:sldId id="769" r:id="rId27"/>
  </p:sldIdLst>
  <p:sldSz cx="9906000" cy="6858000" type="A4"/>
  <p:notesSz cx="6865938" cy="9998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6" orient="horz" pos="822" userDrawn="1">
          <p15:clr>
            <a:srgbClr val="A4A3A4"/>
          </p15:clr>
        </p15:guide>
        <p15:guide id="7" orient="horz" pos="61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pos="11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D4233F"/>
    <a:srgbClr val="CDACE6"/>
    <a:srgbClr val="B381D9"/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3" autoAdjust="0"/>
    <p:restoredTop sz="94660"/>
  </p:normalViewPr>
  <p:slideViewPr>
    <p:cSldViewPr snapToGrid="0" showGuides="1">
      <p:cViewPr varScale="1">
        <p:scale>
          <a:sx n="165" d="100"/>
          <a:sy n="165" d="100"/>
        </p:scale>
        <p:origin x="1164" y="126"/>
      </p:cViewPr>
      <p:guideLst>
        <p:guide orient="horz" pos="4065"/>
        <p:guide orient="horz" pos="822"/>
        <p:guide orient="horz" pos="618"/>
        <p:guide pos="5955"/>
        <p:guide pos="11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9109" y="0"/>
            <a:ext cx="2975240" cy="501640"/>
          </a:xfrm>
          <a:prstGeom prst="rect">
            <a:avLst/>
          </a:prstGeom>
        </p:spPr>
        <p:txBody>
          <a:bodyPr vert="horz" lIns="96359" tIns="48180" rIns="96359" bIns="48180" rtlCol="0"/>
          <a:lstStyle>
            <a:lvl1pPr algn="r">
              <a:defRPr sz="1300"/>
            </a:lvl1pPr>
          </a:lstStyle>
          <a:p>
            <a:fld id="{E3FD1BB9-5AFF-4149-8A32-8E0459EA3C9E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96950" y="1249363"/>
            <a:ext cx="4872038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59" tIns="48180" rIns="96359" bIns="4818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6359" tIns="48180" rIns="96359" bIns="4818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9109" y="9496437"/>
            <a:ext cx="2975240" cy="501639"/>
          </a:xfrm>
          <a:prstGeom prst="rect">
            <a:avLst/>
          </a:prstGeom>
        </p:spPr>
        <p:txBody>
          <a:bodyPr vert="horz" lIns="96359" tIns="48180" rIns="96359" bIns="48180" rtlCol="0" anchor="b"/>
          <a:lstStyle>
            <a:lvl1pPr algn="r">
              <a:defRPr sz="1300"/>
            </a:lvl1pPr>
          </a:lstStyle>
          <a:p>
            <a:fld id="{65019F86-69AA-418A-A76F-9CD404E523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502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72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71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5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55" y="55679"/>
            <a:ext cx="8543925" cy="408844"/>
          </a:xfrm>
        </p:spPr>
        <p:txBody>
          <a:bodyPr>
            <a:normAutofit/>
          </a:bodyPr>
          <a:lstStyle>
            <a:lvl1pPr>
              <a:defRPr sz="2400" b="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772" y="674703"/>
            <a:ext cx="9074458" cy="57438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pic>
        <p:nvPicPr>
          <p:cNvPr id="9" name="Picture 2" descr="현대모비스에 대한 이미지 검색결과">
            <a:extLst>
              <a:ext uri="{FF2B5EF4-FFF2-40B4-BE49-F238E27FC236}">
                <a16:creationId xmlns:a16="http://schemas.microsoft.com/office/drawing/2014/main" id="{62B38A06-4786-4AD1-8B66-F093F0DAA3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42329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25BB533-3888-49BB-9B22-C069045E28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611105"/>
            <a:ext cx="692707" cy="24244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356C21-E82F-4766-BF9E-E5C304B3262F}"/>
              </a:ext>
            </a:extLst>
          </p:cNvPr>
          <p:cNvSpPr/>
          <p:nvPr userDrawn="1"/>
        </p:nvSpPr>
        <p:spPr>
          <a:xfrm>
            <a:off x="0" y="470508"/>
            <a:ext cx="9900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89E92D6-3EA9-46F2-8917-A1950E2B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10423" y="6613392"/>
            <a:ext cx="685154" cy="237875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바닥글 개체 틀 1">
            <a:extLst>
              <a:ext uri="{FF2B5EF4-FFF2-40B4-BE49-F238E27FC236}">
                <a16:creationId xmlns:a16="http://schemas.microsoft.com/office/drawing/2014/main" id="{625B9CFD-C91D-F800-2122-D8E475A0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>
            <a:lvl1pPr algn="l">
              <a:defRPr sz="1000"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577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0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68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9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296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744649" y="6574361"/>
            <a:ext cx="3343275" cy="27799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380134" y="6568714"/>
            <a:ext cx="2228850" cy="289286"/>
          </a:xfrm>
        </p:spPr>
        <p:txBody>
          <a:bodyPr/>
          <a:lstStyle>
            <a:lvl1pPr algn="ctr">
              <a:defRPr/>
            </a:lvl1pPr>
          </a:lstStyle>
          <a:p>
            <a:fld id="{DC80BF6F-0142-4830-87E7-2F6C4BE8B07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1026" name="Picture 2" descr="현대모비스에 대한 이미지 검색결과">
            <a:extLst>
              <a:ext uri="{FF2B5EF4-FFF2-40B4-BE49-F238E27FC236}">
                <a16:creationId xmlns:a16="http://schemas.microsoft.com/office/drawing/2014/main" id="{ECD54C1E-7642-4FA1-88DD-B4E665F72B9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2" y="6623357"/>
            <a:ext cx="52272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A4C1A52-0237-44F5-9A61-4395B0136CD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73" y="6592133"/>
            <a:ext cx="692707" cy="24244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A304D04-D1F9-4B96-B6AA-3D7EC97B9D44}"/>
              </a:ext>
            </a:extLst>
          </p:cNvPr>
          <p:cNvSpPr/>
          <p:nvPr userDrawn="1"/>
        </p:nvSpPr>
        <p:spPr>
          <a:xfrm>
            <a:off x="0" y="710214"/>
            <a:ext cx="9906000" cy="4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D98E841-BF8E-42AC-A16B-9A49C238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32" y="183198"/>
            <a:ext cx="8543925" cy="550416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692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0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899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24</a:t>
            </a:r>
            <a:r>
              <a:rPr lang="ko-KR" altLang="en-US"/>
              <a:t>년도 표준형 </a:t>
            </a:r>
            <a:r>
              <a:rPr lang="en-US" altLang="ko-KR"/>
              <a:t>5</a:t>
            </a:r>
            <a:r>
              <a:rPr lang="ko-KR" altLang="en-US"/>
              <a:t>세대 </a:t>
            </a:r>
            <a:r>
              <a:rPr lang="en-US" altLang="ko-KR"/>
              <a:t>WIDE_WIDE NH AVN </a:t>
            </a:r>
            <a:r>
              <a:rPr lang="ko-KR" altLang="en-US"/>
              <a:t>뮤직스트리밍 유지보수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0BF6F-0142-4830-87E7-2F6C4BE8B0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09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bucket.mobis.co.kr/projects/DAUDIO1_1_KK/repos/platform.packages.apps.music/browse" TargetMode="External"/><Relationship Id="rId2" Type="http://schemas.openxmlformats.org/officeDocument/2006/relationships/hyperlink" Target="https://bitbucket.mobis.co.kr/projects/DAUDIO1_1_KK/repos/mobis.packages.apps.hkmc_musicstreaming/browse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ira.mobis.co.kr/browse/AVNG5WIDE-451678" TargetMode="External"/><Relationship Id="rId2" Type="http://schemas.openxmlformats.org/officeDocument/2006/relationships/hyperlink" Target="https://jira.mobis.co.kr/browse/AVNG5WIDE-45180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ra.mobis.co.kr/browse/AVNG5WIDE-451680" TargetMode="External"/><Relationship Id="rId4" Type="http://schemas.openxmlformats.org/officeDocument/2006/relationships/hyperlink" Target="https://jira.mobis.co.kr/browse/AVNG5WIDE-451799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F4638D2-83EE-436E-B2E1-9FB01937BC08}"/>
              </a:ext>
            </a:extLst>
          </p:cNvPr>
          <p:cNvSpPr/>
          <p:nvPr/>
        </p:nvSpPr>
        <p:spPr>
          <a:xfrm>
            <a:off x="507166" y="1403684"/>
            <a:ext cx="8891668" cy="2279316"/>
          </a:xfrm>
          <a:prstGeom prst="roundRect">
            <a:avLst>
              <a:gd name="adj" fmla="val 772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  <a:latin typeface="+mn-ea"/>
              </a:rPr>
              <a:t>완료보고서</a:t>
            </a:r>
            <a:endParaRPr lang="en-US" altLang="ko-KR" sz="2800" b="1" dirty="0">
              <a:solidFill>
                <a:schemeClr val="tx1"/>
              </a:solidFill>
              <a:latin typeface="+mn-ea"/>
            </a:endParaRPr>
          </a:p>
          <a:p>
            <a:pPr algn="ctr"/>
            <a:endParaRPr lang="en-US" altLang="ko-KR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 25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년도 표준형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5</a:t>
            </a:r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세대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WIDE_WIDE NH AVN </a:t>
            </a:r>
          </a:p>
          <a:p>
            <a:pPr algn="ctr"/>
            <a:r>
              <a:rPr lang="ko-KR" altLang="en-US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뮤직 스트리밍 유지보수 </a:t>
            </a:r>
            <a:r>
              <a:rPr lang="en-US" altLang="ko-KR" sz="24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–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76EC9-AFEB-4064-B908-975D3696E9B3}"/>
              </a:ext>
            </a:extLst>
          </p:cNvPr>
          <p:cNvSpPr txBox="1"/>
          <p:nvPr/>
        </p:nvSpPr>
        <p:spPr>
          <a:xfrm>
            <a:off x="3616737" y="4740442"/>
            <a:ext cx="2672526" cy="9913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2025. 09. 15</a:t>
            </a:r>
          </a:p>
          <a:p>
            <a:pPr algn="ctr">
              <a:lnSpc>
                <a:spcPct val="150000"/>
              </a:lnSpc>
            </a:pPr>
            <a:r>
              <a:rPr lang="ko-KR" altLang="en-US" sz="2600" dirty="0"/>
              <a:t>㈜</a:t>
            </a:r>
            <a:r>
              <a:rPr lang="ko-KR" altLang="en-US" sz="2400" dirty="0"/>
              <a:t>투비원솔루션즈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1587784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0A0C2-5DD7-6974-6D50-F9CDA1D26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6FAFB-7E34-15A4-EA27-EB04ACF5D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AF863B-5768-9AF5-0BFD-EC9CC493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708EA6A4-244B-503D-91D7-C6A396268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60928"/>
              </p:ext>
            </p:extLst>
          </p:nvPr>
        </p:nvGraphicFramePr>
        <p:xfrm>
          <a:off x="575310" y="680720"/>
          <a:ext cx="8769985" cy="481488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327330368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AVNG5WIDE-449745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ECO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차종 뮤직 스트리밍 재생 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OFF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기본 이미지 표시되지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113248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AVNG5WIDE-448156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제목 긴 곡 재생 시 좌측 재생 목록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곡제목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말줄임표로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30m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AVNG5WIDE-443986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내 검색 불가 곡만 존재 상태에서 전체메뉴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이전 재생 곡 표시됨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 30m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AVNG5WIDE-429571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차트 진입 후 언어 변경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-&gt;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미디어 재생화면으로 천이함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AVNG5WIDE-443978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홈 위젯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재생불가 곡 재생 후 다음 곡 재생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시 다음 곡 비활성화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AVNG5WIDE-447972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표출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진입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현재 사용 할 수 없습니다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AVNG5WIDE-449855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상태에서 언어 변경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언어 변경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 30m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20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0241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F426-0EFE-A89E-15DF-BDEBBDC1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673BA-D216-675F-F5C0-ACFEE278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62C64E3-1D24-21B4-3DD3-88BF3B906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2162CC4-7354-6CCF-B045-51004FE94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802991"/>
              </p:ext>
            </p:extLst>
          </p:nvPr>
        </p:nvGraphicFramePr>
        <p:xfrm>
          <a:off x="575310" y="966470"/>
          <a:ext cx="8769985" cy="45405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4129591717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[AVNG5WIDE-447958]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 스트리밍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Nob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Tune Enter &gt; Tune Nob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조절시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갯수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하이라이트 해제됨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795098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AVNG5WIDE-451509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임의의 팝업 띄우고 확인 클릭 시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멈춤</a:t>
                      </a:r>
                      <a:br>
                        <a:rPr lang="ko-KR" altLang="en-US" sz="1200" dirty="0"/>
                      </a:b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AVNG5WIDE-449174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틀어줘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홈 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위젯 지니 뮤직 재생 유지됨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AVNG5WIDE-449529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아티스트명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재생목록 진입 후 분할화면 표시 클릭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AVNG5WIDE-445297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영어에서 한국어로 언어 변경 후 뮤직 스트리밍 진입 시 영어로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'Loading...'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AVNG5WIDE-451509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임의의 팝업 띄우고 확인 클릭 시 재생중인 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멈춤</a:t>
                      </a:r>
                    </a:p>
                    <a:p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7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D4B3D-E93A-6F27-6144-2020C1747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7952F-41C1-C220-A677-D74BE06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6B2874-53CE-43F2-B133-3109DDE8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C23323F-B90B-9722-E1E5-65C788A19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435790"/>
              </p:ext>
            </p:extLst>
          </p:nvPr>
        </p:nvGraphicFramePr>
        <p:xfrm>
          <a:off x="575310" y="775970"/>
          <a:ext cx="8769985" cy="49977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AVNG5WIDE-460044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[WIDE][CR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기본동작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1.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 재생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Kia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앱 연동 팝업 발생 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AVNG5WIDE-449529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아티스트명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긴곡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중 재생목록 진입 후 분할화면 표시 클릭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마퀴동작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7h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AVNG5WIDE-439802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청소년 이용 불가 음악 재생 중 스트리밍 정보 또는 음질 설정 팝업 출력 시 분할화면 버튼 활성화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AVNG5WIDE-452299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프로필에서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선택 시 홈 위젯 및 분할화면 내 멜론 화면 표시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AVNG5WIDE-452143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연동된 프로필 초기화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직후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노래 검색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 유지함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</a:tabLst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 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AVNG5WIDE-459790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마스터리스트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변경점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명칭 변경 되는 팝업 문구 확인 시 신규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명칭으로 표시 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25-07-22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AVNG5WIDE-449424]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재생중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재생해줘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발화 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곡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변경안됨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25-07-23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6407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7FF-B754-16EB-0B79-F1B16A4F6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F9FC2-85FB-E4DE-463F-EB224BF7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A3BC8-9ACF-A54B-922C-F5A75ED3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F49443EA-E86B-8007-52C8-80641BBF0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500785"/>
              </p:ext>
            </p:extLst>
          </p:nvPr>
        </p:nvGraphicFramePr>
        <p:xfrm>
          <a:off x="575310" y="775970"/>
          <a:ext cx="8769985" cy="468555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9755112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19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[AVNG5WIDE-4451308]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[8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인치 차종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SWRC[VR]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SWRC[MODE]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입력하여 스트리밍 이동시 상단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AVNG5WIDE-459865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영어 설정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연동 안내 문구 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폰앱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단어 다음에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"app"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표시됨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2192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[AVNG5WIDE-460306]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updatePlayTime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updateFavorite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비동기처리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AVNG5WIDE-460830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250729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Coverity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25-07-29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[AVNG5WIDE-460806]JA PE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#05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멜론 재생 중 타 화면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진입 후 재생 목록 터치 시 메인 화면으로 천이 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25-07-30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33467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AVNG5WIDE-460047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 EV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AMP_TMU) #01 KNR 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뮤직 스트리밍 재생 중 빨리 감기 동작 중 그래픽 테마 변경 시 빨리 감기 유지함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25-07-31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06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1577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D17D4-B85C-7E56-2FC5-0F6CF4EF2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7B4CC-B77C-0EB8-DA46-439634C35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9211A8-72F1-1B41-297E-3189FF94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2C534A49-D25D-10CF-7454-0DC37235B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86992"/>
              </p:ext>
            </p:extLst>
          </p:nvPr>
        </p:nvGraphicFramePr>
        <p:xfrm>
          <a:off x="500301" y="1000332"/>
          <a:ext cx="8769985" cy="17973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2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AVNG5WIDE-461579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GL3 AVN STD GEN5 WIDE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내수향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내장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AMP_TMU_SVM) #02 KNR 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재생목록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6000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중 음성인식으로 음악 추가 시 동작 상이함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25-08-07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[AVNG5WIDE-462594][G5WIDE] SS listener leak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확인 요청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i="0" strike="noStrike" kern="1200" dirty="0">
                          <a:solidFill>
                            <a:srgbClr val="000000"/>
                          </a:solidFill>
                          <a:latin typeface="Noto Sans CJK KR" charset="0"/>
                        </a:rPr>
                        <a:t>25-08-13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18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181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2EDBE-A0EE-2485-15E3-349D63321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8E62C-0C74-8F13-5995-BB801030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5BB92-E980-F135-E4D8-A5C2CDC5E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153819DF-68AB-FD59-12F6-D8DACECE5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387524"/>
              </p:ext>
            </p:extLst>
          </p:nvPr>
        </p:nvGraphicFramePr>
        <p:xfrm>
          <a:off x="575310" y="966470"/>
          <a:ext cx="8769985" cy="4841656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921311493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검토 및 조사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18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[AVNG5WIDE-451881]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뮤직에서 영어로 검색 시 한글 검색어 표시되지 않음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AVNG5WIDE-452296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앨범아트 표시하지 않음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AVNG5WIDE-452461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AVNG5WIDE-451800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로그분석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AVNG5WIDE-451669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곡 삭제 화면에서 체크박스 표시 후 상단 시계 클릭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곡 상단 유지 안함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25-04-10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AVNG5WIDE-451796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5W "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라이트 요금제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사양 검토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25-04-11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AVNG5WIDE-456417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보안점검 준비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25-06-12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AVNG5WIDE-457494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[WIDE NH]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Emmc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TLC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pecycle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이슈 검토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25-06-20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022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5CAE-BDFB-4E5C-DB44-667FC9A7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81F9C-BD5D-7E5C-5215-9A2D3FEB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CD4280D-49F6-B5B4-DE2C-15FB19B33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8E05D2AA-EE42-3383-EE6E-2896C12C2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2692"/>
              </p:ext>
            </p:extLst>
          </p:nvPr>
        </p:nvGraphicFramePr>
        <p:xfrm>
          <a:off x="575310" y="672556"/>
          <a:ext cx="8769985" cy="5298127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3367832594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검토 및 조사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AVNG5WIDE-457846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캐시파일 경로변경 검토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25-06-25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AVNG5WIDE-444082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 에서 스크롤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입력 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핸들러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즉시 소거 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AVNG5WIDE-451519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내 곡 삭제 화면에서 체크박스 표시 후 상단 시계 클릭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뒤로가기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곡 상단 유지 안함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AVNG5WIDE-444462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2037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년으로 시간 설정 후 뮤직 스트리밍에서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버튼 선택 시 팝업을 닫기 시도하여도 동일한 팝업이 무한하게 다시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[AVNG5WIDE-443743]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 목록이 없는 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미디어게이트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팝업에서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PWR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OFF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아닌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상태가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 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7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AVNG5WIDE-443912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미존재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MEDIA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안내음량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화면 진입 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&gt; 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재생바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표시됨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25-07-16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43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2431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7BD63-17F4-6E8B-371D-8186E323C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6179C-64B7-48AA-6533-2FBD97754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572495-1E45-3AE1-CDE1-B23D91914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F5B11702-5E6C-B585-AB3A-5B6D394E7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667541"/>
              </p:ext>
            </p:extLst>
          </p:nvPr>
        </p:nvGraphicFramePr>
        <p:xfrm>
          <a:off x="622768" y="1085797"/>
          <a:ext cx="8769985" cy="316896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874546270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4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검토 및 조사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AVNG5WIDE-459833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[25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진입 후 체험 이용 팝업 표시 후 바로 소거됨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25-07-17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AVNG5WIDE-456256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G5W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멜론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G2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인증서 테스트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25-07-21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AVNG5WIDE-460735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EMMC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생명주기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 log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추출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25-07-28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[AVNG5WIDE-460197]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[ESTRACK20-1867] [CCS][Common] [25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CCI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원앱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명칭 변경에 따른 단말 내 앱 명칭 변경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25-07-29</a:t>
                      </a: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1000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937A5-C2BD-CE75-BB9E-12C1845C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E4387-BAA0-7621-F171-62B4804F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827247-59B6-B7FF-1651-D1D62DBB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C96B3543-96C6-1B88-9717-D1C5FE5885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366966"/>
              </p:ext>
            </p:extLst>
          </p:nvPr>
        </p:nvGraphicFramePr>
        <p:xfrm>
          <a:off x="568007" y="1034144"/>
          <a:ext cx="8769985" cy="4546693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749583956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17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2523"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UI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AVNG5WIDE-452450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[SW V&amp;V][KMC, HMC, ECO3.0, GENESIS WIDE][GUI]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계정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미연동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코드 제공 팝업 이미지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GUI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상이함</a:t>
                      </a:r>
                    </a:p>
                    <a:p>
                      <a:br>
                        <a:rPr lang="ko-KR" altLang="en-US" sz="1200" dirty="0"/>
                      </a:b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200" b="0" i="0" strike="noStrike" kern="1200" dirty="0">
                        <a:solidFill>
                          <a:srgbClr val="000000"/>
                        </a:solidFill>
                        <a:latin typeface="Droid Sans Mono" charset="0"/>
                      </a:endParaRPr>
                    </a:p>
                    <a:p>
                      <a:pPr marL="171450" lvl="1" indent="-16891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25-04-17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 4h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23008F-5DE4-F5E0-DE61-FD1755042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415" y="2352758"/>
            <a:ext cx="3885193" cy="14718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F8C9B1-5B79-207E-31FC-11DEC2C71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8688" y="3853519"/>
            <a:ext cx="2549934" cy="14718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9B80AC-A00C-00F6-80AF-AAF9601CFA2B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solidFill>
                  <a:srgbClr val="0033CC"/>
                </a:solidFill>
              </a:rPr>
              <a:t>요청 사항 이행 현황</a:t>
            </a:r>
          </a:p>
        </p:txBody>
      </p:sp>
    </p:spTree>
    <p:extLst>
      <p:ext uri="{BB962C8B-B14F-4D97-AF65-F5344CB8AC3E}">
        <p14:creationId xmlns:p14="http://schemas.microsoft.com/office/powerpoint/2010/main" val="3192115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7CB6-DC3D-9F53-3EEA-DAC472858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E53B90-D382-1E64-4FA4-6DCC15B68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B8BA7F5-E93C-0F0F-56EC-29E90C7D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677FB337-5A84-81CD-E071-D34052FA99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474613"/>
              </p:ext>
            </p:extLst>
          </p:nvPr>
        </p:nvGraphicFramePr>
        <p:xfrm>
          <a:off x="575310" y="966470"/>
          <a:ext cx="8769985" cy="2346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4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[AVNG5WIDE-449111]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FW: [ CCS VOC ] SQ QQ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음악 사용 불가 로그 취득 분석 지원 요청 건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25-02-28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[AVNG5WIDE-454683]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QQMusic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5W][ES95499-03] AVNT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보안 표준 사양서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_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외부통신 암호화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25-05-30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1w 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8589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[AVNG5WIDE-456774]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큐큐뮤직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V1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 적용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25-06-12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70724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[AVNG5WIDE-456828]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큐큐뮤직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버전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TLS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통신 적용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25-06-13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824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09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03D92B-D50B-4B52-99AF-73CF257E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000" b="0" dirty="0">
                <a:latin typeface="+mn-ea"/>
                <a:ea typeface="+mn-ea"/>
              </a:rPr>
              <a:t>1. </a:t>
            </a:r>
            <a:r>
              <a:rPr lang="ko-KR" altLang="en-US" sz="2000" b="0" dirty="0">
                <a:latin typeface="+mn-ea"/>
                <a:ea typeface="+mn-ea"/>
              </a:rPr>
              <a:t>용역 개요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503FB9-76B8-44EA-9F63-BFAF943FC40E}"/>
              </a:ext>
            </a:extLst>
          </p:cNvPr>
          <p:cNvSpPr txBox="1"/>
          <p:nvPr/>
        </p:nvSpPr>
        <p:spPr>
          <a:xfrm>
            <a:off x="408373" y="705818"/>
            <a:ext cx="13404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용역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9652271-F034-47DA-8827-31B852787E9A}"/>
              </a:ext>
            </a:extLst>
          </p:cNvPr>
          <p:cNvGrpSpPr/>
          <p:nvPr/>
        </p:nvGrpSpPr>
        <p:grpSpPr>
          <a:xfrm>
            <a:off x="488950" y="1075150"/>
            <a:ext cx="8928100" cy="779076"/>
            <a:chOff x="488950" y="1150566"/>
            <a:chExt cx="8928100" cy="59833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FEBA316-0EE4-491A-97BA-37C131532D37}"/>
                </a:ext>
              </a:extLst>
            </p:cNvPr>
            <p:cNvSpPr/>
            <p:nvPr/>
          </p:nvSpPr>
          <p:spPr>
            <a:xfrm>
              <a:off x="488950" y="1150566"/>
              <a:ext cx="1077681" cy="59833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용역 목적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FF5BCDA-EAAD-4919-93DF-1CCE25146ED7}"/>
                </a:ext>
              </a:extLst>
            </p:cNvPr>
            <p:cNvSpPr/>
            <p:nvPr/>
          </p:nvSpPr>
          <p:spPr>
            <a:xfrm>
              <a:off x="1640264" y="1150566"/>
              <a:ext cx="7776786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solidFill>
                    <a:schemeClr val="tx1"/>
                  </a:solidFill>
                </a:rPr>
                <a:t>25</a:t>
              </a:r>
              <a:r>
                <a:rPr lang="ko-KR" altLang="en-US" sz="1600" dirty="0">
                  <a:solidFill>
                    <a:schemeClr val="tx1"/>
                  </a:solidFill>
                </a:rPr>
                <a:t>년도 표준형 </a:t>
              </a:r>
              <a:r>
                <a:rPr lang="en-US" altLang="ko-KR" sz="1600" dirty="0">
                  <a:solidFill>
                    <a:schemeClr val="tx1"/>
                  </a:solidFill>
                </a:rPr>
                <a:t>5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세대 </a:t>
              </a:r>
              <a:r>
                <a:rPr lang="en-US" altLang="ko-KR" sz="1600" dirty="0">
                  <a:solidFill>
                    <a:schemeClr val="tx1"/>
                  </a:solidFill>
                </a:rPr>
                <a:t>WIDE_WIDE NH AVN </a:t>
              </a:r>
              <a:r>
                <a:rPr lang="ko-KR" altLang="en-US" sz="1600" dirty="0" err="1">
                  <a:solidFill>
                    <a:schemeClr val="tx1"/>
                  </a:solidFill>
                </a:rPr>
                <a:t>뮤직스트리밍</a:t>
              </a:r>
              <a:r>
                <a:rPr lang="ko-KR" altLang="en-US" sz="1600" dirty="0">
                  <a:solidFill>
                    <a:schemeClr val="tx1"/>
                  </a:solidFill>
                </a:rPr>
                <a:t> 유지보수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960246DC-B2F9-4F71-8B7A-E5A1277142CC}"/>
              </a:ext>
            </a:extLst>
          </p:cNvPr>
          <p:cNvGrpSpPr/>
          <p:nvPr/>
        </p:nvGrpSpPr>
        <p:grpSpPr>
          <a:xfrm>
            <a:off x="488950" y="1952718"/>
            <a:ext cx="8928099" cy="779076"/>
            <a:chOff x="488950" y="1797667"/>
            <a:chExt cx="8928099" cy="59833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0D1E369-55FF-4EED-A1FE-A4372BDE2FD9}"/>
                </a:ext>
              </a:extLst>
            </p:cNvPr>
            <p:cNvSpPr/>
            <p:nvPr/>
          </p:nvSpPr>
          <p:spPr>
            <a:xfrm>
              <a:off x="488950" y="1810797"/>
              <a:ext cx="1077681" cy="5852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용역 기간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557C8EE-921D-4189-BCF4-3EADA5CB1A61}"/>
                </a:ext>
              </a:extLst>
            </p:cNvPr>
            <p:cNvSpPr/>
            <p:nvPr/>
          </p:nvSpPr>
          <p:spPr>
            <a:xfrm>
              <a:off x="1640265" y="1797667"/>
              <a:ext cx="7776784" cy="5983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solidFill>
                    <a:schemeClr val="tx1"/>
                  </a:solidFill>
                </a:rPr>
                <a:t>총 </a:t>
              </a:r>
              <a:r>
                <a:rPr lang="en-US" altLang="ko-KR" sz="1600" dirty="0">
                  <a:solidFill>
                    <a:schemeClr val="tx1"/>
                  </a:solidFill>
                </a:rPr>
                <a:t>5.5</a:t>
              </a:r>
              <a:r>
                <a:rPr lang="ko-KR" altLang="en-US" sz="1600" dirty="0">
                  <a:solidFill>
                    <a:schemeClr val="tx1"/>
                  </a:solidFill>
                </a:rPr>
                <a:t>개월 </a:t>
              </a:r>
              <a:r>
                <a:rPr lang="en-US" altLang="ko-KR" sz="1600" dirty="0">
                  <a:solidFill>
                    <a:schemeClr val="tx1"/>
                  </a:solidFill>
                </a:rPr>
                <a:t>(2025.03.31 ~ 2025.09.15)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189007EB-1895-4CA0-9913-A4EA473276EC}"/>
              </a:ext>
            </a:extLst>
          </p:cNvPr>
          <p:cNvGrpSpPr/>
          <p:nvPr/>
        </p:nvGrpSpPr>
        <p:grpSpPr>
          <a:xfrm>
            <a:off x="488951" y="2830286"/>
            <a:ext cx="8928096" cy="3561636"/>
            <a:chOff x="488951" y="3104998"/>
            <a:chExt cx="8928096" cy="328692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10B44D-193D-4C91-A287-4ACB6146B048}"/>
                </a:ext>
              </a:extLst>
            </p:cNvPr>
            <p:cNvSpPr/>
            <p:nvPr/>
          </p:nvSpPr>
          <p:spPr>
            <a:xfrm>
              <a:off x="488951" y="3104999"/>
              <a:ext cx="1077680" cy="32869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>
                  <a:solidFill>
                    <a:schemeClr val="tx1"/>
                  </a:solidFill>
                </a:rPr>
                <a:t>기술 개요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2645413-CF40-489D-81FA-7B705605D607}"/>
                </a:ext>
              </a:extLst>
            </p:cNvPr>
            <p:cNvSpPr/>
            <p:nvPr/>
          </p:nvSpPr>
          <p:spPr>
            <a:xfrm>
              <a:off x="1640265" y="3104999"/>
              <a:ext cx="4099476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기술 개요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한국향 스트리밍 서비스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멜론뮤직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)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와 중국향 스트리밍 서비스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QQ Music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에 대한 유지보수를 수행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err="1">
                  <a:solidFill>
                    <a:schemeClr val="tx1"/>
                  </a:solidFill>
                  <a:latin typeface="+mn-ea"/>
                </a:rPr>
                <a:t>지니뮤직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서버 및 멜론뮤직 서버와의 연동을 통한 서비스 통신 프로토콜 일원화 및 블루링크 사용자 인증 지원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사운드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 음성인식 매니저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키 매니저 등의 각종 매니저 및 내장 미디어 서버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/HStreaming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연계 개발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 </a:t>
              </a:r>
            </a:p>
            <a:p>
              <a:pPr marL="360000" lvl="1" indent="-180000">
                <a:lnSpc>
                  <a:spcPts val="2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차량 환경에서 해당 스트리밍 서비스의 편리한 사용을 위한 스트리밍 서비스 특화 </a:t>
              </a:r>
              <a:r>
                <a:rPr lang="en-US" altLang="ko-KR" sz="1200" dirty="0">
                  <a:solidFill>
                    <a:schemeClr val="tx1"/>
                  </a:solidFill>
                  <a:latin typeface="+mn-ea"/>
                </a:rPr>
                <a:t>HMI </a:t>
              </a:r>
              <a:r>
                <a:rPr lang="ko-KR" altLang="en-US" sz="1200" dirty="0">
                  <a:solidFill>
                    <a:schemeClr val="tx1"/>
                  </a:solidFill>
                  <a:latin typeface="+mn-ea"/>
                </a:rPr>
                <a:t>개발</a:t>
              </a: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  <a:p>
              <a:pPr marL="360000" lvl="1" indent="-1800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2C5D8B4-B079-43BB-8EA8-319C310E1155}"/>
                </a:ext>
              </a:extLst>
            </p:cNvPr>
            <p:cNvSpPr/>
            <p:nvPr/>
          </p:nvSpPr>
          <p:spPr>
            <a:xfrm>
              <a:off x="5739740" y="3104998"/>
              <a:ext cx="3677307" cy="328692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rtlCol="0" anchor="t"/>
            <a:lstStyle/>
            <a:p>
              <a:pPr marL="108000" indent="-108000">
                <a:buFont typeface="Arial" panose="020B0604020202020204" pitchFamily="34" charset="0"/>
                <a:buChar char="•"/>
              </a:pPr>
              <a:r>
                <a:rPr lang="ko-KR" altLang="en-US" sz="1400" dirty="0">
                  <a:solidFill>
                    <a:schemeClr val="tx1"/>
                  </a:solidFill>
                </a:rPr>
                <a:t>시스템 구성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endParaRPr lang="ko-KR" altLang="en-US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바닥글 개체 틀 8">
            <a:extLst>
              <a:ext uri="{FF2B5EF4-FFF2-40B4-BE49-F238E27FC236}">
                <a16:creationId xmlns:a16="http://schemas.microsoft.com/office/drawing/2014/main" id="{D19FE606-709D-442F-8D17-21253E1E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14034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D967333-F8A1-36D3-6D06-E2F8271E3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5849924" y="3253839"/>
            <a:ext cx="3456940" cy="292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29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608B-CF2B-C3E0-6F7E-50084F344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879BD-141F-FCAB-8AD7-61EFC459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(QQ Music)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29CEFA-3B22-8D34-02A3-2E788B04B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388CF735-6F99-6D21-3140-534F7A877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807317"/>
              </p:ext>
            </p:extLst>
          </p:nvPr>
        </p:nvGraphicFramePr>
        <p:xfrm>
          <a:off x="575310" y="966470"/>
          <a:ext cx="8769985" cy="18888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2837793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3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검토 및 조사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[AVNG5WIDE-453048]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QQMusic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 1.8.7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최종테스트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apk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추출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소스정리 및 업로드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25-04-18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5903806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[AVNG5WIDE-453027]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QQMusic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V1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과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V2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소스 정리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25-04-21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389210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[AVNG5WIDE-455670]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기능 중 화면에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CCS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 앱 표출 여부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strike="noStrike" kern="1200" dirty="0">
                          <a:solidFill>
                            <a:srgbClr val="000000"/>
                          </a:solidFill>
                          <a:latin typeface="Droid Sans Mono"/>
                        </a:rPr>
                        <a:t>25-05-27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Droid Sans Mono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892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718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471336"/>
              </p:ext>
            </p:extLst>
          </p:nvPr>
        </p:nvGraphicFramePr>
        <p:xfrm>
          <a:off x="457629" y="1022625"/>
          <a:ext cx="8925359" cy="546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883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53496661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68881476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02110034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14809859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3770331782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979487663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6692295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255193698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504472991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467304969"/>
                    </a:ext>
                  </a:extLst>
                </a:gridCol>
                <a:gridCol w="656123">
                  <a:extLst>
                    <a:ext uri="{9D8B030D-6E8A-4147-A177-3AD203B41FA5}">
                      <a16:colId xmlns:a16="http://schemas.microsoft.com/office/drawing/2014/main" val="1462757947"/>
                    </a:ext>
                  </a:extLst>
                </a:gridCol>
              </a:tblGrid>
              <a:tr h="302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투입 개월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M+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4109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spc="-40" baseline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spc="-40" baseline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200" b="0" spc="-4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6391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용역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일정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/>
                        <a:t>국내향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831620"/>
                  </a:ext>
                </a:extLst>
              </a:tr>
              <a:tr h="20389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spc="-50" baseline="0" dirty="0" err="1"/>
                        <a:t>중국향</a:t>
                      </a:r>
                      <a:endParaRPr lang="en-US" altLang="ko-KR" sz="1400" spc="-50" baseline="0" dirty="0"/>
                    </a:p>
                    <a:p>
                      <a:pPr algn="ctr" latinLnBrk="1"/>
                      <a:r>
                        <a:rPr lang="ko-KR" altLang="en-US" sz="1400" spc="-50" baseline="0" dirty="0"/>
                        <a:t>유지보수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685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5. </a:t>
            </a:r>
            <a:r>
              <a:rPr lang="ko-KR" altLang="en-US" dirty="0"/>
              <a:t>용역 일정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6972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653292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유지보수 일정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>
                <a:latin typeface="+mn-ea"/>
              </a:rPr>
              <a:t>총 </a:t>
            </a:r>
            <a:r>
              <a:rPr lang="en-US" altLang="ko-KR" sz="1600">
                <a:latin typeface="+mn-ea"/>
              </a:rPr>
              <a:t>5.5</a:t>
            </a:r>
            <a:r>
              <a:rPr lang="ko-KR" altLang="en-US" sz="1600">
                <a:latin typeface="+mn-ea"/>
              </a:rPr>
              <a:t>개월</a:t>
            </a:r>
            <a:endParaRPr lang="ko-KR" altLang="en-US" sz="1600" dirty="0">
              <a:latin typeface="+mn-ea"/>
            </a:endParaRPr>
          </a:p>
        </p:txBody>
      </p:sp>
      <p:sp>
        <p:nvSpPr>
          <p:cNvPr id="146" name="타원 145">
            <a:extLst>
              <a:ext uri="{FF2B5EF4-FFF2-40B4-BE49-F238E27FC236}">
                <a16:creationId xmlns:a16="http://schemas.microsoft.com/office/drawing/2014/main" id="{8766CF70-23F5-4742-BB07-DC16D9A05EF9}"/>
              </a:ext>
            </a:extLst>
          </p:cNvPr>
          <p:cNvSpPr/>
          <p:nvPr/>
        </p:nvSpPr>
        <p:spPr>
          <a:xfrm>
            <a:off x="3435228" y="2080132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7" name="직선 연결선 146">
            <a:extLst>
              <a:ext uri="{FF2B5EF4-FFF2-40B4-BE49-F238E27FC236}">
                <a16:creationId xmlns:a16="http://schemas.microsoft.com/office/drawing/2014/main" id="{9A3C3C24-7A5A-4B4D-A9DA-80019F70FCF7}"/>
              </a:ext>
            </a:extLst>
          </p:cNvPr>
          <p:cNvCxnSpPr>
            <a:cxnSpLocks/>
          </p:cNvCxnSpPr>
          <p:nvPr/>
        </p:nvCxnSpPr>
        <p:spPr>
          <a:xfrm flipH="1">
            <a:off x="3588624" y="2143611"/>
            <a:ext cx="1827909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FB141202-69F1-40FD-9FA6-5EE0B6311A8A}"/>
              </a:ext>
            </a:extLst>
          </p:cNvPr>
          <p:cNvSpPr txBox="1"/>
          <p:nvPr/>
        </p:nvSpPr>
        <p:spPr>
          <a:xfrm>
            <a:off x="3452812" y="1868658"/>
            <a:ext cx="641769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착수 보고</a:t>
            </a: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88AB993D-8034-44C5-BEA1-58D4594B1B01}"/>
              </a:ext>
            </a:extLst>
          </p:cNvPr>
          <p:cNvSpPr/>
          <p:nvPr/>
        </p:nvSpPr>
        <p:spPr>
          <a:xfrm>
            <a:off x="7022914" y="2083571"/>
            <a:ext cx="130437" cy="1269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27E5189-CCC0-40DA-9BA7-BC925D6D1C38}"/>
              </a:ext>
            </a:extLst>
          </p:cNvPr>
          <p:cNvSpPr txBox="1"/>
          <p:nvPr/>
        </p:nvSpPr>
        <p:spPr>
          <a:xfrm>
            <a:off x="6895940" y="2173981"/>
            <a:ext cx="43017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en-US" altLang="ko-KR" sz="1050" b="1" dirty="0"/>
              <a:t>M+5.5</a:t>
            </a:r>
            <a:endParaRPr lang="ko-KR" altLang="en-US" sz="105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A80F51E-A3B3-425C-AEEA-A42584C5DBF3}"/>
              </a:ext>
            </a:extLst>
          </p:cNvPr>
          <p:cNvSpPr txBox="1"/>
          <p:nvPr/>
        </p:nvSpPr>
        <p:spPr>
          <a:xfrm>
            <a:off x="6773914" y="1872285"/>
            <a:ext cx="611313" cy="253916"/>
          </a:xfrm>
          <a:prstGeom prst="rect">
            <a:avLst/>
          </a:prstGeom>
          <a:noFill/>
        </p:spPr>
        <p:txBody>
          <a:bodyPr wrap="none" lIns="36000" rIns="36000" rtlCol="0">
            <a:spAutoFit/>
          </a:bodyPr>
          <a:lstStyle/>
          <a:p>
            <a:pPr algn="ctr"/>
            <a:r>
              <a:rPr lang="ko-KR" altLang="en-US" sz="1050" b="1" dirty="0"/>
              <a:t>완료보고</a:t>
            </a:r>
          </a:p>
        </p:txBody>
      </p: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02AD66EE-F2CF-4B7D-8A72-8DEA2B72252A}"/>
              </a:ext>
            </a:extLst>
          </p:cNvPr>
          <p:cNvGrpSpPr/>
          <p:nvPr/>
        </p:nvGrpSpPr>
        <p:grpSpPr>
          <a:xfrm>
            <a:off x="3486218" y="2863076"/>
            <a:ext cx="3581679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166" name="그룹 165">
              <a:extLst>
                <a:ext uri="{FF2B5EF4-FFF2-40B4-BE49-F238E27FC236}">
                  <a16:creationId xmlns:a16="http://schemas.microsoft.com/office/drawing/2014/main" id="{5CD789FE-2FFB-4BB5-95F8-DC44E8DCE119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68" name="이등변 삼각형 167">
                <a:extLst>
                  <a:ext uri="{FF2B5EF4-FFF2-40B4-BE49-F238E27FC236}">
                    <a16:creationId xmlns:a16="http://schemas.microsoft.com/office/drawing/2014/main" id="{4BA07B53-274D-4343-B9B4-CDA11ED5AED0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E298445D-ACD8-4FBB-9383-884D6F16F0AF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78EF18-B658-428C-B291-F44280DBDE83}"/>
                  </a:ext>
                </a:extLst>
              </p:cNvPr>
              <p:cNvCxnSpPr>
                <a:cxnSpLocks/>
                <a:stCxn id="169" idx="0"/>
                <a:endCxn id="168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C3B4EE9-A406-4EC5-BF11-D2E34AFDA1F2}"/>
                </a:ext>
              </a:extLst>
            </p:cNvPr>
            <p:cNvSpPr txBox="1"/>
            <p:nvPr/>
          </p:nvSpPr>
          <p:spPr>
            <a:xfrm>
              <a:off x="1143404" y="3158696"/>
              <a:ext cx="639741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지니뮤직 유지보수 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548D5A5F-8E70-D110-87EB-3726C4519C28}"/>
              </a:ext>
            </a:extLst>
          </p:cNvPr>
          <p:cNvGrpSpPr/>
          <p:nvPr/>
        </p:nvGrpSpPr>
        <p:grpSpPr>
          <a:xfrm>
            <a:off x="3486217" y="3889882"/>
            <a:ext cx="3581681" cy="310781"/>
            <a:chOff x="788555" y="3158696"/>
            <a:chExt cx="7104941" cy="310781"/>
          </a:xfrm>
          <a:solidFill>
            <a:schemeClr val="accent6">
              <a:lumMod val="50000"/>
            </a:schemeClr>
          </a:solidFill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1872152C-43EA-4395-5F87-200EF80758CE}"/>
                </a:ext>
              </a:extLst>
            </p:cNvPr>
            <p:cNvGrpSpPr/>
            <p:nvPr/>
          </p:nvGrpSpPr>
          <p:grpSpPr>
            <a:xfrm>
              <a:off x="788555" y="3362943"/>
              <a:ext cx="7104941" cy="106534"/>
              <a:chOff x="1022302" y="2931855"/>
              <a:chExt cx="10159800" cy="106534"/>
            </a:xfrm>
            <a:grpFill/>
          </p:grpSpPr>
          <p:sp>
            <p:nvSpPr>
              <p:cNvPr id="10" name="이등변 삼각형 9">
                <a:extLst>
                  <a:ext uri="{FF2B5EF4-FFF2-40B4-BE49-F238E27FC236}">
                    <a16:creationId xmlns:a16="http://schemas.microsoft.com/office/drawing/2014/main" id="{353A46E2-212D-F5A1-9A49-B70D4CF3FF87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8CB5333E-19D5-DAB8-341F-AFFE345AE3EB}"/>
                  </a:ext>
                </a:extLst>
              </p:cNvPr>
              <p:cNvSpPr/>
              <p:nvPr/>
            </p:nvSpPr>
            <p:spPr>
              <a:xfrm rot="16200000" flipH="1">
                <a:off x="11075570" y="2931856"/>
                <a:ext cx="106532" cy="106533"/>
              </a:xfrm>
              <a:prstGeom prst="triangle">
                <a:avLst/>
              </a:prstGeom>
              <a:grp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C5643490-0B24-123F-13E6-E7A4D78226A1}"/>
                  </a:ext>
                </a:extLst>
              </p:cNvPr>
              <p:cNvCxnSpPr>
                <a:cxnSpLocks/>
                <a:stCxn id="11" idx="0"/>
                <a:endCxn id="10" idx="0"/>
              </p:cNvCxnSpPr>
              <p:nvPr/>
            </p:nvCxnSpPr>
            <p:spPr>
              <a:xfrm flipH="1" flipV="1">
                <a:off x="1128834" y="2985121"/>
                <a:ext cx="9946737" cy="2"/>
              </a:xfrm>
              <a:prstGeom prst="line">
                <a:avLst/>
              </a:prstGeom>
              <a:grpFill/>
              <a:ln w="28575"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73855A1-306A-4900-DE27-5E48BE24756A}"/>
                </a:ext>
              </a:extLst>
            </p:cNvPr>
            <p:cNvSpPr txBox="1"/>
            <p:nvPr/>
          </p:nvSpPr>
          <p:spPr>
            <a:xfrm>
              <a:off x="2806642" y="3158696"/>
              <a:ext cx="3070932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멜론뮤직 유지보수 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(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기능변경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수정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예외상황 예방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/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처리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, </a:t>
              </a:r>
              <a:r>
                <a:rPr lang="ko-KR" altLang="en-US" sz="900" b="1" dirty="0">
                  <a:solidFill>
                    <a:schemeClr val="accent6">
                      <a:lumMod val="50000"/>
                    </a:schemeClr>
                  </a:solidFill>
                </a:rPr>
                <a:t>성능육성</a:t>
              </a:r>
              <a:r>
                <a:rPr lang="en-US" altLang="ko-KR" sz="900" b="1" dirty="0">
                  <a:solidFill>
                    <a:schemeClr val="accent6">
                      <a:lumMod val="50000"/>
                    </a:schemeClr>
                  </a:solidFill>
                </a:rPr>
                <a:t>) </a:t>
              </a:r>
              <a:endParaRPr lang="ko-KR" altLang="en-US" sz="900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085D6BF-0FB2-117D-197D-D63D566D59C9}"/>
              </a:ext>
            </a:extLst>
          </p:cNvPr>
          <p:cNvGrpSpPr/>
          <p:nvPr/>
        </p:nvGrpSpPr>
        <p:grpSpPr>
          <a:xfrm>
            <a:off x="3486216" y="5170602"/>
            <a:ext cx="3581681" cy="310781"/>
            <a:chOff x="788555" y="3158696"/>
            <a:chExt cx="7112835" cy="310781"/>
          </a:xfrm>
          <a:solidFill>
            <a:schemeClr val="accent6">
              <a:lumMod val="50000"/>
            </a:schemeClr>
          </a:solidFill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119EA8-79F4-7E8E-6F04-6FD756B64526}"/>
                </a:ext>
              </a:extLst>
            </p:cNvPr>
            <p:cNvGrpSpPr/>
            <p:nvPr/>
          </p:nvGrpSpPr>
          <p:grpSpPr>
            <a:xfrm>
              <a:off x="788555" y="3362943"/>
              <a:ext cx="7112835" cy="106534"/>
              <a:chOff x="1022302" y="2931855"/>
              <a:chExt cx="10171094" cy="106534"/>
            </a:xfrm>
            <a:grpFill/>
          </p:grpSpPr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8EE3B6B9-6DEE-0FC8-29C8-DF604239C3F3}"/>
                  </a:ext>
                </a:extLst>
              </p:cNvPr>
              <p:cNvSpPr/>
              <p:nvPr/>
            </p:nvSpPr>
            <p:spPr>
              <a:xfrm rot="5400000">
                <a:off x="1022302" y="2931855"/>
                <a:ext cx="106532" cy="106531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65DA59E0-A0E4-F66F-7275-7F351478C1CE}"/>
                  </a:ext>
                </a:extLst>
              </p:cNvPr>
              <p:cNvSpPr/>
              <p:nvPr/>
            </p:nvSpPr>
            <p:spPr>
              <a:xfrm rot="16200000" flipH="1">
                <a:off x="11086864" y="2931856"/>
                <a:ext cx="106532" cy="106533"/>
              </a:xfrm>
              <a:prstGeom prst="triangle">
                <a:avLst/>
              </a:prstGeom>
              <a:solidFill>
                <a:srgbClr val="0066FF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88855033-5AC8-8130-1207-B030A6378D39}"/>
                  </a:ext>
                </a:extLst>
              </p:cNvPr>
              <p:cNvCxnSpPr>
                <a:cxnSpLocks/>
                <a:stCxn id="16" idx="0"/>
                <a:endCxn id="15" idx="0"/>
              </p:cNvCxnSpPr>
              <p:nvPr/>
            </p:nvCxnSpPr>
            <p:spPr>
              <a:xfrm flipH="1" flipV="1">
                <a:off x="1128834" y="2985121"/>
                <a:ext cx="9958030" cy="2"/>
              </a:xfrm>
              <a:prstGeom prst="line">
                <a:avLst/>
              </a:prstGeom>
              <a:grp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047D48-0D45-FBF7-996A-A0ACF032E08E}"/>
                </a:ext>
              </a:extLst>
            </p:cNvPr>
            <p:cNvSpPr txBox="1"/>
            <p:nvPr/>
          </p:nvSpPr>
          <p:spPr>
            <a:xfrm>
              <a:off x="2803008" y="3158696"/>
              <a:ext cx="307820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rIns="0" rtlCol="0">
              <a:spAutoFit/>
            </a:bodyPr>
            <a:lstStyle/>
            <a:p>
              <a:pPr algn="ctr"/>
              <a:r>
                <a:rPr lang="en-US" altLang="ko-KR" sz="900" b="1" dirty="0">
                  <a:solidFill>
                    <a:srgbClr val="0070C0"/>
                  </a:solidFill>
                </a:rPr>
                <a:t>QQ Music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 유지보수 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(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기능변경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수정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예외상황 예방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/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처리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, </a:t>
              </a:r>
              <a:r>
                <a:rPr lang="ko-KR" altLang="en-US" sz="900" b="1" dirty="0">
                  <a:solidFill>
                    <a:srgbClr val="0070C0"/>
                  </a:solidFill>
                </a:rPr>
                <a:t>성능육성</a:t>
              </a:r>
              <a:r>
                <a:rPr lang="en-US" altLang="ko-KR" sz="900" b="1" dirty="0">
                  <a:solidFill>
                    <a:srgbClr val="0070C0"/>
                  </a:solidFill>
                </a:rPr>
                <a:t>) </a:t>
              </a:r>
              <a:endParaRPr lang="ko-KR" altLang="en-US" sz="9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2D9EFE0-E693-C784-5740-D1E41667A490}"/>
              </a:ext>
            </a:extLst>
          </p:cNvPr>
          <p:cNvCxnSpPr>
            <a:cxnSpLocks/>
          </p:cNvCxnSpPr>
          <p:nvPr/>
        </p:nvCxnSpPr>
        <p:spPr>
          <a:xfrm flipH="1" flipV="1">
            <a:off x="5359469" y="2139064"/>
            <a:ext cx="1682550" cy="904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76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6. </a:t>
            </a:r>
            <a:r>
              <a:rPr lang="ko-KR" altLang="en-US" dirty="0">
                <a:latin typeface="+mn-ea"/>
                <a:ea typeface="+mn-ea"/>
              </a:rPr>
              <a:t>최종개발 산출물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3929385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3" y="717066"/>
            <a:ext cx="15712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산출물 목록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7A873B-FF18-45D4-A660-45C94296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738155"/>
              </p:ext>
            </p:extLst>
          </p:nvPr>
        </p:nvGraphicFramePr>
        <p:xfrm>
          <a:off x="452436" y="1062338"/>
          <a:ext cx="9001127" cy="538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458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1445348">
                  <a:extLst>
                    <a:ext uri="{9D8B030D-6E8A-4147-A177-3AD203B41FA5}">
                      <a16:colId xmlns:a16="http://schemas.microsoft.com/office/drawing/2014/main" val="2200296800"/>
                    </a:ext>
                  </a:extLst>
                </a:gridCol>
                <a:gridCol w="3323151">
                  <a:extLst>
                    <a:ext uri="{9D8B030D-6E8A-4147-A177-3AD203B41FA5}">
                      <a16:colId xmlns:a16="http://schemas.microsoft.com/office/drawing/2014/main" val="3571926780"/>
                    </a:ext>
                  </a:extLst>
                </a:gridCol>
                <a:gridCol w="1665944">
                  <a:extLst>
                    <a:ext uri="{9D8B030D-6E8A-4147-A177-3AD203B41FA5}">
                      <a16:colId xmlns:a16="http://schemas.microsoft.com/office/drawing/2014/main" val="3359348606"/>
                    </a:ext>
                  </a:extLst>
                </a:gridCol>
                <a:gridCol w="1705226">
                  <a:extLst>
                    <a:ext uri="{9D8B030D-6E8A-4147-A177-3AD203B41FA5}">
                      <a16:colId xmlns:a16="http://schemas.microsoft.com/office/drawing/2014/main" val="344365675"/>
                    </a:ext>
                  </a:extLst>
                </a:gridCol>
              </a:tblGrid>
              <a:tr h="31365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분 류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 목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 형태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제출일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</a:t>
                      </a:r>
                    </a:p>
                  </a:txBody>
                  <a:tcPr marL="0" marR="0" marT="72000" marB="7200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061218"/>
                  </a:ext>
                </a:extLst>
              </a:tr>
              <a:tr h="186818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보고서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완료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개발 내역 및 산출물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소스 코드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릴리즈 노트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S/W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검증 보고서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QAC / </a:t>
                      </a:r>
                      <a:r>
                        <a:rPr lang="en-US" altLang="ko-KR" sz="1400" dirty="0" err="1">
                          <a:latin typeface="+mn-ea"/>
                          <a:ea typeface="+mn-ea"/>
                        </a:rPr>
                        <a:t>CodeSonar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M+5.5</a:t>
                      </a:r>
                      <a:br>
                        <a:rPr lang="en-US" altLang="ko-KR" sz="1400" dirty="0">
                          <a:latin typeface="+mn-ea"/>
                          <a:ea typeface="+mn-ea"/>
                        </a:rPr>
                      </a:b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(2025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09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5.5 M/M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투입</a:t>
                      </a:r>
                      <a:endParaRPr lang="en-US" altLang="ko-KR" sz="1400" dirty="0">
                        <a:latin typeface="+mn-ea"/>
                        <a:ea typeface="+mn-ea"/>
                      </a:endParaRPr>
                    </a:p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매주 주간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보고</a:t>
                      </a: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161985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바이너리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&amp;</a:t>
                      </a:r>
                    </a:p>
                    <a:p>
                      <a:pPr algn="ctr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소스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+mn-ea"/>
                          <a:ea typeface="+mn-ea"/>
                        </a:rPr>
                        <a:t>완료보고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뮤직스트리밍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2"/>
                        </a:rPr>
                        <a:t>https://bitbucket.mobis.co.kr/projects/DAUDIO1_1_KK/repos/mobis.packages.apps.hkmc_musicstreaming/browse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285750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큐큐뮤직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 전체 소스 경로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457200" marR="0" lvl="1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b="0" strike="noStrike" spc="-1" dirty="0">
                          <a:latin typeface="Noto Serif CJK KR"/>
                          <a:hlinkClick r:id="rId3"/>
                        </a:rPr>
                        <a:t>https://bitbucket.mobis.co.kr/projects/DAUDIO1_1_KK/repos/platform.packages.apps.music/browse</a:t>
                      </a:r>
                      <a:endParaRPr lang="en-US" altLang="ko-KR" sz="1200" b="0" strike="noStrike" spc="-1" dirty="0">
                        <a:latin typeface="Noto Serif CJK KR"/>
                      </a:endParaRPr>
                    </a:p>
                    <a:p>
                      <a:pPr marL="742950" lvl="1" indent="-285750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735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54534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7. </a:t>
            </a:r>
            <a:r>
              <a:rPr lang="ko-KR" altLang="en-US" dirty="0">
                <a:latin typeface="+mn-ea"/>
                <a:ea typeface="+mn-ea"/>
              </a:rPr>
              <a:t>인력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투입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209014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B1DF5-25DC-3317-FD0B-76C1E2E69A7C}"/>
              </a:ext>
            </a:extLst>
          </p:cNvPr>
          <p:cNvSpPr txBox="1"/>
          <p:nvPr/>
        </p:nvSpPr>
        <p:spPr>
          <a:xfrm>
            <a:off x="390160" y="651908"/>
            <a:ext cx="58016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+mn-ea"/>
              </a:rPr>
              <a:t>용역 기간</a:t>
            </a:r>
            <a:r>
              <a:rPr lang="en-US" altLang="ko-KR" sz="1600" dirty="0">
                <a:latin typeface="+mn-ea"/>
              </a:rPr>
              <a:t>: </a:t>
            </a:r>
            <a:r>
              <a:rPr lang="ko-KR" altLang="en-US" sz="1600" dirty="0">
                <a:latin typeface="+mn-ea"/>
              </a:rPr>
              <a:t>총 </a:t>
            </a:r>
            <a:r>
              <a:rPr lang="en-US" altLang="ko-KR" sz="1600" dirty="0">
                <a:latin typeface="+mn-ea"/>
              </a:rPr>
              <a:t>5.5</a:t>
            </a:r>
            <a:r>
              <a:rPr lang="ko-KR" altLang="en-US" sz="1600" dirty="0">
                <a:latin typeface="+mn-ea"/>
              </a:rPr>
              <a:t>개월</a:t>
            </a:r>
            <a:r>
              <a:rPr lang="en-US" altLang="ko-KR" sz="1600" dirty="0">
                <a:latin typeface="+mn-ea"/>
              </a:rPr>
              <a:t>(2024.10.14 ~ 2025.03.31)</a:t>
            </a:r>
            <a:endParaRPr lang="ko-KR" altLang="en-US" sz="1600" dirty="0">
              <a:latin typeface="+mn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93AF95-B89E-F76A-0D76-EFBBC3B1E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673658"/>
              </p:ext>
            </p:extLst>
          </p:nvPr>
        </p:nvGraphicFramePr>
        <p:xfrm>
          <a:off x="681037" y="1013009"/>
          <a:ext cx="8239431" cy="544018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2709">
                  <a:extLst>
                    <a:ext uri="{9D8B030D-6E8A-4147-A177-3AD203B41FA5}">
                      <a16:colId xmlns:a16="http://schemas.microsoft.com/office/drawing/2014/main" val="2635576205"/>
                    </a:ext>
                  </a:extLst>
                </a:gridCol>
                <a:gridCol w="797078">
                  <a:extLst>
                    <a:ext uri="{9D8B030D-6E8A-4147-A177-3AD203B41FA5}">
                      <a16:colId xmlns:a16="http://schemas.microsoft.com/office/drawing/2014/main" val="2477363262"/>
                    </a:ext>
                  </a:extLst>
                </a:gridCol>
                <a:gridCol w="275666">
                  <a:extLst>
                    <a:ext uri="{9D8B030D-6E8A-4147-A177-3AD203B41FA5}">
                      <a16:colId xmlns:a16="http://schemas.microsoft.com/office/drawing/2014/main" val="1859385112"/>
                    </a:ext>
                  </a:extLst>
                </a:gridCol>
                <a:gridCol w="795467">
                  <a:extLst>
                    <a:ext uri="{9D8B030D-6E8A-4147-A177-3AD203B41FA5}">
                      <a16:colId xmlns:a16="http://schemas.microsoft.com/office/drawing/2014/main" val="2774247434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347027067"/>
                    </a:ext>
                  </a:extLst>
                </a:gridCol>
                <a:gridCol w="440863">
                  <a:extLst>
                    <a:ext uri="{9D8B030D-6E8A-4147-A177-3AD203B41FA5}">
                      <a16:colId xmlns:a16="http://schemas.microsoft.com/office/drawing/2014/main" val="2940699234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3781884129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666352977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1234470632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62396544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26793783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2819660210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547302799"/>
                    </a:ext>
                  </a:extLst>
                </a:gridCol>
                <a:gridCol w="426575">
                  <a:extLst>
                    <a:ext uri="{9D8B030D-6E8A-4147-A177-3AD203B41FA5}">
                      <a16:colId xmlns:a16="http://schemas.microsoft.com/office/drawing/2014/main" val="3689243993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2015741455"/>
                    </a:ext>
                  </a:extLst>
                </a:gridCol>
                <a:gridCol w="440862">
                  <a:extLst>
                    <a:ext uri="{9D8B030D-6E8A-4147-A177-3AD203B41FA5}">
                      <a16:colId xmlns:a16="http://schemas.microsoft.com/office/drawing/2014/main" val="4259271809"/>
                    </a:ext>
                  </a:extLst>
                </a:gridCol>
                <a:gridCol w="513887">
                  <a:extLst>
                    <a:ext uri="{9D8B030D-6E8A-4147-A177-3AD203B41FA5}">
                      <a16:colId xmlns:a16="http://schemas.microsoft.com/office/drawing/2014/main" val="2608325764"/>
                    </a:ext>
                  </a:extLst>
                </a:gridCol>
              </a:tblGrid>
              <a:tr h="200687">
                <a:tc rowSpan="2"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구     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rowSpan="2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인력 등급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+mn-ea"/>
                          <a:ea typeface="+mn-ea"/>
                        </a:rPr>
                        <a:t>투입 일정</a:t>
                      </a:r>
                      <a:endParaRPr lang="ko-KR" altLang="en-US" sz="10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+mn-ea"/>
                          <a:ea typeface="+mn-ea"/>
                        </a:rPr>
                        <a:t>합계</a:t>
                      </a:r>
                      <a:endParaRPr lang="ko-KR" altLang="en-US" sz="10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13212"/>
                  </a:ext>
                </a:extLst>
              </a:tr>
              <a:tr h="200687"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5032" marR="5032" marT="5032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11666"/>
                  </a:ext>
                </a:extLst>
              </a:tr>
              <a:tr h="23288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뮤직</a:t>
                      </a:r>
                      <a:endParaRPr lang="en-US" altLang="ko-KR" sz="9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스트리밍</a:t>
                      </a:r>
                      <a:br>
                        <a:rPr lang="ko-KR" altLang="en-US" sz="900" u="none" strike="noStrike" dirty="0">
                          <a:effectLst/>
                        </a:rPr>
                      </a:br>
                      <a:r>
                        <a:rPr lang="ko-KR" altLang="en-US" sz="900" u="none" strike="noStrike" dirty="0">
                          <a:effectLst/>
                        </a:rPr>
                        <a:t>유지보수</a:t>
                      </a:r>
                      <a:endParaRPr lang="ko-KR" altLang="en-US" sz="900" b="0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756649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757220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0.5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0.6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6.0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6588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6630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0.5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0.6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</a:t>
                      </a:r>
                      <a:endParaRPr lang="ko-KR" altLang="en-US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6.0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09335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지니</a:t>
                      </a:r>
                      <a:r>
                        <a:rPr lang="en-US" altLang="ko-KR" sz="800" u="none" strike="noStrike" dirty="0">
                          <a:effectLst/>
                        </a:rPr>
                        <a:t>&amp;</a:t>
                      </a:r>
                      <a:r>
                        <a:rPr lang="ko-KR" altLang="en-US" sz="800" u="none" strike="noStrike" dirty="0">
                          <a:effectLst/>
                        </a:rPr>
                        <a:t>멜론 뮤직 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</a:rPr>
                        <a:t>유지보수</a:t>
                      </a:r>
                      <a:endParaRPr lang="en-US" altLang="ko-KR" sz="8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en-US" altLang="ko-KR" sz="800" dirty="0"/>
                        <a:t>(UI</a:t>
                      </a:r>
                      <a:r>
                        <a:rPr lang="ko-KR" altLang="en-US" sz="800" dirty="0"/>
                        <a:t>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b="1" i="0" u="none" strike="noStrike" dirty="0"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266222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91123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0.0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197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45336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0.0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0.1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868699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/>
                        <a:t>QQ</a:t>
                      </a:r>
                      <a:r>
                        <a:rPr lang="ko-KR" altLang="en-US" sz="800" dirty="0"/>
                        <a:t>뮤직 유지보수</a:t>
                      </a:r>
                      <a:br>
                        <a:rPr lang="en-US" altLang="ko-KR" sz="800" dirty="0"/>
                      </a:b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로직 변경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5" hMerge="1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726573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3261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0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0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686186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10408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0.1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569654"/>
                  </a:ext>
                </a:extLst>
              </a:tr>
              <a:tr h="2328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j-ea"/>
                          <a:ea typeface="+mj-ea"/>
                        </a:rPr>
                        <a:t>인건비 소계</a:t>
                      </a:r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1.4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1.3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1.2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0.7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i="0" u="none" strike="noStrike" dirty="0">
                          <a:effectLst/>
                          <a:latin typeface="+mj-ea"/>
                          <a:ea typeface="+mj-ea"/>
                        </a:rPr>
                        <a:t>-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6.6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817213"/>
                  </a:ext>
                </a:extLst>
              </a:tr>
              <a:tr h="262537">
                <a:tc rowSpan="4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</a:rPr>
                        <a:t>유지보수 등급별 투입인력</a:t>
                      </a:r>
                      <a:endParaRPr lang="ko-KR" altLang="en-US" sz="800" b="1" i="0" u="none" strike="noStrike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특급 개발자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     -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500436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고급 개발자 </a:t>
                      </a:r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429523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중급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6.6 </a:t>
                      </a: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27608"/>
                  </a:ext>
                </a:extLst>
              </a:tr>
              <a:tr h="262537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초급 개발자 </a:t>
                      </a:r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dirty="0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 dirty="0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       </a:t>
                      </a:r>
                      <a:r>
                        <a:rPr lang="en-US" altLang="ko-KR" sz="800" b="1" u="none" strike="noStrike" kern="120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-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386095"/>
                  </a:ext>
                </a:extLst>
              </a:tr>
              <a:tr h="26253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투입인력 총합</a:t>
                      </a:r>
                      <a:endParaRPr lang="ko-KR" altLang="en-US" sz="800" b="1" i="0" u="none" strike="noStrike"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합계 </a:t>
                      </a:r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1.4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1.3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1.2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0.7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800" b="1" u="none" strike="noStrike">
                          <a:effectLst/>
                          <a:latin typeface="+mj-ea"/>
                          <a:ea typeface="+mj-ea"/>
                        </a:rPr>
                        <a:t>     </a:t>
                      </a:r>
                      <a:r>
                        <a:rPr lang="en-US" altLang="ko-KR" sz="800" b="1" u="none" strike="noStrike">
                          <a:effectLst/>
                          <a:latin typeface="+mj-ea"/>
                          <a:ea typeface="+mj-ea"/>
                        </a:rPr>
                        <a:t>- </a:t>
                      </a:r>
                      <a:endParaRPr lang="en-US" altLang="ko-KR" sz="800" b="1" i="0" u="none" strike="noStrike" dirty="0">
                        <a:effectLst/>
                        <a:latin typeface="+mj-ea"/>
                        <a:ea typeface="+mj-ea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1" hangingPunct="1"/>
                      <a:r>
                        <a:rPr lang="ko-KR" altLang="en-US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u="none" strike="noStrike" kern="1200" dirty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n-ea"/>
                          <a:cs typeface="+mn-cs"/>
                        </a:rPr>
                        <a:t>6.6 </a:t>
                      </a:r>
                      <a:endParaRPr lang="en-US" altLang="ko-KR" sz="800" b="1" u="none" strike="noStrike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1646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4580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1) SW</a:t>
            </a:r>
            <a:r>
              <a:rPr lang="ko-KR" altLang="en-US" dirty="0"/>
              <a:t> 구조도</a:t>
            </a: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264E986F-127E-87BD-120D-35F328B77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09CFC6-1645-8DB0-6E84-7BE5DFF57B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421"/>
          <a:stretch/>
        </p:blipFill>
        <p:spPr>
          <a:xfrm>
            <a:off x="966619" y="981075"/>
            <a:ext cx="7972762" cy="5254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17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</a:t>
            </a:r>
            <a:r>
              <a:rPr lang="ko-KR" altLang="en-US" dirty="0"/>
              <a:t>스트리밍 뮤직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0824E2-7484-4CF0-BE13-05F03E167876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6A933A-AC13-491C-8ADC-22B30B283672}"/>
              </a:ext>
            </a:extLst>
          </p:cNvPr>
          <p:cNvSpPr txBox="1"/>
          <p:nvPr/>
        </p:nvSpPr>
        <p:spPr>
          <a:xfrm>
            <a:off x="408373" y="612552"/>
            <a:ext cx="3437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Streaming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A7952E9B-8C60-4948-AC0C-DE790DD8411B}"/>
              </a:ext>
            </a:extLst>
          </p:cNvPr>
          <p:cNvCxnSpPr>
            <a:cxnSpLocks/>
            <a:endCxn id="30" idx="1"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5C446FB4-584D-40E8-AAD3-40576C79839E}"/>
              </a:ext>
            </a:extLst>
          </p:cNvPr>
          <p:cNvCxnSpPr>
            <a:cxnSpLocks/>
            <a:stCxn id="39" idx="3"/>
            <a:endCxn id="52" idx="1"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EC11BBF7-9D15-45B0-8931-975C1B361DC5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A43EF0C-1218-491E-8957-1B42695D4B03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89A9C2-C4D3-4BDF-8495-0917A004E256}"/>
              </a:ext>
            </a:extLst>
          </p:cNvPr>
          <p:cNvSpPr txBox="1"/>
          <p:nvPr/>
        </p:nvSpPr>
        <p:spPr bwMode="auto">
          <a:xfrm>
            <a:off x="2295567" y="2179180"/>
            <a:ext cx="74379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[Classification]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E74DD5-FE89-4281-9863-4ECBEEDAEDD3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5B50F2A5-2D55-4D5F-B35B-3169D21FAC3B}"/>
              </a:ext>
            </a:extLst>
          </p:cNvPr>
          <p:cNvCxnSpPr>
            <a:stCxn id="39" idx="3"/>
            <a:endCxn id="44" idx="1"/>
          </p:cNvCxnSpPr>
          <p:nvPr/>
        </p:nvCxnSpPr>
        <p:spPr bwMode="auto">
          <a:xfrm>
            <a:off x="1925921" y="1457973"/>
            <a:ext cx="1166249" cy="269358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26861A-F743-4049-A5C2-8D2DC25AD82A}"/>
              </a:ext>
            </a:extLst>
          </p:cNvPr>
          <p:cNvSpPr txBox="1"/>
          <p:nvPr/>
        </p:nvSpPr>
        <p:spPr bwMode="auto">
          <a:xfrm>
            <a:off x="2686699" y="3983202"/>
            <a:ext cx="3526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[Menu]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71A304EF-7F59-4A94-A0F9-F9B37BBCAF1E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C97890-D0F1-46D4-BD24-68B80CE18FF5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B2FC6-B0F6-4531-8121-D352AA161083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6ECFF8-0694-4C94-A54D-F250FE04211D}"/>
              </a:ext>
            </a:extLst>
          </p:cNvPr>
          <p:cNvSpPr txBox="1"/>
          <p:nvPr/>
        </p:nvSpPr>
        <p:spPr bwMode="auto">
          <a:xfrm>
            <a:off x="8687912" y="1788670"/>
            <a:ext cx="71144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B3CCA7-225F-44A5-80BA-6132E7190F9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2779A3-D106-4051-AE08-4A8949B44B7B}"/>
              </a:ext>
            </a:extLst>
          </p:cNvPr>
          <p:cNvSpPr txBox="1"/>
          <p:nvPr/>
        </p:nvSpPr>
        <p:spPr bwMode="auto">
          <a:xfrm>
            <a:off x="6596582" y="2719064"/>
            <a:ext cx="74922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1E516-6E25-4326-A4D8-CEA27568859D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A2FC57-6F0E-490D-8762-560F55B97CBB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8A7FFC-8708-407B-9A7A-DB8D6E87456B}"/>
              </a:ext>
            </a:extLst>
          </p:cNvPr>
          <p:cNvSpPr txBox="1"/>
          <p:nvPr/>
        </p:nvSpPr>
        <p:spPr bwMode="auto">
          <a:xfrm>
            <a:off x="8689201" y="5472469"/>
            <a:ext cx="708864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2D43182-4F2A-4FA4-8083-E75F537C0DC3}"/>
              </a:ext>
            </a:extLst>
          </p:cNvPr>
          <p:cNvSpPr txBox="1"/>
          <p:nvPr/>
        </p:nvSpPr>
        <p:spPr bwMode="auto">
          <a:xfrm>
            <a:off x="730994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26" name="Picture 2">
            <a:extLst>
              <a:ext uri="{FF2B5EF4-FFF2-40B4-BE49-F238E27FC236}">
                <a16:creationId xmlns:a16="http://schemas.microsoft.com/office/drawing/2014/main" id="{1C62BFEC-6861-4F6B-B645-E12BA413B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91" y="2367081"/>
            <a:ext cx="1657030" cy="617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F70CEE3-0ECC-4356-A63A-F910251529AD}"/>
              </a:ext>
            </a:extLst>
          </p:cNvPr>
          <p:cNvSpPr txBox="1"/>
          <p:nvPr/>
        </p:nvSpPr>
        <p:spPr bwMode="auto">
          <a:xfrm>
            <a:off x="268891" y="2988812"/>
            <a:ext cx="2046292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 : If there is no play list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853A91-1BAF-4F29-811E-0D7377110F10}"/>
              </a:ext>
            </a:extLst>
          </p:cNvPr>
          <p:cNvSpPr/>
          <p:nvPr/>
        </p:nvSpPr>
        <p:spPr>
          <a:xfrm>
            <a:off x="198049" y="1050587"/>
            <a:ext cx="1807922" cy="2111472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FF46C8-8347-4C1B-898F-A2219E1C4B3A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6DD743DE-A9A6-4471-9A48-66406A755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1138953"/>
            <a:ext cx="1665468" cy="6217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>
            <a:extLst>
              <a:ext uri="{FF2B5EF4-FFF2-40B4-BE49-F238E27FC236}">
                <a16:creationId xmlns:a16="http://schemas.microsoft.com/office/drawing/2014/main" id="{13C89D23-ECC6-4940-9915-BB0C76802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985" y="1133104"/>
            <a:ext cx="1679745" cy="6358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>
            <a:extLst>
              <a:ext uri="{FF2B5EF4-FFF2-40B4-BE49-F238E27FC236}">
                <a16:creationId xmlns:a16="http://schemas.microsoft.com/office/drawing/2014/main" id="{6888A478-9327-40AE-B7AC-39F67E1DB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5647681"/>
            <a:ext cx="1665468" cy="6229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DAE795CF-13CE-4D5C-91C3-E4817A8ED729}"/>
              </a:ext>
            </a:extLst>
          </p:cNvPr>
          <p:cNvGrpSpPr/>
          <p:nvPr/>
        </p:nvGrpSpPr>
        <p:grpSpPr>
          <a:xfrm>
            <a:off x="5618123" y="5647680"/>
            <a:ext cx="1665468" cy="622933"/>
            <a:chOff x="5642823" y="5375306"/>
            <a:chExt cx="1665468" cy="622933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3D7C579C-726A-4067-83EC-0A5F19277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2823" y="5375306"/>
              <a:ext cx="1665468" cy="6229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6169955-B0FB-43DB-AEC0-5DAC9B87E7A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147"/>
            <a:stretch/>
          </p:blipFill>
          <p:spPr bwMode="auto">
            <a:xfrm>
              <a:off x="5642823" y="5630861"/>
              <a:ext cx="1659159" cy="36737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38" name="Picture 2">
            <a:extLst>
              <a:ext uri="{FF2B5EF4-FFF2-40B4-BE49-F238E27FC236}">
                <a16:creationId xmlns:a16="http://schemas.microsoft.com/office/drawing/2014/main" id="{A815D706-DEC4-4252-A94E-0E8042A8A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1747" y="5644575"/>
            <a:ext cx="1687564" cy="63576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>
            <a:extLst>
              <a:ext uri="{FF2B5EF4-FFF2-40B4-BE49-F238E27FC236}">
                <a16:creationId xmlns:a16="http://schemas.microsoft.com/office/drawing/2014/main" id="{270E5123-CD1D-48BA-ABA9-B0D499336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09" y="1144134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>
            <a:extLst>
              <a:ext uri="{FF2B5EF4-FFF2-40B4-BE49-F238E27FC236}">
                <a16:creationId xmlns:a16="http://schemas.microsoft.com/office/drawing/2014/main" id="{260D4AE8-864C-4757-AC63-5DC0E4D5C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2932214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2664B9B0-7B61-44A3-866C-E2828C23B6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033651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B6240904-47BB-4BF0-BDC2-634852A1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7051" y="2935725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FE458E68-1EFD-4FD7-8F58-CEC6229E8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1723" y="1134406"/>
            <a:ext cx="1667612" cy="6276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4" name="Picture 3">
            <a:extLst>
              <a:ext uri="{FF2B5EF4-FFF2-40B4-BE49-F238E27FC236}">
                <a16:creationId xmlns:a16="http://schemas.microsoft.com/office/drawing/2014/main" id="{4F47C28B-D797-449F-B7AF-EAAF58A6C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3839470"/>
            <a:ext cx="1665468" cy="6241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5" name="꺾인 연결선 84">
            <a:extLst>
              <a:ext uri="{FF2B5EF4-FFF2-40B4-BE49-F238E27FC236}">
                <a16:creationId xmlns:a16="http://schemas.microsoft.com/office/drawing/2014/main" id="{E9770173-DA60-48E0-81FC-342C94061DE5}"/>
              </a:ext>
            </a:extLst>
          </p:cNvPr>
          <p:cNvCxnSpPr>
            <a:cxnSpLocks/>
            <a:stCxn id="44" idx="3"/>
            <a:endCxn id="51" idx="1"/>
          </p:cNvCxnSpPr>
          <p:nvPr/>
        </p:nvCxnSpPr>
        <p:spPr bwMode="auto">
          <a:xfrm>
            <a:off x="4757638" y="4151557"/>
            <a:ext cx="865407" cy="9086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D439B8-8919-424B-8B3F-5915C36762EE}"/>
              </a:ext>
            </a:extLst>
          </p:cNvPr>
          <p:cNvSpPr txBox="1"/>
          <p:nvPr/>
        </p:nvSpPr>
        <p:spPr bwMode="auto">
          <a:xfrm>
            <a:off x="2836026" y="4524029"/>
            <a:ext cx="1045933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[Option Settings]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E829BE3-AC81-4E91-9F94-69DA00C4B4C7}"/>
              </a:ext>
            </a:extLst>
          </p:cNvPr>
          <p:cNvSpPr txBox="1"/>
          <p:nvPr/>
        </p:nvSpPr>
        <p:spPr bwMode="auto">
          <a:xfrm>
            <a:off x="5015495" y="3985579"/>
            <a:ext cx="51296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[Recently]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48" name="Picture 3">
            <a:extLst>
              <a:ext uri="{FF2B5EF4-FFF2-40B4-BE49-F238E27FC236}">
                <a16:creationId xmlns:a16="http://schemas.microsoft.com/office/drawing/2014/main" id="{9506377F-D50F-4EE3-9CDF-ED870F58C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109" y="3837799"/>
            <a:ext cx="1651497" cy="6251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>
            <a:extLst>
              <a:ext uri="{FF2B5EF4-FFF2-40B4-BE49-F238E27FC236}">
                <a16:creationId xmlns:a16="http://schemas.microsoft.com/office/drawing/2014/main" id="{BDCEC76A-8A10-41FF-BE76-8E506A13B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70" y="4740425"/>
            <a:ext cx="1665468" cy="630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6DB3A42-71F4-454F-BC42-8638A7C54306}"/>
              </a:ext>
            </a:extLst>
          </p:cNvPr>
          <p:cNvSpPr txBox="1"/>
          <p:nvPr/>
        </p:nvSpPr>
        <p:spPr bwMode="auto">
          <a:xfrm>
            <a:off x="5225337" y="4538354"/>
            <a:ext cx="4296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[My List]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pic>
        <p:nvPicPr>
          <p:cNvPr id="51" name="Picture 2">
            <a:extLst>
              <a:ext uri="{FF2B5EF4-FFF2-40B4-BE49-F238E27FC236}">
                <a16:creationId xmlns:a16="http://schemas.microsoft.com/office/drawing/2014/main" id="{E911FC30-0C91-4297-ABD6-1D957BBB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5" y="4747108"/>
            <a:ext cx="1655625" cy="6261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2">
            <a:extLst>
              <a:ext uri="{FF2B5EF4-FFF2-40B4-BE49-F238E27FC236}">
                <a16:creationId xmlns:a16="http://schemas.microsoft.com/office/drawing/2014/main" id="{C5257979-B0EE-4142-A12D-3132F0808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276" y="2037489"/>
            <a:ext cx="1655257" cy="6179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E381A5E8-B289-43B7-9078-6042643FF5F2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CF7C141-E806-4B7F-93C5-6CEBBF0999C0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6673D9A7-4040-47BB-9356-92172A663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380C15B1-3CDB-4DEC-8055-24E9961BF235}"/>
              </a:ext>
            </a:extLst>
          </p:cNvPr>
          <p:cNvCxnSpPr>
            <a:stCxn id="44" idx="2"/>
            <a:endCxn id="49" idx="0"/>
          </p:cNvCxnSpPr>
          <p:nvPr/>
        </p:nvCxnSpPr>
        <p:spPr>
          <a:xfrm>
            <a:off x="3924904" y="4463643"/>
            <a:ext cx="0" cy="27678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C54DACBF-32D7-4051-AD0B-0A1090D47853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418FC426-EDC3-4EC8-9565-A7EF894006C1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DBBF40E-F098-4AD4-BDD7-AC4A53036E59}"/>
              </a:ext>
            </a:extLst>
          </p:cNvPr>
          <p:cNvCxnSpPr>
            <a:cxnSpLocks/>
            <a:stCxn id="31" idx="3"/>
            <a:endCxn id="43" idx="1"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68BB2DE-7639-4AE2-8DCA-EE40F9DF0A3F}"/>
              </a:ext>
            </a:extLst>
          </p:cNvPr>
          <p:cNvCxnSpPr>
            <a:cxnSpLocks/>
            <a:stCxn id="52" idx="3"/>
            <a:endCxn id="41" idx="1"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A834AB93-1B06-42D7-9E8D-28A9EFC84725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400711DA-59DD-4802-9EC4-91C9FCB05807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757638" y="4150392"/>
            <a:ext cx="867471" cy="1165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C00DF05-AAF5-4786-AB0C-1D4816FCB738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BA3CCE-AA9B-13AC-9367-596A92685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</p:spTree>
    <p:extLst>
      <p:ext uri="{BB962C8B-B14F-4D97-AF65-F5344CB8AC3E}">
        <p14:creationId xmlns:p14="http://schemas.microsoft.com/office/powerpoint/2010/main" val="3618260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1855D-E66F-6CEE-4FEA-9ADE961DE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1A2EB-6DA1-7090-1110-E371ACD0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첨부 </a:t>
            </a:r>
            <a:r>
              <a:rPr lang="en-US" altLang="ko-KR" dirty="0"/>
              <a:t>2) QQ Music</a:t>
            </a:r>
            <a:r>
              <a:rPr lang="ko-KR" altLang="en-US" dirty="0"/>
              <a:t> 서비스 흐름도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D7D2AA-B0D8-4A01-5798-B1E8E612B18D}"/>
              </a:ext>
            </a:extLst>
          </p:cNvPr>
          <p:cNvSpPr/>
          <p:nvPr/>
        </p:nvSpPr>
        <p:spPr>
          <a:xfrm>
            <a:off x="128071" y="951106"/>
            <a:ext cx="9550696" cy="558588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BCD6D-42EE-CC47-DA43-B0AAF41BCB8F}"/>
              </a:ext>
            </a:extLst>
          </p:cNvPr>
          <p:cNvSpPr txBox="1"/>
          <p:nvPr/>
        </p:nvSpPr>
        <p:spPr>
          <a:xfrm>
            <a:off x="408373" y="612552"/>
            <a:ext cx="28696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/>
              <a:t>QQ Music</a:t>
            </a:r>
            <a:r>
              <a:rPr lang="ko-KR" altLang="en-US" sz="1600" dirty="0"/>
              <a:t> 주요 화면 흐름도</a:t>
            </a:r>
            <a:endParaRPr lang="en-US" altLang="ko-KR" sz="1600" dirty="0"/>
          </a:p>
        </p:txBody>
      </p:sp>
      <p:cxnSp>
        <p:nvCxnSpPr>
          <p:cNvPr id="8" name="꺾인 연결선 7">
            <a:extLst>
              <a:ext uri="{FF2B5EF4-FFF2-40B4-BE49-F238E27FC236}">
                <a16:creationId xmlns:a16="http://schemas.microsoft.com/office/drawing/2014/main" id="{F54F7275-0A76-23E0-FA7F-CBFFDCED82FC}"/>
              </a:ext>
            </a:extLst>
          </p:cNvPr>
          <p:cNvCxnSpPr>
            <a:cxnSpLocks/>
          </p:cNvCxnSpPr>
          <p:nvPr/>
        </p:nvCxnSpPr>
        <p:spPr bwMode="auto">
          <a:xfrm flipV="1">
            <a:off x="1925921" y="1449830"/>
            <a:ext cx="1166249" cy="4140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9" name="꺾인 연결선 282">
            <a:extLst>
              <a:ext uri="{FF2B5EF4-FFF2-40B4-BE49-F238E27FC236}">
                <a16:creationId xmlns:a16="http://schemas.microsoft.com/office/drawing/2014/main" id="{35A8F90C-2317-A52F-3D65-28E9C97581F2}"/>
              </a:ext>
            </a:extLst>
          </p:cNvPr>
          <p:cNvCxnSpPr>
            <a:cxnSpLocks/>
          </p:cNvCxnSpPr>
          <p:nvPr/>
        </p:nvCxnSpPr>
        <p:spPr bwMode="auto">
          <a:xfrm>
            <a:off x="1925921" y="1457973"/>
            <a:ext cx="1171355" cy="88848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0" name="꺾인 연결선 283">
            <a:extLst>
              <a:ext uri="{FF2B5EF4-FFF2-40B4-BE49-F238E27FC236}">
                <a16:creationId xmlns:a16="http://schemas.microsoft.com/office/drawing/2014/main" id="{68E0DC16-CB57-A028-DE75-2FE01F5A6137}"/>
              </a:ext>
            </a:extLst>
          </p:cNvPr>
          <p:cNvCxnSpPr/>
          <p:nvPr/>
        </p:nvCxnSpPr>
        <p:spPr bwMode="auto">
          <a:xfrm>
            <a:off x="1925921" y="1457973"/>
            <a:ext cx="1166249" cy="1789478"/>
          </a:xfrm>
          <a:prstGeom prst="bentConnector3">
            <a:avLst>
              <a:gd name="adj1" fmla="val 500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C7B723F-16A6-FFBD-F985-AFC3C2AD8465}"/>
              </a:ext>
            </a:extLst>
          </p:cNvPr>
          <p:cNvSpPr txBox="1"/>
          <p:nvPr/>
        </p:nvSpPr>
        <p:spPr bwMode="auto">
          <a:xfrm>
            <a:off x="2289155" y="1258076"/>
            <a:ext cx="75020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[Recommend]]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18798D-C46B-756E-C64D-1C613E553ECA}"/>
              </a:ext>
            </a:extLst>
          </p:cNvPr>
          <p:cNvSpPr txBox="1"/>
          <p:nvPr/>
        </p:nvSpPr>
        <p:spPr bwMode="auto">
          <a:xfrm>
            <a:off x="2633054" y="2179180"/>
            <a:ext cx="36548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</a:t>
            </a:r>
            <a:r>
              <a:rPr lang="en-US" altLang="ko-KR" sz="9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Radio</a:t>
            </a: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7CCA4-2E13-E288-C4B5-AF238E3E2DC1}"/>
              </a:ext>
            </a:extLst>
          </p:cNvPr>
          <p:cNvSpPr txBox="1"/>
          <p:nvPr/>
        </p:nvSpPr>
        <p:spPr bwMode="auto">
          <a:xfrm>
            <a:off x="2520207" y="3092809"/>
            <a:ext cx="538609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[Favorites]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4" name="꺾인 연결선 290">
            <a:extLst>
              <a:ext uri="{FF2B5EF4-FFF2-40B4-BE49-F238E27FC236}">
                <a16:creationId xmlns:a16="http://schemas.microsoft.com/office/drawing/2014/main" id="{DF6B5519-CE23-084A-5A79-C973DCF2D126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 rot="16200000" flipH="1">
            <a:off x="1271249" y="2812472"/>
            <a:ext cx="3062619" cy="579224"/>
          </a:xfrm>
          <a:prstGeom prst="bentConnector2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32C53A-3547-4D85-1595-86E99D1265A8}"/>
              </a:ext>
            </a:extLst>
          </p:cNvPr>
          <p:cNvSpPr txBox="1"/>
          <p:nvPr/>
        </p:nvSpPr>
        <p:spPr bwMode="auto">
          <a:xfrm>
            <a:off x="2606410" y="4380192"/>
            <a:ext cx="3462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algn="r"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[Login]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cxnSp>
        <p:nvCxnSpPr>
          <p:cNvPr id="16" name="꺾인 연결선 313">
            <a:extLst>
              <a:ext uri="{FF2B5EF4-FFF2-40B4-BE49-F238E27FC236}">
                <a16:creationId xmlns:a16="http://schemas.microsoft.com/office/drawing/2014/main" id="{9B107EA8-CAA3-E739-B97B-9BDDA020E76A}"/>
              </a:ext>
            </a:extLst>
          </p:cNvPr>
          <p:cNvCxnSpPr/>
          <p:nvPr/>
        </p:nvCxnSpPr>
        <p:spPr bwMode="auto">
          <a:xfrm>
            <a:off x="1925921" y="1457973"/>
            <a:ext cx="1166249" cy="4501174"/>
          </a:xfrm>
          <a:prstGeom prst="bentConnector3">
            <a:avLst>
              <a:gd name="adj1" fmla="val 50700"/>
            </a:avLst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E6AF92-4C09-AE43-F042-30DD9A6FC9E7}"/>
              </a:ext>
            </a:extLst>
          </p:cNvPr>
          <p:cNvSpPr txBox="1"/>
          <p:nvPr/>
        </p:nvSpPr>
        <p:spPr bwMode="auto">
          <a:xfrm>
            <a:off x="4820039" y="1255423"/>
            <a:ext cx="70532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Album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C6D239-C364-67F5-AEFB-A6DC507BC29B}"/>
              </a:ext>
            </a:extLst>
          </p:cNvPr>
          <p:cNvSpPr txBox="1"/>
          <p:nvPr/>
        </p:nvSpPr>
        <p:spPr bwMode="auto">
          <a:xfrm>
            <a:off x="268891" y="1815227"/>
            <a:ext cx="976913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1000" b="0" dirty="0">
                <a:latin typeface="Arial" pitchFamily="34" charset="0"/>
                <a:ea typeface="+mn-ea"/>
                <a:cs typeface="Arial" pitchFamily="34" charset="0"/>
              </a:rPr>
              <a:t>Main screen</a:t>
            </a:r>
            <a:endParaRPr kumimoji="0" lang="ko-KR" altLang="en-US" sz="1000" b="0" dirty="0"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070F7F-83A5-13FF-D7B9-105075D718CD}"/>
              </a:ext>
            </a:extLst>
          </p:cNvPr>
          <p:cNvSpPr txBox="1"/>
          <p:nvPr/>
        </p:nvSpPr>
        <p:spPr bwMode="auto">
          <a:xfrm>
            <a:off x="4826451" y="2172400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6FF7C-4528-02A8-7543-CD9866229C3C}"/>
              </a:ext>
            </a:extLst>
          </p:cNvPr>
          <p:cNvSpPr txBox="1"/>
          <p:nvPr/>
        </p:nvSpPr>
        <p:spPr bwMode="auto">
          <a:xfrm>
            <a:off x="4826451" y="307196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33CFBE-A1BC-B481-89AB-1F68F809B401}"/>
              </a:ext>
            </a:extLst>
          </p:cNvPr>
          <p:cNvSpPr txBox="1"/>
          <p:nvPr/>
        </p:nvSpPr>
        <p:spPr bwMode="auto">
          <a:xfrm>
            <a:off x="4773048" y="5791616"/>
            <a:ext cx="862416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Input Text &gt; ‘OK’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68007F-C895-F205-208F-CA0A551C7473}"/>
              </a:ext>
            </a:extLst>
          </p:cNvPr>
          <p:cNvSpPr txBox="1"/>
          <p:nvPr/>
        </p:nvSpPr>
        <p:spPr bwMode="auto">
          <a:xfrm>
            <a:off x="7269126" y="1279845"/>
            <a:ext cx="737381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Section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B26E096-8293-859C-9BEB-45954B8EDB00}"/>
              </a:ext>
            </a:extLst>
          </p:cNvPr>
          <p:cNvSpPr/>
          <p:nvPr/>
        </p:nvSpPr>
        <p:spPr>
          <a:xfrm>
            <a:off x="198049" y="1050587"/>
            <a:ext cx="1807922" cy="1015253"/>
          </a:xfrm>
          <a:prstGeom prst="rect">
            <a:avLst/>
          </a:prstGeom>
          <a:noFill/>
          <a:ln w="63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400" b="0" dirty="0">
              <a:solidFill>
                <a:schemeClr val="tx1"/>
              </a:solidFill>
              <a:latin typeface="Arial" pitchFamily="34" charset="0"/>
              <a:ea typeface="현대하모니 M" pitchFamily="18" charset="-127"/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7FA6ED-B8DC-9913-9907-D5620B996B4D}"/>
              </a:ext>
            </a:extLst>
          </p:cNvPr>
          <p:cNvSpPr txBox="1"/>
          <p:nvPr/>
        </p:nvSpPr>
        <p:spPr bwMode="auto">
          <a:xfrm>
            <a:off x="7338195" y="5785551"/>
            <a:ext cx="493725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>
            <a:spAutoFit/>
          </a:bodyPr>
          <a:lstStyle/>
          <a:p>
            <a:pPr fontAlgn="ctr">
              <a:spcBef>
                <a:spcPct val="50000"/>
              </a:spcBef>
              <a:spcAft>
                <a:spcPts val="0"/>
              </a:spcAft>
            </a:pPr>
            <a:r>
              <a:rPr kumimoji="0" lang="en-US" altLang="ko-KR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rPr>
              <a:t>Select list</a:t>
            </a:r>
            <a:endParaRPr kumimoji="0" lang="ko-KR" altLang="en-US" sz="900" b="0" dirty="0">
              <a:solidFill>
                <a:prstClr val="black"/>
              </a:solidFill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EE4739-FCB5-E1D7-5A13-57EF051E56FC}"/>
              </a:ext>
            </a:extLst>
          </p:cNvPr>
          <p:cNvGrpSpPr/>
          <p:nvPr/>
        </p:nvGrpSpPr>
        <p:grpSpPr>
          <a:xfrm>
            <a:off x="2527279" y="5764486"/>
            <a:ext cx="589905" cy="165629"/>
            <a:chOff x="1207220" y="5572580"/>
            <a:chExt cx="589905" cy="165629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E826CD-A284-2F97-9E20-E5EF34F771F9}"/>
                </a:ext>
              </a:extLst>
            </p:cNvPr>
            <p:cNvSpPr txBox="1"/>
            <p:nvPr/>
          </p:nvSpPr>
          <p:spPr bwMode="auto">
            <a:xfrm>
              <a:off x="1207220" y="5576418"/>
              <a:ext cx="589905" cy="138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rtlCol="0" anchor="ctr">
              <a:spAutoFit/>
            </a:bodyPr>
            <a:lstStyle/>
            <a:p>
              <a:pPr algn="r" fontAlgn="ctr">
                <a:spcBef>
                  <a:spcPct val="50000"/>
                </a:spcBef>
                <a:spcAft>
                  <a:spcPts val="0"/>
                </a:spcAft>
              </a:pPr>
              <a:r>
                <a:rPr kumimoji="0" lang="en-US" altLang="ko-KR" sz="900" b="0" dirty="0">
                  <a:solidFill>
                    <a:prstClr val="black"/>
                  </a:solidFill>
                  <a:latin typeface="Arial" pitchFamily="34" charset="0"/>
                  <a:ea typeface="+mn-ea"/>
                  <a:cs typeface="Arial" pitchFamily="34" charset="0"/>
                </a:rPr>
                <a:t>Search[     ]</a:t>
              </a:r>
              <a:endParaRPr kumimoji="0" lang="ko-KR" altLang="en-US" sz="900" b="0" dirty="0">
                <a:solidFill>
                  <a:prstClr val="black"/>
                </a:solidFill>
                <a:latin typeface="Arial" pitchFamily="34" charset="0"/>
                <a:ea typeface="+mn-ea"/>
                <a:cs typeface="Arial" pitchFamily="34" charset="0"/>
              </a:endParaRPr>
            </a:p>
          </p:txBody>
        </p:sp>
        <p:pic>
          <p:nvPicPr>
            <p:cNvPr id="55" name="Picture 3" descr="U:\Temp\다운로드.png">
              <a:extLst>
                <a:ext uri="{FF2B5EF4-FFF2-40B4-BE49-F238E27FC236}">
                  <a16:creationId xmlns:a16="http://schemas.microsoft.com/office/drawing/2014/main" id="{46D210A6-C59F-F080-6CC9-A5A9CA19CD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6778" y="5572580"/>
              <a:ext cx="165629" cy="165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FEE42926-D096-7B92-2B65-AC6AF8CC6762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3591" y="5959146"/>
            <a:ext cx="618156" cy="3312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E41B816-ED6C-4E7F-CF29-8B26039DA8EC}"/>
              </a:ext>
            </a:extLst>
          </p:cNvPr>
          <p:cNvCxnSpPr>
            <a:cxnSpLocks/>
          </p:cNvCxnSpPr>
          <p:nvPr/>
        </p:nvCxnSpPr>
        <p:spPr>
          <a:xfrm>
            <a:off x="4757638" y="1449830"/>
            <a:ext cx="853347" cy="1214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DC557C0-AD9D-FC1D-F30C-4C6752DF2975}"/>
              </a:ext>
            </a:extLst>
          </p:cNvPr>
          <p:cNvCxnSpPr>
            <a:cxnSpLocks/>
          </p:cNvCxnSpPr>
          <p:nvPr/>
        </p:nvCxnSpPr>
        <p:spPr>
          <a:xfrm flipV="1">
            <a:off x="7290730" y="1448245"/>
            <a:ext cx="620993" cy="279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807B3AF-7B96-EE11-9A90-3B5116AD3FE9}"/>
              </a:ext>
            </a:extLst>
          </p:cNvPr>
          <p:cNvCxnSpPr>
            <a:cxnSpLocks/>
          </p:cNvCxnSpPr>
          <p:nvPr/>
        </p:nvCxnSpPr>
        <p:spPr>
          <a:xfrm>
            <a:off x="4752533" y="2346461"/>
            <a:ext cx="864518" cy="1029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48B46372-EC98-AC1D-9174-812C540DCBA9}"/>
              </a:ext>
            </a:extLst>
          </p:cNvPr>
          <p:cNvCxnSpPr>
            <a:cxnSpLocks/>
          </p:cNvCxnSpPr>
          <p:nvPr/>
        </p:nvCxnSpPr>
        <p:spPr>
          <a:xfrm>
            <a:off x="4757638" y="3247451"/>
            <a:ext cx="859413" cy="2113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D0EC41D9-2C92-412D-BBE9-4BA27C0BCB15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4757638" y="5959146"/>
            <a:ext cx="860485" cy="1"/>
          </a:xfrm>
          <a:prstGeom prst="straightConnector1">
            <a:avLst/>
          </a:prstGeom>
          <a:noFill/>
          <a:ln w="31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EA9E10-4A9C-65DD-F109-4AA007CD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F0AC8C-6D31-F859-AC84-0BD22E010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70" y="1104712"/>
            <a:ext cx="1666995" cy="62512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A61690-BFCE-36F0-16C4-2200129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170" y="4318156"/>
            <a:ext cx="1681267" cy="630475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693979AE-5385-00D4-612C-DF4AA085A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7774" y="2950775"/>
            <a:ext cx="1681264" cy="630474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E7BC2EFC-9803-8462-E4EE-05070AE9F5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6651" y="2041807"/>
            <a:ext cx="1681264" cy="630474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FAB7571D-743E-C519-263F-6EDC9C9D9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1723" y="5647680"/>
            <a:ext cx="1681264" cy="630474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7ED10A51-5EF4-F85B-3475-ED4E899A99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427" y="1139575"/>
            <a:ext cx="1511997" cy="566999"/>
          </a:xfrm>
          <a:prstGeom prst="rect">
            <a:avLst/>
          </a:prstGeom>
        </p:spPr>
      </p:pic>
      <p:pic>
        <p:nvPicPr>
          <p:cNvPr id="72" name="그림 71">
            <a:extLst>
              <a:ext uri="{FF2B5EF4-FFF2-40B4-BE49-F238E27FC236}">
                <a16:creationId xmlns:a16="http://schemas.microsoft.com/office/drawing/2014/main" id="{968E5CBA-9A64-4421-FAE6-37FC8CF85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59400" y="2069980"/>
            <a:ext cx="1531008" cy="574128"/>
          </a:xfrm>
          <a:prstGeom prst="rect">
            <a:avLst/>
          </a:prstGeom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A081E7C6-7DC8-5940-95CE-4207FB6241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3081" y="2971383"/>
            <a:ext cx="1585910" cy="594716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6C5003B1-6288-83CB-2160-19BCF5D174F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33267" y="5640540"/>
            <a:ext cx="1575205" cy="590702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E7E5D45B-B8FD-6301-15BF-BCE16E932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36706" y="5699052"/>
            <a:ext cx="1498530" cy="561949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0E36CF7F-31CD-CFF1-81DC-B60B5EC5197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4182" y="1085518"/>
            <a:ext cx="1625984" cy="609744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46399BB7-BCB2-61DB-AF09-3D4D35FD6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970" y="1071946"/>
            <a:ext cx="1664188" cy="62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22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(Genie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065205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지니뮤직 재생목록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지니 </a:t>
                      </a:r>
                      <a:r>
                        <a:rPr lang="ko-KR" altLang="en-US" sz="1400" dirty="0" err="1"/>
                        <a:t>챠트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지니 </a:t>
                      </a:r>
                      <a:r>
                        <a:rPr lang="ko-KR" altLang="en-US" sz="1200" dirty="0" err="1"/>
                        <a:t>챠트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드라이빙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추천곡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드라이빙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추천곡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음악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최신 음악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 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지니뮤직</a:t>
                      </a:r>
                      <a:r>
                        <a:rPr lang="ko-KR" altLang="en-US" sz="1200" dirty="0"/>
                        <a:t>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31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</a:t>
            </a:r>
            <a:r>
              <a:rPr lang="ko-KR" altLang="en-US" sz="1600"/>
              <a:t>및 범위 </a:t>
            </a:r>
            <a:r>
              <a:rPr lang="en-US" altLang="ko-KR" sz="1600"/>
              <a:t>(Melon Music)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23E8DF2-7A08-D068-BB72-83FF92E2D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75877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멜론</a:t>
                      </a:r>
                      <a:endParaRPr lang="en-US" altLang="ko-KR" sz="1400" dirty="0"/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24 Hits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</a:t>
                      </a:r>
                      <a:r>
                        <a:rPr lang="en-US" altLang="ko-KR" sz="1200" dirty="0"/>
                        <a:t>24 Hits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좋아요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내 플레이 리스트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최신 곡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멜론 검색기능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69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12083-6108-4D69-B2EA-10CB2254CA9A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(QQ Music)</a:t>
            </a:r>
            <a:endParaRPr lang="ko-KR" altLang="en-US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7E0E49-A3B0-78D1-2F20-5299F5BD3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00508"/>
              </p:ext>
            </p:extLst>
          </p:nvPr>
        </p:nvGraphicFramePr>
        <p:xfrm>
          <a:off x="811481" y="1007613"/>
          <a:ext cx="8221392" cy="54693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dirty="0"/>
                        <a:t>QQ Music</a:t>
                      </a: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재생목록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재생된 음원 재생목록 리스트에 추가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재생목록 리스트 삭제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라디오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텐센트 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라디오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좋아요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좋아요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내 플레이 리스트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내 플레이 리스트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상세리스트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최신 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최신 곡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리스트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3692514"/>
                  </a:ext>
                </a:extLst>
              </a:tr>
              <a:tr h="30199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곡</a:t>
                      </a:r>
                      <a:r>
                        <a:rPr lang="en-US" altLang="ko-KR" sz="1400"/>
                        <a:t> </a:t>
                      </a:r>
                      <a:r>
                        <a:rPr lang="ko-KR" altLang="en-US" sz="1400"/>
                        <a:t>검색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QQ Music</a:t>
                      </a:r>
                      <a:r>
                        <a:rPr lang="ko-KR" altLang="en-US" sz="1200" dirty="0"/>
                        <a:t> 검색기능 텐센트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서버 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93838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앨범 검색결과 목록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8161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음원 선택 및 재생목록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55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03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8A71-8DD5-88BA-1F7F-AF18058B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A96D81-AC5D-E1FF-183E-ECFE3DD9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2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용역 내용 및 범위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2CB527-25BD-15B2-B00C-9B4D46D5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3DF538-1670-8AF6-15FF-0ADD607A3C6E}"/>
              </a:ext>
            </a:extLst>
          </p:cNvPr>
          <p:cNvSpPr txBox="1"/>
          <p:nvPr/>
        </p:nvSpPr>
        <p:spPr>
          <a:xfrm>
            <a:off x="408372" y="669059"/>
            <a:ext cx="391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/>
              <a:t>유지보수 내용 및 범위 </a:t>
            </a:r>
            <a:r>
              <a:rPr lang="en-US" altLang="ko-KR" sz="1600" dirty="0"/>
              <a:t>(</a:t>
            </a:r>
            <a:r>
              <a:rPr lang="ko-KR" altLang="en-US" sz="1600" dirty="0"/>
              <a:t>공통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3B5862-A131-1434-8334-52F321C99D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672773"/>
              </p:ext>
            </p:extLst>
          </p:nvPr>
        </p:nvGraphicFramePr>
        <p:xfrm>
          <a:off x="811481" y="1007613"/>
          <a:ext cx="8221392" cy="4737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142">
                  <a:extLst>
                    <a:ext uri="{9D8B030D-6E8A-4147-A177-3AD203B41FA5}">
                      <a16:colId xmlns:a16="http://schemas.microsoft.com/office/drawing/2014/main" val="3564559499"/>
                    </a:ext>
                  </a:extLst>
                </a:gridCol>
                <a:gridCol w="4431572">
                  <a:extLst>
                    <a:ext uri="{9D8B030D-6E8A-4147-A177-3AD203B41FA5}">
                      <a16:colId xmlns:a16="http://schemas.microsoft.com/office/drawing/2014/main" val="4245680493"/>
                    </a:ext>
                  </a:extLst>
                </a:gridCol>
                <a:gridCol w="1612678">
                  <a:extLst>
                    <a:ext uri="{9D8B030D-6E8A-4147-A177-3AD203B41FA5}">
                      <a16:colId xmlns:a16="http://schemas.microsoft.com/office/drawing/2014/main" val="2161846362"/>
                    </a:ext>
                  </a:extLst>
                </a:gridCol>
              </a:tblGrid>
              <a:tr h="3355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항 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>
                          <a:solidFill>
                            <a:schemeClr val="tx1"/>
                          </a:solidFill>
                        </a:rPr>
                        <a:t>유지 보수 세부 항목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</a:rPr>
                        <a:t>비 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087584"/>
                  </a:ext>
                </a:extLst>
              </a:tr>
              <a:tr h="301990">
                <a:tc rowSpan="6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스트리밍 </a:t>
                      </a:r>
                      <a:endParaRPr lang="en-US" altLang="ko-KR" sz="140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/>
                        <a:t>플레이어 개발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재생 관련 </a:t>
                      </a:r>
                      <a:r>
                        <a:rPr lang="en-US" altLang="ko-KR" sz="1200" dirty="0"/>
                        <a:t>CCS </a:t>
                      </a:r>
                      <a:r>
                        <a:rPr lang="ko-KR" altLang="en-US" sz="1200" dirty="0"/>
                        <a:t>서버 연동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8909031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스트리밍 플레이어 연동하여 음원 재생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056915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스트리밍 뮤직 데이터 캐싱 처리 로직 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36698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곡 정보 표출 관련 </a:t>
                      </a:r>
                      <a:r>
                        <a:rPr lang="en-US" altLang="ko-KR" sz="1200" dirty="0"/>
                        <a:t>GUI </a:t>
                      </a:r>
                      <a:r>
                        <a:rPr lang="ko-KR" altLang="en-US" sz="1200" dirty="0"/>
                        <a:t>구현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35662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음원 가사 출력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6709597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좋아요 기능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3014"/>
                  </a:ext>
                </a:extLst>
              </a:tr>
              <a:tr h="301990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/>
                        <a:t>운전자 프로필 연동</a:t>
                      </a:r>
                      <a:endParaRPr lang="ko-KR" altLang="en-US" sz="14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재생목록 별도 관리</a:t>
                      </a:r>
                      <a:endParaRPr lang="en-US" altLang="ko-KR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247233"/>
                  </a:ext>
                </a:extLst>
              </a:tr>
              <a:tr h="30199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운전자 프로필 별 플레이어 설정 정보 관리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66298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분할화면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분할화면에 재생정보 전달하여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804817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모드 매니저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/>
                        <a:t>IVI </a:t>
                      </a:r>
                      <a:r>
                        <a:rPr lang="ko-KR" altLang="en-US" sz="1200" dirty="0"/>
                        <a:t>기능 변경 시 지니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멜론 모드변경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55694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인디케이터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재생중인 음원 정보 인디케이터로 전달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52842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단말기 </a:t>
                      </a:r>
                      <a:r>
                        <a:rPr lang="ko-KR" altLang="en-US" sz="1400" dirty="0" err="1"/>
                        <a:t>하드키</a:t>
                      </a:r>
                      <a:r>
                        <a:rPr lang="ko-KR" altLang="en-US" sz="1400" dirty="0"/>
                        <a:t>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/>
                        <a:t>볼륨노브</a:t>
                      </a:r>
                      <a:r>
                        <a:rPr lang="en-US" altLang="ko-KR" sz="1200" dirty="0"/>
                        <a:t>, Seek </a:t>
                      </a:r>
                      <a:r>
                        <a:rPr lang="ko-KR" altLang="en-US" sz="1200" dirty="0"/>
                        <a:t>버튼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1869"/>
                  </a:ext>
                </a:extLst>
              </a:tr>
              <a:tr h="30199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1400" dirty="0"/>
                        <a:t>음성인식 연동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/>
                        <a:t>음성인식을 이용한 음원 검색 및 명령어 처리</a:t>
                      </a:r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1200" dirty="0"/>
                    </a:p>
                  </a:txBody>
                  <a:tcPr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26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4615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latin typeface="+mn-ea"/>
                <a:ea typeface="+mn-ea"/>
              </a:rPr>
              <a:t>3</a:t>
            </a:r>
            <a:r>
              <a:rPr lang="en-US" altLang="ko-KR" sz="2400" b="0" dirty="0">
                <a:latin typeface="+mn-ea"/>
                <a:ea typeface="+mn-ea"/>
              </a:rPr>
              <a:t>. </a:t>
            </a:r>
            <a:r>
              <a:rPr lang="ko-KR" altLang="en-US" sz="2400" b="0" dirty="0">
                <a:latin typeface="+mn-ea"/>
                <a:ea typeface="+mn-ea"/>
              </a:rPr>
              <a:t>유지보수 업무 절차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42163BAD-3CF6-A74A-A8AA-0C443751E725}"/>
              </a:ext>
            </a:extLst>
          </p:cNvPr>
          <p:cNvSpPr/>
          <p:nvPr/>
        </p:nvSpPr>
        <p:spPr>
          <a:xfrm>
            <a:off x="796802" y="908049"/>
            <a:ext cx="8157410" cy="5247328"/>
          </a:xfrm>
          <a:prstGeom prst="roundRect">
            <a:avLst>
              <a:gd name="adj" fmla="val 167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8EBCD3E-5E4F-69FA-E2DA-1C674FA0038B}"/>
              </a:ext>
            </a:extLst>
          </p:cNvPr>
          <p:cNvCxnSpPr>
            <a:cxnSpLocks/>
            <a:stCxn id="34" idx="2"/>
            <a:endCxn id="5" idx="0"/>
          </p:cNvCxnSpPr>
          <p:nvPr/>
        </p:nvCxnSpPr>
        <p:spPr>
          <a:xfrm>
            <a:off x="5838038" y="1900809"/>
            <a:ext cx="28214" cy="3175256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triangl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7095EB-8C02-DB01-2971-DBC1182C84A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2387935" y="1589363"/>
            <a:ext cx="757475" cy="0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540DC8-4A50-4D1A-E96E-A3E2BAF56C0C}"/>
              </a:ext>
            </a:extLst>
          </p:cNvPr>
          <p:cNvSpPr txBox="1"/>
          <p:nvPr/>
        </p:nvSpPr>
        <p:spPr>
          <a:xfrm>
            <a:off x="2484543" y="1310487"/>
            <a:ext cx="564258" cy="261610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rgbClr val="C00000"/>
                </a:solidFill>
              </a:rPr>
              <a:t>사양협의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192826E4-3417-1D01-FF09-54523FCDADE1}"/>
              </a:ext>
            </a:extLst>
          </p:cNvPr>
          <p:cNvCxnSpPr>
            <a:cxnSpLocks/>
            <a:stCxn id="39" idx="2"/>
            <a:endCxn id="13" idx="0"/>
          </p:cNvCxnSpPr>
          <p:nvPr/>
        </p:nvCxnSpPr>
        <p:spPr>
          <a:xfrm>
            <a:off x="3768302" y="1881560"/>
            <a:ext cx="1" cy="807623"/>
          </a:xfrm>
          <a:prstGeom prst="straightConnector1">
            <a:avLst/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1BBC4E-CA2E-C9D9-2821-B63C6554580E}"/>
              </a:ext>
            </a:extLst>
          </p:cNvPr>
          <p:cNvSpPr txBox="1"/>
          <p:nvPr/>
        </p:nvSpPr>
        <p:spPr>
          <a:xfrm>
            <a:off x="3064060" y="2074934"/>
            <a:ext cx="1401026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요구사항</a:t>
            </a:r>
            <a:r>
              <a:rPr lang="en-US" altLang="ko-KR" sz="1100" b="1" dirty="0">
                <a:solidFill>
                  <a:srgbClr val="C00000"/>
                </a:solidFill>
              </a:rPr>
              <a:t>(New</a:t>
            </a:r>
            <a:r>
              <a:rPr lang="ko-KR" altLang="en-US" sz="1100" b="1" dirty="0">
                <a:solidFill>
                  <a:srgbClr val="C00000"/>
                </a:solidFill>
              </a:rPr>
              <a:t> </a:t>
            </a:r>
            <a:r>
              <a:rPr lang="en-US" altLang="ko-KR" sz="1100" b="1" dirty="0">
                <a:solidFill>
                  <a:srgbClr val="C00000"/>
                </a:solidFill>
              </a:rPr>
              <a:t>Feature)</a:t>
            </a: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상황 공유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0D8F0A-1DDF-19F2-D430-A0D175780B95}"/>
              </a:ext>
            </a:extLst>
          </p:cNvPr>
          <p:cNvSpPr/>
          <p:nvPr/>
        </p:nvSpPr>
        <p:spPr>
          <a:xfrm>
            <a:off x="3145411" y="2689183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설계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관리집단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(PM &amp; PL)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C6D2EAC-248B-E888-6BC1-1CB89CE97F59}"/>
              </a:ext>
            </a:extLst>
          </p:cNvPr>
          <p:cNvSpPr/>
          <p:nvPr/>
        </p:nvSpPr>
        <p:spPr>
          <a:xfrm>
            <a:off x="5215147" y="3937667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지니뮤직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427A0F-85EC-660E-EA69-905CE57A7944}"/>
              </a:ext>
            </a:extLst>
          </p:cNvPr>
          <p:cNvSpPr/>
          <p:nvPr/>
        </p:nvSpPr>
        <p:spPr>
          <a:xfrm>
            <a:off x="5215147" y="2748456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멜론뮤직</a:t>
            </a: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803C8429-86C6-ED14-DC03-3D818598CCD8}"/>
              </a:ext>
            </a:extLst>
          </p:cNvPr>
          <p:cNvCxnSpPr>
            <a:stCxn id="13" idx="3"/>
            <a:endCxn id="16" idx="1"/>
          </p:cNvCxnSpPr>
          <p:nvPr/>
        </p:nvCxnSpPr>
        <p:spPr>
          <a:xfrm flipV="1">
            <a:off x="4391194" y="3000456"/>
            <a:ext cx="823953" cy="173"/>
          </a:xfrm>
          <a:prstGeom prst="bentConnector3">
            <a:avLst>
              <a:gd name="adj1" fmla="val 50000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5AD3F4-0C52-608A-DDCC-88558829A4C1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406253" y="3000629"/>
            <a:ext cx="739158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092677B-2709-16E0-AF57-F790A28A1FF4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4391194" y="3000629"/>
            <a:ext cx="823953" cy="1189038"/>
          </a:xfrm>
          <a:prstGeom prst="bentConnector3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41F8FC0-3013-44AF-537F-CD6DE70275B8}"/>
              </a:ext>
            </a:extLst>
          </p:cNvPr>
          <p:cNvSpPr/>
          <p:nvPr/>
        </p:nvSpPr>
        <p:spPr>
          <a:xfrm>
            <a:off x="7288612" y="3776959"/>
            <a:ext cx="1245783" cy="62289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사내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QC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 팀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480D65F-F1A6-79DE-F2A1-46830FF9E6D6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6460930" y="3000456"/>
            <a:ext cx="827682" cy="1087949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23ED8B2D-78DA-380A-60C3-EDFFB010672D}"/>
              </a:ext>
            </a:extLst>
          </p:cNvPr>
          <p:cNvCxnSpPr>
            <a:cxnSpLocks/>
            <a:stCxn id="14" idx="3"/>
            <a:endCxn id="23" idx="1"/>
          </p:cNvCxnSpPr>
          <p:nvPr/>
        </p:nvCxnSpPr>
        <p:spPr>
          <a:xfrm flipV="1">
            <a:off x="6460930" y="4088405"/>
            <a:ext cx="827682" cy="101262"/>
          </a:xfrm>
          <a:prstGeom prst="bentConnector3">
            <a:avLst>
              <a:gd name="adj1" fmla="val 50000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1AED313-BE06-2B43-B9A1-75FD0C04186F}"/>
              </a:ext>
            </a:extLst>
          </p:cNvPr>
          <p:cNvCxnSpPr>
            <a:cxnSpLocks/>
            <a:stCxn id="23" idx="2"/>
            <a:endCxn id="13" idx="2"/>
          </p:cNvCxnSpPr>
          <p:nvPr/>
        </p:nvCxnSpPr>
        <p:spPr>
          <a:xfrm rot="5400000" flipH="1">
            <a:off x="5296016" y="1784363"/>
            <a:ext cx="1087776" cy="4143201"/>
          </a:xfrm>
          <a:prstGeom prst="bentConnector3">
            <a:avLst>
              <a:gd name="adj1" fmla="val -135846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93D8CE5-AD3E-0365-0A84-8BDE6E5FA1BB}"/>
              </a:ext>
            </a:extLst>
          </p:cNvPr>
          <p:cNvSpPr/>
          <p:nvPr/>
        </p:nvSpPr>
        <p:spPr>
          <a:xfrm>
            <a:off x="7288612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모비스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 QA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FEA843-DEB0-EB51-E677-2E71AABDF3B2}"/>
              </a:ext>
            </a:extLst>
          </p:cNvPr>
          <p:cNvCxnSpPr>
            <a:cxnSpLocks/>
            <a:stCxn id="23" idx="0"/>
            <a:endCxn id="29" idx="2"/>
          </p:cNvCxnSpPr>
          <p:nvPr/>
        </p:nvCxnSpPr>
        <p:spPr>
          <a:xfrm flipV="1">
            <a:off x="7911504" y="1900809"/>
            <a:ext cx="0" cy="1876150"/>
          </a:xfrm>
          <a:prstGeom prst="straightConnector1">
            <a:avLst/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08F059-04EC-FACA-C3DB-8B581CC1E9F7}"/>
              </a:ext>
            </a:extLst>
          </p:cNvPr>
          <p:cNvSpPr txBox="1"/>
          <p:nvPr/>
        </p:nvSpPr>
        <p:spPr>
          <a:xfrm>
            <a:off x="7456252" y="2785291"/>
            <a:ext cx="91050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배포 버전 전달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01FA64-AB41-2531-F18B-F2671351C8DC}"/>
              </a:ext>
            </a:extLst>
          </p:cNvPr>
          <p:cNvSpPr txBox="1"/>
          <p:nvPr/>
        </p:nvSpPr>
        <p:spPr>
          <a:xfrm>
            <a:off x="3400694" y="3720893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분석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업무 등록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8C2FF6-5118-25F6-4692-A3E871A28F62}"/>
              </a:ext>
            </a:extLst>
          </p:cNvPr>
          <p:cNvSpPr txBox="1"/>
          <p:nvPr/>
        </p:nvSpPr>
        <p:spPr>
          <a:xfrm>
            <a:off x="7247525" y="4771902"/>
            <a:ext cx="1340110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보고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C00000"/>
                </a:solidFill>
              </a:rPr>
              <a:t>(Defect, Improvement)</a:t>
            </a:r>
            <a:endParaRPr lang="ko-KR" altLang="en-US" sz="1100" b="1" dirty="0">
              <a:solidFill>
                <a:srgbClr val="C00000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FFC51562-CDEE-48E4-2793-9035351D4F17}"/>
              </a:ext>
            </a:extLst>
          </p:cNvPr>
          <p:cNvSpPr/>
          <p:nvPr/>
        </p:nvSpPr>
        <p:spPr>
          <a:xfrm>
            <a:off x="5215146" y="1277917"/>
            <a:ext cx="1245783" cy="622892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  <a:latin typeface="+mn-ea"/>
              </a:rPr>
              <a:t>인포방송</a:t>
            </a:r>
            <a:endParaRPr lang="en-US" altLang="ko-KR" sz="12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미디어 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APP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팀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BF39448-B73F-44FE-1516-ACE0C7277C52}"/>
              </a:ext>
            </a:extLst>
          </p:cNvPr>
          <p:cNvCxnSpPr>
            <a:cxnSpLocks/>
            <a:stCxn id="39" idx="3"/>
            <a:endCxn id="34" idx="1"/>
          </p:cNvCxnSpPr>
          <p:nvPr/>
        </p:nvCxnSpPr>
        <p:spPr>
          <a:xfrm>
            <a:off x="4391194" y="1589363"/>
            <a:ext cx="823952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34FCE54-6411-2C41-C6ED-49EF8162197B}"/>
              </a:ext>
            </a:extLst>
          </p:cNvPr>
          <p:cNvCxnSpPr>
            <a:cxnSpLocks/>
            <a:stCxn id="34" idx="3"/>
            <a:endCxn id="29" idx="1"/>
          </p:cNvCxnSpPr>
          <p:nvPr/>
        </p:nvCxnSpPr>
        <p:spPr>
          <a:xfrm>
            <a:off x="6460929" y="1589363"/>
            <a:ext cx="827683" cy="0"/>
          </a:xfrm>
          <a:prstGeom prst="straightConnector1">
            <a:avLst/>
          </a:prstGeom>
          <a:ln w="12700"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011349-A33E-E007-642C-BA5A76D19DA6}"/>
              </a:ext>
            </a:extLst>
          </p:cNvPr>
          <p:cNvSpPr txBox="1"/>
          <p:nvPr/>
        </p:nvSpPr>
        <p:spPr>
          <a:xfrm>
            <a:off x="5559956" y="2127454"/>
            <a:ext cx="564257" cy="261610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>
                <a:solidFill>
                  <a:schemeClr val="tx1">
                    <a:lumMod val="65000"/>
                    <a:lumOff val="35000"/>
                  </a:schemeClr>
                </a:solidFill>
              </a:rPr>
              <a:t>업무보고</a:t>
            </a:r>
            <a:endParaRPr lang="ko-KR" altLang="en-US" sz="11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8" name="Picture 2" descr="회장님차 납시오... 미국의 현대기아 그리고 제네시스 - 카가이">
            <a:extLst>
              <a:ext uri="{FF2B5EF4-FFF2-40B4-BE49-F238E27FC236}">
                <a16:creationId xmlns:a16="http://schemas.microsoft.com/office/drawing/2014/main" id="{4D71039E-2572-2EB9-7E1F-2C8CA0296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2971" y="1195176"/>
            <a:ext cx="1094964" cy="78837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4" descr="현대모비스 로고">
            <a:extLst>
              <a:ext uri="{FF2B5EF4-FFF2-40B4-BE49-F238E27FC236}">
                <a16:creationId xmlns:a16="http://schemas.microsoft.com/office/drawing/2014/main" id="{41958764-FFC1-2262-668D-BCEFA022A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410" y="1297166"/>
            <a:ext cx="1245784" cy="58439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그림 39" descr="텍스트, 식탁용기구, 플레이트, 접시이(가) 표시된 사진&#10;&#10;자동 생성된 설명">
            <a:extLst>
              <a:ext uri="{FF2B5EF4-FFF2-40B4-BE49-F238E27FC236}">
                <a16:creationId xmlns:a16="http://schemas.microsoft.com/office/drawing/2014/main" id="{AAD44CA3-98B4-739A-C3A8-1FD4F9ADC5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14"/>
          <a:stretch/>
        </p:blipFill>
        <p:spPr>
          <a:xfrm>
            <a:off x="1071946" y="2727389"/>
            <a:ext cx="1443790" cy="40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C92D6B7-A251-25C9-2E36-86400266DFBF}"/>
              </a:ext>
            </a:extLst>
          </p:cNvPr>
          <p:cNvSpPr txBox="1"/>
          <p:nvPr/>
        </p:nvSpPr>
        <p:spPr>
          <a:xfrm>
            <a:off x="6717677" y="3930070"/>
            <a:ext cx="314189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이슈 </a:t>
            </a:r>
            <a:endParaRPr lang="en-US" altLang="ko-KR" sz="1100" b="1" dirty="0">
              <a:solidFill>
                <a:srgbClr val="C00000"/>
              </a:solidFill>
            </a:endParaRP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공유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21B1BE5-AF2E-F6C6-6D92-DE78B62F4698}"/>
              </a:ext>
            </a:extLst>
          </p:cNvPr>
          <p:cNvSpPr txBox="1"/>
          <p:nvPr/>
        </p:nvSpPr>
        <p:spPr>
          <a:xfrm>
            <a:off x="4383172" y="4022564"/>
            <a:ext cx="727763" cy="430887"/>
          </a:xfrm>
          <a:prstGeom prst="rect">
            <a:avLst/>
          </a:prstGeom>
          <a:solidFill>
            <a:schemeClr val="bg1"/>
          </a:solidFill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업무</a:t>
            </a:r>
            <a:r>
              <a:rPr lang="en-US" altLang="ko-KR" sz="1100" b="1" dirty="0">
                <a:solidFill>
                  <a:srgbClr val="C00000"/>
                </a:solidFill>
              </a:rPr>
              <a:t>(Task)</a:t>
            </a:r>
          </a:p>
          <a:p>
            <a:pPr algn="ctr"/>
            <a:r>
              <a:rPr lang="ko-KR" altLang="en-US" sz="1100" b="1" dirty="0">
                <a:solidFill>
                  <a:srgbClr val="C00000"/>
                </a:solidFill>
              </a:rPr>
              <a:t>분석 </a:t>
            </a:r>
            <a:r>
              <a:rPr lang="en-US" altLang="ko-KR" sz="1100" b="1" dirty="0">
                <a:solidFill>
                  <a:srgbClr val="C00000"/>
                </a:solidFill>
              </a:rPr>
              <a:t>&amp; </a:t>
            </a:r>
            <a:r>
              <a:rPr lang="ko-KR" altLang="en-US" sz="1100" b="1" dirty="0">
                <a:solidFill>
                  <a:srgbClr val="C00000"/>
                </a:solidFill>
              </a:rPr>
              <a:t>분배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1B403C6-683A-B4BE-5783-8E9B5C8DD39F}"/>
              </a:ext>
            </a:extLst>
          </p:cNvPr>
          <p:cNvSpPr/>
          <p:nvPr/>
        </p:nvSpPr>
        <p:spPr>
          <a:xfrm>
            <a:off x="5243360" y="5076065"/>
            <a:ext cx="1245783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QQ Music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4E6E2E47-CF5F-E4ED-20FB-53A0855EC5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94287" y="4709635"/>
            <a:ext cx="860217" cy="442451"/>
          </a:xfrm>
          <a:prstGeom prst="bentConnector3">
            <a:avLst>
              <a:gd name="adj1" fmla="val 100619"/>
            </a:avLst>
          </a:prstGeom>
          <a:ln w="127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265F625-0F83-7845-D1AB-C663608D56A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12639" y="4698697"/>
            <a:ext cx="938634" cy="385627"/>
          </a:xfrm>
          <a:prstGeom prst="bentConnector3">
            <a:avLst>
              <a:gd name="adj1" fmla="val -101"/>
            </a:avLst>
          </a:prstGeom>
          <a:ln w="12700"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145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36DC7-DB8E-4BE9-8A67-AC807CD8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1132AB-5168-41B7-BB10-B417DDC0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A46649F4-32F0-FAA7-7384-F7E7A7D8B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009949"/>
              </p:ext>
            </p:extLst>
          </p:nvPr>
        </p:nvGraphicFramePr>
        <p:xfrm>
          <a:off x="681038" y="639313"/>
          <a:ext cx="8656953" cy="5761312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00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2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557">
                  <a:extLst>
                    <a:ext uri="{9D8B030D-6E8A-4147-A177-3AD203B41FA5}">
                      <a16:colId xmlns:a16="http://schemas.microsoft.com/office/drawing/2014/main" val="1938543412"/>
                    </a:ext>
                  </a:extLst>
                </a:gridCol>
                <a:gridCol w="9491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81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0982">
                <a:tc rowSpan="6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  <a:endParaRPr lang="en-US" altLang="ko-KR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(40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건</a:t>
                      </a: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)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AVNG5WIDE-451272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및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상태에서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AVNG5WIDE-451801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재생목록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미존재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상태로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OFF/ON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문구 폰트 크기 타화면과 상이하게 표시 됨</a:t>
                      </a: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25-04-02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2d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7013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AVNG5WIDE-451678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삭제 페이지 진입하여 전체 선택 후 언어 변경 시 상단 삭제 문구 및 상단 리스트 버튼 언어 변경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25-04-03</a:t>
                      </a: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4"/>
                        </a:rPr>
                        <a:t>AVNG5WIDE-451799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멜론 재생 목록 없는 상태에서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SWRC [VR]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키로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VR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실행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종료시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목록이 비어 있습니다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재생할 음악을 선택하십시오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.' SS 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표시됨</a:t>
                      </a:r>
                    </a:p>
                    <a:p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6h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740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AVNG5WIDE-451680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CP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연결 및 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Power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상태에서 사용자 버튼 ☆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전화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입력 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미표시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5h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846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AVNG5WIDE-451673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변경 동작 시 하이라이트 최상단으로 변경됨</a:t>
                      </a:r>
                    </a:p>
                    <a:p>
                      <a:endParaRPr lang="en-US" altLang="ko-KR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25-04-03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 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71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6FE6-3DBE-C706-049A-995F5B094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541D7-D5AC-68E4-6B29-506DFC81D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b="0" dirty="0">
                <a:latin typeface="+mn-ea"/>
                <a:ea typeface="+mn-ea"/>
              </a:rPr>
              <a:t>4. </a:t>
            </a:r>
            <a:r>
              <a:rPr lang="ko-KR" altLang="en-US" sz="2400" b="0" dirty="0">
                <a:latin typeface="+mn-ea"/>
                <a:ea typeface="+mn-ea"/>
              </a:rPr>
              <a:t>유지보수 내역</a:t>
            </a:r>
            <a:r>
              <a:rPr lang="en-US" altLang="ko-KR" sz="2400" b="0" dirty="0">
                <a:latin typeface="+mn-ea"/>
                <a:ea typeface="+mn-ea"/>
              </a:rPr>
              <a:t>(</a:t>
            </a:r>
            <a:r>
              <a:rPr lang="ko-KR" altLang="en-US" sz="2400" b="0" dirty="0" err="1">
                <a:latin typeface="+mn-ea"/>
                <a:ea typeface="+mn-ea"/>
              </a:rPr>
              <a:t>뮤직스트리밍</a:t>
            </a:r>
            <a:r>
              <a:rPr lang="en-US" altLang="ko-KR" sz="2400" b="0" dirty="0">
                <a:latin typeface="+mn-ea"/>
                <a:ea typeface="+mn-ea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DD3065-E704-D2FA-D64C-121F6400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1038" y="6613392"/>
            <a:ext cx="4081793" cy="237874"/>
          </a:xfrm>
        </p:spPr>
        <p:txBody>
          <a:bodyPr/>
          <a:lstStyle/>
          <a:p>
            <a:r>
              <a:rPr lang="en-US" altLang="ko-KR" dirty="0"/>
              <a:t>25</a:t>
            </a:r>
            <a:r>
              <a:rPr lang="ko-KR" altLang="en-US" dirty="0"/>
              <a:t>년도 표준형 </a:t>
            </a:r>
            <a:r>
              <a:rPr lang="en-US" altLang="ko-KR" dirty="0"/>
              <a:t>5</a:t>
            </a:r>
            <a:r>
              <a:rPr lang="ko-KR" altLang="en-US" dirty="0"/>
              <a:t>세대 </a:t>
            </a:r>
            <a:r>
              <a:rPr lang="en-US" altLang="ko-KR" dirty="0"/>
              <a:t>WIDE_WIDE NH AVN </a:t>
            </a:r>
            <a:r>
              <a:rPr lang="ko-KR" altLang="en-US" dirty="0" err="1"/>
              <a:t>뮤직스트리밍</a:t>
            </a:r>
            <a:r>
              <a:rPr lang="ko-KR" altLang="en-US" dirty="0"/>
              <a:t> 유지보수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C9506D5A-2364-509C-9753-42AA691AC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267089"/>
              </p:ext>
            </p:extLst>
          </p:nvPr>
        </p:nvGraphicFramePr>
        <p:xfrm>
          <a:off x="575310" y="713375"/>
          <a:ext cx="8769985" cy="496347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1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4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1742303811"/>
                    </a:ext>
                  </a:extLst>
                </a:gridCol>
                <a:gridCol w="9615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320"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분류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내 용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>
                          <a:solidFill>
                            <a:srgbClr val="000000"/>
                          </a:solidFill>
                          <a:latin typeface="Calibri" charset="0"/>
                        </a:rPr>
                        <a:t>처리 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공수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sz="1400" b="1" i="0" strike="noStrike" kern="1200" dirty="0">
                          <a:solidFill>
                            <a:srgbClr val="000000"/>
                          </a:solidFill>
                          <a:latin typeface="Calibri" charset="0"/>
                        </a:rPr>
                        <a:t>비 고</a:t>
                      </a:r>
                      <a:endParaRPr lang="ko-KR" altLang="en-US" sz="1400" b="1" i="0" strike="noStrike" kern="1200" dirty="0">
                        <a:solidFill>
                          <a:srgbClr val="000000"/>
                        </a:solidFill>
                        <a:latin typeface="Calibri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096">
                <a:tc rowSpan="7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 </a:t>
                      </a:r>
                      <a:r>
                        <a:rPr lang="ko-KR" altLang="en-US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로직 변경 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effectLst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AVNG5WIDE-451675</a:t>
                      </a:r>
                      <a:r>
                        <a:rPr lang="en-US" altLang="ko-KR" sz="1200" dirty="0">
                          <a:effectLst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다음 곡 재생 로딩 중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후석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대화 동작 시 지니 뮤직 재생됨</a:t>
                      </a:r>
                    </a:p>
                    <a:p>
                      <a:pPr fontAlgn="t"/>
                      <a:endParaRPr lang="en-US" altLang="ko-KR" sz="1200" dirty="0">
                        <a:effectLst/>
                      </a:endParaRPr>
                    </a:p>
                  </a:txBody>
                  <a:tcPr marL="28575" marR="28575" marT="28575" marB="28575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25-04-07</a:t>
                      </a: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AVNG5WIDE-451676]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재생 목록 삭제 화면 진입하여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튠노브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동작으로 청소년 제한 곡 포커스 동작 시 현재 재생중인 곡으로 표시됨</a:t>
                      </a:r>
                    </a:p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25-04-09 </a:t>
                      </a: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AVNG5WIDE-451795] CLONE - 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중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OSD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표시 되는 화면에서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 OFF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 OSD 5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초 후 소거 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25-04-11</a:t>
                      </a: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3h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[AVNG5WIDE-453014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MusicStreaming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앨범이미지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불러올 때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http/https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분기처리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25-04-17</a:t>
                      </a:r>
                      <a:endParaRPr lang="en-US" altLang="ko-KR" sz="11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1096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[AVNG5WIDE-454092]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250507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국내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뮤직스트리밍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커버리티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업무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1" indent="-16891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25-05-09</a:t>
                      </a:r>
                      <a:endParaRPr lang="en-US" altLang="ko-KR" sz="11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4d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1" indent="-16891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AVNG5WIDE-451532</a:t>
                      </a:r>
                      <a:r>
                        <a:rPr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][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스트리밍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지니 뮤직 화면에서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음소거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후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튠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2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노브로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곡 변경 동작 시 하이라이트 최상단으로 변경됨</a:t>
                      </a:r>
                    </a:p>
                    <a:p>
                      <a:pPr marL="171450" lvl="1" indent="-168910" algn="l">
                        <a:lnSpc>
                          <a:spcPct val="100000"/>
                        </a:lnSpc>
                        <a:buFontTx/>
                        <a:buNone/>
                      </a:pPr>
                      <a:endParaRPr lang="ko-KR" altLang="en-US" sz="12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25-07-14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r>
                        <a:rPr lang="en-US" altLang="ko-KR" sz="1200" b="0" i="0" strike="noStrike" kern="1200" dirty="0">
                          <a:solidFill>
                            <a:schemeClr val="tx1"/>
                          </a:solidFill>
                          <a:latin typeface="Noto Sans CJK KR" charset="0"/>
                        </a:rPr>
                        <a:t>1h</a:t>
                      </a: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57">
                <a:tc vMerge="1">
                  <a:txBody>
                    <a:bodyPr/>
                    <a:lstStyle/>
                    <a:p>
                      <a:pPr marL="0" lvl="1" indent="0" algn="ctr">
                        <a:tabLst>
                          <a:tab pos="0" algn="l"/>
                        </a:tabLst>
                      </a:pPr>
                      <a:endParaRPr lang="ko-KR" altLang="en-US" sz="1200" b="0" i="0" strike="noStrike" kern="1200" dirty="0">
                        <a:solidFill>
                          <a:schemeClr val="tx1"/>
                        </a:solidFill>
                        <a:latin typeface="Noto Sans CJK KR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l" latinLnBrk="1">
                        <a:buFontTx/>
                        <a:buNone/>
                      </a:pPr>
                      <a:endParaRPr lang="en-US" altLang="ko-KR" sz="1200" b="0" kern="1200" dirty="0">
                        <a:solidFill>
                          <a:srgbClr val="000000"/>
                        </a:solidFill>
                        <a:latin typeface="Droid Sans Mono" charset="0"/>
                        <a:ea typeface="Droid Sans Mono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[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AVNG5WIDE-451289</a:t>
                      </a:r>
                      <a:r>
                        <a:rPr lang="en-US" altLang="ko-KR" sz="12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]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[24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년 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 국내 업데이트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 </a:t>
                      </a:r>
                      <a:r>
                        <a:rPr lang="ko-KR" alt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뮤직 스트리밍 재생 목록 삭제 페이지 진입하여 전체 선택 후 언어 변경 시 상단 삭제 문구 및 상단 리스트 버튼 언어 변경 안됨</a:t>
                      </a: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1" indent="-168910" algn="ctr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en-US" altLang="ko-KR" sz="1100" b="0" kern="1200" dirty="0">
                          <a:solidFill>
                            <a:srgbClr val="000000"/>
                          </a:solidFill>
                          <a:latin typeface="Droid Sans Mono" charset="0"/>
                          <a:ea typeface="Droid Sans Mono" charset="0"/>
                        </a:rPr>
                        <a:t>25-07-15</a:t>
                      </a:r>
                      <a:endParaRPr lang="ko-KR" altLang="en-US" sz="1100" b="0" i="0" strike="noStrike" kern="1200" dirty="0">
                        <a:solidFill>
                          <a:srgbClr val="000000"/>
                        </a:solidFill>
                        <a:latin typeface="Noto Sans CJK KR" charset="0"/>
                      </a:endParaRPr>
                    </a:p>
                    <a:p>
                      <a:pPr marL="0" lvl="1" indent="0" algn="ctr" latinLnBrk="1">
                        <a:buFontTx/>
                        <a:buNone/>
                      </a:pPr>
                      <a:endParaRPr lang="ko-KR" altLang="en-US" sz="1100" b="0" i="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en-US" altLang="ko-KR" sz="1200" b="0" i="0" kern="1200" dirty="0">
                          <a:solidFill>
                            <a:schemeClr val="tx1"/>
                          </a:solidFill>
                        </a:rPr>
                        <a:t>4h</a:t>
                      </a: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b="0" i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88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19702</TotalTime>
  <Words>3632</Words>
  <Application>Microsoft Office PowerPoint</Application>
  <PresentationFormat>A4 용지(210x297mm)</PresentationFormat>
  <Paragraphs>792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5" baseType="lpstr">
      <vt:lpstr>Droid Sans Mono</vt:lpstr>
      <vt:lpstr>Noto Sans CJK KR</vt:lpstr>
      <vt:lpstr>Noto Serif CJK KR</vt:lpstr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  <vt:lpstr>1. 용역 개요</vt:lpstr>
      <vt:lpstr>2. 용역 내용 및 범위</vt:lpstr>
      <vt:lpstr>2. 용역 내용 및 범위</vt:lpstr>
      <vt:lpstr>2. 용역 내용 및 범위</vt:lpstr>
      <vt:lpstr>2. 용역 내용 및 범위</vt:lpstr>
      <vt:lpstr>3. 유지보수 업무 절차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내역(뮤직스트리밍)</vt:lpstr>
      <vt:lpstr>4. 유지보수 내역(QQ Music)</vt:lpstr>
      <vt:lpstr>4. 유지보수 내역(QQ Music)</vt:lpstr>
      <vt:lpstr>5. 용역 일정</vt:lpstr>
      <vt:lpstr>6. 최종개발 산출물</vt:lpstr>
      <vt:lpstr>7. 인력 투입</vt:lpstr>
      <vt:lpstr>첨부 1) SW 구조도</vt:lpstr>
      <vt:lpstr>첨부 2) 스트리밍 뮤직 서비스 흐름도</vt:lpstr>
      <vt:lpstr>첨부 2) QQ Music 서비스 흐름도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Kwon Huh</dc:creator>
  <cp:lastModifiedBy>부재식 (주)투비원솔루션즈</cp:lastModifiedBy>
  <cp:revision>435</cp:revision>
  <cp:lastPrinted>2018-07-16T02:44:16Z</cp:lastPrinted>
  <dcterms:created xsi:type="dcterms:W3CDTF">2017-09-07T02:36:35Z</dcterms:created>
  <dcterms:modified xsi:type="dcterms:W3CDTF">2025-08-14T09:31:22Z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0bc021-0c43-4029-a072-964d39f3070b_Enabled">
    <vt:lpwstr>true</vt:lpwstr>
  </property>
  <property fmtid="{D5CDD505-2E9C-101B-9397-08002B2CF9AE}" pid="3" name="MSIP_Label_cd0bc021-0c43-4029-a072-964d39f3070b_SetDate">
    <vt:lpwstr>2022-09-05T07:40:19Z</vt:lpwstr>
  </property>
  <property fmtid="{D5CDD505-2E9C-101B-9397-08002B2CF9AE}" pid="4" name="MSIP_Label_cd0bc021-0c43-4029-a072-964d39f3070b_Method">
    <vt:lpwstr>Privileged</vt:lpwstr>
  </property>
  <property fmtid="{D5CDD505-2E9C-101B-9397-08002B2CF9AE}" pid="5" name="MSIP_Label_cd0bc021-0c43-4029-a072-964d39f3070b_Name">
    <vt:lpwstr>일반(General)</vt:lpwstr>
  </property>
  <property fmtid="{D5CDD505-2E9C-101B-9397-08002B2CF9AE}" pid="6" name="MSIP_Label_cd0bc021-0c43-4029-a072-964d39f3070b_SiteId">
    <vt:lpwstr>7cf932c0-bced-4490-b11f-48d23b1fe0d9</vt:lpwstr>
  </property>
  <property fmtid="{D5CDD505-2E9C-101B-9397-08002B2CF9AE}" pid="7" name="MSIP_Label_cd0bc021-0c43-4029-a072-964d39f3070b_ActionId">
    <vt:lpwstr>5341107d-1e13-4f28-9255-ed4bbdf875f1</vt:lpwstr>
  </property>
  <property fmtid="{D5CDD505-2E9C-101B-9397-08002B2CF9AE}" pid="8" name="MSIP_Label_cd0bc021-0c43-4029-a072-964d39f3070b_ContentBits">
    <vt:lpwstr>0</vt:lpwstr>
  </property>
</Properties>
</file>