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36"/>
  </p:notesMasterIdLst>
  <p:sldIdLst>
    <p:sldId id="258" r:id="rId2"/>
    <p:sldId id="266" r:id="rId3"/>
    <p:sldId id="330" r:id="rId4"/>
    <p:sldId id="752" r:id="rId5"/>
    <p:sldId id="753" r:id="rId6"/>
    <p:sldId id="767" r:id="rId7"/>
    <p:sldId id="746" r:id="rId8"/>
    <p:sldId id="749" r:id="rId9"/>
    <p:sldId id="754" r:id="rId10"/>
    <p:sldId id="756" r:id="rId11"/>
    <p:sldId id="758" r:id="rId12"/>
    <p:sldId id="760" r:id="rId13"/>
    <p:sldId id="761" r:id="rId14"/>
    <p:sldId id="762" r:id="rId15"/>
    <p:sldId id="763" r:id="rId16"/>
    <p:sldId id="764" r:id="rId17"/>
    <p:sldId id="765" r:id="rId18"/>
    <p:sldId id="771" r:id="rId19"/>
    <p:sldId id="772" r:id="rId20"/>
    <p:sldId id="773" r:id="rId21"/>
    <p:sldId id="774" r:id="rId22"/>
    <p:sldId id="776" r:id="rId23"/>
    <p:sldId id="775" r:id="rId24"/>
    <p:sldId id="778" r:id="rId25"/>
    <p:sldId id="780" r:id="rId26"/>
    <p:sldId id="779" r:id="rId27"/>
    <p:sldId id="755" r:id="rId28"/>
    <p:sldId id="759" r:id="rId29"/>
    <p:sldId id="751" r:id="rId30"/>
    <p:sldId id="271" r:id="rId31"/>
    <p:sldId id="269" r:id="rId32"/>
    <p:sldId id="329" r:id="rId33"/>
    <p:sldId id="303" r:id="rId34"/>
    <p:sldId id="769" r:id="rId35"/>
  </p:sldIdLst>
  <p:sldSz cx="9906000" cy="6858000" type="A4"/>
  <p:notesSz cx="6865938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pos="1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4233F"/>
    <a:srgbClr val="CDACE6"/>
    <a:srgbClr val="B381D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87EF4-99F5-45B3-A1EB-447F2EC076E9}" v="6" dt="2024-10-21T06:13:19.657"/>
    <p1510:client id="{C07630A6-3140-4A91-9257-E6DA14C12C1D}" v="7" dt="2024-10-21T02:38:29.6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74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1428" y="84"/>
      </p:cViewPr>
      <p:guideLst>
        <p:guide orient="horz" pos="4065"/>
        <p:guide orient="horz" pos="822"/>
        <p:guide orient="horz" pos="618"/>
        <p:guide pos="5955"/>
        <p:guide pos="1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E3FD1BB9-5AFF-4149-8A32-8E0459EA3C9E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1249363"/>
            <a:ext cx="48720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5019F86-69AA-418A-A76F-9CD404E52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0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5" y="55679"/>
            <a:ext cx="8543925" cy="408844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72" y="674703"/>
            <a:ext cx="9074458" cy="57438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9" name="Picture 2" descr="현대모비스에 대한 이미지 검색결과">
            <a:extLst>
              <a:ext uri="{FF2B5EF4-FFF2-40B4-BE49-F238E27FC236}">
                <a16:creationId xmlns:a16="http://schemas.microsoft.com/office/drawing/2014/main" id="{62B38A06-4786-4AD1-8B66-F093F0DAA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42329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5BB533-3888-49BB-9B22-C069045E28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611105"/>
            <a:ext cx="692707" cy="2424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56C21-E82F-4766-BF9E-E5C304B3262F}"/>
              </a:ext>
            </a:extLst>
          </p:cNvPr>
          <p:cNvSpPr/>
          <p:nvPr userDrawn="1"/>
        </p:nvSpPr>
        <p:spPr>
          <a:xfrm>
            <a:off x="0" y="470508"/>
            <a:ext cx="9900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89E92D6-3EA9-46F2-8917-A1950E2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0423" y="6613392"/>
            <a:ext cx="685154" cy="237875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625B9CFD-C91D-F800-2122-D8E475A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7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649" y="6574361"/>
            <a:ext cx="3343275" cy="2779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80134" y="6568714"/>
            <a:ext cx="2228850" cy="289286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현대모비스에 대한 이미지 검색결과">
            <a:extLst>
              <a:ext uri="{FF2B5EF4-FFF2-40B4-BE49-F238E27FC236}">
                <a16:creationId xmlns:a16="http://schemas.microsoft.com/office/drawing/2014/main" id="{ECD54C1E-7642-4FA1-88DD-B4E665F72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23357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C1A52-0237-44F5-9A61-4395B0136C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592133"/>
            <a:ext cx="692707" cy="2424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304D04-D1F9-4B96-B6AA-3D7EC97B9D44}"/>
              </a:ext>
            </a:extLst>
          </p:cNvPr>
          <p:cNvSpPr/>
          <p:nvPr userDrawn="1"/>
        </p:nvSpPr>
        <p:spPr>
          <a:xfrm>
            <a:off x="0" y="710214"/>
            <a:ext cx="9906000" cy="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8E841-BF8E-42AC-A16B-9A49C238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" y="183198"/>
            <a:ext cx="8543925" cy="550416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mobis.co.kr/projects/DAUDIO1_1_KK/repos/platform.packages.apps.music/browse" TargetMode="External"/><Relationship Id="rId2" Type="http://schemas.openxmlformats.org/officeDocument/2006/relationships/hyperlink" Target="https://bitbucket.mobis.co.kr/projects/DAUDIO1_1_KK/repos/mobis.packages.apps.hkmc_musicstreaming/brows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mobis.co.kr/browse/AVNG5WIDE-43794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4638D2-83EE-436E-B2E1-9FB01937BC08}"/>
              </a:ext>
            </a:extLst>
          </p:cNvPr>
          <p:cNvSpPr/>
          <p:nvPr/>
        </p:nvSpPr>
        <p:spPr>
          <a:xfrm>
            <a:off x="507166" y="1403684"/>
            <a:ext cx="8891668" cy="2279316"/>
          </a:xfrm>
          <a:prstGeom prst="roundRect">
            <a:avLst>
              <a:gd name="adj" fmla="val 77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완료보고서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 25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년도 표준형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세대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WIDE_WIDE NH AVN 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뮤직 스트리밍 유지보수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6EC9-AFEB-4064-B908-975D3696E9B3}"/>
              </a:ext>
            </a:extLst>
          </p:cNvPr>
          <p:cNvSpPr txBox="1"/>
          <p:nvPr/>
        </p:nvSpPr>
        <p:spPr>
          <a:xfrm>
            <a:off x="3616737" y="4740442"/>
            <a:ext cx="2672526" cy="99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2025. 03. 04</a:t>
            </a:r>
          </a:p>
          <a:p>
            <a:pPr algn="ctr">
              <a:lnSpc>
                <a:spcPct val="150000"/>
              </a:lnSpc>
            </a:pPr>
            <a:r>
              <a:rPr lang="ko-KR" altLang="en-US" sz="2600" dirty="0"/>
              <a:t>㈜</a:t>
            </a:r>
            <a:r>
              <a:rPr lang="ko-KR" altLang="en-US" sz="2400" dirty="0"/>
              <a:t>투비원솔루션즈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87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A0C2-5DD7-6974-6D50-F9CDA1D2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FAFB-7E34-15A4-EA27-EB04AC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F863B-5768-9AF5-0BFD-EC9CC49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08EA6A4-244B-503D-91D7-C6A39626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77720"/>
              </p:ext>
            </p:extLst>
          </p:nvPr>
        </p:nvGraphicFramePr>
        <p:xfrm>
          <a:off x="575310" y="966470"/>
          <a:ext cx="8769985" cy="4632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AVNG5WIDE-440721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#21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재생목록 없는 상태에서 우측 영역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BEEP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 출력함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AVNG5WIDE-440701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명령어 발화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카카오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 중 재생 목록 전체 삭제 후 재생 시 스크롤 상이함</a:t>
                      </a:r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AVNG5WIDE-429571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차트 진입 후 언어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미디어 재생화면으로 천이함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AVNG5WIDE-440298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릴리즈노트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발생함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24-11-19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AVNG5WIDE-439564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후방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UP/DN, 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키로 곡 변경 및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후방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24-11-21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F426-0EFE-A89E-15DF-BDEBBDC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73BA-D216-675F-F5C0-ACFEE278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C64E3-1D24-21B4-3DD3-88BF3B90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2162CC4-7354-6CCF-B045-51004FE9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355554"/>
              </p:ext>
            </p:extLst>
          </p:nvPr>
        </p:nvGraphicFramePr>
        <p:xfrm>
          <a:off x="575310" y="966470"/>
          <a:ext cx="8769985" cy="42662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5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AVNG5WIDE-439715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검색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Enter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AVNG5WIDE-439136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#12 KNR 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사용자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매뉴얼 진입 후 미디어 게이트 내 지니 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모드에서는 지원되지 않습니다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..."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미 출력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AVNG5WIDE-442219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CWE-20 : Validate method arguments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대응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24-11-27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자연의 소리 또는 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 또는 입력하여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전체 메뉴로 천이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소거됨</a:t>
                      </a:r>
                    </a:p>
                    <a:p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CWE-20 : Validate method arguments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대응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4B3D-E93A-6F27-6144-2020C174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7952F-41C1-C220-A677-D74BE06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B2874-53CE-43F2-B133-3109DDE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C23323F-B90B-9722-E1E5-65C788A1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998002"/>
              </p:ext>
            </p:extLst>
          </p:nvPr>
        </p:nvGraphicFramePr>
        <p:xfrm>
          <a:off x="575310" y="966470"/>
          <a:ext cx="8769985" cy="508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AVNG5WIDE-439782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#10 KNR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목록 삭제 화면에서 임의의 곡 선택 후 삭제 시 상단 숫자 최신화 안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AVNG5WIDE-440487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재생목록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동작해 청소년 이용 제한 음원 선택 시 하이라이트 및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AVNG5WIDE-441986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AVNG5WIDE-441902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#14 KNR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삭제 진입 후 목록 삭제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 화면으로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숏키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시 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 앨범 아트 표시함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24-12-05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5BAD-A0DA-A1EB-64A3-9D5138671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F6363-9D34-AE91-28B3-0A76CBD63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C47A5-EA7F-362E-0FF8-C6320927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2CCEA13-C1A1-96BE-7518-594C7AE3D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26998"/>
              </p:ext>
            </p:extLst>
          </p:nvPr>
        </p:nvGraphicFramePr>
        <p:xfrm>
          <a:off x="575310" y="966470"/>
          <a:ext cx="8769985" cy="48148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AVNG5WIDE-441412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부팅 후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 진입 시 계정 연동 팝업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AVNG5WIDE-443172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][Coverity]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CheckedListAdapter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mutable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 객체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하는 메소드 수정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AVNG5WIDE-439290][24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음성메모 녹음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PWOER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사운드 설정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선택 시 미디어 화면으로 천이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AVNG5WIDE-437068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주파수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미수신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상태에서 뮤직 스트리밍 진입 시 라디오 노이즈 잠시 출력되는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AVNG5WIDE-442389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AVNG5WIDE-441773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한 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영역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2~3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블랙화면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AVNG5WIDE-442368]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#19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중 뮤직 스트리밍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음성인식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 안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202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17D4-B85C-7E56-2FC5-0F6CF4EF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B4CC-B77C-0EB8-DA46-439634C3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211A8-72F1-1B41-297E-3189FF9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E78F93B-D04D-98B9-95FB-4BC811531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039347"/>
              </p:ext>
            </p:extLst>
          </p:nvPr>
        </p:nvGraphicFramePr>
        <p:xfrm>
          <a:off x="575310" y="966470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AVNG5WIDE-442306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상태에서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AVNG5WIDE-441603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AVNG5WIDE-441423]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안내 음량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OFF&gt;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곡 정보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AVNG5WIDE-440998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#11 KNR 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사용자 변경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프로필 추가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중이었던 프로필 재진입시 처음부터 재생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AVNG5WIDE-442825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#13 KNR 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가사 보기 아이콘이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중 가사 표시하는 임의 곡 재생 후 가사 보기 아이콘 활성화 되어 있지만 가사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하는 곡 재생 시 이전 곡 가사 표시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AVNG5WIDE-431596]</a:t>
                      </a: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블루투스 오디오 재생 중 드라이브 모드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소거 된 후 재표시됨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AVNG5WIDE-444192] 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24-12-19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1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DBE-A0EE-2485-15E3-349D6332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8E62C-0C74-8F13-5995-BB80103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5BB92-E980-F135-E4D8-A5C2CDC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153819DF-68AB-FD59-12F6-D8DACECE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264857"/>
              </p:ext>
            </p:extLst>
          </p:nvPr>
        </p:nvGraphicFramePr>
        <p:xfrm>
          <a:off x="575310" y="966470"/>
          <a:ext cx="8769985" cy="51806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[AVNG5WIDE-442934]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AVNG5WIDE-441652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패치 수정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기본앨범아트인지 비트맵 타입으로 비교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제한 음원 재생 시도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화면 진입 시 청소년 이용 안내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AVNG5WIDE-443907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회전하여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포커싱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노래 이름 약간 움직임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AVNG5WIDE-443800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목록이 없는 상태에서 분할화면 존재하는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 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아이콘과 글씨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AVNG5WIDE-443662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사운드 설정 내 안내 음량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분할 화면 표시되는 임의의 화면에서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취소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가사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AVNG5WIDE-443630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목록 없는 상태에서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 시 발생 되는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문구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 겹쳐서 표시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2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CAE-BDFB-4E5C-DB44-667FC9A7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81F9C-BD5D-7E5C-5215-9A2D3FE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4280D-49F6-B5B4-DE2C-15FB19B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E05D2AA-EE42-3383-EE6E-2896C12C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143314"/>
              </p:ext>
            </p:extLst>
          </p:nvPr>
        </p:nvGraphicFramePr>
        <p:xfrm>
          <a:off x="575310" y="966470"/>
          <a:ext cx="8769985" cy="54549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#34 KNR 10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재생 목록 삭제 후 지도 화면 이동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분할화면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아이콘이랑 문구 겹침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2037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년으로 시간 설정 후 뮤직 스트리밍에서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선택 시 팝업을 닫기 시도하여도 동일한 팝업이 무한하게 다시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24-12-31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AVNG5WIDE-444257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[MUTE]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재생중인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전체 메뉴 화면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재진입됨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AVNG5WIDE-442077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검색 창에 글자 수 초과 입력 후 재 진입 시 잠시 이력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제한 곡 클릭 시 앱 죽는 현상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[AVNG5WIDE-445320] 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mOsdManager.cancelOsdView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널체크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936F-549C-DB2B-FAA9-8BE359EB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604A6-E1DD-C1E3-3058-4D671E01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CCA670-5D5F-E4DA-5E94-A9CFDA36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0633FE3-7C07-09F2-B1FA-4206D3301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523178"/>
              </p:ext>
            </p:extLst>
          </p:nvPr>
        </p:nvGraphicFramePr>
        <p:xfrm>
          <a:off x="575310" y="657860"/>
          <a:ext cx="8769985" cy="527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8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AVNG5WIDE-444804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AVNG5WIDE-444148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동작이 가능한 곡 재생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[AVNG5WIDE-443930][24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중 임의의 팝업 생성시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 초기화 후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곡명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오표시됨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AVNG5WIDE-445071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멜론뮤직 언어변경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드롭메뉴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언어변경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AVNG5WIDE-444068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영어제목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Knob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회전 시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초기화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AVNG5WIDE-439802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불가 음악 재생 중 스트리밍 정보 또는 음질 설정 팝업 출력 시 분할화면 버튼 활성화 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영어에서 한국어로 언어 변경 후 뮤직 스트리밍 진입 시 영어로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'Loading...'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33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25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E5379-0BDE-9877-9F03-68A10F26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9320D-043B-F5C1-E93C-4AD10BE5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432886-8908-EB0A-506E-226E5501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40A859F8-CDA7-859D-25C9-E7E9045AA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701502"/>
              </p:ext>
            </p:extLst>
          </p:nvPr>
        </p:nvGraphicFramePr>
        <p:xfrm>
          <a:off x="575310" y="657860"/>
          <a:ext cx="8769985" cy="52720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AVNG5WIDE-445058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목록 없는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[MUTE]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진입 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앤터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조작하여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시 재생 바 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AVNG5WIDE-443653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위젯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동작으로 재생불가 곡 재생 후 다음 곡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시 다음 곡 비활성화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AVNG5WIDE-441944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분할화면 가사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라디오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진입 후 바로 맵 화면 천이시 분할화면 가사 잠깐 표시 안함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AVNG5WIDE-443986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검색 불가 곡만 존재 상태에서 전체메뉴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이전 재생 곡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25-01-22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IK FL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#20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시계바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터치하여 설정 진입 후 언어 설정에서 언어 변경 후 미디어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입력하여 지니 화면 진입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드랍다운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메뉴 확인 시 언어 변경 되어있지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7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BD63-17F4-6E8B-371D-8186E323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6179C-64B7-48AA-6533-2FBD9775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72495-1E45-3AE1-CDE1-B23D9191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02DEC1C9-6A04-AE55-1FD8-60A0B86A6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352538"/>
              </p:ext>
            </p:extLst>
          </p:nvPr>
        </p:nvGraphicFramePr>
        <p:xfrm>
          <a:off x="575310" y="657860"/>
          <a:ext cx="8769985" cy="45405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AVNG5WIDE-444178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연속 입력 시 탐색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AVNG5WIDE-445045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또는 지니 뮤직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[TUNE]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 키 회전하여 다른 곡 표시 중 다른 뮤직 스트리밍 앱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영역 내 현재 재생 중인 곡 잠깐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AVNG5WIDE-447120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비어 있는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25-02-07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AVNG5WIDE-442192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#33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불가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리스트 추가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메시지 읽기 후 리스트 삭제 시 분할 화면 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유지 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제목 긴 곡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AVNG5WIDE-445013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03D92B-D50B-4B52-99AF-73CF257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b="0" dirty="0">
                <a:latin typeface="+mn-ea"/>
                <a:ea typeface="+mn-ea"/>
              </a:rPr>
              <a:t>1. </a:t>
            </a:r>
            <a:r>
              <a:rPr lang="ko-KR" altLang="en-US" sz="2000" b="0" dirty="0">
                <a:latin typeface="+mn-ea"/>
                <a:ea typeface="+mn-ea"/>
              </a:rPr>
              <a:t>용역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03FB9-76B8-44EA-9F63-BFAF943FC40E}"/>
              </a:ext>
            </a:extLst>
          </p:cNvPr>
          <p:cNvSpPr txBox="1"/>
          <p:nvPr/>
        </p:nvSpPr>
        <p:spPr>
          <a:xfrm>
            <a:off x="408373" y="705818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용역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652271-F034-47DA-8827-31B852787E9A}"/>
              </a:ext>
            </a:extLst>
          </p:cNvPr>
          <p:cNvGrpSpPr/>
          <p:nvPr/>
        </p:nvGrpSpPr>
        <p:grpSpPr>
          <a:xfrm>
            <a:off x="488950" y="1075150"/>
            <a:ext cx="8928100" cy="779076"/>
            <a:chOff x="488950" y="1150566"/>
            <a:chExt cx="8928100" cy="5983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EBA316-0EE4-491A-97BA-37C131532D37}"/>
                </a:ext>
              </a:extLst>
            </p:cNvPr>
            <p:cNvSpPr/>
            <p:nvPr/>
          </p:nvSpPr>
          <p:spPr>
            <a:xfrm>
              <a:off x="488950" y="1150566"/>
              <a:ext cx="1077681" cy="598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용역 목적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F5BCDA-EAAD-4919-93DF-1CCE25146ED7}"/>
                </a:ext>
              </a:extLst>
            </p:cNvPr>
            <p:cNvSpPr/>
            <p:nvPr/>
          </p:nvSpPr>
          <p:spPr>
            <a:xfrm>
              <a:off x="1640264" y="1150566"/>
              <a:ext cx="7776786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</a:rPr>
                <a:t>년도 표준형 </a:t>
              </a:r>
              <a:r>
                <a:rPr lang="en-US" altLang="ko-KR" sz="1600" dirty="0">
                  <a:solidFill>
                    <a:schemeClr val="tx1"/>
                  </a:solidFill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세대 </a:t>
              </a:r>
              <a:r>
                <a:rPr lang="en-US" altLang="ko-KR" sz="1600" dirty="0">
                  <a:solidFill>
                    <a:schemeClr val="tx1"/>
                  </a:solidFill>
                </a:rPr>
                <a:t>WIDE_WIDE NH AVN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뮤직스트리밍</a:t>
              </a:r>
              <a:r>
                <a:rPr lang="ko-KR" altLang="en-US" sz="1600" dirty="0">
                  <a:solidFill>
                    <a:schemeClr val="tx1"/>
                  </a:solidFill>
                </a:rPr>
                <a:t> 유지보수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246DC-B2F9-4F71-8B7A-E5A1277142CC}"/>
              </a:ext>
            </a:extLst>
          </p:cNvPr>
          <p:cNvGrpSpPr/>
          <p:nvPr/>
        </p:nvGrpSpPr>
        <p:grpSpPr>
          <a:xfrm>
            <a:off x="488950" y="1952718"/>
            <a:ext cx="8928099" cy="779076"/>
            <a:chOff x="488950" y="1797667"/>
            <a:chExt cx="8928099" cy="5983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D1E369-55FF-4EED-A1FE-A4372BDE2FD9}"/>
                </a:ext>
              </a:extLst>
            </p:cNvPr>
            <p:cNvSpPr/>
            <p:nvPr/>
          </p:nvSpPr>
          <p:spPr>
            <a:xfrm>
              <a:off x="488950" y="1810797"/>
              <a:ext cx="1077681" cy="585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용역 기간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57C8EE-921D-4189-BCF4-3EADA5CB1A61}"/>
                </a:ext>
              </a:extLst>
            </p:cNvPr>
            <p:cNvSpPr/>
            <p:nvPr/>
          </p:nvSpPr>
          <p:spPr>
            <a:xfrm>
              <a:off x="1640265" y="1797667"/>
              <a:ext cx="7776784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dirty="0">
                  <a:solidFill>
                    <a:schemeClr val="tx1"/>
                  </a:solidFill>
                </a:rPr>
                <a:t>5.5</a:t>
              </a:r>
              <a:r>
                <a:rPr lang="ko-KR" altLang="en-US" sz="1600" dirty="0">
                  <a:solidFill>
                    <a:schemeClr val="tx1"/>
                  </a:solidFill>
                </a:rPr>
                <a:t>개월 </a:t>
              </a:r>
              <a:r>
                <a:rPr lang="en-US" altLang="ko-KR" sz="1600" dirty="0">
                  <a:solidFill>
                    <a:schemeClr val="tx1"/>
                  </a:solidFill>
                </a:rPr>
                <a:t>(2024.10.14 ~ 2025.03.31)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9007EB-1895-4CA0-9913-A4EA473276EC}"/>
              </a:ext>
            </a:extLst>
          </p:cNvPr>
          <p:cNvGrpSpPr/>
          <p:nvPr/>
        </p:nvGrpSpPr>
        <p:grpSpPr>
          <a:xfrm>
            <a:off x="488951" y="2830286"/>
            <a:ext cx="8928096" cy="3561636"/>
            <a:chOff x="488951" y="3104998"/>
            <a:chExt cx="8928096" cy="32869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10B44D-193D-4C91-A287-4ACB6146B048}"/>
                </a:ext>
              </a:extLst>
            </p:cNvPr>
            <p:cNvSpPr/>
            <p:nvPr/>
          </p:nvSpPr>
          <p:spPr>
            <a:xfrm>
              <a:off x="488951" y="3104999"/>
              <a:ext cx="1077680" cy="3286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기술 개요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645413-CF40-489D-81FA-7B705605D607}"/>
                </a:ext>
              </a:extLst>
            </p:cNvPr>
            <p:cNvSpPr/>
            <p:nvPr/>
          </p:nvSpPr>
          <p:spPr>
            <a:xfrm>
              <a:off x="1640265" y="3104999"/>
              <a:ext cx="4099476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기술 개요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한국향 스트리밍 서비스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멜론뮤직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와 중국향 스트리밍 서비스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QQ Music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에 대한 유지보수를 수행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서버 및 멜론뮤직 서버와의 연동을 통한 서비스 통신 프로토콜 일원화 및 블루링크 사용자 인증 지원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사운드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음성인식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키 매니저 등의 각종 매니저 및 내장 미디어 서버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/HStreaming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연계 개발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차량 환경에서 해당 스트리밍 서비스의 편리한 사용을 위한 스트리밍 서비스 특화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HMI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C5D8B4-B079-43BB-8EA8-319C310E1155}"/>
                </a:ext>
              </a:extLst>
            </p:cNvPr>
            <p:cNvSpPr/>
            <p:nvPr/>
          </p:nvSpPr>
          <p:spPr>
            <a:xfrm>
              <a:off x="5739740" y="3104998"/>
              <a:ext cx="3677307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시스템 구성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19FE606-709D-442F-8D17-21253E1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67333-F8A1-36D3-6D06-E2F8271E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5849924" y="3253839"/>
            <a:ext cx="3456940" cy="29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38D0-9145-1820-0E2F-64D7116B1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CF21-C3EA-F982-B2DF-E4644AC6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9E312D-B5CB-AC67-32DF-8A1A5206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E94F988C-D174-B251-58E1-720133C69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84789"/>
              </p:ext>
            </p:extLst>
          </p:nvPr>
        </p:nvGraphicFramePr>
        <p:xfrm>
          <a:off x="575310" y="657860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AVNG5WIDE-447972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 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AVNG5WIDE-447958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Enter &gt; Tune Nob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하이라이트 해제됨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AVNG5WIDE-444735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성인인증 곡 재생 시도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 시 성인인증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커짐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AVNG5WIDE-447367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#47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중 청소년 이용 제한 곡 재생 시 팝업 미 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AVNG5WIDE-446915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형상관리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기본동작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 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항목 모두 체크 한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동작 후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AVNG5WIDE-446627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[PU 26MY]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동의함 화면에서 후방 화면 진입 후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중 재생 시간 표시 상이함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AVNG5WIDE-446443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멜론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분할화면 내 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  <a:p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0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076BB-3911-D9BC-0BF1-EB0C6307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30A6E-8A02-86CB-FA99-F8230BAD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3E4AAC-4C9F-5E95-310A-995A3165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EA8BC53-453A-C163-1813-AADC8B19F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98554"/>
              </p:ext>
            </p:extLst>
          </p:nvPr>
        </p:nvGraphicFramePr>
        <p:xfrm>
          <a:off x="575310" y="657860"/>
          <a:ext cx="8769985" cy="53635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AVNG5WIDE-446419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#31 KNR 13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언어 영어 지니 뮤직에서 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로딩 중입니다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한국어로 표시함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AVNG5WIDE-446338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최신 인기 차트 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명령어 발화 시 간헐적으로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AVNG5WIDE-445509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재생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비어있는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지니 뮤직 앱 진입 후 전체메뉴 화면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[MODE]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지니 뮤직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일시적으로 표출 후 멜론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게스트 모드에서 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입력 프로필 팝업 출력 직후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간헐적으로 겹치며 출력됨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AVNG5WIDE-445447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튠텀블러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조작하여 탐색 동작 도중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탐색 동작 유지됨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AVNG5WIDE-445320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음성메모 재생 중 임의의 미디어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 후 재생버튼 입력 시 전체메뉴로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천이됨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AVNG5WIDE-445222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게스트 미지원 팝업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  <a:p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8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559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4D20F-DAD2-88B4-AF57-3CA1DDE8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60E52-1269-0DF8-2F12-90413907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B9C893-334E-A5D9-92C9-B8C46800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CC50B96E-9BA2-0CCB-0587-12C140E7E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213295"/>
              </p:ext>
            </p:extLst>
          </p:nvPr>
        </p:nvGraphicFramePr>
        <p:xfrm>
          <a:off x="575310" y="657860"/>
          <a:ext cx="8769985" cy="53635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AVNG5WIDE-445210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#39 KNR 12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타화면에서 음성인식 실행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#37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지니 뮤직 재생 중 주행 중 후방 뷰 진입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임의 노래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음소거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 안내 음량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노래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발화시 노래 재생 안됨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AVNG5WIDE-445200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유지 후 사용자버튼☆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팝업 출력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우 드래그 시 터치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AVNG5WIDE-445199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TUNE DOWN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롱 입력 후 테마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유지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AVNG5WIDE-444851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빈화면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터치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동작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AVNG5WIDE-444567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SWRC[PWR]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스트리밍 게스트 미지원 팝업 유지 안됨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985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7814-D91E-6CA5-B607-3D56AC31C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522B9-520A-A65F-621F-74F8EDF1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42F01D-AA8C-0622-E4E2-1BF0882C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2EED72-F802-CFDD-1D21-DB1C33E04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35338"/>
              </p:ext>
            </p:extLst>
          </p:nvPr>
        </p:nvGraphicFramePr>
        <p:xfrm>
          <a:off x="575310" y="657860"/>
          <a:ext cx="8769985" cy="53635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AVNG5WIDE-444290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청소년 이용 제한 음원 존재 중 재생 목록 삭제 화면 진입 시 재생 중 하이라이트 중복으로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AVNG5WIDE-444260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 곡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재생 후 스트리밍 진입하여 스크롤 동작 시 스크롤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최하단에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AVNG5WIDE-444215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최하단 곡 재생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최상단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재생 후 스트리밍 진입하여 스크롤 동작 시 스크롤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최하단에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AVNG5WIDE-444183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#30 KNR 11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청소년 제한 곡 마지막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곡일떄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다음곡으로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자동재생 안됨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AVNG5WIDE-444105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사운드 연결기기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진입후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SWRC[PWR]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현재 사용할 수 없습니다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AVNG5WIDE-443995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검색 불가 곡 존재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스트리밍 메뉴 진입 시 검색 불가 팝업 미표시됨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0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14E21-6F80-F75A-6571-DC433282E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5C21-7F7F-192B-38E7-32908FE9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C16BD8-F482-6C7E-F139-261063EA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9C3F8A-DD9C-EFE3-8343-B150501FF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492902"/>
              </p:ext>
            </p:extLst>
          </p:nvPr>
        </p:nvGraphicFramePr>
        <p:xfrm>
          <a:off x="377838" y="674317"/>
          <a:ext cx="8769985" cy="5546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AVNG5WIDE-443936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연락처 검색 결과 화면에서 마이크 아이콘 선택 후 종료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AVNG5WIDE-443553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모드 진입 후 다른 뮤직 스트리밍으로 변경 시 노래 자동 재생되지 않으며 재생 버튼 잠김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AVNG5WIDE-442294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텀블러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하드키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길게 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후 사라짐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AVNG5WIDE-429916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된 상태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사용자 버튼 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AVNG5WIDE-448754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250224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AVNG5WIDE-447897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AVNG5WIDE-448776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25-02-24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629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094AC-7ACA-88E6-A15B-40BCDABB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C51B7-C26C-1282-BE31-3BBB072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A08896-46B3-EE47-AB9A-047D53F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D51166-B54A-D104-F273-507D93951453}"/>
              </a:ext>
            </a:extLst>
          </p:cNvPr>
          <p:cNvGraphicFramePr>
            <a:graphicFrameLocks noGrp="1"/>
          </p:cNvGraphicFramePr>
          <p:nvPr/>
        </p:nvGraphicFramePr>
        <p:xfrm>
          <a:off x="377838" y="674317"/>
          <a:ext cx="8769985" cy="5729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AVNG5WIDE-448032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#26 KNR 17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음성인식으로 곡명 발화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위젯 곡명 표시 상이함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AVNG5WIDE-447677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검색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회전 후 미디어 게이트 표출 시 하이라이트 유지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AVNG5WIDE-448029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#58 KNR 15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없을때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타화면에서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음악 이미지 미표시됨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AVNG5WIDE-448156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제목 긴 곡 재생 시 좌측 재생 목록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곡제목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말줄임표로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AVNG5WIDE-449121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250224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점검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AVNG5WIDE-441724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#16 KNR 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라디오 검색 기록 내 검색되지 않는 곡 있는 상태에서 지금 나오는 노래 검색 으로 신규 곡 추가 후 지니 뮤직 진입 하여 라디오 음악 검색 기록 탭 재생 후 라디오 음악 검색 기록 탭 진입하여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SEEK DOWN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동작 시 간헐적으로 현재 재생 중인 곡 하이라이트 표시 안 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AVNG5WIDE-447441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#24 KNR 16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사운드 설정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 음량 화면에서 음성인식으로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타화면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이동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TUNE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조작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상이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9710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FB45B-28AA-16D6-587A-77EBABF7B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B188A-38EF-1E78-853C-9FF03468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4C18DF-E7CE-35F3-355E-D17FBDF67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C3A09C-9773-2EC3-DF7A-B06B2B424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13077"/>
              </p:ext>
            </p:extLst>
          </p:nvPr>
        </p:nvGraphicFramePr>
        <p:xfrm>
          <a:off x="377838" y="674317"/>
          <a:ext cx="8769985" cy="11572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AVNG5WIDE-449361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[G5W][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진입시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 및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읽기쓰기 작업 비동기 처리하기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25-02-28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9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37A5-C2BD-CE75-BB9E-12C1845C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4387-BAA0-7621-F171-62B4804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7247-59B6-B7FF-1651-D1D62DBB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96B3543-96C6-1B88-9717-D1C5FE58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56850"/>
              </p:ext>
            </p:extLst>
          </p:nvPr>
        </p:nvGraphicFramePr>
        <p:xfrm>
          <a:off x="575310" y="966470"/>
          <a:ext cx="8769985" cy="4386238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68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AVNG5WIDE-425138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MSS-N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호출하여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E00401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수신 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재연동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유도 팝업 표시</a:t>
                      </a: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2024-10-28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23008F-5DE4-F5E0-DE61-FD175504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2352758"/>
            <a:ext cx="3885193" cy="1471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F8C9B1-5B79-207E-31FC-11DEC2C7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88" y="3853519"/>
            <a:ext cx="2549934" cy="14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1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7CB6-DC3D-9F53-3EEA-DAC47285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3B90-D382-1E64-4FA4-6DCC15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(QQ Music)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BA7F5-E93C-0F0F-56EC-29E90C7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77FB337-5A84-81CD-E071-D34052FA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706163"/>
              </p:ext>
            </p:extLst>
          </p:nvPr>
        </p:nvGraphicFramePr>
        <p:xfrm>
          <a:off x="575310" y="966470"/>
          <a:ext cx="8769985" cy="9744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[AVNG5WIDE-449111]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FW: [ CCS VOC ] SQ QQ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사용 불가 로그 취득 분석 지원 요청 건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25-02-28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03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993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71683"/>
              </p:ext>
            </p:extLst>
          </p:nvPr>
        </p:nvGraphicFramePr>
        <p:xfrm>
          <a:off x="457629" y="1022625"/>
          <a:ext cx="8925359" cy="546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3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53496661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68881476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02110034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14809859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70331782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97948766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6692295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55193698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50447299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46730496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2757947"/>
                    </a:ext>
                  </a:extLst>
                </a:gridCol>
              </a:tblGrid>
              <a:tr h="302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투입 개월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M+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410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63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용역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/>
                        <a:t>국내향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1620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 err="1"/>
                        <a:t>중국향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6853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5. </a:t>
            </a:r>
            <a:r>
              <a:rPr lang="ko-KR" altLang="en-US" dirty="0"/>
              <a:t>용역 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69723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653292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유지보수 일정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총 </a:t>
            </a:r>
            <a:r>
              <a:rPr lang="en-US" altLang="ko-KR" sz="1600">
                <a:latin typeface="+mn-ea"/>
              </a:rPr>
              <a:t>5.5</a:t>
            </a:r>
            <a:r>
              <a:rPr lang="ko-KR" altLang="en-US" sz="1600">
                <a:latin typeface="+mn-ea"/>
              </a:rPr>
              <a:t>개월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766CF70-23F5-4742-BB07-DC16D9A05EF9}"/>
              </a:ext>
            </a:extLst>
          </p:cNvPr>
          <p:cNvSpPr/>
          <p:nvPr/>
        </p:nvSpPr>
        <p:spPr>
          <a:xfrm>
            <a:off x="7401683" y="210101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A3C3C24-7A5A-4B4D-A9DA-80019F70FCF7}"/>
              </a:ext>
            </a:extLst>
          </p:cNvPr>
          <p:cNvCxnSpPr>
            <a:cxnSpLocks/>
          </p:cNvCxnSpPr>
          <p:nvPr/>
        </p:nvCxnSpPr>
        <p:spPr>
          <a:xfrm flipH="1">
            <a:off x="7555079" y="2164490"/>
            <a:ext cx="182790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141202-69F1-40FD-9FA6-5EE0B6311A8A}"/>
              </a:ext>
            </a:extLst>
          </p:cNvPr>
          <p:cNvSpPr txBox="1"/>
          <p:nvPr/>
        </p:nvSpPr>
        <p:spPr>
          <a:xfrm>
            <a:off x="7419267" y="1889537"/>
            <a:ext cx="641769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착수 보고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8AB993D-8034-44C5-BEA1-58D4594B1B01}"/>
              </a:ext>
            </a:extLst>
          </p:cNvPr>
          <p:cNvSpPr/>
          <p:nvPr/>
        </p:nvSpPr>
        <p:spPr>
          <a:xfrm>
            <a:off x="3444836" y="209083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7E5189-CCC0-40DA-9BA7-BC925D6D1C38}"/>
              </a:ext>
            </a:extLst>
          </p:cNvPr>
          <p:cNvSpPr txBox="1"/>
          <p:nvPr/>
        </p:nvSpPr>
        <p:spPr>
          <a:xfrm>
            <a:off x="2968290" y="2163350"/>
            <a:ext cx="43017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050" b="1" dirty="0"/>
              <a:t>M+5.5</a:t>
            </a:r>
            <a:endParaRPr lang="ko-KR" altLang="en-US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80F51E-A3B3-425C-AEEA-A42584C5DBF3}"/>
              </a:ext>
            </a:extLst>
          </p:cNvPr>
          <p:cNvSpPr txBox="1"/>
          <p:nvPr/>
        </p:nvSpPr>
        <p:spPr>
          <a:xfrm>
            <a:off x="2846264" y="1904783"/>
            <a:ext cx="61131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완료보고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2AD66EE-F2CF-4B7D-8A72-8DEA2B72252A}"/>
              </a:ext>
            </a:extLst>
          </p:cNvPr>
          <p:cNvGrpSpPr/>
          <p:nvPr/>
        </p:nvGrpSpPr>
        <p:grpSpPr>
          <a:xfrm>
            <a:off x="1527945" y="2863076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CD789FE-2FFB-4BB5-95F8-DC44E8DCE119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68" name="이등변 삼각형 167">
                <a:extLst>
                  <a:ext uri="{FF2B5EF4-FFF2-40B4-BE49-F238E27FC236}">
                    <a16:creationId xmlns:a16="http://schemas.microsoft.com/office/drawing/2014/main" id="{4BA07B53-274D-4343-B9B4-CDA11ED5AED0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E298445D-ACD8-4FBB-9383-884D6F16F0AF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D78EF18-B658-428C-B291-F44280DBDE83}"/>
                  </a:ext>
                </a:extLst>
              </p:cNvPr>
              <p:cNvCxnSpPr>
                <a:cxnSpLocks/>
                <a:stCxn id="169" idx="0"/>
                <a:endCxn id="168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3B4EE9-A406-4EC5-BF11-D2E34AFDA1F2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지니뮤직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D5A5F-8E70-D110-87EB-3726C4519C28}"/>
              </a:ext>
            </a:extLst>
          </p:cNvPr>
          <p:cNvGrpSpPr/>
          <p:nvPr/>
        </p:nvGrpSpPr>
        <p:grpSpPr>
          <a:xfrm>
            <a:off x="1527944" y="3889882"/>
            <a:ext cx="7832825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72152C-43EA-4395-5F87-200EF80758CE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53A46E2-212D-F5A1-9A49-B70D4CF3FF87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8CB5333E-19D5-DAB8-341F-AFFE345AE3EB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5643490-0B24-123F-13E6-E7A4D78226A1}"/>
                  </a:ext>
                </a:extLst>
              </p:cNvPr>
              <p:cNvCxnSpPr>
                <a:cxnSpLocks/>
                <a:stCxn id="11" idx="0"/>
                <a:endCxn id="10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855A1-306A-4900-DE27-5E48BE24756A}"/>
                </a:ext>
              </a:extLst>
            </p:cNvPr>
            <p:cNvSpPr txBox="1"/>
            <p:nvPr/>
          </p:nvSpPr>
          <p:spPr>
            <a:xfrm>
              <a:off x="2549277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멜론뮤직 유지보수 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105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105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105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5D6BF-0FB2-117D-197D-D63D566D59C9}"/>
              </a:ext>
            </a:extLst>
          </p:cNvPr>
          <p:cNvGrpSpPr/>
          <p:nvPr/>
        </p:nvGrpSpPr>
        <p:grpSpPr>
          <a:xfrm>
            <a:off x="1519234" y="5170602"/>
            <a:ext cx="7841530" cy="310781"/>
            <a:chOff x="788555" y="3158696"/>
            <a:chExt cx="7112835" cy="310781"/>
          </a:xfrm>
          <a:solidFill>
            <a:schemeClr val="accent6">
              <a:lumMod val="50000"/>
            </a:schemeClr>
          </a:solidFill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119EA8-79F4-7E8E-6F04-6FD756B64526}"/>
                </a:ext>
              </a:extLst>
            </p:cNvPr>
            <p:cNvGrpSpPr/>
            <p:nvPr/>
          </p:nvGrpSpPr>
          <p:grpSpPr>
            <a:xfrm>
              <a:off x="788555" y="3362943"/>
              <a:ext cx="7112835" cy="106534"/>
              <a:chOff x="1022302" y="2931855"/>
              <a:chExt cx="10171094" cy="106534"/>
            </a:xfrm>
            <a:grpFill/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8EE3B6B9-6DEE-0FC8-29C8-DF604239C3F3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5DA59E0-A0E4-F66F-7275-7F351478C1CE}"/>
                  </a:ext>
                </a:extLst>
              </p:cNvPr>
              <p:cNvSpPr/>
              <p:nvPr/>
            </p:nvSpPr>
            <p:spPr>
              <a:xfrm rot="16200000" flipH="1">
                <a:off x="11086864" y="2931856"/>
                <a:ext cx="106532" cy="106533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8855033-5AC8-8130-1207-B030A6378D39}"/>
                  </a:ext>
                </a:extLst>
              </p:cNvPr>
              <p:cNvCxnSpPr>
                <a:cxnSpLocks/>
                <a:stCxn id="16" idx="0"/>
                <a:endCxn id="15" idx="0"/>
              </p:cNvCxnSpPr>
              <p:nvPr/>
            </p:nvCxnSpPr>
            <p:spPr>
              <a:xfrm flipH="1" flipV="1">
                <a:off x="1128834" y="2985121"/>
                <a:ext cx="9958030" cy="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047D48-0D45-FBF7-996A-A0ACF032E08E}"/>
                </a:ext>
              </a:extLst>
            </p:cNvPr>
            <p:cNvSpPr txBox="1"/>
            <p:nvPr/>
          </p:nvSpPr>
          <p:spPr>
            <a:xfrm>
              <a:off x="2549278" y="3158696"/>
              <a:ext cx="3585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ko-KR" sz="1050" b="1" dirty="0">
                  <a:solidFill>
                    <a:srgbClr val="0070C0"/>
                  </a:solidFill>
                </a:rPr>
                <a:t>QQ Music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 유지보수 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(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기능변경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수정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예외상황 예방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처리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1050" b="1" dirty="0">
                  <a:solidFill>
                    <a:srgbClr val="0070C0"/>
                  </a:solidFill>
                </a:rPr>
                <a:t>성능육성</a:t>
              </a:r>
              <a:r>
                <a:rPr lang="en-US" altLang="ko-KR" sz="1050" b="1" dirty="0">
                  <a:solidFill>
                    <a:srgbClr val="0070C0"/>
                  </a:solidFill>
                </a:rPr>
                <a:t>) </a:t>
              </a:r>
              <a:endParaRPr lang="ko-KR" altLang="en-US" sz="105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D9EFE0-E693-C784-5740-D1E41667A490}"/>
              </a:ext>
            </a:extLst>
          </p:cNvPr>
          <p:cNvCxnSpPr>
            <a:cxnSpLocks/>
          </p:cNvCxnSpPr>
          <p:nvPr/>
        </p:nvCxnSpPr>
        <p:spPr>
          <a:xfrm flipH="1" flipV="1">
            <a:off x="1500827" y="2154310"/>
            <a:ext cx="1944009" cy="1018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7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(Genie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65205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지니뮤직 재생목록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지니 </a:t>
                      </a:r>
                      <a:r>
                        <a:rPr lang="ko-KR" altLang="en-US" sz="1400" dirty="0" err="1"/>
                        <a:t>챠트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지니 </a:t>
                      </a:r>
                      <a:r>
                        <a:rPr lang="ko-KR" altLang="en-US" sz="1200" dirty="0" err="1"/>
                        <a:t>챠트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드라이빙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추천곡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드라이빙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추천곡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최신 음악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 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12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최종개발 산출물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3929385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7170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산출물 목록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092825"/>
              </p:ext>
            </p:extLst>
          </p:nvPr>
        </p:nvGraphicFramePr>
        <p:xfrm>
          <a:off x="452436" y="1062338"/>
          <a:ext cx="9001127" cy="5491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58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1445348">
                  <a:extLst>
                    <a:ext uri="{9D8B030D-6E8A-4147-A177-3AD203B41FA5}">
                      <a16:colId xmlns:a16="http://schemas.microsoft.com/office/drawing/2014/main" val="2200296800"/>
                    </a:ext>
                  </a:extLst>
                </a:gridCol>
                <a:gridCol w="3323151">
                  <a:extLst>
                    <a:ext uri="{9D8B030D-6E8A-4147-A177-3AD203B41FA5}">
                      <a16:colId xmlns:a16="http://schemas.microsoft.com/office/drawing/2014/main" val="3571926780"/>
                    </a:ext>
                  </a:extLst>
                </a:gridCol>
                <a:gridCol w="1665944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1705226">
                  <a:extLst>
                    <a:ext uri="{9D8B030D-6E8A-4147-A177-3AD203B41FA5}">
                      <a16:colId xmlns:a16="http://schemas.microsoft.com/office/drawing/2014/main" val="344365675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류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 목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 형태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141675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완료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 내역 및 산출물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소스 코드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릴리즈 노트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검증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QAC /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CodeSonar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M+5.5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(2025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03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5.5 M/M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투입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매주 주간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보고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57539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바이너리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뮤직스트리밍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trike="noStrike" spc="-1" dirty="0">
                          <a:latin typeface="Noto Serif CJK KR"/>
                          <a:hlinkClick r:id="rId2"/>
                        </a:rPr>
                        <a:t>https://bitbucket.mobis.co.kr/projects/DAUDIO1_1_KK/repos/mobis.packages.apps.hkmc_musicstreaming/browse</a:t>
                      </a:r>
                      <a:endParaRPr lang="en-US" altLang="ko-KR" sz="14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큐큐뮤직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strike="noStrike" spc="-1" dirty="0">
                          <a:latin typeface="Noto Serif CJK KR"/>
                          <a:hlinkClick r:id="rId3"/>
                        </a:rPr>
                        <a:t>https://bitbucket.mobis.co.kr/projects/DAUDIO1_1_KK/repos/platform.packages.apps.music/browse</a:t>
                      </a:r>
                      <a:endParaRPr lang="en-US" altLang="ko-KR" sz="1400" b="0" strike="noStrike" spc="-1" dirty="0">
                        <a:latin typeface="Noto Serif CJK KR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53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인력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투입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209014" cy="237874"/>
          </a:xfrm>
        </p:spPr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DF5-25DC-3317-FD0B-76C1E2E69A7C}"/>
              </a:ext>
            </a:extLst>
          </p:cNvPr>
          <p:cNvSpPr txBox="1"/>
          <p:nvPr/>
        </p:nvSpPr>
        <p:spPr>
          <a:xfrm>
            <a:off x="390160" y="651908"/>
            <a:ext cx="580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용역 기간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5.5</a:t>
            </a:r>
            <a:r>
              <a:rPr lang="ko-KR" altLang="en-US" sz="1600" dirty="0">
                <a:latin typeface="+mn-ea"/>
              </a:rPr>
              <a:t>개월</a:t>
            </a:r>
            <a:r>
              <a:rPr lang="en-US" altLang="ko-KR" sz="1600" dirty="0">
                <a:latin typeface="+mn-ea"/>
              </a:rPr>
              <a:t>(2024.10.14 ~ 2025.03.31)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93AF95-B89E-F76A-0D76-EFBBC3B1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132055"/>
              </p:ext>
            </p:extLst>
          </p:nvPr>
        </p:nvGraphicFramePr>
        <p:xfrm>
          <a:off x="681038" y="1013009"/>
          <a:ext cx="8184469" cy="5451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5248">
                  <a:extLst>
                    <a:ext uri="{9D8B030D-6E8A-4147-A177-3AD203B41FA5}">
                      <a16:colId xmlns:a16="http://schemas.microsoft.com/office/drawing/2014/main" val="2635576205"/>
                    </a:ext>
                  </a:extLst>
                </a:gridCol>
                <a:gridCol w="763543">
                  <a:extLst>
                    <a:ext uri="{9D8B030D-6E8A-4147-A177-3AD203B41FA5}">
                      <a16:colId xmlns:a16="http://schemas.microsoft.com/office/drawing/2014/main" val="2477363262"/>
                    </a:ext>
                  </a:extLst>
                </a:gridCol>
                <a:gridCol w="264068">
                  <a:extLst>
                    <a:ext uri="{9D8B030D-6E8A-4147-A177-3AD203B41FA5}">
                      <a16:colId xmlns:a16="http://schemas.microsoft.com/office/drawing/2014/main" val="18593851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74247434"/>
                    </a:ext>
                  </a:extLst>
                </a:gridCol>
                <a:gridCol w="233338">
                  <a:extLst>
                    <a:ext uri="{9D8B030D-6E8A-4147-A177-3AD203B41FA5}">
                      <a16:colId xmlns:a16="http://schemas.microsoft.com/office/drawing/2014/main" val="2347027067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940699234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378188412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666352977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1234470632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623965440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526793783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819660210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54730279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3689243993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015741455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4259271809"/>
                    </a:ext>
                  </a:extLst>
                </a:gridCol>
                <a:gridCol w="461356">
                  <a:extLst>
                    <a:ext uri="{9D8B030D-6E8A-4147-A177-3AD203B41FA5}">
                      <a16:colId xmlns:a16="http://schemas.microsoft.com/office/drawing/2014/main" val="2608325764"/>
                    </a:ext>
                  </a:extLst>
                </a:gridCol>
              </a:tblGrid>
              <a:tr h="200687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구     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투입 일정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212"/>
                  </a:ext>
                </a:extLst>
              </a:tr>
              <a:tr h="200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9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10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11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u="none" strike="noStrike">
                          <a:effectLst/>
                          <a:latin typeface="+mn-ea"/>
                          <a:ea typeface="+mn-ea"/>
                        </a:rPr>
                        <a:t>12</a:t>
                      </a:r>
                      <a:endParaRPr lang="en-US" altLang="ko-KR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1666"/>
                  </a:ext>
                </a:extLst>
              </a:tr>
              <a:tr h="23288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뮤직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스트리밍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유지보수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0.4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6649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5722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0.7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0.9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0.7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588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630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0.9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1.1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0.7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2.6</a:t>
                      </a:r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09335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(UI</a:t>
                      </a:r>
                      <a:r>
                        <a:rPr lang="ko-KR" altLang="en-US" sz="800" dirty="0"/>
                        <a:t>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0.4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662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91123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2.2</a:t>
                      </a:r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97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5336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2.6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6869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QQ</a:t>
                      </a:r>
                      <a:r>
                        <a:rPr lang="ko-KR" altLang="en-US" sz="800" dirty="0"/>
                        <a:t>뮤직 유지보수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726573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3261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0.1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0" u="none" strike="noStrike" dirty="0">
                          <a:effectLst/>
                          <a:latin typeface="+mj-ea"/>
                          <a:ea typeface="+mj-ea"/>
                        </a:rPr>
                        <a:t>0.1 </a:t>
                      </a:r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1.2</a:t>
                      </a:r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68618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　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04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1.2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696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인건비 소계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1.4</a:t>
                      </a:r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213"/>
                  </a:ext>
                </a:extLst>
              </a:tr>
              <a:tr h="262537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유지보수 등급별 투입인력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     -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0.4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u="none" strike="noStrike" dirty="0">
                        <a:effectLst/>
                        <a:latin typeface="+mj-ea"/>
                        <a:ea typeface="+mj-ea"/>
                      </a:endParaRPr>
                    </a:p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0.8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0436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2952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</a:t>
                      </a:r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5.6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27608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6095"/>
                  </a:ext>
                </a:extLst>
              </a:tr>
              <a:tr h="2625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투입인력 총합</a:t>
                      </a:r>
                      <a:endParaRPr lang="ko-KR" altLang="en-US" sz="8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1.4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1.2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1.0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0.8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4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802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1) SW</a:t>
            </a:r>
            <a:r>
              <a:rPr lang="ko-KR" altLang="en-US" dirty="0"/>
              <a:t> 구조도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64E986F-127E-87BD-120D-35F328B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9CFC6-1645-8DB0-6E84-7BE5DFF57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966619" y="981075"/>
            <a:ext cx="7972762" cy="5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2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</a:t>
            </a:r>
            <a:r>
              <a:rPr lang="ko-KR" altLang="en-US" dirty="0"/>
              <a:t>스트리밍 뮤직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24E2-7484-4CF0-BE13-05F03E167876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A933A-AC13-491C-8ADC-22B30B283672}"/>
              </a:ext>
            </a:extLst>
          </p:cNvPr>
          <p:cNvSpPr txBox="1"/>
          <p:nvPr/>
        </p:nvSpPr>
        <p:spPr>
          <a:xfrm>
            <a:off x="408373" y="612552"/>
            <a:ext cx="343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Streaming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A7952E9B-8C60-4948-AC0C-DE790DD8411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5C446FB4-584D-40E8-AAD3-40576C79839E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EC11BBF7-9D15-45B0-8931-975C1B361DC5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43EF0C-1218-491E-8957-1B42695D4B03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A9C2-C4D3-4BDF-8495-0917A004E256}"/>
              </a:ext>
            </a:extLst>
          </p:cNvPr>
          <p:cNvSpPr txBox="1"/>
          <p:nvPr/>
        </p:nvSpPr>
        <p:spPr bwMode="auto">
          <a:xfrm>
            <a:off x="2295567" y="2179180"/>
            <a:ext cx="7437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[Classification]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4DD5-FE89-4281-9863-4ECBEEDAEDD3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5B50F2A5-2D55-4D5F-B35B-3169D21FAC3B}"/>
              </a:ext>
            </a:extLst>
          </p:cNvPr>
          <p:cNvCxnSpPr>
            <a:stCxn id="39" idx="3"/>
            <a:endCxn id="44" idx="1"/>
          </p:cNvCxnSpPr>
          <p:nvPr/>
        </p:nvCxnSpPr>
        <p:spPr bwMode="auto">
          <a:xfrm>
            <a:off x="1925921" y="1457973"/>
            <a:ext cx="1166249" cy="269358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26861A-F743-4049-A5C2-8D2DC25AD82A}"/>
              </a:ext>
            </a:extLst>
          </p:cNvPr>
          <p:cNvSpPr txBox="1"/>
          <p:nvPr/>
        </p:nvSpPr>
        <p:spPr bwMode="auto">
          <a:xfrm>
            <a:off x="2686699" y="3983202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[Menu]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71A304EF-7F59-4A94-A0F9-F9B37BBCAF1E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97890-D0F1-46D4-BD24-68B80CE18FF5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B2FC6-B0F6-4531-8121-D352AA161083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ECFF8-0694-4C94-A54D-F250FE04211D}"/>
              </a:ext>
            </a:extLst>
          </p:cNvPr>
          <p:cNvSpPr txBox="1"/>
          <p:nvPr/>
        </p:nvSpPr>
        <p:spPr bwMode="auto">
          <a:xfrm>
            <a:off x="8687912" y="1788670"/>
            <a:ext cx="7114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3CCA7-225F-44A5-80BA-6132E7190F9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779A3-D106-4051-AE08-4A8949B44B7B}"/>
              </a:ext>
            </a:extLst>
          </p:cNvPr>
          <p:cNvSpPr txBox="1"/>
          <p:nvPr/>
        </p:nvSpPr>
        <p:spPr bwMode="auto">
          <a:xfrm>
            <a:off x="6596582" y="2719064"/>
            <a:ext cx="749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1E516-6E25-4326-A4D8-CEA27568859D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2FC57-6F0E-490D-8762-560F55B97CBB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A7FFC-8708-407B-9A7A-DB8D6E87456B}"/>
              </a:ext>
            </a:extLst>
          </p:cNvPr>
          <p:cNvSpPr txBox="1"/>
          <p:nvPr/>
        </p:nvSpPr>
        <p:spPr bwMode="auto">
          <a:xfrm>
            <a:off x="8689201" y="5472469"/>
            <a:ext cx="7088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43182-4F2A-4FA4-8083-E75F537C0DC3}"/>
              </a:ext>
            </a:extLst>
          </p:cNvPr>
          <p:cNvSpPr txBox="1"/>
          <p:nvPr/>
        </p:nvSpPr>
        <p:spPr bwMode="auto">
          <a:xfrm>
            <a:off x="730994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C62BFEC-6861-4F6B-B645-E12BA413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1" y="2367081"/>
            <a:ext cx="1657030" cy="617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70CEE3-0ECC-4356-A63A-F910251529AD}"/>
              </a:ext>
            </a:extLst>
          </p:cNvPr>
          <p:cNvSpPr txBox="1"/>
          <p:nvPr/>
        </p:nvSpPr>
        <p:spPr bwMode="auto">
          <a:xfrm>
            <a:off x="268891" y="2988812"/>
            <a:ext cx="20462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 : If there is no play list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53A91-1BAF-4F29-811E-0D7377110F10}"/>
              </a:ext>
            </a:extLst>
          </p:cNvPr>
          <p:cNvSpPr/>
          <p:nvPr/>
        </p:nvSpPr>
        <p:spPr>
          <a:xfrm>
            <a:off x="198049" y="1050587"/>
            <a:ext cx="1807922" cy="2111472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F46C8-8347-4C1B-898F-A2219E1C4B3A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DD743DE-A9A6-4471-9A48-66406A7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1138953"/>
            <a:ext cx="1665468" cy="621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3C89D23-ECC6-4940-9915-BB0C7680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85" y="1133104"/>
            <a:ext cx="1679745" cy="635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888A478-9327-40AE-B7AC-39F67E1D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5647681"/>
            <a:ext cx="1665468" cy="622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E795CF-13CE-4D5C-91C3-E4817A8ED729}"/>
              </a:ext>
            </a:extLst>
          </p:cNvPr>
          <p:cNvGrpSpPr/>
          <p:nvPr/>
        </p:nvGrpSpPr>
        <p:grpSpPr>
          <a:xfrm>
            <a:off x="5618123" y="5647680"/>
            <a:ext cx="1665468" cy="622933"/>
            <a:chOff x="5642823" y="5375306"/>
            <a:chExt cx="1665468" cy="622933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D7C579C-726A-4067-83EC-0A5F19277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23" y="5375306"/>
              <a:ext cx="1665468" cy="622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169955-B0FB-43DB-AEC0-5DAC9B87E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7"/>
            <a:stretch/>
          </p:blipFill>
          <p:spPr bwMode="auto">
            <a:xfrm>
              <a:off x="5642823" y="5630861"/>
              <a:ext cx="1659159" cy="367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815D706-DEC4-4252-A94E-0E8042A8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47" y="5644575"/>
            <a:ext cx="1687564" cy="635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70E5123-CD1D-48BA-ABA9-B0D49933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9" y="1144134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60D4AE8-864C-4757-AC63-5DC0E4D5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2932214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664B9B0-7B61-44A3-866C-E2828C23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033651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B6240904-47BB-4BF0-BDC2-634852A1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935725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FE458E68-1EFD-4FD7-8F58-CEC6229E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23" y="1134406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4F47C28B-D797-449F-B7AF-EAAF58A6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3839470"/>
            <a:ext cx="1665468" cy="624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꺾인 연결선 84">
            <a:extLst>
              <a:ext uri="{FF2B5EF4-FFF2-40B4-BE49-F238E27FC236}">
                <a16:creationId xmlns:a16="http://schemas.microsoft.com/office/drawing/2014/main" id="{E9770173-DA60-48E0-81FC-342C94061DE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 bwMode="auto">
          <a:xfrm>
            <a:off x="4757638" y="4151557"/>
            <a:ext cx="865407" cy="9086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D439B8-8919-424B-8B3F-5915C36762EE}"/>
              </a:ext>
            </a:extLst>
          </p:cNvPr>
          <p:cNvSpPr txBox="1"/>
          <p:nvPr/>
        </p:nvSpPr>
        <p:spPr bwMode="auto">
          <a:xfrm>
            <a:off x="2836026" y="4524029"/>
            <a:ext cx="1045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[Option Settings]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29BE3-AC81-4E91-9F94-69DA00C4B4C7}"/>
              </a:ext>
            </a:extLst>
          </p:cNvPr>
          <p:cNvSpPr txBox="1"/>
          <p:nvPr/>
        </p:nvSpPr>
        <p:spPr bwMode="auto">
          <a:xfrm>
            <a:off x="5015495" y="3985579"/>
            <a:ext cx="5129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[Recently]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9506377F-D50F-4EE3-9CDF-ED870F58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09" y="3837799"/>
            <a:ext cx="1651497" cy="62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BDCEC76A-8A10-41FF-BE76-8E506A13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4740425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DB3A42-71F4-454F-BC42-8638A7C54306}"/>
              </a:ext>
            </a:extLst>
          </p:cNvPr>
          <p:cNvSpPr txBox="1"/>
          <p:nvPr/>
        </p:nvSpPr>
        <p:spPr bwMode="auto">
          <a:xfrm>
            <a:off x="5225337" y="4538354"/>
            <a:ext cx="4296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[My List]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911FC30-0C91-4297-ABD6-1D957BB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5" y="4747108"/>
            <a:ext cx="1655625" cy="626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C5257979-B0EE-4142-A12D-3132F080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6" y="2037489"/>
            <a:ext cx="1655257" cy="617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81A5E8-B289-43B7-9078-6042643FF5F2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F7C141-E806-4B7F-93C5-6CEBBF0999C0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6673D9A7-4040-47BB-9356-92172A663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0C15B1-3CDB-4DEC-8055-24E9961BF235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3924904" y="4463643"/>
            <a:ext cx="0" cy="27678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54DACBF-32D7-4051-AD0B-0A1090D4785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8FC426-EDC3-4EC8-9565-A7EF894006C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DBBF40E-F098-4AD4-BDD7-AC4A53036E59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8BB2DE-7639-4AE2-8DCA-EE40F9DF0A3F}"/>
              </a:ext>
            </a:extLst>
          </p:cNvPr>
          <p:cNvCxnSpPr>
            <a:cxnSpLocks/>
            <a:stCxn id="52" idx="3"/>
            <a:endCxn id="41" idx="1"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34AB93-1B06-42D7-9E8D-28A9EFC8472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0711DA-59DD-4802-9EC4-91C9FCB0580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757638" y="4150392"/>
            <a:ext cx="867471" cy="116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C00DF05-AAF5-4786-AB0C-1D4816FCB73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A3CCE-AA9B-13AC-9367-596A926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82607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1855D-E66F-6CEE-4FEA-9ADE961D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A2EB-6DA1-7090-1110-E371ACD0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QQ Music</a:t>
            </a:r>
            <a:r>
              <a:rPr lang="ko-KR" altLang="en-US" dirty="0"/>
              <a:t>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7D2AA-B0D8-4A01-5798-B1E8E612B18D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BCD6D-42EE-CC47-DA43-B0AAF41BCB8F}"/>
              </a:ext>
            </a:extLst>
          </p:cNvPr>
          <p:cNvSpPr txBox="1"/>
          <p:nvPr/>
        </p:nvSpPr>
        <p:spPr>
          <a:xfrm>
            <a:off x="408373" y="61255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QQ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F54F7275-0A76-23E0-FA7F-CBFFDCED82F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35A8F90C-2317-A52F-3D65-28E9C97581F2}"/>
              </a:ext>
            </a:extLst>
          </p:cNvPr>
          <p:cNvCxnSpPr>
            <a:cxnSpLocks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68E0DC16-CB57-A028-DE75-2FE01F5A6137}"/>
              </a:ext>
            </a:extLst>
          </p:cNvPr>
          <p:cNvCxnSpPr/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B723F-16A6-FFBD-F985-AFC3C2AD8465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8798D-C46B-756E-C64D-1C613E553ECA}"/>
              </a:ext>
            </a:extLst>
          </p:cNvPr>
          <p:cNvSpPr txBox="1"/>
          <p:nvPr/>
        </p:nvSpPr>
        <p:spPr bwMode="auto">
          <a:xfrm>
            <a:off x="2633054" y="2179180"/>
            <a:ext cx="3654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lang="en-US" altLang="ko-KR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Radio</a:t>
            </a: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7CCA4-2E13-E288-C4B5-AF238E3E2DC1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DF6B5519-CE23-084A-5A79-C973DCF2D126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rot="16200000" flipH="1">
            <a:off x="1271249" y="2812472"/>
            <a:ext cx="3062619" cy="579224"/>
          </a:xfrm>
          <a:prstGeom prst="bentConnector2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32C53A-3547-4D85-1595-86E99D1265A8}"/>
              </a:ext>
            </a:extLst>
          </p:cNvPr>
          <p:cNvSpPr txBox="1"/>
          <p:nvPr/>
        </p:nvSpPr>
        <p:spPr bwMode="auto">
          <a:xfrm>
            <a:off x="2606410" y="4380192"/>
            <a:ext cx="3462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[Login]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9B107EA8-CAA3-E739-B97B-9BDDA020E76A}"/>
              </a:ext>
            </a:extLst>
          </p:cNvPr>
          <p:cNvCxnSpPr/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7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6AF92-4C09-AE43-F042-30DD9A6FC9E7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6D239-C364-67F5-AEFB-A6DC507BC29B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70F7F-83A5-13FF-D7B9-105075D718C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6FF7C-4528-02A8-7543-CD9866229C3C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3CFBE-A1BC-B481-89AB-1F68F809B401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8007F-C895-F205-208F-CA0A551C7473}"/>
              </a:ext>
            </a:extLst>
          </p:cNvPr>
          <p:cNvSpPr txBox="1"/>
          <p:nvPr/>
        </p:nvSpPr>
        <p:spPr bwMode="auto">
          <a:xfrm>
            <a:off x="726912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26E096-8293-859C-9BEB-45954B8EDB00}"/>
              </a:ext>
            </a:extLst>
          </p:cNvPr>
          <p:cNvSpPr/>
          <p:nvPr/>
        </p:nvSpPr>
        <p:spPr>
          <a:xfrm>
            <a:off x="198049" y="1050587"/>
            <a:ext cx="1807922" cy="1015253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FA6ED-B8DC-9913-9907-D5620B996B4D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EE4739-FCB5-E1D7-5A13-57EF051E56FC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E826CD-A284-2F97-9E20-E5EF34F771F9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46D210A6-C59F-F080-6CC9-A5A9CA19C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E42926-D096-7B92-2B65-AC6AF8CC676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E41B816-ED6C-4E7F-CF29-8B26039DA8EC}"/>
              </a:ext>
            </a:extLst>
          </p:cNvPr>
          <p:cNvCxnSpPr>
            <a:cxnSpLocks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C557C0-AD9D-FC1D-F30C-4C6752DF2975}"/>
              </a:ext>
            </a:extLst>
          </p:cNvPr>
          <p:cNvCxnSpPr>
            <a:cxnSpLocks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07B3AF-7B96-EE11-9A90-3B5116AD3FE9}"/>
              </a:ext>
            </a:extLst>
          </p:cNvPr>
          <p:cNvCxnSpPr>
            <a:cxnSpLocks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B46372-EC98-AC1D-9174-812C540DCBA9}"/>
              </a:ext>
            </a:extLst>
          </p:cNvPr>
          <p:cNvCxnSpPr>
            <a:cxnSpLocks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EC41D9-2C92-412D-BBE9-4BA27C0BCB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EA9E10-4A9C-65DD-F109-4AA007C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0AC8C-6D31-F859-AC84-0BD22E01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0" y="1104712"/>
            <a:ext cx="1666995" cy="625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61690-BFCE-36F0-16C4-22001299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0" y="4318156"/>
            <a:ext cx="1681267" cy="63047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93979AE-5385-00D4-612C-DF4AA085A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74" y="2950775"/>
            <a:ext cx="1681264" cy="63047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7BC2EFC-9803-8462-E4EE-05070AE9F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651" y="2041807"/>
            <a:ext cx="1681264" cy="63047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AB7571D-743E-C519-263F-6EDC9C9D9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723" y="5647680"/>
            <a:ext cx="1681264" cy="63047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ED10A51-5EF4-F85B-3475-ED4E899A9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427" y="1139575"/>
            <a:ext cx="1511997" cy="56699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68E5CBA-9A64-4421-FAE6-37FC8CF85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400" y="2069980"/>
            <a:ext cx="1531008" cy="57412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081E7C6-7DC8-5940-95CE-4207FB624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081" y="2971383"/>
            <a:ext cx="1585910" cy="59471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C5003B1-6288-83CB-2160-19BCF5D17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267" y="5640540"/>
            <a:ext cx="1575205" cy="59070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7E5D45B-B8FD-6301-15BF-BCE16E932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706" y="5699052"/>
            <a:ext cx="1498530" cy="5619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E36CF7F-31CD-CFF1-81DC-B60B5EC51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182" y="1085518"/>
            <a:ext cx="1625984" cy="60974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6399BB7-BCB2-61DB-AF09-3D4D35FD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970" y="1071946"/>
            <a:ext cx="1664188" cy="6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(Melon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877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멜론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24 Hits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</a:t>
                      </a:r>
                      <a:r>
                        <a:rPr lang="en-US" altLang="ko-KR" sz="1200" dirty="0"/>
                        <a:t>24 Hits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좋아요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최신 곡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(QQ Music)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7E0E49-A3B0-78D1-2F20-5299F5BD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050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QQ Music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라디오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텐센트 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좋아요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내 플레이 리스트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최신 곡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검색기능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0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8A71-8DD5-88BA-1F7F-AF18058B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6D81-AC5D-E1FF-183E-ECFE3DD9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CB527-25BD-15B2-B00C-9B4D46D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DF538-1670-8AF6-15FF-0ADD607A3C6E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</a:t>
            </a:r>
            <a:r>
              <a:rPr lang="ko-KR" altLang="en-US" sz="1600" dirty="0"/>
              <a:t>공통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3B5862-A131-1434-8334-52F321C99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72773"/>
              </p:ext>
            </p:extLst>
          </p:nvPr>
        </p:nvGraphicFramePr>
        <p:xfrm>
          <a:off x="811481" y="1007613"/>
          <a:ext cx="8221392" cy="473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스트리밍 </a:t>
                      </a:r>
                      <a:endParaRPr lang="en-US" altLang="ko-KR" sz="14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플레이어 개발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재생 관련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스트리밍 플레이어 연동하여 음원 재생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스트리밍 뮤직 데이터 캐싱 처리 로직 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 정보 표출 관련 </a:t>
                      </a:r>
                      <a:r>
                        <a:rPr lang="en-US" altLang="ko-KR" sz="1200" dirty="0"/>
                        <a:t>GUI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가사 출력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좋아요 기능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운전자 프로필 연동</a:t>
                      </a:r>
                      <a:endParaRPr lang="ko-KR" altLang="en-US" sz="1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재생목록 별도 관리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플레이어 설정 정보 관리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분할화면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분할화면에 재생정보 전달하여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모드 매니저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기능 변경 시 지니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멜론 모드변경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인디케이터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재생중인 음원 정보 인디케이터로 전달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단말기 </a:t>
                      </a:r>
                      <a:r>
                        <a:rPr lang="ko-KR" altLang="en-US" sz="1400" dirty="0" err="1"/>
                        <a:t>하드키</a:t>
                      </a:r>
                      <a:r>
                        <a:rPr lang="ko-KR" altLang="en-US" sz="1400" dirty="0"/>
                        <a:t>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볼륨노브</a:t>
                      </a:r>
                      <a:r>
                        <a:rPr lang="en-US" altLang="ko-KR" sz="1200" dirty="0"/>
                        <a:t>, Seek </a:t>
                      </a:r>
                      <a:r>
                        <a:rPr lang="ko-KR" altLang="en-US" sz="1200" dirty="0"/>
                        <a:t>버튼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음성인식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음성인식을 이용한 음원 검색 및 명령어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유지보수 업무 절차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163BAD-3CF6-A74A-A8AA-0C443751E725}"/>
              </a:ext>
            </a:extLst>
          </p:cNvPr>
          <p:cNvSpPr/>
          <p:nvPr/>
        </p:nvSpPr>
        <p:spPr>
          <a:xfrm>
            <a:off x="796802" y="908049"/>
            <a:ext cx="8157410" cy="5247328"/>
          </a:xfrm>
          <a:prstGeom prst="roundRect">
            <a:avLst>
              <a:gd name="adj" fmla="val 167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EBCD3E-5E4F-69FA-E2DA-1C674FA0038B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>
            <a:off x="5838038" y="1900809"/>
            <a:ext cx="28214" cy="31752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7095EB-8C02-DB01-2971-DBC1182C84A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387935" y="1589363"/>
            <a:ext cx="757475" cy="0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0DC8-4A50-4D1A-E96E-A3E2BAF56C0C}"/>
              </a:ext>
            </a:extLst>
          </p:cNvPr>
          <p:cNvSpPr txBox="1"/>
          <p:nvPr/>
        </p:nvSpPr>
        <p:spPr>
          <a:xfrm>
            <a:off x="2484543" y="1310487"/>
            <a:ext cx="564258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C00000"/>
                </a:solidFill>
              </a:rPr>
              <a:t>사양협의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2826E4-3417-1D01-FF09-54523FCDADE1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>
            <a:off x="3768302" y="1881560"/>
            <a:ext cx="1" cy="807623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1BBC4E-CA2E-C9D9-2821-B63C6554580E}"/>
              </a:ext>
            </a:extLst>
          </p:cNvPr>
          <p:cNvSpPr txBox="1"/>
          <p:nvPr/>
        </p:nvSpPr>
        <p:spPr>
          <a:xfrm>
            <a:off x="3064060" y="2074934"/>
            <a:ext cx="14010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요구사항</a:t>
            </a:r>
            <a:r>
              <a:rPr lang="en-US" altLang="ko-KR" sz="1100" b="1" dirty="0">
                <a:solidFill>
                  <a:srgbClr val="C00000"/>
                </a:solidFill>
              </a:rPr>
              <a:t>(New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Feature)</a:t>
            </a: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상황 공유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0D8F0A-1DDF-19F2-D430-A0D175780B95}"/>
              </a:ext>
            </a:extLst>
          </p:cNvPr>
          <p:cNvSpPr/>
          <p:nvPr/>
        </p:nvSpPr>
        <p:spPr>
          <a:xfrm>
            <a:off x="3145411" y="2689183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관리집단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(PM &amp; PL)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6D2EAC-248B-E888-6BC1-1CB89CE97F59}"/>
              </a:ext>
            </a:extLst>
          </p:cNvPr>
          <p:cNvSpPr/>
          <p:nvPr/>
        </p:nvSpPr>
        <p:spPr>
          <a:xfrm>
            <a:off x="5215147" y="3937667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지니뮤직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427A0F-85EC-660E-EA69-905CE57A7944}"/>
              </a:ext>
            </a:extLst>
          </p:cNvPr>
          <p:cNvSpPr/>
          <p:nvPr/>
        </p:nvSpPr>
        <p:spPr>
          <a:xfrm>
            <a:off x="5215147" y="2748456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멜론뮤직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3C8429-86C6-ED14-DC03-3D818598CCD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391194" y="3000456"/>
            <a:ext cx="823953" cy="173"/>
          </a:xfrm>
          <a:prstGeom prst="bent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AD3F4-0C52-608A-DDCC-88558829A4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06253" y="3000629"/>
            <a:ext cx="739158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92677B-2709-16E0-AF57-F790A28A1F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391194" y="3000629"/>
            <a:ext cx="823953" cy="1189038"/>
          </a:xfrm>
          <a:prstGeom prst="bentConnector3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1F8FC0-3013-44AF-537F-CD6DE70275B8}"/>
              </a:ext>
            </a:extLst>
          </p:cNvPr>
          <p:cNvSpPr/>
          <p:nvPr/>
        </p:nvSpPr>
        <p:spPr>
          <a:xfrm>
            <a:off x="7288612" y="3776959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QC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팀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80D65F-F1A6-79DE-F2A1-46830FF9E6D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6460930" y="3000456"/>
            <a:ext cx="827682" cy="1087949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ED8B2D-78DA-380A-60C3-EDFFB010672D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6460930" y="4088405"/>
            <a:ext cx="827682" cy="101262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1AED313-BE06-2B43-B9A1-75FD0C04186F}"/>
              </a:ext>
            </a:extLst>
          </p:cNvPr>
          <p:cNvCxnSpPr>
            <a:cxnSpLocks/>
            <a:stCxn id="23" idx="2"/>
            <a:endCxn id="13" idx="2"/>
          </p:cNvCxnSpPr>
          <p:nvPr/>
        </p:nvCxnSpPr>
        <p:spPr>
          <a:xfrm rot="5400000" flipH="1">
            <a:off x="5296016" y="1784363"/>
            <a:ext cx="1087776" cy="4143201"/>
          </a:xfrm>
          <a:prstGeom prst="bentConnector3">
            <a:avLst>
              <a:gd name="adj1" fmla="val -135846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3D8CE5-AD3E-0365-0A84-8BDE6E5FA1BB}"/>
              </a:ext>
            </a:extLst>
          </p:cNvPr>
          <p:cNvSpPr/>
          <p:nvPr/>
        </p:nvSpPr>
        <p:spPr>
          <a:xfrm>
            <a:off x="7288612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모비스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QA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FEA843-DEB0-EB51-E677-2E71AABDF3B2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911504" y="1900809"/>
            <a:ext cx="0" cy="1876150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08F059-04EC-FACA-C3DB-8B581CC1E9F7}"/>
              </a:ext>
            </a:extLst>
          </p:cNvPr>
          <p:cNvSpPr txBox="1"/>
          <p:nvPr/>
        </p:nvSpPr>
        <p:spPr>
          <a:xfrm>
            <a:off x="7456252" y="2785291"/>
            <a:ext cx="91050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배포 버전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1FA64-AB41-2531-F18B-F2671351C8DC}"/>
              </a:ext>
            </a:extLst>
          </p:cNvPr>
          <p:cNvSpPr txBox="1"/>
          <p:nvPr/>
        </p:nvSpPr>
        <p:spPr>
          <a:xfrm>
            <a:off x="3400694" y="3720893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분석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업무 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C2FF6-5118-25F6-4692-A3E871A28F62}"/>
              </a:ext>
            </a:extLst>
          </p:cNvPr>
          <p:cNvSpPr txBox="1"/>
          <p:nvPr/>
        </p:nvSpPr>
        <p:spPr>
          <a:xfrm>
            <a:off x="7247525" y="4771902"/>
            <a:ext cx="1340110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보고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(Defect, Improvement)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51562-CDEE-48E4-2793-9035351D4F17}"/>
              </a:ext>
            </a:extLst>
          </p:cNvPr>
          <p:cNvSpPr/>
          <p:nvPr/>
        </p:nvSpPr>
        <p:spPr>
          <a:xfrm>
            <a:off x="5215146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인포방송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미디어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F39448-B73F-44FE-1516-ACE0C7277C52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4391194" y="1589363"/>
            <a:ext cx="823952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4FCE54-6411-2C41-C6ED-49EF8162197B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6460929" y="1589363"/>
            <a:ext cx="827683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11349-A33E-E007-642C-BA5A76D19DA6}"/>
              </a:ext>
            </a:extLst>
          </p:cNvPr>
          <p:cNvSpPr txBox="1"/>
          <p:nvPr/>
        </p:nvSpPr>
        <p:spPr>
          <a:xfrm>
            <a:off x="5559956" y="2127454"/>
            <a:ext cx="56425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업무보고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2" descr="회장님차 납시오... 미국의 현대기아 그리고 제네시스 - 카가이">
            <a:extLst>
              <a:ext uri="{FF2B5EF4-FFF2-40B4-BE49-F238E27FC236}">
                <a16:creationId xmlns:a16="http://schemas.microsoft.com/office/drawing/2014/main" id="{4D71039E-2572-2EB9-7E1F-2C8CA029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71" y="1195176"/>
            <a:ext cx="1094964" cy="7883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현대모비스 로고">
            <a:extLst>
              <a:ext uri="{FF2B5EF4-FFF2-40B4-BE49-F238E27FC236}">
                <a16:creationId xmlns:a16="http://schemas.microsoft.com/office/drawing/2014/main" id="{41958764-FFC1-2262-668D-BCEFA022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10" y="1297166"/>
            <a:ext cx="1245784" cy="584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텍스트, 식탁용기구, 플레이트, 접시이(가) 표시된 사진&#10;&#10;자동 생성된 설명">
            <a:extLst>
              <a:ext uri="{FF2B5EF4-FFF2-40B4-BE49-F238E27FC236}">
                <a16:creationId xmlns:a16="http://schemas.microsoft.com/office/drawing/2014/main" id="{AAD44CA3-98B4-739A-C3A8-1FD4F9ADC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4"/>
          <a:stretch/>
        </p:blipFill>
        <p:spPr>
          <a:xfrm>
            <a:off x="1071946" y="2727389"/>
            <a:ext cx="1443790" cy="40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92D6B7-A251-25C9-2E36-86400266DFBF}"/>
              </a:ext>
            </a:extLst>
          </p:cNvPr>
          <p:cNvSpPr txBox="1"/>
          <p:nvPr/>
        </p:nvSpPr>
        <p:spPr>
          <a:xfrm>
            <a:off x="6717677" y="3930070"/>
            <a:ext cx="314189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공유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B1BE5-AF2E-F6C6-6D92-DE78B62F4698}"/>
              </a:ext>
            </a:extLst>
          </p:cNvPr>
          <p:cNvSpPr txBox="1"/>
          <p:nvPr/>
        </p:nvSpPr>
        <p:spPr>
          <a:xfrm>
            <a:off x="4383172" y="4022564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업무</a:t>
            </a:r>
            <a:r>
              <a:rPr lang="en-US" altLang="ko-KR" sz="1100" b="1" dirty="0">
                <a:solidFill>
                  <a:srgbClr val="C00000"/>
                </a:solidFill>
              </a:rPr>
              <a:t>(Task)</a:t>
            </a: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분석 </a:t>
            </a:r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분배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B403C6-683A-B4BE-5783-8E9B5C8DD39F}"/>
              </a:ext>
            </a:extLst>
          </p:cNvPr>
          <p:cNvSpPr/>
          <p:nvPr/>
        </p:nvSpPr>
        <p:spPr>
          <a:xfrm>
            <a:off x="5243360" y="5076065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QQ Music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6E2E47-CF5F-E4ED-20FB-53A0855EC5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4287" y="4709635"/>
            <a:ext cx="860217" cy="442451"/>
          </a:xfrm>
          <a:prstGeom prst="bentConnector3">
            <a:avLst>
              <a:gd name="adj1" fmla="val 100619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65F625-0F83-7845-D1AB-C663608D56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639" y="4698697"/>
            <a:ext cx="938634" cy="385627"/>
          </a:xfrm>
          <a:prstGeom prst="bentConnector3">
            <a:avLst>
              <a:gd name="adj1" fmla="val -101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46649F4-32F0-FAA7-7384-F7E7A7D8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27816"/>
              </p:ext>
            </p:extLst>
          </p:nvPr>
        </p:nvGraphicFramePr>
        <p:xfrm>
          <a:off x="575310" y="966470"/>
          <a:ext cx="8769985" cy="56378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(121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여건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)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AVNG5WIDE-427791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#41 KNR 18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재생목록 없는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음성인식으로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켜줘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후 분할화면 확인 시 하단 버튼 표시됨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AVNG5WIDE-434864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#03 KNR 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재부팅 후 동의함 화면에서 후방 진입 지니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카메라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해제시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동의함 화면이나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유지함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AVNG5WIDE-436984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라이브러리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후석대화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ON/OFF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 목록 스크롤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[VR]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현재 재생중인 곡 상단에 표시되지 않음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dirty="0"/>
                        <a:t>24-11-04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AVNG5WIDE-436248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5999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추가 상태에서 라디오 음악 검색 기록 이용 노래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 연속 추가 시도 시 추가된 노래 재생 안됨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24-11-06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AVNG5WIDE-437926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#03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곡 검색 후 임의 곡 선택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버튼 입력하여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안내 팝업 표시 후 해제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전체 해제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추가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활성화 표시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AVNG5WIDE-437934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CV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#04 KNR 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 목록 삭제 팝업 표시 중 타 팝업 출력 시 삭제 되었으나 상단 변경 안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24-10-31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1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6FE6-3DBE-C706-049A-995F5B09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41D7-D5AC-68E4-6B29-506DFC8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D3065-E704-D2FA-D64C-121F64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C9506D5A-2364-509C-9753-42AA691AC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53802"/>
              </p:ext>
            </p:extLst>
          </p:nvPr>
        </p:nvGraphicFramePr>
        <p:xfrm>
          <a:off x="575310" y="966470"/>
          <a:ext cx="8769985" cy="53292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80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9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AVNG5WIDE-437942</a:t>
                      </a:r>
                      <a:r>
                        <a:rPr lang="en-US" altLang="ko-KR" sz="1200" dirty="0">
                          <a:effectLst/>
                        </a:rPr>
                        <a:t>]CV EV AVN STD GEN5 WIDE </a:t>
                      </a:r>
                      <a:r>
                        <a:rPr lang="ko-KR" altLang="en-US" sz="1200" dirty="0" err="1">
                          <a:effectLst/>
                        </a:rPr>
                        <a:t>내수향</a:t>
                      </a:r>
                      <a:r>
                        <a:rPr lang="ko-KR" altLang="en-US" sz="1200" dirty="0">
                          <a:effectLst/>
                        </a:rPr>
                        <a:t> </a:t>
                      </a: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내장</a:t>
                      </a:r>
                      <a:r>
                        <a:rPr lang="en-US" altLang="ko-KR" sz="1200" dirty="0">
                          <a:effectLst/>
                        </a:rPr>
                        <a:t>AMP_TMU) #05 KNR 3</a:t>
                      </a:r>
                      <a:r>
                        <a:rPr lang="ko-KR" altLang="en-US" sz="1200" dirty="0">
                          <a:effectLst/>
                        </a:rPr>
                        <a:t>차 </a:t>
                      </a:r>
                      <a:r>
                        <a:rPr lang="en-US" altLang="ko-KR" sz="1200" dirty="0">
                          <a:effectLst/>
                        </a:rPr>
                        <a:t>TTS </a:t>
                      </a:r>
                      <a:r>
                        <a:rPr lang="ko-KR" altLang="en-US" sz="1200" dirty="0">
                          <a:effectLst/>
                        </a:rPr>
                        <a:t>안내 중 곡 임의 검색 후 재생 시 검색 곡으로 변경 되나 이전 곡 출력 함</a:t>
                      </a:r>
                      <a:r>
                        <a:rPr lang="en-US" altLang="ko-KR" sz="1200" dirty="0">
                          <a:effectLst/>
                        </a:rPr>
                        <a:t>.</a:t>
                      </a:r>
                      <a:r>
                        <a:rPr lang="en-US" altLang="ko-KR" sz="1200" b="0" i="0" dirty="0">
                          <a:effectLst/>
                          <a:latin typeface="Arial" panose="020B0604020202020204" pitchFamily="34" charset="0"/>
                          <a:hlinkClick r:id="rId2"/>
                        </a:rPr>
                        <a:t> 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28575" marR="28575" marT="28575" marB="2857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AVNG5WIDE-437993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GL3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#19 KNR 10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검색 진입하여 임의 곡 검색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&gt;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저작권 소유사의 요청으로 저장할 수 없는 음원 선택 후 상단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선택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버튼 입력 시 첫 번째 곡 체크 활성화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24-10-22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AVNG5WIDE-438405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릴리즈노트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변경점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_DMB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를 제외한 미디어 리스트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튠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텀블러 위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아래 길게 입력하여 연속탐색 동작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SWRC [VR]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입력후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종료시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연속탐색 동작 멈추지 않고 유지됨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AVNG5WIDE-429706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멜론 다른 기기에서 같은 아이디로 스트리밍 중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가사 멜론으로 전환후에도 지니 뮤직 가사 유지됨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[AVNG5WIDE-439718]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CV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AMP_TMU) #17 KNR 5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지니뮤직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재생 중 좌측 리스트 하단으로 스크롤 후 분할 화면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on/off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시 재생 중인 곡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미표시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AVNG5WIDE-439878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[24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년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3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국내 업데이트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][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스트리밍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청소년 이용 불가 음악 재생 중 스트리밍 정보 또는 음질 설정 팝업 출력 시 분할화면 버튼 활성화 됨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AVNG5WIDE-437660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CLONE - CE EV AVN STD GEN5 WIDE </a:t>
                      </a:r>
                      <a:r>
                        <a:rPr lang="ko-KR" altLang="en-US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내수향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(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외장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AMP_TMU_SVM) #12 KNR 2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차 멜론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/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지니 뮤직 재생 중 안내 음량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ss </a:t>
                      </a:r>
                      <a:r>
                        <a:rPr lang="en-US" altLang="ko-KR" sz="1200" b="0" kern="1200" dirty="0" err="1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osd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출력 중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POWER OFF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타화면에서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ON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동작 시 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"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현재 사용할 수 없습니다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." 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문구 표시 됨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24-11-18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19254</TotalTime>
  <Words>6290</Words>
  <Application>Microsoft Office PowerPoint</Application>
  <PresentationFormat>A4 용지(210x297mm)</PresentationFormat>
  <Paragraphs>993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3" baseType="lpstr">
      <vt:lpstr>Droid Sans Mono</vt:lpstr>
      <vt:lpstr>Noto Sans CJK KR</vt:lpstr>
      <vt:lpstr>Noto Serif CJK KR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1. 용역 개요</vt:lpstr>
      <vt:lpstr>2. 용역 내용 및 범위</vt:lpstr>
      <vt:lpstr>2. 용역 내용 및 범위</vt:lpstr>
      <vt:lpstr>2. 용역 내용 및 범위</vt:lpstr>
      <vt:lpstr>2. 용역 내용 및 범위</vt:lpstr>
      <vt:lpstr>3. 유지보수 업무 절차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내역(QQ Music)</vt:lpstr>
      <vt:lpstr>5. 용역 일정</vt:lpstr>
      <vt:lpstr>6. 최종개발 산출물</vt:lpstr>
      <vt:lpstr>7. 인력 투입</vt:lpstr>
      <vt:lpstr>첨부 1) SW 구조도</vt:lpstr>
      <vt:lpstr>첨부 2) 스트리밍 뮤직 서비스 흐름도</vt:lpstr>
      <vt:lpstr>첨부 2) QQ Music 서비스 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Huh</dc:creator>
  <cp:lastModifiedBy>부재식 (주)투비원솔루션즈</cp:lastModifiedBy>
  <cp:revision>393</cp:revision>
  <cp:lastPrinted>2018-07-16T02:44:16Z</cp:lastPrinted>
  <dcterms:created xsi:type="dcterms:W3CDTF">2017-09-07T02:36:35Z</dcterms:created>
  <dcterms:modified xsi:type="dcterms:W3CDTF">2025-03-12T02:00:50Z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0bc021-0c43-4029-a072-964d39f3070b_Enabled">
    <vt:lpwstr>true</vt:lpwstr>
  </property>
  <property fmtid="{D5CDD505-2E9C-101B-9397-08002B2CF9AE}" pid="3" name="MSIP_Label_cd0bc021-0c43-4029-a072-964d39f3070b_SetDate">
    <vt:lpwstr>2022-09-05T07:40:19Z</vt:lpwstr>
  </property>
  <property fmtid="{D5CDD505-2E9C-101B-9397-08002B2CF9AE}" pid="4" name="MSIP_Label_cd0bc021-0c43-4029-a072-964d39f3070b_Method">
    <vt:lpwstr>Privileged</vt:lpwstr>
  </property>
  <property fmtid="{D5CDD505-2E9C-101B-9397-08002B2CF9AE}" pid="5" name="MSIP_Label_cd0bc021-0c43-4029-a072-964d39f3070b_Name">
    <vt:lpwstr>일반(General)</vt:lpwstr>
  </property>
  <property fmtid="{D5CDD505-2E9C-101B-9397-08002B2CF9AE}" pid="6" name="MSIP_Label_cd0bc021-0c43-4029-a072-964d39f3070b_SiteId">
    <vt:lpwstr>7cf932c0-bced-4490-b11f-48d23b1fe0d9</vt:lpwstr>
  </property>
  <property fmtid="{D5CDD505-2E9C-101B-9397-08002B2CF9AE}" pid="7" name="MSIP_Label_cd0bc021-0c43-4029-a072-964d39f3070b_ActionId">
    <vt:lpwstr>5341107d-1e13-4f28-9255-ed4bbdf875f1</vt:lpwstr>
  </property>
  <property fmtid="{D5CDD505-2E9C-101B-9397-08002B2CF9AE}" pid="8" name="MSIP_Label_cd0bc021-0c43-4029-a072-964d39f3070b_ContentBits">
    <vt:lpwstr>0</vt:lpwstr>
  </property>
</Properties>
</file>