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9" r:id="rId3"/>
    <p:sldId id="273" r:id="rId4"/>
    <p:sldId id="261" r:id="rId5"/>
    <p:sldId id="269" r:id="rId6"/>
    <p:sldId id="270" r:id="rId7"/>
    <p:sldId id="271" r:id="rId8"/>
    <p:sldId id="272" r:id="rId9"/>
    <p:sldId id="262" r:id="rId10"/>
    <p:sldId id="263" r:id="rId11"/>
    <p:sldId id="264"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F285F7-7001-457E-B04E-A2F3D9B4B515}" v="46" dt="2021-06-15T09:21:29.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40A6C3-CA90-4215-AEB3-34DB8869FE19}" type="doc">
      <dgm:prSet loTypeId="urn:microsoft.com/office/officeart/2005/8/layout/pyramid1" loCatId="pyramid" qsTypeId="urn:microsoft.com/office/officeart/2005/8/quickstyle/simple5" qsCatId="simple" csTypeId="urn:microsoft.com/office/officeart/2005/8/colors/colorful1" csCatId="colorful" phldr="1"/>
      <dgm:spPr/>
    </dgm:pt>
    <dgm:pt modelId="{A718BE70-8B83-4B9E-B9FB-DCB737E8E276}">
      <dgm:prSet phldrT="[Texte]" phldr="0"/>
      <dgm:spPr/>
      <dgm:t>
        <a:bodyPr/>
        <a:lstStyle/>
        <a:p>
          <a:r>
            <a:rPr lang="fr-FR">
              <a:latin typeface="Calibri Light" panose="020F0302020204030204"/>
            </a:rPr>
            <a:t>Performances</a:t>
          </a:r>
          <a:endParaRPr lang="fr-FR"/>
        </a:p>
      </dgm:t>
    </dgm:pt>
    <dgm:pt modelId="{5F86FF47-596E-4F9F-9598-038F87988712}" type="parTrans" cxnId="{8001B2CE-9D98-4CCF-92E1-A9FA4AF48A0F}">
      <dgm:prSet/>
      <dgm:spPr/>
      <dgm:t>
        <a:bodyPr/>
        <a:lstStyle/>
        <a:p>
          <a:endParaRPr lang="fr-FR"/>
        </a:p>
      </dgm:t>
    </dgm:pt>
    <dgm:pt modelId="{9BD85BA8-C7FD-48B5-B61E-16B0DDF4377D}" type="sibTrans" cxnId="{8001B2CE-9D98-4CCF-92E1-A9FA4AF48A0F}">
      <dgm:prSet/>
      <dgm:spPr/>
      <dgm:t>
        <a:bodyPr/>
        <a:lstStyle/>
        <a:p>
          <a:endParaRPr lang="fr-FR"/>
        </a:p>
      </dgm:t>
    </dgm:pt>
    <dgm:pt modelId="{5311932F-580A-4D45-AF69-9197723CD1A3}">
      <dgm:prSet phldrT="[Texte]" phldr="0"/>
      <dgm:spPr/>
      <dgm:t>
        <a:bodyPr/>
        <a:lstStyle/>
        <a:p>
          <a:r>
            <a:rPr lang="fr-FR">
              <a:latin typeface="Calibri Light" panose="020F0302020204030204"/>
            </a:rPr>
            <a:t>Acceptation</a:t>
          </a:r>
          <a:endParaRPr lang="fr-FR"/>
        </a:p>
      </dgm:t>
    </dgm:pt>
    <dgm:pt modelId="{C5377019-EEBA-43F6-8827-1569CDA121C3}" type="parTrans" cxnId="{1C19549D-F552-48C9-9C00-A1B43D27D680}">
      <dgm:prSet/>
      <dgm:spPr/>
      <dgm:t>
        <a:bodyPr/>
        <a:lstStyle/>
        <a:p>
          <a:endParaRPr lang="fr-FR"/>
        </a:p>
      </dgm:t>
    </dgm:pt>
    <dgm:pt modelId="{4D76786C-6FF0-45CC-9681-ABA6E589199E}" type="sibTrans" cxnId="{1C19549D-F552-48C9-9C00-A1B43D27D680}">
      <dgm:prSet/>
      <dgm:spPr/>
      <dgm:t>
        <a:bodyPr/>
        <a:lstStyle/>
        <a:p>
          <a:endParaRPr lang="fr-FR"/>
        </a:p>
      </dgm:t>
    </dgm:pt>
    <dgm:pt modelId="{1A8700F5-8AFD-4828-B2E2-4222F9B14042}">
      <dgm:prSet phldrT="[Texte]" phldr="0"/>
      <dgm:spPr/>
      <dgm:t>
        <a:bodyPr/>
        <a:lstStyle/>
        <a:p>
          <a:r>
            <a:rPr lang="fr-FR">
              <a:latin typeface="Calibri Light" panose="020F0302020204030204"/>
            </a:rPr>
            <a:t>Fonctionnels</a:t>
          </a:r>
          <a:endParaRPr lang="fr-FR"/>
        </a:p>
      </dgm:t>
    </dgm:pt>
    <dgm:pt modelId="{48E71552-C1A9-4B6B-A4AD-F2488DC0F65C}" type="parTrans" cxnId="{94B1DBE4-8E40-490A-A220-C2A8D3022E58}">
      <dgm:prSet/>
      <dgm:spPr/>
      <dgm:t>
        <a:bodyPr/>
        <a:lstStyle/>
        <a:p>
          <a:endParaRPr lang="fr-FR"/>
        </a:p>
      </dgm:t>
    </dgm:pt>
    <dgm:pt modelId="{08FFF02B-E3B4-40D7-9BBC-A444C9FFA9CC}" type="sibTrans" cxnId="{94B1DBE4-8E40-490A-A220-C2A8D3022E58}">
      <dgm:prSet/>
      <dgm:spPr/>
      <dgm:t>
        <a:bodyPr/>
        <a:lstStyle/>
        <a:p>
          <a:endParaRPr lang="fr-FR"/>
        </a:p>
      </dgm:t>
    </dgm:pt>
    <dgm:pt modelId="{319A6727-7A68-4341-8A4D-A65491D4DF4A}">
      <dgm:prSet phldr="0"/>
      <dgm:spPr/>
      <dgm:t>
        <a:bodyPr/>
        <a:lstStyle/>
        <a:p>
          <a:pPr rtl="0"/>
          <a:r>
            <a:rPr lang="fr-FR">
              <a:latin typeface="Calibri Light" panose="020F0302020204030204"/>
            </a:rPr>
            <a:t>Intégration</a:t>
          </a:r>
        </a:p>
      </dgm:t>
    </dgm:pt>
    <dgm:pt modelId="{2B0B3F90-7707-4395-8072-BFC0B3AB48B7}" type="parTrans" cxnId="{B5435FA4-E32F-44E4-B4FF-FFE9E6391375}">
      <dgm:prSet/>
      <dgm:spPr/>
      <dgm:t>
        <a:bodyPr/>
        <a:lstStyle/>
        <a:p>
          <a:endParaRPr lang="fr-FR"/>
        </a:p>
      </dgm:t>
    </dgm:pt>
    <dgm:pt modelId="{E7A5EFF7-E6D0-41A2-A792-1067A4A475A1}" type="sibTrans" cxnId="{B5435FA4-E32F-44E4-B4FF-FFE9E6391375}">
      <dgm:prSet/>
      <dgm:spPr/>
      <dgm:t>
        <a:bodyPr/>
        <a:lstStyle/>
        <a:p>
          <a:endParaRPr lang="fr-FR"/>
        </a:p>
      </dgm:t>
    </dgm:pt>
    <dgm:pt modelId="{68A0C2B0-E936-4934-BDA4-344CF9DEF6B9}">
      <dgm:prSet phldr="0"/>
      <dgm:spPr/>
      <dgm:t>
        <a:bodyPr/>
        <a:lstStyle/>
        <a:p>
          <a:r>
            <a:rPr lang="fr-FR">
              <a:latin typeface="Calibri Light" panose="020F0302020204030204"/>
            </a:rPr>
            <a:t>Unitaires</a:t>
          </a:r>
        </a:p>
      </dgm:t>
    </dgm:pt>
    <dgm:pt modelId="{45623D59-A299-47A1-91D9-D6E1C50A9A79}" type="parTrans" cxnId="{DE85A7A9-A1BC-400C-A5E4-4BB10C30D20C}">
      <dgm:prSet/>
      <dgm:spPr/>
      <dgm:t>
        <a:bodyPr/>
        <a:lstStyle/>
        <a:p>
          <a:endParaRPr lang="fr-FR"/>
        </a:p>
      </dgm:t>
    </dgm:pt>
    <dgm:pt modelId="{4691E56A-C552-49CD-9AC9-530B5AAB9BB4}" type="sibTrans" cxnId="{DE85A7A9-A1BC-400C-A5E4-4BB10C30D20C}">
      <dgm:prSet/>
      <dgm:spPr/>
      <dgm:t>
        <a:bodyPr/>
        <a:lstStyle/>
        <a:p>
          <a:endParaRPr lang="fr-FR"/>
        </a:p>
      </dgm:t>
    </dgm:pt>
    <dgm:pt modelId="{CEDD1992-487A-4AD3-B137-A62516D1B4BD}" type="pres">
      <dgm:prSet presAssocID="{6940A6C3-CA90-4215-AEB3-34DB8869FE19}" presName="Name0" presStyleCnt="0">
        <dgm:presLayoutVars>
          <dgm:dir/>
          <dgm:animLvl val="lvl"/>
          <dgm:resizeHandles val="exact"/>
        </dgm:presLayoutVars>
      </dgm:prSet>
      <dgm:spPr/>
    </dgm:pt>
    <dgm:pt modelId="{B0BA6122-1B13-4533-8E31-C0A57B611404}" type="pres">
      <dgm:prSet presAssocID="{A718BE70-8B83-4B9E-B9FB-DCB737E8E276}" presName="Name8" presStyleCnt="0"/>
      <dgm:spPr/>
    </dgm:pt>
    <dgm:pt modelId="{94003E89-A74A-4C71-938D-48D90C37599A}" type="pres">
      <dgm:prSet presAssocID="{A718BE70-8B83-4B9E-B9FB-DCB737E8E276}" presName="level" presStyleLbl="node1" presStyleIdx="0" presStyleCnt="5">
        <dgm:presLayoutVars>
          <dgm:chMax val="1"/>
          <dgm:bulletEnabled val="1"/>
        </dgm:presLayoutVars>
      </dgm:prSet>
      <dgm:spPr/>
    </dgm:pt>
    <dgm:pt modelId="{2D60E1E7-1E74-4FDA-A18A-B9E5AC2D42E3}" type="pres">
      <dgm:prSet presAssocID="{A718BE70-8B83-4B9E-B9FB-DCB737E8E276}" presName="levelTx" presStyleLbl="revTx" presStyleIdx="0" presStyleCnt="0">
        <dgm:presLayoutVars>
          <dgm:chMax val="1"/>
          <dgm:bulletEnabled val="1"/>
        </dgm:presLayoutVars>
      </dgm:prSet>
      <dgm:spPr/>
    </dgm:pt>
    <dgm:pt modelId="{61D1A3D0-CC71-48D7-A439-71CEAB470DE4}" type="pres">
      <dgm:prSet presAssocID="{5311932F-580A-4D45-AF69-9197723CD1A3}" presName="Name8" presStyleCnt="0"/>
      <dgm:spPr/>
    </dgm:pt>
    <dgm:pt modelId="{4AFB0600-12D3-4C75-BBCF-7A05EBD11B81}" type="pres">
      <dgm:prSet presAssocID="{5311932F-580A-4D45-AF69-9197723CD1A3}" presName="level" presStyleLbl="node1" presStyleIdx="1" presStyleCnt="5">
        <dgm:presLayoutVars>
          <dgm:chMax val="1"/>
          <dgm:bulletEnabled val="1"/>
        </dgm:presLayoutVars>
      </dgm:prSet>
      <dgm:spPr/>
    </dgm:pt>
    <dgm:pt modelId="{09B27938-3AA3-4F73-B852-B6D1F5ECD03B}" type="pres">
      <dgm:prSet presAssocID="{5311932F-580A-4D45-AF69-9197723CD1A3}" presName="levelTx" presStyleLbl="revTx" presStyleIdx="0" presStyleCnt="0">
        <dgm:presLayoutVars>
          <dgm:chMax val="1"/>
          <dgm:bulletEnabled val="1"/>
        </dgm:presLayoutVars>
      </dgm:prSet>
      <dgm:spPr/>
    </dgm:pt>
    <dgm:pt modelId="{BB91700C-1B11-49EC-8573-AEF5A80C5541}" type="pres">
      <dgm:prSet presAssocID="{1A8700F5-8AFD-4828-B2E2-4222F9B14042}" presName="Name8" presStyleCnt="0"/>
      <dgm:spPr/>
    </dgm:pt>
    <dgm:pt modelId="{449C0E16-16B7-43A2-A8FF-957426A859B7}" type="pres">
      <dgm:prSet presAssocID="{1A8700F5-8AFD-4828-B2E2-4222F9B14042}" presName="level" presStyleLbl="node1" presStyleIdx="2" presStyleCnt="5">
        <dgm:presLayoutVars>
          <dgm:chMax val="1"/>
          <dgm:bulletEnabled val="1"/>
        </dgm:presLayoutVars>
      </dgm:prSet>
      <dgm:spPr/>
    </dgm:pt>
    <dgm:pt modelId="{B42E423D-AE3C-482F-A54E-511BAC511253}" type="pres">
      <dgm:prSet presAssocID="{1A8700F5-8AFD-4828-B2E2-4222F9B14042}" presName="levelTx" presStyleLbl="revTx" presStyleIdx="0" presStyleCnt="0">
        <dgm:presLayoutVars>
          <dgm:chMax val="1"/>
          <dgm:bulletEnabled val="1"/>
        </dgm:presLayoutVars>
      </dgm:prSet>
      <dgm:spPr/>
    </dgm:pt>
    <dgm:pt modelId="{A99FB2FA-BFD1-416D-A8FF-B769EC84E8E9}" type="pres">
      <dgm:prSet presAssocID="{319A6727-7A68-4341-8A4D-A65491D4DF4A}" presName="Name8" presStyleCnt="0"/>
      <dgm:spPr/>
    </dgm:pt>
    <dgm:pt modelId="{F30670DC-4F99-46E0-80D5-3503C9CC918B}" type="pres">
      <dgm:prSet presAssocID="{319A6727-7A68-4341-8A4D-A65491D4DF4A}" presName="level" presStyleLbl="node1" presStyleIdx="3" presStyleCnt="5">
        <dgm:presLayoutVars>
          <dgm:chMax val="1"/>
          <dgm:bulletEnabled val="1"/>
        </dgm:presLayoutVars>
      </dgm:prSet>
      <dgm:spPr/>
    </dgm:pt>
    <dgm:pt modelId="{0CBD581E-99FA-45F6-B26D-B358904E0EF7}" type="pres">
      <dgm:prSet presAssocID="{319A6727-7A68-4341-8A4D-A65491D4DF4A}" presName="levelTx" presStyleLbl="revTx" presStyleIdx="0" presStyleCnt="0">
        <dgm:presLayoutVars>
          <dgm:chMax val="1"/>
          <dgm:bulletEnabled val="1"/>
        </dgm:presLayoutVars>
      </dgm:prSet>
      <dgm:spPr/>
    </dgm:pt>
    <dgm:pt modelId="{C3801F3E-FF05-4CEA-88AD-1AB11090D399}" type="pres">
      <dgm:prSet presAssocID="{68A0C2B0-E936-4934-BDA4-344CF9DEF6B9}" presName="Name8" presStyleCnt="0"/>
      <dgm:spPr/>
    </dgm:pt>
    <dgm:pt modelId="{BA0994A0-EC96-4CF8-903F-0713A5E07F34}" type="pres">
      <dgm:prSet presAssocID="{68A0C2B0-E936-4934-BDA4-344CF9DEF6B9}" presName="level" presStyleLbl="node1" presStyleIdx="4" presStyleCnt="5">
        <dgm:presLayoutVars>
          <dgm:chMax val="1"/>
          <dgm:bulletEnabled val="1"/>
        </dgm:presLayoutVars>
      </dgm:prSet>
      <dgm:spPr/>
    </dgm:pt>
    <dgm:pt modelId="{04BF4520-43DA-4203-AEFE-1F3A8BFFFE85}" type="pres">
      <dgm:prSet presAssocID="{68A0C2B0-E936-4934-BDA4-344CF9DEF6B9}" presName="levelTx" presStyleLbl="revTx" presStyleIdx="0" presStyleCnt="0">
        <dgm:presLayoutVars>
          <dgm:chMax val="1"/>
          <dgm:bulletEnabled val="1"/>
        </dgm:presLayoutVars>
      </dgm:prSet>
      <dgm:spPr/>
    </dgm:pt>
  </dgm:ptLst>
  <dgm:cxnLst>
    <dgm:cxn modelId="{71D85421-3F2A-4BF0-AB84-008AD0E48D9E}" type="presOf" srcId="{319A6727-7A68-4341-8A4D-A65491D4DF4A}" destId="{0CBD581E-99FA-45F6-B26D-B358904E0EF7}" srcOrd="1" destOrd="0" presId="urn:microsoft.com/office/officeart/2005/8/layout/pyramid1"/>
    <dgm:cxn modelId="{991FCE2E-4030-4A29-941E-16174FED0741}" type="presOf" srcId="{1A8700F5-8AFD-4828-B2E2-4222F9B14042}" destId="{B42E423D-AE3C-482F-A54E-511BAC511253}" srcOrd="1" destOrd="0" presId="urn:microsoft.com/office/officeart/2005/8/layout/pyramid1"/>
    <dgm:cxn modelId="{0B370F31-CAB0-4C8C-8D64-7DA921742CAF}" type="presOf" srcId="{1A8700F5-8AFD-4828-B2E2-4222F9B14042}" destId="{449C0E16-16B7-43A2-A8FF-957426A859B7}" srcOrd="0" destOrd="0" presId="urn:microsoft.com/office/officeart/2005/8/layout/pyramid1"/>
    <dgm:cxn modelId="{00358D32-50BB-421D-9118-C6A77BA1DB03}" type="presOf" srcId="{5311932F-580A-4D45-AF69-9197723CD1A3}" destId="{09B27938-3AA3-4F73-B852-B6D1F5ECD03B}" srcOrd="1" destOrd="0" presId="urn:microsoft.com/office/officeart/2005/8/layout/pyramid1"/>
    <dgm:cxn modelId="{F05F5655-9D0E-4FEC-9D0D-48DEF8EC3026}" type="presOf" srcId="{5311932F-580A-4D45-AF69-9197723CD1A3}" destId="{4AFB0600-12D3-4C75-BBCF-7A05EBD11B81}" srcOrd="0" destOrd="0" presId="urn:microsoft.com/office/officeart/2005/8/layout/pyramid1"/>
    <dgm:cxn modelId="{BE6F6D83-9794-4D0C-9768-E9C3EBB62E2B}" type="presOf" srcId="{68A0C2B0-E936-4934-BDA4-344CF9DEF6B9}" destId="{04BF4520-43DA-4203-AEFE-1F3A8BFFFE85}" srcOrd="1" destOrd="0" presId="urn:microsoft.com/office/officeart/2005/8/layout/pyramid1"/>
    <dgm:cxn modelId="{8D994786-735A-4AE3-85F0-C5BBA3A25F5E}" type="presOf" srcId="{6940A6C3-CA90-4215-AEB3-34DB8869FE19}" destId="{CEDD1992-487A-4AD3-B137-A62516D1B4BD}" srcOrd="0" destOrd="0" presId="urn:microsoft.com/office/officeart/2005/8/layout/pyramid1"/>
    <dgm:cxn modelId="{1C19549D-F552-48C9-9C00-A1B43D27D680}" srcId="{6940A6C3-CA90-4215-AEB3-34DB8869FE19}" destId="{5311932F-580A-4D45-AF69-9197723CD1A3}" srcOrd="1" destOrd="0" parTransId="{C5377019-EEBA-43F6-8827-1569CDA121C3}" sibTransId="{4D76786C-6FF0-45CC-9681-ABA6E589199E}"/>
    <dgm:cxn modelId="{B5435FA4-E32F-44E4-B4FF-FFE9E6391375}" srcId="{6940A6C3-CA90-4215-AEB3-34DB8869FE19}" destId="{319A6727-7A68-4341-8A4D-A65491D4DF4A}" srcOrd="3" destOrd="0" parTransId="{2B0B3F90-7707-4395-8072-BFC0B3AB48B7}" sibTransId="{E7A5EFF7-E6D0-41A2-A792-1067A4A475A1}"/>
    <dgm:cxn modelId="{DE85A7A9-A1BC-400C-A5E4-4BB10C30D20C}" srcId="{6940A6C3-CA90-4215-AEB3-34DB8869FE19}" destId="{68A0C2B0-E936-4934-BDA4-344CF9DEF6B9}" srcOrd="4" destOrd="0" parTransId="{45623D59-A299-47A1-91D9-D6E1C50A9A79}" sibTransId="{4691E56A-C552-49CD-9AC9-530B5AAB9BB4}"/>
    <dgm:cxn modelId="{F25D80B2-5587-460B-A9C1-5F591D98DE8B}" type="presOf" srcId="{A718BE70-8B83-4B9E-B9FB-DCB737E8E276}" destId="{94003E89-A74A-4C71-938D-48D90C37599A}" srcOrd="0" destOrd="0" presId="urn:microsoft.com/office/officeart/2005/8/layout/pyramid1"/>
    <dgm:cxn modelId="{EF5B01CA-9DCB-466B-8615-A6DA2A829221}" type="presOf" srcId="{68A0C2B0-E936-4934-BDA4-344CF9DEF6B9}" destId="{BA0994A0-EC96-4CF8-903F-0713A5E07F34}" srcOrd="0" destOrd="0" presId="urn:microsoft.com/office/officeart/2005/8/layout/pyramid1"/>
    <dgm:cxn modelId="{8001B2CE-9D98-4CCF-92E1-A9FA4AF48A0F}" srcId="{6940A6C3-CA90-4215-AEB3-34DB8869FE19}" destId="{A718BE70-8B83-4B9E-B9FB-DCB737E8E276}" srcOrd="0" destOrd="0" parTransId="{5F86FF47-596E-4F9F-9598-038F87988712}" sibTransId="{9BD85BA8-C7FD-48B5-B61E-16B0DDF4377D}"/>
    <dgm:cxn modelId="{9B1721DF-B22C-4482-9337-857B709DD214}" type="presOf" srcId="{A718BE70-8B83-4B9E-B9FB-DCB737E8E276}" destId="{2D60E1E7-1E74-4FDA-A18A-B9E5AC2D42E3}" srcOrd="1" destOrd="0" presId="urn:microsoft.com/office/officeart/2005/8/layout/pyramid1"/>
    <dgm:cxn modelId="{94B1DBE4-8E40-490A-A220-C2A8D3022E58}" srcId="{6940A6C3-CA90-4215-AEB3-34DB8869FE19}" destId="{1A8700F5-8AFD-4828-B2E2-4222F9B14042}" srcOrd="2" destOrd="0" parTransId="{48E71552-C1A9-4B6B-A4AD-F2488DC0F65C}" sibTransId="{08FFF02B-E3B4-40D7-9BBC-A444C9FFA9CC}"/>
    <dgm:cxn modelId="{830D0FF7-4EBF-4209-82A9-B8973C88533A}" type="presOf" srcId="{319A6727-7A68-4341-8A4D-A65491D4DF4A}" destId="{F30670DC-4F99-46E0-80D5-3503C9CC918B}" srcOrd="0" destOrd="0" presId="urn:microsoft.com/office/officeart/2005/8/layout/pyramid1"/>
    <dgm:cxn modelId="{86C67ED9-2966-43A6-A869-DD9057E7BF19}" type="presParOf" srcId="{CEDD1992-487A-4AD3-B137-A62516D1B4BD}" destId="{B0BA6122-1B13-4533-8E31-C0A57B611404}" srcOrd="0" destOrd="0" presId="urn:microsoft.com/office/officeart/2005/8/layout/pyramid1"/>
    <dgm:cxn modelId="{A5F7555D-4B92-44AC-9226-561C8C81CA00}" type="presParOf" srcId="{B0BA6122-1B13-4533-8E31-C0A57B611404}" destId="{94003E89-A74A-4C71-938D-48D90C37599A}" srcOrd="0" destOrd="0" presId="urn:microsoft.com/office/officeart/2005/8/layout/pyramid1"/>
    <dgm:cxn modelId="{F93F5683-3C1F-4726-832E-5FB870C9DA69}" type="presParOf" srcId="{B0BA6122-1B13-4533-8E31-C0A57B611404}" destId="{2D60E1E7-1E74-4FDA-A18A-B9E5AC2D42E3}" srcOrd="1" destOrd="0" presId="urn:microsoft.com/office/officeart/2005/8/layout/pyramid1"/>
    <dgm:cxn modelId="{C7CB5035-E2A7-482C-A6C1-E6FE65DF0A13}" type="presParOf" srcId="{CEDD1992-487A-4AD3-B137-A62516D1B4BD}" destId="{61D1A3D0-CC71-48D7-A439-71CEAB470DE4}" srcOrd="1" destOrd="0" presId="urn:microsoft.com/office/officeart/2005/8/layout/pyramid1"/>
    <dgm:cxn modelId="{FC6437FE-5066-4BDB-A6C5-E89F037DCAE7}" type="presParOf" srcId="{61D1A3D0-CC71-48D7-A439-71CEAB470DE4}" destId="{4AFB0600-12D3-4C75-BBCF-7A05EBD11B81}" srcOrd="0" destOrd="0" presId="urn:microsoft.com/office/officeart/2005/8/layout/pyramid1"/>
    <dgm:cxn modelId="{A61CFAC2-8C12-490B-A6D7-ABD80BFE6C4F}" type="presParOf" srcId="{61D1A3D0-CC71-48D7-A439-71CEAB470DE4}" destId="{09B27938-3AA3-4F73-B852-B6D1F5ECD03B}" srcOrd="1" destOrd="0" presId="urn:microsoft.com/office/officeart/2005/8/layout/pyramid1"/>
    <dgm:cxn modelId="{029F336F-C88B-4CBD-A85F-77CFE26B0A2E}" type="presParOf" srcId="{CEDD1992-487A-4AD3-B137-A62516D1B4BD}" destId="{BB91700C-1B11-49EC-8573-AEF5A80C5541}" srcOrd="2" destOrd="0" presId="urn:microsoft.com/office/officeart/2005/8/layout/pyramid1"/>
    <dgm:cxn modelId="{8DA078B8-5C8C-4A34-A1FC-AFF26766FD08}" type="presParOf" srcId="{BB91700C-1B11-49EC-8573-AEF5A80C5541}" destId="{449C0E16-16B7-43A2-A8FF-957426A859B7}" srcOrd="0" destOrd="0" presId="urn:microsoft.com/office/officeart/2005/8/layout/pyramid1"/>
    <dgm:cxn modelId="{2AC10E0B-A684-4A47-ACFD-E5438DB4F817}" type="presParOf" srcId="{BB91700C-1B11-49EC-8573-AEF5A80C5541}" destId="{B42E423D-AE3C-482F-A54E-511BAC511253}" srcOrd="1" destOrd="0" presId="urn:microsoft.com/office/officeart/2005/8/layout/pyramid1"/>
    <dgm:cxn modelId="{28DCAE60-E47F-4378-8190-CE0E5D14633D}" type="presParOf" srcId="{CEDD1992-487A-4AD3-B137-A62516D1B4BD}" destId="{A99FB2FA-BFD1-416D-A8FF-B769EC84E8E9}" srcOrd="3" destOrd="0" presId="urn:microsoft.com/office/officeart/2005/8/layout/pyramid1"/>
    <dgm:cxn modelId="{AE780488-C1D3-4C11-9D22-32421233DB38}" type="presParOf" srcId="{A99FB2FA-BFD1-416D-A8FF-B769EC84E8E9}" destId="{F30670DC-4F99-46E0-80D5-3503C9CC918B}" srcOrd="0" destOrd="0" presId="urn:microsoft.com/office/officeart/2005/8/layout/pyramid1"/>
    <dgm:cxn modelId="{68EF6659-6620-4907-960E-5B47904E6631}" type="presParOf" srcId="{A99FB2FA-BFD1-416D-A8FF-B769EC84E8E9}" destId="{0CBD581E-99FA-45F6-B26D-B358904E0EF7}" srcOrd="1" destOrd="0" presId="urn:microsoft.com/office/officeart/2005/8/layout/pyramid1"/>
    <dgm:cxn modelId="{6245116C-3ADD-417C-83A0-04C9BC70C714}" type="presParOf" srcId="{CEDD1992-487A-4AD3-B137-A62516D1B4BD}" destId="{C3801F3E-FF05-4CEA-88AD-1AB11090D399}" srcOrd="4" destOrd="0" presId="urn:microsoft.com/office/officeart/2005/8/layout/pyramid1"/>
    <dgm:cxn modelId="{9CA2BD5C-7216-49E7-BFF5-115621405C57}" type="presParOf" srcId="{C3801F3E-FF05-4CEA-88AD-1AB11090D399}" destId="{BA0994A0-EC96-4CF8-903F-0713A5E07F34}" srcOrd="0" destOrd="0" presId="urn:microsoft.com/office/officeart/2005/8/layout/pyramid1"/>
    <dgm:cxn modelId="{AC9CE727-2C99-4965-AF31-1B36FAF2E4B5}" type="presParOf" srcId="{C3801F3E-FF05-4CEA-88AD-1AB11090D399}" destId="{04BF4520-43DA-4203-AEFE-1F3A8BFFFE8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03E89-A74A-4C71-938D-48D90C37599A}">
      <dsp:nvSpPr>
        <dsp:cNvPr id="0" name=""/>
        <dsp:cNvSpPr/>
      </dsp:nvSpPr>
      <dsp:spPr>
        <a:xfrm>
          <a:off x="3952940" y="0"/>
          <a:ext cx="1976470" cy="751703"/>
        </a:xfrm>
        <a:prstGeom prst="trapezoid">
          <a:avLst>
            <a:gd name="adj" fmla="val 131466"/>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fr-FR" sz="2700" kern="1200">
              <a:latin typeface="Calibri Light" panose="020F0302020204030204"/>
            </a:rPr>
            <a:t>Performances</a:t>
          </a:r>
          <a:endParaRPr lang="fr-FR" sz="2700" kern="1200"/>
        </a:p>
      </dsp:txBody>
      <dsp:txXfrm>
        <a:off x="3952940" y="0"/>
        <a:ext cx="1976470" cy="751703"/>
      </dsp:txXfrm>
    </dsp:sp>
    <dsp:sp modelId="{4AFB0600-12D3-4C75-BBCF-7A05EBD11B81}">
      <dsp:nvSpPr>
        <dsp:cNvPr id="0" name=""/>
        <dsp:cNvSpPr/>
      </dsp:nvSpPr>
      <dsp:spPr>
        <a:xfrm>
          <a:off x="2964705" y="751703"/>
          <a:ext cx="3952940" cy="751703"/>
        </a:xfrm>
        <a:prstGeom prst="trapezoid">
          <a:avLst>
            <a:gd name="adj" fmla="val 131466"/>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fr-FR" sz="2700" kern="1200">
              <a:latin typeface="Calibri Light" panose="020F0302020204030204"/>
            </a:rPr>
            <a:t>Acceptation</a:t>
          </a:r>
          <a:endParaRPr lang="fr-FR" sz="2700" kern="1200"/>
        </a:p>
      </dsp:txBody>
      <dsp:txXfrm>
        <a:off x="3656470" y="751703"/>
        <a:ext cx="2569411" cy="751703"/>
      </dsp:txXfrm>
    </dsp:sp>
    <dsp:sp modelId="{449C0E16-16B7-43A2-A8FF-957426A859B7}">
      <dsp:nvSpPr>
        <dsp:cNvPr id="0" name=""/>
        <dsp:cNvSpPr/>
      </dsp:nvSpPr>
      <dsp:spPr>
        <a:xfrm>
          <a:off x="1976470" y="1503406"/>
          <a:ext cx="5929411" cy="751703"/>
        </a:xfrm>
        <a:prstGeom prst="trapezoid">
          <a:avLst>
            <a:gd name="adj" fmla="val 131466"/>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fr-FR" sz="2700" kern="1200">
              <a:latin typeface="Calibri Light" panose="020F0302020204030204"/>
            </a:rPr>
            <a:t>Fonctionnels</a:t>
          </a:r>
          <a:endParaRPr lang="fr-FR" sz="2700" kern="1200"/>
        </a:p>
      </dsp:txBody>
      <dsp:txXfrm>
        <a:off x="3014117" y="1503406"/>
        <a:ext cx="3854117" cy="751703"/>
      </dsp:txXfrm>
    </dsp:sp>
    <dsp:sp modelId="{F30670DC-4F99-46E0-80D5-3503C9CC918B}">
      <dsp:nvSpPr>
        <dsp:cNvPr id="0" name=""/>
        <dsp:cNvSpPr/>
      </dsp:nvSpPr>
      <dsp:spPr>
        <a:xfrm>
          <a:off x="988235" y="2255109"/>
          <a:ext cx="7905881" cy="751703"/>
        </a:xfrm>
        <a:prstGeom prst="trapezoid">
          <a:avLst>
            <a:gd name="adj" fmla="val 131466"/>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fr-FR" sz="2700" kern="1200">
              <a:latin typeface="Calibri Light" panose="020F0302020204030204"/>
            </a:rPr>
            <a:t>Intégration</a:t>
          </a:r>
        </a:p>
      </dsp:txBody>
      <dsp:txXfrm>
        <a:off x="2371764" y="2255109"/>
        <a:ext cx="5138823" cy="751703"/>
      </dsp:txXfrm>
    </dsp:sp>
    <dsp:sp modelId="{BA0994A0-EC96-4CF8-903F-0713A5E07F34}">
      <dsp:nvSpPr>
        <dsp:cNvPr id="0" name=""/>
        <dsp:cNvSpPr/>
      </dsp:nvSpPr>
      <dsp:spPr>
        <a:xfrm>
          <a:off x="0" y="3006812"/>
          <a:ext cx="9882352" cy="751703"/>
        </a:xfrm>
        <a:prstGeom prst="trapezoid">
          <a:avLst>
            <a:gd name="adj" fmla="val 131466"/>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fr-FR" sz="2700" kern="1200">
              <a:latin typeface="Calibri Light" panose="020F0302020204030204"/>
            </a:rPr>
            <a:t>Unitaires</a:t>
          </a:r>
        </a:p>
      </dsp:txBody>
      <dsp:txXfrm>
        <a:off x="1729411" y="3006812"/>
        <a:ext cx="6423528" cy="7517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AF6BD-F630-46DD-A7F8-D7625E21EF4E}" type="datetimeFigureOut">
              <a:rPr lang="fr-FR" smtClean="0"/>
              <a:t>02/11/2021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29704-BA2E-40DC-8241-35C94675F02F}" type="slidenum">
              <a:rPr lang="fr-FR" smtClean="0"/>
              <a:t>‹N°›</a:t>
            </a:fld>
            <a:endParaRPr lang="fr-FR"/>
          </a:p>
        </p:txBody>
      </p:sp>
    </p:spTree>
    <p:extLst>
      <p:ext uri="{BB962C8B-B14F-4D97-AF65-F5344CB8AC3E}">
        <p14:creationId xmlns:p14="http://schemas.microsoft.com/office/powerpoint/2010/main" val="1196307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Bef>
                <a:spcPts val="200"/>
              </a:spcBef>
            </a:pPr>
            <a:r>
              <a:rPr lang="fr-FR"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Vérification</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Si vous voulez montrer que notre programme fonctionne :</a:t>
            </a:r>
          </a:p>
          <a:p>
            <a:pPr marL="342900" lvl="0" indent="-342900">
              <a:lnSpc>
                <a:spcPct val="107000"/>
              </a:lnSpc>
              <a:buFont typeface="Calibri" panose="020F0502020204030204" pitchFamily="34" charset="0"/>
              <a:buChar char="-"/>
            </a:pPr>
            <a:r>
              <a:rPr lang="fr-FR" sz="1800">
                <a:effectLst/>
                <a:latin typeface="Calibri" panose="020F0502020204030204" pitchFamily="34" charset="0"/>
                <a:ea typeface="Calibri" panose="020F0502020204030204" pitchFamily="34" charset="0"/>
                <a:cs typeface="Times New Roman" panose="02020603050405020304" pitchFamily="18" charset="0"/>
              </a:rPr>
              <a:t>Faire un main qui tests les fonctions ? Pas une très bonne idée</a:t>
            </a:r>
          </a:p>
          <a:p>
            <a:pPr marL="342900" lvl="0" indent="-342900">
              <a:lnSpc>
                <a:spcPct val="107000"/>
              </a:lnSpc>
              <a:spcAft>
                <a:spcPts val="800"/>
              </a:spcAft>
              <a:buFont typeface="Calibri" panose="020F0502020204030204" pitchFamily="34" charset="0"/>
              <a:buChar char="-"/>
            </a:pPr>
            <a:r>
              <a:rPr lang="fr-FR" sz="1800">
                <a:effectLst/>
                <a:latin typeface="Calibri" panose="020F0502020204030204" pitchFamily="34" charset="0"/>
                <a:ea typeface="Calibri" panose="020F0502020204030204" pitchFamily="34" charset="0"/>
                <a:cs typeface="Times New Roman" panose="02020603050405020304" pitchFamily="18" charset="0"/>
              </a:rPr>
              <a:t>Faire des tests sur ces fonctions ? Bonne idée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Pouvoir tester plusieurs cas rapidement. Lancer une batterie de tests et voir les cas qu’on gère ou non.</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Prouver que le programme a les </a:t>
            </a:r>
            <a:r>
              <a:rPr lang="fr-FR" sz="1800" err="1">
                <a:effectLst/>
                <a:latin typeface="Calibri" panose="020F0502020204030204" pitchFamily="34" charset="0"/>
                <a:ea typeface="Calibri" panose="020F0502020204030204" pitchFamily="34" charset="0"/>
                <a:cs typeface="Times New Roman" panose="02020603050405020304" pitchFamily="18" charset="0"/>
              </a:rPr>
              <a:t>resultats</a:t>
            </a:r>
            <a:r>
              <a:rPr lang="fr-FR" sz="1800">
                <a:effectLst/>
                <a:latin typeface="Calibri" panose="020F0502020204030204" pitchFamily="34" charset="0"/>
                <a:ea typeface="Calibri" panose="020F0502020204030204" pitchFamily="34" charset="0"/>
                <a:cs typeface="Times New Roman" panose="02020603050405020304" pitchFamily="18" charset="0"/>
              </a:rPr>
              <a:t> attendus, qu’il est solide</a:t>
            </a:r>
          </a:p>
          <a:p>
            <a:pPr>
              <a:lnSpc>
                <a:spcPct val="107000"/>
              </a:lnSpc>
              <a:spcBef>
                <a:spcPts val="200"/>
              </a:spcBef>
            </a:pPr>
            <a:r>
              <a:rPr lang="fr-FR"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Anticipations de changements</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Vérifier que la modification d’architecture du programme ne « casse » pas nos fonctions/programme. Ex : 42sh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Plein de petites </a:t>
            </a:r>
            <a:r>
              <a:rPr lang="fr-FR" sz="1800" err="1">
                <a:effectLst/>
                <a:latin typeface="Calibri" panose="020F0502020204030204" pitchFamily="34" charset="0"/>
                <a:ea typeface="Calibri" panose="020F0502020204030204" pitchFamily="34" charset="0"/>
                <a:cs typeface="Times New Roman" panose="02020603050405020304" pitchFamily="18" charset="0"/>
              </a:rPr>
              <a:t>features</a:t>
            </a:r>
            <a:r>
              <a:rPr lang="fr-FR" sz="1800">
                <a:effectLst/>
                <a:latin typeface="Calibri" panose="020F0502020204030204" pitchFamily="34" charset="0"/>
                <a:ea typeface="Calibri" panose="020F0502020204030204" pitchFamily="34" charset="0"/>
                <a:cs typeface="Times New Roman" panose="02020603050405020304" pitchFamily="18" charset="0"/>
              </a:rPr>
              <a:t> à créer. Créer sa feature de son coter, la tester puis l’implémenter au programme. Ainsi on est sûr que la </a:t>
            </a:r>
            <a:r>
              <a:rPr lang="fr-FR" sz="1800" err="1">
                <a:effectLst/>
                <a:latin typeface="Calibri" panose="020F0502020204030204" pitchFamily="34" charset="0"/>
                <a:ea typeface="Calibri" panose="020F0502020204030204" pitchFamily="34" charset="0"/>
                <a:cs typeface="Times New Roman" panose="02020603050405020304" pitchFamily="18" charset="0"/>
              </a:rPr>
              <a:t>features</a:t>
            </a:r>
            <a:r>
              <a:rPr lang="fr-FR" sz="1800">
                <a:effectLst/>
                <a:latin typeface="Calibri" panose="020F0502020204030204" pitchFamily="34" charset="0"/>
                <a:ea typeface="Calibri" panose="020F0502020204030204" pitchFamily="34" charset="0"/>
                <a:cs typeface="Times New Roman" panose="02020603050405020304" pitchFamily="18" charset="0"/>
              </a:rPr>
              <a:t> fonctionne et ne casse pas le programme.</a:t>
            </a:r>
          </a:p>
          <a:p>
            <a:endParaRPr lang="fr-F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2</a:t>
            </a:fld>
            <a:endParaRPr lang="fr-FR"/>
          </a:p>
        </p:txBody>
      </p:sp>
    </p:spTree>
    <p:extLst>
      <p:ext uri="{BB962C8B-B14F-4D97-AF65-F5344CB8AC3E}">
        <p14:creationId xmlns:p14="http://schemas.microsoft.com/office/powerpoint/2010/main" val="125306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Performance</a:t>
            </a:r>
          </a:p>
          <a:p>
            <a:r>
              <a:rPr lang="fr-FR" sz="1800">
                <a:effectLst/>
                <a:latin typeface="Calibri" panose="020F0502020204030204" pitchFamily="34" charset="0"/>
                <a:ea typeface="Calibri" panose="020F0502020204030204" pitchFamily="34" charset="0"/>
                <a:cs typeface="Times New Roman" panose="02020603050405020304" pitchFamily="18" charset="0"/>
              </a:rPr>
              <a:t>Mesure les performances de l’application. Traite les informations concernant les temps de réponses d’utilisateurs. Exemple tester les requêtes sur un site. Permet de vérifier si l’application reste performante même avec une grande charge de requêtes/actions.</a:t>
            </a:r>
            <a:endParaRPr lang="fr-F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12</a:t>
            </a:fld>
            <a:endParaRPr lang="fr-FR"/>
          </a:p>
        </p:txBody>
      </p:sp>
    </p:spTree>
    <p:extLst>
      <p:ext uri="{BB962C8B-B14F-4D97-AF65-F5344CB8AC3E}">
        <p14:creationId xmlns:p14="http://schemas.microsoft.com/office/powerpoint/2010/main" val="3869596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Régression</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Test l’ensemble du programme pour s’assurer qu’il n’y a pas d’anomalies dans un programme déjà testé. En général on les effectue lors de modification du logiciel ou de son environnement.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ATTENTION : ces tests sont longs à exécuter car il faut tester pleins de cas différents afin de s’assurer de couvrir un maximum de cas possible. De plus ces tests ne garantissent pas l’absence de défauts.</a:t>
            </a:r>
          </a:p>
          <a:p>
            <a:endParaRPr lang="fr-F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13</a:t>
            </a:fld>
            <a:endParaRPr lang="fr-FR"/>
          </a:p>
        </p:txBody>
      </p:sp>
    </p:spTree>
    <p:extLst>
      <p:ext uri="{BB962C8B-B14F-4D97-AF65-F5344CB8AC3E}">
        <p14:creationId xmlns:p14="http://schemas.microsoft.com/office/powerpoint/2010/main" val="3796677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Bef>
                <a:spcPts val="200"/>
              </a:spcBef>
            </a:pPr>
            <a:r>
              <a:rPr lang="fr-FR"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 tests </a:t>
            </a:r>
            <a:r>
              <a:rPr lang="fr-FR" sz="1800" b="1"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driven</a:t>
            </a:r>
            <a:r>
              <a:rPr lang="fr-FR"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développement</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Le but du TDD est d’écrire les tests avant les fonctions.</a:t>
            </a:r>
          </a:p>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Les avantages</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S’assurer d’avoir une bonne architecture de code et que les fonctions fasse bien une seule chose</a:t>
            </a:r>
          </a:p>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Les inconvénients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Prend du temps lorsqu’on a pas l’habitude.</a:t>
            </a:r>
          </a:p>
          <a:p>
            <a:endParaRPr lang="fr-F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14</a:t>
            </a:fld>
            <a:endParaRPr lang="fr-FR"/>
          </a:p>
        </p:txBody>
      </p:sp>
    </p:spTree>
    <p:extLst>
      <p:ext uri="{BB962C8B-B14F-4D97-AF65-F5344CB8AC3E}">
        <p14:creationId xmlns:p14="http://schemas.microsoft.com/office/powerpoint/2010/main" val="83836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Bef>
                <a:spcPts val="200"/>
              </a:spcBef>
            </a:pPr>
            <a:r>
              <a:rPr lang="fr-FR"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Tests unitaires</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Savoir que notre fonction a le comportement voulu et qu’elle fonctionne indépendamment du reste du programme. Eviter de se retrouver dans une situation où on dit « je ne peux pas avancer mon travail j’attends que mon camarade finisse sa partie.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Chaque fonction est testée séparément du reste.</a:t>
            </a:r>
          </a:p>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Les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Pouvoir tester ses fonctions indépendamment, voir qu’elle fonction n’a pas les valeurs de return prévues</a:t>
            </a:r>
          </a:p>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Les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En général on fait du cas par cas, donc beaucoup de tests.</a:t>
            </a:r>
          </a:p>
          <a:p>
            <a:endParaRPr lang="fr-F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4</a:t>
            </a:fld>
            <a:endParaRPr lang="fr-FR"/>
          </a:p>
        </p:txBody>
      </p:sp>
    </p:spTree>
    <p:extLst>
      <p:ext uri="{BB962C8B-B14F-4D97-AF65-F5344CB8AC3E}">
        <p14:creationId xmlns:p14="http://schemas.microsoft.com/office/powerpoint/2010/main" val="3408330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Vous le connaissez bien (j’espère)</a:t>
            </a:r>
          </a:p>
          <a:p>
            <a:endParaRPr lang="fr-FR"/>
          </a:p>
          <a:p>
            <a:r>
              <a:rPr lang="fr-FR"/>
              <a:t>Utilisation des fonctions « </a:t>
            </a:r>
            <a:r>
              <a:rPr lang="fr-FR" err="1"/>
              <a:t>cr_assert</a:t>
            </a:r>
            <a:r>
              <a:rPr lang="fr-FR"/>
              <a:t> / </a:t>
            </a:r>
            <a:r>
              <a:rPr lang="fr-FR" err="1"/>
              <a:t>cr_expect</a:t>
            </a:r>
            <a:r>
              <a:rPr lang="fr-FR"/>
              <a:t> » </a:t>
            </a:r>
          </a:p>
          <a:p>
            <a:endParaRPr lang="fr-FR"/>
          </a:p>
          <a:p>
            <a:r>
              <a:rPr lang="fr-FR" err="1"/>
              <a:t>Assert</a:t>
            </a:r>
            <a:r>
              <a:rPr lang="fr-FR"/>
              <a:t> = </a:t>
            </a:r>
            <a:r>
              <a:rPr lang="fr-FR" err="1"/>
              <a:t>abort</a:t>
            </a:r>
            <a:r>
              <a:rPr lang="fr-FR"/>
              <a:t> en cas d’</a:t>
            </a:r>
            <a:r>
              <a:rPr lang="fr-FR" err="1"/>
              <a:t>echec</a:t>
            </a:r>
            <a:endParaRPr lang="fr-FR"/>
          </a:p>
          <a:p>
            <a:r>
              <a:rPr lang="fr-FR" err="1"/>
              <a:t>Expect</a:t>
            </a:r>
            <a:r>
              <a:rPr lang="fr-FR"/>
              <a:t> = marque le test comme raté en cas d’</a:t>
            </a:r>
            <a:r>
              <a:rPr lang="fr-FR" err="1"/>
              <a:t>echec</a:t>
            </a:r>
            <a:endParaRPr lang="fr-F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5</a:t>
            </a:fld>
            <a:endParaRPr lang="fr-FR"/>
          </a:p>
        </p:txBody>
      </p:sp>
    </p:spTree>
    <p:extLst>
      <p:ext uri="{BB962C8B-B14F-4D97-AF65-F5344CB8AC3E}">
        <p14:creationId xmlns:p14="http://schemas.microsoft.com/office/powerpoint/2010/main" val="331059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Permet de faire des classes pour les « tests suite »</a:t>
            </a:r>
          </a:p>
          <a:p>
            <a:r>
              <a:rPr lang="fr-FR"/>
              <a:t>-&gt; tests suite = ensemble de tests de la même </a:t>
            </a:r>
            <a:r>
              <a:rPr lang="fr-FR" err="1"/>
              <a:t>categorie</a:t>
            </a:r>
            <a:endParaRPr lang="fr-FR"/>
          </a:p>
          <a:p>
            <a:endParaRPr lang="fr-FR"/>
          </a:p>
          <a:p>
            <a:r>
              <a:rPr lang="fr-FR"/>
              <a:t>Exemple ici une test suite par fonction</a:t>
            </a:r>
          </a:p>
          <a:p>
            <a:endParaRPr lang="fr-FR"/>
          </a:p>
          <a:p>
            <a:r>
              <a:rPr lang="fr-FR"/>
              <a:t>-&gt; on peut lancer tous les tests en même temps</a:t>
            </a:r>
          </a:p>
          <a:p>
            <a:r>
              <a:rPr lang="fr-FR"/>
              <a:t> OU alors lancer seulement une classe en particulier =&gt; utile lorsqu’on ne souhaite pas lancer tous les tests</a:t>
            </a: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6</a:t>
            </a:fld>
            <a:endParaRPr lang="fr-FR"/>
          </a:p>
        </p:txBody>
      </p:sp>
    </p:spTree>
    <p:extLst>
      <p:ext uri="{BB962C8B-B14F-4D97-AF65-F5344CB8AC3E}">
        <p14:creationId xmlns:p14="http://schemas.microsoft.com/office/powerpoint/2010/main" val="3562283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fonctionnel:</a:t>
            </a:r>
          </a:p>
          <a:p>
            <a:r>
              <a:rPr lang="fr-FR"/>
              <a:t>	dans les grandes lignes les fonctions sont des variables et inversement</a:t>
            </a:r>
          </a:p>
          <a:p>
            <a:endParaRPr lang="fr-FR"/>
          </a:p>
          <a:p>
            <a:r>
              <a:rPr lang="fr-FR"/>
              <a:t>Les variables sont dites immutables: c’est-à-dire qu’on ne peut pas les modifier dans une fonction</a:t>
            </a:r>
          </a:p>
          <a:p>
            <a:endParaRPr lang="fr-FR"/>
          </a:p>
          <a:p>
            <a:r>
              <a:rPr lang="fr-FR" err="1"/>
              <a:t>Hunit</a:t>
            </a:r>
            <a:r>
              <a:rPr lang="fr-FR"/>
              <a:t>:</a:t>
            </a:r>
          </a:p>
          <a:p>
            <a:r>
              <a:rPr lang="fr-FR"/>
              <a:t>	</a:t>
            </a:r>
            <a:r>
              <a:rPr lang="fr-FR" err="1"/>
              <a:t>framework</a:t>
            </a:r>
            <a:r>
              <a:rPr lang="fr-FR"/>
              <a:t> de tests en </a:t>
            </a:r>
            <a:r>
              <a:rPr lang="fr-FR" err="1"/>
              <a:t>haskell</a:t>
            </a:r>
            <a:endParaRPr lang="fr-FR"/>
          </a:p>
          <a:p>
            <a:endParaRPr lang="fr-FR"/>
          </a:p>
          <a:p>
            <a:r>
              <a:rPr lang="fr-FR"/>
              <a:t>Une fonction = un test </a:t>
            </a:r>
          </a:p>
          <a:p>
            <a:endParaRPr lang="fr-FR"/>
          </a:p>
          <a:p>
            <a:r>
              <a:rPr lang="fr-FR"/>
              <a:t>Au final on run une liste de tests </a:t>
            </a: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7</a:t>
            </a:fld>
            <a:endParaRPr lang="fr-FR"/>
          </a:p>
        </p:txBody>
      </p:sp>
    </p:spTree>
    <p:extLst>
      <p:ext uri="{BB962C8B-B14F-4D97-AF65-F5344CB8AC3E}">
        <p14:creationId xmlns:p14="http://schemas.microsoft.com/office/powerpoint/2010/main" val="2517886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Faire des tests en JAVA</a:t>
            </a:r>
          </a:p>
          <a:p>
            <a:endParaRPr lang="fr-FR"/>
          </a:p>
          <a:p>
            <a:r>
              <a:rPr lang="fr-FR"/>
              <a:t>Classes héritant de la classe @Test du </a:t>
            </a:r>
            <a:r>
              <a:rPr lang="fr-FR" err="1"/>
              <a:t>framework</a:t>
            </a:r>
            <a:endParaRPr lang="fr-FR"/>
          </a:p>
          <a:p>
            <a:endParaRPr lang="fr-FR"/>
          </a:p>
          <a:p>
            <a:r>
              <a:rPr lang="fr-FR"/>
              <a:t>Toujours une comparaison a l’aide d’une fonction</a:t>
            </a:r>
          </a:p>
          <a:p>
            <a:endParaRPr lang="fr-FR"/>
          </a:p>
          <a:p>
            <a:r>
              <a:rPr lang="fr-FR"/>
              <a:t>DIFFERENCE ENTRE </a:t>
            </a:r>
            <a:r>
              <a:rPr lang="fr-FR" err="1"/>
              <a:t>Junit</a:t>
            </a:r>
            <a:r>
              <a:rPr lang="fr-FR"/>
              <a:t> et GOOGLE Truth:</a:t>
            </a:r>
          </a:p>
          <a:p>
            <a:endParaRPr lang="fr-FR"/>
          </a:p>
          <a:p>
            <a:r>
              <a:rPr lang="fr-FR" err="1"/>
              <a:t>Junit</a:t>
            </a:r>
            <a:r>
              <a:rPr lang="fr-FR"/>
              <a:t> = comparaison a l’aide d’une fonction</a:t>
            </a:r>
          </a:p>
          <a:p>
            <a:endParaRPr lang="fr-FR"/>
          </a:p>
          <a:p>
            <a:r>
              <a:rPr lang="fr-FR"/>
              <a:t>GOOGLE Truth = comparaison a l’aide d’un classe d’assertion</a:t>
            </a: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8</a:t>
            </a:fld>
            <a:endParaRPr lang="fr-FR"/>
          </a:p>
        </p:txBody>
      </p:sp>
    </p:spTree>
    <p:extLst>
      <p:ext uri="{BB962C8B-B14F-4D97-AF65-F5344CB8AC3E}">
        <p14:creationId xmlns:p14="http://schemas.microsoft.com/office/powerpoint/2010/main" val="253554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Bef>
                <a:spcPts val="200"/>
              </a:spcBef>
            </a:pPr>
            <a:r>
              <a:rPr lang="fr-FR"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Tests fonctionnels</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Servent à tester l’intégralité du programme. Vérifier si le programme fonctionne avec les données d’un exemple. </a:t>
            </a:r>
          </a:p>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Les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Vérifie que l’ensemble du programme a les bons résultats. </a:t>
            </a:r>
          </a:p>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Les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On peut manquer d’exemples, ou les exemples peuvent êtres erronés.</a:t>
            </a:r>
          </a:p>
          <a:p>
            <a:endParaRPr lang="fr-FR"/>
          </a:p>
          <a:p>
            <a:endParaRPr lang="fr-FR"/>
          </a:p>
          <a:p>
            <a:r>
              <a:rPr lang="fr-FR"/>
              <a:t>Dans ce cas précis:</a:t>
            </a:r>
          </a:p>
          <a:p>
            <a:endParaRPr lang="fr-FR"/>
          </a:p>
          <a:p>
            <a:r>
              <a:rPr lang="fr-FR"/>
              <a:t>Tester la valeur d’ exit d’un programme a l’aide d’un simple script :</a:t>
            </a:r>
          </a:p>
          <a:p>
            <a:r>
              <a:rPr lang="fr-FR"/>
              <a:t>	-&gt; pratique mais long</a:t>
            </a:r>
          </a:p>
          <a:p>
            <a:endParaRPr lang="fr-FR"/>
          </a:p>
          <a:p>
            <a:r>
              <a:rPr lang="fr-FR"/>
              <a:t>Pourquoi pas faire une fonction qui </a:t>
            </a:r>
            <a:r>
              <a:rPr lang="fr-FR" err="1"/>
              <a:t>repete</a:t>
            </a:r>
            <a:r>
              <a:rPr lang="fr-FR"/>
              <a:t> les conditions de tests ?</a:t>
            </a:r>
          </a:p>
          <a:p>
            <a:endParaRPr lang="fr-FR"/>
          </a:p>
          <a:p>
            <a:r>
              <a:rPr lang="fr-FR"/>
              <a:t>Par la suite on aura juste a appeler cette fonction avec des paramètres différents</a:t>
            </a:r>
          </a:p>
          <a:p>
            <a:endParaRPr lang="fr-FR"/>
          </a:p>
          <a:p>
            <a:r>
              <a:rPr lang="fr-FR"/>
              <a:t>ET HOP UNE MOULI PERSO</a:t>
            </a: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9</a:t>
            </a:fld>
            <a:endParaRPr lang="fr-FR"/>
          </a:p>
        </p:txBody>
      </p:sp>
    </p:spTree>
    <p:extLst>
      <p:ext uri="{BB962C8B-B14F-4D97-AF65-F5344CB8AC3E}">
        <p14:creationId xmlns:p14="http://schemas.microsoft.com/office/powerpoint/2010/main" val="147199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Bef>
                <a:spcPts val="200"/>
              </a:spcBef>
            </a:pPr>
            <a:r>
              <a:rPr lang="fr-FR"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Tests d’intégration</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Semblables aux tests unitaires, les tests d’intégration permettent de testes un ENSEMBLE de fonctions qui fonctionnent ensemble. Par exemple pour tester une feature avant son intégration. L’idée est de vérifier que les fonctions ont les bonnes interactions entre elles, car les fonctions peuvent marcher séparément mais pas forcément une fois que tout est lié.</a:t>
            </a:r>
          </a:p>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Les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Complete les tests unitaires donc moins de tests à écrire, permet de tester les interactions entre les fonctions du programme. Vérifie que les groupes de fonctions ont le comportement attendu.</a:t>
            </a:r>
          </a:p>
          <a:p>
            <a:pPr>
              <a:lnSpc>
                <a:spcPct val="107000"/>
              </a:lnSpc>
              <a:spcBef>
                <a:spcPts val="200"/>
              </a:spcBef>
            </a:pPr>
            <a:r>
              <a:rPr lang="fr-FR"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Les –</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On peut avoir tendance à vouloir tester tout son programme</a:t>
            </a:r>
          </a:p>
          <a:p>
            <a:endParaRPr lang="fr-F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10</a:t>
            </a:fld>
            <a:endParaRPr lang="fr-FR"/>
          </a:p>
        </p:txBody>
      </p:sp>
    </p:spTree>
    <p:extLst>
      <p:ext uri="{BB962C8B-B14F-4D97-AF65-F5344CB8AC3E}">
        <p14:creationId xmlns:p14="http://schemas.microsoft.com/office/powerpoint/2010/main" val="791407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Bef>
                <a:spcPts val="200"/>
              </a:spcBef>
            </a:pPr>
            <a:r>
              <a:rPr lang="fr-FR"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Tests d’acceptation (ou recette)</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A pour but de vérifier si le produit correspond bien aux attentes du clients</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Il se décompose en 2 parties :</a:t>
            </a:r>
          </a:p>
          <a:p>
            <a:pPr marL="342900" lvl="0" indent="-342900">
              <a:lnSpc>
                <a:spcPct val="107000"/>
              </a:lnSpc>
              <a:buFont typeface="Calibri" panose="020F0502020204030204" pitchFamily="34" charset="0"/>
              <a:buChar char="-"/>
            </a:pPr>
            <a:r>
              <a:rPr lang="fr-FR" sz="1800">
                <a:effectLst/>
                <a:latin typeface="Calibri" panose="020F0502020204030204" pitchFamily="34" charset="0"/>
                <a:ea typeface="Calibri" panose="020F0502020204030204" pitchFamily="34" charset="0"/>
                <a:cs typeface="Times New Roman" panose="02020603050405020304" pitchFamily="18" charset="0"/>
              </a:rPr>
              <a:t>Les tests système : avant la livraison dans les locaux du client, tests faits chez le fournisseur (tests unitaires, tests fonctionnels, tests de validation)</a:t>
            </a:r>
          </a:p>
          <a:p>
            <a:pPr marL="342900" lvl="0" indent="-342900">
              <a:lnSpc>
                <a:spcPct val="107000"/>
              </a:lnSpc>
              <a:spcAft>
                <a:spcPts val="800"/>
              </a:spcAft>
              <a:buFont typeface="Calibri" panose="020F0502020204030204" pitchFamily="34" charset="0"/>
              <a:buChar char="-"/>
            </a:pPr>
            <a:r>
              <a:rPr lang="fr-FR" sz="1800">
                <a:effectLst/>
                <a:latin typeface="Calibri" panose="020F0502020204030204" pitchFamily="34" charset="0"/>
                <a:ea typeface="Calibri" panose="020F0502020204030204" pitchFamily="34" charset="0"/>
                <a:cs typeface="Times New Roman" panose="02020603050405020304" pitchFamily="18" charset="0"/>
              </a:rPr>
              <a:t>Les tests d’acceptation sur le système du client</a:t>
            </a:r>
          </a:p>
          <a:p>
            <a:endParaRPr lang="fr-FR"/>
          </a:p>
        </p:txBody>
      </p:sp>
      <p:sp>
        <p:nvSpPr>
          <p:cNvPr id="4" name="Espace réservé du numéro de diapositive 3"/>
          <p:cNvSpPr>
            <a:spLocks noGrp="1"/>
          </p:cNvSpPr>
          <p:nvPr>
            <p:ph type="sldNum" sz="quarter" idx="5"/>
          </p:nvPr>
        </p:nvSpPr>
        <p:spPr/>
        <p:txBody>
          <a:bodyPr/>
          <a:lstStyle/>
          <a:p>
            <a:fld id="{A9429704-BA2E-40DC-8241-35C94675F02F}" type="slidenum">
              <a:rPr lang="fr-FR" smtClean="0"/>
              <a:t>11</a:t>
            </a:fld>
            <a:endParaRPr lang="fr-FR"/>
          </a:p>
        </p:txBody>
      </p:sp>
    </p:spTree>
    <p:extLst>
      <p:ext uri="{BB962C8B-B14F-4D97-AF65-F5344CB8AC3E}">
        <p14:creationId xmlns:p14="http://schemas.microsoft.com/office/powerpoint/2010/main" val="1754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4AF2D3-EAB0-4E7B-86AF-590CC5E3F523}" type="datetime1">
              <a:rPr lang="en-US" smtClean="0"/>
              <a:t>11/2/2021</a:t>
            </a:fld>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38538789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A86226-8C96-48A0-B8B4-470E41F6D53D}" type="datetime1">
              <a:rPr lang="en-US" smtClean="0"/>
              <a:t>11/2/2021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20290545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30A4C-B2CE-44EB-BB4A-B433AB030401}" type="datetime1">
              <a:rPr lang="en-US" smtClean="0"/>
              <a:t>11/2/2021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47944565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B912F3-2DD5-4F7A-A570-80A37CAA2FB6}" type="datetime1">
              <a:rPr lang="en-US" smtClean="0"/>
              <a:t>11/2/2021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59152452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73F2C5-7B2D-4044-B1CB-47720627766B}" type="datetime1">
              <a:rPr lang="en-US" smtClean="0"/>
              <a:t>11/2/2021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94913845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0CED78-DD5C-4661-A62F-5635D42B57DF}" type="datetime1">
              <a:rPr lang="en-US" smtClean="0"/>
              <a:t>11/2/2021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0309203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973C89-F802-4093-89DD-040CE95DC851}" type="datetime1">
              <a:rPr lang="en-US" smtClean="0"/>
              <a:t>11/2/2021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73317233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C44B6F-A07C-44BB-8858-6BB30B746B5E}" type="datetime1">
              <a:rPr lang="en-US" smtClean="0"/>
              <a:t>11/2/2021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1031255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0E645-0AC9-4CDF-9795-33B1CCDA7D81}" type="datetime1">
              <a:rPr lang="en-US" smtClean="0"/>
              <a:t>11/2/2021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4638898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8B6C64-6986-4619-9F2F-A6A29CF086B8}" type="datetime1">
              <a:rPr lang="en-US" smtClean="0"/>
              <a:t>11/2/2021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7184145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D4C67-40DB-4204-BD2B-092B047A3318}" type="datetime1">
              <a:rPr lang="en-US" smtClean="0"/>
              <a:t>11/2/2021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895827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33438"/>
            <a:ext cx="10515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199" y="1690688"/>
            <a:ext cx="10515600" cy="4077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52AC9-7254-42D7-A14D-AB8DE01FFDE4}" type="datetime1">
              <a:rPr lang="en-US" smtClean="0"/>
              <a:t>11/2/2021</a:t>
            </a:fld>
            <a:endParaRPr lang="en-US"/>
          </a:p>
        </p:txBody>
      </p:sp>
      <p:sp>
        <p:nvSpPr>
          <p:cNvPr id="6" name="Slide Number Placeholder 5"/>
          <p:cNvSpPr>
            <a:spLocks noGrp="1"/>
          </p:cNvSpPr>
          <p:nvPr>
            <p:ph type="sldNum" sz="quarter" idx="4"/>
          </p:nvPr>
        </p:nvSpPr>
        <p:spPr>
          <a:xfrm>
            <a:off x="4724400" y="6321426"/>
            <a:ext cx="2743200" cy="365125"/>
          </a:xfrm>
          <a:prstGeom prst="rect">
            <a:avLst/>
          </a:prstGeom>
        </p:spPr>
        <p:txBody>
          <a:bodyPr vert="horz" lIns="91440" tIns="45720" rIns="91440" bIns="45720" rtlCol="0" anchor="ctr"/>
          <a:lstStyle>
            <a:lvl1pPr algn="ctr">
              <a:defRPr sz="1800">
                <a:solidFill>
                  <a:srgbClr val="FF0000"/>
                </a:solidFill>
              </a:defRPr>
            </a:lvl1pPr>
          </a:lstStyle>
          <a:p>
            <a:fld id="{330EA680-D336-4FF7-8B7A-9848BB0A1C32}" type="slidenum">
              <a:rPr lang="en-US" smtClean="0"/>
              <a:pPr/>
              <a:t>‹N°›</a:t>
            </a:fld>
            <a:endParaRPr lang="en-US"/>
          </a:p>
        </p:txBody>
      </p:sp>
      <p:pic>
        <p:nvPicPr>
          <p:cNvPr id="1026" name="Picture 2">
            <a:extLst>
              <a:ext uri="{FF2B5EF4-FFF2-40B4-BE49-F238E27FC236}">
                <a16:creationId xmlns:a16="http://schemas.microsoft.com/office/drawing/2014/main" id="{7F4599D5-D086-400A-B945-6B82515A9DD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8491" y="0"/>
            <a:ext cx="121920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6E63FE8-D5BE-46CD-BA72-069CE8294A3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07691" y="123824"/>
            <a:ext cx="9998484" cy="981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0EC7E64-D9D0-4248-B837-52FD1536A3D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21853" y="1194594"/>
            <a:ext cx="752475" cy="4733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8F7D141-4DE5-4D5B-BBBC-D8F5BBE233E0}"/>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38211" y="5613401"/>
            <a:ext cx="8429625"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EA3F342-1366-4F58-AF9C-895164FF2953}"/>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1072812" y="815974"/>
            <a:ext cx="714375" cy="495232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B8017A55-5211-4159-BD1C-2127675AC040}"/>
              </a:ext>
            </a:extLst>
          </p:cNvPr>
          <p:cNvSpPr txBox="1"/>
          <p:nvPr userDrawn="1"/>
        </p:nvSpPr>
        <p:spPr>
          <a:xfrm>
            <a:off x="9367837" y="5768301"/>
            <a:ext cx="2085974" cy="523220"/>
          </a:xfrm>
          <a:prstGeom prst="rect">
            <a:avLst/>
          </a:prstGeom>
          <a:noFill/>
        </p:spPr>
        <p:txBody>
          <a:bodyPr wrap="square" rtlCol="0">
            <a:spAutoFit/>
          </a:bodyPr>
          <a:lstStyle/>
          <a:p>
            <a:pPr algn="ctr"/>
            <a:r>
              <a:rPr lang="fr-FR" sz="2800">
                <a:solidFill>
                  <a:srgbClr val="FF0000"/>
                </a:solidFill>
                <a:latin typeface="HACKED" panose="02000500000000000000" pitchFamily="2" charset="0"/>
              </a:rPr>
              <a:t>{ </a:t>
            </a:r>
            <a:r>
              <a:rPr lang="fr-FR" sz="2800" err="1">
                <a:solidFill>
                  <a:srgbClr val="FF0000"/>
                </a:solidFill>
                <a:latin typeface="HACKED" panose="02000500000000000000" pitchFamily="2" charset="0"/>
              </a:rPr>
              <a:t>Lab</a:t>
            </a:r>
            <a:r>
              <a:rPr lang="fr-FR" sz="2800">
                <a:solidFill>
                  <a:srgbClr val="FF0000"/>
                </a:solidFill>
                <a:latin typeface="HACKED" panose="02000500000000000000" pitchFamily="2" charset="0"/>
              </a:rPr>
              <a:t> </a:t>
            </a:r>
            <a:r>
              <a:rPr lang="fr-FR" sz="2800" err="1">
                <a:solidFill>
                  <a:srgbClr val="FF0000"/>
                </a:solidFill>
                <a:latin typeface="HACKED" panose="02000500000000000000" pitchFamily="2" charset="0"/>
              </a:rPr>
              <a:t>Astek</a:t>
            </a:r>
            <a:r>
              <a:rPr lang="fr-FR" sz="2800">
                <a:solidFill>
                  <a:srgbClr val="FF0000"/>
                </a:solidFill>
                <a:latin typeface="HACKED" panose="02000500000000000000" pitchFamily="2" charset="0"/>
              </a:rPr>
              <a:t> }</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hf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415141A-8D56-43EB-862E-9B74A90A791D}"/>
              </a:ext>
            </a:extLst>
          </p:cNvPr>
          <p:cNvSpPr>
            <a:spLocks noGrp="1"/>
          </p:cNvSpPr>
          <p:nvPr>
            <p:ph type="sldNum" sz="quarter" idx="12"/>
          </p:nvPr>
        </p:nvSpPr>
        <p:spPr/>
        <p:txBody>
          <a:bodyPr/>
          <a:lstStyle/>
          <a:p>
            <a:fld id="{330EA680-D336-4FF7-8B7A-9848BB0A1C32}" type="slidenum">
              <a:rPr lang="en-US" smtClean="0"/>
              <a:t>1</a:t>
            </a:fld>
            <a:endParaRPr lang="en-US"/>
          </a:p>
        </p:txBody>
      </p:sp>
      <p:sp>
        <p:nvSpPr>
          <p:cNvPr id="3" name="ZoneTexte 2">
            <a:extLst>
              <a:ext uri="{FF2B5EF4-FFF2-40B4-BE49-F238E27FC236}">
                <a16:creationId xmlns:a16="http://schemas.microsoft.com/office/drawing/2014/main" id="{E761F39E-4918-4AA0-8E02-81BD27B93D7F}"/>
              </a:ext>
            </a:extLst>
          </p:cNvPr>
          <p:cNvSpPr txBox="1"/>
          <p:nvPr/>
        </p:nvSpPr>
        <p:spPr>
          <a:xfrm>
            <a:off x="4666592" y="1936284"/>
            <a:ext cx="2858815" cy="1077218"/>
          </a:xfrm>
          <a:prstGeom prst="rect">
            <a:avLst/>
          </a:prstGeom>
          <a:noFill/>
        </p:spPr>
        <p:txBody>
          <a:bodyPr wrap="square" rtlCol="0">
            <a:spAutoFit/>
          </a:bodyPr>
          <a:lstStyle/>
          <a:p>
            <a:pPr algn="ctr"/>
            <a:r>
              <a:rPr lang="fr-FR" sz="3200"/>
              <a:t>Talk</a:t>
            </a:r>
          </a:p>
          <a:p>
            <a:pPr algn="ctr"/>
            <a:r>
              <a:rPr lang="fr-FR" sz="3200"/>
              <a:t>Tous les tests</a:t>
            </a:r>
          </a:p>
        </p:txBody>
      </p:sp>
      <p:sp>
        <p:nvSpPr>
          <p:cNvPr id="4" name="ZoneTexte 3">
            <a:extLst>
              <a:ext uri="{FF2B5EF4-FFF2-40B4-BE49-F238E27FC236}">
                <a16:creationId xmlns:a16="http://schemas.microsoft.com/office/drawing/2014/main" id="{3C176964-D4D4-4994-86DB-AD40E50CB292}"/>
              </a:ext>
            </a:extLst>
          </p:cNvPr>
          <p:cNvSpPr txBox="1"/>
          <p:nvPr/>
        </p:nvSpPr>
        <p:spPr>
          <a:xfrm>
            <a:off x="4183117" y="3730097"/>
            <a:ext cx="3825766" cy="954107"/>
          </a:xfrm>
          <a:prstGeom prst="rect">
            <a:avLst/>
          </a:prstGeom>
          <a:noFill/>
        </p:spPr>
        <p:txBody>
          <a:bodyPr wrap="square" rtlCol="0">
            <a:spAutoFit/>
          </a:bodyPr>
          <a:lstStyle/>
          <a:p>
            <a:pPr algn="ctr"/>
            <a:r>
              <a:rPr lang="fr-FR" sz="2800"/>
              <a:t>Paul BEAUDET</a:t>
            </a:r>
          </a:p>
          <a:p>
            <a:pPr algn="ctr"/>
            <a:r>
              <a:rPr lang="fr-FR" sz="2800"/>
              <a:t>Antoine DESRUET</a:t>
            </a:r>
          </a:p>
        </p:txBody>
      </p:sp>
    </p:spTree>
    <p:extLst>
      <p:ext uri="{BB962C8B-B14F-4D97-AF65-F5344CB8AC3E}">
        <p14:creationId xmlns:p14="http://schemas.microsoft.com/office/powerpoint/2010/main" val="411002909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75775-A11B-4599-86C0-8070698E7394}"/>
              </a:ext>
            </a:extLst>
          </p:cNvPr>
          <p:cNvSpPr>
            <a:spLocks noGrp="1"/>
          </p:cNvSpPr>
          <p:nvPr>
            <p:ph type="title"/>
          </p:nvPr>
        </p:nvSpPr>
        <p:spPr/>
        <p:txBody>
          <a:bodyPr/>
          <a:lstStyle/>
          <a:p>
            <a:r>
              <a:rPr lang="fr-FR"/>
              <a:t>Tests d’intégration</a:t>
            </a:r>
          </a:p>
        </p:txBody>
      </p:sp>
      <p:sp>
        <p:nvSpPr>
          <p:cNvPr id="3" name="Espace réservé du numéro de diapositive 2">
            <a:extLst>
              <a:ext uri="{FF2B5EF4-FFF2-40B4-BE49-F238E27FC236}">
                <a16:creationId xmlns:a16="http://schemas.microsoft.com/office/drawing/2014/main" id="{19B370AE-F200-4F40-84FE-D0CFE206E651}"/>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4" name="Picture 4" descr="Text&#10;&#10;Description automatically generated">
            <a:extLst>
              <a:ext uri="{FF2B5EF4-FFF2-40B4-BE49-F238E27FC236}">
                <a16:creationId xmlns:a16="http://schemas.microsoft.com/office/drawing/2014/main" id="{F3117902-6B08-4DF7-B0E2-0D9A196E9626}"/>
              </a:ext>
            </a:extLst>
          </p:cNvPr>
          <p:cNvPicPr>
            <a:picLocks noChangeAspect="1"/>
          </p:cNvPicPr>
          <p:nvPr/>
        </p:nvPicPr>
        <p:blipFill>
          <a:blip r:embed="rId3"/>
          <a:stretch>
            <a:fillRect/>
          </a:stretch>
        </p:blipFill>
        <p:spPr>
          <a:xfrm>
            <a:off x="3414295" y="1574748"/>
            <a:ext cx="5376778" cy="4383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918453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E5E96D-3604-4C7D-B41A-05FF09DA9D4F}"/>
              </a:ext>
            </a:extLst>
          </p:cNvPr>
          <p:cNvSpPr>
            <a:spLocks noGrp="1"/>
          </p:cNvSpPr>
          <p:nvPr>
            <p:ph type="title"/>
          </p:nvPr>
        </p:nvSpPr>
        <p:spPr/>
        <p:txBody>
          <a:bodyPr/>
          <a:lstStyle/>
          <a:p>
            <a:r>
              <a:rPr lang="fr-FR"/>
              <a:t>Tests d’acceptation</a:t>
            </a:r>
          </a:p>
        </p:txBody>
      </p:sp>
      <p:sp>
        <p:nvSpPr>
          <p:cNvPr id="3" name="Espace réservé du numéro de diapositive 2">
            <a:extLst>
              <a:ext uri="{FF2B5EF4-FFF2-40B4-BE49-F238E27FC236}">
                <a16:creationId xmlns:a16="http://schemas.microsoft.com/office/drawing/2014/main" id="{F9FEAD71-96B5-4444-92A1-7945EDE31654}"/>
              </a:ext>
            </a:extLst>
          </p:cNvPr>
          <p:cNvSpPr>
            <a:spLocks noGrp="1"/>
          </p:cNvSpPr>
          <p:nvPr>
            <p:ph type="sldNum" sz="quarter" idx="12"/>
          </p:nvPr>
        </p:nvSpPr>
        <p:spPr/>
        <p:txBody>
          <a:bodyPr/>
          <a:lstStyle/>
          <a:p>
            <a:fld id="{330EA680-D336-4FF7-8B7A-9848BB0A1C32}" type="slidenum">
              <a:rPr lang="en-US" smtClean="0"/>
              <a:t>11</a:t>
            </a:fld>
            <a:endParaRPr lang="en-US"/>
          </a:p>
        </p:txBody>
      </p:sp>
      <p:pic>
        <p:nvPicPr>
          <p:cNvPr id="9" name="Picture 9">
            <a:extLst>
              <a:ext uri="{FF2B5EF4-FFF2-40B4-BE49-F238E27FC236}">
                <a16:creationId xmlns:a16="http://schemas.microsoft.com/office/drawing/2014/main" id="{B74DA413-94E6-4F50-B5AB-35A07D84BE62}"/>
              </a:ext>
            </a:extLst>
          </p:cNvPr>
          <p:cNvPicPr>
            <a:picLocks noChangeAspect="1"/>
          </p:cNvPicPr>
          <p:nvPr/>
        </p:nvPicPr>
        <p:blipFill>
          <a:blip r:embed="rId3"/>
          <a:stretch>
            <a:fillRect/>
          </a:stretch>
        </p:blipFill>
        <p:spPr>
          <a:xfrm>
            <a:off x="4457032" y="1977189"/>
            <a:ext cx="1687095" cy="1687095"/>
          </a:xfrm>
          <a:prstGeom prst="rect">
            <a:avLst/>
          </a:prstGeom>
        </p:spPr>
      </p:pic>
      <p:pic>
        <p:nvPicPr>
          <p:cNvPr id="10" name="Picture 10" descr="Icon&#10;&#10;Description automatically generated">
            <a:extLst>
              <a:ext uri="{FF2B5EF4-FFF2-40B4-BE49-F238E27FC236}">
                <a16:creationId xmlns:a16="http://schemas.microsoft.com/office/drawing/2014/main" id="{24433CA0-107A-4BB1-8252-AD71664CD70E}"/>
              </a:ext>
            </a:extLst>
          </p:cNvPr>
          <p:cNvPicPr>
            <a:picLocks noChangeAspect="1"/>
          </p:cNvPicPr>
          <p:nvPr/>
        </p:nvPicPr>
        <p:blipFill>
          <a:blip r:embed="rId4"/>
          <a:stretch>
            <a:fillRect/>
          </a:stretch>
        </p:blipFill>
        <p:spPr>
          <a:xfrm>
            <a:off x="6589295" y="3661611"/>
            <a:ext cx="1753937" cy="1753937"/>
          </a:xfrm>
          <a:prstGeom prst="rect">
            <a:avLst/>
          </a:prstGeom>
        </p:spPr>
      </p:pic>
      <p:pic>
        <p:nvPicPr>
          <p:cNvPr id="11" name="Picture 11" descr="Logo, icon&#10;&#10;Description automatically generated">
            <a:extLst>
              <a:ext uri="{FF2B5EF4-FFF2-40B4-BE49-F238E27FC236}">
                <a16:creationId xmlns:a16="http://schemas.microsoft.com/office/drawing/2014/main" id="{94DFCB27-96CB-4AB7-B235-2B6522639A84}"/>
              </a:ext>
            </a:extLst>
          </p:cNvPr>
          <p:cNvPicPr>
            <a:picLocks noChangeAspect="1"/>
          </p:cNvPicPr>
          <p:nvPr/>
        </p:nvPicPr>
        <p:blipFill>
          <a:blip r:embed="rId5"/>
          <a:stretch>
            <a:fillRect/>
          </a:stretch>
        </p:blipFill>
        <p:spPr>
          <a:xfrm>
            <a:off x="9095874" y="2044031"/>
            <a:ext cx="1620253" cy="1620253"/>
          </a:xfrm>
          <a:prstGeom prst="rect">
            <a:avLst/>
          </a:prstGeom>
        </p:spPr>
      </p:pic>
      <p:sp>
        <p:nvSpPr>
          <p:cNvPr id="12" name="ZoneTexte 11">
            <a:extLst>
              <a:ext uri="{FF2B5EF4-FFF2-40B4-BE49-F238E27FC236}">
                <a16:creationId xmlns:a16="http://schemas.microsoft.com/office/drawing/2014/main" id="{E5E18D24-305D-4395-976C-EB20F119BA1C}"/>
              </a:ext>
            </a:extLst>
          </p:cNvPr>
          <p:cNvSpPr txBox="1"/>
          <p:nvPr/>
        </p:nvSpPr>
        <p:spPr>
          <a:xfrm>
            <a:off x="1347630" y="2775794"/>
            <a:ext cx="2565758" cy="369332"/>
          </a:xfrm>
          <a:prstGeom prst="rect">
            <a:avLst/>
          </a:prstGeom>
          <a:noFill/>
        </p:spPr>
        <p:txBody>
          <a:bodyPr wrap="square">
            <a:spAutoFit/>
          </a:bodyPr>
          <a:lstStyle/>
          <a:p>
            <a:r>
              <a:rPr lang="en-US">
                <a:cs typeface="Calibri"/>
              </a:rPr>
              <a:t>- Tests </a:t>
            </a:r>
            <a:r>
              <a:rPr lang="en-US" err="1">
                <a:cs typeface="Calibri"/>
              </a:rPr>
              <a:t>fonctionnels</a:t>
            </a:r>
            <a:endParaRPr lang="fr-FR"/>
          </a:p>
        </p:txBody>
      </p:sp>
      <p:sp>
        <p:nvSpPr>
          <p:cNvPr id="13" name="ZoneTexte 12">
            <a:extLst>
              <a:ext uri="{FF2B5EF4-FFF2-40B4-BE49-F238E27FC236}">
                <a16:creationId xmlns:a16="http://schemas.microsoft.com/office/drawing/2014/main" id="{E5E41E7A-8E06-4B8C-B0E9-A7397FCAE6A5}"/>
              </a:ext>
            </a:extLst>
          </p:cNvPr>
          <p:cNvSpPr txBox="1"/>
          <p:nvPr/>
        </p:nvSpPr>
        <p:spPr>
          <a:xfrm>
            <a:off x="1347630" y="3081516"/>
            <a:ext cx="2131940" cy="369332"/>
          </a:xfrm>
          <a:prstGeom prst="rect">
            <a:avLst/>
          </a:prstGeom>
          <a:noFill/>
        </p:spPr>
        <p:txBody>
          <a:bodyPr wrap="square">
            <a:spAutoFit/>
          </a:bodyPr>
          <a:lstStyle/>
          <a:p>
            <a:r>
              <a:rPr lang="en-US">
                <a:cs typeface="Calibri"/>
              </a:rPr>
              <a:t>- Tests </a:t>
            </a:r>
            <a:r>
              <a:rPr lang="en-US" err="1">
                <a:cs typeface="Calibri"/>
              </a:rPr>
              <a:t>d'intégration</a:t>
            </a:r>
            <a:endParaRPr lang="en-US">
              <a:cs typeface="Calibri"/>
            </a:endParaRPr>
          </a:p>
        </p:txBody>
      </p:sp>
      <p:sp>
        <p:nvSpPr>
          <p:cNvPr id="14" name="ZoneTexte 13">
            <a:extLst>
              <a:ext uri="{FF2B5EF4-FFF2-40B4-BE49-F238E27FC236}">
                <a16:creationId xmlns:a16="http://schemas.microsoft.com/office/drawing/2014/main" id="{8A0EC57E-A963-4CF3-BDAE-8E465E66A3B2}"/>
              </a:ext>
            </a:extLst>
          </p:cNvPr>
          <p:cNvSpPr txBox="1"/>
          <p:nvPr/>
        </p:nvSpPr>
        <p:spPr>
          <a:xfrm>
            <a:off x="1347630" y="3387238"/>
            <a:ext cx="2565758" cy="369332"/>
          </a:xfrm>
          <a:prstGeom prst="rect">
            <a:avLst/>
          </a:prstGeom>
          <a:noFill/>
        </p:spPr>
        <p:txBody>
          <a:bodyPr wrap="square">
            <a:spAutoFit/>
          </a:bodyPr>
          <a:lstStyle/>
          <a:p>
            <a:r>
              <a:rPr lang="en-US">
                <a:cs typeface="Calibri"/>
              </a:rPr>
              <a:t>- Tests de validation</a:t>
            </a:r>
          </a:p>
        </p:txBody>
      </p:sp>
    </p:spTree>
    <p:extLst>
      <p:ext uri="{BB962C8B-B14F-4D97-AF65-F5344CB8AC3E}">
        <p14:creationId xmlns:p14="http://schemas.microsoft.com/office/powerpoint/2010/main" val="2959391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887AC6-6FBA-4C49-940F-8E27B387532E}"/>
              </a:ext>
            </a:extLst>
          </p:cNvPr>
          <p:cNvSpPr>
            <a:spLocks noGrp="1"/>
          </p:cNvSpPr>
          <p:nvPr>
            <p:ph type="title"/>
          </p:nvPr>
        </p:nvSpPr>
        <p:spPr/>
        <p:txBody>
          <a:bodyPr/>
          <a:lstStyle/>
          <a:p>
            <a:r>
              <a:rPr lang="fr-FR"/>
              <a:t>Tests de performances</a:t>
            </a:r>
          </a:p>
        </p:txBody>
      </p:sp>
      <p:sp>
        <p:nvSpPr>
          <p:cNvPr id="3" name="Espace réservé du numéro de diapositive 2">
            <a:extLst>
              <a:ext uri="{FF2B5EF4-FFF2-40B4-BE49-F238E27FC236}">
                <a16:creationId xmlns:a16="http://schemas.microsoft.com/office/drawing/2014/main" id="{DB800088-6EA5-4C9E-AD72-F30C846E16E4}"/>
              </a:ext>
            </a:extLst>
          </p:cNvPr>
          <p:cNvSpPr>
            <a:spLocks noGrp="1"/>
          </p:cNvSpPr>
          <p:nvPr>
            <p:ph type="sldNum" sz="quarter" idx="12"/>
          </p:nvPr>
        </p:nvSpPr>
        <p:spPr/>
        <p:txBody>
          <a:bodyPr/>
          <a:lstStyle/>
          <a:p>
            <a:fld id="{330EA680-D336-4FF7-8B7A-9848BB0A1C32}" type="slidenum">
              <a:rPr lang="en-US" smtClean="0"/>
              <a:t>12</a:t>
            </a:fld>
            <a:endParaRPr lang="en-US"/>
          </a:p>
        </p:txBody>
      </p:sp>
      <p:pic>
        <p:nvPicPr>
          <p:cNvPr id="4" name="Picture 4" descr="Graphical user interface, chart, line chart&#10;&#10;Description automatically generated">
            <a:extLst>
              <a:ext uri="{FF2B5EF4-FFF2-40B4-BE49-F238E27FC236}">
                <a16:creationId xmlns:a16="http://schemas.microsoft.com/office/drawing/2014/main" id="{088C9526-312F-428D-9E07-C48DC617990A}"/>
              </a:ext>
            </a:extLst>
          </p:cNvPr>
          <p:cNvPicPr>
            <a:picLocks noChangeAspect="1"/>
          </p:cNvPicPr>
          <p:nvPr/>
        </p:nvPicPr>
        <p:blipFill>
          <a:blip r:embed="rId3"/>
          <a:stretch>
            <a:fillRect/>
          </a:stretch>
        </p:blipFill>
        <p:spPr>
          <a:xfrm>
            <a:off x="2735848" y="1866152"/>
            <a:ext cx="6720304" cy="36299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417345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4EBD78-6904-4A1E-9C5D-5004BDBE3769}"/>
              </a:ext>
            </a:extLst>
          </p:cNvPr>
          <p:cNvSpPr>
            <a:spLocks noGrp="1"/>
          </p:cNvSpPr>
          <p:nvPr>
            <p:ph type="title"/>
          </p:nvPr>
        </p:nvSpPr>
        <p:spPr/>
        <p:txBody>
          <a:bodyPr/>
          <a:lstStyle/>
          <a:p>
            <a:r>
              <a:rPr lang="fr-FR"/>
              <a:t>Tests de régression</a:t>
            </a:r>
          </a:p>
        </p:txBody>
      </p:sp>
      <p:sp>
        <p:nvSpPr>
          <p:cNvPr id="3" name="Espace réservé du numéro de diapositive 2">
            <a:extLst>
              <a:ext uri="{FF2B5EF4-FFF2-40B4-BE49-F238E27FC236}">
                <a16:creationId xmlns:a16="http://schemas.microsoft.com/office/drawing/2014/main" id="{093EC877-D8E7-4B1A-8AC0-222E5F2DBD43}"/>
              </a:ext>
            </a:extLst>
          </p:cNvPr>
          <p:cNvSpPr>
            <a:spLocks noGrp="1"/>
          </p:cNvSpPr>
          <p:nvPr>
            <p:ph type="sldNum" sz="quarter" idx="12"/>
          </p:nvPr>
        </p:nvSpPr>
        <p:spPr/>
        <p:txBody>
          <a:bodyPr/>
          <a:lstStyle/>
          <a:p>
            <a:fld id="{330EA680-D336-4FF7-8B7A-9848BB0A1C32}" type="slidenum">
              <a:rPr lang="en-US" smtClean="0"/>
              <a:t>13</a:t>
            </a:fld>
            <a:endParaRPr lang="en-US"/>
          </a:p>
        </p:txBody>
      </p:sp>
      <p:pic>
        <p:nvPicPr>
          <p:cNvPr id="4" name="Picture 4" descr="Chart, line chart&#10;&#10;Description automatically generated">
            <a:extLst>
              <a:ext uri="{FF2B5EF4-FFF2-40B4-BE49-F238E27FC236}">
                <a16:creationId xmlns:a16="http://schemas.microsoft.com/office/drawing/2014/main" id="{6C40A0C1-6BE3-45BD-9771-125FA63A555E}"/>
              </a:ext>
            </a:extLst>
          </p:cNvPr>
          <p:cNvPicPr>
            <a:picLocks noChangeAspect="1"/>
          </p:cNvPicPr>
          <p:nvPr/>
        </p:nvPicPr>
        <p:blipFill>
          <a:blip r:embed="rId3"/>
          <a:stretch>
            <a:fillRect/>
          </a:stretch>
        </p:blipFill>
        <p:spPr>
          <a:xfrm>
            <a:off x="2535321" y="1574299"/>
            <a:ext cx="7128041" cy="4284244"/>
          </a:xfrm>
          <a:prstGeom prst="rect">
            <a:avLst/>
          </a:prstGeom>
        </p:spPr>
      </p:pic>
    </p:spTree>
    <p:extLst>
      <p:ext uri="{BB962C8B-B14F-4D97-AF65-F5344CB8AC3E}">
        <p14:creationId xmlns:p14="http://schemas.microsoft.com/office/powerpoint/2010/main" val="39922526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38B947-8DF9-4E3B-9AE7-189A3A2E076A}"/>
              </a:ext>
            </a:extLst>
          </p:cNvPr>
          <p:cNvSpPr>
            <a:spLocks noGrp="1"/>
          </p:cNvSpPr>
          <p:nvPr>
            <p:ph type="title"/>
          </p:nvPr>
        </p:nvSpPr>
        <p:spPr/>
        <p:txBody>
          <a:bodyPr/>
          <a:lstStyle/>
          <a:p>
            <a:r>
              <a:rPr lang="fr-FR"/>
              <a:t>Pour aller plus loin</a:t>
            </a:r>
          </a:p>
        </p:txBody>
      </p:sp>
      <p:sp>
        <p:nvSpPr>
          <p:cNvPr id="3" name="Espace réservé du numéro de diapositive 2">
            <a:extLst>
              <a:ext uri="{FF2B5EF4-FFF2-40B4-BE49-F238E27FC236}">
                <a16:creationId xmlns:a16="http://schemas.microsoft.com/office/drawing/2014/main" id="{DBDBB37A-99BD-4394-A184-A72E08D6FD3B}"/>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4" name="Picture 4" descr="Diagram&#10;&#10;Description automatically generated">
            <a:extLst>
              <a:ext uri="{FF2B5EF4-FFF2-40B4-BE49-F238E27FC236}">
                <a16:creationId xmlns:a16="http://schemas.microsoft.com/office/drawing/2014/main" id="{76B1C600-1ACC-4FE4-8F7C-10C965E81DF1}"/>
              </a:ext>
            </a:extLst>
          </p:cNvPr>
          <p:cNvPicPr>
            <a:picLocks noChangeAspect="1"/>
          </p:cNvPicPr>
          <p:nvPr/>
        </p:nvPicPr>
        <p:blipFill>
          <a:blip r:embed="rId3"/>
          <a:stretch>
            <a:fillRect/>
          </a:stretch>
        </p:blipFill>
        <p:spPr>
          <a:xfrm>
            <a:off x="2578768" y="1689387"/>
            <a:ext cx="7047829" cy="4007278"/>
          </a:xfrm>
          <a:prstGeom prst="rect">
            <a:avLst/>
          </a:prstGeom>
        </p:spPr>
      </p:pic>
    </p:spTree>
    <p:extLst>
      <p:ext uri="{BB962C8B-B14F-4D97-AF65-F5344CB8AC3E}">
        <p14:creationId xmlns:p14="http://schemas.microsoft.com/office/powerpoint/2010/main" val="23650975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D4306E-406E-4ACF-9EAA-8194E853BF93}"/>
              </a:ext>
            </a:extLst>
          </p:cNvPr>
          <p:cNvSpPr>
            <a:spLocks noGrp="1"/>
          </p:cNvSpPr>
          <p:nvPr>
            <p:ph type="title"/>
          </p:nvPr>
        </p:nvSpPr>
        <p:spPr/>
        <p:txBody>
          <a:bodyPr/>
          <a:lstStyle/>
          <a:p>
            <a:r>
              <a:rPr lang="fr-FR"/>
              <a:t>Pourquoi tester?</a:t>
            </a:r>
          </a:p>
        </p:txBody>
      </p:sp>
      <p:sp>
        <p:nvSpPr>
          <p:cNvPr id="3" name="Espace réservé du numéro de diapositive 2">
            <a:extLst>
              <a:ext uri="{FF2B5EF4-FFF2-40B4-BE49-F238E27FC236}">
                <a16:creationId xmlns:a16="http://schemas.microsoft.com/office/drawing/2014/main" id="{7009E4E4-AA0B-4620-9CBF-E2FB3E9E0E77}"/>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5" name="Image 5" descr="Une image contenant texte&#10;&#10;Description générée automatiquement">
            <a:extLst>
              <a:ext uri="{FF2B5EF4-FFF2-40B4-BE49-F238E27FC236}">
                <a16:creationId xmlns:a16="http://schemas.microsoft.com/office/drawing/2014/main" id="{F4D70652-32C1-4054-A827-9EF0F32F22E3}"/>
              </a:ext>
            </a:extLst>
          </p:cNvPr>
          <p:cNvPicPr>
            <a:picLocks noChangeAspect="1"/>
          </p:cNvPicPr>
          <p:nvPr/>
        </p:nvPicPr>
        <p:blipFill>
          <a:blip r:embed="rId3"/>
          <a:stretch>
            <a:fillRect/>
          </a:stretch>
        </p:blipFill>
        <p:spPr>
          <a:xfrm>
            <a:off x="3239478" y="1872672"/>
            <a:ext cx="5722814" cy="37281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3482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28FECE-8C5C-4A55-8BD4-DAB747479CBA}"/>
              </a:ext>
            </a:extLst>
          </p:cNvPr>
          <p:cNvSpPr>
            <a:spLocks noGrp="1"/>
          </p:cNvSpPr>
          <p:nvPr>
            <p:ph type="title"/>
          </p:nvPr>
        </p:nvSpPr>
        <p:spPr/>
        <p:txBody>
          <a:bodyPr/>
          <a:lstStyle/>
          <a:p>
            <a:r>
              <a:rPr lang="en-US" err="1">
                <a:ea typeface="+mj-lt"/>
                <a:cs typeface="+mj-lt"/>
              </a:rPr>
              <a:t>Différents</a:t>
            </a:r>
            <a:r>
              <a:rPr lang="en-US">
                <a:ea typeface="+mj-lt"/>
                <a:cs typeface="+mj-lt"/>
              </a:rPr>
              <a:t> types de tests</a:t>
            </a:r>
            <a:endParaRPr lang="fr-FR">
              <a:ea typeface="+mj-lt"/>
              <a:cs typeface="+mj-lt"/>
            </a:endParaRPr>
          </a:p>
        </p:txBody>
      </p:sp>
      <p:sp>
        <p:nvSpPr>
          <p:cNvPr id="3" name="Espace réservé du numéro de diapositive 2">
            <a:extLst>
              <a:ext uri="{FF2B5EF4-FFF2-40B4-BE49-F238E27FC236}">
                <a16:creationId xmlns:a16="http://schemas.microsoft.com/office/drawing/2014/main" id="{CE57C24D-6698-4870-98D7-C73FF78B2035}"/>
              </a:ext>
            </a:extLst>
          </p:cNvPr>
          <p:cNvSpPr>
            <a:spLocks noGrp="1"/>
          </p:cNvSpPr>
          <p:nvPr>
            <p:ph type="sldNum" sz="quarter" idx="12"/>
          </p:nvPr>
        </p:nvSpPr>
        <p:spPr/>
        <p:txBody>
          <a:bodyPr/>
          <a:lstStyle/>
          <a:p>
            <a:fld id="{330EA680-D336-4FF7-8B7A-9848BB0A1C32}" type="slidenum">
              <a:rPr lang="en-US" smtClean="0"/>
              <a:t>3</a:t>
            </a:fld>
            <a:endParaRPr lang="en-US"/>
          </a:p>
        </p:txBody>
      </p:sp>
      <p:graphicFrame>
        <p:nvGraphicFramePr>
          <p:cNvPr id="5" name="Diagramme 40">
            <a:extLst>
              <a:ext uri="{FF2B5EF4-FFF2-40B4-BE49-F238E27FC236}">
                <a16:creationId xmlns:a16="http://schemas.microsoft.com/office/drawing/2014/main" id="{AB534E3F-BAF7-4850-B9A0-AE2D260EBCC4}"/>
              </a:ext>
            </a:extLst>
          </p:cNvPr>
          <p:cNvGraphicFramePr/>
          <p:nvPr>
            <p:extLst>
              <p:ext uri="{D42A27DB-BD31-4B8C-83A1-F6EECF244321}">
                <p14:modId xmlns:p14="http://schemas.microsoft.com/office/powerpoint/2010/main" val="3768934276"/>
              </p:ext>
            </p:extLst>
          </p:nvPr>
        </p:nvGraphicFramePr>
        <p:xfrm>
          <a:off x="1154824" y="1549742"/>
          <a:ext cx="9882352" cy="3758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8558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CD2EB3-93CA-4BDF-B5F1-F7F8F8512736}"/>
              </a:ext>
            </a:extLst>
          </p:cNvPr>
          <p:cNvSpPr>
            <a:spLocks noGrp="1"/>
          </p:cNvSpPr>
          <p:nvPr>
            <p:ph type="title"/>
          </p:nvPr>
        </p:nvSpPr>
        <p:spPr/>
        <p:txBody>
          <a:bodyPr/>
          <a:lstStyle/>
          <a:p>
            <a:r>
              <a:rPr lang="fr-FR"/>
              <a:t>Tests unitaires</a:t>
            </a:r>
          </a:p>
        </p:txBody>
      </p:sp>
      <p:sp>
        <p:nvSpPr>
          <p:cNvPr id="3" name="Espace réservé du numéro de diapositive 2">
            <a:extLst>
              <a:ext uri="{FF2B5EF4-FFF2-40B4-BE49-F238E27FC236}">
                <a16:creationId xmlns:a16="http://schemas.microsoft.com/office/drawing/2014/main" id="{362000FC-A31B-4662-ACFA-615936914BF3}"/>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4" name="Image 4">
            <a:extLst>
              <a:ext uri="{FF2B5EF4-FFF2-40B4-BE49-F238E27FC236}">
                <a16:creationId xmlns:a16="http://schemas.microsoft.com/office/drawing/2014/main" id="{EF7CF86E-496B-427C-8116-B86F97F38F1B}"/>
              </a:ext>
            </a:extLst>
          </p:cNvPr>
          <p:cNvPicPr>
            <a:picLocks noChangeAspect="1"/>
          </p:cNvPicPr>
          <p:nvPr/>
        </p:nvPicPr>
        <p:blipFill>
          <a:blip r:embed="rId3"/>
          <a:stretch>
            <a:fillRect/>
          </a:stretch>
        </p:blipFill>
        <p:spPr>
          <a:xfrm>
            <a:off x="4724400" y="2041743"/>
            <a:ext cx="2743200" cy="2774515"/>
          </a:xfrm>
          <a:prstGeom prst="rect">
            <a:avLst/>
          </a:prstGeom>
        </p:spPr>
      </p:pic>
      <p:pic>
        <p:nvPicPr>
          <p:cNvPr id="5" name="Image 5">
            <a:extLst>
              <a:ext uri="{FF2B5EF4-FFF2-40B4-BE49-F238E27FC236}">
                <a16:creationId xmlns:a16="http://schemas.microsoft.com/office/drawing/2014/main" id="{42B89018-8638-48B6-8F1A-1932B31701BE}"/>
              </a:ext>
            </a:extLst>
          </p:cNvPr>
          <p:cNvPicPr>
            <a:picLocks noChangeAspect="1"/>
          </p:cNvPicPr>
          <p:nvPr/>
        </p:nvPicPr>
        <p:blipFill>
          <a:blip r:embed="rId4"/>
          <a:stretch>
            <a:fillRect/>
          </a:stretch>
        </p:blipFill>
        <p:spPr>
          <a:xfrm>
            <a:off x="4451959" y="1784959"/>
            <a:ext cx="3288082" cy="3288082"/>
          </a:xfrm>
          <a:prstGeom prst="rect">
            <a:avLst/>
          </a:prstGeom>
        </p:spPr>
      </p:pic>
    </p:spTree>
    <p:extLst>
      <p:ext uri="{BB962C8B-B14F-4D97-AF65-F5344CB8AC3E}">
        <p14:creationId xmlns:p14="http://schemas.microsoft.com/office/powerpoint/2010/main" val="2062893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5DAE3B-F6B8-40BE-81DB-2124BB34B060}"/>
              </a:ext>
            </a:extLst>
          </p:cNvPr>
          <p:cNvSpPr>
            <a:spLocks noGrp="1"/>
          </p:cNvSpPr>
          <p:nvPr>
            <p:ph type="title"/>
          </p:nvPr>
        </p:nvSpPr>
        <p:spPr/>
        <p:txBody>
          <a:bodyPr/>
          <a:lstStyle/>
          <a:p>
            <a:r>
              <a:rPr lang="fr-FR">
                <a:cs typeface="Calibri Light"/>
              </a:rPr>
              <a:t>En C : Criterion</a:t>
            </a:r>
          </a:p>
        </p:txBody>
      </p:sp>
      <p:sp>
        <p:nvSpPr>
          <p:cNvPr id="3" name="Espace réservé du numéro de diapositive 2">
            <a:extLst>
              <a:ext uri="{FF2B5EF4-FFF2-40B4-BE49-F238E27FC236}">
                <a16:creationId xmlns:a16="http://schemas.microsoft.com/office/drawing/2014/main" id="{3047C176-81F5-4519-A13A-F83FD4227697}"/>
              </a:ext>
            </a:extLst>
          </p:cNvPr>
          <p:cNvSpPr>
            <a:spLocks noGrp="1"/>
          </p:cNvSpPr>
          <p:nvPr>
            <p:ph type="sldNum" sz="quarter" idx="12"/>
          </p:nvPr>
        </p:nvSpPr>
        <p:spPr/>
        <p:txBody>
          <a:bodyPr/>
          <a:lstStyle/>
          <a:p>
            <a:fld id="{330EA680-D336-4FF7-8B7A-9848BB0A1C32}" type="slidenum">
              <a:rPr lang="en-US" smtClean="0"/>
              <a:t>5</a:t>
            </a:fld>
            <a:endParaRPr lang="en-US"/>
          </a:p>
        </p:txBody>
      </p:sp>
      <p:pic>
        <p:nvPicPr>
          <p:cNvPr id="4" name="Image 4" descr="Une image contenant texte&#10;&#10;Description générée automatiquement">
            <a:extLst>
              <a:ext uri="{FF2B5EF4-FFF2-40B4-BE49-F238E27FC236}">
                <a16:creationId xmlns:a16="http://schemas.microsoft.com/office/drawing/2014/main" id="{E54B0F0A-899F-46D5-B85E-EB741DD3261B}"/>
              </a:ext>
            </a:extLst>
          </p:cNvPr>
          <p:cNvPicPr>
            <a:picLocks noChangeAspect="1"/>
          </p:cNvPicPr>
          <p:nvPr/>
        </p:nvPicPr>
        <p:blipFill>
          <a:blip r:embed="rId3"/>
          <a:stretch>
            <a:fillRect/>
          </a:stretch>
        </p:blipFill>
        <p:spPr>
          <a:xfrm>
            <a:off x="2172222" y="2427254"/>
            <a:ext cx="7847556" cy="2003493"/>
          </a:xfrm>
          <a:prstGeom prst="rect">
            <a:avLst/>
          </a:prstGeom>
          <a:ln>
            <a:noFill/>
          </a:ln>
          <a:effectLst>
            <a:outerShdw blurRad="292100" dist="139700" dir="2700000" algn="tl" rotWithShape="0">
              <a:srgbClr val="333333">
                <a:alpha val="65000"/>
              </a:srgbClr>
            </a:outerShdw>
          </a:effectLst>
        </p:spPr>
      </p:pic>
      <p:pic>
        <p:nvPicPr>
          <p:cNvPr id="5" name="Image 5" descr="Une image contenant texte&#10;&#10;Description générée automatiquement">
            <a:extLst>
              <a:ext uri="{FF2B5EF4-FFF2-40B4-BE49-F238E27FC236}">
                <a16:creationId xmlns:a16="http://schemas.microsoft.com/office/drawing/2014/main" id="{02DE4147-EF93-405F-A4D9-73EB75697ECF}"/>
              </a:ext>
            </a:extLst>
          </p:cNvPr>
          <p:cNvPicPr>
            <a:picLocks noChangeAspect="1"/>
          </p:cNvPicPr>
          <p:nvPr/>
        </p:nvPicPr>
        <p:blipFill>
          <a:blip r:embed="rId4"/>
          <a:stretch>
            <a:fillRect/>
          </a:stretch>
        </p:blipFill>
        <p:spPr>
          <a:xfrm>
            <a:off x="2814181" y="1690688"/>
            <a:ext cx="6563637" cy="41744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0263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A180F-C4E5-4245-8367-100BD7D7FF6E}"/>
              </a:ext>
            </a:extLst>
          </p:cNvPr>
          <p:cNvSpPr>
            <a:spLocks noGrp="1"/>
          </p:cNvSpPr>
          <p:nvPr>
            <p:ph type="title"/>
          </p:nvPr>
        </p:nvSpPr>
        <p:spPr/>
        <p:txBody>
          <a:bodyPr/>
          <a:lstStyle/>
          <a:p>
            <a:r>
              <a:rPr lang="fr-FR"/>
              <a:t>En python: </a:t>
            </a:r>
            <a:r>
              <a:rPr lang="fr-FR" err="1"/>
              <a:t>unittest</a:t>
            </a:r>
            <a:endParaRPr lang="fr-FR"/>
          </a:p>
        </p:txBody>
      </p:sp>
      <p:sp>
        <p:nvSpPr>
          <p:cNvPr id="3" name="Espace réservé du numéro de diapositive 2">
            <a:extLst>
              <a:ext uri="{FF2B5EF4-FFF2-40B4-BE49-F238E27FC236}">
                <a16:creationId xmlns:a16="http://schemas.microsoft.com/office/drawing/2014/main" id="{37AFB871-ADD3-4A71-A697-AB5CCE72E889}"/>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6" name="Image 6" descr="Une image contenant texte&#10;&#10;Description générée automatiquement">
            <a:extLst>
              <a:ext uri="{FF2B5EF4-FFF2-40B4-BE49-F238E27FC236}">
                <a16:creationId xmlns:a16="http://schemas.microsoft.com/office/drawing/2014/main" id="{ABE7D3C3-80A0-42EE-BBB7-C9E27392FEEE}"/>
              </a:ext>
            </a:extLst>
          </p:cNvPr>
          <p:cNvPicPr>
            <a:picLocks noChangeAspect="1"/>
          </p:cNvPicPr>
          <p:nvPr/>
        </p:nvPicPr>
        <p:blipFill>
          <a:blip r:embed="rId3"/>
          <a:stretch>
            <a:fillRect/>
          </a:stretch>
        </p:blipFill>
        <p:spPr>
          <a:xfrm>
            <a:off x="4724400" y="2529590"/>
            <a:ext cx="2743200" cy="1798820"/>
          </a:xfrm>
          <a:prstGeom prst="rect">
            <a:avLst/>
          </a:prstGeom>
          <a:ln>
            <a:noFill/>
          </a:ln>
          <a:effectLst>
            <a:outerShdw blurRad="292100" dist="139700" dir="2700000" algn="tl" rotWithShape="0">
              <a:srgbClr val="333333">
                <a:alpha val="65000"/>
              </a:srgbClr>
            </a:outerShdw>
          </a:effectLst>
        </p:spPr>
      </p:pic>
      <p:pic>
        <p:nvPicPr>
          <p:cNvPr id="7" name="Image 7" descr="Une image contenant texte&#10;&#10;Description générée automatiquement">
            <a:extLst>
              <a:ext uri="{FF2B5EF4-FFF2-40B4-BE49-F238E27FC236}">
                <a16:creationId xmlns:a16="http://schemas.microsoft.com/office/drawing/2014/main" id="{6452637E-8EA1-42F1-AD4F-FF98E27F351E}"/>
              </a:ext>
            </a:extLst>
          </p:cNvPr>
          <p:cNvPicPr>
            <a:picLocks noChangeAspect="1"/>
          </p:cNvPicPr>
          <p:nvPr/>
        </p:nvPicPr>
        <p:blipFill>
          <a:blip r:embed="rId4"/>
          <a:stretch>
            <a:fillRect/>
          </a:stretch>
        </p:blipFill>
        <p:spPr>
          <a:xfrm>
            <a:off x="3899770" y="1772600"/>
            <a:ext cx="4392459" cy="3827630"/>
          </a:xfrm>
          <a:prstGeom prst="rect">
            <a:avLst/>
          </a:prstGeom>
          <a:ln>
            <a:noFill/>
          </a:ln>
          <a:effectLst>
            <a:outerShdw blurRad="292100" dist="139700" dir="2700000" algn="tl" rotWithShape="0">
              <a:srgbClr val="333333">
                <a:alpha val="65000"/>
              </a:srgbClr>
            </a:outerShdw>
          </a:effectLst>
        </p:spPr>
      </p:pic>
      <p:pic>
        <p:nvPicPr>
          <p:cNvPr id="8" name="Image 8">
            <a:extLst>
              <a:ext uri="{FF2B5EF4-FFF2-40B4-BE49-F238E27FC236}">
                <a16:creationId xmlns:a16="http://schemas.microsoft.com/office/drawing/2014/main" id="{B27A3FC6-C14A-46C5-97E1-879DBF3FB4E0}"/>
              </a:ext>
            </a:extLst>
          </p:cNvPr>
          <p:cNvPicPr>
            <a:picLocks noChangeAspect="1"/>
          </p:cNvPicPr>
          <p:nvPr/>
        </p:nvPicPr>
        <p:blipFill>
          <a:blip r:embed="rId5"/>
          <a:stretch>
            <a:fillRect/>
          </a:stretch>
        </p:blipFill>
        <p:spPr>
          <a:xfrm>
            <a:off x="2652385" y="2806165"/>
            <a:ext cx="6887227" cy="1245669"/>
          </a:xfrm>
          <a:prstGeom prst="rect">
            <a:avLst/>
          </a:prstGeom>
          <a:ln>
            <a:noFill/>
          </a:ln>
          <a:effectLst>
            <a:outerShdw blurRad="292100" dist="139700" dir="2700000" algn="tl" rotWithShape="0">
              <a:srgbClr val="333333">
                <a:alpha val="65000"/>
              </a:srgbClr>
            </a:outerShdw>
          </a:effectLst>
        </p:spPr>
      </p:pic>
      <p:pic>
        <p:nvPicPr>
          <p:cNvPr id="9" name="Image 9">
            <a:extLst>
              <a:ext uri="{FF2B5EF4-FFF2-40B4-BE49-F238E27FC236}">
                <a16:creationId xmlns:a16="http://schemas.microsoft.com/office/drawing/2014/main" id="{D433248A-589E-46EA-ADEC-DDBB149F1596}"/>
              </a:ext>
            </a:extLst>
          </p:cNvPr>
          <p:cNvPicPr>
            <a:picLocks noChangeAspect="1"/>
          </p:cNvPicPr>
          <p:nvPr/>
        </p:nvPicPr>
        <p:blipFill>
          <a:blip r:embed="rId6"/>
          <a:stretch>
            <a:fillRect/>
          </a:stretch>
        </p:blipFill>
        <p:spPr>
          <a:xfrm>
            <a:off x="2506247" y="2799494"/>
            <a:ext cx="7179501" cy="12590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7522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0 0 L -0.25 0 E" pathEditMode="relative" ptsTypes="">
                                      <p:cBhvr>
                                        <p:cTn id="11" dur="2000" fill="hold"/>
                                        <p:tgtEl>
                                          <p:spTgt spid="6"/>
                                        </p:tgtEl>
                                        <p:attrNameLst>
                                          <p:attrName>ppt_x</p:attrName>
                                          <p:attrName>ppt_y</p:attrName>
                                        </p:attrNameLst>
                                      </p:cBhvr>
                                    </p:animMotion>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500"/>
                            </p:stCondLst>
                            <p:childTnLst>
                              <p:par>
                                <p:cTn id="17" presetID="63" presetClass="path" presetSubtype="0" accel="50000" decel="50000" fill="hold" nodeType="afterEffect">
                                  <p:stCondLst>
                                    <p:cond delay="0"/>
                                  </p:stCondLst>
                                  <p:childTnLst>
                                    <p:animMotion origin="layout" path="M 0 0 L 0.25 0 E" pathEditMode="relative" ptsTypes="">
                                      <p:cBhvr>
                                        <p:cTn id="18" dur="2000" fill="hold"/>
                                        <p:tgtEl>
                                          <p:spTgt spid="7"/>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341B-2851-47A8-AC7D-D914A62BE9A5}"/>
              </a:ext>
            </a:extLst>
          </p:cNvPr>
          <p:cNvSpPr>
            <a:spLocks noGrp="1"/>
          </p:cNvSpPr>
          <p:nvPr>
            <p:ph type="title"/>
          </p:nvPr>
        </p:nvSpPr>
        <p:spPr/>
        <p:txBody>
          <a:bodyPr/>
          <a:lstStyle/>
          <a:p>
            <a:r>
              <a:rPr lang="en-US">
                <a:cs typeface="Calibri Light"/>
              </a:rPr>
              <a:t>En Haskell : </a:t>
            </a:r>
            <a:r>
              <a:rPr lang="en-US" err="1">
                <a:cs typeface="Calibri Light"/>
              </a:rPr>
              <a:t>HUnit</a:t>
            </a:r>
            <a:endParaRPr lang="en-US" err="1"/>
          </a:p>
        </p:txBody>
      </p:sp>
      <p:sp>
        <p:nvSpPr>
          <p:cNvPr id="3" name="Slide Number Placeholder 2">
            <a:extLst>
              <a:ext uri="{FF2B5EF4-FFF2-40B4-BE49-F238E27FC236}">
                <a16:creationId xmlns:a16="http://schemas.microsoft.com/office/drawing/2014/main" id="{7E5EB26F-D13D-4E9C-849C-821C5FCD48CB}"/>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5" name="Image 5" descr="Une image contenant texte&#10;&#10;Description générée automatiquement">
            <a:extLst>
              <a:ext uri="{FF2B5EF4-FFF2-40B4-BE49-F238E27FC236}">
                <a16:creationId xmlns:a16="http://schemas.microsoft.com/office/drawing/2014/main" id="{265B19BE-5829-41F3-9D61-643F2959686A}"/>
              </a:ext>
            </a:extLst>
          </p:cNvPr>
          <p:cNvPicPr>
            <a:picLocks noChangeAspect="1"/>
          </p:cNvPicPr>
          <p:nvPr/>
        </p:nvPicPr>
        <p:blipFill>
          <a:blip r:embed="rId3"/>
          <a:stretch>
            <a:fillRect/>
          </a:stretch>
        </p:blipFill>
        <p:spPr>
          <a:xfrm>
            <a:off x="1237990" y="2186426"/>
            <a:ext cx="9716020" cy="2481584"/>
          </a:xfrm>
          <a:prstGeom prst="rect">
            <a:avLst/>
          </a:prstGeom>
          <a:ln>
            <a:noFill/>
          </a:ln>
          <a:effectLst>
            <a:outerShdw blurRad="292100" dist="139700" dir="2700000" algn="tl" rotWithShape="0">
              <a:srgbClr val="333333">
                <a:alpha val="65000"/>
              </a:srgbClr>
            </a:outerShdw>
          </a:effectLst>
        </p:spPr>
      </p:pic>
      <p:pic>
        <p:nvPicPr>
          <p:cNvPr id="7" name="Image 7" descr="Une image contenant texte&#10;&#10;Description générée automatiquement">
            <a:extLst>
              <a:ext uri="{FF2B5EF4-FFF2-40B4-BE49-F238E27FC236}">
                <a16:creationId xmlns:a16="http://schemas.microsoft.com/office/drawing/2014/main" id="{72C2323E-08F3-4F84-B30C-BC2E49F64442}"/>
              </a:ext>
            </a:extLst>
          </p:cNvPr>
          <p:cNvPicPr>
            <a:picLocks noChangeAspect="1"/>
          </p:cNvPicPr>
          <p:nvPr/>
        </p:nvPicPr>
        <p:blipFill>
          <a:blip r:embed="rId4"/>
          <a:stretch>
            <a:fillRect/>
          </a:stretch>
        </p:blipFill>
        <p:spPr>
          <a:xfrm>
            <a:off x="872647" y="2242585"/>
            <a:ext cx="10446705" cy="2369265"/>
          </a:xfrm>
          <a:prstGeom prst="rect">
            <a:avLst/>
          </a:prstGeom>
          <a:ln>
            <a:noFill/>
          </a:ln>
          <a:effectLst>
            <a:outerShdw blurRad="292100" dist="139700" dir="2700000" algn="tl" rotWithShape="0">
              <a:srgbClr val="333333">
                <a:alpha val="65000"/>
              </a:srgbClr>
            </a:outerShdw>
          </a:effectLst>
        </p:spPr>
      </p:pic>
      <p:pic>
        <p:nvPicPr>
          <p:cNvPr id="4" name="Image 4" descr="Une image contenant texte&#10;&#10;Description générée automatiquement">
            <a:extLst>
              <a:ext uri="{FF2B5EF4-FFF2-40B4-BE49-F238E27FC236}">
                <a16:creationId xmlns:a16="http://schemas.microsoft.com/office/drawing/2014/main" id="{DFA33C57-B888-44BE-82D7-8C8BB73BEC30}"/>
              </a:ext>
            </a:extLst>
          </p:cNvPr>
          <p:cNvPicPr>
            <a:picLocks noChangeAspect="1"/>
          </p:cNvPicPr>
          <p:nvPr/>
        </p:nvPicPr>
        <p:blipFill>
          <a:blip r:embed="rId5"/>
          <a:stretch>
            <a:fillRect/>
          </a:stretch>
        </p:blipFill>
        <p:spPr>
          <a:xfrm>
            <a:off x="1728592" y="2575087"/>
            <a:ext cx="8734816" cy="20367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8086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B251-8228-49E6-AABE-0DB18D98BC70}"/>
              </a:ext>
            </a:extLst>
          </p:cNvPr>
          <p:cNvSpPr>
            <a:spLocks noGrp="1"/>
          </p:cNvSpPr>
          <p:nvPr>
            <p:ph type="title"/>
          </p:nvPr>
        </p:nvSpPr>
        <p:spPr/>
        <p:txBody>
          <a:bodyPr/>
          <a:lstStyle/>
          <a:p>
            <a:r>
              <a:rPr lang="en-US">
                <a:cs typeface="Calibri Light"/>
              </a:rPr>
              <a:t>En Java : Junit et Google Truth</a:t>
            </a:r>
            <a:endParaRPr lang="en-US"/>
          </a:p>
        </p:txBody>
      </p:sp>
      <p:sp>
        <p:nvSpPr>
          <p:cNvPr id="3" name="Slide Number Placeholder 2">
            <a:extLst>
              <a:ext uri="{FF2B5EF4-FFF2-40B4-BE49-F238E27FC236}">
                <a16:creationId xmlns:a16="http://schemas.microsoft.com/office/drawing/2014/main" id="{02F013A5-572C-4F13-BD6D-F707DAA82A75}"/>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4" name="Image 4" descr="Une image contenant texte&#10;&#10;Description générée automatiquement">
            <a:extLst>
              <a:ext uri="{FF2B5EF4-FFF2-40B4-BE49-F238E27FC236}">
                <a16:creationId xmlns:a16="http://schemas.microsoft.com/office/drawing/2014/main" id="{3ABACBAC-F31E-4FEA-BC7E-9B1C97979419}"/>
              </a:ext>
            </a:extLst>
          </p:cNvPr>
          <p:cNvPicPr>
            <a:picLocks noChangeAspect="1"/>
          </p:cNvPicPr>
          <p:nvPr/>
        </p:nvPicPr>
        <p:blipFill>
          <a:blip r:embed="rId3"/>
          <a:stretch>
            <a:fillRect/>
          </a:stretch>
        </p:blipFill>
        <p:spPr>
          <a:xfrm>
            <a:off x="3445702" y="1856451"/>
            <a:ext cx="5300596" cy="3446016"/>
          </a:xfrm>
          <a:prstGeom prst="rect">
            <a:avLst/>
          </a:prstGeom>
          <a:ln>
            <a:noFill/>
          </a:ln>
          <a:effectLst>
            <a:outerShdw blurRad="292100" dist="139700" dir="2700000" algn="tl" rotWithShape="0">
              <a:srgbClr val="333333">
                <a:alpha val="65000"/>
              </a:srgbClr>
            </a:outerShdw>
          </a:effectLst>
        </p:spPr>
      </p:pic>
      <p:pic>
        <p:nvPicPr>
          <p:cNvPr id="5" name="Image 5" descr="Une image contenant texte&#10;&#10;Description générée automatiquement">
            <a:extLst>
              <a:ext uri="{FF2B5EF4-FFF2-40B4-BE49-F238E27FC236}">
                <a16:creationId xmlns:a16="http://schemas.microsoft.com/office/drawing/2014/main" id="{BF527050-C4A9-4BA7-8A8A-08465CE69E00}"/>
              </a:ext>
            </a:extLst>
          </p:cNvPr>
          <p:cNvPicPr>
            <a:picLocks noChangeAspect="1"/>
          </p:cNvPicPr>
          <p:nvPr/>
        </p:nvPicPr>
        <p:blipFill>
          <a:blip r:embed="rId4"/>
          <a:stretch>
            <a:fillRect/>
          </a:stretch>
        </p:blipFill>
        <p:spPr>
          <a:xfrm>
            <a:off x="2501030" y="2010382"/>
            <a:ext cx="7189939" cy="28372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6685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B5781-55EF-4E9A-8C38-35583EC91787}"/>
              </a:ext>
            </a:extLst>
          </p:cNvPr>
          <p:cNvSpPr>
            <a:spLocks noGrp="1"/>
          </p:cNvSpPr>
          <p:nvPr>
            <p:ph type="title"/>
          </p:nvPr>
        </p:nvSpPr>
        <p:spPr/>
        <p:txBody>
          <a:bodyPr/>
          <a:lstStyle/>
          <a:p>
            <a:r>
              <a:rPr lang="fr-FR"/>
              <a:t>Tests fonctionnels</a:t>
            </a:r>
          </a:p>
        </p:txBody>
      </p:sp>
      <p:sp>
        <p:nvSpPr>
          <p:cNvPr id="3" name="Espace réservé du numéro de diapositive 2">
            <a:extLst>
              <a:ext uri="{FF2B5EF4-FFF2-40B4-BE49-F238E27FC236}">
                <a16:creationId xmlns:a16="http://schemas.microsoft.com/office/drawing/2014/main" id="{5EB8702E-EB15-40D3-99EA-1B591C781CFF}"/>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4" name="Image 4" descr="Une image contenant texte&#10;&#10;Description générée automatiquement">
            <a:extLst>
              <a:ext uri="{FF2B5EF4-FFF2-40B4-BE49-F238E27FC236}">
                <a16:creationId xmlns:a16="http://schemas.microsoft.com/office/drawing/2014/main" id="{958B7308-802B-4EB5-9CDA-2FD1A42D359E}"/>
              </a:ext>
            </a:extLst>
          </p:cNvPr>
          <p:cNvPicPr>
            <a:picLocks noChangeAspect="1"/>
          </p:cNvPicPr>
          <p:nvPr/>
        </p:nvPicPr>
        <p:blipFill>
          <a:blip r:embed="rId3"/>
          <a:stretch>
            <a:fillRect/>
          </a:stretch>
        </p:blipFill>
        <p:spPr>
          <a:xfrm>
            <a:off x="3116894" y="2463701"/>
            <a:ext cx="5958213" cy="1930599"/>
          </a:xfrm>
          <a:prstGeom prst="rect">
            <a:avLst/>
          </a:prstGeom>
          <a:ln>
            <a:noFill/>
          </a:ln>
          <a:effectLst>
            <a:outerShdw blurRad="292100" dist="139700" dir="2700000" algn="tl" rotWithShape="0">
              <a:srgbClr val="333333">
                <a:alpha val="65000"/>
              </a:srgbClr>
            </a:outerShdw>
          </a:effectLst>
        </p:spPr>
      </p:pic>
      <p:pic>
        <p:nvPicPr>
          <p:cNvPr id="5" name="Image 5" descr="Une image contenant texte&#10;&#10;Description générée automatiquement">
            <a:extLst>
              <a:ext uri="{FF2B5EF4-FFF2-40B4-BE49-F238E27FC236}">
                <a16:creationId xmlns:a16="http://schemas.microsoft.com/office/drawing/2014/main" id="{A2A02B6C-21A8-4DD7-98DD-0D6B8C3C2599}"/>
              </a:ext>
            </a:extLst>
          </p:cNvPr>
          <p:cNvPicPr>
            <a:picLocks noChangeAspect="1"/>
          </p:cNvPicPr>
          <p:nvPr/>
        </p:nvPicPr>
        <p:blipFill>
          <a:blip r:embed="rId4"/>
          <a:stretch>
            <a:fillRect/>
          </a:stretch>
        </p:blipFill>
        <p:spPr>
          <a:xfrm>
            <a:off x="2271387" y="1519168"/>
            <a:ext cx="7649226" cy="4197292"/>
          </a:xfrm>
          <a:prstGeom prst="rect">
            <a:avLst/>
          </a:prstGeom>
          <a:ln>
            <a:noFill/>
          </a:ln>
          <a:effectLst>
            <a:outerShdw blurRad="292100" dist="139700" dir="2700000" algn="tl" rotWithShape="0">
              <a:srgbClr val="333333">
                <a:alpha val="65000"/>
              </a:srgbClr>
            </a:outerShdw>
          </a:effectLst>
        </p:spPr>
      </p:pic>
      <p:pic>
        <p:nvPicPr>
          <p:cNvPr id="6" name="Image 6" descr="Une image contenant texte&#10;&#10;Description générée automatiquement">
            <a:extLst>
              <a:ext uri="{FF2B5EF4-FFF2-40B4-BE49-F238E27FC236}">
                <a16:creationId xmlns:a16="http://schemas.microsoft.com/office/drawing/2014/main" id="{F0B15317-EFB0-4582-A1EC-5A302BD22C13}"/>
              </a:ext>
            </a:extLst>
          </p:cNvPr>
          <p:cNvPicPr>
            <a:picLocks noChangeAspect="1"/>
          </p:cNvPicPr>
          <p:nvPr/>
        </p:nvPicPr>
        <p:blipFill>
          <a:blip r:embed="rId5"/>
          <a:stretch>
            <a:fillRect/>
          </a:stretch>
        </p:blipFill>
        <p:spPr>
          <a:xfrm>
            <a:off x="4416467" y="1690688"/>
            <a:ext cx="3359063" cy="41892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3376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Grand écran</PresentationFormat>
  <Slides>14</Slides>
  <Notes>12</Notes>
  <HiddenSlides>0</HiddenSlide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office theme</vt:lpstr>
      <vt:lpstr>Présentation PowerPoint</vt:lpstr>
      <vt:lpstr>Pourquoi tester?</vt:lpstr>
      <vt:lpstr>Différents types de tests</vt:lpstr>
      <vt:lpstr>Tests unitaires</vt:lpstr>
      <vt:lpstr>En C : Criterion</vt:lpstr>
      <vt:lpstr>En python: unittest</vt:lpstr>
      <vt:lpstr>En Haskell : HUnit</vt:lpstr>
      <vt:lpstr>En Java : Junit et Google Truth</vt:lpstr>
      <vt:lpstr>Tests fonctionnels</vt:lpstr>
      <vt:lpstr>Tests d’intégration</vt:lpstr>
      <vt:lpstr>Tests d’acceptation</vt:lpstr>
      <vt:lpstr>Tests de performances</vt:lpstr>
      <vt:lpstr>Tests de régression</vt:lpstr>
      <vt:lpstr>Pour aller plus loin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2021-03-05T14:20:31Z</dcterms:created>
  <dcterms:modified xsi:type="dcterms:W3CDTF">2021-11-02T23:06:15Z</dcterms:modified>
</cp:coreProperties>
</file>