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343" r:id="rId2"/>
    <p:sldId id="558" r:id="rId3"/>
    <p:sldId id="559" r:id="rId4"/>
    <p:sldId id="560" r:id="rId5"/>
    <p:sldId id="561" r:id="rId6"/>
    <p:sldId id="564" r:id="rId7"/>
    <p:sldId id="565" r:id="rId8"/>
    <p:sldId id="562" r:id="rId9"/>
    <p:sldId id="563" r:id="rId10"/>
  </p:sldIdLst>
  <p:sldSz cx="9144000" cy="6858000" type="screen4x3"/>
  <p:notesSz cx="7086600" cy="9372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2">
          <p15:clr>
            <a:srgbClr val="A4A3A4"/>
          </p15:clr>
        </p15:guide>
        <p15:guide id="2" pos="22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B3535"/>
    <a:srgbClr val="E3931D"/>
    <a:srgbClr val="6C0000"/>
    <a:srgbClr val="E11F1F"/>
    <a:srgbClr val="91D050"/>
    <a:srgbClr val="92D050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Χωρίς στυλ, χωρίς πλέγμα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Φωτεινό στυλ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6" autoAdjust="0"/>
    <p:restoredTop sz="94087" autoAdjust="0"/>
  </p:normalViewPr>
  <p:slideViewPr>
    <p:cSldViewPr>
      <p:cViewPr varScale="1">
        <p:scale>
          <a:sx n="107" d="100"/>
          <a:sy n="107" d="100"/>
        </p:scale>
        <p:origin x="1722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5" d="100"/>
          <a:sy n="35" d="100"/>
        </p:scale>
        <p:origin x="-2316" y="-102"/>
      </p:cViewPr>
      <p:guideLst>
        <p:guide orient="horz" pos="2952"/>
        <p:guide pos="22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1071" cy="469575"/>
          </a:xfrm>
          <a:prstGeom prst="rect">
            <a:avLst/>
          </a:prstGeom>
        </p:spPr>
        <p:txBody>
          <a:bodyPr vert="horz" lIns="89974" tIns="44987" rIns="89974" bIns="44987" rtlCol="0"/>
          <a:lstStyle>
            <a:lvl1pPr algn="l">
              <a:defRPr sz="11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13945" y="1"/>
            <a:ext cx="3071071" cy="469575"/>
          </a:xfrm>
          <a:prstGeom prst="rect">
            <a:avLst/>
          </a:prstGeom>
        </p:spPr>
        <p:txBody>
          <a:bodyPr vert="horz" lIns="89974" tIns="44987" rIns="89974" bIns="44987" rtlCol="0"/>
          <a:lstStyle>
            <a:lvl1pPr algn="r">
              <a:defRPr sz="11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D5C1EFE9-7A47-42BA-BE2A-DC91CBC96F02}" type="datetimeFigureOut">
              <a:rPr lang="en-US"/>
              <a:pPr>
                <a:defRPr/>
              </a:pPr>
              <a:t>4/4/2021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901572"/>
            <a:ext cx="3071071" cy="469574"/>
          </a:xfrm>
          <a:prstGeom prst="rect">
            <a:avLst/>
          </a:prstGeom>
        </p:spPr>
        <p:txBody>
          <a:bodyPr vert="horz" lIns="89974" tIns="44987" rIns="89974" bIns="44987" rtlCol="0" anchor="b"/>
          <a:lstStyle>
            <a:lvl1pPr algn="l">
              <a:defRPr sz="11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13945" y="8901572"/>
            <a:ext cx="3071071" cy="469574"/>
          </a:xfrm>
          <a:prstGeom prst="rect">
            <a:avLst/>
          </a:prstGeom>
        </p:spPr>
        <p:txBody>
          <a:bodyPr vert="horz" lIns="89974" tIns="44987" rIns="89974" bIns="44987" rtlCol="0" anchor="b"/>
          <a:lstStyle>
            <a:lvl1pPr algn="r">
              <a:defRPr sz="11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6414ACB1-9F4A-41D4-8A64-D147799536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289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1071" cy="469575"/>
          </a:xfrm>
          <a:prstGeom prst="rect">
            <a:avLst/>
          </a:prstGeom>
        </p:spPr>
        <p:txBody>
          <a:bodyPr vert="horz" lIns="89974" tIns="44987" rIns="89974" bIns="44987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3945" y="1"/>
            <a:ext cx="3071071" cy="469575"/>
          </a:xfrm>
          <a:prstGeom prst="rect">
            <a:avLst/>
          </a:prstGeom>
        </p:spPr>
        <p:txBody>
          <a:bodyPr vert="horz" lIns="89974" tIns="44987" rIns="89974" bIns="44987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>
                <a:latin typeface="+mn-lt"/>
                <a:cs typeface="+mn-cs"/>
              </a:defRPr>
            </a:lvl1pPr>
          </a:lstStyle>
          <a:p>
            <a:pPr>
              <a:defRPr/>
            </a:pPr>
            <a:fld id="{D29C89C1-0A71-4A18-8B00-8A9B50881A8F}" type="datetimeFigureOut">
              <a:rPr lang="en-US"/>
              <a:pPr>
                <a:defRPr/>
              </a:pPr>
              <a:t>4/4/2021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8563" y="701675"/>
            <a:ext cx="4689475" cy="35163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974" tIns="44987" rIns="89974" bIns="4498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344" y="4452967"/>
            <a:ext cx="5669914" cy="4217451"/>
          </a:xfrm>
          <a:prstGeom prst="rect">
            <a:avLst/>
          </a:prstGeom>
        </p:spPr>
        <p:txBody>
          <a:bodyPr vert="horz" lIns="89974" tIns="44987" rIns="89974" bIns="4498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901572"/>
            <a:ext cx="3071071" cy="469574"/>
          </a:xfrm>
          <a:prstGeom prst="rect">
            <a:avLst/>
          </a:prstGeom>
        </p:spPr>
        <p:txBody>
          <a:bodyPr vert="horz" lIns="89974" tIns="44987" rIns="89974" bIns="44987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3945" y="8901572"/>
            <a:ext cx="3071071" cy="469574"/>
          </a:xfrm>
          <a:prstGeom prst="rect">
            <a:avLst/>
          </a:prstGeom>
        </p:spPr>
        <p:txBody>
          <a:bodyPr vert="horz" lIns="89974" tIns="44987" rIns="89974" bIns="44987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>
                <a:latin typeface="+mn-lt"/>
                <a:cs typeface="+mn-cs"/>
              </a:defRPr>
            </a:lvl1pPr>
          </a:lstStyle>
          <a:p>
            <a:pPr>
              <a:defRPr/>
            </a:pPr>
            <a:fld id="{05029CC0-5303-4A8F-B8FC-948DF949A1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827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2BE36E-76D8-4F0E-82CB-872CF4294F8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137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029CC0-5303-4A8F-B8FC-948DF949A13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92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029CC0-5303-4A8F-B8FC-948DF949A13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844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029CC0-5303-4A8F-B8FC-948DF949A13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199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029CC0-5303-4A8F-B8FC-948DF949A13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998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029CC0-5303-4A8F-B8FC-948DF949A13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83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029CC0-5303-4A8F-B8FC-948DF949A13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0263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029CC0-5303-4A8F-B8FC-948DF949A13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031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029CC0-5303-4A8F-B8FC-948DF949A13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98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5410200" y="3810000"/>
            <a:ext cx="37338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 flipV="1">
            <a:off x="5410200" y="3897313"/>
            <a:ext cx="3733800" cy="1920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5410200" y="4114800"/>
            <a:ext cx="37338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5410200" y="4164013"/>
            <a:ext cx="1965325" cy="190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 flipV="1">
            <a:off x="5410200" y="4198938"/>
            <a:ext cx="1965325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11" name="Rounded Rectangle 10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12" name="Rounded Rectangle 11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3649663"/>
            <a:ext cx="9144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3675063"/>
            <a:ext cx="9144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 flipV="1">
            <a:off x="6413500" y="3643313"/>
            <a:ext cx="2730500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9144000" cy="37020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875"/>
            <a:ext cx="96043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7E688D-B3D5-44ED-9FD6-B132FA8C06F1}" type="datetime1">
              <a:rPr lang="en-US" smtClean="0"/>
              <a:pPr>
                <a:defRPr/>
              </a:pPr>
              <a:t>4/4/2021</a:t>
            </a:fld>
            <a:endParaRPr lang="en-US"/>
          </a:p>
        </p:txBody>
      </p:sp>
      <p:sp>
        <p:nvSpPr>
          <p:cNvPr id="18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588"/>
            <a:ext cx="747712" cy="365125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C92B8D8-01B7-4986-AF61-CD13AD35B4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860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88E1F5-1574-45D7-B1CD-5D5E5A19F76F}" type="datetime1">
              <a:rPr lang="en-US" smtClean="0"/>
              <a:pPr>
                <a:defRPr/>
              </a:pPr>
              <a:t>4/4/2021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1B5452-1710-4A60-83C0-F7649799BB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889C1C-58B5-41D5-8394-0A26673F890A}" type="datetime1">
              <a:rPr lang="en-US" smtClean="0"/>
              <a:pPr>
                <a:defRPr/>
              </a:pPr>
              <a:t>4/4/2021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167DB7-1766-4D5B-95A8-7B4F1BC590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860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D7ABD4-07F6-4E98-9167-FF66551B749F}" type="datetime1">
              <a:rPr lang="en-US" smtClean="0"/>
              <a:pPr>
                <a:defRPr/>
              </a:pPr>
              <a:t>4/4/2021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41997A-3FD2-45BB-818F-21A479F8E0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886735-22F4-4336-800D-29D775F0739F}" type="datetime1">
              <a:rPr lang="en-US" smtClean="0"/>
              <a:pPr>
                <a:defRPr/>
              </a:pPr>
              <a:t>4/4/2021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45B745-FCCF-4B92-A9F7-2693666721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860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B1FA9C-D0E6-4DC9-8218-CD69BC138138}" type="datetime1">
              <a:rPr lang="en-US" smtClean="0"/>
              <a:pPr>
                <a:defRPr/>
              </a:pPr>
              <a:t>4/4/2021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8EA8E-05FB-433C-A744-9ED1621380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860400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F5F545A5-C3A8-4C94-AD6A-8D0D85268371}" type="datetime1">
              <a:rPr lang="en-US" smtClean="0"/>
              <a:pPr>
                <a:defRPr/>
              </a:pPr>
              <a:t>4/4/2021</a:t>
            </a:fld>
            <a:endParaRPr lang="en-US"/>
          </a:p>
        </p:txBody>
      </p:sp>
      <p:sp>
        <p:nvSpPr>
          <p:cNvPr id="8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09C52116-DD50-481B-9EC6-83EE5CD697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860400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2AF053-D780-45F0-BB78-4D9C3295158F}" type="datetime1">
              <a:rPr lang="en-US" smtClean="0"/>
              <a:pPr>
                <a:defRPr/>
              </a:pPr>
              <a:t>4/4/2021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D88E08-D8B2-465E-A283-BAE996E005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04F9C4-E4B9-4B83-99B9-BE953207EA74}" type="datetime1">
              <a:rPr lang="en-US" smtClean="0"/>
              <a:pPr>
                <a:defRPr/>
              </a:pPr>
              <a:t>4/4/2021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092209-AF17-4B33-9D07-71FFA6D5A7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5F9256-F0D8-4E67-908B-6CB580AC6651}" type="datetime1">
              <a:rPr lang="en-US" smtClean="0"/>
              <a:pPr>
                <a:defRPr/>
              </a:pPr>
              <a:t>4/4/2021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29A84D-091E-46BB-80D6-C4EDCD9B1B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CBE6CF-F40A-47BC-9F10-F5AB6087C450}" type="datetime1">
              <a:rPr lang="en-US" smtClean="0"/>
              <a:pPr>
                <a:defRPr/>
              </a:pPr>
              <a:t>4/4/2021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B2ACB4-74BC-4B63-B4CC-E42FE96F36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" name="Rectangle 29"/>
          <p:cNvSpPr/>
          <p:nvPr userDrawn="1"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087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08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800">
                <a:solidFill>
                  <a:schemeClr val="accent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F3FD9B9-3953-4466-8017-B36EC82298EF}" type="datetime1">
              <a:rPr lang="en-US" smtClean="0"/>
              <a:pPr>
                <a:defRPr/>
              </a:pPr>
              <a:t>4/4/2021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800">
                <a:solidFill>
                  <a:schemeClr val="accent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8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F31FE08-07D6-4827-877B-568678B3EF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13" r:id="rId2"/>
    <p:sldLayoutId id="2147483914" r:id="rId3"/>
    <p:sldLayoutId id="2147483915" r:id="rId4"/>
    <p:sldLayoutId id="2147483922" r:id="rId5"/>
    <p:sldLayoutId id="2147483923" r:id="rId6"/>
    <p:sldLayoutId id="2147483916" r:id="rId7"/>
    <p:sldLayoutId id="2147483917" r:id="rId8"/>
    <p:sldLayoutId id="2147483918" r:id="rId9"/>
    <p:sldLayoutId id="2147483919" r:id="rId10"/>
    <p:sldLayoutId id="2147483920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9pPr>
    </p:titleStyle>
    <p:bodyStyle>
      <a:lvl1pPr marL="365125" indent="-255588" algn="l" rtl="0" eaLnBrk="0" fontAlgn="base" hangingPunct="0">
        <a:spcBef>
          <a:spcPts val="300"/>
        </a:spcBef>
        <a:spcAft>
          <a:spcPct val="0"/>
        </a:spcAft>
        <a:buClr>
          <a:srgbClr val="00B0F0"/>
        </a:buClr>
        <a:buFont typeface="Georgia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Font typeface="Georgia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eaLnBrk="0" fontAlgn="base" hangingPunct="0">
        <a:spcBef>
          <a:spcPts val="300"/>
        </a:spcBef>
        <a:spcAft>
          <a:spcPct val="0"/>
        </a:spcAft>
        <a:buClr>
          <a:srgbClr val="00B0F0"/>
        </a:buClr>
        <a:buFont typeface="Georgia" pitchFamily="18" charset="0"/>
        <a:buChar char="▫"/>
        <a:defRPr sz="2000" kern="1200">
          <a:solidFill>
            <a:srgbClr val="00B0F0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ntzouf@aueb.g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Ορθογώνιο 1"/>
          <p:cNvSpPr/>
          <p:nvPr/>
        </p:nvSpPr>
        <p:spPr>
          <a:xfrm>
            <a:off x="0" y="0"/>
            <a:ext cx="9144000" cy="14163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170" name="Title 1"/>
          <p:cNvSpPr>
            <a:spLocks noGrp="1"/>
          </p:cNvSpPr>
          <p:nvPr>
            <p:ph type="ctrTitle"/>
          </p:nvPr>
        </p:nvSpPr>
        <p:spPr>
          <a:xfrm>
            <a:off x="0" y="1643050"/>
            <a:ext cx="9036496" cy="1798315"/>
          </a:xfrm>
        </p:spPr>
        <p:txBody>
          <a:bodyPr/>
          <a:lstStyle/>
          <a:p>
            <a:pPr algn="ctr"/>
            <a:r>
              <a:rPr lang="en-US" sz="3200" b="1" dirty="0">
                <a:latin typeface="Calibri" pitchFamily="34" charset="0"/>
              </a:rPr>
              <a:t>Senior Business Intelligence Analyst</a:t>
            </a:r>
            <a:br>
              <a:rPr lang="en-US" sz="3200" b="1" dirty="0">
                <a:latin typeface="Calibri" pitchFamily="34" charset="0"/>
              </a:rPr>
            </a:br>
            <a:r>
              <a:rPr lang="en-US" sz="3200" b="1" dirty="0">
                <a:latin typeface="Calibri" pitchFamily="34" charset="0"/>
              </a:rPr>
              <a:t>Main Assessment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152400" y="5059709"/>
            <a:ext cx="9036496" cy="1798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noProof="0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ea typeface="+mj-ea"/>
                <a:cs typeface="Calibri" panose="020F0502020204030204" pitchFamily="34" charset="0"/>
              </a:rPr>
              <a:t>Alexandros Ntzoufas (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alibri" pitchFamily="34" charset="0"/>
                <a:ea typeface="+mj-ea"/>
                <a:cs typeface="Calibri" panose="020F0502020204030204" pitchFamily="34" charset="0"/>
                <a:hlinkClick r:id="rId3"/>
              </a:rPr>
              <a:t>antzoufas@gmail.com</a:t>
            </a:r>
            <a:r>
              <a:rPr lang="en-US" sz="2000" b="1" noProof="0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ea typeface="+mj-ea"/>
                <a:cs typeface="Calibri" panose="020F0502020204030204" pitchFamily="34" charset="0"/>
              </a:rPr>
              <a:t>)</a:t>
            </a:r>
          </a:p>
        </p:txBody>
      </p:sp>
      <p:pic>
        <p:nvPicPr>
          <p:cNvPr id="1026" name="Picture 2" descr="efood | Online Delivery">
            <a:extLst>
              <a:ext uri="{FF2B5EF4-FFF2-40B4-BE49-F238E27FC236}">
                <a16:creationId xmlns:a16="http://schemas.microsoft.com/office/drawing/2014/main" id="{5BCCB029-5098-45FB-95FD-FB332DF80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861" y="2850"/>
            <a:ext cx="3070300" cy="140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 txBox="1">
            <a:spLocks noChangeArrowheads="1"/>
          </p:cNvSpPr>
          <p:nvPr/>
        </p:nvSpPr>
        <p:spPr bwMode="gray">
          <a:xfrm>
            <a:off x="2393379" y="1071563"/>
            <a:ext cx="6715125" cy="714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noFill/>
            <a:miter lim="800000"/>
            <a:headEnd/>
            <a:tailEnd/>
          </a:ln>
        </p:spPr>
        <p:txBody>
          <a:bodyPr lIns="0" rIns="0"/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br>
              <a:rPr lang="en-US" sz="1200" b="1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2600" b="1" kern="0" noProof="1">
              <a:latin typeface="+mj-lt"/>
              <a:ea typeface="+mj-ea"/>
              <a:cs typeface="+mj-cs"/>
            </a:endParaRPr>
          </a:p>
        </p:txBody>
      </p:sp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107950" y="549275"/>
            <a:ext cx="9001124" cy="500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 algn="r">
              <a:buClr>
                <a:srgbClr val="59595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3200" b="1" dirty="0">
              <a:solidFill>
                <a:srgbClr val="595959"/>
              </a:solidFill>
              <a:latin typeface="+mj-lt"/>
            </a:endParaRPr>
          </a:p>
          <a:p>
            <a:pPr algn="r">
              <a:lnSpc>
                <a:spcPct val="90000"/>
              </a:lnSpc>
              <a:buClr>
                <a:srgbClr val="59595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400" b="1" dirty="0">
                <a:solidFill>
                  <a:srgbClr val="595959"/>
                </a:solidFill>
                <a:latin typeface="+mj-lt"/>
              </a:rPr>
              <a:t>Agenda</a:t>
            </a:r>
            <a:endParaRPr lang="en-GB" sz="2400" b="1" dirty="0">
              <a:solidFill>
                <a:srgbClr val="595959"/>
              </a:solidFill>
              <a:latin typeface="+mj-lt"/>
            </a:endParaRPr>
          </a:p>
        </p:txBody>
      </p:sp>
      <p:sp>
        <p:nvSpPr>
          <p:cNvPr id="5" name="Slide Number Placeholder 3"/>
          <p:cNvSpPr txBox="1">
            <a:spLocks noGrp="1"/>
          </p:cNvSpPr>
          <p:nvPr/>
        </p:nvSpPr>
        <p:spPr bwMode="auto">
          <a:xfrm>
            <a:off x="4730750" y="6525344"/>
            <a:ext cx="4413250" cy="300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74840101-FF86-4B4D-9AF5-45C4F8507BC9}" type="slidenum">
              <a:rPr lang="el-GR" sz="800"/>
              <a:pPr algn="r"/>
              <a:t>2</a:t>
            </a:fld>
            <a:endParaRPr lang="el-GR" sz="800" dirty="0"/>
          </a:p>
        </p:txBody>
      </p:sp>
      <p:sp>
        <p:nvSpPr>
          <p:cNvPr id="6" name="5 - TextBox"/>
          <p:cNvSpPr txBox="1"/>
          <p:nvPr/>
        </p:nvSpPr>
        <p:spPr>
          <a:xfrm>
            <a:off x="428596" y="1428736"/>
            <a:ext cx="850112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Efood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sales during Jan 2021</a:t>
            </a:r>
          </a:p>
          <a:p>
            <a:pPr algn="just">
              <a:buFont typeface="Arial" pitchFamily="34" charset="0"/>
              <a:buChar char="•"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Customers Segmentation with K-Means</a:t>
            </a:r>
          </a:p>
          <a:p>
            <a:pPr algn="just">
              <a:buFont typeface="Arial" pitchFamily="34" charset="0"/>
              <a:buChar char="•"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Total sales and average frequency per customer category</a:t>
            </a:r>
            <a:endParaRPr lang="el-GR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buFont typeface="Arial" pitchFamily="34" charset="0"/>
              <a:buChar char="•"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Customer targeting for Marketing campaigns</a:t>
            </a:r>
          </a:p>
          <a:p>
            <a:pPr algn="just">
              <a:buFont typeface="Arial" pitchFamily="34" charset="0"/>
              <a:buChar char="•"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Focusing on specific cities with low breakfast sales</a:t>
            </a:r>
          </a:p>
          <a:p>
            <a:pPr algn="just">
              <a:buFont typeface="Arial" pitchFamily="34" charset="0"/>
              <a:buChar char="•"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l-GR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595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 txBox="1">
            <a:spLocks noChangeArrowheads="1"/>
          </p:cNvSpPr>
          <p:nvPr/>
        </p:nvSpPr>
        <p:spPr bwMode="gray">
          <a:xfrm>
            <a:off x="2393379" y="1071563"/>
            <a:ext cx="6715125" cy="714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noFill/>
            <a:miter lim="800000"/>
            <a:headEnd/>
            <a:tailEnd/>
          </a:ln>
        </p:spPr>
        <p:txBody>
          <a:bodyPr lIns="0" rIns="0"/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br>
              <a:rPr lang="en-US" sz="1200" b="1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2600" b="1" kern="0" noProof="1">
              <a:latin typeface="+mj-lt"/>
              <a:ea typeface="+mj-ea"/>
              <a:cs typeface="+mj-cs"/>
            </a:endParaRPr>
          </a:p>
        </p:txBody>
      </p:sp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107950" y="549275"/>
            <a:ext cx="9001124" cy="500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 algn="r">
              <a:buClr>
                <a:srgbClr val="59595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3200" b="1" dirty="0">
              <a:solidFill>
                <a:srgbClr val="595959"/>
              </a:solidFill>
              <a:latin typeface="+mj-lt"/>
            </a:endParaRPr>
          </a:p>
          <a:p>
            <a:pPr algn="r">
              <a:lnSpc>
                <a:spcPct val="90000"/>
              </a:lnSpc>
              <a:buClr>
                <a:srgbClr val="59595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400" b="1" dirty="0">
                <a:solidFill>
                  <a:srgbClr val="595959"/>
                </a:solidFill>
                <a:latin typeface="+mj-lt"/>
              </a:rPr>
              <a:t>Main KPIs of </a:t>
            </a:r>
            <a:r>
              <a:rPr lang="en-US" sz="2400" b="1" dirty="0" err="1">
                <a:solidFill>
                  <a:srgbClr val="595959"/>
                </a:solidFill>
                <a:latin typeface="+mj-lt"/>
              </a:rPr>
              <a:t>efood</a:t>
            </a:r>
            <a:r>
              <a:rPr lang="en-US" sz="2400" b="1" dirty="0">
                <a:solidFill>
                  <a:srgbClr val="595959"/>
                </a:solidFill>
                <a:latin typeface="+mj-lt"/>
              </a:rPr>
              <a:t> sales in January 2021</a:t>
            </a:r>
            <a:endParaRPr lang="en-GB" sz="2400" b="1" dirty="0">
              <a:solidFill>
                <a:srgbClr val="595959"/>
              </a:solidFill>
              <a:latin typeface="+mj-lt"/>
            </a:endParaRPr>
          </a:p>
        </p:txBody>
      </p:sp>
      <p:sp>
        <p:nvSpPr>
          <p:cNvPr id="5" name="Slide Number Placeholder 3"/>
          <p:cNvSpPr txBox="1">
            <a:spLocks noGrp="1"/>
          </p:cNvSpPr>
          <p:nvPr/>
        </p:nvSpPr>
        <p:spPr bwMode="auto">
          <a:xfrm>
            <a:off x="4730750" y="6525344"/>
            <a:ext cx="4413250" cy="300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74840101-FF86-4B4D-9AF5-45C4F8507BC9}" type="slidenum">
              <a:rPr lang="el-GR" sz="800"/>
              <a:pPr algn="r"/>
              <a:t>3</a:t>
            </a:fld>
            <a:endParaRPr lang="el-GR" sz="800" dirty="0"/>
          </a:p>
        </p:txBody>
      </p:sp>
      <p:sp>
        <p:nvSpPr>
          <p:cNvPr id="4" name="AutoShape 4" descr="ÎÏÎ¿ÏÎ­Î»ÎµÏÎ¼Î± ÎµÎ¹ÎºÏÎ½Î±Ï Î³Î¹Î± mobile app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sp>
        <p:nvSpPr>
          <p:cNvPr id="1036" name="AutoShape 12" descr="ÎÏÎ¿ÏÎ­Î»ÎµÏÎ¼Î± ÎµÎ¹ÎºÏÎ½Î±Ï Î³Î¹Î± screen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9EB79ED6-C875-4C14-A258-DFDB80E286F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31" t="1489" r="28276"/>
          <a:stretch/>
        </p:blipFill>
        <p:spPr>
          <a:xfrm>
            <a:off x="3128428" y="2780928"/>
            <a:ext cx="2667708" cy="1634292"/>
          </a:xfrm>
          <a:prstGeom prst="rect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</p:pic>
      <p:pic>
        <p:nvPicPr>
          <p:cNvPr id="9" name="Picture 8" descr="Text&#10;&#10;Description automatically generated with low confidence">
            <a:extLst>
              <a:ext uri="{FF2B5EF4-FFF2-40B4-BE49-F238E27FC236}">
                <a16:creationId xmlns:a16="http://schemas.microsoft.com/office/drawing/2014/main" id="{CE077AA0-A4AC-4B07-99E0-CD2B33215B3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72" t="58" r="24566" b="-1"/>
          <a:stretch/>
        </p:blipFill>
        <p:spPr>
          <a:xfrm>
            <a:off x="5076056" y="5438608"/>
            <a:ext cx="2571294" cy="1230752"/>
          </a:xfrm>
          <a:prstGeom prst="rect">
            <a:avLst/>
          </a:prstGeom>
        </p:spPr>
      </p:pic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829FEE6A-0DC4-4AB4-9A4A-8409615F3FA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71" t="4642" r="17110"/>
          <a:stretch/>
        </p:blipFill>
        <p:spPr>
          <a:xfrm>
            <a:off x="6077782" y="3050671"/>
            <a:ext cx="2925121" cy="1061478"/>
          </a:xfrm>
          <a:prstGeom prst="rect">
            <a:avLst/>
          </a:prstGeom>
        </p:spPr>
      </p:pic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5CE1A716-F22B-48D7-99D4-3F3069EA1976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20" t="-5308" r="16090" b="6364"/>
          <a:stretch/>
        </p:blipFill>
        <p:spPr>
          <a:xfrm>
            <a:off x="1763688" y="5445224"/>
            <a:ext cx="2952328" cy="1269151"/>
          </a:xfrm>
          <a:prstGeom prst="rect">
            <a:avLst/>
          </a:prstGeom>
        </p:spPr>
      </p:pic>
      <p:pic>
        <p:nvPicPr>
          <p:cNvPr id="15" name="Picture 1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C16DB34A-EB16-4A7D-AD68-48FFE2D9B11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78" t="-3013" r="24483"/>
          <a:stretch/>
        </p:blipFill>
        <p:spPr>
          <a:xfrm>
            <a:off x="285742" y="2938928"/>
            <a:ext cx="2743473" cy="1284964"/>
          </a:xfrm>
          <a:prstGeom prst="rect">
            <a:avLst/>
          </a:prstGeom>
        </p:spPr>
      </p:pic>
      <p:pic>
        <p:nvPicPr>
          <p:cNvPr id="17" name="Picture 1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99558E2-0A09-4B66-83FE-D9752363C94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03" t="1168" r="26447"/>
          <a:stretch/>
        </p:blipFill>
        <p:spPr>
          <a:xfrm>
            <a:off x="3203848" y="1196752"/>
            <a:ext cx="2447046" cy="1202406"/>
          </a:xfrm>
          <a:prstGeom prst="rect">
            <a:avLst/>
          </a:prstGeom>
        </p:spPr>
      </p:pic>
      <p:sp>
        <p:nvSpPr>
          <p:cNvPr id="18" name="Arc 17">
            <a:extLst>
              <a:ext uri="{FF2B5EF4-FFF2-40B4-BE49-F238E27FC236}">
                <a16:creationId xmlns:a16="http://schemas.microsoft.com/office/drawing/2014/main" id="{D8CCFE5C-2E86-4865-A4CD-4B3F11F4336E}"/>
              </a:ext>
            </a:extLst>
          </p:cNvPr>
          <p:cNvSpPr/>
          <p:nvPr/>
        </p:nvSpPr>
        <p:spPr>
          <a:xfrm rot="16894028">
            <a:off x="1882691" y="1706747"/>
            <a:ext cx="1839843" cy="2059557"/>
          </a:xfrm>
          <a:prstGeom prst="arc">
            <a:avLst>
              <a:gd name="adj1" fmla="val 15088157"/>
              <a:gd name="adj2" fmla="val 147836"/>
            </a:avLst>
          </a:prstGeom>
          <a:ln w="57150">
            <a:solidFill>
              <a:schemeClr val="accent6">
                <a:lumMod val="75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666981EA-ACF6-47CB-BBF9-6093E50EC273}"/>
              </a:ext>
            </a:extLst>
          </p:cNvPr>
          <p:cNvSpPr/>
          <p:nvPr/>
        </p:nvSpPr>
        <p:spPr>
          <a:xfrm rot="20522043">
            <a:off x="5555719" y="1790332"/>
            <a:ext cx="1839843" cy="2059557"/>
          </a:xfrm>
          <a:prstGeom prst="arc">
            <a:avLst>
              <a:gd name="adj1" fmla="val 16200000"/>
              <a:gd name="adj2" fmla="val 1279441"/>
            </a:avLst>
          </a:prstGeom>
          <a:ln w="57150">
            <a:solidFill>
              <a:schemeClr val="accent6">
                <a:lumMod val="75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202E62C4-E3BE-4CCA-83E5-7A22F6A8E55A}"/>
              </a:ext>
            </a:extLst>
          </p:cNvPr>
          <p:cNvSpPr/>
          <p:nvPr/>
        </p:nvSpPr>
        <p:spPr>
          <a:xfrm rot="4551822">
            <a:off x="5451409" y="3343887"/>
            <a:ext cx="1839843" cy="2059557"/>
          </a:xfrm>
          <a:prstGeom prst="arc">
            <a:avLst>
              <a:gd name="adj1" fmla="val 16200000"/>
              <a:gd name="adj2" fmla="val 147836"/>
            </a:avLst>
          </a:prstGeom>
          <a:ln w="57150">
            <a:solidFill>
              <a:schemeClr val="accent6">
                <a:lumMod val="75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4238D09C-6103-4FCD-B804-6A4725103C4D}"/>
              </a:ext>
            </a:extLst>
          </p:cNvPr>
          <p:cNvSpPr/>
          <p:nvPr/>
        </p:nvSpPr>
        <p:spPr>
          <a:xfrm rot="10800000">
            <a:off x="1763689" y="3429000"/>
            <a:ext cx="1839843" cy="2059557"/>
          </a:xfrm>
          <a:prstGeom prst="arc">
            <a:avLst>
              <a:gd name="adj1" fmla="val 16200000"/>
              <a:gd name="adj2" fmla="val 147836"/>
            </a:avLst>
          </a:prstGeom>
          <a:ln w="57150">
            <a:solidFill>
              <a:schemeClr val="accent6">
                <a:lumMod val="75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96632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 txBox="1">
            <a:spLocks noChangeArrowheads="1"/>
          </p:cNvSpPr>
          <p:nvPr/>
        </p:nvSpPr>
        <p:spPr bwMode="gray">
          <a:xfrm>
            <a:off x="2393379" y="1071563"/>
            <a:ext cx="6715125" cy="714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noFill/>
            <a:miter lim="800000"/>
            <a:headEnd/>
            <a:tailEnd/>
          </a:ln>
        </p:spPr>
        <p:txBody>
          <a:bodyPr lIns="0" rIns="0"/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br>
              <a:rPr lang="en-US" sz="1200" b="1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2600" b="1" kern="0" noProof="1">
              <a:latin typeface="+mj-lt"/>
              <a:ea typeface="+mj-ea"/>
              <a:cs typeface="+mj-cs"/>
            </a:endParaRPr>
          </a:p>
        </p:txBody>
      </p:sp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107950" y="549275"/>
            <a:ext cx="9001124" cy="500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 algn="r">
              <a:buClr>
                <a:srgbClr val="59595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3200" b="1" dirty="0">
              <a:solidFill>
                <a:srgbClr val="595959"/>
              </a:solidFill>
              <a:latin typeface="+mj-lt"/>
            </a:endParaRPr>
          </a:p>
          <a:p>
            <a:pPr algn="r">
              <a:lnSpc>
                <a:spcPct val="90000"/>
              </a:lnSpc>
              <a:buClr>
                <a:srgbClr val="59595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400" b="1" dirty="0">
                <a:solidFill>
                  <a:srgbClr val="595959"/>
                </a:solidFill>
                <a:latin typeface="+mj-lt"/>
              </a:rPr>
              <a:t>Segmentation of </a:t>
            </a:r>
            <a:r>
              <a:rPr lang="en-US" sz="2400" b="1" dirty="0" err="1">
                <a:solidFill>
                  <a:srgbClr val="595959"/>
                </a:solidFill>
                <a:latin typeface="+mj-lt"/>
              </a:rPr>
              <a:t>efood</a:t>
            </a:r>
            <a:r>
              <a:rPr lang="en-US" sz="2400" b="1" dirty="0">
                <a:solidFill>
                  <a:srgbClr val="595959"/>
                </a:solidFill>
                <a:latin typeface="+mj-lt"/>
              </a:rPr>
              <a:t> customers with K-Means</a:t>
            </a:r>
            <a:endParaRPr lang="en-GB" sz="2400" b="1" dirty="0">
              <a:solidFill>
                <a:srgbClr val="595959"/>
              </a:solidFill>
              <a:latin typeface="+mj-lt"/>
            </a:endParaRPr>
          </a:p>
        </p:txBody>
      </p:sp>
      <p:sp>
        <p:nvSpPr>
          <p:cNvPr id="5" name="Slide Number Placeholder 3"/>
          <p:cNvSpPr txBox="1">
            <a:spLocks noGrp="1"/>
          </p:cNvSpPr>
          <p:nvPr/>
        </p:nvSpPr>
        <p:spPr bwMode="auto">
          <a:xfrm>
            <a:off x="4730750" y="6525344"/>
            <a:ext cx="4413250" cy="300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74840101-FF86-4B4D-9AF5-45C4F8507BC9}" type="slidenum">
              <a:rPr lang="el-GR" sz="800"/>
              <a:pPr algn="r"/>
              <a:t>4</a:t>
            </a:fld>
            <a:endParaRPr lang="el-GR" sz="800" dirty="0"/>
          </a:p>
        </p:txBody>
      </p:sp>
      <p:sp>
        <p:nvSpPr>
          <p:cNvPr id="4" name="AutoShape 4" descr="ÎÏÎ¿ÏÎ­Î»ÎµÏÎ¼Î± ÎµÎ¹ÎºÏÎ½Î±Ï Î³Î¹Î± mobile app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sp>
        <p:nvSpPr>
          <p:cNvPr id="1036" name="AutoShape 12" descr="ÎÏÎ¿ÏÎ­Î»ÎµÏÎ¼Î± ÎµÎ¹ÎºÏÎ½Î±Ï Î³Î¹Î± screen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F97CD6B9-622D-4A17-BF4F-E613EB739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268760"/>
            <a:ext cx="6950627" cy="5633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169 - Στρογγυλεμένο ορθογώνιο">
            <a:extLst>
              <a:ext uri="{FF2B5EF4-FFF2-40B4-BE49-F238E27FC236}">
                <a16:creationId xmlns:a16="http://schemas.microsoft.com/office/drawing/2014/main" id="{6ABE97C5-843F-4C2F-BDDC-094C523B15C7}"/>
              </a:ext>
            </a:extLst>
          </p:cNvPr>
          <p:cNvSpPr/>
          <p:nvPr/>
        </p:nvSpPr>
        <p:spPr>
          <a:xfrm>
            <a:off x="6300192" y="2420316"/>
            <a:ext cx="2808312" cy="244884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bg1"/>
                </a:solidFill>
              </a:rPr>
              <a:t>4 Clusters of customers are defined with regards the frequency and the basket (</a:t>
            </a:r>
            <a:r>
              <a:rPr lang="el-GR" sz="1800" dirty="0">
                <a:solidFill>
                  <a:schemeClr val="bg1"/>
                </a:solidFill>
              </a:rPr>
              <a:t>€)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Golden member</a:t>
            </a:r>
            <a:r>
              <a:rPr lang="en-US" dirty="0">
                <a:solidFill>
                  <a:schemeClr val="bg1"/>
                </a:solidFill>
              </a:rPr>
              <a:t>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Frequent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Standard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Occasional Customers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115D78-F4BC-4B40-A000-C75416F1C593}"/>
              </a:ext>
            </a:extLst>
          </p:cNvPr>
          <p:cNvSpPr txBox="1"/>
          <p:nvPr/>
        </p:nvSpPr>
        <p:spPr>
          <a:xfrm rot="16200000">
            <a:off x="10181" y="3566354"/>
            <a:ext cx="3097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800" dirty="0"/>
              <a:t>(€)</a:t>
            </a:r>
          </a:p>
        </p:txBody>
      </p:sp>
    </p:spTree>
    <p:extLst>
      <p:ext uri="{BB962C8B-B14F-4D97-AF65-F5344CB8AC3E}">
        <p14:creationId xmlns:p14="http://schemas.microsoft.com/office/powerpoint/2010/main" val="3293039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 txBox="1">
            <a:spLocks noChangeArrowheads="1"/>
          </p:cNvSpPr>
          <p:nvPr/>
        </p:nvSpPr>
        <p:spPr bwMode="gray">
          <a:xfrm>
            <a:off x="2393379" y="1071563"/>
            <a:ext cx="6715125" cy="714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noFill/>
            <a:miter lim="800000"/>
            <a:headEnd/>
            <a:tailEnd/>
          </a:ln>
        </p:spPr>
        <p:txBody>
          <a:bodyPr lIns="0" rIns="0"/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br>
              <a:rPr lang="en-US" sz="1200" b="1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2600" b="1" kern="0" noProof="1">
              <a:latin typeface="+mj-lt"/>
              <a:ea typeface="+mj-ea"/>
              <a:cs typeface="+mj-cs"/>
            </a:endParaRPr>
          </a:p>
        </p:txBody>
      </p:sp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107950" y="549275"/>
            <a:ext cx="9001124" cy="500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 algn="r">
              <a:buClr>
                <a:srgbClr val="59595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3200" b="1" dirty="0">
              <a:solidFill>
                <a:srgbClr val="595959"/>
              </a:solidFill>
              <a:latin typeface="+mj-lt"/>
            </a:endParaRPr>
          </a:p>
          <a:p>
            <a:pPr algn="r">
              <a:lnSpc>
                <a:spcPct val="90000"/>
              </a:lnSpc>
              <a:buClr>
                <a:srgbClr val="59595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400" b="1" dirty="0">
                <a:solidFill>
                  <a:srgbClr val="595959"/>
                </a:solidFill>
                <a:latin typeface="+mj-lt"/>
              </a:rPr>
              <a:t>Segmentation of </a:t>
            </a:r>
            <a:r>
              <a:rPr lang="en-US" sz="2400" b="1" dirty="0" err="1">
                <a:solidFill>
                  <a:srgbClr val="595959"/>
                </a:solidFill>
                <a:latin typeface="+mj-lt"/>
              </a:rPr>
              <a:t>efood</a:t>
            </a:r>
            <a:r>
              <a:rPr lang="en-US" sz="2400" b="1" dirty="0">
                <a:solidFill>
                  <a:srgbClr val="595959"/>
                </a:solidFill>
                <a:latin typeface="+mj-lt"/>
              </a:rPr>
              <a:t> customers with K-Means</a:t>
            </a:r>
            <a:endParaRPr lang="en-GB" sz="2400" b="1" dirty="0">
              <a:solidFill>
                <a:srgbClr val="595959"/>
              </a:solidFill>
              <a:latin typeface="+mj-lt"/>
            </a:endParaRPr>
          </a:p>
        </p:txBody>
      </p:sp>
      <p:sp>
        <p:nvSpPr>
          <p:cNvPr id="5" name="Slide Number Placeholder 3"/>
          <p:cNvSpPr txBox="1">
            <a:spLocks noGrp="1"/>
          </p:cNvSpPr>
          <p:nvPr/>
        </p:nvSpPr>
        <p:spPr bwMode="auto">
          <a:xfrm>
            <a:off x="4730750" y="6525344"/>
            <a:ext cx="4413250" cy="300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74840101-FF86-4B4D-9AF5-45C4F8507BC9}" type="slidenum">
              <a:rPr lang="el-GR" sz="800"/>
              <a:pPr algn="r"/>
              <a:t>5</a:t>
            </a:fld>
            <a:endParaRPr lang="el-GR" sz="800" dirty="0"/>
          </a:p>
        </p:txBody>
      </p:sp>
      <p:sp>
        <p:nvSpPr>
          <p:cNvPr id="4" name="AutoShape 4" descr="ÎÏÎ¿ÏÎ­Î»ÎµÏÎ¼Î± ÎµÎ¹ÎºÏÎ½Î±Ï Î³Î¹Î± mobile app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sp>
        <p:nvSpPr>
          <p:cNvPr id="1036" name="AutoShape 12" descr="ÎÏÎ¿ÏÎ­Î»ÎµÏÎ¼Î± ÎµÎ¹ÎºÏÎ½Î±Ï Î³Î¹Î± screen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sp>
        <p:nvSpPr>
          <p:cNvPr id="11" name="19 - Στρογγυλεμένο ορθογώνιο">
            <a:extLst>
              <a:ext uri="{FF2B5EF4-FFF2-40B4-BE49-F238E27FC236}">
                <a16:creationId xmlns:a16="http://schemas.microsoft.com/office/drawing/2014/main" id="{D46F12C6-0706-4961-8727-87722A06E5FC}"/>
              </a:ext>
            </a:extLst>
          </p:cNvPr>
          <p:cNvSpPr/>
          <p:nvPr/>
        </p:nvSpPr>
        <p:spPr>
          <a:xfrm>
            <a:off x="107504" y="5092992"/>
            <a:ext cx="8880922" cy="173325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majority (60.5%) of the customers are occasional with low frequency and basket value</a:t>
            </a:r>
            <a:endParaRPr lang="el-G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Standard customers buy every ten days on average with a total basket of 28 </a:t>
            </a:r>
            <a:r>
              <a:rPr lang="el-GR" dirty="0"/>
              <a:t>€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Frequent customers almost twice per week with a total basket of 51.5</a:t>
            </a:r>
            <a:r>
              <a:rPr lang="el-GR" dirty="0"/>
              <a:t>€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Golden members are 2.37% of the total customers, buying three times per week with a total basket of </a:t>
            </a:r>
            <a:r>
              <a:rPr lang="el-GR" dirty="0"/>
              <a:t>95€</a:t>
            </a: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l-GR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5EC02BC-E151-4BF4-914F-1A3F0F65DF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920522"/>
              </p:ext>
            </p:extLst>
          </p:nvPr>
        </p:nvGraphicFramePr>
        <p:xfrm>
          <a:off x="1091678" y="1222816"/>
          <a:ext cx="7152730" cy="3790360"/>
        </p:xfrm>
        <a:graphic>
          <a:graphicData uri="http://schemas.openxmlformats.org/drawingml/2006/table">
            <a:tbl>
              <a:tblPr/>
              <a:tblGrid>
                <a:gridCol w="1430546">
                  <a:extLst>
                    <a:ext uri="{9D8B030D-6E8A-4147-A177-3AD203B41FA5}">
                      <a16:colId xmlns:a16="http://schemas.microsoft.com/office/drawing/2014/main" val="621730514"/>
                    </a:ext>
                  </a:extLst>
                </a:gridCol>
                <a:gridCol w="1430546">
                  <a:extLst>
                    <a:ext uri="{9D8B030D-6E8A-4147-A177-3AD203B41FA5}">
                      <a16:colId xmlns:a16="http://schemas.microsoft.com/office/drawing/2014/main" val="3256203072"/>
                    </a:ext>
                  </a:extLst>
                </a:gridCol>
                <a:gridCol w="1430546">
                  <a:extLst>
                    <a:ext uri="{9D8B030D-6E8A-4147-A177-3AD203B41FA5}">
                      <a16:colId xmlns:a16="http://schemas.microsoft.com/office/drawing/2014/main" val="148188232"/>
                    </a:ext>
                  </a:extLst>
                </a:gridCol>
                <a:gridCol w="1430546">
                  <a:extLst>
                    <a:ext uri="{9D8B030D-6E8A-4147-A177-3AD203B41FA5}">
                      <a16:colId xmlns:a16="http://schemas.microsoft.com/office/drawing/2014/main" val="3709915785"/>
                    </a:ext>
                  </a:extLst>
                </a:gridCol>
                <a:gridCol w="1430546">
                  <a:extLst>
                    <a:ext uri="{9D8B030D-6E8A-4147-A177-3AD203B41FA5}">
                      <a16:colId xmlns:a16="http://schemas.microsoft.com/office/drawing/2014/main" val="1768510862"/>
                    </a:ext>
                  </a:extLst>
                </a:gridCol>
              </a:tblGrid>
              <a:tr h="758072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Segment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Frequency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Monetary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N </a:t>
                      </a:r>
                      <a:r>
                        <a:rPr lang="en-US" b="1" dirty="0" err="1">
                          <a:effectLst/>
                        </a:rPr>
                        <a:t>Obs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Prop </a:t>
                      </a:r>
                      <a:r>
                        <a:rPr lang="en-US" b="1" dirty="0" err="1">
                          <a:effectLst/>
                        </a:rPr>
                        <a:t>Obs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6705879"/>
                  </a:ext>
                </a:extLst>
              </a:tr>
              <a:tr h="758072">
                <a:tc>
                  <a:txBody>
                    <a:bodyPr/>
                    <a:lstStyle/>
                    <a:p>
                      <a:pPr algn="r" fontAlgn="ctr"/>
                      <a:r>
                        <a:rPr lang="en-US" b="0" dirty="0">
                          <a:effectLst/>
                        </a:rPr>
                        <a:t>Occasional Customers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l-GR" dirty="0">
                          <a:effectLst/>
                        </a:rPr>
                        <a:t>1.26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l-GR" dirty="0">
                          <a:effectLst/>
                        </a:rPr>
                        <a:t>10.50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l-GR" dirty="0">
                          <a:effectLst/>
                        </a:rPr>
                        <a:t>98580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l-GR" dirty="0">
                          <a:effectLst/>
                        </a:rPr>
                        <a:t>60</a:t>
                      </a:r>
                      <a:r>
                        <a:rPr lang="en-US" dirty="0">
                          <a:effectLst/>
                        </a:rPr>
                        <a:t>.</a:t>
                      </a:r>
                      <a:r>
                        <a:rPr lang="el-GR" dirty="0">
                          <a:effectLst/>
                        </a:rPr>
                        <a:t>49</a:t>
                      </a:r>
                      <a:r>
                        <a:rPr lang="en-US" dirty="0">
                          <a:effectLst/>
                        </a:rPr>
                        <a:t>%</a:t>
                      </a:r>
                      <a:endParaRPr lang="el-GR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7263492"/>
                  </a:ext>
                </a:extLst>
              </a:tr>
              <a:tr h="758072">
                <a:tc>
                  <a:txBody>
                    <a:bodyPr/>
                    <a:lstStyle/>
                    <a:p>
                      <a:pPr algn="r" fontAlgn="ctr"/>
                      <a:r>
                        <a:rPr lang="en-US" b="0" dirty="0" err="1">
                          <a:effectLst/>
                        </a:rPr>
                        <a:t>Starndard</a:t>
                      </a:r>
                      <a:r>
                        <a:rPr lang="en-US" b="0" dirty="0">
                          <a:effectLst/>
                        </a:rPr>
                        <a:t> Customers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l-GR" dirty="0">
                          <a:effectLst/>
                        </a:rPr>
                        <a:t>2.97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l-GR" dirty="0">
                          <a:effectLst/>
                        </a:rPr>
                        <a:t>27.98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l-GR" dirty="0">
                          <a:effectLst/>
                        </a:rPr>
                        <a:t>43799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l-GR" dirty="0">
                          <a:effectLst/>
                        </a:rPr>
                        <a:t>26</a:t>
                      </a:r>
                      <a:r>
                        <a:rPr lang="en-US" dirty="0">
                          <a:effectLst/>
                        </a:rPr>
                        <a:t>.87%</a:t>
                      </a:r>
                      <a:endParaRPr lang="el-GR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9654507"/>
                  </a:ext>
                </a:extLst>
              </a:tr>
              <a:tr h="758072">
                <a:tc>
                  <a:txBody>
                    <a:bodyPr/>
                    <a:lstStyle/>
                    <a:p>
                      <a:pPr algn="r" fontAlgn="ctr"/>
                      <a:r>
                        <a:rPr lang="en-US" b="0" dirty="0">
                          <a:effectLst/>
                        </a:rPr>
                        <a:t>Frequent Customers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l-GR" dirty="0">
                          <a:effectLst/>
                        </a:rPr>
                        <a:t>6.04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l-GR" dirty="0">
                          <a:effectLst/>
                        </a:rPr>
                        <a:t>51.43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l-GR" dirty="0">
                          <a:effectLst/>
                        </a:rPr>
                        <a:t>16705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l-GR" dirty="0">
                          <a:effectLst/>
                        </a:rPr>
                        <a:t>10</a:t>
                      </a:r>
                      <a:r>
                        <a:rPr lang="en-US" dirty="0">
                          <a:effectLst/>
                        </a:rPr>
                        <a:t>.</a:t>
                      </a:r>
                      <a:r>
                        <a:rPr lang="el-GR" dirty="0">
                          <a:effectLst/>
                        </a:rPr>
                        <a:t>25</a:t>
                      </a:r>
                      <a:r>
                        <a:rPr lang="en-US" dirty="0">
                          <a:effectLst/>
                        </a:rPr>
                        <a:t>%</a:t>
                      </a:r>
                      <a:endParaRPr lang="el-GR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9393020"/>
                  </a:ext>
                </a:extLst>
              </a:tr>
              <a:tr h="758072">
                <a:tc>
                  <a:txBody>
                    <a:bodyPr/>
                    <a:lstStyle/>
                    <a:p>
                      <a:pPr algn="r" fontAlgn="ctr"/>
                      <a:r>
                        <a:rPr lang="en-US" b="0" dirty="0">
                          <a:effectLst/>
                        </a:rPr>
                        <a:t>Golden Members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l-GR" dirty="0">
                          <a:effectLst/>
                        </a:rPr>
                        <a:t>11.43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l-GR" dirty="0">
                          <a:effectLst/>
                        </a:rPr>
                        <a:t>95.39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l-GR">
                          <a:effectLst/>
                        </a:rPr>
                        <a:t>3870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l-GR" dirty="0">
                          <a:effectLst/>
                        </a:rPr>
                        <a:t>2</a:t>
                      </a:r>
                      <a:r>
                        <a:rPr lang="en-US" dirty="0">
                          <a:effectLst/>
                        </a:rPr>
                        <a:t>.</a:t>
                      </a:r>
                      <a:r>
                        <a:rPr lang="el-GR" dirty="0">
                          <a:effectLst/>
                        </a:rPr>
                        <a:t>37</a:t>
                      </a:r>
                      <a:r>
                        <a:rPr lang="en-US" dirty="0">
                          <a:effectLst/>
                        </a:rPr>
                        <a:t>%</a:t>
                      </a:r>
                      <a:endParaRPr lang="el-GR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1644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7399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 txBox="1">
            <a:spLocks noChangeArrowheads="1"/>
          </p:cNvSpPr>
          <p:nvPr/>
        </p:nvSpPr>
        <p:spPr bwMode="gray">
          <a:xfrm>
            <a:off x="2393379" y="1071563"/>
            <a:ext cx="6715125" cy="714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noFill/>
            <a:miter lim="800000"/>
            <a:headEnd/>
            <a:tailEnd/>
          </a:ln>
        </p:spPr>
        <p:txBody>
          <a:bodyPr lIns="0" rIns="0"/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br>
              <a:rPr lang="en-US" sz="1200" b="1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2600" b="1" kern="0" noProof="1">
              <a:latin typeface="+mj-lt"/>
              <a:ea typeface="+mj-ea"/>
              <a:cs typeface="+mj-cs"/>
            </a:endParaRPr>
          </a:p>
        </p:txBody>
      </p:sp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-180528" y="549275"/>
            <a:ext cx="9289602" cy="500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 algn="r">
              <a:buClr>
                <a:srgbClr val="59595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3200" b="1" dirty="0">
              <a:solidFill>
                <a:srgbClr val="595959"/>
              </a:solidFill>
              <a:latin typeface="+mj-lt"/>
            </a:endParaRPr>
          </a:p>
          <a:p>
            <a:pPr algn="r">
              <a:lnSpc>
                <a:spcPct val="90000"/>
              </a:lnSpc>
              <a:buClr>
                <a:srgbClr val="59595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400" b="1" dirty="0">
                <a:solidFill>
                  <a:srgbClr val="595959"/>
                </a:solidFill>
                <a:latin typeface="+mj-lt"/>
              </a:rPr>
              <a:t>Total sales and Average Frequency for Customers Categories</a:t>
            </a:r>
            <a:endParaRPr lang="en-GB" sz="2400" b="1" dirty="0">
              <a:solidFill>
                <a:srgbClr val="595959"/>
              </a:solidFill>
              <a:latin typeface="+mj-lt"/>
            </a:endParaRPr>
          </a:p>
        </p:txBody>
      </p:sp>
      <p:sp>
        <p:nvSpPr>
          <p:cNvPr id="5" name="Slide Number Placeholder 3"/>
          <p:cNvSpPr txBox="1">
            <a:spLocks noGrp="1"/>
          </p:cNvSpPr>
          <p:nvPr/>
        </p:nvSpPr>
        <p:spPr bwMode="auto">
          <a:xfrm>
            <a:off x="4730750" y="6525344"/>
            <a:ext cx="4413250" cy="300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74840101-FF86-4B4D-9AF5-45C4F8507BC9}" type="slidenum">
              <a:rPr lang="el-GR" sz="800"/>
              <a:pPr algn="r"/>
              <a:t>6</a:t>
            </a:fld>
            <a:endParaRPr lang="el-GR" sz="800" dirty="0"/>
          </a:p>
        </p:txBody>
      </p:sp>
      <p:sp>
        <p:nvSpPr>
          <p:cNvPr id="4" name="AutoShape 4" descr="ÎÏÎ¿ÏÎ­Î»ÎµÏÎ¼Î± ÎµÎ¹ÎºÏÎ½Î±Ï Î³Î¹Î± mobile app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sp>
        <p:nvSpPr>
          <p:cNvPr id="1036" name="AutoShape 12" descr="ÎÏÎ¿ÏÎ­Î»ÎµÏÎ¼Î± ÎµÎ¹ÎºÏÎ½Î±Ï Î³Î¹Î± screen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sp>
        <p:nvSpPr>
          <p:cNvPr id="11" name="19 - Στρογγυλεμένο ορθογώνιο">
            <a:extLst>
              <a:ext uri="{FF2B5EF4-FFF2-40B4-BE49-F238E27FC236}">
                <a16:creationId xmlns:a16="http://schemas.microsoft.com/office/drawing/2014/main" id="{D46F12C6-0706-4961-8727-87722A06E5FC}"/>
              </a:ext>
            </a:extLst>
          </p:cNvPr>
          <p:cNvSpPr/>
          <p:nvPr/>
        </p:nvSpPr>
        <p:spPr>
          <a:xfrm>
            <a:off x="83566" y="4941168"/>
            <a:ext cx="8880922" cy="173325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Golden Members have the higher Average Frequency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Frequent Customers have both high Total Sales and Frequency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Standard and Occasional Customers have high Total Sales due to the high number of customers of each group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l-GR" dirty="0"/>
          </a:p>
        </p:txBody>
      </p:sp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31230888-8BFB-43D8-8917-66ED95BB766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8760"/>
            <a:ext cx="9144000" cy="35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282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 txBox="1">
            <a:spLocks noChangeArrowheads="1"/>
          </p:cNvSpPr>
          <p:nvPr/>
        </p:nvSpPr>
        <p:spPr bwMode="gray">
          <a:xfrm>
            <a:off x="2393379" y="1071563"/>
            <a:ext cx="6715125" cy="714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noFill/>
            <a:miter lim="800000"/>
            <a:headEnd/>
            <a:tailEnd/>
          </a:ln>
        </p:spPr>
        <p:txBody>
          <a:bodyPr lIns="0" rIns="0"/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br>
              <a:rPr lang="en-US" sz="1200" b="1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2600" b="1" kern="0" noProof="1">
              <a:latin typeface="+mj-lt"/>
              <a:ea typeface="+mj-ea"/>
              <a:cs typeface="+mj-cs"/>
            </a:endParaRPr>
          </a:p>
        </p:txBody>
      </p:sp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107950" y="549275"/>
            <a:ext cx="9001124" cy="500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 algn="r">
              <a:buClr>
                <a:srgbClr val="59595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3200" b="1" dirty="0">
              <a:solidFill>
                <a:srgbClr val="595959"/>
              </a:solidFill>
              <a:latin typeface="+mj-lt"/>
            </a:endParaRPr>
          </a:p>
          <a:p>
            <a:pPr algn="r">
              <a:lnSpc>
                <a:spcPct val="90000"/>
              </a:lnSpc>
              <a:buClr>
                <a:srgbClr val="59595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400" b="1" dirty="0">
                <a:solidFill>
                  <a:srgbClr val="595959"/>
                </a:solidFill>
                <a:latin typeface="+mj-lt"/>
              </a:rPr>
              <a:t>Total sales allocation per Cuisine Parent</a:t>
            </a:r>
            <a:endParaRPr lang="en-GB" sz="2400" b="1" dirty="0">
              <a:solidFill>
                <a:srgbClr val="595959"/>
              </a:solidFill>
              <a:latin typeface="+mj-lt"/>
            </a:endParaRPr>
          </a:p>
        </p:txBody>
      </p:sp>
      <p:sp>
        <p:nvSpPr>
          <p:cNvPr id="5" name="Slide Number Placeholder 3"/>
          <p:cNvSpPr txBox="1">
            <a:spLocks noGrp="1"/>
          </p:cNvSpPr>
          <p:nvPr/>
        </p:nvSpPr>
        <p:spPr bwMode="auto">
          <a:xfrm>
            <a:off x="4730750" y="6525344"/>
            <a:ext cx="4413250" cy="300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74840101-FF86-4B4D-9AF5-45C4F8507BC9}" type="slidenum">
              <a:rPr lang="el-GR" sz="800"/>
              <a:pPr algn="r"/>
              <a:t>7</a:t>
            </a:fld>
            <a:endParaRPr lang="el-GR" sz="800" dirty="0"/>
          </a:p>
        </p:txBody>
      </p:sp>
      <p:sp>
        <p:nvSpPr>
          <p:cNvPr id="4" name="AutoShape 4" descr="ÎÏÎ¿ÏÎ­Î»ÎµÏÎ¼Î± ÎµÎ¹ÎºÏÎ½Î±Ï Î³Î¹Î± mobile app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sp>
        <p:nvSpPr>
          <p:cNvPr id="1036" name="AutoShape 12" descr="ÎÏÎ¿ÏÎ­Î»ÎµÏÎ¼Î± ÎµÎ¹ÎºÏÎ½Î±Ï Î³Î¹Î± screen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93E4CD69-2330-4E62-B833-08A9EA5A7C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" y="1124644"/>
            <a:ext cx="7884367" cy="3100363"/>
          </a:xfrm>
          <a:prstGeom prst="rect">
            <a:avLst/>
          </a:prstGeom>
        </p:spPr>
      </p:pic>
      <p:pic>
        <p:nvPicPr>
          <p:cNvPr id="9" name="Picture 8" descr="Chart, pie chart&#10;&#10;Description automatically generated">
            <a:extLst>
              <a:ext uri="{FF2B5EF4-FFF2-40B4-BE49-F238E27FC236}">
                <a16:creationId xmlns:a16="http://schemas.microsoft.com/office/drawing/2014/main" id="{1A790281-F853-4E89-BA4C-FC9DBD33825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20" t="6413" r="-881" b="46506"/>
          <a:stretch/>
        </p:blipFill>
        <p:spPr>
          <a:xfrm>
            <a:off x="2555776" y="4365105"/>
            <a:ext cx="1440160" cy="2376264"/>
          </a:xfrm>
          <a:prstGeom prst="rect">
            <a:avLst/>
          </a:prstGeom>
        </p:spPr>
      </p:pic>
      <p:pic>
        <p:nvPicPr>
          <p:cNvPr id="18" name="Picture 17" descr="Chart, pie chart&#10;&#10;Description automatically generated">
            <a:extLst>
              <a:ext uri="{FF2B5EF4-FFF2-40B4-BE49-F238E27FC236}">
                <a16:creationId xmlns:a16="http://schemas.microsoft.com/office/drawing/2014/main" id="{D884C1E2-B6C4-49EE-BC80-AF11C34AFC4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15" t="8987" r="38573" b="5039"/>
          <a:stretch/>
        </p:blipFill>
        <p:spPr>
          <a:xfrm>
            <a:off x="105789" y="4144123"/>
            <a:ext cx="2810027" cy="2737343"/>
          </a:xfrm>
          <a:prstGeom prst="rect">
            <a:avLst/>
          </a:prstGeom>
        </p:spPr>
      </p:pic>
      <p:sp>
        <p:nvSpPr>
          <p:cNvPr id="19" name="169 - Στρογγυλεμένο ορθογώνιο">
            <a:extLst>
              <a:ext uri="{FF2B5EF4-FFF2-40B4-BE49-F238E27FC236}">
                <a16:creationId xmlns:a16="http://schemas.microsoft.com/office/drawing/2014/main" id="{2BEFA720-4784-443A-858E-AB1F6334B357}"/>
              </a:ext>
            </a:extLst>
          </p:cNvPr>
          <p:cNvSpPr/>
          <p:nvPr/>
        </p:nvSpPr>
        <p:spPr>
          <a:xfrm>
            <a:off x="4499992" y="5517232"/>
            <a:ext cx="4104456" cy="91445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Breakfast is 21.4% of the total sales with a total amount of </a:t>
            </a:r>
            <a:r>
              <a:rPr lang="el-GR" dirty="0">
                <a:solidFill>
                  <a:schemeClr val="bg1"/>
                </a:solidFill>
              </a:rPr>
              <a:t>€ </a:t>
            </a:r>
            <a:r>
              <a:rPr lang="en-US" dirty="0">
                <a:solidFill>
                  <a:schemeClr val="bg1"/>
                </a:solidFill>
              </a:rPr>
              <a:t>745K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591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 txBox="1">
            <a:spLocks noChangeArrowheads="1"/>
          </p:cNvSpPr>
          <p:nvPr/>
        </p:nvSpPr>
        <p:spPr bwMode="gray">
          <a:xfrm>
            <a:off x="2393379" y="1071563"/>
            <a:ext cx="6715125" cy="714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noFill/>
            <a:miter lim="800000"/>
            <a:headEnd/>
            <a:tailEnd/>
          </a:ln>
        </p:spPr>
        <p:txBody>
          <a:bodyPr lIns="0" rIns="0"/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br>
              <a:rPr lang="en-US" sz="1200" b="1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2600" b="1" kern="0" noProof="1">
              <a:latin typeface="+mj-lt"/>
              <a:ea typeface="+mj-ea"/>
              <a:cs typeface="+mj-cs"/>
            </a:endParaRPr>
          </a:p>
        </p:txBody>
      </p:sp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107950" y="549275"/>
            <a:ext cx="9001124" cy="500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 algn="r">
              <a:buClr>
                <a:srgbClr val="59595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3200" b="1" dirty="0">
              <a:solidFill>
                <a:srgbClr val="595959"/>
              </a:solidFill>
              <a:latin typeface="+mj-lt"/>
            </a:endParaRPr>
          </a:p>
          <a:p>
            <a:pPr algn="r">
              <a:lnSpc>
                <a:spcPct val="90000"/>
              </a:lnSpc>
              <a:buClr>
                <a:srgbClr val="59595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400" b="1" dirty="0">
                <a:solidFill>
                  <a:srgbClr val="595959"/>
                </a:solidFill>
                <a:latin typeface="+mj-lt"/>
              </a:rPr>
              <a:t>Focusing on specific customer categories – Marketing Mix</a:t>
            </a:r>
            <a:endParaRPr lang="en-GB" sz="2400" b="1" dirty="0">
              <a:solidFill>
                <a:srgbClr val="595959"/>
              </a:solidFill>
              <a:latin typeface="+mj-lt"/>
            </a:endParaRPr>
          </a:p>
        </p:txBody>
      </p:sp>
      <p:sp>
        <p:nvSpPr>
          <p:cNvPr id="5" name="Slide Number Placeholder 3"/>
          <p:cNvSpPr txBox="1">
            <a:spLocks noGrp="1"/>
          </p:cNvSpPr>
          <p:nvPr/>
        </p:nvSpPr>
        <p:spPr bwMode="auto">
          <a:xfrm>
            <a:off x="4730750" y="6525344"/>
            <a:ext cx="4413250" cy="300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74840101-FF86-4B4D-9AF5-45C4F8507BC9}" type="slidenum">
              <a:rPr lang="el-GR" sz="800"/>
              <a:pPr algn="r"/>
              <a:t>8</a:t>
            </a:fld>
            <a:endParaRPr lang="el-GR" sz="800" dirty="0"/>
          </a:p>
        </p:txBody>
      </p:sp>
      <p:sp>
        <p:nvSpPr>
          <p:cNvPr id="4" name="AutoShape 4" descr="ÎÏÎ¿ÏÎ­Î»ÎµÏÎ¼Î± ÎµÎ¹ÎºÏÎ½Î±Ï Î³Î¹Î± mobile app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sp>
        <p:nvSpPr>
          <p:cNvPr id="1036" name="AutoShape 12" descr="ÎÏÎ¿ÏÎ­Î»ÎµÏÎ¼Î± ÎµÎ¹ÎºÏÎ½Î±Ï Î³Î¹Î± screen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pic>
        <p:nvPicPr>
          <p:cNvPr id="15" name="Picture 14" descr="Table&#10;&#10;Description automatically generated">
            <a:extLst>
              <a:ext uri="{FF2B5EF4-FFF2-40B4-BE49-F238E27FC236}">
                <a16:creationId xmlns:a16="http://schemas.microsoft.com/office/drawing/2014/main" id="{AE748004-2916-48FA-959E-EF72E7E4C9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4" y="1340768"/>
            <a:ext cx="8887932" cy="338307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99FCA7B-227C-4069-9CCA-CCDAC73E5E88}"/>
              </a:ext>
            </a:extLst>
          </p:cNvPr>
          <p:cNvSpPr/>
          <p:nvPr/>
        </p:nvSpPr>
        <p:spPr>
          <a:xfrm>
            <a:off x="70874" y="2240724"/>
            <a:ext cx="8887932" cy="300906"/>
          </a:xfrm>
          <a:prstGeom prst="rect">
            <a:avLst/>
          </a:prstGeom>
          <a:noFill/>
          <a:ln>
            <a:solidFill>
              <a:srgbClr val="CB353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4" name="Callout: Line 23">
            <a:extLst>
              <a:ext uri="{FF2B5EF4-FFF2-40B4-BE49-F238E27FC236}">
                <a16:creationId xmlns:a16="http://schemas.microsoft.com/office/drawing/2014/main" id="{483D64BD-0CE9-4174-9A50-856EB2B257D5}"/>
              </a:ext>
            </a:extLst>
          </p:cNvPr>
          <p:cNvSpPr/>
          <p:nvPr/>
        </p:nvSpPr>
        <p:spPr>
          <a:xfrm>
            <a:off x="143652" y="3618128"/>
            <a:ext cx="7524692" cy="1150825"/>
          </a:xfrm>
          <a:prstGeom prst="borderCallout1">
            <a:avLst>
              <a:gd name="adj1" fmla="val 2743"/>
              <a:gd name="adj2" fmla="val -305"/>
              <a:gd name="adj3" fmla="val -75584"/>
              <a:gd name="adj4" fmla="val -1116"/>
            </a:avLst>
          </a:prstGeom>
          <a:noFill/>
          <a:ln>
            <a:solidFill>
              <a:srgbClr val="CB3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Frequent Customers is a loyal category of customers where a campaign could focus to increase the consumption of this group in order to upgrade to Golden Members</a:t>
            </a:r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26" name="Callout: Line 25">
            <a:extLst>
              <a:ext uri="{FF2B5EF4-FFF2-40B4-BE49-F238E27FC236}">
                <a16:creationId xmlns:a16="http://schemas.microsoft.com/office/drawing/2014/main" id="{9F4F8419-1756-4C76-8BBF-BC2629B6FF70}"/>
              </a:ext>
            </a:extLst>
          </p:cNvPr>
          <p:cNvSpPr/>
          <p:nvPr/>
        </p:nvSpPr>
        <p:spPr>
          <a:xfrm>
            <a:off x="107504" y="4867855"/>
            <a:ext cx="7560840" cy="1801505"/>
          </a:xfrm>
          <a:prstGeom prst="borderCallout1">
            <a:avLst>
              <a:gd name="adj1" fmla="val 2743"/>
              <a:gd name="adj2" fmla="val -305"/>
              <a:gd name="adj3" fmla="val -153684"/>
              <a:gd name="adj4" fmla="val -428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Standard Customers is significant target group for the Marketing Team to. It includes 27% of the total customers and its sales in Breakfast are 19% of the total sales.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This proportion is lower than the average and the other customer groups, so, a campaign can be released for increasing breakfast sales of Standard Customer and upgrade them to more loyal customers (Frequent)</a:t>
            </a:r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275BC13-3D57-4213-9955-6A1A3A7C4951}"/>
              </a:ext>
            </a:extLst>
          </p:cNvPr>
          <p:cNvSpPr/>
          <p:nvPr/>
        </p:nvSpPr>
        <p:spPr>
          <a:xfrm>
            <a:off x="67591" y="2812955"/>
            <a:ext cx="8887932" cy="256005"/>
          </a:xfrm>
          <a:prstGeom prst="rect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0EAD2B9-0AB2-432E-839E-0825C3A2A5A3}"/>
              </a:ext>
            </a:extLst>
          </p:cNvPr>
          <p:cNvSpPr/>
          <p:nvPr/>
        </p:nvSpPr>
        <p:spPr>
          <a:xfrm>
            <a:off x="539552" y="3114073"/>
            <a:ext cx="2880320" cy="3600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Marketing Focus Campaign</a:t>
            </a:r>
            <a:endParaRPr lang="el-GR" b="1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AAB2B0E-409D-48F1-AE09-0C64AF8CD92E}"/>
              </a:ext>
            </a:extLst>
          </p:cNvPr>
          <p:cNvSpPr/>
          <p:nvPr/>
        </p:nvSpPr>
        <p:spPr>
          <a:xfrm>
            <a:off x="287668" y="3114073"/>
            <a:ext cx="360040" cy="36004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205734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 txBox="1">
            <a:spLocks noChangeArrowheads="1"/>
          </p:cNvSpPr>
          <p:nvPr/>
        </p:nvSpPr>
        <p:spPr bwMode="gray">
          <a:xfrm>
            <a:off x="2393379" y="1071563"/>
            <a:ext cx="6715125" cy="714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noFill/>
            <a:miter lim="800000"/>
            <a:headEnd/>
            <a:tailEnd/>
          </a:ln>
        </p:spPr>
        <p:txBody>
          <a:bodyPr lIns="0" rIns="0"/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br>
              <a:rPr lang="en-US" sz="1200" b="1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2600" b="1" kern="0" noProof="1">
              <a:latin typeface="+mj-lt"/>
              <a:ea typeface="+mj-ea"/>
              <a:cs typeface="+mj-cs"/>
            </a:endParaRPr>
          </a:p>
        </p:txBody>
      </p:sp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107950" y="549275"/>
            <a:ext cx="9001124" cy="500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 algn="r">
              <a:buClr>
                <a:srgbClr val="59595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3200" b="1" dirty="0">
              <a:solidFill>
                <a:srgbClr val="595959"/>
              </a:solidFill>
              <a:latin typeface="+mj-lt"/>
            </a:endParaRPr>
          </a:p>
          <a:p>
            <a:pPr algn="r">
              <a:lnSpc>
                <a:spcPct val="90000"/>
              </a:lnSpc>
              <a:buClr>
                <a:srgbClr val="59595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400" b="1" dirty="0">
                <a:solidFill>
                  <a:srgbClr val="595959"/>
                </a:solidFill>
                <a:latin typeface="+mj-lt"/>
              </a:rPr>
              <a:t>Breakfast Total Sales and % Breakfast Sales per City</a:t>
            </a:r>
            <a:endParaRPr lang="en-GB" sz="2400" b="1" dirty="0">
              <a:solidFill>
                <a:srgbClr val="595959"/>
              </a:solidFill>
              <a:latin typeface="+mj-lt"/>
            </a:endParaRPr>
          </a:p>
        </p:txBody>
      </p:sp>
      <p:sp>
        <p:nvSpPr>
          <p:cNvPr id="5" name="Slide Number Placeholder 3"/>
          <p:cNvSpPr txBox="1">
            <a:spLocks noGrp="1"/>
          </p:cNvSpPr>
          <p:nvPr/>
        </p:nvSpPr>
        <p:spPr bwMode="auto">
          <a:xfrm>
            <a:off x="4730750" y="6525344"/>
            <a:ext cx="4413250" cy="300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74840101-FF86-4B4D-9AF5-45C4F8507BC9}" type="slidenum">
              <a:rPr lang="el-GR" sz="800"/>
              <a:pPr algn="r"/>
              <a:t>9</a:t>
            </a:fld>
            <a:endParaRPr lang="el-GR" sz="800" dirty="0"/>
          </a:p>
        </p:txBody>
      </p:sp>
      <p:sp>
        <p:nvSpPr>
          <p:cNvPr id="4" name="AutoShape 4" descr="ÎÏÎ¿ÏÎ­Î»ÎµÏÎ¼Î± ÎµÎ¹ÎºÏÎ½Î±Ï Î³Î¹Î± mobile app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sp>
        <p:nvSpPr>
          <p:cNvPr id="1036" name="AutoShape 12" descr="ÎÏÎ¿ÏÎ­Î»ÎµÏÎ¼Î± ÎµÎ¹ÎºÏÎ½Î±Ï Î³Î¹Î± screen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2FD2A422-7AAD-4BD3-9043-250EEF9166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2" y="1196752"/>
            <a:ext cx="9144000" cy="3595687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BC9BE2EC-480A-4B83-97D0-ABF0BEDD527B}"/>
              </a:ext>
            </a:extLst>
          </p:cNvPr>
          <p:cNvSpPr/>
          <p:nvPr/>
        </p:nvSpPr>
        <p:spPr>
          <a:xfrm>
            <a:off x="1979712" y="1772816"/>
            <a:ext cx="6048672" cy="1584176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FCC8B85-17A1-492F-90F8-FD339DDBA221}"/>
              </a:ext>
            </a:extLst>
          </p:cNvPr>
          <p:cNvSpPr/>
          <p:nvPr/>
        </p:nvSpPr>
        <p:spPr>
          <a:xfrm>
            <a:off x="611560" y="2852936"/>
            <a:ext cx="1791816" cy="1584176"/>
          </a:xfrm>
          <a:prstGeom prst="ellipse">
            <a:avLst/>
          </a:prstGeom>
          <a:noFill/>
          <a:ln>
            <a:solidFill>
              <a:srgbClr val="CB353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BCBDBA3-D6D5-44B7-9E1B-E326D11CCFF2}"/>
              </a:ext>
            </a:extLst>
          </p:cNvPr>
          <p:cNvSpPr/>
          <p:nvPr/>
        </p:nvSpPr>
        <p:spPr>
          <a:xfrm rot="19977493">
            <a:off x="2367946" y="3240155"/>
            <a:ext cx="522437" cy="131341"/>
          </a:xfrm>
          <a:prstGeom prst="right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2B72D7-CD5F-4DA7-B65F-248A259F0DA1}"/>
              </a:ext>
            </a:extLst>
          </p:cNvPr>
          <p:cNvSpPr txBox="1"/>
          <p:nvPr/>
        </p:nvSpPr>
        <p:spPr>
          <a:xfrm>
            <a:off x="3203848" y="2276872"/>
            <a:ext cx="3096810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b="1" dirty="0">
                <a:solidFill>
                  <a:schemeClr val="bg1"/>
                </a:solidFill>
              </a:rPr>
              <a:t>Higher Breakfast Total Sales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b="1" dirty="0">
                <a:solidFill>
                  <a:schemeClr val="bg1"/>
                </a:solidFill>
              </a:rPr>
              <a:t>Higher % Breakfast Total Sales</a:t>
            </a:r>
            <a:endParaRPr lang="el-GR" sz="1400" b="1" dirty="0">
              <a:solidFill>
                <a:schemeClr val="bg1"/>
              </a:solidFill>
            </a:endParaRP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A58E20E2-5904-4FA1-B9F2-3284992D9EBB}"/>
              </a:ext>
            </a:extLst>
          </p:cNvPr>
          <p:cNvSpPr/>
          <p:nvPr/>
        </p:nvSpPr>
        <p:spPr>
          <a:xfrm>
            <a:off x="460375" y="5085184"/>
            <a:ext cx="8432105" cy="1223541"/>
          </a:xfrm>
          <a:prstGeom prst="wedgeRectCallout">
            <a:avLst>
              <a:gd name="adj1" fmla="val -22943"/>
              <a:gd name="adj2" fmla="val -73047"/>
            </a:avLst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marketing mix can also include City oriented actions in order to increase the breakfast  sales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cities in the red circle have low total and percentage sales in Breakfast, so targeted campaigns could focus on these areas. </a:t>
            </a:r>
            <a:endParaRPr lang="el-G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7771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Custom 3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2D050"/>
      </a:accent2>
      <a:accent3>
        <a:srgbClr val="00B0F0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22686</TotalTime>
  <Words>461</Words>
  <Application>Microsoft Office PowerPoint</Application>
  <PresentationFormat>On-screen Show (4:3)</PresentationFormat>
  <Paragraphs>102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Courier New</vt:lpstr>
      <vt:lpstr>Georgia</vt:lpstr>
      <vt:lpstr>Trebuchet MS</vt:lpstr>
      <vt:lpstr>Wingdings</vt:lpstr>
      <vt:lpstr>Wingdings 2</vt:lpstr>
      <vt:lpstr>Urban</vt:lpstr>
      <vt:lpstr>Senior Business Intelligence Analyst Main Assessment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 XXX Meeting</dc:title>
  <dc:creator>Laptop</dc:creator>
  <cp:lastModifiedBy>Alexandros Ntzoufas</cp:lastModifiedBy>
  <cp:revision>1195</cp:revision>
  <cp:lastPrinted>2014-04-30T05:17:10Z</cp:lastPrinted>
  <dcterms:created xsi:type="dcterms:W3CDTF">2009-11-05T14:40:52Z</dcterms:created>
  <dcterms:modified xsi:type="dcterms:W3CDTF">2021-04-04T14:18:32Z</dcterms:modified>
</cp:coreProperties>
</file>