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69" r:id="rId6"/>
    <p:sldId id="270" r:id="rId7"/>
    <p:sldId id="271" r:id="rId8"/>
    <p:sldId id="272" r:id="rId9"/>
    <p:sldId id="280" r:id="rId10"/>
    <p:sldId id="279" r:id="rId11"/>
    <p:sldId id="274" r:id="rId12"/>
    <p:sldId id="275" r:id="rId13"/>
    <p:sldId id="276" r:id="rId14"/>
    <p:sldId id="277" r:id="rId15"/>
    <p:sldId id="278"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pPr/>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pPr/>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pPr/>
              <a:t>4/2/2025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8577" y="2375645"/>
            <a:ext cx="8292352" cy="1613645"/>
          </a:xfrm>
        </p:spPr>
        <p:txBody>
          <a:bodyPr>
            <a:normAutofit fontScale="90000"/>
          </a:bodyPr>
          <a:lstStyle/>
          <a:p>
            <a:r>
              <a:rPr dirty="0">
                <a:latin typeface="Times New Roman" panose="02020603050405020304" pitchFamily="18" charset="0"/>
                <a:cs typeface="Times New Roman" panose="02020603050405020304" pitchFamily="18" charset="0"/>
              </a:rPr>
              <a:t>International Conference on Research and Development in Information,</a:t>
            </a:r>
          </a:p>
          <a:p>
            <a:r>
              <a:rPr dirty="0">
                <a:latin typeface="Times New Roman" panose="02020603050405020304" pitchFamily="18" charset="0"/>
                <a:cs typeface="Times New Roman" panose="02020603050405020304" pitchFamily="18" charset="0"/>
              </a:rPr>
              <a:t>Communication, and Computing Technologies </a:t>
            </a:r>
            <a:r>
              <a:rPr i="1" dirty="0">
                <a:latin typeface="Times New Roman" panose="02020603050405020304" pitchFamily="18" charset="0"/>
                <a:cs typeface="Times New Roman" panose="02020603050405020304" pitchFamily="18" charset="0"/>
              </a:rPr>
              <a:t>(ICRDICCT’25)</a:t>
            </a:r>
          </a:p>
        </p:txBody>
      </p:sp>
      <p:sp>
        <p:nvSpPr>
          <p:cNvPr id="3" name="Subtitle 2"/>
          <p:cNvSpPr>
            <a:spLocks noGrp="1"/>
          </p:cNvSpPr>
          <p:nvPr>
            <p:ph type="subTitle" idx="1"/>
          </p:nvPr>
        </p:nvSpPr>
        <p:spPr>
          <a:xfrm>
            <a:off x="0" y="4778188"/>
            <a:ext cx="9556377" cy="457200"/>
          </a:xfrm>
        </p:spPr>
        <p:txBody>
          <a:bodyPr>
            <a:normAutofit/>
          </a:bodyPr>
          <a:lstStyle/>
          <a:p>
            <a:r>
              <a:rPr sz="2400" b="1" i="1" dirty="0">
                <a:solidFill>
                  <a:schemeClr val="tx1"/>
                </a:solidFill>
                <a:latin typeface="Times New Roman" panose="02020603050405020304" pitchFamily="18" charset="0"/>
                <a:cs typeface="Times New Roman" panose="02020603050405020304" pitchFamily="18" charset="0"/>
              </a:rPr>
              <a:t>Open Access Conference Proceedings</a:t>
            </a:r>
            <a:r>
              <a:rPr lang="en-GB" sz="2400" b="1" i="1" dirty="0">
                <a:solidFill>
                  <a:schemeClr val="tx1"/>
                </a:solidFill>
                <a:latin typeface="Times New Roman" panose="02020603050405020304" pitchFamily="18" charset="0"/>
                <a:cs typeface="Times New Roman" panose="02020603050405020304" pitchFamily="18" charset="0"/>
              </a:rPr>
              <a:t> </a:t>
            </a:r>
            <a:r>
              <a:rPr sz="2400" b="1" i="1" dirty="0">
                <a:solidFill>
                  <a:schemeClr val="tx1"/>
                </a:solidFill>
                <a:latin typeface="Times New Roman" panose="02020603050405020304" pitchFamily="18" charset="0"/>
                <a:cs typeface="Times New Roman" panose="02020603050405020304" pitchFamily="18" charset="0"/>
              </a:rPr>
              <a:t>April 4th &amp; 5th, 2025</a:t>
            </a:r>
          </a:p>
        </p:txBody>
      </p:sp>
      <p:pic>
        <p:nvPicPr>
          <p:cNvPr id="5" name="Picture 4">
            <a:extLst>
              <a:ext uri="{FF2B5EF4-FFF2-40B4-BE49-F238E27FC236}">
                <a16:creationId xmlns:a16="http://schemas.microsoft.com/office/drawing/2014/main" xmlns="" id="{24F26FE4-8B84-4945-93A4-81089C9C0304}"/>
              </a:ext>
            </a:extLst>
          </p:cNvPr>
          <p:cNvPicPr>
            <a:picLocks noChangeAspect="1"/>
          </p:cNvPicPr>
          <p:nvPr/>
        </p:nvPicPr>
        <p:blipFill>
          <a:blip r:embed="rId2"/>
          <a:stretch>
            <a:fillRect/>
          </a:stretch>
        </p:blipFill>
        <p:spPr>
          <a:xfrm>
            <a:off x="736033" y="198229"/>
            <a:ext cx="1699635" cy="1699635"/>
          </a:xfrm>
          <a:prstGeom prst="rect">
            <a:avLst/>
          </a:prstGeom>
        </p:spPr>
      </p:pic>
      <p:pic>
        <p:nvPicPr>
          <p:cNvPr id="7" name="Picture 6">
            <a:extLst>
              <a:ext uri="{FF2B5EF4-FFF2-40B4-BE49-F238E27FC236}">
                <a16:creationId xmlns:a16="http://schemas.microsoft.com/office/drawing/2014/main" xmlns="" id="{D7816F93-35CB-448B-A39C-0F2FB793EC4D}"/>
              </a:ext>
            </a:extLst>
          </p:cNvPr>
          <p:cNvPicPr>
            <a:picLocks noChangeAspect="1"/>
          </p:cNvPicPr>
          <p:nvPr/>
        </p:nvPicPr>
        <p:blipFill>
          <a:blip r:embed="rId3"/>
          <a:stretch>
            <a:fillRect/>
          </a:stretch>
        </p:blipFill>
        <p:spPr>
          <a:xfrm>
            <a:off x="2274452" y="382147"/>
            <a:ext cx="1519266" cy="1331798"/>
          </a:xfrm>
          <a:prstGeom prst="rect">
            <a:avLst/>
          </a:prstGeom>
        </p:spPr>
      </p:pic>
      <p:pic>
        <p:nvPicPr>
          <p:cNvPr id="9" name="Picture 8">
            <a:extLst>
              <a:ext uri="{FF2B5EF4-FFF2-40B4-BE49-F238E27FC236}">
                <a16:creationId xmlns:a16="http://schemas.microsoft.com/office/drawing/2014/main" xmlns="" id="{6219FB30-AC7E-4D9F-9DD0-C6B06B3E79E4}"/>
              </a:ext>
            </a:extLst>
          </p:cNvPr>
          <p:cNvPicPr>
            <a:picLocks noChangeAspect="1"/>
          </p:cNvPicPr>
          <p:nvPr/>
        </p:nvPicPr>
        <p:blipFill>
          <a:blip r:embed="rId4"/>
          <a:stretch>
            <a:fillRect/>
          </a:stretch>
        </p:blipFill>
        <p:spPr>
          <a:xfrm>
            <a:off x="3909834" y="492164"/>
            <a:ext cx="1638300" cy="1152525"/>
          </a:xfrm>
          <a:prstGeom prst="rect">
            <a:avLst/>
          </a:prstGeom>
        </p:spPr>
      </p:pic>
      <p:pic>
        <p:nvPicPr>
          <p:cNvPr id="11" name="Picture 10">
            <a:extLst>
              <a:ext uri="{FF2B5EF4-FFF2-40B4-BE49-F238E27FC236}">
                <a16:creationId xmlns:a16="http://schemas.microsoft.com/office/drawing/2014/main" xmlns="" id="{4F74A872-608B-4A7D-9528-6150EE984671}"/>
              </a:ext>
            </a:extLst>
          </p:cNvPr>
          <p:cNvPicPr>
            <a:picLocks noChangeAspect="1"/>
          </p:cNvPicPr>
          <p:nvPr/>
        </p:nvPicPr>
        <p:blipFill rotWithShape="1">
          <a:blip r:embed="rId5"/>
          <a:srcRect l="18214" t="22615" r="24159" b="33462"/>
          <a:stretch/>
        </p:blipFill>
        <p:spPr>
          <a:xfrm>
            <a:off x="5764305" y="765657"/>
            <a:ext cx="2052919" cy="5647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Analysis / Discussion</a:t>
            </a:r>
            <a:endParaRPr lang="en-US" dirty="0"/>
          </a:p>
        </p:txBody>
      </p:sp>
      <p:sp>
        <p:nvSpPr>
          <p:cNvPr id="3" name="Content Placeholder 2"/>
          <p:cNvSpPr>
            <a:spLocks noGrp="1"/>
          </p:cNvSpPr>
          <p:nvPr>
            <p:ph idx="1"/>
          </p:nvPr>
        </p:nvSpPr>
        <p:spPr/>
        <p:txBody>
          <a:bodyPr>
            <a:noAutofit/>
          </a:bodyPr>
          <a:lstStyle/>
          <a:p>
            <a:pPr algn="just"/>
            <a:r>
              <a:rPr lang="en-US" sz="2000" dirty="0" smtClean="0">
                <a:latin typeface="Times New Roman" pitchFamily="18" charset="0"/>
                <a:cs typeface="Times New Roman" pitchFamily="18" charset="0"/>
              </a:rPr>
              <a:t>The analysis of tenure and monthly charges reveals key insights into customer retention and churn behavior.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Tenure </a:t>
            </a:r>
            <a:r>
              <a:rPr lang="en-US" sz="2000" dirty="0" smtClean="0">
                <a:latin typeface="Times New Roman" pitchFamily="18" charset="0"/>
                <a:cs typeface="Times New Roman" pitchFamily="18" charset="0"/>
              </a:rPr>
              <a:t>distribution shows peaks at 0 and 70+ months, indicating a mix of new sign-ups and long-term users, with early contract terminations likely contributing to the high frequency at zero months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Monthly charges follow a right-skewed pattern, with most customers in the lower charge range (~20) and another peak between 70-100, suggesting a divide between basic plan users and premium subscribers.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Churn </a:t>
            </a:r>
            <a:r>
              <a:rPr lang="en-US" sz="2000" dirty="0" smtClean="0">
                <a:latin typeface="Times New Roman" pitchFamily="18" charset="0"/>
                <a:cs typeface="Times New Roman" pitchFamily="18" charset="0"/>
              </a:rPr>
              <a:t>analysis by contract type indicates that higher monthly charges correlate with increased churn risk, especially in Contract Type 0. Additionally, Internet Service Type 1 exhibits a high churn rate, possibly due to pricing or service quality issues, while Types 0 and 2 show better retention.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These </a:t>
            </a:r>
            <a:r>
              <a:rPr lang="en-US" sz="2000" dirty="0" smtClean="0">
                <a:latin typeface="Times New Roman" pitchFamily="18" charset="0"/>
                <a:cs typeface="Times New Roman" pitchFamily="18" charset="0"/>
              </a:rPr>
              <a:t>insights highlight the importance of cost management and service improvements in reducing churn and enhancing customer retention.</a:t>
            </a: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620"/>
            <a:ext cx="8229600" cy="998376"/>
          </a:xfrm>
        </p:spPr>
        <p:txBody>
          <a:bodyPr/>
          <a:lstStyle/>
          <a:p>
            <a:r>
              <a:rPr lang="en-IN"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56996"/>
            <a:ext cx="8229600" cy="4969167"/>
          </a:xfrm>
        </p:spPr>
        <p:txBody>
          <a:bodyPr>
            <a:normAutofit fontScale="25000" lnSpcReduction="20000"/>
          </a:bodyPr>
          <a:lstStyle/>
          <a:p>
            <a:pPr>
              <a:lnSpc>
                <a:spcPct val="120000"/>
              </a:lnSpc>
              <a:buNone/>
            </a:pPr>
            <a:r>
              <a:rPr lang="en-US" sz="44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This study introduces a churn prediction method that combines feature engineering, machine learning models, and possible deep learning advancements for improved client retention analysis. The pipeline consists of data preparation (missing value imputation, label encoding, and feature scaling) and model training with Random Forest and Logistic Regression. The results indicate that the system:</a:t>
            </a:r>
          </a:p>
          <a:p>
            <a:pPr>
              <a:buNone/>
            </a:pPr>
            <a:endParaRPr lang="en-US" sz="9600" dirty="0" smtClean="0">
              <a:latin typeface="Times New Roman" pitchFamily="18" charset="0"/>
              <a:cs typeface="Times New Roman" pitchFamily="18" charset="0"/>
            </a:endParaRPr>
          </a:p>
          <a:p>
            <a:pPr>
              <a:buFont typeface="Arial" pitchFamily="34" charset="0"/>
              <a:buChar char="•"/>
            </a:pPr>
            <a:r>
              <a:rPr lang="en-US" sz="9600" dirty="0" smtClean="0">
                <a:latin typeface="Times New Roman" pitchFamily="18" charset="0"/>
                <a:cs typeface="Times New Roman" pitchFamily="18" charset="0"/>
              </a:rPr>
              <a:t>  Outperforms simple models using feature engineering and ensemble learning. </a:t>
            </a:r>
          </a:p>
          <a:p>
            <a:pPr>
              <a:buFont typeface="Arial" pitchFamily="34" charset="0"/>
              <a:buChar char="•"/>
            </a:pPr>
            <a:r>
              <a:rPr lang="en-US" sz="9600" dirty="0" smtClean="0">
                <a:latin typeface="Times New Roman" pitchFamily="18" charset="0"/>
                <a:cs typeface="Times New Roman" pitchFamily="18" charset="0"/>
              </a:rPr>
              <a:t> Handles categorical and numerical data efficiently, resulting in reliable predictions even with skewed datasets. </a:t>
            </a:r>
          </a:p>
          <a:p>
            <a:pPr>
              <a:buFont typeface="Arial" pitchFamily="34" charset="0"/>
              <a:buChar char="•"/>
            </a:pPr>
            <a:r>
              <a:rPr lang="en-US" sz="9600" dirty="0" smtClean="0">
                <a:latin typeface="Times New Roman" pitchFamily="18" charset="0"/>
                <a:cs typeface="Times New Roman" pitchFamily="18" charset="0"/>
              </a:rPr>
              <a:t> Provides interpretability through feature significance analysis, which assists organizations in identifying major churn factors. </a:t>
            </a:r>
            <a:endParaRPr lang="en-US" sz="96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Reference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lgn="just">
              <a:buNone/>
            </a:pPr>
            <a:r>
              <a:rPr lang="vi-VN" sz="4500" dirty="0" smtClean="0">
                <a:latin typeface="Times New Roman" pitchFamily="18" charset="0"/>
                <a:cs typeface="Times New Roman" pitchFamily="18" charset="0"/>
              </a:rPr>
              <a:t>[1] Mitra Madanchian, “Generative AI for Consumer Behavior Prediction: Techniques and Applications”, MDPI, 2024. </a:t>
            </a:r>
            <a:endParaRPr lang="en-IN" sz="4500" dirty="0" smtClean="0">
              <a:latin typeface="Times New Roman" pitchFamily="18" charset="0"/>
              <a:cs typeface="Times New Roman" pitchFamily="18" charset="0"/>
            </a:endParaRPr>
          </a:p>
          <a:p>
            <a:pPr>
              <a:buNone/>
            </a:pPr>
            <a:endParaRPr lang="en-IN" sz="4500" dirty="0" smtClean="0">
              <a:latin typeface="Times New Roman" pitchFamily="18" charset="0"/>
              <a:cs typeface="Times New Roman" pitchFamily="18" charset="0"/>
            </a:endParaRPr>
          </a:p>
          <a:p>
            <a:pPr algn="just">
              <a:buNone/>
            </a:pPr>
            <a:r>
              <a:rPr lang="vi-VN" sz="4500" dirty="0" smtClean="0">
                <a:latin typeface="Times New Roman" pitchFamily="18" charset="0"/>
                <a:cs typeface="Times New Roman" pitchFamily="18" charset="0"/>
              </a:rPr>
              <a:t>[2]</a:t>
            </a:r>
            <a:r>
              <a:rPr lang="en-IN" sz="4500" dirty="0" smtClean="0">
                <a:latin typeface="Times New Roman" pitchFamily="18" charset="0"/>
                <a:cs typeface="Times New Roman" pitchFamily="18" charset="0"/>
              </a:rPr>
              <a:t>	 </a:t>
            </a:r>
            <a:r>
              <a:rPr lang="vi-VN" sz="4500" dirty="0" smtClean="0">
                <a:latin typeface="Times New Roman" pitchFamily="18" charset="0"/>
                <a:cs typeface="Times New Roman" pitchFamily="18" charset="0"/>
              </a:rPr>
              <a:t>Alin-Gabriel Văduva, Simona-Vasilica Oprea, AndreeaMihaela Niculae, Adela Bâra Anca-Ioana Andreescu, “Improving Churn Detection in the Banking Sector: A Machine Learning Approach with Probability Calibration Techniques”, MDPI, 2024. </a:t>
            </a:r>
            <a:endParaRPr lang="en-IN" sz="4500" dirty="0" smtClean="0">
              <a:latin typeface="Times New Roman" pitchFamily="18" charset="0"/>
              <a:cs typeface="Times New Roman" pitchFamily="18" charset="0"/>
            </a:endParaRPr>
          </a:p>
          <a:p>
            <a:pPr>
              <a:buNone/>
            </a:pPr>
            <a:endParaRPr lang="en-IN" sz="4500" dirty="0" smtClean="0">
              <a:latin typeface="Times New Roman" pitchFamily="18" charset="0"/>
              <a:cs typeface="Times New Roman" pitchFamily="18" charset="0"/>
            </a:endParaRPr>
          </a:p>
          <a:p>
            <a:pPr algn="just">
              <a:buNone/>
            </a:pPr>
            <a:r>
              <a:rPr lang="vi-VN" sz="4500" dirty="0" smtClean="0">
                <a:latin typeface="Times New Roman" pitchFamily="18" charset="0"/>
                <a:cs typeface="Times New Roman" pitchFamily="18" charset="0"/>
              </a:rPr>
              <a:t>[3] Maryam Shahabikargar, Amin Beheshti, Wathiq Mansoor, Xuyun Zhang, Jin Foo, “Generative AI-enabled Knowledge Base Fine-tuning: Enhancing Feature Engineering for Customer Churn”, Research Gate, 2024</a:t>
            </a:r>
            <a:endParaRPr lang="en-US" sz="45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5152"/>
            <a:ext cx="8229600" cy="5501012"/>
          </a:xfrm>
        </p:spPr>
        <p:txBody>
          <a:bodyPr>
            <a:normAutofit fontScale="85000" lnSpcReduction="20000"/>
          </a:bodyPr>
          <a:lstStyle/>
          <a:p>
            <a:pPr algn="just">
              <a:buNone/>
            </a:pPr>
            <a:r>
              <a:rPr lang="en-US" dirty="0" smtClean="0">
                <a:latin typeface="Times New Roman" pitchFamily="18" charset="0"/>
                <a:cs typeface="Times New Roman" pitchFamily="18" charset="0"/>
              </a:rPr>
              <a:t>[4] </a:t>
            </a:r>
            <a:r>
              <a:rPr lang="en-US" sz="2900" dirty="0" err="1" smtClean="0">
                <a:latin typeface="Times New Roman" pitchFamily="18" charset="0"/>
                <a:cs typeface="Times New Roman" pitchFamily="18" charset="0"/>
              </a:rPr>
              <a:t>Meryem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Chajia</a:t>
            </a:r>
            <a:r>
              <a:rPr lang="en-US" sz="2900" dirty="0" smtClean="0">
                <a:latin typeface="Times New Roman" pitchFamily="18" charset="0"/>
                <a:cs typeface="Times New Roman" pitchFamily="18" charset="0"/>
              </a:rPr>
              <a:t>, El </a:t>
            </a:r>
            <a:r>
              <a:rPr lang="en-US" sz="2900" dirty="0" err="1" smtClean="0">
                <a:latin typeface="Times New Roman" pitchFamily="18" charset="0"/>
                <a:cs typeface="Times New Roman" pitchFamily="18" charset="0"/>
              </a:rPr>
              <a:t>Habib</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Nfaoui</a:t>
            </a:r>
            <a:r>
              <a:rPr lang="en-US" sz="2900" dirty="0" smtClean="0">
                <a:latin typeface="Times New Roman" pitchFamily="18" charset="0"/>
                <a:cs typeface="Times New Roman" pitchFamily="18" charset="0"/>
              </a:rPr>
              <a:t>, “Customer Churn Prediction Approach Based on LLM Embeddings and Logistic Regression”, MDPI, 2024</a:t>
            </a:r>
          </a:p>
          <a:p>
            <a:pPr>
              <a:buNone/>
            </a:pPr>
            <a:endParaRPr lang="en-US" sz="2900" dirty="0" smtClean="0">
              <a:latin typeface="Times New Roman" pitchFamily="18" charset="0"/>
              <a:cs typeface="Times New Roman" pitchFamily="18" charset="0"/>
            </a:endParaRPr>
          </a:p>
          <a:p>
            <a:pPr algn="just">
              <a:buNone/>
            </a:pPr>
            <a:r>
              <a:rPr lang="en-US" sz="2900" dirty="0" smtClean="0">
                <a:latin typeface="Times New Roman" pitchFamily="18" charset="0"/>
                <a:cs typeface="Times New Roman" pitchFamily="18" charset="0"/>
              </a:rPr>
              <a:t>[5] </a:t>
            </a:r>
            <a:r>
              <a:rPr lang="en-US" sz="2900" dirty="0" err="1" smtClean="0">
                <a:latin typeface="Times New Roman" pitchFamily="18" charset="0"/>
                <a:cs typeface="Times New Roman" pitchFamily="18" charset="0"/>
              </a:rPr>
              <a:t>Aditi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Chaudhary</a:t>
            </a:r>
            <a:r>
              <a:rPr lang="en-US" sz="2900" dirty="0" smtClean="0">
                <a:latin typeface="Times New Roman" pitchFamily="18" charset="0"/>
                <a:cs typeface="Times New Roman" pitchFamily="18" charset="0"/>
              </a:rPr>
              <a:t>, Ali </a:t>
            </a:r>
            <a:r>
              <a:rPr lang="en-US" sz="2900" dirty="0" err="1" smtClean="0">
                <a:latin typeface="Times New Roman" pitchFamily="18" charset="0"/>
                <a:cs typeface="Times New Roman" pitchFamily="18" charset="0"/>
              </a:rPr>
              <a:t>Rizvi</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Navneet</a:t>
            </a:r>
            <a:r>
              <a:rPr lang="en-US" sz="2900" dirty="0" smtClean="0">
                <a:latin typeface="Times New Roman" pitchFamily="18" charset="0"/>
                <a:cs typeface="Times New Roman" pitchFamily="18" charset="0"/>
              </a:rPr>
              <a:t> Kumar, </a:t>
            </a:r>
            <a:r>
              <a:rPr lang="en-US" sz="2900" dirty="0" err="1" smtClean="0">
                <a:latin typeface="Times New Roman" pitchFamily="18" charset="0"/>
                <a:cs typeface="Times New Roman" pitchFamily="18" charset="0"/>
              </a:rPr>
              <a:t>Ashish</a:t>
            </a:r>
            <a:r>
              <a:rPr lang="en-US" sz="2900" dirty="0" smtClean="0">
                <a:latin typeface="Times New Roman" pitchFamily="18" charset="0"/>
                <a:cs typeface="Times New Roman" pitchFamily="18" charset="0"/>
              </a:rPr>
              <a:t> Kumar </a:t>
            </a:r>
            <a:r>
              <a:rPr lang="en-US" sz="2900" dirty="0" err="1" smtClean="0">
                <a:latin typeface="Times New Roman" pitchFamily="18" charset="0"/>
                <a:cs typeface="Times New Roman" pitchFamily="18" charset="0"/>
              </a:rPr>
              <a:t>Mishra</a:t>
            </a:r>
            <a:r>
              <a:rPr lang="en-US" sz="2900" dirty="0" smtClean="0">
                <a:latin typeface="Times New Roman" pitchFamily="18" charset="0"/>
                <a:cs typeface="Times New Roman" pitchFamily="18" charset="0"/>
              </a:rPr>
              <a:t>, “A Novel Approach for Customer Churn Prediction in Telecom using Machine Learning Models”, Research Square, 2023</a:t>
            </a:r>
          </a:p>
          <a:p>
            <a:pPr>
              <a:buNone/>
            </a:pPr>
            <a:endParaRPr lang="en-US" sz="2900" dirty="0" smtClean="0">
              <a:latin typeface="Times New Roman" pitchFamily="18" charset="0"/>
              <a:cs typeface="Times New Roman" pitchFamily="18" charset="0"/>
            </a:endParaRPr>
          </a:p>
          <a:p>
            <a:pPr algn="just">
              <a:buNone/>
            </a:pPr>
            <a:r>
              <a:rPr lang="en-US" sz="2900" dirty="0" smtClean="0">
                <a:latin typeface="Times New Roman" pitchFamily="18" charset="0"/>
                <a:cs typeface="Times New Roman" pitchFamily="18" charset="0"/>
              </a:rPr>
              <a:t>[6] </a:t>
            </a:r>
            <a:r>
              <a:rPr lang="en-US" sz="2900" dirty="0" err="1" smtClean="0">
                <a:latin typeface="Times New Roman" pitchFamily="18" charset="0"/>
                <a:cs typeface="Times New Roman" pitchFamily="18" charset="0"/>
              </a:rPr>
              <a:t>Nomanahmad</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Haitham</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Nobanee</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Mazharjaved</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Awan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Azlan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Mohdzain</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Ansar</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Naseem</a:t>
            </a:r>
            <a:r>
              <a:rPr lang="en-US" sz="2900" dirty="0" smtClean="0">
                <a:latin typeface="Times New Roman" pitchFamily="18" charset="0"/>
                <a:cs typeface="Times New Roman" pitchFamily="18" charset="0"/>
              </a:rPr>
              <a:t> and </a:t>
            </a:r>
            <a:r>
              <a:rPr lang="en-US" sz="2900" dirty="0" err="1" smtClean="0">
                <a:latin typeface="Times New Roman" pitchFamily="18" charset="0"/>
                <a:cs typeface="Times New Roman" pitchFamily="18" charset="0"/>
              </a:rPr>
              <a:t>Amena</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Mahmoud</a:t>
            </a:r>
            <a:r>
              <a:rPr lang="en-US" sz="2900" dirty="0" smtClean="0">
                <a:latin typeface="Times New Roman" pitchFamily="18" charset="0"/>
                <a:cs typeface="Times New Roman" pitchFamily="18" charset="0"/>
              </a:rPr>
              <a:t>, “Customer Personality Analysis for Churn Prediction Using Hybrid Ensemble Models and Class Balancing Techniques”, Institute of Electrical and Electronics Engineers(IEEE) Access, 2024 </a:t>
            </a:r>
            <a:endParaRPr lang="en-US" sz="29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97158"/>
            <a:ext cx="8229600" cy="5529005"/>
          </a:xfrm>
        </p:spPr>
        <p:txBody>
          <a:bodyPr>
            <a:normAutofit fontScale="77500" lnSpcReduction="20000"/>
          </a:bodyPr>
          <a:lstStyle/>
          <a:p>
            <a:pPr algn="just">
              <a:buNone/>
            </a:pPr>
            <a:r>
              <a:rPr lang="en-US" dirty="0" smtClean="0">
                <a:latin typeface="Times New Roman" pitchFamily="18" charset="0"/>
                <a:cs typeface="Times New Roman" pitchFamily="18" charset="0"/>
              </a:rPr>
              <a:t>[7] </a:t>
            </a:r>
            <a:r>
              <a:rPr lang="en-US" dirty="0" err="1" smtClean="0">
                <a:latin typeface="Times New Roman" pitchFamily="18" charset="0"/>
                <a:cs typeface="Times New Roman" pitchFamily="18" charset="0"/>
              </a:rPr>
              <a:t>RajaGopal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Kesiraju</a:t>
            </a:r>
            <a:r>
              <a:rPr lang="en-US" dirty="0" smtClean="0">
                <a:latin typeface="Times New Roman" pitchFamily="18" charset="0"/>
                <a:cs typeface="Times New Roman" pitchFamily="18" charset="0"/>
              </a:rPr>
              <a:t> VLN P. </a:t>
            </a:r>
            <a:r>
              <a:rPr lang="en-US" dirty="0" err="1" smtClean="0">
                <a:latin typeface="Times New Roman" pitchFamily="18" charset="0"/>
                <a:cs typeface="Times New Roman" pitchFamily="18" charset="0"/>
              </a:rPr>
              <a:t>Deeplakshmi</a:t>
            </a:r>
            <a:r>
              <a:rPr lang="en-US" dirty="0" smtClean="0">
                <a:latin typeface="Times New Roman" pitchFamily="18" charset="0"/>
                <a:cs typeface="Times New Roman" pitchFamily="18" charset="0"/>
              </a:rPr>
              <a:t>, “Dynamic Churn Prediction using Machine Learning Algorithms - Predict your customer through customer behavior”, International Conference on Computer Communication &amp; Informatics (ICCCI), 2021 </a:t>
            </a:r>
          </a:p>
          <a:p>
            <a:pPr>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[8] </a:t>
            </a:r>
            <a:r>
              <a:rPr lang="en-US" dirty="0" err="1" smtClean="0">
                <a:latin typeface="Times New Roman" pitchFamily="18" charset="0"/>
                <a:cs typeface="Times New Roman" pitchFamily="18" charset="0"/>
              </a:rPr>
              <a:t>Yihui</a:t>
            </a:r>
            <a:r>
              <a:rPr lang="en-US" dirty="0" smtClean="0">
                <a:latin typeface="Times New Roman" pitchFamily="18" charset="0"/>
                <a:cs typeface="Times New Roman" pitchFamily="18" charset="0"/>
              </a:rPr>
              <a:t> Deng, </a:t>
            </a:r>
            <a:r>
              <a:rPr lang="en-US" dirty="0" err="1" smtClean="0">
                <a:latin typeface="Times New Roman" pitchFamily="18" charset="0"/>
                <a:cs typeface="Times New Roman" pitchFamily="18" charset="0"/>
              </a:rPr>
              <a:t>Dingzhao</a:t>
            </a:r>
            <a:r>
              <a:rPr lang="en-US" dirty="0" smtClean="0">
                <a:latin typeface="Times New Roman" pitchFamily="18" charset="0"/>
                <a:cs typeface="Times New Roman" pitchFamily="18" charset="0"/>
              </a:rPr>
              <a:t> Li, </a:t>
            </a:r>
            <a:r>
              <a:rPr lang="en-US" dirty="0" err="1" smtClean="0">
                <a:latin typeface="Times New Roman" pitchFamily="18" charset="0"/>
                <a:cs typeface="Times New Roman" pitchFamily="18" charset="0"/>
              </a:rPr>
              <a:t>Lvqing</a:t>
            </a:r>
            <a:r>
              <a:rPr lang="en-US" dirty="0" smtClean="0">
                <a:latin typeface="Times New Roman" pitchFamily="18" charset="0"/>
                <a:cs typeface="Times New Roman" pitchFamily="18" charset="0"/>
              </a:rPr>
              <a:t> Yang, </a:t>
            </a:r>
            <a:r>
              <a:rPr lang="en-US" dirty="0" err="1" smtClean="0">
                <a:latin typeface="Times New Roman" pitchFamily="18" charset="0"/>
                <a:cs typeface="Times New Roman" pitchFamily="18" charset="0"/>
              </a:rPr>
              <a:t>Jintao</a:t>
            </a:r>
            <a:r>
              <a:rPr lang="en-US" dirty="0" smtClean="0">
                <a:latin typeface="Times New Roman" pitchFamily="18" charset="0"/>
                <a:cs typeface="Times New Roman" pitchFamily="18" charset="0"/>
              </a:rPr>
              <a:t> Tang, </a:t>
            </a:r>
            <a:r>
              <a:rPr lang="en-US" dirty="0" err="1" smtClean="0">
                <a:latin typeface="Times New Roman" pitchFamily="18" charset="0"/>
                <a:cs typeface="Times New Roman" pitchFamily="18" charset="0"/>
              </a:rPr>
              <a:t>Jiangsheng</a:t>
            </a:r>
            <a:r>
              <a:rPr lang="en-US" dirty="0" smtClean="0">
                <a:latin typeface="Times New Roman" pitchFamily="18" charset="0"/>
                <a:cs typeface="Times New Roman" pitchFamily="18" charset="0"/>
              </a:rPr>
              <a:t> Zhao, “Analysis and prediction of bank user chum based on ensemble learning algorithm”, IEEE International Conference on Power Electronics, Computer Applications (ICPECA), 2021</a:t>
            </a:r>
          </a:p>
          <a:p>
            <a:pPr>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[9] </a:t>
            </a:r>
            <a:r>
              <a:rPr lang="en-US" dirty="0" err="1" smtClean="0">
                <a:latin typeface="Times New Roman" pitchFamily="18" charset="0"/>
                <a:cs typeface="Times New Roman" pitchFamily="18" charset="0"/>
              </a:rPr>
              <a:t>Karsten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Rothmeier</a:t>
            </a:r>
            <a:r>
              <a:rPr lang="en-US" dirty="0" smtClean="0">
                <a:latin typeface="Times New Roman" pitchFamily="18" charset="0"/>
                <a:cs typeface="Times New Roman" pitchFamily="18" charset="0"/>
              </a:rPr>
              <a:t>, Nicolas </a:t>
            </a:r>
            <a:r>
              <a:rPr lang="en-US" dirty="0" err="1" smtClean="0">
                <a:latin typeface="Times New Roman" pitchFamily="18" charset="0"/>
                <a:cs typeface="Times New Roman" pitchFamily="18" charset="0"/>
              </a:rPr>
              <a:t>Pflanzl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Joschka</a:t>
            </a:r>
            <a:r>
              <a:rPr lang="en-US" dirty="0" smtClean="0">
                <a:latin typeface="Times New Roman" pitchFamily="18" charset="0"/>
                <a:cs typeface="Times New Roman" pitchFamily="18" charset="0"/>
              </a:rPr>
              <a:t> A. H¨ </a:t>
            </a:r>
            <a:r>
              <a:rPr lang="en-US" dirty="0" err="1" smtClean="0">
                <a:latin typeface="Times New Roman" pitchFamily="18" charset="0"/>
                <a:cs typeface="Times New Roman" pitchFamily="18" charset="0"/>
              </a:rPr>
              <a:t>Ullmann</a:t>
            </a:r>
            <a:r>
              <a:rPr lang="en-US" dirty="0" smtClean="0">
                <a:latin typeface="Times New Roman" pitchFamily="18" charset="0"/>
                <a:cs typeface="Times New Roman" pitchFamily="18" charset="0"/>
              </a:rPr>
              <a:t>, Mike </a:t>
            </a:r>
            <a:r>
              <a:rPr lang="en-US" dirty="0" err="1" smtClean="0">
                <a:latin typeface="Times New Roman" pitchFamily="18" charset="0"/>
                <a:cs typeface="Times New Roman" pitchFamily="18" charset="0"/>
              </a:rPr>
              <a:t>Preuss</a:t>
            </a:r>
            <a:r>
              <a:rPr lang="en-US" dirty="0" smtClean="0">
                <a:latin typeface="Times New Roman" pitchFamily="18" charset="0"/>
                <a:cs typeface="Times New Roman" pitchFamily="18" charset="0"/>
              </a:rPr>
              <a:t>, “Prediction of Player Churn and Disengagement Based on User Activity Data of a </a:t>
            </a:r>
            <a:r>
              <a:rPr lang="en-US" dirty="0" err="1" smtClean="0">
                <a:latin typeface="Times New Roman" pitchFamily="18" charset="0"/>
                <a:cs typeface="Times New Roman" pitchFamily="18" charset="0"/>
              </a:rPr>
              <a:t>Freemium</a:t>
            </a:r>
            <a:r>
              <a:rPr lang="en-US" dirty="0" smtClean="0">
                <a:latin typeface="Times New Roman" pitchFamily="18" charset="0"/>
                <a:cs typeface="Times New Roman" pitchFamily="18" charset="0"/>
              </a:rPr>
              <a:t> Online Strategy Game”, IEEE Transaction on Games, 2020</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5192"/>
            <a:ext cx="8229600" cy="5640971"/>
          </a:xfrm>
        </p:spPr>
        <p:txBody>
          <a:bodyPr/>
          <a:lstStyle/>
          <a:p>
            <a:pPr algn="just">
              <a:buNone/>
            </a:pPr>
            <a:r>
              <a:rPr lang="en-US" sz="2500" dirty="0" smtClean="0">
                <a:latin typeface="Times New Roman" pitchFamily="18" charset="0"/>
                <a:cs typeface="Times New Roman" pitchFamily="18" charset="0"/>
              </a:rPr>
              <a:t>[10] </a:t>
            </a:r>
            <a:r>
              <a:rPr lang="en-US" sz="2500" dirty="0" err="1" smtClean="0">
                <a:latin typeface="Times New Roman" pitchFamily="18" charset="0"/>
                <a:cs typeface="Times New Roman" pitchFamily="18" charset="0"/>
              </a:rPr>
              <a:t>Prasanth</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Senthan</a:t>
            </a:r>
            <a:r>
              <a:rPr lang="en-US" sz="2500" dirty="0" smtClean="0">
                <a:latin typeface="Times New Roman" pitchFamily="18" charset="0"/>
                <a:cs typeface="Times New Roman" pitchFamily="18" charset="0"/>
              </a:rPr>
              <a:t>, RMKT </a:t>
            </a:r>
            <a:r>
              <a:rPr lang="en-US" sz="2500" dirty="0" err="1" smtClean="0">
                <a:latin typeface="Times New Roman" pitchFamily="18" charset="0"/>
                <a:cs typeface="Times New Roman" pitchFamily="18" charset="0"/>
              </a:rPr>
              <a:t>Rathnayaka</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Banujan</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Kuhaneswaran</a:t>
            </a:r>
            <a:r>
              <a:rPr lang="en-US" sz="2500" dirty="0" smtClean="0">
                <a:latin typeface="Times New Roman" pitchFamily="18" charset="0"/>
                <a:cs typeface="Times New Roman" pitchFamily="18" charset="0"/>
              </a:rPr>
              <a:t>, BTGS Kumara, “Development of Churn Prediction Model using </a:t>
            </a:r>
            <a:r>
              <a:rPr lang="en-US" sz="2500" dirty="0" err="1" smtClean="0">
                <a:latin typeface="Times New Roman" pitchFamily="18" charset="0"/>
                <a:cs typeface="Times New Roman" pitchFamily="18" charset="0"/>
              </a:rPr>
              <a:t>XGBoost</a:t>
            </a:r>
            <a:r>
              <a:rPr lang="en-US" sz="2500" dirty="0" smtClean="0">
                <a:latin typeface="Times New Roman" pitchFamily="18" charset="0"/>
                <a:cs typeface="Times New Roman" pitchFamily="18" charset="0"/>
              </a:rPr>
              <a:t> – Telecommunication Industry in Sri Lanka”, IEEE International </a:t>
            </a:r>
            <a:r>
              <a:rPr lang="en-US" sz="2500" dirty="0" err="1" smtClean="0">
                <a:latin typeface="Times New Roman" pitchFamily="18" charset="0"/>
                <a:cs typeface="Times New Roman" pitchFamily="18" charset="0"/>
              </a:rPr>
              <a:t>IoT</a:t>
            </a:r>
            <a:r>
              <a:rPr lang="en-US" sz="2500" dirty="0" smtClean="0">
                <a:latin typeface="Times New Roman" pitchFamily="18" charset="0"/>
                <a:cs typeface="Times New Roman" pitchFamily="18" charset="0"/>
              </a:rPr>
              <a:t>, Electronics and </a:t>
            </a:r>
            <a:r>
              <a:rPr lang="en-US" sz="2500" dirty="0" err="1" smtClean="0">
                <a:latin typeface="Times New Roman" pitchFamily="18" charset="0"/>
                <a:cs typeface="Times New Roman" pitchFamily="18" charset="0"/>
              </a:rPr>
              <a:t>Mechatronics</a:t>
            </a:r>
            <a:r>
              <a:rPr lang="en-US" sz="2500" dirty="0" smtClean="0">
                <a:latin typeface="Times New Roman" pitchFamily="18" charset="0"/>
                <a:cs typeface="Times New Roman" pitchFamily="18" charset="0"/>
              </a:rPr>
              <a:t> Conference (IEMTRONICS), 2021</a:t>
            </a:r>
            <a:endParaRPr lang="en-US" sz="25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9694" y="2223247"/>
            <a:ext cx="2847126" cy="1046440"/>
          </a:xfrm>
          <a:prstGeom prst="rect">
            <a:avLst/>
          </a:prstGeom>
          <a:noFill/>
        </p:spPr>
        <p:txBody>
          <a:bodyPr wrap="none">
            <a:spAutoFit/>
          </a:bodyPr>
          <a:lstStyle/>
          <a:p>
            <a:endParaRPr dirty="0">
              <a:latin typeface="Times New Roman" panose="02020603050405020304" pitchFamily="18" charset="0"/>
              <a:cs typeface="Times New Roman" panose="02020603050405020304" pitchFamily="18" charset="0"/>
            </a:endParaRPr>
          </a:p>
          <a:p>
            <a:pPr>
              <a:defRPr sz="4400" b="1">
                <a:solidFill>
                  <a:srgbClr val="0066CC"/>
                </a:solidFill>
              </a:defRPr>
            </a:pPr>
            <a:r>
              <a:rPr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Paper Presentation Details</a:t>
            </a:r>
          </a:p>
        </p:txBody>
      </p:sp>
      <p:sp>
        <p:nvSpPr>
          <p:cNvPr id="3" name="Content Placeholder 2"/>
          <p:cNvSpPr>
            <a:spLocks noGrp="1"/>
          </p:cNvSpPr>
          <p:nvPr>
            <p:ph idx="1"/>
          </p:nvPr>
        </p:nvSpPr>
        <p:spPr/>
        <p:txBody>
          <a:bodyPr/>
          <a:lstStyle/>
          <a:p>
            <a:pPr marL="0" indent="0" algn="ctr">
              <a:buNone/>
            </a:pPr>
            <a:r>
              <a:rPr dirty="0">
                <a:latin typeface="Times New Roman" panose="02020603050405020304" pitchFamily="18" charset="0"/>
                <a:cs typeface="Times New Roman" panose="02020603050405020304" pitchFamily="18" charset="0"/>
              </a:rPr>
              <a:t>Paper </a:t>
            </a:r>
            <a:r>
              <a:rPr>
                <a:latin typeface="Times New Roman" panose="02020603050405020304" pitchFamily="18" charset="0"/>
                <a:cs typeface="Times New Roman" panose="02020603050405020304" pitchFamily="18" charset="0"/>
              </a:rPr>
              <a:t>Title</a:t>
            </a:r>
            <a:r>
              <a:rPr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Predictive Analytics and Generative AI for Customer Churn Prediction and Proactive Retention</a:t>
            </a:r>
          </a:p>
          <a:p>
            <a:pPr marL="0" indent="0" algn="ctr">
              <a:buNone/>
            </a:pPr>
            <a:r>
              <a:rPr smtClean="0">
                <a:latin typeface="Times New Roman" panose="02020603050405020304" pitchFamily="18" charset="0"/>
                <a:cs typeface="Times New Roman" panose="02020603050405020304" pitchFamily="18" charset="0"/>
              </a:rPr>
              <a:t>Paper ID:</a:t>
            </a:r>
            <a:r>
              <a:rPr lang="en-IN" dirty="0" smtClean="0">
                <a:latin typeface="Times New Roman" panose="02020603050405020304" pitchFamily="18" charset="0"/>
                <a:cs typeface="Times New Roman" panose="02020603050405020304" pitchFamily="18" charset="0"/>
              </a:rPr>
              <a:t> </a:t>
            </a:r>
            <a:r>
              <a:rPr lang="en-US" dirty="0" smtClean="0">
                <a:latin typeface="Times New Roman" pitchFamily="18" charset="0"/>
                <a:cs typeface="Times New Roman" pitchFamily="18" charset="0"/>
              </a:rPr>
              <a:t>ICRDICCT- 063</a:t>
            </a:r>
            <a:endParaRPr lang="en-GB" dirty="0">
              <a:latin typeface="Times New Roman" pitchFamily="18" charset="0"/>
              <a:cs typeface="Times New Roman" pitchFamily="18" charset="0"/>
            </a:endParaRPr>
          </a:p>
          <a:p>
            <a:pPr marL="0" indent="0" algn="ctr">
              <a:buNone/>
            </a:pPr>
            <a:r>
              <a:rPr dirty="0">
                <a:latin typeface="Times New Roman" panose="02020603050405020304" pitchFamily="18" charset="0"/>
                <a:cs typeface="Times New Roman" panose="02020603050405020304" pitchFamily="18" charset="0"/>
              </a:rPr>
              <a:t>Author(s</a:t>
            </a:r>
            <a:r>
              <a:rPr>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Anju</a:t>
            </a:r>
            <a:r>
              <a:rPr lang="en-IN" dirty="0" smtClean="0">
                <a:latin typeface="Times New Roman" panose="02020603050405020304" pitchFamily="18" charset="0"/>
                <a:cs typeface="Times New Roman" panose="02020603050405020304" pitchFamily="18" charset="0"/>
              </a:rPr>
              <a:t> Thomas, </a:t>
            </a:r>
            <a:r>
              <a:rPr lang="en-IN" dirty="0" err="1" smtClean="0">
                <a:latin typeface="Times New Roman" panose="02020603050405020304" pitchFamily="18" charset="0"/>
                <a:cs typeface="Times New Roman" panose="02020603050405020304" pitchFamily="18" charset="0"/>
              </a:rPr>
              <a:t>Tamizh</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Murugan</a:t>
            </a:r>
            <a:r>
              <a:rPr lang="en-IN" dirty="0" smtClean="0">
                <a:latin typeface="Times New Roman" panose="02020603050405020304" pitchFamily="18" charset="0"/>
                <a:cs typeface="Times New Roman" panose="02020603050405020304" pitchFamily="18" charset="0"/>
              </a:rPr>
              <a:t> T, </a:t>
            </a:r>
            <a:r>
              <a:rPr lang="en-IN" smtClean="0">
                <a:latin typeface="Times New Roman" panose="02020603050405020304" pitchFamily="18" charset="0"/>
                <a:cs typeface="Times New Roman" panose="02020603050405020304" pitchFamily="18" charset="0"/>
              </a:rPr>
              <a:t>Constance Xavier 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p:txBody>
          <a:bodyPr>
            <a:normAutofit lnSpcReduction="10000"/>
          </a:bodyPr>
          <a:lstStyle/>
          <a:p>
            <a:pPr marL="0" indent="0">
              <a:buNone/>
            </a:pPr>
            <a:r>
              <a:rPr dirty="0">
                <a:latin typeface="Times New Roman" panose="02020603050405020304" pitchFamily="18" charset="0"/>
                <a:cs typeface="Times New Roman" panose="02020603050405020304" pitchFamily="18" charset="0"/>
              </a:rPr>
              <a:t>1. Abstract</a:t>
            </a:r>
          </a:p>
          <a:p>
            <a:pPr marL="0" indent="0">
              <a:buNone/>
            </a:pPr>
            <a:r>
              <a:rPr dirty="0">
                <a:latin typeface="Times New Roman" panose="02020603050405020304" pitchFamily="18" charset="0"/>
                <a:cs typeface="Times New Roman" panose="02020603050405020304" pitchFamily="18" charset="0"/>
              </a:rPr>
              <a:t>2. Introduction</a:t>
            </a:r>
          </a:p>
          <a:p>
            <a:pPr marL="0" indent="0">
              <a:buNone/>
            </a:pPr>
            <a:r>
              <a:rPr dirty="0">
                <a:latin typeface="Times New Roman" panose="02020603050405020304" pitchFamily="18" charset="0"/>
                <a:cs typeface="Times New Roman" panose="02020603050405020304" pitchFamily="18" charset="0"/>
              </a:rPr>
              <a:t>3. Related Work / Survey</a:t>
            </a:r>
          </a:p>
          <a:p>
            <a:pPr marL="0" indent="0">
              <a:buNone/>
            </a:pPr>
            <a:r>
              <a:rPr dirty="0">
                <a:latin typeface="Times New Roman" panose="02020603050405020304" pitchFamily="18" charset="0"/>
                <a:cs typeface="Times New Roman" panose="02020603050405020304" pitchFamily="18" charset="0"/>
              </a:rPr>
              <a:t>4. Proposed System / Methodology</a:t>
            </a:r>
          </a:p>
          <a:p>
            <a:pPr marL="0" indent="0">
              <a:buNone/>
            </a:pPr>
            <a:r>
              <a:rPr dirty="0">
                <a:latin typeface="Times New Roman" panose="02020603050405020304" pitchFamily="18" charset="0"/>
                <a:cs typeface="Times New Roman" panose="02020603050405020304" pitchFamily="18" charset="0"/>
              </a:rPr>
              <a:t>5. Experimental Setup / Results</a:t>
            </a:r>
          </a:p>
          <a:p>
            <a:pPr marL="0" indent="0">
              <a:buNone/>
            </a:pPr>
            <a:r>
              <a:rPr dirty="0">
                <a:latin typeface="Times New Roman" panose="02020603050405020304" pitchFamily="18" charset="0"/>
                <a:cs typeface="Times New Roman" panose="02020603050405020304" pitchFamily="18" charset="0"/>
              </a:rPr>
              <a:t>6. Analysis / Discussion</a:t>
            </a:r>
          </a:p>
          <a:p>
            <a:pPr marL="0" indent="0">
              <a:buNone/>
            </a:pPr>
            <a:r>
              <a:rPr dirty="0">
                <a:latin typeface="Times New Roman" panose="02020603050405020304" pitchFamily="18" charset="0"/>
                <a:cs typeface="Times New Roman" panose="02020603050405020304" pitchFamily="18" charset="0"/>
              </a:rPr>
              <a:t>7. Conclusion</a:t>
            </a:r>
          </a:p>
          <a:p>
            <a:pPr marL="0" indent="0">
              <a:buNone/>
            </a:pPr>
            <a:r>
              <a:rPr dirty="0">
                <a:latin typeface="Times New Roman" panose="02020603050405020304" pitchFamily="18" charset="0"/>
                <a:cs typeface="Times New Roman" panose="02020603050405020304" pitchFamily="18" charset="0"/>
              </a:rPr>
              <a:t>8. 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7638"/>
            <a:ext cx="8229600" cy="4708525"/>
          </a:xfrm>
        </p:spPr>
        <p:txBody>
          <a:bodyPr>
            <a:normAutofit/>
          </a:bodyPr>
          <a:lstStyle/>
          <a:p>
            <a:pPr algn="just">
              <a:buNone/>
            </a:pPr>
            <a:r>
              <a:rPr lang="en-US" dirty="0" smtClean="0"/>
              <a:t>	</a:t>
            </a:r>
            <a:r>
              <a:rPr lang="en-US" sz="2400" dirty="0" smtClean="0">
                <a:latin typeface="Times New Roman" pitchFamily="18" charset="0"/>
                <a:cs typeface="Times New Roman" pitchFamily="18" charset="0"/>
              </a:rPr>
              <a:t>A churn prediction system employs advanced analytics and machine learning to forecast customers likely to disengage from a business. By leveraging data from transaction histories, behavioral patterns, engagement levels, and customer feedback, the system enables proactive retention measures, mitigating revenue loss and enhancing business sustainability. Key components include data preprocessing, feature selection, predictive modeling, and insights generation. The integration of generative AI further refines prediction accuracy and frequency, allowing timely interventions to retain potential churners</a:t>
            </a:r>
            <a:r>
              <a:rPr lang="en-US" sz="2400" dirty="0" smtClean="0"/>
              <a:t>.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pPr algn="just">
              <a:lnSpc>
                <a:spcPct val="120000"/>
              </a:lnSpc>
              <a:buNone/>
            </a:pPr>
            <a:r>
              <a:rPr lang="en-US" dirty="0" smtClean="0"/>
              <a:t>	</a:t>
            </a:r>
            <a:r>
              <a:rPr lang="en-US" sz="9600" dirty="0" smtClean="0">
                <a:latin typeface="Times New Roman" pitchFamily="18" charset="0"/>
                <a:cs typeface="Times New Roman" pitchFamily="18" charset="0"/>
              </a:rPr>
              <a:t>The churn prediction relies on robust data representation, enhanced feature engineering, and advanced textual data mining. Refining features to capture relevant information and utilizing NLP techniques like sentiment analysis and topic modeling improve model accuracy. Continuous refinement through feedback loops and </a:t>
            </a:r>
            <a:r>
              <a:rPr lang="en-US" sz="9600" dirty="0" err="1" smtClean="0">
                <a:latin typeface="Times New Roman" pitchFamily="18" charset="0"/>
                <a:cs typeface="Times New Roman" pitchFamily="18" charset="0"/>
              </a:rPr>
              <a:t>crowdsourcing</a:t>
            </a:r>
            <a:r>
              <a:rPr lang="en-US" sz="9600" dirty="0" smtClean="0">
                <a:latin typeface="Times New Roman" pitchFamily="18" charset="0"/>
                <a:cs typeface="Times New Roman" pitchFamily="18" charset="0"/>
              </a:rPr>
              <a:t> ensures models stay updated and effective. As customer churn increases due to product comparisons, poor service, and pricing issues, businesses must focus on retention over acquisition. Leveraging data analytics, improving customer experiences, and refining predictive models help minimize churn and drive long-term customer relationships.</a:t>
            </a:r>
            <a:endParaRPr lang="en-US" sz="9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Related Work / Survey</a:t>
            </a:r>
            <a:endParaRPr lang="en-US" dirty="0"/>
          </a:p>
        </p:txBody>
      </p:sp>
      <p:sp>
        <p:nvSpPr>
          <p:cNvPr id="3" name="Content Placeholder 2"/>
          <p:cNvSpPr>
            <a:spLocks noGrp="1"/>
          </p:cNvSpPr>
          <p:nvPr>
            <p:ph idx="1"/>
          </p:nvPr>
        </p:nvSpPr>
        <p:spPr/>
        <p: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Inadequate Feature Engineering and Textual Data Mining:</a:t>
            </a:r>
          </a:p>
          <a:p>
            <a:r>
              <a:rPr lang="en-US" dirty="0" smtClean="0">
                <a:latin typeface="Times New Roman" panose="02020603050405020304" pitchFamily="18" charset="0"/>
                <a:cs typeface="Times New Roman" panose="02020603050405020304" pitchFamily="18" charset="0"/>
              </a:rPr>
              <a:t>Ineffectiveness of Feedback Loops and </a:t>
            </a:r>
            <a:r>
              <a:rPr lang="en-US" dirty="0" err="1" smtClean="0">
                <a:latin typeface="Times New Roman" panose="02020603050405020304" pitchFamily="18" charset="0"/>
                <a:cs typeface="Times New Roman" panose="02020603050405020304" pitchFamily="18" charset="0"/>
              </a:rPr>
              <a:t>Crowdsourcing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Limited Effectiveness of Machine Learning Classifiers</a:t>
            </a:r>
          </a:p>
          <a:p>
            <a:r>
              <a:rPr lang="en-US" dirty="0" smtClean="0">
                <a:latin typeface="Times New Roman" panose="02020603050405020304" pitchFamily="18" charset="0"/>
                <a:cs typeface="Times New Roman" panose="02020603050405020304" pitchFamily="18" charset="0"/>
              </a:rPr>
              <a:t>Inefficiency in Data Balancing Techniques</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System / Methodology</a:t>
            </a:r>
            <a:endParaRPr lang="en-US" dirty="0"/>
          </a:p>
        </p:txBody>
      </p:sp>
      <p:sp>
        <p:nvSpPr>
          <p:cNvPr id="3" name="Content Placeholder 2"/>
          <p:cNvSpPr>
            <a:spLocks noGrp="1"/>
          </p:cNvSpPr>
          <p:nvPr>
            <p:ph idx="1"/>
          </p:nvPr>
        </p:nvSpPr>
        <p:spPr>
          <a:xfrm>
            <a:off x="457200" y="1590869"/>
            <a:ext cx="8229600" cy="4525963"/>
          </a:xfrm>
        </p:spPr>
        <p:txBody>
          <a:bodyPr>
            <a:normAutofit fontScale="70000" lnSpcReduction="20000"/>
          </a:bodyPr>
          <a:lstStyle/>
          <a:p>
            <a:r>
              <a:rPr lang="en-US" dirty="0" smtClean="0">
                <a:latin typeface="Times New Roman" pitchFamily="18" charset="0"/>
                <a:cs typeface="Times New Roman" pitchFamily="18" charset="0"/>
              </a:rPr>
              <a:t>Utilize supervised machine learning algorithms, such as Random Forest, to predict customer churn based on historical data and derive actionable insights for retention strategies.</a:t>
            </a:r>
          </a:p>
          <a:p>
            <a:r>
              <a:rPr lang="en-US" dirty="0" smtClean="0">
                <a:latin typeface="Times New Roman" pitchFamily="18" charset="0"/>
                <a:cs typeface="Times New Roman" pitchFamily="18" charset="0"/>
              </a:rPr>
              <a:t>Provide comprehensive visualizations, such as correlation </a:t>
            </a:r>
            <a:r>
              <a:rPr lang="en-US" dirty="0" err="1" smtClean="0">
                <a:latin typeface="Times New Roman" pitchFamily="18" charset="0"/>
                <a:cs typeface="Times New Roman" pitchFamily="18" charset="0"/>
              </a:rPr>
              <a:t>heatmaps</a:t>
            </a:r>
            <a:r>
              <a:rPr lang="en-US" dirty="0" smtClean="0">
                <a:latin typeface="Times New Roman" pitchFamily="18" charset="0"/>
                <a:cs typeface="Times New Roman" pitchFamily="18" charset="0"/>
              </a:rPr>
              <a:t>, distribution plots, and churn reason analyses, to enhance understanding of customer behavior and churn patterns.</a:t>
            </a:r>
          </a:p>
          <a:p>
            <a:r>
              <a:rPr lang="en-US" dirty="0" smtClean="0">
                <a:latin typeface="Times New Roman" pitchFamily="18" charset="0"/>
                <a:cs typeface="Times New Roman" pitchFamily="18" charset="0"/>
              </a:rPr>
              <a:t>Implement natural language processing (NLP) techniques, including text </a:t>
            </a:r>
            <a:r>
              <a:rPr lang="en-US" dirty="0" err="1" smtClean="0">
                <a:latin typeface="Times New Roman" pitchFamily="18" charset="0"/>
                <a:cs typeface="Times New Roman" pitchFamily="18" charset="0"/>
              </a:rPr>
              <a:t>vectorization</a:t>
            </a:r>
            <a:r>
              <a:rPr lang="en-US" dirty="0" smtClean="0">
                <a:latin typeface="Times New Roman" pitchFamily="18" charset="0"/>
                <a:cs typeface="Times New Roman" pitchFamily="18" charset="0"/>
              </a:rPr>
              <a:t> (TF-IDF) and classification models, to identify reasons for customer dissatisfaction from textual feedback.</a:t>
            </a:r>
          </a:p>
          <a:p>
            <a:r>
              <a:rPr lang="en-US" dirty="0" smtClean="0">
                <a:latin typeface="Times New Roman" pitchFamily="18" charset="0"/>
                <a:cs typeface="Times New Roman" pitchFamily="18" charset="0"/>
              </a:rPr>
              <a:t>Integrate transformer models for summarizing customer feedback, enabling concise and actionable summaries for decision-making</a:t>
            </a:r>
            <a:r>
              <a:rPr lang="en-US" dirty="0" smtClean="0"/>
              <a:t>.</a:t>
            </a:r>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Experimental Setup / Results</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2524698" y="1600200"/>
            <a:ext cx="4094603"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p:cNvPicPr>
          <p:nvPr/>
        </p:nvPicPr>
        <p:blipFill>
          <a:blip r:embed="rId2"/>
          <a:stretch>
            <a:fillRect/>
          </a:stretch>
        </p:blipFill>
        <p:spPr>
          <a:xfrm>
            <a:off x="571472" y="1857364"/>
            <a:ext cx="4143403" cy="4143404"/>
          </a:xfrm>
          <a:prstGeom prst="rect">
            <a:avLst/>
          </a:prstGeom>
        </p:spPr>
      </p:pic>
      <p:pic>
        <p:nvPicPr>
          <p:cNvPr id="5" name="Picture 4"/>
          <p:cNvPicPr/>
          <p:nvPr/>
        </p:nvPicPr>
        <p:blipFill>
          <a:blip r:embed="rId3">
            <a:extLst>
              <a:ext uri="{28A0092B-C50C-407E-A947-70E740481C1C}">
                <a14:useLocalDpi xmlns:a14="http://schemas.microsoft.com/office/drawing/2010/main" xmlns="" val="0"/>
              </a:ext>
            </a:extLst>
          </a:blip>
          <a:srcRect/>
          <a:stretch>
            <a:fillRect/>
          </a:stretch>
        </p:blipFill>
        <p:spPr bwMode="auto">
          <a:xfrm>
            <a:off x="4929190" y="1928802"/>
            <a:ext cx="3571900" cy="400052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TotalTime>
  <Words>702</Words>
  <Application>Microsoft Office PowerPoint</Application>
  <PresentationFormat>On-screen Show (4:3)</PresentationFormat>
  <Paragraphs>63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International Conference on Research and Development in Information, Communication, and Computing Technologies (ICRDICCT’25)</vt:lpstr>
      <vt:lpstr>Paper Presentation Details</vt:lpstr>
      <vt:lpstr>Table of Contents</vt:lpstr>
      <vt:lpstr>Abstract</vt:lpstr>
      <vt:lpstr>Introduction</vt:lpstr>
      <vt:lpstr>Related Work / Survey</vt:lpstr>
      <vt:lpstr>Proposed System / Methodology</vt:lpstr>
      <vt:lpstr>Experimental Setup / Results</vt:lpstr>
      <vt:lpstr>Slide 9</vt:lpstr>
      <vt:lpstr>Analysis / Discussion</vt:lpstr>
      <vt:lpstr>Conclusion</vt:lpstr>
      <vt:lpstr>Reference</vt:lpstr>
      <vt:lpstr>Slide 13</vt:lpstr>
      <vt:lpstr>Slide 14</vt:lpstr>
      <vt:lpstr>Slide 15</vt:lpstr>
      <vt:lpstr>Slide 16</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Conference on Research and Development in Information, Communication, and Computing Technologies (ICRDICCT’25)</dc:title>
  <dc:creator>Admin</dc:creator>
  <dc:description>generated using python-pptx</dc:description>
  <cp:lastModifiedBy>Admin</cp:lastModifiedBy>
  <cp:revision>10</cp:revision>
  <dcterms:created xsi:type="dcterms:W3CDTF">2013-01-27T09:14:16Z</dcterms:created>
  <dcterms:modified xsi:type="dcterms:W3CDTF">2025-04-02T06:47:38Z</dcterms:modified>
</cp:coreProperties>
</file>