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DA33-620E-401E-A4D8-364EA7F669F4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04873-E74D-43DA-9712-2780FC4A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04873-E74D-43DA-9712-2780FC4A4F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752600"/>
            <a:ext cx="5475604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>
                <a:solidFill>
                  <a:srgbClr val="90C225"/>
                </a:solidFill>
                <a:latin typeface="Trebuchet MS"/>
                <a:cs typeface="Trebuchet MS"/>
              </a:rPr>
              <a:t>Graph</a:t>
            </a:r>
            <a:r>
              <a:rPr sz="4400" spc="-16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4400" smtClean="0">
                <a:solidFill>
                  <a:srgbClr val="90C225"/>
                </a:solidFill>
                <a:latin typeface="Trebuchet MS"/>
                <a:cs typeface="Trebuchet MS"/>
              </a:rPr>
              <a:t>Theory</a:t>
            </a:r>
            <a:r>
              <a:rPr lang="en-IN" sz="4400" dirty="0" smtClean="0">
                <a:solidFill>
                  <a:srgbClr val="90C225"/>
                </a:solidFill>
                <a:latin typeface="Trebuchet MS"/>
                <a:cs typeface="Trebuchet MS"/>
              </a:rPr>
              <a:t> Introduction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114800" y="457200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Connected</a:t>
            </a:r>
            <a:r>
              <a:rPr sz="3600" spc="-6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graphs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755" y="1622805"/>
            <a:ext cx="82740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95"/>
              </a:spcBef>
              <a:tabLst>
                <a:tab pos="2106295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be some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undirected</a:t>
            </a:r>
            <a:r>
              <a:rPr sz="2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graph.</a:t>
            </a:r>
            <a:r>
              <a:rPr sz="2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connected	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there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is a</a:t>
            </a:r>
            <a:r>
              <a:rPr sz="2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w-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 all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75" dirty="0">
                <a:solidFill>
                  <a:srgbClr val="404040"/>
                </a:solidFill>
                <a:latin typeface="Trebuchet MS"/>
                <a:cs typeface="Trebuchet MS"/>
              </a:rPr>
              <a:t>v,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); otherwise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disconnected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. The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maximal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subgraphs</a:t>
            </a:r>
            <a:r>
              <a:rPr sz="2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are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2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connected </a:t>
            </a:r>
            <a:r>
              <a:rPr sz="2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2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vertex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property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2800" i="1" spc="-8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2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sz="2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2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2800" spc="-8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articulation vertex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. An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edge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bridge</a:t>
            </a:r>
            <a:r>
              <a:rPr sz="2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2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components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2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G.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51304" y="1219199"/>
            <a:ext cx="6330696" cy="4953001"/>
            <a:chOff x="2051304" y="1219199"/>
            <a:chExt cx="7092884" cy="5639142"/>
          </a:xfrm>
        </p:grpSpPr>
        <p:sp>
          <p:nvSpPr>
            <p:cNvPr id="4" name="object 4"/>
            <p:cNvSpPr/>
            <p:nvPr/>
          </p:nvSpPr>
          <p:spPr>
            <a:xfrm>
              <a:off x="5132259" y="4182451"/>
              <a:ext cx="4011929" cy="2675890"/>
            </a:xfrm>
            <a:custGeom>
              <a:avLst/>
              <a:gdLst/>
              <a:ahLst/>
              <a:cxnLst/>
              <a:rect l="l" t="t" r="r" b="b"/>
              <a:pathLst>
                <a:path w="4011929" h="2675890">
                  <a:moveTo>
                    <a:pt x="0" y="2675547"/>
                  </a:moveTo>
                  <a:lnTo>
                    <a:pt x="4011739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1219199"/>
              <a:ext cx="4730496" cy="3938015"/>
            </a:xfrm>
            <a:prstGeom prst="rect">
              <a:avLst/>
            </a:prstGeom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67000" y="609600"/>
            <a:ext cx="597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Distance</a:t>
            </a:r>
            <a:r>
              <a:rPr sz="3600" spc="-3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in</a:t>
            </a: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Connected</a:t>
            </a: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Graph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940" y="2187955"/>
            <a:ext cx="58661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81000" algn="l"/>
                <a:tab pos="38163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connected graph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gives rise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metric space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(V,d</a:t>
            </a:r>
            <a:r>
              <a:rPr sz="1800" spc="-75" baseline="-2083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7" baseline="-2083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(u,v) being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shortest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path in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v.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855344" cy="5639435"/>
          </a:xfrm>
          <a:custGeom>
            <a:avLst/>
            <a:gdLst/>
            <a:ahLst/>
            <a:cxnLst/>
            <a:rect l="l" t="t" r="r" b="b"/>
            <a:pathLst>
              <a:path w="855344" h="5639435">
                <a:moveTo>
                  <a:pt x="854963" y="0"/>
                </a:moveTo>
                <a:lnTo>
                  <a:pt x="82500" y="0"/>
                </a:lnTo>
                <a:lnTo>
                  <a:pt x="0" y="813"/>
                </a:lnTo>
                <a:lnTo>
                  <a:pt x="0" y="5638916"/>
                </a:lnTo>
                <a:lnTo>
                  <a:pt x="854963" y="9271"/>
                </a:lnTo>
                <a:lnTo>
                  <a:pt x="854963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06344" y="3150565"/>
            <a:ext cx="38754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Connectivity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00600" y="609600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k-connectedness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104136"/>
            <a:ext cx="6102350" cy="3656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297815" indent="-343535">
              <a:lnSpc>
                <a:spcPct val="80000"/>
              </a:lnSpc>
              <a:spcBef>
                <a:spcPts val="725"/>
              </a:spcBef>
              <a:buClr>
                <a:srgbClr val="90C225"/>
              </a:buClr>
              <a:buSzPct val="78846"/>
              <a:buFont typeface="Wingdings 3"/>
              <a:buChar char=""/>
              <a:tabLst>
                <a:tab pos="356235" algn="l"/>
                <a:tab pos="1768475" algn="l"/>
                <a:tab pos="2084070" algn="l"/>
              </a:tabLst>
            </a:pP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	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with |V(G)|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&gt; k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k- </a:t>
            </a:r>
            <a:r>
              <a:rPr sz="26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removal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 any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2600" spc="-7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2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|S|</a:t>
            </a:r>
            <a:r>
              <a:rPr sz="2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&lt;	k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stays</a:t>
            </a:r>
            <a:r>
              <a:rPr sz="2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conneced.</a:t>
            </a:r>
            <a:endParaRPr sz="2600">
              <a:latin typeface="Trebuchet MS"/>
              <a:cs typeface="Trebuchet MS"/>
            </a:endParaRPr>
          </a:p>
          <a:p>
            <a:pPr marL="355600" marR="361315" indent="-343535">
              <a:lnSpc>
                <a:spcPct val="80000"/>
              </a:lnSpc>
              <a:spcBef>
                <a:spcPts val="1010"/>
              </a:spcBef>
              <a:buClr>
                <a:srgbClr val="90C225"/>
              </a:buClr>
              <a:buSzPct val="78846"/>
              <a:buFont typeface="Wingdings 3"/>
              <a:buChar char=""/>
              <a:tabLst>
                <a:tab pos="356235" algn="l"/>
                <a:tab pos="1562735" algn="l"/>
                <a:tab pos="2512060" algn="l"/>
              </a:tabLst>
            </a:pPr>
            <a:r>
              <a:rPr sz="2600" b="1" spc="5" dirty="0">
                <a:solidFill>
                  <a:srgbClr val="404040"/>
                </a:solidFill>
                <a:latin typeface="Trebuchet MS"/>
                <a:cs typeface="Trebuchet MS"/>
              </a:rPr>
              <a:t>Connectivity	</a:t>
            </a:r>
            <a:r>
              <a:rPr sz="2600" spc="-5" dirty="0">
                <a:solidFill>
                  <a:srgbClr val="404040"/>
                </a:solidFill>
                <a:latin typeface="Symbol"/>
                <a:cs typeface="Symbol"/>
              </a:rPr>
              <a:t>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(G)</a:t>
            </a:r>
            <a:r>
              <a:rPr sz="2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600" spc="-7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largest	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k,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still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k-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connected.</a:t>
            </a:r>
            <a:endParaRPr sz="2600">
              <a:latin typeface="Trebuchet MS"/>
              <a:cs typeface="Trebuchet MS"/>
            </a:endParaRPr>
          </a:p>
          <a:p>
            <a:pPr marL="355600" indent="-343535">
              <a:lnSpc>
                <a:spcPts val="2815"/>
              </a:lnSpc>
              <a:spcBef>
                <a:spcPts val="375"/>
              </a:spcBef>
              <a:buClr>
                <a:srgbClr val="90C225"/>
              </a:buClr>
              <a:buSzPct val="78846"/>
              <a:buFont typeface="Wingdings 3"/>
              <a:buChar char=""/>
              <a:tabLst>
                <a:tab pos="356235" algn="l"/>
                <a:tab pos="4028440" algn="l"/>
              </a:tabLst>
            </a:pPr>
            <a:r>
              <a:rPr sz="2600" spc="-35" dirty="0">
                <a:solidFill>
                  <a:srgbClr val="404040"/>
                </a:solidFill>
                <a:latin typeface="Trebuchet MS"/>
                <a:cs typeface="Trebuchet MS"/>
              </a:rPr>
              <a:t>Vertex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graph G</a:t>
            </a:r>
            <a:r>
              <a:rPr sz="2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cut-vertex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6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endParaRPr sz="2600">
              <a:latin typeface="Trebuchet MS"/>
              <a:cs typeface="Trebuchet MS"/>
            </a:endParaRPr>
          </a:p>
          <a:p>
            <a:pPr marL="355600">
              <a:lnSpc>
                <a:spcPts val="2815"/>
              </a:lnSpc>
            </a:pPr>
            <a:r>
              <a:rPr sz="2600" dirty="0">
                <a:solidFill>
                  <a:srgbClr val="404040"/>
                </a:solidFill>
                <a:latin typeface="Symbol"/>
                <a:cs typeface="Symbol"/>
              </a:rPr>
              <a:t>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(G</a:t>
            </a:r>
            <a:r>
              <a:rPr sz="2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v)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&gt;</a:t>
            </a:r>
            <a:r>
              <a:rPr sz="2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Symbol"/>
                <a:cs typeface="Symbol"/>
              </a:rPr>
              <a:t>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(G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2600">
              <a:latin typeface="Trebuchet MS"/>
              <a:cs typeface="Trebuchet MS"/>
            </a:endParaRPr>
          </a:p>
          <a:p>
            <a:pPr marL="355600" marR="136525" indent="-343535">
              <a:lnSpc>
                <a:spcPct val="80000"/>
              </a:lnSpc>
              <a:spcBef>
                <a:spcPts val="985"/>
              </a:spcBef>
              <a:buClr>
                <a:srgbClr val="90C225"/>
              </a:buClr>
              <a:buSzPct val="78846"/>
              <a:buFont typeface="Wingdings 3"/>
              <a:buChar char=""/>
              <a:tabLst>
                <a:tab pos="356235" algn="l"/>
              </a:tabLst>
            </a:pP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6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cut-vertex </a:t>
            </a:r>
            <a:r>
              <a:rPr sz="2600" spc="-7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404040"/>
                </a:solidFill>
                <a:latin typeface="Trebuchet MS"/>
                <a:cs typeface="Trebuchet MS"/>
              </a:rPr>
              <a:t>block.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867400" y="457200"/>
            <a:ext cx="22275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Definitions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160523"/>
            <a:ext cx="184785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Separating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 3"/>
              <a:buChar char=""/>
            </a:pPr>
            <a:endParaRPr sz="2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Connectivity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3919473"/>
            <a:ext cx="6055995" cy="2044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k-connected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–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Connectivity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least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marR="5080" indent="-343535">
              <a:lnSpc>
                <a:spcPts val="1939"/>
              </a:lnSpc>
              <a:spcBef>
                <a:spcPts val="154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Induced subgraph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subgraph obtained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deleting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set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vertices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Disconnecting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(of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edges)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20011" y="2176272"/>
            <a:ext cx="6695440" cy="3453765"/>
            <a:chOff x="1620011" y="2176272"/>
            <a:chExt cx="6695440" cy="345376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0527" y="2176272"/>
              <a:ext cx="5614416" cy="2560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3807" y="2881884"/>
              <a:ext cx="5526024" cy="5471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0011" y="5373623"/>
              <a:ext cx="5490972" cy="256031"/>
            </a:xfrm>
            <a:prstGeom prst="rect">
              <a:avLst/>
            </a:prstGeom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86400" y="609600"/>
            <a:ext cx="2227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Definitions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0710" y="2187955"/>
            <a:ext cx="353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Minimum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size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disconnecting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2187955"/>
            <a:ext cx="235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Edge-connectivity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3264153"/>
            <a:ext cx="697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k-edge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connected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disconnecting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least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edges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40" y="4468495"/>
            <a:ext cx="140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Edge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94816" y="2133600"/>
            <a:ext cx="6628130" cy="4166870"/>
            <a:chOff x="1194816" y="2133600"/>
            <a:chExt cx="6628130" cy="416687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16" y="3730752"/>
              <a:ext cx="6627876" cy="5821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6851" y="2133600"/>
              <a:ext cx="574548" cy="2545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3472" y="4538472"/>
              <a:ext cx="3753612" cy="15239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6187440"/>
              <a:ext cx="1856231" cy="112776"/>
            </a:xfrm>
            <a:prstGeom prst="rect">
              <a:avLst/>
            </a:prstGeom>
          </p:spPr>
        </p:pic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53200" y="533400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Examples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916" y="2578975"/>
            <a:ext cx="2312728" cy="28624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0952" y="1665732"/>
            <a:ext cx="1168908" cy="50901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84801" y="1691132"/>
            <a:ext cx="3287395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Times New Roman"/>
                <a:cs typeface="Times New Roman"/>
              </a:rPr>
              <a:t>Consider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bipartition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X,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</a:pPr>
            <a:r>
              <a:rPr sz="1700" spc="-5" dirty="0">
                <a:latin typeface="Times New Roman"/>
                <a:cs typeface="Times New Roman"/>
              </a:rPr>
              <a:t>Since </a:t>
            </a:r>
            <a:r>
              <a:rPr sz="1700" dirty="0">
                <a:latin typeface="Times New Roman"/>
                <a:cs typeface="Times New Roman"/>
              </a:rPr>
              <a:t>every </a:t>
            </a:r>
            <a:r>
              <a:rPr sz="1700" spc="-5" dirty="0">
                <a:latin typeface="Times New Roman"/>
                <a:cs typeface="Times New Roman"/>
              </a:rPr>
              <a:t>separating </a:t>
            </a:r>
            <a:r>
              <a:rPr sz="1700" dirty="0">
                <a:latin typeface="Times New Roman"/>
                <a:cs typeface="Times New Roman"/>
              </a:rPr>
              <a:t>set </a:t>
            </a:r>
            <a:r>
              <a:rPr sz="1700" spc="-5" dirty="0">
                <a:latin typeface="Times New Roman"/>
                <a:cs typeface="Times New Roman"/>
              </a:rPr>
              <a:t>contains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either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X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themselves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separating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set,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650" spc="15" baseline="25252" dirty="0">
                <a:latin typeface="Times New Roman"/>
                <a:cs typeface="Times New Roman"/>
              </a:rPr>
              <a:t>[1]</a:t>
            </a:r>
            <a:endParaRPr sz="1650" baseline="25252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0952" y="1752600"/>
            <a:ext cx="6894830" cy="4421505"/>
            <a:chOff x="1520952" y="1752600"/>
            <a:chExt cx="6894830" cy="442150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2880" y="1752600"/>
              <a:ext cx="612648" cy="266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2308" y="3168396"/>
              <a:ext cx="2380488" cy="2651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0952" y="5625084"/>
              <a:ext cx="5527548" cy="548640"/>
            </a:xfrm>
            <a:prstGeom prst="rect">
              <a:avLst/>
            </a:prstGeom>
          </p:spPr>
        </p:pic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0952" y="0"/>
            <a:ext cx="7623236" cy="6858341"/>
            <a:chOff x="1520952" y="0"/>
            <a:chExt cx="7623236" cy="6858341"/>
          </a:xfrm>
        </p:grpSpPr>
        <p:sp>
          <p:nvSpPr>
            <p:cNvPr id="4" name="object 4"/>
            <p:cNvSpPr/>
            <p:nvPr/>
          </p:nvSpPr>
          <p:spPr>
            <a:xfrm>
              <a:off x="5132259" y="4182451"/>
              <a:ext cx="4011929" cy="2675890"/>
            </a:xfrm>
            <a:custGeom>
              <a:avLst/>
              <a:gdLst/>
              <a:ahLst/>
              <a:cxnLst/>
              <a:rect l="l" t="t" r="r" b="b"/>
              <a:pathLst>
                <a:path w="4011929" h="2675890">
                  <a:moveTo>
                    <a:pt x="0" y="2675547"/>
                  </a:moveTo>
                  <a:lnTo>
                    <a:pt x="4011739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7908" y="1467611"/>
              <a:ext cx="2409443" cy="1453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0952" y="5625083"/>
              <a:ext cx="5527548" cy="54864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096000" y="609600"/>
            <a:ext cx="194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Examples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9955" y="1834895"/>
            <a:ext cx="3019425" cy="3476625"/>
            <a:chOff x="409955" y="1834895"/>
            <a:chExt cx="3019425" cy="34766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955" y="1834895"/>
              <a:ext cx="3019044" cy="31074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8719" y="4942331"/>
              <a:ext cx="1652016" cy="368808"/>
            </a:xfrm>
            <a:prstGeom prst="rect">
              <a:avLst/>
            </a:prstGeom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3712" y="0"/>
            <a:ext cx="8243587" cy="6858341"/>
            <a:chOff x="743712" y="0"/>
            <a:chExt cx="8400477" cy="6858341"/>
          </a:xfrm>
        </p:grpSpPr>
        <p:sp>
          <p:nvSpPr>
            <p:cNvPr id="4" name="object 4"/>
            <p:cNvSpPr/>
            <p:nvPr/>
          </p:nvSpPr>
          <p:spPr>
            <a:xfrm>
              <a:off x="5132260" y="4182451"/>
              <a:ext cx="4011929" cy="2675890"/>
            </a:xfrm>
            <a:custGeom>
              <a:avLst/>
              <a:gdLst/>
              <a:ahLst/>
              <a:cxnLst/>
              <a:rect l="l" t="t" r="r" b="b"/>
              <a:pathLst>
                <a:path w="4011929" h="2675890">
                  <a:moveTo>
                    <a:pt x="0" y="2675547"/>
                  </a:moveTo>
                  <a:lnTo>
                    <a:pt x="4011739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3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712" y="1429511"/>
              <a:ext cx="8229600" cy="47289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824" y="5727192"/>
              <a:ext cx="6626352" cy="58369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91000" y="609600"/>
            <a:ext cx="426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Example</a:t>
            </a:r>
            <a:r>
              <a:rPr sz="3600" spc="-4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of</a:t>
            </a: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Edge</a:t>
            </a:r>
            <a:r>
              <a:rPr sz="3600" spc="-3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90C225"/>
                </a:solidFill>
                <a:latin typeface="Trebuchet MS"/>
                <a:cs typeface="Trebuchet MS"/>
              </a:rPr>
              <a:t>Cut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340" y="2061936"/>
            <a:ext cx="2306320" cy="203136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Subgraphs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Subgraphs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  <a:tab pos="1062355" algn="l"/>
              </a:tabLst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Walk,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Path,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Cycle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graphs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connectivity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24400" y="609600"/>
            <a:ext cx="2227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Definitions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994" y="2187955"/>
            <a:ext cx="601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Block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maximal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subgraph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has no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cut-vertex.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3212592"/>
            <a:ext cx="3369564" cy="222961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8676" y="469669"/>
            <a:ext cx="5424054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990600"/>
            <a:ext cx="617048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Ego</a:t>
            </a:r>
            <a:r>
              <a:rPr spc="-40" dirty="0"/>
              <a:t> </a:t>
            </a:r>
            <a:r>
              <a:rPr dirty="0"/>
              <a:t>Network</a:t>
            </a:r>
            <a:r>
              <a:rPr spc="-40" dirty="0"/>
              <a:t> </a:t>
            </a:r>
            <a:r>
              <a:rPr spc="-5" dirty="0"/>
              <a:t>Analysis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337" y="216130"/>
            <a:ext cx="2730731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3339" y="242491"/>
            <a:ext cx="2622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447800"/>
            <a:ext cx="6106160" cy="23545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Ego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network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(personal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network)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Ego: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focal node/respondent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Alter: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actors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ties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Ties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between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alters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9200" y="4038600"/>
            <a:ext cx="1811655" cy="2097405"/>
            <a:chOff x="1203324" y="3827462"/>
            <a:chExt cx="1811655" cy="2097405"/>
          </a:xfrm>
        </p:grpSpPr>
        <p:sp>
          <p:nvSpPr>
            <p:cNvPr id="6" name="object 6"/>
            <p:cNvSpPr/>
            <p:nvPr/>
          </p:nvSpPr>
          <p:spPr>
            <a:xfrm>
              <a:off x="1287462" y="3935412"/>
              <a:ext cx="109855" cy="904875"/>
            </a:xfrm>
            <a:custGeom>
              <a:avLst/>
              <a:gdLst/>
              <a:ahLst/>
              <a:cxnLst/>
              <a:rect l="l" t="t" r="r" b="b"/>
              <a:pathLst>
                <a:path w="109855" h="904875">
                  <a:moveTo>
                    <a:pt x="0" y="904874"/>
                  </a:moveTo>
                  <a:lnTo>
                    <a:pt x="109536" y="0"/>
                  </a:lnTo>
                </a:path>
              </a:pathLst>
            </a:custGeom>
            <a:ln w="9524">
              <a:solidFill>
                <a:srgbClr val="702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3199" y="3935412"/>
              <a:ext cx="1406525" cy="1211580"/>
            </a:xfrm>
            <a:custGeom>
              <a:avLst/>
              <a:gdLst/>
              <a:ahLst/>
              <a:cxnLst/>
              <a:rect l="l" t="t" r="r" b="b"/>
              <a:pathLst>
                <a:path w="1406525" h="1211579">
                  <a:moveTo>
                    <a:pt x="0" y="0"/>
                  </a:moveTo>
                  <a:lnTo>
                    <a:pt x="1406524" y="1211262"/>
                  </a:lnTo>
                </a:path>
              </a:pathLst>
            </a:custGeom>
            <a:ln w="9524">
              <a:solidFill>
                <a:srgbClr val="702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199" y="3827462"/>
              <a:ext cx="168275" cy="168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324" y="4827587"/>
              <a:ext cx="168275" cy="1682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262" y="4970462"/>
              <a:ext cx="168275" cy="168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387" y="5113337"/>
              <a:ext cx="168275" cy="1682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38262" y="4860924"/>
              <a:ext cx="541655" cy="244475"/>
            </a:xfrm>
            <a:custGeom>
              <a:avLst/>
              <a:gdLst/>
              <a:ahLst/>
              <a:cxnLst/>
              <a:rect l="l" t="t" r="r" b="b"/>
              <a:pathLst>
                <a:path w="541655" h="244475">
                  <a:moveTo>
                    <a:pt x="0" y="0"/>
                  </a:moveTo>
                  <a:lnTo>
                    <a:pt x="541336" y="244474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200" y="5105399"/>
              <a:ext cx="898525" cy="41275"/>
            </a:xfrm>
            <a:custGeom>
              <a:avLst/>
              <a:gdLst/>
              <a:ahLst/>
              <a:cxnLst/>
              <a:rect l="l" t="t" r="r" b="b"/>
              <a:pathLst>
                <a:path w="898525" h="41275">
                  <a:moveTo>
                    <a:pt x="898524" y="412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9074" y="5756274"/>
              <a:ext cx="168276" cy="1682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20837" y="5121274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304799" y="0"/>
                  </a:moveTo>
                  <a:lnTo>
                    <a:pt x="0" y="685799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1138" y="3962400"/>
              <a:ext cx="395605" cy="1035050"/>
            </a:xfrm>
            <a:custGeom>
              <a:avLst/>
              <a:gdLst/>
              <a:ahLst/>
              <a:cxnLst/>
              <a:rect l="l" t="t" r="r" b="b"/>
              <a:pathLst>
                <a:path w="395605" h="1035050">
                  <a:moveTo>
                    <a:pt x="0" y="0"/>
                  </a:moveTo>
                  <a:lnTo>
                    <a:pt x="395286" y="1035049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23327" y="387318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139" y="473043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6352" y="568610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1339" y="4681220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9901" y="513842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7086600" cy="4648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647" y="0"/>
            <a:ext cx="7402830" cy="1309370"/>
            <a:chOff x="814647" y="0"/>
            <a:chExt cx="7402830" cy="1309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647" y="0"/>
              <a:ext cx="7402483" cy="6483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861" y="511232"/>
              <a:ext cx="3133897" cy="7980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0" y="274639"/>
            <a:ext cx="6400800" cy="20364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47570" marR="5080" indent="-2135505">
              <a:lnSpc>
                <a:spcPts val="5200"/>
              </a:lnSpc>
              <a:spcBef>
                <a:spcPts val="280"/>
              </a:spcBef>
            </a:pPr>
            <a:r>
              <a:rPr spc="-5" dirty="0"/>
              <a:t>Ego Networks and Traditional </a:t>
            </a:r>
            <a:r>
              <a:rPr spc="-1360" dirty="0"/>
              <a:t> </a:t>
            </a:r>
            <a:r>
              <a:rPr spc="-5" dirty="0"/>
              <a:t>Survey</a:t>
            </a:r>
            <a:r>
              <a:rPr spc="-15" dirty="0"/>
              <a:t> </a:t>
            </a:r>
            <a:r>
              <a:rPr spc="-5" dirty="0"/>
              <a:t>Data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122555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dirty="0"/>
              <a:t>Ego </a:t>
            </a:r>
            <a:r>
              <a:rPr spc="-5" dirty="0"/>
              <a:t>networks </a:t>
            </a:r>
            <a:r>
              <a:rPr dirty="0"/>
              <a:t>combine </a:t>
            </a:r>
            <a:r>
              <a:rPr spc="-5" dirty="0"/>
              <a:t>aspects </a:t>
            </a:r>
            <a:r>
              <a:rPr dirty="0"/>
              <a:t>of </a:t>
            </a:r>
            <a:r>
              <a:rPr spc="-5" dirty="0"/>
              <a:t>traditional </a:t>
            </a:r>
            <a:r>
              <a:rPr spc="-875" dirty="0"/>
              <a:t> </a:t>
            </a:r>
            <a:r>
              <a:rPr dirty="0"/>
              <a:t>survey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network data</a:t>
            </a: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pc="-5" dirty="0"/>
              <a:t>Traditional</a:t>
            </a:r>
            <a:r>
              <a:rPr spc="-25" dirty="0"/>
              <a:t> </a:t>
            </a:r>
            <a:r>
              <a:rPr dirty="0"/>
              <a:t>survey</a:t>
            </a:r>
          </a:p>
          <a:p>
            <a:pPr marL="755650" lvl="1" indent="-286385">
              <a:lnSpc>
                <a:spcPct val="100000"/>
              </a:lnSpc>
              <a:spcBef>
                <a:spcPts val="66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Independently </a:t>
            </a:r>
            <a:r>
              <a:rPr sz="2800" dirty="0">
                <a:latin typeface="Arial"/>
                <a:cs typeface="Arial"/>
              </a:rPr>
              <a:t>sampled </a:t>
            </a:r>
            <a:r>
              <a:rPr sz="2800" spc="-5" dirty="0">
                <a:latin typeface="Arial"/>
                <a:cs typeface="Arial"/>
              </a:rPr>
              <a:t>respondents</a:t>
            </a:r>
            <a:endParaRPr sz="2800">
              <a:latin typeface="Arial"/>
              <a:cs typeface="Arial"/>
            </a:endParaRPr>
          </a:p>
          <a:p>
            <a:pPr marL="748665" marR="5080" lvl="1" indent="-279400">
              <a:lnSpc>
                <a:spcPts val="3329"/>
              </a:lnSpc>
              <a:spcBef>
                <a:spcPts val="87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Get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characteristics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those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respondents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through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survey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questions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600" y="5105400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914400"/>
                <a:gridCol w="1219200"/>
                <a:gridCol w="1219200"/>
                <a:gridCol w="1219200"/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Smokes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Drinks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Ego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6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647" y="0"/>
            <a:ext cx="7402830" cy="1317625"/>
            <a:chOff x="814647" y="0"/>
            <a:chExt cx="7402830" cy="1317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647" y="0"/>
              <a:ext cx="7402483" cy="6608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861" y="519546"/>
              <a:ext cx="3133897" cy="7980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274638"/>
            <a:ext cx="5334000" cy="13696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47570" marR="5080" indent="-2135505">
              <a:lnSpc>
                <a:spcPts val="5200"/>
              </a:lnSpc>
              <a:spcBef>
                <a:spcPts val="280"/>
              </a:spcBef>
            </a:pPr>
            <a:r>
              <a:rPr sz="3200" spc="-5" smtClean="0"/>
              <a:t>Ego </a:t>
            </a:r>
            <a:r>
              <a:rPr sz="3200" spc="-5" dirty="0"/>
              <a:t>Networks and Traditional </a:t>
            </a:r>
            <a:r>
              <a:rPr sz="3200" spc="-1360" dirty="0"/>
              <a:t> </a:t>
            </a:r>
            <a:r>
              <a:rPr sz="3200" spc="-5" dirty="0"/>
              <a:t>Survey</a:t>
            </a:r>
            <a:r>
              <a:rPr sz="3200" spc="-15" dirty="0"/>
              <a:t> </a:t>
            </a:r>
            <a:r>
              <a:rPr sz="3200" spc="-5" dirty="0"/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252220"/>
            <a:ext cx="762000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5080" indent="-342900">
              <a:lnSpc>
                <a:spcPts val="3800"/>
              </a:lnSpc>
              <a:spcBef>
                <a:spcPts val="24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Ego </a:t>
            </a:r>
            <a:r>
              <a:rPr sz="3200" spc="-5" dirty="0">
                <a:latin typeface="Arial"/>
                <a:cs typeface="Arial"/>
              </a:rPr>
              <a:t>networks </a:t>
            </a:r>
            <a:r>
              <a:rPr sz="3200" dirty="0">
                <a:latin typeface="Arial"/>
                <a:cs typeface="Arial"/>
              </a:rPr>
              <a:t>combine </a:t>
            </a:r>
            <a:r>
              <a:rPr sz="3200" spc="-5" dirty="0">
                <a:latin typeface="Arial"/>
                <a:cs typeface="Arial"/>
              </a:rPr>
              <a:t>aspects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traditional</a:t>
            </a:r>
            <a:r>
              <a:rPr sz="3200" dirty="0">
                <a:latin typeface="Arial"/>
                <a:cs typeface="Arial"/>
              </a:rPr>
              <a:t> survey </a:t>
            </a:r>
            <a:r>
              <a:rPr sz="3200" spc="-5" dirty="0">
                <a:latin typeface="Arial"/>
                <a:cs typeface="Arial"/>
              </a:rPr>
              <a:t>data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with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network data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03324" y="3827462"/>
            <a:ext cx="1811655" cy="2097405"/>
            <a:chOff x="1203324" y="3827462"/>
            <a:chExt cx="1811655" cy="2097405"/>
          </a:xfrm>
        </p:grpSpPr>
        <p:sp>
          <p:nvSpPr>
            <p:cNvPr id="8" name="object 8"/>
            <p:cNvSpPr/>
            <p:nvPr/>
          </p:nvSpPr>
          <p:spPr>
            <a:xfrm>
              <a:off x="1287462" y="3935412"/>
              <a:ext cx="109855" cy="904875"/>
            </a:xfrm>
            <a:custGeom>
              <a:avLst/>
              <a:gdLst/>
              <a:ahLst/>
              <a:cxnLst/>
              <a:rect l="l" t="t" r="r" b="b"/>
              <a:pathLst>
                <a:path w="109855" h="904875">
                  <a:moveTo>
                    <a:pt x="0" y="904874"/>
                  </a:moveTo>
                  <a:lnTo>
                    <a:pt x="109536" y="0"/>
                  </a:lnTo>
                </a:path>
              </a:pathLst>
            </a:custGeom>
            <a:ln w="9524">
              <a:solidFill>
                <a:srgbClr val="702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3199" y="3935412"/>
              <a:ext cx="1406525" cy="1211580"/>
            </a:xfrm>
            <a:custGeom>
              <a:avLst/>
              <a:gdLst/>
              <a:ahLst/>
              <a:cxnLst/>
              <a:rect l="l" t="t" r="r" b="b"/>
              <a:pathLst>
                <a:path w="1406525" h="1211579">
                  <a:moveTo>
                    <a:pt x="0" y="0"/>
                  </a:moveTo>
                  <a:lnTo>
                    <a:pt x="1406524" y="1211262"/>
                  </a:lnTo>
                </a:path>
              </a:pathLst>
            </a:custGeom>
            <a:ln w="9524">
              <a:solidFill>
                <a:srgbClr val="702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199" y="3827462"/>
              <a:ext cx="168275" cy="168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3324" y="4827587"/>
              <a:ext cx="168275" cy="1682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6262" y="4970462"/>
              <a:ext cx="168275" cy="1682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387" y="5113337"/>
              <a:ext cx="168275" cy="1682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38262" y="4860924"/>
              <a:ext cx="541655" cy="244475"/>
            </a:xfrm>
            <a:custGeom>
              <a:avLst/>
              <a:gdLst/>
              <a:ahLst/>
              <a:cxnLst/>
              <a:rect l="l" t="t" r="r" b="b"/>
              <a:pathLst>
                <a:path w="541655" h="244475">
                  <a:moveTo>
                    <a:pt x="0" y="0"/>
                  </a:moveTo>
                  <a:lnTo>
                    <a:pt x="541336" y="244474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200" y="5105399"/>
              <a:ext cx="898525" cy="41275"/>
            </a:xfrm>
            <a:custGeom>
              <a:avLst/>
              <a:gdLst/>
              <a:ahLst/>
              <a:cxnLst/>
              <a:rect l="l" t="t" r="r" b="b"/>
              <a:pathLst>
                <a:path w="898525" h="41275">
                  <a:moveTo>
                    <a:pt x="898524" y="412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9074" y="5756274"/>
              <a:ext cx="168276" cy="1682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20837" y="5121274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304799" y="0"/>
                  </a:moveTo>
                  <a:lnTo>
                    <a:pt x="0" y="685799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1138" y="3962400"/>
              <a:ext cx="395605" cy="1035050"/>
            </a:xfrm>
            <a:custGeom>
              <a:avLst/>
              <a:gdLst/>
              <a:ahLst/>
              <a:cxnLst/>
              <a:rect l="l" t="t" r="r" b="b"/>
              <a:pathLst>
                <a:path w="395605" h="1035050">
                  <a:moveTo>
                    <a:pt x="0" y="0"/>
                  </a:moveTo>
                  <a:lnTo>
                    <a:pt x="395286" y="1035049"/>
                  </a:lnTo>
                </a:path>
              </a:pathLst>
            </a:custGeom>
            <a:ln w="9524">
              <a:solidFill>
                <a:srgbClr val="D84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23327" y="387318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139" y="473043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6352" y="568610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339" y="4681220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9901" y="513842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74650" y="2310130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9144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Smokes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Drinks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Ego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6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641850" y="3651250"/>
          <a:ext cx="3883023" cy="3047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095"/>
                <a:gridCol w="696595"/>
                <a:gridCol w="485140"/>
                <a:gridCol w="647065"/>
                <a:gridCol w="647064"/>
                <a:gridCol w="647064"/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Ego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Ego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  <a:tr h="507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683" y="195349"/>
            <a:ext cx="7024254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6945" y="381000"/>
            <a:ext cx="691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0" dirty="0"/>
              <a:t> </a:t>
            </a:r>
            <a:r>
              <a:rPr spc="-5" dirty="0"/>
              <a:t>use ego network</a:t>
            </a:r>
            <a:r>
              <a:rPr spc="-10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404620"/>
            <a:ext cx="7913370" cy="2531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ego’s </a:t>
            </a:r>
            <a:r>
              <a:rPr sz="3200" spc="-5" dirty="0">
                <a:latin typeface="Arial"/>
                <a:cs typeface="Arial"/>
              </a:rPr>
              <a:t>perspective, </a:t>
            </a:r>
            <a:r>
              <a:rPr sz="3200" dirty="0">
                <a:latin typeface="Arial"/>
                <a:cs typeface="Arial"/>
              </a:rPr>
              <a:t>personal </a:t>
            </a:r>
            <a:r>
              <a:rPr sz="3200" spc="-5" dirty="0">
                <a:latin typeface="Arial"/>
                <a:cs typeface="Arial"/>
              </a:rPr>
              <a:t>network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important for: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Social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support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Access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Influence/normative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pressure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654" y="469669"/>
            <a:ext cx="7020097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498158"/>
            <a:ext cx="5213788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0" dirty="0"/>
              <a:t> </a:t>
            </a:r>
            <a:r>
              <a:rPr spc="-5" dirty="0"/>
              <a:t>use ego network</a:t>
            </a:r>
            <a:r>
              <a:rPr spc="-10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633220"/>
            <a:ext cx="8523605" cy="29032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From </a:t>
            </a:r>
            <a:r>
              <a:rPr sz="3200" dirty="0">
                <a:latin typeface="Arial"/>
                <a:cs typeface="Arial"/>
              </a:rPr>
              <a:t>a more global </a:t>
            </a:r>
            <a:r>
              <a:rPr sz="3200" spc="-5" dirty="0">
                <a:latin typeface="Arial"/>
                <a:cs typeface="Arial"/>
              </a:rPr>
              <a:t>perspective, </a:t>
            </a:r>
            <a:r>
              <a:rPr sz="3200" dirty="0">
                <a:latin typeface="Arial"/>
                <a:cs typeface="Arial"/>
              </a:rPr>
              <a:t>ego </a:t>
            </a:r>
            <a:r>
              <a:rPr sz="3200" spc="-5" dirty="0">
                <a:latin typeface="Arial"/>
                <a:cs typeface="Arial"/>
              </a:rPr>
              <a:t>network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useful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for: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09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Studying </a:t>
            </a:r>
            <a:r>
              <a:rPr sz="2800" dirty="0">
                <a:latin typeface="Arial"/>
                <a:cs typeface="Arial"/>
              </a:rPr>
              <a:t>mixing </a:t>
            </a:r>
            <a:r>
              <a:rPr sz="2800" spc="-5" dirty="0">
                <a:latin typeface="Arial"/>
                <a:cs typeface="Arial"/>
              </a:rPr>
              <a:t>patterns between</a:t>
            </a:r>
            <a:r>
              <a:rPr sz="2800" dirty="0">
                <a:latin typeface="Arial"/>
                <a:cs typeface="Arial"/>
              </a:rPr>
              <a:t> groups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Potential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diffusion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Disease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propagation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Adoption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innovation:</a:t>
            </a:r>
            <a:r>
              <a:rPr sz="2400" dirty="0">
                <a:latin typeface="Arial"/>
                <a:cs typeface="Arial"/>
              </a:rPr>
              <a:t> new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 or </a:t>
            </a:r>
            <a:r>
              <a:rPr sz="2400" spc="-5" dirty="0">
                <a:latin typeface="Arial"/>
                <a:cs typeface="Arial"/>
              </a:rPr>
              <a:t>health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869" y="195349"/>
            <a:ext cx="7020097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3734" y="223520"/>
            <a:ext cx="691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0" dirty="0"/>
              <a:t> </a:t>
            </a:r>
            <a:r>
              <a:rPr spc="-5" dirty="0"/>
              <a:t>use ego network</a:t>
            </a:r>
            <a:r>
              <a:rPr spc="-10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89" y="1008089"/>
            <a:ext cx="7766050" cy="47726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Lots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had</a:t>
            </a:r>
            <a:r>
              <a:rPr sz="3200" spc="-5" dirty="0">
                <a:latin typeface="Arial"/>
                <a:cs typeface="Arial"/>
              </a:rPr>
              <a:t> from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 </a:t>
            </a:r>
            <a:r>
              <a:rPr sz="3200" spc="-5" dirty="0">
                <a:latin typeface="Arial"/>
                <a:cs typeface="Arial"/>
              </a:rPr>
              <a:t>network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data!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Composition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individual’s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social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Demographic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characteristics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Shared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health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behaviors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Structural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Density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Nature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ties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Frequency,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duration,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closeness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Specific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exchanges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55689"/>
            <a:ext cx="7942580" cy="5201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Benefits: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Lots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 for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cheap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Easy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collect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traditional </a:t>
            </a:r>
            <a:r>
              <a:rPr sz="2800" dirty="0">
                <a:latin typeface="Arial"/>
                <a:cs typeface="Arial"/>
              </a:rPr>
              <a:t>survey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Often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interested </a:t>
            </a:r>
            <a:r>
              <a:rPr sz="2800" dirty="0">
                <a:latin typeface="Arial"/>
                <a:cs typeface="Arial"/>
              </a:rPr>
              <a:t>in personal</a:t>
            </a:r>
            <a:r>
              <a:rPr sz="2800" spc="-5" dirty="0">
                <a:latin typeface="Arial"/>
                <a:cs typeface="Arial"/>
              </a:rPr>
              <a:t> networks</a:t>
            </a:r>
            <a:endParaRPr sz="2800">
              <a:latin typeface="Arial"/>
              <a:cs typeface="Arial"/>
            </a:endParaRPr>
          </a:p>
          <a:p>
            <a:pPr marL="748665" marR="279400" lvl="1" indent="-279400">
              <a:lnSpc>
                <a:spcPts val="3329"/>
              </a:lnSpc>
              <a:spcBef>
                <a:spcPts val="77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local</a:t>
            </a:r>
            <a:r>
              <a:rPr sz="2800" spc="-5" dirty="0">
                <a:latin typeface="Arial"/>
                <a:cs typeface="Arial"/>
              </a:rPr>
              <a:t> information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describe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global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properties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Costs: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6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Rely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(typically) </a:t>
            </a:r>
            <a:r>
              <a:rPr sz="2800" dirty="0">
                <a:latin typeface="Arial"/>
                <a:cs typeface="Arial"/>
              </a:rPr>
              <a:t>on self</a:t>
            </a:r>
            <a:r>
              <a:rPr sz="2800" spc="-5" dirty="0">
                <a:latin typeface="Arial"/>
                <a:cs typeface="Arial"/>
              </a:rPr>
              <a:t> reports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ties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Egos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treated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independent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generally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miss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larger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structure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network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47" y="120534"/>
            <a:ext cx="8695112" cy="7980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040" y="147320"/>
            <a:ext cx="8604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7415" algn="l"/>
              </a:tabLst>
            </a:pPr>
            <a:r>
              <a:rPr spc="-5" dirty="0"/>
              <a:t>Cost/Benefits	</a:t>
            </a:r>
            <a:r>
              <a:rPr dirty="0"/>
              <a:t>to</a:t>
            </a:r>
            <a:r>
              <a:rPr spc="-30" dirty="0"/>
              <a:t> </a:t>
            </a:r>
            <a:r>
              <a:rPr spc="-5" dirty="0"/>
              <a:t>Ego</a:t>
            </a:r>
            <a:r>
              <a:rPr spc="-25" dirty="0"/>
              <a:t> </a:t>
            </a:r>
            <a:r>
              <a:rPr dirty="0"/>
              <a:t>Network</a:t>
            </a:r>
            <a:r>
              <a:rPr spc="-3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294259"/>
            <a:ext cx="2087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Subgraphs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622805"/>
            <a:ext cx="8082915" cy="13055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5080" indent="-342900">
              <a:lnSpc>
                <a:spcPct val="97400"/>
              </a:lnSpc>
              <a:spcBef>
                <a:spcPts val="18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  <a:tab pos="4596130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800" b="1" spc="-15" dirty="0">
                <a:solidFill>
                  <a:srgbClr val="404040"/>
                </a:solidFill>
                <a:latin typeface="Trebuchet MS"/>
                <a:cs typeface="Trebuchet MS"/>
              </a:rPr>
              <a:t>subgraph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 a graph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=(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),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)) is a graph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),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wi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800" spc="7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4425" spc="37" baseline="-1883" dirty="0">
                <a:latin typeface="Symbol"/>
                <a:cs typeface="Symbol"/>
              </a:rPr>
              <a:t></a:t>
            </a:r>
            <a:r>
              <a:rPr sz="4425" baseline="-1883" dirty="0"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) 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425" spc="22" baseline="-1883" dirty="0">
                <a:latin typeface="Symbol"/>
                <a:cs typeface="Symbol"/>
              </a:rPr>
              <a:t></a:t>
            </a:r>
            <a:r>
              <a:rPr sz="4425" spc="-382" baseline="-1883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8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).  </a:t>
            </a:r>
            <a:r>
              <a:rPr sz="2800" spc="-7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also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say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rebuchet MS"/>
                <a:cs typeface="Trebuchet MS"/>
              </a:rPr>
              <a:t>contains</a:t>
            </a:r>
            <a:r>
              <a:rPr sz="2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i="1" spc="-15" dirty="0">
                <a:solidFill>
                  <a:srgbClr val="404040"/>
                </a:solidFill>
                <a:latin typeface="Trebuchet MS"/>
                <a:cs typeface="Trebuchet MS"/>
              </a:rPr>
              <a:t>H.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7249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738" y="195349"/>
            <a:ext cx="7148945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9301" y="223520"/>
            <a:ext cx="7061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Collecting</a:t>
            </a:r>
            <a:r>
              <a:rPr spc="-25" dirty="0"/>
              <a:t> </a:t>
            </a:r>
            <a:r>
              <a:rPr spc="-5" dirty="0"/>
              <a:t>Ego</a:t>
            </a:r>
            <a:r>
              <a:rPr spc="-20" dirty="0"/>
              <a:t> </a:t>
            </a:r>
            <a:r>
              <a:rPr dirty="0"/>
              <a:t>Network</a:t>
            </a:r>
            <a:r>
              <a:rPr spc="-2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160489"/>
            <a:ext cx="6242050" cy="1111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1)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Could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collect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full network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extract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0692" y="3044401"/>
            <a:ext cx="2899410" cy="2208530"/>
            <a:chOff x="480692" y="3044401"/>
            <a:chExt cx="2899410" cy="2208530"/>
          </a:xfrm>
        </p:grpSpPr>
        <p:sp>
          <p:nvSpPr>
            <p:cNvPr id="6" name="object 6"/>
            <p:cNvSpPr/>
            <p:nvPr/>
          </p:nvSpPr>
          <p:spPr>
            <a:xfrm>
              <a:off x="487677" y="3338799"/>
              <a:ext cx="1092835" cy="823594"/>
            </a:xfrm>
            <a:custGeom>
              <a:avLst/>
              <a:gdLst/>
              <a:ahLst/>
              <a:cxnLst/>
              <a:rect l="l" t="t" r="r" b="b"/>
              <a:pathLst>
                <a:path w="1092835" h="823595">
                  <a:moveTo>
                    <a:pt x="128693" y="823414"/>
                  </a:moveTo>
                  <a:lnTo>
                    <a:pt x="78600" y="813300"/>
                  </a:lnTo>
                  <a:lnTo>
                    <a:pt x="37693" y="785720"/>
                  </a:lnTo>
                  <a:lnTo>
                    <a:pt x="10113" y="744813"/>
                  </a:lnTo>
                  <a:lnTo>
                    <a:pt x="0" y="694720"/>
                  </a:lnTo>
                  <a:lnTo>
                    <a:pt x="10113" y="644627"/>
                  </a:lnTo>
                  <a:lnTo>
                    <a:pt x="37693" y="603720"/>
                  </a:lnTo>
                  <a:lnTo>
                    <a:pt x="78600" y="576140"/>
                  </a:lnTo>
                  <a:lnTo>
                    <a:pt x="128693" y="566027"/>
                  </a:lnTo>
                  <a:lnTo>
                    <a:pt x="178786" y="576140"/>
                  </a:lnTo>
                  <a:lnTo>
                    <a:pt x="219693" y="603720"/>
                  </a:lnTo>
                  <a:lnTo>
                    <a:pt x="247273" y="644627"/>
                  </a:lnTo>
                  <a:lnTo>
                    <a:pt x="257386" y="694720"/>
                  </a:lnTo>
                  <a:lnTo>
                    <a:pt x="247273" y="744813"/>
                  </a:lnTo>
                  <a:lnTo>
                    <a:pt x="219693" y="785720"/>
                  </a:lnTo>
                  <a:lnTo>
                    <a:pt x="178786" y="813300"/>
                  </a:lnTo>
                  <a:lnTo>
                    <a:pt x="128693" y="823414"/>
                  </a:lnTo>
                  <a:close/>
                </a:path>
                <a:path w="1092835" h="823595">
                  <a:moveTo>
                    <a:pt x="329645" y="542774"/>
                  </a:moveTo>
                  <a:lnTo>
                    <a:pt x="1092753" y="0"/>
                  </a:lnTo>
                </a:path>
              </a:pathLst>
            </a:custGeom>
            <a:ln w="13546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236" y="3841683"/>
              <a:ext cx="125414" cy="1094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0102" y="3269211"/>
              <a:ext cx="125414" cy="1094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692" y="3051387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10">
                  <a:moveTo>
                    <a:pt x="128692" y="0"/>
                  </a:moveTo>
                  <a:lnTo>
                    <a:pt x="78600" y="10113"/>
                  </a:lnTo>
                  <a:lnTo>
                    <a:pt x="37693" y="37693"/>
                  </a:lnTo>
                  <a:lnTo>
                    <a:pt x="10113" y="78599"/>
                  </a:lnTo>
                  <a:lnTo>
                    <a:pt x="0" y="128692"/>
                  </a:lnTo>
                  <a:lnTo>
                    <a:pt x="10113" y="178786"/>
                  </a:lnTo>
                  <a:lnTo>
                    <a:pt x="37693" y="219692"/>
                  </a:lnTo>
                  <a:lnTo>
                    <a:pt x="78600" y="247272"/>
                  </a:lnTo>
                  <a:lnTo>
                    <a:pt x="128692" y="257385"/>
                  </a:lnTo>
                  <a:lnTo>
                    <a:pt x="178786" y="247272"/>
                  </a:lnTo>
                  <a:lnTo>
                    <a:pt x="219693" y="219692"/>
                  </a:lnTo>
                  <a:lnTo>
                    <a:pt x="247273" y="178786"/>
                  </a:lnTo>
                  <a:lnTo>
                    <a:pt x="257387" y="128692"/>
                  </a:lnTo>
                  <a:lnTo>
                    <a:pt x="247273" y="78599"/>
                  </a:lnTo>
                  <a:lnTo>
                    <a:pt x="219693" y="37693"/>
                  </a:lnTo>
                  <a:lnTo>
                    <a:pt x="178786" y="10113"/>
                  </a:lnTo>
                  <a:lnTo>
                    <a:pt x="128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2690" y="3051386"/>
              <a:ext cx="501650" cy="1273810"/>
            </a:xfrm>
            <a:custGeom>
              <a:avLst/>
              <a:gdLst/>
              <a:ahLst/>
              <a:cxnLst/>
              <a:rect l="l" t="t" r="r" b="b"/>
              <a:pathLst>
                <a:path w="501650" h="1273810">
                  <a:moveTo>
                    <a:pt x="128693" y="257386"/>
                  </a:moveTo>
                  <a:lnTo>
                    <a:pt x="78600" y="247273"/>
                  </a:lnTo>
                  <a:lnTo>
                    <a:pt x="37693" y="219693"/>
                  </a:lnTo>
                  <a:lnTo>
                    <a:pt x="10113" y="178786"/>
                  </a:lnTo>
                  <a:lnTo>
                    <a:pt x="0" y="128693"/>
                  </a:lnTo>
                  <a:lnTo>
                    <a:pt x="10113" y="78600"/>
                  </a:lnTo>
                  <a:lnTo>
                    <a:pt x="37693" y="37693"/>
                  </a:lnTo>
                  <a:lnTo>
                    <a:pt x="78600" y="10113"/>
                  </a:lnTo>
                  <a:lnTo>
                    <a:pt x="128693" y="0"/>
                  </a:lnTo>
                  <a:lnTo>
                    <a:pt x="178786" y="10113"/>
                  </a:lnTo>
                  <a:lnTo>
                    <a:pt x="219693" y="37693"/>
                  </a:lnTo>
                  <a:lnTo>
                    <a:pt x="247273" y="78600"/>
                  </a:lnTo>
                  <a:lnTo>
                    <a:pt x="257386" y="128693"/>
                  </a:lnTo>
                  <a:lnTo>
                    <a:pt x="247273" y="178786"/>
                  </a:lnTo>
                  <a:lnTo>
                    <a:pt x="219693" y="219693"/>
                  </a:lnTo>
                  <a:lnTo>
                    <a:pt x="178786" y="247273"/>
                  </a:lnTo>
                  <a:lnTo>
                    <a:pt x="128693" y="257386"/>
                  </a:lnTo>
                  <a:close/>
                </a:path>
                <a:path w="501650" h="1273810">
                  <a:moveTo>
                    <a:pt x="372533" y="1273387"/>
                  </a:moveTo>
                  <a:lnTo>
                    <a:pt x="322439" y="1263273"/>
                  </a:lnTo>
                  <a:lnTo>
                    <a:pt x="281533" y="1235693"/>
                  </a:lnTo>
                  <a:lnTo>
                    <a:pt x="253953" y="1194786"/>
                  </a:lnTo>
                  <a:lnTo>
                    <a:pt x="243839" y="1144693"/>
                  </a:lnTo>
                  <a:lnTo>
                    <a:pt x="253953" y="1094600"/>
                  </a:lnTo>
                  <a:lnTo>
                    <a:pt x="281533" y="1053693"/>
                  </a:lnTo>
                  <a:lnTo>
                    <a:pt x="322439" y="1026113"/>
                  </a:lnTo>
                  <a:lnTo>
                    <a:pt x="372533" y="1016000"/>
                  </a:lnTo>
                  <a:lnTo>
                    <a:pt x="422626" y="1026113"/>
                  </a:lnTo>
                  <a:lnTo>
                    <a:pt x="463532" y="1053693"/>
                  </a:lnTo>
                  <a:lnTo>
                    <a:pt x="491112" y="1094600"/>
                  </a:lnTo>
                  <a:lnTo>
                    <a:pt x="501226" y="1144693"/>
                  </a:lnTo>
                  <a:lnTo>
                    <a:pt x="491112" y="1194786"/>
                  </a:lnTo>
                  <a:lnTo>
                    <a:pt x="463532" y="1235693"/>
                  </a:lnTo>
                  <a:lnTo>
                    <a:pt x="422626" y="1263273"/>
                  </a:lnTo>
                  <a:lnTo>
                    <a:pt x="372533" y="1273387"/>
                  </a:lnTo>
                  <a:close/>
                </a:path>
                <a:path w="501650" h="1273810">
                  <a:moveTo>
                    <a:pt x="128693" y="257386"/>
                  </a:moveTo>
                  <a:lnTo>
                    <a:pt x="335224" y="899928"/>
                  </a:lnTo>
                </a:path>
              </a:pathLst>
            </a:custGeom>
            <a:ln w="13546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2450" y="3932105"/>
              <a:ext cx="90927" cy="1291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82983" y="3254586"/>
              <a:ext cx="1490345" cy="1083945"/>
            </a:xfrm>
            <a:custGeom>
              <a:avLst/>
              <a:gdLst/>
              <a:ahLst/>
              <a:cxnLst/>
              <a:rect l="l" t="t" r="r" b="b"/>
              <a:pathLst>
                <a:path w="1490345" h="1083945">
                  <a:moveTo>
                    <a:pt x="0" y="0"/>
                  </a:moveTo>
                  <a:lnTo>
                    <a:pt x="1159908" y="810689"/>
                  </a:lnTo>
                </a:path>
                <a:path w="1490345" h="1083945">
                  <a:moveTo>
                    <a:pt x="1361439" y="1083733"/>
                  </a:moveTo>
                  <a:lnTo>
                    <a:pt x="1311345" y="1073620"/>
                  </a:lnTo>
                  <a:lnTo>
                    <a:pt x="1270439" y="1046040"/>
                  </a:lnTo>
                  <a:lnTo>
                    <a:pt x="1242859" y="1005133"/>
                  </a:lnTo>
                  <a:lnTo>
                    <a:pt x="1232745" y="955040"/>
                  </a:lnTo>
                  <a:lnTo>
                    <a:pt x="1242859" y="904947"/>
                  </a:lnTo>
                  <a:lnTo>
                    <a:pt x="1270439" y="864040"/>
                  </a:lnTo>
                  <a:lnTo>
                    <a:pt x="1311345" y="836460"/>
                  </a:lnTo>
                  <a:lnTo>
                    <a:pt x="1361439" y="826346"/>
                  </a:lnTo>
                  <a:lnTo>
                    <a:pt x="1411532" y="836460"/>
                  </a:lnTo>
                  <a:lnTo>
                    <a:pt x="1452439" y="864040"/>
                  </a:lnTo>
                  <a:lnTo>
                    <a:pt x="1480019" y="904947"/>
                  </a:lnTo>
                  <a:lnTo>
                    <a:pt x="1490132" y="955040"/>
                  </a:lnTo>
                  <a:lnTo>
                    <a:pt x="1480019" y="1005133"/>
                  </a:lnTo>
                  <a:lnTo>
                    <a:pt x="1452439" y="1046040"/>
                  </a:lnTo>
                  <a:lnTo>
                    <a:pt x="1411532" y="1073620"/>
                  </a:lnTo>
                  <a:lnTo>
                    <a:pt x="1361439" y="1083733"/>
                  </a:lnTo>
                  <a:close/>
                </a:path>
              </a:pathLst>
            </a:custGeom>
            <a:ln w="13546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2837" y="4025191"/>
              <a:ext cx="125656" cy="1089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75824" y="4197796"/>
              <a:ext cx="718185" cy="10160"/>
            </a:xfrm>
            <a:custGeom>
              <a:avLst/>
              <a:gdLst/>
              <a:ahLst/>
              <a:cxnLst/>
              <a:rect l="l" t="t" r="r" b="b"/>
              <a:pathLst>
                <a:path w="718185" h="10160">
                  <a:moveTo>
                    <a:pt x="0" y="0"/>
                  </a:moveTo>
                  <a:lnTo>
                    <a:pt x="717997" y="10113"/>
                  </a:lnTo>
                </a:path>
              </a:pathLst>
            </a:custGeom>
            <a:ln w="13546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0688" y="4150387"/>
              <a:ext cx="122482" cy="948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6475" y="4160500"/>
              <a:ext cx="122482" cy="948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44316" y="4438361"/>
              <a:ext cx="403225" cy="807720"/>
            </a:xfrm>
            <a:custGeom>
              <a:avLst/>
              <a:gdLst/>
              <a:ahLst/>
              <a:cxnLst/>
              <a:rect l="l" t="t" r="r" b="b"/>
              <a:pathLst>
                <a:path w="403225" h="807720">
                  <a:moveTo>
                    <a:pt x="128693" y="807586"/>
                  </a:moveTo>
                  <a:lnTo>
                    <a:pt x="78600" y="797472"/>
                  </a:lnTo>
                  <a:lnTo>
                    <a:pt x="37693" y="769892"/>
                  </a:lnTo>
                  <a:lnTo>
                    <a:pt x="10113" y="728985"/>
                  </a:lnTo>
                  <a:lnTo>
                    <a:pt x="0" y="678892"/>
                  </a:lnTo>
                  <a:lnTo>
                    <a:pt x="10113" y="628799"/>
                  </a:lnTo>
                  <a:lnTo>
                    <a:pt x="37693" y="587892"/>
                  </a:lnTo>
                  <a:lnTo>
                    <a:pt x="78600" y="560312"/>
                  </a:lnTo>
                  <a:lnTo>
                    <a:pt x="128693" y="550199"/>
                  </a:lnTo>
                  <a:lnTo>
                    <a:pt x="178786" y="560312"/>
                  </a:lnTo>
                  <a:lnTo>
                    <a:pt x="219693" y="587892"/>
                  </a:lnTo>
                  <a:lnTo>
                    <a:pt x="247273" y="628799"/>
                  </a:lnTo>
                  <a:lnTo>
                    <a:pt x="257386" y="678892"/>
                  </a:lnTo>
                  <a:lnTo>
                    <a:pt x="247273" y="728985"/>
                  </a:lnTo>
                  <a:lnTo>
                    <a:pt x="219693" y="769892"/>
                  </a:lnTo>
                  <a:lnTo>
                    <a:pt x="178786" y="797472"/>
                  </a:lnTo>
                  <a:lnTo>
                    <a:pt x="128693" y="807586"/>
                  </a:lnTo>
                  <a:close/>
                </a:path>
                <a:path w="403225" h="807720">
                  <a:moveTo>
                    <a:pt x="402740" y="0"/>
                  </a:moveTo>
                  <a:lnTo>
                    <a:pt x="182879" y="563746"/>
                  </a:lnTo>
                </a:path>
              </a:pathLst>
            </a:custGeom>
            <a:ln w="13546">
              <a:solidFill>
                <a:srgbClr val="0505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2421" y="4330621"/>
              <a:ext cx="90786" cy="12927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92100" y="4115646"/>
            <a:ext cx="3778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0" dirty="0">
                <a:latin typeface="Arial"/>
                <a:cs typeface="Arial"/>
              </a:rPr>
              <a:t>Alice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9620" y="4264659"/>
            <a:ext cx="3238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0" dirty="0">
                <a:latin typeface="Arial"/>
                <a:cs typeface="Arial"/>
              </a:rPr>
              <a:t>Carl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339" y="2077763"/>
            <a:ext cx="4068445" cy="1012190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07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298450" algn="l"/>
              </a:tabLst>
            </a:pPr>
            <a:r>
              <a:rPr sz="2800" dirty="0">
                <a:latin typeface="Arial"/>
                <a:cs typeface="Arial"/>
              </a:rPr>
              <a:t>analyze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independent</a:t>
            </a:r>
            <a:endParaRPr sz="2800">
              <a:latin typeface="Arial"/>
              <a:cs typeface="Arial"/>
            </a:endParaRPr>
          </a:p>
          <a:p>
            <a:pPr marL="1242060">
              <a:lnSpc>
                <a:spcPct val="100000"/>
              </a:lnSpc>
              <a:spcBef>
                <a:spcPts val="930"/>
              </a:spcBef>
            </a:pPr>
            <a:r>
              <a:rPr sz="1250" spc="15" dirty="0">
                <a:latin typeface="Arial"/>
                <a:cs typeface="Arial"/>
              </a:rPr>
              <a:t>Beth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3512" y="5063912"/>
            <a:ext cx="22479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Arial"/>
                <a:cs typeface="Arial"/>
              </a:rPr>
              <a:t>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26552" y="4345939"/>
            <a:ext cx="45021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Arial"/>
                <a:cs typeface="Arial"/>
              </a:rPr>
              <a:t>Diana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597" y="4649894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28693" y="257386"/>
                </a:moveTo>
                <a:lnTo>
                  <a:pt x="78600" y="247273"/>
                </a:lnTo>
                <a:lnTo>
                  <a:pt x="37693" y="219693"/>
                </a:lnTo>
                <a:lnTo>
                  <a:pt x="10113" y="178786"/>
                </a:lnTo>
                <a:lnTo>
                  <a:pt x="0" y="128693"/>
                </a:lnTo>
                <a:lnTo>
                  <a:pt x="10113" y="78600"/>
                </a:lnTo>
                <a:lnTo>
                  <a:pt x="37693" y="37693"/>
                </a:lnTo>
                <a:lnTo>
                  <a:pt x="78600" y="10113"/>
                </a:lnTo>
                <a:lnTo>
                  <a:pt x="128693" y="0"/>
                </a:lnTo>
                <a:lnTo>
                  <a:pt x="178786" y="10113"/>
                </a:lnTo>
                <a:lnTo>
                  <a:pt x="219693" y="37693"/>
                </a:lnTo>
                <a:lnTo>
                  <a:pt x="247273" y="78600"/>
                </a:lnTo>
                <a:lnTo>
                  <a:pt x="257386" y="128693"/>
                </a:lnTo>
                <a:lnTo>
                  <a:pt x="247273" y="178786"/>
                </a:lnTo>
                <a:lnTo>
                  <a:pt x="219693" y="219693"/>
                </a:lnTo>
                <a:lnTo>
                  <a:pt x="178786" y="247273"/>
                </a:lnTo>
                <a:lnTo>
                  <a:pt x="128693" y="257386"/>
                </a:lnTo>
                <a:close/>
              </a:path>
            </a:pathLst>
          </a:custGeom>
          <a:ln w="13546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7859" y="4928445"/>
            <a:ext cx="3600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0" dirty="0">
                <a:latin typeface="Arial"/>
                <a:cs typeface="Arial"/>
              </a:rPr>
              <a:t>Fred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057776" y="2508250"/>
          <a:ext cx="316611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/>
                <a:gridCol w="1055370"/>
                <a:gridCol w="1055370"/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Alice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Alice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Beth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Alice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Beth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022850" y="3803650"/>
          <a:ext cx="4038598" cy="252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/>
                <a:gridCol w="807720"/>
                <a:gridCol w="807720"/>
                <a:gridCol w="807719"/>
                <a:gridCol w="807719"/>
              </a:tblGrid>
              <a:tr h="8293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Beth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Beth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Alice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Carl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Diana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  <a:tr h="423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Beth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</a:tr>
              <a:tr h="423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Alice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  <a:tr h="423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Carl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EDE8E8"/>
                    </a:solidFill>
                  </a:tcPr>
                </a:tc>
              </a:tr>
              <a:tr h="423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Diana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AAAA"/>
                      </a:solidFill>
                      <a:prstDash val="solid"/>
                    </a:lnL>
                    <a:lnR w="12700">
                      <a:solidFill>
                        <a:srgbClr val="C0AAAA"/>
                      </a:solidFill>
                      <a:prstDash val="solid"/>
                    </a:lnR>
                    <a:lnT w="12700">
                      <a:solidFill>
                        <a:srgbClr val="C0AAAA"/>
                      </a:solidFill>
                      <a:prstDash val="solid"/>
                    </a:lnT>
                    <a:lnB w="12700">
                      <a:solidFill>
                        <a:srgbClr val="C0AAAA"/>
                      </a:solidFill>
                      <a:prstDash val="solid"/>
                    </a:lnB>
                    <a:solidFill>
                      <a:srgbClr val="F6F4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633220"/>
            <a:ext cx="7800975" cy="3779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2) More </a:t>
            </a:r>
            <a:r>
              <a:rPr sz="3200" spc="-5" dirty="0">
                <a:latin typeface="Arial"/>
                <a:cs typeface="Arial"/>
              </a:rPr>
              <a:t>typical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collect </a:t>
            </a:r>
            <a:r>
              <a:rPr sz="3200" spc="-5" dirty="0">
                <a:latin typeface="Arial"/>
                <a:cs typeface="Arial"/>
              </a:rPr>
              <a:t>independently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sampled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 </a:t>
            </a:r>
            <a:r>
              <a:rPr sz="3200" spc="-5" dirty="0">
                <a:latin typeface="Arial"/>
                <a:cs typeface="Arial"/>
              </a:rPr>
              <a:t>network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Random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sample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individuals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Ask </a:t>
            </a:r>
            <a:r>
              <a:rPr sz="2400" spc="-5" dirty="0">
                <a:latin typeface="Arial"/>
                <a:cs typeface="Arial"/>
              </a:rPr>
              <a:t>standard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survey</a:t>
            </a:r>
            <a:r>
              <a:rPr sz="2400" spc="-5" dirty="0">
                <a:latin typeface="Arial"/>
                <a:cs typeface="Arial"/>
              </a:rPr>
              <a:t> questions</a:t>
            </a:r>
            <a:r>
              <a:rPr sz="2400" dirty="0">
                <a:latin typeface="Arial"/>
                <a:cs typeface="Arial"/>
              </a:rPr>
              <a:t> (age, </a:t>
            </a:r>
            <a:r>
              <a:rPr sz="2400" spc="-5" dirty="0">
                <a:latin typeface="Arial"/>
                <a:cs typeface="Arial"/>
              </a:rPr>
              <a:t>education)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Ask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person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report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alters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alter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ties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414" y="0"/>
            <a:ext cx="1716577" cy="689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1389" y="0"/>
            <a:ext cx="1605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</a:t>
            </a:r>
            <a:r>
              <a:rPr spc="-9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795020"/>
            <a:ext cx="8241030" cy="2531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031875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Each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respondent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asked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contacts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09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No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actual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names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ids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Often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truncated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best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Generally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good idea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 ask </a:t>
            </a:r>
            <a:r>
              <a:rPr sz="2800" spc="-5" dirty="0">
                <a:latin typeface="Arial"/>
                <a:cs typeface="Arial"/>
              </a:rPr>
              <a:t>multiple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questions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2785" y="0"/>
            <a:ext cx="1712422" cy="7647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8989" y="0"/>
            <a:ext cx="1605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</a:t>
            </a:r>
            <a:r>
              <a:rPr spc="-9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718821"/>
            <a:ext cx="8418830" cy="468589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734695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Ask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open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ended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questions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elicit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social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contacts</a:t>
            </a:r>
            <a:endParaRPr sz="3200">
              <a:latin typeface="Arial"/>
              <a:cs typeface="Arial"/>
            </a:endParaRPr>
          </a:p>
          <a:p>
            <a:pPr marL="748665" marR="10795" lvl="1" indent="-279400">
              <a:lnSpc>
                <a:spcPct val="100099"/>
              </a:lnSpc>
              <a:spcBef>
                <a:spcPts val="50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General: </a:t>
            </a:r>
            <a:r>
              <a:rPr sz="2800" dirty="0">
                <a:latin typeface="Arial"/>
                <a:cs typeface="Arial"/>
              </a:rPr>
              <a:t>Looking back over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last six </a:t>
            </a:r>
            <a:r>
              <a:rPr sz="2800" spc="-5" dirty="0">
                <a:latin typeface="Arial"/>
                <a:cs typeface="Arial"/>
              </a:rPr>
              <a:t>months </a:t>
            </a:r>
            <a:r>
              <a:rPr sz="2800" dirty="0">
                <a:latin typeface="Arial"/>
                <a:cs typeface="Arial"/>
              </a:rPr>
              <a:t> who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people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discussed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important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personal </a:t>
            </a:r>
            <a:r>
              <a:rPr sz="2800" spc="-5" dirty="0">
                <a:latin typeface="Arial"/>
                <a:cs typeface="Arial"/>
              </a:rPr>
              <a:t>matter?</a:t>
            </a:r>
            <a:endParaRPr sz="2800">
              <a:latin typeface="Arial"/>
              <a:cs typeface="Arial"/>
            </a:endParaRPr>
          </a:p>
          <a:p>
            <a:pPr marL="748665" marR="5080" lvl="1" indent="-279400" algn="just">
              <a:lnSpc>
                <a:spcPct val="100099"/>
              </a:lnSpc>
              <a:spcBef>
                <a:spcPts val="71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Behavioral</a:t>
            </a:r>
            <a:r>
              <a:rPr sz="2800">
                <a:latin typeface="Arial"/>
                <a:cs typeface="Arial"/>
              </a:rPr>
              <a:t>:</a:t>
            </a:r>
            <a:r>
              <a:rPr sz="2800" spc="-15">
                <a:latin typeface="Arial"/>
                <a:cs typeface="Arial"/>
              </a:rPr>
              <a:t> </a:t>
            </a:r>
            <a:r>
              <a:rPr sz="2800" spc="-5" smtClean="0">
                <a:latin typeface="Arial"/>
                <a:cs typeface="Arial"/>
              </a:rPr>
              <a:t>Who </a:t>
            </a:r>
            <a:r>
              <a:rPr sz="2800" dirty="0">
                <a:latin typeface="Arial"/>
                <a:cs typeface="Arial"/>
              </a:rPr>
              <a:t>have you shot up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last 6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months?</a:t>
            </a:r>
            <a:endParaRPr sz="2800">
              <a:latin typeface="Arial"/>
              <a:cs typeface="Arial"/>
            </a:endParaRPr>
          </a:p>
          <a:p>
            <a:pPr marL="748665" marR="267335" lvl="1" indent="-279400" algn="just">
              <a:lnSpc>
                <a:spcPct val="100099"/>
              </a:lnSpc>
              <a:spcBef>
                <a:spcPts val="61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Support: If </a:t>
            </a:r>
            <a:r>
              <a:rPr sz="2800" dirty="0">
                <a:latin typeface="Arial"/>
                <a:cs typeface="Arial"/>
              </a:rPr>
              <a:t>you were sick, who would be willing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accompany you </a:t>
            </a:r>
            <a:r>
              <a:rPr sz="2800" spc="-5" dirty="0">
                <a:latin typeface="Arial"/>
                <a:cs typeface="Arial"/>
              </a:rPr>
              <a:t>to the hospital? Who </a:t>
            </a:r>
            <a:r>
              <a:rPr sz="2800" dirty="0">
                <a:latin typeface="Arial"/>
                <a:cs typeface="Arial"/>
              </a:rPr>
              <a:t>do you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advice on </a:t>
            </a:r>
            <a:r>
              <a:rPr sz="2800" spc="-5" dirty="0">
                <a:latin typeface="Arial"/>
                <a:cs typeface="Arial"/>
              </a:rPr>
              <a:t>health-related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matters?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414" y="0"/>
            <a:ext cx="1716577" cy="7647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1389" y="0"/>
            <a:ext cx="1605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627092"/>
            <a:ext cx="7779384" cy="38201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Ask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respondents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about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named</a:t>
            </a:r>
            <a:r>
              <a:rPr sz="3200" spc="-5" dirty="0">
                <a:latin typeface="Arial"/>
                <a:cs typeface="Arial"/>
              </a:rPr>
              <a:t> alter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Characteristics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age,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education,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gender…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Nature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tie with alter</a:t>
            </a:r>
            <a:endParaRPr sz="2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Frequency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contact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Kin/non-kin,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Closeness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Duration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050" y="4946650"/>
          <a:ext cx="8840469" cy="1381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/>
                <a:gridCol w="736600"/>
                <a:gridCol w="982344"/>
                <a:gridCol w="982345"/>
                <a:gridCol w="982345"/>
                <a:gridCol w="982345"/>
                <a:gridCol w="982345"/>
                <a:gridCol w="982345"/>
                <a:gridCol w="982345"/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495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495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495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495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495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7145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Alter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Ego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Weekly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Monthly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414" y="170410"/>
            <a:ext cx="1716577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1389" y="198120"/>
            <a:ext cx="1605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</a:t>
            </a:r>
            <a:r>
              <a:rPr spc="-95" dirty="0"/>
              <a:t> </a:t>
            </a:r>
            <a:r>
              <a:rPr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39" y="1099821"/>
            <a:ext cx="8275955" cy="23571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Ask respondent about </a:t>
            </a:r>
            <a:r>
              <a:rPr sz="3200" spc="-5" dirty="0">
                <a:latin typeface="Arial"/>
                <a:cs typeface="Arial"/>
              </a:rPr>
              <a:t>ties between alters </a:t>
            </a:r>
            <a:r>
              <a:rPr sz="3200" dirty="0">
                <a:latin typeface="Arial"/>
                <a:cs typeface="Arial"/>
              </a:rPr>
              <a:t>(if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possible)</a:t>
            </a:r>
            <a:endParaRPr sz="3200">
              <a:latin typeface="Arial"/>
              <a:cs typeface="Arial"/>
            </a:endParaRPr>
          </a:p>
          <a:p>
            <a:pPr marL="749300" marR="295910" lvl="1" indent="-279400">
              <a:lnSpc>
                <a:spcPct val="100099"/>
              </a:lnSpc>
              <a:spcBef>
                <a:spcPts val="50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Think</a:t>
            </a:r>
            <a:r>
              <a:rPr sz="2800" dirty="0">
                <a:latin typeface="Arial"/>
                <a:cs typeface="Arial"/>
              </a:rPr>
              <a:t> about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relationship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between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&lt;alter1&gt;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 &lt;alter2&gt;. </a:t>
            </a:r>
            <a:r>
              <a:rPr sz="2800" spc="-15" dirty="0">
                <a:latin typeface="Arial"/>
                <a:cs typeface="Arial"/>
              </a:rPr>
              <a:t>Would</a:t>
            </a:r>
            <a:r>
              <a:rPr sz="2800" dirty="0">
                <a:latin typeface="Arial"/>
                <a:cs typeface="Arial"/>
              </a:rPr>
              <a:t> you say</a:t>
            </a:r>
            <a:r>
              <a:rPr sz="2800" spc="-5" dirty="0">
                <a:latin typeface="Arial"/>
                <a:cs typeface="Arial"/>
              </a:rPr>
              <a:t> that they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strangers,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just</a:t>
            </a:r>
            <a:r>
              <a:rPr sz="2800" spc="-5" dirty="0">
                <a:latin typeface="Arial"/>
                <a:cs typeface="Arial"/>
              </a:rPr>
              <a:t> friends,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especially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close?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39" y="4168998"/>
            <a:ext cx="243204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550" spc="5" dirty="0">
                <a:solidFill>
                  <a:srgbClr val="FFCC66"/>
                </a:solidFill>
                <a:latin typeface="Wingdings"/>
                <a:cs typeface="Wingdings"/>
              </a:rPr>
              <a:t></a:t>
            </a:r>
            <a:endParaRPr sz="2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39" y="4093354"/>
            <a:ext cx="54229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spc="-5" dirty="0">
                <a:latin typeface="Arial"/>
                <a:cs typeface="Arial"/>
              </a:rPr>
              <a:t>Of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7233" y="4093354"/>
            <a:ext cx="90360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en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0742" y="4093354"/>
            <a:ext cx="117475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ust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lim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4903" y="4093354"/>
            <a:ext cx="54229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it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7106" y="4093354"/>
            <a:ext cx="1017269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umbe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815" y="4093354"/>
            <a:ext cx="9264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9916" y="4093354"/>
            <a:ext cx="9264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er-a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5917" y="4093354"/>
            <a:ext cx="880744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spc="-5" dirty="0">
                <a:latin typeface="Arial"/>
                <a:cs typeface="Arial"/>
              </a:rPr>
              <a:t>lter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6582" y="4093354"/>
            <a:ext cx="22606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339" y="4580018"/>
            <a:ext cx="67818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que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3458" y="4580018"/>
            <a:ext cx="63246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5830" y="4580018"/>
            <a:ext cx="429259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dirty="0">
                <a:latin typeface="Arial"/>
                <a:cs typeface="Arial"/>
              </a:rPr>
              <a:t>ns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6053" y="3879850"/>
          <a:ext cx="8833479" cy="138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/>
                <a:gridCol w="659129"/>
                <a:gridCol w="837564"/>
                <a:gridCol w="913764"/>
                <a:gridCol w="837564"/>
                <a:gridCol w="913764"/>
                <a:gridCol w="913764"/>
                <a:gridCol w="989965"/>
                <a:gridCol w="989965"/>
                <a:gridCol w="1142365"/>
              </a:tblGrid>
              <a:tr h="640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7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08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7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7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Educ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4320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97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Alter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780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e: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A1-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A2?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848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Ego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Weekly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Monthly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solidFill>
                            <a:srgbClr val="5C1F00"/>
                          </a:solidFill>
                          <a:latin typeface="Arial"/>
                          <a:cs typeface="Arial"/>
                        </a:rPr>
                        <a:t>Close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7D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D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992" y="195349"/>
            <a:ext cx="7124006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210" y="223520"/>
            <a:ext cx="7022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</a:t>
            </a:r>
            <a:r>
              <a:rPr spc="-25" dirty="0"/>
              <a:t> </a:t>
            </a:r>
            <a:r>
              <a:rPr spc="-5" dirty="0"/>
              <a:t>Ego</a:t>
            </a:r>
            <a:r>
              <a:rPr spc="-20" dirty="0"/>
              <a:t> </a:t>
            </a:r>
            <a:r>
              <a:rPr dirty="0"/>
              <a:t>Network</a:t>
            </a:r>
            <a:r>
              <a:rPr spc="-25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252220"/>
            <a:ext cx="7958455" cy="2062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71755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Different</a:t>
            </a:r>
            <a:r>
              <a:rPr sz="3200" dirty="0">
                <a:latin typeface="Arial"/>
                <a:cs typeface="Arial"/>
              </a:rPr>
              <a:t> kinds of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questions/analyses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than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with full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network data</a:t>
            </a:r>
            <a:endParaRPr sz="32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0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Often </a:t>
            </a:r>
            <a:r>
              <a:rPr sz="3200" dirty="0">
                <a:latin typeface="Arial"/>
                <a:cs typeface="Arial"/>
              </a:rPr>
              <a:t>measure </a:t>
            </a:r>
            <a:r>
              <a:rPr sz="3200" spc="-5" dirty="0">
                <a:latin typeface="Arial"/>
                <a:cs typeface="Arial"/>
              </a:rPr>
              <a:t>property </a:t>
            </a:r>
            <a:r>
              <a:rPr sz="3200" dirty="0">
                <a:latin typeface="Arial"/>
                <a:cs typeface="Arial"/>
              </a:rPr>
              <a:t>of ego </a:t>
            </a:r>
            <a:r>
              <a:rPr sz="3200" spc="-5" dirty="0">
                <a:latin typeface="Arial"/>
                <a:cs typeface="Arial"/>
              </a:rPr>
              <a:t>network to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 as</a:t>
            </a:r>
            <a:r>
              <a:rPr sz="3200" spc="-5" dirty="0">
                <a:latin typeface="Arial"/>
                <a:cs typeface="Arial"/>
              </a:rPr>
              <a:t> predictor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typical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statistical</a:t>
            </a:r>
            <a:r>
              <a:rPr sz="3200" dirty="0">
                <a:latin typeface="Arial"/>
                <a:cs typeface="Arial"/>
              </a:rPr>
              <a:t> model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516" y="195349"/>
            <a:ext cx="5698374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0841" y="223520"/>
            <a:ext cx="560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0" dirty="0"/>
              <a:t> </a:t>
            </a:r>
            <a:r>
              <a:rPr spc="-5" dirty="0"/>
              <a:t>Size</a:t>
            </a:r>
            <a:r>
              <a:rPr spc="-35" dirty="0"/>
              <a:t> </a:t>
            </a:r>
            <a:r>
              <a:rPr spc="-5" dirty="0"/>
              <a:t>(Degree)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7318" y="1872129"/>
            <a:ext cx="3117850" cy="3117215"/>
            <a:chOff x="467318" y="1872129"/>
            <a:chExt cx="3117850" cy="3117215"/>
          </a:xfrm>
        </p:grpSpPr>
        <p:sp>
          <p:nvSpPr>
            <p:cNvPr id="5" name="object 5"/>
            <p:cNvSpPr/>
            <p:nvPr/>
          </p:nvSpPr>
          <p:spPr>
            <a:xfrm>
              <a:off x="656976" y="2092367"/>
              <a:ext cx="2707640" cy="2709545"/>
            </a:xfrm>
            <a:custGeom>
              <a:avLst/>
              <a:gdLst/>
              <a:ahLst/>
              <a:cxnLst/>
              <a:rect l="l" t="t" r="r" b="b"/>
              <a:pathLst>
                <a:path w="2707640" h="2709545">
                  <a:moveTo>
                    <a:pt x="1244531" y="1337582"/>
                  </a:moveTo>
                  <a:lnTo>
                    <a:pt x="1244482" y="1336604"/>
                  </a:lnTo>
                  <a:lnTo>
                    <a:pt x="1244159" y="1330270"/>
                  </a:lnTo>
                  <a:lnTo>
                    <a:pt x="1243364" y="1314674"/>
                  </a:lnTo>
                  <a:lnTo>
                    <a:pt x="1241991" y="1287736"/>
                  </a:lnTo>
                  <a:lnTo>
                    <a:pt x="1240039" y="1249452"/>
                  </a:lnTo>
                  <a:lnTo>
                    <a:pt x="1237606" y="1201720"/>
                  </a:lnTo>
                  <a:lnTo>
                    <a:pt x="1234850" y="1147668"/>
                  </a:lnTo>
                  <a:lnTo>
                    <a:pt x="1231948" y="1090750"/>
                  </a:lnTo>
                  <a:lnTo>
                    <a:pt x="1229054" y="1033970"/>
                  </a:lnTo>
                  <a:lnTo>
                    <a:pt x="1226276" y="979463"/>
                  </a:lnTo>
                  <a:lnTo>
                    <a:pt x="1223674" y="928431"/>
                  </a:lnTo>
                  <a:lnTo>
                    <a:pt x="1221270" y="881284"/>
                  </a:lnTo>
                  <a:lnTo>
                    <a:pt x="1219056" y="837859"/>
                  </a:lnTo>
                  <a:lnTo>
                    <a:pt x="1217005" y="797629"/>
                  </a:lnTo>
                  <a:lnTo>
                    <a:pt x="1215081" y="759873"/>
                  </a:lnTo>
                  <a:lnTo>
                    <a:pt x="1213242" y="723789"/>
                  </a:lnTo>
                  <a:lnTo>
                    <a:pt x="1211447" y="688606"/>
                  </a:lnTo>
                  <a:lnTo>
                    <a:pt x="1210437" y="668791"/>
                  </a:lnTo>
                  <a:lnTo>
                    <a:pt x="1208655" y="633823"/>
                  </a:lnTo>
                  <a:lnTo>
                    <a:pt x="1206846" y="598339"/>
                  </a:lnTo>
                  <a:lnTo>
                    <a:pt x="1204974" y="561629"/>
                  </a:lnTo>
                  <a:lnTo>
                    <a:pt x="1203000" y="522900"/>
                  </a:lnTo>
                  <a:lnTo>
                    <a:pt x="1200883" y="481368"/>
                  </a:lnTo>
                  <a:lnTo>
                    <a:pt x="1198590" y="436382"/>
                  </a:lnTo>
                  <a:lnTo>
                    <a:pt x="1196100" y="387546"/>
                  </a:lnTo>
                  <a:lnTo>
                    <a:pt x="1193417" y="334919"/>
                  </a:lnTo>
                  <a:lnTo>
                    <a:pt x="1190578" y="279228"/>
                  </a:lnTo>
                  <a:lnTo>
                    <a:pt x="1187665" y="222070"/>
                  </a:lnTo>
                  <a:lnTo>
                    <a:pt x="1184805" y="165984"/>
                  </a:lnTo>
                  <a:lnTo>
                    <a:pt x="1182167" y="114241"/>
                  </a:lnTo>
                  <a:lnTo>
                    <a:pt x="1179925" y="70262"/>
                  </a:lnTo>
                  <a:lnTo>
                    <a:pt x="1178217" y="36753"/>
                  </a:lnTo>
                  <a:lnTo>
                    <a:pt x="1177100" y="14844"/>
                  </a:lnTo>
                  <a:lnTo>
                    <a:pt x="1176529" y="3626"/>
                  </a:lnTo>
                  <a:lnTo>
                    <a:pt x="1176353" y="184"/>
                  </a:lnTo>
                  <a:lnTo>
                    <a:pt x="1176343" y="0"/>
                  </a:lnTo>
                </a:path>
                <a:path w="2707640" h="2709545">
                  <a:moveTo>
                    <a:pt x="1208032" y="1545964"/>
                  </a:moveTo>
                  <a:lnTo>
                    <a:pt x="1207637" y="1546901"/>
                  </a:lnTo>
                  <a:lnTo>
                    <a:pt x="1205096" y="1552953"/>
                  </a:lnTo>
                  <a:lnTo>
                    <a:pt x="1198872" y="1567768"/>
                  </a:lnTo>
                  <a:lnTo>
                    <a:pt x="1188209" y="1593148"/>
                  </a:lnTo>
                  <a:lnTo>
                    <a:pt x="1173227" y="1628808"/>
                  </a:lnTo>
                  <a:lnTo>
                    <a:pt x="1154807" y="1672654"/>
                  </a:lnTo>
                  <a:lnTo>
                    <a:pt x="1134269" y="1721539"/>
                  </a:lnTo>
                  <a:lnTo>
                    <a:pt x="1112982" y="1772207"/>
                  </a:lnTo>
                  <a:lnTo>
                    <a:pt x="1092061" y="1822005"/>
                  </a:lnTo>
                  <a:lnTo>
                    <a:pt x="1072234" y="1869202"/>
                  </a:lnTo>
                  <a:lnTo>
                    <a:pt x="1053849" y="1912961"/>
                  </a:lnTo>
                  <a:lnTo>
                    <a:pt x="1036964" y="1953153"/>
                  </a:lnTo>
                  <a:lnTo>
                    <a:pt x="1021433" y="1990119"/>
                  </a:lnTo>
                  <a:lnTo>
                    <a:pt x="1006998" y="2024480"/>
                  </a:lnTo>
                  <a:lnTo>
                    <a:pt x="993343" y="2056982"/>
                  </a:lnTo>
                  <a:lnTo>
                    <a:pt x="980148" y="2088391"/>
                  </a:lnTo>
                  <a:lnTo>
                    <a:pt x="968810" y="2115377"/>
                  </a:lnTo>
                  <a:lnTo>
                    <a:pt x="955783" y="2146385"/>
                  </a:lnTo>
                  <a:lnTo>
                    <a:pt x="942546" y="2177892"/>
                  </a:lnTo>
                  <a:lnTo>
                    <a:pt x="928809" y="2210592"/>
                  </a:lnTo>
                  <a:lnTo>
                    <a:pt x="914249" y="2245248"/>
                  </a:lnTo>
                  <a:lnTo>
                    <a:pt x="898557" y="2282601"/>
                  </a:lnTo>
                  <a:lnTo>
                    <a:pt x="881482" y="2323242"/>
                  </a:lnTo>
                  <a:lnTo>
                    <a:pt x="862903" y="2367465"/>
                  </a:lnTo>
                  <a:lnTo>
                    <a:pt x="842906" y="2415062"/>
                  </a:lnTo>
                  <a:lnTo>
                    <a:pt x="821889" y="2465091"/>
                  </a:lnTo>
                  <a:lnTo>
                    <a:pt x="800629" y="2515696"/>
                  </a:lnTo>
                  <a:lnTo>
                    <a:pt x="780285" y="2564118"/>
                  </a:lnTo>
                  <a:lnTo>
                    <a:pt x="762240" y="2607071"/>
                  </a:lnTo>
                  <a:lnTo>
                    <a:pt x="747780" y="2641490"/>
                  </a:lnTo>
                  <a:lnTo>
                    <a:pt x="737703" y="2665477"/>
                  </a:lnTo>
                  <a:lnTo>
                    <a:pt x="732014" y="2679016"/>
                  </a:lnTo>
                  <a:lnTo>
                    <a:pt x="729852" y="2684165"/>
                  </a:lnTo>
                  <a:lnTo>
                    <a:pt x="729589" y="2684790"/>
                  </a:lnTo>
                </a:path>
                <a:path w="2707640" h="2709545">
                  <a:moveTo>
                    <a:pt x="1150996" y="1490237"/>
                  </a:moveTo>
                  <a:lnTo>
                    <a:pt x="1150068" y="1490653"/>
                  </a:lnTo>
                  <a:lnTo>
                    <a:pt x="1144080" y="1493330"/>
                  </a:lnTo>
                  <a:lnTo>
                    <a:pt x="1129417" y="1499889"/>
                  </a:lnTo>
                  <a:lnTo>
                    <a:pt x="1104294" y="1511124"/>
                  </a:lnTo>
                  <a:lnTo>
                    <a:pt x="1068983" y="1526915"/>
                  </a:lnTo>
                  <a:lnTo>
                    <a:pt x="1025556" y="1546338"/>
                  </a:lnTo>
                  <a:lnTo>
                    <a:pt x="977123" y="1567998"/>
                  </a:lnTo>
                  <a:lnTo>
                    <a:pt x="926905" y="1590457"/>
                  </a:lnTo>
                  <a:lnTo>
                    <a:pt x="877535" y="1612536"/>
                  </a:lnTo>
                  <a:lnTo>
                    <a:pt x="830731" y="1633469"/>
                  </a:lnTo>
                  <a:lnTo>
                    <a:pt x="787328" y="1652879"/>
                  </a:lnTo>
                  <a:lnTo>
                    <a:pt x="747459" y="1670710"/>
                  </a:lnTo>
                  <a:lnTo>
                    <a:pt x="710789" y="1687110"/>
                  </a:lnTo>
                  <a:lnTo>
                    <a:pt x="676708" y="1702352"/>
                  </a:lnTo>
                  <a:lnTo>
                    <a:pt x="644476" y="1716766"/>
                  </a:lnTo>
                  <a:lnTo>
                    <a:pt x="613336" y="1730692"/>
                  </a:lnTo>
                  <a:lnTo>
                    <a:pt x="586153" y="1742849"/>
                  </a:lnTo>
                  <a:lnTo>
                    <a:pt x="555422" y="1756594"/>
                  </a:lnTo>
                  <a:lnTo>
                    <a:pt x="524193" y="1770561"/>
                  </a:lnTo>
                  <a:lnTo>
                    <a:pt x="491787" y="1785052"/>
                  </a:lnTo>
                  <a:lnTo>
                    <a:pt x="457444" y="1800411"/>
                  </a:lnTo>
                  <a:lnTo>
                    <a:pt x="420434" y="1816964"/>
                  </a:lnTo>
                  <a:lnTo>
                    <a:pt x="380169" y="1834971"/>
                  </a:lnTo>
                  <a:lnTo>
                    <a:pt x="336356" y="1854565"/>
                  </a:lnTo>
                  <a:lnTo>
                    <a:pt x="289200" y="1875654"/>
                  </a:lnTo>
                  <a:lnTo>
                    <a:pt x="239625" y="1897825"/>
                  </a:lnTo>
                  <a:lnTo>
                    <a:pt x="189464" y="1920259"/>
                  </a:lnTo>
                  <a:lnTo>
                    <a:pt x="141437" y="1941738"/>
                  </a:lnTo>
                  <a:lnTo>
                    <a:pt x="98796" y="1960808"/>
                  </a:lnTo>
                  <a:lnTo>
                    <a:pt x="64581" y="1976110"/>
                  </a:lnTo>
                  <a:lnTo>
                    <a:pt x="40686" y="1986796"/>
                  </a:lnTo>
                  <a:lnTo>
                    <a:pt x="27149" y="1992851"/>
                  </a:lnTo>
                  <a:lnTo>
                    <a:pt x="21960" y="1995170"/>
                  </a:lnTo>
                  <a:lnTo>
                    <a:pt x="21312" y="1995461"/>
                  </a:lnTo>
                </a:path>
                <a:path w="2707640" h="2709545">
                  <a:moveTo>
                    <a:pt x="609817" y="2709129"/>
                  </a:moveTo>
                  <a:lnTo>
                    <a:pt x="608951" y="2708286"/>
                  </a:lnTo>
                  <a:lnTo>
                    <a:pt x="603473" y="2702952"/>
                  </a:lnTo>
                  <a:lnTo>
                    <a:pt x="590477" y="2690300"/>
                  </a:lnTo>
                  <a:lnTo>
                    <a:pt x="569277" y="2669661"/>
                  </a:lnTo>
                  <a:lnTo>
                    <a:pt x="541375" y="2642499"/>
                  </a:lnTo>
                  <a:lnTo>
                    <a:pt x="509620" y="2611584"/>
                  </a:lnTo>
                  <a:lnTo>
                    <a:pt x="476985" y="2579813"/>
                  </a:lnTo>
                  <a:lnTo>
                    <a:pt x="445673" y="2549329"/>
                  </a:lnTo>
                  <a:lnTo>
                    <a:pt x="416846" y="2521265"/>
                  </a:lnTo>
                  <a:lnTo>
                    <a:pt x="390791" y="2495900"/>
                  </a:lnTo>
                  <a:lnTo>
                    <a:pt x="367215" y="2472948"/>
                  </a:lnTo>
                  <a:lnTo>
                    <a:pt x="345521" y="2451829"/>
                  </a:lnTo>
                  <a:lnTo>
                    <a:pt x="324997" y="2431848"/>
                  </a:lnTo>
                  <a:lnTo>
                    <a:pt x="304971" y="2412352"/>
                  </a:lnTo>
                  <a:lnTo>
                    <a:pt x="284882" y="2392795"/>
                  </a:lnTo>
                  <a:lnTo>
                    <a:pt x="264361" y="2372816"/>
                  </a:lnTo>
                  <a:lnTo>
                    <a:pt x="242672" y="2351702"/>
                  </a:lnTo>
                  <a:lnTo>
                    <a:pt x="219103" y="2328757"/>
                  </a:lnTo>
                  <a:lnTo>
                    <a:pt x="193057" y="2303399"/>
                  </a:lnTo>
                  <a:lnTo>
                    <a:pt x="164239" y="2275344"/>
                  </a:lnTo>
                  <a:lnTo>
                    <a:pt x="132933" y="2244868"/>
                  </a:lnTo>
                  <a:lnTo>
                    <a:pt x="100298" y="2213097"/>
                  </a:lnTo>
                  <a:lnTo>
                    <a:pt x="68538" y="2182176"/>
                  </a:lnTo>
                  <a:lnTo>
                    <a:pt x="40618" y="2154997"/>
                  </a:lnTo>
                  <a:lnTo>
                    <a:pt x="19394" y="2134333"/>
                  </a:lnTo>
                  <a:lnTo>
                    <a:pt x="6372" y="2121656"/>
                  </a:lnTo>
                  <a:lnTo>
                    <a:pt x="874" y="2116305"/>
                  </a:lnTo>
                  <a:lnTo>
                    <a:pt x="0" y="2115453"/>
                  </a:lnTo>
                </a:path>
                <a:path w="2707640" h="2709545">
                  <a:moveTo>
                    <a:pt x="1358545" y="1448450"/>
                  </a:moveTo>
                  <a:lnTo>
                    <a:pt x="1359522" y="1448472"/>
                  </a:lnTo>
                  <a:lnTo>
                    <a:pt x="1365843" y="1448618"/>
                  </a:lnTo>
                  <a:lnTo>
                    <a:pt x="1381418" y="1448980"/>
                  </a:lnTo>
                  <a:lnTo>
                    <a:pt x="1408340" y="1449603"/>
                  </a:lnTo>
                  <a:lnTo>
                    <a:pt x="1446638" y="1450491"/>
                  </a:lnTo>
                  <a:lnTo>
                    <a:pt x="1494444" y="1451599"/>
                  </a:lnTo>
                  <a:lnTo>
                    <a:pt x="1548652" y="1452856"/>
                  </a:lnTo>
                  <a:lnTo>
                    <a:pt x="1605814" y="1454181"/>
                  </a:lnTo>
                  <a:lnTo>
                    <a:pt x="1662917" y="1455503"/>
                  </a:lnTo>
                  <a:lnTo>
                    <a:pt x="1717796" y="1456774"/>
                  </a:lnTo>
                  <a:lnTo>
                    <a:pt x="1769223" y="1457966"/>
                  </a:lnTo>
                  <a:lnTo>
                    <a:pt x="1816766" y="1459068"/>
                  </a:lnTo>
                  <a:lnTo>
                    <a:pt x="1860565" y="1460083"/>
                  </a:lnTo>
                  <a:lnTo>
                    <a:pt x="1901134" y="1461023"/>
                  </a:lnTo>
                  <a:lnTo>
                    <a:pt x="1939187" y="1461905"/>
                  </a:lnTo>
                  <a:lnTo>
                    <a:pt x="1975521" y="1462748"/>
                  </a:lnTo>
                  <a:lnTo>
                    <a:pt x="2010912" y="1463568"/>
                  </a:lnTo>
                  <a:lnTo>
                    <a:pt x="2033076" y="1464081"/>
                  </a:lnTo>
                  <a:lnTo>
                    <a:pt x="2068216" y="1464896"/>
                  </a:lnTo>
                  <a:lnTo>
                    <a:pt x="2103869" y="1465722"/>
                  </a:lnTo>
                  <a:lnTo>
                    <a:pt x="2140744" y="1466576"/>
                  </a:lnTo>
                  <a:lnTo>
                    <a:pt x="2179632" y="1467477"/>
                  </a:lnTo>
                  <a:lnTo>
                    <a:pt x="2221316" y="1468444"/>
                  </a:lnTo>
                  <a:lnTo>
                    <a:pt x="2266450" y="1469489"/>
                  </a:lnTo>
                  <a:lnTo>
                    <a:pt x="2315433" y="1470624"/>
                  </a:lnTo>
                  <a:lnTo>
                    <a:pt x="2368221" y="1471848"/>
                  </a:lnTo>
                  <a:lnTo>
                    <a:pt x="2424110" y="1473143"/>
                  </a:lnTo>
                  <a:lnTo>
                    <a:pt x="2481536" y="1474474"/>
                  </a:lnTo>
                  <a:lnTo>
                    <a:pt x="2537997" y="1475783"/>
                  </a:lnTo>
                  <a:lnTo>
                    <a:pt x="2590248" y="1476992"/>
                  </a:lnTo>
                  <a:lnTo>
                    <a:pt x="2634866" y="1478028"/>
                  </a:lnTo>
                  <a:lnTo>
                    <a:pt x="2669099" y="1478821"/>
                  </a:lnTo>
                  <a:lnTo>
                    <a:pt x="2691725" y="1479344"/>
                  </a:lnTo>
                  <a:lnTo>
                    <a:pt x="2703544" y="1479618"/>
                  </a:lnTo>
                  <a:lnTo>
                    <a:pt x="2707354" y="1479706"/>
                  </a:lnTo>
                  <a:lnTo>
                    <a:pt x="2707607" y="1479713"/>
                  </a:lnTo>
                </a:path>
              </a:pathLst>
            </a:custGeom>
            <a:ln w="6781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122" y="3426419"/>
              <a:ext cx="223820" cy="2237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886" y="1872129"/>
              <a:ext cx="223820" cy="2237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631" y="4765301"/>
              <a:ext cx="223820" cy="2237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1164" y="3462709"/>
              <a:ext cx="223820" cy="2237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318" y="4020246"/>
              <a:ext cx="223820" cy="22376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121396" y="1834985"/>
            <a:ext cx="3485515" cy="3489325"/>
            <a:chOff x="5121396" y="1834985"/>
            <a:chExt cx="3485515" cy="3489325"/>
          </a:xfrm>
        </p:grpSpPr>
        <p:sp>
          <p:nvSpPr>
            <p:cNvPr id="12" name="object 12"/>
            <p:cNvSpPr/>
            <p:nvPr/>
          </p:nvSpPr>
          <p:spPr>
            <a:xfrm>
              <a:off x="5282025" y="2081333"/>
              <a:ext cx="1638935" cy="2242185"/>
            </a:xfrm>
            <a:custGeom>
              <a:avLst/>
              <a:gdLst/>
              <a:ahLst/>
              <a:cxnLst/>
              <a:rect l="l" t="t" r="r" b="b"/>
              <a:pathLst>
                <a:path w="1638934" h="2242185">
                  <a:moveTo>
                    <a:pt x="1529741" y="0"/>
                  </a:moveTo>
                  <a:lnTo>
                    <a:pt x="1529821" y="1101"/>
                  </a:lnTo>
                  <a:lnTo>
                    <a:pt x="1530348" y="8226"/>
                  </a:lnTo>
                  <a:lnTo>
                    <a:pt x="1531642" y="25755"/>
                  </a:lnTo>
                  <a:lnTo>
                    <a:pt x="1533877" y="55986"/>
                  </a:lnTo>
                  <a:lnTo>
                    <a:pt x="1537043" y="98861"/>
                  </a:lnTo>
                  <a:lnTo>
                    <a:pt x="1540982" y="152176"/>
                  </a:lnTo>
                  <a:lnTo>
                    <a:pt x="1545428" y="212375"/>
                  </a:lnTo>
                  <a:lnTo>
                    <a:pt x="1550097" y="275577"/>
                  </a:lnTo>
                  <a:lnTo>
                    <a:pt x="1554742" y="338449"/>
                  </a:lnTo>
                  <a:lnTo>
                    <a:pt x="1559189" y="398653"/>
                  </a:lnTo>
                  <a:lnTo>
                    <a:pt x="1563344" y="454909"/>
                  </a:lnTo>
                  <a:lnTo>
                    <a:pt x="1567179" y="506819"/>
                  </a:lnTo>
                  <a:lnTo>
                    <a:pt x="1570708" y="554610"/>
                  </a:lnTo>
                  <a:lnTo>
                    <a:pt x="1573981" y="598903"/>
                  </a:lnTo>
                  <a:lnTo>
                    <a:pt x="1577056" y="640528"/>
                  </a:lnTo>
                  <a:lnTo>
                    <a:pt x="1579999" y="680386"/>
                  </a:lnTo>
                  <a:lnTo>
                    <a:pt x="1582877" y="719338"/>
                  </a:lnTo>
                  <a:lnTo>
                    <a:pt x="1584114" y="736070"/>
                  </a:lnTo>
                  <a:lnTo>
                    <a:pt x="1586979" y="774856"/>
                  </a:lnTo>
                  <a:lnTo>
                    <a:pt x="1589887" y="814225"/>
                  </a:lnTo>
                  <a:lnTo>
                    <a:pt x="1592897" y="854975"/>
                  </a:lnTo>
                  <a:lnTo>
                    <a:pt x="1596076" y="898006"/>
                  </a:lnTo>
                  <a:lnTo>
                    <a:pt x="1599488" y="944194"/>
                  </a:lnTo>
                  <a:lnTo>
                    <a:pt x="1603188" y="994268"/>
                  </a:lnTo>
                  <a:lnTo>
                    <a:pt x="1607204" y="1048652"/>
                  </a:lnTo>
                  <a:lnTo>
                    <a:pt x="1611533" y="1107250"/>
                  </a:lnTo>
                  <a:lnTo>
                    <a:pt x="1616109" y="1169192"/>
                  </a:lnTo>
                  <a:lnTo>
                    <a:pt x="1620792" y="1232608"/>
                  </a:lnTo>
                  <a:lnTo>
                    <a:pt x="1625370" y="1294564"/>
                  </a:lnTo>
                  <a:lnTo>
                    <a:pt x="1629563" y="1351333"/>
                  </a:lnTo>
                  <a:lnTo>
                    <a:pt x="1633092" y="1399091"/>
                  </a:lnTo>
                  <a:lnTo>
                    <a:pt x="1635738" y="1434931"/>
                  </a:lnTo>
                  <a:lnTo>
                    <a:pt x="1637428" y="1457804"/>
                  </a:lnTo>
                  <a:lnTo>
                    <a:pt x="1638256" y="1469000"/>
                  </a:lnTo>
                  <a:lnTo>
                    <a:pt x="1638480" y="1472049"/>
                  </a:lnTo>
                </a:path>
                <a:path w="1638934" h="2242185">
                  <a:moveTo>
                    <a:pt x="1527674" y="1573846"/>
                  </a:moveTo>
                  <a:lnTo>
                    <a:pt x="1526579" y="1573669"/>
                  </a:lnTo>
                  <a:lnTo>
                    <a:pt x="1519508" y="1572524"/>
                  </a:lnTo>
                  <a:lnTo>
                    <a:pt x="1502123" y="1569706"/>
                  </a:lnTo>
                  <a:lnTo>
                    <a:pt x="1472163" y="1564852"/>
                  </a:lnTo>
                  <a:lnTo>
                    <a:pt x="1429727" y="1557975"/>
                  </a:lnTo>
                  <a:lnTo>
                    <a:pt x="1377028" y="1549435"/>
                  </a:lnTo>
                  <a:lnTo>
                    <a:pt x="1317623" y="1539808"/>
                  </a:lnTo>
                  <a:lnTo>
                    <a:pt x="1255356" y="1529718"/>
                  </a:lnTo>
                  <a:lnTo>
                    <a:pt x="1193511" y="1519696"/>
                  </a:lnTo>
                  <a:lnTo>
                    <a:pt x="1134369" y="1510112"/>
                  </a:lnTo>
                  <a:lnTo>
                    <a:pt x="1079164" y="1501167"/>
                  </a:lnTo>
                  <a:lnTo>
                    <a:pt x="1028258" y="1492917"/>
                  </a:lnTo>
                  <a:lnTo>
                    <a:pt x="981401" y="1485325"/>
                  </a:lnTo>
                  <a:lnTo>
                    <a:pt x="937960" y="1478285"/>
                  </a:lnTo>
                  <a:lnTo>
                    <a:pt x="897106" y="1471664"/>
                  </a:lnTo>
                  <a:lnTo>
                    <a:pt x="857941" y="1465318"/>
                  </a:lnTo>
                  <a:lnTo>
                    <a:pt x="819623" y="1459108"/>
                  </a:lnTo>
                  <a:lnTo>
                    <a:pt x="805959" y="1456894"/>
                  </a:lnTo>
                  <a:lnTo>
                    <a:pt x="767769" y="1450705"/>
                  </a:lnTo>
                  <a:lnTo>
                    <a:pt x="728998" y="1444423"/>
                  </a:lnTo>
                  <a:lnTo>
                    <a:pt x="688852" y="1437917"/>
                  </a:lnTo>
                  <a:lnTo>
                    <a:pt x="646441" y="1431045"/>
                  </a:lnTo>
                  <a:lnTo>
                    <a:pt x="600894" y="1423664"/>
                  </a:lnTo>
                  <a:lnTo>
                    <a:pt x="551493" y="1415658"/>
                  </a:lnTo>
                  <a:lnTo>
                    <a:pt x="497824" y="1406962"/>
                  </a:lnTo>
                  <a:lnTo>
                    <a:pt x="440002" y="1397591"/>
                  </a:lnTo>
                  <a:lnTo>
                    <a:pt x="378921" y="1387694"/>
                  </a:lnTo>
                  <a:lnTo>
                    <a:pt x="316474" y="1377574"/>
                  </a:lnTo>
                  <a:lnTo>
                    <a:pt x="255616" y="1367712"/>
                  </a:lnTo>
                  <a:lnTo>
                    <a:pt x="200068" y="1358710"/>
                  </a:lnTo>
                  <a:lnTo>
                    <a:pt x="153606" y="1351182"/>
                  </a:lnTo>
                  <a:lnTo>
                    <a:pt x="119042" y="1345580"/>
                  </a:lnTo>
                  <a:lnTo>
                    <a:pt x="97289" y="1342055"/>
                  </a:lnTo>
                  <a:lnTo>
                    <a:pt x="86920" y="1340375"/>
                  </a:lnTo>
                  <a:lnTo>
                    <a:pt x="84298" y="1339950"/>
                  </a:lnTo>
                </a:path>
                <a:path w="1638934" h="2242185">
                  <a:moveTo>
                    <a:pt x="246338" y="2242099"/>
                  </a:moveTo>
                  <a:lnTo>
                    <a:pt x="245920" y="2240730"/>
                  </a:lnTo>
                  <a:lnTo>
                    <a:pt x="243293" y="2232141"/>
                  </a:lnTo>
                  <a:lnTo>
                    <a:pt x="237144" y="2212038"/>
                  </a:lnTo>
                  <a:lnTo>
                    <a:pt x="227319" y="2179914"/>
                  </a:lnTo>
                  <a:lnTo>
                    <a:pt x="214732" y="2138758"/>
                  </a:lnTo>
                  <a:lnTo>
                    <a:pt x="200833" y="2093312"/>
                  </a:lnTo>
                  <a:lnTo>
                    <a:pt x="186963" y="2047963"/>
                  </a:lnTo>
                  <a:lnTo>
                    <a:pt x="173985" y="2005530"/>
                  </a:lnTo>
                  <a:lnTo>
                    <a:pt x="162247" y="1967151"/>
                  </a:lnTo>
                  <a:lnTo>
                    <a:pt x="151721" y="1932733"/>
                  </a:lnTo>
                  <a:lnTo>
                    <a:pt x="142162" y="1901482"/>
                  </a:lnTo>
                  <a:lnTo>
                    <a:pt x="133239" y="1872305"/>
                  </a:lnTo>
                  <a:lnTo>
                    <a:pt x="124612" y="1844095"/>
                  </a:lnTo>
                  <a:lnTo>
                    <a:pt x="123168" y="1839377"/>
                  </a:lnTo>
                  <a:lnTo>
                    <a:pt x="114562" y="1811237"/>
                  </a:lnTo>
                  <a:lnTo>
                    <a:pt x="105710" y="1782296"/>
                  </a:lnTo>
                  <a:lnTo>
                    <a:pt x="96284" y="1751474"/>
                  </a:lnTo>
                  <a:lnTo>
                    <a:pt x="85941" y="1717657"/>
                  </a:lnTo>
                  <a:lnTo>
                    <a:pt x="74417" y="1679976"/>
                  </a:lnTo>
                  <a:lnTo>
                    <a:pt x="61636" y="1638187"/>
                  </a:lnTo>
                  <a:lnTo>
                    <a:pt x="47871" y="1593180"/>
                  </a:lnTo>
                  <a:lnTo>
                    <a:pt x="33893" y="1547477"/>
                  </a:lnTo>
                  <a:lnTo>
                    <a:pt x="20980" y="1505254"/>
                  </a:lnTo>
                  <a:lnTo>
                    <a:pt x="10603" y="1471325"/>
                  </a:lnTo>
                  <a:lnTo>
                    <a:pt x="3813" y="1449128"/>
                  </a:lnTo>
                  <a:lnTo>
                    <a:pt x="657" y="1438805"/>
                  </a:lnTo>
                  <a:lnTo>
                    <a:pt x="2" y="1436664"/>
                  </a:lnTo>
                </a:path>
              </a:pathLst>
            </a:custGeom>
            <a:ln w="7586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7706" y="1834985"/>
              <a:ext cx="250225" cy="250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2676" y="3733894"/>
              <a:ext cx="1235710" cy="1382395"/>
            </a:xfrm>
            <a:custGeom>
              <a:avLst/>
              <a:gdLst/>
              <a:ahLst/>
              <a:cxnLst/>
              <a:rect l="l" t="t" r="r" b="b"/>
              <a:pathLst>
                <a:path w="1235709" h="1382395">
                  <a:moveTo>
                    <a:pt x="767112" y="1350609"/>
                  </a:moveTo>
                  <a:lnTo>
                    <a:pt x="767500" y="1349538"/>
                  </a:lnTo>
                  <a:lnTo>
                    <a:pt x="770000" y="1342621"/>
                  </a:lnTo>
                  <a:lnTo>
                    <a:pt x="776121" y="1325686"/>
                  </a:lnTo>
                  <a:lnTo>
                    <a:pt x="786604" y="1296689"/>
                  </a:lnTo>
                  <a:lnTo>
                    <a:pt x="801326" y="1255963"/>
                  </a:lnTo>
                  <a:lnTo>
                    <a:pt x="819415" y="1205921"/>
                  </a:lnTo>
                  <a:lnTo>
                    <a:pt x="839571" y="1150166"/>
                  </a:lnTo>
                  <a:lnTo>
                    <a:pt x="860447" y="1092416"/>
                  </a:lnTo>
                  <a:lnTo>
                    <a:pt x="880952" y="1035692"/>
                  </a:lnTo>
                  <a:lnTo>
                    <a:pt x="900374" y="981961"/>
                  </a:lnTo>
                  <a:lnTo>
                    <a:pt x="918376" y="932161"/>
                  </a:lnTo>
                  <a:lnTo>
                    <a:pt x="934907" y="886432"/>
                  </a:lnTo>
                  <a:lnTo>
                    <a:pt x="950111" y="844372"/>
                  </a:lnTo>
                  <a:lnTo>
                    <a:pt x="964248" y="805270"/>
                  </a:lnTo>
                  <a:lnTo>
                    <a:pt x="977623" y="768267"/>
                  </a:lnTo>
                  <a:lnTo>
                    <a:pt x="990555" y="732492"/>
                  </a:lnTo>
                  <a:lnTo>
                    <a:pt x="1001307" y="702749"/>
                  </a:lnTo>
                  <a:lnTo>
                    <a:pt x="1014082" y="667412"/>
                  </a:lnTo>
                  <a:lnTo>
                    <a:pt x="1027064" y="631498"/>
                  </a:lnTo>
                  <a:lnTo>
                    <a:pt x="1040539" y="594223"/>
                  </a:lnTo>
                  <a:lnTo>
                    <a:pt x="1054821" y="554708"/>
                  </a:lnTo>
                  <a:lnTo>
                    <a:pt x="1070221" y="512111"/>
                  </a:lnTo>
                  <a:lnTo>
                    <a:pt x="1086978" y="465756"/>
                  </a:lnTo>
                  <a:lnTo>
                    <a:pt x="1105214" y="415309"/>
                  </a:lnTo>
                  <a:lnTo>
                    <a:pt x="1124840" y="361019"/>
                  </a:lnTo>
                  <a:lnTo>
                    <a:pt x="1145461" y="303974"/>
                  </a:lnTo>
                  <a:lnTo>
                    <a:pt x="1166305" y="246314"/>
                  </a:lnTo>
                  <a:lnTo>
                    <a:pt x="1186226" y="191204"/>
                  </a:lnTo>
                  <a:lnTo>
                    <a:pt x="1203865" y="142411"/>
                  </a:lnTo>
                  <a:lnTo>
                    <a:pt x="1217959" y="103420"/>
                  </a:lnTo>
                  <a:lnTo>
                    <a:pt x="1227739" y="76364"/>
                  </a:lnTo>
                  <a:lnTo>
                    <a:pt x="1233218" y="61206"/>
                  </a:lnTo>
                  <a:lnTo>
                    <a:pt x="1235268" y="55537"/>
                  </a:lnTo>
                  <a:lnTo>
                    <a:pt x="1235503" y="54890"/>
                  </a:lnTo>
                </a:path>
                <a:path w="1235709" h="1382395">
                  <a:moveTo>
                    <a:pt x="1170913" y="0"/>
                  </a:moveTo>
                  <a:lnTo>
                    <a:pt x="1169900" y="567"/>
                  </a:lnTo>
                  <a:lnTo>
                    <a:pt x="1163378" y="4220"/>
                  </a:lnTo>
                  <a:lnTo>
                    <a:pt x="1147458" y="13138"/>
                  </a:lnTo>
                  <a:lnTo>
                    <a:pt x="1120318" y="28341"/>
                  </a:lnTo>
                  <a:lnTo>
                    <a:pt x="1082430" y="49565"/>
                  </a:lnTo>
                  <a:lnTo>
                    <a:pt x="1036214" y="75455"/>
                  </a:lnTo>
                  <a:lnTo>
                    <a:pt x="985135" y="104068"/>
                  </a:lnTo>
                  <a:lnTo>
                    <a:pt x="932654" y="133467"/>
                  </a:lnTo>
                  <a:lnTo>
                    <a:pt x="881487" y="162130"/>
                  </a:lnTo>
                  <a:lnTo>
                    <a:pt x="833317" y="189114"/>
                  </a:lnTo>
                  <a:lnTo>
                    <a:pt x="788867" y="214012"/>
                  </a:lnTo>
                  <a:lnTo>
                    <a:pt x="748142" y="236826"/>
                  </a:lnTo>
                  <a:lnTo>
                    <a:pt x="710676" y="257814"/>
                  </a:lnTo>
                  <a:lnTo>
                    <a:pt x="675750" y="277378"/>
                  </a:lnTo>
                  <a:lnTo>
                    <a:pt x="642537" y="295983"/>
                  </a:lnTo>
                  <a:lnTo>
                    <a:pt x="610231" y="314080"/>
                  </a:lnTo>
                  <a:lnTo>
                    <a:pt x="593993" y="323177"/>
                  </a:lnTo>
                  <a:lnTo>
                    <a:pt x="561880" y="341165"/>
                  </a:lnTo>
                  <a:lnTo>
                    <a:pt x="529222" y="359461"/>
                  </a:lnTo>
                  <a:lnTo>
                    <a:pt x="495268" y="378481"/>
                  </a:lnTo>
                  <a:lnTo>
                    <a:pt x="459189" y="398692"/>
                  </a:lnTo>
                  <a:lnTo>
                    <a:pt x="420192" y="420536"/>
                  </a:lnTo>
                  <a:lnTo>
                    <a:pt x="377665" y="444359"/>
                  </a:lnTo>
                  <a:lnTo>
                    <a:pt x="331340" y="470309"/>
                  </a:lnTo>
                  <a:lnTo>
                    <a:pt x="281546" y="498203"/>
                  </a:lnTo>
                  <a:lnTo>
                    <a:pt x="229454" y="527383"/>
                  </a:lnTo>
                  <a:lnTo>
                    <a:pt x="177268" y="556617"/>
                  </a:lnTo>
                  <a:lnTo>
                    <a:pt x="128132" y="584141"/>
                  </a:lnTo>
                  <a:lnTo>
                    <a:pt x="85632" y="607949"/>
                  </a:lnTo>
                  <a:lnTo>
                    <a:pt x="52848" y="626313"/>
                  </a:lnTo>
                  <a:lnTo>
                    <a:pt x="31329" y="638369"/>
                  </a:lnTo>
                  <a:lnTo>
                    <a:pt x="20413" y="644484"/>
                  </a:lnTo>
                  <a:lnTo>
                    <a:pt x="17209" y="646278"/>
                  </a:lnTo>
                  <a:lnTo>
                    <a:pt x="17071" y="646354"/>
                  </a:lnTo>
                </a:path>
                <a:path w="1235709" h="1382395">
                  <a:moveTo>
                    <a:pt x="637034" y="1382057"/>
                  </a:moveTo>
                  <a:lnTo>
                    <a:pt x="636004" y="1381098"/>
                  </a:lnTo>
                  <a:lnTo>
                    <a:pt x="629523" y="1375057"/>
                  </a:lnTo>
                  <a:lnTo>
                    <a:pt x="614293" y="1360865"/>
                  </a:lnTo>
                  <a:lnTo>
                    <a:pt x="589812" y="1338051"/>
                  </a:lnTo>
                  <a:lnTo>
                    <a:pt x="558207" y="1308598"/>
                  </a:lnTo>
                  <a:lnTo>
                    <a:pt x="523009" y="1275798"/>
                  </a:lnTo>
                  <a:lnTo>
                    <a:pt x="487599" y="1242799"/>
                  </a:lnTo>
                  <a:lnTo>
                    <a:pt x="454241" y="1211713"/>
                  </a:lnTo>
                  <a:lnTo>
                    <a:pt x="423933" y="1183469"/>
                  </a:lnTo>
                  <a:lnTo>
                    <a:pt x="396708" y="1158100"/>
                  </a:lnTo>
                  <a:lnTo>
                    <a:pt x="372033" y="1135105"/>
                  </a:lnTo>
                  <a:lnTo>
                    <a:pt x="349102" y="1113736"/>
                  </a:lnTo>
                  <a:lnTo>
                    <a:pt x="327071" y="1093206"/>
                  </a:lnTo>
                  <a:lnTo>
                    <a:pt x="318516" y="1085233"/>
                  </a:lnTo>
                  <a:lnTo>
                    <a:pt x="296635" y="1064842"/>
                  </a:lnTo>
                  <a:lnTo>
                    <a:pt x="274154" y="1043893"/>
                  </a:lnTo>
                  <a:lnTo>
                    <a:pt x="250265" y="1021630"/>
                  </a:lnTo>
                  <a:lnTo>
                    <a:pt x="224125" y="997271"/>
                  </a:lnTo>
                  <a:lnTo>
                    <a:pt x="195062" y="970187"/>
                  </a:lnTo>
                  <a:lnTo>
                    <a:pt x="162844" y="940163"/>
                  </a:lnTo>
                  <a:lnTo>
                    <a:pt x="128042" y="907732"/>
                  </a:lnTo>
                  <a:lnTo>
                    <a:pt x="92408" y="874524"/>
                  </a:lnTo>
                  <a:lnTo>
                    <a:pt x="58950" y="843346"/>
                  </a:lnTo>
                  <a:lnTo>
                    <a:pt x="31308" y="817586"/>
                  </a:lnTo>
                  <a:lnTo>
                    <a:pt x="12348" y="799918"/>
                  </a:lnTo>
                  <a:lnTo>
                    <a:pt x="2682" y="790911"/>
                  </a:lnTo>
                  <a:lnTo>
                    <a:pt x="65" y="788471"/>
                  </a:lnTo>
                </a:path>
              </a:pathLst>
            </a:custGeom>
            <a:ln w="7586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3395" y="5073464"/>
              <a:ext cx="250225" cy="250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32923" y="2866183"/>
              <a:ext cx="1343025" cy="1679575"/>
            </a:xfrm>
            <a:custGeom>
              <a:avLst/>
              <a:gdLst/>
              <a:ahLst/>
              <a:cxnLst/>
              <a:rect l="l" t="t" r="r" b="b"/>
              <a:pathLst>
                <a:path w="1343025" h="1679575">
                  <a:moveTo>
                    <a:pt x="0" y="871823"/>
                  </a:moveTo>
                  <a:lnTo>
                    <a:pt x="920" y="872388"/>
                  </a:lnTo>
                  <a:lnTo>
                    <a:pt x="6889" y="876047"/>
                  </a:lnTo>
                  <a:lnTo>
                    <a:pt x="21619" y="885075"/>
                  </a:lnTo>
                  <a:lnTo>
                    <a:pt x="47135" y="900716"/>
                  </a:lnTo>
                  <a:lnTo>
                    <a:pt x="83546" y="923035"/>
                  </a:lnTo>
                  <a:lnTo>
                    <a:pt x="129173" y="951001"/>
                  </a:lnTo>
                  <a:lnTo>
                    <a:pt x="181130" y="982849"/>
                  </a:lnTo>
                  <a:lnTo>
                    <a:pt x="236163" y="1016582"/>
                  </a:lnTo>
                  <a:lnTo>
                    <a:pt x="291375" y="1050425"/>
                  </a:lnTo>
                  <a:lnTo>
                    <a:pt x="344636" y="1083072"/>
                  </a:lnTo>
                  <a:lnTo>
                    <a:pt x="394699" y="1113758"/>
                  </a:lnTo>
                  <a:lnTo>
                    <a:pt x="441072" y="1142184"/>
                  </a:lnTo>
                  <a:lnTo>
                    <a:pt x="483831" y="1168393"/>
                  </a:lnTo>
                  <a:lnTo>
                    <a:pt x="523418" y="1192659"/>
                  </a:lnTo>
                  <a:lnTo>
                    <a:pt x="560488" y="1215382"/>
                  </a:lnTo>
                  <a:lnTo>
                    <a:pt x="595787" y="1237018"/>
                  </a:lnTo>
                  <a:lnTo>
                    <a:pt x="630053" y="1258022"/>
                  </a:lnTo>
                  <a:lnTo>
                    <a:pt x="658460" y="1275434"/>
                  </a:lnTo>
                  <a:lnTo>
                    <a:pt x="692362" y="1296215"/>
                  </a:lnTo>
                  <a:lnTo>
                    <a:pt x="726749" y="1317292"/>
                  </a:lnTo>
                  <a:lnTo>
                    <a:pt x="762282" y="1339072"/>
                  </a:lnTo>
                  <a:lnTo>
                    <a:pt x="799710" y="1362014"/>
                  </a:lnTo>
                  <a:lnTo>
                    <a:pt x="839770" y="1386570"/>
                  </a:lnTo>
                  <a:lnTo>
                    <a:pt x="883089" y="1413123"/>
                  </a:lnTo>
                  <a:lnTo>
                    <a:pt x="930065" y="1441918"/>
                  </a:lnTo>
                  <a:lnTo>
                    <a:pt x="980697" y="1472952"/>
                  </a:lnTo>
                  <a:lnTo>
                    <a:pt x="1034381" y="1505858"/>
                  </a:lnTo>
                  <a:lnTo>
                    <a:pt x="1089729" y="1539785"/>
                  </a:lnTo>
                  <a:lnTo>
                    <a:pt x="1144480" y="1573345"/>
                  </a:lnTo>
                  <a:lnTo>
                    <a:pt x="1195634" y="1604700"/>
                  </a:lnTo>
                  <a:lnTo>
                    <a:pt x="1239943" y="1631860"/>
                  </a:lnTo>
                  <a:lnTo>
                    <a:pt x="1274668" y="1653144"/>
                  </a:lnTo>
                  <a:lnTo>
                    <a:pt x="1298383" y="1667681"/>
                  </a:lnTo>
                  <a:lnTo>
                    <a:pt x="1311511" y="1675728"/>
                  </a:lnTo>
                  <a:lnTo>
                    <a:pt x="1316372" y="1678709"/>
                  </a:lnTo>
                  <a:lnTo>
                    <a:pt x="1316921" y="1679045"/>
                  </a:lnTo>
                </a:path>
                <a:path w="1343025" h="1679575">
                  <a:moveTo>
                    <a:pt x="2461" y="749198"/>
                  </a:moveTo>
                  <a:lnTo>
                    <a:pt x="3408" y="748670"/>
                  </a:lnTo>
                  <a:lnTo>
                    <a:pt x="9534" y="745245"/>
                  </a:lnTo>
                  <a:lnTo>
                    <a:pt x="24646" y="736799"/>
                  </a:lnTo>
                  <a:lnTo>
                    <a:pt x="50809" y="722174"/>
                  </a:lnTo>
                  <a:lnTo>
                    <a:pt x="88118" y="701323"/>
                  </a:lnTo>
                  <a:lnTo>
                    <a:pt x="134821" y="675217"/>
                  </a:lnTo>
                  <a:lnTo>
                    <a:pt x="187949" y="645523"/>
                  </a:lnTo>
                  <a:lnTo>
                    <a:pt x="244160" y="614103"/>
                  </a:lnTo>
                  <a:lnTo>
                    <a:pt x="300493" y="582617"/>
                  </a:lnTo>
                  <a:lnTo>
                    <a:pt x="354784" y="552271"/>
                  </a:lnTo>
                  <a:lnTo>
                    <a:pt x="405777" y="523770"/>
                  </a:lnTo>
                  <a:lnTo>
                    <a:pt x="452986" y="497382"/>
                  </a:lnTo>
                  <a:lnTo>
                    <a:pt x="496506" y="473057"/>
                  </a:lnTo>
                  <a:lnTo>
                    <a:pt x="536803" y="450534"/>
                  </a:lnTo>
                  <a:lnTo>
                    <a:pt x="574553" y="429434"/>
                  </a:lnTo>
                  <a:lnTo>
                    <a:pt x="610521" y="409330"/>
                  </a:lnTo>
                  <a:lnTo>
                    <a:pt x="645467" y="389797"/>
                  </a:lnTo>
                  <a:lnTo>
                    <a:pt x="672657" y="374599"/>
                  </a:lnTo>
                  <a:lnTo>
                    <a:pt x="707265" y="355256"/>
                  </a:lnTo>
                  <a:lnTo>
                    <a:pt x="742370" y="335633"/>
                  </a:lnTo>
                  <a:lnTo>
                    <a:pt x="778655" y="315353"/>
                  </a:lnTo>
                  <a:lnTo>
                    <a:pt x="816885" y="293985"/>
                  </a:lnTo>
                  <a:lnTo>
                    <a:pt x="857818" y="271105"/>
                  </a:lnTo>
                  <a:lnTo>
                    <a:pt x="902098" y="246356"/>
                  </a:lnTo>
                  <a:lnTo>
                    <a:pt x="950125" y="219512"/>
                  </a:lnTo>
                  <a:lnTo>
                    <a:pt x="1001885" y="190580"/>
                  </a:lnTo>
                  <a:lnTo>
                    <a:pt x="1056750" y="159915"/>
                  </a:lnTo>
                  <a:lnTo>
                    <a:pt x="1113267" y="128324"/>
                  </a:lnTo>
                  <a:lnTo>
                    <a:pt x="1169092" y="97123"/>
                  </a:lnTo>
                  <a:lnTo>
                    <a:pt x="1221127" y="68037"/>
                  </a:lnTo>
                  <a:lnTo>
                    <a:pt x="1266043" y="42932"/>
                  </a:lnTo>
                  <a:lnTo>
                    <a:pt x="1301061" y="23359"/>
                  </a:lnTo>
                  <a:lnTo>
                    <a:pt x="1324787" y="10097"/>
                  </a:lnTo>
                  <a:lnTo>
                    <a:pt x="1337742" y="2857"/>
                  </a:lnTo>
                  <a:lnTo>
                    <a:pt x="1342388" y="261"/>
                  </a:lnTo>
                  <a:lnTo>
                    <a:pt x="1342855" y="0"/>
                  </a:lnTo>
                </a:path>
              </a:pathLst>
            </a:custGeom>
            <a:ln w="7586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4346" y="3549352"/>
              <a:ext cx="250224" cy="2504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8766" y="4314319"/>
              <a:ext cx="250225" cy="2504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8195" y="4483411"/>
              <a:ext cx="250226" cy="2504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56590" y="2681740"/>
              <a:ext cx="250225" cy="2504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1396" y="3276632"/>
              <a:ext cx="250226" cy="250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61" y="311727"/>
            <a:ext cx="8362603" cy="6650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337978"/>
            <a:ext cx="8268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1155" algn="l"/>
                <a:tab pos="4065270" algn="l"/>
                <a:tab pos="6353810" algn="l"/>
              </a:tabLst>
            </a:pPr>
            <a:r>
              <a:rPr sz="3600" dirty="0"/>
              <a:t>Network </a:t>
            </a:r>
            <a:r>
              <a:rPr sz="3600" spc="-5" dirty="0"/>
              <a:t>size:	</a:t>
            </a:r>
            <a:r>
              <a:rPr sz="3600" dirty="0"/>
              <a:t>Local	</a:t>
            </a:r>
            <a:r>
              <a:rPr sz="3600" spc="-5" dirty="0"/>
              <a:t>and</a:t>
            </a:r>
            <a:r>
              <a:rPr sz="3600" spc="10" dirty="0"/>
              <a:t> </a:t>
            </a:r>
            <a:r>
              <a:rPr sz="3600" spc="-5" dirty="0"/>
              <a:t>Global	Measures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59739" y="931889"/>
            <a:ext cx="7915275" cy="4058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Local: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network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size</a:t>
            </a:r>
            <a:endParaRPr sz="3200">
              <a:latin typeface="Arial"/>
              <a:cs typeface="Arial"/>
            </a:endParaRPr>
          </a:p>
          <a:p>
            <a:pPr marL="749300" marR="351790" lvl="1" indent="-279400">
              <a:lnSpc>
                <a:spcPts val="3329"/>
              </a:lnSpc>
              <a:spcBef>
                <a:spcPts val="77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Number of </a:t>
            </a:r>
            <a:r>
              <a:rPr sz="2800" spc="-5" dirty="0">
                <a:latin typeface="Arial"/>
                <a:cs typeface="Arial"/>
              </a:rPr>
              <a:t>alters </a:t>
            </a:r>
            <a:r>
              <a:rPr sz="2800" dirty="0">
                <a:latin typeface="Arial"/>
                <a:cs typeface="Arial"/>
              </a:rPr>
              <a:t>(social </a:t>
            </a:r>
            <a:r>
              <a:rPr sz="2800" spc="-5" dirty="0">
                <a:latin typeface="Arial"/>
                <a:cs typeface="Arial"/>
              </a:rPr>
              <a:t>support) predicting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health outcomes</a:t>
            </a:r>
            <a:endParaRPr sz="2800">
              <a:latin typeface="Arial"/>
              <a:cs typeface="Arial"/>
            </a:endParaRPr>
          </a:p>
          <a:p>
            <a:pPr marL="749300" marR="628015" lvl="1" indent="-279400">
              <a:lnSpc>
                <a:spcPts val="3329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Number of drug </a:t>
            </a:r>
            <a:r>
              <a:rPr sz="2800" spc="-5" dirty="0">
                <a:latin typeface="Arial"/>
                <a:cs typeface="Arial"/>
              </a:rPr>
              <a:t>partners predicting future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risky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behavior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Global:</a:t>
            </a:r>
            <a:r>
              <a:rPr sz="3200" dirty="0">
                <a:latin typeface="Arial"/>
                <a:cs typeface="Arial"/>
              </a:rPr>
              <a:t> degree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distribution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aggregating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over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 cases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Distribution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person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0"/>
            <a:ext cx="8686797" cy="6700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4540" y="629158"/>
            <a:ext cx="426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Subgraphs</a:t>
            </a:r>
            <a:r>
              <a:rPr sz="3600" spc="-3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-</a:t>
            </a: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Example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7575" y="1875560"/>
            <a:ext cx="3451225" cy="3949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6235" algn="l"/>
              </a:tabLst>
            </a:pPr>
            <a:r>
              <a:rPr sz="2800" spc="-65" dirty="0">
                <a:solidFill>
                  <a:srgbClr val="404040"/>
                </a:solidFill>
                <a:latin typeface="Trebuchet MS"/>
                <a:cs typeface="Trebuchet MS"/>
              </a:rPr>
              <a:t>G=(V,E)</a:t>
            </a:r>
            <a:endParaRPr sz="2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6235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VG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={1,2,3,4}</a:t>
            </a:r>
            <a:endParaRPr sz="2800">
              <a:latin typeface="Trebuchet MS"/>
              <a:cs typeface="Trebuchet MS"/>
            </a:endParaRPr>
          </a:p>
          <a:p>
            <a:pPr marL="118745" marR="33655" indent="-106680">
              <a:lnSpc>
                <a:spcPct val="109600"/>
              </a:lnSpc>
              <a:spcBef>
                <a:spcPts val="5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6235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EG = {a,b,c,d,e}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Let: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{1,2,3},</a:t>
            </a:r>
            <a:r>
              <a:rPr sz="2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endParaRPr sz="2800">
              <a:latin typeface="Trebuchet MS"/>
              <a:cs typeface="Trebuchet MS"/>
            </a:endParaRPr>
          </a:p>
          <a:p>
            <a:pPr marL="355600">
              <a:lnSpc>
                <a:spcPts val="2355"/>
              </a:lnSpc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{2,3,4},</a:t>
            </a:r>
            <a:r>
              <a:rPr sz="2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{b},</a:t>
            </a:r>
            <a:r>
              <a:rPr sz="2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endParaRPr sz="2800">
              <a:latin typeface="Trebuchet MS"/>
              <a:cs typeface="Trebuchet MS"/>
            </a:endParaRPr>
          </a:p>
          <a:p>
            <a:pPr marL="355600" marR="5080">
              <a:lnSpc>
                <a:spcPct val="80000"/>
              </a:lnSpc>
              <a:spcBef>
                <a:spcPts val="335"/>
              </a:spcBef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{a,d}. Then (U,P) 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Trebuchet MS"/>
                <a:cs typeface="Trebuchet MS"/>
              </a:rPr>
              <a:t>(W,F)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are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subgraphs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while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(U,F)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800" spc="-55" dirty="0">
                <a:solidFill>
                  <a:srgbClr val="404040"/>
                </a:solidFill>
                <a:latin typeface="Trebuchet MS"/>
                <a:cs typeface="Trebuchet MS"/>
              </a:rPr>
              <a:t>(W,P)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800" spc="-8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not.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43037" y="2662237"/>
            <a:ext cx="466725" cy="466725"/>
            <a:chOff x="1443037" y="2662237"/>
            <a:chExt cx="466725" cy="466725"/>
          </a:xfrm>
        </p:grpSpPr>
        <p:sp>
          <p:nvSpPr>
            <p:cNvPr id="16" name="object 16"/>
            <p:cNvSpPr/>
            <p:nvPr/>
          </p:nvSpPr>
          <p:spPr>
            <a:xfrm>
              <a:off x="1447800" y="2667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800" y="2667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88135" y="26899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43037" y="4567237"/>
            <a:ext cx="466725" cy="466725"/>
            <a:chOff x="1443037" y="4567237"/>
            <a:chExt cx="466725" cy="466725"/>
          </a:xfrm>
        </p:grpSpPr>
        <p:sp>
          <p:nvSpPr>
            <p:cNvPr id="20" name="object 20"/>
            <p:cNvSpPr/>
            <p:nvPr/>
          </p:nvSpPr>
          <p:spPr>
            <a:xfrm>
              <a:off x="14478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78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88135" y="4595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00437" y="4567237"/>
            <a:ext cx="466725" cy="466725"/>
            <a:chOff x="3500437" y="4567237"/>
            <a:chExt cx="466725" cy="466725"/>
          </a:xfrm>
        </p:grpSpPr>
        <p:sp>
          <p:nvSpPr>
            <p:cNvPr id="24" name="object 24"/>
            <p:cNvSpPr/>
            <p:nvPr/>
          </p:nvSpPr>
          <p:spPr>
            <a:xfrm>
              <a:off x="35052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52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45789" y="4595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0437" y="2662237"/>
            <a:ext cx="466725" cy="466725"/>
            <a:chOff x="3500437" y="2662237"/>
            <a:chExt cx="466725" cy="466725"/>
          </a:xfrm>
        </p:grpSpPr>
        <p:sp>
          <p:nvSpPr>
            <p:cNvPr id="28" name="object 28"/>
            <p:cNvSpPr/>
            <p:nvPr/>
          </p:nvSpPr>
          <p:spPr>
            <a:xfrm>
              <a:off x="3505200" y="2667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05200" y="2667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45789" y="26899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77161" y="2896361"/>
            <a:ext cx="2057400" cy="1905000"/>
          </a:xfrm>
          <a:custGeom>
            <a:avLst/>
            <a:gdLst/>
            <a:ahLst/>
            <a:cxnLst/>
            <a:rect l="l" t="t" r="r" b="b"/>
            <a:pathLst>
              <a:path w="2057400" h="1905000">
                <a:moveTo>
                  <a:pt x="161544" y="161543"/>
                </a:moveTo>
                <a:lnTo>
                  <a:pt x="1895093" y="1742694"/>
                </a:lnTo>
              </a:path>
              <a:path w="2057400" h="1905000">
                <a:moveTo>
                  <a:pt x="228600" y="0"/>
                </a:moveTo>
                <a:lnTo>
                  <a:pt x="1828800" y="0"/>
                </a:lnTo>
              </a:path>
              <a:path w="2057400" h="1905000">
                <a:moveTo>
                  <a:pt x="228600" y="1905000"/>
                </a:moveTo>
                <a:lnTo>
                  <a:pt x="1828800" y="1905000"/>
                </a:lnTo>
              </a:path>
              <a:path w="2057400" h="1905000">
                <a:moveTo>
                  <a:pt x="2057400" y="228600"/>
                </a:moveTo>
                <a:lnTo>
                  <a:pt x="2057400" y="1676400"/>
                </a:lnTo>
              </a:path>
              <a:path w="2057400" h="1905000">
                <a:moveTo>
                  <a:pt x="0" y="228600"/>
                </a:moveTo>
                <a:lnTo>
                  <a:pt x="0" y="1676400"/>
                </a:lnTo>
              </a:path>
            </a:pathLst>
          </a:custGeom>
          <a:ln w="25908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86608" y="2385186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86608" y="429044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63189" y="352844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5646" y="35284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4464" y="37570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00400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4392" y="178723"/>
            <a:ext cx="3158836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995" y="206587"/>
            <a:ext cx="3053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23620"/>
            <a:ext cx="8411210" cy="30397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Distribution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types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people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resources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 </a:t>
            </a:r>
            <a:r>
              <a:rPr sz="3200" spc="-5" dirty="0"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09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Demographic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characteristics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Types</a:t>
            </a:r>
            <a:r>
              <a:rPr sz="2800" dirty="0">
                <a:latin typeface="Arial"/>
                <a:cs typeface="Arial"/>
              </a:rPr>
              <a:t> 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relationships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(kin/non-kin)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Resources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available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ego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Risks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185" y="137160"/>
            <a:ext cx="7045035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8534" y="162878"/>
            <a:ext cx="6951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2335" algn="l"/>
              </a:tabLst>
            </a:pPr>
            <a:r>
              <a:rPr spc="-5" dirty="0"/>
              <a:t>Demographic	characteristics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39" y="1160489"/>
            <a:ext cx="7391400" cy="41992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Homophily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tends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prevail</a:t>
            </a:r>
            <a:endParaRPr sz="3200">
              <a:latin typeface="Arial"/>
              <a:cs typeface="Arial"/>
            </a:endParaRPr>
          </a:p>
          <a:p>
            <a:pPr marL="749300" marR="5080" lvl="1" indent="-279400">
              <a:lnSpc>
                <a:spcPts val="3329"/>
              </a:lnSpc>
              <a:spcBef>
                <a:spcPts val="77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Ego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homogenous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population at-large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Largely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due </a:t>
            </a:r>
            <a:r>
              <a:rPr sz="2800" spc="-5" dirty="0">
                <a:latin typeface="Arial"/>
                <a:cs typeface="Arial"/>
              </a:rPr>
              <a:t>to structural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  <a:p>
            <a:pPr marL="355600" marR="159385" indent="-342900">
              <a:lnSpc>
                <a:spcPct val="100000"/>
              </a:lnSpc>
              <a:spcBef>
                <a:spcPts val="73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Local: How </a:t>
            </a:r>
            <a:r>
              <a:rPr sz="3200" spc="-5" dirty="0">
                <a:latin typeface="Arial"/>
                <a:cs typeface="Arial"/>
              </a:rPr>
              <a:t>diverse/homogenous </a:t>
            </a:r>
            <a:r>
              <a:rPr sz="3200" dirty="0">
                <a:latin typeface="Arial"/>
                <a:cs typeface="Arial"/>
              </a:rPr>
              <a:t>is an </a:t>
            </a:r>
            <a:r>
              <a:rPr sz="3200" spc="-8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individual’s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social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world?</a:t>
            </a:r>
            <a:endParaRPr sz="3200">
              <a:latin typeface="Arial"/>
              <a:cs typeface="Arial"/>
            </a:endParaRPr>
          </a:p>
          <a:p>
            <a:pPr marL="355600" marR="8382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Global: </a:t>
            </a:r>
            <a:r>
              <a:rPr sz="3200" dirty="0">
                <a:latin typeface="Arial"/>
                <a:cs typeface="Arial"/>
              </a:rPr>
              <a:t>How much </a:t>
            </a:r>
            <a:r>
              <a:rPr sz="3200" spc="-5" dirty="0">
                <a:latin typeface="Arial"/>
                <a:cs typeface="Arial"/>
              </a:rPr>
              <a:t>contact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between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demographic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groups?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633220"/>
            <a:ext cx="7898130" cy="4376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666115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Local: How </a:t>
            </a:r>
            <a:r>
              <a:rPr sz="3200" spc="-5" dirty="0">
                <a:latin typeface="Arial"/>
                <a:cs typeface="Arial"/>
              </a:rPr>
              <a:t>diverse/homogenous </a:t>
            </a:r>
            <a:r>
              <a:rPr sz="3200" dirty="0">
                <a:latin typeface="Arial"/>
                <a:cs typeface="Arial"/>
              </a:rPr>
              <a:t>is an </a:t>
            </a:r>
            <a:r>
              <a:rPr sz="3200" spc="-8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individual’s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social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world?</a:t>
            </a:r>
            <a:endParaRPr sz="3200">
              <a:latin typeface="Arial"/>
              <a:cs typeface="Arial"/>
            </a:endParaRPr>
          </a:p>
          <a:p>
            <a:pPr marL="749300" marR="5080" lvl="1" indent="-279400">
              <a:lnSpc>
                <a:spcPct val="100099"/>
              </a:lnSpc>
              <a:spcBef>
                <a:spcPts val="50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What proportion</a:t>
            </a:r>
            <a:r>
              <a:rPr sz="2800" dirty="0">
                <a:latin typeface="Arial"/>
                <a:cs typeface="Arial"/>
              </a:rPr>
              <a:t> 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ego’s </a:t>
            </a:r>
            <a:r>
              <a:rPr sz="2800" spc="-5" dirty="0">
                <a:latin typeface="Arial"/>
                <a:cs typeface="Arial"/>
              </a:rPr>
              <a:t>friends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white?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Female?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proportion</a:t>
            </a:r>
            <a:r>
              <a:rPr sz="2800" dirty="0">
                <a:latin typeface="Arial"/>
                <a:cs typeface="Arial"/>
              </a:rPr>
              <a:t> of ego’s </a:t>
            </a:r>
            <a:r>
              <a:rPr sz="2800" spc="-5" dirty="0">
                <a:latin typeface="Arial"/>
                <a:cs typeface="Arial"/>
              </a:rPr>
              <a:t>friends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different </a:t>
            </a:r>
            <a:r>
              <a:rPr sz="2800" dirty="0">
                <a:latin typeface="Arial"/>
                <a:cs typeface="Arial"/>
              </a:rPr>
              <a:t>gender</a:t>
            </a:r>
            <a:r>
              <a:rPr sz="2800" spc="-5" dirty="0">
                <a:latin typeface="Arial"/>
                <a:cs typeface="Arial"/>
              </a:rPr>
              <a:t> than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themselves?</a:t>
            </a:r>
            <a:endParaRPr sz="2800">
              <a:latin typeface="Arial"/>
              <a:cs typeface="Arial"/>
            </a:endParaRPr>
          </a:p>
          <a:p>
            <a:pPr marL="355600" marR="1344930" indent="-342900">
              <a:lnSpc>
                <a:spcPct val="100000"/>
              </a:lnSpc>
              <a:spcBef>
                <a:spcPts val="81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Global: </a:t>
            </a:r>
            <a:r>
              <a:rPr sz="3200" dirty="0">
                <a:latin typeface="Arial"/>
                <a:cs typeface="Arial"/>
              </a:rPr>
              <a:t>How much </a:t>
            </a:r>
            <a:r>
              <a:rPr sz="3200" spc="-5" dirty="0">
                <a:latin typeface="Arial"/>
                <a:cs typeface="Arial"/>
              </a:rPr>
              <a:t>contact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between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demographic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groups?</a:t>
            </a:r>
            <a:endParaRPr sz="3200">
              <a:latin typeface="Arial"/>
              <a:cs typeface="Arial"/>
            </a:endParaRPr>
          </a:p>
          <a:p>
            <a:pPr marL="749300" marR="492759" lvl="1" indent="-279400">
              <a:lnSpc>
                <a:spcPct val="102000"/>
              </a:lnSpc>
              <a:spcBef>
                <a:spcPts val="55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What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proportion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ties</a:t>
            </a:r>
            <a:r>
              <a:rPr sz="2800" dirty="0">
                <a:latin typeface="Arial"/>
                <a:cs typeface="Arial"/>
              </a:rPr>
              <a:t> 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between/within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racial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groups?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137" y="195349"/>
            <a:ext cx="2743200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0818" y="223520"/>
            <a:ext cx="2633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Homophily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39" y="1007364"/>
            <a:ext cx="7777480" cy="21793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How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similar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</a:t>
            </a:r>
            <a:r>
              <a:rPr sz="3200" spc="-5" dirty="0">
                <a:latin typeface="Arial"/>
                <a:cs typeface="Arial"/>
              </a:rPr>
              <a:t> 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their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alters?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3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Two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simple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measures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(just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focus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ego-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alter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pairs):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proportion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homophilous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255264"/>
            <a:ext cx="1813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298450" algn="l"/>
              </a:tabLst>
            </a:pPr>
            <a:r>
              <a:rPr sz="2800" dirty="0">
                <a:latin typeface="Arial"/>
                <a:cs typeface="Arial"/>
              </a:rPr>
              <a:t>E-I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81984"/>
            <a:ext cx="7219950" cy="15621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latin typeface="Arial"/>
                <a:cs typeface="Arial"/>
              </a:rPr>
              <a:t>E=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ties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different </a:t>
            </a:r>
            <a:r>
              <a:rPr sz="2800" dirty="0">
                <a:latin typeface="Arial"/>
                <a:cs typeface="Arial"/>
              </a:rPr>
              <a:t>groups</a:t>
            </a:r>
            <a:endParaRPr sz="2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298450" algn="l"/>
              </a:tabLst>
            </a:pPr>
            <a:r>
              <a:rPr sz="2800" dirty="0">
                <a:latin typeface="Arial"/>
                <a:cs typeface="Arial"/>
              </a:rPr>
              <a:t>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I=number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298450" algn="l"/>
              </a:tabLst>
            </a:pPr>
            <a:r>
              <a:rPr sz="2800" dirty="0">
                <a:latin typeface="Arial"/>
                <a:cs typeface="Arial"/>
              </a:rPr>
              <a:t>Ranges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-1</a:t>
            </a:r>
            <a:r>
              <a:rPr sz="2800" spc="-5" dirty="0">
                <a:latin typeface="Arial"/>
                <a:cs typeface="Arial"/>
              </a:rPr>
              <a:t> (homophily)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2925" y="3170935"/>
            <a:ext cx="6051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latin typeface="Cambria Math"/>
                <a:cs typeface="Cambria Math"/>
              </a:rPr>
              <a:t>𝐸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2925" y="3537155"/>
            <a:ext cx="6051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>
                <a:latin typeface="Cambria Math"/>
                <a:cs typeface="Cambria Math"/>
              </a:rPr>
              <a:t>𝐸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+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3777" y="3555013"/>
            <a:ext cx="586740" cy="15875"/>
          </a:xfrm>
          <a:custGeom>
            <a:avLst/>
            <a:gdLst/>
            <a:ahLst/>
            <a:cxnLst/>
            <a:rect l="l" t="t" r="r" b="b"/>
            <a:pathLst>
              <a:path w="586739" h="15875">
                <a:moveTo>
                  <a:pt x="586244" y="0"/>
                </a:moveTo>
                <a:lnTo>
                  <a:pt x="0" y="0"/>
                </a:lnTo>
                <a:lnTo>
                  <a:pt x="0" y="15473"/>
                </a:lnTo>
                <a:lnTo>
                  <a:pt x="586244" y="15473"/>
                </a:lnTo>
                <a:lnTo>
                  <a:pt x="586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0314" y="516920"/>
            <a:ext cx="47625" cy="1152525"/>
          </a:xfrm>
          <a:custGeom>
            <a:avLst/>
            <a:gdLst/>
            <a:ahLst/>
            <a:cxnLst/>
            <a:rect l="l" t="t" r="r" b="b"/>
            <a:pathLst>
              <a:path w="47625" h="1152525">
                <a:moveTo>
                  <a:pt x="47548" y="1152087"/>
                </a:moveTo>
                <a:lnTo>
                  <a:pt x="47513" y="1151245"/>
                </a:lnTo>
                <a:lnTo>
                  <a:pt x="47289" y="1145793"/>
                </a:lnTo>
                <a:lnTo>
                  <a:pt x="46734" y="1132365"/>
                </a:lnTo>
                <a:lnTo>
                  <a:pt x="45777" y="1109170"/>
                </a:lnTo>
                <a:lnTo>
                  <a:pt x="44417" y="1076205"/>
                </a:lnTo>
                <a:lnTo>
                  <a:pt x="42720" y="1035105"/>
                </a:lnTo>
                <a:lnTo>
                  <a:pt x="40799" y="988562"/>
                </a:lnTo>
                <a:lnTo>
                  <a:pt x="38777" y="939545"/>
                </a:lnTo>
                <a:lnTo>
                  <a:pt x="36758" y="890645"/>
                </a:lnTo>
                <a:lnTo>
                  <a:pt x="34821" y="843699"/>
                </a:lnTo>
                <a:lnTo>
                  <a:pt x="33007" y="799746"/>
                </a:lnTo>
                <a:lnTo>
                  <a:pt x="31331" y="759138"/>
                </a:lnTo>
                <a:lnTo>
                  <a:pt x="29787" y="721734"/>
                </a:lnTo>
                <a:lnTo>
                  <a:pt x="28357" y="687085"/>
                </a:lnTo>
                <a:lnTo>
                  <a:pt x="27015" y="654565"/>
                </a:lnTo>
                <a:lnTo>
                  <a:pt x="25732" y="623487"/>
                </a:lnTo>
                <a:lnTo>
                  <a:pt x="24481" y="593186"/>
                </a:lnTo>
                <a:lnTo>
                  <a:pt x="23774" y="576043"/>
                </a:lnTo>
                <a:lnTo>
                  <a:pt x="22531" y="545929"/>
                </a:lnTo>
                <a:lnTo>
                  <a:pt x="21270" y="515371"/>
                </a:lnTo>
                <a:lnTo>
                  <a:pt x="19965" y="483758"/>
                </a:lnTo>
                <a:lnTo>
                  <a:pt x="18589" y="450406"/>
                </a:lnTo>
                <a:lnTo>
                  <a:pt x="17113" y="414641"/>
                </a:lnTo>
                <a:lnTo>
                  <a:pt x="15514" y="375901"/>
                </a:lnTo>
                <a:lnTo>
                  <a:pt x="13778" y="333846"/>
                </a:lnTo>
                <a:lnTo>
                  <a:pt x="11908" y="288528"/>
                </a:lnTo>
                <a:lnTo>
                  <a:pt x="9929" y="240570"/>
                </a:lnTo>
                <a:lnTo>
                  <a:pt x="7897" y="191346"/>
                </a:lnTo>
                <a:lnTo>
                  <a:pt x="5904" y="143042"/>
                </a:lnTo>
                <a:lnTo>
                  <a:pt x="4064" y="98472"/>
                </a:lnTo>
                <a:lnTo>
                  <a:pt x="2500" y="60584"/>
                </a:lnTo>
                <a:lnTo>
                  <a:pt x="1308" y="31706"/>
                </a:lnTo>
                <a:lnTo>
                  <a:pt x="528" y="12817"/>
                </a:lnTo>
                <a:lnTo>
                  <a:pt x="130" y="3137"/>
                </a:lnTo>
                <a:lnTo>
                  <a:pt x="7" y="160"/>
                </a:lnTo>
                <a:lnTo>
                  <a:pt x="0" y="0"/>
                </a:lnTo>
              </a:path>
            </a:pathLst>
          </a:custGeom>
          <a:ln w="5842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6201" y="1848183"/>
            <a:ext cx="419100" cy="979805"/>
          </a:xfrm>
          <a:custGeom>
            <a:avLst/>
            <a:gdLst/>
            <a:ahLst/>
            <a:cxnLst/>
            <a:rect l="l" t="t" r="r" b="b"/>
            <a:pathLst>
              <a:path w="419100" h="979805">
                <a:moveTo>
                  <a:pt x="418800" y="0"/>
                </a:moveTo>
                <a:lnTo>
                  <a:pt x="418457" y="804"/>
                </a:lnTo>
                <a:lnTo>
                  <a:pt x="416238" y="5993"/>
                </a:lnTo>
                <a:lnTo>
                  <a:pt x="410804" y="18704"/>
                </a:lnTo>
                <a:lnTo>
                  <a:pt x="401494" y="40483"/>
                </a:lnTo>
                <a:lnTo>
                  <a:pt x="388408" y="71092"/>
                </a:lnTo>
                <a:lnTo>
                  <a:pt x="372313" y="108740"/>
                </a:lnTo>
                <a:lnTo>
                  <a:pt x="354362" y="150732"/>
                </a:lnTo>
                <a:lnTo>
                  <a:pt x="335749" y="194273"/>
                </a:lnTo>
                <a:lnTo>
                  <a:pt x="317448" y="237082"/>
                </a:lnTo>
                <a:lnTo>
                  <a:pt x="300098" y="277667"/>
                </a:lnTo>
                <a:lnTo>
                  <a:pt x="284007" y="315305"/>
                </a:lnTo>
                <a:lnTo>
                  <a:pt x="269227" y="349879"/>
                </a:lnTo>
                <a:lnTo>
                  <a:pt x="255633" y="381678"/>
                </a:lnTo>
                <a:lnTo>
                  <a:pt x="242998" y="411234"/>
                </a:lnTo>
                <a:lnTo>
                  <a:pt x="231050" y="439183"/>
                </a:lnTo>
                <a:lnTo>
                  <a:pt x="219507" y="466185"/>
                </a:lnTo>
                <a:lnTo>
                  <a:pt x="209400" y="489826"/>
                </a:lnTo>
                <a:lnTo>
                  <a:pt x="198009" y="516473"/>
                </a:lnTo>
                <a:lnTo>
                  <a:pt x="186433" y="543549"/>
                </a:lnTo>
                <a:lnTo>
                  <a:pt x="174422" y="571647"/>
                </a:lnTo>
                <a:lnTo>
                  <a:pt x="161692" y="601422"/>
                </a:lnTo>
                <a:lnTo>
                  <a:pt x="147975" y="633511"/>
                </a:lnTo>
                <a:lnTo>
                  <a:pt x="133052" y="668420"/>
                </a:lnTo>
                <a:lnTo>
                  <a:pt x="116813" y="706404"/>
                </a:lnTo>
                <a:lnTo>
                  <a:pt x="99335" y="747289"/>
                </a:lnTo>
                <a:lnTo>
                  <a:pt x="80960" y="790270"/>
                </a:lnTo>
                <a:lnTo>
                  <a:pt x="62367" y="833763"/>
                </a:lnTo>
                <a:lnTo>
                  <a:pt x="44563" y="875411"/>
                </a:lnTo>
                <a:lnTo>
                  <a:pt x="28752" y="912393"/>
                </a:lnTo>
                <a:lnTo>
                  <a:pt x="16063" y="942077"/>
                </a:lnTo>
                <a:lnTo>
                  <a:pt x="7197" y="962815"/>
                </a:lnTo>
                <a:lnTo>
                  <a:pt x="2171" y="974572"/>
                </a:lnTo>
                <a:lnTo>
                  <a:pt x="242" y="979086"/>
                </a:lnTo>
                <a:lnTo>
                  <a:pt x="0" y="979654"/>
                </a:lnTo>
              </a:path>
            </a:pathLst>
          </a:custGeom>
          <a:ln w="5841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5150" y="1765174"/>
            <a:ext cx="1158240" cy="35560"/>
          </a:xfrm>
          <a:custGeom>
            <a:avLst/>
            <a:gdLst/>
            <a:ahLst/>
            <a:cxnLst/>
            <a:rect l="l" t="t" r="r" b="b"/>
            <a:pathLst>
              <a:path w="1158239" h="35560">
                <a:moveTo>
                  <a:pt x="0" y="0"/>
                </a:moveTo>
                <a:lnTo>
                  <a:pt x="842" y="25"/>
                </a:lnTo>
                <a:lnTo>
                  <a:pt x="6293" y="192"/>
                </a:lnTo>
                <a:lnTo>
                  <a:pt x="19723" y="605"/>
                </a:lnTo>
                <a:lnTo>
                  <a:pt x="42928" y="1317"/>
                </a:lnTo>
                <a:lnTo>
                  <a:pt x="75926" y="2329"/>
                </a:lnTo>
                <a:lnTo>
                  <a:pt x="117093" y="3593"/>
                </a:lnTo>
                <a:lnTo>
                  <a:pt x="163746" y="5024"/>
                </a:lnTo>
                <a:lnTo>
                  <a:pt x="212911" y="6533"/>
                </a:lnTo>
                <a:lnTo>
                  <a:pt x="261996" y="8039"/>
                </a:lnTo>
                <a:lnTo>
                  <a:pt x="309146" y="9486"/>
                </a:lnTo>
                <a:lnTo>
                  <a:pt x="353312" y="10842"/>
                </a:lnTo>
                <a:lnTo>
                  <a:pt x="394129" y="12094"/>
                </a:lnTo>
                <a:lnTo>
                  <a:pt x="431731" y="13248"/>
                </a:lnTo>
                <a:lnTo>
                  <a:pt x="466561" y="14317"/>
                </a:lnTo>
                <a:lnTo>
                  <a:pt x="499240" y="15320"/>
                </a:lnTo>
                <a:lnTo>
                  <a:pt x="530455" y="16278"/>
                </a:lnTo>
                <a:lnTo>
                  <a:pt x="560873" y="17211"/>
                </a:lnTo>
                <a:lnTo>
                  <a:pt x="579082" y="17770"/>
                </a:lnTo>
                <a:lnTo>
                  <a:pt x="609297" y="18697"/>
                </a:lnTo>
                <a:lnTo>
                  <a:pt x="639956" y="19638"/>
                </a:lnTo>
                <a:lnTo>
                  <a:pt x="671668" y="20612"/>
                </a:lnTo>
                <a:lnTo>
                  <a:pt x="705120" y="21638"/>
                </a:lnTo>
                <a:lnTo>
                  <a:pt x="740982" y="22738"/>
                </a:lnTo>
                <a:lnTo>
                  <a:pt x="779819" y="23930"/>
                </a:lnTo>
                <a:lnTo>
                  <a:pt x="821973" y="25223"/>
                </a:lnTo>
                <a:lnTo>
                  <a:pt x="867400" y="26618"/>
                </a:lnTo>
                <a:lnTo>
                  <a:pt x="915486" y="28094"/>
                </a:lnTo>
                <a:lnTo>
                  <a:pt x="964870" y="29608"/>
                </a:lnTo>
                <a:lnTo>
                  <a:pt x="1013382" y="31098"/>
                </a:lnTo>
                <a:lnTo>
                  <a:pt x="1058216" y="32473"/>
                </a:lnTo>
                <a:lnTo>
                  <a:pt x="1096422" y="33645"/>
                </a:lnTo>
                <a:lnTo>
                  <a:pt x="1125648" y="34543"/>
                </a:lnTo>
                <a:lnTo>
                  <a:pt x="1144874" y="35132"/>
                </a:lnTo>
                <a:lnTo>
                  <a:pt x="1154831" y="35438"/>
                </a:lnTo>
                <a:lnTo>
                  <a:pt x="1157974" y="35535"/>
                </a:lnTo>
                <a:lnTo>
                  <a:pt x="1158164" y="35540"/>
                </a:lnTo>
              </a:path>
            </a:pathLst>
          </a:custGeom>
          <a:ln w="5836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624" y="1799645"/>
            <a:ext cx="976630" cy="426084"/>
          </a:xfrm>
          <a:custGeom>
            <a:avLst/>
            <a:gdLst/>
            <a:ahLst/>
            <a:cxnLst/>
            <a:rect l="l" t="t" r="r" b="b"/>
            <a:pathLst>
              <a:path w="976630" h="426085">
                <a:moveTo>
                  <a:pt x="976407" y="0"/>
                </a:moveTo>
                <a:lnTo>
                  <a:pt x="975604" y="350"/>
                </a:lnTo>
                <a:lnTo>
                  <a:pt x="970424" y="2607"/>
                </a:lnTo>
                <a:lnTo>
                  <a:pt x="957738" y="8135"/>
                </a:lnTo>
                <a:lnTo>
                  <a:pt x="936003" y="17607"/>
                </a:lnTo>
                <a:lnTo>
                  <a:pt x="905459" y="30917"/>
                </a:lnTo>
                <a:lnTo>
                  <a:pt x="867899" y="47285"/>
                </a:lnTo>
                <a:lnTo>
                  <a:pt x="826015" y="65538"/>
                </a:lnTo>
                <a:lnTo>
                  <a:pt x="782594" y="84459"/>
                </a:lnTo>
                <a:lnTo>
                  <a:pt x="739911" y="103059"/>
                </a:lnTo>
                <a:lnTo>
                  <a:pt x="699453" y="120690"/>
                </a:lnTo>
                <a:lnTo>
                  <a:pt x="661937" y="137038"/>
                </a:lnTo>
                <a:lnTo>
                  <a:pt x="627478" y="152055"/>
                </a:lnTo>
                <a:lnTo>
                  <a:pt x="595784" y="165866"/>
                </a:lnTo>
                <a:lnTo>
                  <a:pt x="566325" y="178703"/>
                </a:lnTo>
                <a:lnTo>
                  <a:pt x="538462" y="190846"/>
                </a:lnTo>
                <a:lnTo>
                  <a:pt x="511541" y="202577"/>
                </a:lnTo>
                <a:lnTo>
                  <a:pt x="488203" y="212748"/>
                </a:lnTo>
                <a:lnTo>
                  <a:pt x="461632" y="224327"/>
                </a:lnTo>
                <a:lnTo>
                  <a:pt x="434630" y="236094"/>
                </a:lnTo>
                <a:lnTo>
                  <a:pt x="406609" y="248304"/>
                </a:lnTo>
                <a:lnTo>
                  <a:pt x="376912" y="261245"/>
                </a:lnTo>
                <a:lnTo>
                  <a:pt x="344907" y="275192"/>
                </a:lnTo>
                <a:lnTo>
                  <a:pt x="310087" y="290366"/>
                </a:lnTo>
                <a:lnTo>
                  <a:pt x="272198" y="306877"/>
                </a:lnTo>
                <a:lnTo>
                  <a:pt x="231418" y="324648"/>
                </a:lnTo>
                <a:lnTo>
                  <a:pt x="188549" y="343330"/>
                </a:lnTo>
                <a:lnTo>
                  <a:pt x="145181" y="362229"/>
                </a:lnTo>
                <a:lnTo>
                  <a:pt x="103667" y="380319"/>
                </a:lnTo>
                <a:lnTo>
                  <a:pt x="66824" y="396374"/>
                </a:lnTo>
                <a:lnTo>
                  <a:pt x="37279" y="409249"/>
                </a:lnTo>
                <a:lnTo>
                  <a:pt x="16664" y="418233"/>
                </a:lnTo>
                <a:lnTo>
                  <a:pt x="5004" y="423314"/>
                </a:lnTo>
                <a:lnTo>
                  <a:pt x="549" y="425255"/>
                </a:lnTo>
                <a:lnTo>
                  <a:pt x="0" y="425495"/>
                </a:lnTo>
              </a:path>
            </a:pathLst>
          </a:custGeom>
          <a:ln w="5837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225" y="2328325"/>
            <a:ext cx="523240" cy="520065"/>
          </a:xfrm>
          <a:custGeom>
            <a:avLst/>
            <a:gdLst/>
            <a:ahLst/>
            <a:cxnLst/>
            <a:rect l="l" t="t" r="r" b="b"/>
            <a:pathLst>
              <a:path w="523240" h="520064">
                <a:moveTo>
                  <a:pt x="522981" y="519541"/>
                </a:moveTo>
                <a:lnTo>
                  <a:pt x="522245" y="518809"/>
                </a:lnTo>
                <a:lnTo>
                  <a:pt x="517585" y="514181"/>
                </a:lnTo>
                <a:lnTo>
                  <a:pt x="506525" y="503194"/>
                </a:lnTo>
                <a:lnTo>
                  <a:pt x="488467" y="485254"/>
                </a:lnTo>
                <a:lnTo>
                  <a:pt x="464670" y="461614"/>
                </a:lnTo>
                <a:lnTo>
                  <a:pt x="437549" y="434672"/>
                </a:lnTo>
                <a:lnTo>
                  <a:pt x="409638" y="406944"/>
                </a:lnTo>
                <a:lnTo>
                  <a:pt x="382824" y="380306"/>
                </a:lnTo>
                <a:lnTo>
                  <a:pt x="358117" y="355761"/>
                </a:lnTo>
                <a:lnTo>
                  <a:pt x="335773" y="333564"/>
                </a:lnTo>
                <a:lnTo>
                  <a:pt x="315555" y="313480"/>
                </a:lnTo>
                <a:lnTo>
                  <a:pt x="296961" y="295008"/>
                </a:lnTo>
                <a:lnTo>
                  <a:pt x="279386" y="277547"/>
                </a:lnTo>
                <a:lnTo>
                  <a:pt x="262254" y="260529"/>
                </a:lnTo>
                <a:lnTo>
                  <a:pt x="261490" y="259770"/>
                </a:lnTo>
                <a:lnTo>
                  <a:pt x="244367" y="242760"/>
                </a:lnTo>
                <a:lnTo>
                  <a:pt x="226823" y="225331"/>
                </a:lnTo>
                <a:lnTo>
                  <a:pt x="208288" y="206918"/>
                </a:lnTo>
                <a:lnTo>
                  <a:pt x="188155" y="186917"/>
                </a:lnTo>
                <a:lnTo>
                  <a:pt x="165914" y="164823"/>
                </a:lnTo>
                <a:lnTo>
                  <a:pt x="141311" y="140382"/>
                </a:lnTo>
                <a:lnTo>
                  <a:pt x="114577" y="113823"/>
                </a:lnTo>
                <a:lnTo>
                  <a:pt x="86681" y="86110"/>
                </a:lnTo>
                <a:lnTo>
                  <a:pt x="59473" y="59082"/>
                </a:lnTo>
                <a:lnTo>
                  <a:pt x="35471" y="35238"/>
                </a:lnTo>
                <a:lnTo>
                  <a:pt x="17117" y="17004"/>
                </a:lnTo>
                <a:lnTo>
                  <a:pt x="5742" y="5703"/>
                </a:lnTo>
                <a:lnTo>
                  <a:pt x="836" y="830"/>
                </a:lnTo>
                <a:lnTo>
                  <a:pt x="0" y="0"/>
                </a:lnTo>
              </a:path>
            </a:pathLst>
          </a:custGeom>
          <a:ln w="5839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314" y="1666009"/>
            <a:ext cx="192799" cy="1925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64" y="327323"/>
            <a:ext cx="192799" cy="1925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89" y="2817415"/>
            <a:ext cx="192799" cy="1925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0350" y="1707284"/>
            <a:ext cx="192799" cy="1925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543" y="2166180"/>
            <a:ext cx="192799" cy="192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98340" y="337820"/>
            <a:ext cx="1931035" cy="1115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359535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E=0  </a:t>
            </a:r>
            <a:r>
              <a:rPr sz="2400" spc="-5" dirty="0">
                <a:latin typeface="Arial"/>
                <a:cs typeface="Arial"/>
              </a:rPr>
              <a:t>I=4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latin typeface="Arial"/>
                <a:cs typeface="Arial"/>
              </a:rPr>
              <a:t>E-I: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(0-4)/4=-1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8340" y="1798320"/>
            <a:ext cx="332994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Arial"/>
                <a:cs typeface="Arial"/>
              </a:rPr>
              <a:t>Proportion homophilous: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Proportion same/degree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4/4=1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9460" y="3704822"/>
            <a:ext cx="2731135" cy="2724785"/>
            <a:chOff x="709460" y="3704822"/>
            <a:chExt cx="2731135" cy="2724785"/>
          </a:xfrm>
        </p:grpSpPr>
        <p:sp>
          <p:nvSpPr>
            <p:cNvPr id="15" name="object 15"/>
            <p:cNvSpPr/>
            <p:nvPr/>
          </p:nvSpPr>
          <p:spPr>
            <a:xfrm>
              <a:off x="873291" y="3897454"/>
              <a:ext cx="2374265" cy="2366010"/>
            </a:xfrm>
            <a:custGeom>
              <a:avLst/>
              <a:gdLst/>
              <a:ahLst/>
              <a:cxnLst/>
              <a:rect l="l" t="t" r="r" b="b"/>
              <a:pathLst>
                <a:path w="2374265" h="2366010">
                  <a:moveTo>
                    <a:pt x="1199240" y="1280387"/>
                  </a:moveTo>
                  <a:lnTo>
                    <a:pt x="1200096" y="1280429"/>
                  </a:lnTo>
                  <a:lnTo>
                    <a:pt x="1205638" y="1280706"/>
                  </a:lnTo>
                  <a:lnTo>
                    <a:pt x="1219291" y="1281387"/>
                  </a:lnTo>
                  <a:lnTo>
                    <a:pt x="1242879" y="1282564"/>
                  </a:lnTo>
                  <a:lnTo>
                    <a:pt x="1276412" y="1284238"/>
                  </a:lnTo>
                  <a:lnTo>
                    <a:pt x="1318237" y="1286326"/>
                  </a:lnTo>
                  <a:lnTo>
                    <a:pt x="1365620" y="1288690"/>
                  </a:lnTo>
                  <a:lnTo>
                    <a:pt x="1415539" y="1291182"/>
                  </a:lnTo>
                  <a:lnTo>
                    <a:pt x="1465360" y="1293669"/>
                  </a:lnTo>
                  <a:lnTo>
                    <a:pt x="1513204" y="1296056"/>
                  </a:lnTo>
                  <a:lnTo>
                    <a:pt x="1558012" y="1298292"/>
                  </a:lnTo>
                  <a:lnTo>
                    <a:pt x="1599417" y="1300359"/>
                  </a:lnTo>
                  <a:lnTo>
                    <a:pt x="1637556" y="1302262"/>
                  </a:lnTo>
                  <a:lnTo>
                    <a:pt x="1672887" y="1304026"/>
                  </a:lnTo>
                  <a:lnTo>
                    <a:pt x="1706039" y="1305681"/>
                  </a:lnTo>
                  <a:lnTo>
                    <a:pt x="1737713" y="1307261"/>
                  </a:lnTo>
                  <a:lnTo>
                    <a:pt x="1768586" y="1308802"/>
                  </a:lnTo>
                  <a:lnTo>
                    <a:pt x="1786618" y="1309702"/>
                  </a:lnTo>
                  <a:lnTo>
                    <a:pt x="1817292" y="1311233"/>
                  </a:lnTo>
                  <a:lnTo>
                    <a:pt x="1848417" y="1312787"/>
                  </a:lnTo>
                  <a:lnTo>
                    <a:pt x="1880614" y="1314394"/>
                  </a:lnTo>
                  <a:lnTo>
                    <a:pt x="1914580" y="1316089"/>
                  </a:lnTo>
                  <a:lnTo>
                    <a:pt x="1950996" y="1317906"/>
                  </a:lnTo>
                  <a:lnTo>
                    <a:pt x="1990438" y="1319875"/>
                  </a:lnTo>
                  <a:lnTo>
                    <a:pt x="2033251" y="1322011"/>
                  </a:lnTo>
                  <a:lnTo>
                    <a:pt x="2079387" y="1324314"/>
                  </a:lnTo>
                  <a:lnTo>
                    <a:pt x="2128218" y="1326751"/>
                  </a:lnTo>
                  <a:lnTo>
                    <a:pt x="2178354" y="1329253"/>
                  </a:lnTo>
                  <a:lnTo>
                    <a:pt x="2227583" y="1331710"/>
                  </a:lnTo>
                  <a:lnTo>
                    <a:pt x="2273046" y="1333980"/>
                  </a:lnTo>
                  <a:lnTo>
                    <a:pt x="2311747" y="1335911"/>
                  </a:lnTo>
                  <a:lnTo>
                    <a:pt x="2341304" y="1337386"/>
                  </a:lnTo>
                  <a:lnTo>
                    <a:pt x="2360699" y="1338354"/>
                  </a:lnTo>
                  <a:lnTo>
                    <a:pt x="2370696" y="1338853"/>
                  </a:lnTo>
                  <a:lnTo>
                    <a:pt x="2373816" y="1339009"/>
                  </a:lnTo>
                  <a:lnTo>
                    <a:pt x="2373996" y="1339018"/>
                  </a:lnTo>
                </a:path>
                <a:path w="2374265" h="2366010">
                  <a:moveTo>
                    <a:pt x="1065310" y="1362142"/>
                  </a:moveTo>
                  <a:lnTo>
                    <a:pt x="1064944" y="1362953"/>
                  </a:lnTo>
                  <a:lnTo>
                    <a:pt x="1062587" y="1368182"/>
                  </a:lnTo>
                  <a:lnTo>
                    <a:pt x="1056813" y="1380989"/>
                  </a:lnTo>
                  <a:lnTo>
                    <a:pt x="1046921" y="1402929"/>
                  </a:lnTo>
                  <a:lnTo>
                    <a:pt x="1033020" y="1433763"/>
                  </a:lnTo>
                  <a:lnTo>
                    <a:pt x="1015926" y="1471679"/>
                  </a:lnTo>
                  <a:lnTo>
                    <a:pt x="996863" y="1513961"/>
                  </a:lnTo>
                  <a:lnTo>
                    <a:pt x="977101" y="1557793"/>
                  </a:lnTo>
                  <a:lnTo>
                    <a:pt x="957674" y="1600882"/>
                  </a:lnTo>
                  <a:lnTo>
                    <a:pt x="939261" y="1641725"/>
                  </a:lnTo>
                  <a:lnTo>
                    <a:pt x="922185" y="1679598"/>
                  </a:lnTo>
                  <a:lnTo>
                    <a:pt x="906502" y="1714385"/>
                  </a:lnTo>
                  <a:lnTo>
                    <a:pt x="892077" y="1746381"/>
                  </a:lnTo>
                  <a:lnTo>
                    <a:pt x="878669" y="1776119"/>
                  </a:lnTo>
                  <a:lnTo>
                    <a:pt x="865988" y="1804247"/>
                  </a:lnTo>
                  <a:lnTo>
                    <a:pt x="853735" y="1831424"/>
                  </a:lnTo>
                  <a:lnTo>
                    <a:pt x="843110" y="1854990"/>
                  </a:lnTo>
                  <a:lnTo>
                    <a:pt x="831016" y="1881815"/>
                  </a:lnTo>
                  <a:lnTo>
                    <a:pt x="818728" y="1909073"/>
                  </a:lnTo>
                  <a:lnTo>
                    <a:pt x="805974" y="1937360"/>
                  </a:lnTo>
                  <a:lnTo>
                    <a:pt x="792458" y="1967338"/>
                  </a:lnTo>
                  <a:lnTo>
                    <a:pt x="777892" y="1999647"/>
                  </a:lnTo>
                  <a:lnTo>
                    <a:pt x="762044" y="2034798"/>
                  </a:lnTo>
                  <a:lnTo>
                    <a:pt x="744800" y="2073047"/>
                  </a:lnTo>
                  <a:lnTo>
                    <a:pt x="726240" y="2114214"/>
                  </a:lnTo>
                  <a:lnTo>
                    <a:pt x="706729" y="2157489"/>
                  </a:lnTo>
                  <a:lnTo>
                    <a:pt x="686991" y="2201270"/>
                  </a:lnTo>
                  <a:lnTo>
                    <a:pt x="668097" y="2243178"/>
                  </a:lnTo>
                  <a:lnTo>
                    <a:pt x="651328" y="2280372"/>
                  </a:lnTo>
                  <a:lnTo>
                    <a:pt x="637880" y="2310199"/>
                  </a:lnTo>
                  <a:lnTo>
                    <a:pt x="628497" y="2331013"/>
                  </a:lnTo>
                  <a:lnTo>
                    <a:pt x="623189" y="2342785"/>
                  </a:lnTo>
                  <a:lnTo>
                    <a:pt x="621161" y="2347283"/>
                  </a:lnTo>
                  <a:lnTo>
                    <a:pt x="620911" y="2347838"/>
                  </a:lnTo>
                </a:path>
                <a:path w="2374265" h="2366010">
                  <a:moveTo>
                    <a:pt x="1016529" y="1312042"/>
                  </a:moveTo>
                  <a:lnTo>
                    <a:pt x="1015704" y="1312384"/>
                  </a:lnTo>
                  <a:lnTo>
                    <a:pt x="1010385" y="1314590"/>
                  </a:lnTo>
                  <a:lnTo>
                    <a:pt x="997362" y="1319989"/>
                  </a:lnTo>
                  <a:lnTo>
                    <a:pt x="975066" y="1329233"/>
                  </a:lnTo>
                  <a:lnTo>
                    <a:pt x="943758" y="1342214"/>
                  </a:lnTo>
                  <a:lnTo>
                    <a:pt x="905298" y="1358160"/>
                  </a:lnTo>
                  <a:lnTo>
                    <a:pt x="862459" y="1375922"/>
                  </a:lnTo>
                  <a:lnTo>
                    <a:pt x="818099" y="1394314"/>
                  </a:lnTo>
                  <a:lnTo>
                    <a:pt x="774540" y="1412375"/>
                  </a:lnTo>
                  <a:lnTo>
                    <a:pt x="733286" y="1429480"/>
                  </a:lnTo>
                  <a:lnTo>
                    <a:pt x="695057" y="1445330"/>
                  </a:lnTo>
                  <a:lnTo>
                    <a:pt x="659957" y="1459883"/>
                  </a:lnTo>
                  <a:lnTo>
                    <a:pt x="627672" y="1473269"/>
                  </a:lnTo>
                  <a:lnTo>
                    <a:pt x="597655" y="1485714"/>
                  </a:lnTo>
                  <a:lnTo>
                    <a:pt x="569246" y="1497493"/>
                  </a:lnTo>
                  <a:lnTo>
                    <a:pt x="541774" y="1508883"/>
                  </a:lnTo>
                  <a:lnTo>
                    <a:pt x="519247" y="1518224"/>
                  </a:lnTo>
                  <a:lnTo>
                    <a:pt x="492103" y="1529478"/>
                  </a:lnTo>
                  <a:lnTo>
                    <a:pt x="464516" y="1540916"/>
                  </a:lnTo>
                  <a:lnTo>
                    <a:pt x="435883" y="1552788"/>
                  </a:lnTo>
                  <a:lnTo>
                    <a:pt x="405527" y="1565374"/>
                  </a:lnTo>
                  <a:lnTo>
                    <a:pt x="372799" y="1578943"/>
                  </a:lnTo>
                  <a:lnTo>
                    <a:pt x="337180" y="1593711"/>
                  </a:lnTo>
                  <a:lnTo>
                    <a:pt x="298418" y="1609783"/>
                  </a:lnTo>
                  <a:lnTo>
                    <a:pt x="256703" y="1627079"/>
                  </a:lnTo>
                  <a:lnTo>
                    <a:pt x="212878" y="1645249"/>
                  </a:lnTo>
                  <a:lnTo>
                    <a:pt x="168593" y="1663611"/>
                  </a:lnTo>
                  <a:lnTo>
                    <a:pt x="126287" y="1681151"/>
                  </a:lnTo>
                  <a:lnTo>
                    <a:pt x="88860" y="1696670"/>
                  </a:lnTo>
                  <a:lnTo>
                    <a:pt x="58985" y="1709056"/>
                  </a:lnTo>
                  <a:lnTo>
                    <a:pt x="38292" y="1717636"/>
                  </a:lnTo>
                  <a:lnTo>
                    <a:pt x="26734" y="1722428"/>
                  </a:lnTo>
                  <a:lnTo>
                    <a:pt x="22442" y="1724207"/>
                  </a:lnTo>
                  <a:lnTo>
                    <a:pt x="21965" y="1724405"/>
                  </a:lnTo>
                </a:path>
                <a:path w="2374265" h="2366010">
                  <a:moveTo>
                    <a:pt x="516103" y="2365899"/>
                  </a:moveTo>
                  <a:lnTo>
                    <a:pt x="515370" y="2365136"/>
                  </a:lnTo>
                  <a:lnTo>
                    <a:pt x="510733" y="2360315"/>
                  </a:lnTo>
                  <a:lnTo>
                    <a:pt x="499732" y="2348875"/>
                  </a:lnTo>
                  <a:lnTo>
                    <a:pt x="481786" y="2330214"/>
                  </a:lnTo>
                  <a:lnTo>
                    <a:pt x="458168" y="2305655"/>
                  </a:lnTo>
                  <a:lnTo>
                    <a:pt x="431290" y="2277708"/>
                  </a:lnTo>
                  <a:lnTo>
                    <a:pt x="403667" y="2248983"/>
                  </a:lnTo>
                  <a:lnTo>
                    <a:pt x="377166" y="2221426"/>
                  </a:lnTo>
                  <a:lnTo>
                    <a:pt x="330718" y="2173127"/>
                  </a:lnTo>
                  <a:lnTo>
                    <a:pt x="310765" y="2152380"/>
                  </a:lnTo>
                  <a:lnTo>
                    <a:pt x="292405" y="2133288"/>
                  </a:lnTo>
                  <a:lnTo>
                    <a:pt x="275034" y="2115225"/>
                  </a:lnTo>
                  <a:lnTo>
                    <a:pt x="258084" y="2097599"/>
                  </a:lnTo>
                  <a:lnTo>
                    <a:pt x="241102" y="2079940"/>
                  </a:lnTo>
                  <a:lnTo>
                    <a:pt x="223732" y="2061879"/>
                  </a:lnTo>
                  <a:lnTo>
                    <a:pt x="205375" y="2042790"/>
                  </a:lnTo>
                  <a:lnTo>
                    <a:pt x="185425" y="2022046"/>
                  </a:lnTo>
                  <a:lnTo>
                    <a:pt x="163379" y="1999120"/>
                  </a:lnTo>
                  <a:lnTo>
                    <a:pt x="138986" y="1973756"/>
                  </a:lnTo>
                  <a:lnTo>
                    <a:pt x="112487" y="1946203"/>
                  </a:lnTo>
                  <a:lnTo>
                    <a:pt x="84866" y="1917480"/>
                  </a:lnTo>
                  <a:lnTo>
                    <a:pt x="57985" y="1889528"/>
                  </a:lnTo>
                  <a:lnTo>
                    <a:pt x="34358" y="1864960"/>
                  </a:lnTo>
                  <a:lnTo>
                    <a:pt x="16399" y="1846285"/>
                  </a:lnTo>
                  <a:lnTo>
                    <a:pt x="5385" y="1834832"/>
                  </a:lnTo>
                  <a:lnTo>
                    <a:pt x="737" y="1829999"/>
                  </a:lnTo>
                  <a:lnTo>
                    <a:pt x="0" y="1829232"/>
                  </a:lnTo>
                </a:path>
                <a:path w="2374265" h="2366010">
                  <a:moveTo>
                    <a:pt x="1102265" y="1180827"/>
                  </a:moveTo>
                  <a:lnTo>
                    <a:pt x="1102246" y="1179974"/>
                  </a:lnTo>
                  <a:lnTo>
                    <a:pt x="1102127" y="1174453"/>
                  </a:lnTo>
                  <a:lnTo>
                    <a:pt x="1101834" y="1160847"/>
                  </a:lnTo>
                  <a:lnTo>
                    <a:pt x="1101328" y="1137326"/>
                  </a:lnTo>
                  <a:lnTo>
                    <a:pt x="1100607" y="1103860"/>
                  </a:lnTo>
                  <a:lnTo>
                    <a:pt x="1099708" y="1062074"/>
                  </a:lnTo>
                  <a:lnTo>
                    <a:pt x="1098687" y="1014681"/>
                  </a:lnTo>
                  <a:lnTo>
                    <a:pt x="1097612" y="964690"/>
                  </a:lnTo>
                  <a:lnTo>
                    <a:pt x="1096536" y="914737"/>
                  </a:lnTo>
                  <a:lnTo>
                    <a:pt x="1095502" y="866719"/>
                  </a:lnTo>
                  <a:lnTo>
                    <a:pt x="1094534" y="821712"/>
                  </a:lnTo>
                  <a:lnTo>
                    <a:pt x="1093638" y="780101"/>
                  </a:lnTo>
                  <a:lnTo>
                    <a:pt x="1092812" y="741763"/>
                  </a:lnTo>
                  <a:lnTo>
                    <a:pt x="1092048" y="706254"/>
                  </a:lnTo>
                  <a:lnTo>
                    <a:pt x="1091331" y="672952"/>
                  </a:lnTo>
                  <a:lnTo>
                    <a:pt x="1090647" y="641159"/>
                  </a:lnTo>
                  <a:lnTo>
                    <a:pt x="1089980" y="610198"/>
                  </a:lnTo>
                  <a:lnTo>
                    <a:pt x="1089554" y="590413"/>
                  </a:lnTo>
                  <a:lnTo>
                    <a:pt x="1088892" y="559679"/>
                  </a:lnTo>
                  <a:lnTo>
                    <a:pt x="1088221" y="528495"/>
                  </a:lnTo>
                  <a:lnTo>
                    <a:pt x="1087527" y="496245"/>
                  </a:lnTo>
                  <a:lnTo>
                    <a:pt x="1086795" y="462237"/>
                  </a:lnTo>
                  <a:lnTo>
                    <a:pt x="1086011" y="425787"/>
                  </a:lnTo>
                  <a:lnTo>
                    <a:pt x="1085161" y="386323"/>
                  </a:lnTo>
                  <a:lnTo>
                    <a:pt x="1084239" y="343497"/>
                  </a:lnTo>
                  <a:lnTo>
                    <a:pt x="1083245" y="297343"/>
                  </a:lnTo>
                  <a:lnTo>
                    <a:pt x="1082193" y="248473"/>
                  </a:lnTo>
                  <a:lnTo>
                    <a:pt x="1081112" y="198248"/>
                  </a:lnTo>
                  <a:lnTo>
                    <a:pt x="1080048" y="148847"/>
                  </a:lnTo>
                  <a:lnTo>
                    <a:pt x="1079064" y="103101"/>
                  </a:lnTo>
                  <a:lnTo>
                    <a:pt x="1078222" y="64002"/>
                  </a:lnTo>
                  <a:lnTo>
                    <a:pt x="1077575" y="33962"/>
                  </a:lnTo>
                  <a:lnTo>
                    <a:pt x="1077147" y="14065"/>
                  </a:lnTo>
                  <a:lnTo>
                    <a:pt x="1076922" y="3631"/>
                  </a:lnTo>
                  <a:lnTo>
                    <a:pt x="1076849" y="233"/>
                  </a:lnTo>
                  <a:lnTo>
                    <a:pt x="1076844" y="0"/>
                  </a:lnTo>
                </a:path>
              </a:pathLst>
            </a:custGeom>
            <a:ln w="5934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9578" y="5075292"/>
              <a:ext cx="196039" cy="1956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4202" y="5143400"/>
              <a:ext cx="196039" cy="1956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7187" y="6233976"/>
              <a:ext cx="196039" cy="1956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0075" y="3704822"/>
              <a:ext cx="196039" cy="1956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460" y="5560443"/>
              <a:ext cx="196039" cy="1956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74540" y="3843020"/>
            <a:ext cx="1830070" cy="11150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1257935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Arial"/>
                <a:cs typeface="Arial"/>
              </a:rPr>
              <a:t>E=2  </a:t>
            </a:r>
            <a:r>
              <a:rPr sz="2400" spc="-5" dirty="0">
                <a:latin typeface="Arial"/>
                <a:cs typeface="Arial"/>
              </a:rPr>
              <a:t>I=2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latin typeface="Arial"/>
                <a:cs typeface="Arial"/>
              </a:rPr>
              <a:t>E-I: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(2-2)/4=0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4540" y="5303520"/>
            <a:ext cx="332994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Arial"/>
                <a:cs typeface="Arial"/>
              </a:rPr>
              <a:t>Proportion homophilous: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Proportion same/degree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2/4=.5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268024" y="176686"/>
            <a:ext cx="605155" cy="7581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25" dirty="0">
                <a:latin typeface="Cambria Math"/>
                <a:cs typeface="Cambria Math"/>
              </a:rPr>
              <a:t>𝐸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−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25" dirty="0">
                <a:latin typeface="Cambria Math"/>
                <a:cs typeface="Cambria Math"/>
              </a:rPr>
              <a:t>𝐸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+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78877" y="617503"/>
            <a:ext cx="586740" cy="15875"/>
          </a:xfrm>
          <a:custGeom>
            <a:avLst/>
            <a:gdLst/>
            <a:ahLst/>
            <a:cxnLst/>
            <a:rect l="l" t="t" r="r" b="b"/>
            <a:pathLst>
              <a:path w="586740" h="15875">
                <a:moveTo>
                  <a:pt x="586244" y="0"/>
                </a:moveTo>
                <a:lnTo>
                  <a:pt x="0" y="0"/>
                </a:lnTo>
                <a:lnTo>
                  <a:pt x="0" y="15473"/>
                </a:lnTo>
                <a:lnTo>
                  <a:pt x="586244" y="15473"/>
                </a:lnTo>
                <a:lnTo>
                  <a:pt x="586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28324" y="3986686"/>
            <a:ext cx="605155" cy="7581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25" dirty="0">
                <a:latin typeface="Cambria Math"/>
                <a:cs typeface="Cambria Math"/>
              </a:rPr>
              <a:t>𝐸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−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25" dirty="0">
                <a:latin typeface="Cambria Math"/>
                <a:cs typeface="Cambria Math"/>
              </a:rPr>
              <a:t>𝐸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+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39177" y="4427503"/>
            <a:ext cx="586740" cy="15875"/>
          </a:xfrm>
          <a:custGeom>
            <a:avLst/>
            <a:gdLst/>
            <a:ahLst/>
            <a:cxnLst/>
            <a:rect l="l" t="t" r="r" b="b"/>
            <a:pathLst>
              <a:path w="586740" h="15875">
                <a:moveTo>
                  <a:pt x="586244" y="0"/>
                </a:moveTo>
                <a:lnTo>
                  <a:pt x="0" y="0"/>
                </a:lnTo>
                <a:lnTo>
                  <a:pt x="0" y="15473"/>
                </a:lnTo>
                <a:lnTo>
                  <a:pt x="586244" y="15473"/>
                </a:lnTo>
                <a:lnTo>
                  <a:pt x="586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262" y="211974"/>
            <a:ext cx="3591097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170" y="240452"/>
            <a:ext cx="34848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Heterogeneity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39" y="1404621"/>
            <a:ext cx="7963534" cy="25158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409065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Could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also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measure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heterogeneity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amongst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alters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(ignore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here)</a:t>
            </a:r>
            <a:endParaRPr sz="3200">
              <a:latin typeface="Arial"/>
              <a:cs typeface="Arial"/>
            </a:endParaRPr>
          </a:p>
          <a:p>
            <a:pPr marL="749300" marR="5080" lvl="1" indent="-279400">
              <a:lnSpc>
                <a:spcPct val="102000"/>
              </a:lnSpc>
              <a:spcBef>
                <a:spcPts val="44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e.g., diversity </a:t>
            </a:r>
            <a:r>
              <a:rPr sz="2800" dirty="0">
                <a:latin typeface="Arial"/>
                <a:cs typeface="Arial"/>
              </a:rPr>
              <a:t>of social support or job </a:t>
            </a:r>
            <a:r>
              <a:rPr sz="2800" spc="-5" dirty="0">
                <a:latin typeface="Arial"/>
                <a:cs typeface="Arial"/>
              </a:rPr>
              <a:t>contacts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advantageous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IQV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possible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measure: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39" y="5159757"/>
            <a:ext cx="8027034" cy="10128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Where </a:t>
            </a:r>
            <a:r>
              <a:rPr sz="3200" dirty="0">
                <a:latin typeface="Arial"/>
                <a:cs typeface="Arial"/>
              </a:rPr>
              <a:t>k is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number of </a:t>
            </a:r>
            <a:r>
              <a:rPr sz="3200" spc="-5" dirty="0">
                <a:latin typeface="Arial"/>
                <a:cs typeface="Arial"/>
              </a:rPr>
              <a:t>categories </a:t>
            </a:r>
            <a:r>
              <a:rPr sz="3200" dirty="0">
                <a:latin typeface="Arial"/>
                <a:cs typeface="Arial"/>
              </a:rPr>
              <a:t>and p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proportion</a:t>
            </a:r>
            <a:r>
              <a:rPr sz="3200" dirty="0">
                <a:latin typeface="Arial"/>
                <a:cs typeface="Arial"/>
              </a:rPr>
              <a:t> in </a:t>
            </a:r>
            <a:r>
              <a:rPr sz="3200" spc="-5" dirty="0">
                <a:latin typeface="Arial"/>
                <a:cs typeface="Arial"/>
              </a:rPr>
              <a:t>category </a:t>
            </a:r>
            <a:r>
              <a:rPr sz="3200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191000"/>
            <a:ext cx="4724400" cy="57594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992" y="178723"/>
            <a:ext cx="5141421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0513" y="206587"/>
            <a:ext cx="5048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940" algn="l"/>
              </a:tabLst>
            </a:pPr>
            <a:r>
              <a:rPr spc="-5" dirty="0"/>
              <a:t>Resources	and</a:t>
            </a:r>
            <a:r>
              <a:rPr spc="-80" dirty="0"/>
              <a:t> </a:t>
            </a:r>
            <a:r>
              <a:rPr spc="-5" dirty="0"/>
              <a:t>Risks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176020"/>
            <a:ext cx="8378190" cy="3385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81660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same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measures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5" dirty="0">
                <a:latin typeface="Arial"/>
                <a:cs typeface="Arial"/>
              </a:rPr>
              <a:t> other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characteristics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" dirty="0">
                <a:latin typeface="Arial"/>
                <a:cs typeface="Arial"/>
              </a:rPr>
              <a:t> interest, </a:t>
            </a:r>
            <a:r>
              <a:rPr sz="3200" dirty="0">
                <a:latin typeface="Arial"/>
                <a:cs typeface="Arial"/>
              </a:rPr>
              <a:t>such as: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09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Distribution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drugs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users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network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(risks)</a:t>
            </a:r>
            <a:endParaRPr sz="2800">
              <a:latin typeface="Arial"/>
              <a:cs typeface="Arial"/>
            </a:endParaRPr>
          </a:p>
          <a:p>
            <a:pPr marL="748665" marR="755650" lvl="1" indent="-279400">
              <a:lnSpc>
                <a:spcPts val="3329"/>
              </a:lnSpc>
              <a:spcBef>
                <a:spcPts val="87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Distribution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income/education,</a:t>
            </a:r>
            <a:r>
              <a:rPr sz="2800" dirty="0">
                <a:latin typeface="Arial"/>
                <a:cs typeface="Arial"/>
              </a:rPr>
              <a:t> kin,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</a:t>
            </a:r>
            <a:r>
              <a:rPr sz="2800" dirty="0">
                <a:latin typeface="Arial"/>
                <a:cs typeface="Arial"/>
              </a:rPr>
              <a:t> in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(resources)</a:t>
            </a:r>
            <a:endParaRPr sz="2800">
              <a:latin typeface="Arial"/>
              <a:cs typeface="Arial"/>
            </a:endParaRPr>
          </a:p>
          <a:p>
            <a:pPr marL="748665" marR="5080" lvl="1" indent="-279400">
              <a:lnSpc>
                <a:spcPts val="3329"/>
              </a:lnSpc>
              <a:spcBef>
                <a:spcPts val="73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Distribution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health statuses </a:t>
            </a:r>
            <a:r>
              <a:rPr sz="2800" dirty="0">
                <a:latin typeface="Arial"/>
                <a:cs typeface="Arial"/>
              </a:rPr>
              <a:t>(chronic illness) in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(i.e., stressors)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41562"/>
            <a:ext cx="4152206" cy="8021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5603" y="71120"/>
            <a:ext cx="4058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0850" algn="l"/>
              </a:tabLst>
            </a:pPr>
            <a:r>
              <a:rPr spc="-5" dirty="0"/>
              <a:t>Global	Measures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051" y="1029904"/>
            <a:ext cx="7339863" cy="560069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3819" y="5868758"/>
            <a:ext cx="6387465" cy="8890"/>
            <a:chOff x="1113819" y="5868758"/>
            <a:chExt cx="6387465" cy="8890"/>
          </a:xfrm>
        </p:grpSpPr>
        <p:sp>
          <p:nvSpPr>
            <p:cNvPr id="3" name="object 3"/>
            <p:cNvSpPr/>
            <p:nvPr/>
          </p:nvSpPr>
          <p:spPr>
            <a:xfrm>
              <a:off x="1113819" y="5872936"/>
              <a:ext cx="2956560" cy="0"/>
            </a:xfrm>
            <a:custGeom>
              <a:avLst/>
              <a:gdLst/>
              <a:ahLst/>
              <a:cxnLst/>
              <a:rect l="l" t="t" r="r" b="b"/>
              <a:pathLst>
                <a:path w="2956560">
                  <a:moveTo>
                    <a:pt x="0" y="0"/>
                  </a:moveTo>
                  <a:lnTo>
                    <a:pt x="2956368" y="0"/>
                  </a:lnTo>
                </a:path>
              </a:pathLst>
            </a:custGeom>
            <a:ln w="8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70193" y="5872936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0" y="0"/>
                  </a:moveTo>
                  <a:lnTo>
                    <a:pt x="857660" y="0"/>
                  </a:lnTo>
                </a:path>
              </a:pathLst>
            </a:custGeom>
            <a:ln w="8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7846" y="5872936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0" y="0"/>
                  </a:moveTo>
                  <a:lnTo>
                    <a:pt x="857661" y="0"/>
                  </a:lnTo>
                </a:path>
              </a:pathLst>
            </a:custGeom>
            <a:ln w="8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5499" y="5872936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4">
                  <a:moveTo>
                    <a:pt x="0" y="0"/>
                  </a:moveTo>
                  <a:lnTo>
                    <a:pt x="857661" y="0"/>
                  </a:lnTo>
                </a:path>
              </a:pathLst>
            </a:custGeom>
            <a:ln w="8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43155" y="5872936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4">
                  <a:moveTo>
                    <a:pt x="0" y="0"/>
                  </a:moveTo>
                  <a:lnTo>
                    <a:pt x="857660" y="0"/>
                  </a:lnTo>
                </a:path>
              </a:pathLst>
            </a:custGeom>
            <a:ln w="8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42900" y="1564759"/>
            <a:ext cx="8851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spc="30" dirty="0">
                <a:latin typeface="Cambria"/>
                <a:cs typeface="Cambria"/>
              </a:rPr>
              <a:t>Confidant</a:t>
            </a:r>
            <a:r>
              <a:rPr sz="1575" spc="44" baseline="13227" dirty="0">
                <a:latin typeface="Symbol"/>
                <a:cs typeface="Symbol"/>
              </a:rPr>
              <a:t></a:t>
            </a:r>
            <a:endParaRPr sz="1575" baseline="1322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2632" y="2450597"/>
            <a:ext cx="10858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spc="40" dirty="0">
                <a:latin typeface="Cambria"/>
                <a:cs typeface="Cambria"/>
              </a:rPr>
              <a:t>and</a:t>
            </a:r>
            <a:r>
              <a:rPr sz="1050" spc="2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Confidant</a:t>
            </a:r>
            <a:r>
              <a:rPr sz="1575" spc="52" baseline="13227" dirty="0">
                <a:latin typeface="Symbol"/>
                <a:cs typeface="Symbol"/>
              </a:rPr>
              <a:t></a:t>
            </a:r>
            <a:endParaRPr sz="1575" baseline="13227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2365" y="3336434"/>
            <a:ext cx="7518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spc="40" dirty="0">
                <a:latin typeface="Cambria"/>
                <a:cs typeface="Cambria"/>
              </a:rPr>
              <a:t>Confidant</a:t>
            </a:r>
            <a:r>
              <a:rPr sz="1575" spc="60" baseline="13227" dirty="0">
                <a:latin typeface="Symbol"/>
                <a:cs typeface="Symbol"/>
              </a:rPr>
              <a:t></a:t>
            </a:r>
            <a:endParaRPr sz="1575" baseline="13227">
              <a:latin typeface="Symbol"/>
              <a:cs typeface="Symbo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13819" y="248770"/>
          <a:ext cx="6391271" cy="345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6725"/>
                <a:gridCol w="589279"/>
                <a:gridCol w="436245"/>
                <a:gridCol w="574675"/>
                <a:gridCol w="117475"/>
                <a:gridCol w="605789"/>
                <a:gridCol w="427354"/>
                <a:gridCol w="633729"/>
              </a:tblGrid>
              <a:tr h="246467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sz="1150" b="1" spc="-5" dirty="0">
                          <a:latin typeface="Book Antiqua"/>
                          <a:cs typeface="Book Antiqua"/>
                        </a:rPr>
                        <a:t>Table</a:t>
                      </a:r>
                      <a:r>
                        <a:rPr sz="1150" b="1" spc="3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150" b="1" spc="85" dirty="0">
                          <a:latin typeface="Book Antiqua"/>
                          <a:cs typeface="Book Antiqua"/>
                        </a:rPr>
                        <a:t>1</a:t>
                      </a:r>
                      <a:r>
                        <a:rPr sz="1150" spc="85" dirty="0">
                          <a:latin typeface="Cambria"/>
                          <a:cs typeface="Cambria"/>
                        </a:rPr>
                        <a:t>.</a:t>
                      </a:r>
                      <a:r>
                        <a:rPr sz="1150" spc="70" dirty="0">
                          <a:latin typeface="Cambria"/>
                          <a:cs typeface="Cambria"/>
                        </a:rPr>
                        <a:t> Summary</a:t>
                      </a:r>
                      <a:r>
                        <a:rPr sz="115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50" spc="45" dirty="0">
                          <a:latin typeface="Cambria"/>
                          <a:cs typeface="Cambria"/>
                        </a:rPr>
                        <a:t>Statistics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6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50" spc="20" dirty="0">
                          <a:latin typeface="Cambria"/>
                          <a:cs typeface="Cambria"/>
                        </a:rPr>
                        <a:t>1985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1250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50" spc="20" dirty="0">
                          <a:latin typeface="Cambria"/>
                          <a:cs typeface="Cambria"/>
                        </a:rPr>
                        <a:t>2004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1250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50" spc="80" dirty="0">
                          <a:latin typeface="Cambria"/>
                          <a:cs typeface="Cambria"/>
                        </a:rPr>
                        <a:t>Mean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22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50" spc="105" dirty="0">
                          <a:latin typeface="Cambria"/>
                          <a:cs typeface="Cambria"/>
                        </a:rPr>
                        <a:t>SE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50" spc="80" dirty="0">
                          <a:latin typeface="Cambria"/>
                          <a:cs typeface="Cambria"/>
                        </a:rPr>
                        <a:t>Mean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50" spc="105" dirty="0">
                          <a:latin typeface="Cambria"/>
                          <a:cs typeface="Cambria"/>
                        </a:rPr>
                        <a:t>SE</a:t>
                      </a:r>
                      <a:endParaRPr sz="115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50" spc="30" dirty="0">
                          <a:latin typeface="Cambria"/>
                          <a:cs typeface="Cambria"/>
                        </a:rPr>
                        <a:t>Race</a:t>
                      </a:r>
                      <a:endParaRPr sz="1050">
                        <a:latin typeface="Cambria"/>
                        <a:cs typeface="Cambria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50" spc="40" dirty="0">
                          <a:latin typeface="Cambria"/>
                          <a:cs typeface="Cambria"/>
                        </a:rPr>
                        <a:t>Racial</a:t>
                      </a:r>
                      <a:r>
                        <a:rPr sz="105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Mismatch</a:t>
                      </a:r>
                      <a:r>
                        <a:rPr sz="105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20" dirty="0">
                          <a:latin typeface="Cambria"/>
                          <a:cs typeface="Cambria"/>
                        </a:rPr>
                        <a:t>between</a:t>
                      </a:r>
                      <a:r>
                        <a:rPr sz="105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0" dirty="0">
                          <a:latin typeface="Cambria"/>
                          <a:cs typeface="Cambria"/>
                        </a:rPr>
                        <a:t>Respondent</a:t>
                      </a:r>
                      <a:r>
                        <a:rPr sz="105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40" dirty="0">
                          <a:latin typeface="Cambria"/>
                          <a:cs typeface="Cambria"/>
                        </a:rPr>
                        <a:t>and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501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6830" algn="r">
                        <a:lnSpc>
                          <a:spcPct val="100000"/>
                        </a:lnSpc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.047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38430" algn="ctr">
                        <a:lnSpc>
                          <a:spcPct val="100000"/>
                        </a:lnSpc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.006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.098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.010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0992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40" dirty="0">
                          <a:latin typeface="Cambria"/>
                          <a:cs typeface="Cambria"/>
                        </a:rPr>
                        <a:t>Racial</a:t>
                      </a:r>
                      <a:r>
                        <a:rPr sz="105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Mismatch </a:t>
                      </a:r>
                      <a:r>
                        <a:rPr sz="1050" spc="40" dirty="0">
                          <a:latin typeface="Cambria"/>
                          <a:cs typeface="Cambria"/>
                        </a:rPr>
                        <a:t>Expected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0" dirty="0">
                          <a:latin typeface="Cambria"/>
                          <a:cs typeface="Cambria"/>
                        </a:rPr>
                        <a:t>by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5" dirty="0">
                          <a:latin typeface="Cambria"/>
                          <a:cs typeface="Cambria"/>
                        </a:rPr>
                        <a:t>Chance</a:t>
                      </a:r>
                      <a:r>
                        <a:rPr sz="1575" spc="52" baseline="13227" dirty="0">
                          <a:latin typeface="Symbol"/>
                          <a:cs typeface="Symbol"/>
                        </a:rPr>
                        <a:t></a:t>
                      </a:r>
                      <a:endParaRPr sz="1575" baseline="13227">
                        <a:latin typeface="Symbol"/>
                        <a:cs typeface="Symbol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.276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.015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.387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.020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</a:tr>
              <a:tr h="534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40" dirty="0">
                          <a:latin typeface="Cambria"/>
                          <a:cs typeface="Cambria"/>
                        </a:rPr>
                        <a:t>Religion</a:t>
                      </a:r>
                      <a:endParaRPr sz="1050">
                        <a:latin typeface="Cambria"/>
                        <a:cs typeface="Cambria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50" spc="35" dirty="0">
                          <a:latin typeface="Cambria"/>
                          <a:cs typeface="Cambria"/>
                        </a:rPr>
                        <a:t>Religious</a:t>
                      </a:r>
                      <a:r>
                        <a:rPr sz="105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Mismatch</a:t>
                      </a:r>
                      <a:r>
                        <a:rPr sz="105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20" dirty="0">
                          <a:latin typeface="Cambria"/>
                          <a:cs typeface="Cambria"/>
                        </a:rPr>
                        <a:t>between</a:t>
                      </a:r>
                      <a:r>
                        <a:rPr sz="105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0" dirty="0">
                          <a:latin typeface="Cambria"/>
                          <a:cs typeface="Cambria"/>
                        </a:rPr>
                        <a:t>Respondent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746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.241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3906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.010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.290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.014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350992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35" dirty="0">
                          <a:latin typeface="Cambria"/>
                          <a:cs typeface="Cambria"/>
                        </a:rPr>
                        <a:t>Religious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 Mismatch</a:t>
                      </a:r>
                      <a:r>
                        <a:rPr sz="105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40" dirty="0">
                          <a:latin typeface="Cambria"/>
                          <a:cs typeface="Cambria"/>
                        </a:rPr>
                        <a:t>Expected</a:t>
                      </a:r>
                      <a:r>
                        <a:rPr sz="105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0" dirty="0">
                          <a:latin typeface="Cambria"/>
                          <a:cs typeface="Cambria"/>
                        </a:rPr>
                        <a:t>by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5" dirty="0">
                          <a:latin typeface="Cambria"/>
                          <a:cs typeface="Cambria"/>
                        </a:rPr>
                        <a:t>Chance</a:t>
                      </a:r>
                      <a:r>
                        <a:rPr sz="1575" spc="52" baseline="13227" dirty="0">
                          <a:latin typeface="Symbol"/>
                          <a:cs typeface="Symbol"/>
                        </a:rPr>
                        <a:t></a:t>
                      </a:r>
                      <a:endParaRPr sz="1575" baseline="13227">
                        <a:latin typeface="Symbol"/>
                        <a:cs typeface="Symbol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.535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.011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.658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.013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</a:tr>
              <a:tr h="534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050" spc="70" dirty="0">
                          <a:latin typeface="Cambria"/>
                          <a:cs typeface="Cambria"/>
                        </a:rPr>
                        <a:t>Sex</a:t>
                      </a:r>
                      <a:endParaRPr sz="1050">
                        <a:latin typeface="Cambria"/>
                        <a:cs typeface="Cambria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50" spc="70" dirty="0">
                          <a:latin typeface="Cambria"/>
                          <a:cs typeface="Cambria"/>
                        </a:rPr>
                        <a:t>Sex</a:t>
                      </a:r>
                      <a:r>
                        <a:rPr sz="105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Mismatch</a:t>
                      </a:r>
                      <a:r>
                        <a:rPr sz="105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20" dirty="0">
                          <a:latin typeface="Cambria"/>
                          <a:cs typeface="Cambria"/>
                        </a:rPr>
                        <a:t>between</a:t>
                      </a:r>
                      <a:r>
                        <a:rPr sz="105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0" dirty="0">
                          <a:latin typeface="Cambria"/>
                          <a:cs typeface="Cambria"/>
                        </a:rPr>
                        <a:t>Respondent</a:t>
                      </a:r>
                      <a:r>
                        <a:rPr sz="105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40" dirty="0">
                          <a:latin typeface="Cambria"/>
                          <a:cs typeface="Cambria"/>
                        </a:rPr>
                        <a:t>and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746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.403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3970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.008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.433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.011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254318">
                <a:tc>
                  <a:txBody>
                    <a:bodyPr/>
                    <a:lstStyle/>
                    <a:p>
                      <a:pPr marL="132715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sz="1050" spc="70" dirty="0">
                          <a:latin typeface="Cambria"/>
                          <a:cs typeface="Cambria"/>
                        </a:rPr>
                        <a:t>Sex</a:t>
                      </a:r>
                      <a:r>
                        <a:rPr sz="105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Mismatch </a:t>
                      </a:r>
                      <a:r>
                        <a:rPr sz="1050" spc="40" dirty="0">
                          <a:latin typeface="Cambria"/>
                          <a:cs typeface="Cambria"/>
                        </a:rPr>
                        <a:t>Expected</a:t>
                      </a:r>
                      <a:r>
                        <a:rPr sz="105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30" dirty="0">
                          <a:latin typeface="Cambria"/>
                          <a:cs typeface="Cambria"/>
                        </a:rPr>
                        <a:t>by</a:t>
                      </a:r>
                      <a:r>
                        <a:rPr sz="1050" spc="50" dirty="0">
                          <a:latin typeface="Cambria"/>
                          <a:cs typeface="Cambria"/>
                        </a:rPr>
                        <a:t> Chance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.498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.003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.492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sz="1050" spc="20" dirty="0">
                          <a:latin typeface="Cambria"/>
                          <a:cs typeface="Cambria"/>
                        </a:rPr>
                        <a:t>.005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86995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74919" y="3847880"/>
            <a:ext cx="2488565" cy="9118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050" spc="60" dirty="0">
                <a:latin typeface="Cambria"/>
                <a:cs typeface="Cambria"/>
              </a:rPr>
              <a:t>Age</a:t>
            </a:r>
            <a:endParaRPr sz="1050">
              <a:latin typeface="Cambria"/>
              <a:cs typeface="Cambria"/>
            </a:endParaRPr>
          </a:p>
          <a:p>
            <a:pPr marL="304800" marR="267970" indent="-133985">
              <a:lnSpc>
                <a:spcPct val="104400"/>
              </a:lnSpc>
              <a:spcBef>
                <a:spcPts val="135"/>
              </a:spcBef>
            </a:pPr>
            <a:r>
              <a:rPr sz="1050" spc="40" dirty="0">
                <a:latin typeface="Cambria"/>
                <a:cs typeface="Cambria"/>
              </a:rPr>
              <a:t>Absolute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60" dirty="0">
                <a:latin typeface="Cambria"/>
                <a:cs typeface="Cambria"/>
              </a:rPr>
              <a:t>Age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Difference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between </a:t>
            </a:r>
            <a:r>
              <a:rPr sz="1050" spc="-220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Respondent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and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45" dirty="0">
                <a:latin typeface="Cambria"/>
                <a:cs typeface="Cambria"/>
              </a:rPr>
              <a:t>Confidant</a:t>
            </a:r>
            <a:endParaRPr sz="1050">
              <a:latin typeface="Cambria"/>
              <a:cs typeface="Cambria"/>
            </a:endParaRPr>
          </a:p>
          <a:p>
            <a:pPr marL="304800" marR="30480" indent="-133985">
              <a:lnSpc>
                <a:spcPct val="104400"/>
              </a:lnSpc>
              <a:spcBef>
                <a:spcPts val="130"/>
              </a:spcBef>
            </a:pPr>
            <a:r>
              <a:rPr sz="1050" spc="40" dirty="0">
                <a:latin typeface="Cambria"/>
                <a:cs typeface="Cambria"/>
              </a:rPr>
              <a:t>Absolute</a:t>
            </a:r>
            <a:r>
              <a:rPr sz="1050" spc="50" dirty="0">
                <a:latin typeface="Cambria"/>
                <a:cs typeface="Cambria"/>
              </a:rPr>
              <a:t> </a:t>
            </a:r>
            <a:r>
              <a:rPr sz="1050" spc="60" dirty="0">
                <a:latin typeface="Cambria"/>
                <a:cs typeface="Cambria"/>
              </a:rPr>
              <a:t>Age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Difference</a:t>
            </a:r>
            <a:r>
              <a:rPr sz="1050" spc="50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Expected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by </a:t>
            </a:r>
            <a:r>
              <a:rPr sz="1050" spc="-220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Chance</a:t>
            </a:r>
            <a:r>
              <a:rPr sz="1575" spc="60" baseline="13227" dirty="0">
                <a:latin typeface="Symbol"/>
                <a:cs typeface="Symbol"/>
              </a:rPr>
              <a:t></a:t>
            </a:r>
            <a:endParaRPr sz="1575" baseline="13227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2076" y="4055132"/>
            <a:ext cx="4343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11.792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4875" y="4055132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.234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7269" y="4055132"/>
            <a:ext cx="4343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11.150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465" y="4055132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.283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1943" y="4406124"/>
            <a:ext cx="4343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19.839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4741" y="4406124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.287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7135" y="4406124"/>
            <a:ext cx="4343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18.584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3331" y="4406124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.354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0052" y="4900856"/>
            <a:ext cx="2637790" cy="9118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spc="40" dirty="0">
                <a:latin typeface="Cambria"/>
                <a:cs typeface="Cambria"/>
              </a:rPr>
              <a:t>Education</a:t>
            </a:r>
            <a:endParaRPr sz="1050">
              <a:latin typeface="Cambria"/>
              <a:cs typeface="Cambria"/>
            </a:endParaRPr>
          </a:p>
          <a:p>
            <a:pPr marL="279400" marR="56515" indent="-133985">
              <a:lnSpc>
                <a:spcPct val="104400"/>
              </a:lnSpc>
              <a:spcBef>
                <a:spcPts val="135"/>
              </a:spcBef>
            </a:pPr>
            <a:r>
              <a:rPr sz="1050" spc="40" dirty="0">
                <a:latin typeface="Cambria"/>
                <a:cs typeface="Cambria"/>
              </a:rPr>
              <a:t>Absolute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Education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Difference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between </a:t>
            </a:r>
            <a:r>
              <a:rPr sz="1050" spc="-220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Respondent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and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45" dirty="0">
                <a:latin typeface="Cambria"/>
                <a:cs typeface="Cambria"/>
              </a:rPr>
              <a:t>Confidant</a:t>
            </a:r>
            <a:endParaRPr sz="1050">
              <a:latin typeface="Cambria"/>
              <a:cs typeface="Cambria"/>
            </a:endParaRPr>
          </a:p>
          <a:p>
            <a:pPr marL="279400" marR="5080" indent="-133985">
              <a:lnSpc>
                <a:spcPct val="104400"/>
              </a:lnSpc>
              <a:spcBef>
                <a:spcPts val="130"/>
              </a:spcBef>
            </a:pPr>
            <a:r>
              <a:rPr sz="1050" spc="40" dirty="0">
                <a:latin typeface="Cambria"/>
                <a:cs typeface="Cambria"/>
              </a:rPr>
              <a:t>Absolute</a:t>
            </a:r>
            <a:r>
              <a:rPr sz="1050" spc="50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Education</a:t>
            </a:r>
            <a:r>
              <a:rPr sz="1050" spc="50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Difference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Expected </a:t>
            </a:r>
            <a:r>
              <a:rPr sz="1050" spc="-220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by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Chance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6085" y="5108109"/>
            <a:ext cx="3600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2.115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4608" y="5108109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.049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1277" y="5108109"/>
            <a:ext cx="3600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2.047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13198" y="5108109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.058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5951" y="5459101"/>
            <a:ext cx="3600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3.317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14474" y="5459101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.084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81144" y="5459101"/>
            <a:ext cx="36004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15" dirty="0">
                <a:latin typeface="Cambria"/>
                <a:cs typeface="Cambria"/>
              </a:rPr>
              <a:t>3.120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13064" y="5459101"/>
            <a:ext cx="2857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20" dirty="0">
                <a:latin typeface="Cambria"/>
                <a:cs typeface="Cambria"/>
              </a:rPr>
              <a:t>.079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9785" y="5922945"/>
            <a:ext cx="6348730" cy="6623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150"/>
              </a:spcBef>
            </a:pPr>
            <a:r>
              <a:rPr sz="1050" i="1" spc="-20" dirty="0">
                <a:latin typeface="Lucida Sans"/>
                <a:cs typeface="Lucida Sans"/>
              </a:rPr>
              <a:t>Note:</a:t>
            </a:r>
            <a:r>
              <a:rPr sz="1050" i="1" spc="-35" dirty="0">
                <a:latin typeface="Lucida Sans"/>
                <a:cs typeface="Lucida Sans"/>
              </a:rPr>
              <a:t> </a:t>
            </a:r>
            <a:r>
              <a:rPr sz="1050" spc="50" dirty="0">
                <a:latin typeface="Cambria"/>
                <a:cs typeface="Cambria"/>
              </a:rPr>
              <a:t>The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15" dirty="0">
                <a:latin typeface="Cambria"/>
                <a:cs typeface="Cambria"/>
              </a:rPr>
              <a:t>table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5" dirty="0">
                <a:latin typeface="Cambria"/>
                <a:cs typeface="Cambria"/>
              </a:rPr>
              <a:t>includes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significance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5" dirty="0">
                <a:latin typeface="Cambria"/>
                <a:cs typeface="Cambria"/>
              </a:rPr>
              <a:t>tests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comparing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the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level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of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homophily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55" dirty="0">
                <a:latin typeface="Cambria"/>
                <a:cs typeface="Cambria"/>
              </a:rPr>
              <a:t>in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1985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10" dirty="0">
                <a:latin typeface="Cambria"/>
                <a:cs typeface="Cambria"/>
              </a:rPr>
              <a:t>to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the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level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55" dirty="0">
                <a:latin typeface="Cambria"/>
                <a:cs typeface="Cambria"/>
              </a:rPr>
              <a:t>in 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15" dirty="0">
                <a:latin typeface="Cambria"/>
                <a:cs typeface="Cambria"/>
              </a:rPr>
              <a:t>2004.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The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level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of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significance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is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5" dirty="0">
                <a:latin typeface="Cambria"/>
                <a:cs typeface="Cambria"/>
              </a:rPr>
              <a:t>placed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next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10" dirty="0">
                <a:latin typeface="Cambria"/>
                <a:cs typeface="Cambria"/>
              </a:rPr>
              <a:t>to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the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name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of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the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5" dirty="0">
                <a:latin typeface="Cambria"/>
                <a:cs typeface="Cambria"/>
              </a:rPr>
              <a:t>statistic.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Standard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-5" dirty="0">
                <a:latin typeface="Cambria"/>
                <a:cs typeface="Cambria"/>
              </a:rPr>
              <a:t>errors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are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calculated </a:t>
            </a:r>
            <a:r>
              <a:rPr sz="1050" spc="-21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from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10" dirty="0">
                <a:latin typeface="Cambria"/>
                <a:cs typeface="Cambria"/>
              </a:rPr>
              <a:t>bootstrap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samples</a:t>
            </a:r>
            <a:r>
              <a:rPr sz="1050" spc="70" dirty="0">
                <a:latin typeface="Cambria"/>
                <a:cs typeface="Cambria"/>
              </a:rPr>
              <a:t> </a:t>
            </a:r>
            <a:r>
              <a:rPr sz="1050" spc="10" dirty="0">
                <a:latin typeface="Cambria"/>
                <a:cs typeface="Cambria"/>
              </a:rPr>
              <a:t>for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the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observed</a:t>
            </a:r>
            <a:r>
              <a:rPr sz="1050" spc="70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level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of</a:t>
            </a:r>
            <a:r>
              <a:rPr sz="1050" spc="70" dirty="0">
                <a:latin typeface="Cambria"/>
                <a:cs typeface="Cambria"/>
              </a:rPr>
              <a:t> </a:t>
            </a:r>
            <a:r>
              <a:rPr sz="1050" spc="45" dirty="0">
                <a:latin typeface="Cambria"/>
                <a:cs typeface="Cambria"/>
              </a:rPr>
              <a:t>homophily,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and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using</a:t>
            </a:r>
            <a:r>
              <a:rPr sz="1050" spc="70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complex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5" dirty="0">
                <a:latin typeface="Cambria"/>
                <a:cs typeface="Cambria"/>
              </a:rPr>
              <a:t>survey</a:t>
            </a:r>
            <a:r>
              <a:rPr sz="1050" spc="70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design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10" dirty="0">
                <a:latin typeface="Cambria"/>
                <a:cs typeface="Cambria"/>
              </a:rPr>
              <a:t>for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the </a:t>
            </a:r>
            <a:r>
              <a:rPr sz="1050" spc="2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level</a:t>
            </a:r>
            <a:r>
              <a:rPr sz="1050" spc="55" dirty="0">
                <a:latin typeface="Cambria"/>
                <a:cs typeface="Cambria"/>
              </a:rPr>
              <a:t> </a:t>
            </a:r>
            <a:r>
              <a:rPr sz="1050" spc="35" dirty="0">
                <a:latin typeface="Cambria"/>
                <a:cs typeface="Cambria"/>
              </a:rPr>
              <a:t>expected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by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chance.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4385" y="6557806"/>
            <a:ext cx="306578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baseline="13227" dirty="0">
                <a:latin typeface="Symbol"/>
                <a:cs typeface="Symbol"/>
              </a:rPr>
              <a:t></a:t>
            </a:r>
            <a:r>
              <a:rPr sz="1050" i="1" dirty="0">
                <a:latin typeface="Lucida Sans"/>
                <a:cs typeface="Lucida Sans"/>
              </a:rPr>
              <a:t>p</a:t>
            </a:r>
            <a:r>
              <a:rPr sz="1050" i="1" spc="-40" dirty="0">
                <a:latin typeface="Lucida Sans"/>
                <a:cs typeface="Lucida Sans"/>
              </a:rPr>
              <a:t> </a:t>
            </a:r>
            <a:r>
              <a:rPr sz="1050" spc="55" dirty="0">
                <a:latin typeface="Cambria"/>
                <a:cs typeface="Cambria"/>
              </a:rPr>
              <a:t>&lt;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.05;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575" baseline="13227" dirty="0">
                <a:latin typeface="Symbol"/>
                <a:cs typeface="Symbol"/>
              </a:rPr>
              <a:t></a:t>
            </a:r>
            <a:r>
              <a:rPr sz="1050" i="1" dirty="0">
                <a:latin typeface="Lucida Sans"/>
                <a:cs typeface="Lucida Sans"/>
              </a:rPr>
              <a:t>p</a:t>
            </a:r>
            <a:r>
              <a:rPr sz="1050" i="1" spc="-35" dirty="0">
                <a:latin typeface="Lucida Sans"/>
                <a:cs typeface="Lucida Sans"/>
              </a:rPr>
              <a:t> </a:t>
            </a:r>
            <a:r>
              <a:rPr sz="1050" spc="55" dirty="0">
                <a:latin typeface="Cambria"/>
                <a:cs typeface="Cambria"/>
              </a:rPr>
              <a:t>&lt;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.01;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575" baseline="13227" dirty="0">
                <a:latin typeface="Symbol"/>
                <a:cs typeface="Symbol"/>
              </a:rPr>
              <a:t></a:t>
            </a:r>
            <a:r>
              <a:rPr sz="1050" i="1" dirty="0">
                <a:latin typeface="Lucida Sans"/>
                <a:cs typeface="Lucida Sans"/>
              </a:rPr>
              <a:t>p</a:t>
            </a:r>
            <a:r>
              <a:rPr sz="1050" i="1" spc="-35" dirty="0">
                <a:latin typeface="Lucida Sans"/>
                <a:cs typeface="Lucida Sans"/>
              </a:rPr>
              <a:t> </a:t>
            </a:r>
            <a:r>
              <a:rPr sz="1050" spc="55" dirty="0">
                <a:latin typeface="Cambria"/>
                <a:cs typeface="Cambria"/>
              </a:rPr>
              <a:t>&lt;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.001</a:t>
            </a:r>
            <a:r>
              <a:rPr sz="1050" spc="6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(two-tailed</a:t>
            </a:r>
            <a:r>
              <a:rPr sz="1050" spc="65" dirty="0">
                <a:latin typeface="Cambria"/>
                <a:cs typeface="Cambria"/>
              </a:rPr>
              <a:t> </a:t>
            </a:r>
            <a:r>
              <a:rPr sz="1050" spc="5" dirty="0">
                <a:latin typeface="Cambria"/>
                <a:cs typeface="Cambria"/>
              </a:rPr>
              <a:t>tests).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6740" y="6484559"/>
            <a:ext cx="1931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Smith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8552" y="195349"/>
            <a:ext cx="5016731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5236" y="223520"/>
            <a:ext cx="4908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Structural</a:t>
            </a:r>
            <a:r>
              <a:rPr spc="-70" dirty="0"/>
              <a:t> </a:t>
            </a:r>
            <a:r>
              <a:rPr spc="-10" dirty="0"/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36689"/>
            <a:ext cx="8410575" cy="31222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Measuring</a:t>
            </a:r>
            <a:r>
              <a:rPr sz="3200" spc="-5" dirty="0">
                <a:latin typeface="Arial"/>
                <a:cs typeface="Arial"/>
              </a:rPr>
              <a:t> structural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features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 </a:t>
            </a:r>
            <a:r>
              <a:rPr sz="3200" spc="-5" dirty="0">
                <a:latin typeface="Arial"/>
                <a:cs typeface="Arial"/>
              </a:rPr>
              <a:t>network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3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Use</a:t>
            </a:r>
            <a:r>
              <a:rPr sz="2800" spc="-5" dirty="0">
                <a:latin typeface="Arial"/>
                <a:cs typeface="Arial"/>
              </a:rPr>
              <a:t> alter-alter ties+network </a:t>
            </a:r>
            <a:r>
              <a:rPr sz="2800" dirty="0"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 marL="354965" marR="1089025" indent="-342900">
              <a:lnSpc>
                <a:spcPct val="100000"/>
              </a:lnSpc>
              <a:spcBef>
                <a:spcPts val="73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Different network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environments</a:t>
            </a:r>
            <a:r>
              <a:rPr sz="3200" dirty="0">
                <a:latin typeface="Arial"/>
                <a:cs typeface="Arial"/>
              </a:rPr>
              <a:t> lead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different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outcomes</a:t>
            </a:r>
            <a:endParaRPr sz="3200">
              <a:latin typeface="Arial"/>
              <a:cs typeface="Arial"/>
            </a:endParaRPr>
          </a:p>
          <a:p>
            <a:pPr marL="748665" marR="295275" lvl="1" indent="-279400">
              <a:lnSpc>
                <a:spcPts val="3329"/>
              </a:lnSpc>
              <a:spcBef>
                <a:spcPts val="85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Norms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easier</a:t>
            </a:r>
            <a:r>
              <a:rPr sz="2800" spc="-5" dirty="0">
                <a:latin typeface="Arial"/>
                <a:cs typeface="Arial"/>
              </a:rPr>
              <a:t> 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establish/maintain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friends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5" dirty="0">
                <a:latin typeface="Arial"/>
                <a:cs typeface="Arial"/>
              </a:rPr>
              <a:t> other (stronger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social closure)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67200" y="914400"/>
            <a:ext cx="386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Spanning</a:t>
            </a:r>
            <a:r>
              <a:rPr sz="3600" spc="-9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Subgraph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187955"/>
            <a:ext cx="5826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  <a:tab pos="130048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=(U,F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spc="-26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7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is  called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spanning</a:t>
            </a:r>
            <a:r>
              <a:rPr sz="18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subgraph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406" y="0"/>
            <a:ext cx="1953491" cy="7647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932" y="0"/>
            <a:ext cx="1852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6517" y="2831531"/>
            <a:ext cx="2403475" cy="2400300"/>
            <a:chOff x="366517" y="2831531"/>
            <a:chExt cx="2403475" cy="2400300"/>
          </a:xfrm>
        </p:grpSpPr>
        <p:sp>
          <p:nvSpPr>
            <p:cNvPr id="5" name="object 5"/>
            <p:cNvSpPr/>
            <p:nvPr/>
          </p:nvSpPr>
          <p:spPr>
            <a:xfrm>
              <a:off x="512075" y="3001170"/>
              <a:ext cx="2087880" cy="2085975"/>
            </a:xfrm>
            <a:custGeom>
              <a:avLst/>
              <a:gdLst/>
              <a:ahLst/>
              <a:cxnLst/>
              <a:rect l="l" t="t" r="r" b="b"/>
              <a:pathLst>
                <a:path w="2087880" h="2085975">
                  <a:moveTo>
                    <a:pt x="964202" y="1030815"/>
                  </a:moveTo>
                  <a:lnTo>
                    <a:pt x="964171" y="1030062"/>
                  </a:lnTo>
                  <a:lnTo>
                    <a:pt x="963970" y="1025183"/>
                  </a:lnTo>
                  <a:lnTo>
                    <a:pt x="963474" y="1013169"/>
                  </a:lnTo>
                  <a:lnTo>
                    <a:pt x="962617" y="992416"/>
                  </a:lnTo>
                  <a:lnTo>
                    <a:pt x="961400" y="962921"/>
                  </a:lnTo>
                  <a:lnTo>
                    <a:pt x="959882" y="926147"/>
                  </a:lnTo>
                  <a:lnTo>
                    <a:pt x="958163" y="884502"/>
                  </a:lnTo>
                  <a:lnTo>
                    <a:pt x="956354" y="840646"/>
                  </a:lnTo>
                  <a:lnTo>
                    <a:pt x="954548" y="796893"/>
                  </a:lnTo>
                  <a:lnTo>
                    <a:pt x="952815" y="754889"/>
                  </a:lnTo>
                  <a:lnTo>
                    <a:pt x="951191" y="715563"/>
                  </a:lnTo>
                  <a:lnTo>
                    <a:pt x="949692" y="679229"/>
                  </a:lnTo>
                  <a:lnTo>
                    <a:pt x="948310" y="645763"/>
                  </a:lnTo>
                  <a:lnTo>
                    <a:pt x="947031" y="614760"/>
                  </a:lnTo>
                  <a:lnTo>
                    <a:pt x="945830" y="585664"/>
                  </a:lnTo>
                  <a:lnTo>
                    <a:pt x="944683" y="557857"/>
                  </a:lnTo>
                  <a:lnTo>
                    <a:pt x="943563" y="530746"/>
                  </a:lnTo>
                  <a:lnTo>
                    <a:pt x="942930" y="515407"/>
                  </a:lnTo>
                  <a:lnTo>
                    <a:pt x="941819" y="488463"/>
                  </a:lnTo>
                  <a:lnTo>
                    <a:pt x="940690" y="461122"/>
                  </a:lnTo>
                  <a:lnTo>
                    <a:pt x="939523" y="432836"/>
                  </a:lnTo>
                  <a:lnTo>
                    <a:pt x="938291" y="402995"/>
                  </a:lnTo>
                  <a:lnTo>
                    <a:pt x="936970" y="370995"/>
                  </a:lnTo>
                  <a:lnTo>
                    <a:pt x="935540" y="336332"/>
                  </a:lnTo>
                  <a:lnTo>
                    <a:pt x="933987" y="298705"/>
                  </a:lnTo>
                  <a:lnTo>
                    <a:pt x="932314" y="258157"/>
                  </a:lnTo>
                  <a:lnTo>
                    <a:pt x="930543" y="215247"/>
                  </a:lnTo>
                  <a:lnTo>
                    <a:pt x="928725" y="171205"/>
                  </a:lnTo>
                  <a:lnTo>
                    <a:pt x="926941" y="127985"/>
                  </a:lnTo>
                  <a:lnTo>
                    <a:pt x="925295" y="88107"/>
                  </a:lnTo>
                  <a:lnTo>
                    <a:pt x="923896" y="54207"/>
                  </a:lnTo>
                  <a:lnTo>
                    <a:pt x="922829" y="28369"/>
                  </a:lnTo>
                  <a:lnTo>
                    <a:pt x="922132" y="11468"/>
                  </a:lnTo>
                  <a:lnTo>
                    <a:pt x="921775" y="2806"/>
                  </a:lnTo>
                  <a:lnTo>
                    <a:pt x="921665" y="143"/>
                  </a:lnTo>
                  <a:lnTo>
                    <a:pt x="921659" y="0"/>
                  </a:lnTo>
                </a:path>
                <a:path w="2087880" h="2085975">
                  <a:moveTo>
                    <a:pt x="934800" y="1191130"/>
                  </a:moveTo>
                  <a:lnTo>
                    <a:pt x="934492" y="1191850"/>
                  </a:lnTo>
                  <a:lnTo>
                    <a:pt x="932507" y="1196492"/>
                  </a:lnTo>
                  <a:lnTo>
                    <a:pt x="927645" y="1207865"/>
                  </a:lnTo>
                  <a:lnTo>
                    <a:pt x="919315" y="1227351"/>
                  </a:lnTo>
                  <a:lnTo>
                    <a:pt x="907607" y="1254739"/>
                  </a:lnTo>
                  <a:lnTo>
                    <a:pt x="893206" y="1288424"/>
                  </a:lnTo>
                  <a:lnTo>
                    <a:pt x="877144" y="1325996"/>
                  </a:lnTo>
                  <a:lnTo>
                    <a:pt x="860490" y="1364953"/>
                  </a:lnTo>
                  <a:lnTo>
                    <a:pt x="844116" y="1403256"/>
                  </a:lnTo>
                  <a:lnTo>
                    <a:pt x="828592" y="1439570"/>
                  </a:lnTo>
                  <a:lnTo>
                    <a:pt x="814195" y="1473245"/>
                  </a:lnTo>
                  <a:lnTo>
                    <a:pt x="800971" y="1504180"/>
                  </a:lnTo>
                  <a:lnTo>
                    <a:pt x="788808" y="1532632"/>
                  </a:lnTo>
                  <a:lnTo>
                    <a:pt x="777503" y="1559076"/>
                  </a:lnTo>
                  <a:lnTo>
                    <a:pt x="766813" y="1584084"/>
                  </a:lnTo>
                  <a:lnTo>
                    <a:pt x="756484" y="1608243"/>
                  </a:lnTo>
                  <a:lnTo>
                    <a:pt x="747441" y="1629396"/>
                  </a:lnTo>
                  <a:lnTo>
                    <a:pt x="737249" y="1653237"/>
                  </a:lnTo>
                  <a:lnTo>
                    <a:pt x="726892" y="1677464"/>
                  </a:lnTo>
                  <a:lnTo>
                    <a:pt x="716145" y="1702604"/>
                  </a:lnTo>
                  <a:lnTo>
                    <a:pt x="704756" y="1729245"/>
                  </a:lnTo>
                  <a:lnTo>
                    <a:pt x="692482" y="1757956"/>
                  </a:lnTo>
                  <a:lnTo>
                    <a:pt x="679130" y="1789190"/>
                  </a:lnTo>
                  <a:lnTo>
                    <a:pt x="664601" y="1823176"/>
                  </a:lnTo>
                  <a:lnTo>
                    <a:pt x="648962" y="1859756"/>
                  </a:lnTo>
                  <a:lnTo>
                    <a:pt x="632522" y="1898214"/>
                  </a:lnTo>
                  <a:lnTo>
                    <a:pt x="615886" y="1937129"/>
                  </a:lnTo>
                  <a:lnTo>
                    <a:pt x="599956" y="1974393"/>
                  </a:lnTo>
                  <a:lnTo>
                    <a:pt x="585809" y="2007482"/>
                  </a:lnTo>
                  <a:lnTo>
                    <a:pt x="574456" y="2034041"/>
                  </a:lnTo>
                  <a:lnTo>
                    <a:pt x="566523" y="2052597"/>
                  </a:lnTo>
                  <a:lnTo>
                    <a:pt x="562026" y="2063116"/>
                  </a:lnTo>
                  <a:lnTo>
                    <a:pt x="560300" y="2067155"/>
                  </a:lnTo>
                  <a:lnTo>
                    <a:pt x="560083" y="2067662"/>
                  </a:lnTo>
                </a:path>
                <a:path w="2087880" h="2085975">
                  <a:moveTo>
                    <a:pt x="890985" y="1147701"/>
                  </a:moveTo>
                  <a:lnTo>
                    <a:pt x="890266" y="1148014"/>
                  </a:lnTo>
                  <a:lnTo>
                    <a:pt x="885632" y="1150034"/>
                  </a:lnTo>
                  <a:lnTo>
                    <a:pt x="874281" y="1154980"/>
                  </a:lnTo>
                  <a:lnTo>
                    <a:pt x="854833" y="1163455"/>
                  </a:lnTo>
                  <a:lnTo>
                    <a:pt x="827505" y="1175364"/>
                  </a:lnTo>
                  <a:lnTo>
                    <a:pt x="793899" y="1190009"/>
                  </a:lnTo>
                  <a:lnTo>
                    <a:pt x="756423" y="1206340"/>
                  </a:lnTo>
                  <a:lnTo>
                    <a:pt x="717574" y="1223270"/>
                  </a:lnTo>
                  <a:lnTo>
                    <a:pt x="679383" y="1239912"/>
                  </a:lnTo>
                  <a:lnTo>
                    <a:pt x="643184" y="1255687"/>
                  </a:lnTo>
                  <a:lnTo>
                    <a:pt x="609617" y="1270314"/>
                  </a:lnTo>
                  <a:lnTo>
                    <a:pt x="578785" y="1283750"/>
                  </a:lnTo>
                  <a:lnTo>
                    <a:pt x="550427" y="1296108"/>
                  </a:lnTo>
                  <a:lnTo>
                    <a:pt x="524069" y="1307594"/>
                  </a:lnTo>
                  <a:lnTo>
                    <a:pt x="499139" y="1318457"/>
                  </a:lnTo>
                  <a:lnTo>
                    <a:pt x="475052" y="1328955"/>
                  </a:lnTo>
                  <a:lnTo>
                    <a:pt x="454171" y="1338055"/>
                  </a:lnTo>
                  <a:lnTo>
                    <a:pt x="430396" y="1348415"/>
                  </a:lnTo>
                  <a:lnTo>
                    <a:pt x="406237" y="1358943"/>
                  </a:lnTo>
                  <a:lnTo>
                    <a:pt x="381166" y="1369869"/>
                  </a:lnTo>
                  <a:lnTo>
                    <a:pt x="354594" y="1381447"/>
                  </a:lnTo>
                  <a:lnTo>
                    <a:pt x="325959" y="1393926"/>
                  </a:lnTo>
                  <a:lnTo>
                    <a:pt x="294803" y="1407503"/>
                  </a:lnTo>
                  <a:lnTo>
                    <a:pt x="260903" y="1422276"/>
                  </a:lnTo>
                  <a:lnTo>
                    <a:pt x="224415" y="1438176"/>
                  </a:lnTo>
                  <a:lnTo>
                    <a:pt x="186059" y="1454891"/>
                  </a:lnTo>
                  <a:lnTo>
                    <a:pt x="147256" y="1471801"/>
                  </a:lnTo>
                  <a:lnTo>
                    <a:pt x="110112" y="1487987"/>
                  </a:lnTo>
                  <a:lnTo>
                    <a:pt x="77147" y="1502352"/>
                  </a:lnTo>
                  <a:lnTo>
                    <a:pt x="50712" y="1513872"/>
                  </a:lnTo>
                  <a:lnTo>
                    <a:pt x="32267" y="1521910"/>
                  </a:lnTo>
                  <a:lnTo>
                    <a:pt x="21834" y="1526456"/>
                  </a:lnTo>
                  <a:lnTo>
                    <a:pt x="17849" y="1528193"/>
                  </a:lnTo>
                  <a:lnTo>
                    <a:pt x="17357" y="1528407"/>
                  </a:lnTo>
                </a:path>
                <a:path w="2087880" h="2085975">
                  <a:moveTo>
                    <a:pt x="467930" y="2085583"/>
                  </a:moveTo>
                  <a:lnTo>
                    <a:pt x="467272" y="2084928"/>
                  </a:lnTo>
                  <a:lnTo>
                    <a:pt x="463102" y="2080788"/>
                  </a:lnTo>
                  <a:lnTo>
                    <a:pt x="453207" y="2070957"/>
                  </a:lnTo>
                  <a:lnTo>
                    <a:pt x="437049" y="2054906"/>
                  </a:lnTo>
                  <a:lnTo>
                    <a:pt x="415757" y="2033754"/>
                  </a:lnTo>
                  <a:lnTo>
                    <a:pt x="391492" y="2009647"/>
                  </a:lnTo>
                  <a:lnTo>
                    <a:pt x="366518" y="1984838"/>
                  </a:lnTo>
                  <a:lnTo>
                    <a:pt x="342527" y="1961005"/>
                  </a:lnTo>
                  <a:lnTo>
                    <a:pt x="320420" y="1939044"/>
                  </a:lnTo>
                  <a:lnTo>
                    <a:pt x="300428" y="1919183"/>
                  </a:lnTo>
                  <a:lnTo>
                    <a:pt x="282339" y="1901213"/>
                  </a:lnTo>
                  <a:lnTo>
                    <a:pt x="265702" y="1884685"/>
                  </a:lnTo>
                  <a:lnTo>
                    <a:pt x="249976" y="1869063"/>
                  </a:lnTo>
                  <a:lnTo>
                    <a:pt x="234648" y="1853836"/>
                  </a:lnTo>
                  <a:lnTo>
                    <a:pt x="233965" y="1853156"/>
                  </a:lnTo>
                  <a:lnTo>
                    <a:pt x="218644" y="1837937"/>
                  </a:lnTo>
                  <a:lnTo>
                    <a:pt x="202947" y="1822343"/>
                  </a:lnTo>
                  <a:lnTo>
                    <a:pt x="186363" y="1805868"/>
                  </a:lnTo>
                  <a:lnTo>
                    <a:pt x="168349" y="1787972"/>
                  </a:lnTo>
                  <a:lnTo>
                    <a:pt x="148449" y="1768203"/>
                  </a:lnTo>
                  <a:lnTo>
                    <a:pt x="126436" y="1746336"/>
                  </a:lnTo>
                  <a:lnTo>
                    <a:pt x="102516" y="1722573"/>
                  </a:lnTo>
                  <a:lnTo>
                    <a:pt x="77556" y="1697777"/>
                  </a:lnTo>
                  <a:lnTo>
                    <a:pt x="53213" y="1673594"/>
                  </a:lnTo>
                  <a:lnTo>
                    <a:pt x="31737" y="1652260"/>
                  </a:lnTo>
                  <a:lnTo>
                    <a:pt x="15315" y="1635945"/>
                  </a:lnTo>
                  <a:lnTo>
                    <a:pt x="5137" y="1625834"/>
                  </a:lnTo>
                  <a:lnTo>
                    <a:pt x="748" y="1621473"/>
                  </a:lnTo>
                  <a:lnTo>
                    <a:pt x="0" y="1620731"/>
                  </a:lnTo>
                </a:path>
                <a:path w="2087880" h="2085975">
                  <a:moveTo>
                    <a:pt x="1051248" y="1116859"/>
                  </a:moveTo>
                  <a:lnTo>
                    <a:pt x="1052001" y="1116882"/>
                  </a:lnTo>
                  <a:lnTo>
                    <a:pt x="1056879" y="1117032"/>
                  </a:lnTo>
                  <a:lnTo>
                    <a:pt x="1068895" y="1117401"/>
                  </a:lnTo>
                  <a:lnTo>
                    <a:pt x="1089658" y="1118038"/>
                  </a:lnTo>
                  <a:lnTo>
                    <a:pt x="1119182" y="1118943"/>
                  </a:lnTo>
                  <a:lnTo>
                    <a:pt x="1156016" y="1120073"/>
                  </a:lnTo>
                  <a:lnTo>
                    <a:pt x="1197758" y="1121355"/>
                  </a:lnTo>
                  <a:lnTo>
                    <a:pt x="1241748" y="1122705"/>
                  </a:lnTo>
                  <a:lnTo>
                    <a:pt x="1285666" y="1124052"/>
                  </a:lnTo>
                  <a:lnTo>
                    <a:pt x="1327852" y="1125347"/>
                  </a:lnTo>
                  <a:lnTo>
                    <a:pt x="1367370" y="1126560"/>
                  </a:lnTo>
                  <a:lnTo>
                    <a:pt x="1403891" y="1127681"/>
                  </a:lnTo>
                  <a:lnTo>
                    <a:pt x="1437534" y="1128713"/>
                  </a:lnTo>
                  <a:lnTo>
                    <a:pt x="1468698" y="1129669"/>
                  </a:lnTo>
                  <a:lnTo>
                    <a:pt x="1497937" y="1130566"/>
                  </a:lnTo>
                  <a:lnTo>
                    <a:pt x="1525866" y="1131424"/>
                  </a:lnTo>
                  <a:lnTo>
                    <a:pt x="1553082" y="1132259"/>
                  </a:lnTo>
                  <a:lnTo>
                    <a:pt x="1569374" y="1132758"/>
                  </a:lnTo>
                  <a:lnTo>
                    <a:pt x="1596409" y="1133588"/>
                  </a:lnTo>
                  <a:lnTo>
                    <a:pt x="1623841" y="1134430"/>
                  </a:lnTo>
                  <a:lnTo>
                    <a:pt x="1652215" y="1135301"/>
                  </a:lnTo>
                  <a:lnTo>
                    <a:pt x="1682145" y="1136219"/>
                  </a:lnTo>
                  <a:lnTo>
                    <a:pt x="1714232" y="1137204"/>
                  </a:lnTo>
                  <a:lnTo>
                    <a:pt x="1748981" y="1138270"/>
                  </a:lnTo>
                  <a:lnTo>
                    <a:pt x="1786698" y="1139428"/>
                  </a:lnTo>
                  <a:lnTo>
                    <a:pt x="1827343" y="1140675"/>
                  </a:lnTo>
                  <a:lnTo>
                    <a:pt x="1870368" y="1141995"/>
                  </a:lnTo>
                  <a:lnTo>
                    <a:pt x="1914553" y="1143351"/>
                  </a:lnTo>
                  <a:lnTo>
                    <a:pt x="1957959" y="1144684"/>
                  </a:lnTo>
                  <a:lnTo>
                    <a:pt x="1998074" y="1145914"/>
                  </a:lnTo>
                  <a:lnTo>
                    <a:pt x="2032258" y="1146963"/>
                  </a:lnTo>
                  <a:lnTo>
                    <a:pt x="2058408" y="1147766"/>
                  </a:lnTo>
                  <a:lnTo>
                    <a:pt x="2075610" y="1148294"/>
                  </a:lnTo>
                  <a:lnTo>
                    <a:pt x="2084518" y="1148567"/>
                  </a:lnTo>
                  <a:lnTo>
                    <a:pt x="2087330" y="1148653"/>
                  </a:lnTo>
                  <a:lnTo>
                    <a:pt x="2087500" y="1148658"/>
                  </a:lnTo>
                </a:path>
              </a:pathLst>
            </a:custGeom>
            <a:ln w="5224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470" y="4029303"/>
              <a:ext cx="172505" cy="1723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036" y="2831531"/>
              <a:ext cx="172505" cy="1723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058" y="5059508"/>
              <a:ext cx="172505" cy="1723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6924" y="4066233"/>
              <a:ext cx="172505" cy="1723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517" y="4476825"/>
              <a:ext cx="172505" cy="172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7340" y="778766"/>
            <a:ext cx="8491855" cy="29603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Like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normal </a:t>
            </a:r>
            <a:r>
              <a:rPr sz="3200" spc="-5" dirty="0">
                <a:latin typeface="Arial"/>
                <a:cs typeface="Arial"/>
              </a:rPr>
              <a:t>density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but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ignore</a:t>
            </a:r>
            <a:r>
              <a:rPr sz="3200" spc="-5" dirty="0">
                <a:latin typeface="Arial"/>
                <a:cs typeface="Arial"/>
              </a:rPr>
              <a:t> ego-alter ties</a:t>
            </a:r>
            <a:endParaRPr sz="3200">
              <a:latin typeface="Arial"/>
              <a:cs typeface="Arial"/>
            </a:endParaRPr>
          </a:p>
          <a:p>
            <a:pPr marL="354965" marR="379095" indent="-342900">
              <a:lnSpc>
                <a:spcPct val="100000"/>
              </a:lnSpc>
              <a:spcBef>
                <a:spcPts val="73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Proportion</a:t>
            </a:r>
            <a:r>
              <a:rPr sz="3200" dirty="0">
                <a:latin typeface="Arial"/>
                <a:cs typeface="Arial"/>
              </a:rPr>
              <a:t> of</a:t>
            </a:r>
            <a:r>
              <a:rPr sz="3200" spc="-5" dirty="0">
                <a:latin typeface="Arial"/>
                <a:cs typeface="Arial"/>
              </a:rPr>
              <a:t> ties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between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alters </a:t>
            </a:r>
            <a:r>
              <a:rPr sz="3200" dirty="0">
                <a:latin typeface="Arial"/>
                <a:cs typeface="Arial"/>
              </a:rPr>
              <a:t>compared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possible</a:t>
            </a:r>
            <a:endParaRPr sz="3200">
              <a:latin typeface="Arial"/>
              <a:cs typeface="Arial"/>
            </a:endParaRPr>
          </a:p>
          <a:p>
            <a:pPr marL="6088380" marR="5080">
              <a:lnSpc>
                <a:spcPct val="99000"/>
              </a:lnSpc>
              <a:spcBef>
                <a:spcPts val="1580"/>
              </a:spcBef>
            </a:pPr>
            <a:r>
              <a:rPr sz="2400" spc="-55" dirty="0">
                <a:latin typeface="Arial"/>
                <a:cs typeface="Arial"/>
              </a:rPr>
              <a:t>Total </a:t>
            </a:r>
            <a:r>
              <a:rPr sz="2400" spc="-15" dirty="0">
                <a:latin typeface="Arial"/>
                <a:cs typeface="Arial"/>
              </a:rPr>
              <a:t>Ties=1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Possible=4*3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2=6  </a:t>
            </a:r>
            <a:r>
              <a:rPr sz="2400" spc="-5" dirty="0">
                <a:latin typeface="Arial"/>
                <a:cs typeface="Arial"/>
              </a:rPr>
              <a:t>Density=1/6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60190" y="4468304"/>
            <a:ext cx="715645" cy="712470"/>
            <a:chOff x="3360190" y="4468304"/>
            <a:chExt cx="715645" cy="712470"/>
          </a:xfrm>
        </p:grpSpPr>
        <p:sp>
          <p:nvSpPr>
            <p:cNvPr id="13" name="object 13"/>
            <p:cNvSpPr/>
            <p:nvPr/>
          </p:nvSpPr>
          <p:spPr>
            <a:xfrm>
              <a:off x="3497400" y="4605207"/>
              <a:ext cx="441325" cy="438784"/>
            </a:xfrm>
            <a:custGeom>
              <a:avLst/>
              <a:gdLst/>
              <a:ahLst/>
              <a:cxnLst/>
              <a:rect l="l" t="t" r="r" b="b"/>
              <a:pathLst>
                <a:path w="441325" h="438785">
                  <a:moveTo>
                    <a:pt x="441091" y="438667"/>
                  </a:moveTo>
                  <a:lnTo>
                    <a:pt x="440470" y="438049"/>
                  </a:lnTo>
                  <a:lnTo>
                    <a:pt x="436539" y="434141"/>
                  </a:lnTo>
                  <a:lnTo>
                    <a:pt x="427212" y="424865"/>
                  </a:lnTo>
                  <a:lnTo>
                    <a:pt x="411981" y="409717"/>
                  </a:lnTo>
                  <a:lnTo>
                    <a:pt x="391910" y="389757"/>
                  </a:lnTo>
                  <a:lnTo>
                    <a:pt x="369036" y="367009"/>
                  </a:lnTo>
                  <a:lnTo>
                    <a:pt x="345495" y="343597"/>
                  </a:lnTo>
                  <a:lnTo>
                    <a:pt x="322880" y="321106"/>
                  </a:lnTo>
                  <a:lnTo>
                    <a:pt x="302042" y="300382"/>
                  </a:lnTo>
                  <a:lnTo>
                    <a:pt x="283196" y="281640"/>
                  </a:lnTo>
                  <a:lnTo>
                    <a:pt x="266144" y="264682"/>
                  </a:lnTo>
                  <a:lnTo>
                    <a:pt x="250461" y="249085"/>
                  </a:lnTo>
                  <a:lnTo>
                    <a:pt x="235638" y="234343"/>
                  </a:lnTo>
                  <a:lnTo>
                    <a:pt x="221189" y="219974"/>
                  </a:lnTo>
                  <a:lnTo>
                    <a:pt x="220545" y="219333"/>
                  </a:lnTo>
                  <a:lnTo>
                    <a:pt x="206103" y="204970"/>
                  </a:lnTo>
                  <a:lnTo>
                    <a:pt x="191306" y="190255"/>
                  </a:lnTo>
                  <a:lnTo>
                    <a:pt x="175673" y="174708"/>
                  </a:lnTo>
                  <a:lnTo>
                    <a:pt x="158693" y="157820"/>
                  </a:lnTo>
                  <a:lnTo>
                    <a:pt x="139934" y="139166"/>
                  </a:lnTo>
                  <a:lnTo>
                    <a:pt x="119184" y="118529"/>
                  </a:lnTo>
                  <a:lnTo>
                    <a:pt x="96636" y="96105"/>
                  </a:lnTo>
                  <a:lnTo>
                    <a:pt x="73108" y="72706"/>
                  </a:lnTo>
                  <a:lnTo>
                    <a:pt x="50161" y="49885"/>
                  </a:lnTo>
                  <a:lnTo>
                    <a:pt x="29917" y="29753"/>
                  </a:lnTo>
                  <a:lnTo>
                    <a:pt x="14436" y="14357"/>
                  </a:lnTo>
                  <a:lnTo>
                    <a:pt x="4842" y="4815"/>
                  </a:lnTo>
                  <a:lnTo>
                    <a:pt x="705" y="701"/>
                  </a:lnTo>
                  <a:lnTo>
                    <a:pt x="0" y="0"/>
                  </a:lnTo>
                </a:path>
              </a:pathLst>
            </a:custGeom>
            <a:ln w="4927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3088" y="5018165"/>
              <a:ext cx="162613" cy="1626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0190" y="4468304"/>
              <a:ext cx="162613" cy="162613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1640" y="2915691"/>
            <a:ext cx="162612" cy="16261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62664" y="4080842"/>
            <a:ext cx="162613" cy="16261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6" y="1064301"/>
            <a:ext cx="6237985" cy="37305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2900" y="4945658"/>
            <a:ext cx="388747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50" dirty="0">
                <a:latin typeface="Bookman Old Style"/>
                <a:cs typeface="Bookman Old Style"/>
              </a:rPr>
              <a:t>F</a:t>
            </a:r>
            <a:r>
              <a:rPr sz="1300" b="0" cap="small" spc="80" dirty="0">
                <a:latin typeface="Bookman Old Style"/>
                <a:cs typeface="Bookman Old Style"/>
              </a:rPr>
              <a:t>i</a:t>
            </a:r>
            <a:r>
              <a:rPr sz="1300" b="0" spc="10" dirty="0">
                <a:latin typeface="Bookman Old Style"/>
                <a:cs typeface="Bookman Old Style"/>
              </a:rPr>
              <a:t>g.</a:t>
            </a:r>
            <a:r>
              <a:rPr sz="1300" b="0" spc="35" dirty="0">
                <a:latin typeface="Bookman Old Style"/>
                <a:cs typeface="Bookman Old Style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1.—Interaction</a:t>
            </a:r>
            <a:r>
              <a:rPr sz="1300" spc="30" dirty="0">
                <a:latin typeface="Times New Roman"/>
                <a:cs typeface="Times New Roman"/>
              </a:rPr>
              <a:t>: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densit</a:t>
            </a:r>
            <a:r>
              <a:rPr sz="1300" spc="55" dirty="0">
                <a:latin typeface="Times New Roman"/>
                <a:cs typeface="Times New Roman"/>
              </a:rPr>
              <a:t>y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b</a:t>
            </a:r>
            <a:r>
              <a:rPr sz="1300" spc="50" dirty="0">
                <a:latin typeface="Times New Roman"/>
                <a:cs typeface="Times New Roman"/>
              </a:rPr>
              <a:t>y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friends’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delinquency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6740" y="6281420"/>
            <a:ext cx="1451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Haynie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2010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14" y="195349"/>
            <a:ext cx="5677592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1558" y="223520"/>
            <a:ext cx="5574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6830" algn="l"/>
                <a:tab pos="4103370" algn="l"/>
              </a:tabLst>
            </a:pPr>
            <a:r>
              <a:rPr spc="-5" dirty="0"/>
              <a:t>S</a:t>
            </a:r>
            <a:r>
              <a:rPr dirty="0"/>
              <a:t>tr</a:t>
            </a:r>
            <a:r>
              <a:rPr spc="-5" dirty="0"/>
              <a:t>uc</a:t>
            </a:r>
            <a:r>
              <a:rPr dirty="0"/>
              <a:t>t</a:t>
            </a:r>
            <a:r>
              <a:rPr spc="-5" dirty="0"/>
              <a:t>u</a:t>
            </a:r>
            <a:r>
              <a:rPr dirty="0"/>
              <a:t>ral	Ho</a:t>
            </a:r>
            <a:r>
              <a:rPr spc="-5" dirty="0"/>
              <a:t>l</a:t>
            </a:r>
            <a:r>
              <a:rPr dirty="0"/>
              <a:t>es	</a:t>
            </a:r>
            <a:r>
              <a:rPr spc="-5" dirty="0"/>
              <a:t>(</a:t>
            </a:r>
            <a:r>
              <a:rPr dirty="0"/>
              <a:t>B</a:t>
            </a:r>
            <a:r>
              <a:rPr spc="-5" dirty="0"/>
              <a:t>u</a:t>
            </a:r>
            <a:r>
              <a:rPr dirty="0"/>
              <a:t>rt)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52221"/>
            <a:ext cx="7825105" cy="25063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Basic idea is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ego may be in an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advantageous position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5" dirty="0">
                <a:latin typeface="Arial"/>
                <a:cs typeface="Arial"/>
              </a:rPr>
              <a:t> they</a:t>
            </a:r>
            <a:r>
              <a:rPr sz="3200" dirty="0">
                <a:latin typeface="Arial"/>
                <a:cs typeface="Arial"/>
              </a:rPr>
              <a:t> have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lots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86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non-redundant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ties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1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More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diverse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Broker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between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two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groups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545" y="1501500"/>
            <a:ext cx="2875208" cy="23224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5181" y="1698299"/>
            <a:ext cx="2985406" cy="256195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985" y="469669"/>
            <a:ext cx="3387436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9642" y="498158"/>
            <a:ext cx="3290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Effective</a:t>
            </a:r>
            <a:r>
              <a:rPr spc="-65" dirty="0"/>
              <a:t> </a:t>
            </a:r>
            <a:r>
              <a:rPr spc="-5" dirty="0"/>
              <a:t>Size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0083" y="1675780"/>
            <a:ext cx="3686175" cy="3681729"/>
            <a:chOff x="800083" y="1675780"/>
            <a:chExt cx="3686175" cy="3681729"/>
          </a:xfrm>
        </p:grpSpPr>
        <p:sp>
          <p:nvSpPr>
            <p:cNvPr id="5" name="object 5"/>
            <p:cNvSpPr/>
            <p:nvPr/>
          </p:nvSpPr>
          <p:spPr>
            <a:xfrm>
              <a:off x="1014744" y="1824567"/>
              <a:ext cx="3248025" cy="3302635"/>
            </a:xfrm>
            <a:custGeom>
              <a:avLst/>
              <a:gdLst/>
              <a:ahLst/>
              <a:cxnLst/>
              <a:rect l="l" t="t" r="r" b="b"/>
              <a:pathLst>
                <a:path w="3248025" h="3302635">
                  <a:moveTo>
                    <a:pt x="1489624" y="1643493"/>
                  </a:moveTo>
                  <a:lnTo>
                    <a:pt x="1491059" y="1643145"/>
                  </a:lnTo>
                  <a:lnTo>
                    <a:pt x="1500103" y="1640947"/>
                  </a:lnTo>
                  <a:lnTo>
                    <a:pt x="1521390" y="1635777"/>
                  </a:lnTo>
                  <a:lnTo>
                    <a:pt x="1555700" y="1627443"/>
                  </a:lnTo>
                  <a:lnTo>
                    <a:pt x="1600148" y="1616646"/>
                  </a:lnTo>
                  <a:lnTo>
                    <a:pt x="1649840" y="1604574"/>
                  </a:lnTo>
                  <a:lnTo>
                    <a:pt x="1700023" y="1592385"/>
                  </a:lnTo>
                  <a:lnTo>
                    <a:pt x="1747447" y="1580864"/>
                  </a:lnTo>
                  <a:lnTo>
                    <a:pt x="1790629" y="1570375"/>
                  </a:lnTo>
                  <a:lnTo>
                    <a:pt x="1829451" y="1560944"/>
                  </a:lnTo>
                  <a:lnTo>
                    <a:pt x="1864620" y="1552401"/>
                  </a:lnTo>
                  <a:lnTo>
                    <a:pt x="1897235" y="1544478"/>
                  </a:lnTo>
                  <a:lnTo>
                    <a:pt x="1928481" y="1536889"/>
                  </a:lnTo>
                  <a:lnTo>
                    <a:pt x="1943834" y="1533159"/>
                  </a:lnTo>
                  <a:lnTo>
                    <a:pt x="1974793" y="1525639"/>
                  </a:lnTo>
                  <a:lnTo>
                    <a:pt x="2006583" y="1517916"/>
                  </a:lnTo>
                  <a:lnTo>
                    <a:pt x="2040333" y="1509719"/>
                  </a:lnTo>
                  <a:lnTo>
                    <a:pt x="2077217" y="1500758"/>
                  </a:lnTo>
                  <a:lnTo>
                    <a:pt x="2118183" y="1490807"/>
                  </a:lnTo>
                  <a:lnTo>
                    <a:pt x="2163585" y="1479779"/>
                  </a:lnTo>
                  <a:lnTo>
                    <a:pt x="2212686" y="1467851"/>
                  </a:lnTo>
                  <a:lnTo>
                    <a:pt x="2263141" y="1455595"/>
                  </a:lnTo>
                  <a:lnTo>
                    <a:pt x="2310846" y="1444007"/>
                  </a:lnTo>
                  <a:lnTo>
                    <a:pt x="2350735" y="1434318"/>
                  </a:lnTo>
                  <a:lnTo>
                    <a:pt x="2378652" y="1427536"/>
                  </a:lnTo>
                  <a:lnTo>
                    <a:pt x="2393433" y="1423945"/>
                  </a:lnTo>
                  <a:lnTo>
                    <a:pt x="2397859" y="1422871"/>
                  </a:lnTo>
                  <a:lnTo>
                    <a:pt x="2398044" y="1422826"/>
                  </a:lnTo>
                </a:path>
                <a:path w="3248025" h="3302635">
                  <a:moveTo>
                    <a:pt x="1477324" y="1611927"/>
                  </a:moveTo>
                  <a:lnTo>
                    <a:pt x="1478234" y="1611426"/>
                  </a:lnTo>
                  <a:lnTo>
                    <a:pt x="1484180" y="1608153"/>
                  </a:lnTo>
                  <a:lnTo>
                    <a:pt x="1499023" y="1599984"/>
                  </a:lnTo>
                  <a:lnTo>
                    <a:pt x="1525189" y="1585581"/>
                  </a:lnTo>
                  <a:lnTo>
                    <a:pt x="1563423" y="1564535"/>
                  </a:lnTo>
                  <a:lnTo>
                    <a:pt x="1612775" y="1537370"/>
                  </a:lnTo>
                  <a:lnTo>
                    <a:pt x="1670925" y="1505362"/>
                  </a:lnTo>
                  <a:lnTo>
                    <a:pt x="1734789" y="1470209"/>
                  </a:lnTo>
                  <a:lnTo>
                    <a:pt x="1801192" y="1433659"/>
                  </a:lnTo>
                  <a:lnTo>
                    <a:pt x="1867398" y="1397216"/>
                  </a:lnTo>
                  <a:lnTo>
                    <a:pt x="1931396" y="1361990"/>
                  </a:lnTo>
                  <a:lnTo>
                    <a:pt x="1991956" y="1328655"/>
                  </a:lnTo>
                  <a:lnTo>
                    <a:pt x="2048535" y="1297512"/>
                  </a:lnTo>
                  <a:lnTo>
                    <a:pt x="2101118" y="1268568"/>
                  </a:lnTo>
                  <a:lnTo>
                    <a:pt x="2150055" y="1241632"/>
                  </a:lnTo>
                  <a:lnTo>
                    <a:pt x="2195928" y="1216381"/>
                  </a:lnTo>
                  <a:lnTo>
                    <a:pt x="2239438" y="1192432"/>
                  </a:lnTo>
                  <a:lnTo>
                    <a:pt x="2281330" y="1169373"/>
                  </a:lnTo>
                  <a:lnTo>
                    <a:pt x="2322311" y="1146816"/>
                  </a:lnTo>
                  <a:lnTo>
                    <a:pt x="2351906" y="1130525"/>
                  </a:lnTo>
                  <a:lnTo>
                    <a:pt x="2392608" y="1108121"/>
                  </a:lnTo>
                  <a:lnTo>
                    <a:pt x="2433772" y="1085463"/>
                  </a:lnTo>
                  <a:lnTo>
                    <a:pt x="2476031" y="1062201"/>
                  </a:lnTo>
                  <a:lnTo>
                    <a:pt x="2520111" y="1037938"/>
                  </a:lnTo>
                  <a:lnTo>
                    <a:pt x="2566753" y="1012266"/>
                  </a:lnTo>
                  <a:lnTo>
                    <a:pt x="2616634" y="984810"/>
                  </a:lnTo>
                  <a:lnTo>
                    <a:pt x="2670282" y="955280"/>
                  </a:lnTo>
                  <a:lnTo>
                    <a:pt x="2727965" y="923528"/>
                  </a:lnTo>
                  <a:lnTo>
                    <a:pt x="2789542" y="889634"/>
                  </a:lnTo>
                  <a:lnTo>
                    <a:pt x="2854295" y="853991"/>
                  </a:lnTo>
                  <a:lnTo>
                    <a:pt x="2920787" y="817392"/>
                  </a:lnTo>
                  <a:lnTo>
                    <a:pt x="2986795" y="781058"/>
                  </a:lnTo>
                  <a:lnTo>
                    <a:pt x="3049425" y="746585"/>
                  </a:lnTo>
                  <a:lnTo>
                    <a:pt x="3105465" y="715738"/>
                  </a:lnTo>
                  <a:lnTo>
                    <a:pt x="3151972" y="690140"/>
                  </a:lnTo>
                  <a:lnTo>
                    <a:pt x="3186945" y="670888"/>
                  </a:lnTo>
                  <a:lnTo>
                    <a:pt x="3209880" y="658264"/>
                  </a:lnTo>
                  <a:lnTo>
                    <a:pt x="3221995" y="651596"/>
                  </a:lnTo>
                  <a:lnTo>
                    <a:pt x="3226133" y="649319"/>
                  </a:lnTo>
                  <a:lnTo>
                    <a:pt x="3226488" y="649123"/>
                  </a:lnTo>
                </a:path>
                <a:path w="3248025" h="3302635">
                  <a:moveTo>
                    <a:pt x="1359885" y="1545737"/>
                  </a:moveTo>
                  <a:lnTo>
                    <a:pt x="1359837" y="1544527"/>
                  </a:lnTo>
                  <a:lnTo>
                    <a:pt x="1359528" y="1536731"/>
                  </a:lnTo>
                  <a:lnTo>
                    <a:pt x="1358772" y="1517660"/>
                  </a:lnTo>
                  <a:lnTo>
                    <a:pt x="1357478" y="1485048"/>
                  </a:lnTo>
                  <a:lnTo>
                    <a:pt x="1355665" y="1439332"/>
                  </a:lnTo>
                  <a:lnTo>
                    <a:pt x="1353442" y="1383288"/>
                  </a:lnTo>
                  <a:lnTo>
                    <a:pt x="1350973" y="1321002"/>
                  </a:lnTo>
                  <a:lnTo>
                    <a:pt x="1348421" y="1256653"/>
                  </a:lnTo>
                  <a:lnTo>
                    <a:pt x="1345920" y="1193595"/>
                  </a:lnTo>
                  <a:lnTo>
                    <a:pt x="1343556" y="1133981"/>
                  </a:lnTo>
                  <a:lnTo>
                    <a:pt x="1341369" y="1078810"/>
                  </a:lnTo>
                  <a:lnTo>
                    <a:pt x="1339361" y="1028185"/>
                  </a:lnTo>
                  <a:lnTo>
                    <a:pt x="1337515" y="981623"/>
                  </a:lnTo>
                  <a:lnTo>
                    <a:pt x="1335796" y="938301"/>
                  </a:lnTo>
                  <a:lnTo>
                    <a:pt x="1334168" y="897244"/>
                  </a:lnTo>
                  <a:lnTo>
                    <a:pt x="1332591" y="857474"/>
                  </a:lnTo>
                  <a:lnTo>
                    <a:pt x="1331445" y="828566"/>
                  </a:lnTo>
                  <a:lnTo>
                    <a:pt x="1329883" y="789195"/>
                  </a:lnTo>
                  <a:lnTo>
                    <a:pt x="1328297" y="749174"/>
                  </a:lnTo>
                  <a:lnTo>
                    <a:pt x="1326648" y="707615"/>
                  </a:lnTo>
                  <a:lnTo>
                    <a:pt x="1324900" y="663525"/>
                  </a:lnTo>
                  <a:lnTo>
                    <a:pt x="1323013" y="615957"/>
                  </a:lnTo>
                  <a:lnTo>
                    <a:pt x="1320959" y="564156"/>
                  </a:lnTo>
                  <a:lnTo>
                    <a:pt x="1318723" y="507766"/>
                  </a:lnTo>
                  <a:lnTo>
                    <a:pt x="1316317" y="447099"/>
                  </a:lnTo>
                  <a:lnTo>
                    <a:pt x="1313793" y="383438"/>
                  </a:lnTo>
                  <a:lnTo>
                    <a:pt x="1311247" y="319264"/>
                  </a:lnTo>
                  <a:lnTo>
                    <a:pt x="1308827" y="258210"/>
                  </a:lnTo>
                  <a:lnTo>
                    <a:pt x="1306698" y="204535"/>
                  </a:lnTo>
                  <a:lnTo>
                    <a:pt x="1305015" y="162104"/>
                  </a:lnTo>
                  <a:lnTo>
                    <a:pt x="1303867" y="133147"/>
                  </a:lnTo>
                  <a:lnTo>
                    <a:pt x="1303242" y="117391"/>
                  </a:lnTo>
                  <a:lnTo>
                    <a:pt x="1303023" y="111885"/>
                  </a:lnTo>
                  <a:lnTo>
                    <a:pt x="1303004" y="111395"/>
                  </a:lnTo>
                </a:path>
                <a:path w="3248025" h="3302635">
                  <a:moveTo>
                    <a:pt x="1278092" y="1579480"/>
                  </a:moveTo>
                  <a:lnTo>
                    <a:pt x="1277356" y="1578679"/>
                  </a:lnTo>
                  <a:lnTo>
                    <a:pt x="1272555" y="1573470"/>
                  </a:lnTo>
                  <a:lnTo>
                    <a:pt x="1260639" y="1560534"/>
                  </a:lnTo>
                  <a:lnTo>
                    <a:pt x="1239803" y="1537918"/>
                  </a:lnTo>
                  <a:lnTo>
                    <a:pt x="1209697" y="1505238"/>
                  </a:lnTo>
                  <a:lnTo>
                    <a:pt x="1171380" y="1463645"/>
                  </a:lnTo>
                  <a:lnTo>
                    <a:pt x="1126962" y="1415431"/>
                  </a:lnTo>
                  <a:lnTo>
                    <a:pt x="1079026" y="1363398"/>
                  </a:lnTo>
                  <a:lnTo>
                    <a:pt x="1030052" y="1310238"/>
                  </a:lnTo>
                  <a:lnTo>
                    <a:pt x="982020" y="1258101"/>
                  </a:lnTo>
                  <a:lnTo>
                    <a:pt x="936252" y="1208419"/>
                  </a:lnTo>
                  <a:lnTo>
                    <a:pt x="893432" y="1161940"/>
                  </a:lnTo>
                  <a:lnTo>
                    <a:pt x="853734" y="1118849"/>
                  </a:lnTo>
                  <a:lnTo>
                    <a:pt x="816968" y="1078941"/>
                  </a:lnTo>
                  <a:lnTo>
                    <a:pt x="782709" y="1041753"/>
                  </a:lnTo>
                  <a:lnTo>
                    <a:pt x="750404" y="1006687"/>
                  </a:lnTo>
                  <a:lnTo>
                    <a:pt x="719453" y="973091"/>
                  </a:lnTo>
                  <a:lnTo>
                    <a:pt x="689271" y="940329"/>
                  </a:lnTo>
                  <a:lnTo>
                    <a:pt x="666455" y="915563"/>
                  </a:lnTo>
                  <a:lnTo>
                    <a:pt x="636522" y="883070"/>
                  </a:lnTo>
                  <a:lnTo>
                    <a:pt x="606207" y="850164"/>
                  </a:lnTo>
                  <a:lnTo>
                    <a:pt x="574989" y="816278"/>
                  </a:lnTo>
                  <a:lnTo>
                    <a:pt x="542275" y="780768"/>
                  </a:lnTo>
                  <a:lnTo>
                    <a:pt x="507467" y="742985"/>
                  </a:lnTo>
                  <a:lnTo>
                    <a:pt x="470037" y="702356"/>
                  </a:lnTo>
                  <a:lnTo>
                    <a:pt x="429606" y="658468"/>
                  </a:lnTo>
                  <a:lnTo>
                    <a:pt x="386055" y="611194"/>
                  </a:lnTo>
                  <a:lnTo>
                    <a:pt x="339665" y="560840"/>
                  </a:lnTo>
                  <a:lnTo>
                    <a:pt x="291264" y="508302"/>
                  </a:lnTo>
                  <a:lnTo>
                    <a:pt x="242334" y="455189"/>
                  </a:lnTo>
                  <a:lnTo>
                    <a:pt x="194997" y="403806"/>
                  </a:lnTo>
                  <a:lnTo>
                    <a:pt x="151800" y="356917"/>
                  </a:lnTo>
                  <a:lnTo>
                    <a:pt x="115271" y="317264"/>
                  </a:lnTo>
                  <a:lnTo>
                    <a:pt x="87316" y="286921"/>
                  </a:lnTo>
                  <a:lnTo>
                    <a:pt x="68683" y="266696"/>
                  </a:lnTo>
                  <a:lnTo>
                    <a:pt x="58669" y="255824"/>
                  </a:lnTo>
                  <a:lnTo>
                    <a:pt x="55150" y="252006"/>
                  </a:lnTo>
                  <a:lnTo>
                    <a:pt x="54819" y="251646"/>
                  </a:lnTo>
                </a:path>
                <a:path w="3248025" h="3302635">
                  <a:moveTo>
                    <a:pt x="2438603" y="1295778"/>
                  </a:moveTo>
                  <a:lnTo>
                    <a:pt x="2437849" y="1294912"/>
                  </a:lnTo>
                  <a:lnTo>
                    <a:pt x="2432971" y="1289298"/>
                  </a:lnTo>
                  <a:lnTo>
                    <a:pt x="2420941" y="1275457"/>
                  </a:lnTo>
                  <a:lnTo>
                    <a:pt x="2400127" y="1251509"/>
                  </a:lnTo>
                  <a:lnTo>
                    <a:pt x="2370477" y="1217395"/>
                  </a:lnTo>
                  <a:lnTo>
                    <a:pt x="2333404" y="1174740"/>
                  </a:lnTo>
                  <a:lnTo>
                    <a:pt x="2291288" y="1126282"/>
                  </a:lnTo>
                  <a:lnTo>
                    <a:pt x="2246786" y="1075082"/>
                  </a:lnTo>
                  <a:lnTo>
                    <a:pt x="2202251" y="1023839"/>
                  </a:lnTo>
                  <a:lnTo>
                    <a:pt x="2159377" y="974510"/>
                  </a:lnTo>
                  <a:lnTo>
                    <a:pt x="2119146" y="928223"/>
                  </a:lnTo>
                  <a:lnTo>
                    <a:pt x="2081925" y="885396"/>
                  </a:lnTo>
                  <a:lnTo>
                    <a:pt x="2047620" y="845927"/>
                  </a:lnTo>
                  <a:lnTo>
                    <a:pt x="2015853" y="809377"/>
                  </a:lnTo>
                  <a:lnTo>
                    <a:pt x="1986077" y="775119"/>
                  </a:lnTo>
                  <a:lnTo>
                    <a:pt x="1957683" y="742449"/>
                  </a:lnTo>
                  <a:lnTo>
                    <a:pt x="1930067" y="710675"/>
                  </a:lnTo>
                  <a:lnTo>
                    <a:pt x="1910316" y="687950"/>
                  </a:lnTo>
                  <a:lnTo>
                    <a:pt x="1882936" y="656449"/>
                  </a:lnTo>
                  <a:lnTo>
                    <a:pt x="1855161" y="624491"/>
                  </a:lnTo>
                  <a:lnTo>
                    <a:pt x="1826445" y="591452"/>
                  </a:lnTo>
                  <a:lnTo>
                    <a:pt x="1796177" y="556626"/>
                  </a:lnTo>
                  <a:lnTo>
                    <a:pt x="1763754" y="519322"/>
                  </a:lnTo>
                  <a:lnTo>
                    <a:pt x="1728667" y="478952"/>
                  </a:lnTo>
                  <a:lnTo>
                    <a:pt x="1690601" y="435155"/>
                  </a:lnTo>
                  <a:lnTo>
                    <a:pt x="1649577" y="387953"/>
                  </a:lnTo>
                  <a:lnTo>
                    <a:pt x="1606114" y="337946"/>
                  </a:lnTo>
                  <a:lnTo>
                    <a:pt x="1561386" y="286483"/>
                  </a:lnTo>
                  <a:lnTo>
                    <a:pt x="1517289" y="235748"/>
                  </a:lnTo>
                  <a:lnTo>
                    <a:pt x="1476307" y="188594"/>
                  </a:lnTo>
                  <a:lnTo>
                    <a:pt x="1441087" y="148073"/>
                  </a:lnTo>
                  <a:lnTo>
                    <a:pt x="1413808" y="116685"/>
                  </a:lnTo>
                  <a:lnTo>
                    <a:pt x="1395508" y="95631"/>
                  </a:lnTo>
                  <a:lnTo>
                    <a:pt x="1385694" y="84339"/>
                  </a:lnTo>
                  <a:lnTo>
                    <a:pt x="1382319" y="80455"/>
                  </a:lnTo>
                  <a:lnTo>
                    <a:pt x="1382029" y="80123"/>
                  </a:lnTo>
                </a:path>
                <a:path w="3248025" h="3302635">
                  <a:moveTo>
                    <a:pt x="1447824" y="1771603"/>
                  </a:moveTo>
                  <a:lnTo>
                    <a:pt x="1448552" y="1772463"/>
                  </a:lnTo>
                  <a:lnTo>
                    <a:pt x="1453278" y="1778041"/>
                  </a:lnTo>
                  <a:lnTo>
                    <a:pt x="1464958" y="1791831"/>
                  </a:lnTo>
                  <a:lnTo>
                    <a:pt x="1485244" y="1815783"/>
                  </a:lnTo>
                  <a:lnTo>
                    <a:pt x="1514295" y="1850079"/>
                  </a:lnTo>
                  <a:lnTo>
                    <a:pt x="1550854" y="1893242"/>
                  </a:lnTo>
                  <a:lnTo>
                    <a:pt x="1592693" y="1942639"/>
                  </a:lnTo>
                  <a:lnTo>
                    <a:pt x="1637238" y="1995230"/>
                  </a:lnTo>
                  <a:lnTo>
                    <a:pt x="1682149" y="2048251"/>
                  </a:lnTo>
                  <a:lnTo>
                    <a:pt x="1725667" y="2099629"/>
                  </a:lnTo>
                  <a:lnTo>
                    <a:pt x="1766717" y="2148095"/>
                  </a:lnTo>
                  <a:lnTo>
                    <a:pt x="1804838" y="2193100"/>
                  </a:lnTo>
                  <a:lnTo>
                    <a:pt x="1840029" y="2234648"/>
                  </a:lnTo>
                  <a:lnTo>
                    <a:pt x="1872603" y="2273106"/>
                  </a:lnTo>
                  <a:lnTo>
                    <a:pt x="1903053" y="2309056"/>
                  </a:lnTo>
                  <a:lnTo>
                    <a:pt x="1931960" y="2343183"/>
                  </a:lnTo>
                  <a:lnTo>
                    <a:pt x="1959917" y="2376191"/>
                  </a:lnTo>
                  <a:lnTo>
                    <a:pt x="1987454" y="2408702"/>
                  </a:lnTo>
                  <a:lnTo>
                    <a:pt x="1989740" y="2411400"/>
                  </a:lnTo>
                  <a:lnTo>
                    <a:pt x="2017263" y="2443894"/>
                  </a:lnTo>
                  <a:lnTo>
                    <a:pt x="2045166" y="2476836"/>
                  </a:lnTo>
                  <a:lnTo>
                    <a:pt x="2073971" y="2510845"/>
                  </a:lnTo>
                  <a:lnTo>
                    <a:pt x="2104270" y="2546617"/>
                  </a:lnTo>
                  <a:lnTo>
                    <a:pt x="2136647" y="2584841"/>
                  </a:lnTo>
                  <a:lnTo>
                    <a:pt x="2171605" y="2626114"/>
                  </a:lnTo>
                  <a:lnTo>
                    <a:pt x="2209477" y="2670827"/>
                  </a:lnTo>
                  <a:lnTo>
                    <a:pt x="2250294" y="2719015"/>
                  </a:lnTo>
                  <a:lnTo>
                    <a:pt x="2293638" y="2770188"/>
                  </a:lnTo>
                  <a:lnTo>
                    <a:pt x="2338491" y="2823142"/>
                  </a:lnTo>
                  <a:lnTo>
                    <a:pt x="2383149" y="2875866"/>
                  </a:lnTo>
                  <a:lnTo>
                    <a:pt x="2425311" y="2925644"/>
                  </a:lnTo>
                  <a:lnTo>
                    <a:pt x="2462405" y="2969436"/>
                  </a:lnTo>
                  <a:lnTo>
                    <a:pt x="2492145" y="3004548"/>
                  </a:lnTo>
                  <a:lnTo>
                    <a:pt x="2513175" y="3029377"/>
                  </a:lnTo>
                  <a:lnTo>
                    <a:pt x="2525528" y="3043962"/>
                  </a:lnTo>
                  <a:lnTo>
                    <a:pt x="2530736" y="3050110"/>
                  </a:lnTo>
                  <a:lnTo>
                    <a:pt x="2531655" y="3051196"/>
                  </a:lnTo>
                </a:path>
                <a:path w="3248025" h="3302635">
                  <a:moveTo>
                    <a:pt x="2529394" y="1520508"/>
                  </a:moveTo>
                  <a:lnTo>
                    <a:pt x="2529456" y="1521691"/>
                  </a:lnTo>
                  <a:lnTo>
                    <a:pt x="2529855" y="1529334"/>
                  </a:lnTo>
                  <a:lnTo>
                    <a:pt x="2530836" y="1548093"/>
                  </a:lnTo>
                  <a:lnTo>
                    <a:pt x="2532520" y="1580325"/>
                  </a:lnTo>
                  <a:lnTo>
                    <a:pt x="2534898" y="1625810"/>
                  </a:lnTo>
                  <a:lnTo>
                    <a:pt x="2537837" y="1682024"/>
                  </a:lnTo>
                  <a:lnTo>
                    <a:pt x="2541131" y="1745062"/>
                  </a:lnTo>
                  <a:lnTo>
                    <a:pt x="2544567" y="1810783"/>
                  </a:lnTo>
                  <a:lnTo>
                    <a:pt x="2547962" y="1875729"/>
                  </a:lnTo>
                  <a:lnTo>
                    <a:pt x="2551194" y="1937566"/>
                  </a:lnTo>
                  <a:lnTo>
                    <a:pt x="2554201" y="1995097"/>
                  </a:lnTo>
                  <a:lnTo>
                    <a:pt x="2556968" y="2048041"/>
                  </a:lnTo>
                  <a:lnTo>
                    <a:pt x="2559515" y="2096750"/>
                  </a:lnTo>
                  <a:lnTo>
                    <a:pt x="2561877" y="2141955"/>
                  </a:lnTo>
                  <a:lnTo>
                    <a:pt x="2564106" y="2184580"/>
                  </a:lnTo>
                  <a:lnTo>
                    <a:pt x="2566249" y="2225597"/>
                  </a:lnTo>
                  <a:lnTo>
                    <a:pt x="2568355" y="2265888"/>
                  </a:lnTo>
                  <a:lnTo>
                    <a:pt x="2568611" y="2270784"/>
                  </a:lnTo>
                  <a:lnTo>
                    <a:pt x="2570715" y="2311038"/>
                  </a:lnTo>
                  <a:lnTo>
                    <a:pt x="2572852" y="2351921"/>
                  </a:lnTo>
                  <a:lnTo>
                    <a:pt x="2575067" y="2394300"/>
                  </a:lnTo>
                  <a:lnTo>
                    <a:pt x="2577411" y="2439139"/>
                  </a:lnTo>
                  <a:lnTo>
                    <a:pt x="2579933" y="2487375"/>
                  </a:lnTo>
                  <a:lnTo>
                    <a:pt x="2582672" y="2539774"/>
                  </a:lnTo>
                  <a:lnTo>
                    <a:pt x="2585650" y="2596747"/>
                  </a:lnTo>
                  <a:lnTo>
                    <a:pt x="2588857" y="2658102"/>
                  </a:lnTo>
                  <a:lnTo>
                    <a:pt x="2592236" y="2722770"/>
                  </a:lnTo>
                  <a:lnTo>
                    <a:pt x="2595676" y="2788560"/>
                  </a:lnTo>
                  <a:lnTo>
                    <a:pt x="2598999" y="2852140"/>
                  </a:lnTo>
                  <a:lnTo>
                    <a:pt x="2601992" y="2909411"/>
                  </a:lnTo>
                  <a:lnTo>
                    <a:pt x="2604448" y="2956376"/>
                  </a:lnTo>
                  <a:lnTo>
                    <a:pt x="2606221" y="2990288"/>
                  </a:lnTo>
                  <a:lnTo>
                    <a:pt x="2607282" y="3010613"/>
                  </a:lnTo>
                  <a:lnTo>
                    <a:pt x="2607742" y="3019403"/>
                  </a:lnTo>
                  <a:lnTo>
                    <a:pt x="2607829" y="3021058"/>
                  </a:lnTo>
                </a:path>
                <a:path w="3248025" h="3302635">
                  <a:moveTo>
                    <a:pt x="2613975" y="1302490"/>
                  </a:moveTo>
                  <a:lnTo>
                    <a:pt x="2615049" y="1301430"/>
                  </a:lnTo>
                  <a:lnTo>
                    <a:pt x="2621798" y="1294771"/>
                  </a:lnTo>
                  <a:lnTo>
                    <a:pt x="2637595" y="1279185"/>
                  </a:lnTo>
                  <a:lnTo>
                    <a:pt x="2662842" y="1254275"/>
                  </a:lnTo>
                  <a:lnTo>
                    <a:pt x="2695193" y="1222354"/>
                  </a:lnTo>
                  <a:lnTo>
                    <a:pt x="2730925" y="1187098"/>
                  </a:lnTo>
                  <a:lnTo>
                    <a:pt x="2766588" y="1151910"/>
                  </a:lnTo>
                  <a:lnTo>
                    <a:pt x="2799963" y="1118981"/>
                  </a:lnTo>
                  <a:lnTo>
                    <a:pt x="2830153" y="1089193"/>
                  </a:lnTo>
                  <a:lnTo>
                    <a:pt x="2857228" y="1062478"/>
                  </a:lnTo>
                  <a:lnTo>
                    <a:pt x="2881811" y="1038224"/>
                  </a:lnTo>
                  <a:lnTo>
                    <a:pt x="2904760" y="1015580"/>
                  </a:lnTo>
                  <a:lnTo>
                    <a:pt x="2926943" y="993692"/>
                  </a:lnTo>
                  <a:lnTo>
                    <a:pt x="2930778" y="989909"/>
                  </a:lnTo>
                  <a:lnTo>
                    <a:pt x="2952904" y="968076"/>
                  </a:lnTo>
                  <a:lnTo>
                    <a:pt x="2975661" y="945624"/>
                  </a:lnTo>
                  <a:lnTo>
                    <a:pt x="2999895" y="921713"/>
                  </a:lnTo>
                  <a:lnTo>
                    <a:pt x="3026482" y="895481"/>
                  </a:lnTo>
                  <a:lnTo>
                    <a:pt x="3056104" y="866253"/>
                  </a:lnTo>
                  <a:lnTo>
                    <a:pt x="3088956" y="833837"/>
                  </a:lnTo>
                  <a:lnTo>
                    <a:pt x="3124341" y="798924"/>
                  </a:lnTo>
                  <a:lnTo>
                    <a:pt x="3160281" y="763464"/>
                  </a:lnTo>
                  <a:lnTo>
                    <a:pt x="3193499" y="730688"/>
                  </a:lnTo>
                  <a:lnTo>
                    <a:pt x="3220212" y="704331"/>
                  </a:lnTo>
                  <a:lnTo>
                    <a:pt x="3237710" y="687066"/>
                  </a:lnTo>
                  <a:lnTo>
                    <a:pt x="3245869" y="679016"/>
                  </a:lnTo>
                  <a:lnTo>
                    <a:pt x="3247574" y="677334"/>
                  </a:lnTo>
                </a:path>
                <a:path w="3248025" h="3302635">
                  <a:moveTo>
                    <a:pt x="1170718" y="0"/>
                  </a:moveTo>
                  <a:lnTo>
                    <a:pt x="1169349" y="179"/>
                  </a:lnTo>
                  <a:lnTo>
                    <a:pt x="1160652" y="1316"/>
                  </a:lnTo>
                  <a:lnTo>
                    <a:pt x="1139866" y="4036"/>
                  </a:lnTo>
                  <a:lnTo>
                    <a:pt x="1105568" y="8522"/>
                  </a:lnTo>
                  <a:lnTo>
                    <a:pt x="1059745" y="14518"/>
                  </a:lnTo>
                  <a:lnTo>
                    <a:pt x="1006682" y="21459"/>
                  </a:lnTo>
                  <a:lnTo>
                    <a:pt x="951183" y="28720"/>
                  </a:lnTo>
                  <a:lnTo>
                    <a:pt x="897091" y="35797"/>
                  </a:lnTo>
                  <a:lnTo>
                    <a:pt x="846683" y="42391"/>
                  </a:lnTo>
                  <a:lnTo>
                    <a:pt x="800792" y="48395"/>
                  </a:lnTo>
                  <a:lnTo>
                    <a:pt x="759217" y="53834"/>
                  </a:lnTo>
                  <a:lnTo>
                    <a:pt x="721156" y="58813"/>
                  </a:lnTo>
                  <a:lnTo>
                    <a:pt x="685531" y="63474"/>
                  </a:lnTo>
                  <a:lnTo>
                    <a:pt x="651221" y="67962"/>
                  </a:lnTo>
                  <a:lnTo>
                    <a:pt x="632938" y="70354"/>
                  </a:lnTo>
                  <a:lnTo>
                    <a:pt x="598927" y="74804"/>
                  </a:lnTo>
                  <a:lnTo>
                    <a:pt x="564145" y="79354"/>
                  </a:lnTo>
                  <a:lnTo>
                    <a:pt x="527538" y="84143"/>
                  </a:lnTo>
                  <a:lnTo>
                    <a:pt x="487979" y="89318"/>
                  </a:lnTo>
                  <a:lnTo>
                    <a:pt x="444485" y="95008"/>
                  </a:lnTo>
                  <a:lnTo>
                    <a:pt x="396485" y="101288"/>
                  </a:lnTo>
                  <a:lnTo>
                    <a:pt x="344196" y="108129"/>
                  </a:lnTo>
                  <a:lnTo>
                    <a:pt x="289073" y="115340"/>
                  </a:lnTo>
                  <a:lnTo>
                    <a:pt x="234138" y="122527"/>
                  </a:lnTo>
                  <a:lnTo>
                    <a:pt x="183805" y="129111"/>
                  </a:lnTo>
                  <a:lnTo>
                    <a:pt x="142865" y="134467"/>
                  </a:lnTo>
                  <a:lnTo>
                    <a:pt x="114747" y="138146"/>
                  </a:lnTo>
                  <a:lnTo>
                    <a:pt x="99928" y="140084"/>
                  </a:lnTo>
                  <a:lnTo>
                    <a:pt x="95380" y="140680"/>
                  </a:lnTo>
                  <a:lnTo>
                    <a:pt x="95157" y="140709"/>
                  </a:lnTo>
                </a:path>
                <a:path w="3248025" h="3302635">
                  <a:moveTo>
                    <a:pt x="1282604" y="1772025"/>
                  </a:moveTo>
                  <a:lnTo>
                    <a:pt x="1281937" y="1772822"/>
                  </a:lnTo>
                  <a:lnTo>
                    <a:pt x="1277580" y="1778019"/>
                  </a:lnTo>
                  <a:lnTo>
                    <a:pt x="1266702" y="1790996"/>
                  </a:lnTo>
                  <a:lnTo>
                    <a:pt x="1247526" y="1813873"/>
                  </a:lnTo>
                  <a:lnTo>
                    <a:pt x="1219503" y="1847304"/>
                  </a:lnTo>
                  <a:lnTo>
                    <a:pt x="1183330" y="1890456"/>
                  </a:lnTo>
                  <a:lnTo>
                    <a:pt x="1140706" y="1941306"/>
                  </a:lnTo>
                  <a:lnTo>
                    <a:pt x="1093891" y="1997155"/>
                  </a:lnTo>
                  <a:lnTo>
                    <a:pt x="1045211" y="2055228"/>
                  </a:lnTo>
                  <a:lnTo>
                    <a:pt x="996672" y="2113133"/>
                  </a:lnTo>
                  <a:lnTo>
                    <a:pt x="949749" y="2169110"/>
                  </a:lnTo>
                  <a:lnTo>
                    <a:pt x="905345" y="2222084"/>
                  </a:lnTo>
                  <a:lnTo>
                    <a:pt x="863859" y="2271576"/>
                  </a:lnTo>
                  <a:lnTo>
                    <a:pt x="825301" y="2317574"/>
                  </a:lnTo>
                  <a:lnTo>
                    <a:pt x="789417" y="2360383"/>
                  </a:lnTo>
                  <a:lnTo>
                    <a:pt x="755781" y="2400509"/>
                  </a:lnTo>
                  <a:lnTo>
                    <a:pt x="723878" y="2438568"/>
                  </a:lnTo>
                  <a:lnTo>
                    <a:pt x="693163" y="2475211"/>
                  </a:lnTo>
                  <a:lnTo>
                    <a:pt x="663117" y="2511054"/>
                  </a:lnTo>
                  <a:lnTo>
                    <a:pt x="641302" y="2537078"/>
                  </a:lnTo>
                  <a:lnTo>
                    <a:pt x="611462" y="2572676"/>
                  </a:lnTo>
                  <a:lnTo>
                    <a:pt x="581285" y="2608678"/>
                  </a:lnTo>
                  <a:lnTo>
                    <a:pt x="550304" y="2645636"/>
                  </a:lnTo>
                  <a:lnTo>
                    <a:pt x="517990" y="2684186"/>
                  </a:lnTo>
                  <a:lnTo>
                    <a:pt x="483798" y="2724976"/>
                  </a:lnTo>
                  <a:lnTo>
                    <a:pt x="447233" y="2768598"/>
                  </a:lnTo>
                  <a:lnTo>
                    <a:pt x="407905" y="2815513"/>
                  </a:lnTo>
                  <a:lnTo>
                    <a:pt x="365621" y="2865958"/>
                  </a:lnTo>
                  <a:lnTo>
                    <a:pt x="320482" y="2919806"/>
                  </a:lnTo>
                  <a:lnTo>
                    <a:pt x="273014" y="2976435"/>
                  </a:lnTo>
                  <a:lnTo>
                    <a:pt x="224268" y="3034586"/>
                  </a:lnTo>
                  <a:lnTo>
                    <a:pt x="175873" y="3092320"/>
                  </a:lnTo>
                  <a:lnTo>
                    <a:pt x="129949" y="3147107"/>
                  </a:lnTo>
                  <a:lnTo>
                    <a:pt x="88848" y="3196138"/>
                  </a:lnTo>
                  <a:lnTo>
                    <a:pt x="54730" y="3236839"/>
                  </a:lnTo>
                  <a:lnTo>
                    <a:pt x="29064" y="3267461"/>
                  </a:lnTo>
                  <a:lnTo>
                    <a:pt x="12221" y="3287552"/>
                  </a:lnTo>
                  <a:lnTo>
                    <a:pt x="3314" y="3298178"/>
                  </a:lnTo>
                  <a:lnTo>
                    <a:pt x="265" y="3301815"/>
                  </a:lnTo>
                  <a:lnTo>
                    <a:pt x="0" y="3302133"/>
                  </a:lnTo>
                </a:path>
              </a:pathLst>
            </a:custGeom>
            <a:ln w="8013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1411" y="3370205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1411" y="3370205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7"/>
                  </a:lnTo>
                  <a:lnTo>
                    <a:pt x="128295" y="256276"/>
                  </a:ln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9154" y="3088973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7"/>
                  </a:lnTo>
                  <a:lnTo>
                    <a:pt x="37576" y="218745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9154" y="3088973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6" y="246207"/>
                  </a:lnTo>
                  <a:lnTo>
                    <a:pt x="37576" y="218745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4376" y="1679787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7"/>
                  </a:lnTo>
                  <a:lnTo>
                    <a:pt x="37576" y="218746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6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4376" y="1679787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6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6" y="246207"/>
                  </a:lnTo>
                  <a:lnTo>
                    <a:pt x="37576" y="218746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090" y="5096811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4090" y="5096811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6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4398" y="1853780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6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1" y="128138"/>
                  </a:ln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6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4398" y="1853780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1" y="128138"/>
                  </a:move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6"/>
                  </a:lnTo>
                  <a:lnTo>
                    <a:pt x="128295" y="256276"/>
                  </a:lnTo>
                  <a:lnTo>
                    <a:pt x="78356" y="246206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1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0966" y="484545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0966" y="484545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5299" y="228370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25299" y="228370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74387" y="3373053"/>
            <a:ext cx="21082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00008B"/>
                </a:solidFill>
                <a:latin typeface="Times New Roman"/>
                <a:cs typeface="Times New Roman"/>
              </a:rPr>
              <a:t>ego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2676" y="3119257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7897" y="1710258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7612" y="5127002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919" y="1884063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4487" y="4876082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8820" y="2314113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3138" y="1470164"/>
            <a:ext cx="4297680" cy="1851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latin typeface="Arial"/>
                <a:cs typeface="Arial"/>
              </a:rPr>
              <a:t>Effective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size=number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alters-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‘redundancy’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 alters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latin typeface="Arial"/>
                <a:cs typeface="Arial"/>
              </a:rPr>
              <a:t>n-2t/n</a:t>
            </a:r>
            <a:endParaRPr sz="2400">
              <a:latin typeface="Arial"/>
              <a:cs typeface="Arial"/>
            </a:endParaRPr>
          </a:p>
          <a:p>
            <a:pPr marL="12700" marR="15875">
              <a:lnSpc>
                <a:spcPct val="100699"/>
              </a:lnSpc>
            </a:pPr>
            <a:r>
              <a:rPr sz="2400" spc="-5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n=number of </a:t>
            </a:r>
            <a:r>
              <a:rPr sz="2400" spc="-5" dirty="0">
                <a:latin typeface="Arial"/>
                <a:cs typeface="Arial"/>
              </a:rPr>
              <a:t>alters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t=number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ties between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3138" y="3654564"/>
            <a:ext cx="198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6-(2*4)/6=4.67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654" y="469669"/>
            <a:ext cx="2460567" cy="7980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9628" y="498158"/>
            <a:ext cx="2350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Efficiency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0083" y="1675780"/>
            <a:ext cx="3686175" cy="3681729"/>
            <a:chOff x="800083" y="1675780"/>
            <a:chExt cx="3686175" cy="3681729"/>
          </a:xfrm>
        </p:grpSpPr>
        <p:sp>
          <p:nvSpPr>
            <p:cNvPr id="5" name="object 5"/>
            <p:cNvSpPr/>
            <p:nvPr/>
          </p:nvSpPr>
          <p:spPr>
            <a:xfrm>
              <a:off x="1014744" y="1824567"/>
              <a:ext cx="3248025" cy="3302635"/>
            </a:xfrm>
            <a:custGeom>
              <a:avLst/>
              <a:gdLst/>
              <a:ahLst/>
              <a:cxnLst/>
              <a:rect l="l" t="t" r="r" b="b"/>
              <a:pathLst>
                <a:path w="3248025" h="3302635">
                  <a:moveTo>
                    <a:pt x="1489624" y="1643493"/>
                  </a:moveTo>
                  <a:lnTo>
                    <a:pt x="1491059" y="1643145"/>
                  </a:lnTo>
                  <a:lnTo>
                    <a:pt x="1500103" y="1640947"/>
                  </a:lnTo>
                  <a:lnTo>
                    <a:pt x="1521390" y="1635777"/>
                  </a:lnTo>
                  <a:lnTo>
                    <a:pt x="1555700" y="1627443"/>
                  </a:lnTo>
                  <a:lnTo>
                    <a:pt x="1600148" y="1616646"/>
                  </a:lnTo>
                  <a:lnTo>
                    <a:pt x="1649840" y="1604574"/>
                  </a:lnTo>
                  <a:lnTo>
                    <a:pt x="1700023" y="1592385"/>
                  </a:lnTo>
                  <a:lnTo>
                    <a:pt x="1747447" y="1580864"/>
                  </a:lnTo>
                  <a:lnTo>
                    <a:pt x="1790629" y="1570375"/>
                  </a:lnTo>
                  <a:lnTo>
                    <a:pt x="1829451" y="1560944"/>
                  </a:lnTo>
                  <a:lnTo>
                    <a:pt x="1864620" y="1552401"/>
                  </a:lnTo>
                  <a:lnTo>
                    <a:pt x="1897235" y="1544478"/>
                  </a:lnTo>
                  <a:lnTo>
                    <a:pt x="1928481" y="1536889"/>
                  </a:lnTo>
                  <a:lnTo>
                    <a:pt x="1943834" y="1533159"/>
                  </a:lnTo>
                  <a:lnTo>
                    <a:pt x="1974793" y="1525639"/>
                  </a:lnTo>
                  <a:lnTo>
                    <a:pt x="2006583" y="1517916"/>
                  </a:lnTo>
                  <a:lnTo>
                    <a:pt x="2040333" y="1509719"/>
                  </a:lnTo>
                  <a:lnTo>
                    <a:pt x="2077217" y="1500758"/>
                  </a:lnTo>
                  <a:lnTo>
                    <a:pt x="2118183" y="1490807"/>
                  </a:lnTo>
                  <a:lnTo>
                    <a:pt x="2163585" y="1479779"/>
                  </a:lnTo>
                  <a:lnTo>
                    <a:pt x="2212686" y="1467851"/>
                  </a:lnTo>
                  <a:lnTo>
                    <a:pt x="2263141" y="1455595"/>
                  </a:lnTo>
                  <a:lnTo>
                    <a:pt x="2310846" y="1444007"/>
                  </a:lnTo>
                  <a:lnTo>
                    <a:pt x="2350735" y="1434318"/>
                  </a:lnTo>
                  <a:lnTo>
                    <a:pt x="2378652" y="1427536"/>
                  </a:lnTo>
                  <a:lnTo>
                    <a:pt x="2393433" y="1423945"/>
                  </a:lnTo>
                  <a:lnTo>
                    <a:pt x="2397859" y="1422871"/>
                  </a:lnTo>
                  <a:lnTo>
                    <a:pt x="2398044" y="1422826"/>
                  </a:lnTo>
                </a:path>
                <a:path w="3248025" h="3302635">
                  <a:moveTo>
                    <a:pt x="1477324" y="1611927"/>
                  </a:moveTo>
                  <a:lnTo>
                    <a:pt x="1478234" y="1611426"/>
                  </a:lnTo>
                  <a:lnTo>
                    <a:pt x="1484180" y="1608153"/>
                  </a:lnTo>
                  <a:lnTo>
                    <a:pt x="1499023" y="1599984"/>
                  </a:lnTo>
                  <a:lnTo>
                    <a:pt x="1525189" y="1585581"/>
                  </a:lnTo>
                  <a:lnTo>
                    <a:pt x="1563423" y="1564535"/>
                  </a:lnTo>
                  <a:lnTo>
                    <a:pt x="1612775" y="1537370"/>
                  </a:lnTo>
                  <a:lnTo>
                    <a:pt x="1670925" y="1505362"/>
                  </a:lnTo>
                  <a:lnTo>
                    <a:pt x="1734789" y="1470209"/>
                  </a:lnTo>
                  <a:lnTo>
                    <a:pt x="1801192" y="1433659"/>
                  </a:lnTo>
                  <a:lnTo>
                    <a:pt x="1867398" y="1397216"/>
                  </a:lnTo>
                  <a:lnTo>
                    <a:pt x="1931396" y="1361990"/>
                  </a:lnTo>
                  <a:lnTo>
                    <a:pt x="1991956" y="1328655"/>
                  </a:lnTo>
                  <a:lnTo>
                    <a:pt x="2048535" y="1297512"/>
                  </a:lnTo>
                  <a:lnTo>
                    <a:pt x="2101118" y="1268568"/>
                  </a:lnTo>
                  <a:lnTo>
                    <a:pt x="2150055" y="1241632"/>
                  </a:lnTo>
                  <a:lnTo>
                    <a:pt x="2195928" y="1216381"/>
                  </a:lnTo>
                  <a:lnTo>
                    <a:pt x="2239438" y="1192432"/>
                  </a:lnTo>
                  <a:lnTo>
                    <a:pt x="2281330" y="1169373"/>
                  </a:lnTo>
                  <a:lnTo>
                    <a:pt x="2322311" y="1146816"/>
                  </a:lnTo>
                  <a:lnTo>
                    <a:pt x="2351906" y="1130525"/>
                  </a:lnTo>
                  <a:lnTo>
                    <a:pt x="2392608" y="1108121"/>
                  </a:lnTo>
                  <a:lnTo>
                    <a:pt x="2433772" y="1085463"/>
                  </a:lnTo>
                  <a:lnTo>
                    <a:pt x="2476031" y="1062201"/>
                  </a:lnTo>
                  <a:lnTo>
                    <a:pt x="2520111" y="1037938"/>
                  </a:lnTo>
                  <a:lnTo>
                    <a:pt x="2566753" y="1012266"/>
                  </a:lnTo>
                  <a:lnTo>
                    <a:pt x="2616634" y="984810"/>
                  </a:lnTo>
                  <a:lnTo>
                    <a:pt x="2670282" y="955280"/>
                  </a:lnTo>
                  <a:lnTo>
                    <a:pt x="2727965" y="923528"/>
                  </a:lnTo>
                  <a:lnTo>
                    <a:pt x="2789542" y="889634"/>
                  </a:lnTo>
                  <a:lnTo>
                    <a:pt x="2854295" y="853991"/>
                  </a:lnTo>
                  <a:lnTo>
                    <a:pt x="2920787" y="817392"/>
                  </a:lnTo>
                  <a:lnTo>
                    <a:pt x="2986795" y="781058"/>
                  </a:lnTo>
                  <a:lnTo>
                    <a:pt x="3049425" y="746585"/>
                  </a:lnTo>
                  <a:lnTo>
                    <a:pt x="3105465" y="715738"/>
                  </a:lnTo>
                  <a:lnTo>
                    <a:pt x="3151972" y="690140"/>
                  </a:lnTo>
                  <a:lnTo>
                    <a:pt x="3186945" y="670888"/>
                  </a:lnTo>
                  <a:lnTo>
                    <a:pt x="3209880" y="658264"/>
                  </a:lnTo>
                  <a:lnTo>
                    <a:pt x="3221995" y="651596"/>
                  </a:lnTo>
                  <a:lnTo>
                    <a:pt x="3226133" y="649319"/>
                  </a:lnTo>
                  <a:lnTo>
                    <a:pt x="3226488" y="649123"/>
                  </a:lnTo>
                </a:path>
                <a:path w="3248025" h="3302635">
                  <a:moveTo>
                    <a:pt x="1359885" y="1545737"/>
                  </a:moveTo>
                  <a:lnTo>
                    <a:pt x="1359837" y="1544527"/>
                  </a:lnTo>
                  <a:lnTo>
                    <a:pt x="1359528" y="1536731"/>
                  </a:lnTo>
                  <a:lnTo>
                    <a:pt x="1358772" y="1517660"/>
                  </a:lnTo>
                  <a:lnTo>
                    <a:pt x="1357478" y="1485048"/>
                  </a:lnTo>
                  <a:lnTo>
                    <a:pt x="1355665" y="1439332"/>
                  </a:lnTo>
                  <a:lnTo>
                    <a:pt x="1353442" y="1383288"/>
                  </a:lnTo>
                  <a:lnTo>
                    <a:pt x="1350973" y="1321002"/>
                  </a:lnTo>
                  <a:lnTo>
                    <a:pt x="1348421" y="1256653"/>
                  </a:lnTo>
                  <a:lnTo>
                    <a:pt x="1345920" y="1193595"/>
                  </a:lnTo>
                  <a:lnTo>
                    <a:pt x="1343556" y="1133981"/>
                  </a:lnTo>
                  <a:lnTo>
                    <a:pt x="1341369" y="1078810"/>
                  </a:lnTo>
                  <a:lnTo>
                    <a:pt x="1339361" y="1028185"/>
                  </a:lnTo>
                  <a:lnTo>
                    <a:pt x="1337515" y="981623"/>
                  </a:lnTo>
                  <a:lnTo>
                    <a:pt x="1335796" y="938301"/>
                  </a:lnTo>
                  <a:lnTo>
                    <a:pt x="1334168" y="897244"/>
                  </a:lnTo>
                  <a:lnTo>
                    <a:pt x="1332591" y="857474"/>
                  </a:lnTo>
                  <a:lnTo>
                    <a:pt x="1331445" y="828566"/>
                  </a:lnTo>
                  <a:lnTo>
                    <a:pt x="1329883" y="789195"/>
                  </a:lnTo>
                  <a:lnTo>
                    <a:pt x="1328297" y="749174"/>
                  </a:lnTo>
                  <a:lnTo>
                    <a:pt x="1326648" y="707615"/>
                  </a:lnTo>
                  <a:lnTo>
                    <a:pt x="1324900" y="663525"/>
                  </a:lnTo>
                  <a:lnTo>
                    <a:pt x="1323013" y="615957"/>
                  </a:lnTo>
                  <a:lnTo>
                    <a:pt x="1320959" y="564156"/>
                  </a:lnTo>
                  <a:lnTo>
                    <a:pt x="1318723" y="507766"/>
                  </a:lnTo>
                  <a:lnTo>
                    <a:pt x="1316317" y="447099"/>
                  </a:lnTo>
                  <a:lnTo>
                    <a:pt x="1313793" y="383438"/>
                  </a:lnTo>
                  <a:lnTo>
                    <a:pt x="1311247" y="319264"/>
                  </a:lnTo>
                  <a:lnTo>
                    <a:pt x="1308827" y="258210"/>
                  </a:lnTo>
                  <a:lnTo>
                    <a:pt x="1306698" y="204535"/>
                  </a:lnTo>
                  <a:lnTo>
                    <a:pt x="1305015" y="162104"/>
                  </a:lnTo>
                  <a:lnTo>
                    <a:pt x="1303867" y="133147"/>
                  </a:lnTo>
                  <a:lnTo>
                    <a:pt x="1303242" y="117391"/>
                  </a:lnTo>
                  <a:lnTo>
                    <a:pt x="1303023" y="111885"/>
                  </a:lnTo>
                  <a:lnTo>
                    <a:pt x="1303004" y="111395"/>
                  </a:lnTo>
                </a:path>
                <a:path w="3248025" h="3302635">
                  <a:moveTo>
                    <a:pt x="1278092" y="1579480"/>
                  </a:moveTo>
                  <a:lnTo>
                    <a:pt x="1277356" y="1578679"/>
                  </a:lnTo>
                  <a:lnTo>
                    <a:pt x="1272555" y="1573470"/>
                  </a:lnTo>
                  <a:lnTo>
                    <a:pt x="1260639" y="1560534"/>
                  </a:lnTo>
                  <a:lnTo>
                    <a:pt x="1239803" y="1537918"/>
                  </a:lnTo>
                  <a:lnTo>
                    <a:pt x="1209697" y="1505238"/>
                  </a:lnTo>
                  <a:lnTo>
                    <a:pt x="1171380" y="1463645"/>
                  </a:lnTo>
                  <a:lnTo>
                    <a:pt x="1126962" y="1415431"/>
                  </a:lnTo>
                  <a:lnTo>
                    <a:pt x="1079026" y="1363398"/>
                  </a:lnTo>
                  <a:lnTo>
                    <a:pt x="1030052" y="1310238"/>
                  </a:lnTo>
                  <a:lnTo>
                    <a:pt x="982020" y="1258101"/>
                  </a:lnTo>
                  <a:lnTo>
                    <a:pt x="936252" y="1208419"/>
                  </a:lnTo>
                  <a:lnTo>
                    <a:pt x="893432" y="1161940"/>
                  </a:lnTo>
                  <a:lnTo>
                    <a:pt x="853734" y="1118849"/>
                  </a:lnTo>
                  <a:lnTo>
                    <a:pt x="816968" y="1078941"/>
                  </a:lnTo>
                  <a:lnTo>
                    <a:pt x="782709" y="1041753"/>
                  </a:lnTo>
                  <a:lnTo>
                    <a:pt x="750404" y="1006687"/>
                  </a:lnTo>
                  <a:lnTo>
                    <a:pt x="719453" y="973091"/>
                  </a:lnTo>
                  <a:lnTo>
                    <a:pt x="689271" y="940329"/>
                  </a:lnTo>
                  <a:lnTo>
                    <a:pt x="666455" y="915563"/>
                  </a:lnTo>
                  <a:lnTo>
                    <a:pt x="636522" y="883070"/>
                  </a:lnTo>
                  <a:lnTo>
                    <a:pt x="606207" y="850164"/>
                  </a:lnTo>
                  <a:lnTo>
                    <a:pt x="574989" y="816278"/>
                  </a:lnTo>
                  <a:lnTo>
                    <a:pt x="542275" y="780768"/>
                  </a:lnTo>
                  <a:lnTo>
                    <a:pt x="507467" y="742985"/>
                  </a:lnTo>
                  <a:lnTo>
                    <a:pt x="470037" y="702356"/>
                  </a:lnTo>
                  <a:lnTo>
                    <a:pt x="429606" y="658468"/>
                  </a:lnTo>
                  <a:lnTo>
                    <a:pt x="386055" y="611194"/>
                  </a:lnTo>
                  <a:lnTo>
                    <a:pt x="339665" y="560840"/>
                  </a:lnTo>
                  <a:lnTo>
                    <a:pt x="291264" y="508302"/>
                  </a:lnTo>
                  <a:lnTo>
                    <a:pt x="242334" y="455189"/>
                  </a:lnTo>
                  <a:lnTo>
                    <a:pt x="194997" y="403806"/>
                  </a:lnTo>
                  <a:lnTo>
                    <a:pt x="151800" y="356917"/>
                  </a:lnTo>
                  <a:lnTo>
                    <a:pt x="115271" y="317264"/>
                  </a:lnTo>
                  <a:lnTo>
                    <a:pt x="87316" y="286921"/>
                  </a:lnTo>
                  <a:lnTo>
                    <a:pt x="68683" y="266696"/>
                  </a:lnTo>
                  <a:lnTo>
                    <a:pt x="58669" y="255824"/>
                  </a:lnTo>
                  <a:lnTo>
                    <a:pt x="55150" y="252006"/>
                  </a:lnTo>
                  <a:lnTo>
                    <a:pt x="54819" y="251646"/>
                  </a:lnTo>
                </a:path>
                <a:path w="3248025" h="3302635">
                  <a:moveTo>
                    <a:pt x="2438603" y="1295778"/>
                  </a:moveTo>
                  <a:lnTo>
                    <a:pt x="2437849" y="1294912"/>
                  </a:lnTo>
                  <a:lnTo>
                    <a:pt x="2432971" y="1289298"/>
                  </a:lnTo>
                  <a:lnTo>
                    <a:pt x="2420941" y="1275457"/>
                  </a:lnTo>
                  <a:lnTo>
                    <a:pt x="2400127" y="1251509"/>
                  </a:lnTo>
                  <a:lnTo>
                    <a:pt x="2370477" y="1217395"/>
                  </a:lnTo>
                  <a:lnTo>
                    <a:pt x="2333404" y="1174740"/>
                  </a:lnTo>
                  <a:lnTo>
                    <a:pt x="2291288" y="1126282"/>
                  </a:lnTo>
                  <a:lnTo>
                    <a:pt x="2246786" y="1075082"/>
                  </a:lnTo>
                  <a:lnTo>
                    <a:pt x="2202251" y="1023839"/>
                  </a:lnTo>
                  <a:lnTo>
                    <a:pt x="2159377" y="974510"/>
                  </a:lnTo>
                  <a:lnTo>
                    <a:pt x="2119146" y="928223"/>
                  </a:lnTo>
                  <a:lnTo>
                    <a:pt x="2081925" y="885396"/>
                  </a:lnTo>
                  <a:lnTo>
                    <a:pt x="2047620" y="845927"/>
                  </a:lnTo>
                  <a:lnTo>
                    <a:pt x="2015853" y="809377"/>
                  </a:lnTo>
                  <a:lnTo>
                    <a:pt x="1986077" y="775119"/>
                  </a:lnTo>
                  <a:lnTo>
                    <a:pt x="1957683" y="742449"/>
                  </a:lnTo>
                  <a:lnTo>
                    <a:pt x="1930067" y="710675"/>
                  </a:lnTo>
                  <a:lnTo>
                    <a:pt x="1910316" y="687950"/>
                  </a:lnTo>
                  <a:lnTo>
                    <a:pt x="1882936" y="656449"/>
                  </a:lnTo>
                  <a:lnTo>
                    <a:pt x="1855161" y="624491"/>
                  </a:lnTo>
                  <a:lnTo>
                    <a:pt x="1826445" y="591452"/>
                  </a:lnTo>
                  <a:lnTo>
                    <a:pt x="1796177" y="556626"/>
                  </a:lnTo>
                  <a:lnTo>
                    <a:pt x="1763754" y="519322"/>
                  </a:lnTo>
                  <a:lnTo>
                    <a:pt x="1728667" y="478952"/>
                  </a:lnTo>
                  <a:lnTo>
                    <a:pt x="1690601" y="435155"/>
                  </a:lnTo>
                  <a:lnTo>
                    <a:pt x="1649577" y="387953"/>
                  </a:lnTo>
                  <a:lnTo>
                    <a:pt x="1606114" y="337946"/>
                  </a:lnTo>
                  <a:lnTo>
                    <a:pt x="1561386" y="286483"/>
                  </a:lnTo>
                  <a:lnTo>
                    <a:pt x="1517289" y="235748"/>
                  </a:lnTo>
                  <a:lnTo>
                    <a:pt x="1476307" y="188594"/>
                  </a:lnTo>
                  <a:lnTo>
                    <a:pt x="1441087" y="148073"/>
                  </a:lnTo>
                  <a:lnTo>
                    <a:pt x="1413808" y="116685"/>
                  </a:lnTo>
                  <a:lnTo>
                    <a:pt x="1395508" y="95631"/>
                  </a:lnTo>
                  <a:lnTo>
                    <a:pt x="1385694" y="84339"/>
                  </a:lnTo>
                  <a:lnTo>
                    <a:pt x="1382319" y="80455"/>
                  </a:lnTo>
                  <a:lnTo>
                    <a:pt x="1382029" y="80123"/>
                  </a:lnTo>
                </a:path>
                <a:path w="3248025" h="3302635">
                  <a:moveTo>
                    <a:pt x="1447824" y="1771603"/>
                  </a:moveTo>
                  <a:lnTo>
                    <a:pt x="1448552" y="1772463"/>
                  </a:lnTo>
                  <a:lnTo>
                    <a:pt x="1453278" y="1778041"/>
                  </a:lnTo>
                  <a:lnTo>
                    <a:pt x="1464958" y="1791831"/>
                  </a:lnTo>
                  <a:lnTo>
                    <a:pt x="1485244" y="1815783"/>
                  </a:lnTo>
                  <a:lnTo>
                    <a:pt x="1514295" y="1850079"/>
                  </a:lnTo>
                  <a:lnTo>
                    <a:pt x="1550854" y="1893242"/>
                  </a:lnTo>
                  <a:lnTo>
                    <a:pt x="1592693" y="1942639"/>
                  </a:lnTo>
                  <a:lnTo>
                    <a:pt x="1637238" y="1995230"/>
                  </a:lnTo>
                  <a:lnTo>
                    <a:pt x="1682149" y="2048251"/>
                  </a:lnTo>
                  <a:lnTo>
                    <a:pt x="1725667" y="2099629"/>
                  </a:lnTo>
                  <a:lnTo>
                    <a:pt x="1766717" y="2148095"/>
                  </a:lnTo>
                  <a:lnTo>
                    <a:pt x="1804838" y="2193100"/>
                  </a:lnTo>
                  <a:lnTo>
                    <a:pt x="1840029" y="2234648"/>
                  </a:lnTo>
                  <a:lnTo>
                    <a:pt x="1872603" y="2273106"/>
                  </a:lnTo>
                  <a:lnTo>
                    <a:pt x="1903053" y="2309056"/>
                  </a:lnTo>
                  <a:lnTo>
                    <a:pt x="1931960" y="2343183"/>
                  </a:lnTo>
                  <a:lnTo>
                    <a:pt x="1959917" y="2376191"/>
                  </a:lnTo>
                  <a:lnTo>
                    <a:pt x="1987454" y="2408702"/>
                  </a:lnTo>
                  <a:lnTo>
                    <a:pt x="1989740" y="2411400"/>
                  </a:lnTo>
                  <a:lnTo>
                    <a:pt x="2017263" y="2443894"/>
                  </a:lnTo>
                  <a:lnTo>
                    <a:pt x="2045166" y="2476836"/>
                  </a:lnTo>
                  <a:lnTo>
                    <a:pt x="2073971" y="2510845"/>
                  </a:lnTo>
                  <a:lnTo>
                    <a:pt x="2104270" y="2546617"/>
                  </a:lnTo>
                  <a:lnTo>
                    <a:pt x="2136647" y="2584841"/>
                  </a:lnTo>
                  <a:lnTo>
                    <a:pt x="2171605" y="2626114"/>
                  </a:lnTo>
                  <a:lnTo>
                    <a:pt x="2209477" y="2670827"/>
                  </a:lnTo>
                  <a:lnTo>
                    <a:pt x="2250294" y="2719015"/>
                  </a:lnTo>
                  <a:lnTo>
                    <a:pt x="2293638" y="2770188"/>
                  </a:lnTo>
                  <a:lnTo>
                    <a:pt x="2338491" y="2823142"/>
                  </a:lnTo>
                  <a:lnTo>
                    <a:pt x="2383149" y="2875866"/>
                  </a:lnTo>
                  <a:lnTo>
                    <a:pt x="2425311" y="2925644"/>
                  </a:lnTo>
                  <a:lnTo>
                    <a:pt x="2462405" y="2969436"/>
                  </a:lnTo>
                  <a:lnTo>
                    <a:pt x="2492145" y="3004548"/>
                  </a:lnTo>
                  <a:lnTo>
                    <a:pt x="2513175" y="3029377"/>
                  </a:lnTo>
                  <a:lnTo>
                    <a:pt x="2525528" y="3043962"/>
                  </a:lnTo>
                  <a:lnTo>
                    <a:pt x="2530736" y="3050110"/>
                  </a:lnTo>
                  <a:lnTo>
                    <a:pt x="2531655" y="3051196"/>
                  </a:lnTo>
                </a:path>
                <a:path w="3248025" h="3302635">
                  <a:moveTo>
                    <a:pt x="2529394" y="1520508"/>
                  </a:moveTo>
                  <a:lnTo>
                    <a:pt x="2529456" y="1521691"/>
                  </a:lnTo>
                  <a:lnTo>
                    <a:pt x="2529855" y="1529334"/>
                  </a:lnTo>
                  <a:lnTo>
                    <a:pt x="2530836" y="1548093"/>
                  </a:lnTo>
                  <a:lnTo>
                    <a:pt x="2532520" y="1580325"/>
                  </a:lnTo>
                  <a:lnTo>
                    <a:pt x="2534898" y="1625810"/>
                  </a:lnTo>
                  <a:lnTo>
                    <a:pt x="2537837" y="1682024"/>
                  </a:lnTo>
                  <a:lnTo>
                    <a:pt x="2541131" y="1745062"/>
                  </a:lnTo>
                  <a:lnTo>
                    <a:pt x="2544567" y="1810783"/>
                  </a:lnTo>
                  <a:lnTo>
                    <a:pt x="2547962" y="1875729"/>
                  </a:lnTo>
                  <a:lnTo>
                    <a:pt x="2551194" y="1937566"/>
                  </a:lnTo>
                  <a:lnTo>
                    <a:pt x="2554201" y="1995097"/>
                  </a:lnTo>
                  <a:lnTo>
                    <a:pt x="2556968" y="2048041"/>
                  </a:lnTo>
                  <a:lnTo>
                    <a:pt x="2559515" y="2096750"/>
                  </a:lnTo>
                  <a:lnTo>
                    <a:pt x="2561877" y="2141955"/>
                  </a:lnTo>
                  <a:lnTo>
                    <a:pt x="2564106" y="2184580"/>
                  </a:lnTo>
                  <a:lnTo>
                    <a:pt x="2566249" y="2225597"/>
                  </a:lnTo>
                  <a:lnTo>
                    <a:pt x="2568355" y="2265888"/>
                  </a:lnTo>
                  <a:lnTo>
                    <a:pt x="2568611" y="2270784"/>
                  </a:lnTo>
                  <a:lnTo>
                    <a:pt x="2570715" y="2311038"/>
                  </a:lnTo>
                  <a:lnTo>
                    <a:pt x="2572852" y="2351921"/>
                  </a:lnTo>
                  <a:lnTo>
                    <a:pt x="2575067" y="2394300"/>
                  </a:lnTo>
                  <a:lnTo>
                    <a:pt x="2577411" y="2439139"/>
                  </a:lnTo>
                  <a:lnTo>
                    <a:pt x="2579933" y="2487375"/>
                  </a:lnTo>
                  <a:lnTo>
                    <a:pt x="2582672" y="2539774"/>
                  </a:lnTo>
                  <a:lnTo>
                    <a:pt x="2585650" y="2596747"/>
                  </a:lnTo>
                  <a:lnTo>
                    <a:pt x="2588857" y="2658102"/>
                  </a:lnTo>
                  <a:lnTo>
                    <a:pt x="2592236" y="2722770"/>
                  </a:lnTo>
                  <a:lnTo>
                    <a:pt x="2595676" y="2788560"/>
                  </a:lnTo>
                  <a:lnTo>
                    <a:pt x="2598999" y="2852140"/>
                  </a:lnTo>
                  <a:lnTo>
                    <a:pt x="2601992" y="2909411"/>
                  </a:lnTo>
                  <a:lnTo>
                    <a:pt x="2604448" y="2956376"/>
                  </a:lnTo>
                  <a:lnTo>
                    <a:pt x="2606221" y="2990288"/>
                  </a:lnTo>
                  <a:lnTo>
                    <a:pt x="2607282" y="3010613"/>
                  </a:lnTo>
                  <a:lnTo>
                    <a:pt x="2607742" y="3019403"/>
                  </a:lnTo>
                  <a:lnTo>
                    <a:pt x="2607829" y="3021058"/>
                  </a:lnTo>
                </a:path>
                <a:path w="3248025" h="3302635">
                  <a:moveTo>
                    <a:pt x="2613975" y="1302490"/>
                  </a:moveTo>
                  <a:lnTo>
                    <a:pt x="2615049" y="1301430"/>
                  </a:lnTo>
                  <a:lnTo>
                    <a:pt x="2621798" y="1294771"/>
                  </a:lnTo>
                  <a:lnTo>
                    <a:pt x="2637595" y="1279185"/>
                  </a:lnTo>
                  <a:lnTo>
                    <a:pt x="2662842" y="1254275"/>
                  </a:lnTo>
                  <a:lnTo>
                    <a:pt x="2695193" y="1222354"/>
                  </a:lnTo>
                  <a:lnTo>
                    <a:pt x="2730925" y="1187098"/>
                  </a:lnTo>
                  <a:lnTo>
                    <a:pt x="2766588" y="1151910"/>
                  </a:lnTo>
                  <a:lnTo>
                    <a:pt x="2799963" y="1118981"/>
                  </a:lnTo>
                  <a:lnTo>
                    <a:pt x="2830153" y="1089193"/>
                  </a:lnTo>
                  <a:lnTo>
                    <a:pt x="2857228" y="1062478"/>
                  </a:lnTo>
                  <a:lnTo>
                    <a:pt x="2881811" y="1038224"/>
                  </a:lnTo>
                  <a:lnTo>
                    <a:pt x="2904760" y="1015580"/>
                  </a:lnTo>
                  <a:lnTo>
                    <a:pt x="2926943" y="993692"/>
                  </a:lnTo>
                  <a:lnTo>
                    <a:pt x="2930778" y="989909"/>
                  </a:lnTo>
                  <a:lnTo>
                    <a:pt x="2952904" y="968076"/>
                  </a:lnTo>
                  <a:lnTo>
                    <a:pt x="2975661" y="945624"/>
                  </a:lnTo>
                  <a:lnTo>
                    <a:pt x="2999895" y="921713"/>
                  </a:lnTo>
                  <a:lnTo>
                    <a:pt x="3026482" y="895481"/>
                  </a:lnTo>
                  <a:lnTo>
                    <a:pt x="3056104" y="866253"/>
                  </a:lnTo>
                  <a:lnTo>
                    <a:pt x="3088956" y="833837"/>
                  </a:lnTo>
                  <a:lnTo>
                    <a:pt x="3124341" y="798924"/>
                  </a:lnTo>
                  <a:lnTo>
                    <a:pt x="3160281" y="763464"/>
                  </a:lnTo>
                  <a:lnTo>
                    <a:pt x="3193499" y="730688"/>
                  </a:lnTo>
                  <a:lnTo>
                    <a:pt x="3220212" y="704331"/>
                  </a:lnTo>
                  <a:lnTo>
                    <a:pt x="3237710" y="687066"/>
                  </a:lnTo>
                  <a:lnTo>
                    <a:pt x="3245869" y="679016"/>
                  </a:lnTo>
                  <a:lnTo>
                    <a:pt x="3247574" y="677334"/>
                  </a:lnTo>
                </a:path>
                <a:path w="3248025" h="3302635">
                  <a:moveTo>
                    <a:pt x="1170718" y="0"/>
                  </a:moveTo>
                  <a:lnTo>
                    <a:pt x="1169349" y="179"/>
                  </a:lnTo>
                  <a:lnTo>
                    <a:pt x="1160652" y="1316"/>
                  </a:lnTo>
                  <a:lnTo>
                    <a:pt x="1139866" y="4036"/>
                  </a:lnTo>
                  <a:lnTo>
                    <a:pt x="1105568" y="8522"/>
                  </a:lnTo>
                  <a:lnTo>
                    <a:pt x="1059745" y="14518"/>
                  </a:lnTo>
                  <a:lnTo>
                    <a:pt x="1006682" y="21459"/>
                  </a:lnTo>
                  <a:lnTo>
                    <a:pt x="951183" y="28720"/>
                  </a:lnTo>
                  <a:lnTo>
                    <a:pt x="897091" y="35797"/>
                  </a:lnTo>
                  <a:lnTo>
                    <a:pt x="846683" y="42391"/>
                  </a:lnTo>
                  <a:lnTo>
                    <a:pt x="800792" y="48395"/>
                  </a:lnTo>
                  <a:lnTo>
                    <a:pt x="759217" y="53834"/>
                  </a:lnTo>
                  <a:lnTo>
                    <a:pt x="721156" y="58813"/>
                  </a:lnTo>
                  <a:lnTo>
                    <a:pt x="685531" y="63474"/>
                  </a:lnTo>
                  <a:lnTo>
                    <a:pt x="651221" y="67962"/>
                  </a:lnTo>
                  <a:lnTo>
                    <a:pt x="632938" y="70354"/>
                  </a:lnTo>
                  <a:lnTo>
                    <a:pt x="598927" y="74804"/>
                  </a:lnTo>
                  <a:lnTo>
                    <a:pt x="564145" y="79354"/>
                  </a:lnTo>
                  <a:lnTo>
                    <a:pt x="527538" y="84143"/>
                  </a:lnTo>
                  <a:lnTo>
                    <a:pt x="487979" y="89318"/>
                  </a:lnTo>
                  <a:lnTo>
                    <a:pt x="444485" y="95008"/>
                  </a:lnTo>
                  <a:lnTo>
                    <a:pt x="396485" y="101288"/>
                  </a:lnTo>
                  <a:lnTo>
                    <a:pt x="344196" y="108129"/>
                  </a:lnTo>
                  <a:lnTo>
                    <a:pt x="289073" y="115340"/>
                  </a:lnTo>
                  <a:lnTo>
                    <a:pt x="234138" y="122527"/>
                  </a:lnTo>
                  <a:lnTo>
                    <a:pt x="183805" y="129111"/>
                  </a:lnTo>
                  <a:lnTo>
                    <a:pt x="142865" y="134467"/>
                  </a:lnTo>
                  <a:lnTo>
                    <a:pt x="114747" y="138146"/>
                  </a:lnTo>
                  <a:lnTo>
                    <a:pt x="99928" y="140084"/>
                  </a:lnTo>
                  <a:lnTo>
                    <a:pt x="95380" y="140680"/>
                  </a:lnTo>
                  <a:lnTo>
                    <a:pt x="95157" y="140709"/>
                  </a:lnTo>
                </a:path>
                <a:path w="3248025" h="3302635">
                  <a:moveTo>
                    <a:pt x="1282604" y="1772025"/>
                  </a:moveTo>
                  <a:lnTo>
                    <a:pt x="1281937" y="1772822"/>
                  </a:lnTo>
                  <a:lnTo>
                    <a:pt x="1277580" y="1778019"/>
                  </a:lnTo>
                  <a:lnTo>
                    <a:pt x="1266702" y="1790996"/>
                  </a:lnTo>
                  <a:lnTo>
                    <a:pt x="1247526" y="1813873"/>
                  </a:lnTo>
                  <a:lnTo>
                    <a:pt x="1219503" y="1847304"/>
                  </a:lnTo>
                  <a:lnTo>
                    <a:pt x="1183330" y="1890456"/>
                  </a:lnTo>
                  <a:lnTo>
                    <a:pt x="1140706" y="1941306"/>
                  </a:lnTo>
                  <a:lnTo>
                    <a:pt x="1093891" y="1997155"/>
                  </a:lnTo>
                  <a:lnTo>
                    <a:pt x="1045211" y="2055228"/>
                  </a:lnTo>
                  <a:lnTo>
                    <a:pt x="996672" y="2113133"/>
                  </a:lnTo>
                  <a:lnTo>
                    <a:pt x="949749" y="2169110"/>
                  </a:lnTo>
                  <a:lnTo>
                    <a:pt x="905345" y="2222084"/>
                  </a:lnTo>
                  <a:lnTo>
                    <a:pt x="863859" y="2271576"/>
                  </a:lnTo>
                  <a:lnTo>
                    <a:pt x="825301" y="2317574"/>
                  </a:lnTo>
                  <a:lnTo>
                    <a:pt x="789417" y="2360383"/>
                  </a:lnTo>
                  <a:lnTo>
                    <a:pt x="755781" y="2400509"/>
                  </a:lnTo>
                  <a:lnTo>
                    <a:pt x="723878" y="2438568"/>
                  </a:lnTo>
                  <a:lnTo>
                    <a:pt x="693163" y="2475211"/>
                  </a:lnTo>
                  <a:lnTo>
                    <a:pt x="663117" y="2511054"/>
                  </a:lnTo>
                  <a:lnTo>
                    <a:pt x="641302" y="2537078"/>
                  </a:lnTo>
                  <a:lnTo>
                    <a:pt x="611462" y="2572676"/>
                  </a:lnTo>
                  <a:lnTo>
                    <a:pt x="581285" y="2608678"/>
                  </a:lnTo>
                  <a:lnTo>
                    <a:pt x="550304" y="2645636"/>
                  </a:lnTo>
                  <a:lnTo>
                    <a:pt x="517990" y="2684186"/>
                  </a:lnTo>
                  <a:lnTo>
                    <a:pt x="483798" y="2724976"/>
                  </a:lnTo>
                  <a:lnTo>
                    <a:pt x="447233" y="2768598"/>
                  </a:lnTo>
                  <a:lnTo>
                    <a:pt x="407905" y="2815513"/>
                  </a:lnTo>
                  <a:lnTo>
                    <a:pt x="365621" y="2865958"/>
                  </a:lnTo>
                  <a:lnTo>
                    <a:pt x="320482" y="2919806"/>
                  </a:lnTo>
                  <a:lnTo>
                    <a:pt x="273014" y="2976435"/>
                  </a:lnTo>
                  <a:lnTo>
                    <a:pt x="224268" y="3034586"/>
                  </a:lnTo>
                  <a:lnTo>
                    <a:pt x="175873" y="3092320"/>
                  </a:lnTo>
                  <a:lnTo>
                    <a:pt x="129949" y="3147107"/>
                  </a:lnTo>
                  <a:lnTo>
                    <a:pt x="88848" y="3196138"/>
                  </a:lnTo>
                  <a:lnTo>
                    <a:pt x="54730" y="3236839"/>
                  </a:lnTo>
                  <a:lnTo>
                    <a:pt x="29064" y="3267461"/>
                  </a:lnTo>
                  <a:lnTo>
                    <a:pt x="12221" y="3287552"/>
                  </a:lnTo>
                  <a:lnTo>
                    <a:pt x="3314" y="3298178"/>
                  </a:lnTo>
                  <a:lnTo>
                    <a:pt x="265" y="3301815"/>
                  </a:lnTo>
                  <a:lnTo>
                    <a:pt x="0" y="3302133"/>
                  </a:lnTo>
                </a:path>
              </a:pathLst>
            </a:custGeom>
            <a:ln w="8013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1411" y="3370205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1411" y="3370205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7"/>
                  </a:lnTo>
                  <a:lnTo>
                    <a:pt x="128295" y="256276"/>
                  </a:ln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9154" y="3088973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7"/>
                  </a:lnTo>
                  <a:lnTo>
                    <a:pt x="37576" y="218745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9154" y="3088973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6" y="246207"/>
                  </a:lnTo>
                  <a:lnTo>
                    <a:pt x="37576" y="218745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4376" y="1679787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7"/>
                  </a:lnTo>
                  <a:lnTo>
                    <a:pt x="37576" y="218746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6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4376" y="1679787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6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6" y="246207"/>
                  </a:lnTo>
                  <a:lnTo>
                    <a:pt x="37576" y="218746"/>
                  </a:lnTo>
                  <a:lnTo>
                    <a:pt x="10081" y="178015"/>
                  </a:lnTo>
                  <a:lnTo>
                    <a:pt x="0" y="128138"/>
                  </a:lnTo>
                  <a:lnTo>
                    <a:pt x="10081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090" y="5096811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4090" y="5096811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6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4398" y="1853780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6" y="246206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1" y="128138"/>
                  </a:ln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6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4398" y="1853780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1" y="128138"/>
                  </a:moveTo>
                  <a:lnTo>
                    <a:pt x="246508" y="178015"/>
                  </a:lnTo>
                  <a:lnTo>
                    <a:pt x="219014" y="218745"/>
                  </a:lnTo>
                  <a:lnTo>
                    <a:pt x="178234" y="246206"/>
                  </a:lnTo>
                  <a:lnTo>
                    <a:pt x="128295" y="256276"/>
                  </a:lnTo>
                  <a:lnTo>
                    <a:pt x="78356" y="246206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6" y="10069"/>
                  </a:lnTo>
                  <a:lnTo>
                    <a:pt x="128295" y="0"/>
                  </a:lnTo>
                  <a:lnTo>
                    <a:pt x="178234" y="10069"/>
                  </a:lnTo>
                  <a:lnTo>
                    <a:pt x="219014" y="37530"/>
                  </a:lnTo>
                  <a:lnTo>
                    <a:pt x="246508" y="78261"/>
                  </a:lnTo>
                  <a:lnTo>
                    <a:pt x="256591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0966" y="484545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0966" y="484545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5299" y="228370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128295" y="256276"/>
                  </a:move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25299" y="228370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39">
                  <a:moveTo>
                    <a:pt x="256590" y="128138"/>
                  </a:moveTo>
                  <a:lnTo>
                    <a:pt x="246508" y="178015"/>
                  </a:lnTo>
                  <a:lnTo>
                    <a:pt x="219013" y="218745"/>
                  </a:lnTo>
                  <a:lnTo>
                    <a:pt x="178233" y="246207"/>
                  </a:lnTo>
                  <a:lnTo>
                    <a:pt x="128295" y="256276"/>
                  </a:lnTo>
                  <a:lnTo>
                    <a:pt x="78357" y="246207"/>
                  </a:lnTo>
                  <a:lnTo>
                    <a:pt x="37576" y="218745"/>
                  </a:lnTo>
                  <a:lnTo>
                    <a:pt x="10082" y="178015"/>
                  </a:lnTo>
                  <a:lnTo>
                    <a:pt x="0" y="128138"/>
                  </a:lnTo>
                  <a:lnTo>
                    <a:pt x="10082" y="78261"/>
                  </a:lnTo>
                  <a:lnTo>
                    <a:pt x="37576" y="37530"/>
                  </a:lnTo>
                  <a:lnTo>
                    <a:pt x="78357" y="10069"/>
                  </a:lnTo>
                  <a:lnTo>
                    <a:pt x="128295" y="0"/>
                  </a:lnTo>
                  <a:lnTo>
                    <a:pt x="178233" y="10069"/>
                  </a:lnTo>
                  <a:lnTo>
                    <a:pt x="219013" y="37530"/>
                  </a:lnTo>
                  <a:lnTo>
                    <a:pt x="246508" y="78261"/>
                  </a:lnTo>
                  <a:lnTo>
                    <a:pt x="256590" y="128138"/>
                  </a:lnTo>
                  <a:close/>
                </a:path>
              </a:pathLst>
            </a:custGeom>
            <a:ln w="8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74387" y="3373053"/>
            <a:ext cx="21082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00008B"/>
                </a:solidFill>
                <a:latin typeface="Times New Roman"/>
                <a:cs typeface="Times New Roman"/>
              </a:rPr>
              <a:t>ego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2676" y="3119257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7897" y="1710258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7612" y="5127002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919" y="1884063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4487" y="4876082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8820" y="2314113"/>
            <a:ext cx="901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00008B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3138" y="1470164"/>
            <a:ext cx="339153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Efficiency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10" dirty="0">
                <a:latin typeface="Arial"/>
                <a:cs typeface="Arial"/>
              </a:rPr>
              <a:t>Effective </a:t>
            </a:r>
            <a:r>
              <a:rPr sz="2400" spc="-5" dirty="0">
                <a:latin typeface="Arial"/>
                <a:cs typeface="Arial"/>
              </a:rPr>
              <a:t>Size/actual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3138" y="2562364"/>
            <a:ext cx="1475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4.67/6=.78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5585" y="0"/>
            <a:ext cx="2639291" cy="7647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5551" y="0"/>
            <a:ext cx="2533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Constraint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1938021"/>
            <a:ext cx="5562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also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connected to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-5" dirty="0">
                <a:latin typeface="Arial"/>
                <a:cs typeface="Arial"/>
              </a:rPr>
              <a:t> other</a:t>
            </a:r>
            <a:r>
              <a:rPr sz="3200" spc="325" dirty="0">
                <a:latin typeface="Arial"/>
                <a:cs typeface="Arial"/>
              </a:rPr>
              <a:t> </a:t>
            </a:r>
            <a:r>
              <a:rPr sz="2925" spc="-30" baseline="9971" dirty="0">
                <a:latin typeface="Cambria Math"/>
                <a:cs typeface="Cambria Math"/>
              </a:rPr>
              <a:t>𝑐</a:t>
            </a:r>
            <a:endParaRPr sz="2925" baseline="9971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2505965"/>
            <a:ext cx="8277859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298450" algn="l"/>
              </a:tabLst>
            </a:pPr>
            <a:r>
              <a:rPr sz="2800" dirty="0">
                <a:latin typeface="Arial"/>
                <a:cs typeface="Arial"/>
              </a:rPr>
              <a:t>Less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 navigate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everyone</a:t>
            </a:r>
            <a:r>
              <a:rPr sz="2800" spc="-5" dirty="0">
                <a:latin typeface="Arial"/>
                <a:cs typeface="Arial"/>
              </a:rPr>
              <a:t> tied to </a:t>
            </a:r>
            <a:r>
              <a:rPr sz="2800" dirty="0">
                <a:latin typeface="Arial"/>
                <a:cs typeface="Arial"/>
              </a:rPr>
              <a:t>everyone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5117465" algn="l"/>
              </a:tabLst>
            </a:pPr>
            <a:r>
              <a:rPr sz="3600" baseline="1157" dirty="0">
                <a:latin typeface="Arial"/>
                <a:cs typeface="Arial"/>
              </a:rPr>
              <a:t>Low</a:t>
            </a:r>
            <a:r>
              <a:rPr sz="3600" spc="15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Constraint	</a:t>
            </a:r>
            <a:r>
              <a:rPr sz="2400" dirty="0">
                <a:latin typeface="Arial"/>
                <a:cs typeface="Arial"/>
              </a:rPr>
              <a:t>Higher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Constraint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1997" y="3782454"/>
            <a:ext cx="2985407" cy="256195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99477" y="3666478"/>
            <a:ext cx="2720975" cy="2720975"/>
            <a:chOff x="999477" y="3666478"/>
            <a:chExt cx="2720975" cy="2720975"/>
          </a:xfrm>
        </p:grpSpPr>
        <p:sp>
          <p:nvSpPr>
            <p:cNvPr id="8" name="object 8"/>
            <p:cNvSpPr/>
            <p:nvPr/>
          </p:nvSpPr>
          <p:spPr>
            <a:xfrm>
              <a:off x="1189949" y="3856086"/>
              <a:ext cx="2348865" cy="2339340"/>
            </a:xfrm>
            <a:custGeom>
              <a:avLst/>
              <a:gdLst/>
              <a:ahLst/>
              <a:cxnLst/>
              <a:rect l="l" t="t" r="r" b="b"/>
              <a:pathLst>
                <a:path w="2348865" h="2339340">
                  <a:moveTo>
                    <a:pt x="1146393" y="1166566"/>
                  </a:moveTo>
                  <a:lnTo>
                    <a:pt x="1146595" y="1165746"/>
                  </a:lnTo>
                  <a:lnTo>
                    <a:pt x="1147904" y="1160434"/>
                  </a:lnTo>
                  <a:lnTo>
                    <a:pt x="1151133" y="1147329"/>
                  </a:lnTo>
                  <a:lnTo>
                    <a:pt x="1156725" y="1124632"/>
                  </a:lnTo>
                  <a:lnTo>
                    <a:pt x="1164701" y="1092258"/>
                  </a:lnTo>
                  <a:lnTo>
                    <a:pt x="1174691" y="1051714"/>
                  </a:lnTo>
                  <a:lnTo>
                    <a:pt x="1186060" y="1005570"/>
                  </a:lnTo>
                  <a:lnTo>
                    <a:pt x="1198095" y="956724"/>
                  </a:lnTo>
                  <a:lnTo>
                    <a:pt x="1210162" y="907750"/>
                  </a:lnTo>
                  <a:lnTo>
                    <a:pt x="1221796" y="860530"/>
                  </a:lnTo>
                  <a:lnTo>
                    <a:pt x="1232727" y="816165"/>
                  </a:lnTo>
                  <a:lnTo>
                    <a:pt x="1242850" y="775082"/>
                  </a:lnTo>
                  <a:lnTo>
                    <a:pt x="1252181" y="737205"/>
                  </a:lnTo>
                  <a:lnTo>
                    <a:pt x="1260822" y="702136"/>
                  </a:lnTo>
                  <a:lnTo>
                    <a:pt x="1268916" y="669289"/>
                  </a:lnTo>
                  <a:lnTo>
                    <a:pt x="1276624" y="638001"/>
                  </a:lnTo>
                  <a:lnTo>
                    <a:pt x="1284111" y="607613"/>
                  </a:lnTo>
                  <a:lnTo>
                    <a:pt x="1290106" y="583283"/>
                  </a:lnTo>
                  <a:lnTo>
                    <a:pt x="1297517" y="553202"/>
                  </a:lnTo>
                  <a:lnTo>
                    <a:pt x="1305035" y="522691"/>
                  </a:lnTo>
                  <a:lnTo>
                    <a:pt x="1312804" y="491157"/>
                  </a:lnTo>
                  <a:lnTo>
                    <a:pt x="1320989" y="457938"/>
                  </a:lnTo>
                  <a:lnTo>
                    <a:pt x="1329751" y="422374"/>
                  </a:lnTo>
                  <a:lnTo>
                    <a:pt x="1339229" y="383909"/>
                  </a:lnTo>
                  <a:lnTo>
                    <a:pt x="1349507" y="342194"/>
                  </a:lnTo>
                  <a:lnTo>
                    <a:pt x="1360585" y="297233"/>
                  </a:lnTo>
                  <a:lnTo>
                    <a:pt x="1372328" y="249570"/>
                  </a:lnTo>
                  <a:lnTo>
                    <a:pt x="1384430" y="200452"/>
                  </a:lnTo>
                  <a:lnTo>
                    <a:pt x="1396391" y="151905"/>
                  </a:lnTo>
                  <a:lnTo>
                    <a:pt x="1407552" y="106605"/>
                  </a:lnTo>
                  <a:lnTo>
                    <a:pt x="1417201" y="67442"/>
                  </a:lnTo>
                  <a:lnTo>
                    <a:pt x="1424742" y="36840"/>
                  </a:lnTo>
                  <a:lnTo>
                    <a:pt x="1429868" y="16031"/>
                  </a:lnTo>
                  <a:lnTo>
                    <a:pt x="1432686" y="4600"/>
                  </a:lnTo>
                  <a:lnTo>
                    <a:pt x="1433710" y="440"/>
                  </a:lnTo>
                  <a:lnTo>
                    <a:pt x="1433819" y="0"/>
                  </a:lnTo>
                </a:path>
                <a:path w="2348865" h="2339340">
                  <a:moveTo>
                    <a:pt x="1218400" y="1261157"/>
                  </a:moveTo>
                  <a:lnTo>
                    <a:pt x="1219522" y="1261188"/>
                  </a:lnTo>
                  <a:lnTo>
                    <a:pt x="1226556" y="1261385"/>
                  </a:lnTo>
                  <a:lnTo>
                    <a:pt x="1242996" y="1261844"/>
                  </a:lnTo>
                  <a:lnTo>
                    <a:pt x="1269213" y="1262576"/>
                  </a:lnTo>
                  <a:lnTo>
                    <a:pt x="1302708" y="1263510"/>
                  </a:lnTo>
                  <a:lnTo>
                    <a:pt x="1339583" y="1264539"/>
                  </a:lnTo>
                  <a:lnTo>
                    <a:pt x="1376274" y="1265563"/>
                  </a:lnTo>
                  <a:lnTo>
                    <a:pt x="1410523" y="1266519"/>
                  </a:lnTo>
                  <a:lnTo>
                    <a:pt x="1441455" y="1267382"/>
                  </a:lnTo>
                  <a:lnTo>
                    <a:pt x="1469180" y="1268156"/>
                  </a:lnTo>
                  <a:lnTo>
                    <a:pt x="1494374" y="1268859"/>
                  </a:lnTo>
                  <a:lnTo>
                    <a:pt x="1517938" y="1269516"/>
                  </a:lnTo>
                  <a:lnTo>
                    <a:pt x="1540771" y="1270154"/>
                  </a:lnTo>
                  <a:lnTo>
                    <a:pt x="1542826" y="1270211"/>
                  </a:lnTo>
                  <a:lnTo>
                    <a:pt x="1565631" y="1270848"/>
                  </a:lnTo>
                  <a:lnTo>
                    <a:pt x="1589094" y="1271503"/>
                  </a:lnTo>
                  <a:lnTo>
                    <a:pt x="1614101" y="1272200"/>
                  </a:lnTo>
                  <a:lnTo>
                    <a:pt x="1641566" y="1272966"/>
                  </a:lnTo>
                  <a:lnTo>
                    <a:pt x="1672191" y="1273821"/>
                  </a:lnTo>
                  <a:lnTo>
                    <a:pt x="1706158" y="1274769"/>
                  </a:lnTo>
                  <a:lnTo>
                    <a:pt x="1742699" y="1275789"/>
                  </a:lnTo>
                  <a:lnTo>
                    <a:pt x="1779689" y="1276822"/>
                  </a:lnTo>
                  <a:lnTo>
                    <a:pt x="1813655" y="1277769"/>
                  </a:lnTo>
                  <a:lnTo>
                    <a:pt x="1840667" y="1278523"/>
                  </a:lnTo>
                  <a:lnTo>
                    <a:pt x="1858025" y="1279007"/>
                  </a:lnTo>
                  <a:lnTo>
                    <a:pt x="1865809" y="1279224"/>
                  </a:lnTo>
                  <a:lnTo>
                    <a:pt x="1867250" y="1279265"/>
                  </a:lnTo>
                </a:path>
                <a:path w="2348865" h="2339340">
                  <a:moveTo>
                    <a:pt x="1207946" y="1215193"/>
                  </a:moveTo>
                  <a:lnTo>
                    <a:pt x="1208675" y="1214818"/>
                  </a:lnTo>
                  <a:lnTo>
                    <a:pt x="1213406" y="1212384"/>
                  </a:lnTo>
                  <a:lnTo>
                    <a:pt x="1225127" y="1206354"/>
                  </a:lnTo>
                  <a:lnTo>
                    <a:pt x="1245548" y="1195848"/>
                  </a:lnTo>
                  <a:lnTo>
                    <a:pt x="1274916" y="1180739"/>
                  </a:lnTo>
                  <a:lnTo>
                    <a:pt x="1312077" y="1161620"/>
                  </a:lnTo>
                  <a:lnTo>
                    <a:pt x="1354865" y="1139607"/>
                  </a:lnTo>
                  <a:lnTo>
                    <a:pt x="1400716" y="1116018"/>
                  </a:lnTo>
                  <a:lnTo>
                    <a:pt x="1447234" y="1092087"/>
                  </a:lnTo>
                  <a:lnTo>
                    <a:pt x="1492564" y="1068765"/>
                  </a:lnTo>
                  <a:lnTo>
                    <a:pt x="1535526" y="1046662"/>
                  </a:lnTo>
                  <a:lnTo>
                    <a:pt x="1575556" y="1026068"/>
                  </a:lnTo>
                  <a:lnTo>
                    <a:pt x="1612578" y="1007021"/>
                  </a:lnTo>
                  <a:lnTo>
                    <a:pt x="1646849" y="989390"/>
                  </a:lnTo>
                  <a:lnTo>
                    <a:pt x="1678828" y="972937"/>
                  </a:lnTo>
                  <a:lnTo>
                    <a:pt x="1709083" y="957372"/>
                  </a:lnTo>
                  <a:lnTo>
                    <a:pt x="1738210" y="942387"/>
                  </a:lnTo>
                  <a:lnTo>
                    <a:pt x="1766765" y="927697"/>
                  </a:lnTo>
                  <a:lnTo>
                    <a:pt x="1778121" y="921854"/>
                  </a:lnTo>
                  <a:lnTo>
                    <a:pt x="1806579" y="907214"/>
                  </a:lnTo>
                  <a:lnTo>
                    <a:pt x="1835414" y="892378"/>
                  </a:lnTo>
                  <a:lnTo>
                    <a:pt x="1865148" y="877082"/>
                  </a:lnTo>
                  <a:lnTo>
                    <a:pt x="1896367" y="861020"/>
                  </a:lnTo>
                  <a:lnTo>
                    <a:pt x="1929659" y="843893"/>
                  </a:lnTo>
                  <a:lnTo>
                    <a:pt x="1965536" y="825434"/>
                  </a:lnTo>
                  <a:lnTo>
                    <a:pt x="2004352" y="805465"/>
                  </a:lnTo>
                  <a:lnTo>
                    <a:pt x="2046179" y="783947"/>
                  </a:lnTo>
                  <a:lnTo>
                    <a:pt x="2090667" y="761059"/>
                  </a:lnTo>
                  <a:lnTo>
                    <a:pt x="2136896" y="737276"/>
                  </a:lnTo>
                  <a:lnTo>
                    <a:pt x="2183275" y="713414"/>
                  </a:lnTo>
                  <a:lnTo>
                    <a:pt x="2227597" y="690612"/>
                  </a:lnTo>
                  <a:lnTo>
                    <a:pt x="2267304" y="670184"/>
                  </a:lnTo>
                  <a:lnTo>
                    <a:pt x="2299994" y="653366"/>
                  </a:lnTo>
                  <a:lnTo>
                    <a:pt x="2324045" y="640992"/>
                  </a:lnTo>
                  <a:lnTo>
                    <a:pt x="2339117" y="633238"/>
                  </a:lnTo>
                  <a:lnTo>
                    <a:pt x="2346349" y="629517"/>
                  </a:lnTo>
                  <a:lnTo>
                    <a:pt x="2348247" y="628541"/>
                  </a:lnTo>
                </a:path>
                <a:path w="2348865" h="2339340">
                  <a:moveTo>
                    <a:pt x="1196995" y="1318527"/>
                  </a:moveTo>
                  <a:lnTo>
                    <a:pt x="1197634" y="1319050"/>
                  </a:lnTo>
                  <a:lnTo>
                    <a:pt x="1201783" y="1322449"/>
                  </a:lnTo>
                  <a:lnTo>
                    <a:pt x="1212048" y="1330859"/>
                  </a:lnTo>
                  <a:lnTo>
                    <a:pt x="1229904" y="1345486"/>
                  </a:lnTo>
                  <a:lnTo>
                    <a:pt x="1255526" y="1366475"/>
                  </a:lnTo>
                  <a:lnTo>
                    <a:pt x="1287853" y="1392957"/>
                  </a:lnTo>
                  <a:lnTo>
                    <a:pt x="1324955" y="1423351"/>
                  </a:lnTo>
                  <a:lnTo>
                    <a:pt x="1364577" y="1455808"/>
                  </a:lnTo>
                  <a:lnTo>
                    <a:pt x="1404641" y="1488629"/>
                  </a:lnTo>
                  <a:lnTo>
                    <a:pt x="1443566" y="1520515"/>
                  </a:lnTo>
                  <a:lnTo>
                    <a:pt x="1480363" y="1550659"/>
                  </a:lnTo>
                  <a:lnTo>
                    <a:pt x="1514587" y="1578696"/>
                  </a:lnTo>
                  <a:lnTo>
                    <a:pt x="1546208" y="1604598"/>
                  </a:lnTo>
                  <a:lnTo>
                    <a:pt x="1575476" y="1628574"/>
                  </a:lnTo>
                  <a:lnTo>
                    <a:pt x="1602811" y="1650967"/>
                  </a:lnTo>
                  <a:lnTo>
                    <a:pt x="1628718" y="1672190"/>
                  </a:lnTo>
                  <a:lnTo>
                    <a:pt x="1653719" y="1692670"/>
                  </a:lnTo>
                  <a:lnTo>
                    <a:pt x="1678291" y="1712799"/>
                  </a:lnTo>
                  <a:lnTo>
                    <a:pt x="1683933" y="1717422"/>
                  </a:lnTo>
                  <a:lnTo>
                    <a:pt x="1708463" y="1737517"/>
                  </a:lnTo>
                  <a:lnTo>
                    <a:pt x="1733326" y="1757884"/>
                  </a:lnTo>
                  <a:lnTo>
                    <a:pt x="1758979" y="1778898"/>
                  </a:lnTo>
                  <a:lnTo>
                    <a:pt x="1785939" y="1800984"/>
                  </a:lnTo>
                  <a:lnTo>
                    <a:pt x="1814719" y="1824561"/>
                  </a:lnTo>
                  <a:lnTo>
                    <a:pt x="1845767" y="1849995"/>
                  </a:lnTo>
                  <a:lnTo>
                    <a:pt x="1879383" y="1877531"/>
                  </a:lnTo>
                  <a:lnTo>
                    <a:pt x="1915609" y="1907208"/>
                  </a:lnTo>
                  <a:lnTo>
                    <a:pt x="1954109" y="1938747"/>
                  </a:lnTo>
                  <a:lnTo>
                    <a:pt x="1994030" y="1971450"/>
                  </a:lnTo>
                  <a:lnTo>
                    <a:pt x="2033923" y="2004130"/>
                  </a:lnTo>
                  <a:lnTo>
                    <a:pt x="2071806" y="2035164"/>
                  </a:lnTo>
                  <a:lnTo>
                    <a:pt x="2105426" y="2062704"/>
                  </a:lnTo>
                  <a:lnTo>
                    <a:pt x="2132726" y="2085068"/>
                  </a:lnTo>
                  <a:lnTo>
                    <a:pt x="2152405" y="2101189"/>
                  </a:lnTo>
                  <a:lnTo>
                    <a:pt x="2164335" y="2110961"/>
                  </a:lnTo>
                  <a:lnTo>
                    <a:pt x="2169699" y="2115356"/>
                  </a:lnTo>
                  <a:lnTo>
                    <a:pt x="2170863" y="2116310"/>
                  </a:lnTo>
                </a:path>
                <a:path w="2348865" h="2339340">
                  <a:moveTo>
                    <a:pt x="1119152" y="1353103"/>
                  </a:moveTo>
                  <a:lnTo>
                    <a:pt x="1116930" y="1398903"/>
                  </a:lnTo>
                  <a:lnTo>
                    <a:pt x="1115284" y="1432861"/>
                  </a:lnTo>
                  <a:lnTo>
                    <a:pt x="1113292" y="1473934"/>
                  </a:lnTo>
                  <a:lnTo>
                    <a:pt x="1111111" y="1518913"/>
                  </a:lnTo>
                  <a:lnTo>
                    <a:pt x="1108890" y="1564705"/>
                  </a:lnTo>
                  <a:lnTo>
                    <a:pt x="1106743" y="1608985"/>
                  </a:lnTo>
                  <a:lnTo>
                    <a:pt x="1104735" y="1650396"/>
                  </a:lnTo>
                  <a:lnTo>
                    <a:pt x="1102890" y="1688435"/>
                  </a:lnTo>
                  <a:lnTo>
                    <a:pt x="1101204" y="1723220"/>
                  </a:lnTo>
                  <a:lnTo>
                    <a:pt x="1099650" y="1755254"/>
                  </a:lnTo>
                  <a:lnTo>
                    <a:pt x="1098196" y="1785232"/>
                  </a:lnTo>
                  <a:lnTo>
                    <a:pt x="1096806" y="1813915"/>
                  </a:lnTo>
                  <a:lnTo>
                    <a:pt x="1095443" y="1842007"/>
                  </a:lnTo>
                  <a:lnTo>
                    <a:pt x="1095253" y="1845941"/>
                  </a:lnTo>
                  <a:lnTo>
                    <a:pt x="1093891" y="1873999"/>
                  </a:lnTo>
                  <a:lnTo>
                    <a:pt x="1092507" y="1902559"/>
                  </a:lnTo>
                  <a:lnTo>
                    <a:pt x="1091064" y="1932309"/>
                  </a:lnTo>
                  <a:lnTo>
                    <a:pt x="1089527" y="1964009"/>
                  </a:lnTo>
                  <a:lnTo>
                    <a:pt x="1087861" y="1998371"/>
                  </a:lnTo>
                  <a:lnTo>
                    <a:pt x="1086039" y="2035934"/>
                  </a:lnTo>
                  <a:lnTo>
                    <a:pt x="1084054" y="2076884"/>
                  </a:lnTo>
                  <a:lnTo>
                    <a:pt x="1081923" y="2120821"/>
                  </a:lnTo>
                  <a:lnTo>
                    <a:pt x="1079707" y="2166521"/>
                  </a:lnTo>
                  <a:lnTo>
                    <a:pt x="1077511" y="2211787"/>
                  </a:lnTo>
                  <a:lnTo>
                    <a:pt x="1075483" y="2253610"/>
                  </a:lnTo>
                  <a:lnTo>
                    <a:pt x="1073780" y="2288740"/>
                  </a:lnTo>
                  <a:lnTo>
                    <a:pt x="1072523" y="2314649"/>
                  </a:lnTo>
                  <a:lnTo>
                    <a:pt x="1071757" y="2330461"/>
                  </a:lnTo>
                  <a:lnTo>
                    <a:pt x="1071419" y="2337422"/>
                  </a:lnTo>
                  <a:lnTo>
                    <a:pt x="1071354" y="2338776"/>
                  </a:lnTo>
                </a:path>
                <a:path w="2348865" h="2339340">
                  <a:moveTo>
                    <a:pt x="1030926" y="1277326"/>
                  </a:moveTo>
                  <a:lnTo>
                    <a:pt x="1030045" y="1277504"/>
                  </a:lnTo>
                  <a:lnTo>
                    <a:pt x="1024374" y="1278653"/>
                  </a:lnTo>
                  <a:lnTo>
                    <a:pt x="1010508" y="1281463"/>
                  </a:lnTo>
                  <a:lnTo>
                    <a:pt x="986820" y="1286264"/>
                  </a:lnTo>
                  <a:lnTo>
                    <a:pt x="953657" y="1292985"/>
                  </a:lnTo>
                  <a:lnTo>
                    <a:pt x="913064" y="1301212"/>
                  </a:lnTo>
                  <a:lnTo>
                    <a:pt x="868026" y="1310340"/>
                  </a:lnTo>
                  <a:lnTo>
                    <a:pt x="821576" y="1319753"/>
                  </a:lnTo>
                  <a:lnTo>
                    <a:pt x="776130" y="1328965"/>
                  </a:lnTo>
                  <a:lnTo>
                    <a:pt x="733221" y="1337660"/>
                  </a:lnTo>
                  <a:lnTo>
                    <a:pt x="693547" y="1345701"/>
                  </a:lnTo>
                  <a:lnTo>
                    <a:pt x="657161" y="1353075"/>
                  </a:lnTo>
                  <a:lnTo>
                    <a:pt x="623692" y="1359858"/>
                  </a:lnTo>
                  <a:lnTo>
                    <a:pt x="592535" y="1366173"/>
                  </a:lnTo>
                  <a:lnTo>
                    <a:pt x="562977" y="1372163"/>
                  </a:lnTo>
                  <a:lnTo>
                    <a:pt x="534309" y="1377973"/>
                  </a:lnTo>
                  <a:lnTo>
                    <a:pt x="515463" y="1381793"/>
                  </a:lnTo>
                  <a:lnTo>
                    <a:pt x="487043" y="1387553"/>
                  </a:lnTo>
                  <a:lnTo>
                    <a:pt x="458151" y="1393408"/>
                  </a:lnTo>
                  <a:lnTo>
                    <a:pt x="428137" y="1399490"/>
                  </a:lnTo>
                  <a:lnTo>
                    <a:pt x="396280" y="1405947"/>
                  </a:lnTo>
                  <a:lnTo>
                    <a:pt x="361891" y="1412916"/>
                  </a:lnTo>
                  <a:lnTo>
                    <a:pt x="324424" y="1420510"/>
                  </a:lnTo>
                  <a:lnTo>
                    <a:pt x="283631" y="1428778"/>
                  </a:lnTo>
                  <a:lnTo>
                    <a:pt x="239753" y="1437670"/>
                  </a:lnTo>
                  <a:lnTo>
                    <a:pt x="193753" y="1446992"/>
                  </a:lnTo>
                  <a:lnTo>
                    <a:pt x="147468" y="1456373"/>
                  </a:lnTo>
                  <a:lnTo>
                    <a:pt x="103571" y="1465269"/>
                  </a:lnTo>
                  <a:lnTo>
                    <a:pt x="65168" y="1473053"/>
                  </a:lnTo>
                  <a:lnTo>
                    <a:pt x="35032" y="1479160"/>
                  </a:lnTo>
                  <a:lnTo>
                    <a:pt x="14704" y="1483280"/>
                  </a:lnTo>
                  <a:lnTo>
                    <a:pt x="3868" y="1485476"/>
                  </a:lnTo>
                  <a:lnTo>
                    <a:pt x="264" y="1486207"/>
                  </a:lnTo>
                  <a:lnTo>
                    <a:pt x="0" y="1486260"/>
                  </a:lnTo>
                </a:path>
                <a:path w="2348865" h="2339340">
                  <a:moveTo>
                    <a:pt x="1052548" y="1196067"/>
                  </a:moveTo>
                  <a:lnTo>
                    <a:pt x="1051864" y="1195467"/>
                  </a:lnTo>
                  <a:lnTo>
                    <a:pt x="1047466" y="1191609"/>
                  </a:lnTo>
                  <a:lnTo>
                    <a:pt x="1036735" y="1182195"/>
                  </a:lnTo>
                  <a:lnTo>
                    <a:pt x="1018454" y="1166159"/>
                  </a:lnTo>
                  <a:lnTo>
                    <a:pt x="992962" y="1143798"/>
                  </a:lnTo>
                  <a:lnTo>
                    <a:pt x="961909" y="1116558"/>
                  </a:lnTo>
                  <a:lnTo>
                    <a:pt x="927638" y="1086495"/>
                  </a:lnTo>
                  <a:lnTo>
                    <a:pt x="892477" y="1055651"/>
                  </a:lnTo>
                  <a:lnTo>
                    <a:pt x="858241" y="1025619"/>
                  </a:lnTo>
                  <a:lnTo>
                    <a:pt x="826046" y="997377"/>
                  </a:lnTo>
                  <a:lnTo>
                    <a:pt x="796359" y="971335"/>
                  </a:lnTo>
                  <a:lnTo>
                    <a:pt x="769169" y="947484"/>
                  </a:lnTo>
                  <a:lnTo>
                    <a:pt x="744153" y="925540"/>
                  </a:lnTo>
                  <a:lnTo>
                    <a:pt x="720819" y="905071"/>
                  </a:lnTo>
                  <a:lnTo>
                    <a:pt x="698609" y="885588"/>
                  </a:lnTo>
                  <a:lnTo>
                    <a:pt x="676982" y="866617"/>
                  </a:lnTo>
                  <a:lnTo>
                    <a:pt x="667367" y="858181"/>
                  </a:lnTo>
                  <a:lnTo>
                    <a:pt x="645849" y="839307"/>
                  </a:lnTo>
                  <a:lnTo>
                    <a:pt x="623964" y="820108"/>
                  </a:lnTo>
                  <a:lnTo>
                    <a:pt x="601203" y="800143"/>
                  </a:lnTo>
                  <a:lnTo>
                    <a:pt x="577007" y="778917"/>
                  </a:lnTo>
                  <a:lnTo>
                    <a:pt x="550843" y="755966"/>
                  </a:lnTo>
                  <a:lnTo>
                    <a:pt x="522298" y="730926"/>
                  </a:lnTo>
                  <a:lnTo>
                    <a:pt x="491201" y="703647"/>
                  </a:lnTo>
                  <a:lnTo>
                    <a:pt x="457782" y="674332"/>
                  </a:lnTo>
                  <a:lnTo>
                    <a:pt x="422852" y="643691"/>
                  </a:lnTo>
                  <a:lnTo>
                    <a:pt x="387917" y="613047"/>
                  </a:lnTo>
                  <a:lnTo>
                    <a:pt x="355119" y="584275"/>
                  </a:lnTo>
                  <a:lnTo>
                    <a:pt x="326875" y="559500"/>
                  </a:lnTo>
                  <a:lnTo>
                    <a:pt x="305235" y="540516"/>
                  </a:lnTo>
                  <a:lnTo>
                    <a:pt x="291181" y="528188"/>
                  </a:lnTo>
                  <a:lnTo>
                    <a:pt x="284194" y="522059"/>
                  </a:lnTo>
                  <a:lnTo>
                    <a:pt x="282250" y="520353"/>
                  </a:lnTo>
                </a:path>
                <a:path w="2348865" h="2339340">
                  <a:moveTo>
                    <a:pt x="1054938" y="1323589"/>
                  </a:moveTo>
                  <a:lnTo>
                    <a:pt x="1054331" y="1324162"/>
                  </a:lnTo>
                  <a:lnTo>
                    <a:pt x="1050399" y="1327882"/>
                  </a:lnTo>
                  <a:lnTo>
                    <a:pt x="1040681" y="1337073"/>
                  </a:lnTo>
                  <a:lnTo>
                    <a:pt x="1023811" y="1353029"/>
                  </a:lnTo>
                  <a:lnTo>
                    <a:pt x="999672" y="1375861"/>
                  </a:lnTo>
                  <a:lnTo>
                    <a:pt x="969318" y="1404570"/>
                  </a:lnTo>
                  <a:lnTo>
                    <a:pt x="934616" y="1437392"/>
                  </a:lnTo>
                  <a:lnTo>
                    <a:pt x="897710" y="1472300"/>
                  </a:lnTo>
                  <a:lnTo>
                    <a:pt x="860537" y="1507459"/>
                  </a:lnTo>
                  <a:lnTo>
                    <a:pt x="824550" y="1541495"/>
                  </a:lnTo>
                  <a:lnTo>
                    <a:pt x="790630" y="1573579"/>
                  </a:lnTo>
                  <a:lnTo>
                    <a:pt x="759146" y="1603357"/>
                  </a:lnTo>
                  <a:lnTo>
                    <a:pt x="730089" y="1630839"/>
                  </a:lnTo>
                  <a:lnTo>
                    <a:pt x="703194" y="1656279"/>
                  </a:lnTo>
                  <a:lnTo>
                    <a:pt x="678043" y="1680067"/>
                  </a:lnTo>
                  <a:lnTo>
                    <a:pt x="654152" y="1702663"/>
                  </a:lnTo>
                  <a:lnTo>
                    <a:pt x="631029" y="1724533"/>
                  </a:lnTo>
                  <a:lnTo>
                    <a:pt x="608236" y="1746092"/>
                  </a:lnTo>
                  <a:lnTo>
                    <a:pt x="607493" y="1746795"/>
                  </a:lnTo>
                  <a:lnTo>
                    <a:pt x="584704" y="1768349"/>
                  </a:lnTo>
                  <a:lnTo>
                    <a:pt x="561599" y="1790203"/>
                  </a:lnTo>
                  <a:lnTo>
                    <a:pt x="537741" y="1812768"/>
                  </a:lnTo>
                  <a:lnTo>
                    <a:pt x="512639" y="1836510"/>
                  </a:lnTo>
                  <a:lnTo>
                    <a:pt x="485807" y="1861889"/>
                  </a:lnTo>
                  <a:lnTo>
                    <a:pt x="456826" y="1889299"/>
                  </a:lnTo>
                  <a:lnTo>
                    <a:pt x="425424" y="1919001"/>
                  </a:lnTo>
                  <a:lnTo>
                    <a:pt x="391579" y="1951012"/>
                  </a:lnTo>
                  <a:lnTo>
                    <a:pt x="355649" y="1984996"/>
                  </a:lnTo>
                  <a:lnTo>
                    <a:pt x="318496" y="2020136"/>
                  </a:lnTo>
                  <a:lnTo>
                    <a:pt x="281552" y="2055079"/>
                  </a:lnTo>
                  <a:lnTo>
                    <a:pt x="246744" y="2088002"/>
                  </a:lnTo>
                  <a:lnTo>
                    <a:pt x="216216" y="2116875"/>
                  </a:lnTo>
                  <a:lnTo>
                    <a:pt x="191851" y="2139921"/>
                  </a:lnTo>
                  <a:lnTo>
                    <a:pt x="174739" y="2156106"/>
                  </a:lnTo>
                  <a:lnTo>
                    <a:pt x="164803" y="2165504"/>
                  </a:lnTo>
                  <a:lnTo>
                    <a:pt x="160715" y="2169371"/>
                  </a:lnTo>
                  <a:lnTo>
                    <a:pt x="160048" y="2170001"/>
                  </a:lnTo>
                </a:path>
              </a:pathLst>
            </a:custGeom>
            <a:ln w="5918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029" y="5016943"/>
              <a:ext cx="195317" cy="1953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8764" y="3666478"/>
              <a:ext cx="195317" cy="1953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4203" y="5040335"/>
              <a:ext cx="195317" cy="1953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795" y="4343621"/>
              <a:ext cx="195317" cy="1953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6419" y="5934756"/>
              <a:ext cx="195317" cy="1953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057" y="6191795"/>
              <a:ext cx="195317" cy="1953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477" y="5263498"/>
              <a:ext cx="195317" cy="1953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286" y="4216276"/>
              <a:ext cx="195317" cy="1953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538" y="5993502"/>
              <a:ext cx="195317" cy="195317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6410617" y="2089477"/>
            <a:ext cx="80645" cy="301625"/>
          </a:xfrm>
          <a:custGeom>
            <a:avLst/>
            <a:gdLst/>
            <a:ahLst/>
            <a:cxnLst/>
            <a:rect l="l" t="t" r="r" b="b"/>
            <a:pathLst>
              <a:path w="80645" h="301625">
                <a:moveTo>
                  <a:pt x="77365" y="0"/>
                </a:moveTo>
                <a:lnTo>
                  <a:pt x="31271" y="32878"/>
                </a:lnTo>
                <a:lnTo>
                  <a:pt x="11330" y="73651"/>
                </a:lnTo>
                <a:lnTo>
                  <a:pt x="1258" y="123126"/>
                </a:lnTo>
                <a:lnTo>
                  <a:pt x="0" y="150742"/>
                </a:lnTo>
                <a:lnTo>
                  <a:pt x="1258" y="178359"/>
                </a:lnTo>
                <a:lnTo>
                  <a:pt x="11330" y="227835"/>
                </a:lnTo>
                <a:lnTo>
                  <a:pt x="31271" y="268606"/>
                </a:lnTo>
                <a:lnTo>
                  <a:pt x="59883" y="294502"/>
                </a:lnTo>
                <a:lnTo>
                  <a:pt x="77365" y="301485"/>
                </a:lnTo>
                <a:lnTo>
                  <a:pt x="80351" y="291495"/>
                </a:lnTo>
                <a:lnTo>
                  <a:pt x="66841" y="284312"/>
                </a:lnTo>
                <a:lnTo>
                  <a:pt x="55076" y="273864"/>
                </a:lnTo>
                <a:lnTo>
                  <a:pt x="30304" y="223442"/>
                </a:lnTo>
                <a:lnTo>
                  <a:pt x="22902" y="177296"/>
                </a:lnTo>
                <a:lnTo>
                  <a:pt x="21977" y="150878"/>
                </a:lnTo>
                <a:lnTo>
                  <a:pt x="22902" y="124385"/>
                </a:lnTo>
                <a:lnTo>
                  <a:pt x="30304" y="78131"/>
                </a:lnTo>
                <a:lnTo>
                  <a:pt x="45057" y="41366"/>
                </a:lnTo>
                <a:lnTo>
                  <a:pt x="80351" y="9991"/>
                </a:lnTo>
                <a:lnTo>
                  <a:pt x="77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8488" y="2126279"/>
            <a:ext cx="153832" cy="22698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127074" y="2049056"/>
            <a:ext cx="1724025" cy="325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0840" algn="l"/>
                <a:tab pos="710565" algn="l"/>
                <a:tab pos="1268095" algn="l"/>
                <a:tab pos="1574800" algn="l"/>
              </a:tabLst>
            </a:pPr>
            <a:r>
              <a:rPr sz="1950" spc="-25" dirty="0">
                <a:latin typeface="Cambria Math"/>
                <a:cs typeface="Cambria Math"/>
              </a:rPr>
              <a:t>=	</a:t>
            </a:r>
            <a:r>
              <a:rPr sz="1950" spc="-35" dirty="0">
                <a:latin typeface="Cambria Math"/>
                <a:cs typeface="Cambria Math"/>
              </a:rPr>
              <a:t>𝑝	</a:t>
            </a:r>
            <a:r>
              <a:rPr sz="1950" spc="-25" dirty="0">
                <a:latin typeface="Cambria Math"/>
                <a:cs typeface="Cambria Math"/>
              </a:rPr>
              <a:t>+	</a:t>
            </a:r>
            <a:r>
              <a:rPr sz="1950" spc="-35" dirty="0">
                <a:latin typeface="Cambria Math"/>
                <a:cs typeface="Cambria Math"/>
              </a:rPr>
              <a:t>𝑝	𝑝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02100" y="2173807"/>
            <a:ext cx="21259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3900" algn="l"/>
                <a:tab pos="1344295" algn="l"/>
                <a:tab pos="1621155" algn="l"/>
                <a:tab pos="1927860" algn="l"/>
              </a:tabLst>
            </a:pPr>
            <a:r>
              <a:rPr sz="1350" spc="190" dirty="0">
                <a:latin typeface="Cambria Math"/>
                <a:cs typeface="Cambria Math"/>
              </a:rPr>
              <a:t>i</a:t>
            </a:r>
            <a:r>
              <a:rPr sz="1350" spc="175" dirty="0">
                <a:latin typeface="Cambria Math"/>
                <a:cs typeface="Cambria Math"/>
              </a:rPr>
              <a:t>j</a:t>
            </a:r>
            <a:r>
              <a:rPr sz="1350" dirty="0">
                <a:latin typeface="Cambria Math"/>
                <a:cs typeface="Cambria Math"/>
              </a:rPr>
              <a:t>	</a:t>
            </a:r>
            <a:r>
              <a:rPr sz="1350" spc="190" dirty="0">
                <a:latin typeface="Cambria Math"/>
                <a:cs typeface="Cambria Math"/>
              </a:rPr>
              <a:t>i</a:t>
            </a:r>
            <a:r>
              <a:rPr sz="1350" spc="175" dirty="0">
                <a:latin typeface="Cambria Math"/>
                <a:cs typeface="Cambria Math"/>
              </a:rPr>
              <a:t>j</a:t>
            </a:r>
            <a:r>
              <a:rPr sz="1350" dirty="0">
                <a:latin typeface="Cambria Math"/>
                <a:cs typeface="Cambria Math"/>
              </a:rPr>
              <a:t>	</a:t>
            </a:r>
            <a:r>
              <a:rPr sz="1350" spc="140" dirty="0">
                <a:latin typeface="Cambria Math"/>
                <a:cs typeface="Cambria Math"/>
              </a:rPr>
              <a:t>𝑞</a:t>
            </a:r>
            <a:r>
              <a:rPr sz="1350" dirty="0">
                <a:latin typeface="Cambria Math"/>
                <a:cs typeface="Cambria Math"/>
              </a:rPr>
              <a:t>	</a:t>
            </a:r>
            <a:r>
              <a:rPr sz="1350" spc="60" dirty="0">
                <a:latin typeface="Cambria Math"/>
                <a:cs typeface="Cambria Math"/>
              </a:rPr>
              <a:t>i</a:t>
            </a:r>
            <a:r>
              <a:rPr sz="1350" spc="210" dirty="0">
                <a:latin typeface="Cambria Math"/>
                <a:cs typeface="Cambria Math"/>
              </a:rPr>
              <a:t>𝑞</a:t>
            </a:r>
            <a:r>
              <a:rPr sz="1350" dirty="0">
                <a:latin typeface="Cambria Math"/>
                <a:cs typeface="Cambria Math"/>
              </a:rPr>
              <a:t>	</a:t>
            </a:r>
            <a:r>
              <a:rPr sz="1350" spc="330" dirty="0">
                <a:latin typeface="Cambria Math"/>
                <a:cs typeface="Cambria Math"/>
              </a:rPr>
              <a:t>𝑞j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36924" y="2089477"/>
            <a:ext cx="80645" cy="301625"/>
          </a:xfrm>
          <a:custGeom>
            <a:avLst/>
            <a:gdLst/>
            <a:ahLst/>
            <a:cxnLst/>
            <a:rect l="l" t="t" r="r" b="b"/>
            <a:pathLst>
              <a:path w="80645" h="301625">
                <a:moveTo>
                  <a:pt x="2957" y="0"/>
                </a:moveTo>
                <a:lnTo>
                  <a:pt x="0" y="9991"/>
                </a:lnTo>
                <a:lnTo>
                  <a:pt x="13508" y="17177"/>
                </a:lnTo>
                <a:lnTo>
                  <a:pt x="25270" y="27635"/>
                </a:lnTo>
                <a:lnTo>
                  <a:pt x="50026" y="78131"/>
                </a:lnTo>
                <a:lnTo>
                  <a:pt x="57422" y="124385"/>
                </a:lnTo>
                <a:lnTo>
                  <a:pt x="58347" y="150878"/>
                </a:lnTo>
                <a:lnTo>
                  <a:pt x="57422" y="177296"/>
                </a:lnTo>
                <a:lnTo>
                  <a:pt x="50026" y="223442"/>
                </a:lnTo>
                <a:lnTo>
                  <a:pt x="35286" y="260149"/>
                </a:lnTo>
                <a:lnTo>
                  <a:pt x="0" y="291495"/>
                </a:lnTo>
                <a:lnTo>
                  <a:pt x="2957" y="301485"/>
                </a:lnTo>
                <a:lnTo>
                  <a:pt x="49053" y="268606"/>
                </a:lnTo>
                <a:lnTo>
                  <a:pt x="68994" y="227835"/>
                </a:lnTo>
                <a:lnTo>
                  <a:pt x="79063" y="178359"/>
                </a:lnTo>
                <a:lnTo>
                  <a:pt x="80322" y="150742"/>
                </a:lnTo>
                <a:lnTo>
                  <a:pt x="79063" y="123126"/>
                </a:lnTo>
                <a:lnTo>
                  <a:pt x="68994" y="73651"/>
                </a:lnTo>
                <a:lnTo>
                  <a:pt x="49053" y="32878"/>
                </a:lnTo>
                <a:lnTo>
                  <a:pt x="20441" y="6983"/>
                </a:lnTo>
                <a:lnTo>
                  <a:pt x="2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739" y="778765"/>
            <a:ext cx="8343900" cy="14160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How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much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room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exploit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structural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holes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what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extent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</a:t>
            </a:r>
            <a:r>
              <a:rPr sz="3200" spc="-5" dirty="0">
                <a:latin typeface="Arial"/>
                <a:cs typeface="Arial"/>
              </a:rPr>
              <a:t> tied to </a:t>
            </a:r>
            <a:r>
              <a:rPr sz="3200" dirty="0">
                <a:latin typeface="Arial"/>
                <a:cs typeface="Arial"/>
              </a:rPr>
              <a:t>people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endParaRPr sz="3200">
              <a:latin typeface="Arial"/>
              <a:cs typeface="Arial"/>
            </a:endParaRPr>
          </a:p>
          <a:p>
            <a:pPr marR="175895" algn="r">
              <a:lnSpc>
                <a:spcPct val="100000"/>
              </a:lnSpc>
              <a:spcBef>
                <a:spcPts val="185"/>
              </a:spcBef>
            </a:pPr>
            <a:r>
              <a:rPr sz="1350" spc="25" dirty="0"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351" y="1241565"/>
            <a:ext cx="7083423" cy="47434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152" y="0"/>
            <a:ext cx="6845531" cy="7647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6135" y="0"/>
            <a:ext cx="6751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970" algn="l"/>
              </a:tabLst>
            </a:pPr>
            <a:r>
              <a:rPr dirty="0"/>
              <a:t>A	</a:t>
            </a:r>
            <a:r>
              <a:rPr spc="-5" dirty="0"/>
              <a:t>Configurational</a:t>
            </a:r>
            <a:r>
              <a:rPr spc="-3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6740" y="6281420"/>
            <a:ext cx="1310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Smith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6" y="358691"/>
            <a:ext cx="9080054" cy="552862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25" y="195886"/>
            <a:ext cx="5169276" cy="6077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81600" y="609600"/>
            <a:ext cx="329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90C225"/>
                </a:solidFill>
                <a:latin typeface="Trebuchet MS"/>
                <a:cs typeface="Trebuchet MS"/>
              </a:rPr>
              <a:t>Trivial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Subgraph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588463"/>
            <a:ext cx="5121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Subgraph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trivial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either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20" dirty="0">
                <a:solidFill>
                  <a:srgbClr val="404040"/>
                </a:solidFill>
                <a:latin typeface="Symbol"/>
                <a:cs typeface="Symbol"/>
              </a:rPr>
              <a:t>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G.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661" y="0"/>
            <a:ext cx="8018145" cy="1180465"/>
            <a:chOff x="203661" y="0"/>
            <a:chExt cx="8018145" cy="1180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61" y="0"/>
              <a:ext cx="8017625" cy="6359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61" y="519546"/>
              <a:ext cx="6521334" cy="6608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0"/>
            <a:ext cx="7908925" cy="11201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  <a:tabLst>
                <a:tab pos="1769110" algn="l"/>
                <a:tab pos="1798955" algn="l"/>
                <a:tab pos="2721610" algn="l"/>
                <a:tab pos="6266815" algn="l"/>
              </a:tabLst>
            </a:pPr>
            <a:r>
              <a:rPr sz="3600" dirty="0"/>
              <a:t>A</a:t>
            </a:r>
            <a:r>
              <a:rPr sz="3600" spc="-5" dirty="0"/>
              <a:t>n</a:t>
            </a:r>
            <a:r>
              <a:rPr sz="3600" dirty="0"/>
              <a:t>a</a:t>
            </a:r>
            <a:r>
              <a:rPr sz="3600" spc="-5" dirty="0"/>
              <a:t>ly</a:t>
            </a:r>
            <a:r>
              <a:rPr sz="3600" dirty="0"/>
              <a:t>s</a:t>
            </a:r>
            <a:r>
              <a:rPr sz="3600" spc="-5" dirty="0"/>
              <a:t>i</a:t>
            </a:r>
            <a:r>
              <a:rPr sz="3600" dirty="0"/>
              <a:t>s	Part	</a:t>
            </a:r>
            <a:r>
              <a:rPr sz="3600" spc="-5" dirty="0"/>
              <a:t>II</a:t>
            </a:r>
            <a:r>
              <a:rPr sz="3600" dirty="0"/>
              <a:t>:</a:t>
            </a:r>
            <a:r>
              <a:rPr sz="3600" spc="-5" dirty="0"/>
              <a:t> g</a:t>
            </a:r>
            <a:r>
              <a:rPr sz="3600" dirty="0"/>
              <a:t>ett</a:t>
            </a:r>
            <a:r>
              <a:rPr sz="3600" spc="-5" dirty="0"/>
              <a:t>in</a:t>
            </a:r>
            <a:r>
              <a:rPr sz="3600" dirty="0"/>
              <a:t>g</a:t>
            </a:r>
            <a:r>
              <a:rPr sz="3600" spc="-5" dirty="0"/>
              <a:t> gl</a:t>
            </a:r>
            <a:r>
              <a:rPr sz="3600" dirty="0"/>
              <a:t>o</a:t>
            </a:r>
            <a:r>
              <a:rPr sz="3600" spc="-5" dirty="0"/>
              <a:t>b</a:t>
            </a:r>
            <a:r>
              <a:rPr sz="3600" dirty="0"/>
              <a:t>al	</a:t>
            </a:r>
            <a:r>
              <a:rPr sz="3600" spc="-5" dirty="0"/>
              <a:t>n</a:t>
            </a:r>
            <a:r>
              <a:rPr sz="3600" dirty="0"/>
              <a:t>etwork  </a:t>
            </a:r>
            <a:r>
              <a:rPr sz="3600" spc="-5" dirty="0"/>
              <a:t>features		</a:t>
            </a:r>
            <a:r>
              <a:rPr sz="3600" dirty="0"/>
              <a:t>from</a:t>
            </a:r>
            <a:r>
              <a:rPr sz="3600" spc="-10" dirty="0"/>
              <a:t> </a:t>
            </a:r>
            <a:r>
              <a:rPr sz="3600" spc="-5" dirty="0"/>
              <a:t>ego network</a:t>
            </a:r>
            <a:r>
              <a:rPr sz="3600" spc="-10" dirty="0"/>
              <a:t> </a:t>
            </a:r>
            <a:r>
              <a:rPr sz="3600" spc="-5" dirty="0"/>
              <a:t>data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83540" y="1312889"/>
            <a:ext cx="8027034" cy="40087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Take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</a:t>
            </a:r>
            <a:r>
              <a:rPr sz="3200" spc="-5" dirty="0">
                <a:latin typeface="Arial"/>
                <a:cs typeface="Arial"/>
              </a:rPr>
              <a:t> network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measure:</a:t>
            </a:r>
            <a:endParaRPr sz="3200">
              <a:latin typeface="Arial"/>
              <a:cs typeface="Arial"/>
            </a:endParaRPr>
          </a:p>
          <a:p>
            <a:pPr marL="748665" marR="73660" lvl="1" indent="-279400">
              <a:lnSpc>
                <a:spcPct val="100099"/>
              </a:lnSpc>
              <a:spcBef>
                <a:spcPts val="630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Degree </a:t>
            </a:r>
            <a:r>
              <a:rPr sz="2800" spc="-5" dirty="0">
                <a:latin typeface="Arial"/>
                <a:cs typeface="Arial"/>
              </a:rPr>
              <a:t>distribution,</a:t>
            </a:r>
            <a:r>
              <a:rPr sz="2800" dirty="0">
                <a:latin typeface="Arial"/>
                <a:cs typeface="Arial"/>
              </a:rPr>
              <a:t> mixing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between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groups,,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differential </a:t>
            </a:r>
            <a:r>
              <a:rPr sz="2800" dirty="0">
                <a:latin typeface="Arial"/>
                <a:cs typeface="Arial"/>
              </a:rPr>
              <a:t>degree and (possibly) ego </a:t>
            </a:r>
            <a:r>
              <a:rPr sz="2800" spc="-5" dirty="0">
                <a:latin typeface="Arial"/>
                <a:cs typeface="Arial"/>
              </a:rPr>
              <a:t>network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configuration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distribution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0099"/>
              </a:lnSpc>
              <a:spcBef>
                <a:spcPts val="70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Simulate full networks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right size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(using</a:t>
            </a:r>
            <a:r>
              <a:rPr sz="3200" spc="-5" dirty="0">
                <a:latin typeface="Arial"/>
                <a:cs typeface="Arial"/>
              </a:rPr>
              <a:t> ERGM-more</a:t>
            </a:r>
            <a:r>
              <a:rPr sz="3200" dirty="0">
                <a:latin typeface="Arial"/>
                <a:cs typeface="Arial"/>
              </a:rPr>
              <a:t> on </a:t>
            </a:r>
            <a:r>
              <a:rPr sz="3200" spc="-5" dirty="0">
                <a:latin typeface="Arial"/>
                <a:cs typeface="Arial"/>
              </a:rPr>
              <a:t>this Thursday!) </a:t>
            </a:r>
            <a:r>
              <a:rPr sz="3200" dirty="0">
                <a:latin typeface="Arial"/>
                <a:cs typeface="Arial"/>
              </a:rPr>
              <a:t> where ego </a:t>
            </a:r>
            <a:r>
              <a:rPr sz="3200" spc="-5" dirty="0">
                <a:latin typeface="Arial"/>
                <a:cs typeface="Arial"/>
              </a:rPr>
              <a:t>networks </a:t>
            </a:r>
            <a:r>
              <a:rPr sz="3200" dirty="0">
                <a:latin typeface="Arial"/>
                <a:cs typeface="Arial"/>
              </a:rPr>
              <a:t>have same </a:t>
            </a:r>
            <a:r>
              <a:rPr sz="3200" spc="-5" dirty="0">
                <a:latin typeface="Arial"/>
                <a:cs typeface="Arial"/>
              </a:rPr>
              <a:t>properties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observed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ego </a:t>
            </a:r>
            <a:r>
              <a:rPr sz="3200" spc="-5" dirty="0">
                <a:latin typeface="Arial"/>
                <a:cs typeface="Arial"/>
              </a:rPr>
              <a:t>networks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636" y="849630"/>
            <a:ext cx="7291070" cy="4315460"/>
            <a:chOff x="1045636" y="849630"/>
            <a:chExt cx="7291070" cy="4315460"/>
          </a:xfrm>
        </p:grpSpPr>
        <p:sp>
          <p:nvSpPr>
            <p:cNvPr id="3" name="object 3"/>
            <p:cNvSpPr/>
            <p:nvPr/>
          </p:nvSpPr>
          <p:spPr>
            <a:xfrm>
              <a:off x="1048980" y="852999"/>
              <a:ext cx="7284084" cy="4309110"/>
            </a:xfrm>
            <a:custGeom>
              <a:avLst/>
              <a:gdLst/>
              <a:ahLst/>
              <a:cxnLst/>
              <a:rect l="l" t="t" r="r" b="b"/>
              <a:pathLst>
                <a:path w="7284084" h="4309110">
                  <a:moveTo>
                    <a:pt x="7283739" y="0"/>
                  </a:moveTo>
                  <a:lnTo>
                    <a:pt x="0" y="0"/>
                  </a:lnTo>
                  <a:lnTo>
                    <a:pt x="0" y="4309029"/>
                  </a:lnTo>
                  <a:lnTo>
                    <a:pt x="7283739" y="4309029"/>
                  </a:lnTo>
                  <a:lnTo>
                    <a:pt x="7283739" y="0"/>
                  </a:lnTo>
                  <a:close/>
                </a:path>
              </a:pathLst>
            </a:custGeom>
            <a:solidFill>
              <a:srgbClr val="FA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629" y="849629"/>
              <a:ext cx="7291070" cy="4315460"/>
            </a:xfrm>
            <a:custGeom>
              <a:avLst/>
              <a:gdLst/>
              <a:ahLst/>
              <a:cxnLst/>
              <a:rect l="l" t="t" r="r" b="b"/>
              <a:pathLst>
                <a:path w="7291070" h="4315460">
                  <a:moveTo>
                    <a:pt x="7290448" y="0"/>
                  </a:moveTo>
                  <a:lnTo>
                    <a:pt x="7283742" y="0"/>
                  </a:lnTo>
                  <a:lnTo>
                    <a:pt x="7283742" y="6350"/>
                  </a:lnTo>
                  <a:lnTo>
                    <a:pt x="7283742" y="4309110"/>
                  </a:lnTo>
                  <a:lnTo>
                    <a:pt x="6667" y="4309110"/>
                  </a:lnTo>
                  <a:lnTo>
                    <a:pt x="6667" y="6350"/>
                  </a:lnTo>
                  <a:lnTo>
                    <a:pt x="7283742" y="6350"/>
                  </a:lnTo>
                  <a:lnTo>
                    <a:pt x="7283742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4309110"/>
                  </a:lnTo>
                  <a:lnTo>
                    <a:pt x="0" y="4312920"/>
                  </a:lnTo>
                  <a:lnTo>
                    <a:pt x="0" y="4315460"/>
                  </a:lnTo>
                  <a:lnTo>
                    <a:pt x="7290448" y="4315460"/>
                  </a:lnTo>
                  <a:lnTo>
                    <a:pt x="7290448" y="4312920"/>
                  </a:lnTo>
                  <a:lnTo>
                    <a:pt x="7287082" y="4312920"/>
                  </a:lnTo>
                  <a:lnTo>
                    <a:pt x="7287082" y="4312399"/>
                  </a:lnTo>
                  <a:lnTo>
                    <a:pt x="7290448" y="4312399"/>
                  </a:lnTo>
                  <a:lnTo>
                    <a:pt x="7290448" y="4309110"/>
                  </a:lnTo>
                  <a:lnTo>
                    <a:pt x="7290448" y="6350"/>
                  </a:lnTo>
                  <a:lnTo>
                    <a:pt x="7290448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55" y="910374"/>
              <a:ext cx="3775396" cy="4195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0833" y="1106495"/>
              <a:ext cx="2923792" cy="36187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0072" y="1045509"/>
              <a:ext cx="0" cy="3616960"/>
            </a:xfrm>
            <a:custGeom>
              <a:avLst/>
              <a:gdLst/>
              <a:ahLst/>
              <a:cxnLst/>
              <a:rect l="l" t="t" r="r" b="b"/>
              <a:pathLst>
                <a:path h="3616960">
                  <a:moveTo>
                    <a:pt x="0" y="0"/>
                  </a:moveTo>
                  <a:lnTo>
                    <a:pt x="0" y="3616853"/>
                  </a:lnTo>
                </a:path>
              </a:pathLst>
            </a:custGeom>
            <a:ln w="6688">
              <a:solidFill>
                <a:srgbClr val="03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0299" y="4883411"/>
              <a:ext cx="895856" cy="830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32927" y="4701073"/>
            <a:ext cx="7268845" cy="710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0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030303"/>
                </a:solidFill>
                <a:latin typeface="Arial"/>
                <a:cs typeface="Arial"/>
              </a:rPr>
              <a:t>Degree</a:t>
            </a:r>
            <a:endParaRPr sz="1050">
              <a:latin typeface="Arial"/>
              <a:cs typeface="Arial"/>
            </a:endParaRPr>
          </a:p>
          <a:p>
            <a:pPr marL="921385" algn="ctr">
              <a:lnSpc>
                <a:spcPct val="100000"/>
              </a:lnSpc>
              <a:spcBef>
                <a:spcPts val="830"/>
              </a:spcBef>
              <a:tabLst>
                <a:tab pos="1674495" algn="l"/>
              </a:tabLst>
            </a:pPr>
            <a:r>
              <a:rPr sz="1050" dirty="0">
                <a:solidFill>
                  <a:srgbClr val="030303"/>
                </a:solidFill>
                <a:latin typeface="Arial"/>
                <a:cs typeface="Arial"/>
              </a:rPr>
              <a:t>1	</a:t>
            </a:r>
            <a:r>
              <a:rPr sz="1575" baseline="5291" dirty="0">
                <a:solidFill>
                  <a:srgbClr val="030303"/>
                </a:solidFill>
                <a:latin typeface="Arial"/>
                <a:cs typeface="Arial"/>
              </a:rPr>
              <a:t>60</a:t>
            </a:r>
            <a:endParaRPr sz="1575" baseline="529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350" spc="-5" dirty="0">
                <a:solidFill>
                  <a:srgbClr val="131413"/>
                </a:solidFill>
                <a:latin typeface="Times New Roman"/>
                <a:cs typeface="Times New Roman"/>
              </a:rPr>
              <a:t>Fig.</a:t>
            </a:r>
            <a:r>
              <a:rPr sz="1350" spc="6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31413"/>
                </a:solidFill>
                <a:latin typeface="Times New Roman"/>
                <a:cs typeface="Times New Roman"/>
              </a:rPr>
              <a:t>6</a:t>
            </a:r>
            <a:r>
              <a:rPr sz="1350" spc="57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131413"/>
                </a:solidFill>
                <a:latin typeface="Times New Roman"/>
                <a:cs typeface="Times New Roman"/>
              </a:rPr>
              <a:t>Single</a:t>
            </a:r>
            <a:r>
              <a:rPr sz="1350" spc="6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131413"/>
                </a:solidFill>
                <a:latin typeface="Times New Roman"/>
                <a:cs typeface="Times New Roman"/>
              </a:rPr>
              <a:t>run</a:t>
            </a:r>
            <a:r>
              <a:rPr sz="1350" spc="4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131413"/>
                </a:solidFill>
                <a:latin typeface="Times New Roman"/>
                <a:cs typeface="Times New Roman"/>
              </a:rPr>
              <a:t>of</a:t>
            </a:r>
            <a:r>
              <a:rPr sz="1350" spc="55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30" dirty="0">
                <a:solidFill>
                  <a:srgbClr val="131413"/>
                </a:solidFill>
                <a:latin typeface="Times New Roman"/>
                <a:cs typeface="Times New Roman"/>
              </a:rPr>
              <a:t>largest</a:t>
            </a:r>
            <a:r>
              <a:rPr sz="1350" spc="65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131413"/>
                </a:solidFill>
                <a:latin typeface="Times New Roman"/>
                <a:cs typeface="Times New Roman"/>
              </a:rPr>
              <a:t>component</a:t>
            </a:r>
            <a:r>
              <a:rPr sz="1350" spc="45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30" dirty="0">
                <a:solidFill>
                  <a:srgbClr val="131413"/>
                </a:solidFill>
                <a:latin typeface="Times New Roman"/>
                <a:cs typeface="Times New Roman"/>
              </a:rPr>
              <a:t>(left)</a:t>
            </a:r>
            <a:r>
              <a:rPr sz="1350" spc="6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31413"/>
                </a:solidFill>
                <a:latin typeface="Times New Roman"/>
                <a:cs typeface="Times New Roman"/>
              </a:rPr>
              <a:t>and</a:t>
            </a:r>
            <a:r>
              <a:rPr sz="1350" spc="4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131413"/>
                </a:solidFill>
                <a:latin typeface="Times New Roman"/>
                <a:cs typeface="Times New Roman"/>
              </a:rPr>
              <a:t>one</a:t>
            </a:r>
            <a:r>
              <a:rPr sz="1350" spc="6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131413"/>
                </a:solidFill>
                <a:latin typeface="Times New Roman"/>
                <a:cs typeface="Times New Roman"/>
              </a:rPr>
              <a:t>eight-step</a:t>
            </a:r>
            <a:r>
              <a:rPr sz="1350" spc="4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131413"/>
                </a:solidFill>
                <a:latin typeface="Times New Roman"/>
                <a:cs typeface="Times New Roman"/>
              </a:rPr>
              <a:t>walk</a:t>
            </a:r>
            <a:r>
              <a:rPr sz="1350" spc="6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131413"/>
                </a:solidFill>
                <a:latin typeface="Times New Roman"/>
                <a:cs typeface="Times New Roman"/>
              </a:rPr>
              <a:t>from</a:t>
            </a:r>
            <a:r>
              <a:rPr sz="1350" spc="55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131413"/>
                </a:solidFill>
                <a:latin typeface="Times New Roman"/>
                <a:cs typeface="Times New Roman"/>
              </a:rPr>
              <a:t>a</a:t>
            </a:r>
            <a:r>
              <a:rPr sz="1350" spc="55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131413"/>
                </a:solidFill>
                <a:latin typeface="Times New Roman"/>
                <a:cs typeface="Times New Roman"/>
              </a:rPr>
              <a:t>randomly</a:t>
            </a:r>
            <a:r>
              <a:rPr sz="1350" spc="5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131413"/>
                </a:solidFill>
                <a:latin typeface="Times New Roman"/>
                <a:cs typeface="Times New Roman"/>
              </a:rPr>
              <a:t>chosen</a:t>
            </a:r>
            <a:r>
              <a:rPr sz="1350" spc="6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131413"/>
                </a:solidFill>
                <a:latin typeface="Times New Roman"/>
                <a:cs typeface="Times New Roman"/>
              </a:rPr>
              <a:t>node</a:t>
            </a:r>
            <a:r>
              <a:rPr sz="1350" spc="60" dirty="0">
                <a:solidFill>
                  <a:srgbClr val="131413"/>
                </a:solidFill>
                <a:latin typeface="Times New Roman"/>
                <a:cs typeface="Times New Roman"/>
              </a:rPr>
              <a:t> </a:t>
            </a:r>
            <a:r>
              <a:rPr sz="1350" spc="-30" dirty="0">
                <a:solidFill>
                  <a:srgbClr val="131413"/>
                </a:solidFill>
                <a:latin typeface="Times New Roman"/>
                <a:cs typeface="Times New Roman"/>
              </a:rPr>
              <a:t>(right)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27414" y="5754327"/>
            <a:ext cx="93345" cy="37465"/>
          </a:xfrm>
          <a:custGeom>
            <a:avLst/>
            <a:gdLst/>
            <a:ahLst/>
            <a:cxnLst/>
            <a:rect l="l" t="t" r="r" b="b"/>
            <a:pathLst>
              <a:path w="93345" h="37464">
                <a:moveTo>
                  <a:pt x="10188" y="5988"/>
                </a:moveTo>
                <a:lnTo>
                  <a:pt x="2054" y="9014"/>
                </a:lnTo>
                <a:lnTo>
                  <a:pt x="5074" y="29811"/>
                </a:lnTo>
                <a:lnTo>
                  <a:pt x="0" y="36872"/>
                </a:lnTo>
                <a:lnTo>
                  <a:pt x="10744" y="36872"/>
                </a:lnTo>
                <a:lnTo>
                  <a:pt x="14093" y="31930"/>
                </a:lnTo>
                <a:lnTo>
                  <a:pt x="11979" y="17164"/>
                </a:lnTo>
                <a:lnTo>
                  <a:pt x="30319" y="17164"/>
                </a:lnTo>
                <a:lnTo>
                  <a:pt x="30319" y="12927"/>
                </a:lnTo>
                <a:lnTo>
                  <a:pt x="21904" y="12927"/>
                </a:lnTo>
                <a:lnTo>
                  <a:pt x="17999" y="8712"/>
                </a:lnTo>
                <a:lnTo>
                  <a:pt x="10188" y="5988"/>
                </a:lnTo>
                <a:close/>
              </a:path>
              <a:path w="93345" h="37464">
                <a:moveTo>
                  <a:pt x="41314" y="9339"/>
                </a:moveTo>
                <a:lnTo>
                  <a:pt x="30319" y="9339"/>
                </a:lnTo>
                <a:lnTo>
                  <a:pt x="34398" y="15349"/>
                </a:lnTo>
                <a:lnTo>
                  <a:pt x="36314" y="24163"/>
                </a:lnTo>
                <a:lnTo>
                  <a:pt x="36644" y="29811"/>
                </a:lnTo>
                <a:lnTo>
                  <a:pt x="36685" y="36872"/>
                </a:lnTo>
                <a:lnTo>
                  <a:pt x="45606" y="36872"/>
                </a:lnTo>
                <a:lnTo>
                  <a:pt x="45499" y="25898"/>
                </a:lnTo>
                <a:lnTo>
                  <a:pt x="45378" y="24688"/>
                </a:lnTo>
                <a:lnTo>
                  <a:pt x="76221" y="24688"/>
                </a:lnTo>
                <a:lnTo>
                  <a:pt x="75759" y="24407"/>
                </a:lnTo>
                <a:lnTo>
                  <a:pt x="69740" y="21380"/>
                </a:lnTo>
                <a:lnTo>
                  <a:pt x="63418" y="19261"/>
                </a:lnTo>
                <a:lnTo>
                  <a:pt x="63418" y="16883"/>
                </a:lnTo>
                <a:lnTo>
                  <a:pt x="54398" y="16883"/>
                </a:lnTo>
                <a:lnTo>
                  <a:pt x="51097" y="16256"/>
                </a:lnTo>
                <a:lnTo>
                  <a:pt x="47473" y="15651"/>
                </a:lnTo>
                <a:lnTo>
                  <a:pt x="43567" y="15349"/>
                </a:lnTo>
                <a:lnTo>
                  <a:pt x="41314" y="9339"/>
                </a:lnTo>
                <a:close/>
              </a:path>
              <a:path w="93345" h="37464">
                <a:moveTo>
                  <a:pt x="76221" y="24688"/>
                </a:moveTo>
                <a:lnTo>
                  <a:pt x="45378" y="24688"/>
                </a:lnTo>
                <a:lnTo>
                  <a:pt x="76123" y="36872"/>
                </a:lnTo>
                <a:lnTo>
                  <a:pt x="92907" y="36872"/>
                </a:lnTo>
                <a:lnTo>
                  <a:pt x="88382" y="33140"/>
                </a:lnTo>
                <a:lnTo>
                  <a:pt x="88965" y="32535"/>
                </a:lnTo>
                <a:lnTo>
                  <a:pt x="89180" y="31930"/>
                </a:lnTo>
                <a:lnTo>
                  <a:pt x="89287" y="27995"/>
                </a:lnTo>
                <a:lnTo>
                  <a:pt x="89047" y="27714"/>
                </a:lnTo>
                <a:lnTo>
                  <a:pt x="81196" y="27714"/>
                </a:lnTo>
                <a:lnTo>
                  <a:pt x="76221" y="24688"/>
                </a:lnTo>
                <a:close/>
              </a:path>
              <a:path w="93345" h="37464">
                <a:moveTo>
                  <a:pt x="30319" y="17164"/>
                </a:moveTo>
                <a:lnTo>
                  <a:pt x="11979" y="17164"/>
                </a:lnTo>
                <a:lnTo>
                  <a:pt x="16488" y="19261"/>
                </a:lnTo>
                <a:lnTo>
                  <a:pt x="19832" y="22288"/>
                </a:lnTo>
                <a:lnTo>
                  <a:pt x="19832" y="29811"/>
                </a:lnTo>
                <a:lnTo>
                  <a:pt x="27945" y="31325"/>
                </a:lnTo>
                <a:lnTo>
                  <a:pt x="30319" y="20472"/>
                </a:lnTo>
                <a:lnTo>
                  <a:pt x="30319" y="17164"/>
                </a:lnTo>
                <a:close/>
              </a:path>
              <a:path w="93345" h="37464">
                <a:moveTo>
                  <a:pt x="87497" y="25898"/>
                </a:moveTo>
                <a:lnTo>
                  <a:pt x="83268" y="25898"/>
                </a:lnTo>
                <a:lnTo>
                  <a:pt x="82081" y="26525"/>
                </a:lnTo>
                <a:lnTo>
                  <a:pt x="81196" y="27714"/>
                </a:lnTo>
                <a:lnTo>
                  <a:pt x="89047" y="27714"/>
                </a:lnTo>
                <a:lnTo>
                  <a:pt x="87497" y="25898"/>
                </a:lnTo>
                <a:close/>
              </a:path>
              <a:path w="93345" h="37464">
                <a:moveTo>
                  <a:pt x="61605" y="13533"/>
                </a:moveTo>
                <a:lnTo>
                  <a:pt x="56793" y="13533"/>
                </a:lnTo>
                <a:lnTo>
                  <a:pt x="55003" y="15046"/>
                </a:lnTo>
                <a:lnTo>
                  <a:pt x="54398" y="16883"/>
                </a:lnTo>
                <a:lnTo>
                  <a:pt x="63418" y="16883"/>
                </a:lnTo>
                <a:lnTo>
                  <a:pt x="63418" y="15651"/>
                </a:lnTo>
                <a:lnTo>
                  <a:pt x="61605" y="13533"/>
                </a:lnTo>
                <a:close/>
              </a:path>
              <a:path w="93345" h="37464">
                <a:moveTo>
                  <a:pt x="22026" y="0"/>
                </a:moveTo>
                <a:lnTo>
                  <a:pt x="21625" y="0"/>
                </a:lnTo>
                <a:lnTo>
                  <a:pt x="22153" y="5988"/>
                </a:lnTo>
                <a:lnTo>
                  <a:pt x="22105" y="8712"/>
                </a:lnTo>
                <a:lnTo>
                  <a:pt x="21904" y="12927"/>
                </a:lnTo>
                <a:lnTo>
                  <a:pt x="30319" y="12927"/>
                </a:lnTo>
                <a:lnTo>
                  <a:pt x="30319" y="9339"/>
                </a:lnTo>
                <a:lnTo>
                  <a:pt x="41314" y="9339"/>
                </a:lnTo>
                <a:lnTo>
                  <a:pt x="41158" y="8922"/>
                </a:lnTo>
                <a:lnTo>
                  <a:pt x="37110" y="3707"/>
                </a:lnTo>
                <a:lnTo>
                  <a:pt x="30805" y="470"/>
                </a:lnTo>
                <a:lnTo>
                  <a:pt x="22026" y="0"/>
                </a:lnTo>
                <a:close/>
              </a:path>
            </a:pathLst>
          </a:custGeom>
          <a:solidFill>
            <a:srgbClr val="1314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6740" y="6281420"/>
            <a:ext cx="1831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Merli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2015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0" y="134031"/>
            <a:ext cx="8807705" cy="56727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36740" y="6281420"/>
            <a:ext cx="1310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Smith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67" y="326827"/>
            <a:ext cx="8844118" cy="554979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541" y="264316"/>
            <a:ext cx="5945926" cy="632453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8054" y="41562"/>
            <a:ext cx="2460567" cy="8021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5980" y="71120"/>
            <a:ext cx="2360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</a:t>
            </a:r>
            <a:r>
              <a:rPr dirty="0"/>
              <a:t>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495" y="1099820"/>
            <a:ext cx="8387715" cy="47288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681355" indent="-342900">
              <a:lnSpc>
                <a:spcPts val="3800"/>
              </a:lnSpc>
              <a:spcBef>
                <a:spcPts val="26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Ego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network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easy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collect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(potentially)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useful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studying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health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Offers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measures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social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support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(related to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better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health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outcomes)</a:t>
            </a:r>
            <a:endParaRPr sz="3200">
              <a:latin typeface="Arial"/>
              <a:cs typeface="Arial"/>
            </a:endParaRPr>
          </a:p>
          <a:p>
            <a:pPr marL="355600" marR="1225550" indent="-342900">
              <a:lnSpc>
                <a:spcPct val="100000"/>
              </a:lnSpc>
              <a:spcBef>
                <a:spcPts val="819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Offers </a:t>
            </a:r>
            <a:r>
              <a:rPr sz="3200" dirty="0">
                <a:latin typeface="Arial"/>
                <a:cs typeface="Arial"/>
              </a:rPr>
              <a:t>measures of </a:t>
            </a:r>
            <a:r>
              <a:rPr sz="3200" spc="-5" dirty="0">
                <a:latin typeface="Arial"/>
                <a:cs typeface="Arial"/>
              </a:rPr>
              <a:t>risk/norms that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individual</a:t>
            </a:r>
            <a:r>
              <a:rPr sz="3200" spc="-5" dirty="0">
                <a:latin typeface="Arial"/>
                <a:cs typeface="Arial"/>
              </a:rPr>
              <a:t> faces</a:t>
            </a:r>
            <a:endParaRPr sz="3200">
              <a:latin typeface="Arial"/>
              <a:cs typeface="Arial"/>
            </a:endParaRPr>
          </a:p>
          <a:p>
            <a:pPr marL="355600" marR="1088390" indent="-342900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Offers information that </a:t>
            </a:r>
            <a:r>
              <a:rPr sz="3200" dirty="0">
                <a:latin typeface="Arial"/>
                <a:cs typeface="Arial"/>
              </a:rPr>
              <a:t>can be used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inferring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full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network structure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25"/>
              </a:spcBef>
              <a:buClr>
                <a:srgbClr val="FFCC66"/>
              </a:buClr>
              <a:buSzPct val="78571"/>
              <a:buFont typeface="Wingdings"/>
              <a:buChar char="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Useful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understanding </a:t>
            </a:r>
            <a:r>
              <a:rPr sz="2800" dirty="0">
                <a:latin typeface="Arial"/>
                <a:cs typeface="Arial"/>
              </a:rPr>
              <a:t>risk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disease spread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648200" y="685800"/>
            <a:ext cx="3649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Induced</a:t>
            </a:r>
            <a:r>
              <a:rPr sz="3600" spc="-6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Subgraph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5312" y="2152982"/>
            <a:ext cx="1539875" cy="1539875"/>
            <a:chOff x="705312" y="2152982"/>
            <a:chExt cx="1539875" cy="1539875"/>
          </a:xfrm>
        </p:grpSpPr>
        <p:sp>
          <p:nvSpPr>
            <p:cNvPr id="15" name="object 15"/>
            <p:cNvSpPr/>
            <p:nvPr/>
          </p:nvSpPr>
          <p:spPr>
            <a:xfrm>
              <a:off x="1843189" y="215575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7192" y="0"/>
                  </a:moveTo>
                  <a:lnTo>
                    <a:pt x="4983" y="0"/>
                  </a:lnTo>
                  <a:lnTo>
                    <a:pt x="0" y="4921"/>
                  </a:lnTo>
                  <a:lnTo>
                    <a:pt x="0" y="17192"/>
                  </a:lnTo>
                  <a:lnTo>
                    <a:pt x="4983" y="22113"/>
                  </a:lnTo>
                  <a:lnTo>
                    <a:pt x="17192" y="22113"/>
                  </a:lnTo>
                  <a:lnTo>
                    <a:pt x="22113" y="17192"/>
                  </a:lnTo>
                  <a:lnTo>
                    <a:pt x="22113" y="11025"/>
                  </a:lnTo>
                  <a:lnTo>
                    <a:pt x="22113" y="4921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3189" y="215575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2113" y="11025"/>
                  </a:moveTo>
                  <a:lnTo>
                    <a:pt x="22113" y="17192"/>
                  </a:lnTo>
                  <a:lnTo>
                    <a:pt x="17192" y="22113"/>
                  </a:lnTo>
                  <a:lnTo>
                    <a:pt x="11088" y="22113"/>
                  </a:lnTo>
                  <a:lnTo>
                    <a:pt x="4983" y="22113"/>
                  </a:lnTo>
                  <a:lnTo>
                    <a:pt x="0" y="17192"/>
                  </a:lnTo>
                  <a:lnTo>
                    <a:pt x="0" y="11025"/>
                  </a:lnTo>
                  <a:lnTo>
                    <a:pt x="0" y="4921"/>
                  </a:lnTo>
                  <a:lnTo>
                    <a:pt x="4983" y="0"/>
                  </a:lnTo>
                  <a:lnTo>
                    <a:pt x="11088" y="0"/>
                  </a:lnTo>
                  <a:lnTo>
                    <a:pt x="17192" y="0"/>
                  </a:lnTo>
                  <a:lnTo>
                    <a:pt x="22113" y="4921"/>
                  </a:lnTo>
                  <a:lnTo>
                    <a:pt x="22113" y="11025"/>
                  </a:lnTo>
                  <a:close/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4601" y="2155751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7192" y="0"/>
                  </a:moveTo>
                  <a:lnTo>
                    <a:pt x="4958" y="0"/>
                  </a:lnTo>
                  <a:lnTo>
                    <a:pt x="0" y="4921"/>
                  </a:lnTo>
                  <a:lnTo>
                    <a:pt x="0" y="17192"/>
                  </a:lnTo>
                  <a:lnTo>
                    <a:pt x="4958" y="22113"/>
                  </a:lnTo>
                  <a:lnTo>
                    <a:pt x="17192" y="22113"/>
                  </a:lnTo>
                  <a:lnTo>
                    <a:pt x="22151" y="17192"/>
                  </a:lnTo>
                  <a:lnTo>
                    <a:pt x="22151" y="11025"/>
                  </a:lnTo>
                  <a:lnTo>
                    <a:pt x="22151" y="4921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4601" y="2155751"/>
              <a:ext cx="770255" cy="22225"/>
            </a:xfrm>
            <a:custGeom>
              <a:avLst/>
              <a:gdLst/>
              <a:ahLst/>
              <a:cxnLst/>
              <a:rect l="l" t="t" r="r" b="b"/>
              <a:pathLst>
                <a:path w="770255" h="22225">
                  <a:moveTo>
                    <a:pt x="22151" y="11025"/>
                  </a:moveTo>
                  <a:lnTo>
                    <a:pt x="22151" y="17192"/>
                  </a:lnTo>
                  <a:lnTo>
                    <a:pt x="17192" y="22113"/>
                  </a:lnTo>
                  <a:lnTo>
                    <a:pt x="11075" y="22113"/>
                  </a:lnTo>
                  <a:lnTo>
                    <a:pt x="4958" y="22113"/>
                  </a:lnTo>
                  <a:lnTo>
                    <a:pt x="0" y="17192"/>
                  </a:lnTo>
                  <a:lnTo>
                    <a:pt x="0" y="11025"/>
                  </a:lnTo>
                  <a:lnTo>
                    <a:pt x="0" y="4921"/>
                  </a:lnTo>
                  <a:lnTo>
                    <a:pt x="4958" y="0"/>
                  </a:lnTo>
                  <a:lnTo>
                    <a:pt x="11075" y="0"/>
                  </a:lnTo>
                  <a:lnTo>
                    <a:pt x="17192" y="0"/>
                  </a:lnTo>
                  <a:lnTo>
                    <a:pt x="22151" y="4921"/>
                  </a:lnTo>
                  <a:lnTo>
                    <a:pt x="22151" y="11025"/>
                  </a:lnTo>
                  <a:close/>
                </a:path>
                <a:path w="770255" h="22225">
                  <a:moveTo>
                    <a:pt x="769676" y="11025"/>
                  </a:moveTo>
                  <a:lnTo>
                    <a:pt x="16613" y="11025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1214" y="21667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19683" y="291428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7192" y="0"/>
                  </a:moveTo>
                  <a:lnTo>
                    <a:pt x="4983" y="0"/>
                  </a:lnTo>
                  <a:lnTo>
                    <a:pt x="0" y="4983"/>
                  </a:lnTo>
                  <a:lnTo>
                    <a:pt x="0" y="17192"/>
                  </a:lnTo>
                  <a:lnTo>
                    <a:pt x="4983" y="22176"/>
                  </a:lnTo>
                  <a:lnTo>
                    <a:pt x="17192" y="22176"/>
                  </a:lnTo>
                  <a:lnTo>
                    <a:pt x="22176" y="17192"/>
                  </a:lnTo>
                  <a:lnTo>
                    <a:pt x="22176" y="11088"/>
                  </a:lnTo>
                  <a:lnTo>
                    <a:pt x="22176" y="4983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4277" y="2166776"/>
              <a:ext cx="387985" cy="770255"/>
            </a:xfrm>
            <a:custGeom>
              <a:avLst/>
              <a:gdLst/>
              <a:ahLst/>
              <a:cxnLst/>
              <a:rect l="l" t="t" r="r" b="b"/>
              <a:pathLst>
                <a:path w="387985" h="770255">
                  <a:moveTo>
                    <a:pt x="387582" y="758594"/>
                  </a:moveTo>
                  <a:lnTo>
                    <a:pt x="387582" y="764699"/>
                  </a:lnTo>
                  <a:lnTo>
                    <a:pt x="382598" y="769682"/>
                  </a:lnTo>
                  <a:lnTo>
                    <a:pt x="376494" y="769682"/>
                  </a:lnTo>
                  <a:lnTo>
                    <a:pt x="370389" y="769682"/>
                  </a:lnTo>
                  <a:lnTo>
                    <a:pt x="365406" y="764699"/>
                  </a:lnTo>
                  <a:lnTo>
                    <a:pt x="365406" y="758594"/>
                  </a:lnTo>
                  <a:lnTo>
                    <a:pt x="365406" y="752490"/>
                  </a:lnTo>
                  <a:lnTo>
                    <a:pt x="370389" y="747506"/>
                  </a:lnTo>
                  <a:lnTo>
                    <a:pt x="376494" y="747506"/>
                  </a:lnTo>
                  <a:lnTo>
                    <a:pt x="382598" y="747506"/>
                  </a:lnTo>
                  <a:lnTo>
                    <a:pt x="387582" y="752490"/>
                  </a:lnTo>
                  <a:lnTo>
                    <a:pt x="387582" y="758594"/>
                  </a:lnTo>
                  <a:close/>
                </a:path>
                <a:path w="387985" h="770255">
                  <a:moveTo>
                    <a:pt x="0" y="0"/>
                  </a:moveTo>
                  <a:lnTo>
                    <a:pt x="382038" y="758594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6315" y="29253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081" y="291428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7190" y="0"/>
                  </a:moveTo>
                  <a:lnTo>
                    <a:pt x="4957" y="0"/>
                  </a:lnTo>
                  <a:lnTo>
                    <a:pt x="0" y="4983"/>
                  </a:lnTo>
                  <a:lnTo>
                    <a:pt x="0" y="17192"/>
                  </a:lnTo>
                  <a:lnTo>
                    <a:pt x="4957" y="22176"/>
                  </a:lnTo>
                  <a:lnTo>
                    <a:pt x="17190" y="22176"/>
                  </a:lnTo>
                  <a:lnTo>
                    <a:pt x="22148" y="17192"/>
                  </a:lnTo>
                  <a:lnTo>
                    <a:pt x="22148" y="11088"/>
                  </a:lnTo>
                  <a:lnTo>
                    <a:pt x="22148" y="4983"/>
                  </a:lnTo>
                  <a:lnTo>
                    <a:pt x="17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081" y="2166776"/>
              <a:ext cx="393700" cy="770255"/>
            </a:xfrm>
            <a:custGeom>
              <a:avLst/>
              <a:gdLst/>
              <a:ahLst/>
              <a:cxnLst/>
              <a:rect l="l" t="t" r="r" b="b"/>
              <a:pathLst>
                <a:path w="393700" h="770255">
                  <a:moveTo>
                    <a:pt x="22148" y="758594"/>
                  </a:moveTo>
                  <a:lnTo>
                    <a:pt x="22148" y="764699"/>
                  </a:lnTo>
                  <a:lnTo>
                    <a:pt x="17190" y="769682"/>
                  </a:lnTo>
                  <a:lnTo>
                    <a:pt x="11074" y="769682"/>
                  </a:lnTo>
                  <a:lnTo>
                    <a:pt x="4957" y="769682"/>
                  </a:lnTo>
                  <a:lnTo>
                    <a:pt x="0" y="764699"/>
                  </a:lnTo>
                  <a:lnTo>
                    <a:pt x="0" y="758594"/>
                  </a:lnTo>
                  <a:lnTo>
                    <a:pt x="0" y="752490"/>
                  </a:lnTo>
                  <a:lnTo>
                    <a:pt x="4957" y="747506"/>
                  </a:lnTo>
                  <a:lnTo>
                    <a:pt x="11074" y="747506"/>
                  </a:lnTo>
                  <a:lnTo>
                    <a:pt x="17190" y="747506"/>
                  </a:lnTo>
                  <a:lnTo>
                    <a:pt x="22148" y="752490"/>
                  </a:lnTo>
                  <a:lnTo>
                    <a:pt x="22148" y="758594"/>
                  </a:lnTo>
                  <a:close/>
                </a:path>
                <a:path w="393700" h="770255">
                  <a:moveTo>
                    <a:pt x="393133" y="0"/>
                  </a:moveTo>
                  <a:lnTo>
                    <a:pt x="11074" y="758594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9155" y="29253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84601" y="366735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7192" y="0"/>
                  </a:moveTo>
                  <a:lnTo>
                    <a:pt x="4958" y="0"/>
                  </a:lnTo>
                  <a:lnTo>
                    <a:pt x="0" y="4960"/>
                  </a:lnTo>
                  <a:lnTo>
                    <a:pt x="0" y="17192"/>
                  </a:lnTo>
                  <a:lnTo>
                    <a:pt x="4958" y="22150"/>
                  </a:lnTo>
                  <a:lnTo>
                    <a:pt x="17192" y="22150"/>
                  </a:lnTo>
                  <a:lnTo>
                    <a:pt x="22151" y="17192"/>
                  </a:lnTo>
                  <a:lnTo>
                    <a:pt x="22151" y="11076"/>
                  </a:lnTo>
                  <a:lnTo>
                    <a:pt x="22151" y="4960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9155" y="2925371"/>
              <a:ext cx="387985" cy="764540"/>
            </a:xfrm>
            <a:custGeom>
              <a:avLst/>
              <a:gdLst/>
              <a:ahLst/>
              <a:cxnLst/>
              <a:rect l="l" t="t" r="r" b="b"/>
              <a:pathLst>
                <a:path w="387984" h="764539">
                  <a:moveTo>
                    <a:pt x="387596" y="753058"/>
                  </a:moveTo>
                  <a:lnTo>
                    <a:pt x="387596" y="759174"/>
                  </a:lnTo>
                  <a:lnTo>
                    <a:pt x="382638" y="764131"/>
                  </a:lnTo>
                  <a:lnTo>
                    <a:pt x="376521" y="764131"/>
                  </a:lnTo>
                  <a:lnTo>
                    <a:pt x="370403" y="764131"/>
                  </a:lnTo>
                  <a:lnTo>
                    <a:pt x="365445" y="759174"/>
                  </a:lnTo>
                  <a:lnTo>
                    <a:pt x="365445" y="753058"/>
                  </a:lnTo>
                  <a:lnTo>
                    <a:pt x="365445" y="746941"/>
                  </a:lnTo>
                  <a:lnTo>
                    <a:pt x="370403" y="741981"/>
                  </a:lnTo>
                  <a:lnTo>
                    <a:pt x="376521" y="741981"/>
                  </a:lnTo>
                  <a:lnTo>
                    <a:pt x="382638" y="741981"/>
                  </a:lnTo>
                  <a:lnTo>
                    <a:pt x="387596" y="746941"/>
                  </a:lnTo>
                  <a:lnTo>
                    <a:pt x="387596" y="753058"/>
                  </a:lnTo>
                  <a:close/>
                </a:path>
                <a:path w="387984" h="764539">
                  <a:moveTo>
                    <a:pt x="0" y="0"/>
                  </a:moveTo>
                  <a:lnTo>
                    <a:pt x="382058" y="758595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1214" y="36839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3189" y="366735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7192" y="0"/>
                  </a:moveTo>
                  <a:lnTo>
                    <a:pt x="4983" y="0"/>
                  </a:lnTo>
                  <a:lnTo>
                    <a:pt x="0" y="4960"/>
                  </a:lnTo>
                  <a:lnTo>
                    <a:pt x="0" y="17192"/>
                  </a:lnTo>
                  <a:lnTo>
                    <a:pt x="4983" y="22150"/>
                  </a:lnTo>
                  <a:lnTo>
                    <a:pt x="17192" y="22150"/>
                  </a:lnTo>
                  <a:lnTo>
                    <a:pt x="22113" y="17192"/>
                  </a:lnTo>
                  <a:lnTo>
                    <a:pt x="22113" y="11076"/>
                  </a:lnTo>
                  <a:lnTo>
                    <a:pt x="22113" y="4960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1214" y="3667353"/>
              <a:ext cx="764540" cy="22225"/>
            </a:xfrm>
            <a:custGeom>
              <a:avLst/>
              <a:gdLst/>
              <a:ahLst/>
              <a:cxnLst/>
              <a:rect l="l" t="t" r="r" b="b"/>
              <a:pathLst>
                <a:path w="764539" h="22225">
                  <a:moveTo>
                    <a:pt x="764088" y="11076"/>
                  </a:moveTo>
                  <a:lnTo>
                    <a:pt x="764088" y="17192"/>
                  </a:lnTo>
                  <a:lnTo>
                    <a:pt x="759167" y="22150"/>
                  </a:lnTo>
                  <a:lnTo>
                    <a:pt x="753063" y="22150"/>
                  </a:lnTo>
                  <a:lnTo>
                    <a:pt x="746958" y="22150"/>
                  </a:lnTo>
                  <a:lnTo>
                    <a:pt x="741975" y="17192"/>
                  </a:lnTo>
                  <a:lnTo>
                    <a:pt x="741975" y="11076"/>
                  </a:lnTo>
                  <a:lnTo>
                    <a:pt x="741975" y="4960"/>
                  </a:lnTo>
                  <a:lnTo>
                    <a:pt x="746958" y="0"/>
                  </a:lnTo>
                  <a:lnTo>
                    <a:pt x="753063" y="0"/>
                  </a:lnTo>
                  <a:lnTo>
                    <a:pt x="759167" y="0"/>
                  </a:lnTo>
                  <a:lnTo>
                    <a:pt x="764088" y="4960"/>
                  </a:lnTo>
                  <a:lnTo>
                    <a:pt x="764088" y="11076"/>
                  </a:lnTo>
                  <a:close/>
                </a:path>
                <a:path w="764539" h="22225">
                  <a:moveTo>
                    <a:pt x="0" y="16613"/>
                  </a:moveTo>
                  <a:lnTo>
                    <a:pt x="753063" y="16613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4277" y="368396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4277" y="2925371"/>
              <a:ext cx="382270" cy="758825"/>
            </a:xfrm>
            <a:custGeom>
              <a:avLst/>
              <a:gdLst/>
              <a:ahLst/>
              <a:cxnLst/>
              <a:rect l="l" t="t" r="r" b="b"/>
              <a:pathLst>
                <a:path w="382269" h="758825">
                  <a:moveTo>
                    <a:pt x="0" y="758595"/>
                  </a:moveTo>
                  <a:lnTo>
                    <a:pt x="382038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36315" y="292537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76775" y="1945589"/>
            <a:ext cx="3764279" cy="3999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06400" marR="154305" indent="-343535">
              <a:lnSpc>
                <a:spcPct val="80000"/>
              </a:lnSpc>
              <a:spcBef>
                <a:spcPts val="585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406400" algn="l"/>
                <a:tab pos="407034" algn="l"/>
                <a:tab pos="260032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Graph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H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induced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subgraph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graph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G,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obtained from G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removing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vertices from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V(G)-V(H).</a:t>
            </a:r>
            <a:endParaRPr sz="2000">
              <a:latin typeface="Trebuchet MS"/>
              <a:cs typeface="Trebuchet MS"/>
            </a:endParaRPr>
          </a:p>
          <a:p>
            <a:pPr marL="406400" marR="68580" indent="-343535">
              <a:lnSpc>
                <a:spcPct val="80000"/>
              </a:lnSpc>
              <a:spcBef>
                <a:spcPts val="994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406400" algn="l"/>
                <a:tab pos="407034" algn="l"/>
                <a:tab pos="204152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induced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subgraph of G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determined</a:t>
            </a:r>
            <a:r>
              <a:rPr sz="2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0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2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vertrex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µ</a:t>
            </a:r>
            <a:r>
              <a:rPr sz="20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V(G).	If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want 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distinguish</a:t>
            </a:r>
            <a:r>
              <a:rPr sz="2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vertex set we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denote the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former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by &lt;U&gt; </a:t>
            </a:r>
            <a:r>
              <a:rPr sz="2000" spc="-95" dirty="0">
                <a:solidFill>
                  <a:srgbClr val="404040"/>
                </a:solidFill>
                <a:latin typeface="Trebuchet MS"/>
                <a:cs typeface="Trebuchet MS"/>
              </a:rPr>
              <a:t>or,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wnat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refer</a:t>
            </a:r>
            <a:r>
              <a:rPr sz="20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original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G|U.</a:t>
            </a:r>
            <a:endParaRPr sz="2000">
              <a:latin typeface="Trebuchet MS"/>
              <a:cs typeface="Trebuchet MS"/>
            </a:endParaRPr>
          </a:p>
          <a:p>
            <a:pPr marL="406400" marR="368300" indent="-343535">
              <a:lnSpc>
                <a:spcPct val="80000"/>
              </a:lnSpc>
              <a:spcBef>
                <a:spcPts val="1000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406400" algn="l"/>
                <a:tab pos="407034" algn="l"/>
              </a:tabLst>
            </a:pP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  <a:r>
              <a:rPr sz="20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950" spc="7" baseline="-21367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1950" spc="284" baseline="-21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 an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induced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subgraph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950" spc="7" baseline="-21367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86772" y="2153270"/>
            <a:ext cx="1560195" cy="1560195"/>
            <a:chOff x="2686772" y="2153270"/>
            <a:chExt cx="1560195" cy="1560195"/>
          </a:xfrm>
        </p:grpSpPr>
        <p:sp>
          <p:nvSpPr>
            <p:cNvPr id="36" name="object 36"/>
            <p:cNvSpPr/>
            <p:nvPr/>
          </p:nvSpPr>
          <p:spPr>
            <a:xfrm>
              <a:off x="4221306" y="215607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7421" y="0"/>
                  </a:moveTo>
                  <a:lnTo>
                    <a:pt x="5049" y="0"/>
                  </a:lnTo>
                  <a:lnTo>
                    <a:pt x="0" y="4986"/>
                  </a:lnTo>
                  <a:lnTo>
                    <a:pt x="0" y="17421"/>
                  </a:lnTo>
                  <a:lnTo>
                    <a:pt x="5049" y="22408"/>
                  </a:lnTo>
                  <a:lnTo>
                    <a:pt x="17421" y="22408"/>
                  </a:lnTo>
                  <a:lnTo>
                    <a:pt x="22471" y="17421"/>
                  </a:lnTo>
                  <a:lnTo>
                    <a:pt x="22471" y="11172"/>
                  </a:lnTo>
                  <a:lnTo>
                    <a:pt x="22471" y="4986"/>
                  </a:lnTo>
                  <a:lnTo>
                    <a:pt x="17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21306" y="215607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22471" y="11172"/>
                  </a:moveTo>
                  <a:lnTo>
                    <a:pt x="22471" y="17421"/>
                  </a:lnTo>
                  <a:lnTo>
                    <a:pt x="17421" y="22408"/>
                  </a:lnTo>
                  <a:lnTo>
                    <a:pt x="11235" y="22408"/>
                  </a:lnTo>
                  <a:lnTo>
                    <a:pt x="5049" y="22408"/>
                  </a:lnTo>
                  <a:lnTo>
                    <a:pt x="0" y="17421"/>
                  </a:lnTo>
                  <a:lnTo>
                    <a:pt x="0" y="11172"/>
                  </a:lnTo>
                  <a:lnTo>
                    <a:pt x="0" y="4986"/>
                  </a:lnTo>
                  <a:lnTo>
                    <a:pt x="5049" y="0"/>
                  </a:lnTo>
                  <a:lnTo>
                    <a:pt x="11235" y="0"/>
                  </a:lnTo>
                  <a:lnTo>
                    <a:pt x="17421" y="0"/>
                  </a:lnTo>
                  <a:lnTo>
                    <a:pt x="22471" y="4986"/>
                  </a:lnTo>
                  <a:lnTo>
                    <a:pt x="22471" y="11172"/>
                  </a:lnTo>
                  <a:close/>
                </a:path>
              </a:pathLst>
            </a:custGeom>
            <a:ln w="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00162" y="2156076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7415" y="0"/>
                  </a:moveTo>
                  <a:lnTo>
                    <a:pt x="5024" y="0"/>
                  </a:lnTo>
                  <a:lnTo>
                    <a:pt x="0" y="4986"/>
                  </a:lnTo>
                  <a:lnTo>
                    <a:pt x="0" y="17421"/>
                  </a:lnTo>
                  <a:lnTo>
                    <a:pt x="5024" y="22408"/>
                  </a:lnTo>
                  <a:lnTo>
                    <a:pt x="17415" y="22408"/>
                  </a:lnTo>
                  <a:lnTo>
                    <a:pt x="22439" y="17421"/>
                  </a:lnTo>
                  <a:lnTo>
                    <a:pt x="22439" y="11172"/>
                  </a:lnTo>
                  <a:lnTo>
                    <a:pt x="22439" y="4986"/>
                  </a:lnTo>
                  <a:lnTo>
                    <a:pt x="17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00162" y="2156076"/>
              <a:ext cx="1038225" cy="22860"/>
            </a:xfrm>
            <a:custGeom>
              <a:avLst/>
              <a:gdLst/>
              <a:ahLst/>
              <a:cxnLst/>
              <a:rect l="l" t="t" r="r" b="b"/>
              <a:pathLst>
                <a:path w="1038225" h="22860">
                  <a:moveTo>
                    <a:pt x="22439" y="11172"/>
                  </a:moveTo>
                  <a:lnTo>
                    <a:pt x="22439" y="17421"/>
                  </a:lnTo>
                  <a:lnTo>
                    <a:pt x="17415" y="22408"/>
                  </a:lnTo>
                  <a:lnTo>
                    <a:pt x="11223" y="22408"/>
                  </a:lnTo>
                  <a:lnTo>
                    <a:pt x="5024" y="22408"/>
                  </a:lnTo>
                  <a:lnTo>
                    <a:pt x="0" y="17421"/>
                  </a:lnTo>
                  <a:lnTo>
                    <a:pt x="0" y="11172"/>
                  </a:lnTo>
                  <a:lnTo>
                    <a:pt x="0" y="4986"/>
                  </a:lnTo>
                  <a:lnTo>
                    <a:pt x="5024" y="0"/>
                  </a:lnTo>
                  <a:lnTo>
                    <a:pt x="11223" y="0"/>
                  </a:lnTo>
                  <a:lnTo>
                    <a:pt x="17415" y="0"/>
                  </a:lnTo>
                  <a:lnTo>
                    <a:pt x="22439" y="4986"/>
                  </a:lnTo>
                  <a:lnTo>
                    <a:pt x="22439" y="11172"/>
                  </a:lnTo>
                  <a:close/>
                </a:path>
                <a:path w="1038225" h="22860">
                  <a:moveTo>
                    <a:pt x="1037996" y="11172"/>
                  </a:moveTo>
                  <a:lnTo>
                    <a:pt x="11223" y="11172"/>
                  </a:lnTo>
                </a:path>
              </a:pathLst>
            </a:custGeom>
            <a:ln w="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11385" y="21672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89577" y="2924708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7419" y="0"/>
                  </a:moveTo>
                  <a:lnTo>
                    <a:pt x="5023" y="0"/>
                  </a:lnTo>
                  <a:lnTo>
                    <a:pt x="0" y="5049"/>
                  </a:lnTo>
                  <a:lnTo>
                    <a:pt x="0" y="17421"/>
                  </a:lnTo>
                  <a:lnTo>
                    <a:pt x="5023" y="22471"/>
                  </a:lnTo>
                  <a:lnTo>
                    <a:pt x="17419" y="22471"/>
                  </a:lnTo>
                  <a:lnTo>
                    <a:pt x="22443" y="17421"/>
                  </a:lnTo>
                  <a:lnTo>
                    <a:pt x="22443" y="11235"/>
                  </a:lnTo>
                  <a:lnTo>
                    <a:pt x="22443" y="5049"/>
                  </a:lnTo>
                  <a:lnTo>
                    <a:pt x="17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89577" y="2167248"/>
              <a:ext cx="521970" cy="780415"/>
            </a:xfrm>
            <a:custGeom>
              <a:avLst/>
              <a:gdLst/>
              <a:ahLst/>
              <a:cxnLst/>
              <a:rect l="l" t="t" r="r" b="b"/>
              <a:pathLst>
                <a:path w="521969" h="780414">
                  <a:moveTo>
                    <a:pt x="22443" y="768694"/>
                  </a:moveTo>
                  <a:lnTo>
                    <a:pt x="22443" y="774880"/>
                  </a:lnTo>
                  <a:lnTo>
                    <a:pt x="17419" y="779930"/>
                  </a:lnTo>
                  <a:lnTo>
                    <a:pt x="11221" y="779930"/>
                  </a:lnTo>
                  <a:lnTo>
                    <a:pt x="5023" y="779930"/>
                  </a:lnTo>
                  <a:lnTo>
                    <a:pt x="0" y="774880"/>
                  </a:lnTo>
                  <a:lnTo>
                    <a:pt x="0" y="768694"/>
                  </a:lnTo>
                  <a:lnTo>
                    <a:pt x="0" y="762508"/>
                  </a:lnTo>
                  <a:lnTo>
                    <a:pt x="5023" y="757459"/>
                  </a:lnTo>
                  <a:lnTo>
                    <a:pt x="11221" y="757459"/>
                  </a:lnTo>
                  <a:lnTo>
                    <a:pt x="17419" y="757459"/>
                  </a:lnTo>
                  <a:lnTo>
                    <a:pt x="22443" y="762508"/>
                  </a:lnTo>
                  <a:lnTo>
                    <a:pt x="22443" y="768694"/>
                  </a:lnTo>
                  <a:close/>
                </a:path>
                <a:path w="521969" h="780414">
                  <a:moveTo>
                    <a:pt x="521807" y="0"/>
                  </a:moveTo>
                  <a:lnTo>
                    <a:pt x="11221" y="768694"/>
                  </a:lnTo>
                </a:path>
              </a:pathLst>
            </a:custGeom>
            <a:ln w="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00799" y="29359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00162" y="3687804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7415" y="0"/>
                  </a:moveTo>
                  <a:lnTo>
                    <a:pt x="5024" y="0"/>
                  </a:lnTo>
                  <a:lnTo>
                    <a:pt x="0" y="5026"/>
                  </a:lnTo>
                  <a:lnTo>
                    <a:pt x="0" y="17421"/>
                  </a:lnTo>
                  <a:lnTo>
                    <a:pt x="5024" y="22445"/>
                  </a:lnTo>
                  <a:lnTo>
                    <a:pt x="17415" y="22445"/>
                  </a:lnTo>
                  <a:lnTo>
                    <a:pt x="22439" y="17421"/>
                  </a:lnTo>
                  <a:lnTo>
                    <a:pt x="22439" y="11224"/>
                  </a:lnTo>
                  <a:lnTo>
                    <a:pt x="22439" y="5026"/>
                  </a:lnTo>
                  <a:lnTo>
                    <a:pt x="17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00799" y="2935943"/>
              <a:ext cx="521970" cy="774700"/>
            </a:xfrm>
            <a:custGeom>
              <a:avLst/>
              <a:gdLst/>
              <a:ahLst/>
              <a:cxnLst/>
              <a:rect l="l" t="t" r="r" b="b"/>
              <a:pathLst>
                <a:path w="521969" h="774700">
                  <a:moveTo>
                    <a:pt x="521803" y="763084"/>
                  </a:moveTo>
                  <a:lnTo>
                    <a:pt x="521803" y="769281"/>
                  </a:lnTo>
                  <a:lnTo>
                    <a:pt x="516778" y="774305"/>
                  </a:lnTo>
                  <a:lnTo>
                    <a:pt x="510586" y="774305"/>
                  </a:lnTo>
                  <a:lnTo>
                    <a:pt x="504387" y="774305"/>
                  </a:lnTo>
                  <a:lnTo>
                    <a:pt x="499363" y="769281"/>
                  </a:lnTo>
                  <a:lnTo>
                    <a:pt x="499363" y="763084"/>
                  </a:lnTo>
                  <a:lnTo>
                    <a:pt x="499363" y="756886"/>
                  </a:lnTo>
                  <a:lnTo>
                    <a:pt x="504387" y="751860"/>
                  </a:lnTo>
                  <a:lnTo>
                    <a:pt x="510586" y="751860"/>
                  </a:lnTo>
                  <a:lnTo>
                    <a:pt x="516778" y="751860"/>
                  </a:lnTo>
                  <a:lnTo>
                    <a:pt x="521803" y="756886"/>
                  </a:lnTo>
                  <a:lnTo>
                    <a:pt x="521803" y="763084"/>
                  </a:lnTo>
                  <a:close/>
                </a:path>
                <a:path w="521969" h="774700">
                  <a:moveTo>
                    <a:pt x="0" y="0"/>
                  </a:moveTo>
                  <a:lnTo>
                    <a:pt x="510586" y="768695"/>
                  </a:lnTo>
                </a:path>
              </a:pathLst>
            </a:custGeom>
            <a:ln w="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11385" y="37046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21306" y="3687804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60">
                  <a:moveTo>
                    <a:pt x="17421" y="0"/>
                  </a:moveTo>
                  <a:lnTo>
                    <a:pt x="5049" y="0"/>
                  </a:lnTo>
                  <a:lnTo>
                    <a:pt x="0" y="5026"/>
                  </a:lnTo>
                  <a:lnTo>
                    <a:pt x="0" y="17421"/>
                  </a:lnTo>
                  <a:lnTo>
                    <a:pt x="5049" y="22445"/>
                  </a:lnTo>
                  <a:lnTo>
                    <a:pt x="17421" y="22445"/>
                  </a:lnTo>
                  <a:lnTo>
                    <a:pt x="22471" y="17421"/>
                  </a:lnTo>
                  <a:lnTo>
                    <a:pt x="22471" y="11224"/>
                  </a:lnTo>
                  <a:lnTo>
                    <a:pt x="22471" y="5026"/>
                  </a:lnTo>
                  <a:lnTo>
                    <a:pt x="17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11385" y="3687804"/>
              <a:ext cx="1032510" cy="22860"/>
            </a:xfrm>
            <a:custGeom>
              <a:avLst/>
              <a:gdLst/>
              <a:ahLst/>
              <a:cxnLst/>
              <a:rect l="l" t="t" r="r" b="b"/>
              <a:pathLst>
                <a:path w="1032510" h="22860">
                  <a:moveTo>
                    <a:pt x="1032391" y="11224"/>
                  </a:moveTo>
                  <a:lnTo>
                    <a:pt x="1032391" y="17421"/>
                  </a:lnTo>
                  <a:lnTo>
                    <a:pt x="1027341" y="22445"/>
                  </a:lnTo>
                  <a:lnTo>
                    <a:pt x="1021156" y="22445"/>
                  </a:lnTo>
                  <a:lnTo>
                    <a:pt x="1014970" y="22445"/>
                  </a:lnTo>
                  <a:lnTo>
                    <a:pt x="1009920" y="17421"/>
                  </a:lnTo>
                  <a:lnTo>
                    <a:pt x="1009920" y="11224"/>
                  </a:lnTo>
                  <a:lnTo>
                    <a:pt x="1009920" y="5026"/>
                  </a:lnTo>
                  <a:lnTo>
                    <a:pt x="1014970" y="0"/>
                  </a:lnTo>
                  <a:lnTo>
                    <a:pt x="1021156" y="0"/>
                  </a:lnTo>
                  <a:lnTo>
                    <a:pt x="1027341" y="0"/>
                  </a:lnTo>
                  <a:lnTo>
                    <a:pt x="1032391" y="5026"/>
                  </a:lnTo>
                  <a:lnTo>
                    <a:pt x="1032391" y="11224"/>
                  </a:lnTo>
                  <a:close/>
                </a:path>
                <a:path w="1032510" h="22860">
                  <a:moveTo>
                    <a:pt x="0" y="16835"/>
                  </a:moveTo>
                  <a:lnTo>
                    <a:pt x="1026773" y="16835"/>
                  </a:lnTo>
                </a:path>
              </a:pathLst>
            </a:custGeom>
            <a:ln w="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38159" y="370463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62400" y="533400"/>
            <a:ext cx="428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90C225"/>
                </a:solidFill>
                <a:latin typeface="Trebuchet MS"/>
                <a:cs typeface="Trebuchet MS"/>
              </a:rPr>
              <a:t>Walk,</a:t>
            </a:r>
            <a:r>
              <a:rPr sz="3600" spc="-3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rgbClr val="90C225"/>
                </a:solidFill>
                <a:latin typeface="Trebuchet MS"/>
                <a:cs typeface="Trebuchet MS"/>
              </a:rPr>
              <a:t>Path</a:t>
            </a: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and</a:t>
            </a:r>
            <a:r>
              <a:rPr sz="3600" spc="-4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cycle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840" y="1405254"/>
            <a:ext cx="7575550" cy="49193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68300" marR="944244" indent="-343535">
              <a:lnSpc>
                <a:spcPts val="2380"/>
              </a:lnSpc>
              <a:spcBef>
                <a:spcPts val="390"/>
              </a:spcBef>
              <a:buClr>
                <a:srgbClr val="90C225"/>
              </a:buClr>
              <a:buSzPct val="79545"/>
              <a:buFont typeface="Wingdings 3"/>
              <a:buChar char=""/>
              <a:tabLst>
                <a:tab pos="368300" algn="l"/>
                <a:tab pos="368935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edge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progression</a:t>
            </a:r>
            <a:r>
              <a:rPr sz="2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2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 a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sequence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,…,v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200" i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i="1" baseline="-21072" dirty="0">
                <a:solidFill>
                  <a:srgbClr val="404040"/>
                </a:solidFill>
                <a:latin typeface="Trebuchet MS"/>
                <a:cs typeface="Trebuchet MS"/>
              </a:rPr>
              <a:t>k+1</a:t>
            </a:r>
            <a:r>
              <a:rPr sz="2175" i="1" spc="15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such that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≥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0,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200" i="1" spc="-6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i+1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200" spc="-5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2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200" i="1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=1,…,</a:t>
            </a:r>
            <a:r>
              <a:rPr sz="2200" i="1" spc="-1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368300" indent="-343535">
              <a:lnSpc>
                <a:spcPts val="2510"/>
              </a:lnSpc>
              <a:spcBef>
                <a:spcPts val="690"/>
              </a:spcBef>
              <a:buClr>
                <a:srgbClr val="90C225"/>
              </a:buClr>
              <a:buSzPct val="79545"/>
              <a:buFont typeface="Wingdings 3"/>
              <a:buChar char=""/>
              <a:tabLst>
                <a:tab pos="368300" algn="l"/>
                <a:tab pos="368935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If in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addition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175" spc="22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≠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175" spc="37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all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1≤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i&lt;j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≤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k, W</a:t>
            </a:r>
            <a:r>
              <a:rPr sz="22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Trebuchet MS"/>
                <a:cs typeface="Trebuchet MS"/>
              </a:rPr>
              <a:t>walk</a:t>
            </a:r>
            <a:r>
              <a:rPr sz="2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endParaRPr sz="2200">
              <a:latin typeface="Trebuchet MS"/>
              <a:cs typeface="Trebuchet MS"/>
            </a:endParaRPr>
          </a:p>
          <a:p>
            <a:pPr marL="368300">
              <a:lnSpc>
                <a:spcPts val="2510"/>
              </a:lnSpc>
            </a:pP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G.</a:t>
            </a:r>
            <a:endParaRPr sz="2200">
              <a:latin typeface="Trebuchet MS"/>
              <a:cs typeface="Trebuchet MS"/>
            </a:endParaRPr>
          </a:p>
          <a:p>
            <a:pPr marL="368300" indent="-343535">
              <a:lnSpc>
                <a:spcPct val="100000"/>
              </a:lnSpc>
              <a:spcBef>
                <a:spcPts val="745"/>
              </a:spcBef>
              <a:buClr>
                <a:srgbClr val="90C225"/>
              </a:buClr>
              <a:buSzPct val="79545"/>
              <a:buFont typeface="Wingdings 3"/>
              <a:buChar char=""/>
              <a:tabLst>
                <a:tab pos="368300" algn="l"/>
                <a:tab pos="368935" algn="l"/>
                <a:tab pos="2200275" algn="l"/>
              </a:tabLst>
            </a:pP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closed</a:t>
            </a:r>
            <a:r>
              <a:rPr sz="2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if	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200" i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i="1" baseline="-21072" dirty="0">
                <a:solidFill>
                  <a:srgbClr val="404040"/>
                </a:solidFill>
                <a:latin typeface="Trebuchet MS"/>
                <a:cs typeface="Trebuchet MS"/>
              </a:rPr>
              <a:t>k+1</a:t>
            </a:r>
            <a:r>
              <a:rPr sz="2175" i="1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368300" marR="225425" indent="-343535">
              <a:lnSpc>
                <a:spcPts val="2380"/>
              </a:lnSpc>
              <a:spcBef>
                <a:spcPts val="1030"/>
              </a:spcBef>
              <a:buClr>
                <a:srgbClr val="90C225"/>
              </a:buClr>
              <a:buSzPct val="79545"/>
              <a:buFont typeface="Wingdings 3"/>
              <a:buChar char=""/>
              <a:tabLst>
                <a:tab pos="368300" algn="l"/>
                <a:tab pos="368935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sz="2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 a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=({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,…,v</a:t>
            </a:r>
            <a:r>
              <a:rPr sz="2175" i="1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k+1</a:t>
            </a:r>
            <a:r>
              <a:rPr sz="2175" i="1" spc="89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},{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,…,e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})</a:t>
            </a:r>
            <a:r>
              <a:rPr sz="2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175" spc="-22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≠ </a:t>
            </a:r>
            <a:r>
              <a:rPr sz="2200" spc="-6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j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1≤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i&lt;j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≤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+1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and the sequence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,…,v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,v</a:t>
            </a:r>
            <a:r>
              <a:rPr sz="2175" i="1" baseline="-21072" dirty="0">
                <a:solidFill>
                  <a:srgbClr val="404040"/>
                </a:solidFill>
                <a:latin typeface="Trebuchet MS"/>
                <a:cs typeface="Trebuchet MS"/>
              </a:rPr>
              <a:t>k+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175" spc="89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walk.</a:t>
            </a:r>
            <a:endParaRPr sz="2200">
              <a:latin typeface="Trebuchet MS"/>
              <a:cs typeface="Trebuchet MS"/>
            </a:endParaRPr>
          </a:p>
          <a:p>
            <a:pPr marL="368300" marR="17780" indent="-343535">
              <a:lnSpc>
                <a:spcPts val="2380"/>
              </a:lnSpc>
              <a:spcBef>
                <a:spcPts val="985"/>
              </a:spcBef>
              <a:buClr>
                <a:srgbClr val="90C225"/>
              </a:buClr>
              <a:buSzPct val="79545"/>
              <a:buFont typeface="Wingdings 3"/>
              <a:buChar char=""/>
              <a:tabLst>
                <a:tab pos="368300" algn="l"/>
                <a:tab pos="368935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circuit</a:t>
            </a:r>
            <a:r>
              <a:rPr sz="2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or a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cycle</a:t>
            </a:r>
            <a:r>
              <a:rPr sz="2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({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,…,v</a:t>
            </a:r>
            <a:r>
              <a:rPr sz="2175" i="1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175" i="1" spc="60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},{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,…,e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})</a:t>
            </a:r>
            <a:r>
              <a:rPr sz="2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sequence</a:t>
            </a:r>
            <a:r>
              <a:rPr sz="2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,…,v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,e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,v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175" spc="89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 a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(closed)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walk </a:t>
            </a:r>
            <a:r>
              <a:rPr sz="2200" spc="-6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175" spc="-7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≠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175" baseline="-21072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175" spc="-22" baseline="-210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1≤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i&lt;j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≤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+1.</a:t>
            </a:r>
            <a:endParaRPr sz="2200">
              <a:latin typeface="Trebuchet MS"/>
              <a:cs typeface="Trebuchet MS"/>
            </a:endParaRPr>
          </a:p>
          <a:p>
            <a:pPr marL="368300" indent="-343535">
              <a:lnSpc>
                <a:spcPts val="2510"/>
              </a:lnSpc>
              <a:spcBef>
                <a:spcPts val="700"/>
              </a:spcBef>
              <a:buClr>
                <a:srgbClr val="90C225"/>
              </a:buClr>
              <a:buSzPct val="79545"/>
              <a:buFont typeface="Wingdings 3"/>
              <a:buChar char=""/>
              <a:tabLst>
                <a:tab pos="368300" algn="l"/>
                <a:tab pos="368935" algn="l"/>
              </a:tabLst>
            </a:pP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2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or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circuit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endParaRPr sz="2200">
              <a:latin typeface="Trebuchet MS"/>
              <a:cs typeface="Trebuchet MS"/>
            </a:endParaRPr>
          </a:p>
          <a:p>
            <a:pPr marL="368300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edges.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67744" cy="1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5400" y="304801"/>
            <a:ext cx="7086600" cy="5867400"/>
            <a:chOff x="900683" y="0"/>
            <a:chExt cx="8243824" cy="6858577"/>
          </a:xfrm>
        </p:grpSpPr>
        <p:sp>
          <p:nvSpPr>
            <p:cNvPr id="4" name="object 4"/>
            <p:cNvSpPr/>
            <p:nvPr/>
          </p:nvSpPr>
          <p:spPr>
            <a:xfrm>
              <a:off x="5132259" y="4182451"/>
              <a:ext cx="4011929" cy="2675890"/>
            </a:xfrm>
            <a:custGeom>
              <a:avLst/>
              <a:gdLst/>
              <a:ahLst/>
              <a:cxnLst/>
              <a:rect l="l" t="t" r="r" b="b"/>
              <a:pathLst>
                <a:path w="4011929" h="2675890">
                  <a:moveTo>
                    <a:pt x="0" y="2675547"/>
                  </a:moveTo>
                  <a:lnTo>
                    <a:pt x="4011739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240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527" y="0"/>
              <a:ext cx="2252980" cy="6858000"/>
            </a:xfrm>
            <a:custGeom>
              <a:avLst/>
              <a:gdLst/>
              <a:ahLst/>
              <a:cxnLst/>
              <a:rect l="l" t="t" r="r" b="b"/>
              <a:pathLst>
                <a:path w="2252979" h="6858000">
                  <a:moveTo>
                    <a:pt x="2023364" y="0"/>
                  </a:moveTo>
                  <a:lnTo>
                    <a:pt x="0" y="6857154"/>
                  </a:lnTo>
                  <a:lnTo>
                    <a:pt x="226238" y="6857998"/>
                  </a:lnTo>
                  <a:lnTo>
                    <a:pt x="2252471" y="6857998"/>
                  </a:lnTo>
                  <a:lnTo>
                    <a:pt x="2252471" y="8226"/>
                  </a:lnTo>
                  <a:lnTo>
                    <a:pt x="2023364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8545" y="3921067"/>
              <a:ext cx="2505710" cy="2937510"/>
            </a:xfrm>
            <a:custGeom>
              <a:avLst/>
              <a:gdLst/>
              <a:ahLst/>
              <a:cxnLst/>
              <a:rect l="l" t="t" r="r" b="b"/>
              <a:pathLst>
                <a:path w="2505709" h="2937509">
                  <a:moveTo>
                    <a:pt x="2505454" y="0"/>
                  </a:moveTo>
                  <a:lnTo>
                    <a:pt x="0" y="2936930"/>
                  </a:lnTo>
                  <a:lnTo>
                    <a:pt x="2505454" y="2936930"/>
                  </a:lnTo>
                  <a:lnTo>
                    <a:pt x="2505454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6656" y="0"/>
              <a:ext cx="847725" cy="6858000"/>
            </a:xfrm>
            <a:custGeom>
              <a:avLst/>
              <a:gdLst/>
              <a:ahLst/>
              <a:cxnLst/>
              <a:rect l="l" t="t" r="r" b="b"/>
              <a:pathLst>
                <a:path w="847725" h="6858000">
                  <a:moveTo>
                    <a:pt x="847343" y="0"/>
                  </a:moveTo>
                  <a:lnTo>
                    <a:pt x="675397" y="0"/>
                  </a:lnTo>
                  <a:lnTo>
                    <a:pt x="0" y="6857996"/>
                  </a:lnTo>
                  <a:lnTo>
                    <a:pt x="847343" y="6857996"/>
                  </a:lnTo>
                  <a:lnTo>
                    <a:pt x="847343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0436" y="4903644"/>
              <a:ext cx="1083945" cy="1954530"/>
            </a:xfrm>
            <a:custGeom>
              <a:avLst/>
              <a:gdLst/>
              <a:ahLst/>
              <a:cxnLst/>
              <a:rect l="l" t="t" r="r" b="b"/>
              <a:pathLst>
                <a:path w="1083945" h="1954529">
                  <a:moveTo>
                    <a:pt x="1083562" y="0"/>
                  </a:moveTo>
                  <a:lnTo>
                    <a:pt x="0" y="1954354"/>
                  </a:lnTo>
                  <a:lnTo>
                    <a:pt x="1083562" y="1949315"/>
                  </a:lnTo>
                  <a:lnTo>
                    <a:pt x="1083562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683" y="836675"/>
              <a:ext cx="6045708" cy="4536948"/>
            </a:xfrm>
            <a:prstGeom prst="rect">
              <a:avLst/>
            </a:prstGeom>
          </p:spPr>
        </p:pic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206842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1923</Words>
  <Application>Microsoft Office PowerPoint</Application>
  <PresentationFormat>On-screen Show (4:3)</PresentationFormat>
  <Paragraphs>497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Slide 1</vt:lpstr>
      <vt:lpstr>Slide 2</vt:lpstr>
      <vt:lpstr>Subgraphs</vt:lpstr>
      <vt:lpstr>Subgraphs - Example</vt:lpstr>
      <vt:lpstr>Spanning Subgraph</vt:lpstr>
      <vt:lpstr>Trivial Subgraph</vt:lpstr>
      <vt:lpstr>Induced Subgraph</vt:lpstr>
      <vt:lpstr>Walk, Path and cycle</vt:lpstr>
      <vt:lpstr>Slide 9</vt:lpstr>
      <vt:lpstr>Connected graphs</vt:lpstr>
      <vt:lpstr>Slide 11</vt:lpstr>
      <vt:lpstr>Distance in Connected Graph</vt:lpstr>
      <vt:lpstr>Connectivity</vt:lpstr>
      <vt:lpstr>k-connectedness</vt:lpstr>
      <vt:lpstr>Definitions</vt:lpstr>
      <vt:lpstr>Definitions</vt:lpstr>
      <vt:lpstr>Examples</vt:lpstr>
      <vt:lpstr>Examples</vt:lpstr>
      <vt:lpstr>Example of Edge Cut</vt:lpstr>
      <vt:lpstr>Definitions</vt:lpstr>
      <vt:lpstr>Ego Network Analysis</vt:lpstr>
      <vt:lpstr>Definitions</vt:lpstr>
      <vt:lpstr>Slide 23</vt:lpstr>
      <vt:lpstr>Ego Networks and Traditional  Survey Data</vt:lpstr>
      <vt:lpstr>Ego Networks and Traditional  Survey Data</vt:lpstr>
      <vt:lpstr>Why use ego network data?</vt:lpstr>
      <vt:lpstr>Why use ego network data?</vt:lpstr>
      <vt:lpstr>Why use ego network data?</vt:lpstr>
      <vt:lpstr>Cost/Benefits to Ego Network Data</vt:lpstr>
      <vt:lpstr>Collecting Ego Network Data</vt:lpstr>
      <vt:lpstr>Slide 31</vt:lpstr>
      <vt:lpstr>Step 1</vt:lpstr>
      <vt:lpstr>Step 1</vt:lpstr>
      <vt:lpstr>Step 2</vt:lpstr>
      <vt:lpstr>Step 3</vt:lpstr>
      <vt:lpstr>Analyzing Ego Network Data</vt:lpstr>
      <vt:lpstr>Network Size (Degree)</vt:lpstr>
      <vt:lpstr>Network size: Local and Global Measures</vt:lpstr>
      <vt:lpstr>Slide 39</vt:lpstr>
      <vt:lpstr>Composition</vt:lpstr>
      <vt:lpstr>Demographic characteristics</vt:lpstr>
      <vt:lpstr>Slide 42</vt:lpstr>
      <vt:lpstr>Homophily</vt:lpstr>
      <vt:lpstr>𝐸 − 𝐼 𝐸 + 𝐼</vt:lpstr>
      <vt:lpstr>Heterogeneity</vt:lpstr>
      <vt:lpstr>Resources and Risks</vt:lpstr>
      <vt:lpstr>Global Measures</vt:lpstr>
      <vt:lpstr>Slide 48</vt:lpstr>
      <vt:lpstr>Structural Measures</vt:lpstr>
      <vt:lpstr>Density</vt:lpstr>
      <vt:lpstr>Slide 51</vt:lpstr>
      <vt:lpstr>Structural Holes (Burt)</vt:lpstr>
      <vt:lpstr>Slide 53</vt:lpstr>
      <vt:lpstr>Effective Size</vt:lpstr>
      <vt:lpstr>Efficiency</vt:lpstr>
      <vt:lpstr>Constraint</vt:lpstr>
      <vt:lpstr>A Configurational Approach</vt:lpstr>
      <vt:lpstr>Slide 58</vt:lpstr>
      <vt:lpstr>Slide 59</vt:lpstr>
      <vt:lpstr>Analysis Part II: getting global network  features  from ego network data</vt:lpstr>
      <vt:lpstr>Slide 61</vt:lpstr>
      <vt:lpstr>Slide 62</vt:lpstr>
      <vt:lpstr>Slide 63</vt:lpstr>
      <vt:lpstr>Slide 64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srinivas</cp:lastModifiedBy>
  <cp:revision>35</cp:revision>
  <dcterms:created xsi:type="dcterms:W3CDTF">2021-03-17T03:38:38Z</dcterms:created>
  <dcterms:modified xsi:type="dcterms:W3CDTF">2021-04-23T11:20:02Z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2021-03-17T00:00:00Z</vt:filetime>
  </property>
</Properties>
</file>