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0" r:id="rId3"/>
    <p:sldId id="402" r:id="rId4"/>
    <p:sldId id="403" r:id="rId5"/>
    <p:sldId id="406" r:id="rId6"/>
    <p:sldId id="407" r:id="rId7"/>
    <p:sldId id="409" r:id="rId8"/>
    <p:sldId id="408" r:id="rId9"/>
    <p:sldId id="365" r:id="rId10"/>
    <p:sldId id="388" r:id="rId11"/>
    <p:sldId id="389" r:id="rId12"/>
    <p:sldId id="390" r:id="rId13"/>
    <p:sldId id="391" r:id="rId14"/>
    <p:sldId id="392" r:id="rId15"/>
    <p:sldId id="393" r:id="rId16"/>
    <p:sldId id="394" r:id="rId17"/>
    <p:sldId id="395" r:id="rId18"/>
    <p:sldId id="396" r:id="rId19"/>
    <p:sldId id="397" r:id="rId20"/>
    <p:sldId id="398" r:id="rId21"/>
    <p:sldId id="399" r:id="rId22"/>
    <p:sldId id="400" r:id="rId23"/>
    <p:sldId id="401"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176" autoAdjust="0"/>
    <p:restoredTop sz="94660"/>
  </p:normalViewPr>
  <p:slideViewPr>
    <p:cSldViewPr snapToGrid="0">
      <p:cViewPr>
        <p:scale>
          <a:sx n="66" d="100"/>
          <a:sy n="66" d="100"/>
        </p:scale>
        <p:origin x="-648" y="-258"/>
      </p:cViewPr>
      <p:guideLst>
        <p:guide orient="horz" pos="2160"/>
        <p:guide pos="3840"/>
      </p:guideLst>
    </p:cSldViewPr>
  </p:slideViewPr>
  <p:notesTextViewPr>
    <p:cViewPr>
      <p:scale>
        <a:sx n="1" d="1"/>
        <a:sy n="1" d="1"/>
      </p:scale>
      <p:origin x="0" y="0"/>
    </p:cViewPr>
  </p:notesTextViewPr>
  <p:sorterViewPr>
    <p:cViewPr>
      <p:scale>
        <a:sx n="100" d="100"/>
        <a:sy n="100" d="100"/>
      </p:scale>
      <p:origin x="0" y="-7387"/>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A3106F1-38F5-43C0-B28C-C7D3FA32B6CB}" type="datetimeFigureOut">
              <a:rPr lang="en-IN"/>
              <a:pPr>
                <a:defRPr/>
              </a:pPr>
              <a:t>14-12-2021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2F68A32-CFCB-439A-A2CF-80099F4C3D48}" type="slidenum">
              <a:rPr lang="en-IN"/>
              <a:pPr>
                <a:defRPr/>
              </a:pPr>
              <a:t>‹#›</a:t>
            </a:fld>
            <a:endParaRPr lang="en-IN"/>
          </a:p>
        </p:txBody>
      </p:sp>
    </p:spTree>
    <p:extLst>
      <p:ext uri="{BB962C8B-B14F-4D97-AF65-F5344CB8AC3E}">
        <p14:creationId xmlns:p14="http://schemas.microsoft.com/office/powerpoint/2010/main" xmlns="" val="22552898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14122FA9-8493-4F9E-A4C7-B7EEB5F6C4F5}" type="datetime1">
              <a:rPr lang="en-IN" smtClean="0"/>
              <a:t>14-12-2021</a:t>
            </a:fld>
            <a:endParaRPr lang="en-IN" dirty="0"/>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dirty="0"/>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2913DF03-D648-482C-A66E-4587A5A9BEBB}" type="slidenum">
              <a:rPr lang="en-IN"/>
              <a:pPr>
                <a:defRPr/>
              </a:pPr>
              <a:t>‹#›</a:t>
            </a:fld>
            <a:endParaRPr lang="en-IN"/>
          </a:p>
        </p:txBody>
      </p:sp>
    </p:spTree>
    <p:extLst>
      <p:ext uri="{BB962C8B-B14F-4D97-AF65-F5344CB8AC3E}">
        <p14:creationId xmlns:p14="http://schemas.microsoft.com/office/powerpoint/2010/main" xmlns="" val="10615007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3310AE4B-895C-4EE1-B7F6-5D7A7F663013}" type="datetime1">
              <a:rPr lang="en-IN" smtClean="0"/>
              <a:t>14-12-2021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6905BA7F-6634-4DC5-B802-048462A30929}" type="slidenum">
              <a:rPr lang="en-IN"/>
              <a:pPr>
                <a:defRPr/>
              </a:pPr>
              <a:t>‹#›</a:t>
            </a:fld>
            <a:endParaRPr lang="en-IN"/>
          </a:p>
        </p:txBody>
      </p:sp>
    </p:spTree>
    <p:extLst>
      <p:ext uri="{BB962C8B-B14F-4D97-AF65-F5344CB8AC3E}">
        <p14:creationId xmlns:p14="http://schemas.microsoft.com/office/powerpoint/2010/main" xmlns="" val="244115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4DBB7E05-2145-466E-8E94-CD501D15B889}" type="datetime1">
              <a:rPr lang="en-IN" smtClean="0"/>
              <a:t>14-12-2021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EC42353F-7109-4797-9682-A284E98B8267}" type="slidenum">
              <a:rPr lang="en-IN"/>
              <a:pPr>
                <a:defRPr/>
              </a:pPr>
              <a:t>‹#›</a:t>
            </a:fld>
            <a:endParaRPr lang="en-IN"/>
          </a:p>
        </p:txBody>
      </p:sp>
    </p:spTree>
    <p:extLst>
      <p:ext uri="{BB962C8B-B14F-4D97-AF65-F5344CB8AC3E}">
        <p14:creationId xmlns:p14="http://schemas.microsoft.com/office/powerpoint/2010/main" xmlns="" val="1069321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86F87B6B-CE3F-4729-AC60-B456503FFE09}" type="datetime1">
              <a:rPr lang="en-IN" smtClean="0"/>
              <a:t>14-12-2021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72EE0478-4D7A-4DB5-A717-F7A53182A5E8}" type="slidenum">
              <a:rPr lang="en-IN"/>
              <a:pPr>
                <a:defRPr/>
              </a:pPr>
              <a:t>‹#›</a:t>
            </a:fld>
            <a:endParaRPr lang="en-IN"/>
          </a:p>
        </p:txBody>
      </p:sp>
    </p:spTree>
    <p:extLst>
      <p:ext uri="{BB962C8B-B14F-4D97-AF65-F5344CB8AC3E}">
        <p14:creationId xmlns:p14="http://schemas.microsoft.com/office/powerpoint/2010/main" xmlns="" val="138777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22651366-AF20-47EF-B730-939A007C2175}" type="datetime1">
              <a:rPr lang="en-IN" smtClean="0"/>
              <a:t>14-12-2021</a:t>
            </a:fld>
            <a:endParaRPr lang="en-IN"/>
          </a:p>
        </p:txBody>
      </p:sp>
      <p:sp>
        <p:nvSpPr>
          <p:cNvPr id="5"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6" name="Slide Number Placeholder 5">
            <a:extLst>
              <a:ext uri="{FF2B5EF4-FFF2-40B4-BE49-F238E27FC236}"/>
            </a:extLst>
          </p:cNvPr>
          <p:cNvSpPr>
            <a:spLocks noGrp="1"/>
          </p:cNvSpPr>
          <p:nvPr>
            <p:ph type="sldNum" sz="quarter" idx="12"/>
          </p:nvPr>
        </p:nvSpPr>
        <p:spPr/>
        <p:txBody>
          <a:bodyPr/>
          <a:lstStyle>
            <a:lvl1pPr>
              <a:defRPr/>
            </a:lvl1pPr>
          </a:lstStyle>
          <a:p>
            <a:pPr>
              <a:defRPr/>
            </a:pPr>
            <a:fld id="{124EFF24-08E3-4FA1-8C45-BF7676C768F2}" type="slidenum">
              <a:rPr lang="en-IN"/>
              <a:pPr>
                <a:defRPr/>
              </a:pPr>
              <a:t>‹#›</a:t>
            </a:fld>
            <a:endParaRPr lang="en-IN"/>
          </a:p>
        </p:txBody>
      </p:sp>
    </p:spTree>
    <p:extLst>
      <p:ext uri="{BB962C8B-B14F-4D97-AF65-F5344CB8AC3E}">
        <p14:creationId xmlns:p14="http://schemas.microsoft.com/office/powerpoint/2010/main" xmlns="" val="149172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69538BA6-3EF8-4F65-9DAB-F50DDACF2778}" type="datetime1">
              <a:rPr lang="en-IN" smtClean="0"/>
              <a:t>14-12-2021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5E0705EA-2511-4E21-9742-1E8F21F470BD}" type="slidenum">
              <a:rPr lang="en-IN"/>
              <a:pPr>
                <a:defRPr/>
              </a:pPr>
              <a:t>‹#›</a:t>
            </a:fld>
            <a:endParaRPr lang="en-IN"/>
          </a:p>
        </p:txBody>
      </p:sp>
    </p:spTree>
    <p:extLst>
      <p:ext uri="{BB962C8B-B14F-4D97-AF65-F5344CB8AC3E}">
        <p14:creationId xmlns:p14="http://schemas.microsoft.com/office/powerpoint/2010/main" xmlns="" val="377698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1962CE85-A17E-44F2-BDBF-5F0AEC08B1E5}" type="datetime1">
              <a:rPr lang="en-IN" smtClean="0"/>
              <a:t>14-12-2021</a:t>
            </a:fld>
            <a:endParaRPr lang="en-IN"/>
          </a:p>
        </p:txBody>
      </p:sp>
      <p:sp>
        <p:nvSpPr>
          <p:cNvPr id="8"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9" name="Slide Number Placeholder 5">
            <a:extLst>
              <a:ext uri="{FF2B5EF4-FFF2-40B4-BE49-F238E27FC236}"/>
            </a:extLst>
          </p:cNvPr>
          <p:cNvSpPr>
            <a:spLocks noGrp="1"/>
          </p:cNvSpPr>
          <p:nvPr>
            <p:ph type="sldNum" sz="quarter" idx="12"/>
          </p:nvPr>
        </p:nvSpPr>
        <p:spPr/>
        <p:txBody>
          <a:bodyPr/>
          <a:lstStyle>
            <a:lvl1pPr>
              <a:defRPr/>
            </a:lvl1pPr>
          </a:lstStyle>
          <a:p>
            <a:pPr>
              <a:defRPr/>
            </a:pPr>
            <a:fld id="{0C6F28FC-90B3-42AA-ACD9-B0DF29CE4559}" type="slidenum">
              <a:rPr lang="en-IN"/>
              <a:pPr>
                <a:defRPr/>
              </a:pPr>
              <a:t>‹#›</a:t>
            </a:fld>
            <a:endParaRPr lang="en-IN"/>
          </a:p>
        </p:txBody>
      </p:sp>
    </p:spTree>
    <p:extLst>
      <p:ext uri="{BB962C8B-B14F-4D97-AF65-F5344CB8AC3E}">
        <p14:creationId xmlns:p14="http://schemas.microsoft.com/office/powerpoint/2010/main" xmlns="" val="411762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0D97979D-FD82-4BEC-BBCB-8C7C5708AD2D}" type="datetime1">
              <a:rPr lang="en-IN" smtClean="0"/>
              <a:t>14-12-2021</a:t>
            </a:fld>
            <a:endParaRPr lang="en-IN"/>
          </a:p>
        </p:txBody>
      </p:sp>
      <p:sp>
        <p:nvSpPr>
          <p:cNvPr id="4"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5" name="Slide Number Placeholder 5">
            <a:extLst>
              <a:ext uri="{FF2B5EF4-FFF2-40B4-BE49-F238E27FC236}"/>
            </a:extLst>
          </p:cNvPr>
          <p:cNvSpPr>
            <a:spLocks noGrp="1"/>
          </p:cNvSpPr>
          <p:nvPr>
            <p:ph type="sldNum" sz="quarter" idx="12"/>
          </p:nvPr>
        </p:nvSpPr>
        <p:spPr/>
        <p:txBody>
          <a:bodyPr/>
          <a:lstStyle>
            <a:lvl1pPr>
              <a:defRPr/>
            </a:lvl1pPr>
          </a:lstStyle>
          <a:p>
            <a:pPr>
              <a:defRPr/>
            </a:pPr>
            <a:fld id="{56352310-FE4C-42B6-8C50-D86B05F55E03}" type="slidenum">
              <a:rPr lang="en-IN"/>
              <a:pPr>
                <a:defRPr/>
              </a:pPr>
              <a:t>‹#›</a:t>
            </a:fld>
            <a:endParaRPr lang="en-IN"/>
          </a:p>
        </p:txBody>
      </p:sp>
    </p:spTree>
    <p:extLst>
      <p:ext uri="{BB962C8B-B14F-4D97-AF65-F5344CB8AC3E}">
        <p14:creationId xmlns:p14="http://schemas.microsoft.com/office/powerpoint/2010/main" xmlns="" val="163667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E6E4EE18-F713-4183-85FA-FACEB9776E77}" type="datetime1">
              <a:rPr lang="en-IN" smtClean="0"/>
              <a:t>14-12-2021</a:t>
            </a:fld>
            <a:endParaRPr lang="en-IN"/>
          </a:p>
        </p:txBody>
      </p:sp>
      <p:sp>
        <p:nvSpPr>
          <p:cNvPr id="3"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4" name="Slide Number Placeholder 5">
            <a:extLst>
              <a:ext uri="{FF2B5EF4-FFF2-40B4-BE49-F238E27FC236}"/>
            </a:extLst>
          </p:cNvPr>
          <p:cNvSpPr>
            <a:spLocks noGrp="1"/>
          </p:cNvSpPr>
          <p:nvPr>
            <p:ph type="sldNum" sz="quarter" idx="12"/>
          </p:nvPr>
        </p:nvSpPr>
        <p:spPr/>
        <p:txBody>
          <a:bodyPr/>
          <a:lstStyle>
            <a:lvl1pPr>
              <a:defRPr/>
            </a:lvl1pPr>
          </a:lstStyle>
          <a:p>
            <a:pPr>
              <a:defRPr/>
            </a:pPr>
            <a:fld id="{231CBE4F-0B07-4B98-ADFA-E02A443B702E}" type="slidenum">
              <a:rPr lang="en-IN"/>
              <a:pPr>
                <a:defRPr/>
              </a:pPr>
              <a:t>‹#›</a:t>
            </a:fld>
            <a:endParaRPr lang="en-IN"/>
          </a:p>
        </p:txBody>
      </p:sp>
    </p:spTree>
    <p:extLst>
      <p:ext uri="{BB962C8B-B14F-4D97-AF65-F5344CB8AC3E}">
        <p14:creationId xmlns:p14="http://schemas.microsoft.com/office/powerpoint/2010/main" xmlns="" val="339838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1271E7D0-86C1-4C14-B1A9-B410A8F89634}" type="datetime1">
              <a:rPr lang="en-IN" smtClean="0"/>
              <a:t>14-12-2021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2994EE9A-F5A0-4A67-9DDE-C66AFA93B31E}" type="slidenum">
              <a:rPr lang="en-IN"/>
              <a:pPr>
                <a:defRPr/>
              </a:pPr>
              <a:t>‹#›</a:t>
            </a:fld>
            <a:endParaRPr lang="en-IN"/>
          </a:p>
        </p:txBody>
      </p:sp>
    </p:spTree>
    <p:extLst>
      <p:ext uri="{BB962C8B-B14F-4D97-AF65-F5344CB8AC3E}">
        <p14:creationId xmlns:p14="http://schemas.microsoft.com/office/powerpoint/2010/main" xmlns="" val="31239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a:extLst>
              <a:ext uri="{FF2B5EF4-FFF2-40B4-BE49-F238E27FC236}"/>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a:defRPr/>
            </a:lvl1pPr>
          </a:lstStyle>
          <a:p>
            <a:pPr>
              <a:defRPr/>
            </a:pPr>
            <a:fld id="{9A44A0CE-89CD-48DB-A917-64A9E5AD35C2}" type="datetime1">
              <a:rPr lang="en-IN" smtClean="0"/>
              <a:t>14-12-2021</a:t>
            </a:fld>
            <a:endParaRPr lang="en-IN"/>
          </a:p>
        </p:txBody>
      </p:sp>
      <p:sp>
        <p:nvSpPr>
          <p:cNvPr id="6" name="Footer Placeholder 4">
            <a:extLst>
              <a:ext uri="{FF2B5EF4-FFF2-40B4-BE49-F238E27FC236}"/>
            </a:extLst>
          </p:cNvPr>
          <p:cNvSpPr>
            <a:spLocks noGrp="1"/>
          </p:cNvSpPr>
          <p:nvPr>
            <p:ph type="ftr" sz="quarter" idx="11"/>
          </p:nvPr>
        </p:nvSpPr>
        <p:spPr/>
        <p:txBody>
          <a:bodyPr/>
          <a:lstStyle>
            <a:lvl1pPr>
              <a:defRPr/>
            </a:lvl1pPr>
          </a:lstStyle>
          <a:p>
            <a:pPr>
              <a:defRPr/>
            </a:pPr>
            <a:r>
              <a:rPr lang="en-US" smtClean="0"/>
              <a:t>SITA3005_ Social Network Analysis</a:t>
            </a:r>
            <a:endParaRPr lang="en-IN"/>
          </a:p>
        </p:txBody>
      </p:sp>
      <p:sp>
        <p:nvSpPr>
          <p:cNvPr id="7" name="Slide Number Placeholder 5">
            <a:extLst>
              <a:ext uri="{FF2B5EF4-FFF2-40B4-BE49-F238E27FC236}"/>
            </a:extLst>
          </p:cNvPr>
          <p:cNvSpPr>
            <a:spLocks noGrp="1"/>
          </p:cNvSpPr>
          <p:nvPr>
            <p:ph type="sldNum" sz="quarter" idx="12"/>
          </p:nvPr>
        </p:nvSpPr>
        <p:spPr/>
        <p:txBody>
          <a:bodyPr/>
          <a:lstStyle>
            <a:lvl1pPr>
              <a:defRPr/>
            </a:lvl1pPr>
          </a:lstStyle>
          <a:p>
            <a:pPr>
              <a:defRPr/>
            </a:pPr>
            <a:fld id="{426124A0-E6C0-44B0-9ED9-F9BC7B6DD751}" type="slidenum">
              <a:rPr lang="en-IN"/>
              <a:pPr>
                <a:defRPr/>
              </a:pPr>
              <a:t>‹#›</a:t>
            </a:fld>
            <a:endParaRPr lang="en-IN"/>
          </a:p>
        </p:txBody>
      </p:sp>
    </p:spTree>
    <p:extLst>
      <p:ext uri="{BB962C8B-B14F-4D97-AF65-F5344CB8AC3E}">
        <p14:creationId xmlns:p14="http://schemas.microsoft.com/office/powerpoint/2010/main" xmlns="" val="6652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5" name="Footer Placeholder 4">
            <a:extLst>
              <a:ext uri="{FF2B5EF4-FFF2-40B4-BE49-F238E27FC236}"/>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SITA3005_ Social Network Analysis</a:t>
            </a:r>
            <a:endParaRPr lang="en-IN"/>
          </a:p>
        </p:txBody>
      </p:sp>
      <p:sp>
        <p:nvSpPr>
          <p:cNvPr id="6" name="Slide Number Placeholder 5">
            <a:extLst>
              <a:ext uri="{FF2B5EF4-FFF2-40B4-BE49-F238E27FC236}"/>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978727BE-C1AD-44D8-B0F6-149E871F4A8A}" type="slidenum">
              <a:rPr lang="en-IN"/>
              <a:pPr>
                <a:defRPr/>
              </a:pPr>
              <a:t>‹#›</a:t>
            </a:fld>
            <a:endParaRPr lang="en-IN"/>
          </a:p>
        </p:txBody>
      </p:sp>
      <p:sp>
        <p:nvSpPr>
          <p:cNvPr id="7" name="Oval 6"/>
          <p:cNvSpPr/>
          <p:nvPr userDrawn="1"/>
        </p:nvSpPr>
        <p:spPr>
          <a:xfrm>
            <a:off x="0" y="5406571"/>
            <a:ext cx="1582058" cy="1451429"/>
          </a:xfrm>
          <a:prstGeom prst="ellipse">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hf hdr="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n.wikipedia.org/wiki/Facebook"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977900" y="2095500"/>
            <a:ext cx="10236200" cy="25545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IN" sz="4000" b="1" dirty="0"/>
              <a:t>Subject Code: </a:t>
            </a:r>
            <a:r>
              <a:rPr lang="en-US" sz="4000" b="1" dirty="0" smtClean="0"/>
              <a:t>SIT-1610</a:t>
            </a:r>
            <a:r>
              <a:rPr lang="en-IN" sz="4000" b="1" dirty="0" smtClean="0"/>
              <a:t> </a:t>
            </a:r>
            <a:endParaRPr lang="en-IN" sz="4000" b="1" dirty="0"/>
          </a:p>
          <a:p>
            <a:pPr algn="ctr"/>
            <a:r>
              <a:rPr lang="en-IN" sz="4000" b="1" dirty="0" smtClean="0"/>
              <a:t>Subject </a:t>
            </a:r>
            <a:r>
              <a:rPr lang="en-IN" sz="4000" b="1" dirty="0"/>
              <a:t>Name: </a:t>
            </a:r>
            <a:r>
              <a:rPr lang="en-IN" sz="4000" b="1" dirty="0" smtClean="0"/>
              <a:t>Social Network Analysis</a:t>
            </a:r>
          </a:p>
          <a:p>
            <a:pPr algn="ctr"/>
            <a:endParaRPr lang="en-IN" sz="4000" dirty="0"/>
          </a:p>
          <a:p>
            <a:pPr algn="ctr"/>
            <a:r>
              <a:rPr lang="en-IN" sz="4000" b="1" dirty="0"/>
              <a:t>Faculty Name: </a:t>
            </a:r>
            <a:r>
              <a:rPr lang="en-IN" sz="4000" b="1" dirty="0" err="1" smtClean="0"/>
              <a:t>Dr.L.Mary</a:t>
            </a:r>
            <a:r>
              <a:rPr lang="en-IN" sz="4000" b="1" dirty="0" smtClean="0"/>
              <a:t> </a:t>
            </a:r>
            <a:r>
              <a:rPr lang="en-IN" sz="4000" b="1" dirty="0" err="1" smtClean="0"/>
              <a:t>Gladence</a:t>
            </a:r>
            <a:endParaRPr lang="en-IN" sz="4000" b="1" dirty="0"/>
          </a:p>
        </p:txBody>
      </p:sp>
      <p:sp>
        <p:nvSpPr>
          <p:cNvPr id="3" name="Slide Number Placeholder 2">
            <a:extLst>
              <a:ext uri="{FF2B5EF4-FFF2-40B4-BE49-F238E27FC236}"/>
            </a:extLst>
          </p:cNvPr>
          <p:cNvSpPr>
            <a:spLocks noGrp="1"/>
          </p:cNvSpPr>
          <p:nvPr>
            <p:ph type="sldNum" sz="quarter" idx="12"/>
          </p:nvPr>
        </p:nvSpPr>
        <p:spPr/>
        <p:txBody>
          <a:bodyPr/>
          <a:lstStyle/>
          <a:p>
            <a:pPr>
              <a:defRPr/>
            </a:pPr>
            <a:fld id="{ECFA30C0-ADC2-46E6-BC23-A6925828123C}" type="slidenum">
              <a:rPr lang="en-IN"/>
              <a:pPr>
                <a:defRPr/>
              </a:pPr>
              <a:t>1</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771" y="5595257"/>
            <a:ext cx="1262743" cy="1262743"/>
          </a:xfrm>
          <a:prstGeom prst="rect">
            <a:avLst/>
          </a:prstGeom>
        </p:spPr>
      </p:pic>
      <p:pic>
        <p:nvPicPr>
          <p:cNvPr id="9"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
            <a:ext cx="12192000" cy="1524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smtClean="0"/>
              <a:t>SITA3005_ Social Network Analysis</a:t>
            </a:r>
            <a:endParaRPr lang="en-IN" dirty="0"/>
          </a:p>
        </p:txBody>
      </p:sp>
      <p:sp>
        <p:nvSpPr>
          <p:cNvPr id="8" name="Date Placeholder 7"/>
          <p:cNvSpPr>
            <a:spLocks noGrp="1"/>
          </p:cNvSpPr>
          <p:nvPr>
            <p:ph type="dt" sz="half" idx="10"/>
          </p:nvPr>
        </p:nvSpPr>
        <p:spPr/>
        <p:txBody>
          <a:bodyPr/>
          <a:lstStyle/>
          <a:p>
            <a:pPr>
              <a:defRPr/>
            </a:pPr>
            <a:fld id="{E23CF4F2-5601-4926-BD2D-82032789C869}" type="datetime1">
              <a:rPr lang="en-IN" smtClean="0"/>
              <a:t>14-12-2021</a:t>
            </a:fld>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Examples of Social  </a:t>
            </a:r>
            <a:r>
              <a:rPr lang="en-IN" dirty="0" smtClean="0">
                <a:latin typeface="Arial" pitchFamily="34" charset="0"/>
                <a:cs typeface="Arial" pitchFamily="34" charset="0"/>
              </a:rPr>
              <a:t>networking</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10</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latin typeface="Arial" pitchFamily="34" charset="0"/>
                <a:cs typeface="Arial" pitchFamily="34" charset="0"/>
              </a:rPr>
              <a:t>Blogs </a:t>
            </a:r>
            <a:r>
              <a:rPr lang="en-IN" sz="2400" dirty="0">
                <a:latin typeface="Arial" pitchFamily="34" charset="0"/>
                <a:cs typeface="Arial" pitchFamily="34" charset="0"/>
              </a:rPr>
              <a:t>and wikis</a:t>
            </a:r>
          </a:p>
          <a:p>
            <a:r>
              <a:rPr lang="en-IN" sz="2400" dirty="0">
                <a:latin typeface="Arial" pitchFamily="34" charset="0"/>
                <a:cs typeface="Arial" pitchFamily="34" charset="0"/>
              </a:rPr>
              <a:t>Mobile connectivity support</a:t>
            </a:r>
          </a:p>
          <a:p>
            <a:r>
              <a:rPr lang="en-IN" sz="2400" dirty="0">
                <a:latin typeface="Arial" pitchFamily="34" charset="0"/>
                <a:cs typeface="Arial" pitchFamily="34" charset="0"/>
              </a:rPr>
              <a:t>Social features added to non-social sites </a:t>
            </a:r>
            <a:r>
              <a:rPr lang="en-IN" sz="2400" dirty="0" err="1">
                <a:latin typeface="Arial" pitchFamily="34" charset="0"/>
                <a:cs typeface="Arial" pitchFamily="34" charset="0"/>
              </a:rPr>
              <a:t>eg:allrecipes.com</a:t>
            </a:r>
            <a:endParaRPr lang="en-IN" sz="2400" dirty="0">
              <a:latin typeface="Arial" pitchFamily="34" charset="0"/>
              <a:cs typeface="Arial" pitchFamily="34" charset="0"/>
            </a:endParaRPr>
          </a:p>
          <a:p>
            <a:r>
              <a:rPr lang="en-IN" sz="2400" dirty="0">
                <a:latin typeface="Arial" pitchFamily="34" charset="0"/>
                <a:cs typeface="Arial" pitchFamily="34" charset="0"/>
              </a:rPr>
              <a:t>Social art</a:t>
            </a:r>
          </a:p>
          <a:p>
            <a:r>
              <a:rPr lang="en-IN" sz="2400" dirty="0" err="1">
                <a:latin typeface="Arial" pitchFamily="34" charset="0"/>
                <a:cs typeface="Arial" pitchFamily="34" charset="0"/>
              </a:rPr>
              <a:t>Crowdsourcing:eg</a:t>
            </a:r>
            <a:r>
              <a:rPr lang="en-IN" sz="2400" dirty="0">
                <a:latin typeface="Arial" pitchFamily="34" charset="0"/>
                <a:cs typeface="Arial" pitchFamily="34" charset="0"/>
              </a:rPr>
              <a:t>. SurveyMonkey.com</a:t>
            </a:r>
          </a:p>
          <a:p>
            <a:r>
              <a:rPr lang="en-IN" sz="2400" dirty="0">
                <a:latin typeface="Arial" pitchFamily="34" charset="0"/>
                <a:cs typeface="Arial" pitchFamily="34" charset="0"/>
              </a:rPr>
              <a:t>Community-based software projects</a:t>
            </a:r>
          </a:p>
          <a:p>
            <a:r>
              <a:rPr lang="en-IN" sz="2400" dirty="0">
                <a:latin typeface="Arial" pitchFamily="34" charset="0"/>
                <a:cs typeface="Arial" pitchFamily="34" charset="0"/>
              </a:rPr>
              <a:t>Mobile application development</a:t>
            </a:r>
          </a:p>
          <a:p>
            <a:endParaRPr lang="en-IN" sz="2400" b="1" dirty="0">
              <a:solidFill>
                <a:srgbClr val="FF0000"/>
              </a:solidFill>
            </a:endParaRPr>
          </a:p>
          <a:p>
            <a:endParaRPr lang="en-IN" sz="2400" b="1" dirty="0">
              <a:solidFill>
                <a:srgbClr val="FF0000"/>
              </a:solidFill>
            </a:endParaRPr>
          </a:p>
          <a:p>
            <a:endParaRPr lang="en-IN" sz="2400" dirty="0"/>
          </a:p>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sp>
        <p:nvSpPr>
          <p:cNvPr id="7" name="Date Placeholder 6"/>
          <p:cNvSpPr>
            <a:spLocks noGrp="1"/>
          </p:cNvSpPr>
          <p:nvPr>
            <p:ph type="dt" sz="half" idx="10"/>
          </p:nvPr>
        </p:nvSpPr>
        <p:spPr/>
        <p:txBody>
          <a:bodyPr/>
          <a:lstStyle/>
          <a:p>
            <a:pPr>
              <a:defRPr/>
            </a:pPr>
            <a:fld id="{A24A5901-CCA8-43E8-9708-31B222E4790C}" type="datetime1">
              <a:rPr lang="en-IN" smtClean="0"/>
              <a:t>14-12-2021</a:t>
            </a:fld>
            <a:endParaRPr lang="en-IN"/>
          </a:p>
        </p:txBody>
      </p:sp>
    </p:spTree>
    <p:extLst>
      <p:ext uri="{BB962C8B-B14F-4D97-AF65-F5344CB8AC3E}">
        <p14:creationId xmlns:p14="http://schemas.microsoft.com/office/powerpoint/2010/main" xmlns="" val="844624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Social Network </a:t>
            </a:r>
            <a:r>
              <a:rPr lang="en-IN" dirty="0" smtClean="0">
                <a:latin typeface="Arial" pitchFamily="34" charset="0"/>
                <a:cs typeface="Arial" pitchFamily="34" charset="0"/>
              </a:rPr>
              <a:t>Analysis</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11</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latin typeface="Arial" pitchFamily="34" charset="0"/>
                <a:cs typeface="Arial" pitchFamily="34" charset="0"/>
              </a:rPr>
              <a:t>Social </a:t>
            </a:r>
            <a:r>
              <a:rPr lang="en-IN" sz="2400" dirty="0">
                <a:latin typeface="Arial" pitchFamily="34" charset="0"/>
                <a:cs typeface="Arial" pitchFamily="34" charset="0"/>
              </a:rPr>
              <a:t>network analysis (SNA) is the process of investigating social structures through the use of networks and graph theory.</a:t>
            </a:r>
          </a:p>
          <a:p>
            <a:r>
              <a:rPr lang="en-IN" sz="2400" dirty="0">
                <a:latin typeface="Arial" pitchFamily="34" charset="0"/>
                <a:cs typeface="Arial" pitchFamily="34" charset="0"/>
              </a:rPr>
              <a:t>G=(V,E) </a:t>
            </a:r>
          </a:p>
          <a:p>
            <a:r>
              <a:rPr lang="en-IN" sz="2400" dirty="0">
                <a:latin typeface="Arial" pitchFamily="34" charset="0"/>
                <a:cs typeface="Arial" pitchFamily="34" charset="0"/>
              </a:rPr>
              <a:t>V=(individual actors, people, or things within the network)</a:t>
            </a:r>
          </a:p>
          <a:p>
            <a:r>
              <a:rPr lang="en-IN" sz="2400" dirty="0">
                <a:latin typeface="Arial" pitchFamily="34" charset="0"/>
                <a:cs typeface="Arial" pitchFamily="34" charset="0"/>
              </a:rPr>
              <a:t>E=relationships or interactions</a:t>
            </a:r>
          </a:p>
          <a:p>
            <a:r>
              <a:rPr lang="en-IN" sz="2400" dirty="0">
                <a:latin typeface="Arial" pitchFamily="34" charset="0"/>
                <a:cs typeface="Arial" pitchFamily="34" charset="0"/>
              </a:rPr>
              <a:t>For the sake of simplicity, we will concentrate on social networks showing only the presence (1) or absence (0) of the relationship.</a:t>
            </a:r>
          </a:p>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sp>
        <p:nvSpPr>
          <p:cNvPr id="7" name="Date Placeholder 6"/>
          <p:cNvSpPr>
            <a:spLocks noGrp="1"/>
          </p:cNvSpPr>
          <p:nvPr>
            <p:ph type="dt" sz="half" idx="10"/>
          </p:nvPr>
        </p:nvSpPr>
        <p:spPr/>
        <p:txBody>
          <a:bodyPr/>
          <a:lstStyle/>
          <a:p>
            <a:pPr>
              <a:defRPr/>
            </a:pPr>
            <a:fld id="{F1516113-EC32-44AE-9546-3DB0645953E3}" type="datetime1">
              <a:rPr lang="en-IN" smtClean="0"/>
              <a:t>14-12-2021</a:t>
            </a:fld>
            <a:endParaRPr lang="en-IN"/>
          </a:p>
        </p:txBody>
      </p:sp>
    </p:spTree>
    <p:extLst>
      <p:ext uri="{BB962C8B-B14F-4D97-AF65-F5344CB8AC3E}">
        <p14:creationId xmlns:p14="http://schemas.microsoft.com/office/powerpoint/2010/main" xmlns="" val="756194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7274"/>
          </a:xfrm>
        </p:spPr>
        <p:txBody>
          <a:bodyPr/>
          <a:lstStyle/>
          <a:p>
            <a:pPr algn="ctr"/>
            <a:r>
              <a:rPr lang="en-IN" sz="2800" dirty="0">
                <a:latin typeface="Arial" pitchFamily="34" charset="0"/>
                <a:cs typeface="Arial" pitchFamily="34" charset="0"/>
              </a:rPr>
              <a:t>A social network diagram displaying friendship ties among a set of </a:t>
            </a:r>
            <a:r>
              <a:rPr lang="en-IN" sz="2800" dirty="0">
                <a:latin typeface="Arial" pitchFamily="34" charset="0"/>
                <a:cs typeface="Arial" pitchFamily="34" charset="0"/>
                <a:hlinkClick r:id="rId2" tooltip="Facebook"/>
              </a:rPr>
              <a:t>Facebook</a:t>
            </a:r>
            <a:r>
              <a:rPr lang="en-IN" sz="2800" dirty="0">
                <a:latin typeface="Arial" pitchFamily="34" charset="0"/>
                <a:cs typeface="Arial" pitchFamily="34" charset="0"/>
              </a:rPr>
              <a:t> users</a:t>
            </a:r>
            <a:r>
              <a:rPr lang="en-IN" sz="2800" dirty="0"/>
              <a:t/>
            </a:r>
            <a:br>
              <a:rPr lang="en-IN" sz="2800" dirty="0"/>
            </a:br>
            <a:endParaRPr lang="en-US" sz="2800"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12</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pic>
        <p:nvPicPr>
          <p:cNvPr id="7" name="Picture 2" descr="https://upload.wikimedia.org/wikipedia/commons/thumb/9/90/Kencf0618FacebookNetwork.jpg/800px-Kencf0618FacebookNetwork.jpg"/>
          <p:cNvPicPr>
            <a:picLocks noChangeAspect="1" noChangeArrowheads="1"/>
          </p:cNvPicPr>
          <p:nvPr/>
        </p:nvPicPr>
        <p:blipFill>
          <a:blip r:embed="rId4"/>
          <a:srcRect/>
          <a:stretch>
            <a:fillRect/>
          </a:stretch>
        </p:blipFill>
        <p:spPr bwMode="auto">
          <a:xfrm>
            <a:off x="1825367" y="1247076"/>
            <a:ext cx="8215370" cy="4905356"/>
          </a:xfrm>
          <a:prstGeom prst="rect">
            <a:avLst/>
          </a:prstGeom>
          <a:noFill/>
        </p:spPr>
      </p:pic>
      <p:sp>
        <p:nvSpPr>
          <p:cNvPr id="8" name="Date Placeholder 7"/>
          <p:cNvSpPr>
            <a:spLocks noGrp="1"/>
          </p:cNvSpPr>
          <p:nvPr>
            <p:ph type="dt" sz="half" idx="10"/>
          </p:nvPr>
        </p:nvSpPr>
        <p:spPr/>
        <p:txBody>
          <a:bodyPr/>
          <a:lstStyle/>
          <a:p>
            <a:pPr>
              <a:defRPr/>
            </a:pPr>
            <a:fld id="{5946ABC6-57FE-4A33-84E1-1DE394ADC080}" type="datetime1">
              <a:rPr lang="en-IN" smtClean="0"/>
              <a:t>14-12-2021</a:t>
            </a:fld>
            <a:endParaRPr lang="en-IN"/>
          </a:p>
        </p:txBody>
      </p:sp>
    </p:spTree>
    <p:extLst>
      <p:ext uri="{BB962C8B-B14F-4D97-AF65-F5344CB8AC3E}">
        <p14:creationId xmlns:p14="http://schemas.microsoft.com/office/powerpoint/2010/main" xmlns="" val="756194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Types of Social </a:t>
            </a:r>
            <a:r>
              <a:rPr lang="en-IN" dirty="0" smtClean="0">
                <a:latin typeface="Arial" pitchFamily="34" charset="0"/>
                <a:cs typeface="Arial" pitchFamily="34" charset="0"/>
              </a:rPr>
              <a:t>Networks</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13</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latin typeface="Arial" pitchFamily="34" charset="0"/>
                <a:cs typeface="Arial" pitchFamily="34" charset="0"/>
              </a:rPr>
              <a:t> Social </a:t>
            </a:r>
            <a:r>
              <a:rPr lang="en-IN" sz="2400" dirty="0">
                <a:latin typeface="Arial" pitchFamily="34" charset="0"/>
                <a:cs typeface="Arial" pitchFamily="34" charset="0"/>
              </a:rPr>
              <a:t>media networks</a:t>
            </a:r>
          </a:p>
          <a:p>
            <a:r>
              <a:rPr lang="en-IN" sz="2400" dirty="0">
                <a:latin typeface="Arial" pitchFamily="34" charset="0"/>
                <a:cs typeface="Arial" pitchFamily="34" charset="0"/>
              </a:rPr>
              <a:t> Memes spread</a:t>
            </a:r>
          </a:p>
          <a:p>
            <a:r>
              <a:rPr lang="en-IN" sz="2400" dirty="0">
                <a:latin typeface="Arial" pitchFamily="34" charset="0"/>
                <a:cs typeface="Arial" pitchFamily="34" charset="0"/>
              </a:rPr>
              <a:t> Friendship and acquaintance networks</a:t>
            </a:r>
          </a:p>
          <a:p>
            <a:r>
              <a:rPr lang="en-IN" sz="2400" dirty="0">
                <a:latin typeface="Arial" pitchFamily="34" charset="0"/>
                <a:cs typeface="Arial" pitchFamily="34" charset="0"/>
              </a:rPr>
              <a:t> Collaboration graphs</a:t>
            </a:r>
          </a:p>
          <a:p>
            <a:r>
              <a:rPr lang="en-IN" sz="2400" dirty="0">
                <a:latin typeface="Arial" pitchFamily="34" charset="0"/>
                <a:cs typeface="Arial" pitchFamily="34" charset="0"/>
              </a:rPr>
              <a:t> Kinship</a:t>
            </a:r>
          </a:p>
          <a:p>
            <a:r>
              <a:rPr lang="en-IN" sz="2400" dirty="0">
                <a:latin typeface="Arial" pitchFamily="34" charset="0"/>
                <a:cs typeface="Arial" pitchFamily="34" charset="0"/>
              </a:rPr>
              <a:t> Disease transmission</a:t>
            </a:r>
          </a:p>
          <a:p>
            <a:r>
              <a:rPr lang="en-IN" sz="2400" dirty="0">
                <a:latin typeface="Arial" pitchFamily="34" charset="0"/>
                <a:cs typeface="Arial" pitchFamily="34" charset="0"/>
              </a:rPr>
              <a:t> Other relationships.</a:t>
            </a:r>
          </a:p>
          <a:p>
            <a:endParaRPr lang="en-IN" sz="2400" dirty="0"/>
          </a:p>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sp>
        <p:nvSpPr>
          <p:cNvPr id="7" name="Date Placeholder 6"/>
          <p:cNvSpPr>
            <a:spLocks noGrp="1"/>
          </p:cNvSpPr>
          <p:nvPr>
            <p:ph type="dt" sz="half" idx="10"/>
          </p:nvPr>
        </p:nvSpPr>
        <p:spPr/>
        <p:txBody>
          <a:bodyPr/>
          <a:lstStyle/>
          <a:p>
            <a:pPr>
              <a:defRPr/>
            </a:pPr>
            <a:fld id="{31526682-FAFB-4DFF-95AB-F09046537FE3}" type="datetime1">
              <a:rPr lang="en-IN" smtClean="0"/>
              <a:t>14-12-2021</a:t>
            </a:fld>
            <a:endParaRPr lang="en-IN"/>
          </a:p>
        </p:txBody>
      </p:sp>
    </p:spTree>
    <p:extLst>
      <p:ext uri="{BB962C8B-B14F-4D97-AF65-F5344CB8AC3E}">
        <p14:creationId xmlns:p14="http://schemas.microsoft.com/office/powerpoint/2010/main" xmlns="" val="756194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Perspectives of Social </a:t>
            </a:r>
            <a:r>
              <a:rPr lang="en-IN" dirty="0" smtClean="0">
                <a:latin typeface="Arial" pitchFamily="34" charset="0"/>
                <a:cs typeface="Arial" pitchFamily="34" charset="0"/>
              </a:rPr>
              <a:t>Networks</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14</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sp>
        <p:nvSpPr>
          <p:cNvPr id="7" name="Content Placeholder 2"/>
          <p:cNvSpPr>
            <a:spLocks noGrp="1"/>
          </p:cNvSpPr>
          <p:nvPr>
            <p:ph idx="1"/>
          </p:nvPr>
        </p:nvSpPr>
        <p:spPr>
          <a:xfrm>
            <a:off x="1589315" y="1746430"/>
            <a:ext cx="2757478" cy="4900634"/>
          </a:xfrm>
        </p:spPr>
        <p:txBody>
          <a:bodyPr>
            <a:normAutofit/>
          </a:bodyPr>
          <a:lstStyle/>
          <a:p>
            <a:r>
              <a:rPr lang="en-IN" sz="2400" dirty="0" smtClean="0">
                <a:latin typeface="Arial" pitchFamily="34" charset="0"/>
                <a:cs typeface="Arial" pitchFamily="34" charset="0"/>
              </a:rPr>
              <a:t>Consumer</a:t>
            </a:r>
          </a:p>
          <a:p>
            <a:r>
              <a:rPr lang="en-IN" sz="2400" dirty="0" smtClean="0">
                <a:latin typeface="Arial" pitchFamily="34" charset="0"/>
                <a:cs typeface="Arial" pitchFamily="34" charset="0"/>
              </a:rPr>
              <a:t>Youth</a:t>
            </a:r>
          </a:p>
          <a:p>
            <a:r>
              <a:rPr lang="en-IN" sz="2400" dirty="0" smtClean="0">
                <a:latin typeface="Arial" pitchFamily="34" charset="0"/>
                <a:cs typeface="Arial" pitchFamily="34" charset="0"/>
              </a:rPr>
              <a:t>Friendship</a:t>
            </a:r>
          </a:p>
          <a:p>
            <a:r>
              <a:rPr lang="en-IN" sz="2400" dirty="0" smtClean="0">
                <a:latin typeface="Arial" pitchFamily="34" charset="0"/>
                <a:cs typeface="Arial" pitchFamily="34" charset="0"/>
              </a:rPr>
              <a:t>Identity</a:t>
            </a:r>
          </a:p>
          <a:p>
            <a:r>
              <a:rPr lang="en-IN" sz="2400" dirty="0" smtClean="0">
                <a:latin typeface="Arial" pitchFamily="34" charset="0"/>
                <a:cs typeface="Arial" pitchFamily="34" charset="0"/>
              </a:rPr>
              <a:t>Predator</a:t>
            </a:r>
          </a:p>
          <a:p>
            <a:r>
              <a:rPr lang="en-IN" sz="2400" dirty="0" smtClean="0">
                <a:latin typeface="Arial" pitchFamily="34" charset="0"/>
                <a:cs typeface="Arial" pitchFamily="34" charset="0"/>
              </a:rPr>
              <a:t>Bullying</a:t>
            </a:r>
          </a:p>
          <a:p>
            <a:r>
              <a:rPr lang="en-IN" sz="2400" dirty="0" smtClean="0">
                <a:latin typeface="Arial" pitchFamily="34" charset="0"/>
                <a:cs typeface="Arial" pitchFamily="34" charset="0"/>
              </a:rPr>
              <a:t>Reassurance</a:t>
            </a:r>
          </a:p>
          <a:p>
            <a:r>
              <a:rPr lang="en-IN" sz="2400" dirty="0">
                <a:latin typeface="Arial" pitchFamily="34" charset="0"/>
                <a:cs typeface="Arial" pitchFamily="34" charset="0"/>
              </a:rPr>
              <a:t>Genre</a:t>
            </a:r>
          </a:p>
          <a:p>
            <a:r>
              <a:rPr lang="en-IN" sz="2400" dirty="0">
                <a:latin typeface="Arial" pitchFamily="34" charset="0"/>
                <a:cs typeface="Arial" pitchFamily="34" charset="0"/>
              </a:rPr>
              <a:t>Branding</a:t>
            </a:r>
          </a:p>
          <a:p>
            <a:endParaRPr lang="en-IN" sz="2400" dirty="0">
              <a:latin typeface="Arial" pitchFamily="34" charset="0"/>
              <a:cs typeface="Arial" pitchFamily="34" charset="0"/>
            </a:endParaRPr>
          </a:p>
        </p:txBody>
      </p:sp>
      <p:sp>
        <p:nvSpPr>
          <p:cNvPr id="8" name="TextBox 7"/>
          <p:cNvSpPr txBox="1"/>
          <p:nvPr/>
        </p:nvSpPr>
        <p:spPr>
          <a:xfrm>
            <a:off x="4203917" y="1738173"/>
            <a:ext cx="3071834" cy="3564053"/>
          </a:xfrm>
          <a:prstGeom prst="rect">
            <a:avLst/>
          </a:prstGeom>
          <a:noFill/>
        </p:spPr>
        <p:txBody>
          <a:bodyPr wrap="square" rtlCol="0">
            <a:spAutoFit/>
          </a:bodyPr>
          <a:lstStyle/>
          <a:p>
            <a:pPr marL="342900" indent="-342900">
              <a:spcBef>
                <a:spcPct val="20000"/>
              </a:spcBef>
              <a:buFont typeface="Arial" pitchFamily="34" charset="0"/>
              <a:buChar char="•"/>
            </a:pPr>
            <a:r>
              <a:rPr lang="en-IN" sz="2400" dirty="0" smtClean="0"/>
              <a:t>Network</a:t>
            </a:r>
            <a:endParaRPr lang="en-IN" sz="2400" dirty="0"/>
          </a:p>
          <a:p>
            <a:pPr marL="342900" indent="-342900">
              <a:spcBef>
                <a:spcPct val="20000"/>
              </a:spcBef>
              <a:buFont typeface="Arial" pitchFamily="34" charset="0"/>
              <a:buChar char="•"/>
            </a:pPr>
            <a:r>
              <a:rPr lang="en-IN" sz="2400" dirty="0"/>
              <a:t>Love</a:t>
            </a:r>
          </a:p>
          <a:p>
            <a:pPr marL="342900" indent="-342900">
              <a:spcBef>
                <a:spcPct val="20000"/>
              </a:spcBef>
              <a:buFont typeface="Arial" pitchFamily="34" charset="0"/>
              <a:buChar char="•"/>
            </a:pPr>
            <a:r>
              <a:rPr lang="en-IN" sz="2400" dirty="0"/>
              <a:t>Source Critique</a:t>
            </a:r>
          </a:p>
          <a:p>
            <a:pPr marL="342900" indent="-342900">
              <a:spcBef>
                <a:spcPct val="20000"/>
              </a:spcBef>
              <a:buFont typeface="Arial" pitchFamily="34" charset="0"/>
              <a:buChar char="•"/>
            </a:pPr>
            <a:r>
              <a:rPr lang="en-IN" sz="2400" dirty="0"/>
              <a:t>Sincerity</a:t>
            </a:r>
          </a:p>
          <a:p>
            <a:pPr marL="342900" indent="-342900">
              <a:spcBef>
                <a:spcPct val="20000"/>
              </a:spcBef>
              <a:buFont typeface="Arial" pitchFamily="34" charset="0"/>
              <a:buChar char="•"/>
            </a:pPr>
            <a:r>
              <a:rPr lang="en-IN" sz="2400" dirty="0"/>
              <a:t>Democratic</a:t>
            </a:r>
          </a:p>
          <a:p>
            <a:pPr marL="342900" indent="-342900">
              <a:spcBef>
                <a:spcPct val="20000"/>
              </a:spcBef>
              <a:buFont typeface="Arial" pitchFamily="34" charset="0"/>
              <a:buChar char="•"/>
            </a:pPr>
            <a:r>
              <a:rPr lang="en-IN" sz="2400" dirty="0"/>
              <a:t>Materialistic</a:t>
            </a:r>
          </a:p>
          <a:p>
            <a:pPr marL="342900" indent="-342900">
              <a:spcBef>
                <a:spcPct val="20000"/>
              </a:spcBef>
              <a:buFont typeface="Arial" pitchFamily="34" charset="0"/>
              <a:buChar char="•"/>
            </a:pPr>
            <a:r>
              <a:rPr lang="en-IN" sz="2400" dirty="0"/>
              <a:t>Language</a:t>
            </a:r>
          </a:p>
          <a:p>
            <a:pPr marL="342900" indent="-342900">
              <a:spcBef>
                <a:spcPct val="20000"/>
              </a:spcBef>
              <a:buFont typeface="Arial" pitchFamily="34" charset="0"/>
              <a:buChar char="•"/>
            </a:pPr>
            <a:r>
              <a:rPr lang="en-IN" sz="2400" dirty="0" smtClean="0"/>
              <a:t>Public</a:t>
            </a:r>
            <a:endParaRPr lang="en-IN" sz="2400" dirty="0"/>
          </a:p>
        </p:txBody>
      </p:sp>
      <p:sp>
        <p:nvSpPr>
          <p:cNvPr id="11" name="TextBox 10"/>
          <p:cNvSpPr txBox="1"/>
          <p:nvPr/>
        </p:nvSpPr>
        <p:spPr>
          <a:xfrm>
            <a:off x="7275751" y="1646404"/>
            <a:ext cx="2786050" cy="3564053"/>
          </a:xfrm>
          <a:prstGeom prst="rect">
            <a:avLst/>
          </a:prstGeom>
          <a:noFill/>
        </p:spPr>
        <p:txBody>
          <a:bodyPr wrap="square" rtlCol="0">
            <a:spAutoFit/>
          </a:bodyPr>
          <a:lstStyle/>
          <a:p>
            <a:pPr marL="342900" indent="-342900">
              <a:spcBef>
                <a:spcPct val="20000"/>
              </a:spcBef>
              <a:buFont typeface="Arial" pitchFamily="34" charset="0"/>
              <a:buChar char="•"/>
            </a:pPr>
            <a:r>
              <a:rPr lang="en-IN" sz="2400" dirty="0"/>
              <a:t>Surveillance</a:t>
            </a:r>
          </a:p>
          <a:p>
            <a:pPr marL="342900" indent="-342900">
              <a:spcBef>
                <a:spcPct val="20000"/>
              </a:spcBef>
              <a:buFont typeface="Arial" pitchFamily="34" charset="0"/>
              <a:buChar char="•"/>
            </a:pPr>
            <a:r>
              <a:rPr lang="en-IN" sz="2400" dirty="0"/>
              <a:t>Group work</a:t>
            </a:r>
          </a:p>
          <a:p>
            <a:pPr marL="342900" indent="-342900">
              <a:spcBef>
                <a:spcPct val="20000"/>
              </a:spcBef>
              <a:buFont typeface="Arial" pitchFamily="34" charset="0"/>
              <a:buChar char="•"/>
            </a:pPr>
            <a:r>
              <a:rPr lang="en-IN" sz="2400" dirty="0"/>
              <a:t>Time consuming</a:t>
            </a:r>
          </a:p>
          <a:p>
            <a:pPr marL="342900" indent="-342900">
              <a:spcBef>
                <a:spcPct val="20000"/>
              </a:spcBef>
              <a:buFont typeface="Arial" pitchFamily="34" charset="0"/>
              <a:buChar char="•"/>
            </a:pPr>
            <a:r>
              <a:rPr lang="en-IN" sz="2400" dirty="0"/>
              <a:t>Social</a:t>
            </a:r>
          </a:p>
          <a:p>
            <a:pPr marL="342900" indent="-342900">
              <a:spcBef>
                <a:spcPct val="20000"/>
              </a:spcBef>
              <a:buFont typeface="Arial" pitchFamily="34" charset="0"/>
              <a:buChar char="•"/>
            </a:pPr>
            <a:r>
              <a:rPr lang="en-IN" sz="2400" dirty="0"/>
              <a:t>Anti Social</a:t>
            </a:r>
          </a:p>
          <a:p>
            <a:pPr marL="342900" indent="-342900">
              <a:spcBef>
                <a:spcPct val="20000"/>
              </a:spcBef>
              <a:buFont typeface="Arial" pitchFamily="34" charset="0"/>
              <a:buChar char="•"/>
            </a:pPr>
            <a:r>
              <a:rPr lang="en-IN" sz="2400" dirty="0"/>
              <a:t>Generation gap</a:t>
            </a:r>
          </a:p>
          <a:p>
            <a:pPr marL="342900" indent="-342900">
              <a:spcBef>
                <a:spcPct val="20000"/>
              </a:spcBef>
              <a:buFont typeface="Arial" pitchFamily="34" charset="0"/>
              <a:buChar char="•"/>
            </a:pPr>
            <a:r>
              <a:rPr lang="en-IN" sz="2400" dirty="0"/>
              <a:t>Learning                                 </a:t>
            </a:r>
          </a:p>
          <a:p>
            <a:pPr marL="342900" indent="-342900">
              <a:spcBef>
                <a:spcPct val="20000"/>
              </a:spcBef>
              <a:buFont typeface="Arial" pitchFamily="34" charset="0"/>
              <a:buChar char="•"/>
            </a:pPr>
            <a:endParaRPr lang="en-IN" sz="2400" dirty="0"/>
          </a:p>
        </p:txBody>
      </p:sp>
      <p:sp>
        <p:nvSpPr>
          <p:cNvPr id="12" name="Date Placeholder 11"/>
          <p:cNvSpPr>
            <a:spLocks noGrp="1"/>
          </p:cNvSpPr>
          <p:nvPr>
            <p:ph type="dt" sz="half" idx="10"/>
          </p:nvPr>
        </p:nvSpPr>
        <p:spPr/>
        <p:txBody>
          <a:bodyPr/>
          <a:lstStyle/>
          <a:p>
            <a:pPr>
              <a:defRPr/>
            </a:pPr>
            <a:fld id="{58C8DCEE-3E36-43BA-97B1-2D4C48D47C11}" type="datetime1">
              <a:rPr lang="en-IN" smtClean="0"/>
              <a:t>14-12-2021</a:t>
            </a:fld>
            <a:endParaRPr lang="en-IN"/>
          </a:p>
        </p:txBody>
      </p:sp>
    </p:spTree>
    <p:extLst>
      <p:ext uri="{BB962C8B-B14F-4D97-AF65-F5344CB8AC3E}">
        <p14:creationId xmlns:p14="http://schemas.microsoft.com/office/powerpoint/2010/main" xmlns="" val="756194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Analysis of Network </a:t>
            </a:r>
            <a:r>
              <a:rPr lang="en-IN" dirty="0" smtClean="0">
                <a:latin typeface="Arial" pitchFamily="34" charset="0"/>
                <a:cs typeface="Arial" pitchFamily="34" charset="0"/>
              </a:rPr>
              <a:t>Data</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15</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latin typeface="Arial" pitchFamily="34" charset="0"/>
                <a:cs typeface="Arial" pitchFamily="34" charset="0"/>
              </a:rPr>
              <a:t>E </a:t>
            </a:r>
            <a:r>
              <a:rPr lang="en-IN" sz="2400" dirty="0">
                <a:latin typeface="Arial" pitchFamily="34" charset="0"/>
                <a:cs typeface="Arial" pitchFamily="34" charset="0"/>
              </a:rPr>
              <a:t>Book Link:</a:t>
            </a:r>
          </a:p>
          <a:p>
            <a:pPr>
              <a:buNone/>
            </a:pPr>
            <a:r>
              <a:rPr lang="en-IN" sz="2400" dirty="0">
                <a:latin typeface="Arial" pitchFamily="34" charset="0"/>
                <a:cs typeface="Arial" pitchFamily="34" charset="0"/>
              </a:rPr>
              <a:t>  https://books.google.co.in/books?hl=en&amp;lr=&amp;id=4Ty5xP_KcpAC&amp;oi=fnd&amp;pg=PR9&amp;dq=analysis+of+social+network+data&amp;ots=9NHJzftaBZ&amp;sig=hLWWWaAeGRmnJK2StpV_pAQ58xI#v=onepage&amp;q=analysis%20of%20social%20network%20data&amp;f=false</a:t>
            </a:r>
          </a:p>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sp>
        <p:nvSpPr>
          <p:cNvPr id="7" name="Date Placeholder 6"/>
          <p:cNvSpPr>
            <a:spLocks noGrp="1"/>
          </p:cNvSpPr>
          <p:nvPr>
            <p:ph type="dt" sz="half" idx="10"/>
          </p:nvPr>
        </p:nvSpPr>
        <p:spPr/>
        <p:txBody>
          <a:bodyPr/>
          <a:lstStyle/>
          <a:p>
            <a:pPr>
              <a:defRPr/>
            </a:pPr>
            <a:fld id="{B08A53D0-192F-4384-8A60-E383F95431C4}" type="datetime1">
              <a:rPr lang="en-IN" smtClean="0"/>
              <a:t>14-12-2021</a:t>
            </a:fld>
            <a:endParaRPr lang="en-IN"/>
          </a:p>
        </p:txBody>
      </p:sp>
    </p:spTree>
    <p:extLst>
      <p:ext uri="{BB962C8B-B14F-4D97-AF65-F5344CB8AC3E}">
        <p14:creationId xmlns:p14="http://schemas.microsoft.com/office/powerpoint/2010/main" xmlns="" val="7561945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US" dirty="0">
                <a:latin typeface="Arial" pitchFamily="34" charset="0"/>
                <a:cs typeface="Arial" pitchFamily="34" charset="0"/>
              </a:rPr>
              <a:t>Social </a:t>
            </a:r>
            <a:r>
              <a:rPr lang="en-US" dirty="0" smtClean="0">
                <a:latin typeface="Arial" pitchFamily="34" charset="0"/>
                <a:cs typeface="Arial" pitchFamily="34" charset="0"/>
              </a:rPr>
              <a:t>Web</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16</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pic>
        <p:nvPicPr>
          <p:cNvPr id="7" name="Picture 2"/>
          <p:cNvPicPr>
            <a:picLocks noChangeAspect="1" noChangeArrowheads="1"/>
          </p:cNvPicPr>
          <p:nvPr/>
        </p:nvPicPr>
        <p:blipFill>
          <a:blip r:embed="rId3"/>
          <a:srcRect/>
          <a:stretch>
            <a:fillRect/>
          </a:stretch>
        </p:blipFill>
        <p:spPr bwMode="auto">
          <a:xfrm>
            <a:off x="2598056" y="1052285"/>
            <a:ext cx="7779657" cy="5682343"/>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pPr>
              <a:defRPr/>
            </a:pPr>
            <a:fld id="{48579EAE-069F-47B7-BE11-95AE3C4FB7BC}" type="datetime1">
              <a:rPr lang="en-IN" smtClean="0"/>
              <a:t>14-12-2021</a:t>
            </a:fld>
            <a:endParaRPr lang="en-IN"/>
          </a:p>
        </p:txBody>
      </p:sp>
    </p:spTree>
    <p:extLst>
      <p:ext uri="{BB962C8B-B14F-4D97-AF65-F5344CB8AC3E}">
        <p14:creationId xmlns:p14="http://schemas.microsoft.com/office/powerpoint/2010/main" xmlns="" val="75619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Social Network </a:t>
            </a:r>
            <a:r>
              <a:rPr lang="en-IN" dirty="0" smtClean="0">
                <a:latin typeface="Arial" pitchFamily="34" charset="0"/>
                <a:cs typeface="Arial" pitchFamily="34" charset="0"/>
              </a:rPr>
              <a:t>Concept</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17</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latin typeface="Arial" pitchFamily="34" charset="0"/>
                <a:cs typeface="Arial" pitchFamily="34" charset="0"/>
              </a:rPr>
              <a:t>S</a:t>
            </a:r>
            <a:r>
              <a:rPr lang="en-IN" sz="2400" dirty="0" smtClean="0">
                <a:latin typeface="Arial" pitchFamily="34" charset="0"/>
                <a:cs typeface="Arial" pitchFamily="34" charset="0"/>
              </a:rPr>
              <a:t>ocial </a:t>
            </a:r>
            <a:r>
              <a:rPr lang="en-IN" sz="2400" dirty="0">
                <a:latin typeface="Arial" pitchFamily="34" charset="0"/>
                <a:cs typeface="Arial" pitchFamily="34" charset="0"/>
              </a:rPr>
              <a:t>network refers to the articulation of a social relationship</a:t>
            </a:r>
          </a:p>
          <a:p>
            <a:r>
              <a:rPr lang="en-IN" sz="2400" dirty="0">
                <a:latin typeface="Arial" pitchFamily="34" charset="0"/>
                <a:cs typeface="Arial" pitchFamily="34" charset="0"/>
              </a:rPr>
              <a:t>Positive relationships are only considered</a:t>
            </a:r>
          </a:p>
          <a:p>
            <a:r>
              <a:rPr lang="en-IN" sz="2400" dirty="0">
                <a:latin typeface="Arial" pitchFamily="34" charset="0"/>
                <a:cs typeface="Arial" pitchFamily="34" charset="0"/>
              </a:rPr>
              <a:t>Units of a social network:</a:t>
            </a:r>
          </a:p>
          <a:p>
            <a:pPr>
              <a:buFont typeface="Wingdings" pitchFamily="2" charset="2"/>
              <a:buChar char="Ø"/>
            </a:pPr>
            <a:r>
              <a:rPr lang="en-IN" sz="2400" dirty="0">
                <a:latin typeface="Arial" pitchFamily="34" charset="0"/>
                <a:cs typeface="Arial" pitchFamily="34" charset="0"/>
              </a:rPr>
              <a:t>individuals, families, households, and rural or urban areas</a:t>
            </a:r>
          </a:p>
          <a:p>
            <a:pPr>
              <a:buFont typeface="Wingdings" pitchFamily="2" charset="2"/>
              <a:buChar char="Ø"/>
            </a:pPr>
            <a:r>
              <a:rPr lang="en-IN" sz="2400" dirty="0">
                <a:latin typeface="Arial" pitchFamily="34" charset="0"/>
                <a:cs typeface="Arial" pitchFamily="34" charset="0"/>
              </a:rPr>
              <a:t>Relationship: Binary/Dyadic</a:t>
            </a:r>
          </a:p>
          <a:p>
            <a:pPr>
              <a:buFont typeface="Wingdings" pitchFamily="2" charset="2"/>
              <a:buChar char="Ø"/>
            </a:pPr>
            <a:r>
              <a:rPr lang="en-IN" sz="2400" dirty="0">
                <a:latin typeface="Arial" pitchFamily="34" charset="0"/>
                <a:cs typeface="Arial" pitchFamily="34" charset="0"/>
              </a:rPr>
              <a:t>Direction of flow: </a:t>
            </a:r>
            <a:r>
              <a:rPr lang="en-IN" sz="2400" dirty="0" smtClean="0">
                <a:latin typeface="Arial" pitchFamily="34" charset="0"/>
                <a:cs typeface="Arial" pitchFamily="34" charset="0"/>
              </a:rPr>
              <a:t>Symmetric/Asymmetric</a:t>
            </a:r>
          </a:p>
          <a:p>
            <a:r>
              <a:rPr lang="en-US" sz="2400" dirty="0" smtClean="0">
                <a:latin typeface="Arial" pitchFamily="34" charset="0"/>
                <a:cs typeface="Arial" pitchFamily="34" charset="0"/>
              </a:rPr>
              <a:t>Social networking is the use of internet-based social media platforms to stay connected with friends, family, or peers. The most popular social networking sites in the U.S. include </a:t>
            </a:r>
            <a:r>
              <a:rPr lang="en-US" sz="2400" dirty="0" err="1" smtClean="0">
                <a:latin typeface="Arial" pitchFamily="34" charset="0"/>
                <a:cs typeface="Arial" pitchFamily="34" charset="0"/>
              </a:rPr>
              <a:t>Facebook</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Instagram</a:t>
            </a:r>
            <a:r>
              <a:rPr lang="en-US" sz="2400" dirty="0" smtClean="0">
                <a:latin typeface="Arial" pitchFamily="34" charset="0"/>
                <a:cs typeface="Arial" pitchFamily="34" charset="0"/>
              </a:rPr>
              <a:t>, and Twitter</a:t>
            </a:r>
            <a:endParaRPr lang="en-IN" sz="2400" dirty="0">
              <a:latin typeface="Arial" pitchFamily="34" charset="0"/>
              <a:cs typeface="Arial" pitchFamily="34" charset="0"/>
            </a:endParaRPr>
          </a:p>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sp>
        <p:nvSpPr>
          <p:cNvPr id="7" name="Date Placeholder 6"/>
          <p:cNvSpPr>
            <a:spLocks noGrp="1"/>
          </p:cNvSpPr>
          <p:nvPr>
            <p:ph type="dt" sz="half" idx="10"/>
          </p:nvPr>
        </p:nvSpPr>
        <p:spPr/>
        <p:txBody>
          <a:bodyPr/>
          <a:lstStyle/>
          <a:p>
            <a:pPr>
              <a:defRPr/>
            </a:pPr>
            <a:fld id="{BEC0CD02-62F0-40BB-A673-12B80C29EE9B}" type="datetime1">
              <a:rPr lang="en-IN" smtClean="0"/>
              <a:t>14-12-2021</a:t>
            </a:fld>
            <a:endParaRPr lang="en-IN"/>
          </a:p>
        </p:txBody>
      </p:sp>
    </p:spTree>
    <p:extLst>
      <p:ext uri="{BB962C8B-B14F-4D97-AF65-F5344CB8AC3E}">
        <p14:creationId xmlns:p14="http://schemas.microsoft.com/office/powerpoint/2010/main" xmlns="" val="75619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Social Group </a:t>
            </a:r>
            <a:r>
              <a:rPr lang="en-IN" dirty="0" err="1">
                <a:latin typeface="Arial" pitchFamily="34" charset="0"/>
                <a:cs typeface="Arial" pitchFamily="34" charset="0"/>
              </a:rPr>
              <a:t>Vs</a:t>
            </a:r>
            <a:r>
              <a:rPr lang="en-IN" dirty="0">
                <a:latin typeface="Arial" pitchFamily="34" charset="0"/>
                <a:cs typeface="Arial" pitchFamily="34" charset="0"/>
              </a:rPr>
              <a:t> Social </a:t>
            </a:r>
            <a:r>
              <a:rPr lang="en-IN" dirty="0" smtClean="0">
                <a:latin typeface="Arial" pitchFamily="34" charset="0"/>
                <a:cs typeface="Arial" pitchFamily="34" charset="0"/>
              </a:rPr>
              <a:t>Network</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18</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pic>
        <p:nvPicPr>
          <p:cNvPr id="7" name="Picture 2"/>
          <p:cNvPicPr>
            <a:picLocks noChangeAspect="1" noChangeArrowheads="1"/>
          </p:cNvPicPr>
          <p:nvPr/>
        </p:nvPicPr>
        <p:blipFill>
          <a:blip r:embed="rId3"/>
          <a:srcRect/>
          <a:stretch>
            <a:fillRect/>
          </a:stretch>
        </p:blipFill>
        <p:spPr bwMode="auto">
          <a:xfrm>
            <a:off x="1494971" y="1505555"/>
            <a:ext cx="4329791" cy="4276743"/>
          </a:xfrm>
          <a:prstGeom prst="rect">
            <a:avLst/>
          </a:prstGeom>
          <a:noFill/>
          <a:ln w="9525">
            <a:noFill/>
            <a:miter lim="800000"/>
            <a:headEnd/>
            <a:tailEnd/>
          </a:ln>
          <a:effectLst/>
        </p:spPr>
      </p:pic>
      <p:sp>
        <p:nvSpPr>
          <p:cNvPr id="8" name="TextBox 7"/>
          <p:cNvSpPr txBox="1"/>
          <p:nvPr/>
        </p:nvSpPr>
        <p:spPr>
          <a:xfrm>
            <a:off x="2161242" y="5732539"/>
            <a:ext cx="3214710" cy="369332"/>
          </a:xfrm>
          <a:prstGeom prst="rect">
            <a:avLst/>
          </a:prstGeom>
          <a:noFill/>
        </p:spPr>
        <p:txBody>
          <a:bodyPr wrap="square" rtlCol="0">
            <a:spAutoFit/>
          </a:bodyPr>
          <a:lstStyle/>
          <a:p>
            <a:pPr algn="ctr"/>
            <a:r>
              <a:rPr lang="en-IN" b="1" dirty="0" smtClean="0"/>
              <a:t>Social Group</a:t>
            </a:r>
            <a:endParaRPr lang="en-IN" b="1" dirty="0"/>
          </a:p>
        </p:txBody>
      </p:sp>
      <p:pic>
        <p:nvPicPr>
          <p:cNvPr id="11" name="Picture 3"/>
          <p:cNvPicPr>
            <a:picLocks noChangeAspect="1" noChangeArrowheads="1"/>
          </p:cNvPicPr>
          <p:nvPr/>
        </p:nvPicPr>
        <p:blipFill>
          <a:blip r:embed="rId4"/>
          <a:srcRect/>
          <a:stretch>
            <a:fillRect/>
          </a:stretch>
        </p:blipFill>
        <p:spPr bwMode="auto">
          <a:xfrm>
            <a:off x="5967638" y="1700830"/>
            <a:ext cx="5065108" cy="3847043"/>
          </a:xfrm>
          <a:prstGeom prst="rect">
            <a:avLst/>
          </a:prstGeom>
          <a:noFill/>
          <a:ln w="9525">
            <a:noFill/>
            <a:miter lim="800000"/>
            <a:headEnd/>
            <a:tailEnd/>
          </a:ln>
          <a:effectLst/>
        </p:spPr>
      </p:pic>
      <p:sp>
        <p:nvSpPr>
          <p:cNvPr id="12" name="TextBox 11"/>
          <p:cNvSpPr txBox="1"/>
          <p:nvPr/>
        </p:nvSpPr>
        <p:spPr>
          <a:xfrm>
            <a:off x="6610580" y="5363207"/>
            <a:ext cx="3214710" cy="369332"/>
          </a:xfrm>
          <a:prstGeom prst="rect">
            <a:avLst/>
          </a:prstGeom>
          <a:noFill/>
        </p:spPr>
        <p:txBody>
          <a:bodyPr wrap="square" rtlCol="0">
            <a:spAutoFit/>
          </a:bodyPr>
          <a:lstStyle/>
          <a:p>
            <a:pPr algn="ctr"/>
            <a:r>
              <a:rPr lang="en-IN" b="1" dirty="0" smtClean="0"/>
              <a:t>Social Network</a:t>
            </a:r>
            <a:endParaRPr lang="en-IN" b="1" dirty="0"/>
          </a:p>
        </p:txBody>
      </p:sp>
      <p:sp>
        <p:nvSpPr>
          <p:cNvPr id="13" name="Date Placeholder 12"/>
          <p:cNvSpPr>
            <a:spLocks noGrp="1"/>
          </p:cNvSpPr>
          <p:nvPr>
            <p:ph type="dt" sz="half" idx="10"/>
          </p:nvPr>
        </p:nvSpPr>
        <p:spPr/>
        <p:txBody>
          <a:bodyPr/>
          <a:lstStyle/>
          <a:p>
            <a:pPr>
              <a:defRPr/>
            </a:pPr>
            <a:fld id="{6F0665C2-8398-4675-B80B-A45BEF851599}" type="datetime1">
              <a:rPr lang="en-IN" smtClean="0"/>
              <a:t>14-12-2021</a:t>
            </a:fld>
            <a:endParaRPr lang="en-IN"/>
          </a:p>
        </p:txBody>
      </p:sp>
    </p:spTree>
    <p:extLst>
      <p:ext uri="{BB962C8B-B14F-4D97-AF65-F5344CB8AC3E}">
        <p14:creationId xmlns:p14="http://schemas.microsoft.com/office/powerpoint/2010/main" xmlns="" val="2213811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Differentiating Social </a:t>
            </a:r>
            <a:r>
              <a:rPr lang="en-IN" dirty="0" smtClean="0">
                <a:latin typeface="Arial" pitchFamily="34" charset="0"/>
                <a:cs typeface="Arial" pitchFamily="34" charset="0"/>
              </a:rPr>
              <a:t>Ties</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19</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pic>
        <p:nvPicPr>
          <p:cNvPr id="7" name="Picture 3"/>
          <p:cNvPicPr>
            <a:picLocks noChangeAspect="1" noChangeArrowheads="1"/>
          </p:cNvPicPr>
          <p:nvPr/>
        </p:nvPicPr>
        <p:blipFill>
          <a:blip r:embed="rId3"/>
          <a:srcRect/>
          <a:stretch>
            <a:fillRect/>
          </a:stretch>
        </p:blipFill>
        <p:spPr bwMode="auto">
          <a:xfrm>
            <a:off x="2285982" y="1493609"/>
            <a:ext cx="6506746" cy="3604875"/>
          </a:xfrm>
          <a:prstGeom prst="rect">
            <a:avLst/>
          </a:prstGeom>
          <a:noFill/>
          <a:ln w="9525">
            <a:noFill/>
            <a:miter lim="800000"/>
            <a:headEnd/>
            <a:tailEnd/>
          </a:ln>
          <a:effectLst/>
        </p:spPr>
      </p:pic>
      <p:sp>
        <p:nvSpPr>
          <p:cNvPr id="8" name="TextBox 7"/>
          <p:cNvSpPr txBox="1"/>
          <p:nvPr/>
        </p:nvSpPr>
        <p:spPr>
          <a:xfrm>
            <a:off x="3246762" y="5098484"/>
            <a:ext cx="5857916" cy="369332"/>
          </a:xfrm>
          <a:prstGeom prst="rect">
            <a:avLst/>
          </a:prstGeom>
          <a:noFill/>
        </p:spPr>
        <p:txBody>
          <a:bodyPr wrap="square" rtlCol="0">
            <a:spAutoFit/>
          </a:bodyPr>
          <a:lstStyle/>
          <a:p>
            <a:r>
              <a:rPr lang="en-IN" b="1" dirty="0" smtClean="0"/>
              <a:t>Node                                             Tie </a:t>
            </a:r>
            <a:endParaRPr lang="en-IN" b="1" dirty="0"/>
          </a:p>
        </p:txBody>
      </p:sp>
      <p:sp>
        <p:nvSpPr>
          <p:cNvPr id="11" name="Date Placeholder 10"/>
          <p:cNvSpPr>
            <a:spLocks noGrp="1"/>
          </p:cNvSpPr>
          <p:nvPr>
            <p:ph type="dt" sz="half" idx="10"/>
          </p:nvPr>
        </p:nvSpPr>
        <p:spPr/>
        <p:txBody>
          <a:bodyPr/>
          <a:lstStyle/>
          <a:p>
            <a:pPr>
              <a:defRPr/>
            </a:pPr>
            <a:fld id="{3F6B27E2-E60E-4B50-8F3B-9A8106A16BC6}" type="datetime1">
              <a:rPr lang="en-IN" smtClean="0"/>
              <a:t>14-12-2021</a:t>
            </a:fld>
            <a:endParaRPr lang="en-IN"/>
          </a:p>
        </p:txBody>
      </p:sp>
    </p:spTree>
    <p:extLst>
      <p:ext uri="{BB962C8B-B14F-4D97-AF65-F5344CB8AC3E}">
        <p14:creationId xmlns:p14="http://schemas.microsoft.com/office/powerpoint/2010/main" xmlns="" val="2213811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3732"/>
          </a:xfrm>
        </p:spPr>
        <p:txBody>
          <a:bodyPr/>
          <a:lstStyle/>
          <a:p>
            <a:pPr algn="ctr"/>
            <a:r>
              <a:rPr lang="en-US" b="1" dirty="0"/>
              <a:t>Syllabus</a:t>
            </a:r>
            <a:endParaRPr lang="en-US" dirty="0"/>
          </a:p>
        </p:txBody>
      </p:sp>
      <p:sp>
        <p:nvSpPr>
          <p:cNvPr id="7" name="Content Placeholder 6"/>
          <p:cNvSpPr>
            <a:spLocks noGrp="1"/>
          </p:cNvSpPr>
          <p:nvPr>
            <p:ph idx="1"/>
          </p:nvPr>
        </p:nvSpPr>
        <p:spPr/>
        <p:txBody>
          <a:bodyPr/>
          <a:lstStyle/>
          <a:p>
            <a:r>
              <a:rPr lang="en-US" sz="2400" b="1" dirty="0">
                <a:latin typeface="Arial" pitchFamily="34" charset="0"/>
                <a:cs typeface="Arial" pitchFamily="34" charset="0"/>
              </a:rPr>
              <a:t>UNIT 1 INTRODUCTION 9 Hrs.</a:t>
            </a:r>
          </a:p>
          <a:p>
            <a:r>
              <a:rPr lang="en-US" sz="2400" dirty="0">
                <a:latin typeface="Arial" pitchFamily="34" charset="0"/>
                <a:cs typeface="Arial" pitchFamily="34" charset="0"/>
              </a:rPr>
              <a:t>Introduction to Semantic Web: Limitations of current Web - Development of Semantic Web - Emergence </a:t>
            </a:r>
            <a:r>
              <a:rPr lang="en-US" sz="2400" dirty="0" smtClean="0">
                <a:latin typeface="Arial" pitchFamily="34" charset="0"/>
                <a:cs typeface="Arial" pitchFamily="34" charset="0"/>
              </a:rPr>
              <a:t>of  the </a:t>
            </a:r>
            <a:r>
              <a:rPr lang="en-US" sz="2400" dirty="0">
                <a:latin typeface="Arial" pitchFamily="34" charset="0"/>
                <a:cs typeface="Arial" pitchFamily="34" charset="0"/>
              </a:rPr>
              <a:t>Social </a:t>
            </a:r>
            <a:r>
              <a:rPr lang="en-US" sz="2400" dirty="0" smtClean="0">
                <a:latin typeface="Arial" pitchFamily="34" charset="0"/>
                <a:cs typeface="Arial" pitchFamily="34" charset="0"/>
              </a:rPr>
              <a:t>Web </a:t>
            </a:r>
          </a:p>
          <a:p>
            <a:r>
              <a:rPr lang="en-US" sz="2400" dirty="0" smtClean="0">
                <a:latin typeface="Arial" pitchFamily="34" charset="0"/>
                <a:cs typeface="Arial" pitchFamily="34" charset="0"/>
              </a:rPr>
              <a:t>Social </a:t>
            </a:r>
            <a:r>
              <a:rPr lang="en-US" sz="2400" dirty="0">
                <a:latin typeface="Arial" pitchFamily="34" charset="0"/>
                <a:cs typeface="Arial" pitchFamily="34" charset="0"/>
              </a:rPr>
              <a:t>Network Analysis: Social Networks Perspective - Analysis of Network Data - </a:t>
            </a:r>
            <a:r>
              <a:rPr lang="en-US" sz="2400" dirty="0" smtClean="0">
                <a:latin typeface="Arial" pitchFamily="34" charset="0"/>
                <a:cs typeface="Arial" pitchFamily="34" charset="0"/>
              </a:rPr>
              <a:t>Interpretation </a:t>
            </a:r>
            <a:r>
              <a:rPr lang="en-US" sz="2400" dirty="0">
                <a:latin typeface="Arial" pitchFamily="34" charset="0"/>
                <a:cs typeface="Arial" pitchFamily="34" charset="0"/>
              </a:rPr>
              <a:t>of </a:t>
            </a:r>
            <a:r>
              <a:rPr lang="en-US" sz="2400" dirty="0" smtClean="0">
                <a:latin typeface="Arial" pitchFamily="34" charset="0"/>
                <a:cs typeface="Arial" pitchFamily="34" charset="0"/>
              </a:rPr>
              <a:t>Network Data </a:t>
            </a:r>
            <a:r>
              <a:rPr lang="en-US" sz="2400" dirty="0">
                <a:latin typeface="Arial" pitchFamily="34" charset="0"/>
                <a:cs typeface="Arial" pitchFamily="34" charset="0"/>
              </a:rPr>
              <a:t>- Social Network Analysis in the Social and Behavioral Sciences - Metrics in social network analysis.</a:t>
            </a:r>
          </a:p>
        </p:txBody>
      </p:sp>
      <p:sp>
        <p:nvSpPr>
          <p:cNvPr id="4" name="Slide Number Placeholder 3">
            <a:extLst>
              <a:ext uri="{FF2B5EF4-FFF2-40B4-BE49-F238E27FC236}"/>
            </a:extLst>
          </p:cNvPr>
          <p:cNvSpPr>
            <a:spLocks noGrp="1"/>
          </p:cNvSpPr>
          <p:nvPr>
            <p:ph type="sldNum" sz="quarter" idx="12"/>
          </p:nvPr>
        </p:nvSpPr>
        <p:spPr/>
        <p:txBody>
          <a:bodyPr/>
          <a:lstStyle/>
          <a:p>
            <a:pPr>
              <a:defRPr/>
            </a:pPr>
            <a:fld id="{31BB4F74-3C54-49FA-A3A7-9C9C5BEB61B8}" type="slidenum">
              <a:rPr lang="en-IN"/>
              <a:pPr>
                <a:defRPr/>
              </a:pPr>
              <a:t>2</a:t>
            </a:fld>
            <a:endParaRPr lang="en-IN"/>
          </a:p>
        </p:txBody>
      </p:sp>
      <p:pic>
        <p:nvPicPr>
          <p:cNvPr id="6"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5" name="Footer Placeholder 4"/>
          <p:cNvSpPr>
            <a:spLocks noGrp="1"/>
          </p:cNvSpPr>
          <p:nvPr>
            <p:ph type="ftr" sz="quarter" idx="11"/>
          </p:nvPr>
        </p:nvSpPr>
        <p:spPr/>
        <p:txBody>
          <a:bodyPr/>
          <a:lstStyle/>
          <a:p>
            <a:pPr>
              <a:defRPr/>
            </a:pPr>
            <a:r>
              <a:rPr lang="en-US" smtClean="0"/>
              <a:t>SITA3005_ Social Network Analysis</a:t>
            </a:r>
            <a:endParaRPr lang="en-IN"/>
          </a:p>
        </p:txBody>
      </p:sp>
      <p:sp>
        <p:nvSpPr>
          <p:cNvPr id="8" name="Date Placeholder 7"/>
          <p:cNvSpPr>
            <a:spLocks noGrp="1"/>
          </p:cNvSpPr>
          <p:nvPr>
            <p:ph type="dt" sz="half" idx="10"/>
          </p:nvPr>
        </p:nvSpPr>
        <p:spPr/>
        <p:txBody>
          <a:bodyPr/>
          <a:lstStyle/>
          <a:p>
            <a:pPr>
              <a:defRPr/>
            </a:pPr>
            <a:fld id="{E50C3638-01F3-4604-9C90-66173FD248DF}" type="datetime1">
              <a:rPr lang="en-IN" smtClean="0"/>
              <a:t>14-12-2021</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err="1" smtClean="0">
                <a:latin typeface="Arial" pitchFamily="34" charset="0"/>
                <a:cs typeface="Arial" pitchFamily="34" charset="0"/>
              </a:rPr>
              <a:t>Homophily</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20</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r>
              <a:rPr lang="en-IN" sz="2400" dirty="0" smtClean="0">
                <a:latin typeface="Arial" pitchFamily="34" charset="0"/>
                <a:cs typeface="Arial" pitchFamily="34" charset="0"/>
              </a:rPr>
              <a:t>social </a:t>
            </a:r>
            <a:r>
              <a:rPr lang="en-IN" sz="2400" dirty="0">
                <a:latin typeface="Arial" pitchFamily="34" charset="0"/>
                <a:cs typeface="Arial" pitchFamily="34" charset="0"/>
              </a:rPr>
              <a:t>network, </a:t>
            </a:r>
            <a:r>
              <a:rPr lang="en-IN" sz="2400" dirty="0" err="1">
                <a:latin typeface="Arial" pitchFamily="34" charset="0"/>
                <a:cs typeface="Arial" pitchFamily="34" charset="0"/>
              </a:rPr>
              <a:t>homophily</a:t>
            </a:r>
            <a:r>
              <a:rPr lang="en-IN" sz="2400" dirty="0">
                <a:latin typeface="Arial" pitchFamily="34" charset="0"/>
                <a:cs typeface="Arial" pitchFamily="34" charset="0"/>
              </a:rPr>
              <a:t> means that individuals with similar traits are more likely to form social ties with one another, which also often impacts their actions.</a:t>
            </a:r>
          </a:p>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sp>
        <p:nvSpPr>
          <p:cNvPr id="7" name="Date Placeholder 6"/>
          <p:cNvSpPr>
            <a:spLocks noGrp="1"/>
          </p:cNvSpPr>
          <p:nvPr>
            <p:ph type="dt" sz="half" idx="10"/>
          </p:nvPr>
        </p:nvSpPr>
        <p:spPr/>
        <p:txBody>
          <a:bodyPr/>
          <a:lstStyle/>
          <a:p>
            <a:pPr>
              <a:defRPr/>
            </a:pPr>
            <a:fld id="{3E2D2B27-9F89-4913-B51A-5854945B32FA}" type="datetime1">
              <a:rPr lang="en-IN" smtClean="0"/>
              <a:t>14-12-2021</a:t>
            </a:fld>
            <a:endParaRPr lang="en-IN"/>
          </a:p>
        </p:txBody>
      </p:sp>
    </p:spTree>
    <p:extLst>
      <p:ext uri="{BB962C8B-B14F-4D97-AF65-F5344CB8AC3E}">
        <p14:creationId xmlns:p14="http://schemas.microsoft.com/office/powerpoint/2010/main" xmlns="" val="2213811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SN </a:t>
            </a:r>
            <a:r>
              <a:rPr lang="en-IN" dirty="0" smtClean="0">
                <a:latin typeface="Arial" pitchFamily="34" charset="0"/>
                <a:cs typeface="Arial" pitchFamily="34" charset="0"/>
              </a:rPr>
              <a:t>Models</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21</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pic>
        <p:nvPicPr>
          <p:cNvPr id="7" name="Picture 2"/>
          <p:cNvPicPr>
            <a:picLocks noGrp="1" noChangeAspect="1" noChangeArrowheads="1"/>
          </p:cNvPicPr>
          <p:nvPr>
            <p:ph idx="1"/>
          </p:nvPr>
        </p:nvPicPr>
        <p:blipFill>
          <a:blip r:embed="rId3"/>
          <a:srcRect/>
          <a:stretch>
            <a:fillRect/>
          </a:stretch>
        </p:blipFill>
        <p:spPr bwMode="auto">
          <a:xfrm>
            <a:off x="2702832" y="1314788"/>
            <a:ext cx="6513739" cy="4880034"/>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pPr>
              <a:defRPr/>
            </a:pPr>
            <a:fld id="{1C79BABB-4763-4E43-9976-098EC6547164}" type="datetime1">
              <a:rPr lang="en-IN" smtClean="0"/>
              <a:t>14-12-2021</a:t>
            </a:fld>
            <a:endParaRPr lang="en-IN"/>
          </a:p>
        </p:txBody>
      </p:sp>
    </p:spTree>
    <p:extLst>
      <p:ext uri="{BB962C8B-B14F-4D97-AF65-F5344CB8AC3E}">
        <p14:creationId xmlns:p14="http://schemas.microsoft.com/office/powerpoint/2010/main" xmlns="" val="2213811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dirty="0">
                <a:latin typeface="Arial" pitchFamily="34" charset="0"/>
                <a:cs typeface="Arial" pitchFamily="34" charset="0"/>
              </a:rPr>
              <a:t>SN Density </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22</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pic>
        <p:nvPicPr>
          <p:cNvPr id="7" name="Picture 2"/>
          <p:cNvPicPr>
            <a:picLocks noGrp="1" noChangeAspect="1" noChangeArrowheads="1"/>
          </p:cNvPicPr>
          <p:nvPr>
            <p:ph idx="1"/>
          </p:nvPr>
        </p:nvPicPr>
        <p:blipFill>
          <a:blip r:embed="rId3"/>
          <a:srcRect/>
          <a:stretch>
            <a:fillRect/>
          </a:stretch>
        </p:blipFill>
        <p:spPr bwMode="auto">
          <a:xfrm>
            <a:off x="4527544" y="1553029"/>
            <a:ext cx="2049144" cy="455365"/>
          </a:xfrm>
          <a:prstGeom prst="rect">
            <a:avLst/>
          </a:prstGeom>
          <a:noFill/>
          <a:ln w="9525">
            <a:noFill/>
            <a:miter lim="800000"/>
            <a:headEnd/>
            <a:tailEnd/>
          </a:ln>
          <a:effectLst/>
        </p:spPr>
      </p:pic>
      <p:sp>
        <p:nvSpPr>
          <p:cNvPr id="8" name="TextBox 7"/>
          <p:cNvSpPr txBox="1"/>
          <p:nvPr/>
        </p:nvSpPr>
        <p:spPr>
          <a:xfrm>
            <a:off x="1480457" y="2208422"/>
            <a:ext cx="9216572" cy="3416320"/>
          </a:xfrm>
          <a:prstGeom prst="rect">
            <a:avLst/>
          </a:prstGeom>
          <a:noFill/>
        </p:spPr>
        <p:txBody>
          <a:bodyPr wrap="square" rtlCol="0">
            <a:spAutoFit/>
          </a:bodyPr>
          <a:lstStyle/>
          <a:p>
            <a:r>
              <a:rPr lang="en-IN" sz="2400" dirty="0"/>
              <a:t>N=No. of Vertices</a:t>
            </a:r>
          </a:p>
          <a:p>
            <a:r>
              <a:rPr lang="en-IN" sz="2400" dirty="0"/>
              <a:t>M=No. of Ties</a:t>
            </a:r>
          </a:p>
          <a:p>
            <a:endParaRPr lang="en-IN" sz="2400" dirty="0"/>
          </a:p>
          <a:p>
            <a:r>
              <a:rPr lang="en-IN" sz="2400" dirty="0"/>
              <a:t>Density Range-&gt;(0-1)</a:t>
            </a:r>
          </a:p>
          <a:p>
            <a:endParaRPr lang="en-IN" sz="2400" dirty="0"/>
          </a:p>
          <a:p>
            <a:pPr algn="just"/>
            <a:r>
              <a:rPr lang="en-IN" sz="2400" dirty="0"/>
              <a:t>The third basic parameter of a social network is the number of reciprocal (also called symmetric or mutual) pairs in it. This is the number s of unordered pairs of vertices {u, v} such that both </a:t>
            </a:r>
            <a:r>
              <a:rPr lang="en-IN" sz="2400" dirty="0" err="1"/>
              <a:t>uv</a:t>
            </a:r>
            <a:r>
              <a:rPr lang="en-IN" sz="2400" dirty="0"/>
              <a:t> and vu are ties in the network. </a:t>
            </a:r>
          </a:p>
        </p:txBody>
      </p:sp>
      <p:sp>
        <p:nvSpPr>
          <p:cNvPr id="11" name="Date Placeholder 10"/>
          <p:cNvSpPr>
            <a:spLocks noGrp="1"/>
          </p:cNvSpPr>
          <p:nvPr>
            <p:ph type="dt" sz="half" idx="10"/>
          </p:nvPr>
        </p:nvSpPr>
        <p:spPr/>
        <p:txBody>
          <a:bodyPr/>
          <a:lstStyle/>
          <a:p>
            <a:pPr>
              <a:defRPr/>
            </a:pPr>
            <a:fld id="{709EC554-3944-4F16-A0A0-EC56C4FE9EEB}" type="datetime1">
              <a:rPr lang="en-IN" smtClean="0"/>
              <a:t>14-12-2021</a:t>
            </a:fld>
            <a:endParaRPr lang="en-IN"/>
          </a:p>
        </p:txBody>
      </p:sp>
    </p:spTree>
    <p:extLst>
      <p:ext uri="{BB962C8B-B14F-4D97-AF65-F5344CB8AC3E}">
        <p14:creationId xmlns:p14="http://schemas.microsoft.com/office/powerpoint/2010/main" xmlns="" val="2213811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IN" sz="3600" dirty="0">
                <a:latin typeface="Arial" pitchFamily="34" charset="0"/>
                <a:cs typeface="Arial" pitchFamily="34" charset="0"/>
              </a:rPr>
              <a:t>Case Study of the same village in different time </a:t>
            </a:r>
            <a:r>
              <a:rPr lang="en-IN" sz="3600" dirty="0" smtClean="0">
                <a:latin typeface="Arial" pitchFamily="34" charset="0"/>
                <a:cs typeface="Arial" pitchFamily="34" charset="0"/>
              </a:rPr>
              <a:t>periods</a:t>
            </a:r>
            <a:endParaRPr lang="en-US" sz="3600"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23</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pic>
        <p:nvPicPr>
          <p:cNvPr id="11" name="Picture 2"/>
          <p:cNvPicPr>
            <a:picLocks noGrp="1" noChangeAspect="1" noChangeArrowheads="1"/>
          </p:cNvPicPr>
          <p:nvPr>
            <p:ph idx="1"/>
          </p:nvPr>
        </p:nvPicPr>
        <p:blipFill>
          <a:blip r:embed="rId3"/>
          <a:srcRect/>
          <a:stretch>
            <a:fillRect/>
          </a:stretch>
        </p:blipFill>
        <p:spPr bwMode="auto">
          <a:xfrm>
            <a:off x="1956354" y="1436914"/>
            <a:ext cx="8119417" cy="4757908"/>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pPr>
              <a:defRPr/>
            </a:pPr>
            <a:fld id="{A240261E-97F3-46CB-BB9B-8A14F7F8D27A}" type="datetime1">
              <a:rPr lang="en-IN" smtClean="0"/>
              <a:t>14-12-2021</a:t>
            </a:fld>
            <a:endParaRPr lang="en-IN"/>
          </a:p>
        </p:txBody>
      </p:sp>
    </p:spTree>
    <p:extLst>
      <p:ext uri="{BB962C8B-B14F-4D97-AF65-F5344CB8AC3E}">
        <p14:creationId xmlns:p14="http://schemas.microsoft.com/office/powerpoint/2010/main" xmlns="" val="2213811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endParaRPr lang="en-US" smtClean="0"/>
          </a:p>
        </p:txBody>
      </p:sp>
      <p:pic>
        <p:nvPicPr>
          <p:cNvPr id="56323" name="Picture 4"/>
          <p:cNvPicPr>
            <a:picLocks noGrp="1" noChangeAspect="1" noChangeArrowheads="1"/>
          </p:cNvPicPr>
          <p:nvPr>
            <p:ph idx="1"/>
          </p:nvPr>
        </p:nvPicPr>
        <p:blipFill>
          <a:blip r:embed="rId2"/>
          <a:srcRect/>
          <a:stretch>
            <a:fillRect/>
          </a:stretch>
        </p:blipFill>
        <p:spPr>
          <a:xfrm>
            <a:off x="65616" y="315685"/>
            <a:ext cx="12126384" cy="6571343"/>
          </a:xfrm>
          <a:noFill/>
        </p:spPr>
      </p:pic>
      <p:sp>
        <p:nvSpPr>
          <p:cNvPr id="5" name="Date Placeholder 4"/>
          <p:cNvSpPr>
            <a:spLocks noGrp="1"/>
          </p:cNvSpPr>
          <p:nvPr>
            <p:ph type="dt" sz="half" idx="10"/>
          </p:nvPr>
        </p:nvSpPr>
        <p:spPr/>
        <p:txBody>
          <a:bodyPr/>
          <a:lstStyle/>
          <a:p>
            <a:pPr>
              <a:defRPr/>
            </a:pPr>
            <a:fld id="{26DFB0C9-2949-4A96-9839-95A92A99E8E2}" type="datetime1">
              <a:rPr lang="en-IN" smtClean="0"/>
              <a:t>14-12-2021</a:t>
            </a:fld>
            <a:endParaRPr lang="en-IN"/>
          </a:p>
        </p:txBody>
      </p:sp>
      <p:sp>
        <p:nvSpPr>
          <p:cNvPr id="6" name="Slide Number Placeholder 5"/>
          <p:cNvSpPr>
            <a:spLocks noGrp="1"/>
          </p:cNvSpPr>
          <p:nvPr>
            <p:ph type="sldNum" sz="quarter" idx="12"/>
          </p:nvPr>
        </p:nvSpPr>
        <p:spPr/>
        <p:txBody>
          <a:bodyPr/>
          <a:lstStyle/>
          <a:p>
            <a:pPr>
              <a:defRPr/>
            </a:pPr>
            <a:fld id="{72EE0478-4D7A-4DB5-A717-F7A53182A5E8}" type="slidenum">
              <a:rPr lang="en-IN" smtClean="0"/>
              <a:pPr>
                <a:defRPr/>
              </a:pPr>
              <a:t>3</a:t>
            </a:fld>
            <a:endParaRPr lang="en-IN"/>
          </a:p>
        </p:txBody>
      </p:sp>
      <p:sp>
        <p:nvSpPr>
          <p:cNvPr id="7" name="Footer Placeholder 6"/>
          <p:cNvSpPr>
            <a:spLocks noGrp="1"/>
          </p:cNvSpPr>
          <p:nvPr>
            <p:ph type="ftr" sz="quarter" idx="11"/>
          </p:nvPr>
        </p:nvSpPr>
        <p:spPr/>
        <p:txBody>
          <a:bodyPr/>
          <a:lstStyle/>
          <a:p>
            <a:pPr>
              <a:defRPr/>
            </a:pPr>
            <a:r>
              <a:rPr lang="en-US" smtClean="0"/>
              <a:t>SITA3005_ Social Network Analysis</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SITA3005_ Social Network Analysis</a:t>
            </a: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4</a:t>
            </a:fld>
            <a:endParaRPr lang="en-IN"/>
          </a:p>
        </p:txBody>
      </p:sp>
      <p:pic>
        <p:nvPicPr>
          <p:cNvPr id="6" name="Picture 4"/>
          <p:cNvPicPr>
            <a:picLocks noChangeAspect="1" noChangeArrowheads="1"/>
          </p:cNvPicPr>
          <p:nvPr/>
        </p:nvPicPr>
        <p:blipFill>
          <a:blip r:embed="rId2"/>
          <a:srcRect/>
          <a:stretch>
            <a:fillRect/>
          </a:stretch>
        </p:blipFill>
        <p:spPr bwMode="auto">
          <a:xfrm>
            <a:off x="928913" y="381000"/>
            <a:ext cx="10406744" cy="647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Date Placeholder 6"/>
          <p:cNvSpPr>
            <a:spLocks noGrp="1"/>
          </p:cNvSpPr>
          <p:nvPr>
            <p:ph type="dt" sz="half" idx="10"/>
          </p:nvPr>
        </p:nvSpPr>
        <p:spPr/>
        <p:txBody>
          <a:bodyPr/>
          <a:lstStyle/>
          <a:p>
            <a:pPr>
              <a:defRPr/>
            </a:pPr>
            <a:fld id="{E69FE37A-24C4-457F-884C-54FA346A1106}" type="datetime1">
              <a:rPr lang="en-IN" smtClean="0"/>
              <a:t>14-12-2021</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SITA3005_ Social Network Analysis</a:t>
            </a: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5</a:t>
            </a:fld>
            <a:endParaRPr lang="en-IN"/>
          </a:p>
        </p:txBody>
      </p:sp>
      <p:pic>
        <p:nvPicPr>
          <p:cNvPr id="6" name="Picture 4"/>
          <p:cNvPicPr>
            <a:picLocks noGrp="1" noChangeAspect="1" noChangeArrowheads="1"/>
          </p:cNvPicPr>
          <p:nvPr>
            <p:ph idx="1"/>
          </p:nvPr>
        </p:nvPicPr>
        <p:blipFill>
          <a:blip r:embed="rId2"/>
          <a:srcRect/>
          <a:stretch>
            <a:fillRect/>
          </a:stretch>
        </p:blipFill>
        <p:spPr>
          <a:xfrm>
            <a:off x="261257" y="290286"/>
            <a:ext cx="11698514" cy="5886677"/>
          </a:xfrm>
          <a:noFill/>
        </p:spPr>
      </p:pic>
      <p:sp>
        <p:nvSpPr>
          <p:cNvPr id="7" name="Date Placeholder 6"/>
          <p:cNvSpPr>
            <a:spLocks noGrp="1"/>
          </p:cNvSpPr>
          <p:nvPr>
            <p:ph type="dt" sz="half" idx="10"/>
          </p:nvPr>
        </p:nvSpPr>
        <p:spPr/>
        <p:txBody>
          <a:bodyPr/>
          <a:lstStyle/>
          <a:p>
            <a:pPr>
              <a:defRPr/>
            </a:pPr>
            <a:fld id="{14CB26BC-EE0A-4A19-92D1-095A926049D3}" type="datetime1">
              <a:rPr lang="en-IN" smtClean="0"/>
              <a:t>14-12-2021</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SITA3005_ Social Network Analysis</a:t>
            </a: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6</a:t>
            </a:fld>
            <a:endParaRPr lang="en-IN"/>
          </a:p>
        </p:txBody>
      </p:sp>
      <p:pic>
        <p:nvPicPr>
          <p:cNvPr id="6" name="Picture 4"/>
          <p:cNvPicPr>
            <a:picLocks noGrp="1" noChangeAspect="1" noChangeArrowheads="1"/>
          </p:cNvPicPr>
          <p:nvPr>
            <p:ph idx="1"/>
          </p:nvPr>
        </p:nvPicPr>
        <p:blipFill>
          <a:blip r:embed="rId2"/>
          <a:srcRect/>
          <a:stretch>
            <a:fillRect/>
          </a:stretch>
        </p:blipFill>
        <p:spPr bwMode="auto">
          <a:xfrm>
            <a:off x="0" y="0"/>
            <a:ext cx="12192000" cy="61769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976BC762-2309-45F9-B823-625C14FA23B6}" type="datetime1">
              <a:rPr lang="en-IN" smtClean="0"/>
              <a:t>14-12-2021</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029"/>
            <a:ext cx="10515600" cy="5639934"/>
          </a:xfrm>
        </p:spPr>
        <p:txBody>
          <a:bodyPr/>
          <a:lstStyle/>
          <a:p>
            <a:pPr algn="just"/>
            <a:r>
              <a:rPr lang="en-US" sz="2400" dirty="0" smtClean="0">
                <a:latin typeface="Arial Narrow" pitchFamily="34" charset="0"/>
              </a:rPr>
              <a:t>Social network analysis (SNA) is the </a:t>
            </a:r>
            <a:r>
              <a:rPr lang="en-US" sz="2400" b="1" dirty="0" smtClean="0">
                <a:latin typeface="Arial Narrow" pitchFamily="34" charset="0"/>
              </a:rPr>
              <a:t>process of investigating social structures through the use of networks</a:t>
            </a:r>
            <a:r>
              <a:rPr lang="en-US" sz="2400" dirty="0" smtClean="0">
                <a:latin typeface="Arial Narrow" pitchFamily="34" charset="0"/>
              </a:rPr>
              <a:t> and graph theory. It characterizes networked structures in terms of nodes (individual actors, people, or things within the network) and the ties, edges, or links (relationships or interactions) that connect them</a:t>
            </a:r>
            <a:r>
              <a:rPr lang="en-US" sz="2400" dirty="0" smtClean="0">
                <a:latin typeface="Arial Narrow" pitchFamily="34" charset="0"/>
              </a:rPr>
              <a:t>.</a:t>
            </a:r>
          </a:p>
          <a:p>
            <a:r>
              <a:rPr lang="en-US" sz="2400" dirty="0" smtClean="0">
                <a:latin typeface="Arial Narrow" pitchFamily="34" charset="0"/>
              </a:rPr>
              <a:t>Social network analysis (SNA) can provide insight into social influences within teams, and identify cultural issues.</a:t>
            </a:r>
          </a:p>
          <a:p>
            <a:r>
              <a:rPr lang="en-US" sz="2400" dirty="0" smtClean="0">
                <a:latin typeface="Arial Narrow" pitchFamily="34" charset="0"/>
              </a:rPr>
              <a:t>The research conducted for SNA is interested in individuals, but the analysis itself focuses on connectivity: how individuals collaborate.</a:t>
            </a:r>
          </a:p>
          <a:p>
            <a:r>
              <a:rPr lang="en-US" sz="2400" dirty="0" smtClean="0">
                <a:latin typeface="Arial Narrow" pitchFamily="34" charset="0"/>
              </a:rPr>
              <a:t>SNA has been used as a strategic approach to team building, and to understand how team building can change the dynamics of an </a:t>
            </a:r>
            <a:r>
              <a:rPr lang="en-US" sz="2400" dirty="0" err="1" smtClean="0">
                <a:latin typeface="Arial Narrow" pitchFamily="34" charset="0"/>
              </a:rPr>
              <a:t>organisation’s</a:t>
            </a:r>
            <a:r>
              <a:rPr lang="en-US" sz="2400" dirty="0" smtClean="0">
                <a:latin typeface="Arial Narrow" pitchFamily="34" charset="0"/>
              </a:rPr>
              <a:t> social network.</a:t>
            </a:r>
          </a:p>
          <a:p>
            <a:pPr algn="just"/>
            <a:endParaRPr lang="en-US" sz="2400" dirty="0">
              <a:latin typeface="Arial Narrow" pitchFamily="34" charset="0"/>
            </a:endParaRPr>
          </a:p>
        </p:txBody>
      </p:sp>
      <p:sp>
        <p:nvSpPr>
          <p:cNvPr id="4" name="Footer Placeholder 3"/>
          <p:cNvSpPr>
            <a:spLocks noGrp="1"/>
          </p:cNvSpPr>
          <p:nvPr>
            <p:ph type="ftr" sz="quarter" idx="11"/>
          </p:nvPr>
        </p:nvSpPr>
        <p:spPr/>
        <p:txBody>
          <a:bodyPr/>
          <a:lstStyle/>
          <a:p>
            <a:pPr>
              <a:defRPr/>
            </a:pPr>
            <a:r>
              <a:rPr lang="en-US" smtClean="0"/>
              <a:t>SITA3005_ Social Network Analysis</a:t>
            </a: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7</a:t>
            </a:fld>
            <a:endParaRPr lang="en-IN"/>
          </a:p>
        </p:txBody>
      </p:sp>
      <p:sp>
        <p:nvSpPr>
          <p:cNvPr id="6" name="Date Placeholder 5"/>
          <p:cNvSpPr>
            <a:spLocks noGrp="1"/>
          </p:cNvSpPr>
          <p:nvPr>
            <p:ph type="dt" sz="half" idx="10"/>
          </p:nvPr>
        </p:nvSpPr>
        <p:spPr/>
        <p:txBody>
          <a:bodyPr/>
          <a:lstStyle/>
          <a:p>
            <a:pPr>
              <a:defRPr/>
            </a:pPr>
            <a:fld id="{D6079D82-2053-4E6A-892E-EA556F975826}" type="datetime1">
              <a:rPr lang="en-IN" smtClean="0"/>
              <a:t>14-12-2021</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SITA3005_ Social Network Analysis</a:t>
            </a:r>
            <a:endParaRPr lang="en-IN"/>
          </a:p>
        </p:txBody>
      </p:sp>
      <p:sp>
        <p:nvSpPr>
          <p:cNvPr id="5" name="Slide Number Placeholder 4"/>
          <p:cNvSpPr>
            <a:spLocks noGrp="1"/>
          </p:cNvSpPr>
          <p:nvPr>
            <p:ph type="sldNum" sz="quarter" idx="12"/>
          </p:nvPr>
        </p:nvSpPr>
        <p:spPr/>
        <p:txBody>
          <a:bodyPr/>
          <a:lstStyle/>
          <a:p>
            <a:pPr>
              <a:defRPr/>
            </a:pPr>
            <a:fld id="{72EE0478-4D7A-4DB5-A717-F7A53182A5E8}" type="slidenum">
              <a:rPr lang="en-IN" smtClean="0"/>
              <a:pPr>
                <a:defRPr/>
              </a:pPr>
              <a:t>8</a:t>
            </a:fld>
            <a:endParaRPr lang="en-IN"/>
          </a:p>
        </p:txBody>
      </p:sp>
      <p:pic>
        <p:nvPicPr>
          <p:cNvPr id="6" name="Picture 4"/>
          <p:cNvPicPr>
            <a:picLocks noGrp="1" noChangeAspect="1" noChangeArrowheads="1"/>
          </p:cNvPicPr>
          <p:nvPr>
            <p:ph idx="1"/>
          </p:nvPr>
        </p:nvPicPr>
        <p:blipFill>
          <a:blip r:embed="rId2"/>
          <a:srcRect/>
          <a:stretch>
            <a:fillRect/>
          </a:stretch>
        </p:blipFill>
        <p:spPr>
          <a:xfrm>
            <a:off x="769257" y="420914"/>
            <a:ext cx="10813142" cy="5756049"/>
          </a:xfrm>
          <a:noFill/>
        </p:spPr>
      </p:pic>
      <p:sp>
        <p:nvSpPr>
          <p:cNvPr id="7" name="Date Placeholder 6"/>
          <p:cNvSpPr>
            <a:spLocks noGrp="1"/>
          </p:cNvSpPr>
          <p:nvPr>
            <p:ph type="dt" sz="half" idx="10"/>
          </p:nvPr>
        </p:nvSpPr>
        <p:spPr/>
        <p:txBody>
          <a:bodyPr/>
          <a:lstStyle/>
          <a:p>
            <a:pPr>
              <a:defRPr/>
            </a:pPr>
            <a:fld id="{150F7322-3C92-452F-A14C-8E8D991CAF87}" type="datetime1">
              <a:rPr lang="en-IN" smtClean="0"/>
              <a:t>14-12-2021</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pPr algn="ctr"/>
            <a:r>
              <a:rPr lang="en-US" dirty="0">
                <a:latin typeface="Arial" pitchFamily="34" charset="0"/>
                <a:cs typeface="Arial" pitchFamily="34" charset="0"/>
              </a:rPr>
              <a:t>Social </a:t>
            </a:r>
            <a:r>
              <a:rPr lang="en-US" dirty="0" smtClean="0">
                <a:latin typeface="Arial" pitchFamily="34" charset="0"/>
                <a:cs typeface="Arial" pitchFamily="34" charset="0"/>
              </a:rPr>
              <a:t>Web</a:t>
            </a:r>
            <a:endParaRPr lang="en-US" dirty="0"/>
          </a:p>
        </p:txBody>
      </p:sp>
      <p:sp>
        <p:nvSpPr>
          <p:cNvPr id="5" name="Slide Number Placeholder 4">
            <a:extLst>
              <a:ext uri="{FF2B5EF4-FFF2-40B4-BE49-F238E27FC236}"/>
            </a:extLst>
          </p:cNvPr>
          <p:cNvSpPr>
            <a:spLocks noGrp="1"/>
          </p:cNvSpPr>
          <p:nvPr>
            <p:ph type="sldNum" sz="quarter" idx="12"/>
          </p:nvPr>
        </p:nvSpPr>
        <p:spPr/>
        <p:txBody>
          <a:bodyPr/>
          <a:lstStyle/>
          <a:p>
            <a:pPr>
              <a:defRPr/>
            </a:pPr>
            <a:fld id="{34DD00B2-4595-4185-AF01-0D5533160B04}" type="slidenum">
              <a:rPr lang="en-IN"/>
              <a:pPr>
                <a:defRPr/>
              </a:pPr>
              <a:t>9</a:t>
            </a:fld>
            <a:endParaRPr lang="en-IN"/>
          </a:p>
        </p:txBody>
      </p:sp>
      <p:sp>
        <p:nvSpPr>
          <p:cNvPr id="10" name="Content Placeholder 4"/>
          <p:cNvSpPr txBox="1">
            <a:spLocks/>
          </p:cNvSpPr>
          <p:nvPr/>
        </p:nvSpPr>
        <p:spPr>
          <a:xfrm>
            <a:off x="525547" y="1204686"/>
            <a:ext cx="11300346" cy="4990136"/>
          </a:xfrm>
          <a:prstGeom prst="rect">
            <a:avLst/>
          </a:prstGeom>
        </p:spPr>
        <p:txBody>
          <a:bodyPr/>
          <a:lst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0"/>
              </a:spcBef>
              <a:spcAft>
                <a:spcPts val="1200"/>
              </a:spcAft>
            </a:pPr>
            <a:r>
              <a:rPr lang="en-US" sz="2400" dirty="0">
                <a:latin typeface="Arial" pitchFamily="34" charset="0"/>
                <a:cs typeface="Arial" pitchFamily="34" charset="0"/>
              </a:rPr>
              <a:t>The social web is a set of social relations that link people through the World Wide Web.</a:t>
            </a:r>
          </a:p>
          <a:p>
            <a:pPr algn="just"/>
            <a:r>
              <a:rPr lang="en-IN" sz="2400" dirty="0" smtClean="0">
                <a:latin typeface="Arial" pitchFamily="34" charset="0"/>
                <a:cs typeface="Arial" pitchFamily="34" charset="0"/>
              </a:rPr>
              <a:t>Websites</a:t>
            </a:r>
            <a:r>
              <a:rPr lang="en-IN" sz="2400" dirty="0">
                <a:latin typeface="Arial" pitchFamily="34" charset="0"/>
                <a:cs typeface="Arial" pitchFamily="34" charset="0"/>
              </a:rPr>
              <a:t> and software are designed and developed in order to support and foster social interaction</a:t>
            </a:r>
          </a:p>
          <a:p>
            <a:pPr algn="just"/>
            <a:r>
              <a:rPr lang="en-IN" sz="2400" dirty="0">
                <a:latin typeface="Arial" pitchFamily="34" charset="0"/>
                <a:cs typeface="Arial" pitchFamily="34" charset="0"/>
              </a:rPr>
              <a:t>Online shopping education, gaming and social networking </a:t>
            </a:r>
          </a:p>
          <a:p>
            <a:pPr algn="just"/>
            <a:r>
              <a:rPr lang="en-IN" sz="2400" dirty="0">
                <a:latin typeface="Arial" pitchFamily="34" charset="0"/>
                <a:cs typeface="Arial" pitchFamily="34" charset="0"/>
              </a:rPr>
              <a:t>The term "social Web" was coined by Howard </a:t>
            </a:r>
            <a:r>
              <a:rPr lang="en-IN" sz="2400" dirty="0" smtClean="0">
                <a:latin typeface="Arial" pitchFamily="34" charset="0"/>
                <a:cs typeface="Arial" pitchFamily="34" charset="0"/>
              </a:rPr>
              <a:t>Rheingold</a:t>
            </a:r>
            <a:r>
              <a:rPr lang="en-US" sz="2400" dirty="0" smtClean="0">
                <a:latin typeface="Arial" pitchFamily="34" charset="0"/>
                <a:cs typeface="Arial" pitchFamily="34" charset="0"/>
              </a:rPr>
              <a:t> </a:t>
            </a:r>
            <a:endParaRPr lang="en-US" sz="2400" dirty="0">
              <a:latin typeface="Arial" pitchFamily="34" charset="0"/>
              <a:cs typeface="Arial" pitchFamily="34" charset="0"/>
            </a:endParaRPr>
          </a:p>
        </p:txBody>
      </p:sp>
      <p:pic>
        <p:nvPicPr>
          <p:cNvPr id="9" name="Content Placeholder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5531644"/>
            <a:ext cx="1326356" cy="1326356"/>
          </a:xfrm>
          <a:prstGeom prst="rect">
            <a:avLst/>
          </a:prstGeom>
        </p:spPr>
      </p:pic>
      <p:sp>
        <p:nvSpPr>
          <p:cNvPr id="3" name="Footer Placeholder 2"/>
          <p:cNvSpPr>
            <a:spLocks noGrp="1"/>
          </p:cNvSpPr>
          <p:nvPr>
            <p:ph type="ftr" sz="quarter" idx="11"/>
          </p:nvPr>
        </p:nvSpPr>
        <p:spPr/>
        <p:txBody>
          <a:bodyPr/>
          <a:lstStyle/>
          <a:p>
            <a:pPr>
              <a:defRPr/>
            </a:pPr>
            <a:r>
              <a:rPr lang="en-US" smtClean="0"/>
              <a:t>SITA3005_ Social Network Analysis</a:t>
            </a:r>
            <a:endParaRPr lang="en-IN"/>
          </a:p>
        </p:txBody>
      </p:sp>
      <p:sp>
        <p:nvSpPr>
          <p:cNvPr id="8" name="Content Placeholder 7"/>
          <p:cNvSpPr>
            <a:spLocks noGrp="1"/>
          </p:cNvSpPr>
          <p:nvPr>
            <p:ph idx="1"/>
          </p:nvPr>
        </p:nvSpPr>
        <p:spPr>
          <a:xfrm>
            <a:off x="838199" y="0"/>
            <a:ext cx="11353801" cy="6176963"/>
          </a:xfrm>
        </p:spPr>
        <p:txBody>
          <a:bodyPr/>
          <a:lstStyle/>
          <a:p>
            <a:pPr>
              <a:buNone/>
            </a:pPr>
            <a:endParaRPr lang="en-US" dirty="0"/>
          </a:p>
        </p:txBody>
      </p:sp>
      <p:sp>
        <p:nvSpPr>
          <p:cNvPr id="11" name="Date Placeholder 10"/>
          <p:cNvSpPr>
            <a:spLocks noGrp="1"/>
          </p:cNvSpPr>
          <p:nvPr>
            <p:ph type="dt" sz="half" idx="10"/>
          </p:nvPr>
        </p:nvSpPr>
        <p:spPr/>
        <p:txBody>
          <a:bodyPr/>
          <a:lstStyle/>
          <a:p>
            <a:pPr>
              <a:defRPr/>
            </a:pPr>
            <a:fld id="{B44621B0-7B2C-4CE3-9F21-F7507D396ECA}" type="datetime1">
              <a:rPr lang="en-IN" smtClean="0"/>
              <a:t>14-12-2021</a:t>
            </a:fld>
            <a:endParaRPr lang="en-IN"/>
          </a:p>
        </p:txBody>
      </p:sp>
    </p:spTree>
    <p:extLst>
      <p:ext uri="{BB962C8B-B14F-4D97-AF65-F5344CB8AC3E}">
        <p14:creationId xmlns:p14="http://schemas.microsoft.com/office/powerpoint/2010/main" xmlns="" val="824000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4291</TotalTime>
  <Words>508</Words>
  <Application>Microsoft Office PowerPoint</Application>
  <PresentationFormat>Custom</PresentationFormat>
  <Paragraphs>164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Syllabus</vt:lpstr>
      <vt:lpstr>Slide 3</vt:lpstr>
      <vt:lpstr>Slide 4</vt:lpstr>
      <vt:lpstr>Slide 5</vt:lpstr>
      <vt:lpstr>Slide 6</vt:lpstr>
      <vt:lpstr>Slide 7</vt:lpstr>
      <vt:lpstr>Slide 8</vt:lpstr>
      <vt:lpstr>Social Web</vt:lpstr>
      <vt:lpstr>Examples of Social  networking</vt:lpstr>
      <vt:lpstr>Social Network Analysis</vt:lpstr>
      <vt:lpstr>A social network diagram displaying friendship ties among a set of Facebook users </vt:lpstr>
      <vt:lpstr>Types of Social Networks</vt:lpstr>
      <vt:lpstr>Perspectives of Social Networks</vt:lpstr>
      <vt:lpstr>Analysis of Network Data</vt:lpstr>
      <vt:lpstr>Social Web</vt:lpstr>
      <vt:lpstr>Social Network Concept</vt:lpstr>
      <vt:lpstr>Social Group Vs Social Network</vt:lpstr>
      <vt:lpstr>Differentiating Social Ties</vt:lpstr>
      <vt:lpstr>Homophily</vt:lpstr>
      <vt:lpstr>SN Models</vt:lpstr>
      <vt:lpstr>SN Density </vt:lpstr>
      <vt:lpstr>Case Study of the same village in different time periods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Internet</dc:creator>
  <cp:lastModifiedBy>Student</cp:lastModifiedBy>
  <cp:revision>84</cp:revision>
  <dcterms:created xsi:type="dcterms:W3CDTF">2020-07-27T17:33:40Z</dcterms:created>
  <dcterms:modified xsi:type="dcterms:W3CDTF">2021-12-14T05:38:06Z</dcterms:modified>
</cp:coreProperties>
</file>