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89" r:id="rId5"/>
    <p:sldId id="290" r:id="rId6"/>
    <p:sldId id="291" r:id="rId7"/>
    <p:sldId id="259" r:id="rId8"/>
    <p:sldId id="260" r:id="rId9"/>
    <p:sldId id="261" r:id="rId10"/>
    <p:sldId id="292" r:id="rId11"/>
    <p:sldId id="293" r:id="rId12"/>
    <p:sldId id="294" r:id="rId13"/>
    <p:sldId id="295" r:id="rId14"/>
    <p:sldId id="299" r:id="rId15"/>
    <p:sldId id="298" r:id="rId16"/>
    <p:sldId id="296" r:id="rId17"/>
    <p:sldId id="297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3" r:id="rId36"/>
    <p:sldId id="279" r:id="rId37"/>
    <p:sldId id="280" r:id="rId38"/>
    <p:sldId id="282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1120-226F-4792-8201-F60236127FFA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F4D40-3230-4461-A39F-5601F8221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C773-B54B-497A-BE8E-A03C4088AD94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FBA-5A26-461C-B821-F0B394E8134C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3462-6837-4DD9-9B5A-E2275ACA369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0A74-3EE6-4863-93A8-CAF716D05B51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661-608D-4519-987C-1C6DBF0709A4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55AE-1165-439B-8143-F83FEC9C8F3E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E993-8652-4529-9F22-3EFE9C8B5C70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48B-EA23-409F-824A-920C0BBB63D6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D623-B05E-4ED4-9D86-DF6A64C0FD50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36C5-D247-4852-AD01-6875E36B9FCC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F35E-DDCF-42BE-9CA3-2D2EBEF0C91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909F-EE24-45C1-93C7-CFED8FF23591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SATHYABAMA INSTITUTE OF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4704-A3F6-41A7-98DD-6D7813E7F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UNIT 3 CLIQUES, CLUSTERS AND COMPONENTS 9 Hrs.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chemeClr val="tx1"/>
                </a:solidFill>
              </a:rPr>
              <a:t>Components and </a:t>
            </a:r>
            <a:r>
              <a:rPr lang="en-IN" dirty="0" err="1">
                <a:solidFill>
                  <a:schemeClr val="tx1"/>
                </a:solidFill>
              </a:rPr>
              <a:t>Subgraphs</a:t>
            </a:r>
            <a:r>
              <a:rPr lang="en-IN" dirty="0">
                <a:solidFill>
                  <a:schemeClr val="tx1"/>
                </a:solidFill>
              </a:rPr>
              <a:t>: Sub graphs - Ego Networks, Triads, Cliques, Hierarchical Clustering, Triads, Network Density and conflict. Density: Egocentric and </a:t>
            </a:r>
            <a:r>
              <a:rPr lang="en-IN" dirty="0" err="1">
                <a:solidFill>
                  <a:schemeClr val="tx1"/>
                </a:solidFill>
              </a:rPr>
              <a:t>Sociocentric</a:t>
            </a:r>
            <a:r>
              <a:rPr lang="en-IN" dirty="0">
                <a:solidFill>
                  <a:schemeClr val="tx1"/>
                </a:solidFill>
              </a:rPr>
              <a:t> - Digression on Absolute Density - Community structure and Density, Centrality : Local and Global - Centralization and Graph Centres, Cliques and their intersections, Components and Citation Circles - Positions, Sets and Clusters.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315200" cy="52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t="13044"/>
          <a:stretch>
            <a:fillRect/>
          </a:stretch>
        </p:blipFill>
        <p:spPr bwMode="auto">
          <a:xfrm>
            <a:off x="838200" y="1295400"/>
            <a:ext cx="73914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467600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304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Cliques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Hierarchical Clustering Algorithm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0772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smtClean="0">
                <a:latin typeface="Bookman Old Style" pitchFamily="18" charset="0"/>
              </a:rPr>
              <a:t>Hierarchical clustering</a:t>
            </a:r>
            <a:r>
              <a:rPr lang="en-US" sz="2000" i="1" dirty="0" smtClean="0">
                <a:latin typeface="Bookman Old Style" pitchFamily="18" charset="0"/>
              </a:rPr>
              <a:t>, </a:t>
            </a:r>
            <a:r>
              <a:rPr lang="en-US" sz="2000" dirty="0" smtClean="0">
                <a:latin typeface="Bookman Old Style" pitchFamily="18" charset="0"/>
              </a:rPr>
              <a:t>also known as </a:t>
            </a:r>
            <a:r>
              <a:rPr lang="en-US" sz="2000" i="1" dirty="0" smtClean="0">
                <a:latin typeface="Bookman Old Style" pitchFamily="18" charset="0"/>
              </a:rPr>
              <a:t>hierarchical cluster analysis,</a:t>
            </a:r>
            <a:r>
              <a:rPr lang="en-US" sz="2000" dirty="0" smtClean="0">
                <a:latin typeface="Bookman Old Style" pitchFamily="18" charset="0"/>
              </a:rPr>
              <a:t> is an algorithm that groups similar objects into groups called </a:t>
            </a:r>
            <a:r>
              <a:rPr lang="en-US" sz="2000" i="1" dirty="0" smtClean="0">
                <a:latin typeface="Bookman Old Style" pitchFamily="18" charset="0"/>
              </a:rPr>
              <a:t>clusters</a:t>
            </a:r>
            <a:r>
              <a:rPr lang="en-US" sz="2000" dirty="0" smtClean="0">
                <a:latin typeface="Bookman Old Style" pitchFamily="18" charset="0"/>
              </a:rPr>
              <a:t>. The endpoint is a set of clusters</a:t>
            </a:r>
            <a:r>
              <a:rPr lang="en-US" sz="2000" i="1" dirty="0" smtClean="0">
                <a:latin typeface="Bookman Old Style" pitchFamily="18" charset="0"/>
              </a:rPr>
              <a:t>, </a:t>
            </a:r>
            <a:r>
              <a:rPr lang="en-US" sz="2000" dirty="0" smtClean="0">
                <a:latin typeface="Bookman Old Style" pitchFamily="18" charset="0"/>
              </a:rPr>
              <a:t>where each cluster is distinct from each other cluster, and the objects within each cluster are broadly similar to each other. Hierarchical clustering can be performed with either a </a:t>
            </a:r>
            <a:r>
              <a:rPr lang="en-US" sz="2000" i="1" dirty="0" smtClean="0">
                <a:latin typeface="Bookman Old Style" pitchFamily="18" charset="0"/>
              </a:rPr>
              <a:t>distance matrix </a:t>
            </a:r>
            <a:r>
              <a:rPr lang="en-US" sz="2000" dirty="0" smtClean="0">
                <a:latin typeface="Bookman Old Style" pitchFamily="18" charset="0"/>
              </a:rPr>
              <a:t>or </a:t>
            </a:r>
            <a:r>
              <a:rPr lang="en-US" sz="2000" i="1" dirty="0" smtClean="0">
                <a:latin typeface="Bookman Old Style" pitchFamily="18" charset="0"/>
              </a:rPr>
              <a:t>raw data.</a:t>
            </a:r>
            <a:r>
              <a:rPr lang="en-US" sz="2000" dirty="0" smtClean="0">
                <a:latin typeface="Bookman Old Style" pitchFamily="18" charset="0"/>
              </a:rPr>
              <a:t> When raw data is provided, the software will automatically compute a distance matrix in the background</a:t>
            </a:r>
          </a:p>
          <a:p>
            <a:pPr algn="just"/>
            <a:r>
              <a:rPr lang="en-US" sz="2000" b="1" dirty="0" smtClean="0">
                <a:latin typeface="Bookman Old Style" pitchFamily="18" charset="0"/>
              </a:rPr>
              <a:t>How hierarchical clustering works</a:t>
            </a:r>
          </a:p>
          <a:p>
            <a:pPr algn="just"/>
            <a:r>
              <a:rPr lang="en-US" sz="2000" dirty="0" smtClean="0">
                <a:latin typeface="Bookman Old Style" pitchFamily="18" charset="0"/>
              </a:rPr>
              <a:t>Hierarchical clustering starts by treating each observation as a separate cluster. Then, it repeatedly executes the following two steps: (1) identify the two clusters that are closest together, and (2) merge the two most similar clusters. This iterative process continues until all the clusters are merged together.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5395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Bookman Old Style" pitchFamily="18" charset="0"/>
              </a:rPr>
              <a:t>The distance matrix below shows the distance between six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Bookman Old Style" pitchFamily="18" charset="0"/>
              </a:rPr>
              <a:t>  </a:t>
            </a:r>
          </a:p>
        </p:txBody>
      </p:sp>
      <p:pic>
        <p:nvPicPr>
          <p:cNvPr id="1026" name="Picture 2" descr="Hierarchical Cluste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4324350" cy="32956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991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Hierarchical Clustering Algorithm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400799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3810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Hierarchical Clustering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77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78486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229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Components and </a:t>
            </a:r>
            <a:r>
              <a:rPr lang="en-IN" dirty="0" err="1"/>
              <a:t>Subgraphs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A </a:t>
            </a:r>
            <a:r>
              <a:rPr lang="en-US" i="1" dirty="0" err="1"/>
              <a:t>subgraph</a:t>
            </a:r>
            <a:r>
              <a:rPr lang="en-US" dirty="0"/>
              <a:t> is a subset of the nodes of a network, and all of the edges linking these nodes. </a:t>
            </a:r>
            <a:endParaRPr lang="en-US" dirty="0" smtClean="0"/>
          </a:p>
          <a:p>
            <a:pPr algn="just" fontAlgn="base"/>
            <a:r>
              <a:rPr lang="en-US" dirty="0" smtClean="0"/>
              <a:t>Component </a:t>
            </a:r>
            <a:r>
              <a:rPr lang="en-US" dirty="0" err="1"/>
              <a:t>subgraphs</a:t>
            </a:r>
            <a:r>
              <a:rPr lang="en-US" dirty="0"/>
              <a:t> (or simply </a:t>
            </a:r>
            <a:r>
              <a:rPr lang="en-US" i="1" dirty="0"/>
              <a:t>components</a:t>
            </a:r>
            <a:r>
              <a:rPr lang="en-US" dirty="0"/>
              <a:t>) are portions of the network that are disconnected from each other.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3820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000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77104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772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77724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3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1534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Ego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ego-net approach to social network analysis, which takes discrete individual actors and their contacts as its starting point, is one of the most widely used </a:t>
            </a:r>
            <a:r>
              <a:rPr lang="en-US" dirty="0" smtClean="0"/>
              <a:t>approaches.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543799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7724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8001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8077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5438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619999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65436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29408"/>
            <a:ext cx="8610600" cy="489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228601"/>
            <a:ext cx="6643688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391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76962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609601"/>
            <a:ext cx="7696201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7772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80010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SATHYABAMA INSTITUTE OF SCIENCE AND TECHNOLOGY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384</Words>
  <Application>Microsoft Office PowerPoint</Application>
  <PresentationFormat>On-screen Show (4:3)</PresentationFormat>
  <Paragraphs>57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Components and Subgraphs:</vt:lpstr>
      <vt:lpstr>Ego Net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srinivas</cp:lastModifiedBy>
  <cp:revision>60</cp:revision>
  <dcterms:created xsi:type="dcterms:W3CDTF">2018-12-10T16:20:54Z</dcterms:created>
  <dcterms:modified xsi:type="dcterms:W3CDTF">2021-04-23T11:23:31Z</dcterms:modified>
</cp:coreProperties>
</file>