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9F1"/>
    <a:srgbClr val="FBF3F3"/>
    <a:srgbClr val="F7FAFF"/>
    <a:srgbClr val="E5EE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4660"/>
  </p:normalViewPr>
  <p:slideViewPr>
    <p:cSldViewPr>
      <p:cViewPr varScale="1">
        <p:scale>
          <a:sx n="122" d="100"/>
          <a:sy n="122" d="100"/>
        </p:scale>
        <p:origin x="-552" y="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11.04.2012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11.04.2012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11.04.2012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11.04.2012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11.04.2012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11.04.2012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11.04.2012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11.04.2012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11.04.2012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11.04.2012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11.04.2012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B8D8C-A3C7-4ABD-A7A4-8E27FCE4E604}" type="datetimeFigureOut">
              <a:rPr lang="de-DE" smtClean="0"/>
              <a:pPr/>
              <a:t>11.04.2012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Abgerundetes Rechteck 106"/>
          <p:cNvSpPr/>
          <p:nvPr/>
        </p:nvSpPr>
        <p:spPr>
          <a:xfrm>
            <a:off x="4143372" y="71414"/>
            <a:ext cx="4929222" cy="6715172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8143900" y="2091616"/>
            <a:ext cx="78581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</a:t>
            </a:r>
            <a:r>
              <a:rPr lang="de-DE" sz="1200" dirty="0" err="1" smtClean="0"/>
              <a:t>ntity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6572264" y="2086192"/>
            <a:ext cx="114300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PhysicalEntity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4286248" y="14285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7929586" y="2786058"/>
            <a:ext cx="1000132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I</a:t>
            </a:r>
            <a:r>
              <a:rPr lang="de-DE" sz="1200" dirty="0" smtClean="0"/>
              <a:t>nteraction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4286248" y="85723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</a:t>
            </a:r>
            <a:endParaRPr lang="de-DE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4286248" y="1142984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Protein</a:t>
            </a:r>
            <a:endParaRPr lang="de-DE" sz="12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4286248" y="1428736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</a:t>
            </a:r>
            <a:r>
              <a:rPr lang="de-DE" sz="1200" dirty="0" err="1" smtClean="0"/>
              <a:t>na</a:t>
            </a:r>
            <a:endParaRPr lang="de-DE" sz="12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4286248" y="1714488"/>
            <a:ext cx="1571636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DnaRegion</a:t>
            </a:r>
            <a:endParaRPr lang="de-DE" sz="12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4286248" y="2000240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</a:t>
            </a:r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7429552" y="3786190"/>
            <a:ext cx="142872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PhysicalInteraction</a:t>
            </a:r>
            <a:endParaRPr lang="de-DE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6929454" y="4143380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Conversion</a:t>
            </a:r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6569984" y="5356295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Control</a:t>
            </a:r>
            <a:endParaRPr lang="de-DE" sz="12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4286248" y="3190289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4286248" y="2904537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ComplexAssembly</a:t>
            </a:r>
            <a:endParaRPr lang="de-DE" sz="12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4286248" y="4211695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Transport</a:t>
            </a:r>
            <a:endParaRPr lang="de-DE" sz="12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4286248" y="3618917"/>
            <a:ext cx="2000264" cy="357190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</a:t>
            </a:r>
            <a:r>
              <a:rPr lang="de-DE" sz="1200" dirty="0" err="1" smtClean="0"/>
              <a:t>ransportWith</a:t>
            </a:r>
            <a:endParaRPr lang="de-DE" sz="1200" dirty="0" smtClean="0"/>
          </a:p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4283968" y="5594341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</a:t>
            </a:r>
            <a:r>
              <a:rPr lang="de-DE" sz="1200" dirty="0" err="1" smtClean="0"/>
              <a:t>atalysis</a:t>
            </a:r>
            <a:endParaRPr lang="de-DE" sz="12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4283968" y="5880093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M</a:t>
            </a:r>
            <a:r>
              <a:rPr lang="de-DE" sz="1200" dirty="0" smtClean="0"/>
              <a:t>odulation</a:t>
            </a:r>
            <a:endParaRPr lang="de-DE" sz="1200" dirty="0"/>
          </a:p>
        </p:txBody>
      </p:sp>
      <p:cxnSp>
        <p:nvCxnSpPr>
          <p:cNvPr id="60" name="Gerade Verbindung 59"/>
          <p:cNvCxnSpPr>
            <a:stCxn id="163" idx="3"/>
          </p:cNvCxnSpPr>
          <p:nvPr/>
        </p:nvCxnSpPr>
        <p:spPr>
          <a:xfrm rot="5400000">
            <a:off x="8203891" y="2509328"/>
            <a:ext cx="359617" cy="193846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4" name="Gerade Verbindung 63"/>
          <p:cNvCxnSpPr>
            <a:stCxn id="174" idx="3"/>
            <a:endCxn id="14" idx="3"/>
          </p:cNvCxnSpPr>
          <p:nvPr/>
        </p:nvCxnSpPr>
        <p:spPr>
          <a:xfrm rot="5400000">
            <a:off x="8091729" y="3877860"/>
            <a:ext cx="139097" cy="606257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7" name="Gerade Verbindung 96"/>
          <p:cNvCxnSpPr>
            <a:stCxn id="30" idx="2"/>
            <a:endCxn id="187" idx="3"/>
          </p:cNvCxnSpPr>
          <p:nvPr/>
        </p:nvCxnSpPr>
        <p:spPr>
          <a:xfrm rot="5400000">
            <a:off x="5232214" y="4028253"/>
            <a:ext cx="106313" cy="202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1" name="Gerade Verbindung 100"/>
          <p:cNvCxnSpPr>
            <a:stCxn id="190" idx="3"/>
            <a:endCxn id="30" idx="0"/>
          </p:cNvCxnSpPr>
          <p:nvPr/>
        </p:nvCxnSpPr>
        <p:spPr>
          <a:xfrm rot="16200000" flipH="1">
            <a:off x="5232213" y="3564750"/>
            <a:ext cx="106314" cy="202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2" name="Abgerundetes Rechteck 91"/>
          <p:cNvSpPr/>
          <p:nvPr/>
        </p:nvSpPr>
        <p:spPr>
          <a:xfrm>
            <a:off x="4283968" y="7142245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MolecularInteraction</a:t>
            </a:r>
            <a:endParaRPr lang="de-DE" sz="1200" dirty="0"/>
          </a:p>
        </p:txBody>
      </p:sp>
      <p:sp>
        <p:nvSpPr>
          <p:cNvPr id="93" name="Abgerundetes Rechteck 92"/>
          <p:cNvSpPr/>
          <p:nvPr/>
        </p:nvSpPr>
        <p:spPr>
          <a:xfrm>
            <a:off x="4283968" y="6856493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GeneticInteraction</a:t>
            </a:r>
            <a:endParaRPr lang="de-DE" sz="1200" dirty="0"/>
          </a:p>
        </p:txBody>
      </p:sp>
      <p:cxnSp>
        <p:nvCxnSpPr>
          <p:cNvPr id="95" name="Gerade Verbindung 94"/>
          <p:cNvCxnSpPr>
            <a:stCxn id="174" idx="3"/>
            <a:endCxn id="93" idx="3"/>
          </p:cNvCxnSpPr>
          <p:nvPr/>
        </p:nvCxnSpPr>
        <p:spPr>
          <a:xfrm flipH="1">
            <a:off x="6284232" y="4111440"/>
            <a:ext cx="2180173" cy="2852210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9" name="Gerade Verbindung 98"/>
          <p:cNvCxnSpPr>
            <a:stCxn id="174" idx="3"/>
            <a:endCxn id="92" idx="3"/>
          </p:cNvCxnSpPr>
          <p:nvPr/>
        </p:nvCxnSpPr>
        <p:spPr>
          <a:xfrm flipH="1">
            <a:off x="6284232" y="4111440"/>
            <a:ext cx="2180173" cy="3137962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3" name="Abgerundetes Rechteck 102"/>
          <p:cNvSpPr/>
          <p:nvPr/>
        </p:nvSpPr>
        <p:spPr>
          <a:xfrm>
            <a:off x="4283968" y="6570741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</a:t>
            </a:r>
            <a:endParaRPr lang="de-DE" sz="1200" dirty="0"/>
          </a:p>
        </p:txBody>
      </p:sp>
      <p:cxnSp>
        <p:nvCxnSpPr>
          <p:cNvPr id="105" name="Gerade Verbindung 104"/>
          <p:cNvCxnSpPr>
            <a:stCxn id="174" idx="3"/>
            <a:endCxn id="103" idx="3"/>
          </p:cNvCxnSpPr>
          <p:nvPr/>
        </p:nvCxnSpPr>
        <p:spPr>
          <a:xfrm flipH="1">
            <a:off x="6284232" y="4111440"/>
            <a:ext cx="2180173" cy="2566458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8" name="Abgerundetes Rechteck 167"/>
          <p:cNvSpPr/>
          <p:nvPr/>
        </p:nvSpPr>
        <p:spPr>
          <a:xfrm>
            <a:off x="4283968" y="6165845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TemplateReactionRegulation</a:t>
            </a:r>
            <a:endParaRPr lang="de-DE" sz="1200" dirty="0"/>
          </a:p>
        </p:txBody>
      </p:sp>
      <p:sp>
        <p:nvSpPr>
          <p:cNvPr id="180" name="Abgerundetes Rechteck 179"/>
          <p:cNvSpPr/>
          <p:nvPr/>
        </p:nvSpPr>
        <p:spPr>
          <a:xfrm>
            <a:off x="4283968" y="5229200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Degradation</a:t>
            </a:r>
            <a:endParaRPr lang="de-DE" sz="1200" dirty="0"/>
          </a:p>
        </p:txBody>
      </p:sp>
      <p:sp>
        <p:nvSpPr>
          <p:cNvPr id="245" name="Abgerundetes Rechteck 244"/>
          <p:cNvSpPr/>
          <p:nvPr/>
        </p:nvSpPr>
        <p:spPr>
          <a:xfrm>
            <a:off x="4286248" y="2285992"/>
            <a:ext cx="1571636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RnaRegion</a:t>
            </a:r>
            <a:endParaRPr lang="de-DE" sz="1200" dirty="0"/>
          </a:p>
        </p:txBody>
      </p:sp>
      <p:sp>
        <p:nvSpPr>
          <p:cNvPr id="246" name="Abgerundetes Rechteck 245"/>
          <p:cNvSpPr/>
          <p:nvPr/>
        </p:nvSpPr>
        <p:spPr>
          <a:xfrm>
            <a:off x="4286248" y="2571744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SmallMolecule</a:t>
            </a:r>
            <a:endParaRPr lang="de-DE" sz="1200" dirty="0"/>
          </a:p>
        </p:txBody>
      </p:sp>
      <p:sp>
        <p:nvSpPr>
          <p:cNvPr id="108" name="Textfeld 107"/>
          <p:cNvSpPr txBox="1"/>
          <p:nvPr/>
        </p:nvSpPr>
        <p:spPr>
          <a:xfrm>
            <a:off x="7358082" y="6333367"/>
            <a:ext cx="1571636" cy="381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err="1" smtClean="0">
                <a:solidFill>
                  <a:schemeClr val="accent1"/>
                </a:solidFill>
              </a:rPr>
              <a:t>BioPAX</a:t>
            </a:r>
            <a:endParaRPr lang="de-DE" b="1" dirty="0">
              <a:solidFill>
                <a:schemeClr val="accent1"/>
              </a:solidFill>
            </a:endParaRPr>
          </a:p>
        </p:txBody>
      </p:sp>
      <p:cxnSp>
        <p:nvCxnSpPr>
          <p:cNvPr id="109" name="Gerade Verbindung 108"/>
          <p:cNvCxnSpPr/>
          <p:nvPr/>
        </p:nvCxnSpPr>
        <p:spPr>
          <a:xfrm>
            <a:off x="7159264" y="1000108"/>
            <a:ext cx="28575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Gerade Verbindung 114"/>
          <p:cNvCxnSpPr/>
          <p:nvPr/>
        </p:nvCxnSpPr>
        <p:spPr>
          <a:xfrm>
            <a:off x="7159264" y="1142984"/>
            <a:ext cx="28575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7445016" y="857232"/>
            <a:ext cx="982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 smtClean="0"/>
              <a:t>Direct</a:t>
            </a:r>
            <a:r>
              <a:rPr lang="de-DE" sz="900" dirty="0" smtClean="0"/>
              <a:t> </a:t>
            </a:r>
            <a:r>
              <a:rPr lang="de-DE" sz="900" dirty="0" err="1" smtClean="0"/>
              <a:t>mapping</a:t>
            </a:r>
            <a:endParaRPr lang="de-DE" sz="900" dirty="0"/>
          </a:p>
        </p:txBody>
      </p:sp>
      <p:sp>
        <p:nvSpPr>
          <p:cNvPr id="118" name="Textfeld 117"/>
          <p:cNvSpPr txBox="1"/>
          <p:nvPr/>
        </p:nvSpPr>
        <p:spPr>
          <a:xfrm>
            <a:off x="7445016" y="1028626"/>
            <a:ext cx="14013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Level 3 </a:t>
            </a:r>
            <a:r>
              <a:rPr lang="de-DE" sz="900" dirty="0" err="1" smtClean="0"/>
              <a:t>exclusive</a:t>
            </a:r>
            <a:r>
              <a:rPr lang="de-DE" sz="900" dirty="0" smtClean="0"/>
              <a:t> </a:t>
            </a:r>
            <a:r>
              <a:rPr lang="de-DE" sz="900" dirty="0" err="1" smtClean="0"/>
              <a:t>mapping</a:t>
            </a:r>
            <a:endParaRPr lang="de-DE" sz="900" dirty="0"/>
          </a:p>
        </p:txBody>
      </p:sp>
      <p:sp>
        <p:nvSpPr>
          <p:cNvPr id="121" name="Textfeld 120"/>
          <p:cNvSpPr txBox="1"/>
          <p:nvPr/>
        </p:nvSpPr>
        <p:spPr>
          <a:xfrm>
            <a:off x="7445016" y="571480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/>
              <a:t>Inheritance</a:t>
            </a:r>
            <a:endParaRPr lang="de-DE" sz="900" dirty="0"/>
          </a:p>
        </p:txBody>
      </p:sp>
      <p:sp>
        <p:nvSpPr>
          <p:cNvPr id="111" name="Abgerundetes Rechteck 110"/>
          <p:cNvSpPr/>
          <p:nvPr/>
        </p:nvSpPr>
        <p:spPr>
          <a:xfrm>
            <a:off x="7159264" y="460511"/>
            <a:ext cx="285752" cy="110969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12" name="Abgerundetes Rechteck 111"/>
          <p:cNvSpPr/>
          <p:nvPr/>
        </p:nvSpPr>
        <p:spPr>
          <a:xfrm>
            <a:off x="7159264" y="278104"/>
            <a:ext cx="285752" cy="110969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14" name="Textfeld 113"/>
          <p:cNvSpPr txBox="1"/>
          <p:nvPr/>
        </p:nvSpPr>
        <p:spPr>
          <a:xfrm>
            <a:off x="7445016" y="396697"/>
            <a:ext cx="9300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Level 3 </a:t>
            </a:r>
            <a:r>
              <a:rPr lang="de-DE" sz="900" dirty="0" err="1" smtClean="0"/>
              <a:t>element</a:t>
            </a:r>
            <a:endParaRPr lang="de-DE" sz="900" dirty="0"/>
          </a:p>
        </p:txBody>
      </p:sp>
      <p:sp>
        <p:nvSpPr>
          <p:cNvPr id="122" name="Textfeld 121"/>
          <p:cNvSpPr txBox="1"/>
          <p:nvPr/>
        </p:nvSpPr>
        <p:spPr>
          <a:xfrm>
            <a:off x="7445016" y="214290"/>
            <a:ext cx="14847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Level 2 </a:t>
            </a:r>
            <a:r>
              <a:rPr lang="de-DE" sz="900" dirty="0" err="1" smtClean="0"/>
              <a:t>and</a:t>
            </a:r>
            <a:r>
              <a:rPr lang="de-DE" sz="900" dirty="0" smtClean="0"/>
              <a:t> Level 3 </a:t>
            </a:r>
            <a:r>
              <a:rPr lang="de-DE" sz="900" dirty="0" err="1" smtClean="0"/>
              <a:t>element</a:t>
            </a:r>
            <a:endParaRPr lang="de-DE" sz="900" dirty="0"/>
          </a:p>
        </p:txBody>
      </p:sp>
      <p:grpSp>
        <p:nvGrpSpPr>
          <p:cNvPr id="133" name="Gruppieren 132"/>
          <p:cNvGrpSpPr/>
          <p:nvPr/>
        </p:nvGrpSpPr>
        <p:grpSpPr>
          <a:xfrm>
            <a:off x="7154736" y="665279"/>
            <a:ext cx="290280" cy="71438"/>
            <a:chOff x="209754" y="1071546"/>
            <a:chExt cx="290280" cy="71438"/>
          </a:xfrm>
        </p:grpSpPr>
        <p:sp>
          <p:nvSpPr>
            <p:cNvPr id="124" name="Gleichschenkliges Dreieck 123"/>
            <p:cNvSpPr/>
            <p:nvPr/>
          </p:nvSpPr>
          <p:spPr>
            <a:xfrm rot="16200000">
              <a:off x="209754" y="1071546"/>
              <a:ext cx="71438" cy="71438"/>
            </a:xfrm>
            <a:prstGeom prst="triangl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9" name="Gerade Verbindung 128"/>
            <p:cNvCxnSpPr/>
            <p:nvPr/>
          </p:nvCxnSpPr>
          <p:spPr>
            <a:xfrm>
              <a:off x="284034" y="1108800"/>
              <a:ext cx="216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Gerade Verbindung 131"/>
          <p:cNvCxnSpPr/>
          <p:nvPr/>
        </p:nvCxnSpPr>
        <p:spPr>
          <a:xfrm>
            <a:off x="7257102" y="864479"/>
            <a:ext cx="198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aute 133"/>
          <p:cNvSpPr/>
          <p:nvPr/>
        </p:nvSpPr>
        <p:spPr>
          <a:xfrm>
            <a:off x="7159264" y="817701"/>
            <a:ext cx="90000" cy="90000"/>
          </a:xfrm>
          <a:prstGeom prst="diamond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Textfeld 134"/>
          <p:cNvSpPr txBox="1"/>
          <p:nvPr/>
        </p:nvSpPr>
        <p:spPr>
          <a:xfrm>
            <a:off x="7439327" y="723880"/>
            <a:ext cx="798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Containment</a:t>
            </a:r>
            <a:endParaRPr lang="de-DE" sz="900" dirty="0"/>
          </a:p>
        </p:txBody>
      </p:sp>
      <p:sp>
        <p:nvSpPr>
          <p:cNvPr id="137" name="Gleichschenkliges Dreieck 136"/>
          <p:cNvSpPr/>
          <p:nvPr/>
        </p:nvSpPr>
        <p:spPr>
          <a:xfrm rot="5400000" flipH="1">
            <a:off x="8008975" y="2142394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38" name="Gerade Verbindung 137"/>
          <p:cNvCxnSpPr>
            <a:stCxn id="137" idx="3"/>
            <a:endCxn id="5" idx="3"/>
          </p:cNvCxnSpPr>
          <p:nvPr/>
        </p:nvCxnSpPr>
        <p:spPr>
          <a:xfrm rot="10800000">
            <a:off x="7715273" y="2193350"/>
            <a:ext cx="293703" cy="30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Gleichschenkliges Dreieck 162"/>
          <p:cNvSpPr/>
          <p:nvPr/>
        </p:nvSpPr>
        <p:spPr>
          <a:xfrm rot="1380000" flipH="1">
            <a:off x="8447721" y="2322736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66" name="Gerade Verbindung 165"/>
          <p:cNvCxnSpPr>
            <a:stCxn id="167" idx="3"/>
            <a:endCxn id="13" idx="0"/>
          </p:cNvCxnSpPr>
          <p:nvPr/>
        </p:nvCxnSpPr>
        <p:spPr>
          <a:xfrm rot="5400000">
            <a:off x="7943898" y="3320904"/>
            <a:ext cx="665304" cy="265268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7" name="Gleichschenkliges Dreieck 166"/>
          <p:cNvSpPr/>
          <p:nvPr/>
        </p:nvSpPr>
        <p:spPr>
          <a:xfrm rot="1380000" flipH="1">
            <a:off x="8376283" y="3017179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73" name="Gerade Verbindung 172"/>
          <p:cNvCxnSpPr>
            <a:stCxn id="174" idx="3"/>
            <a:endCxn id="15" idx="3"/>
          </p:cNvCxnSpPr>
          <p:nvPr/>
        </p:nvCxnSpPr>
        <p:spPr>
          <a:xfrm flipH="1">
            <a:off x="7498678" y="4111440"/>
            <a:ext cx="965727" cy="1352012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74" name="Gleichschenkliges Dreieck 173"/>
          <p:cNvSpPr/>
          <p:nvPr/>
        </p:nvSpPr>
        <p:spPr>
          <a:xfrm rot="2220000" flipH="1">
            <a:off x="8442903" y="4014314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87" name="Gleichschenkliges Dreieck 186"/>
          <p:cNvSpPr/>
          <p:nvPr/>
        </p:nvSpPr>
        <p:spPr>
          <a:xfrm rot="10800000">
            <a:off x="5230360" y="4082420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90" name="Gleichschenkliges Dreieck 189"/>
          <p:cNvSpPr/>
          <p:nvPr/>
        </p:nvSpPr>
        <p:spPr>
          <a:xfrm rot="10800000" flipH="1" flipV="1">
            <a:off x="5230360" y="3404603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36" name="Abgerundetes Rechteck 135"/>
          <p:cNvSpPr/>
          <p:nvPr/>
        </p:nvSpPr>
        <p:spPr>
          <a:xfrm>
            <a:off x="4286248" y="571480"/>
            <a:ext cx="1571636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Gene</a:t>
            </a:r>
            <a:endParaRPr lang="de-DE" sz="1200" dirty="0"/>
          </a:p>
        </p:txBody>
      </p:sp>
      <p:sp>
        <p:nvSpPr>
          <p:cNvPr id="140" name="Abgerundetes Rechteck 139"/>
          <p:cNvSpPr/>
          <p:nvPr/>
        </p:nvSpPr>
        <p:spPr>
          <a:xfrm>
            <a:off x="142844" y="71414"/>
            <a:ext cx="3929090" cy="6715172"/>
          </a:xfrm>
          <a:prstGeom prst="roundRect">
            <a:avLst>
              <a:gd name="adj" fmla="val 5553"/>
            </a:avLst>
          </a:prstGeom>
          <a:noFill/>
          <a:ln w="25400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Abgerundetes Rechteck 140"/>
          <p:cNvSpPr/>
          <p:nvPr/>
        </p:nvSpPr>
        <p:spPr>
          <a:xfrm>
            <a:off x="357158" y="500042"/>
            <a:ext cx="78581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171" name="Textfeld 170"/>
          <p:cNvSpPr txBox="1"/>
          <p:nvPr/>
        </p:nvSpPr>
        <p:spPr>
          <a:xfrm>
            <a:off x="214282" y="6333367"/>
            <a:ext cx="1571636" cy="381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2"/>
                </a:solidFill>
              </a:rPr>
              <a:t>KGML</a:t>
            </a:r>
            <a:endParaRPr lang="de-DE" b="1" dirty="0">
              <a:solidFill>
                <a:schemeClr val="accent2"/>
              </a:solidFill>
            </a:endParaRPr>
          </a:p>
        </p:txBody>
      </p:sp>
      <p:cxnSp>
        <p:nvCxnSpPr>
          <p:cNvPr id="205" name="Gerade Verbindung 204"/>
          <p:cNvCxnSpPr>
            <a:stCxn id="6" idx="3"/>
            <a:endCxn id="137" idx="3"/>
          </p:cNvCxnSpPr>
          <p:nvPr/>
        </p:nvCxnSpPr>
        <p:spPr>
          <a:xfrm>
            <a:off x="5857884" y="250009"/>
            <a:ext cx="2151091" cy="194638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08" name="Gerade Verbindung 207"/>
          <p:cNvCxnSpPr>
            <a:stCxn id="136" idx="3"/>
            <a:endCxn id="137" idx="3"/>
          </p:cNvCxnSpPr>
          <p:nvPr/>
        </p:nvCxnSpPr>
        <p:spPr>
          <a:xfrm>
            <a:off x="5857884" y="678637"/>
            <a:ext cx="2151091" cy="1517757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2" name="Gerade Verbindung 211"/>
          <p:cNvCxnSpPr>
            <a:stCxn id="8" idx="3"/>
            <a:endCxn id="214" idx="3"/>
          </p:cNvCxnSpPr>
          <p:nvPr/>
        </p:nvCxnSpPr>
        <p:spPr>
          <a:xfrm>
            <a:off x="5857884" y="964389"/>
            <a:ext cx="590478" cy="1222246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14" name="Gleichschenkliges Dreieck 213"/>
          <p:cNvSpPr/>
          <p:nvPr/>
        </p:nvSpPr>
        <p:spPr>
          <a:xfrm rot="5400000" flipH="1">
            <a:off x="6448362" y="2132635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219" name="Gerade Verbindung 218"/>
          <p:cNvCxnSpPr>
            <a:stCxn id="9" idx="3"/>
            <a:endCxn id="214" idx="3"/>
          </p:cNvCxnSpPr>
          <p:nvPr/>
        </p:nvCxnSpPr>
        <p:spPr>
          <a:xfrm>
            <a:off x="5857884" y="1250141"/>
            <a:ext cx="590478" cy="936494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22" name="Gerade Verbindung 221"/>
          <p:cNvCxnSpPr>
            <a:stCxn id="10" idx="3"/>
            <a:endCxn id="214" idx="3"/>
          </p:cNvCxnSpPr>
          <p:nvPr/>
        </p:nvCxnSpPr>
        <p:spPr>
          <a:xfrm>
            <a:off x="5857884" y="1535893"/>
            <a:ext cx="590478" cy="650742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25" name="Gerade Verbindung 224"/>
          <p:cNvCxnSpPr>
            <a:stCxn id="11" idx="3"/>
            <a:endCxn id="214" idx="3"/>
          </p:cNvCxnSpPr>
          <p:nvPr/>
        </p:nvCxnSpPr>
        <p:spPr>
          <a:xfrm>
            <a:off x="5857884" y="1821645"/>
            <a:ext cx="590478" cy="364990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30" name="Gerade Verbindung 229"/>
          <p:cNvCxnSpPr>
            <a:stCxn id="12" idx="3"/>
            <a:endCxn id="214" idx="3"/>
          </p:cNvCxnSpPr>
          <p:nvPr/>
        </p:nvCxnSpPr>
        <p:spPr>
          <a:xfrm>
            <a:off x="5857884" y="2107397"/>
            <a:ext cx="590478" cy="79238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34" name="Gerade Verbindung 233"/>
          <p:cNvCxnSpPr>
            <a:stCxn id="245" idx="3"/>
            <a:endCxn id="214" idx="3"/>
          </p:cNvCxnSpPr>
          <p:nvPr/>
        </p:nvCxnSpPr>
        <p:spPr>
          <a:xfrm flipV="1">
            <a:off x="5857884" y="2186635"/>
            <a:ext cx="590478" cy="206514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37" name="Gerade Verbindung 236"/>
          <p:cNvCxnSpPr>
            <a:stCxn id="246" idx="3"/>
            <a:endCxn id="214" idx="3"/>
          </p:cNvCxnSpPr>
          <p:nvPr/>
        </p:nvCxnSpPr>
        <p:spPr>
          <a:xfrm flipV="1">
            <a:off x="5857884" y="2186635"/>
            <a:ext cx="590478" cy="492266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71" name="Gerade Verbindung 270"/>
          <p:cNvCxnSpPr>
            <a:stCxn id="272" idx="3"/>
            <a:endCxn id="31" idx="3"/>
          </p:cNvCxnSpPr>
          <p:nvPr/>
        </p:nvCxnSpPr>
        <p:spPr>
          <a:xfrm rot="5400000">
            <a:off x="6577725" y="5380359"/>
            <a:ext cx="27647" cy="614631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72" name="Gleichschenkliges Dreieck 271"/>
          <p:cNvSpPr/>
          <p:nvPr/>
        </p:nvSpPr>
        <p:spPr>
          <a:xfrm rot="2220000" flipH="1">
            <a:off x="6877361" y="5576725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273" name="Gleichschenkliges Dreieck 272"/>
          <p:cNvSpPr/>
          <p:nvPr/>
        </p:nvSpPr>
        <p:spPr>
          <a:xfrm rot="5400000" flipH="1">
            <a:off x="6821454" y="4162176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274" name="Gerade Verbindung 273"/>
          <p:cNvCxnSpPr>
            <a:stCxn id="28" idx="3"/>
            <a:endCxn id="273" idx="3"/>
          </p:cNvCxnSpPr>
          <p:nvPr/>
        </p:nvCxnSpPr>
        <p:spPr>
          <a:xfrm>
            <a:off x="6286512" y="3011694"/>
            <a:ext cx="534942" cy="1204482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76" name="Gerade Verbindung 275"/>
          <p:cNvCxnSpPr>
            <a:stCxn id="16" idx="3"/>
            <a:endCxn id="273" idx="3"/>
          </p:cNvCxnSpPr>
          <p:nvPr/>
        </p:nvCxnSpPr>
        <p:spPr>
          <a:xfrm>
            <a:off x="6286512" y="3297446"/>
            <a:ext cx="534942" cy="918730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80" name="Gerade Verbindung 279"/>
          <p:cNvCxnSpPr>
            <a:stCxn id="30" idx="3"/>
            <a:endCxn id="273" idx="3"/>
          </p:cNvCxnSpPr>
          <p:nvPr/>
        </p:nvCxnSpPr>
        <p:spPr>
          <a:xfrm>
            <a:off x="6286512" y="3797512"/>
            <a:ext cx="534942" cy="418664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84" name="Gerade Verbindung 283"/>
          <p:cNvCxnSpPr>
            <a:stCxn id="29" idx="3"/>
            <a:endCxn id="273" idx="3"/>
          </p:cNvCxnSpPr>
          <p:nvPr/>
        </p:nvCxnSpPr>
        <p:spPr>
          <a:xfrm flipV="1">
            <a:off x="6286512" y="4216176"/>
            <a:ext cx="534942" cy="102676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93" name="Gerade Verbindung 292"/>
          <p:cNvCxnSpPr>
            <a:stCxn id="272" idx="3"/>
            <a:endCxn id="32" idx="3"/>
          </p:cNvCxnSpPr>
          <p:nvPr/>
        </p:nvCxnSpPr>
        <p:spPr>
          <a:xfrm rot="5400000">
            <a:off x="6434849" y="5523235"/>
            <a:ext cx="313399" cy="614631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96" name="Gerade Verbindung 295"/>
          <p:cNvCxnSpPr>
            <a:stCxn id="272" idx="3"/>
            <a:endCxn id="168" idx="3"/>
          </p:cNvCxnSpPr>
          <p:nvPr/>
        </p:nvCxnSpPr>
        <p:spPr>
          <a:xfrm rot="5400000">
            <a:off x="6291973" y="5666111"/>
            <a:ext cx="599151" cy="614631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14" name="Abgerundetes Rechteck 313"/>
          <p:cNvSpPr/>
          <p:nvPr/>
        </p:nvSpPr>
        <p:spPr>
          <a:xfrm>
            <a:off x="1571604" y="1142984"/>
            <a:ext cx="78581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entry</a:t>
            </a:r>
            <a:endParaRPr lang="de-DE" sz="1200" dirty="0"/>
          </a:p>
        </p:txBody>
      </p:sp>
      <p:sp>
        <p:nvSpPr>
          <p:cNvPr id="316" name="Abgerundetes Rechteck 315"/>
          <p:cNvSpPr/>
          <p:nvPr/>
        </p:nvSpPr>
        <p:spPr>
          <a:xfrm>
            <a:off x="714348" y="2963248"/>
            <a:ext cx="1357322" cy="180000"/>
          </a:xfrm>
          <a:prstGeom prst="roundRect">
            <a:avLst/>
          </a:prstGeom>
          <a:ln w="158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compound</a:t>
            </a:r>
            <a:endParaRPr lang="de-DE" sz="1400" dirty="0"/>
          </a:p>
        </p:txBody>
      </p:sp>
      <p:sp>
        <p:nvSpPr>
          <p:cNvPr id="320" name="Abgerundetes Rechteck 319"/>
          <p:cNvSpPr/>
          <p:nvPr/>
        </p:nvSpPr>
        <p:spPr>
          <a:xfrm>
            <a:off x="428596" y="2643183"/>
            <a:ext cx="1785950" cy="36433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smtClean="0"/>
              <a:t>  </a:t>
            </a:r>
          </a:p>
          <a:p>
            <a:r>
              <a:rPr lang="de-DE" sz="1200" dirty="0" smtClean="0"/>
              <a:t>Relation</a:t>
            </a:r>
          </a:p>
          <a:p>
            <a:pPr algn="ctr"/>
            <a:endParaRPr lang="de-DE" sz="1200" dirty="0" smtClean="0"/>
          </a:p>
          <a:p>
            <a:pPr algn="ctr"/>
            <a:endParaRPr lang="de-DE" sz="1200" dirty="0" smtClean="0"/>
          </a:p>
          <a:p>
            <a:pPr algn="ctr"/>
            <a:endParaRPr lang="de-DE" sz="1200" dirty="0" smtClean="0"/>
          </a:p>
          <a:p>
            <a:pPr algn="ctr"/>
            <a:endParaRPr lang="de-DE" sz="1200" dirty="0" smtClean="0"/>
          </a:p>
          <a:p>
            <a:pPr algn="ctr"/>
            <a:endParaRPr lang="de-DE" sz="1200" dirty="0" smtClean="0"/>
          </a:p>
          <a:p>
            <a:pPr algn="ctr"/>
            <a:endParaRPr lang="de-DE" sz="1200" dirty="0" smtClean="0"/>
          </a:p>
          <a:p>
            <a:pPr algn="ctr"/>
            <a:endParaRPr lang="de-DE" sz="1200" dirty="0" smtClean="0"/>
          </a:p>
          <a:p>
            <a:pPr algn="ctr"/>
            <a:endParaRPr lang="de-DE" sz="1200" dirty="0" smtClean="0"/>
          </a:p>
          <a:p>
            <a:pPr algn="ctr"/>
            <a:endParaRPr lang="de-DE" sz="1200" dirty="0" smtClean="0"/>
          </a:p>
          <a:p>
            <a:pPr algn="ctr"/>
            <a:endParaRPr lang="de-DE" sz="1200" dirty="0" smtClean="0"/>
          </a:p>
          <a:p>
            <a:pPr algn="ctr"/>
            <a:endParaRPr lang="de-DE" sz="1200" dirty="0" smtClean="0"/>
          </a:p>
          <a:p>
            <a:pPr algn="ctr"/>
            <a:endParaRPr lang="de-DE" sz="1200" dirty="0" smtClean="0"/>
          </a:p>
          <a:p>
            <a:pPr algn="ctr"/>
            <a:endParaRPr lang="de-DE" sz="1200" dirty="0" smtClean="0"/>
          </a:p>
          <a:p>
            <a:pPr algn="ctr"/>
            <a:endParaRPr lang="de-DE" sz="1200" dirty="0" smtClean="0"/>
          </a:p>
          <a:p>
            <a:pPr algn="ctr"/>
            <a:endParaRPr lang="de-DE" sz="1200" dirty="0" smtClean="0"/>
          </a:p>
          <a:p>
            <a:pPr algn="ctr"/>
            <a:endParaRPr lang="de-DE" sz="1200" dirty="0" smtClean="0"/>
          </a:p>
          <a:p>
            <a:pPr algn="ctr"/>
            <a:endParaRPr lang="de-DE" sz="1200" dirty="0" smtClean="0"/>
          </a:p>
          <a:p>
            <a:pPr algn="ctr"/>
            <a:endParaRPr lang="de-DE" sz="1200" dirty="0" smtClean="0"/>
          </a:p>
          <a:p>
            <a:endParaRPr lang="de-DE" sz="1200" dirty="0" smtClean="0"/>
          </a:p>
        </p:txBody>
      </p:sp>
      <p:sp>
        <p:nvSpPr>
          <p:cNvPr id="321" name="Abgerundetes Rechteck 320"/>
          <p:cNvSpPr/>
          <p:nvPr/>
        </p:nvSpPr>
        <p:spPr>
          <a:xfrm>
            <a:off x="1714480" y="1857364"/>
            <a:ext cx="78581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cxnSp>
        <p:nvCxnSpPr>
          <p:cNvPr id="322" name="Gerade Verbindung 321"/>
          <p:cNvCxnSpPr>
            <a:stCxn id="314" idx="1"/>
            <a:endCxn id="323" idx="2"/>
          </p:cNvCxnSpPr>
          <p:nvPr/>
        </p:nvCxnSpPr>
        <p:spPr>
          <a:xfrm rot="10800000">
            <a:off x="696910" y="845801"/>
            <a:ext cx="874694" cy="404340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323" name="Raute 322"/>
          <p:cNvSpPr/>
          <p:nvPr/>
        </p:nvSpPr>
        <p:spPr>
          <a:xfrm>
            <a:off x="642910" y="737801"/>
            <a:ext cx="108000" cy="108000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6" name="Gerade Verbindung 325"/>
          <p:cNvCxnSpPr>
            <a:stCxn id="321" idx="1"/>
            <a:endCxn id="323" idx="2"/>
          </p:cNvCxnSpPr>
          <p:nvPr/>
        </p:nvCxnSpPr>
        <p:spPr>
          <a:xfrm rot="10800000">
            <a:off x="696910" y="845801"/>
            <a:ext cx="1017570" cy="1118720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29" name="Gerade Verbindung 328"/>
          <p:cNvCxnSpPr>
            <a:stCxn id="320" idx="0"/>
            <a:endCxn id="323" idx="2"/>
          </p:cNvCxnSpPr>
          <p:nvPr/>
        </p:nvCxnSpPr>
        <p:spPr>
          <a:xfrm rot="16200000" flipV="1">
            <a:off x="110550" y="1432161"/>
            <a:ext cx="1797382" cy="624661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32" name="Gerade Verbindung 331"/>
          <p:cNvCxnSpPr>
            <a:stCxn id="141" idx="3"/>
            <a:endCxn id="6" idx="1"/>
          </p:cNvCxnSpPr>
          <p:nvPr/>
        </p:nvCxnSpPr>
        <p:spPr>
          <a:xfrm flipV="1">
            <a:off x="1142976" y="250009"/>
            <a:ext cx="3143272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Gerade Verbindung 335"/>
          <p:cNvCxnSpPr>
            <a:stCxn id="314" idx="3"/>
            <a:endCxn id="136" idx="1"/>
          </p:cNvCxnSpPr>
          <p:nvPr/>
        </p:nvCxnSpPr>
        <p:spPr>
          <a:xfrm flipV="1">
            <a:off x="2357422" y="678637"/>
            <a:ext cx="1928826" cy="5715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Gerade Verbindung 339"/>
          <p:cNvCxnSpPr>
            <a:stCxn id="314" idx="3"/>
            <a:endCxn id="8" idx="1"/>
          </p:cNvCxnSpPr>
          <p:nvPr/>
        </p:nvCxnSpPr>
        <p:spPr>
          <a:xfrm flipV="1">
            <a:off x="2357422" y="964389"/>
            <a:ext cx="1928826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Gerade Verbindung 342"/>
          <p:cNvCxnSpPr>
            <a:stCxn id="314" idx="3"/>
            <a:endCxn id="9" idx="1"/>
          </p:cNvCxnSpPr>
          <p:nvPr/>
        </p:nvCxnSpPr>
        <p:spPr>
          <a:xfrm>
            <a:off x="2357422" y="1250141"/>
            <a:ext cx="192882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Gerade Verbindung 345"/>
          <p:cNvCxnSpPr>
            <a:stCxn id="314" idx="3"/>
            <a:endCxn id="10" idx="1"/>
          </p:cNvCxnSpPr>
          <p:nvPr/>
        </p:nvCxnSpPr>
        <p:spPr>
          <a:xfrm>
            <a:off x="2357422" y="1250141"/>
            <a:ext cx="1928826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Gerade Verbindung 348"/>
          <p:cNvCxnSpPr>
            <a:stCxn id="314" idx="3"/>
            <a:endCxn id="11" idx="1"/>
          </p:cNvCxnSpPr>
          <p:nvPr/>
        </p:nvCxnSpPr>
        <p:spPr>
          <a:xfrm>
            <a:off x="2357422" y="1250141"/>
            <a:ext cx="1928826" cy="5715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Gerade Verbindung 351"/>
          <p:cNvCxnSpPr>
            <a:stCxn id="314" idx="3"/>
            <a:endCxn id="12" idx="1"/>
          </p:cNvCxnSpPr>
          <p:nvPr/>
        </p:nvCxnSpPr>
        <p:spPr>
          <a:xfrm>
            <a:off x="2357422" y="1250141"/>
            <a:ext cx="1928826" cy="857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6" name="Gerade Verbindung 355"/>
          <p:cNvCxnSpPr>
            <a:stCxn id="314" idx="3"/>
            <a:endCxn id="245" idx="1"/>
          </p:cNvCxnSpPr>
          <p:nvPr/>
        </p:nvCxnSpPr>
        <p:spPr>
          <a:xfrm>
            <a:off x="2357422" y="1250141"/>
            <a:ext cx="1928826" cy="11430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2" name="Gerade Verbindung 361"/>
          <p:cNvCxnSpPr>
            <a:stCxn id="314" idx="3"/>
            <a:endCxn id="246" idx="1"/>
          </p:cNvCxnSpPr>
          <p:nvPr/>
        </p:nvCxnSpPr>
        <p:spPr>
          <a:xfrm>
            <a:off x="2357422" y="1250141"/>
            <a:ext cx="1928826" cy="14287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Gerade Verbindung 374"/>
          <p:cNvCxnSpPr>
            <a:stCxn id="321" idx="3"/>
            <a:endCxn id="16" idx="1"/>
          </p:cNvCxnSpPr>
          <p:nvPr/>
        </p:nvCxnSpPr>
        <p:spPr>
          <a:xfrm>
            <a:off x="2500298" y="1964521"/>
            <a:ext cx="1785950" cy="133292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8" name="Gerade Verbindung 377"/>
          <p:cNvCxnSpPr>
            <a:stCxn id="321" idx="3"/>
            <a:endCxn id="31" idx="1"/>
          </p:cNvCxnSpPr>
          <p:nvPr/>
        </p:nvCxnSpPr>
        <p:spPr>
          <a:xfrm>
            <a:off x="2500298" y="1964521"/>
            <a:ext cx="1783670" cy="37369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1" name="Abgerundetes Rechteck 390"/>
          <p:cNvSpPr/>
          <p:nvPr/>
        </p:nvSpPr>
        <p:spPr>
          <a:xfrm>
            <a:off x="714348" y="3000372"/>
            <a:ext cx="1357322" cy="180000"/>
          </a:xfrm>
          <a:prstGeom prst="roundRect">
            <a:avLst/>
          </a:prstGeom>
          <a:ln w="158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c</a:t>
            </a:r>
            <a:r>
              <a:rPr lang="de-DE" sz="1100" dirty="0" err="1" smtClean="0"/>
              <a:t>ompound</a:t>
            </a:r>
            <a:endParaRPr lang="de-DE" sz="1400" dirty="0"/>
          </a:p>
        </p:txBody>
      </p:sp>
      <p:sp>
        <p:nvSpPr>
          <p:cNvPr id="392" name="Abgerundetes Rechteck 391"/>
          <p:cNvSpPr/>
          <p:nvPr/>
        </p:nvSpPr>
        <p:spPr>
          <a:xfrm>
            <a:off x="714348" y="3214686"/>
            <a:ext cx="1357322" cy="180000"/>
          </a:xfrm>
          <a:prstGeom prst="roundRect">
            <a:avLst/>
          </a:prstGeom>
          <a:ln w="158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activation</a:t>
            </a:r>
            <a:endParaRPr lang="de-DE" sz="1400" dirty="0"/>
          </a:p>
        </p:txBody>
      </p:sp>
      <p:sp>
        <p:nvSpPr>
          <p:cNvPr id="393" name="Abgerundetes Rechteck 392"/>
          <p:cNvSpPr/>
          <p:nvPr/>
        </p:nvSpPr>
        <p:spPr>
          <a:xfrm>
            <a:off x="714348" y="3429000"/>
            <a:ext cx="1357322" cy="180000"/>
          </a:xfrm>
          <a:prstGeom prst="roundRect">
            <a:avLst/>
          </a:prstGeom>
          <a:ln w="158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Inhibition</a:t>
            </a:r>
          </a:p>
        </p:txBody>
      </p:sp>
      <p:sp>
        <p:nvSpPr>
          <p:cNvPr id="394" name="Abgerundetes Rechteck 393"/>
          <p:cNvSpPr/>
          <p:nvPr/>
        </p:nvSpPr>
        <p:spPr>
          <a:xfrm>
            <a:off x="714348" y="3643314"/>
            <a:ext cx="1357322" cy="180000"/>
          </a:xfrm>
          <a:prstGeom prst="roundRect">
            <a:avLst/>
          </a:prstGeom>
          <a:ln w="158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expression</a:t>
            </a:r>
            <a:endParaRPr lang="de-DE" sz="1400" dirty="0"/>
          </a:p>
        </p:txBody>
      </p:sp>
      <p:sp>
        <p:nvSpPr>
          <p:cNvPr id="395" name="Abgerundetes Rechteck 394"/>
          <p:cNvSpPr/>
          <p:nvPr/>
        </p:nvSpPr>
        <p:spPr>
          <a:xfrm>
            <a:off x="714348" y="3857628"/>
            <a:ext cx="1357322" cy="180000"/>
          </a:xfrm>
          <a:prstGeom prst="roundRect">
            <a:avLst/>
          </a:prstGeom>
          <a:ln w="158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repression</a:t>
            </a:r>
            <a:endParaRPr lang="de-DE" sz="1400" dirty="0"/>
          </a:p>
        </p:txBody>
      </p:sp>
      <p:sp>
        <p:nvSpPr>
          <p:cNvPr id="396" name="Abgerundetes Rechteck 395"/>
          <p:cNvSpPr/>
          <p:nvPr/>
        </p:nvSpPr>
        <p:spPr>
          <a:xfrm>
            <a:off x="714348" y="4071942"/>
            <a:ext cx="1357322" cy="180000"/>
          </a:xfrm>
          <a:prstGeom prst="roundRect">
            <a:avLst/>
          </a:prstGeom>
          <a:ln w="158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indirect</a:t>
            </a:r>
            <a:r>
              <a:rPr lang="de-DE" sz="1100" dirty="0" smtClean="0"/>
              <a:t> </a:t>
            </a:r>
            <a:r>
              <a:rPr lang="de-DE" sz="1100" dirty="0" err="1" smtClean="0"/>
              <a:t>effect</a:t>
            </a:r>
            <a:endParaRPr lang="de-DE" sz="1400" dirty="0"/>
          </a:p>
        </p:txBody>
      </p:sp>
      <p:sp>
        <p:nvSpPr>
          <p:cNvPr id="397" name="Abgerundetes Rechteck 396"/>
          <p:cNvSpPr/>
          <p:nvPr/>
        </p:nvSpPr>
        <p:spPr>
          <a:xfrm>
            <a:off x="714348" y="4286256"/>
            <a:ext cx="1357322" cy="180000"/>
          </a:xfrm>
          <a:prstGeom prst="roundRect">
            <a:avLst/>
          </a:prstGeom>
          <a:ln w="158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state</a:t>
            </a:r>
            <a:r>
              <a:rPr lang="de-DE" sz="1100" dirty="0" smtClean="0"/>
              <a:t> </a:t>
            </a:r>
            <a:r>
              <a:rPr lang="de-DE" sz="1100" dirty="0" err="1" smtClean="0"/>
              <a:t>change</a:t>
            </a:r>
            <a:endParaRPr lang="de-DE" sz="1400" dirty="0"/>
          </a:p>
        </p:txBody>
      </p:sp>
      <p:sp>
        <p:nvSpPr>
          <p:cNvPr id="398" name="Abgerundetes Rechteck 397"/>
          <p:cNvSpPr/>
          <p:nvPr/>
        </p:nvSpPr>
        <p:spPr>
          <a:xfrm>
            <a:off x="714348" y="4500570"/>
            <a:ext cx="1357322" cy="180000"/>
          </a:xfrm>
          <a:prstGeom prst="roundRect">
            <a:avLst/>
          </a:prstGeom>
          <a:ln w="158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binding</a:t>
            </a:r>
            <a:r>
              <a:rPr lang="de-DE" sz="1100" dirty="0" smtClean="0"/>
              <a:t>/</a:t>
            </a:r>
            <a:r>
              <a:rPr lang="de-DE" sz="1100" dirty="0" err="1" smtClean="0"/>
              <a:t>association</a:t>
            </a:r>
            <a:endParaRPr lang="de-DE" sz="1400" dirty="0"/>
          </a:p>
        </p:txBody>
      </p:sp>
      <p:sp>
        <p:nvSpPr>
          <p:cNvPr id="399" name="Abgerundetes Rechteck 398"/>
          <p:cNvSpPr/>
          <p:nvPr/>
        </p:nvSpPr>
        <p:spPr>
          <a:xfrm>
            <a:off x="714348" y="4714884"/>
            <a:ext cx="1357322" cy="180000"/>
          </a:xfrm>
          <a:prstGeom prst="roundRect">
            <a:avLst/>
          </a:prstGeom>
          <a:ln w="158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dissociation</a:t>
            </a:r>
            <a:endParaRPr lang="de-DE" sz="1400" dirty="0"/>
          </a:p>
        </p:txBody>
      </p:sp>
      <p:sp>
        <p:nvSpPr>
          <p:cNvPr id="401" name="Abgerundetes Rechteck 400"/>
          <p:cNvSpPr/>
          <p:nvPr/>
        </p:nvSpPr>
        <p:spPr>
          <a:xfrm>
            <a:off x="714348" y="4929198"/>
            <a:ext cx="1357322" cy="180000"/>
          </a:xfrm>
          <a:prstGeom prst="roundRect">
            <a:avLst/>
          </a:prstGeom>
          <a:ln w="158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missing</a:t>
            </a:r>
            <a:r>
              <a:rPr lang="de-DE" sz="1100" dirty="0" smtClean="0"/>
              <a:t> </a:t>
            </a:r>
            <a:r>
              <a:rPr lang="de-DE" sz="1100" dirty="0" err="1" smtClean="0"/>
              <a:t>interaction</a:t>
            </a:r>
            <a:endParaRPr lang="de-DE" sz="1400" dirty="0"/>
          </a:p>
        </p:txBody>
      </p:sp>
      <p:sp>
        <p:nvSpPr>
          <p:cNvPr id="402" name="Abgerundetes Rechteck 401"/>
          <p:cNvSpPr/>
          <p:nvPr/>
        </p:nvSpPr>
        <p:spPr>
          <a:xfrm>
            <a:off x="714348" y="5143512"/>
            <a:ext cx="1357322" cy="180000"/>
          </a:xfrm>
          <a:prstGeom prst="roundRect">
            <a:avLst/>
          </a:prstGeom>
          <a:ln w="158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phosphorylation</a:t>
            </a:r>
            <a:endParaRPr lang="de-DE" sz="1400" dirty="0"/>
          </a:p>
        </p:txBody>
      </p:sp>
      <p:sp>
        <p:nvSpPr>
          <p:cNvPr id="403" name="Abgerundetes Rechteck 402"/>
          <p:cNvSpPr/>
          <p:nvPr/>
        </p:nvSpPr>
        <p:spPr>
          <a:xfrm>
            <a:off x="714348" y="5357826"/>
            <a:ext cx="1357322" cy="180000"/>
          </a:xfrm>
          <a:prstGeom prst="roundRect">
            <a:avLst/>
          </a:prstGeom>
          <a:ln w="158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dephosphorylation</a:t>
            </a:r>
            <a:endParaRPr lang="de-DE" sz="1400" dirty="0"/>
          </a:p>
        </p:txBody>
      </p:sp>
      <p:sp>
        <p:nvSpPr>
          <p:cNvPr id="404" name="Abgerundetes Rechteck 403"/>
          <p:cNvSpPr/>
          <p:nvPr/>
        </p:nvSpPr>
        <p:spPr>
          <a:xfrm>
            <a:off x="714348" y="5572140"/>
            <a:ext cx="1357322" cy="180000"/>
          </a:xfrm>
          <a:prstGeom prst="roundRect">
            <a:avLst/>
          </a:prstGeom>
          <a:ln w="158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glycosylation</a:t>
            </a:r>
            <a:endParaRPr lang="de-DE" sz="1400" dirty="0"/>
          </a:p>
        </p:txBody>
      </p:sp>
      <p:sp>
        <p:nvSpPr>
          <p:cNvPr id="405" name="Abgerundetes Rechteck 404"/>
          <p:cNvSpPr/>
          <p:nvPr/>
        </p:nvSpPr>
        <p:spPr>
          <a:xfrm>
            <a:off x="714348" y="5786454"/>
            <a:ext cx="1357322" cy="180000"/>
          </a:xfrm>
          <a:prstGeom prst="roundRect">
            <a:avLst/>
          </a:prstGeom>
          <a:ln w="158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ubiquitination</a:t>
            </a:r>
            <a:endParaRPr lang="de-DE" sz="1400" dirty="0"/>
          </a:p>
        </p:txBody>
      </p:sp>
      <p:sp>
        <p:nvSpPr>
          <p:cNvPr id="406" name="Abgerundetes Rechteck 405"/>
          <p:cNvSpPr/>
          <p:nvPr/>
        </p:nvSpPr>
        <p:spPr>
          <a:xfrm>
            <a:off x="714348" y="6000768"/>
            <a:ext cx="1357322" cy="180000"/>
          </a:xfrm>
          <a:prstGeom prst="roundRect">
            <a:avLst/>
          </a:prstGeom>
          <a:ln w="158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methylation</a:t>
            </a:r>
            <a:endParaRPr lang="de-DE" sz="1400" dirty="0"/>
          </a:p>
        </p:txBody>
      </p:sp>
      <p:sp>
        <p:nvSpPr>
          <p:cNvPr id="119" name="Abgerundetes Rechteck 118"/>
          <p:cNvSpPr/>
          <p:nvPr/>
        </p:nvSpPr>
        <p:spPr>
          <a:xfrm>
            <a:off x="6945984" y="5870041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TODO:</a:t>
            </a:r>
          </a:p>
          <a:p>
            <a:pPr algn="ctr"/>
            <a:r>
              <a:rPr lang="de-DE" sz="1200" dirty="0" err="1" smtClean="0"/>
              <a:t>InteractionVocabulary</a:t>
            </a:r>
            <a:endParaRPr lang="de-DE" sz="1200" dirty="0" smtClean="0"/>
          </a:p>
        </p:txBody>
      </p:sp>
      <p:cxnSp>
        <p:nvCxnSpPr>
          <p:cNvPr id="146" name="Gerade Verbindung 145"/>
          <p:cNvCxnSpPr>
            <a:stCxn id="398" idx="3"/>
            <a:endCxn id="13" idx="1"/>
          </p:cNvCxnSpPr>
          <p:nvPr/>
        </p:nvCxnSpPr>
        <p:spPr>
          <a:xfrm flipV="1">
            <a:off x="2071670" y="3893347"/>
            <a:ext cx="5357882" cy="6972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Gerade Verbindung 148"/>
          <p:cNvCxnSpPr>
            <a:stCxn id="399" idx="3"/>
            <a:endCxn id="13" idx="1"/>
          </p:cNvCxnSpPr>
          <p:nvPr/>
        </p:nvCxnSpPr>
        <p:spPr>
          <a:xfrm flipV="1">
            <a:off x="2071670" y="3893347"/>
            <a:ext cx="5357882" cy="91153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Gerade Verbindung 151"/>
          <p:cNvCxnSpPr>
            <a:stCxn id="401" idx="3"/>
            <a:endCxn id="13" idx="1"/>
          </p:cNvCxnSpPr>
          <p:nvPr/>
        </p:nvCxnSpPr>
        <p:spPr>
          <a:xfrm flipV="1">
            <a:off x="2071670" y="3893347"/>
            <a:ext cx="5357882" cy="112585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>
            <a:stCxn id="398" idx="3"/>
            <a:endCxn id="92" idx="1"/>
          </p:cNvCxnSpPr>
          <p:nvPr/>
        </p:nvCxnSpPr>
        <p:spPr>
          <a:xfrm>
            <a:off x="2071670" y="4590570"/>
            <a:ext cx="2212298" cy="265883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Gerade Verbindung 157"/>
          <p:cNvCxnSpPr>
            <a:stCxn id="399" idx="3"/>
            <a:endCxn id="92" idx="1"/>
          </p:cNvCxnSpPr>
          <p:nvPr/>
        </p:nvCxnSpPr>
        <p:spPr>
          <a:xfrm>
            <a:off x="2071670" y="4804884"/>
            <a:ext cx="2212298" cy="244451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Gerade Verbindung 160"/>
          <p:cNvCxnSpPr>
            <a:stCxn id="401" idx="3"/>
            <a:endCxn id="92" idx="1"/>
          </p:cNvCxnSpPr>
          <p:nvPr/>
        </p:nvCxnSpPr>
        <p:spPr>
          <a:xfrm>
            <a:off x="2071670" y="5019198"/>
            <a:ext cx="2212298" cy="223020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Gerade Verbindung 164"/>
          <p:cNvCxnSpPr>
            <a:stCxn id="391" idx="3"/>
            <a:endCxn id="14" idx="1"/>
          </p:cNvCxnSpPr>
          <p:nvPr/>
        </p:nvCxnSpPr>
        <p:spPr>
          <a:xfrm>
            <a:off x="2071670" y="3090372"/>
            <a:ext cx="4857784" cy="116016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Abgerundetes Rechteck 106"/>
          <p:cNvSpPr/>
          <p:nvPr/>
        </p:nvSpPr>
        <p:spPr>
          <a:xfrm>
            <a:off x="71406" y="71414"/>
            <a:ext cx="4929222" cy="6715172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2" name="Abgerundetes Rechteck 101"/>
          <p:cNvSpPr/>
          <p:nvPr/>
        </p:nvSpPr>
        <p:spPr>
          <a:xfrm>
            <a:off x="5143504" y="71414"/>
            <a:ext cx="3929090" cy="6715172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142844" y="1896439"/>
            <a:ext cx="78581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</a:t>
            </a:r>
            <a:r>
              <a:rPr lang="de-DE" sz="1200" dirty="0" err="1" smtClean="0"/>
              <a:t>ntity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1357290" y="1930064"/>
            <a:ext cx="114300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PhysicalEntity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2857488" y="14285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214282" y="2501568"/>
            <a:ext cx="1000132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I</a:t>
            </a:r>
            <a:r>
              <a:rPr lang="de-DE" sz="1200" dirty="0" smtClean="0"/>
              <a:t>nteraction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2857488" y="785794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</a:t>
            </a:r>
            <a:endParaRPr lang="de-DE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2857488" y="1071546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Protein</a:t>
            </a:r>
            <a:endParaRPr lang="de-DE" sz="12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2857488" y="1357298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</a:t>
            </a:r>
            <a:r>
              <a:rPr lang="de-DE" sz="1200" dirty="0" err="1" smtClean="0"/>
              <a:t>na</a:t>
            </a:r>
            <a:endParaRPr lang="de-DE" sz="12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2857488" y="1643050"/>
            <a:ext cx="1571636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DnaRegion</a:t>
            </a:r>
            <a:endParaRPr lang="de-DE" sz="12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857488" y="192880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</a:t>
            </a:r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14314" y="3357562"/>
            <a:ext cx="142872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PhysicalInteraction</a:t>
            </a:r>
            <a:endParaRPr lang="de-DE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1511740" y="3929066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Conversion</a:t>
            </a:r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1714480" y="4357694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Control</a:t>
            </a:r>
            <a:endParaRPr lang="de-DE" sz="12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857488" y="3103070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2857488" y="2817318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ComplexAssembly</a:t>
            </a:r>
            <a:endParaRPr lang="de-DE" sz="12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2857488" y="4124476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Transport</a:t>
            </a:r>
            <a:endParaRPr lang="de-DE" sz="12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857488" y="3531698"/>
            <a:ext cx="2000264" cy="357190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</a:t>
            </a:r>
            <a:r>
              <a:rPr lang="de-DE" sz="1200" dirty="0" err="1" smtClean="0"/>
              <a:t>ransportWith</a:t>
            </a:r>
            <a:endParaRPr lang="de-DE" sz="1200" dirty="0" smtClean="0"/>
          </a:p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2857488" y="4857760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</a:t>
            </a:r>
            <a:r>
              <a:rPr lang="de-DE" sz="1200" dirty="0" err="1" smtClean="0"/>
              <a:t>atalysis</a:t>
            </a:r>
            <a:endParaRPr lang="de-DE" sz="12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2857488" y="5143512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M</a:t>
            </a:r>
            <a:r>
              <a:rPr lang="de-DE" sz="1200" dirty="0" smtClean="0"/>
              <a:t>odulation</a:t>
            </a:r>
            <a:endParaRPr lang="de-DE" sz="12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8358214" y="1225024"/>
            <a:ext cx="64294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SBase</a:t>
            </a:r>
            <a:endParaRPr lang="de-DE" sz="12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6929454" y="1357298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listOfSpecies</a:t>
            </a:r>
            <a:endParaRPr lang="de-DE" sz="1200" dirty="0"/>
          </a:p>
        </p:txBody>
      </p:sp>
      <p:sp>
        <p:nvSpPr>
          <p:cNvPr id="36" name="Abgerundetes Rechteck 35"/>
          <p:cNvSpPr/>
          <p:nvPr/>
        </p:nvSpPr>
        <p:spPr>
          <a:xfrm>
            <a:off x="6858016" y="3357562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listOfReaction</a:t>
            </a:r>
            <a:endParaRPr lang="de-DE" sz="12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5243514" y="214290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model</a:t>
            </a:r>
            <a:endParaRPr lang="de-DE" sz="12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5286380" y="1357298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species</a:t>
            </a:r>
            <a:endParaRPr lang="de-DE" sz="12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857884" y="3714752"/>
            <a:ext cx="78581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5243514" y="500042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qualitativeModel</a:t>
            </a:r>
            <a:endParaRPr lang="de-DE" sz="1200" dirty="0"/>
          </a:p>
        </p:txBody>
      </p:sp>
      <p:sp>
        <p:nvSpPr>
          <p:cNvPr id="46" name="Abgerundetes Rechteck 45"/>
          <p:cNvSpPr/>
          <p:nvPr/>
        </p:nvSpPr>
        <p:spPr>
          <a:xfrm>
            <a:off x="5286380" y="2071678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qualitativeSpecies</a:t>
            </a:r>
            <a:endParaRPr lang="de-DE" sz="12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6357950" y="1785926"/>
            <a:ext cx="171451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listOfQualtiativeSpecies</a:t>
            </a:r>
            <a:endParaRPr lang="de-DE" sz="1200" dirty="0"/>
          </a:p>
        </p:txBody>
      </p:sp>
      <p:sp>
        <p:nvSpPr>
          <p:cNvPr id="50" name="Abgerundetes Rechteck 49"/>
          <p:cNvSpPr/>
          <p:nvPr/>
        </p:nvSpPr>
        <p:spPr>
          <a:xfrm>
            <a:off x="6858016" y="4429132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listOfTransition</a:t>
            </a:r>
            <a:endParaRPr lang="de-DE" sz="1200" dirty="0"/>
          </a:p>
        </p:txBody>
      </p:sp>
      <p:sp>
        <p:nvSpPr>
          <p:cNvPr id="51" name="Abgerundetes Rechteck 50"/>
          <p:cNvSpPr/>
          <p:nvPr/>
        </p:nvSpPr>
        <p:spPr>
          <a:xfrm>
            <a:off x="5857884" y="4786322"/>
            <a:ext cx="857256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transition</a:t>
            </a:r>
            <a:endParaRPr lang="de-DE" sz="1200" dirty="0"/>
          </a:p>
        </p:txBody>
      </p:sp>
      <p:cxnSp>
        <p:nvCxnSpPr>
          <p:cNvPr id="56" name="Gerade Verbindung 55"/>
          <p:cNvCxnSpPr>
            <a:stCxn id="137" idx="3"/>
            <a:endCxn id="6" idx="1"/>
          </p:cNvCxnSpPr>
          <p:nvPr/>
        </p:nvCxnSpPr>
        <p:spPr>
          <a:xfrm flipV="1">
            <a:off x="1036662" y="250009"/>
            <a:ext cx="1820826" cy="176766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0" name="Gerade Verbindung 59"/>
          <p:cNvCxnSpPr>
            <a:stCxn id="163" idx="3"/>
            <a:endCxn id="7" idx="0"/>
          </p:cNvCxnSpPr>
          <p:nvPr/>
        </p:nvCxnSpPr>
        <p:spPr>
          <a:xfrm rot="16200000" flipH="1">
            <a:off x="482275" y="2269494"/>
            <a:ext cx="270301" cy="193846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4" name="Gerade Verbindung 63"/>
          <p:cNvCxnSpPr>
            <a:stCxn id="174" idx="3"/>
            <a:endCxn id="14" idx="1"/>
          </p:cNvCxnSpPr>
          <p:nvPr/>
        </p:nvCxnSpPr>
        <p:spPr>
          <a:xfrm rot="16200000" flipH="1">
            <a:off x="994307" y="3518790"/>
            <a:ext cx="345596" cy="68926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" name="Gerade Verbindung 66"/>
          <p:cNvCxnSpPr>
            <a:stCxn id="8" idx="1"/>
            <a:endCxn id="226" idx="3"/>
          </p:cNvCxnSpPr>
          <p:nvPr/>
        </p:nvCxnSpPr>
        <p:spPr>
          <a:xfrm rot="10800000" flipV="1">
            <a:off x="2608298" y="892950"/>
            <a:ext cx="249190" cy="1143101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0" name="Gerade Verbindung 69"/>
          <p:cNvCxnSpPr>
            <a:stCxn id="9" idx="1"/>
            <a:endCxn id="226" idx="3"/>
          </p:cNvCxnSpPr>
          <p:nvPr/>
        </p:nvCxnSpPr>
        <p:spPr>
          <a:xfrm rot="10800000" flipV="1">
            <a:off x="2608298" y="1178702"/>
            <a:ext cx="249190" cy="85734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3" name="Gerade Verbindung 72"/>
          <p:cNvCxnSpPr>
            <a:stCxn id="10" idx="1"/>
            <a:endCxn id="226" idx="3"/>
          </p:cNvCxnSpPr>
          <p:nvPr/>
        </p:nvCxnSpPr>
        <p:spPr>
          <a:xfrm rot="10800000" flipV="1">
            <a:off x="2608298" y="1464454"/>
            <a:ext cx="249190" cy="571597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6" name="Gerade Verbindung 75"/>
          <p:cNvCxnSpPr>
            <a:stCxn id="11" idx="1"/>
            <a:endCxn id="226" idx="3"/>
          </p:cNvCxnSpPr>
          <p:nvPr/>
        </p:nvCxnSpPr>
        <p:spPr>
          <a:xfrm rot="10800000" flipV="1">
            <a:off x="2608298" y="1750206"/>
            <a:ext cx="249190" cy="28584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9" name="Gerade Verbindung 78"/>
          <p:cNvCxnSpPr>
            <a:stCxn id="12" idx="1"/>
            <a:endCxn id="226" idx="3"/>
          </p:cNvCxnSpPr>
          <p:nvPr/>
        </p:nvCxnSpPr>
        <p:spPr>
          <a:xfrm rot="10800000" flipV="1">
            <a:off x="2608298" y="2035958"/>
            <a:ext cx="249190" cy="93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2" name="Gerade Verbindung 81"/>
          <p:cNvCxnSpPr>
            <a:stCxn id="153" idx="3"/>
            <a:endCxn id="16" idx="1"/>
          </p:cNvCxnSpPr>
          <p:nvPr/>
        </p:nvCxnSpPr>
        <p:spPr>
          <a:xfrm flipV="1">
            <a:off x="2571736" y="3210227"/>
            <a:ext cx="285752" cy="879153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5" name="Gerade Verbindung 84"/>
          <p:cNvCxnSpPr>
            <a:stCxn id="153" idx="3"/>
            <a:endCxn id="28" idx="1"/>
          </p:cNvCxnSpPr>
          <p:nvPr/>
        </p:nvCxnSpPr>
        <p:spPr>
          <a:xfrm flipV="1">
            <a:off x="2571736" y="2924475"/>
            <a:ext cx="285752" cy="116490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1" name="Gerade Verbindung 90"/>
          <p:cNvCxnSpPr>
            <a:stCxn id="192" idx="3"/>
            <a:endCxn id="31" idx="1"/>
          </p:cNvCxnSpPr>
          <p:nvPr/>
        </p:nvCxnSpPr>
        <p:spPr>
          <a:xfrm rot="16200000" flipH="1">
            <a:off x="2480344" y="4587773"/>
            <a:ext cx="282532" cy="47175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4" name="Gerade Verbindung 93"/>
          <p:cNvCxnSpPr>
            <a:stCxn id="192" idx="3"/>
            <a:endCxn id="32" idx="1"/>
          </p:cNvCxnSpPr>
          <p:nvPr/>
        </p:nvCxnSpPr>
        <p:spPr>
          <a:xfrm rot="16200000" flipH="1">
            <a:off x="2337468" y="4730649"/>
            <a:ext cx="568284" cy="47175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7" name="Gerade Verbindung 96"/>
          <p:cNvCxnSpPr>
            <a:stCxn id="30" idx="2"/>
            <a:endCxn id="187" idx="3"/>
          </p:cNvCxnSpPr>
          <p:nvPr/>
        </p:nvCxnSpPr>
        <p:spPr>
          <a:xfrm rot="5400000">
            <a:off x="3803454" y="3941034"/>
            <a:ext cx="106313" cy="202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1" name="Gerade Verbindung 100"/>
          <p:cNvCxnSpPr>
            <a:stCxn id="190" idx="3"/>
            <a:endCxn id="30" idx="0"/>
          </p:cNvCxnSpPr>
          <p:nvPr/>
        </p:nvCxnSpPr>
        <p:spPr>
          <a:xfrm rot="16200000" flipH="1">
            <a:off x="3803453" y="3477531"/>
            <a:ext cx="106314" cy="202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4" name="Gerade Verbindung 103"/>
          <p:cNvCxnSpPr>
            <a:stCxn id="198" idx="3"/>
            <a:endCxn id="34" idx="3"/>
          </p:cNvCxnSpPr>
          <p:nvPr/>
        </p:nvCxnSpPr>
        <p:spPr>
          <a:xfrm rot="10800000" flipV="1">
            <a:off x="8072462" y="1329529"/>
            <a:ext cx="162122" cy="134925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0" name="Gerade Verbindung 109"/>
          <p:cNvCxnSpPr>
            <a:stCxn id="196" idx="3"/>
            <a:endCxn id="36" idx="3"/>
          </p:cNvCxnSpPr>
          <p:nvPr/>
        </p:nvCxnSpPr>
        <p:spPr>
          <a:xfrm rot="5400000">
            <a:off x="7335318" y="2223341"/>
            <a:ext cx="1907084" cy="575672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3" name="Gerade Verbindung 112"/>
          <p:cNvCxnSpPr>
            <a:stCxn id="198" idx="3"/>
            <a:endCxn id="37" idx="3"/>
          </p:cNvCxnSpPr>
          <p:nvPr/>
        </p:nvCxnSpPr>
        <p:spPr>
          <a:xfrm rot="10800000">
            <a:off x="6572264" y="321448"/>
            <a:ext cx="1662320" cy="1008083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7" name="Gerade Verbindung 116"/>
          <p:cNvCxnSpPr>
            <a:stCxn id="198" idx="3"/>
            <a:endCxn id="41" idx="3"/>
          </p:cNvCxnSpPr>
          <p:nvPr/>
        </p:nvCxnSpPr>
        <p:spPr>
          <a:xfrm rot="10800000">
            <a:off x="6572264" y="607200"/>
            <a:ext cx="1662320" cy="722331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0" name="Gerade Verbindung 119"/>
          <p:cNvCxnSpPr>
            <a:stCxn id="196" idx="3"/>
            <a:endCxn id="50" idx="3"/>
          </p:cNvCxnSpPr>
          <p:nvPr/>
        </p:nvCxnSpPr>
        <p:spPr>
          <a:xfrm rot="5400000">
            <a:off x="6799533" y="2759126"/>
            <a:ext cx="2978654" cy="575672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3" name="Gerade Verbindung 122"/>
          <p:cNvCxnSpPr>
            <a:stCxn id="198" idx="3"/>
            <a:endCxn id="49" idx="3"/>
          </p:cNvCxnSpPr>
          <p:nvPr/>
        </p:nvCxnSpPr>
        <p:spPr>
          <a:xfrm rot="10800000" flipV="1">
            <a:off x="8072462" y="1329529"/>
            <a:ext cx="162122" cy="563553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3" name="Gerade Verbindung 232"/>
          <p:cNvCxnSpPr>
            <a:stCxn id="211" idx="1"/>
            <a:endCxn id="39" idx="3"/>
          </p:cNvCxnSpPr>
          <p:nvPr/>
        </p:nvCxnSpPr>
        <p:spPr>
          <a:xfrm rot="10800000">
            <a:off x="6643702" y="1464456"/>
            <a:ext cx="158506" cy="2651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9" name="Gerade Verbindung 238"/>
          <p:cNvCxnSpPr>
            <a:stCxn id="215" idx="1"/>
            <a:endCxn id="40" idx="3"/>
          </p:cNvCxnSpPr>
          <p:nvPr/>
        </p:nvCxnSpPr>
        <p:spPr>
          <a:xfrm rot="10800000" flipV="1">
            <a:off x="6643702" y="3641505"/>
            <a:ext cx="714380" cy="180403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78" name="Gerade Verbindung 277"/>
          <p:cNvCxnSpPr/>
          <p:nvPr/>
        </p:nvCxnSpPr>
        <p:spPr>
          <a:xfrm rot="10800000" flipV="1">
            <a:off x="6643702" y="2071678"/>
            <a:ext cx="500066" cy="97534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81" name="Gerade Verbindung 280"/>
          <p:cNvCxnSpPr>
            <a:stCxn id="216" idx="1"/>
            <a:endCxn id="51" idx="3"/>
          </p:cNvCxnSpPr>
          <p:nvPr/>
        </p:nvCxnSpPr>
        <p:spPr>
          <a:xfrm rot="10800000" flipV="1">
            <a:off x="6715140" y="4713075"/>
            <a:ext cx="642942" cy="180403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35" name="Gerade Verbindung 334"/>
          <p:cNvCxnSpPr>
            <a:stCxn id="6" idx="3"/>
            <a:endCxn id="37" idx="1"/>
          </p:cNvCxnSpPr>
          <p:nvPr/>
        </p:nvCxnSpPr>
        <p:spPr>
          <a:xfrm>
            <a:off x="4429124" y="250009"/>
            <a:ext cx="814390" cy="714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Gerade Verbindung 337"/>
          <p:cNvCxnSpPr>
            <a:stCxn id="6" idx="3"/>
            <a:endCxn id="41" idx="1"/>
          </p:cNvCxnSpPr>
          <p:nvPr/>
        </p:nvCxnSpPr>
        <p:spPr>
          <a:xfrm>
            <a:off x="4429124" y="250009"/>
            <a:ext cx="814390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Gerade Verbindung 353"/>
          <p:cNvCxnSpPr>
            <a:stCxn id="8" idx="3"/>
            <a:endCxn id="39" idx="1"/>
          </p:cNvCxnSpPr>
          <p:nvPr/>
        </p:nvCxnSpPr>
        <p:spPr>
          <a:xfrm>
            <a:off x="4429124" y="892951"/>
            <a:ext cx="857256" cy="5715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Gerade Verbindung 356"/>
          <p:cNvCxnSpPr>
            <a:stCxn id="8" idx="3"/>
            <a:endCxn id="46" idx="1"/>
          </p:cNvCxnSpPr>
          <p:nvPr/>
        </p:nvCxnSpPr>
        <p:spPr>
          <a:xfrm>
            <a:off x="4429124" y="892951"/>
            <a:ext cx="857256" cy="128588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Gerade Verbindung 357"/>
          <p:cNvCxnSpPr>
            <a:stCxn id="9" idx="3"/>
            <a:endCxn id="39" idx="1"/>
          </p:cNvCxnSpPr>
          <p:nvPr/>
        </p:nvCxnSpPr>
        <p:spPr>
          <a:xfrm>
            <a:off x="4429124" y="1178703"/>
            <a:ext cx="857256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Gerade Verbindung 358"/>
          <p:cNvCxnSpPr>
            <a:stCxn id="9" idx="3"/>
            <a:endCxn id="46" idx="1"/>
          </p:cNvCxnSpPr>
          <p:nvPr/>
        </p:nvCxnSpPr>
        <p:spPr>
          <a:xfrm>
            <a:off x="4429124" y="1178703"/>
            <a:ext cx="857256" cy="10001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 Verbindung 363"/>
          <p:cNvCxnSpPr>
            <a:stCxn id="10" idx="3"/>
            <a:endCxn id="39" idx="1"/>
          </p:cNvCxnSpPr>
          <p:nvPr/>
        </p:nvCxnSpPr>
        <p:spPr>
          <a:xfrm>
            <a:off x="4429124" y="1464455"/>
            <a:ext cx="8572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Gerade Verbindung 364"/>
          <p:cNvCxnSpPr>
            <a:stCxn id="11" idx="3"/>
            <a:endCxn id="39" idx="1"/>
          </p:cNvCxnSpPr>
          <p:nvPr/>
        </p:nvCxnSpPr>
        <p:spPr>
          <a:xfrm flipV="1">
            <a:off x="4429124" y="1464455"/>
            <a:ext cx="857256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 Verbindung 365"/>
          <p:cNvCxnSpPr>
            <a:stCxn id="12" idx="3"/>
            <a:endCxn id="39" idx="1"/>
          </p:cNvCxnSpPr>
          <p:nvPr/>
        </p:nvCxnSpPr>
        <p:spPr>
          <a:xfrm flipV="1">
            <a:off x="4429124" y="1464455"/>
            <a:ext cx="857256" cy="5715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 Verbindung 366"/>
          <p:cNvCxnSpPr>
            <a:stCxn id="10" idx="3"/>
            <a:endCxn id="46" idx="1"/>
          </p:cNvCxnSpPr>
          <p:nvPr/>
        </p:nvCxnSpPr>
        <p:spPr>
          <a:xfrm>
            <a:off x="4429124" y="1464455"/>
            <a:ext cx="857256" cy="7143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Gerade Verbindung 378"/>
          <p:cNvCxnSpPr>
            <a:stCxn id="11" idx="3"/>
            <a:endCxn id="46" idx="1"/>
          </p:cNvCxnSpPr>
          <p:nvPr/>
        </p:nvCxnSpPr>
        <p:spPr>
          <a:xfrm>
            <a:off x="4429124" y="1750207"/>
            <a:ext cx="857256" cy="4286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2" idx="3"/>
            <a:endCxn id="46" idx="1"/>
          </p:cNvCxnSpPr>
          <p:nvPr/>
        </p:nvCxnSpPr>
        <p:spPr>
          <a:xfrm>
            <a:off x="4429124" y="2035959"/>
            <a:ext cx="857256" cy="14287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>
            <a:stCxn id="28" idx="3"/>
            <a:endCxn id="40" idx="1"/>
          </p:cNvCxnSpPr>
          <p:nvPr/>
        </p:nvCxnSpPr>
        <p:spPr>
          <a:xfrm>
            <a:off x="4857752" y="2924475"/>
            <a:ext cx="1000132" cy="89743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Gerade Verbindung 444"/>
          <p:cNvCxnSpPr>
            <a:stCxn id="16" idx="3"/>
            <a:endCxn id="40" idx="1"/>
          </p:cNvCxnSpPr>
          <p:nvPr/>
        </p:nvCxnSpPr>
        <p:spPr>
          <a:xfrm>
            <a:off x="4857752" y="3210227"/>
            <a:ext cx="1000132" cy="6116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Gerade Verbindung 447"/>
          <p:cNvCxnSpPr>
            <a:stCxn id="29" idx="3"/>
            <a:endCxn id="40" idx="1"/>
          </p:cNvCxnSpPr>
          <p:nvPr/>
        </p:nvCxnSpPr>
        <p:spPr>
          <a:xfrm flipV="1">
            <a:off x="4857752" y="3821909"/>
            <a:ext cx="1000132" cy="4097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Gerade Verbindung 451"/>
          <p:cNvCxnSpPr>
            <a:stCxn id="30" idx="3"/>
            <a:endCxn id="40" idx="1"/>
          </p:cNvCxnSpPr>
          <p:nvPr/>
        </p:nvCxnSpPr>
        <p:spPr>
          <a:xfrm>
            <a:off x="4857752" y="3710293"/>
            <a:ext cx="1000132" cy="1116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Abgerundetes Rechteck 91"/>
          <p:cNvSpPr/>
          <p:nvPr/>
        </p:nvSpPr>
        <p:spPr>
          <a:xfrm>
            <a:off x="2857488" y="6429396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MolecularInteraction</a:t>
            </a:r>
            <a:endParaRPr lang="de-DE" sz="1200" dirty="0"/>
          </a:p>
        </p:txBody>
      </p:sp>
      <p:sp>
        <p:nvSpPr>
          <p:cNvPr id="93" name="Abgerundetes Rechteck 92"/>
          <p:cNvSpPr/>
          <p:nvPr/>
        </p:nvSpPr>
        <p:spPr>
          <a:xfrm>
            <a:off x="2857488" y="6143644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GeneticInteraction</a:t>
            </a:r>
            <a:endParaRPr lang="de-DE" sz="1200" dirty="0"/>
          </a:p>
        </p:txBody>
      </p:sp>
      <p:cxnSp>
        <p:nvCxnSpPr>
          <p:cNvPr id="95" name="Gerade Verbindung 94"/>
          <p:cNvCxnSpPr>
            <a:stCxn id="174" idx="3"/>
            <a:endCxn id="93" idx="1"/>
          </p:cNvCxnSpPr>
          <p:nvPr/>
        </p:nvCxnSpPr>
        <p:spPr>
          <a:xfrm rot="16200000" flipH="1">
            <a:off x="559892" y="3953205"/>
            <a:ext cx="2560174" cy="2035017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9" name="Gerade Verbindung 98"/>
          <p:cNvCxnSpPr>
            <a:stCxn id="174" idx="3"/>
            <a:endCxn id="92" idx="1"/>
          </p:cNvCxnSpPr>
          <p:nvPr/>
        </p:nvCxnSpPr>
        <p:spPr>
          <a:xfrm rot="16200000" flipH="1">
            <a:off x="417016" y="4096081"/>
            <a:ext cx="2845926" cy="2035017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3" name="Abgerundetes Rechteck 102"/>
          <p:cNvSpPr/>
          <p:nvPr/>
        </p:nvSpPr>
        <p:spPr>
          <a:xfrm>
            <a:off x="2857488" y="5857892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</a:t>
            </a:r>
            <a:endParaRPr lang="de-DE" sz="1200" dirty="0"/>
          </a:p>
        </p:txBody>
      </p:sp>
      <p:cxnSp>
        <p:nvCxnSpPr>
          <p:cNvPr id="105" name="Gerade Verbindung 104"/>
          <p:cNvCxnSpPr>
            <a:stCxn id="174" idx="3"/>
            <a:endCxn id="103" idx="1"/>
          </p:cNvCxnSpPr>
          <p:nvPr/>
        </p:nvCxnSpPr>
        <p:spPr>
          <a:xfrm rot="16200000" flipH="1">
            <a:off x="702768" y="3810329"/>
            <a:ext cx="2274422" cy="2035017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8" name="Abgerundetes Rechteck 167"/>
          <p:cNvSpPr/>
          <p:nvPr/>
        </p:nvSpPr>
        <p:spPr>
          <a:xfrm>
            <a:off x="2857488" y="5429264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TemplateReactionRegulation</a:t>
            </a:r>
            <a:endParaRPr lang="de-DE" sz="1200" dirty="0"/>
          </a:p>
        </p:txBody>
      </p:sp>
      <p:cxnSp>
        <p:nvCxnSpPr>
          <p:cNvPr id="169" name="Gerade Verbindung 168"/>
          <p:cNvCxnSpPr>
            <a:stCxn id="192" idx="3"/>
            <a:endCxn id="168" idx="1"/>
          </p:cNvCxnSpPr>
          <p:nvPr/>
        </p:nvCxnSpPr>
        <p:spPr>
          <a:xfrm rot="16200000" flipH="1">
            <a:off x="2194592" y="4873525"/>
            <a:ext cx="854036" cy="47175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0" name="Abgerundetes Rechteck 179"/>
          <p:cNvSpPr/>
          <p:nvPr/>
        </p:nvSpPr>
        <p:spPr>
          <a:xfrm>
            <a:off x="2857488" y="4429132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Degradation</a:t>
            </a:r>
            <a:endParaRPr lang="de-DE" sz="1200" dirty="0"/>
          </a:p>
        </p:txBody>
      </p:sp>
      <p:cxnSp>
        <p:nvCxnSpPr>
          <p:cNvPr id="184" name="Gerade Verbindung 183"/>
          <p:cNvCxnSpPr>
            <a:stCxn id="153" idx="3"/>
            <a:endCxn id="180" idx="1"/>
          </p:cNvCxnSpPr>
          <p:nvPr/>
        </p:nvCxnSpPr>
        <p:spPr>
          <a:xfrm>
            <a:off x="2571736" y="4089380"/>
            <a:ext cx="285752" cy="44690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5" name="Abgerundetes Rechteck 244"/>
          <p:cNvSpPr/>
          <p:nvPr/>
        </p:nvSpPr>
        <p:spPr>
          <a:xfrm>
            <a:off x="2857488" y="2214554"/>
            <a:ext cx="1571636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RnaRegion</a:t>
            </a:r>
            <a:endParaRPr lang="de-DE" sz="1200" dirty="0"/>
          </a:p>
        </p:txBody>
      </p:sp>
      <p:sp>
        <p:nvSpPr>
          <p:cNvPr id="246" name="Abgerundetes Rechteck 245"/>
          <p:cNvSpPr/>
          <p:nvPr/>
        </p:nvSpPr>
        <p:spPr>
          <a:xfrm>
            <a:off x="2857488" y="2500306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SmallMolecule</a:t>
            </a:r>
            <a:endParaRPr lang="de-DE" sz="1200" dirty="0"/>
          </a:p>
        </p:txBody>
      </p:sp>
      <p:cxnSp>
        <p:nvCxnSpPr>
          <p:cNvPr id="250" name="Gerade Verbindung 249"/>
          <p:cNvCxnSpPr>
            <a:stCxn id="245" idx="1"/>
            <a:endCxn id="226" idx="3"/>
          </p:cNvCxnSpPr>
          <p:nvPr/>
        </p:nvCxnSpPr>
        <p:spPr>
          <a:xfrm rot="10800000">
            <a:off x="2608298" y="2036053"/>
            <a:ext cx="249190" cy="28565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1" name="Gerade Verbindung 250"/>
          <p:cNvCxnSpPr>
            <a:stCxn id="246" idx="1"/>
            <a:endCxn id="226" idx="3"/>
          </p:cNvCxnSpPr>
          <p:nvPr/>
        </p:nvCxnSpPr>
        <p:spPr>
          <a:xfrm rot="10800000">
            <a:off x="2608298" y="2036053"/>
            <a:ext cx="249190" cy="571411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6" name="Gerade Verbindung 255"/>
          <p:cNvCxnSpPr>
            <a:stCxn id="245" idx="3"/>
            <a:endCxn id="39" idx="1"/>
          </p:cNvCxnSpPr>
          <p:nvPr/>
        </p:nvCxnSpPr>
        <p:spPr>
          <a:xfrm flipV="1">
            <a:off x="4429124" y="1464455"/>
            <a:ext cx="857256" cy="857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Gerade Verbindung 258"/>
          <p:cNvCxnSpPr>
            <a:stCxn id="246" idx="3"/>
            <a:endCxn id="39" idx="1"/>
          </p:cNvCxnSpPr>
          <p:nvPr/>
        </p:nvCxnSpPr>
        <p:spPr>
          <a:xfrm flipV="1">
            <a:off x="4429124" y="1464455"/>
            <a:ext cx="857256" cy="11430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Gerade Verbindung 261"/>
          <p:cNvCxnSpPr>
            <a:stCxn id="93" idx="3"/>
            <a:endCxn id="51" idx="1"/>
          </p:cNvCxnSpPr>
          <p:nvPr/>
        </p:nvCxnSpPr>
        <p:spPr>
          <a:xfrm flipV="1">
            <a:off x="4857752" y="4893479"/>
            <a:ext cx="1000132" cy="135732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Gerade Verbindung 262"/>
          <p:cNvCxnSpPr>
            <a:stCxn id="92" idx="3"/>
            <a:endCxn id="51" idx="1"/>
          </p:cNvCxnSpPr>
          <p:nvPr/>
        </p:nvCxnSpPr>
        <p:spPr>
          <a:xfrm flipV="1">
            <a:off x="4857752" y="4893479"/>
            <a:ext cx="1000132" cy="164307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Gerade Verbindung 263"/>
          <p:cNvCxnSpPr>
            <a:stCxn id="168" idx="3"/>
            <a:endCxn id="51" idx="1"/>
          </p:cNvCxnSpPr>
          <p:nvPr/>
        </p:nvCxnSpPr>
        <p:spPr>
          <a:xfrm flipV="1">
            <a:off x="4857752" y="4893479"/>
            <a:ext cx="1000132" cy="642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Gerade Verbindung 264"/>
          <p:cNvCxnSpPr>
            <a:stCxn id="180" idx="3"/>
            <a:endCxn id="40" idx="1"/>
          </p:cNvCxnSpPr>
          <p:nvPr/>
        </p:nvCxnSpPr>
        <p:spPr>
          <a:xfrm flipV="1">
            <a:off x="4857752" y="3821909"/>
            <a:ext cx="1000132" cy="7143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Gerade Verbindung 265"/>
          <p:cNvCxnSpPr>
            <a:stCxn id="103" idx="3"/>
            <a:endCxn id="51" idx="1"/>
          </p:cNvCxnSpPr>
          <p:nvPr/>
        </p:nvCxnSpPr>
        <p:spPr>
          <a:xfrm flipV="1">
            <a:off x="4857752" y="4893479"/>
            <a:ext cx="1000132" cy="107157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Gerade Verbindung 266"/>
          <p:cNvCxnSpPr>
            <a:stCxn id="103" idx="3"/>
            <a:endCxn id="40" idx="1"/>
          </p:cNvCxnSpPr>
          <p:nvPr/>
        </p:nvCxnSpPr>
        <p:spPr>
          <a:xfrm flipV="1">
            <a:off x="4857752" y="3821909"/>
            <a:ext cx="1000132" cy="214314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Gerade Verbindung 267"/>
          <p:cNvCxnSpPr>
            <a:stCxn id="31" idx="3"/>
            <a:endCxn id="51" idx="1"/>
          </p:cNvCxnSpPr>
          <p:nvPr/>
        </p:nvCxnSpPr>
        <p:spPr>
          <a:xfrm flipV="1">
            <a:off x="4857752" y="4893479"/>
            <a:ext cx="1000132" cy="7143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Gerade Verbindung 284"/>
          <p:cNvCxnSpPr>
            <a:stCxn id="32" idx="3"/>
            <a:endCxn id="40" idx="1"/>
          </p:cNvCxnSpPr>
          <p:nvPr/>
        </p:nvCxnSpPr>
        <p:spPr>
          <a:xfrm flipV="1">
            <a:off x="4857752" y="3821909"/>
            <a:ext cx="1000132" cy="142876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Gerade Verbindung 285"/>
          <p:cNvCxnSpPr>
            <a:stCxn id="31" idx="3"/>
            <a:endCxn id="40" idx="1"/>
          </p:cNvCxnSpPr>
          <p:nvPr/>
        </p:nvCxnSpPr>
        <p:spPr>
          <a:xfrm flipV="1">
            <a:off x="4857752" y="3821909"/>
            <a:ext cx="1000132" cy="114300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Gerade Verbindung 290"/>
          <p:cNvCxnSpPr>
            <a:stCxn id="32" idx="3"/>
            <a:endCxn id="51" idx="1"/>
          </p:cNvCxnSpPr>
          <p:nvPr/>
        </p:nvCxnSpPr>
        <p:spPr>
          <a:xfrm flipV="1">
            <a:off x="4857752" y="4893479"/>
            <a:ext cx="1000132" cy="35719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feld 105"/>
          <p:cNvSpPr txBox="1"/>
          <p:nvPr/>
        </p:nvSpPr>
        <p:spPr>
          <a:xfrm>
            <a:off x="7429520" y="6333367"/>
            <a:ext cx="1571636" cy="381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smtClean="0">
                <a:solidFill>
                  <a:schemeClr val="accent3"/>
                </a:solidFill>
              </a:rPr>
              <a:t>SBML </a:t>
            </a:r>
            <a:r>
              <a:rPr lang="de-DE" b="1" dirty="0" err="1" smtClean="0">
                <a:solidFill>
                  <a:schemeClr val="accent3"/>
                </a:solidFill>
              </a:rPr>
              <a:t>qual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142844" y="6333367"/>
            <a:ext cx="1571636" cy="381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chemeClr val="accent1"/>
                </a:solidFill>
              </a:rPr>
              <a:t>BioPAX</a:t>
            </a:r>
            <a:endParaRPr lang="de-DE" b="1" dirty="0">
              <a:solidFill>
                <a:schemeClr val="accent1"/>
              </a:solidFill>
            </a:endParaRPr>
          </a:p>
        </p:txBody>
      </p:sp>
      <p:cxnSp>
        <p:nvCxnSpPr>
          <p:cNvPr id="109" name="Gerade Verbindung 108"/>
          <p:cNvCxnSpPr/>
          <p:nvPr/>
        </p:nvCxnSpPr>
        <p:spPr>
          <a:xfrm>
            <a:off x="214282" y="928670"/>
            <a:ext cx="28575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Gerade Verbindung 114"/>
          <p:cNvCxnSpPr/>
          <p:nvPr/>
        </p:nvCxnSpPr>
        <p:spPr>
          <a:xfrm>
            <a:off x="214282" y="1071546"/>
            <a:ext cx="28575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500034" y="785794"/>
            <a:ext cx="982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 smtClean="0"/>
              <a:t>Direct</a:t>
            </a:r>
            <a:r>
              <a:rPr lang="de-DE" sz="900" dirty="0" smtClean="0"/>
              <a:t> </a:t>
            </a:r>
            <a:r>
              <a:rPr lang="de-DE" sz="900" dirty="0" err="1" smtClean="0"/>
              <a:t>mapping</a:t>
            </a:r>
            <a:endParaRPr lang="de-DE" sz="900" dirty="0"/>
          </a:p>
        </p:txBody>
      </p:sp>
      <p:sp>
        <p:nvSpPr>
          <p:cNvPr id="118" name="Textfeld 117"/>
          <p:cNvSpPr txBox="1"/>
          <p:nvPr/>
        </p:nvSpPr>
        <p:spPr>
          <a:xfrm>
            <a:off x="500034" y="957188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Mapping </a:t>
            </a:r>
            <a:r>
              <a:rPr lang="de-DE" sz="900" dirty="0" err="1" smtClean="0"/>
              <a:t>depending</a:t>
            </a:r>
            <a:r>
              <a:rPr lang="de-DE" sz="900" dirty="0" smtClean="0"/>
              <a:t> on </a:t>
            </a:r>
          </a:p>
          <a:p>
            <a:r>
              <a:rPr lang="de-DE" sz="900" dirty="0" err="1" smtClean="0"/>
              <a:t>enclosed</a:t>
            </a:r>
            <a:r>
              <a:rPr lang="de-DE" sz="900" dirty="0" smtClean="0"/>
              <a:t> </a:t>
            </a:r>
            <a:r>
              <a:rPr lang="de-DE" sz="900" dirty="0" err="1" smtClean="0"/>
              <a:t>elements</a:t>
            </a:r>
            <a:endParaRPr lang="de-DE" sz="900" dirty="0"/>
          </a:p>
        </p:txBody>
      </p:sp>
      <p:sp>
        <p:nvSpPr>
          <p:cNvPr id="121" name="Textfeld 120"/>
          <p:cNvSpPr txBox="1"/>
          <p:nvPr/>
        </p:nvSpPr>
        <p:spPr>
          <a:xfrm>
            <a:off x="500034" y="500042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/>
              <a:t>Inheritance</a:t>
            </a:r>
            <a:endParaRPr lang="de-DE" sz="900" dirty="0"/>
          </a:p>
        </p:txBody>
      </p:sp>
      <p:sp>
        <p:nvSpPr>
          <p:cNvPr id="111" name="Abgerundetes Rechteck 110"/>
          <p:cNvSpPr/>
          <p:nvPr/>
        </p:nvSpPr>
        <p:spPr>
          <a:xfrm>
            <a:off x="214282" y="389073"/>
            <a:ext cx="285752" cy="110969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12" name="Abgerundetes Rechteck 111"/>
          <p:cNvSpPr/>
          <p:nvPr/>
        </p:nvSpPr>
        <p:spPr>
          <a:xfrm>
            <a:off x="214282" y="206666"/>
            <a:ext cx="285752" cy="110969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14" name="Textfeld 113"/>
          <p:cNvSpPr txBox="1"/>
          <p:nvPr/>
        </p:nvSpPr>
        <p:spPr>
          <a:xfrm>
            <a:off x="500034" y="325259"/>
            <a:ext cx="9300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Level 3 </a:t>
            </a:r>
            <a:r>
              <a:rPr lang="de-DE" sz="900" dirty="0" err="1" smtClean="0"/>
              <a:t>element</a:t>
            </a:r>
            <a:endParaRPr lang="de-DE" sz="900" dirty="0"/>
          </a:p>
        </p:txBody>
      </p:sp>
      <p:sp>
        <p:nvSpPr>
          <p:cNvPr id="122" name="Textfeld 121"/>
          <p:cNvSpPr txBox="1"/>
          <p:nvPr/>
        </p:nvSpPr>
        <p:spPr>
          <a:xfrm>
            <a:off x="500034" y="142852"/>
            <a:ext cx="14847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Level 2 </a:t>
            </a:r>
            <a:r>
              <a:rPr lang="de-DE" sz="900" dirty="0" err="1" smtClean="0"/>
              <a:t>and</a:t>
            </a:r>
            <a:r>
              <a:rPr lang="de-DE" sz="900" dirty="0" smtClean="0"/>
              <a:t> Level 3 </a:t>
            </a:r>
            <a:r>
              <a:rPr lang="de-DE" sz="900" dirty="0" err="1" smtClean="0"/>
              <a:t>element</a:t>
            </a:r>
            <a:endParaRPr lang="de-DE" sz="900" dirty="0"/>
          </a:p>
        </p:txBody>
      </p:sp>
      <p:grpSp>
        <p:nvGrpSpPr>
          <p:cNvPr id="2" name="Gruppieren 132"/>
          <p:cNvGrpSpPr/>
          <p:nvPr/>
        </p:nvGrpSpPr>
        <p:grpSpPr>
          <a:xfrm>
            <a:off x="209754" y="593841"/>
            <a:ext cx="290280" cy="71438"/>
            <a:chOff x="209754" y="1071546"/>
            <a:chExt cx="290280" cy="71438"/>
          </a:xfrm>
        </p:grpSpPr>
        <p:sp>
          <p:nvSpPr>
            <p:cNvPr id="124" name="Gleichschenkliges Dreieck 123"/>
            <p:cNvSpPr/>
            <p:nvPr/>
          </p:nvSpPr>
          <p:spPr>
            <a:xfrm rot="16200000">
              <a:off x="209754" y="1071546"/>
              <a:ext cx="71438" cy="71438"/>
            </a:xfrm>
            <a:prstGeom prst="triangl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9" name="Gerade Verbindung 128"/>
            <p:cNvCxnSpPr/>
            <p:nvPr/>
          </p:nvCxnSpPr>
          <p:spPr>
            <a:xfrm>
              <a:off x="284034" y="1108800"/>
              <a:ext cx="216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Gerade Verbindung 131"/>
          <p:cNvCxnSpPr/>
          <p:nvPr/>
        </p:nvCxnSpPr>
        <p:spPr>
          <a:xfrm>
            <a:off x="312120" y="793041"/>
            <a:ext cx="198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aute 133"/>
          <p:cNvSpPr/>
          <p:nvPr/>
        </p:nvSpPr>
        <p:spPr>
          <a:xfrm>
            <a:off x="214282" y="746263"/>
            <a:ext cx="90000" cy="90000"/>
          </a:xfrm>
          <a:prstGeom prst="diamond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Textfeld 134"/>
          <p:cNvSpPr txBox="1"/>
          <p:nvPr/>
        </p:nvSpPr>
        <p:spPr>
          <a:xfrm>
            <a:off x="494345" y="652442"/>
            <a:ext cx="798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Containment</a:t>
            </a:r>
            <a:endParaRPr lang="de-DE" sz="900" dirty="0"/>
          </a:p>
        </p:txBody>
      </p:sp>
      <p:sp>
        <p:nvSpPr>
          <p:cNvPr id="137" name="Gleichschenkliges Dreieck 136"/>
          <p:cNvSpPr/>
          <p:nvPr/>
        </p:nvSpPr>
        <p:spPr>
          <a:xfrm rot="16200000">
            <a:off x="928662" y="1963678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38" name="Gerade Verbindung 137"/>
          <p:cNvCxnSpPr>
            <a:endCxn id="5" idx="1"/>
          </p:cNvCxnSpPr>
          <p:nvPr/>
        </p:nvCxnSpPr>
        <p:spPr>
          <a:xfrm>
            <a:off x="1036662" y="2034790"/>
            <a:ext cx="320628" cy="24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Gleichschenkliges Dreieck 152"/>
          <p:cNvSpPr/>
          <p:nvPr/>
        </p:nvSpPr>
        <p:spPr>
          <a:xfrm rot="16200000">
            <a:off x="2463736" y="4035380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54" name="Gerade Verbindung 153"/>
          <p:cNvCxnSpPr>
            <a:stCxn id="153" idx="3"/>
            <a:endCxn id="29" idx="1"/>
          </p:cNvCxnSpPr>
          <p:nvPr/>
        </p:nvCxnSpPr>
        <p:spPr>
          <a:xfrm>
            <a:off x="2571736" y="4089380"/>
            <a:ext cx="285752" cy="1422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Gleichschenkliges Dreieck 162"/>
          <p:cNvSpPr/>
          <p:nvPr/>
        </p:nvSpPr>
        <p:spPr>
          <a:xfrm rot="20220000">
            <a:off x="445403" y="2127560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66" name="Gerade Verbindung 165"/>
          <p:cNvCxnSpPr>
            <a:stCxn id="167" idx="3"/>
          </p:cNvCxnSpPr>
          <p:nvPr/>
        </p:nvCxnSpPr>
        <p:spPr>
          <a:xfrm rot="16200000" flipH="1">
            <a:off x="642594" y="2928618"/>
            <a:ext cx="521166" cy="336722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7" name="Gleichschenkliges Dreieck 166"/>
          <p:cNvSpPr/>
          <p:nvPr/>
        </p:nvSpPr>
        <p:spPr>
          <a:xfrm rot="20220000">
            <a:off x="659717" y="2732689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73" name="Gerade Verbindung 172"/>
          <p:cNvCxnSpPr>
            <a:stCxn id="174" idx="3"/>
            <a:endCxn id="15" idx="1"/>
          </p:cNvCxnSpPr>
          <p:nvPr/>
        </p:nvCxnSpPr>
        <p:spPr>
          <a:xfrm rot="16200000" flipH="1">
            <a:off x="881363" y="3631734"/>
            <a:ext cx="774224" cy="89200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74" name="Gleichschenkliges Dreieck 173"/>
          <p:cNvSpPr/>
          <p:nvPr/>
        </p:nvSpPr>
        <p:spPr>
          <a:xfrm rot="19380000">
            <a:off x="735973" y="3593501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87" name="Gleichschenkliges Dreieck 186"/>
          <p:cNvSpPr/>
          <p:nvPr/>
        </p:nvSpPr>
        <p:spPr>
          <a:xfrm rot="10800000">
            <a:off x="3801600" y="3995201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90" name="Gleichschenkliges Dreieck 189"/>
          <p:cNvSpPr/>
          <p:nvPr/>
        </p:nvSpPr>
        <p:spPr>
          <a:xfrm rot="10800000" flipH="1" flipV="1">
            <a:off x="3801600" y="3317384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92" name="Gleichschenkliges Dreieck 191"/>
          <p:cNvSpPr/>
          <p:nvPr/>
        </p:nvSpPr>
        <p:spPr>
          <a:xfrm rot="19380000">
            <a:off x="2299235" y="4585259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96" name="Gleichschenkliges Dreieck 195"/>
          <p:cNvSpPr/>
          <p:nvPr/>
        </p:nvSpPr>
        <p:spPr>
          <a:xfrm rot="22500000">
            <a:off x="8536672" y="1451475"/>
            <a:ext cx="108000" cy="108000"/>
          </a:xfrm>
          <a:prstGeom prst="triangl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98" name="Gleichschenkliges Dreieck 197"/>
          <p:cNvSpPr/>
          <p:nvPr/>
        </p:nvSpPr>
        <p:spPr>
          <a:xfrm rot="5400000" flipH="1">
            <a:off x="8234584" y="1275530"/>
            <a:ext cx="108000" cy="108000"/>
          </a:xfrm>
          <a:prstGeom prst="triangl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211" name="Raute 210"/>
          <p:cNvSpPr/>
          <p:nvPr/>
        </p:nvSpPr>
        <p:spPr>
          <a:xfrm>
            <a:off x="6802208" y="1413106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Raute 212"/>
          <p:cNvSpPr/>
          <p:nvPr/>
        </p:nvSpPr>
        <p:spPr>
          <a:xfrm>
            <a:off x="7143768" y="2027301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Raute 214"/>
          <p:cNvSpPr/>
          <p:nvPr/>
        </p:nvSpPr>
        <p:spPr>
          <a:xfrm>
            <a:off x="7358082" y="3587506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Raute 215"/>
          <p:cNvSpPr/>
          <p:nvPr/>
        </p:nvSpPr>
        <p:spPr>
          <a:xfrm>
            <a:off x="7358082" y="4659076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Gleichschenkliges Dreieck 225"/>
          <p:cNvSpPr/>
          <p:nvPr/>
        </p:nvSpPr>
        <p:spPr>
          <a:xfrm rot="16200000">
            <a:off x="2500298" y="1982052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36" name="Abgerundetes Rechteck 135"/>
          <p:cNvSpPr/>
          <p:nvPr/>
        </p:nvSpPr>
        <p:spPr>
          <a:xfrm>
            <a:off x="2857488" y="500042"/>
            <a:ext cx="1571636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Gene</a:t>
            </a:r>
            <a:endParaRPr lang="de-DE" sz="1200" dirty="0"/>
          </a:p>
        </p:txBody>
      </p:sp>
      <p:cxnSp>
        <p:nvCxnSpPr>
          <p:cNvPr id="139" name="Gerade Verbindung 138"/>
          <p:cNvCxnSpPr>
            <a:stCxn id="136" idx="1"/>
          </p:cNvCxnSpPr>
          <p:nvPr/>
        </p:nvCxnSpPr>
        <p:spPr>
          <a:xfrm rot="10800000" flipV="1">
            <a:off x="1036662" y="607198"/>
            <a:ext cx="1820826" cy="1427591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42" name="Gerade Verbindung 141"/>
          <p:cNvCxnSpPr>
            <a:stCxn id="136" idx="3"/>
            <a:endCxn id="39" idx="1"/>
          </p:cNvCxnSpPr>
          <p:nvPr/>
        </p:nvCxnSpPr>
        <p:spPr>
          <a:xfrm>
            <a:off x="4429124" y="607199"/>
            <a:ext cx="857256" cy="857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Gerade Verbindung 145"/>
          <p:cNvCxnSpPr>
            <a:stCxn id="136" idx="3"/>
            <a:endCxn id="46" idx="1"/>
          </p:cNvCxnSpPr>
          <p:nvPr/>
        </p:nvCxnSpPr>
        <p:spPr>
          <a:xfrm>
            <a:off x="4429124" y="607199"/>
            <a:ext cx="857256" cy="15716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Microsoft Office PowerPoint</Application>
  <PresentationFormat>Bildschirmpräsentation (4:3)</PresentationFormat>
  <Paragraphs>122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Folie 1</vt:lpstr>
      <vt:lpstr>Folie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buechel</dc:creator>
  <cp:lastModifiedBy>wrzodek</cp:lastModifiedBy>
  <cp:revision>44</cp:revision>
  <dcterms:created xsi:type="dcterms:W3CDTF">2012-03-19T08:01:07Z</dcterms:created>
  <dcterms:modified xsi:type="dcterms:W3CDTF">2012-04-11T15:03:01Z</dcterms:modified>
</cp:coreProperties>
</file>