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12192000"/>
  <p:notesSz cx="6858000" cy="9144000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FB5B73-FC8D-4850-8136-51FAB6AA8903}">
  <a:tblStyle styleId="{14FB5B73-FC8D-4850-8136-51FAB6AA89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ArialBlack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e3275fec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3e3275fecb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ebdf5a205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Voiceover - Accounted for multi-collinearity</a:t>
            </a:r>
            <a:endParaRPr/>
          </a:p>
        </p:txBody>
      </p:sp>
      <p:sp>
        <p:nvSpPr>
          <p:cNvPr id="244" name="Google Shape;244;g13ebdf5a205_1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ebdf5a205_1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Voiceover - Accounted for multi-collinearity</a:t>
            </a:r>
            <a:endParaRPr/>
          </a:p>
        </p:txBody>
      </p:sp>
      <p:sp>
        <p:nvSpPr>
          <p:cNvPr id="255" name="Google Shape;255;g13ebdf5a205_15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ebdf5a205_1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Voiceover - Accounted for multi-collinearity</a:t>
            </a:r>
            <a:endParaRPr/>
          </a:p>
        </p:txBody>
      </p:sp>
      <p:sp>
        <p:nvSpPr>
          <p:cNvPr id="264" name="Google Shape;264;g13ebdf5a205_15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e3275fec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Voiceover - Accounted for multi-collinearity</a:t>
            </a:r>
            <a:endParaRPr/>
          </a:p>
        </p:txBody>
      </p:sp>
      <p:sp>
        <p:nvSpPr>
          <p:cNvPr id="279" name="Google Shape;279;g13e3275fecb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e3275fecb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Voiceover - Accounted for multi-collinearity</a:t>
            </a:r>
            <a:endParaRPr/>
          </a:p>
        </p:txBody>
      </p:sp>
      <p:sp>
        <p:nvSpPr>
          <p:cNvPr id="289" name="Google Shape;289;g13e3275fecb_1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e3275fecb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Voiceover - Accounted for multi-collinearity</a:t>
            </a:r>
            <a:endParaRPr/>
          </a:p>
        </p:txBody>
      </p:sp>
      <p:sp>
        <p:nvSpPr>
          <p:cNvPr id="301" name="Google Shape;301;g13e3275fecb_7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e3275fecb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Voiceover - Accounted for multi-collinearity</a:t>
            </a:r>
            <a:endParaRPr/>
          </a:p>
        </p:txBody>
      </p:sp>
      <p:sp>
        <p:nvSpPr>
          <p:cNvPr id="311" name="Google Shape;311;g13e3275fecb_7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e3275fec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Voiceover - Accounted for multi-collinearity</a:t>
            </a:r>
            <a:endParaRPr/>
          </a:p>
        </p:txBody>
      </p:sp>
      <p:sp>
        <p:nvSpPr>
          <p:cNvPr id="319" name="Google Shape;319;g13e3275fecb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e3275fecb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Voiceover - Accounted for multi-collinearity</a:t>
            </a:r>
            <a:endParaRPr/>
          </a:p>
        </p:txBody>
      </p:sp>
      <p:sp>
        <p:nvSpPr>
          <p:cNvPr id="327" name="Google Shape;327;g13e3275fecb_1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ebdf5a20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ebdf5a2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ebdf5a205_6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3ebdf5a205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e1badce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3e1badce0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e3cca77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e3cca7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fitting three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RFE on Random forest best features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dc5594b6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3dc5594b6c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ebdf5a205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ebdf5a205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e3275fecb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Voiceover - Accounted for multi-collinearity</a:t>
            </a:r>
            <a:endParaRPr/>
          </a:p>
        </p:txBody>
      </p:sp>
      <p:sp>
        <p:nvSpPr>
          <p:cNvPr id="227" name="Google Shape;227;g13e3275fecb_1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Title Card">
  <p:cSld name="Orange Title Card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90384" y="4792336"/>
            <a:ext cx="7886700" cy="825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490384" y="5706736"/>
            <a:ext cx="7886700" cy="825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3" type="body"/>
          </p:nvPr>
        </p:nvSpPr>
        <p:spPr>
          <a:xfrm>
            <a:off x="490384" y="2468464"/>
            <a:ext cx="7886700" cy="171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i="0" sz="4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490384" y="597695"/>
            <a:ext cx="4498394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628650" y="4373465"/>
            <a:ext cx="561975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838200" y="2371725"/>
            <a:ext cx="5181600" cy="403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172200" y="2371725"/>
            <a:ext cx="5181600" cy="403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3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839788" y="9224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839788" y="2248036"/>
            <a:ext cx="5157787" cy="81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839788" y="3062424"/>
            <a:ext cx="5157787" cy="3329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body"/>
          </p:nvPr>
        </p:nvSpPr>
        <p:spPr>
          <a:xfrm>
            <a:off x="6172200" y="2248036"/>
            <a:ext cx="5183188" cy="814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3"/>
          <p:cNvSpPr txBox="1"/>
          <p:nvPr>
            <p:ph idx="4" type="body"/>
          </p:nvPr>
        </p:nvSpPr>
        <p:spPr>
          <a:xfrm>
            <a:off x="6172200" y="3062424"/>
            <a:ext cx="5183188" cy="3329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5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839788" y="979715"/>
            <a:ext cx="3932237" cy="1485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183188" y="979715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839788" y="2464905"/>
            <a:ext cx="3932237" cy="392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4"/>
          <p:cNvSpPr txBox="1"/>
          <p:nvPr>
            <p:ph idx="3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type="ctrTitle"/>
          </p:nvPr>
        </p:nvSpPr>
        <p:spPr>
          <a:xfrm>
            <a:off x="634448" y="2355574"/>
            <a:ext cx="10923104" cy="124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2" type="subTitle"/>
          </p:nvPr>
        </p:nvSpPr>
        <p:spPr>
          <a:xfrm>
            <a:off x="634448" y="3602038"/>
            <a:ext cx="1092310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None/>
              <a:defRPr sz="24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>
            <p:ph idx="2" type="pic"/>
          </p:nvPr>
        </p:nvSpPr>
        <p:spPr>
          <a:xfrm>
            <a:off x="5183188" y="609600"/>
            <a:ext cx="7008812" cy="62484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839788" y="979715"/>
            <a:ext cx="3932237" cy="1485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3" type="body"/>
          </p:nvPr>
        </p:nvSpPr>
        <p:spPr>
          <a:xfrm>
            <a:off x="839788" y="2464905"/>
            <a:ext cx="3932237" cy="392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">
  <p:cSld name="Simp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38200" y="2371726"/>
            <a:ext cx="10439400" cy="4059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831850" y="3250096"/>
            <a:ext cx="10515600" cy="1312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None/>
              <a:defRPr sz="2400">
                <a:solidFill>
                  <a:srgbClr val="333F4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2000"/>
              <a:buNone/>
              <a:defRPr sz="2000">
                <a:solidFill>
                  <a:srgbClr val="D299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800"/>
              <a:buNone/>
              <a:defRPr sz="1800">
                <a:solidFill>
                  <a:srgbClr val="D299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838200" y="2371726"/>
            <a:ext cx="10515600" cy="408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Title Card">
  <p:cSld name="White Title Card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90384" y="4792336"/>
            <a:ext cx="7886700" cy="825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15900"/>
              </a:buClr>
              <a:buSzPts val="1400"/>
              <a:buNone/>
              <a:defRPr>
                <a:solidFill>
                  <a:srgbClr val="C1590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90384" y="5706736"/>
            <a:ext cx="7886700" cy="825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5900"/>
              </a:buClr>
              <a:buSzPts val="1400"/>
              <a:buNone/>
              <a:defRPr>
                <a:solidFill>
                  <a:srgbClr val="C1590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3" type="body"/>
          </p:nvPr>
        </p:nvSpPr>
        <p:spPr>
          <a:xfrm>
            <a:off x="490384" y="2468464"/>
            <a:ext cx="7886700" cy="171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C15900"/>
              </a:buClr>
              <a:buSzPts val="4800"/>
              <a:buNone/>
              <a:defRPr b="1" i="0" sz="4800" cap="none">
                <a:solidFill>
                  <a:srgbClr val="C159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4" type="body"/>
          </p:nvPr>
        </p:nvSpPr>
        <p:spPr>
          <a:xfrm>
            <a:off x="490384" y="597695"/>
            <a:ext cx="4498394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15900"/>
              </a:buClr>
              <a:buSzPts val="1600"/>
              <a:buNone/>
              <a:defRPr b="1" sz="1600">
                <a:solidFill>
                  <a:srgbClr val="C159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5813" y="297581"/>
            <a:ext cx="273685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3"/>
          <p:cNvCxnSpPr/>
          <p:nvPr/>
        </p:nvCxnSpPr>
        <p:spPr>
          <a:xfrm>
            <a:off x="628650" y="4373465"/>
            <a:ext cx="5619750" cy="0"/>
          </a:xfrm>
          <a:prstGeom prst="straightConnector1">
            <a:avLst/>
          </a:prstGeom>
          <a:noFill/>
          <a:ln cap="flat" cmpd="sng" w="19050">
            <a:solidFill>
              <a:srgbClr val="C159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838200" y="2371725"/>
            <a:ext cx="5181600" cy="403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2" type="body"/>
          </p:nvPr>
        </p:nvSpPr>
        <p:spPr>
          <a:xfrm>
            <a:off x="6172200" y="2371725"/>
            <a:ext cx="5181600" cy="403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3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839788" y="9224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839788" y="2248036"/>
            <a:ext cx="5157787" cy="81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839788" y="3062424"/>
            <a:ext cx="5157787" cy="3329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3" type="body"/>
          </p:nvPr>
        </p:nvSpPr>
        <p:spPr>
          <a:xfrm>
            <a:off x="6172200" y="2248036"/>
            <a:ext cx="5183188" cy="814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4"/>
          <p:cNvSpPr txBox="1"/>
          <p:nvPr>
            <p:ph idx="4" type="body"/>
          </p:nvPr>
        </p:nvSpPr>
        <p:spPr>
          <a:xfrm>
            <a:off x="6172200" y="3062424"/>
            <a:ext cx="5183188" cy="3329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5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839788" y="979715"/>
            <a:ext cx="3932237" cy="1485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5183188" y="979715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839788" y="2464905"/>
            <a:ext cx="3932237" cy="392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25"/>
          <p:cNvSpPr txBox="1"/>
          <p:nvPr>
            <p:ph idx="3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634448" y="2355574"/>
            <a:ext cx="10923104" cy="124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634448" y="3602038"/>
            <a:ext cx="1092310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None/>
              <a:defRPr sz="24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1850" y="3250096"/>
            <a:ext cx="10515600" cy="1312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None/>
              <a:defRPr sz="2400">
                <a:solidFill>
                  <a:srgbClr val="333F4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2000"/>
              <a:buNone/>
              <a:defRPr sz="2000">
                <a:solidFill>
                  <a:srgbClr val="D299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800"/>
              <a:buNone/>
              <a:defRPr sz="1800">
                <a:solidFill>
                  <a:srgbClr val="D299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>
            <p:ph idx="2" type="pic"/>
          </p:nvPr>
        </p:nvSpPr>
        <p:spPr>
          <a:xfrm>
            <a:off x="5183188" y="609600"/>
            <a:ext cx="7008812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839788" y="979715"/>
            <a:ext cx="3932237" cy="1485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839788" y="2464905"/>
            <a:ext cx="3932237" cy="392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838200" y="2371726"/>
            <a:ext cx="10515600" cy="408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">
  <p:cSld name="Simp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838200" y="2371726"/>
            <a:ext cx="10439400" cy="4059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159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45813" y="297581"/>
            <a:ext cx="27368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95300" y="2468465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458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  <a:defRPr b="0" i="0" sz="4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95300" y="4792336"/>
            <a:ext cx="7886700" cy="67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90384" y="59769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90384" y="5617914"/>
            <a:ext cx="5348134" cy="869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2506662"/>
            <a:ext cx="10515600" cy="3946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1349" y="134748"/>
            <a:ext cx="273685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b="0" i="0" sz="4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838200" y="2506662"/>
            <a:ext cx="10515600" cy="3946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1349" y="134748"/>
            <a:ext cx="273685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23.jp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32.jpg"/><Relationship Id="rId8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490375" y="4792330"/>
            <a:ext cx="7886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 model to protect us from cybercriminals</a:t>
            </a:r>
            <a:endParaRPr/>
          </a:p>
        </p:txBody>
      </p:sp>
      <p:sp>
        <p:nvSpPr>
          <p:cNvPr id="125" name="Google Shape;125;p26"/>
          <p:cNvSpPr txBox="1"/>
          <p:nvPr>
            <p:ph idx="2" type="body"/>
          </p:nvPr>
        </p:nvSpPr>
        <p:spPr>
          <a:xfrm>
            <a:off x="490384" y="5706736"/>
            <a:ext cx="7886700" cy="825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/>
              <a:t>PRESENTERS: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Aniket Patil, Praneet Kumar Alamuri, Anushka Iyer, Jiaxi Wang, Aakash Talathi, Biyun Yuan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The University of Texas at Austin</a:t>
            </a:r>
            <a:endParaRPr/>
          </a:p>
        </p:txBody>
      </p:sp>
      <p:sp>
        <p:nvSpPr>
          <p:cNvPr id="126" name="Google Shape;126;p26"/>
          <p:cNvSpPr txBox="1"/>
          <p:nvPr>
            <p:ph idx="3" type="body"/>
          </p:nvPr>
        </p:nvSpPr>
        <p:spPr>
          <a:xfrm>
            <a:off x="490375" y="2468475"/>
            <a:ext cx="109014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/>
              <a:t>Web Page Phishing Detection </a:t>
            </a:r>
            <a:endParaRPr/>
          </a:p>
        </p:txBody>
      </p:sp>
      <p:sp>
        <p:nvSpPr>
          <p:cNvPr id="127" name="Google Shape;127;p26"/>
          <p:cNvSpPr txBox="1"/>
          <p:nvPr>
            <p:ph idx="4" type="body"/>
          </p:nvPr>
        </p:nvSpPr>
        <p:spPr>
          <a:xfrm>
            <a:off x="490384" y="597695"/>
            <a:ext cx="4498394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July 26,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66900" y="696750"/>
            <a:ext cx="11591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Selecting Features that indicate a strong relationship with Phishing websites</a:t>
            </a:r>
            <a:endParaRPr sz="3300"/>
          </a:p>
        </p:txBody>
      </p:sp>
      <p:sp>
        <p:nvSpPr>
          <p:cNvPr id="239" name="Google Shape;239;p35"/>
          <p:cNvSpPr/>
          <p:nvPr/>
        </p:nvSpPr>
        <p:spPr>
          <a:xfrm>
            <a:off x="366875" y="1841850"/>
            <a:ext cx="6316800" cy="903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71130"/>
                </a:solidFill>
              </a:rPr>
              <a:t>Features with high correlation with Phishing websites</a:t>
            </a:r>
            <a:endParaRPr>
              <a:solidFill>
                <a:srgbClr val="071130"/>
              </a:solidFill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366875" y="2973425"/>
            <a:ext cx="63168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711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71130"/>
              </a:solidFill>
            </a:endParaRPr>
          </a:p>
          <a:p>
            <a:pPr indent="-203834" lvl="1" marL="171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1130"/>
              </a:buClr>
              <a:buSzPts val="1500"/>
              <a:buFont typeface="Noto Sans Symbols"/>
              <a:buChar char="▪"/>
            </a:pPr>
            <a:r>
              <a:rPr b="1" lang="en-US" sz="1500">
                <a:solidFill>
                  <a:srgbClr val="071130"/>
                </a:solidFill>
              </a:rPr>
              <a:t>Google Index - </a:t>
            </a:r>
            <a:r>
              <a:rPr lang="en-US" sz="1500">
                <a:solidFill>
                  <a:srgbClr val="071130"/>
                </a:solidFill>
              </a:rPr>
              <a:t>Indicates if the URL is indexed by Google</a:t>
            </a:r>
            <a:endParaRPr sz="1500">
              <a:solidFill>
                <a:srgbClr val="07113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1130"/>
              </a:solidFill>
            </a:endParaRPr>
          </a:p>
          <a:p>
            <a:pPr indent="-203834" lvl="1" marL="171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1130"/>
              </a:buClr>
              <a:buSzPts val="1500"/>
              <a:buFont typeface="Noto Sans Symbols"/>
              <a:buChar char="▪"/>
            </a:pPr>
            <a:r>
              <a:rPr b="1" lang="en-US" sz="1500">
                <a:solidFill>
                  <a:srgbClr val="071130"/>
                </a:solidFill>
              </a:rPr>
              <a:t>Phishing Hints - </a:t>
            </a:r>
            <a:r>
              <a:rPr lang="en-US" sz="1500">
                <a:solidFill>
                  <a:srgbClr val="071130"/>
                </a:solidFill>
              </a:rPr>
              <a:t>Indicates</a:t>
            </a:r>
            <a:r>
              <a:rPr lang="en-US" sz="1500">
                <a:solidFill>
                  <a:srgbClr val="071130"/>
                </a:solidFill>
              </a:rPr>
              <a:t> the presence of common Phishing words in the URL Name</a:t>
            </a:r>
            <a:endParaRPr sz="1500">
              <a:solidFill>
                <a:srgbClr val="071130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1130"/>
              </a:solidFill>
            </a:endParaRPr>
          </a:p>
          <a:p>
            <a:pPr indent="-203834" lvl="1" marL="171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1130"/>
              </a:buClr>
              <a:buSzPts val="1500"/>
              <a:buFont typeface="Noto Sans Symbols"/>
              <a:buChar char="▪"/>
            </a:pPr>
            <a:r>
              <a:rPr b="1" lang="en-US" sz="1500">
                <a:solidFill>
                  <a:srgbClr val="071130"/>
                </a:solidFill>
              </a:rPr>
              <a:t>Title in Content</a:t>
            </a:r>
            <a:r>
              <a:rPr b="1" lang="en-US" sz="1500">
                <a:solidFill>
                  <a:srgbClr val="071130"/>
                </a:solidFill>
              </a:rPr>
              <a:t> - </a:t>
            </a:r>
            <a:r>
              <a:rPr lang="en-US" sz="1500">
                <a:solidFill>
                  <a:srgbClr val="071130"/>
                </a:solidFill>
              </a:rPr>
              <a:t>Indicates</a:t>
            </a:r>
            <a:r>
              <a:rPr lang="en-US" sz="1500">
                <a:solidFill>
                  <a:srgbClr val="071130"/>
                </a:solidFill>
              </a:rPr>
              <a:t> if the title keywords are also present in the content of the webpage</a:t>
            </a:r>
            <a:endParaRPr sz="1500">
              <a:solidFill>
                <a:srgbClr val="07113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71130"/>
              </a:solidFill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075" y="1841850"/>
            <a:ext cx="5014176" cy="486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66900" y="772950"/>
            <a:ext cx="11591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Logistic Regression Classifier (Without RFE)</a:t>
            </a:r>
            <a:endParaRPr sz="3300"/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00" y="1599550"/>
            <a:ext cx="4924425" cy="20037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00" y="3728125"/>
            <a:ext cx="4924425" cy="2647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36"/>
          <p:cNvSpPr txBox="1"/>
          <p:nvPr/>
        </p:nvSpPr>
        <p:spPr>
          <a:xfrm>
            <a:off x="3458050" y="2310225"/>
            <a:ext cx="595800" cy="30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5608450" y="1599550"/>
            <a:ext cx="60009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Multiple Iterations were performed to arrive at the final set of features with |Z-score| &gt; 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Cross validation results had low standard deviation of recall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Ratio of digits to length of URL is a strong predictor</a:t>
            </a:r>
            <a:endParaRPr sz="1700"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850" y="3728125"/>
            <a:ext cx="5085375" cy="2647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36"/>
          <p:cNvSpPr txBox="1"/>
          <p:nvPr/>
        </p:nvSpPr>
        <p:spPr>
          <a:xfrm>
            <a:off x="4220700" y="4307900"/>
            <a:ext cx="821100" cy="189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66900" y="772950"/>
            <a:ext cx="1159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Logistic Regression Classifier (With RFE)</a:t>
            </a:r>
            <a:endParaRPr sz="3300"/>
          </a:p>
        </p:txBody>
      </p:sp>
      <p:sp>
        <p:nvSpPr>
          <p:cNvPr id="258" name="Google Shape;258;p37"/>
          <p:cNvSpPr txBox="1"/>
          <p:nvPr/>
        </p:nvSpPr>
        <p:spPr>
          <a:xfrm>
            <a:off x="5608450" y="1512750"/>
            <a:ext cx="60009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The RFE with cross-validation algorithm recommends </a:t>
            </a:r>
            <a:r>
              <a:rPr b="1" i="1" lang="en-US" sz="1700" u="sng"/>
              <a:t>50 features</a:t>
            </a:r>
            <a:r>
              <a:rPr lang="en-US" sz="1700"/>
              <a:t> that generate the highest Recall in the Logistic Regression model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However, only marginal incremental recall was obtained after adding 10+ features, leading to an over-complicated model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59" name="Google Shape;259;p37"/>
          <p:cNvSpPr txBox="1"/>
          <p:nvPr/>
        </p:nvSpPr>
        <p:spPr>
          <a:xfrm>
            <a:off x="508550" y="6062425"/>
            <a:ext cx="11028000" cy="400200"/>
          </a:xfrm>
          <a:prstGeom prst="rect">
            <a:avLst/>
          </a:prstGeom>
          <a:solidFill>
            <a:srgbClr val="E6F4D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Features recommended by RFE with cross-validation increased the recall by </a:t>
            </a:r>
            <a:r>
              <a:rPr b="1" i="1" lang="en-US" sz="1600" u="sng"/>
              <a:t>3%</a:t>
            </a:r>
            <a:r>
              <a:rPr b="1" i="1" lang="en-US" sz="1600"/>
              <a:t> </a:t>
            </a:r>
            <a:endParaRPr b="1" i="1" sz="1600"/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50" y="1690025"/>
            <a:ext cx="4998400" cy="40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975" y="3617300"/>
            <a:ext cx="5542425" cy="21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66900" y="772950"/>
            <a:ext cx="1159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Logistic Regression Threshold Analysis</a:t>
            </a:r>
            <a:endParaRPr sz="3300"/>
          </a:p>
        </p:txBody>
      </p:sp>
      <p:sp>
        <p:nvSpPr>
          <p:cNvPr id="267" name="Google Shape;267;p38"/>
          <p:cNvSpPr txBox="1"/>
          <p:nvPr/>
        </p:nvSpPr>
        <p:spPr>
          <a:xfrm>
            <a:off x="508550" y="1772625"/>
            <a:ext cx="5463300" cy="371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6429200" y="1772625"/>
            <a:ext cx="5463300" cy="371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 txBox="1"/>
          <p:nvPr/>
        </p:nvSpPr>
        <p:spPr>
          <a:xfrm>
            <a:off x="508550" y="6062425"/>
            <a:ext cx="11028000" cy="400200"/>
          </a:xfrm>
          <a:prstGeom prst="rect">
            <a:avLst/>
          </a:prstGeom>
          <a:solidFill>
            <a:srgbClr val="E6F4D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We can reduce </a:t>
            </a:r>
            <a:r>
              <a:rPr b="1" lang="en-US" sz="1600"/>
              <a:t>classification threshold to 0.3 to increase recall while maintaining 90% precision</a:t>
            </a:r>
            <a:endParaRPr b="1" i="1" sz="1600"/>
          </a:p>
        </p:txBody>
      </p:sp>
      <p:sp>
        <p:nvSpPr>
          <p:cNvPr id="270" name="Google Shape;270;p38"/>
          <p:cNvSpPr txBox="1"/>
          <p:nvPr/>
        </p:nvSpPr>
        <p:spPr>
          <a:xfrm>
            <a:off x="2077750" y="5577275"/>
            <a:ext cx="22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MODEL WITHOUT RFE</a:t>
            </a:r>
            <a:endParaRPr b="1"/>
          </a:p>
        </p:txBody>
      </p:sp>
      <p:sp>
        <p:nvSpPr>
          <p:cNvPr id="271" name="Google Shape;271;p38"/>
          <p:cNvSpPr txBox="1"/>
          <p:nvPr/>
        </p:nvSpPr>
        <p:spPr>
          <a:xfrm>
            <a:off x="8071400" y="5577275"/>
            <a:ext cx="20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MODEL WITH RFE</a:t>
            </a:r>
            <a:endParaRPr b="1"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50" y="1772625"/>
            <a:ext cx="5463300" cy="37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200" y="1772625"/>
            <a:ext cx="5463300" cy="371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38"/>
          <p:cNvCxnSpPr/>
          <p:nvPr/>
        </p:nvCxnSpPr>
        <p:spPr>
          <a:xfrm>
            <a:off x="8654150" y="1877775"/>
            <a:ext cx="0" cy="3102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8"/>
          <p:cNvSpPr txBox="1"/>
          <p:nvPr/>
        </p:nvSpPr>
        <p:spPr>
          <a:xfrm>
            <a:off x="8654150" y="2503700"/>
            <a:ext cx="5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0.90</a:t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8654150" y="1970300"/>
            <a:ext cx="5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0.95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366900" y="696750"/>
            <a:ext cx="1159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Naive Bayes Model </a:t>
            </a:r>
            <a:endParaRPr sz="3300"/>
          </a:p>
        </p:txBody>
      </p:sp>
      <p:sp>
        <p:nvSpPr>
          <p:cNvPr id="282" name="Google Shape;282;p39"/>
          <p:cNvSpPr txBox="1"/>
          <p:nvPr/>
        </p:nvSpPr>
        <p:spPr>
          <a:xfrm>
            <a:off x="247025" y="1486500"/>
            <a:ext cx="83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Baye’s Theorem:</a:t>
            </a:r>
            <a:endParaRPr b="1" sz="1800"/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00" y="1993650"/>
            <a:ext cx="6418450" cy="36742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p39"/>
          <p:cNvSpPr txBox="1"/>
          <p:nvPr/>
        </p:nvSpPr>
        <p:spPr>
          <a:xfrm>
            <a:off x="7074500" y="4051825"/>
            <a:ext cx="4702800" cy="16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80000"/>
                </a:solidFill>
              </a:rPr>
              <a:t>B - predictors or variables</a:t>
            </a:r>
            <a:endParaRPr sz="1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80000"/>
                </a:solidFill>
              </a:rPr>
              <a:t>      [ X = </a:t>
            </a:r>
            <a:r>
              <a:rPr lang="en-US" sz="1600">
                <a:solidFill>
                  <a:srgbClr val="980000"/>
                </a:solidFill>
              </a:rPr>
              <a:t>(x</a:t>
            </a:r>
            <a:r>
              <a:rPr baseline="-25000" lang="en-US" sz="1600">
                <a:solidFill>
                  <a:srgbClr val="980000"/>
                </a:solidFill>
              </a:rPr>
              <a:t>1,</a:t>
            </a:r>
            <a:r>
              <a:rPr lang="en-US" sz="1600">
                <a:solidFill>
                  <a:srgbClr val="980000"/>
                </a:solidFill>
              </a:rPr>
              <a:t>,x</a:t>
            </a:r>
            <a:r>
              <a:rPr baseline="-25000" lang="en-US" sz="1600">
                <a:solidFill>
                  <a:srgbClr val="980000"/>
                </a:solidFill>
              </a:rPr>
              <a:t>2</a:t>
            </a:r>
            <a:r>
              <a:rPr lang="en-US" sz="1600">
                <a:solidFill>
                  <a:srgbClr val="980000"/>
                </a:solidFill>
              </a:rPr>
              <a:t>…..x</a:t>
            </a:r>
            <a:r>
              <a:rPr baseline="-25000" lang="en-US" sz="1600">
                <a:solidFill>
                  <a:srgbClr val="980000"/>
                </a:solidFill>
              </a:rPr>
              <a:t>n</a:t>
            </a:r>
            <a:r>
              <a:rPr lang="en-US" sz="1600">
                <a:solidFill>
                  <a:srgbClr val="980000"/>
                </a:solidFill>
              </a:rPr>
              <a:t>) ]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80000"/>
                </a:solidFill>
              </a:rPr>
              <a:t>(length of url, domain hyphens, domain title, etc)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80000"/>
                </a:solidFill>
              </a:rPr>
              <a:t>A - Value to be predicted [Y] </a:t>
            </a:r>
            <a:endParaRPr sz="1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80000"/>
                </a:solidFill>
              </a:rPr>
              <a:t>(website link is a phishing link or not)</a:t>
            </a:r>
            <a:endParaRPr sz="1500">
              <a:solidFill>
                <a:srgbClr val="980000"/>
              </a:solidFill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7074500" y="1486500"/>
            <a:ext cx="4335900" cy="2027400"/>
          </a:xfrm>
          <a:prstGeom prst="cloudCallout">
            <a:avLst>
              <a:gd fmla="val -44786" name="adj1"/>
              <a:gd fmla="val -57958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>
            <a:off x="7610000" y="2051400"/>
            <a:ext cx="380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Is it really ‘naive’???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366900" y="696750"/>
            <a:ext cx="1159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Naive Bayes Model </a:t>
            </a:r>
            <a:endParaRPr sz="3300"/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51" y="4030413"/>
            <a:ext cx="5295900" cy="2124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800" y="2710252"/>
            <a:ext cx="5295900" cy="344184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38" y="2485938"/>
            <a:ext cx="3400425" cy="1257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9175" y="1486488"/>
            <a:ext cx="61531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0"/>
          <p:cNvSpPr txBox="1"/>
          <p:nvPr/>
        </p:nvSpPr>
        <p:spPr>
          <a:xfrm>
            <a:off x="366900" y="1521675"/>
            <a:ext cx="508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Model provides a higher recall of 92%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Faster processing</a:t>
            </a:r>
            <a:endParaRPr sz="1600"/>
          </a:p>
        </p:txBody>
      </p:sp>
      <p:sp>
        <p:nvSpPr>
          <p:cNvPr id="297" name="Google Shape;297;p40"/>
          <p:cNvSpPr txBox="1"/>
          <p:nvPr/>
        </p:nvSpPr>
        <p:spPr>
          <a:xfrm>
            <a:off x="4398300" y="2876600"/>
            <a:ext cx="4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"/>
          <p:cNvSpPr txBox="1"/>
          <p:nvPr/>
        </p:nvSpPr>
        <p:spPr>
          <a:xfrm>
            <a:off x="3126725" y="4834350"/>
            <a:ext cx="723900" cy="2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366900" y="772950"/>
            <a:ext cx="11591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Random Forest Parameter Tuning</a:t>
            </a:r>
            <a:endParaRPr sz="3300"/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0" y="4022250"/>
            <a:ext cx="5255400" cy="21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 txBox="1"/>
          <p:nvPr/>
        </p:nvSpPr>
        <p:spPr>
          <a:xfrm>
            <a:off x="1020400" y="1942500"/>
            <a:ext cx="259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Random Search </a:t>
            </a:r>
            <a:endParaRPr b="1" sz="2500"/>
          </a:p>
        </p:txBody>
      </p:sp>
      <p:sp>
        <p:nvSpPr>
          <p:cNvPr id="306" name="Google Shape;306;p41"/>
          <p:cNvSpPr/>
          <p:nvPr/>
        </p:nvSpPr>
        <p:spPr>
          <a:xfrm>
            <a:off x="4698550" y="1746588"/>
            <a:ext cx="1957800" cy="96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1"/>
          <p:cNvSpPr txBox="1"/>
          <p:nvPr/>
        </p:nvSpPr>
        <p:spPr>
          <a:xfrm>
            <a:off x="7774700" y="1942500"/>
            <a:ext cx="259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Grid Search</a:t>
            </a:r>
            <a:endParaRPr b="1" sz="2500"/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600" y="4022254"/>
            <a:ext cx="5606791" cy="21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366900" y="772950"/>
            <a:ext cx="11591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Random Forest Model 1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t/>
            </a:r>
            <a:endParaRPr sz="3300"/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00" y="2058497"/>
            <a:ext cx="5920499" cy="390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2"/>
          <p:cNvPicPr preferRelativeResize="0"/>
          <p:nvPr/>
        </p:nvPicPr>
        <p:blipFill rotWithShape="1">
          <a:blip r:embed="rId4">
            <a:alphaModFix/>
          </a:blip>
          <a:srcRect b="0" l="0" r="0" t="2893"/>
          <a:stretch/>
        </p:blipFill>
        <p:spPr>
          <a:xfrm>
            <a:off x="5702175" y="3966650"/>
            <a:ext cx="6332075" cy="22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/>
          <p:nvPr/>
        </p:nvSpPr>
        <p:spPr>
          <a:xfrm>
            <a:off x="6498850" y="1937450"/>
            <a:ext cx="49710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Using the original </a:t>
            </a:r>
            <a:r>
              <a:rPr b="1" lang="en-US" sz="2100"/>
              <a:t>9 features</a:t>
            </a:r>
            <a:r>
              <a:rPr lang="en-US" sz="2100"/>
              <a:t>, with the optimal hyperparameters, a recall of </a:t>
            </a:r>
            <a:r>
              <a:rPr b="1" lang="en-US" sz="2100"/>
              <a:t>94%</a:t>
            </a:r>
            <a:r>
              <a:rPr lang="en-US" sz="2100"/>
              <a:t> was </a:t>
            </a:r>
            <a:r>
              <a:rPr lang="en-US" sz="2100"/>
              <a:t>achieved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366900" y="772950"/>
            <a:ext cx="11591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Random Forest</a:t>
            </a:r>
            <a:r>
              <a:rPr lang="en-US" sz="3300"/>
              <a:t> Feature Elimination</a:t>
            </a:r>
            <a:endParaRPr sz="3300"/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00" y="1545900"/>
            <a:ext cx="5494426" cy="493242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/>
        </p:nvSpPr>
        <p:spPr>
          <a:xfrm>
            <a:off x="5969825" y="1859613"/>
            <a:ext cx="5920500" cy="4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86 Features</a:t>
            </a:r>
            <a:r>
              <a:rPr lang="en-US" sz="2400"/>
              <a:t> were selected by the RFE algorithm</a:t>
            </a: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Improvement is marginal after the first </a:t>
            </a:r>
            <a:r>
              <a:rPr b="1" lang="en-US" sz="2400"/>
              <a:t>10</a:t>
            </a:r>
            <a:r>
              <a:rPr lang="en-US" sz="2400"/>
              <a:t> features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24" name="Google Shape;324;p43"/>
          <p:cNvSpPr/>
          <p:nvPr/>
        </p:nvSpPr>
        <p:spPr>
          <a:xfrm>
            <a:off x="1079725" y="2242500"/>
            <a:ext cx="628800" cy="522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366900" y="772950"/>
            <a:ext cx="1159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Random Forest Model 2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t/>
            </a:r>
            <a:endParaRPr sz="3300"/>
          </a:p>
        </p:txBody>
      </p:sp>
      <p:sp>
        <p:nvSpPr>
          <p:cNvPr id="330" name="Google Shape;330;p44"/>
          <p:cNvSpPr txBox="1"/>
          <p:nvPr/>
        </p:nvSpPr>
        <p:spPr>
          <a:xfrm>
            <a:off x="6588500" y="1638900"/>
            <a:ext cx="4971000" cy="30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Another model was ran with all </a:t>
            </a:r>
            <a:r>
              <a:rPr b="1" lang="en-US" sz="2000"/>
              <a:t>86 </a:t>
            </a:r>
            <a:r>
              <a:rPr b="1" lang="en-US" sz="2000"/>
              <a:t>recommended</a:t>
            </a:r>
            <a:r>
              <a:rPr b="1" lang="en-US" sz="2000"/>
              <a:t> features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 recall of </a:t>
            </a:r>
            <a:r>
              <a:rPr b="1" lang="en-US" sz="2000"/>
              <a:t>97%</a:t>
            </a:r>
            <a:r>
              <a:rPr lang="en-US" sz="2000"/>
              <a:t> was reached using this technique, which was a welcome improvement over the other methods</a:t>
            </a:r>
            <a:endParaRPr sz="2000"/>
          </a:p>
        </p:txBody>
      </p:sp>
      <p:pic>
        <p:nvPicPr>
          <p:cNvPr id="331" name="Google Shape;3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0" y="1859525"/>
            <a:ext cx="6231300" cy="42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4"/>
          <p:cNvPicPr preferRelativeResize="0"/>
          <p:nvPr/>
        </p:nvPicPr>
        <p:blipFill rotWithShape="1">
          <a:blip r:embed="rId4">
            <a:alphaModFix/>
          </a:blip>
          <a:srcRect b="0" l="0" r="0" t="2238"/>
          <a:stretch/>
        </p:blipFill>
        <p:spPr>
          <a:xfrm>
            <a:off x="6404850" y="4034216"/>
            <a:ext cx="5338301" cy="1802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ctrTitle"/>
          </p:nvPr>
        </p:nvSpPr>
        <p:spPr>
          <a:xfrm>
            <a:off x="219750" y="660369"/>
            <a:ext cx="1175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/>
              <a:t>Meet Our Team</a:t>
            </a:r>
            <a:endParaRPr/>
          </a:p>
        </p:txBody>
      </p:sp>
      <p:sp>
        <p:nvSpPr>
          <p:cNvPr id="133" name="Google Shape;133;p27"/>
          <p:cNvSpPr/>
          <p:nvPr/>
        </p:nvSpPr>
        <p:spPr>
          <a:xfrm>
            <a:off x="1289625" y="1835400"/>
            <a:ext cx="1949100" cy="18915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/>
          <p:nvPr/>
        </p:nvSpPr>
        <p:spPr>
          <a:xfrm>
            <a:off x="5121450" y="1835400"/>
            <a:ext cx="1949100" cy="18915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/>
          <p:nvPr/>
        </p:nvSpPr>
        <p:spPr>
          <a:xfrm>
            <a:off x="8953275" y="1835400"/>
            <a:ext cx="1949100" cy="18915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/>
          <p:nvPr/>
        </p:nvSpPr>
        <p:spPr>
          <a:xfrm>
            <a:off x="1289625" y="4315075"/>
            <a:ext cx="1949100" cy="18915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8953275" y="4315075"/>
            <a:ext cx="1949100" cy="18915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b="0" l="8058" r="25283" t="0"/>
          <a:stretch/>
        </p:blipFill>
        <p:spPr>
          <a:xfrm>
            <a:off x="1289625" y="4254925"/>
            <a:ext cx="1949100" cy="194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1599975" y="6267913"/>
            <a:ext cx="132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Jiaxi Wang</a:t>
            </a:r>
            <a:endParaRPr b="1" sz="1600"/>
          </a:p>
        </p:txBody>
      </p:sp>
      <p:sp>
        <p:nvSpPr>
          <p:cNvPr id="140" name="Google Shape;140;p27"/>
          <p:cNvSpPr txBox="1"/>
          <p:nvPr/>
        </p:nvSpPr>
        <p:spPr>
          <a:xfrm>
            <a:off x="1599975" y="3775363"/>
            <a:ext cx="132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Aniket Patil</a:t>
            </a:r>
            <a:endParaRPr b="1" sz="1600"/>
          </a:p>
        </p:txBody>
      </p:sp>
      <p:sp>
        <p:nvSpPr>
          <p:cNvPr id="141" name="Google Shape;141;p27"/>
          <p:cNvSpPr txBox="1"/>
          <p:nvPr/>
        </p:nvSpPr>
        <p:spPr>
          <a:xfrm>
            <a:off x="4813650" y="3805438"/>
            <a:ext cx="256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Praneet Kumar Alamuri</a:t>
            </a:r>
            <a:endParaRPr b="1" sz="1600"/>
          </a:p>
        </p:txBody>
      </p:sp>
      <p:sp>
        <p:nvSpPr>
          <p:cNvPr id="142" name="Google Shape;142;p27"/>
          <p:cNvSpPr txBox="1"/>
          <p:nvPr/>
        </p:nvSpPr>
        <p:spPr>
          <a:xfrm>
            <a:off x="9108375" y="3805438"/>
            <a:ext cx="163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Anushka Iyer</a:t>
            </a:r>
            <a:endParaRPr b="1" sz="1600"/>
          </a:p>
        </p:txBody>
      </p:sp>
      <p:sp>
        <p:nvSpPr>
          <p:cNvPr id="143" name="Google Shape;143;p27"/>
          <p:cNvSpPr txBox="1"/>
          <p:nvPr/>
        </p:nvSpPr>
        <p:spPr>
          <a:xfrm>
            <a:off x="5216700" y="6285100"/>
            <a:ext cx="175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Aakash Talathi</a:t>
            </a:r>
            <a:endParaRPr b="1" sz="1600"/>
          </a:p>
        </p:txBody>
      </p:sp>
      <p:sp>
        <p:nvSpPr>
          <p:cNvPr id="144" name="Google Shape;144;p27"/>
          <p:cNvSpPr txBox="1"/>
          <p:nvPr/>
        </p:nvSpPr>
        <p:spPr>
          <a:xfrm>
            <a:off x="9048525" y="6285100"/>
            <a:ext cx="175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Biyun Yuan</a:t>
            </a:r>
            <a:endParaRPr b="1" sz="1600"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14102" l="-1588" r="-1588" t="14094"/>
          <a:stretch/>
        </p:blipFill>
        <p:spPr>
          <a:xfrm>
            <a:off x="8953275" y="4286275"/>
            <a:ext cx="1949100" cy="1949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5">
            <a:alphaModFix/>
          </a:blip>
          <a:srcRect b="0" l="0" r="-847" t="0"/>
          <a:stretch/>
        </p:blipFill>
        <p:spPr>
          <a:xfrm>
            <a:off x="5326775" y="4388950"/>
            <a:ext cx="1758600" cy="1743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53275" y="1830763"/>
            <a:ext cx="2004300" cy="1949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 rotWithShape="1">
          <a:blip r:embed="rId7">
            <a:alphaModFix/>
          </a:blip>
          <a:srcRect b="8916" l="0" r="0" t="-82"/>
          <a:stretch/>
        </p:blipFill>
        <p:spPr>
          <a:xfrm>
            <a:off x="1289625" y="1833731"/>
            <a:ext cx="1949100" cy="1913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8">
            <a:alphaModFix/>
          </a:blip>
          <a:srcRect b="13867" l="0" r="0" t="0"/>
          <a:stretch/>
        </p:blipFill>
        <p:spPr>
          <a:xfrm>
            <a:off x="5121450" y="1784125"/>
            <a:ext cx="1949100" cy="19455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542500" y="900855"/>
            <a:ext cx="10515600" cy="76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Models’ Performance Summary</a:t>
            </a:r>
            <a:endParaRPr sz="3300"/>
          </a:p>
        </p:txBody>
      </p:sp>
      <p:graphicFrame>
        <p:nvGraphicFramePr>
          <p:cNvPr id="338" name="Google Shape;338;p45"/>
          <p:cNvGraphicFramePr/>
          <p:nvPr/>
        </p:nvGraphicFramePr>
        <p:xfrm>
          <a:off x="542500" y="177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{14FB5B73-FC8D-4850-8136-51FAB6AA8903}</a:tableStyleId>
              </a:tblPr>
              <a:tblGrid>
                <a:gridCol w="1641625"/>
                <a:gridCol w="2801175"/>
                <a:gridCol w="2221400"/>
                <a:gridCol w="2221400"/>
                <a:gridCol w="2221400"/>
              </a:tblGrid>
              <a:tr h="5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ML Algorithm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5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5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Recall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5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5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F1-score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5900"/>
                    </a:solidFill>
                  </a:tcPr>
                </a:tc>
              </a:tr>
              <a:tr h="55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Naive Bayes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Model 1 - 9 Features</a:t>
                      </a:r>
                      <a:endParaRPr b="1"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0.92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0.85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0.89</a:t>
                      </a:r>
                      <a:endParaRPr sz="16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97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Logistic Regression Classifier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Model 1 - 9 Features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0.90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0.89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0.90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1162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Model 2 - RFE Recommended Features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0.93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0.93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0.93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5597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Random Forests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Model 1 - 9 Features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0.94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0.96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0.95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  <a:tr h="1162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Model 2 - RFE Recommended Features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0.97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0.98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0.97</a:t>
                      </a:r>
                      <a:endParaRPr sz="16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39" name="Google Shape;339;p45"/>
          <p:cNvSpPr txBox="1"/>
          <p:nvPr/>
        </p:nvSpPr>
        <p:spPr>
          <a:xfrm>
            <a:off x="5535975" y="1856250"/>
            <a:ext cx="1047000" cy="4339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838200" y="80231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Conclusion &amp; Next Steps</a:t>
            </a:r>
            <a:endParaRPr/>
          </a:p>
        </p:txBody>
      </p:sp>
      <p:grpSp>
        <p:nvGrpSpPr>
          <p:cNvPr id="345" name="Google Shape;345;p46"/>
          <p:cNvGrpSpPr/>
          <p:nvPr/>
        </p:nvGrpSpPr>
        <p:grpSpPr>
          <a:xfrm>
            <a:off x="788700" y="1676664"/>
            <a:ext cx="10614600" cy="4680444"/>
            <a:chOff x="0" y="827"/>
            <a:chExt cx="10614600" cy="4680444"/>
          </a:xfrm>
        </p:grpSpPr>
        <p:sp>
          <p:nvSpPr>
            <p:cNvPr id="346" name="Google Shape;346;p46"/>
            <p:cNvSpPr/>
            <p:nvPr/>
          </p:nvSpPr>
          <p:spPr>
            <a:xfrm>
              <a:off x="0" y="3524464"/>
              <a:ext cx="10614600" cy="1156807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6"/>
            <p:cNvSpPr txBox="1"/>
            <p:nvPr/>
          </p:nvSpPr>
          <p:spPr>
            <a:xfrm>
              <a:off x="0" y="3524464"/>
              <a:ext cx="10614600" cy="624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Next steps: 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0" y="4126004"/>
              <a:ext cx="5307299" cy="532131"/>
            </a:xfrm>
            <a:prstGeom prst="rect">
              <a:avLst/>
            </a:prstGeom>
            <a:solidFill>
              <a:srgbClr val="E8D0CA">
                <a:alpha val="89803"/>
              </a:srgbClr>
            </a:solidFill>
            <a:ln cap="flat" cmpd="sng" w="25400">
              <a:solidFill>
                <a:srgbClr val="E8D0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6"/>
            <p:cNvSpPr txBox="1"/>
            <p:nvPr/>
          </p:nvSpPr>
          <p:spPr>
            <a:xfrm>
              <a:off x="0" y="4126004"/>
              <a:ext cx="5307299" cy="53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128000" spcFirstLastPara="1" rIns="12800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Determine which features are powerful factors and raise awareness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5307300" y="4126004"/>
              <a:ext cx="5307299" cy="532131"/>
            </a:xfrm>
            <a:prstGeom prst="rect">
              <a:avLst/>
            </a:prstGeom>
            <a:solidFill>
              <a:srgbClr val="E8D0CA">
                <a:alpha val="89803"/>
              </a:srgbClr>
            </a:solidFill>
            <a:ln cap="flat" cmpd="sng" w="25400">
              <a:solidFill>
                <a:srgbClr val="E8D0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6"/>
            <p:cNvSpPr txBox="1"/>
            <p:nvPr/>
          </p:nvSpPr>
          <p:spPr>
            <a:xfrm>
              <a:off x="5307300" y="4126004"/>
              <a:ext cx="5307299" cy="53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128000" spcFirstLastPara="1" rIns="12800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Inform relevant personnel for update in cyber security protection 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6"/>
            <p:cNvSpPr/>
            <p:nvPr/>
          </p:nvSpPr>
          <p:spPr>
            <a:xfrm rot="10800000">
              <a:off x="0" y="1762646"/>
              <a:ext cx="10614600" cy="177917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6"/>
            <p:cNvSpPr txBox="1"/>
            <p:nvPr/>
          </p:nvSpPr>
          <p:spPr>
            <a:xfrm>
              <a:off x="0" y="1762646"/>
              <a:ext cx="10614600" cy="1156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Limitations: Improved Random Forest </a:t>
              </a:r>
              <a:r>
                <a:rPr lang="en-US" sz="2200">
                  <a:solidFill>
                    <a:schemeClr val="lt1"/>
                  </a:solidFill>
                </a:rPr>
                <a:t>recommends large number of features, which may be difficult to obtain data for all and trade-off with model complexity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 rot="10800000">
              <a:off x="0" y="827"/>
              <a:ext cx="10614600" cy="1779170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6"/>
            <p:cNvSpPr txBox="1"/>
            <p:nvPr/>
          </p:nvSpPr>
          <p:spPr>
            <a:xfrm>
              <a:off x="0" y="827"/>
              <a:ext cx="10614600" cy="1156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Improved Random Forest model has best performance with highest precision and recall scores (0.9</a:t>
              </a:r>
              <a:r>
                <a:rPr lang="en-US" sz="2200">
                  <a:solidFill>
                    <a:schemeClr val="lt1"/>
                  </a:solidFill>
                </a:rPr>
                <a:t>8 and 0.97</a:t>
              </a: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200">
                  <a:solidFill>
                    <a:schemeClr val="lt1"/>
                  </a:solidFill>
                </a:rPr>
                <a:t>respectively</a:t>
              </a:r>
              <a:r>
                <a:rPr b="0" i="0" lang="en-US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7"/>
          <p:cNvPicPr preferRelativeResize="0"/>
          <p:nvPr/>
        </p:nvPicPr>
        <p:blipFill rotWithShape="1">
          <a:blip r:embed="rId3">
            <a:alphaModFix/>
          </a:blip>
          <a:srcRect b="0" l="9255" r="9254" t="0"/>
          <a:stretch/>
        </p:blipFill>
        <p:spPr>
          <a:xfrm>
            <a:off x="0" y="603503"/>
            <a:ext cx="12192000" cy="631741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7"/>
          <p:cNvSpPr txBox="1"/>
          <p:nvPr/>
        </p:nvSpPr>
        <p:spPr>
          <a:xfrm rot="218">
            <a:off x="3727349" y="895549"/>
            <a:ext cx="47373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C15900"/>
                </a:solidFill>
              </a:rPr>
              <a:t>Thank you!</a:t>
            </a:r>
            <a:endParaRPr b="1" sz="3800">
              <a:solidFill>
                <a:srgbClr val="C159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C159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C15900"/>
                </a:solidFill>
              </a:rPr>
              <a:t>Questions?</a:t>
            </a:r>
            <a:endParaRPr b="1" sz="2600">
              <a:solidFill>
                <a:srgbClr val="C15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ctrTitle"/>
          </p:nvPr>
        </p:nvSpPr>
        <p:spPr>
          <a:xfrm>
            <a:off x="0" y="1122366"/>
            <a:ext cx="1219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We’ll Talk About…</a:t>
            </a:r>
            <a:endParaRPr sz="3300"/>
          </a:p>
        </p:txBody>
      </p:sp>
      <p:grpSp>
        <p:nvGrpSpPr>
          <p:cNvPr id="155" name="Google Shape;155;p28"/>
          <p:cNvGrpSpPr/>
          <p:nvPr/>
        </p:nvGrpSpPr>
        <p:grpSpPr>
          <a:xfrm>
            <a:off x="314177" y="2195223"/>
            <a:ext cx="11571156" cy="472662"/>
            <a:chOff x="372269" y="1415278"/>
            <a:chExt cx="8298900" cy="402300"/>
          </a:xfrm>
        </p:grpSpPr>
        <p:sp>
          <p:nvSpPr>
            <p:cNvPr id="156" name="Google Shape;156;p28"/>
            <p:cNvSpPr/>
            <p:nvPr/>
          </p:nvSpPr>
          <p:spPr>
            <a:xfrm>
              <a:off x="372269" y="1477608"/>
              <a:ext cx="281100" cy="277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753269" y="1415278"/>
              <a:ext cx="7917900" cy="402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365742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What is Phishing? How can we help?</a:t>
              </a:r>
              <a:endParaRPr sz="1800"/>
            </a:p>
          </p:txBody>
        </p:sp>
      </p:grpSp>
      <p:grpSp>
        <p:nvGrpSpPr>
          <p:cNvPr id="158" name="Google Shape;158;p28"/>
          <p:cNvGrpSpPr/>
          <p:nvPr/>
        </p:nvGrpSpPr>
        <p:grpSpPr>
          <a:xfrm>
            <a:off x="314177" y="3110933"/>
            <a:ext cx="11571156" cy="472662"/>
            <a:chOff x="372269" y="3617214"/>
            <a:chExt cx="8298900" cy="402300"/>
          </a:xfrm>
        </p:grpSpPr>
        <p:sp>
          <p:nvSpPr>
            <p:cNvPr id="159" name="Google Shape;159;p28"/>
            <p:cNvSpPr/>
            <p:nvPr/>
          </p:nvSpPr>
          <p:spPr>
            <a:xfrm>
              <a:off x="753269" y="3617214"/>
              <a:ext cx="7917900" cy="402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365742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The datasets leveraged to identify and resolve the problem</a:t>
              </a:r>
              <a:endParaRPr sz="1800"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72269" y="3679544"/>
              <a:ext cx="281100" cy="277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161" name="Google Shape;161;p28"/>
          <p:cNvGrpSpPr/>
          <p:nvPr/>
        </p:nvGrpSpPr>
        <p:grpSpPr>
          <a:xfrm>
            <a:off x="314177" y="4026715"/>
            <a:ext cx="11571156" cy="472662"/>
            <a:chOff x="372269" y="3617214"/>
            <a:chExt cx="8298900" cy="402300"/>
          </a:xfrm>
        </p:grpSpPr>
        <p:sp>
          <p:nvSpPr>
            <p:cNvPr id="162" name="Google Shape;162;p28"/>
            <p:cNvSpPr/>
            <p:nvPr/>
          </p:nvSpPr>
          <p:spPr>
            <a:xfrm>
              <a:off x="753269" y="3617214"/>
              <a:ext cx="7917900" cy="402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365742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ML Models used to </a:t>
              </a:r>
              <a:r>
                <a:rPr lang="en-US" sz="1800"/>
                <a:t>identify Phishing Websites</a:t>
              </a:r>
              <a:r>
                <a:rPr lang="en-US" sz="1350"/>
                <a:t> </a:t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72269" y="3679544"/>
              <a:ext cx="281100" cy="277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164" name="Google Shape;164;p28"/>
          <p:cNvGrpSpPr/>
          <p:nvPr/>
        </p:nvGrpSpPr>
        <p:grpSpPr>
          <a:xfrm>
            <a:off x="314177" y="4942498"/>
            <a:ext cx="11571156" cy="472662"/>
            <a:chOff x="372269" y="3617214"/>
            <a:chExt cx="8298900" cy="402300"/>
          </a:xfrm>
        </p:grpSpPr>
        <p:sp>
          <p:nvSpPr>
            <p:cNvPr id="165" name="Google Shape;165;p28"/>
            <p:cNvSpPr/>
            <p:nvPr/>
          </p:nvSpPr>
          <p:spPr>
            <a:xfrm>
              <a:off x="753269" y="3617214"/>
              <a:ext cx="7917900" cy="402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365742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Choose the best model and our recommendation to help mitigate Phishing</a:t>
              </a:r>
              <a:endParaRPr sz="1800"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72269" y="3679544"/>
              <a:ext cx="281100" cy="277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50"/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78775" y="936175"/>
            <a:ext cx="5634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/>
              <a:t>What is Phishing</a:t>
            </a:r>
            <a:endParaRPr/>
          </a:p>
        </p:txBody>
      </p:sp>
      <p:sp>
        <p:nvSpPr>
          <p:cNvPr id="172" name="Google Shape;172;p29"/>
          <p:cNvSpPr txBox="1"/>
          <p:nvPr>
            <p:ph idx="4294967295" type="body"/>
          </p:nvPr>
        </p:nvSpPr>
        <p:spPr>
          <a:xfrm>
            <a:off x="478775" y="1931125"/>
            <a:ext cx="6971400" cy="4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1130"/>
              </a:buClr>
              <a:buSzPts val="2100"/>
              <a:buChar char="•"/>
            </a:pPr>
            <a:r>
              <a:rPr lang="en-US" sz="2100">
                <a:solidFill>
                  <a:srgbClr val="071130"/>
                </a:solidFill>
              </a:rPr>
              <a:t>Phishing is a </a:t>
            </a:r>
            <a:r>
              <a:rPr b="1" lang="en-US" sz="2100">
                <a:solidFill>
                  <a:srgbClr val="071130"/>
                </a:solidFill>
              </a:rPr>
              <a:t>cybercrime</a:t>
            </a:r>
            <a:r>
              <a:rPr lang="en-US" sz="2100">
                <a:solidFill>
                  <a:srgbClr val="071130"/>
                </a:solidFill>
              </a:rPr>
              <a:t> </a:t>
            </a:r>
            <a:endParaRPr sz="2100">
              <a:solidFill>
                <a:srgbClr val="071130"/>
              </a:solidFill>
            </a:endParaRPr>
          </a:p>
          <a:p>
            <a:pPr indent="-18415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1130"/>
              </a:buClr>
              <a:buSzPts val="2100"/>
              <a:buChar char="•"/>
            </a:pPr>
            <a:r>
              <a:rPr lang="en-US" sz="2100">
                <a:solidFill>
                  <a:srgbClr val="071130"/>
                </a:solidFill>
              </a:rPr>
              <a:t>A phishing website is a domain </a:t>
            </a:r>
            <a:r>
              <a:rPr b="1" lang="en-US" sz="2100">
                <a:solidFill>
                  <a:srgbClr val="071130"/>
                </a:solidFill>
              </a:rPr>
              <a:t>similar in name and appearance</a:t>
            </a:r>
            <a:r>
              <a:rPr lang="en-US" sz="2100">
                <a:solidFill>
                  <a:srgbClr val="071130"/>
                </a:solidFill>
              </a:rPr>
              <a:t> to an official website </a:t>
            </a:r>
            <a:endParaRPr sz="2100">
              <a:solidFill>
                <a:srgbClr val="071130"/>
              </a:solidFill>
            </a:endParaRPr>
          </a:p>
          <a:p>
            <a:pPr indent="-18415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1130"/>
              </a:buClr>
              <a:buSzPts val="2100"/>
              <a:buChar char="•"/>
            </a:pPr>
            <a:r>
              <a:rPr lang="en-US" sz="2100">
                <a:solidFill>
                  <a:srgbClr val="071130"/>
                </a:solidFill>
              </a:rPr>
              <a:t>A link as a legitimate institution to lure individuals into providing sensitive data </a:t>
            </a:r>
            <a:endParaRPr sz="2100">
              <a:solidFill>
                <a:srgbClr val="071130"/>
              </a:solidFill>
            </a:endParaRPr>
          </a:p>
          <a:p>
            <a:pPr indent="-18415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1130"/>
              </a:buClr>
              <a:buSzPts val="2100"/>
              <a:buChar char="•"/>
            </a:pPr>
            <a:r>
              <a:rPr lang="en-US" sz="2100">
                <a:solidFill>
                  <a:srgbClr val="071130"/>
                </a:solidFill>
              </a:rPr>
              <a:t>Result in </a:t>
            </a:r>
            <a:r>
              <a:rPr b="1" lang="en-US" sz="2100">
                <a:solidFill>
                  <a:srgbClr val="071130"/>
                </a:solidFill>
              </a:rPr>
              <a:t>identity theft and financial loss</a:t>
            </a:r>
            <a:endParaRPr sz="2100">
              <a:solidFill>
                <a:srgbClr val="071130"/>
              </a:solidFill>
            </a:endParaRPr>
          </a:p>
          <a:p>
            <a:pPr indent="-184150" lvl="0" marL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71130"/>
              </a:buClr>
              <a:buSzPts val="2100"/>
              <a:buChar char="•"/>
            </a:pPr>
            <a:r>
              <a:rPr lang="en-US" sz="2100">
                <a:solidFill>
                  <a:srgbClr val="071130"/>
                </a:solidFill>
              </a:rPr>
              <a:t>Not-So-Fun facts:</a:t>
            </a:r>
            <a:endParaRPr sz="2100">
              <a:solidFill>
                <a:srgbClr val="071130"/>
              </a:solidFill>
            </a:endParaRPr>
          </a:p>
          <a:p>
            <a:pPr indent="-2095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1130"/>
              </a:buClr>
              <a:buSzPts val="2100"/>
              <a:buChar char="•"/>
            </a:pPr>
            <a:r>
              <a:rPr lang="en-US" sz="2100">
                <a:solidFill>
                  <a:srgbClr val="071130"/>
                </a:solidFill>
              </a:rPr>
              <a:t>Phishing is involved in </a:t>
            </a:r>
            <a:r>
              <a:rPr b="1" lang="en-US" sz="2100">
                <a:solidFill>
                  <a:srgbClr val="071130"/>
                </a:solidFill>
              </a:rPr>
              <a:t>90</a:t>
            </a:r>
            <a:r>
              <a:rPr b="1" lang="en-US" sz="2100">
                <a:solidFill>
                  <a:srgbClr val="071130"/>
                </a:solidFill>
              </a:rPr>
              <a:t>% breaches</a:t>
            </a:r>
            <a:endParaRPr b="1" sz="2100">
              <a:solidFill>
                <a:srgbClr val="071130"/>
              </a:solidFill>
            </a:endParaRPr>
          </a:p>
          <a:p>
            <a:pPr indent="-209550" lvl="1" marL="685800" rtl="0" algn="l">
              <a:spcBef>
                <a:spcPts val="0"/>
              </a:spcBef>
              <a:spcAft>
                <a:spcPts val="0"/>
              </a:spcAft>
              <a:buClr>
                <a:srgbClr val="071130"/>
              </a:buClr>
              <a:buSzPts val="2100"/>
              <a:buChar char="•"/>
            </a:pPr>
            <a:r>
              <a:rPr lang="en-US" sz="2100">
                <a:solidFill>
                  <a:srgbClr val="071130"/>
                </a:solidFill>
                <a:highlight>
                  <a:srgbClr val="FFFFFF"/>
                </a:highlight>
              </a:rPr>
              <a:t>The average cost of a breach is </a:t>
            </a:r>
            <a:r>
              <a:rPr b="1" lang="en-US" sz="2100">
                <a:solidFill>
                  <a:srgbClr val="071130"/>
                </a:solidFill>
                <a:highlight>
                  <a:srgbClr val="FFFFFF"/>
                </a:highlight>
              </a:rPr>
              <a:t>$3.86M dollars</a:t>
            </a:r>
            <a:endParaRPr b="1" sz="2100">
              <a:solidFill>
                <a:srgbClr val="071130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459" y="605225"/>
            <a:ext cx="4445541" cy="381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6925" y="4705625"/>
            <a:ext cx="1687400" cy="18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838200" y="1046162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67923" l="0" r="0" t="0"/>
          <a:stretch/>
        </p:blipFill>
        <p:spPr>
          <a:xfrm>
            <a:off x="6240425" y="3389575"/>
            <a:ext cx="4229100" cy="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0" l="0" r="0" t="67923"/>
          <a:stretch/>
        </p:blipFill>
        <p:spPr>
          <a:xfrm>
            <a:off x="1055850" y="3473913"/>
            <a:ext cx="4229100" cy="6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6240425" y="3882075"/>
            <a:ext cx="4229100" cy="1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</a:pPr>
            <a:r>
              <a:rPr b="1" lang="en-US" sz="1800">
                <a:solidFill>
                  <a:srgbClr val="292929"/>
                </a:solidFill>
                <a:highlight>
                  <a:schemeClr val="lt1"/>
                </a:highlight>
              </a:rPr>
              <a:t>Eg: A precision</a:t>
            </a:r>
            <a:r>
              <a:rPr lang="en-US" sz="1800">
                <a:solidFill>
                  <a:srgbClr val="292929"/>
                </a:solidFill>
                <a:highlight>
                  <a:schemeClr val="lt1"/>
                </a:highlight>
              </a:rPr>
              <a:t> of 0.8 means that 80% of all phishing predictions are </a:t>
            </a:r>
            <a:r>
              <a:rPr b="1" lang="en-US" sz="1800">
                <a:solidFill>
                  <a:srgbClr val="292929"/>
                </a:solidFill>
                <a:highlight>
                  <a:schemeClr val="lt1"/>
                </a:highlight>
              </a:rPr>
              <a:t>actually phishing websites</a:t>
            </a:r>
            <a:endParaRPr b="1"/>
          </a:p>
        </p:txBody>
      </p:sp>
      <p:sp>
        <p:nvSpPr>
          <p:cNvPr id="183" name="Google Shape;183;p30"/>
          <p:cNvSpPr txBox="1"/>
          <p:nvPr/>
        </p:nvSpPr>
        <p:spPr>
          <a:xfrm>
            <a:off x="762000" y="1792950"/>
            <a:ext cx="992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92929"/>
              </a:buClr>
              <a:buSzPts val="1800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chemeClr val="lt1"/>
                </a:highlight>
              </a:rPr>
              <a:t>We want to </a:t>
            </a:r>
            <a:r>
              <a:rPr lang="en-US" sz="1800">
                <a:solidFill>
                  <a:srgbClr val="292929"/>
                </a:solidFill>
                <a:highlight>
                  <a:schemeClr val="lt1"/>
                </a:highlight>
              </a:rPr>
              <a:t>identify</a:t>
            </a:r>
            <a:r>
              <a:rPr lang="en-US" sz="1800">
                <a:solidFill>
                  <a:srgbClr val="292929"/>
                </a:solidFill>
                <a:highlight>
                  <a:schemeClr val="lt1"/>
                </a:highlight>
              </a:rPr>
              <a:t> features that will help </a:t>
            </a:r>
            <a:r>
              <a:rPr lang="en-US" sz="1800">
                <a:solidFill>
                  <a:srgbClr val="292929"/>
                </a:solidFill>
                <a:highlight>
                  <a:schemeClr val="lt1"/>
                </a:highlight>
              </a:rPr>
              <a:t>identify</a:t>
            </a:r>
            <a:r>
              <a:rPr lang="en-US" sz="1800">
                <a:solidFill>
                  <a:srgbClr val="292929"/>
                </a:solidFill>
                <a:highlight>
                  <a:schemeClr val="lt1"/>
                </a:highlight>
              </a:rPr>
              <a:t> Phishing webpages </a:t>
            </a:r>
            <a:endParaRPr sz="180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•"/>
            </a:pPr>
            <a:r>
              <a:rPr lang="en-US" sz="1800">
                <a:solidFill>
                  <a:srgbClr val="292929"/>
                </a:solidFill>
                <a:highlight>
                  <a:schemeClr val="lt1"/>
                </a:highlight>
              </a:rPr>
              <a:t>We do not want to </a:t>
            </a:r>
            <a:r>
              <a:rPr b="1" lang="en-US" sz="1800">
                <a:solidFill>
                  <a:srgbClr val="292929"/>
                </a:solidFill>
                <a:highlight>
                  <a:schemeClr val="lt1"/>
                </a:highlight>
              </a:rPr>
              <a:t>miss any suspicious phishing website</a:t>
            </a:r>
            <a:r>
              <a:rPr lang="en-US" sz="1800">
                <a:solidFill>
                  <a:srgbClr val="292929"/>
                </a:solidFill>
                <a:highlight>
                  <a:schemeClr val="lt1"/>
                </a:highlight>
              </a:rPr>
              <a:t>. Therefore, we want False-Negatives to be as low as possible</a:t>
            </a:r>
            <a:r>
              <a:rPr b="1" lang="en-US" sz="1800">
                <a:solidFill>
                  <a:srgbClr val="292929"/>
                </a:solidFill>
                <a:highlight>
                  <a:schemeClr val="lt1"/>
                </a:highlight>
              </a:rPr>
              <a:t>, thus we are prioritizing </a:t>
            </a:r>
            <a:r>
              <a:rPr b="1" i="1" lang="en-US" sz="1800" u="sng">
                <a:solidFill>
                  <a:srgbClr val="292929"/>
                </a:solidFill>
                <a:highlight>
                  <a:schemeClr val="lt1"/>
                </a:highlight>
              </a:rPr>
              <a:t>Recall</a:t>
            </a:r>
            <a:endParaRPr b="1" i="1" u="sng"/>
          </a:p>
        </p:txBody>
      </p:sp>
      <p:sp>
        <p:nvSpPr>
          <p:cNvPr id="184" name="Google Shape;184;p30"/>
          <p:cNvSpPr txBox="1"/>
          <p:nvPr/>
        </p:nvSpPr>
        <p:spPr>
          <a:xfrm>
            <a:off x="986100" y="4400175"/>
            <a:ext cx="454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92929"/>
              </a:buClr>
              <a:buSzPts val="1800"/>
              <a:buChar char="•"/>
            </a:pPr>
            <a:r>
              <a:rPr b="1" lang="en-US" sz="1800">
                <a:solidFill>
                  <a:srgbClr val="292929"/>
                </a:solidFill>
                <a:highlight>
                  <a:schemeClr val="lt1"/>
                </a:highlight>
              </a:rPr>
              <a:t>Eg: A</a:t>
            </a:r>
            <a:r>
              <a:rPr b="1" lang="en-US" sz="1800">
                <a:solidFill>
                  <a:srgbClr val="292929"/>
                </a:solidFill>
                <a:highlight>
                  <a:schemeClr val="lt1"/>
                </a:highlight>
              </a:rPr>
              <a:t> recall </a:t>
            </a:r>
            <a:r>
              <a:rPr lang="en-US" sz="1800">
                <a:solidFill>
                  <a:srgbClr val="292929"/>
                </a:solidFill>
                <a:highlight>
                  <a:schemeClr val="lt1"/>
                </a:highlight>
              </a:rPr>
              <a:t>of 0.9 means that 90% of actual phishing websites are </a:t>
            </a:r>
            <a:r>
              <a:rPr b="1" lang="en-US" sz="1800">
                <a:solidFill>
                  <a:srgbClr val="292929"/>
                </a:solidFill>
                <a:highlight>
                  <a:schemeClr val="lt1"/>
                </a:highlight>
              </a:rPr>
              <a:t>correctly identified</a:t>
            </a:r>
            <a:r>
              <a:rPr lang="en-US" sz="1800">
                <a:solidFill>
                  <a:srgbClr val="292929"/>
                </a:solidFill>
                <a:highlight>
                  <a:schemeClr val="lt1"/>
                </a:highlight>
              </a:rPr>
              <a:t> as phishing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0" y="588968"/>
            <a:ext cx="121920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Understanding Data and Features..</a:t>
            </a:r>
            <a:endParaRPr sz="3300"/>
          </a:p>
        </p:txBody>
      </p:sp>
      <p:grpSp>
        <p:nvGrpSpPr>
          <p:cNvPr id="190" name="Google Shape;190;p31"/>
          <p:cNvGrpSpPr/>
          <p:nvPr/>
        </p:nvGrpSpPr>
        <p:grpSpPr>
          <a:xfrm>
            <a:off x="344744" y="2197526"/>
            <a:ext cx="7176241" cy="395366"/>
            <a:chOff x="435358" y="1192560"/>
            <a:chExt cx="8275186" cy="432000"/>
          </a:xfrm>
        </p:grpSpPr>
        <p:sp>
          <p:nvSpPr>
            <p:cNvPr id="191" name="Google Shape;191;p31"/>
            <p:cNvSpPr/>
            <p:nvPr/>
          </p:nvSpPr>
          <p:spPr>
            <a:xfrm>
              <a:off x="435358" y="1192560"/>
              <a:ext cx="392100" cy="4320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711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869328" y="1192560"/>
              <a:ext cx="2864400" cy="432000"/>
            </a:xfrm>
            <a:prstGeom prst="rect">
              <a:avLst/>
            </a:prstGeom>
            <a:solidFill>
              <a:srgbClr val="4255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FFFFFF"/>
                  </a:solidFill>
                </a:rPr>
                <a:t>URL Features</a:t>
              </a: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3775544" y="1192560"/>
              <a:ext cx="4935000" cy="4320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711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31"/>
          <p:cNvSpPr txBox="1"/>
          <p:nvPr/>
        </p:nvSpPr>
        <p:spPr>
          <a:xfrm>
            <a:off x="344738" y="2666343"/>
            <a:ext cx="1140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Features quantifying the contents of the URL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The features were built using the URL string available for each website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Eg - URL Length, </a:t>
            </a:r>
            <a:r>
              <a:rPr lang="en-US" sz="1300"/>
              <a:t>number</a:t>
            </a:r>
            <a:r>
              <a:rPr lang="en-US" sz="1300"/>
              <a:t> of </a:t>
            </a:r>
            <a:r>
              <a:rPr lang="en-US" sz="1300"/>
              <a:t>hyphens</a:t>
            </a:r>
            <a:r>
              <a:rPr lang="en-US" sz="1300"/>
              <a:t> in URL, etc</a:t>
            </a:r>
            <a:endParaRPr sz="1300"/>
          </a:p>
        </p:txBody>
      </p:sp>
      <p:sp>
        <p:nvSpPr>
          <p:cNvPr id="195" name="Google Shape;195;p31"/>
          <p:cNvSpPr txBox="1"/>
          <p:nvPr/>
        </p:nvSpPr>
        <p:spPr>
          <a:xfrm>
            <a:off x="362838" y="3993659"/>
            <a:ext cx="1140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Qualitative and </a:t>
            </a:r>
            <a:r>
              <a:rPr lang="en-US" sz="1300"/>
              <a:t>quantitative</a:t>
            </a:r>
            <a:r>
              <a:rPr lang="en-US" sz="1300"/>
              <a:t> features used to describe the content of webpage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Eg - Number of hyperlinks, numbers of images, etc</a:t>
            </a:r>
            <a:endParaRPr sz="1300"/>
          </a:p>
        </p:txBody>
      </p:sp>
      <p:sp>
        <p:nvSpPr>
          <p:cNvPr id="196" name="Google Shape;196;p31"/>
          <p:cNvSpPr txBox="1"/>
          <p:nvPr/>
        </p:nvSpPr>
        <p:spPr>
          <a:xfrm>
            <a:off x="420171" y="5120875"/>
            <a:ext cx="7428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Features designed to indicate Webpage relevance with respect to other Webpages in the </a:t>
            </a:r>
            <a:r>
              <a:rPr lang="en-US" sz="1300"/>
              <a:t>analysis</a:t>
            </a:r>
            <a:r>
              <a:rPr lang="en-US" sz="1300"/>
              <a:t> universe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Eg - Google Search Rank, DNS </a:t>
            </a:r>
            <a:r>
              <a:rPr lang="en-US" sz="1300"/>
              <a:t>registration</a:t>
            </a:r>
            <a:r>
              <a:rPr lang="en-US" sz="1300"/>
              <a:t>, etc</a:t>
            </a:r>
            <a:endParaRPr sz="1300"/>
          </a:p>
        </p:txBody>
      </p:sp>
      <p:sp>
        <p:nvSpPr>
          <p:cNvPr id="197" name="Google Shape;197;p31"/>
          <p:cNvSpPr txBox="1"/>
          <p:nvPr/>
        </p:nvSpPr>
        <p:spPr>
          <a:xfrm>
            <a:off x="116225" y="1343825"/>
            <a:ext cx="11827200" cy="446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87 features were extracted for </a:t>
            </a:r>
            <a:r>
              <a:rPr b="1" lang="en-US" sz="1700"/>
              <a:t>~11.4k Websites and analyzed to design prediction models</a:t>
            </a:r>
            <a:endParaRPr b="1" sz="1700"/>
          </a:p>
        </p:txBody>
      </p:sp>
      <p:grpSp>
        <p:nvGrpSpPr>
          <p:cNvPr id="198" name="Google Shape;198;p31"/>
          <p:cNvGrpSpPr/>
          <p:nvPr/>
        </p:nvGrpSpPr>
        <p:grpSpPr>
          <a:xfrm>
            <a:off x="325326" y="3524920"/>
            <a:ext cx="7176241" cy="395366"/>
            <a:chOff x="435358" y="1192560"/>
            <a:chExt cx="8275186" cy="432000"/>
          </a:xfrm>
        </p:grpSpPr>
        <p:sp>
          <p:nvSpPr>
            <p:cNvPr id="199" name="Google Shape;199;p31"/>
            <p:cNvSpPr/>
            <p:nvPr/>
          </p:nvSpPr>
          <p:spPr>
            <a:xfrm>
              <a:off x="435358" y="1192560"/>
              <a:ext cx="392100" cy="4320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711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869328" y="1192560"/>
              <a:ext cx="2864400" cy="432000"/>
            </a:xfrm>
            <a:prstGeom prst="rect">
              <a:avLst/>
            </a:prstGeom>
            <a:solidFill>
              <a:srgbClr val="4255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FFFFFF"/>
                  </a:solidFill>
                </a:rPr>
                <a:t>Content</a:t>
              </a:r>
              <a:r>
                <a:rPr b="1" lang="en-US" sz="1600">
                  <a:solidFill>
                    <a:srgbClr val="FFFFFF"/>
                  </a:solidFill>
                </a:rPr>
                <a:t> Features</a:t>
              </a: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775544" y="1192560"/>
              <a:ext cx="4935000" cy="4320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711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31"/>
          <p:cNvGrpSpPr/>
          <p:nvPr/>
        </p:nvGrpSpPr>
        <p:grpSpPr>
          <a:xfrm>
            <a:off x="344725" y="4652051"/>
            <a:ext cx="7176241" cy="395366"/>
            <a:chOff x="435358" y="1192560"/>
            <a:chExt cx="8275186" cy="432000"/>
          </a:xfrm>
        </p:grpSpPr>
        <p:sp>
          <p:nvSpPr>
            <p:cNvPr id="203" name="Google Shape;203;p31"/>
            <p:cNvSpPr/>
            <p:nvPr/>
          </p:nvSpPr>
          <p:spPr>
            <a:xfrm>
              <a:off x="435358" y="1192560"/>
              <a:ext cx="392100" cy="4320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711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869328" y="1192560"/>
              <a:ext cx="2864400" cy="432000"/>
            </a:xfrm>
            <a:prstGeom prst="rect">
              <a:avLst/>
            </a:prstGeom>
            <a:solidFill>
              <a:srgbClr val="4255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FFFFFF"/>
                  </a:solidFill>
                </a:rPr>
                <a:t>External </a:t>
              </a:r>
              <a:r>
                <a:rPr b="1" lang="en-US" sz="1600">
                  <a:solidFill>
                    <a:srgbClr val="FFFFFF"/>
                  </a:solidFill>
                </a:rPr>
                <a:t>Features</a:t>
              </a: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3775544" y="1192560"/>
              <a:ext cx="4935000" cy="4320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rgbClr val="0711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6" name="Google Shape;206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575" y="2013675"/>
            <a:ext cx="4321476" cy="3973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66900" y="849150"/>
            <a:ext cx="11591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000"/>
              <a:t>EDA Key Steps</a:t>
            </a:r>
            <a:endParaRPr sz="3000"/>
          </a:p>
        </p:txBody>
      </p:sp>
      <p:sp>
        <p:nvSpPr>
          <p:cNvPr id="212" name="Google Shape;212;p32"/>
          <p:cNvSpPr txBox="1"/>
          <p:nvPr/>
        </p:nvSpPr>
        <p:spPr>
          <a:xfrm>
            <a:off x="844825" y="2196550"/>
            <a:ext cx="4605000" cy="91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Correlation and check for </a:t>
            </a:r>
            <a:br>
              <a:rPr b="1" lang="en-US" sz="1600"/>
            </a:br>
            <a:r>
              <a:rPr b="1" lang="en-US" sz="1600"/>
              <a:t>Multicollinearity</a:t>
            </a:r>
            <a:endParaRPr b="1" sz="1600"/>
          </a:p>
        </p:txBody>
      </p:sp>
      <p:sp>
        <p:nvSpPr>
          <p:cNvPr id="213" name="Google Shape;213;p32"/>
          <p:cNvSpPr txBox="1"/>
          <p:nvPr/>
        </p:nvSpPr>
        <p:spPr>
          <a:xfrm>
            <a:off x="844825" y="3592988"/>
            <a:ext cx="4605000" cy="91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Feature Engineering</a:t>
            </a:r>
            <a:endParaRPr b="1" sz="1600"/>
          </a:p>
        </p:txBody>
      </p:sp>
      <p:sp>
        <p:nvSpPr>
          <p:cNvPr id="214" name="Google Shape;214;p32"/>
          <p:cNvSpPr txBox="1"/>
          <p:nvPr/>
        </p:nvSpPr>
        <p:spPr>
          <a:xfrm>
            <a:off x="6645975" y="2196563"/>
            <a:ext cx="4605000" cy="91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Categorical to Numerical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&amp;</a:t>
            </a:r>
            <a:br>
              <a:rPr b="1" lang="en-US" sz="1600"/>
            </a:br>
            <a:r>
              <a:rPr b="1" lang="en-US" sz="1600"/>
              <a:t>Scaling (Min-Max Scaler)</a:t>
            </a:r>
            <a:endParaRPr b="1" sz="1600"/>
          </a:p>
        </p:txBody>
      </p:sp>
      <p:sp>
        <p:nvSpPr>
          <p:cNvPr id="215" name="Google Shape;215;p32"/>
          <p:cNvSpPr txBox="1"/>
          <p:nvPr/>
        </p:nvSpPr>
        <p:spPr>
          <a:xfrm>
            <a:off x="6645975" y="3593000"/>
            <a:ext cx="4605000" cy="91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Missing Values</a:t>
            </a:r>
            <a:endParaRPr b="1" sz="1600"/>
          </a:p>
        </p:txBody>
      </p:sp>
      <p:sp>
        <p:nvSpPr>
          <p:cNvPr id="216" name="Google Shape;216;p32"/>
          <p:cNvSpPr txBox="1"/>
          <p:nvPr/>
        </p:nvSpPr>
        <p:spPr>
          <a:xfrm>
            <a:off x="563225" y="5118650"/>
            <a:ext cx="10949700" cy="911100"/>
          </a:xfrm>
          <a:prstGeom prst="rect">
            <a:avLst/>
          </a:prstGeom>
          <a:solidFill>
            <a:srgbClr val="E6F4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9 Features were finalized to run initial Model iterations</a:t>
            </a:r>
            <a:endParaRPr b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66900" y="696750"/>
            <a:ext cx="11591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300"/>
              <a:t>Selecting Features that indicate a strong relationship with Phishing websites</a:t>
            </a:r>
            <a:endParaRPr sz="3300"/>
          </a:p>
        </p:txBody>
      </p:sp>
      <p:sp>
        <p:nvSpPr>
          <p:cNvPr id="222" name="Google Shape;222;p33"/>
          <p:cNvSpPr txBox="1"/>
          <p:nvPr/>
        </p:nvSpPr>
        <p:spPr>
          <a:xfrm>
            <a:off x="366900" y="3198650"/>
            <a:ext cx="8695800" cy="3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1130"/>
              </a:buClr>
              <a:buSzPts val="1500"/>
              <a:buFont typeface="Noto Sans Symbols"/>
              <a:buChar char="●"/>
            </a:pPr>
            <a:r>
              <a:rPr b="1" lang="en-US" sz="1500">
                <a:solidFill>
                  <a:srgbClr val="071130"/>
                </a:solidFill>
              </a:rPr>
              <a:t>Domain Hyphens - </a:t>
            </a:r>
            <a:r>
              <a:rPr lang="en-US" sz="1500">
                <a:solidFill>
                  <a:srgbClr val="071130"/>
                </a:solidFill>
              </a:rPr>
              <a:t>Number of Hyphens in the URL Domain Name</a:t>
            </a:r>
            <a:endParaRPr sz="1500">
              <a:solidFill>
                <a:srgbClr val="07113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1130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1130"/>
              </a:buClr>
              <a:buSzPts val="1500"/>
              <a:buChar char="●"/>
            </a:pPr>
            <a:r>
              <a:rPr b="1" lang="en-US" sz="1500">
                <a:solidFill>
                  <a:srgbClr val="071130"/>
                </a:solidFill>
              </a:rPr>
              <a:t>Path Hyphens - </a:t>
            </a:r>
            <a:r>
              <a:rPr lang="en-US" sz="1500">
                <a:solidFill>
                  <a:srgbClr val="071130"/>
                </a:solidFill>
              </a:rPr>
              <a:t>Number of Hyphens in the URL Path</a:t>
            </a:r>
            <a:endParaRPr sz="1500">
              <a:solidFill>
                <a:srgbClr val="07113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1130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1130"/>
              </a:buClr>
              <a:buSzPts val="1500"/>
              <a:buChar char="●"/>
            </a:pPr>
            <a:r>
              <a:rPr b="1" lang="en-US" sz="1500">
                <a:solidFill>
                  <a:srgbClr val="071130"/>
                </a:solidFill>
              </a:rPr>
              <a:t>Path Underscores - </a:t>
            </a:r>
            <a:r>
              <a:rPr lang="en-US" sz="1500">
                <a:solidFill>
                  <a:srgbClr val="071130"/>
                </a:solidFill>
              </a:rPr>
              <a:t>Number of Underscores in the URL Path</a:t>
            </a:r>
            <a:endParaRPr sz="1500">
              <a:solidFill>
                <a:srgbClr val="07113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1130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1130"/>
              </a:buClr>
              <a:buSzPts val="1500"/>
              <a:buChar char="●"/>
            </a:pPr>
            <a:r>
              <a:rPr b="1" lang="en-US" sz="1500">
                <a:solidFill>
                  <a:srgbClr val="071130"/>
                </a:solidFill>
              </a:rPr>
              <a:t>Slashes - </a:t>
            </a:r>
            <a:r>
              <a:rPr lang="en-US" sz="1500">
                <a:solidFill>
                  <a:srgbClr val="071130"/>
                </a:solidFill>
              </a:rPr>
              <a:t>Number of Slashes in the URL</a:t>
            </a:r>
            <a:endParaRPr sz="1500">
              <a:solidFill>
                <a:srgbClr val="07113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1130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71130"/>
              </a:buClr>
              <a:buSzPts val="1500"/>
              <a:buChar char="●"/>
            </a:pPr>
            <a:r>
              <a:rPr b="1" lang="en-US" sz="1500">
                <a:solidFill>
                  <a:srgbClr val="071130"/>
                </a:solidFill>
              </a:rPr>
              <a:t>Ratio Digits to URL - </a:t>
            </a:r>
            <a:r>
              <a:rPr lang="en-US" sz="1500">
                <a:solidFill>
                  <a:srgbClr val="071130"/>
                </a:solidFill>
              </a:rPr>
              <a:t>Ratio of Digits to total characters in URL</a:t>
            </a:r>
            <a:endParaRPr sz="1500">
              <a:solidFill>
                <a:srgbClr val="07113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1130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solidFill>
                  <a:srgbClr val="071130"/>
                </a:solidFill>
              </a:rPr>
              <a:t>Number of “WWW”s -</a:t>
            </a:r>
            <a:r>
              <a:rPr b="1" lang="en-US" sz="1500"/>
              <a:t> </a:t>
            </a:r>
            <a:r>
              <a:rPr lang="en-US" sz="1500"/>
              <a:t>Number of “WWW”s used in the URL Name</a:t>
            </a:r>
            <a:endParaRPr sz="1500"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675" y="1711675"/>
            <a:ext cx="5426850" cy="503455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366900" y="1780975"/>
            <a:ext cx="6316800" cy="903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71130"/>
                </a:solidFill>
              </a:rPr>
              <a:t>Features based on URL composition</a:t>
            </a:r>
            <a:endParaRPr>
              <a:solidFill>
                <a:srgbClr val="0711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66900" y="696750"/>
            <a:ext cx="11591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sz="3000"/>
              <a:t>Impact </a:t>
            </a:r>
            <a:r>
              <a:rPr lang="en-US" sz="3000"/>
              <a:t>of chosen metrics on Phishing (Y-Variable)</a:t>
            </a:r>
            <a:endParaRPr sz="3000"/>
          </a:p>
        </p:txBody>
      </p:sp>
      <p:pic>
        <p:nvPicPr>
          <p:cNvPr id="230" name="Google Shape;230;p3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0" y="2172175"/>
            <a:ext cx="5920500" cy="366084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34"/>
          <p:cNvSpPr txBox="1"/>
          <p:nvPr/>
        </p:nvSpPr>
        <p:spPr>
          <a:xfrm>
            <a:off x="799125" y="1569200"/>
            <a:ext cx="47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Concentration of Phishing Websites </a:t>
            </a:r>
            <a:r>
              <a:rPr b="1" i="1" lang="en-US" u="sng"/>
              <a:t>increases</a:t>
            </a:r>
            <a:r>
              <a:rPr b="1" i="1" lang="en-US"/>
              <a:t> in </a:t>
            </a:r>
            <a:r>
              <a:rPr b="1" i="1" lang="en-US"/>
              <a:t>buckets</a:t>
            </a:r>
            <a:r>
              <a:rPr b="1" i="1" lang="en-US"/>
              <a:t> </a:t>
            </a:r>
            <a:r>
              <a:rPr b="1" i="1" lang="en-US"/>
              <a:t>with higher slashes</a:t>
            </a:r>
            <a:endParaRPr b="1" i="1"/>
          </a:p>
        </p:txBody>
      </p:sp>
      <p:sp>
        <p:nvSpPr>
          <p:cNvPr id="232" name="Google Shape;232;p34"/>
          <p:cNvSpPr txBox="1"/>
          <p:nvPr/>
        </p:nvSpPr>
        <p:spPr>
          <a:xfrm>
            <a:off x="6705650" y="1569200"/>
            <a:ext cx="47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Concentration of Phishing Websites </a:t>
            </a:r>
            <a:r>
              <a:rPr b="1" i="1" lang="en-US" u="sng"/>
              <a:t>decreases</a:t>
            </a:r>
            <a:r>
              <a:rPr b="1" i="1" lang="en-US"/>
              <a:t> in buckets </a:t>
            </a:r>
            <a:r>
              <a:rPr b="1" i="1" lang="en-US"/>
              <a:t>with higher Hyphens</a:t>
            </a:r>
            <a:endParaRPr b="1" i="1"/>
          </a:p>
        </p:txBody>
      </p:sp>
      <p:pic>
        <p:nvPicPr>
          <p:cNvPr id="233" name="Google Shape;233;p3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800" y="2172175"/>
            <a:ext cx="5920500" cy="366084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p Orange Bar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op Orange Bar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Card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