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F37B03-54B6-45B2-9350-113571A9DBC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035F16B-46C3-41C3-A263-E4C5ED879B3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8F6D4B-3A35-4A99-A5B6-3B0D8645642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2473E5-6A3A-4880-8670-10248A3CA31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763093A-B24E-437A-BAA6-A6BA5C0609A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673FF8-D46F-432A-B72C-51A18674244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E811206-3AD8-4B00-BDAE-086D5FB071B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E7BA9E3-6400-4529-8241-D790872B305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EF744D-8C9E-4CCC-8B6F-D9FACACF121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CABC2A4-0071-47F2-A720-A67D5274567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1FAED1B-F7B6-4335-AC52-29B824448C2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E549B13-1FC8-48BC-B8DE-63F0AB1511A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1160" y="4662360"/>
            <a:ext cx="547200" cy="39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86E7CC-D4E3-4912-934F-5184C2D3935F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54;p13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55;p13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56;p13"/>
          <p:cNvSpPr/>
          <p:nvPr/>
        </p:nvSpPr>
        <p:spPr>
          <a:xfrm>
            <a:off x="6361920" y="2399400"/>
            <a:ext cx="272916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3101"/>
              </a:spcAft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2" name="Google Shape;57;p13" descr=""/>
          <p:cNvPicPr/>
          <p:nvPr/>
        </p:nvPicPr>
        <p:blipFill>
          <a:blip r:embed="rId2"/>
          <a:stretch/>
        </p:blipFill>
        <p:spPr>
          <a:xfrm>
            <a:off x="1278000" y="1229040"/>
            <a:ext cx="6584400" cy="370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114;p 3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80" name="Google Shape;115;p 4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3598920" y="719280"/>
            <a:ext cx="197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Mobileseva Analytics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720000" y="1370880"/>
            <a:ext cx="7739280" cy="34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14;p 4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84" name="Google Shape;115;p 5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3598920" y="719280"/>
            <a:ext cx="197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Mobileseva Analytics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6" name=""/>
          <p:cNvGraphicFramePr/>
          <p:nvPr/>
        </p:nvGraphicFramePr>
        <p:xfrm>
          <a:off x="2049120" y="1354320"/>
          <a:ext cx="4060440" cy="3379320"/>
        </p:xfrm>
        <a:graphic>
          <a:graphicData uri="http://schemas.openxmlformats.org/drawingml/2006/table">
            <a:tbl>
              <a:tblPr/>
              <a:tblGrid>
                <a:gridCol w="1014840"/>
                <a:gridCol w="1014840"/>
                <a:gridCol w="1014840"/>
                <a:gridCol w="1016280"/>
              </a:tblGrid>
              <a:tr h="254880">
                <a:tc gridSpan="4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Month Wise Messages Count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199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Sr.No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Messages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Received Messages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Sent Messages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8024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March-2023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1469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573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896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024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April-2023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1854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806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1048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80244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May-2023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146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65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81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14;p 1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15;p 2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9" name=""/>
          <p:cNvGraphicFramePr/>
          <p:nvPr/>
        </p:nvGraphicFramePr>
        <p:xfrm>
          <a:off x="2714040" y="1315080"/>
          <a:ext cx="3299040" cy="3665520"/>
        </p:xfrm>
        <a:graphic>
          <a:graphicData uri="http://schemas.openxmlformats.org/drawingml/2006/table">
            <a:tbl>
              <a:tblPr/>
              <a:tblGrid>
                <a:gridCol w="528480"/>
                <a:gridCol w="1671480"/>
                <a:gridCol w="1099440"/>
              </a:tblGrid>
              <a:tr h="4136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Sr.No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Analytics Field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243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Messages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1.6k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136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Sent Messages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1k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36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Received Messages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633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136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Conversations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171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3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Users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171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136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Average Session Length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0.27 Minutes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3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Overall Messages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4k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136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Most Common Intent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info_user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43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Missed Messages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133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90" name=""/>
          <p:cNvSpPr/>
          <p:nvPr/>
        </p:nvSpPr>
        <p:spPr>
          <a:xfrm>
            <a:off x="3598920" y="719280"/>
            <a:ext cx="197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ePramaan Analytics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14;p 5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115;p 6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3598920" y="719280"/>
            <a:ext cx="197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ePramaan Analytics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1080000" y="1210680"/>
            <a:ext cx="6807600" cy="38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114;p 6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115;p 7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598920" y="719280"/>
            <a:ext cx="197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ePramaan Analytics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900000" y="1291680"/>
            <a:ext cx="7379640" cy="360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114;p 7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115;p 8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598920" y="719280"/>
            <a:ext cx="197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ePramaan Analytics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2" name=""/>
          <p:cNvGraphicFramePr/>
          <p:nvPr/>
        </p:nvGraphicFramePr>
        <p:xfrm>
          <a:off x="2697480" y="1297440"/>
          <a:ext cx="3463200" cy="3188880"/>
        </p:xfrm>
        <a:graphic>
          <a:graphicData uri="http://schemas.openxmlformats.org/drawingml/2006/table">
            <a:tbl>
              <a:tblPr/>
              <a:tblGrid>
                <a:gridCol w="865800"/>
                <a:gridCol w="865800"/>
                <a:gridCol w="865800"/>
                <a:gridCol w="865800"/>
              </a:tblGrid>
              <a:tr h="262440">
                <a:tc gridSpan="4"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Month Wise Messages Count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037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Sr.No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Messages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Received Messages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Sent Messages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743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Feb-2023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1121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427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694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743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March-2023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240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155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7436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April-2023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170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61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109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21;p21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22;p21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Editor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23;p21"/>
          <p:cNvSpPr/>
          <p:nvPr/>
        </p:nvSpPr>
        <p:spPr>
          <a:xfrm>
            <a:off x="6247800" y="2690640"/>
            <a:ext cx="2210400" cy="10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Allows user to create and edit intent file from UI with the necessary syntax.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rcRect l="0" t="0" r="9926" b="0"/>
          <a:stretch/>
        </p:blipFill>
        <p:spPr>
          <a:xfrm>
            <a:off x="218520" y="1324440"/>
            <a:ext cx="5359320" cy="334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29;p22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108" name="Google Shape;130;p22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chemeClr val="dk1"/>
                </a:solidFill>
                <a:latin typeface="Arial"/>
                <a:ea typeface="Arial"/>
              </a:rPr>
              <a:t>Editor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31;p22"/>
          <p:cNvSpPr/>
          <p:nvPr/>
        </p:nvSpPr>
        <p:spPr>
          <a:xfrm>
            <a:off x="6526800" y="2690640"/>
            <a:ext cx="22104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Allows user to create and edit Domain file from UI with the proper Syntax.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95120" y="1322280"/>
            <a:ext cx="6283800" cy="353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37;p23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112" name="Google Shape;138;p23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chemeClr val="dk1"/>
                </a:solidFill>
                <a:latin typeface="Arial"/>
                <a:ea typeface="Arial"/>
              </a:rPr>
              <a:t>Editor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39;p23"/>
          <p:cNvSpPr/>
          <p:nvPr/>
        </p:nvSpPr>
        <p:spPr>
          <a:xfrm>
            <a:off x="6526800" y="2690640"/>
            <a:ext cx="2210400" cy="10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Allows user to create and edit Stories file from UI with the necessary syntax.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268200" y="1439640"/>
            <a:ext cx="5850000" cy="328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45;p24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116" name="Google Shape;146;p24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chemeClr val="dk1"/>
                </a:solidFill>
                <a:latin typeface="Arial"/>
                <a:ea typeface="Arial"/>
              </a:rPr>
              <a:t>Editor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47;p24"/>
          <p:cNvSpPr/>
          <p:nvPr/>
        </p:nvSpPr>
        <p:spPr>
          <a:xfrm>
            <a:off x="6298560" y="2509920"/>
            <a:ext cx="22104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Allows user to train the bot after file creation from UI.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rcRect l="0" t="0" r="0" b="31133"/>
          <a:stretch/>
        </p:blipFill>
        <p:spPr>
          <a:xfrm>
            <a:off x="359640" y="1619640"/>
            <a:ext cx="5938560" cy="238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62;p14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63;p14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Google Shape;64;p14" descr=""/>
          <p:cNvPicPr/>
          <p:nvPr/>
        </p:nvPicPr>
        <p:blipFill>
          <a:blip r:embed="rId2"/>
          <a:srcRect l="17614" t="0" r="1986" b="0"/>
          <a:stretch/>
        </p:blipFill>
        <p:spPr>
          <a:xfrm>
            <a:off x="728640" y="1298880"/>
            <a:ext cx="5196960" cy="363528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65;p14"/>
          <p:cNvSpPr/>
          <p:nvPr/>
        </p:nvSpPr>
        <p:spPr>
          <a:xfrm>
            <a:off x="6361920" y="2399400"/>
            <a:ext cx="272916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3101"/>
              </a:spcAft>
              <a:tabLst>
                <a:tab algn="l" pos="0"/>
              </a:tabLst>
            </a:pPr>
            <a:r>
              <a:rPr b="0" lang="en-GB" sz="14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Roboto"/>
              </a:rPr>
              <a:t>It displays the feedback and rating by the User for complete chat experience.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70;p15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48" name="Google Shape;71;p15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73;p15"/>
          <p:cNvSpPr/>
          <p:nvPr/>
        </p:nvSpPr>
        <p:spPr>
          <a:xfrm>
            <a:off x="5725800" y="1897200"/>
            <a:ext cx="3160440" cy="9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3101"/>
              </a:spcAft>
              <a:tabLst>
                <a:tab algn="l" pos="0"/>
              </a:tabLst>
            </a:pPr>
            <a:r>
              <a:rPr b="0" lang="en-GB" sz="14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Roboto"/>
              </a:rPr>
              <a:t>Dropdown allows user to select from variety of Graph-Types e.g Bar,Pie,Doughnut,Radar,Line etc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75;p15"/>
          <p:cNvSpPr/>
          <p:nvPr/>
        </p:nvSpPr>
        <p:spPr>
          <a:xfrm>
            <a:off x="5725080" y="3402000"/>
            <a:ext cx="265968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spcBef>
                <a:spcPts val="1100"/>
              </a:spcBef>
              <a:spcAft>
                <a:spcPts val="3101"/>
              </a:spcAft>
              <a:tabLst>
                <a:tab algn="l" pos="0"/>
              </a:tabLst>
            </a:pPr>
            <a:r>
              <a:rPr b="0" lang="en-GB" sz="1400" spc="-1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Roboto"/>
              </a:rPr>
              <a:t>User can Analyze the data by selecting the dates from UI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178920" y="1619280"/>
            <a:ext cx="5038560" cy="3058560"/>
          </a:xfrm>
          <a:prstGeom prst="rect">
            <a:avLst/>
          </a:prstGeom>
          <a:ln w="0">
            <a:noFill/>
          </a:ln>
        </p:spPr>
      </p:pic>
      <p:pic>
        <p:nvPicPr>
          <p:cNvPr id="52" name="Google Shape;74;p15" descr=""/>
          <p:cNvPicPr/>
          <p:nvPr/>
        </p:nvPicPr>
        <p:blipFill>
          <a:blip r:embed="rId3"/>
          <a:srcRect l="25044" t="13508" r="33423" b="40267"/>
          <a:stretch/>
        </p:blipFill>
        <p:spPr>
          <a:xfrm>
            <a:off x="3058560" y="2519280"/>
            <a:ext cx="2011320" cy="1258560"/>
          </a:xfrm>
          <a:prstGeom prst="rect">
            <a:avLst/>
          </a:prstGeom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80;p16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81;p16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Google Shape;82;p16" descr=""/>
          <p:cNvPicPr/>
          <p:nvPr/>
        </p:nvPicPr>
        <p:blipFill>
          <a:blip r:embed="rId2"/>
          <a:srcRect l="17653" t="989" r="0" b="980"/>
          <a:stretch/>
        </p:blipFill>
        <p:spPr>
          <a:xfrm>
            <a:off x="150840" y="1282680"/>
            <a:ext cx="5426280" cy="3632400"/>
          </a:xfrm>
          <a:prstGeom prst="rect">
            <a:avLst/>
          </a:prstGeom>
          <a:ln w="0">
            <a:noFill/>
          </a:ln>
        </p:spPr>
      </p:pic>
      <p:sp>
        <p:nvSpPr>
          <p:cNvPr id="56" name="Google Shape;83;p16"/>
          <p:cNvSpPr/>
          <p:nvPr/>
        </p:nvSpPr>
        <p:spPr>
          <a:xfrm>
            <a:off x="7013880" y="2106000"/>
            <a:ext cx="177912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Google Shape;84;p16"/>
          <p:cNvSpPr/>
          <p:nvPr/>
        </p:nvSpPr>
        <p:spPr>
          <a:xfrm>
            <a:off x="6925680" y="1785240"/>
            <a:ext cx="1668240" cy="102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1100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101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5;p16"/>
          <p:cNvSpPr/>
          <p:nvPr/>
        </p:nvSpPr>
        <p:spPr>
          <a:xfrm>
            <a:off x="6505200" y="2620440"/>
            <a:ext cx="2088720" cy="10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It is displaying the total number of messages sent by bot to the user while chatting.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90;p17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91;p17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93;p17"/>
          <p:cNvSpPr/>
          <p:nvPr/>
        </p:nvSpPr>
        <p:spPr>
          <a:xfrm>
            <a:off x="6495120" y="2441160"/>
            <a:ext cx="2553480" cy="10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It keeps the record about bot does not able to respond to user query and also keeps a track of suggested question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538560" y="1259280"/>
            <a:ext cx="4678560" cy="365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98;p18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64" name="Google Shape;99;p18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100;p18"/>
          <p:cNvSpPr/>
          <p:nvPr/>
        </p:nvSpPr>
        <p:spPr>
          <a:xfrm>
            <a:off x="6463440" y="2652840"/>
            <a:ext cx="22104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It is displaying the sentiment of user while chatting with the bot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Google Shape;101;p18" descr=""/>
          <p:cNvPicPr/>
          <p:nvPr/>
        </p:nvPicPr>
        <p:blipFill>
          <a:blip r:embed="rId2"/>
          <a:srcRect l="17495" t="0" r="0" b="0"/>
          <a:stretch/>
        </p:blipFill>
        <p:spPr>
          <a:xfrm>
            <a:off x="384480" y="1278000"/>
            <a:ext cx="5498640" cy="374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106;p19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68" name="Google Shape;107;p19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Google Shape;108;p19" descr=""/>
          <p:cNvPicPr/>
          <p:nvPr/>
        </p:nvPicPr>
        <p:blipFill>
          <a:blip r:embed="rId2"/>
          <a:srcRect l="17584" t="0" r="49" b="0"/>
          <a:stretch/>
        </p:blipFill>
        <p:spPr>
          <a:xfrm>
            <a:off x="243000" y="1375200"/>
            <a:ext cx="5533560" cy="3458520"/>
          </a:xfrm>
          <a:prstGeom prst="rect">
            <a:avLst/>
          </a:prstGeom>
          <a:ln w="0">
            <a:noFill/>
          </a:ln>
        </p:spPr>
      </p:pic>
      <p:sp>
        <p:nvSpPr>
          <p:cNvPr id="70" name="Google Shape;109;p19"/>
          <p:cNvSpPr/>
          <p:nvPr/>
        </p:nvSpPr>
        <p:spPr>
          <a:xfrm>
            <a:off x="6526800" y="2690640"/>
            <a:ext cx="22104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It is displaying the intent which is fired maximum time while chat.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114;p20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72" name="Google Shape;115;p20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3" name=""/>
          <p:cNvGraphicFramePr/>
          <p:nvPr/>
        </p:nvGraphicFramePr>
        <p:xfrm>
          <a:off x="2957400" y="1305000"/>
          <a:ext cx="3444840" cy="3823200"/>
        </p:xfrm>
        <a:graphic>
          <a:graphicData uri="http://schemas.openxmlformats.org/drawingml/2006/table">
            <a:tbl>
              <a:tblPr/>
              <a:tblGrid>
                <a:gridCol w="491400"/>
                <a:gridCol w="1571400"/>
                <a:gridCol w="1382400"/>
              </a:tblGrid>
              <a:tr h="27324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Sr.No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Analytics Field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261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1)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Messages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3.6k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61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2)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Sent Messages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2.1k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02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3)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Received Messages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1.4k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61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4)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Conversations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430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1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5)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Total Users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430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302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6)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Average Session Length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 Minutes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1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7)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Overall Messages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7.1k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61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8)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Most Common Intent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info_mobile_seva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61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9)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Overall Feedback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610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10)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Missed Messages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174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02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11)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Liked,Disliked Messages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19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[735,0]</a:t>
                      </a:r>
                      <a:endParaRPr b="0" lang="en-IN" sz="119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4" name=""/>
          <p:cNvSpPr/>
          <p:nvPr/>
        </p:nvSpPr>
        <p:spPr>
          <a:xfrm>
            <a:off x="3598920" y="719280"/>
            <a:ext cx="197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Mobileseva Analytics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114;p 2" descr=""/>
          <p:cNvPicPr/>
          <p:nvPr/>
        </p:nvPicPr>
        <p:blipFill>
          <a:blip r:embed="rId1"/>
          <a:stretch/>
        </p:blipFill>
        <p:spPr>
          <a:xfrm>
            <a:off x="150840" y="151560"/>
            <a:ext cx="974520" cy="1011600"/>
          </a:xfrm>
          <a:prstGeom prst="rect">
            <a:avLst/>
          </a:prstGeom>
          <a:ln w="0">
            <a:noFill/>
          </a:ln>
        </p:spPr>
      </p:pic>
      <p:sp>
        <p:nvSpPr>
          <p:cNvPr id="76" name="Google Shape;115;p 3"/>
          <p:cNvSpPr/>
          <p:nvPr/>
        </p:nvSpPr>
        <p:spPr>
          <a:xfrm>
            <a:off x="2201760" y="151560"/>
            <a:ext cx="5197320" cy="44172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1700" spc="-1" strike="noStrike">
                <a:solidFill>
                  <a:srgbClr val="000000"/>
                </a:solidFill>
                <a:latin typeface="Arial"/>
                <a:ea typeface="Arial"/>
              </a:rPr>
              <a:t>Analytics Dashboard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3598920" y="719280"/>
            <a:ext cx="197856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Arial"/>
                <a:ea typeface="DejaVu Sans"/>
              </a:rPr>
              <a:t>Mobileseva Analytics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180000" y="1163880"/>
            <a:ext cx="8639280" cy="392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Application>LibreOffice/7.5.3.2$Windows_X86_64 LibreOffice_project/9f56dff12ba03b9acd7730a5a481eea045e468f3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2023-05-17T10:31:17Z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