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Merriweather" panose="00000500000000000000" pitchFamily="2" charset="0"/>
      <p:regular r:id="rId26"/>
      <p:bold r:id="rId27"/>
      <p:italic r:id="rId28"/>
      <p:boldItalic r:id="rId29"/>
    </p:embeddedFont>
    <p:embeddedFont>
      <p:font typeface="Roboto" panose="020F0502020204030204"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552cc0ed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552cc0ed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102bb589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102bb589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b552cc0ed_0_3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b552cc0ed_0_3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b552cc0ed_0_3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b552cc0ed_0_3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b552cc0ed_0_3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b552cc0ed_0_3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102bb58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102bb5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102bb589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102bb589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102bb589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3102bb589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552cc0ed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552cc0e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102bb589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02bb58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b552cc0ed_0_3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b552cc0ed_0_3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552cc0ed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552cc0e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b552cc0e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b552cc0e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b552cc0ed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b552cc0e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102bb589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102bb589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b552cc0ed_0_3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b552cc0ed_0_3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b552cc0ed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b552cc0e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b552cc0ed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b552cc0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b552cc0ed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b552cc0e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b552cc0ed_0_3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b552cc0ed_0_3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102bb58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102bb5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b552cc0ed_0_3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b552cc0ed_0_3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b552cc0e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b552cc0e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idx="4294967295"/>
          </p:nvPr>
        </p:nvSpPr>
        <p:spPr>
          <a:xfrm>
            <a:off x="126325" y="-3"/>
            <a:ext cx="8400600" cy="349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b="1">
                <a:solidFill>
                  <a:srgbClr val="351C75"/>
                </a:solidFill>
                <a:highlight>
                  <a:schemeClr val="lt1"/>
                </a:highlight>
              </a:rPr>
              <a:t>REAL TIME FACE MASK </a:t>
            </a:r>
            <a:endParaRPr sz="3900" b="1">
              <a:solidFill>
                <a:srgbClr val="351C75"/>
              </a:solidFill>
              <a:highlight>
                <a:schemeClr val="lt1"/>
              </a:highlight>
            </a:endParaRPr>
          </a:p>
          <a:p>
            <a:pPr marL="0" lvl="0" indent="0" algn="l" rtl="0">
              <a:spcBef>
                <a:spcPts val="0"/>
              </a:spcBef>
              <a:spcAft>
                <a:spcPts val="0"/>
              </a:spcAft>
              <a:buNone/>
            </a:pPr>
            <a:r>
              <a:rPr lang="en" sz="3900" b="1">
                <a:solidFill>
                  <a:srgbClr val="351C75"/>
                </a:solidFill>
                <a:highlight>
                  <a:schemeClr val="lt1"/>
                </a:highlight>
              </a:rPr>
              <a:t>DETECTION</a:t>
            </a:r>
            <a:endParaRPr sz="3900">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subTitle" idx="1"/>
          </p:nvPr>
        </p:nvSpPr>
        <p:spPr>
          <a:xfrm>
            <a:off x="311700" y="492925"/>
            <a:ext cx="8317200" cy="391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a:solidFill>
                  <a:srgbClr val="000000"/>
                </a:solidFill>
                <a:latin typeface="Arial"/>
                <a:ea typeface="Arial"/>
                <a:cs typeface="Arial"/>
                <a:sym typeface="Arial"/>
              </a:rPr>
              <a:t>● </a:t>
            </a:r>
            <a:r>
              <a:rPr lang="en" b="1">
                <a:solidFill>
                  <a:schemeClr val="dk1"/>
                </a:solidFill>
              </a:rPr>
              <a:t>YOLO is primarily designed for object detection tasks in complex scenes,  YOLO is a heavier and more complex model compared to MobileNetV2, and it requires more computational resources and training time.</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sz="1300" b="1">
                <a:solidFill>
                  <a:srgbClr val="000000"/>
                </a:solidFill>
                <a:latin typeface="Arial"/>
                <a:ea typeface="Arial"/>
                <a:cs typeface="Arial"/>
                <a:sym typeface="Arial"/>
              </a:rPr>
              <a:t>● </a:t>
            </a:r>
            <a:r>
              <a:rPr lang="en" b="1">
                <a:solidFill>
                  <a:schemeClr val="dk1"/>
                </a:solidFill>
              </a:rPr>
              <a:t>DenseNet is a good model architecture for many computer vision tasks, it may not be the best choice for real-time face mask detection due to its computational complexity and large number of parameters as compared to MobileNetV2. </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sz="1800" b="1">
                <a:solidFill>
                  <a:srgbClr val="000000"/>
                </a:solidFill>
                <a:latin typeface="Arial"/>
                <a:ea typeface="Arial"/>
                <a:cs typeface="Arial"/>
                <a:sym typeface="Arial"/>
              </a:rPr>
              <a:t>● We Design the head of the model that is to be placed on the top of the base model.</a:t>
            </a:r>
            <a:r>
              <a:rPr lang="en" sz="1300" b="1">
                <a:solidFill>
                  <a:srgbClr val="000000"/>
                </a:solidFill>
                <a:latin typeface="Arial"/>
                <a:ea typeface="Arial"/>
                <a:cs typeface="Arial"/>
                <a:sym typeface="Arial"/>
              </a:rPr>
              <a:t> </a:t>
            </a: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●Average pooling Layer :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This results in a smaller feature map that preserves the important information from the original image and helps in reducing computational complexity. We have used pool size 7x7 pixels.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Flatten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Transforms the 2D feature maps generated by Average pooling layer into a 1D feature vector. This is necessary because the fully connected (Dense) layer requires a 1D input.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400" b="1">
                <a:solidFill>
                  <a:srgbClr val="000000"/>
                </a:solidFill>
                <a:latin typeface="Roboto"/>
                <a:ea typeface="Roboto"/>
                <a:cs typeface="Roboto"/>
                <a:sym typeface="Roboto"/>
              </a:rPr>
              <a:t> Dense layer :</a:t>
            </a:r>
            <a:endParaRPr sz="1400" b="1">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400" b="1">
                <a:solidFill>
                  <a:srgbClr val="000000"/>
                </a:solidFill>
                <a:latin typeface="Roboto"/>
                <a:ea typeface="Roboto"/>
                <a:cs typeface="Roboto"/>
                <a:sym typeface="Roboto"/>
              </a:rPr>
              <a:t>Dense layer 128 units and a ReLU activation function. This is a fully connected layer that performs a linear transformation on the input and applies the ReLU activation function element-wise.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Dropout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A dropout layer with dropout rate of 0.5 is used , which randomly sets 50% of the layer's outputs to zero during training. This is a regularization technique that helps prevent overfitting by forcing the network to learn more robust features.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Final Dense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Dense layer with 2 units (We have 2 classes) and a softmax activation function. This is the output layer of the model, which produces a probability distribution over the two classes (masked and unmasked ) based on the input image. The softmax activation ensures that the output values sum up to 1, allowing us to interpret them as probabilities and take the class with a higher probability as the final prediction.</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ADAM Optimizer</a:t>
            </a:r>
            <a:endParaRPr b="1"/>
          </a:p>
        </p:txBody>
      </p:sp>
      <p:sp>
        <p:nvSpPr>
          <p:cNvPr id="145" name="Google Shape;145;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1"/>
                </a:solidFill>
              </a:rPr>
              <a:t>Adam optimizer can adapt the learning rate for each parameter of the model based on the past gradient values and it also uses the moving average of the gradient instead of the gradient itself. This helps to achieve faster convergence and better accuracy, especially when dealing with large datasets or complex models.</a:t>
            </a:r>
            <a:endParaRPr sz="1500" b="1">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subTitle" idx="1"/>
          </p:nvPr>
        </p:nvSpPr>
        <p:spPr>
          <a:xfrm>
            <a:off x="311700" y="431825"/>
            <a:ext cx="8408700" cy="419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Adaptive Gradient algo adapts the learning rate for each parameter based on the historical gradient information, it scales the learning rate based on the sum of the squares of the historical gradients for each parameter. learning rate keeps decreasing as training progresses, which can lead to slow convergence and squared gradients make algo inefficient.</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RMSprop tries to solve this by using an exponentially weighted moving average of the squared gradients to scale the learning rate.</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subTitle" idx="1"/>
          </p:nvPr>
        </p:nvSpPr>
        <p:spPr>
          <a:xfrm>
            <a:off x="311700" y="492925"/>
            <a:ext cx="8531100" cy="376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ADAM combines the benefits of two other extensions of stochastic gradient descent (SGD), namely, Adaptive Gradient Algorithm (AdaGrad) and Root Mean Square Propagation (RMSProp). it computes adaptive learning rates for each parameter and stores exponentially decaying average of past gradients and squared gradients.</a:t>
            </a:r>
            <a:endParaRPr b="1">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AND TESTING </a:t>
            </a:r>
            <a:endParaRPr/>
          </a:p>
        </p:txBody>
      </p:sp>
      <p:sp>
        <p:nvSpPr>
          <p:cNvPr id="161" name="Google Shape;161;p30"/>
          <p:cNvSpPr txBox="1">
            <a:spLocks noGrp="1"/>
          </p:cNvSpPr>
          <p:nvPr>
            <p:ph type="body" idx="1"/>
          </p:nvPr>
        </p:nvSpPr>
        <p:spPr>
          <a:xfrm>
            <a:off x="4797075" y="4247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rPr>
              <a:t>The model is trained on the head of the network using the fit() method of the model. The model is evaluated on the testing data using the predict() method and the classification report is printed to show the performance of the model.</a:t>
            </a:r>
            <a:endParaRPr sz="1400" b="1">
              <a:solidFill>
                <a:srgbClr val="000000"/>
              </a:solidFill>
            </a:endParaRPr>
          </a:p>
          <a:p>
            <a:pPr marL="0" lvl="0" indent="0" algn="l" rtl="0">
              <a:spcBef>
                <a:spcPts val="1200"/>
              </a:spcBef>
              <a:spcAft>
                <a:spcPts val="0"/>
              </a:spcAft>
              <a:buNone/>
            </a:pPr>
            <a:r>
              <a:rPr lang="en" sz="1400" b="1">
                <a:solidFill>
                  <a:srgbClr val="000000"/>
                </a:solidFill>
              </a:rPr>
              <a:t>The fit method trains the model using backpropagation to minimize the loss between the predicted output of the model and the actual output  and evaluates its performance on the validation data after each epoch </a:t>
            </a:r>
            <a:endParaRPr sz="1400" b="1">
              <a:solidFill>
                <a:srgbClr val="000000"/>
              </a:solidFill>
            </a:endParaRPr>
          </a:p>
          <a:p>
            <a:pPr marL="0" lvl="0" indent="0" algn="l" rtl="0">
              <a:spcBef>
                <a:spcPts val="1200"/>
              </a:spcBef>
              <a:spcAft>
                <a:spcPts val="1200"/>
              </a:spcAft>
              <a:buNone/>
            </a:pPr>
            <a:endParaRPr sz="1400"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subTitle" idx="1"/>
          </p:nvPr>
        </p:nvSpPr>
        <p:spPr>
          <a:xfrm>
            <a:off x="311700" y="431850"/>
            <a:ext cx="8358000" cy="39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The predict method returns an array of predicted probabilities for each input in the testing dataset.</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Accuracy is set as the evaluation metric to be used during training and testing.</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Binary cross-entropy loss function calculates the difference between the predicted probabilities and the true labels, and minimizes this difference during training.</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LOSS AND ACCURACY</a:t>
            </a:r>
            <a:endParaRPr/>
          </a:p>
        </p:txBody>
      </p:sp>
      <p:pic>
        <p:nvPicPr>
          <p:cNvPr id="172" name="Google Shape;172;p32"/>
          <p:cNvPicPr preferRelativeResize="0"/>
          <p:nvPr/>
        </p:nvPicPr>
        <p:blipFill>
          <a:blip r:embed="rId3">
            <a:alphaModFix/>
          </a:blip>
          <a:stretch>
            <a:fillRect/>
          </a:stretch>
        </p:blipFill>
        <p:spPr>
          <a:xfrm>
            <a:off x="399325" y="1287400"/>
            <a:ext cx="8520600" cy="3856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INTRODUCTION</a:t>
            </a:r>
            <a:endParaRPr b="1">
              <a:solidFill>
                <a:schemeClr val="lt1"/>
              </a:solidFill>
            </a:endParaRPr>
          </a:p>
        </p:txBody>
      </p:sp>
      <p:sp>
        <p:nvSpPr>
          <p:cNvPr id="77" name="Google Shape;77;p15"/>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b="1">
                <a:solidFill>
                  <a:schemeClr val="lt1"/>
                </a:solidFill>
              </a:rPr>
              <a:t>In this post pandemic world, Wearing face mask has become an essential aspect of our daily lives. However, enforcing the proper use of mask in public spaces has been challenging. Our solution here uses computer vision techniques to detect if  a person is wearing a mask in real time. </a:t>
            </a:r>
            <a:endParaRPr sz="1900" b="1">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68200" y="411300"/>
            <a:ext cx="4048800" cy="14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20" b="1"/>
              <a:t>Detection and Prediction</a:t>
            </a:r>
            <a:r>
              <a:rPr lang="en" sz="2820" b="1"/>
              <a:t> </a:t>
            </a:r>
            <a:endParaRPr sz="2820" b="1"/>
          </a:p>
        </p:txBody>
      </p:sp>
      <p:sp>
        <p:nvSpPr>
          <p:cNvPr id="178" name="Google Shape;178;p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000000"/>
                </a:solidFill>
              </a:rPr>
              <a:t>Our Function take an input frame, a face detection network and a face mask detection network and returns a list of face locations and their corresponding predictions of wearing a mask.</a:t>
            </a:r>
            <a:endParaRPr sz="1500" b="1">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BOUNDING BOXES AND LABELS</a:t>
            </a:r>
            <a:endParaRPr sz="3100" b="1"/>
          </a:p>
        </p:txBody>
      </p:sp>
      <p:sp>
        <p:nvSpPr>
          <p:cNvPr id="184" name="Google Shape;184;p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000000"/>
                </a:solidFill>
              </a:rPr>
              <a:t>For each frame, we call our function to detect the face locations and mask predictions and then draws bounding boxes and labels on the frame based on the predictions. </a:t>
            </a:r>
            <a:endParaRPr sz="1500" b="1">
              <a:solidFill>
                <a:srgbClr val="000000"/>
              </a:solidFill>
            </a:endParaRPr>
          </a:p>
          <a:p>
            <a:pPr marL="0" lvl="0" indent="0" algn="l" rtl="0">
              <a:spcBef>
                <a:spcPts val="1200"/>
              </a:spcBef>
              <a:spcAft>
                <a:spcPts val="1200"/>
              </a:spcAft>
              <a:buNone/>
            </a:pPr>
            <a:r>
              <a:rPr lang="en" sz="1500" b="1">
                <a:solidFill>
                  <a:srgbClr val="000000"/>
                </a:solidFill>
              </a:rPr>
              <a:t>Finally it displays the output frame in a window</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1"/>
              <a:t>Social Distancing</a:t>
            </a:r>
            <a:endParaRPr sz="4000" b="1"/>
          </a:p>
        </p:txBody>
      </p:sp>
      <p:sp>
        <p:nvSpPr>
          <p:cNvPr id="190" name="Google Shape;190;p35"/>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highlight>
                  <a:schemeClr val="lt1"/>
                </a:highlight>
              </a:rPr>
              <a:t>An Interesting add-on to our project</a:t>
            </a:r>
            <a:endParaRPr b="1">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THANK YOU</a:t>
            </a:r>
            <a:endParaRPr sz="3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700" b="1"/>
              <a:t>PROBLEM STATEMENT</a:t>
            </a:r>
            <a:endParaRPr sz="3700" b="1"/>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100" b="1"/>
              <a:t>The main objective of the face mask detection problem is to accurately detect whether a person is wearing a face mask or not. It should provide alerts or notifications when a person is detected not wearing a face mask regardless the lighting conditions around the person or the type of face mask, he/she is wearing.</a:t>
            </a:r>
            <a:endParaRPr sz="2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b="1"/>
              <a:t>DATA SET</a:t>
            </a:r>
            <a:endParaRPr sz="3300" b="1"/>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500" b="1">
                <a:solidFill>
                  <a:srgbClr val="595959"/>
                </a:solidFill>
                <a:latin typeface="Arial"/>
                <a:ea typeface="Arial"/>
                <a:cs typeface="Arial"/>
                <a:sym typeface="Arial"/>
              </a:rPr>
              <a:t>●</a:t>
            </a:r>
            <a:r>
              <a:rPr lang="en" sz="1500" b="1">
                <a:solidFill>
                  <a:srgbClr val="000000"/>
                </a:solidFill>
                <a:latin typeface="Arial"/>
                <a:ea typeface="Arial"/>
                <a:cs typeface="Arial"/>
                <a:sym typeface="Arial"/>
              </a:rPr>
              <a:t>We used </a:t>
            </a:r>
            <a:r>
              <a:rPr lang="en" sz="1500" b="1">
                <a:solidFill>
                  <a:srgbClr val="000000"/>
                </a:solidFill>
                <a:highlight>
                  <a:srgbClr val="FFFFFF"/>
                </a:highlight>
                <a:latin typeface="Arial"/>
                <a:ea typeface="Arial"/>
                <a:cs typeface="Arial"/>
                <a:sym typeface="Arial"/>
              </a:rPr>
              <a:t>Face-mask-detection-4k-images dataset</a:t>
            </a:r>
            <a:r>
              <a:rPr lang="en" sz="1500" b="1">
                <a:solidFill>
                  <a:srgbClr val="000000"/>
                </a:solidFill>
                <a:latin typeface="Arial"/>
                <a:ea typeface="Arial"/>
                <a:cs typeface="Arial"/>
                <a:sym typeface="Arial"/>
              </a:rPr>
              <a:t> for training and testing.</a:t>
            </a: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●It is a standard dataset which includes 4,000 images.</a:t>
            </a:r>
            <a:endParaRPr sz="1500" b="1">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●It is </a:t>
            </a:r>
            <a:r>
              <a:rPr lang="en" sz="1500" b="1">
                <a:solidFill>
                  <a:srgbClr val="000000"/>
                </a:solidFill>
                <a:highlight>
                  <a:srgbClr val="FFFFFF"/>
                </a:highlight>
                <a:latin typeface="Arial"/>
                <a:ea typeface="Arial"/>
                <a:cs typeface="Arial"/>
                <a:sym typeface="Arial"/>
              </a:rPr>
              <a:t>equally divided into ‘Mask’ and ‘No Mask’</a:t>
            </a:r>
            <a:r>
              <a:rPr lang="en" sz="1500" b="1">
                <a:solidFill>
                  <a:srgbClr val="000000"/>
                </a:solidFill>
                <a:latin typeface="Arial"/>
                <a:ea typeface="Arial"/>
                <a:cs typeface="Arial"/>
                <a:sym typeface="Arial"/>
              </a:rPr>
              <a:t> categories.</a:t>
            </a: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●The images are of </a:t>
            </a:r>
            <a:r>
              <a:rPr lang="en" sz="1500" b="1">
                <a:solidFill>
                  <a:srgbClr val="000000"/>
                </a:solidFill>
                <a:highlight>
                  <a:srgbClr val="FFFFFF"/>
                </a:highlight>
                <a:latin typeface="Arial"/>
                <a:ea typeface="Arial"/>
                <a:cs typeface="Arial"/>
                <a:sym typeface="Arial"/>
              </a:rPr>
              <a:t>various sizes</a:t>
            </a:r>
            <a:r>
              <a:rPr lang="en" sz="1500" b="1">
                <a:solidFill>
                  <a:srgbClr val="000000"/>
                </a:solidFill>
                <a:latin typeface="Arial"/>
                <a:ea typeface="Arial"/>
                <a:cs typeface="Arial"/>
                <a:sym typeface="Arial"/>
              </a:rPr>
              <a:t>, the faces are real as well as animated and the pictures are taken at different angles.</a:t>
            </a:r>
            <a:endParaRPr sz="1500" b="1">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DATA PREPROCESSING</a:t>
            </a:r>
            <a:endParaRPr b="1"/>
          </a:p>
        </p:txBody>
      </p:sp>
      <p:sp>
        <p:nvSpPr>
          <p:cNvPr id="95" name="Google Shape;95;p18"/>
          <p:cNvSpPr txBox="1">
            <a:spLocks noGrp="1"/>
          </p:cNvSpPr>
          <p:nvPr>
            <p:ph type="body" idx="1"/>
          </p:nvPr>
        </p:nvSpPr>
        <p:spPr>
          <a:xfrm>
            <a:off x="4310350" y="-50"/>
            <a:ext cx="452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Resizing the images to 224x224 pixels.</a:t>
            </a:r>
            <a:endParaRPr sz="16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Conversion to array format.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S</a:t>
            </a:r>
            <a:r>
              <a:rPr lang="en" sz="1600" b="1">
                <a:solidFill>
                  <a:srgbClr val="000000"/>
                </a:solidFill>
                <a:latin typeface="Arial"/>
                <a:ea typeface="Arial"/>
                <a:cs typeface="Arial"/>
                <a:sym typeface="Arial"/>
              </a:rPr>
              <a:t>caling the pixel intensities in the input     image to the range </a:t>
            </a:r>
            <a:r>
              <a:rPr lang="en" sz="1600" b="1" i="1">
                <a:solidFill>
                  <a:srgbClr val="000000"/>
                </a:solidFill>
                <a:latin typeface="Arial"/>
                <a:ea typeface="Arial"/>
                <a:cs typeface="Arial"/>
                <a:sym typeface="Arial"/>
              </a:rPr>
              <a:t>[-1, 1]</a:t>
            </a:r>
            <a:r>
              <a:rPr lang="en" sz="1600" b="1">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ONE HOT ENCODING</a:t>
            </a:r>
            <a:endParaRPr sz="3100" b="1"/>
          </a:p>
        </p:txBody>
      </p:sp>
      <p:sp>
        <p:nvSpPr>
          <p:cNvPr id="101" name="Google Shape;101;p19"/>
          <p:cNvSpPr txBox="1">
            <a:spLocks noGrp="1"/>
          </p:cNvSpPr>
          <p:nvPr>
            <p:ph type="body" idx="1"/>
          </p:nvPr>
        </p:nvSpPr>
        <p:spPr>
          <a:xfrm>
            <a:off x="4320550" y="0"/>
            <a:ext cx="4521900" cy="51435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Our data is mainly divided in two classes With_Mask and Without_Mask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Label Binarization is used to convert the categorical data into binary vectors with each class represented as a binary vector.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Fit_Transform function fits the label binarizer to the labels and then transforms the labels into binary form.</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the to_categorical function is used to convert the binary vectors into one-hot encoded labels.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In one hot encoded matrix there is only 1 non-zero value in each row representing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Class or label that it belongs to.</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Example : 01 for masked / 10 for unmasked</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WHY ONE HOT ENCODING</a:t>
            </a:r>
            <a:endParaRPr/>
          </a:p>
        </p:txBody>
      </p:sp>
      <p:sp>
        <p:nvSpPr>
          <p:cNvPr id="107" name="Google Shape;107;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 In our problem we have to categorize our data into two classes (masked , unmasked)</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 Label Encoding is generally used for ordinal data, where there is a natural ordering of the classes and ranks categories in order which is not the case here. We have nominal data here.</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 Count Encoding replaces each category with its count in data that is not the case here.</a:t>
            </a:r>
            <a:endParaRPr sz="1400"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DATA AUGMENTATION</a:t>
            </a:r>
            <a:endParaRPr sz="3100" b="1"/>
          </a:p>
        </p:txBody>
      </p:sp>
      <p:sp>
        <p:nvSpPr>
          <p:cNvPr id="113" name="Google Shape;113;p21"/>
          <p:cNvSpPr txBox="1">
            <a:spLocks noGrp="1"/>
          </p:cNvSpPr>
          <p:nvPr>
            <p:ph type="body" idx="1"/>
          </p:nvPr>
        </p:nvSpPr>
        <p:spPr>
          <a:xfrm>
            <a:off x="4320550" y="0"/>
            <a:ext cx="452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Used to artificially expand the training dataset.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By Applying :- Rotation, Zoom-in, Zoom-out, Horizontal/Vertical shift, Flipping Images, Nearest Fill (used to fill the pixels lost during augmentation)</a:t>
            </a:r>
            <a:endParaRPr>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a:t>MODEL </a:t>
            </a:r>
            <a:r>
              <a:rPr lang="en"/>
              <a:t> </a:t>
            </a:r>
            <a:endParaRPr/>
          </a:p>
        </p:txBody>
      </p:sp>
      <p:sp>
        <p:nvSpPr>
          <p:cNvPr id="119" name="Google Shape;119;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b="1">
                <a:solidFill>
                  <a:srgbClr val="000000"/>
                </a:solidFill>
                <a:latin typeface="Arial"/>
                <a:ea typeface="Arial"/>
                <a:cs typeface="Arial"/>
                <a:sym typeface="Arial"/>
              </a:rPr>
              <a:t>● </a:t>
            </a:r>
            <a:r>
              <a:rPr lang="en" b="1">
                <a:solidFill>
                  <a:srgbClr val="000000"/>
                </a:solidFill>
              </a:rPr>
              <a:t>MobileNetV2 network is used and we add our own custom Fully Connected layer to it for  perform binary classification on our dataset (masked and unmasked). </a:t>
            </a: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r>
              <a:rPr lang="en" b="1">
                <a:solidFill>
                  <a:srgbClr val="000000"/>
                </a:solidFill>
                <a:latin typeface="Arial"/>
                <a:ea typeface="Arial"/>
                <a:cs typeface="Arial"/>
                <a:sym typeface="Arial"/>
              </a:rPr>
              <a:t>● MobileNetV2 is a lightweight architecture that is highly efficient in terms of memory usage and computational speed, making it well-suited for real-time applications and allows us to achieve high accuracy with minimal computational resources.</a:t>
            </a: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1274</Words>
  <Application>Microsoft Office PowerPoint</Application>
  <PresentationFormat>On-screen Show (16:9)</PresentationFormat>
  <Paragraphs>101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Merriweather</vt:lpstr>
      <vt:lpstr>Roboto</vt:lpstr>
      <vt:lpstr>Paradigm</vt:lpstr>
      <vt:lpstr>REAL TIME FACE MASK  DETECTION</vt:lpstr>
      <vt:lpstr>INTRODUCTION</vt:lpstr>
      <vt:lpstr>PROBLEM STATEMENT</vt:lpstr>
      <vt:lpstr>DATA SET</vt:lpstr>
      <vt:lpstr>DATA PREPROCESSING</vt:lpstr>
      <vt:lpstr>ONE HOT ENCODING</vt:lpstr>
      <vt:lpstr>WHY ONE HOT ENCODING</vt:lpstr>
      <vt:lpstr>DATA AUGMENTATION</vt:lpstr>
      <vt:lpstr>MODEL  </vt:lpstr>
      <vt:lpstr>PowerPoint Presentation</vt:lpstr>
      <vt:lpstr>●Average pooling Layer :  This results in a smaller feature map that preserves the important information from the original image and helps in reducing computational complexity. We have used pool size 7x7 pixels.  ● Flatten Layer : Transforms the 2D feature maps generated by Average pooling layer into a 1D feature vector. This is necessary because the fully connected (Dense) layer requires a 1D input.   </vt:lpstr>
      <vt:lpstr>●  Dense layer : Dense layer 128 units and a ReLU activation function. This is a fully connected layer that performs a linear transformation on the input and applies the ReLU activation function element-wise.   ● Dropout layer : A dropout layer with dropout rate of 0.5 is used , which randomly sets 50% of the layer's outputs to zero during training. This is a regularization technique that helps prevent overfitting by forcing the network to learn more robust features.   </vt:lpstr>
      <vt:lpstr>● Final Dense layer : Dense layer with 2 units (We have 2 classes) and a softmax activation function. This is the output layer of the model, which produces a probability distribution over the two classes (masked and unmasked ) based on the input image. The softmax activation ensures that the output values sum up to 1, allowing us to interpret them as probabilities and take the class with a higher probability as the final prediction.   </vt:lpstr>
      <vt:lpstr>ADAM Optimizer</vt:lpstr>
      <vt:lpstr>PowerPoint Presentation</vt:lpstr>
      <vt:lpstr>PowerPoint Presentation</vt:lpstr>
      <vt:lpstr>TRAINING AND TESTING </vt:lpstr>
      <vt:lpstr>PowerPoint Presentation</vt:lpstr>
      <vt:lpstr>TRAINING LOSS AND ACCURACY</vt:lpstr>
      <vt:lpstr>Detection and Prediction </vt:lpstr>
      <vt:lpstr>BOUNDING BOXES AND LABELS</vt:lpstr>
      <vt:lpstr>Social Distancing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FACE MASK  DETECTION</dc:title>
  <cp:lastModifiedBy>Anushka Nile</cp:lastModifiedBy>
  <cp:revision>1</cp:revision>
  <dcterms:modified xsi:type="dcterms:W3CDTF">2023-07-20T05:49:13Z</dcterms:modified>
</cp:coreProperties>
</file>