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2b552cc0ed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2b552cc0ed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b552cc0e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b552cc0e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3102bb589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3102bb589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b552cc0ed_0_3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b552cc0ed_0_3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b552cc0ed_0_3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b552cc0ed_0_3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b552cc0ed_0_3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b552cc0ed_0_3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102bb58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102bb5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102bb589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102bb589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102bb589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102bb589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b552cc0ed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b552cc0ed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102bb589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102bb589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b552cc0ed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2b552cc0ed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b552cc0ed_0_3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b552cc0ed_0_3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b552cc0e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b552cc0e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b552cc0e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b552cc0e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102bb589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102bb589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b552cc0ed_0_3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b552cc0ed_0_3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b552cc0e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b552cc0e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b552cc0e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b552cc0e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b552cc0e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b552cc0e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b552cc0e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b552cc0e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b552cc0ed_0_3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b552cc0ed_0_3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102bb58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102bb5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b552cc0ed_0_3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b552cc0ed_0_3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idx="4294967295" type="title"/>
          </p:nvPr>
        </p:nvSpPr>
        <p:spPr>
          <a:xfrm>
            <a:off x="126325" y="-3"/>
            <a:ext cx="8400600" cy="349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900">
                <a:solidFill>
                  <a:srgbClr val="351C75"/>
                </a:solidFill>
                <a:highlight>
                  <a:schemeClr val="lt1"/>
                </a:highlight>
              </a:rPr>
              <a:t>REAL TIME FACE MASK </a:t>
            </a:r>
            <a:endParaRPr b="1" sz="3900">
              <a:solidFill>
                <a:srgbClr val="351C75"/>
              </a:solidFill>
              <a:highlight>
                <a:schemeClr val="lt1"/>
              </a:highlight>
            </a:endParaRPr>
          </a:p>
          <a:p>
            <a:pPr indent="0" lvl="0" marL="0" rtl="0" algn="l">
              <a:spcBef>
                <a:spcPts val="0"/>
              </a:spcBef>
              <a:spcAft>
                <a:spcPts val="0"/>
              </a:spcAft>
              <a:buNone/>
            </a:pPr>
            <a:r>
              <a:rPr b="1" lang="en" sz="3900">
                <a:solidFill>
                  <a:srgbClr val="351C75"/>
                </a:solidFill>
                <a:highlight>
                  <a:schemeClr val="lt1"/>
                </a:highlight>
              </a:rPr>
              <a:t>DETECTION</a:t>
            </a:r>
            <a:endParaRPr sz="3900">
              <a:solidFill>
                <a:srgbClr val="351C7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MODEL </a:t>
            </a:r>
            <a:r>
              <a:rPr lang="en"/>
              <a:t> </a:t>
            </a:r>
            <a:endParaRPr/>
          </a:p>
        </p:txBody>
      </p:sp>
      <p:sp>
        <p:nvSpPr>
          <p:cNvPr id="119" name="Google Shape;119;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000000"/>
                </a:solidFill>
                <a:latin typeface="Arial"/>
                <a:ea typeface="Arial"/>
                <a:cs typeface="Arial"/>
                <a:sym typeface="Arial"/>
              </a:rPr>
              <a:t>● </a:t>
            </a:r>
            <a:r>
              <a:rPr b="1" lang="en">
                <a:solidFill>
                  <a:srgbClr val="000000"/>
                </a:solidFill>
              </a:rPr>
              <a:t>MobileNetV2 network is used and we add our own custom Fully Connected layer to it for  perform binary classification on our dataset (masked and unmasked). </a:t>
            </a:r>
            <a:endParaRPr b="1">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a:solidFill>
                <a:srgbClr val="000000"/>
              </a:solidFill>
              <a:latin typeface="Arial"/>
              <a:ea typeface="Arial"/>
              <a:cs typeface="Arial"/>
              <a:sym typeface="Arial"/>
            </a:endParaRPr>
          </a:p>
          <a:p>
            <a:pPr indent="0" lvl="0" marL="0" rtl="0" algn="l">
              <a:spcBef>
                <a:spcPts val="0"/>
              </a:spcBef>
              <a:spcAft>
                <a:spcPts val="0"/>
              </a:spcAft>
              <a:buNone/>
            </a:pPr>
            <a:r>
              <a:rPr b="1" lang="en">
                <a:solidFill>
                  <a:srgbClr val="000000"/>
                </a:solidFill>
                <a:latin typeface="Arial"/>
                <a:ea typeface="Arial"/>
                <a:cs typeface="Arial"/>
                <a:sym typeface="Arial"/>
              </a:rPr>
              <a:t>● MobileNetV2 is a lightweight architecture that is highly efficient in terms of memory usage and computational speed, making it well-suited for real-time applications and allows us to achieve high accuracy with minimal computational resources.</a:t>
            </a:r>
            <a:endParaRPr b="1">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idx="1" type="subTitle"/>
          </p:nvPr>
        </p:nvSpPr>
        <p:spPr>
          <a:xfrm>
            <a:off x="311700" y="492925"/>
            <a:ext cx="8317200" cy="391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000000"/>
                </a:solidFill>
                <a:latin typeface="Arial"/>
                <a:ea typeface="Arial"/>
                <a:cs typeface="Arial"/>
                <a:sym typeface="Arial"/>
              </a:rPr>
              <a:t>● </a:t>
            </a:r>
            <a:r>
              <a:rPr b="1" lang="en">
                <a:solidFill>
                  <a:schemeClr val="dk1"/>
                </a:solidFill>
              </a:rPr>
              <a:t>YOLO is primarily designed for object detection tasks in complex scenes,  YOLO is a heavier and more complex model compared to MobileNetV2, and it requires more computational resources and training time.</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sz="1300">
                <a:solidFill>
                  <a:srgbClr val="000000"/>
                </a:solidFill>
                <a:latin typeface="Arial"/>
                <a:ea typeface="Arial"/>
                <a:cs typeface="Arial"/>
                <a:sym typeface="Arial"/>
              </a:rPr>
              <a:t>● </a:t>
            </a:r>
            <a:r>
              <a:rPr b="1" lang="en">
                <a:solidFill>
                  <a:schemeClr val="dk1"/>
                </a:solidFill>
              </a:rPr>
              <a:t>DenseNet is a good model architecture for many computer vision tasks, it may not be the best choice for real-time face mask detection due to its computational complexity and large number of parameters as compared to MobileNetV2.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sz="1800">
                <a:solidFill>
                  <a:srgbClr val="000000"/>
                </a:solidFill>
                <a:latin typeface="Arial"/>
                <a:ea typeface="Arial"/>
                <a:cs typeface="Arial"/>
                <a:sym typeface="Arial"/>
              </a:rPr>
              <a:t>● We Design the head of the model that is to be placed on the top of the base model.</a:t>
            </a:r>
            <a:r>
              <a:rPr b="1" lang="en" sz="1300">
                <a:solidFill>
                  <a:srgbClr val="000000"/>
                </a:solidFill>
                <a:latin typeface="Arial"/>
                <a:ea typeface="Arial"/>
                <a:cs typeface="Arial"/>
                <a:sym typeface="Arial"/>
              </a:rPr>
              <a:t> </a:t>
            </a:r>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ctrTitle"/>
          </p:nvPr>
        </p:nvSpPr>
        <p:spPr>
          <a:xfrm>
            <a:off x="311700" y="539725"/>
            <a:ext cx="8520600" cy="4404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●Average pooling Layer :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This results in a smaller feature map that preserves the important information from the original image and helps in reducing computational complexity. We have used pool size 7x7 pixels.</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 Flatten Layer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Transforms the 2D feature maps generated by Average pooling layer into a 1D feature vector. This is necessary because the fully connected (Dense) layer requires a 1D input.</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00000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ctrTitle"/>
          </p:nvPr>
        </p:nvSpPr>
        <p:spPr>
          <a:xfrm>
            <a:off x="311700" y="539725"/>
            <a:ext cx="8520600" cy="4404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 </a:t>
            </a:r>
            <a:r>
              <a:rPr b="1" lang="en" sz="1400">
                <a:solidFill>
                  <a:srgbClr val="000000"/>
                </a:solidFill>
                <a:latin typeface="Roboto"/>
                <a:ea typeface="Roboto"/>
                <a:cs typeface="Roboto"/>
                <a:sym typeface="Roboto"/>
              </a:rPr>
              <a:t> Dense layer :</a:t>
            </a:r>
            <a:endParaRPr b="1" sz="14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b="1" lang="en" sz="1400">
                <a:solidFill>
                  <a:srgbClr val="000000"/>
                </a:solidFill>
                <a:latin typeface="Roboto"/>
                <a:ea typeface="Roboto"/>
                <a:cs typeface="Roboto"/>
                <a:sym typeface="Roboto"/>
              </a:rPr>
              <a:t>Dense layer 128 units and a ReLU activation function. This is a fully connected layer that performs a linear transformation on the input and applies the ReLU activation function element-wise.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 Dropout layer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A dropout layer with dropout rate of 0.5 is used , which randomly sets 50% of the layer's outputs to zero during training. This is a regularization technique that helps prevent overfitting by forcing the network to learn more robust features.</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00000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ctrTitle"/>
          </p:nvPr>
        </p:nvSpPr>
        <p:spPr>
          <a:xfrm>
            <a:off x="311700" y="539725"/>
            <a:ext cx="8520600" cy="4404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 Final Dense layer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Dense layer with 2 units (We have 2 classes) and a softmax activation function. This is the output layer of the model, which produces a probability distribution over the two classes (masked and unmasked ) based on the input image. The softmax activation ensures that the output values sum up to 1, allowing us to interpret them as probabilities and take the class with a higher probability as the final prediction.</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00000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ADAM Optimizer</a:t>
            </a:r>
            <a:endParaRPr b="1"/>
          </a:p>
        </p:txBody>
      </p:sp>
      <p:sp>
        <p:nvSpPr>
          <p:cNvPr id="145" name="Google Shape;145;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Adam optimizer can adapt the learning rate for each parameter of the model based on the past gradient values and it also uses the moving average of the gradient instead of the gradient itself. This helps to achieve faster convergence and better accuracy, especially when dealing with large datasets or complex models.</a:t>
            </a:r>
            <a:endParaRPr b="1"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 type="subTitle"/>
          </p:nvPr>
        </p:nvSpPr>
        <p:spPr>
          <a:xfrm>
            <a:off x="311700" y="431825"/>
            <a:ext cx="8408700" cy="419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Adaptive Gradient algo adapts the learning rate for each parameter based on the historical gradient information, it scales the learning rate based on the sum of the squares of the historical gradients for each parameter. learning rate keeps decreasing as training progresses, which can lead to slow convergence and squared gradients make algo inefficient.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RMSprop tries to solve this by using an exponentially weighted moving average of the squared gradients to scale the learning rate.</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idx="1" type="subTitle"/>
          </p:nvPr>
        </p:nvSpPr>
        <p:spPr>
          <a:xfrm>
            <a:off x="311700" y="492925"/>
            <a:ext cx="8531100" cy="376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ADAM combines the benefits of two other extensions of stochastic gradient descent (SGD), namely, Adaptive Gradient Algorithm (AdaGrad) and Root Mean Square Propagation (RMSProp). it</a:t>
            </a:r>
            <a:r>
              <a:rPr b="1" lang="en">
                <a:solidFill>
                  <a:schemeClr val="dk1"/>
                </a:solidFill>
              </a:rPr>
              <a:t> computes adaptive learning rates for each parameter and stores exponentially decaying average of past gradients and squared gradients.</a:t>
            </a:r>
            <a:endParaRPr b="1">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AND TESTING </a:t>
            </a:r>
            <a:endParaRPr/>
          </a:p>
        </p:txBody>
      </p:sp>
      <p:sp>
        <p:nvSpPr>
          <p:cNvPr id="161" name="Google Shape;161;p30"/>
          <p:cNvSpPr txBox="1"/>
          <p:nvPr>
            <p:ph idx="1" type="body"/>
          </p:nvPr>
        </p:nvSpPr>
        <p:spPr>
          <a:xfrm>
            <a:off x="4797075" y="4247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rPr>
              <a:t>The model is trained on the head of the network using the fit() method of the model. The model is evaluated on the testing data using the predict() method and the classification report is printed to show the performance of the model.</a:t>
            </a:r>
            <a:endParaRPr b="1" sz="1400">
              <a:solidFill>
                <a:srgbClr val="000000"/>
              </a:solidFill>
            </a:endParaRPr>
          </a:p>
          <a:p>
            <a:pPr indent="0" lvl="0" marL="0" rtl="0" algn="l">
              <a:spcBef>
                <a:spcPts val="1200"/>
              </a:spcBef>
              <a:spcAft>
                <a:spcPts val="0"/>
              </a:spcAft>
              <a:buNone/>
            </a:pPr>
            <a:r>
              <a:rPr b="1" lang="en" sz="1400">
                <a:solidFill>
                  <a:srgbClr val="000000"/>
                </a:solidFill>
              </a:rPr>
              <a:t>The fit method trains the model using backpropagation to minimize the loss between the predicted output of the model and the actual output  and evaluates its performance on the validation data after each epoch </a:t>
            </a:r>
            <a:endParaRPr b="1" sz="1400">
              <a:solidFill>
                <a:srgbClr val="000000"/>
              </a:solidFill>
            </a:endParaRPr>
          </a:p>
          <a:p>
            <a:pPr indent="0" lvl="0" marL="0" rtl="0" algn="l">
              <a:spcBef>
                <a:spcPts val="1200"/>
              </a:spcBef>
              <a:spcAft>
                <a:spcPts val="1200"/>
              </a:spcAft>
              <a:buNone/>
            </a:pPr>
            <a:r>
              <a:t/>
            </a:r>
            <a:endParaRPr b="1" sz="1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idx="1" type="subTitle"/>
          </p:nvPr>
        </p:nvSpPr>
        <p:spPr>
          <a:xfrm>
            <a:off x="311700" y="431850"/>
            <a:ext cx="8358000" cy="392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The predict method returns an array of predicted probabilities for each input in the testing dataset.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Accuracy is set as the evaluation metric to be used during training and testing.</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Binary cross-entropy loss function calculates the difference between the predicted probabilities and the true labels, and minimizes this difference during training.</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4"/>
          <p:cNvSpPr txBox="1"/>
          <p:nvPr/>
        </p:nvSpPr>
        <p:spPr>
          <a:xfrm>
            <a:off x="6609775" y="1048700"/>
            <a:ext cx="3000000" cy="87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100">
                <a:solidFill>
                  <a:schemeClr val="dk1"/>
                </a:solidFill>
                <a:latin typeface="Roboto"/>
                <a:ea typeface="Roboto"/>
                <a:cs typeface="Roboto"/>
                <a:sym typeface="Roboto"/>
              </a:rPr>
              <a:t> </a:t>
            </a:r>
            <a:r>
              <a:rPr b="1" lang="en" sz="2100" u="sng">
                <a:solidFill>
                  <a:schemeClr val="dk1"/>
                </a:solidFill>
                <a:latin typeface="Roboto"/>
                <a:ea typeface="Roboto"/>
                <a:cs typeface="Roboto"/>
                <a:sym typeface="Roboto"/>
              </a:rPr>
              <a:t>Anushka Nile</a:t>
            </a:r>
            <a:r>
              <a:rPr b="1" lang="en" sz="2100">
                <a:solidFill>
                  <a:schemeClr val="dk1"/>
                </a:solidFill>
                <a:latin typeface="Roboto"/>
                <a:ea typeface="Roboto"/>
                <a:cs typeface="Roboto"/>
                <a:sym typeface="Roboto"/>
              </a:rPr>
              <a:t> (200001006)</a:t>
            </a:r>
            <a:endParaRPr/>
          </a:p>
        </p:txBody>
      </p:sp>
      <p:sp>
        <p:nvSpPr>
          <p:cNvPr id="70" name="Google Shape;70;p14"/>
          <p:cNvSpPr txBox="1"/>
          <p:nvPr/>
        </p:nvSpPr>
        <p:spPr>
          <a:xfrm>
            <a:off x="1877550" y="757750"/>
            <a:ext cx="3000000" cy="87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100">
                <a:solidFill>
                  <a:schemeClr val="dk1"/>
                </a:solidFill>
                <a:latin typeface="Roboto"/>
                <a:ea typeface="Roboto"/>
                <a:cs typeface="Roboto"/>
                <a:sym typeface="Roboto"/>
              </a:rPr>
              <a:t> </a:t>
            </a:r>
            <a:r>
              <a:rPr b="1" lang="en" sz="2100" u="sng">
                <a:solidFill>
                  <a:schemeClr val="dk1"/>
                </a:solidFill>
                <a:latin typeface="Roboto"/>
                <a:ea typeface="Roboto"/>
                <a:cs typeface="Roboto"/>
                <a:sym typeface="Roboto"/>
              </a:rPr>
              <a:t>Sarvagya Kanungo</a:t>
            </a:r>
            <a:r>
              <a:rPr b="1" lang="en" sz="2100">
                <a:solidFill>
                  <a:schemeClr val="dk1"/>
                </a:solidFill>
                <a:latin typeface="Roboto"/>
                <a:ea typeface="Roboto"/>
                <a:cs typeface="Roboto"/>
                <a:sym typeface="Roboto"/>
              </a:rPr>
              <a:t> (200005040)</a:t>
            </a:r>
            <a:endParaRPr b="1" sz="2100">
              <a:solidFill>
                <a:schemeClr val="dk1"/>
              </a:solidFill>
              <a:latin typeface="Roboto"/>
              <a:ea typeface="Roboto"/>
              <a:cs typeface="Roboto"/>
              <a:sym typeface="Roboto"/>
            </a:endParaRPr>
          </a:p>
        </p:txBody>
      </p:sp>
      <p:sp>
        <p:nvSpPr>
          <p:cNvPr id="71" name="Google Shape;71;p14"/>
          <p:cNvSpPr txBox="1"/>
          <p:nvPr/>
        </p:nvSpPr>
        <p:spPr>
          <a:xfrm>
            <a:off x="121100" y="70175"/>
            <a:ext cx="30000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600">
                <a:solidFill>
                  <a:schemeClr val="dk1"/>
                </a:solidFill>
                <a:latin typeface="Roboto"/>
                <a:ea typeface="Roboto"/>
                <a:cs typeface="Roboto"/>
                <a:sym typeface="Roboto"/>
              </a:rPr>
              <a:t> </a:t>
            </a:r>
            <a:r>
              <a:rPr b="1" lang="en" sz="2600">
                <a:solidFill>
                  <a:schemeClr val="dk1"/>
                </a:solidFill>
                <a:latin typeface="Roboto"/>
                <a:ea typeface="Roboto"/>
                <a:cs typeface="Roboto"/>
                <a:sym typeface="Roboto"/>
              </a:rPr>
              <a:t>BY :-</a:t>
            </a:r>
            <a:endParaRPr b="1" sz="27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LOSS AND ACCURACY</a:t>
            </a:r>
            <a:endParaRPr/>
          </a:p>
        </p:txBody>
      </p:sp>
      <p:pic>
        <p:nvPicPr>
          <p:cNvPr id="172" name="Google Shape;172;p32"/>
          <p:cNvPicPr preferRelativeResize="0"/>
          <p:nvPr/>
        </p:nvPicPr>
        <p:blipFill>
          <a:blip r:embed="rId3">
            <a:alphaModFix/>
          </a:blip>
          <a:stretch>
            <a:fillRect/>
          </a:stretch>
        </p:blipFill>
        <p:spPr>
          <a:xfrm>
            <a:off x="399325" y="1287400"/>
            <a:ext cx="8520600" cy="38561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68200" y="411300"/>
            <a:ext cx="4048800" cy="14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120"/>
              <a:t>Detection</a:t>
            </a:r>
            <a:r>
              <a:rPr b="1" lang="en" sz="3120"/>
              <a:t> and Prediction</a:t>
            </a:r>
            <a:r>
              <a:rPr b="1" lang="en" sz="2820"/>
              <a:t> </a:t>
            </a:r>
            <a:endParaRPr b="1" sz="2820"/>
          </a:p>
        </p:txBody>
      </p:sp>
      <p:sp>
        <p:nvSpPr>
          <p:cNvPr id="178" name="Google Shape;178;p3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000000"/>
                </a:solidFill>
              </a:rPr>
              <a:t>Our Function take an input frame, a face detection network and a face mask detection network and returns a list of face locations and their corresponding predictions of wearing a mask.</a:t>
            </a:r>
            <a:endParaRPr b="1" sz="15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BOUNDING BOXES AND LABELS</a:t>
            </a:r>
            <a:endParaRPr b="1" sz="3100"/>
          </a:p>
        </p:txBody>
      </p:sp>
      <p:sp>
        <p:nvSpPr>
          <p:cNvPr id="184" name="Google Shape;184;p3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000000"/>
                </a:solidFill>
              </a:rPr>
              <a:t>For each frame, we call our function to detect the face locations and mask predictions and then draws bounding boxes and labels on the frame based on the </a:t>
            </a:r>
            <a:r>
              <a:rPr b="1" lang="en" sz="1500">
                <a:solidFill>
                  <a:srgbClr val="000000"/>
                </a:solidFill>
              </a:rPr>
              <a:t>predictions. </a:t>
            </a:r>
            <a:endParaRPr b="1" sz="1500">
              <a:solidFill>
                <a:srgbClr val="000000"/>
              </a:solidFill>
            </a:endParaRPr>
          </a:p>
          <a:p>
            <a:pPr indent="0" lvl="0" marL="0" rtl="0" algn="l">
              <a:spcBef>
                <a:spcPts val="1200"/>
              </a:spcBef>
              <a:spcAft>
                <a:spcPts val="1200"/>
              </a:spcAft>
              <a:buNone/>
            </a:pPr>
            <a:r>
              <a:rPr b="1" lang="en" sz="1500">
                <a:solidFill>
                  <a:srgbClr val="000000"/>
                </a:solidFill>
              </a:rPr>
              <a:t>Finally it displays the output frame in a window</a:t>
            </a:r>
            <a:r>
              <a:rPr lang="en"/>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000"/>
              <a:t>Social Distancing</a:t>
            </a:r>
            <a:endParaRPr b="1" sz="4000"/>
          </a:p>
        </p:txBody>
      </p:sp>
      <p:sp>
        <p:nvSpPr>
          <p:cNvPr id="190" name="Google Shape;190;p35"/>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highlight>
                  <a:schemeClr val="lt1"/>
                </a:highlight>
              </a:rPr>
              <a:t>An Interesting add-on to our project</a:t>
            </a:r>
            <a:endParaRPr b="1">
              <a:solidFill>
                <a:schemeClr val="dk1"/>
              </a:solidFill>
              <a:highlight>
                <a:schemeClr val="lt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THANK YOU</a:t>
            </a:r>
            <a:endParaRPr b="1"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5"/>
          <p:cNvSpPr txBox="1"/>
          <p:nvPr>
            <p:ph idx="4294967295"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INTRODUCTION</a:t>
            </a:r>
            <a:endParaRPr b="1">
              <a:solidFill>
                <a:schemeClr val="lt1"/>
              </a:solidFill>
            </a:endParaRPr>
          </a:p>
        </p:txBody>
      </p:sp>
      <p:sp>
        <p:nvSpPr>
          <p:cNvPr id="77" name="Google Shape;77;p15"/>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900">
                <a:solidFill>
                  <a:schemeClr val="lt1"/>
                </a:solidFill>
              </a:rPr>
              <a:t>In this post pandemic world, Wearing face mask has become an essential aspect of our daily lives. However, enforcing the proper use of mask in public spaces has been challenging. Our solution here uses computer vision techniques to </a:t>
            </a:r>
            <a:r>
              <a:rPr b="1" lang="en" sz="1900">
                <a:solidFill>
                  <a:schemeClr val="lt1"/>
                </a:solidFill>
              </a:rPr>
              <a:t>detect</a:t>
            </a:r>
            <a:r>
              <a:rPr b="1" lang="en" sz="1900">
                <a:solidFill>
                  <a:schemeClr val="lt1"/>
                </a:solidFill>
              </a:rPr>
              <a:t> if  a person is wearing a mask in real time. </a:t>
            </a:r>
            <a:endParaRPr b="1" sz="19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700"/>
              <a:t>PROBLEM STATEMENT</a:t>
            </a:r>
            <a:endParaRPr b="1" sz="3700"/>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100"/>
              <a:t>The main objective of the face mask detection problem is to accurately detect whether a person is wearing a face mask or not. It should provide alerts or notifications when a person is detected not wearing a face mask regardless the lighting conditions around the person or the type of face mask, he/she is wearing.</a:t>
            </a:r>
            <a:endParaRPr b="1"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300"/>
              <a:t>DATA SET</a:t>
            </a:r>
            <a:endParaRPr b="1" sz="3300"/>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500">
                <a:solidFill>
                  <a:srgbClr val="595959"/>
                </a:solidFill>
                <a:latin typeface="Arial"/>
                <a:ea typeface="Arial"/>
                <a:cs typeface="Arial"/>
                <a:sym typeface="Arial"/>
              </a:rPr>
              <a:t>●</a:t>
            </a:r>
            <a:r>
              <a:rPr b="1" lang="en" sz="1500">
                <a:solidFill>
                  <a:srgbClr val="000000"/>
                </a:solidFill>
                <a:latin typeface="Arial"/>
                <a:ea typeface="Arial"/>
                <a:cs typeface="Arial"/>
                <a:sym typeface="Arial"/>
              </a:rPr>
              <a:t>We used </a:t>
            </a:r>
            <a:r>
              <a:rPr b="1" lang="en" sz="1500">
                <a:solidFill>
                  <a:srgbClr val="000000"/>
                </a:solidFill>
                <a:highlight>
                  <a:srgbClr val="FFFFFF"/>
                </a:highlight>
                <a:latin typeface="Arial"/>
                <a:ea typeface="Arial"/>
                <a:cs typeface="Arial"/>
                <a:sym typeface="Arial"/>
              </a:rPr>
              <a:t>Face-mask-detection-4k-images dataset</a:t>
            </a:r>
            <a:r>
              <a:rPr b="1" lang="en" sz="1500">
                <a:solidFill>
                  <a:srgbClr val="000000"/>
                </a:solidFill>
                <a:latin typeface="Arial"/>
                <a:ea typeface="Arial"/>
                <a:cs typeface="Arial"/>
                <a:sym typeface="Arial"/>
              </a:rPr>
              <a:t> for training and testing.</a:t>
            </a:r>
            <a:endParaRPr b="1"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500">
                <a:solidFill>
                  <a:srgbClr val="000000"/>
                </a:solidFill>
                <a:latin typeface="Arial"/>
                <a:ea typeface="Arial"/>
                <a:cs typeface="Arial"/>
                <a:sym typeface="Arial"/>
              </a:rPr>
              <a:t>●It is a standard dataset which includes 4,000 images.</a:t>
            </a:r>
            <a:endParaRPr b="1" sz="15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b="1"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500">
                <a:solidFill>
                  <a:srgbClr val="000000"/>
                </a:solidFill>
                <a:latin typeface="Arial"/>
                <a:ea typeface="Arial"/>
                <a:cs typeface="Arial"/>
                <a:sym typeface="Arial"/>
              </a:rPr>
              <a:t>●It is </a:t>
            </a:r>
            <a:r>
              <a:rPr b="1" lang="en" sz="1500">
                <a:solidFill>
                  <a:srgbClr val="000000"/>
                </a:solidFill>
                <a:highlight>
                  <a:srgbClr val="FFFFFF"/>
                </a:highlight>
                <a:latin typeface="Arial"/>
                <a:ea typeface="Arial"/>
                <a:cs typeface="Arial"/>
                <a:sym typeface="Arial"/>
              </a:rPr>
              <a:t>equally divided into ‘Mask’ and ‘No Mask’</a:t>
            </a:r>
            <a:r>
              <a:rPr b="1" lang="en" sz="1500">
                <a:solidFill>
                  <a:srgbClr val="000000"/>
                </a:solidFill>
                <a:latin typeface="Arial"/>
                <a:ea typeface="Arial"/>
                <a:cs typeface="Arial"/>
                <a:sym typeface="Arial"/>
              </a:rPr>
              <a:t> categories.</a:t>
            </a:r>
            <a:endParaRPr b="1"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500">
                <a:solidFill>
                  <a:srgbClr val="000000"/>
                </a:solidFill>
                <a:latin typeface="Arial"/>
                <a:ea typeface="Arial"/>
                <a:cs typeface="Arial"/>
                <a:sym typeface="Arial"/>
              </a:rPr>
              <a:t>●The images are of </a:t>
            </a:r>
            <a:r>
              <a:rPr b="1" lang="en" sz="1500">
                <a:solidFill>
                  <a:srgbClr val="000000"/>
                </a:solidFill>
                <a:highlight>
                  <a:srgbClr val="FFFFFF"/>
                </a:highlight>
                <a:latin typeface="Arial"/>
                <a:ea typeface="Arial"/>
                <a:cs typeface="Arial"/>
                <a:sym typeface="Arial"/>
              </a:rPr>
              <a:t>various sizes</a:t>
            </a:r>
            <a:r>
              <a:rPr b="1" lang="en" sz="1500">
                <a:solidFill>
                  <a:srgbClr val="000000"/>
                </a:solidFill>
                <a:latin typeface="Arial"/>
                <a:ea typeface="Arial"/>
                <a:cs typeface="Arial"/>
                <a:sym typeface="Arial"/>
              </a:rPr>
              <a:t>, the faces are real as well as animated and the pictures are taken at different angles.</a:t>
            </a:r>
            <a:endParaRPr b="1" sz="15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 PREPROCESSING</a:t>
            </a:r>
            <a:endParaRPr b="1"/>
          </a:p>
        </p:txBody>
      </p:sp>
      <p:sp>
        <p:nvSpPr>
          <p:cNvPr id="95" name="Google Shape;95;p18"/>
          <p:cNvSpPr txBox="1"/>
          <p:nvPr>
            <p:ph idx="1" type="body"/>
          </p:nvPr>
        </p:nvSpPr>
        <p:spPr>
          <a:xfrm>
            <a:off x="4310350" y="-50"/>
            <a:ext cx="4521900" cy="5143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solidFill>
                <a:srgbClr val="595959"/>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595959"/>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Resizing the images to 224x224 pixels.</a:t>
            </a:r>
            <a:endParaRPr b="1"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Conversion to array format.</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 S</a:t>
            </a:r>
            <a:r>
              <a:rPr b="1" lang="en" sz="1600">
                <a:solidFill>
                  <a:srgbClr val="000000"/>
                </a:solidFill>
                <a:latin typeface="Arial"/>
                <a:ea typeface="Arial"/>
                <a:cs typeface="Arial"/>
                <a:sym typeface="Arial"/>
              </a:rPr>
              <a:t>caling the pixel intensities in the input     image to the range </a:t>
            </a:r>
            <a:r>
              <a:rPr b="1" i="1" lang="en" sz="1600">
                <a:solidFill>
                  <a:srgbClr val="000000"/>
                </a:solidFill>
                <a:latin typeface="Arial"/>
                <a:ea typeface="Arial"/>
                <a:cs typeface="Arial"/>
                <a:sym typeface="Arial"/>
              </a:rPr>
              <a:t>[-1, 1]</a:t>
            </a:r>
            <a:r>
              <a:rPr b="1" lang="en" sz="1600">
                <a:solidFill>
                  <a:srgbClr val="000000"/>
                </a:solidFill>
                <a:latin typeface="Arial"/>
                <a:ea typeface="Arial"/>
                <a:cs typeface="Arial"/>
                <a:sym typeface="Arial"/>
              </a:rPr>
              <a:t>.</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59595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ONE HOT ENCODING</a:t>
            </a:r>
            <a:endParaRPr b="1" sz="3100"/>
          </a:p>
        </p:txBody>
      </p:sp>
      <p:sp>
        <p:nvSpPr>
          <p:cNvPr id="101" name="Google Shape;101;p19"/>
          <p:cNvSpPr txBox="1"/>
          <p:nvPr>
            <p:ph idx="1" type="body"/>
          </p:nvPr>
        </p:nvSpPr>
        <p:spPr>
          <a:xfrm>
            <a:off x="4320550" y="0"/>
            <a:ext cx="4521900" cy="51435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t/>
            </a:r>
            <a:endParaRPr>
              <a:solidFill>
                <a:srgbClr val="595959"/>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595959"/>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Our data is mainly divided in two classes With_Mask and Without_Mask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 Label Binarization</a:t>
            </a:r>
            <a:r>
              <a:rPr b="1" lang="en" sz="1400">
                <a:solidFill>
                  <a:srgbClr val="000000"/>
                </a:solidFill>
                <a:latin typeface="Arial"/>
                <a:ea typeface="Arial"/>
                <a:cs typeface="Arial"/>
                <a:sym typeface="Arial"/>
              </a:rPr>
              <a:t> is used to convert the categorical data into binary vectors with each class represented as a binary vector.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 Fit_Transform function fits the label binarizer to the labels and then transforms the labels into binary form.</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 the to_categorical function is used to convert the binary vectors into one-hot encoded labels.</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 In one hot encoded matrix there is only 1 non-zero value in each row representing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Class or label that it belongs to.</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Example : 01 for masked / 10 for unmasked</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595959"/>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WHY </a:t>
            </a:r>
            <a:r>
              <a:rPr b="1" lang="en" sz="3100"/>
              <a:t>ONE HOT ENCODING</a:t>
            </a:r>
            <a:endParaRPr/>
          </a:p>
        </p:txBody>
      </p:sp>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 In our problem we have to categorize our data into two classes (masked , unmasked)</a:t>
            </a:r>
            <a:endParaRPr b="1" sz="1400">
              <a:solidFill>
                <a:srgbClr val="000000"/>
              </a:solidFill>
              <a:latin typeface="Arial"/>
              <a:ea typeface="Arial"/>
              <a:cs typeface="Arial"/>
              <a:sym typeface="Arial"/>
            </a:endParaRPr>
          </a:p>
          <a:p>
            <a:pPr indent="0" lvl="0" marL="0" rtl="0" algn="l">
              <a:spcBef>
                <a:spcPts val="0"/>
              </a:spcBef>
              <a:spcAft>
                <a:spcPts val="0"/>
              </a:spcAft>
              <a:buNone/>
            </a:pPr>
            <a:r>
              <a:t/>
            </a:r>
            <a:endParaRPr b="1" sz="14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00"/>
                </a:solidFill>
                <a:latin typeface="Arial"/>
                <a:ea typeface="Arial"/>
                <a:cs typeface="Arial"/>
                <a:sym typeface="Arial"/>
              </a:rPr>
              <a:t>● Label Encoding is generally used for ordinal data, where there is a natural ordering of the classes and ranks categories in order which is not the case here. We have nominal data here.</a:t>
            </a:r>
            <a:endParaRPr b="1" sz="1400">
              <a:solidFill>
                <a:srgbClr val="000000"/>
              </a:solidFill>
              <a:latin typeface="Arial"/>
              <a:ea typeface="Arial"/>
              <a:cs typeface="Arial"/>
              <a:sym typeface="Arial"/>
            </a:endParaRPr>
          </a:p>
          <a:p>
            <a:pPr indent="0" lvl="0" marL="0" rtl="0" algn="l">
              <a:spcBef>
                <a:spcPts val="0"/>
              </a:spcBef>
              <a:spcAft>
                <a:spcPts val="0"/>
              </a:spcAft>
              <a:buNone/>
            </a:pPr>
            <a:r>
              <a:t/>
            </a:r>
            <a:endParaRPr b="1" sz="14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00"/>
                </a:solidFill>
                <a:latin typeface="Arial"/>
                <a:ea typeface="Arial"/>
                <a:cs typeface="Arial"/>
                <a:sym typeface="Arial"/>
              </a:rPr>
              <a:t>● Count Encoding replaces each category with its count in data that is not the case here.</a:t>
            </a:r>
            <a:endParaRPr b="1" sz="14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DATA AUGMENTATION</a:t>
            </a:r>
            <a:endParaRPr b="1" sz="3100"/>
          </a:p>
        </p:txBody>
      </p:sp>
      <p:sp>
        <p:nvSpPr>
          <p:cNvPr id="113" name="Google Shape;113;p21"/>
          <p:cNvSpPr txBox="1"/>
          <p:nvPr>
            <p:ph idx="1" type="body"/>
          </p:nvPr>
        </p:nvSpPr>
        <p:spPr>
          <a:xfrm>
            <a:off x="4320550" y="0"/>
            <a:ext cx="4521900" cy="5143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solidFill>
                <a:srgbClr val="595959"/>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595959"/>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 Used to </a:t>
            </a:r>
            <a:r>
              <a:rPr b="1" lang="en" sz="1400">
                <a:solidFill>
                  <a:srgbClr val="000000"/>
                </a:solidFill>
                <a:latin typeface="Arial"/>
                <a:ea typeface="Arial"/>
                <a:cs typeface="Arial"/>
                <a:sym typeface="Arial"/>
              </a:rPr>
              <a:t>artificially</a:t>
            </a:r>
            <a:r>
              <a:rPr b="1" lang="en" sz="1400">
                <a:solidFill>
                  <a:srgbClr val="000000"/>
                </a:solidFill>
                <a:latin typeface="Arial"/>
                <a:ea typeface="Arial"/>
                <a:cs typeface="Arial"/>
                <a:sym typeface="Arial"/>
              </a:rPr>
              <a:t> expand the training dataset.</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 By Applying :- Rotation, Zoom-in, Zoom-out, Horizontal/Vertical shift, Flipping Images, Nearest Fill (used to fill the pixels lost during augmentation)</a:t>
            </a:r>
            <a:endParaRPr>
              <a:solidFill>
                <a:srgbClr val="59595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